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85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91" r:id="rId33"/>
    <p:sldId id="290" r:id="rId34"/>
    <p:sldId id="288" r:id="rId35"/>
    <p:sldId id="746" r:id="rId36"/>
    <p:sldId id="747" r:id="rId37"/>
    <p:sldId id="289" r:id="rId38"/>
    <p:sldId id="748" r:id="rId39"/>
    <p:sldId id="749" r:id="rId40"/>
    <p:sldId id="885" r:id="rId41"/>
    <p:sldId id="750" r:id="rId42"/>
    <p:sldId id="751" r:id="rId43"/>
    <p:sldId id="888" r:id="rId44"/>
    <p:sldId id="886" r:id="rId45"/>
    <p:sldId id="889" r:id="rId46"/>
    <p:sldId id="766" r:id="rId47"/>
    <p:sldId id="902" r:id="rId48"/>
    <p:sldId id="891" r:id="rId49"/>
    <p:sldId id="894" r:id="rId50"/>
    <p:sldId id="898" r:id="rId51"/>
    <p:sldId id="899" r:id="rId52"/>
    <p:sldId id="901" r:id="rId53"/>
    <p:sldId id="893" r:id="rId54"/>
    <p:sldId id="892" r:id="rId55"/>
    <p:sldId id="903" r:id="rId56"/>
    <p:sldId id="907" r:id="rId57"/>
    <p:sldId id="904" r:id="rId58"/>
    <p:sldId id="908" r:id="rId59"/>
    <p:sldId id="905" r:id="rId60"/>
    <p:sldId id="895" r:id="rId61"/>
    <p:sldId id="910" r:id="rId62"/>
    <p:sldId id="909" r:id="rId63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CC"/>
    <a:srgbClr val="9900CC"/>
    <a:srgbClr val="006600"/>
    <a:srgbClr val="FFFFCC"/>
    <a:srgbClr val="0000FF"/>
    <a:srgbClr val="CC3300"/>
    <a:srgbClr val="CC00CC"/>
    <a:srgbClr val="CC0066"/>
    <a:srgbClr val="FFCCFF"/>
    <a:srgbClr val="C2E49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>
      <p:cViewPr varScale="1">
        <p:scale>
          <a:sx n="70" d="100"/>
          <a:sy n="70" d="100"/>
        </p:scale>
        <p:origin x="-648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3(i-1)-1+j-i+2-1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B277-938D-4192-B353-8467E7094591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62510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练习题：写出以</a:t>
            </a:r>
            <a:r>
              <a:rPr lang="en-US" altLang="zh-CN" dirty="0" err="1"/>
              <a:t>V2</a:t>
            </a:r>
            <a:r>
              <a:rPr lang="zh-CN" altLang="en-US" dirty="0"/>
              <a:t>、</a:t>
            </a:r>
            <a:r>
              <a:rPr lang="en-US" altLang="zh-CN" dirty="0" err="1"/>
              <a:t>V8</a:t>
            </a:r>
            <a:r>
              <a:rPr lang="zh-CN" altLang="en-US" dirty="0"/>
              <a:t>为起始点的深度优先遍历序列。</a:t>
            </a:r>
          </a:p>
          <a:p>
            <a:r>
              <a:rPr lang="zh-CN" altLang="en-US" dirty="0"/>
              <a:t>答案为：</a:t>
            </a:r>
          </a:p>
          <a:p>
            <a:r>
              <a:rPr lang="zh-CN" altLang="en-US" dirty="0"/>
              <a:t>以</a:t>
            </a:r>
            <a:r>
              <a:rPr lang="en-US" altLang="zh-CN" dirty="0" err="1"/>
              <a:t>V2</a:t>
            </a:r>
            <a:r>
              <a:rPr lang="zh-CN" altLang="en-US" dirty="0"/>
              <a:t>为起始点：</a:t>
            </a:r>
            <a:r>
              <a:rPr lang="en-US" altLang="zh-CN" dirty="0" err="1"/>
              <a:t>V2-V1-V3-V6-V7-V4-V8-V5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en-US" altLang="zh-CN" dirty="0" err="1"/>
              <a:t>V8</a:t>
            </a:r>
            <a:r>
              <a:rPr lang="zh-CN" altLang="en-US" dirty="0"/>
              <a:t>为起始点：</a:t>
            </a:r>
            <a:r>
              <a:rPr lang="en-US" altLang="zh-CN" dirty="0" err="1"/>
              <a:t>V8-V4-V2-V1-V3-V6-V7-V5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3(i-1)-1+j-i+2-1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40139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-1" y="42345"/>
            <a:ext cx="12198895" cy="59760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idx="1"/>
          </p:nvPr>
        </p:nvSpPr>
        <p:spPr>
          <a:xfrm>
            <a:off x="0" y="739304"/>
            <a:ext cx="12192000" cy="609329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xmlns="" val="315904694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9321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  <p:sldLayoutId id="2147484058" r:id="rId6"/>
    <p:sldLayoutId id="2147484059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 dirty="0"/>
              <a:t>第七章 图</a:t>
            </a:r>
            <a:r>
              <a:rPr lang="en-US" altLang="zh-CN" sz="7200" dirty="0"/>
              <a:t>1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8534400" cy="838200"/>
          </a:xfrm>
        </p:spPr>
        <p:txBody>
          <a:bodyPr/>
          <a:lstStyle/>
          <a:p>
            <a:r>
              <a:rPr lang="zh-CN" altLang="en-US" sz="4000" dirty="0"/>
              <a:t>授课教师：吴劲</a:t>
            </a:r>
          </a:p>
        </p:txBody>
      </p:sp>
    </p:spTree>
    <p:extLst>
      <p:ext uri="{BB962C8B-B14F-4D97-AF65-F5344CB8AC3E}">
        <p14:creationId xmlns:p14="http://schemas.microsoft.com/office/powerpoint/2010/main" xmlns="" val="3746521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E48C550-FB47-4AAC-BCCC-4A0719D94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BA5719-97B7-408F-9462-CBA074C8D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295400"/>
          </a:xfrm>
        </p:spPr>
        <p:txBody>
          <a:bodyPr/>
          <a:lstStyle/>
          <a:p>
            <a:r>
              <a:rPr lang="zh-CN" altLang="en-US" dirty="0"/>
              <a:t>设有两个图</a:t>
            </a:r>
            <a:r>
              <a:rPr lang="en-US" altLang="zh-CN" dirty="0"/>
              <a:t>G=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{E}</a:t>
            </a:r>
            <a:r>
              <a:rPr lang="zh-CN" altLang="en-US" dirty="0"/>
              <a:t>）和图</a:t>
            </a:r>
            <a:r>
              <a:rPr lang="en-US" altLang="zh-CN" dirty="0"/>
              <a:t>G</a:t>
            </a:r>
            <a:r>
              <a:rPr kumimoji="1" lang="en-US" altLang="zh-CN" sz="2800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dirty="0"/>
              <a:t>'=</a:t>
            </a:r>
            <a:r>
              <a:rPr lang="zh-CN" altLang="en-US" dirty="0"/>
              <a:t>（</a:t>
            </a:r>
            <a:r>
              <a:rPr lang="en-US" altLang="zh-CN" dirty="0"/>
              <a:t>V'</a:t>
            </a:r>
            <a:r>
              <a:rPr lang="zh-CN" altLang="en-US" dirty="0"/>
              <a:t>，</a:t>
            </a:r>
            <a:r>
              <a:rPr lang="en-US" altLang="zh-CN" dirty="0"/>
              <a:t>{E'}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若</a:t>
            </a:r>
            <a:r>
              <a:rPr lang="en-US" altLang="zh-CN" dirty="0"/>
              <a:t>V'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dirty="0"/>
              <a:t>V</a:t>
            </a:r>
            <a:r>
              <a:rPr lang="zh-CN" altLang="en-US" dirty="0"/>
              <a:t>且</a:t>
            </a:r>
            <a:r>
              <a:rPr lang="en-US" altLang="zh-CN" dirty="0"/>
              <a:t>E'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dirty="0"/>
              <a:t>E</a:t>
            </a:r>
            <a:r>
              <a:rPr lang="zh-CN" altLang="en-US" dirty="0"/>
              <a:t>，则称图</a:t>
            </a:r>
            <a:r>
              <a:rPr lang="en-US" altLang="zh-CN" dirty="0"/>
              <a:t>G'</a:t>
            </a:r>
            <a:r>
              <a:rPr lang="zh-CN" altLang="en-US" dirty="0"/>
              <a:t>为</a:t>
            </a:r>
            <a:r>
              <a:rPr lang="en-US" altLang="zh-CN" dirty="0"/>
              <a:t>G</a:t>
            </a:r>
            <a:r>
              <a:rPr lang="zh-CN" altLang="en-US" dirty="0"/>
              <a:t>的子图。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54206984-0B20-454D-8A51-64CF730E8ABB}"/>
              </a:ext>
            </a:extLst>
          </p:cNvPr>
          <p:cNvGrpSpPr/>
          <p:nvPr/>
        </p:nvGrpSpPr>
        <p:grpSpPr>
          <a:xfrm>
            <a:off x="5412642" y="3259478"/>
            <a:ext cx="2533650" cy="2166407"/>
            <a:chOff x="323850" y="4030663"/>
            <a:chExt cx="2533650" cy="1989137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xmlns="" id="{442C893F-7317-4D92-AD13-D75F4B9B7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0038" y="4271963"/>
              <a:ext cx="12700" cy="4889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xmlns="" id="{F6D4DEF4-2BA8-48F7-B211-9AA7714DA0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0675" y="5187950"/>
              <a:ext cx="0" cy="438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xmlns="" id="{82F449D4-DA30-4242-8088-0D9787074E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3088" y="4970463"/>
              <a:ext cx="5064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xmlns="" id="{58DD4033-6787-4139-8651-0A9CC38851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625" y="4970463"/>
              <a:ext cx="50641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C1B0A296-4152-4CAA-B6E7-0E5189578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087" y="5170488"/>
              <a:ext cx="630169" cy="50610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20" y="367"/>
                </a:cxn>
              </a:cxnLst>
              <a:rect l="0" t="0" r="r" b="b"/>
              <a:pathLst>
                <a:path w="420" h="367">
                  <a:moveTo>
                    <a:pt x="0" y="0"/>
                  </a:moveTo>
                  <a:lnTo>
                    <a:pt x="420" y="367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70DD155C-37D1-4504-952E-DB29F5529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4350" y="5203825"/>
              <a:ext cx="703495" cy="534988"/>
            </a:xfrm>
            <a:custGeom>
              <a:avLst/>
              <a:gdLst/>
              <a:ahLst/>
              <a:cxnLst>
                <a:cxn ang="0">
                  <a:pos x="0" y="367"/>
                </a:cxn>
                <a:cxn ang="0">
                  <a:pos x="502" y="0"/>
                </a:cxn>
              </a:cxnLst>
              <a:rect l="0" t="0" r="r" b="b"/>
              <a:pathLst>
                <a:path w="502" h="367">
                  <a:moveTo>
                    <a:pt x="0" y="367"/>
                  </a:moveTo>
                  <a:lnTo>
                    <a:pt x="502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26D92DAD-E2F9-4FB4-93A3-2F35D53F2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625" y="4297363"/>
              <a:ext cx="654050" cy="49530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4B3F082F-AA44-4A98-BF80-87183320D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4279900"/>
              <a:ext cx="685800" cy="51593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DA7395BA-36DF-4C15-B097-C6C86D3F7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75" y="4030663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1BBAC2AE-C9C0-4B9B-A322-B99EFA12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75" y="4767263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09BCF6D-BDB1-4C30-A58C-F29ACD284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500" y="4767263"/>
              <a:ext cx="508000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A948C15F-8D95-4756-BD97-642F92173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" y="4767263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56B6B3A9-1375-41F6-A5D9-0DF76803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5581650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39" name="Group 45">
            <a:extLst>
              <a:ext uri="{FF2B5EF4-FFF2-40B4-BE49-F238E27FC236}">
                <a16:creationId xmlns:a16="http://schemas.microsoft.com/office/drawing/2014/main" xmlns="" id="{68D310A4-283F-4ACA-A808-446B35E45C3B}"/>
              </a:ext>
            </a:extLst>
          </p:cNvPr>
          <p:cNvGrpSpPr>
            <a:grpSpLocks/>
          </p:cNvGrpSpPr>
          <p:nvPr/>
        </p:nvGrpSpPr>
        <p:grpSpPr bwMode="auto">
          <a:xfrm rot="536729">
            <a:off x="7870763" y="3160128"/>
            <a:ext cx="1152526" cy="852488"/>
            <a:chOff x="1933" y="2213"/>
            <a:chExt cx="1038" cy="537"/>
          </a:xfrm>
        </p:grpSpPr>
        <p:sp>
          <p:nvSpPr>
            <p:cNvPr id="40" name="Line 41">
              <a:extLst>
                <a:ext uri="{FF2B5EF4-FFF2-40B4-BE49-F238E27FC236}">
                  <a16:creationId xmlns:a16="http://schemas.microsoft.com/office/drawing/2014/main" xmlns="" id="{2412C58E-4CD8-43F3-A6A3-3BE5A24F34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8" y="2251"/>
              <a:ext cx="953" cy="499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0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1" name="Text Box 43">
              <a:extLst>
                <a:ext uri="{FF2B5EF4-FFF2-40B4-BE49-F238E27FC236}">
                  <a16:creationId xmlns:a16="http://schemas.microsoft.com/office/drawing/2014/main" xmlns="" id="{199921D5-5153-44CD-A532-C66ACA062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549021">
              <a:off x="1933" y="2213"/>
              <a:ext cx="953" cy="1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是子图</a:t>
              </a:r>
            </a:p>
          </p:txBody>
        </p:sp>
      </p:grpSp>
      <p:grpSp>
        <p:nvGrpSpPr>
          <p:cNvPr id="42" name="Group 46">
            <a:extLst>
              <a:ext uri="{FF2B5EF4-FFF2-40B4-BE49-F238E27FC236}">
                <a16:creationId xmlns:a16="http://schemas.microsoft.com/office/drawing/2014/main" xmlns="" id="{EDE6DAAC-0EF7-4DD0-B989-5AB57005769D}"/>
              </a:ext>
            </a:extLst>
          </p:cNvPr>
          <p:cNvGrpSpPr>
            <a:grpSpLocks/>
          </p:cNvGrpSpPr>
          <p:nvPr/>
        </p:nvGrpSpPr>
        <p:grpSpPr bwMode="auto">
          <a:xfrm>
            <a:off x="7995867" y="4506100"/>
            <a:ext cx="1306090" cy="638175"/>
            <a:chOff x="2128" y="3371"/>
            <a:chExt cx="1200" cy="402"/>
          </a:xfrm>
        </p:grpSpPr>
        <p:sp>
          <p:nvSpPr>
            <p:cNvPr id="43" name="Line 42">
              <a:extLst>
                <a:ext uri="{FF2B5EF4-FFF2-40B4-BE49-F238E27FC236}">
                  <a16:creationId xmlns:a16="http://schemas.microsoft.com/office/drawing/2014/main" xmlns="" id="{A85D134F-7568-4335-A7E7-1E705DF212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128" y="3403"/>
              <a:ext cx="1124" cy="370"/>
            </a:xfrm>
            <a:prstGeom prst="line">
              <a:avLst/>
            </a:prstGeom>
            <a:noFill/>
            <a:ln w="57150">
              <a:solidFill>
                <a:srgbClr val="FF00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0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xmlns="" id="{9222D304-E05A-4CF2-A1F3-52C2F718EC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66440">
              <a:off x="2382" y="3371"/>
              <a:ext cx="946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不是子图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29FF42F4-49FD-43C7-91CC-0FE6B6ABF08D}"/>
              </a:ext>
            </a:extLst>
          </p:cNvPr>
          <p:cNvGrpSpPr/>
          <p:nvPr/>
        </p:nvGrpSpPr>
        <p:grpSpPr>
          <a:xfrm>
            <a:off x="9150350" y="2152458"/>
            <a:ext cx="2533650" cy="2167749"/>
            <a:chOff x="323850" y="4030663"/>
            <a:chExt cx="2533650" cy="1989137"/>
          </a:xfrm>
        </p:grpSpPr>
        <p:sp>
          <p:nvSpPr>
            <p:cNvPr id="46" name="Line 4">
              <a:extLst>
                <a:ext uri="{FF2B5EF4-FFF2-40B4-BE49-F238E27FC236}">
                  <a16:creationId xmlns:a16="http://schemas.microsoft.com/office/drawing/2014/main" xmlns="" id="{7861E3C0-F12E-4C75-B12B-69842CF18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0038" y="4271963"/>
              <a:ext cx="12700" cy="4889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7" name="Line 5">
              <a:extLst>
                <a:ext uri="{FF2B5EF4-FFF2-40B4-BE49-F238E27FC236}">
                  <a16:creationId xmlns:a16="http://schemas.microsoft.com/office/drawing/2014/main" xmlns="" id="{6128C909-9942-46FC-A2F4-A09930FC8B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90675" y="5187950"/>
              <a:ext cx="0" cy="438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" name="Line 6">
              <a:extLst>
                <a:ext uri="{FF2B5EF4-FFF2-40B4-BE49-F238E27FC236}">
                  <a16:creationId xmlns:a16="http://schemas.microsoft.com/office/drawing/2014/main" xmlns="" id="{14EABE55-FDB5-4FFA-B4FC-048BE6175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43088" y="4970463"/>
              <a:ext cx="506412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xmlns="" id="{A90A2302-C7FB-41C4-B832-EF256994F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625" y="4297363"/>
              <a:ext cx="654050" cy="495300"/>
            </a:xfrm>
            <a:custGeom>
              <a:avLst/>
              <a:gdLst/>
              <a:ahLst/>
              <a:cxnLst>
                <a:cxn ang="0">
                  <a:pos x="465" y="353"/>
                </a:cxn>
                <a:cxn ang="0">
                  <a:pos x="0" y="0"/>
                </a:cxn>
              </a:cxnLst>
              <a:rect l="0" t="0" r="r" b="b"/>
              <a:pathLst>
                <a:path w="465" h="353">
                  <a:moveTo>
                    <a:pt x="465" y="353"/>
                  </a:moveTo>
                  <a:lnTo>
                    <a:pt x="0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xmlns="" id="{2E7D2A8F-0967-4719-B3B2-05F73901D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13" y="4279900"/>
              <a:ext cx="685800" cy="51593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arrow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4" name="Oval 12">
              <a:extLst>
                <a:ext uri="{FF2B5EF4-FFF2-40B4-BE49-F238E27FC236}">
                  <a16:creationId xmlns:a16="http://schemas.microsoft.com/office/drawing/2014/main" xmlns="" id="{E1B42019-9899-4071-8166-5AB60496F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75" y="4030663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5" name="Oval 13">
              <a:extLst>
                <a:ext uri="{FF2B5EF4-FFF2-40B4-BE49-F238E27FC236}">
                  <a16:creationId xmlns:a16="http://schemas.microsoft.com/office/drawing/2014/main" xmlns="" id="{084AB8C7-E007-431C-BB81-1850B41F7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675" y="4767263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6" name="Oval 14">
              <a:extLst>
                <a:ext uri="{FF2B5EF4-FFF2-40B4-BE49-F238E27FC236}">
                  <a16:creationId xmlns:a16="http://schemas.microsoft.com/office/drawing/2014/main" xmlns="" id="{0AB8DB55-2599-4959-A11C-4C29E7D9A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500" y="4767263"/>
              <a:ext cx="508000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7" name="Oval 15">
              <a:extLst>
                <a:ext uri="{FF2B5EF4-FFF2-40B4-BE49-F238E27FC236}">
                  <a16:creationId xmlns:a16="http://schemas.microsoft.com/office/drawing/2014/main" xmlns="" id="{FBFBAAE1-9A3C-438E-A16A-131B915D5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" y="4767263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58" name="Oval 16">
              <a:extLst>
                <a:ext uri="{FF2B5EF4-FFF2-40B4-BE49-F238E27FC236}">
                  <a16:creationId xmlns:a16="http://schemas.microsoft.com/office/drawing/2014/main" xmlns="" id="{49295832-E185-48F1-A723-066CBE146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5581650"/>
              <a:ext cx="506413" cy="43815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xmlns="" id="{ED3BCFAA-B35E-4AA4-906E-00C937A3AAF3}"/>
              </a:ext>
            </a:extLst>
          </p:cNvPr>
          <p:cNvGrpSpPr/>
          <p:nvPr/>
        </p:nvGrpSpPr>
        <p:grpSpPr>
          <a:xfrm>
            <a:off x="9150350" y="4396437"/>
            <a:ext cx="2533650" cy="2148638"/>
            <a:chOff x="6109984" y="4354404"/>
            <a:chExt cx="2533650" cy="2148638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xmlns="" id="{E0BD8A88-8017-4109-B911-6C80BA41BFD1}"/>
                </a:ext>
              </a:extLst>
            </p:cNvPr>
            <p:cNvGrpSpPr/>
            <p:nvPr/>
          </p:nvGrpSpPr>
          <p:grpSpPr>
            <a:xfrm>
              <a:off x="6109984" y="4354404"/>
              <a:ext cx="2533650" cy="2148638"/>
              <a:chOff x="323850" y="4030663"/>
              <a:chExt cx="2533650" cy="1989137"/>
            </a:xfrm>
          </p:grpSpPr>
          <p:sp>
            <p:nvSpPr>
              <p:cNvPr id="60" name="Line 4">
                <a:extLst>
                  <a:ext uri="{FF2B5EF4-FFF2-40B4-BE49-F238E27FC236}">
                    <a16:creationId xmlns:a16="http://schemas.microsoft.com/office/drawing/2014/main" xmlns="" id="{392BF737-7EE9-4D9D-A4E3-F5D442C896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0038" y="4271963"/>
                <a:ext cx="12700" cy="4889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" name="Line 5">
                <a:extLst>
                  <a:ext uri="{FF2B5EF4-FFF2-40B4-BE49-F238E27FC236}">
                    <a16:creationId xmlns:a16="http://schemas.microsoft.com/office/drawing/2014/main" xmlns="" id="{E93D3903-4922-4641-8B7F-C0D7A1EE8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90675" y="5187950"/>
                <a:ext cx="0" cy="43815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2" name="Line 6">
                <a:extLst>
                  <a:ext uri="{FF2B5EF4-FFF2-40B4-BE49-F238E27FC236}">
                    <a16:creationId xmlns:a16="http://schemas.microsoft.com/office/drawing/2014/main" xmlns="" id="{49A88969-7971-4AE8-A115-A8DAA3164D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3088" y="4970463"/>
                <a:ext cx="506412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3" name="Freeform 10">
                <a:extLst>
                  <a:ext uri="{FF2B5EF4-FFF2-40B4-BE49-F238E27FC236}">
                    <a16:creationId xmlns:a16="http://schemas.microsoft.com/office/drawing/2014/main" xmlns="" id="{C7975471-2086-45FB-9BB8-08463A523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625" y="4297363"/>
                <a:ext cx="654050" cy="495300"/>
              </a:xfrm>
              <a:custGeom>
                <a:avLst/>
                <a:gdLst/>
                <a:ahLst/>
                <a:cxnLst>
                  <a:cxn ang="0">
                    <a:pos x="465" y="353"/>
                  </a:cxn>
                  <a:cxn ang="0">
                    <a:pos x="0" y="0"/>
                  </a:cxn>
                </a:cxnLst>
                <a:rect l="0" t="0" r="r" b="b"/>
                <a:pathLst>
                  <a:path w="465" h="353">
                    <a:moveTo>
                      <a:pt x="465" y="353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3333FF"/>
                </a:solidFill>
                <a:round/>
                <a:headEnd/>
                <a:tailEnd type="arrow" w="sm" len="sm"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4" name="Freeform 11">
                <a:extLst>
                  <a:ext uri="{FF2B5EF4-FFF2-40B4-BE49-F238E27FC236}">
                    <a16:creationId xmlns:a16="http://schemas.microsoft.com/office/drawing/2014/main" xmlns="" id="{F6E502DF-5F30-44F4-AF31-5513A6BFC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913" y="4279900"/>
                <a:ext cx="685800" cy="515938"/>
              </a:xfrm>
              <a:custGeom>
                <a:avLst/>
                <a:gdLst/>
                <a:ahLst/>
                <a:cxnLst>
                  <a:cxn ang="0">
                    <a:pos x="487" y="0"/>
                  </a:cxn>
                  <a:cxn ang="0">
                    <a:pos x="0" y="369"/>
                  </a:cxn>
                </a:cxnLst>
                <a:rect l="0" t="0" r="r" b="b"/>
                <a:pathLst>
                  <a:path w="487" h="369">
                    <a:moveTo>
                      <a:pt x="487" y="0"/>
                    </a:moveTo>
                    <a:lnTo>
                      <a:pt x="0" y="369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3333FF"/>
                </a:solidFill>
                <a:round/>
                <a:headEnd type="none" w="sm" len="med"/>
                <a:tailEnd type="arrow" w="sm" len="sm"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5" name="Oval 12">
                <a:extLst>
                  <a:ext uri="{FF2B5EF4-FFF2-40B4-BE49-F238E27FC236}">
                    <a16:creationId xmlns:a16="http://schemas.microsoft.com/office/drawing/2014/main" xmlns="" id="{FB4918B4-C4B6-4FE3-8A31-BECB5814A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75" y="4030663"/>
                <a:ext cx="506413" cy="43815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>
                  <a:lnSpc>
                    <a:spcPct val="72000"/>
                  </a:lnSpc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66" name="Oval 13">
                <a:extLst>
                  <a:ext uri="{FF2B5EF4-FFF2-40B4-BE49-F238E27FC236}">
                    <a16:creationId xmlns:a16="http://schemas.microsoft.com/office/drawing/2014/main" xmlns="" id="{C93DA1AC-33CD-4B10-A977-F8555382F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75" y="4767263"/>
                <a:ext cx="506413" cy="43815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>
                  <a:lnSpc>
                    <a:spcPct val="72000"/>
                  </a:lnSpc>
                </a:pPr>
                <a:r>
                  <a:rPr lang="en-US" altLang="zh-CN" sz="2000" b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67" name="Oval 14">
                <a:extLst>
                  <a:ext uri="{FF2B5EF4-FFF2-40B4-BE49-F238E27FC236}">
                    <a16:creationId xmlns:a16="http://schemas.microsoft.com/office/drawing/2014/main" xmlns="" id="{D1DA1D81-48A8-4AC1-AEBE-9A6D53872D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9500" y="4767263"/>
                <a:ext cx="508000" cy="43815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>
                  <a:lnSpc>
                    <a:spcPct val="72000"/>
                  </a:lnSpc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68" name="Oval 15">
                <a:extLst>
                  <a:ext uri="{FF2B5EF4-FFF2-40B4-BE49-F238E27FC236}">
                    <a16:creationId xmlns:a16="http://schemas.microsoft.com/office/drawing/2014/main" xmlns="" id="{FF07180B-E521-4BFA-B113-EBA0E6B79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50" y="4767263"/>
                <a:ext cx="506413" cy="43815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>
                  <a:lnSpc>
                    <a:spcPct val="72000"/>
                  </a:lnSpc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69" name="Oval 16">
                <a:extLst>
                  <a:ext uri="{FF2B5EF4-FFF2-40B4-BE49-F238E27FC236}">
                    <a16:creationId xmlns:a16="http://schemas.microsoft.com/office/drawing/2014/main" xmlns="" id="{FD171A30-010E-49E2-A9E5-C65DFDF99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400" y="5581650"/>
                <a:ext cx="506413" cy="43815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>
                  <a:lnSpc>
                    <a:spcPct val="72000"/>
                  </a:lnSpc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70" name="Freeform 37">
              <a:extLst>
                <a:ext uri="{FF2B5EF4-FFF2-40B4-BE49-F238E27FC236}">
                  <a16:creationId xmlns:a16="http://schemas.microsoft.com/office/drawing/2014/main" xmlns="" id="{1A9B0B7F-B7D5-4C91-B558-9F114DCF9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997" y="5629745"/>
              <a:ext cx="692938" cy="609772"/>
            </a:xfrm>
            <a:custGeom>
              <a:avLst/>
              <a:gdLst/>
              <a:ahLst/>
              <a:cxnLst>
                <a:cxn ang="0">
                  <a:pos x="410" y="0"/>
                </a:cxn>
                <a:cxn ang="0">
                  <a:pos x="0" y="449"/>
                </a:cxn>
              </a:cxnLst>
              <a:rect l="0" t="0" r="r" b="b"/>
              <a:pathLst>
                <a:path w="410" h="449">
                  <a:moveTo>
                    <a:pt x="410" y="0"/>
                  </a:moveTo>
                  <a:lnTo>
                    <a:pt x="0" y="44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xmlns="" id="{C2488211-774D-4838-9E86-FB020AF2954A}"/>
              </a:ext>
            </a:extLst>
          </p:cNvPr>
          <p:cNvGrpSpPr/>
          <p:nvPr/>
        </p:nvGrpSpPr>
        <p:grpSpPr>
          <a:xfrm>
            <a:off x="413898" y="2873164"/>
            <a:ext cx="2440529" cy="1755817"/>
            <a:chOff x="3419103" y="2580917"/>
            <a:chExt cx="2953040" cy="2124540"/>
          </a:xfrm>
        </p:grpSpPr>
        <p:sp>
          <p:nvSpPr>
            <p:cNvPr id="73" name="Rectangle 7">
              <a:extLst>
                <a:ext uri="{FF2B5EF4-FFF2-40B4-BE49-F238E27FC236}">
                  <a16:creationId xmlns:a16="http://schemas.microsoft.com/office/drawing/2014/main" xmlns="" id="{CACDCDE6-C004-444C-B4A7-DFAFCAB9FD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813" y="4193393"/>
              <a:ext cx="1390357" cy="51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>
                  <a:ln>
                    <a:noFill/>
                  </a:ln>
                  <a:solidFill>
                    <a:srgbClr val="000080"/>
                  </a:solidFill>
                  <a:effectLst/>
                  <a:latin typeface="Verdana" pitchFamily="34" charset="0"/>
                  <a:ea typeface="宋体" pitchFamily="2" charset="-122"/>
                  <a:cs typeface="宋体" pitchFamily="2" charset="-122"/>
                </a:rPr>
                <a:t>G</a:t>
              </a:r>
              <a:endPara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xmlns="" id="{B0E27C4C-464B-4185-B28A-BA15DC5C5AF6}"/>
                </a:ext>
              </a:extLst>
            </p:cNvPr>
            <p:cNvGrpSpPr/>
            <p:nvPr/>
          </p:nvGrpSpPr>
          <p:grpSpPr>
            <a:xfrm>
              <a:off x="3419103" y="2580917"/>
              <a:ext cx="2953040" cy="1561686"/>
              <a:chOff x="3419103" y="2580917"/>
              <a:chExt cx="2953040" cy="1561686"/>
            </a:xfrm>
          </p:grpSpPr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xmlns="" id="{D793BE19-883A-4467-8248-B4E26C874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643" y="3667940"/>
                <a:ext cx="504825" cy="474663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6" name="Line 18">
                <a:extLst>
                  <a:ext uri="{FF2B5EF4-FFF2-40B4-BE49-F238E27FC236}">
                    <a16:creationId xmlns:a16="http://schemas.microsoft.com/office/drawing/2014/main" xmlns="" id="{8EF7B16B-CF92-43CC-9869-153A297AD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2468" y="3905271"/>
                <a:ext cx="704850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77" name="Oval 5">
                <a:extLst>
                  <a:ext uri="{FF2B5EF4-FFF2-40B4-BE49-F238E27FC236}">
                    <a16:creationId xmlns:a16="http://schemas.microsoft.com/office/drawing/2014/main" xmlns="" id="{2C3F03A8-E208-4DE8-9FF8-942BDDB53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7318" y="3667940"/>
                <a:ext cx="504825" cy="474663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8" name="Oval 5">
                <a:extLst>
                  <a:ext uri="{FF2B5EF4-FFF2-40B4-BE49-F238E27FC236}">
                    <a16:creationId xmlns:a16="http://schemas.microsoft.com/office/drawing/2014/main" xmlns="" id="{147D365A-554E-4316-983B-E8F0B01E85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643" y="2580917"/>
                <a:ext cx="504825" cy="474663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79" name="Line 18">
                <a:extLst>
                  <a:ext uri="{FF2B5EF4-FFF2-40B4-BE49-F238E27FC236}">
                    <a16:creationId xmlns:a16="http://schemas.microsoft.com/office/drawing/2014/main" xmlns="" id="{DB107BCC-B991-4149-A37B-E4AEBF297B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09617" y="3055580"/>
                <a:ext cx="0" cy="61236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0" name="Line 18">
                <a:extLst>
                  <a:ext uri="{FF2B5EF4-FFF2-40B4-BE49-F238E27FC236}">
                    <a16:creationId xmlns:a16="http://schemas.microsoft.com/office/drawing/2014/main" xmlns="" id="{60478D26-BEA3-4750-81A3-83DB04AF0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124255" y="2966233"/>
                <a:ext cx="816689" cy="750888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1" name="Line 18">
                <a:extLst>
                  <a:ext uri="{FF2B5EF4-FFF2-40B4-BE49-F238E27FC236}">
                    <a16:creationId xmlns:a16="http://schemas.microsoft.com/office/drawing/2014/main" xmlns="" id="{C3D08F98-6477-4F9D-BC81-4F3F5141B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1858" y="3905271"/>
                <a:ext cx="704850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82" name="Oval 5">
                <a:extLst>
                  <a:ext uri="{FF2B5EF4-FFF2-40B4-BE49-F238E27FC236}">
                    <a16:creationId xmlns:a16="http://schemas.microsoft.com/office/drawing/2014/main" xmlns="" id="{B85CE13A-EAF2-4D18-ABBE-601B059B8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103" y="3667940"/>
                <a:ext cx="504825" cy="474663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83" name="Line 18">
                <a:extLst>
                  <a:ext uri="{FF2B5EF4-FFF2-40B4-BE49-F238E27FC236}">
                    <a16:creationId xmlns:a16="http://schemas.microsoft.com/office/drawing/2014/main" xmlns="" id="{697188CD-C43B-4F81-B52D-51ED5D477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58419" y="2960948"/>
                <a:ext cx="828000" cy="776256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</p:grp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xmlns="" id="{659BB921-747B-4805-A1A4-DD536B513408}"/>
              </a:ext>
            </a:extLst>
          </p:cNvPr>
          <p:cNvGrpSpPr/>
          <p:nvPr/>
        </p:nvGrpSpPr>
        <p:grpSpPr>
          <a:xfrm>
            <a:off x="508000" y="4808307"/>
            <a:ext cx="784821" cy="838215"/>
            <a:chOff x="4880515" y="2486285"/>
            <a:chExt cx="949633" cy="1014239"/>
          </a:xfrm>
        </p:grpSpPr>
        <p:sp>
          <p:nvSpPr>
            <p:cNvPr id="85" name="Rectangle 7">
              <a:extLst>
                <a:ext uri="{FF2B5EF4-FFF2-40B4-BE49-F238E27FC236}">
                  <a16:creationId xmlns:a16="http://schemas.microsoft.com/office/drawing/2014/main" xmlns="" id="{FCA916DE-7052-491D-B461-079ADD214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515" y="3035011"/>
              <a:ext cx="949633" cy="465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2800" b="1">
                  <a:solidFill>
                    <a:srgbClr val="000080"/>
                  </a:solidFill>
                  <a:latin typeface="Verdana" pitchFamily="34" charset="0"/>
                </a:rPr>
                <a:t>G</a:t>
              </a:r>
              <a:r>
                <a:rPr lang="en-US" altLang="zh-CN" sz="2800" b="1">
                  <a:solidFill>
                    <a:srgbClr val="000080"/>
                  </a:solidFill>
                  <a:latin typeface="Verdana" pitchFamily="34" charset="0"/>
                </a:rPr>
                <a:t>1</a:t>
              </a:r>
              <a:endParaRPr lang="zh-CN" altLang="zh-CN" sz="2800" b="1">
                <a:solidFill>
                  <a:srgbClr val="000080"/>
                </a:solidFill>
                <a:latin typeface="Verdana" pitchFamily="34" charset="0"/>
              </a:endParaRPr>
            </a:p>
          </p:txBody>
        </p:sp>
        <p:sp>
          <p:nvSpPr>
            <p:cNvPr id="86" name="Oval 5">
              <a:extLst>
                <a:ext uri="{FF2B5EF4-FFF2-40B4-BE49-F238E27FC236}">
                  <a16:creationId xmlns:a16="http://schemas.microsoft.com/office/drawing/2014/main" xmlns="" id="{E2107587-2E61-4F49-984E-49C83D08C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918" y="2486285"/>
              <a:ext cx="504825" cy="474663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b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endParaRPr lang="zh-CN" altLang="en-US" sz="2000" b="1" dirty="0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xmlns="" id="{4D4E7EBD-C403-4C17-B8C0-896D244531BA}"/>
              </a:ext>
            </a:extLst>
          </p:cNvPr>
          <p:cNvGrpSpPr/>
          <p:nvPr/>
        </p:nvGrpSpPr>
        <p:grpSpPr>
          <a:xfrm>
            <a:off x="1552631" y="4800431"/>
            <a:ext cx="1414011" cy="838215"/>
            <a:chOff x="4496023" y="2054572"/>
            <a:chExt cx="1710953" cy="1014239"/>
          </a:xfrm>
        </p:grpSpPr>
        <p:sp>
          <p:nvSpPr>
            <p:cNvPr id="88" name="Rectangle 7">
              <a:extLst>
                <a:ext uri="{FF2B5EF4-FFF2-40B4-BE49-F238E27FC236}">
                  <a16:creationId xmlns:a16="http://schemas.microsoft.com/office/drawing/2014/main" xmlns="" id="{5F5CF946-AA7B-424F-832B-7B5D9DD9E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683" y="2603298"/>
              <a:ext cx="949633" cy="465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2800" b="1">
                  <a:solidFill>
                    <a:srgbClr val="000080"/>
                  </a:solidFill>
                  <a:latin typeface="Verdana" pitchFamily="34" charset="0"/>
                </a:rPr>
                <a:t>G</a:t>
              </a:r>
              <a:r>
                <a:rPr lang="en-US" altLang="zh-CN" sz="2800" b="1">
                  <a:solidFill>
                    <a:srgbClr val="000080"/>
                  </a:solidFill>
                  <a:latin typeface="Verdana" pitchFamily="34" charset="0"/>
                </a:rPr>
                <a:t>2</a:t>
              </a:r>
              <a:endParaRPr lang="zh-CN" altLang="zh-CN" sz="2800" b="1">
                <a:solidFill>
                  <a:srgbClr val="000080"/>
                </a:solidFill>
                <a:latin typeface="Verdana" pitchFamily="34" charset="0"/>
              </a:endParaRP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xmlns="" id="{952A9A98-6304-4E60-97D0-535C89BF2D69}"/>
                </a:ext>
              </a:extLst>
            </p:cNvPr>
            <p:cNvGrpSpPr/>
            <p:nvPr/>
          </p:nvGrpSpPr>
          <p:grpSpPr>
            <a:xfrm>
              <a:off x="4496023" y="2054572"/>
              <a:ext cx="1710953" cy="474663"/>
              <a:chOff x="4413622" y="1902172"/>
              <a:chExt cx="1710953" cy="474663"/>
            </a:xfrm>
          </p:grpSpPr>
          <p:sp>
            <p:nvSpPr>
              <p:cNvPr id="90" name="Oval 5">
                <a:extLst>
                  <a:ext uri="{FF2B5EF4-FFF2-40B4-BE49-F238E27FC236}">
                    <a16:creationId xmlns:a16="http://schemas.microsoft.com/office/drawing/2014/main" xmlns="" id="{29F4AAEC-2897-4D5B-A83D-5DE784552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622" y="1902172"/>
                <a:ext cx="504825" cy="474663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91" name="Line 18">
                <a:extLst>
                  <a:ext uri="{FF2B5EF4-FFF2-40B4-BE49-F238E27FC236}">
                    <a16:creationId xmlns:a16="http://schemas.microsoft.com/office/drawing/2014/main" xmlns="" id="{0E153456-66BB-4988-86E9-224770FE2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4900" y="2139503"/>
                <a:ext cx="704850" cy="0"/>
              </a:xfrm>
              <a:prstGeom prst="lin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/>
              </a:p>
            </p:txBody>
          </p:sp>
          <p:sp>
            <p:nvSpPr>
              <p:cNvPr id="92" name="Oval 5">
                <a:extLst>
                  <a:ext uri="{FF2B5EF4-FFF2-40B4-BE49-F238E27FC236}">
                    <a16:creationId xmlns:a16="http://schemas.microsoft.com/office/drawing/2014/main" xmlns="" id="{F2E355F9-099E-4799-96A1-D5ACC4971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9750" y="1902172"/>
                <a:ext cx="504825" cy="474663"/>
              </a:xfrm>
              <a:prstGeom prst="ellipse">
                <a:avLst/>
              </a:prstGeom>
              <a:noFill/>
              <a:ln w="381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0" tIns="0" rIns="0" bIns="0" numCol="1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sz="2000" b="1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lang="zh-CN" altLang="en-US" sz="2000" b="1"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xmlns="" id="{1F53EEC0-3180-41F2-9691-F46774EB34EC}"/>
              </a:ext>
            </a:extLst>
          </p:cNvPr>
          <p:cNvGrpSpPr/>
          <p:nvPr/>
        </p:nvGrpSpPr>
        <p:grpSpPr>
          <a:xfrm>
            <a:off x="3483183" y="4825832"/>
            <a:ext cx="1416942" cy="1755817"/>
            <a:chOff x="6601066" y="1464704"/>
            <a:chExt cx="1714500" cy="2124541"/>
          </a:xfrm>
        </p:grpSpPr>
        <p:sp>
          <p:nvSpPr>
            <p:cNvPr id="94" name="Rectangle 7">
              <a:extLst>
                <a:ext uri="{FF2B5EF4-FFF2-40B4-BE49-F238E27FC236}">
                  <a16:creationId xmlns:a16="http://schemas.microsoft.com/office/drawing/2014/main" xmlns="" id="{A8451D71-FB7A-4528-B940-698AF0562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792" y="3077181"/>
              <a:ext cx="1044596" cy="51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2800" b="1">
                  <a:solidFill>
                    <a:srgbClr val="000080"/>
                  </a:solidFill>
                  <a:latin typeface="Verdana" pitchFamily="34" charset="0"/>
                </a:rPr>
                <a:t>G</a:t>
              </a:r>
              <a:r>
                <a:rPr lang="en-US" altLang="zh-CN" sz="2800" b="1">
                  <a:solidFill>
                    <a:srgbClr val="000080"/>
                  </a:solidFill>
                  <a:latin typeface="Verdana" pitchFamily="34" charset="0"/>
                </a:rPr>
                <a:t>3</a:t>
              </a:r>
              <a:endParaRPr lang="zh-CN" altLang="zh-CN" sz="2800" b="1">
                <a:solidFill>
                  <a:srgbClr val="000080"/>
                </a:solidFill>
                <a:latin typeface="Verdana" pitchFamily="34" charset="0"/>
              </a:endParaRPr>
            </a:p>
          </p:txBody>
        </p:sp>
        <p:sp>
          <p:nvSpPr>
            <p:cNvPr id="95" name="Oval 5">
              <a:extLst>
                <a:ext uri="{FF2B5EF4-FFF2-40B4-BE49-F238E27FC236}">
                  <a16:creationId xmlns:a16="http://schemas.microsoft.com/office/drawing/2014/main" xmlns="" id="{5223394E-3116-42F2-BDA7-C3340A9AA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1066" y="2551727"/>
              <a:ext cx="504825" cy="474663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b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6" name="Line 18">
              <a:extLst>
                <a:ext uri="{FF2B5EF4-FFF2-40B4-BE49-F238E27FC236}">
                  <a16:creationId xmlns:a16="http://schemas.microsoft.com/office/drawing/2014/main" xmlns="" id="{15BF5D3C-BA00-491F-A275-399D6053B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891" y="2789058"/>
              <a:ext cx="704850" cy="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97" name="Oval 5">
              <a:extLst>
                <a:ext uri="{FF2B5EF4-FFF2-40B4-BE49-F238E27FC236}">
                  <a16:creationId xmlns:a16="http://schemas.microsoft.com/office/drawing/2014/main" xmlns="" id="{F59FEECA-5A59-4E1D-8ED6-44FF236A7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0741" y="2551727"/>
              <a:ext cx="504825" cy="474663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b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8" name="Oval 5">
              <a:extLst>
                <a:ext uri="{FF2B5EF4-FFF2-40B4-BE49-F238E27FC236}">
                  <a16:creationId xmlns:a16="http://schemas.microsoft.com/office/drawing/2014/main" xmlns="" id="{5C4E7B89-42D1-4E48-9290-0C095CDB2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1066" y="1464704"/>
              <a:ext cx="504825" cy="474663"/>
            </a:xfrm>
            <a:prstGeom prst="ellips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b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000" b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  <a:endParaRPr lang="zh-CN" altLang="en-US" sz="2000" b="1"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99" name="Line 18">
              <a:extLst>
                <a:ext uri="{FF2B5EF4-FFF2-40B4-BE49-F238E27FC236}">
                  <a16:creationId xmlns:a16="http://schemas.microsoft.com/office/drawing/2014/main" xmlns="" id="{7E02ECAC-604F-4567-A336-154816D36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53040" y="1939367"/>
              <a:ext cx="0" cy="612360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  <p:sp>
          <p:nvSpPr>
            <p:cNvPr id="100" name="Line 18">
              <a:extLst>
                <a:ext uri="{FF2B5EF4-FFF2-40B4-BE49-F238E27FC236}">
                  <a16:creationId xmlns:a16="http://schemas.microsoft.com/office/drawing/2014/main" xmlns="" id="{1A28488B-2FE9-43B9-9A66-E62E24DB2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067678" y="1850020"/>
              <a:ext cx="816689" cy="75088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xmlns="" val="422059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3915C20-79CB-4916-8760-0C0466E5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5917F5C-153A-4114-AA75-5F3DFC01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3429000"/>
          </a:xfrm>
        </p:spPr>
        <p:txBody>
          <a:bodyPr/>
          <a:lstStyle/>
          <a:p>
            <a:r>
              <a:rPr lang="zh-CN" altLang="en-US" dirty="0"/>
              <a:t>对于</a:t>
            </a:r>
            <a:r>
              <a:rPr lang="zh-CN" altLang="en-US" dirty="0">
                <a:solidFill>
                  <a:srgbClr val="C00000"/>
                </a:solidFill>
              </a:rPr>
              <a:t>无向图</a:t>
            </a:r>
            <a:r>
              <a:rPr lang="zh-CN" altLang="en-US" dirty="0"/>
              <a:t> </a:t>
            </a:r>
            <a:r>
              <a:rPr lang="en-US" altLang="zh-CN" dirty="0"/>
              <a:t>G=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{E}</a:t>
            </a:r>
            <a:r>
              <a:rPr lang="zh-CN" altLang="en-US" dirty="0"/>
              <a:t>），如果边（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）∈</a:t>
            </a:r>
            <a:r>
              <a:rPr lang="en-US" altLang="zh-CN" dirty="0"/>
              <a:t>E</a:t>
            </a:r>
            <a:r>
              <a:rPr lang="zh-CN" altLang="en-US" dirty="0"/>
              <a:t>，则称顶点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互为</a:t>
            </a:r>
            <a:r>
              <a:rPr lang="zh-CN" altLang="en-US" dirty="0">
                <a:solidFill>
                  <a:srgbClr val="C00000"/>
                </a:solidFill>
              </a:rPr>
              <a:t>邻接点</a:t>
            </a:r>
            <a:r>
              <a:rPr lang="zh-CN" altLang="en-US" dirty="0"/>
              <a:t>，即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w </a:t>
            </a:r>
            <a:r>
              <a:rPr lang="zh-CN" altLang="en-US" dirty="0"/>
              <a:t>相邻接。边（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）依附于顶点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，或者说边（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  <a:r>
              <a:rPr lang="zh-CN" altLang="en-US" dirty="0"/>
              <a:t>）与顶点</a:t>
            </a:r>
            <a:r>
              <a:rPr lang="en-US" altLang="zh-CN" dirty="0"/>
              <a:t>v</a:t>
            </a:r>
            <a:r>
              <a:rPr lang="zh-CN" altLang="en-US" dirty="0"/>
              <a:t>和</a:t>
            </a:r>
            <a:r>
              <a:rPr lang="en-US" altLang="zh-CN" dirty="0"/>
              <a:t>w </a:t>
            </a:r>
            <a:r>
              <a:rPr lang="zh-CN" altLang="en-US" dirty="0">
                <a:solidFill>
                  <a:srgbClr val="C00000"/>
                </a:solidFill>
              </a:rPr>
              <a:t>相关联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对于</a:t>
            </a:r>
            <a:r>
              <a:rPr lang="zh-CN" altLang="en-US" dirty="0">
                <a:solidFill>
                  <a:srgbClr val="C00000"/>
                </a:solidFill>
              </a:rPr>
              <a:t>有向图</a:t>
            </a:r>
            <a:r>
              <a:rPr lang="en-US" altLang="zh-CN" dirty="0"/>
              <a:t>G=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{A}</a:t>
            </a:r>
            <a:r>
              <a:rPr lang="zh-CN" altLang="en-US" dirty="0"/>
              <a:t>）而言，若弧</a:t>
            </a:r>
            <a:r>
              <a:rPr lang="en-US" altLang="zh-CN" dirty="0"/>
              <a:t>&lt;v</a:t>
            </a:r>
            <a:r>
              <a:rPr lang="zh-CN" altLang="en-US" dirty="0"/>
              <a:t>，</a:t>
            </a:r>
            <a:r>
              <a:rPr lang="en-US" altLang="zh-CN" dirty="0"/>
              <a:t>w&gt;∈A</a:t>
            </a:r>
            <a:r>
              <a:rPr lang="zh-CN" altLang="en-US" dirty="0"/>
              <a:t>，则称顶点</a:t>
            </a:r>
            <a:r>
              <a:rPr lang="en-US" altLang="zh-CN" dirty="0"/>
              <a:t>v</a:t>
            </a:r>
            <a:r>
              <a:rPr lang="zh-CN" altLang="en-US" dirty="0"/>
              <a:t>邻接到顶点</a:t>
            </a:r>
            <a:r>
              <a:rPr lang="en-US" altLang="zh-CN" dirty="0"/>
              <a:t>w</a:t>
            </a:r>
            <a:r>
              <a:rPr lang="zh-CN" altLang="en-US" dirty="0"/>
              <a:t>，顶点</a:t>
            </a:r>
            <a:r>
              <a:rPr lang="en-US" altLang="zh-CN" dirty="0"/>
              <a:t>w</a:t>
            </a:r>
            <a:r>
              <a:rPr lang="zh-CN" altLang="en-US" dirty="0"/>
              <a:t>是</a:t>
            </a:r>
            <a:r>
              <a:rPr lang="en-US" altLang="zh-CN" dirty="0"/>
              <a:t>v</a:t>
            </a:r>
            <a:r>
              <a:rPr lang="zh-CN" altLang="en-US" dirty="0">
                <a:solidFill>
                  <a:srgbClr val="C00000"/>
                </a:solidFill>
              </a:rPr>
              <a:t>邻接点</a:t>
            </a:r>
            <a:r>
              <a:rPr lang="zh-CN" altLang="en-US" dirty="0"/>
              <a:t>，或者说弧</a:t>
            </a:r>
            <a:r>
              <a:rPr lang="en-US" altLang="zh-CN" dirty="0"/>
              <a:t>&lt;v</a:t>
            </a:r>
            <a:r>
              <a:rPr lang="zh-CN" altLang="en-US" dirty="0"/>
              <a:t>，</a:t>
            </a:r>
            <a:r>
              <a:rPr lang="en-US" altLang="zh-CN" dirty="0"/>
              <a:t>w&gt;</a:t>
            </a:r>
            <a:r>
              <a:rPr lang="zh-CN" altLang="en-US" dirty="0"/>
              <a:t>与顶点</a:t>
            </a:r>
            <a:r>
              <a:rPr lang="en-US" altLang="zh-CN" dirty="0"/>
              <a:t> v</a:t>
            </a:r>
            <a:r>
              <a:rPr lang="zh-CN" altLang="en-US" dirty="0"/>
              <a:t>和</a:t>
            </a:r>
            <a:r>
              <a:rPr lang="en-US" altLang="zh-CN" dirty="0"/>
              <a:t>w </a:t>
            </a:r>
            <a:r>
              <a:rPr lang="zh-CN" altLang="en-US" dirty="0">
                <a:solidFill>
                  <a:srgbClr val="C00000"/>
                </a:solidFill>
              </a:rPr>
              <a:t>相关联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graphicFrame>
        <p:nvGraphicFramePr>
          <p:cNvPr id="4" name="Object 35">
            <a:extLst>
              <a:ext uri="{FF2B5EF4-FFF2-40B4-BE49-F238E27FC236}">
                <a16:creationId xmlns:a16="http://schemas.microsoft.com/office/drawing/2014/main" xmlns="" id="{3A43D7DA-315E-4267-B942-2557F2F9A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7377949"/>
              </p:ext>
            </p:extLst>
          </p:nvPr>
        </p:nvGraphicFramePr>
        <p:xfrm>
          <a:off x="3733800" y="5303837"/>
          <a:ext cx="2663825" cy="701675"/>
        </p:xfrm>
        <a:graphic>
          <a:graphicData uri="http://schemas.openxmlformats.org/presentationml/2006/ole">
            <p:oleObj spid="_x0000_s1267" name="Visio" r:id="rId3" imgW="3164256" imgH="833877" progId="">
              <p:embed/>
            </p:oleObj>
          </a:graphicData>
        </a:graphic>
      </p:graphicFrame>
      <p:sp>
        <p:nvSpPr>
          <p:cNvPr id="5" name="Rectangle 37">
            <a:extLst>
              <a:ext uri="{FF2B5EF4-FFF2-40B4-BE49-F238E27FC236}">
                <a16:creationId xmlns:a16="http://schemas.microsoft.com/office/drawing/2014/main" xmlns="" id="{E017A7EE-B91E-4AA6-B64E-1EE48D20F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17" y="4800600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35000"/>
              </a:lnSpc>
            </a:pPr>
            <a:r>
              <a:rPr kumimoji="1"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弧头</a:t>
            </a:r>
          </a:p>
        </p:txBody>
      </p:sp>
      <p:sp>
        <p:nvSpPr>
          <p:cNvPr id="6" name="Rectangle 38">
            <a:extLst>
              <a:ext uri="{FF2B5EF4-FFF2-40B4-BE49-F238E27FC236}">
                <a16:creationId xmlns:a16="http://schemas.microsoft.com/office/drawing/2014/main" xmlns="" id="{C4E88816-D266-4987-87C7-3942206F7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787" y="4800600"/>
            <a:ext cx="107950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35000"/>
              </a:lnSpc>
            </a:pPr>
            <a:r>
              <a:rPr kumimoji="1"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弧尾</a:t>
            </a:r>
          </a:p>
        </p:txBody>
      </p:sp>
      <p:sp>
        <p:nvSpPr>
          <p:cNvPr id="7" name="Rectangle 36">
            <a:extLst>
              <a:ext uri="{FF2B5EF4-FFF2-40B4-BE49-F238E27FC236}">
                <a16:creationId xmlns:a16="http://schemas.microsoft.com/office/drawing/2014/main" xmlns="" id="{6EA6171D-B9DE-42F7-9491-EC53CD62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336" y="4800600"/>
            <a:ext cx="4118913" cy="1306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kumimoji="1"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是顶点</a:t>
            </a:r>
            <a:r>
              <a:rPr kumimoji="1"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的邻接点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kumimoji="1"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1"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不是顶点</a:t>
            </a:r>
            <a:r>
              <a:rPr kumimoji="1"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1"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的邻接点</a:t>
            </a:r>
          </a:p>
        </p:txBody>
      </p:sp>
    </p:spTree>
    <p:extLst>
      <p:ext uri="{BB962C8B-B14F-4D97-AF65-F5344CB8AC3E}">
        <p14:creationId xmlns:p14="http://schemas.microsoft.com/office/powerpoint/2010/main" xmlns="" val="315553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7617C5-E455-4761-881A-AA44CCDD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度、入度和出度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8587150-C560-4CC5-AB8F-73302981E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4357046"/>
          </a:xfrm>
        </p:spPr>
        <p:txBody>
          <a:bodyPr/>
          <a:lstStyle/>
          <a:p>
            <a:r>
              <a:rPr lang="zh-CN" altLang="en-US" dirty="0"/>
              <a:t>对于无向图而言，顶点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度</a:t>
            </a:r>
            <a:r>
              <a:rPr lang="zh-CN" altLang="en-US" dirty="0"/>
              <a:t>是指和</a:t>
            </a:r>
            <a:r>
              <a:rPr lang="en-US" altLang="zh-CN" dirty="0"/>
              <a:t>v</a:t>
            </a:r>
            <a:r>
              <a:rPr lang="zh-CN" altLang="en-US" dirty="0"/>
              <a:t>相关联的边的数目，记作</a:t>
            </a:r>
            <a:r>
              <a:rPr lang="en-US" altLang="zh-CN" dirty="0">
                <a:solidFill>
                  <a:srgbClr val="FF0000"/>
                </a:solidFill>
              </a:rPr>
              <a:t>TD(v)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对于有向图而言，顶点</a:t>
            </a:r>
            <a:r>
              <a:rPr lang="en-US" altLang="zh-CN" dirty="0"/>
              <a:t>v</a:t>
            </a:r>
            <a:r>
              <a:rPr lang="zh-CN" altLang="en-US" dirty="0"/>
              <a:t>的度有</a:t>
            </a:r>
            <a:r>
              <a:rPr lang="zh-CN" altLang="en-US" dirty="0">
                <a:solidFill>
                  <a:srgbClr val="FF0000"/>
                </a:solidFill>
              </a:rPr>
              <a:t>出度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入度</a:t>
            </a:r>
            <a:r>
              <a:rPr lang="zh-CN" altLang="en-US" dirty="0"/>
              <a:t>两部分：</a:t>
            </a:r>
            <a:endParaRPr lang="en-US" altLang="zh-CN" dirty="0"/>
          </a:p>
          <a:p>
            <a:pPr lvl="1"/>
            <a:r>
              <a:rPr lang="zh-CN" altLang="en-US" dirty="0"/>
              <a:t>以顶点</a:t>
            </a:r>
            <a:r>
              <a:rPr lang="en-US" altLang="zh-CN" dirty="0"/>
              <a:t>v</a:t>
            </a:r>
            <a:r>
              <a:rPr lang="zh-CN" altLang="en-US" dirty="0"/>
              <a:t>为弧头的弧的数目称为该顶点的入度，记作</a:t>
            </a:r>
            <a:r>
              <a:rPr lang="en-US" altLang="zh-CN" dirty="0">
                <a:solidFill>
                  <a:srgbClr val="FF0000"/>
                </a:solidFill>
              </a:rPr>
              <a:t>ID(v) </a:t>
            </a:r>
            <a:endParaRPr lang="en-US" altLang="zh-CN" dirty="0"/>
          </a:p>
          <a:p>
            <a:pPr lvl="1"/>
            <a:r>
              <a:rPr lang="zh-CN" altLang="en-US" dirty="0"/>
              <a:t>以顶点</a:t>
            </a:r>
            <a:r>
              <a:rPr lang="en-US" altLang="zh-CN" dirty="0"/>
              <a:t>v</a:t>
            </a:r>
            <a:r>
              <a:rPr lang="zh-CN" altLang="en-US" dirty="0"/>
              <a:t>为弧尾的弧的数目称为该顶点的出度，记作</a:t>
            </a:r>
            <a:r>
              <a:rPr lang="en-US" altLang="zh-CN" dirty="0">
                <a:solidFill>
                  <a:srgbClr val="FF0000"/>
                </a:solidFill>
              </a:rPr>
              <a:t>OD(v)</a:t>
            </a:r>
          </a:p>
          <a:p>
            <a:pPr lvl="1"/>
            <a:r>
              <a:rPr lang="zh-CN" altLang="en-US" dirty="0"/>
              <a:t>则顶点</a:t>
            </a:r>
            <a:r>
              <a:rPr lang="en-US" altLang="zh-CN" dirty="0"/>
              <a:t>v</a:t>
            </a:r>
            <a:r>
              <a:rPr lang="zh-CN" altLang="en-US" dirty="0"/>
              <a:t>的度为：</a:t>
            </a:r>
            <a:r>
              <a:rPr lang="en-US" altLang="zh-CN" dirty="0">
                <a:solidFill>
                  <a:srgbClr val="FF0000"/>
                </a:solidFill>
              </a:rPr>
              <a:t> TD(v)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F0000"/>
                </a:solidFill>
              </a:rPr>
              <a:t>ID(v) </a:t>
            </a:r>
            <a:r>
              <a:rPr lang="en-US" altLang="zh-CN" dirty="0"/>
              <a:t>+ </a:t>
            </a:r>
            <a:r>
              <a:rPr lang="en-US" altLang="zh-CN" dirty="0">
                <a:solidFill>
                  <a:srgbClr val="FF0000"/>
                </a:solidFill>
              </a:rPr>
              <a:t>OD(v) 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一般地，若图</a:t>
            </a:r>
            <a:r>
              <a:rPr lang="en-US" altLang="zh-CN" dirty="0"/>
              <a:t>G</a:t>
            </a:r>
            <a:r>
              <a:rPr lang="zh-CN" altLang="en-US" dirty="0"/>
              <a:t>中有</a:t>
            </a:r>
            <a:r>
              <a:rPr lang="en-US" altLang="zh-CN" dirty="0"/>
              <a:t>n</a:t>
            </a:r>
            <a:r>
              <a:rPr lang="zh-CN" altLang="en-US" dirty="0"/>
              <a:t>个顶点，</a:t>
            </a:r>
            <a:r>
              <a:rPr lang="en-US" altLang="zh-CN" dirty="0"/>
              <a:t>e</a:t>
            </a:r>
            <a:r>
              <a:rPr lang="zh-CN" altLang="en-US" dirty="0"/>
              <a:t>条边或弧，则图中顶点的度与边的关系如下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ECAA8ED2-4F09-4EE5-9E05-4736BD485154}"/>
              </a:ext>
            </a:extLst>
          </p:cNvPr>
          <p:cNvGrpSpPr/>
          <p:nvPr/>
        </p:nvGrpSpPr>
        <p:grpSpPr>
          <a:xfrm>
            <a:off x="1066800" y="5534533"/>
            <a:ext cx="2794270" cy="946150"/>
            <a:chOff x="3073130" y="5576246"/>
            <a:chExt cx="2794270" cy="946150"/>
          </a:xfrm>
        </p:grpSpPr>
        <mc:AlternateContent xmlns:mc="http://schemas.openxmlformats.org/markup-compatibility/2006">
          <mc:Choice xmlns:a14="http://schemas.microsoft.com/office/drawing/2010/main" xmlns="" Requires="a14">
            <p:sp>
              <p:nvSpPr>
                <p:cNvPr id="6" name="Text Box 3">
                  <a:extLst>
                    <a:ext uri="{FF2B5EF4-FFF2-40B4-BE49-F238E27FC236}">
                      <a16:creationId xmlns:a16="http://schemas.microsoft.com/office/drawing/2014/main" id="{C8BAA0B7-4B5E-4488-BD6B-B32A8A085C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73130" y="5648230"/>
                  <a:ext cx="1143000" cy="801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 dirty="0"/>
                    <a:t>e =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a14:m>
                  <a:endParaRPr lang="en-US" altLang="zh-CN" sz="3200" b="1" dirty="0"/>
                </a:p>
              </p:txBody>
            </p:sp>
          </mc:Choice>
          <mc:Fallback>
            <p:sp>
              <p:nvSpPr>
                <p:cNvPr id="6" name="Text Box 3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C8BAA0B7-4B5E-4488-BD6B-B32A8A085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3130" y="5648230"/>
                  <a:ext cx="1143000" cy="801310"/>
                </a:xfrm>
                <a:prstGeom prst="rect">
                  <a:avLst/>
                </a:prstGeom>
                <a:blipFill>
                  <a:blip r:embed="rId3" cstate="print"/>
                  <a:stretch>
                    <a:fillRect l="-13298" b="-1068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 Box 5">
              <a:extLst>
                <a:ext uri="{FF2B5EF4-FFF2-40B4-BE49-F238E27FC236}">
                  <a16:creationId xmlns:a16="http://schemas.microsoft.com/office/drawing/2014/main" xmlns="" id="{35CD9457-4E19-4460-AE93-6DF4A8AAEF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5804846"/>
              <a:ext cx="19050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ym typeface="Symbol" panose="05050102010706020507" pitchFamily="18" charset="2"/>
                </a:rPr>
                <a:t>TD(V</a:t>
              </a:r>
              <a:r>
                <a:rPr lang="en-US" altLang="zh-CN" sz="2800" b="1" baseline="-25000" dirty="0">
                  <a:sym typeface="Symbol" panose="05050102010706020507" pitchFamily="18" charset="2"/>
                </a:rPr>
                <a:t>i</a:t>
              </a:r>
              <a:r>
                <a:rPr lang="en-US" altLang="zh-CN" sz="2800" b="1" dirty="0">
                  <a:sym typeface="Symbol" panose="05050102010706020507" pitchFamily="18" charset="2"/>
                </a:rPr>
                <a:t>)</a:t>
              </a:r>
              <a:endParaRPr lang="en-US" altLang="zh-CN" sz="2800" b="1" dirty="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xmlns="" id="{10C75762-CC38-4CB3-BCDD-5B53EAC5E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600" y="5576246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/>
                <a:t>n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xmlns="" id="{F18AE13B-3A3B-4257-A2FC-58D64709A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6185846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i=1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xmlns="" id="{EC584CF9-C14A-4562-A0F8-32016BBD4511}"/>
              </a:ext>
            </a:extLst>
          </p:cNvPr>
          <p:cNvGrpSpPr/>
          <p:nvPr/>
        </p:nvGrpSpPr>
        <p:grpSpPr>
          <a:xfrm>
            <a:off x="4089670" y="5548685"/>
            <a:ext cx="7334896" cy="936000"/>
            <a:chOff x="971600" y="1715668"/>
            <a:chExt cx="7334896" cy="936000"/>
          </a:xfrm>
        </p:grpSpPr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xmlns="" id="{154BAAC3-3F23-4741-8FBD-D9719F85A6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866214267"/>
                </p:ext>
              </p:extLst>
            </p:nvPr>
          </p:nvGraphicFramePr>
          <p:xfrm>
            <a:off x="2411760" y="1715668"/>
            <a:ext cx="5894736" cy="936000"/>
          </p:xfrm>
          <a:graphic>
            <a:graphicData uri="http://schemas.openxmlformats.org/presentationml/2006/ole">
              <p:oleObj spid="_x0000_s2278" name="Equation" r:id="rId4" imgW="2717800" imgH="431800" progId="">
                <p:embed/>
              </p:oleObj>
            </a:graphicData>
          </a:graphic>
        </p:graphicFrame>
        <p:sp>
          <p:nvSpPr>
            <p:cNvPr id="13" name="Text Box 80">
              <a:extLst>
                <a:ext uri="{FF2B5EF4-FFF2-40B4-BE49-F238E27FC236}">
                  <a16:creationId xmlns:a16="http://schemas.microsoft.com/office/drawing/2014/main" xmlns="" id="{103897D9-DC36-4DD5-9951-CA9CD1FD9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600" y="1952836"/>
              <a:ext cx="16921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有向图：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86792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980E3B1-FBA2-4073-BACC-FE40DB34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权与网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E422755-550D-4590-8090-DD3D2667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在实际应用中，有时图的</a:t>
            </a:r>
            <a:r>
              <a:rPr lang="zh-CN" altLang="en-US" dirty="0">
                <a:solidFill>
                  <a:srgbClr val="C00000"/>
                </a:solidFill>
              </a:rPr>
              <a:t>边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弧</a:t>
            </a:r>
            <a:r>
              <a:rPr lang="zh-CN" altLang="en-US" dirty="0"/>
              <a:t>上往往与具有一定意义的数有关，即每一条边都有与它相关的数，称为</a:t>
            </a:r>
            <a:r>
              <a:rPr lang="zh-CN" altLang="en-US" dirty="0">
                <a:solidFill>
                  <a:srgbClr val="FF0000"/>
                </a:solidFill>
              </a:rPr>
              <a:t>权</a:t>
            </a:r>
            <a:r>
              <a:rPr lang="zh-CN" altLang="en-US" dirty="0"/>
              <a:t>，这些权可以表示从一个顶点到另一个顶点的距离或耗费等信息。</a:t>
            </a:r>
            <a:endParaRPr lang="en-US" altLang="zh-CN" dirty="0"/>
          </a:p>
          <a:p>
            <a:r>
              <a:rPr lang="zh-CN" altLang="en-US" dirty="0"/>
              <a:t>我们将这种</a:t>
            </a:r>
            <a:r>
              <a:rPr lang="zh-CN" altLang="en-US" dirty="0">
                <a:solidFill>
                  <a:srgbClr val="C00000"/>
                </a:solidFill>
              </a:rPr>
              <a:t>带权的图</a:t>
            </a:r>
            <a:r>
              <a:rPr lang="zh-CN" altLang="en-US" dirty="0"/>
              <a:t>叫做</a:t>
            </a:r>
            <a:r>
              <a:rPr lang="zh-CN" altLang="en-US" dirty="0">
                <a:solidFill>
                  <a:srgbClr val="C00000"/>
                </a:solidFill>
              </a:rPr>
              <a:t>赋权图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网</a:t>
            </a:r>
            <a:r>
              <a:rPr lang="zh-CN" altLang="en-US" dirty="0"/>
              <a:t>。</a:t>
            </a:r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xmlns="" id="{E0E7F529-CC6B-41DE-96C7-E45D885C6C7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971800"/>
            <a:ext cx="4169352" cy="3014806"/>
            <a:chOff x="191" y="2024"/>
            <a:chExt cx="2889" cy="2089"/>
          </a:xfrm>
        </p:grpSpPr>
        <p:sp>
          <p:nvSpPr>
            <p:cNvPr id="5" name="Line 9">
              <a:extLst>
                <a:ext uri="{FF2B5EF4-FFF2-40B4-BE49-F238E27FC236}">
                  <a16:creationId xmlns:a16="http://schemas.microsoft.com/office/drawing/2014/main" xmlns="" id="{FF36A72C-D95E-4B9D-9DAA-1FC5779EA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7" y="2461"/>
              <a:ext cx="584" cy="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Line 10">
              <a:extLst>
                <a:ext uri="{FF2B5EF4-FFF2-40B4-BE49-F238E27FC236}">
                  <a16:creationId xmlns:a16="http://schemas.microsoft.com/office/drawing/2014/main" xmlns="" id="{C64E6A4D-0CCB-4FD1-A962-4C0320708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1" y="3445"/>
              <a:ext cx="1020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xmlns="" id="{D1E92B12-4AD2-4DD8-ACD1-7556B8A204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41" y="2402"/>
              <a:ext cx="1021" cy="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xmlns="" id="{71A1D19F-97FF-4D44-8990-94E06AF5E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5" y="2825"/>
              <a:ext cx="620" cy="9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13">
              <a:extLst>
                <a:ext uri="{FF2B5EF4-FFF2-40B4-BE49-F238E27FC236}">
                  <a16:creationId xmlns:a16="http://schemas.microsoft.com/office/drawing/2014/main" xmlns="" id="{1F2AB04A-0068-42EA-876F-41186185B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" y="2024"/>
              <a:ext cx="2889" cy="2089"/>
              <a:chOff x="1053" y="265"/>
              <a:chExt cx="3750" cy="2711"/>
            </a:xfrm>
          </p:grpSpPr>
          <p:grpSp>
            <p:nvGrpSpPr>
              <p:cNvPr id="18" name="Group 14">
                <a:extLst>
                  <a:ext uri="{FF2B5EF4-FFF2-40B4-BE49-F238E27FC236}">
                    <a16:creationId xmlns:a16="http://schemas.microsoft.com/office/drawing/2014/main" xmlns="" id="{85E96503-D846-4482-8169-6BA2F9E516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3" y="1776"/>
                <a:ext cx="1030" cy="633"/>
                <a:chOff x="2012" y="1433"/>
                <a:chExt cx="987" cy="607"/>
              </a:xfrm>
            </p:grpSpPr>
            <p:pic>
              <p:nvPicPr>
                <p:cNvPr id="28" name="Picture 15" descr="2457331_155246007347_2">
                  <a:extLst>
                    <a:ext uri="{FF2B5EF4-FFF2-40B4-BE49-F238E27FC236}">
                      <a16:creationId xmlns:a16="http://schemas.microsoft.com/office/drawing/2014/main" xmlns="" id="{1C42F532-48EF-4C41-B86D-9C5987941C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76" y="1433"/>
                  <a:ext cx="453" cy="3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Rectangle 16">
                  <a:extLst>
                    <a:ext uri="{FF2B5EF4-FFF2-40B4-BE49-F238E27FC236}">
                      <a16:creationId xmlns:a16="http://schemas.microsoft.com/office/drawing/2014/main" xmlns="" id="{8BFBEE6A-B67B-4F99-88CB-9ADF9CEAC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2" y="1752"/>
                  <a:ext cx="9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/>
                <a:lstStyle/>
                <a:p>
                  <a:pPr algn="ctr"/>
                  <a:r>
                    <a:rPr lang="zh-CN" altLang="en-US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商店</a:t>
                  </a:r>
                  <a:r>
                    <a:rPr lang="en-US" altLang="zh-CN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</p:grpSp>
          <p:grpSp>
            <p:nvGrpSpPr>
              <p:cNvPr id="19" name="Group 17">
                <a:extLst>
                  <a:ext uri="{FF2B5EF4-FFF2-40B4-BE49-F238E27FC236}">
                    <a16:creationId xmlns:a16="http://schemas.microsoft.com/office/drawing/2014/main" xmlns="" id="{13CBD359-3457-469D-AB60-9241B67F5A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0" y="265"/>
                <a:ext cx="1093" cy="614"/>
                <a:chOff x="2759" y="-17"/>
                <a:chExt cx="1049" cy="589"/>
              </a:xfrm>
            </p:grpSpPr>
            <p:pic>
              <p:nvPicPr>
                <p:cNvPr id="26" name="Picture 18" descr="12-41-15-88-3">
                  <a:extLst>
                    <a:ext uri="{FF2B5EF4-FFF2-40B4-BE49-F238E27FC236}">
                      <a16:creationId xmlns:a16="http://schemas.microsoft.com/office/drawing/2014/main" xmlns="" id="{50BE0085-65E1-4406-8E2C-CEE6A5AC55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71" y="186"/>
                  <a:ext cx="837" cy="3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Rectangle 19">
                  <a:extLst>
                    <a:ext uri="{FF2B5EF4-FFF2-40B4-BE49-F238E27FC236}">
                      <a16:creationId xmlns:a16="http://schemas.microsoft.com/office/drawing/2014/main" xmlns="" id="{2CC5FEEF-72F1-4638-B3D0-B401C2519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9" y="-17"/>
                  <a:ext cx="9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/>
                <a:lstStyle/>
                <a:p>
                  <a:pPr algn="ctr"/>
                  <a:r>
                    <a:rPr lang="zh-CN" altLang="en-US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住宅</a:t>
                  </a:r>
                  <a:r>
                    <a:rPr lang="en-US" altLang="zh-CN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</a:p>
              </p:txBody>
            </p:sp>
          </p:grpSp>
          <p:grpSp>
            <p:nvGrpSpPr>
              <p:cNvPr id="20" name="Group 20">
                <a:extLst>
                  <a:ext uri="{FF2B5EF4-FFF2-40B4-BE49-F238E27FC236}">
                    <a16:creationId xmlns:a16="http://schemas.microsoft.com/office/drawing/2014/main" xmlns="" id="{0A35C7FE-C944-405B-B7B0-DE8F884B17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3" y="643"/>
                <a:ext cx="1030" cy="662"/>
                <a:chOff x="4619" y="346"/>
                <a:chExt cx="987" cy="635"/>
              </a:xfrm>
            </p:grpSpPr>
            <p:pic>
              <p:nvPicPr>
                <p:cNvPr id="24" name="Picture 21" descr="2007821102950370_2">
                  <a:extLst>
                    <a:ext uri="{FF2B5EF4-FFF2-40B4-BE49-F238E27FC236}">
                      <a16:creationId xmlns:a16="http://schemas.microsoft.com/office/drawing/2014/main" xmlns="" id="{800D85F2-68BB-406E-B26C-5BBBD7D972F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21" y="618"/>
                  <a:ext cx="385" cy="3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Rectangle 22">
                  <a:extLst>
                    <a:ext uri="{FF2B5EF4-FFF2-40B4-BE49-F238E27FC236}">
                      <a16:creationId xmlns:a16="http://schemas.microsoft.com/office/drawing/2014/main" xmlns="" id="{36F39A50-EE85-4EF1-AD0F-A721764ACB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346"/>
                  <a:ext cx="98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/>
                <a:lstStyle/>
                <a:p>
                  <a:pPr algn="ctr"/>
                  <a:r>
                    <a:rPr lang="zh-CN" altLang="en-US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住宅</a:t>
                  </a:r>
                  <a:r>
                    <a:rPr lang="en-US" altLang="zh-CN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</a:p>
              </p:txBody>
            </p:sp>
          </p:grpSp>
          <p:grpSp>
            <p:nvGrpSpPr>
              <p:cNvPr id="21" name="Group 23">
                <a:extLst>
                  <a:ext uri="{FF2B5EF4-FFF2-40B4-BE49-F238E27FC236}">
                    <a16:creationId xmlns:a16="http://schemas.microsoft.com/office/drawing/2014/main" xmlns="" id="{260CA62C-7594-4B42-A12C-285567E2BC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4" y="2297"/>
                <a:ext cx="1028" cy="679"/>
                <a:chOff x="3576" y="2024"/>
                <a:chExt cx="986" cy="651"/>
              </a:xfrm>
            </p:grpSpPr>
            <p:pic>
              <p:nvPicPr>
                <p:cNvPr id="22" name="Picture 24" descr="buildings-24768_640">
                  <a:extLst>
                    <a:ext uri="{FF2B5EF4-FFF2-40B4-BE49-F238E27FC236}">
                      <a16:creationId xmlns:a16="http://schemas.microsoft.com/office/drawing/2014/main" xmlns="" id="{99A47369-A34F-4F83-B303-B4C8C119F3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33" y="2024"/>
                  <a:ext cx="438" cy="40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5">
                  <a:extLst>
                    <a:ext uri="{FF2B5EF4-FFF2-40B4-BE49-F238E27FC236}">
                      <a16:creationId xmlns:a16="http://schemas.microsoft.com/office/drawing/2014/main" xmlns="" id="{4D166DD5-A648-46F7-8211-AADEBA4C1B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76" y="2387"/>
                  <a:ext cx="986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/>
                <a:lstStyle/>
                <a:p>
                  <a:pPr algn="ctr"/>
                  <a:r>
                    <a:rPr lang="zh-CN" altLang="en-US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住宅</a:t>
                  </a:r>
                  <a:r>
                    <a:rPr lang="en-US" altLang="zh-CN" sz="1800" b="1">
                      <a:solidFill>
                        <a:schemeClr val="bg2">
                          <a:lumMod val="1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</a:p>
              </p:txBody>
            </p:sp>
          </p:grpSp>
        </p:grpSp>
        <p:sp>
          <p:nvSpPr>
            <p:cNvPr id="10" name="Line 26">
              <a:extLst>
                <a:ext uri="{FF2B5EF4-FFF2-40B4-BE49-F238E27FC236}">
                  <a16:creationId xmlns:a16="http://schemas.microsoft.com/office/drawing/2014/main" xmlns="" id="{C384E519-EB0C-44E7-98B0-8BC83E3E6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3" y="2461"/>
              <a:ext cx="437" cy="12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7">
              <a:extLst>
                <a:ext uri="{FF2B5EF4-FFF2-40B4-BE49-F238E27FC236}">
                  <a16:creationId xmlns:a16="http://schemas.microsoft.com/office/drawing/2014/main" xmlns="" id="{508909A3-46D1-41BF-9705-6ED5B79281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1" y="2788"/>
              <a:ext cx="1821" cy="51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xmlns="" id="{407F506F-F7E6-4763-8E13-50D1F4C56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2644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8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18</a:t>
              </a: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xmlns="" id="{EC138B74-3442-4FF9-BDD4-BB1B80744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2341"/>
              <a:ext cx="34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8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28</a:t>
              </a:r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xmlns="" id="{A6CAD994-D2DA-4191-BD01-0BCBD5338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2614"/>
              <a:ext cx="34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8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32</a:t>
              </a:r>
            </a:p>
          </p:txBody>
        </p:sp>
        <p:sp>
          <p:nvSpPr>
            <p:cNvPr id="15" name="Rectangle 31">
              <a:extLst>
                <a:ext uri="{FF2B5EF4-FFF2-40B4-BE49-F238E27FC236}">
                  <a16:creationId xmlns:a16="http://schemas.microsoft.com/office/drawing/2014/main" xmlns="" id="{2AE2A7FD-D952-48C2-BFC6-798CE8F02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931"/>
              <a:ext cx="3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800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30</a:t>
              </a:r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xmlns="" id="{FB49CEB1-9D21-4C26-B0E0-6726716F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" y="3606"/>
              <a:ext cx="34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8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xmlns="" id="{25F922A9-E2B1-455C-9323-D29DF5A39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3189"/>
              <a:ext cx="34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lang="en-US" altLang="zh-CN" sz="1800" b="1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1B09C4EB-1598-46F3-8A93-1211763B37E4}"/>
              </a:ext>
            </a:extLst>
          </p:cNvPr>
          <p:cNvGrpSpPr/>
          <p:nvPr/>
        </p:nvGrpSpPr>
        <p:grpSpPr>
          <a:xfrm>
            <a:off x="2576428" y="4402838"/>
            <a:ext cx="2447925" cy="1921761"/>
            <a:chOff x="2771775" y="3068638"/>
            <a:chExt cx="2447925" cy="1657350"/>
          </a:xfrm>
        </p:grpSpPr>
        <p:sp>
          <p:nvSpPr>
            <p:cNvPr id="31" name="Oval 2">
              <a:extLst>
                <a:ext uri="{FF2B5EF4-FFF2-40B4-BE49-F238E27FC236}">
                  <a16:creationId xmlns:a16="http://schemas.microsoft.com/office/drawing/2014/main" xmlns="" id="{109E6F23-91A7-4326-A1D4-611673899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475" y="3141663"/>
              <a:ext cx="431800" cy="36036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Oval 3">
              <a:extLst>
                <a:ext uri="{FF2B5EF4-FFF2-40B4-BE49-F238E27FC236}">
                  <a16:creationId xmlns:a16="http://schemas.microsoft.com/office/drawing/2014/main" xmlns="" id="{D8992C3B-6BC0-4648-8100-4642533EC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900" y="3429000"/>
              <a:ext cx="431800" cy="360363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3" name="Oval 4">
              <a:extLst>
                <a:ext uri="{FF2B5EF4-FFF2-40B4-BE49-F238E27FC236}">
                  <a16:creationId xmlns:a16="http://schemas.microsoft.com/office/drawing/2014/main" xmlns="" id="{9BA5FDC1-36A3-43CB-85DE-9F45F207C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775" y="4005263"/>
              <a:ext cx="431800" cy="36036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4" name="Oval 5">
              <a:extLst>
                <a:ext uri="{FF2B5EF4-FFF2-40B4-BE49-F238E27FC236}">
                  <a16:creationId xmlns:a16="http://schemas.microsoft.com/office/drawing/2014/main" xmlns="" id="{9C88BFFA-7507-4AA2-927D-1FA91FFEA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4365625"/>
              <a:ext cx="431800" cy="360363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xmlns="" id="{31F0EE01-AA39-48C5-8AAE-4967AF6ED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9113" y="3441700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xmlns="" id="{22F7F3DB-EB73-44A8-A88C-1E4FA1830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3575" y="4221163"/>
              <a:ext cx="936625" cy="28892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xmlns="" id="{F4A1A1F4-E78E-4A99-BAE5-33D17C402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5000" y="3644900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xmlns="" id="{25B87EFB-56FF-41D2-A8C0-7D11C23A1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1275" y="3357563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9" name="Text Box 10">
              <a:extLst>
                <a:ext uri="{FF2B5EF4-FFF2-40B4-BE49-F238E27FC236}">
                  <a16:creationId xmlns:a16="http://schemas.microsoft.com/office/drawing/2014/main" xmlns="" id="{479F1FEC-2D51-4375-9915-2DD9C69CFA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7175" y="3068638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40" name="Text Box 11">
              <a:extLst>
                <a:ext uri="{FF2B5EF4-FFF2-40B4-BE49-F238E27FC236}">
                  <a16:creationId xmlns:a16="http://schemas.microsoft.com/office/drawing/2014/main" xmlns="" id="{131BFE93-FCE3-4B13-AB0A-9BA936090E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6238" y="3484563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41" name="Text Box 12">
              <a:extLst>
                <a:ext uri="{FF2B5EF4-FFF2-40B4-BE49-F238E27FC236}">
                  <a16:creationId xmlns:a16="http://schemas.microsoft.com/office/drawing/2014/main" xmlns="" id="{31D968EE-EDD0-40F9-9C78-CFFB05566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400" y="3556000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42" name="Text Box 13">
              <a:extLst>
                <a:ext uri="{FF2B5EF4-FFF2-40B4-BE49-F238E27FC236}">
                  <a16:creationId xmlns:a16="http://schemas.microsoft.com/office/drawing/2014/main" xmlns="" id="{1259E06C-343C-412E-8C1E-2C4987441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4348163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FF"/>
                  </a:solidFill>
                  <a:latin typeface="Times New Roman" pitchFamily="18" charset="0"/>
                  <a:ea typeface="楷体_GB2312" pitchFamily="49" charset="-122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26197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EA4E05-5C50-46C1-A7A8-AFAB64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路径和路径长度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D6D76CE-6C4E-459A-A11F-9AB22BB20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3200400"/>
          </a:xfrm>
        </p:spPr>
        <p:txBody>
          <a:bodyPr/>
          <a:lstStyle/>
          <a:p>
            <a:r>
              <a:rPr lang="zh-CN" altLang="en-US" sz="2800" dirty="0"/>
              <a:t>图</a:t>
            </a:r>
            <a:r>
              <a:rPr lang="en-US" altLang="zh-CN" sz="2800" dirty="0"/>
              <a:t>G=(V</a:t>
            </a:r>
            <a:r>
              <a:rPr lang="zh-CN" altLang="en-US" sz="2800" dirty="0"/>
              <a:t>，</a:t>
            </a:r>
            <a:r>
              <a:rPr lang="en-US" altLang="zh-CN" sz="2800" dirty="0"/>
              <a:t>{E})</a:t>
            </a:r>
            <a:r>
              <a:rPr lang="zh-CN" altLang="en-US" sz="2800" dirty="0"/>
              <a:t>中从顶点</a:t>
            </a:r>
            <a:r>
              <a:rPr lang="en-US" altLang="zh-CN" sz="2800" dirty="0"/>
              <a:t>v</a:t>
            </a:r>
            <a:r>
              <a:rPr lang="en-US" altLang="zh-CN" sz="2800" kern="1200" baseline="-25000" dirty="0">
                <a:solidFill>
                  <a:prstClr val="black"/>
                </a:solidFill>
                <a:cs typeface="Verdana" panose="020B0604030504040204" pitchFamily="34" charset="0"/>
              </a:rPr>
              <a:t>i0</a:t>
            </a:r>
            <a:r>
              <a:rPr lang="zh-CN" altLang="en-US" sz="2800" dirty="0"/>
              <a:t>到</a:t>
            </a:r>
            <a:r>
              <a:rPr lang="en-US" altLang="zh-CN" sz="2800" kern="1200" dirty="0">
                <a:solidFill>
                  <a:prstClr val="black"/>
                </a:solidFill>
                <a:cs typeface="Verdana" panose="020B0604030504040204" pitchFamily="34" charset="0"/>
              </a:rPr>
              <a:t>v</a:t>
            </a:r>
            <a:r>
              <a:rPr lang="en-US" altLang="zh-CN" sz="2800" kern="1200" baseline="-25000" dirty="0">
                <a:solidFill>
                  <a:prstClr val="black"/>
                </a:solidFill>
                <a:cs typeface="Verdana" panose="020B0604030504040204" pitchFamily="34" charset="0"/>
              </a:rPr>
              <a:t>in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路径</a:t>
            </a:r>
            <a:r>
              <a:rPr lang="zh-CN" altLang="en-US" sz="2800" dirty="0"/>
              <a:t>是一个顶点序列 </a:t>
            </a:r>
            <a:r>
              <a:rPr lang="en-US" altLang="zh-CN" sz="2800" dirty="0"/>
              <a:t>v</a:t>
            </a:r>
            <a:r>
              <a:rPr lang="en-US" altLang="zh-CN" sz="2800" kern="1200" baseline="-25000" dirty="0">
                <a:solidFill>
                  <a:prstClr val="black"/>
                </a:solidFill>
                <a:cs typeface="Verdana" panose="020B0604030504040204" pitchFamily="34" charset="0"/>
              </a:rPr>
              <a:t>i0</a:t>
            </a:r>
            <a:r>
              <a:rPr lang="en-US" altLang="zh-CN" sz="2800" kern="1200" dirty="0">
                <a:solidFill>
                  <a:prstClr val="black"/>
                </a:solidFill>
                <a:cs typeface="Verdana" panose="020B0604030504040204" pitchFamily="34" charset="0"/>
              </a:rPr>
              <a:t>, v</a:t>
            </a:r>
            <a:r>
              <a:rPr lang="en-US" altLang="zh-CN" sz="2800" kern="1200" baseline="-25000" dirty="0">
                <a:solidFill>
                  <a:prstClr val="black"/>
                </a:solidFill>
                <a:cs typeface="Verdana" panose="020B0604030504040204" pitchFamily="34" charset="0"/>
              </a:rPr>
              <a:t>i1</a:t>
            </a:r>
            <a:r>
              <a:rPr lang="en-US" altLang="zh-CN" sz="2800" kern="1200" dirty="0">
                <a:solidFill>
                  <a:prstClr val="black"/>
                </a:solidFill>
                <a:cs typeface="Verdana" panose="020B0604030504040204" pitchFamily="34" charset="0"/>
              </a:rPr>
              <a:t>, …, v</a:t>
            </a:r>
            <a:r>
              <a:rPr lang="en-US" altLang="zh-CN" sz="2800" kern="1200" baseline="-25000" dirty="0">
                <a:solidFill>
                  <a:prstClr val="black"/>
                </a:solidFill>
                <a:cs typeface="Verdana" panose="020B0604030504040204" pitchFamily="34" charset="0"/>
              </a:rPr>
              <a:t>in</a:t>
            </a:r>
            <a:r>
              <a:rPr lang="zh-CN" altLang="en-US" sz="2800" dirty="0"/>
              <a:t>   ，其中</a:t>
            </a:r>
            <a:r>
              <a:rPr lang="en-US" altLang="zh-CN" sz="2800" b="0" kern="12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(v</a:t>
            </a:r>
            <a:r>
              <a:rPr lang="en-US" altLang="zh-CN" sz="2800" kern="1200" baseline="-250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i(k-1)</a:t>
            </a:r>
            <a:r>
              <a:rPr lang="en-US" altLang="zh-CN" sz="2800" b="0" kern="12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800" b="0" kern="1200" dirty="0" err="1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en-US" altLang="zh-CN" sz="2800" kern="1200" baseline="-25000" dirty="0" err="1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ik</a:t>
            </a:r>
            <a:r>
              <a:rPr lang="en-US" altLang="zh-CN" sz="2800" b="0" kern="12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)∈E </a:t>
            </a:r>
            <a:r>
              <a:rPr lang="zh-CN" altLang="en-US" sz="2800" dirty="0"/>
              <a:t>或</a:t>
            </a:r>
            <a:r>
              <a:rPr lang="en-US" altLang="zh-CN" sz="2800" b="0" kern="12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&lt;v</a:t>
            </a:r>
            <a:r>
              <a:rPr lang="en-US" altLang="zh-CN" sz="2800" kern="1200" baseline="-250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i(k-1)</a:t>
            </a:r>
            <a:r>
              <a:rPr lang="en-US" altLang="zh-CN" sz="2800" b="0" kern="12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en-US" altLang="zh-CN" sz="2800" b="0" kern="1200" dirty="0" err="1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v</a:t>
            </a:r>
            <a:r>
              <a:rPr lang="en-US" altLang="zh-CN" sz="2800" kern="1200" baseline="-25000" dirty="0" err="1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ik</a:t>
            </a:r>
            <a:r>
              <a:rPr lang="en-US" altLang="zh-CN" sz="2800" b="0" kern="12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&gt;∈E</a:t>
            </a:r>
            <a:r>
              <a:rPr lang="zh-CN" altLang="en-US" sz="2800" dirty="0"/>
              <a:t>，</a:t>
            </a:r>
            <a:r>
              <a:rPr lang="en-US" altLang="zh-CN" sz="2800" b="0" kern="1200" dirty="0">
                <a:solidFill>
                  <a:prstClr val="black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(1&lt;=k&lt;=n)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路径长度</a:t>
            </a:r>
            <a:r>
              <a:rPr lang="zh-CN" altLang="en-US" sz="2800" dirty="0"/>
              <a:t>：路径上边或弧的数目</a:t>
            </a:r>
          </a:p>
          <a:p>
            <a:r>
              <a:rPr lang="zh-CN" altLang="en-US" sz="2800" dirty="0">
                <a:solidFill>
                  <a:srgbClr val="FF0000"/>
                </a:solidFill>
              </a:rPr>
              <a:t>简单路径</a:t>
            </a:r>
            <a:r>
              <a:rPr lang="zh-CN" altLang="en-US" sz="2800" dirty="0"/>
              <a:t>：路径中不含相同顶点的路径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0C079595-AE67-4F3B-9605-319159EBC71D}"/>
              </a:ext>
            </a:extLst>
          </p:cNvPr>
          <p:cNvGrpSpPr/>
          <p:nvPr/>
        </p:nvGrpSpPr>
        <p:grpSpPr>
          <a:xfrm>
            <a:off x="7412038" y="2967037"/>
            <a:ext cx="3013075" cy="3001963"/>
            <a:chOff x="7412038" y="2967037"/>
            <a:chExt cx="3013075" cy="3001963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xmlns="" id="{A829117D-38B5-4912-B1C7-3C46C248F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7450" y="3495675"/>
              <a:ext cx="12700" cy="20986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" y="1322"/>
                </a:cxn>
              </a:cxnLst>
              <a:rect l="0" t="0" r="r" b="b"/>
              <a:pathLst>
                <a:path w="8" h="1322">
                  <a:moveTo>
                    <a:pt x="0" y="0"/>
                  </a:moveTo>
                  <a:lnTo>
                    <a:pt x="8" y="132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arrow" w="sm" len="sm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xmlns="" id="{DFC469D9-6FBB-480C-BC09-71CF941F7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3663" y="3517900"/>
              <a:ext cx="52387" cy="2395537"/>
            </a:xfrm>
            <a:custGeom>
              <a:avLst/>
              <a:gdLst/>
              <a:ahLst/>
              <a:cxnLst>
                <a:cxn ang="0">
                  <a:pos x="33" y="1509"/>
                </a:cxn>
                <a:cxn ang="0">
                  <a:pos x="0" y="0"/>
                </a:cxn>
              </a:cxnLst>
              <a:rect l="0" t="0" r="r" b="b"/>
              <a:pathLst>
                <a:path w="33" h="1509">
                  <a:moveTo>
                    <a:pt x="33" y="1509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xmlns="" id="{1A9ADEF4-0E45-4696-BBFF-9FBA61079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4488" y="4600575"/>
              <a:ext cx="192087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xmlns="" id="{C0160CE6-BBDD-48B1-8ECF-49E3043D8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4300" y="4486275"/>
              <a:ext cx="935038" cy="107315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xmlns="" id="{8B306FBF-E2EB-4DBD-8449-5076FCF24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36050" y="4657725"/>
              <a:ext cx="898525" cy="1031875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solidFill>
              <a:schemeClr val="accent1"/>
            </a:solidFill>
            <a:ln w="28575">
              <a:solidFill>
                <a:srgbClr val="3333FF"/>
              </a:solidFill>
              <a:round/>
              <a:headEnd type="none" w="sm" len="med"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xmlns="" id="{8A0CFBF6-C8CF-4845-B0DF-F2CC5A0D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0" y="2967037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xmlns="" id="{25EDBF2D-EDC6-4C27-800B-3FCEA2E2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5363" y="4227512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xmlns="" id="{9655A3CF-B0C2-4D28-870A-EB714190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2038" y="4294187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2" name="Oval 14">
              <a:extLst>
                <a:ext uri="{FF2B5EF4-FFF2-40B4-BE49-F238E27FC236}">
                  <a16:creationId xmlns:a16="http://schemas.microsoft.com/office/drawing/2014/main" xmlns="" id="{A748F77E-0124-47EA-8778-36B37D532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0763" y="5429250"/>
              <a:ext cx="539750" cy="53975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xmlns="" id="{D6B5148B-0F74-454F-AE76-52DEF6F19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8288" y="4745037"/>
              <a:ext cx="854075" cy="904875"/>
            </a:xfrm>
            <a:custGeom>
              <a:avLst/>
              <a:gdLst/>
              <a:ahLst/>
              <a:cxnLst>
                <a:cxn ang="0">
                  <a:pos x="538" y="0"/>
                </a:cxn>
                <a:cxn ang="0">
                  <a:pos x="364" y="347"/>
                </a:cxn>
                <a:cxn ang="0">
                  <a:pos x="0" y="570"/>
                </a:cxn>
              </a:cxnLst>
              <a:rect l="0" t="0" r="r" b="b"/>
              <a:pathLst>
                <a:path w="538" h="570">
                  <a:moveTo>
                    <a:pt x="538" y="0"/>
                  </a:moveTo>
                  <a:cubicBezTo>
                    <a:pt x="508" y="58"/>
                    <a:pt x="454" y="252"/>
                    <a:pt x="364" y="347"/>
                  </a:cubicBezTo>
                  <a:cubicBezTo>
                    <a:pt x="274" y="442"/>
                    <a:pt x="76" y="524"/>
                    <a:pt x="0" y="570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xmlns="" id="{21175DF5-9213-454C-96D7-82B1C9496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4613" y="3387725"/>
              <a:ext cx="935037" cy="882650"/>
            </a:xfrm>
            <a:custGeom>
              <a:avLst/>
              <a:gdLst/>
              <a:ahLst/>
              <a:cxnLst>
                <a:cxn ang="0">
                  <a:pos x="525" y="0"/>
                </a:cxn>
                <a:cxn ang="0">
                  <a:pos x="383" y="20"/>
                </a:cxn>
                <a:cxn ang="0">
                  <a:pos x="173" y="102"/>
                </a:cxn>
                <a:cxn ang="0">
                  <a:pos x="0" y="369"/>
                </a:cxn>
              </a:cxnLst>
              <a:rect l="0" t="0" r="r" b="b"/>
              <a:pathLst>
                <a:path w="525" h="369">
                  <a:moveTo>
                    <a:pt x="525" y="0"/>
                  </a:moveTo>
                  <a:cubicBezTo>
                    <a:pt x="501" y="3"/>
                    <a:pt x="442" y="3"/>
                    <a:pt x="383" y="20"/>
                  </a:cubicBezTo>
                  <a:cubicBezTo>
                    <a:pt x="324" y="37"/>
                    <a:pt x="237" y="44"/>
                    <a:pt x="173" y="102"/>
                  </a:cubicBezTo>
                  <a:cubicBezTo>
                    <a:pt x="109" y="160"/>
                    <a:pt x="36" y="313"/>
                    <a:pt x="0" y="369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xmlns="" id="{FD8330DF-B0D1-4863-A9E4-286593302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6375" y="4795837"/>
              <a:ext cx="804863" cy="9032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341"/>
                </a:cxn>
                <a:cxn ang="0">
                  <a:pos x="271" y="465"/>
                </a:cxn>
                <a:cxn ang="0">
                  <a:pos x="507" y="569"/>
                </a:cxn>
              </a:cxnLst>
              <a:rect l="0" t="0" r="r" b="b"/>
              <a:pathLst>
                <a:path w="507" h="569">
                  <a:moveTo>
                    <a:pt x="0" y="0"/>
                  </a:moveTo>
                  <a:cubicBezTo>
                    <a:pt x="15" y="57"/>
                    <a:pt x="51" y="264"/>
                    <a:pt x="96" y="341"/>
                  </a:cubicBezTo>
                  <a:cubicBezTo>
                    <a:pt x="141" y="418"/>
                    <a:pt x="203" y="427"/>
                    <a:pt x="271" y="465"/>
                  </a:cubicBezTo>
                  <a:cubicBezTo>
                    <a:pt x="339" y="503"/>
                    <a:pt x="458" y="547"/>
                    <a:pt x="507" y="569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stealth" w="med" len="lg"/>
              <a:tailEnd type="none" w="sm" len="sm"/>
            </a:ln>
            <a:effectLst/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xmlns="" id="{DE897C96-BFC5-44F5-99F3-EA2E29B53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6538" y="3319462"/>
              <a:ext cx="1008062" cy="889000"/>
            </a:xfrm>
            <a:custGeom>
              <a:avLst/>
              <a:gdLst/>
              <a:ahLst/>
              <a:cxnLst>
                <a:cxn ang="0">
                  <a:pos x="635" y="560"/>
                </a:cxn>
                <a:cxn ang="0">
                  <a:pos x="434" y="164"/>
                </a:cxn>
                <a:cxn ang="0">
                  <a:pos x="0" y="0"/>
                </a:cxn>
              </a:cxnLst>
              <a:rect l="0" t="0" r="r" b="b"/>
              <a:pathLst>
                <a:path w="635" h="560">
                  <a:moveTo>
                    <a:pt x="635" y="560"/>
                  </a:moveTo>
                  <a:cubicBezTo>
                    <a:pt x="601" y="494"/>
                    <a:pt x="540" y="257"/>
                    <a:pt x="434" y="164"/>
                  </a:cubicBezTo>
                  <a:cubicBezTo>
                    <a:pt x="328" y="71"/>
                    <a:pt x="90" y="34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xmlns="" id="{B4CF9B07-4E01-4E3E-92BE-64EAF894341C}"/>
                </a:ext>
              </a:extLst>
            </p:cNvPr>
            <p:cNvGrpSpPr/>
            <p:nvPr/>
          </p:nvGrpSpPr>
          <p:grpSpPr>
            <a:xfrm>
              <a:off x="7848600" y="3429000"/>
              <a:ext cx="2041526" cy="1025526"/>
              <a:chOff x="2281239" y="3962401"/>
              <a:chExt cx="2041526" cy="1025526"/>
            </a:xfrm>
          </p:grpSpPr>
          <p:sp>
            <p:nvSpPr>
              <p:cNvPr id="18" name="Freeform 7">
                <a:extLst>
                  <a:ext uri="{FF2B5EF4-FFF2-40B4-BE49-F238E27FC236}">
                    <a16:creationId xmlns:a16="http://schemas.microsoft.com/office/drawing/2014/main" xmlns="" id="{D4F85202-8861-44BD-A4CA-3D4D8A139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777" y="4964114"/>
                <a:ext cx="1931988" cy="23813"/>
              </a:xfrm>
              <a:custGeom>
                <a:avLst/>
                <a:gdLst/>
                <a:ahLst/>
                <a:cxnLst>
                  <a:cxn ang="0">
                    <a:pos x="1217" y="0"/>
                  </a:cxn>
                  <a:cxn ang="0">
                    <a:pos x="0" y="15"/>
                  </a:cxn>
                </a:cxnLst>
                <a:rect l="0" t="0" r="r" b="b"/>
                <a:pathLst>
                  <a:path w="1217" h="15">
                    <a:moveTo>
                      <a:pt x="1217" y="0"/>
                    </a:moveTo>
                    <a:lnTo>
                      <a:pt x="0" y="15"/>
                    </a:lnTo>
                  </a:path>
                </a:pathLst>
              </a:custGeom>
              <a:solidFill>
                <a:schemeClr val="accent1"/>
              </a:solidFill>
              <a:ln w="28575">
                <a:solidFill>
                  <a:srgbClr val="FF0000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xmlns="" id="{EDF5F9C5-CA60-44C9-8270-CA5711205C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1239" y="3962401"/>
                <a:ext cx="814388" cy="892175"/>
              </a:xfrm>
              <a:custGeom>
                <a:avLst/>
                <a:gdLst/>
                <a:ahLst/>
                <a:cxnLst>
                  <a:cxn ang="0">
                    <a:pos x="0" y="562"/>
                  </a:cxn>
                  <a:cxn ang="0">
                    <a:pos x="513" y="0"/>
                  </a:cxn>
                </a:cxnLst>
                <a:rect l="0" t="0" r="r" b="b"/>
                <a:pathLst>
                  <a:path w="513" h="562">
                    <a:moveTo>
                      <a:pt x="0" y="562"/>
                    </a:moveTo>
                    <a:lnTo>
                      <a:pt x="513" y="0"/>
                    </a:lnTo>
                  </a:path>
                </a:pathLst>
              </a:custGeom>
              <a:noFill/>
              <a:ln w="28575">
                <a:solidFill>
                  <a:srgbClr val="FF0000"/>
                </a:solidFill>
                <a:miter lim="800000"/>
                <a:headEnd/>
                <a:tailEnd type="stealth" w="med" len="lg"/>
              </a:ln>
              <a:effectLst/>
            </p:spPr>
            <p:txBody>
              <a:bodyPr wrap="none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2A84A954-91F6-4FED-86E2-0E11B869D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4313" y="3417887"/>
              <a:ext cx="917575" cy="8445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8" y="532"/>
                </a:cxn>
              </a:cxnLst>
              <a:rect l="0" t="0" r="r" b="b"/>
              <a:pathLst>
                <a:path w="578" h="532">
                  <a:moveTo>
                    <a:pt x="0" y="0"/>
                  </a:moveTo>
                  <a:lnTo>
                    <a:pt x="578" y="532"/>
                  </a:lnTo>
                </a:path>
              </a:pathLst>
            </a:custGeom>
            <a:noFill/>
            <a:ln w="34925">
              <a:solidFill>
                <a:srgbClr val="3333FF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1" name="TextBox 19">
            <a:extLst>
              <a:ext uri="{FF2B5EF4-FFF2-40B4-BE49-F238E27FC236}">
                <a16:creationId xmlns:a16="http://schemas.microsoft.com/office/drawing/2014/main" xmlns="" id="{D79566C2-CD77-4757-8909-0FF056C99403}"/>
              </a:ext>
            </a:extLst>
          </p:cNvPr>
          <p:cNvSpPr txBox="1"/>
          <p:nvPr/>
        </p:nvSpPr>
        <p:spPr>
          <a:xfrm>
            <a:off x="1981200" y="5314404"/>
            <a:ext cx="4781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0→ 2</a:t>
            </a:r>
            <a:r>
              <a:rPr lang="en-US" altLang="zh-CN" sz="22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→ 1</a:t>
            </a:r>
            <a:r>
              <a:rPr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的一条</a:t>
            </a:r>
            <a:r>
              <a:rPr kumimoji="1" lang="zh-CN" altLang="en-US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简单路径，长度为</a:t>
            </a:r>
            <a:r>
              <a:rPr kumimoji="1" lang="en-US" altLang="zh-CN" sz="22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endParaRPr lang="zh-CN" altLang="en-US" sz="22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1481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0EC043-DD6A-4E0A-AB3E-39685BF9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回路或环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CCEBF03-838F-4D54-A83F-278A10B7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676400"/>
          </a:xfrm>
        </p:spPr>
        <p:txBody>
          <a:bodyPr/>
          <a:lstStyle/>
          <a:p>
            <a:r>
              <a:rPr lang="zh-CN" altLang="en-US" dirty="0"/>
              <a:t>若一条路径上的开始点与结束点为同一个顶点，则此路径被称为</a:t>
            </a:r>
            <a:r>
              <a:rPr lang="zh-CN" altLang="en-US" dirty="0">
                <a:solidFill>
                  <a:srgbClr val="FF0000"/>
                </a:solidFill>
              </a:rPr>
              <a:t>回路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环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>
                <a:latin typeface="Verdana" panose="020B0604030504040204" pitchFamily="34" charset="0"/>
                <a:cs typeface="Verdana" panose="020B0604030504040204" pitchFamily="34" charset="0"/>
              </a:rPr>
              <a:t>除首尾顶点外，路径中不含相同顶点的回路</a:t>
            </a:r>
            <a:r>
              <a:rPr lang="zh-CN" altLang="en-US" dirty="0"/>
              <a:t>被称为</a:t>
            </a:r>
            <a:r>
              <a:rPr lang="zh-CN" altLang="en-US" dirty="0">
                <a:solidFill>
                  <a:srgbClr val="FF0000"/>
                </a:solidFill>
              </a:rPr>
              <a:t>简单回路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FF0000"/>
                </a:solidFill>
              </a:rPr>
              <a:t>简单环</a:t>
            </a:r>
            <a:r>
              <a:rPr lang="zh-CN" altLang="en-US" dirty="0"/>
              <a:t>。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xmlns="" id="{B29227A6-A5D4-4F83-8EFB-8118326F0DB6}"/>
              </a:ext>
            </a:extLst>
          </p:cNvPr>
          <p:cNvSpPr>
            <a:spLocks/>
          </p:cNvSpPr>
          <p:nvPr/>
        </p:nvSpPr>
        <p:spPr bwMode="auto">
          <a:xfrm>
            <a:off x="2954313" y="3606732"/>
            <a:ext cx="1587" cy="2065338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0" y="1301"/>
              </a:cxn>
            </a:cxnLst>
            <a:rect l="0" t="0" r="r" b="b"/>
            <a:pathLst>
              <a:path w="1" h="1301">
                <a:moveTo>
                  <a:pt x="1" y="0"/>
                </a:moveTo>
                <a:lnTo>
                  <a:pt x="0" y="1301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xmlns="" id="{85F0B5F8-2BCC-4CA2-900C-BDD8977AB3AD}"/>
              </a:ext>
            </a:extLst>
          </p:cNvPr>
          <p:cNvSpPr>
            <a:spLocks/>
          </p:cNvSpPr>
          <p:nvPr/>
        </p:nvSpPr>
        <p:spPr bwMode="auto">
          <a:xfrm>
            <a:off x="3121000" y="3595620"/>
            <a:ext cx="22225" cy="2036762"/>
          </a:xfrm>
          <a:custGeom>
            <a:avLst/>
            <a:gdLst/>
            <a:ahLst/>
            <a:cxnLst>
              <a:cxn ang="0">
                <a:pos x="0" y="1283"/>
              </a:cxn>
              <a:cxn ang="0">
                <a:pos x="14" y="0"/>
              </a:cxn>
            </a:cxnLst>
            <a:rect l="0" t="0" r="r" b="b"/>
            <a:pathLst>
              <a:path w="14" h="1283">
                <a:moveTo>
                  <a:pt x="0" y="1283"/>
                </a:moveTo>
                <a:lnTo>
                  <a:pt x="14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arrow" w="sm" len="sm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xmlns="" id="{5FB34897-C5C0-4C7E-9096-75CDF6BC2120}"/>
              </a:ext>
            </a:extLst>
          </p:cNvPr>
          <p:cNvSpPr>
            <a:spLocks/>
          </p:cNvSpPr>
          <p:nvPr/>
        </p:nvSpPr>
        <p:spPr bwMode="auto">
          <a:xfrm>
            <a:off x="1985938" y="4619557"/>
            <a:ext cx="2016125" cy="0"/>
          </a:xfrm>
          <a:custGeom>
            <a:avLst/>
            <a:gdLst/>
            <a:ahLst/>
            <a:cxnLst>
              <a:cxn ang="0">
                <a:pos x="0" y="21"/>
              </a:cxn>
              <a:cxn ang="0">
                <a:pos x="1270" y="0"/>
              </a:cxn>
            </a:cxnLst>
            <a:rect l="0" t="0" r="r" b="b"/>
            <a:pathLst>
              <a:path w="1270" h="21">
                <a:moveTo>
                  <a:pt x="0" y="21"/>
                </a:moveTo>
                <a:lnTo>
                  <a:pt x="1270" y="0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xmlns="" id="{24F506DD-B4BC-459E-87ED-3874C2987597}"/>
              </a:ext>
            </a:extLst>
          </p:cNvPr>
          <p:cNvSpPr>
            <a:spLocks/>
          </p:cNvSpPr>
          <p:nvPr/>
        </p:nvSpPr>
        <p:spPr bwMode="auto">
          <a:xfrm>
            <a:off x="1909738" y="4773545"/>
            <a:ext cx="881062" cy="1014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5" y="639"/>
              </a:cxn>
            </a:cxnLst>
            <a:rect l="0" t="0" r="r" b="b"/>
            <a:pathLst>
              <a:path w="555" h="639">
                <a:moveTo>
                  <a:pt x="0" y="0"/>
                </a:moveTo>
                <a:lnTo>
                  <a:pt x="555" y="639"/>
                </a:lnTo>
              </a:path>
            </a:pathLst>
          </a:custGeom>
          <a:noFill/>
          <a:ln w="28575">
            <a:solidFill>
              <a:srgbClr val="3333FF"/>
            </a:solidFill>
            <a:round/>
            <a:headEnd type="none" w="sm" len="sm"/>
            <a:tailEnd type="stealth" w="med" len="lg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xmlns="" id="{28F895E4-AF1E-466C-A762-B6689EFC0EDB}"/>
              </a:ext>
            </a:extLst>
          </p:cNvPr>
          <p:cNvSpPr>
            <a:spLocks/>
          </p:cNvSpPr>
          <p:nvPr/>
        </p:nvSpPr>
        <p:spPr bwMode="auto">
          <a:xfrm>
            <a:off x="3319438" y="4784657"/>
            <a:ext cx="804862" cy="992188"/>
          </a:xfrm>
          <a:custGeom>
            <a:avLst/>
            <a:gdLst/>
            <a:ahLst/>
            <a:cxnLst>
              <a:cxn ang="0">
                <a:pos x="0" y="625"/>
              </a:cxn>
              <a:cxn ang="0">
                <a:pos x="507" y="0"/>
              </a:cxn>
            </a:cxnLst>
            <a:rect l="0" t="0" r="r" b="b"/>
            <a:pathLst>
              <a:path w="507" h="625">
                <a:moveTo>
                  <a:pt x="0" y="625"/>
                </a:moveTo>
                <a:lnTo>
                  <a:pt x="507" y="0"/>
                </a:ln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headEnd type="none" w="sm" len="med"/>
            <a:tailEnd type="stealth" w="med" len="lg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" name="Oval 11">
            <a:extLst>
              <a:ext uri="{FF2B5EF4-FFF2-40B4-BE49-F238E27FC236}">
                <a16:creationId xmlns:a16="http://schemas.microsoft.com/office/drawing/2014/main" xmlns="" id="{336287A0-A8FC-453D-BBBF-802B30056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8413" y="3044757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0" name="Oval 12">
            <a:extLst>
              <a:ext uri="{FF2B5EF4-FFF2-40B4-BE49-F238E27FC236}">
                <a16:creationId xmlns:a16="http://schemas.microsoft.com/office/drawing/2014/main" xmlns="" id="{20CB5905-B4CF-4975-BDA6-C656CDFDF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25" y="4305232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xmlns="" id="{7B1ECF4E-196B-400D-8E55-95BB28729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00" y="4305232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2" name="Oval 14">
            <a:extLst>
              <a:ext uri="{FF2B5EF4-FFF2-40B4-BE49-F238E27FC236}">
                <a16:creationId xmlns:a16="http://schemas.microsoft.com/office/drawing/2014/main" xmlns="" id="{3A759EC9-BA30-4EB1-9A94-1A63345DE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800" y="5637145"/>
            <a:ext cx="539750" cy="5397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xmlns="" id="{CC96934D-4F06-4E59-B771-D16812743056}"/>
              </a:ext>
            </a:extLst>
          </p:cNvPr>
          <p:cNvSpPr>
            <a:spLocks/>
          </p:cNvSpPr>
          <p:nvPr/>
        </p:nvSpPr>
        <p:spPr bwMode="auto">
          <a:xfrm>
            <a:off x="3336900" y="4844982"/>
            <a:ext cx="939800" cy="1092200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480" y="288"/>
              </a:cxn>
              <a:cxn ang="0">
                <a:pos x="398" y="434"/>
              </a:cxn>
              <a:cxn ang="0">
                <a:pos x="240" y="552"/>
              </a:cxn>
              <a:cxn ang="0">
                <a:pos x="0" y="688"/>
              </a:cxn>
            </a:cxnLst>
            <a:rect l="0" t="0" r="r" b="b"/>
            <a:pathLst>
              <a:path w="592" h="688">
                <a:moveTo>
                  <a:pt x="592" y="0"/>
                </a:moveTo>
                <a:cubicBezTo>
                  <a:pt x="573" y="48"/>
                  <a:pt x="512" y="216"/>
                  <a:pt x="480" y="288"/>
                </a:cubicBezTo>
                <a:cubicBezTo>
                  <a:pt x="448" y="360"/>
                  <a:pt x="438" y="390"/>
                  <a:pt x="398" y="434"/>
                </a:cubicBezTo>
                <a:cubicBezTo>
                  <a:pt x="358" y="478"/>
                  <a:pt x="306" y="510"/>
                  <a:pt x="240" y="552"/>
                </a:cubicBezTo>
                <a:cubicBezTo>
                  <a:pt x="174" y="594"/>
                  <a:pt x="50" y="660"/>
                  <a:pt x="0" y="688"/>
                </a:cubicBez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xmlns="" id="{E938FD4E-008D-4095-932B-56D59CD2650E}"/>
              </a:ext>
            </a:extLst>
          </p:cNvPr>
          <p:cNvSpPr>
            <a:spLocks/>
          </p:cNvSpPr>
          <p:nvPr/>
        </p:nvSpPr>
        <p:spPr bwMode="auto">
          <a:xfrm>
            <a:off x="1795438" y="3398770"/>
            <a:ext cx="935037" cy="882650"/>
          </a:xfrm>
          <a:custGeom>
            <a:avLst/>
            <a:gdLst/>
            <a:ahLst/>
            <a:cxnLst>
              <a:cxn ang="0">
                <a:pos x="525" y="0"/>
              </a:cxn>
              <a:cxn ang="0">
                <a:pos x="383" y="20"/>
              </a:cxn>
              <a:cxn ang="0">
                <a:pos x="173" y="102"/>
              </a:cxn>
              <a:cxn ang="0">
                <a:pos x="0" y="369"/>
              </a:cxn>
            </a:cxnLst>
            <a:rect l="0" t="0" r="r" b="b"/>
            <a:pathLst>
              <a:path w="525" h="369">
                <a:moveTo>
                  <a:pt x="525" y="0"/>
                </a:moveTo>
                <a:cubicBezTo>
                  <a:pt x="501" y="3"/>
                  <a:pt x="442" y="3"/>
                  <a:pt x="383" y="20"/>
                </a:cubicBezTo>
                <a:cubicBezTo>
                  <a:pt x="324" y="37"/>
                  <a:pt x="237" y="44"/>
                  <a:pt x="173" y="102"/>
                </a:cubicBezTo>
                <a:cubicBezTo>
                  <a:pt x="109" y="160"/>
                  <a:pt x="36" y="313"/>
                  <a:pt x="0" y="369"/>
                </a:cubicBezTo>
              </a:path>
            </a:pathLst>
          </a:custGeom>
          <a:solidFill>
            <a:schemeClr val="bg1"/>
          </a:solidFill>
          <a:ln w="28575">
            <a:solidFill>
              <a:srgbClr val="3333FF"/>
            </a:solidFill>
            <a:round/>
            <a:headEnd/>
            <a:tailEnd type="stealth" w="med" len="lg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Freeform 17">
            <a:extLst>
              <a:ext uri="{FF2B5EF4-FFF2-40B4-BE49-F238E27FC236}">
                <a16:creationId xmlns:a16="http://schemas.microsoft.com/office/drawing/2014/main" xmlns="" id="{91B9C286-C5A8-4333-97CC-ACCE36A63BEC}"/>
              </a:ext>
            </a:extLst>
          </p:cNvPr>
          <p:cNvSpPr>
            <a:spLocks/>
          </p:cNvSpPr>
          <p:nvPr/>
        </p:nvSpPr>
        <p:spPr bwMode="auto">
          <a:xfrm>
            <a:off x="1765275" y="4840220"/>
            <a:ext cx="1003300" cy="10239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5" y="375"/>
              </a:cxn>
              <a:cxn ang="0">
                <a:pos x="285" y="541"/>
              </a:cxn>
              <a:cxn ang="0">
                <a:pos x="632" y="645"/>
              </a:cxn>
            </a:cxnLst>
            <a:rect l="0" t="0" r="r" b="b"/>
            <a:pathLst>
              <a:path w="632" h="645">
                <a:moveTo>
                  <a:pt x="0" y="0"/>
                </a:moveTo>
                <a:cubicBezTo>
                  <a:pt x="18" y="63"/>
                  <a:pt x="58" y="285"/>
                  <a:pt x="105" y="375"/>
                </a:cubicBezTo>
                <a:cubicBezTo>
                  <a:pt x="152" y="465"/>
                  <a:pt x="197" y="496"/>
                  <a:pt x="285" y="541"/>
                </a:cubicBezTo>
                <a:cubicBezTo>
                  <a:pt x="373" y="586"/>
                  <a:pt x="560" y="623"/>
                  <a:pt x="632" y="645"/>
                </a:cubicBezTo>
              </a:path>
            </a:pathLst>
          </a:custGeom>
          <a:solidFill>
            <a:schemeClr val="bg1"/>
          </a:solidFill>
          <a:ln w="28575" cap="flat" cmpd="sng">
            <a:solidFill>
              <a:srgbClr val="3333FF"/>
            </a:solidFill>
            <a:prstDash val="solid"/>
            <a:round/>
            <a:headEnd type="stealth" w="med" len="lg"/>
            <a:tailEnd type="none" w="sm" len="sm"/>
          </a:ln>
          <a:effectLst/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Freeform 18">
            <a:extLst>
              <a:ext uri="{FF2B5EF4-FFF2-40B4-BE49-F238E27FC236}">
                <a16:creationId xmlns:a16="http://schemas.microsoft.com/office/drawing/2014/main" xmlns="" id="{7D0B558B-4B56-4C98-AD20-C33416B90BBE}"/>
              </a:ext>
            </a:extLst>
          </p:cNvPr>
          <p:cNvSpPr>
            <a:spLocks/>
          </p:cNvSpPr>
          <p:nvPr/>
        </p:nvSpPr>
        <p:spPr bwMode="auto">
          <a:xfrm>
            <a:off x="3297213" y="3341620"/>
            <a:ext cx="1060450" cy="933450"/>
          </a:xfrm>
          <a:custGeom>
            <a:avLst/>
            <a:gdLst/>
            <a:ahLst/>
            <a:cxnLst>
              <a:cxn ang="0">
                <a:pos x="668" y="588"/>
              </a:cxn>
              <a:cxn ang="0">
                <a:pos x="467" y="192"/>
              </a:cxn>
              <a:cxn ang="0">
                <a:pos x="0" y="0"/>
              </a:cxn>
            </a:cxnLst>
            <a:rect l="0" t="0" r="r" b="b"/>
            <a:pathLst>
              <a:path w="668" h="588">
                <a:moveTo>
                  <a:pt x="668" y="588"/>
                </a:moveTo>
                <a:cubicBezTo>
                  <a:pt x="634" y="522"/>
                  <a:pt x="578" y="290"/>
                  <a:pt x="467" y="192"/>
                </a:cubicBezTo>
                <a:cubicBezTo>
                  <a:pt x="356" y="94"/>
                  <a:pt x="97" y="40"/>
                  <a:pt x="0" y="0"/>
                </a:cubicBezTo>
              </a:path>
            </a:pathLst>
          </a:custGeom>
          <a:solidFill>
            <a:schemeClr val="bg1"/>
          </a:solidFill>
          <a:ln w="28575" cap="flat" cmpd="sng">
            <a:solidFill>
              <a:srgbClr val="3333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21CC5EF0-F698-4F36-BA24-DF870A1E574F}"/>
              </a:ext>
            </a:extLst>
          </p:cNvPr>
          <p:cNvGrpSpPr/>
          <p:nvPr/>
        </p:nvGrpSpPr>
        <p:grpSpPr>
          <a:xfrm>
            <a:off x="1924025" y="3473382"/>
            <a:ext cx="2232026" cy="1012825"/>
            <a:chOff x="1323949" y="2928931"/>
            <a:chExt cx="2232026" cy="1012825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xmlns="" id="{77A723A6-3605-48FC-B11F-EC83B822F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612" y="3941756"/>
              <a:ext cx="1984375" cy="0"/>
            </a:xfrm>
            <a:custGeom>
              <a:avLst/>
              <a:gdLst/>
              <a:ahLst/>
              <a:cxnLst>
                <a:cxn ang="0">
                  <a:pos x="1116" y="0"/>
                </a:cxn>
                <a:cxn ang="0">
                  <a:pos x="0" y="16"/>
                </a:cxn>
              </a:cxnLst>
              <a:rect l="0" t="0" r="r" b="b"/>
              <a:pathLst>
                <a:path w="1116" h="16">
                  <a:moveTo>
                    <a:pt x="1116" y="0"/>
                  </a:moveTo>
                  <a:lnTo>
                    <a:pt x="0" y="16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FF0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0BB20B29-03B9-4686-A503-A2BA9BBC3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949" y="2928931"/>
              <a:ext cx="855663" cy="866775"/>
            </a:xfrm>
            <a:custGeom>
              <a:avLst/>
              <a:gdLst/>
              <a:ahLst/>
              <a:cxnLst>
                <a:cxn ang="0">
                  <a:pos x="0" y="546"/>
                </a:cxn>
                <a:cxn ang="0">
                  <a:pos x="539" y="0"/>
                </a:cxn>
              </a:cxnLst>
              <a:rect l="0" t="0" r="r" b="b"/>
              <a:pathLst>
                <a:path w="539" h="546">
                  <a:moveTo>
                    <a:pt x="0" y="546"/>
                  </a:moveTo>
                  <a:lnTo>
                    <a:pt x="539" y="0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E1CFE759-1D7B-434E-A693-F300BD6FC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687" y="2928931"/>
              <a:ext cx="903288" cy="8667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9" y="546"/>
                </a:cxn>
              </a:cxnLst>
              <a:rect l="0" t="0" r="r" b="b"/>
              <a:pathLst>
                <a:path w="569" h="546">
                  <a:moveTo>
                    <a:pt x="0" y="0"/>
                  </a:moveTo>
                  <a:lnTo>
                    <a:pt x="569" y="546"/>
                  </a:lnTo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1" name="TextBox 19">
            <a:extLst>
              <a:ext uri="{FF2B5EF4-FFF2-40B4-BE49-F238E27FC236}">
                <a16:creationId xmlns:a16="http://schemas.microsoft.com/office/drawing/2014/main" xmlns="" id="{2CB791D0-B4ED-4A99-9C1A-7769039B752D}"/>
              </a:ext>
            </a:extLst>
          </p:cNvPr>
          <p:cNvSpPr txBox="1"/>
          <p:nvPr/>
        </p:nvSpPr>
        <p:spPr>
          <a:xfrm>
            <a:off x="5029200" y="4044889"/>
            <a:ext cx="64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(0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0)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就是一条简单回路，其长度为</a:t>
            </a:r>
            <a:r>
              <a:rPr kumimoji="1" lang="en-US" altLang="zh-CN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2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sz="2200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25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D1B682F-664F-4C13-8DAC-B20DF086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0F61BF-8958-4A70-9B2F-3A9AFF9E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371600"/>
            <a:ext cx="11811000" cy="2819400"/>
          </a:xfrm>
        </p:spPr>
        <p:txBody>
          <a:bodyPr/>
          <a:lstStyle/>
          <a:p>
            <a:r>
              <a:rPr lang="zh-CN" altLang="en-US" dirty="0"/>
              <a:t>在无向图</a:t>
            </a:r>
            <a:r>
              <a:rPr lang="en-US" altLang="zh-CN" dirty="0"/>
              <a:t>G=(V</a:t>
            </a:r>
            <a:r>
              <a:rPr lang="zh-CN" altLang="en-US" dirty="0"/>
              <a:t>，</a:t>
            </a:r>
            <a:r>
              <a:rPr lang="en-US" altLang="zh-CN" dirty="0"/>
              <a:t>{E})</a:t>
            </a:r>
            <a:r>
              <a:rPr lang="zh-CN" altLang="en-US" dirty="0"/>
              <a:t>中，若从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到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有路径相通，则称顶点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与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连通的</a:t>
            </a:r>
            <a:endParaRPr lang="zh-CN" altLang="en-US" dirty="0"/>
          </a:p>
          <a:p>
            <a:r>
              <a:rPr lang="zh-CN" altLang="en-US" dirty="0"/>
              <a:t>若图中任意两个顶点都连通，则称为</a:t>
            </a:r>
            <a:r>
              <a:rPr lang="zh-CN" altLang="en-US" dirty="0">
                <a:solidFill>
                  <a:srgbClr val="FF0000"/>
                </a:solidFill>
              </a:rPr>
              <a:t>连通图</a:t>
            </a:r>
            <a:endParaRPr lang="zh-CN" altLang="en-US" dirty="0"/>
          </a:p>
          <a:p>
            <a:r>
              <a:rPr lang="zh-CN" altLang="en-US" dirty="0"/>
              <a:t>无向图</a:t>
            </a:r>
            <a:r>
              <a:rPr lang="en-US" altLang="zh-CN" dirty="0"/>
              <a:t>G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FF0000"/>
                </a:solidFill>
              </a:rPr>
              <a:t>极大连通子图</a:t>
            </a:r>
            <a:r>
              <a:rPr lang="zh-CN" altLang="en-US" dirty="0"/>
              <a:t>称为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连通分量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xmlns="" id="{0C18B022-3F12-44C0-9DD5-2E01E15EA916}"/>
              </a:ext>
            </a:extLst>
          </p:cNvPr>
          <p:cNvGrpSpPr/>
          <p:nvPr/>
        </p:nvGrpSpPr>
        <p:grpSpPr>
          <a:xfrm>
            <a:off x="1350962" y="3738562"/>
            <a:ext cx="2914650" cy="2614688"/>
            <a:chOff x="327020" y="3786190"/>
            <a:chExt cx="2914650" cy="2614688"/>
          </a:xfrm>
        </p:grpSpPr>
        <p:sp>
          <p:nvSpPr>
            <p:cNvPr id="22" name="Line 18">
              <a:extLst>
                <a:ext uri="{FF2B5EF4-FFF2-40B4-BE49-F238E27FC236}">
                  <a16:creationId xmlns:a16="http://schemas.microsoft.com/office/drawing/2014/main" xmlns="" id="{B138C935-461A-4311-8F8B-CD807B7F30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3" name="Line 3">
              <a:extLst>
                <a:ext uri="{FF2B5EF4-FFF2-40B4-BE49-F238E27FC236}">
                  <a16:creationId xmlns:a16="http://schemas.microsoft.com/office/drawing/2014/main" xmlns="" id="{DC3E93DA-D530-4995-AC37-4E6A080C6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xmlns="" id="{2D3C38BF-47B4-4CFC-99FD-5E23A7BCC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5" name="Oval 10">
              <a:extLst>
                <a:ext uri="{FF2B5EF4-FFF2-40B4-BE49-F238E27FC236}">
                  <a16:creationId xmlns:a16="http://schemas.microsoft.com/office/drawing/2014/main" xmlns="" id="{97ACF505-D85C-4E33-9268-273A3C7EB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" name="Oval 11">
              <a:extLst>
                <a:ext uri="{FF2B5EF4-FFF2-40B4-BE49-F238E27FC236}">
                  <a16:creationId xmlns:a16="http://schemas.microsoft.com/office/drawing/2014/main" xmlns="" id="{00D8EA71-8D84-46C6-B36B-13D673009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7" name="Oval 12">
              <a:extLst>
                <a:ext uri="{FF2B5EF4-FFF2-40B4-BE49-F238E27FC236}">
                  <a16:creationId xmlns:a16="http://schemas.microsoft.com/office/drawing/2014/main" xmlns="" id="{0D24C430-625A-4D75-96D9-50734D0E5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" name="Oval 13">
              <a:extLst>
                <a:ext uri="{FF2B5EF4-FFF2-40B4-BE49-F238E27FC236}">
                  <a16:creationId xmlns:a16="http://schemas.microsoft.com/office/drawing/2014/main" xmlns="" id="{53D0C603-9151-4148-9C65-B0A5D9D4D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9" name="Line 19">
              <a:extLst>
                <a:ext uri="{FF2B5EF4-FFF2-40B4-BE49-F238E27FC236}">
                  <a16:creationId xmlns:a16="http://schemas.microsoft.com/office/drawing/2014/main" xmlns="" id="{B1FA69E1-D0A7-47B1-9FCF-4B0922E39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30" name="TextBox 19">
              <a:extLst>
                <a:ext uri="{FF2B5EF4-FFF2-40B4-BE49-F238E27FC236}">
                  <a16:creationId xmlns:a16="http://schemas.microsoft.com/office/drawing/2014/main" xmlns="" id="{BE899D0D-CF6E-4C9F-BAB2-00EF21A03B30}"/>
                </a:ext>
              </a:extLst>
            </p:cNvPr>
            <p:cNvSpPr txBox="1"/>
            <p:nvPr/>
          </p:nvSpPr>
          <p:spPr>
            <a:xfrm>
              <a:off x="857224" y="600076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rgbClr val="0000CC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dirty="0"/>
                <a:t>一个连通图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78938F2D-260F-4569-8647-27708BDA80AB}"/>
              </a:ext>
            </a:extLst>
          </p:cNvPr>
          <p:cNvGrpSpPr/>
          <p:nvPr/>
        </p:nvGrpSpPr>
        <p:grpSpPr>
          <a:xfrm>
            <a:off x="5332433" y="3886158"/>
            <a:ext cx="2620963" cy="2638486"/>
            <a:chOff x="3357554" y="3905268"/>
            <a:chExt cx="2620963" cy="2638486"/>
          </a:xfrm>
        </p:grpSpPr>
        <p:sp>
          <p:nvSpPr>
            <p:cNvPr id="32" name="Freeform 20">
              <a:extLst>
                <a:ext uri="{FF2B5EF4-FFF2-40B4-BE49-F238E27FC236}">
                  <a16:creationId xmlns:a16="http://schemas.microsoft.com/office/drawing/2014/main" xmlns="" id="{9808469B-5C81-4DE3-B439-14E44FD389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4260" y="4165618"/>
              <a:ext cx="701675" cy="566737"/>
            </a:xfrm>
            <a:custGeom>
              <a:avLst/>
              <a:gdLst/>
              <a:ahLst/>
              <a:cxnLst>
                <a:cxn ang="0">
                  <a:pos x="442" y="357"/>
                </a:cxn>
                <a:cxn ang="0">
                  <a:pos x="0" y="0"/>
                </a:cxn>
              </a:cxnLst>
              <a:rect l="0" t="0" r="r" b="b"/>
              <a:pathLst>
                <a:path w="442" h="357">
                  <a:moveTo>
                    <a:pt x="442" y="357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sm"/>
              <a:tailEnd type="none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3" name="Freeform 21">
              <a:extLst>
                <a:ext uri="{FF2B5EF4-FFF2-40B4-BE49-F238E27FC236}">
                  <a16:creationId xmlns:a16="http://schemas.microsoft.com/office/drawing/2014/main" xmlns="" id="{D3040539-575A-4727-AFE0-584983F2A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4110" y="4224355"/>
              <a:ext cx="709612" cy="573088"/>
            </a:xfrm>
            <a:custGeom>
              <a:avLst/>
              <a:gdLst/>
              <a:ahLst/>
              <a:cxnLst>
                <a:cxn ang="0">
                  <a:pos x="487" y="0"/>
                </a:cxn>
                <a:cxn ang="0">
                  <a:pos x="0" y="369"/>
                </a:cxn>
              </a:cxnLst>
              <a:rect l="0" t="0" r="r" b="b"/>
              <a:pathLst>
                <a:path w="487" h="369">
                  <a:moveTo>
                    <a:pt x="487" y="0"/>
                  </a:moveTo>
                  <a:lnTo>
                    <a:pt x="0" y="369"/>
                  </a:lnTo>
                </a:path>
              </a:pathLst>
            </a:custGeom>
            <a:solidFill>
              <a:schemeClr val="bg1"/>
            </a:solidFill>
            <a:ln w="28575">
              <a:solidFill>
                <a:srgbClr val="3333FF"/>
              </a:solidFill>
              <a:round/>
              <a:headEnd type="none" w="sm" len="med"/>
              <a:tailEnd type="none" w="sm" len="sm"/>
            </a:ln>
          </p:spPr>
          <p:txBody>
            <a:bodyPr tIns="108000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4" name="Oval 22">
              <a:extLst>
                <a:ext uri="{FF2B5EF4-FFF2-40B4-BE49-F238E27FC236}">
                  <a16:creationId xmlns:a16="http://schemas.microsoft.com/office/drawing/2014/main" xmlns="" id="{E8A9BC50-A56A-413A-8E16-82713019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5304" y="3905268"/>
              <a:ext cx="523875" cy="487362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5" name="Oval 23">
              <a:extLst>
                <a:ext uri="{FF2B5EF4-FFF2-40B4-BE49-F238E27FC236}">
                  <a16:creationId xmlns:a16="http://schemas.microsoft.com/office/drawing/2014/main" xmlns="" id="{B0BE1B01-B2BD-42A7-8D73-A4B4A4B59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3054" y="4722830"/>
              <a:ext cx="525463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6" name="Oval 24">
              <a:extLst>
                <a:ext uri="{FF2B5EF4-FFF2-40B4-BE49-F238E27FC236}">
                  <a16:creationId xmlns:a16="http://schemas.microsoft.com/office/drawing/2014/main" xmlns="" id="{E92C30FB-6980-4F17-A278-A86DB7254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554" y="4722830"/>
              <a:ext cx="523875" cy="487363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7" name="Line 26">
              <a:extLst>
                <a:ext uri="{FF2B5EF4-FFF2-40B4-BE49-F238E27FC236}">
                  <a16:creationId xmlns:a16="http://schemas.microsoft.com/office/drawing/2014/main" xmlns="" id="{B78D3156-4AC4-4013-B2A3-62DF539F6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0792" y="4957780"/>
              <a:ext cx="1584325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38" name="Oval 2">
              <a:extLst>
                <a:ext uri="{FF2B5EF4-FFF2-40B4-BE49-F238E27FC236}">
                  <a16:creationId xmlns:a16="http://schemas.microsoft.com/office/drawing/2014/main" xmlns="" id="{DD4DFD03-433F-461D-9239-7B66380EC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0704" y="5361005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9" name="TextBox 21">
              <a:extLst>
                <a:ext uri="{FF2B5EF4-FFF2-40B4-BE49-F238E27FC236}">
                  <a16:creationId xmlns:a16="http://schemas.microsoft.com/office/drawing/2014/main" xmlns="" id="{27550E40-30F0-49B2-AB82-5257C300B336}"/>
                </a:ext>
              </a:extLst>
            </p:cNvPr>
            <p:cNvSpPr txBox="1"/>
            <p:nvPr/>
          </p:nvSpPr>
          <p:spPr>
            <a:xfrm>
              <a:off x="3857620" y="614364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CC"/>
                  </a:solidFill>
                  <a:latin typeface="Times New Roman" pitchFamily="18" charset="0"/>
                  <a:ea typeface="楷体_GB2312" pitchFamily="49" charset="-122"/>
                </a:rPr>
                <a:t>一个非</a:t>
              </a:r>
              <a:r>
                <a:rPr kumimoji="1" lang="zh-CN" altLang="en-US" sz="2000" b="1" dirty="0">
                  <a:solidFill>
                    <a:srgbClr val="0000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连通图</a:t>
              </a:r>
              <a:endPara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xmlns="" id="{52F402A6-F9BA-4E70-BB1F-70C0AE126092}"/>
              </a:ext>
            </a:extLst>
          </p:cNvPr>
          <p:cNvGrpSpPr/>
          <p:nvPr/>
        </p:nvGrpSpPr>
        <p:grpSpPr>
          <a:xfrm>
            <a:off x="4953000" y="3810000"/>
            <a:ext cx="5214942" cy="2214578"/>
            <a:chOff x="3929058" y="3857628"/>
            <a:chExt cx="5214942" cy="2214578"/>
          </a:xfrm>
        </p:grpSpPr>
        <p:sp>
          <p:nvSpPr>
            <p:cNvPr id="41" name="TextBox 29">
              <a:extLst>
                <a:ext uri="{FF2B5EF4-FFF2-40B4-BE49-F238E27FC236}">
                  <a16:creationId xmlns:a16="http://schemas.microsoft.com/office/drawing/2014/main" xmlns="" id="{AC799563-EF4C-46E8-AB80-DF7471519BAB}"/>
                </a:ext>
              </a:extLst>
            </p:cNvPr>
            <p:cNvSpPr txBox="1"/>
            <p:nvPr/>
          </p:nvSpPr>
          <p:spPr>
            <a:xfrm>
              <a:off x="7358050" y="5029154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两个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连通分量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42" name="圆角矩形 31">
              <a:extLst>
                <a:ext uri="{FF2B5EF4-FFF2-40B4-BE49-F238E27FC236}">
                  <a16:creationId xmlns:a16="http://schemas.microsoft.com/office/drawing/2014/main" xmlns="" id="{B2B62F2F-8295-4C08-A21C-2ECED01048EB}"/>
                </a:ext>
              </a:extLst>
            </p:cNvPr>
            <p:cNvSpPr/>
            <p:nvPr/>
          </p:nvSpPr>
          <p:spPr>
            <a:xfrm>
              <a:off x="3929058" y="3857628"/>
              <a:ext cx="3286148" cy="1411298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sp>
          <p:nvSpPr>
            <p:cNvPr id="43" name="圆角矩形 32">
              <a:extLst>
                <a:ext uri="{FF2B5EF4-FFF2-40B4-BE49-F238E27FC236}">
                  <a16:creationId xmlns:a16="http://schemas.microsoft.com/office/drawing/2014/main" xmlns="" id="{DC39BDCD-4C60-47EC-AB7B-4A05389979DC}"/>
                </a:ext>
              </a:extLst>
            </p:cNvPr>
            <p:cNvSpPr/>
            <p:nvPr/>
          </p:nvSpPr>
          <p:spPr>
            <a:xfrm>
              <a:off x="3962396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xmlns="" id="{1B63EF22-FB02-4A2C-9D44-53AFCF9215F9}"/>
                </a:ext>
              </a:extLst>
            </p:cNvPr>
            <p:cNvCxnSpPr>
              <a:stCxn id="42" idx="3"/>
            </p:cNvCxnSpPr>
            <p:nvPr/>
          </p:nvCxnSpPr>
          <p:spPr>
            <a:xfrm>
              <a:off x="7215206" y="4563277"/>
              <a:ext cx="500066" cy="508797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xmlns="" id="{21D0D3F8-1D86-4BBF-AFF5-AA3BF7C0A1B0}"/>
                </a:ext>
              </a:extLst>
            </p:cNvPr>
            <p:cNvCxnSpPr>
              <a:stCxn id="43" idx="3"/>
            </p:cNvCxnSpPr>
            <p:nvPr/>
          </p:nvCxnSpPr>
          <p:spPr>
            <a:xfrm flipV="1">
              <a:off x="7177106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7193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xmlns="" id="{5B065BB1-2218-4B8D-9BF9-FCEB4250CB20}"/>
              </a:ext>
            </a:extLst>
          </p:cNvPr>
          <p:cNvGrpSpPr/>
          <p:nvPr/>
        </p:nvGrpSpPr>
        <p:grpSpPr>
          <a:xfrm>
            <a:off x="5763983" y="3443271"/>
            <a:ext cx="5798035" cy="2438416"/>
            <a:chOff x="3918348" y="3633790"/>
            <a:chExt cx="5357676" cy="2438416"/>
          </a:xfrm>
        </p:grpSpPr>
        <p:sp>
          <p:nvSpPr>
            <p:cNvPr id="24" name="TextBox 31">
              <a:extLst>
                <a:ext uri="{FF2B5EF4-FFF2-40B4-BE49-F238E27FC236}">
                  <a16:creationId xmlns:a16="http://schemas.microsoft.com/office/drawing/2014/main" xmlns="" id="{9AEBF1A6-9039-438D-A39F-5502955AB614}"/>
                </a:ext>
              </a:extLst>
            </p:cNvPr>
            <p:cNvSpPr txBox="1"/>
            <p:nvPr/>
          </p:nvSpPr>
          <p:spPr>
            <a:xfrm>
              <a:off x="7358050" y="5029154"/>
              <a:ext cx="19179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两个强</a:t>
              </a:r>
              <a:r>
                <a:rPr kumimoji="1" lang="zh-CN" altLang="en-US" sz="2000" b="1" dirty="0">
                  <a:solidFill>
                    <a:srgbClr val="0000CC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连通分量</a:t>
              </a:r>
              <a:endParaRPr lang="zh-CN" altLang="en-US" sz="2000" b="1" dirty="0">
                <a:solidFill>
                  <a:srgbClr val="00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5" name="圆角矩形 32">
              <a:extLst>
                <a:ext uri="{FF2B5EF4-FFF2-40B4-BE49-F238E27FC236}">
                  <a16:creationId xmlns:a16="http://schemas.microsoft.com/office/drawing/2014/main" xmlns="" id="{9EDF9DA5-13F4-41F6-B971-B4025DB36760}"/>
                </a:ext>
              </a:extLst>
            </p:cNvPr>
            <p:cNvSpPr/>
            <p:nvPr/>
          </p:nvSpPr>
          <p:spPr>
            <a:xfrm>
              <a:off x="3929058" y="3633790"/>
              <a:ext cx="3286148" cy="1635136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sp>
          <p:nvSpPr>
            <p:cNvPr id="26" name="圆角矩形 33">
              <a:extLst>
                <a:ext uri="{FF2B5EF4-FFF2-40B4-BE49-F238E27FC236}">
                  <a16:creationId xmlns:a16="http://schemas.microsoft.com/office/drawing/2014/main" xmlns="" id="{06AB5682-1772-406E-9AEA-72489A5CF0BF}"/>
                </a:ext>
              </a:extLst>
            </p:cNvPr>
            <p:cNvSpPr/>
            <p:nvPr/>
          </p:nvSpPr>
          <p:spPr>
            <a:xfrm>
              <a:off x="3918348" y="5357826"/>
              <a:ext cx="3214710" cy="714380"/>
            </a:xfrm>
            <a:prstGeom prst="roundRect">
              <a:avLst/>
            </a:prstGeom>
            <a:solidFill>
              <a:schemeClr val="accent1">
                <a:alpha val="0"/>
              </a:schemeClr>
            </a:solidFill>
            <a:ln>
              <a:solidFill>
                <a:srgbClr val="FF00FF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xmlns="" id="{F1A61FB5-6C5E-472E-97AC-95FC94103610}"/>
                </a:ext>
              </a:extLst>
            </p:cNvPr>
            <p:cNvCxnSpPr>
              <a:stCxn id="25" idx="3"/>
            </p:cNvCxnSpPr>
            <p:nvPr/>
          </p:nvCxnSpPr>
          <p:spPr>
            <a:xfrm>
              <a:off x="7215206" y="4451358"/>
              <a:ext cx="500066" cy="620716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xmlns="" id="{099F4E4B-82A9-40B0-8B3A-94FF5D864B3C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7133058" y="5429264"/>
              <a:ext cx="500066" cy="285752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80F258-23A8-43E2-BD31-04C7660F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强连通图和强连通分量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4E72C88-101F-4E16-A10D-E9B3A08E1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2128835"/>
          </a:xfrm>
        </p:spPr>
        <p:txBody>
          <a:bodyPr/>
          <a:lstStyle/>
          <a:p>
            <a:r>
              <a:rPr lang="zh-CN" altLang="en-US" dirty="0"/>
              <a:t>在有向图</a:t>
            </a:r>
            <a:r>
              <a:rPr lang="en-US" altLang="zh-CN" dirty="0"/>
              <a:t>G=(V</a:t>
            </a:r>
            <a:r>
              <a:rPr lang="zh-CN" altLang="en-US" dirty="0"/>
              <a:t>，</a:t>
            </a:r>
            <a:r>
              <a:rPr lang="en-US" altLang="zh-CN" dirty="0"/>
              <a:t>{E})</a:t>
            </a:r>
            <a:r>
              <a:rPr lang="zh-CN" altLang="en-US" dirty="0"/>
              <a:t>中，若对于每对顶点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、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 err="1"/>
              <a:t>∈V</a:t>
            </a:r>
            <a:r>
              <a:rPr lang="zh-CN" altLang="en-US" dirty="0"/>
              <a:t>且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≠v</a:t>
            </a:r>
            <a:r>
              <a:rPr lang="en-US" altLang="zh-CN" baseline="-25000" dirty="0" err="1"/>
              <a:t>j</a:t>
            </a:r>
            <a:r>
              <a:rPr lang="zh-CN" altLang="en-US" dirty="0"/>
              <a:t>，从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到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都有路径，则称该有向图为</a:t>
            </a:r>
            <a:r>
              <a:rPr lang="zh-CN" altLang="en-US" dirty="0">
                <a:solidFill>
                  <a:srgbClr val="FF0000"/>
                </a:solidFill>
              </a:rPr>
              <a:t>强连通图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有向图的极大强连通子图称作有向图的</a:t>
            </a:r>
            <a:r>
              <a:rPr lang="zh-CN" altLang="en-US" dirty="0">
                <a:solidFill>
                  <a:srgbClr val="FF0000"/>
                </a:solidFill>
              </a:rPr>
              <a:t>强连通分量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3075348A-7215-4503-B8DA-29546BF9FE37}"/>
              </a:ext>
            </a:extLst>
          </p:cNvPr>
          <p:cNvGrpSpPr/>
          <p:nvPr/>
        </p:nvGrpSpPr>
        <p:grpSpPr>
          <a:xfrm>
            <a:off x="1143000" y="3429000"/>
            <a:ext cx="2914650" cy="2952753"/>
            <a:chOff x="857224" y="3762395"/>
            <a:chExt cx="2914650" cy="2952753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xmlns="" id="{E40AD8C3-D970-4765-A4B4-B166D300F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961" y="5083195"/>
              <a:ext cx="715963" cy="6826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51" y="430"/>
                </a:cxn>
              </a:cxnLst>
              <a:rect l="0" t="0" r="r" b="b"/>
              <a:pathLst>
                <a:path w="451" h="430">
                  <a:moveTo>
                    <a:pt x="0" y="0"/>
                  </a:moveTo>
                  <a:lnTo>
                    <a:pt x="451" y="43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 type="none" w="sm" len="sm"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xmlns="" id="{06CAAB2F-78E1-45F1-BD69-1EE10FA62C07}"/>
                </a:ext>
              </a:extLst>
            </p:cNvPr>
            <p:cNvSpPr>
              <a:spLocks/>
            </p:cNvSpPr>
            <p:nvPr/>
          </p:nvSpPr>
          <p:spPr bwMode="auto">
            <a:xfrm rot="10538387">
              <a:off x="2500298" y="5126057"/>
              <a:ext cx="874701" cy="660397"/>
            </a:xfrm>
            <a:custGeom>
              <a:avLst/>
              <a:gdLst/>
              <a:ahLst/>
              <a:cxnLst>
                <a:cxn ang="0">
                  <a:pos x="0" y="430"/>
                </a:cxn>
                <a:cxn ang="0">
                  <a:pos x="505" y="0"/>
                </a:cxn>
              </a:cxnLst>
              <a:rect l="0" t="0" r="r" b="b"/>
              <a:pathLst>
                <a:path w="505" h="430">
                  <a:moveTo>
                    <a:pt x="0" y="430"/>
                  </a:moveTo>
                  <a:lnTo>
                    <a:pt x="505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xmlns="" id="{96740611-745E-4E7B-B61F-D5277AB74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49" y="3762395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xmlns="" id="{37268EB6-3D5E-41BD-B7B5-092E61B87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7674" y="4584720"/>
              <a:ext cx="584200" cy="573087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altLang="zh-CN" sz="20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xmlns="" id="{48C4AE1E-FB22-4309-AF0E-CFD4B22F6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224" y="4584720"/>
              <a:ext cx="584200" cy="573087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xmlns="" id="{B0A2C375-2488-44AE-BFFE-8E1162F0D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824" y="5646757"/>
              <a:ext cx="582612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1" name="Freeform 20">
              <a:extLst>
                <a:ext uri="{FF2B5EF4-FFF2-40B4-BE49-F238E27FC236}">
                  <a16:creationId xmlns:a16="http://schemas.microsoft.com/office/drawing/2014/main" xmlns="" id="{C7F4702D-80DF-4682-A011-39BC35C95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261" y="4119582"/>
              <a:ext cx="698500" cy="495300"/>
            </a:xfrm>
            <a:custGeom>
              <a:avLst/>
              <a:gdLst/>
              <a:ahLst/>
              <a:cxnLst>
                <a:cxn ang="0">
                  <a:pos x="0" y="312"/>
                </a:cxn>
                <a:cxn ang="0">
                  <a:pos x="440" y="0"/>
                </a:cxn>
              </a:cxnLst>
              <a:rect l="0" t="0" r="r" b="b"/>
              <a:pathLst>
                <a:path w="440" h="312">
                  <a:moveTo>
                    <a:pt x="0" y="312"/>
                  </a:moveTo>
                  <a:lnTo>
                    <a:pt x="440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" name="Freeform 21">
              <a:extLst>
                <a:ext uri="{FF2B5EF4-FFF2-40B4-BE49-F238E27FC236}">
                  <a16:creationId xmlns:a16="http://schemas.microsoft.com/office/drawing/2014/main" xmlns="" id="{F39E6F57-59BD-48A5-8024-270D16E4A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6961" y="411958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3" name="TextBox 21">
              <a:extLst>
                <a:ext uri="{FF2B5EF4-FFF2-40B4-BE49-F238E27FC236}">
                  <a16:creationId xmlns:a16="http://schemas.microsoft.com/office/drawing/2014/main" xmlns="" id="{471A8257-A35B-41DC-8471-449A6CCAF8E9}"/>
                </a:ext>
              </a:extLst>
            </p:cNvPr>
            <p:cNvSpPr txBox="1"/>
            <p:nvPr/>
          </p:nvSpPr>
          <p:spPr>
            <a:xfrm>
              <a:off x="1214414" y="6315038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一个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强连通图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0F9BA431-3853-472C-B310-8AA14F66FE86}"/>
              </a:ext>
            </a:extLst>
          </p:cNvPr>
          <p:cNvGrpSpPr/>
          <p:nvPr/>
        </p:nvGrpSpPr>
        <p:grpSpPr>
          <a:xfrm>
            <a:off x="5989855" y="3527368"/>
            <a:ext cx="2914650" cy="2916299"/>
            <a:chOff x="4929190" y="3055951"/>
            <a:chExt cx="2914650" cy="2916299"/>
          </a:xfrm>
        </p:grpSpPr>
        <p:sp>
          <p:nvSpPr>
            <p:cNvPr id="15" name="Line 1029">
              <a:extLst>
                <a:ext uri="{FF2B5EF4-FFF2-40B4-BE49-F238E27FC236}">
                  <a16:creationId xmlns:a16="http://schemas.microsoft.com/office/drawing/2014/main" xmlns="" id="{24E6F142-369F-47C1-8667-4C331EAA6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8153" y="4179901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Oval 1032">
              <a:extLst>
                <a:ext uri="{FF2B5EF4-FFF2-40B4-BE49-F238E27FC236}">
                  <a16:creationId xmlns:a16="http://schemas.microsoft.com/office/drawing/2014/main" xmlns="" id="{9269A004-DD94-45A3-A885-D9E5CC6D9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3615" y="3055951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7" name="Oval 1033">
              <a:extLst>
                <a:ext uri="{FF2B5EF4-FFF2-40B4-BE49-F238E27FC236}">
                  <a16:creationId xmlns:a16="http://schemas.microsoft.com/office/drawing/2014/main" xmlns="" id="{66CD537C-3D57-4E78-80F9-628BCC0D3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964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8" name="Oval 1034">
              <a:extLst>
                <a:ext uri="{FF2B5EF4-FFF2-40B4-BE49-F238E27FC236}">
                  <a16:creationId xmlns:a16="http://schemas.microsoft.com/office/drawing/2014/main" xmlns="" id="{1D5DFD10-9AAF-4071-B392-C7927982A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9190" y="3878276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9" name="Oval 1035">
              <a:extLst>
                <a:ext uri="{FF2B5EF4-FFF2-40B4-BE49-F238E27FC236}">
                  <a16:creationId xmlns:a16="http://schemas.microsoft.com/office/drawing/2014/main" xmlns="" id="{C4458528-9BD3-4CF3-B053-C8E1B613A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790" y="478950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0" name="Freeform 1036">
              <a:extLst>
                <a:ext uri="{FF2B5EF4-FFF2-40B4-BE49-F238E27FC236}">
                  <a16:creationId xmlns:a16="http://schemas.microsoft.com/office/drawing/2014/main" xmlns="" id="{EBD6DF77-B7F8-46E8-8AE2-08C8E6679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6390" y="3413138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" name="Freeform 1037">
              <a:extLst>
                <a:ext uri="{FF2B5EF4-FFF2-40B4-BE49-F238E27FC236}">
                  <a16:creationId xmlns:a16="http://schemas.microsoft.com/office/drawing/2014/main" xmlns="" id="{AFDD2E63-C695-4B21-BBEA-39A96553B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8928" y="3425838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xmlns="" id="{6160F6A3-DD45-408D-B9B9-036CF7D3A8CA}"/>
                </a:ext>
              </a:extLst>
            </p:cNvPr>
            <p:cNvSpPr txBox="1"/>
            <p:nvPr/>
          </p:nvSpPr>
          <p:spPr>
            <a:xfrm>
              <a:off x="5286380" y="5572140"/>
              <a:ext cx="20002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一个非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强连通图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42948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DAB0CD4-794A-421E-BA04-5CC53857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34964"/>
            <a:ext cx="10363200" cy="884236"/>
          </a:xfrm>
        </p:spPr>
        <p:txBody>
          <a:bodyPr/>
          <a:lstStyle/>
          <a:p>
            <a:r>
              <a:rPr lang="zh-CN" altLang="en-US" sz="3200" dirty="0"/>
              <a:t>在一个非强连通中找强连通分量的方法。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C08F58-05EF-4CEB-9DF0-E4BD11A06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34375"/>
            <a:ext cx="11582400" cy="1651676"/>
          </a:xfrm>
        </p:spPr>
        <p:txBody>
          <a:bodyPr/>
          <a:lstStyle/>
          <a:p>
            <a:r>
              <a:rPr lang="zh-CN" altLang="en-US" sz="2400" dirty="0"/>
              <a:t>在图中找有向环。</a:t>
            </a:r>
          </a:p>
          <a:p>
            <a:pPr>
              <a:spcAft>
                <a:spcPts val="0"/>
              </a:spcAft>
            </a:pPr>
            <a:r>
              <a:rPr lang="zh-CN" altLang="en-US" sz="2400" dirty="0"/>
              <a:t>扩展该有向环：如果某个顶点到该环中任一顶点有路径，并且该环中任一顶点到这个顶点也有路径，则加入这个顶点。</a:t>
            </a:r>
          </a:p>
        </p:txBody>
      </p:sp>
      <p:sp>
        <p:nvSpPr>
          <p:cNvPr id="4" name="Line 1029">
            <a:extLst>
              <a:ext uri="{FF2B5EF4-FFF2-40B4-BE49-F238E27FC236}">
                <a16:creationId xmlns:a16="http://schemas.microsoft.com/office/drawing/2014/main" xmlns="" id="{58EAAFC5-4858-4124-8157-1179047C1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0580" y="4119442"/>
            <a:ext cx="17462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med" len="lg"/>
          </a:ln>
        </p:spPr>
        <p:txBody>
          <a:bodyPr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Oval 1032">
            <a:extLst>
              <a:ext uri="{FF2B5EF4-FFF2-40B4-BE49-F238E27FC236}">
                <a16:creationId xmlns:a16="http://schemas.microsoft.com/office/drawing/2014/main" xmlns="" id="{DB1A27A1-7E8D-4A4A-BE82-A8A8E381D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042" y="2995492"/>
            <a:ext cx="584200" cy="5715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Oval 1033">
            <a:extLst>
              <a:ext uri="{FF2B5EF4-FFF2-40B4-BE49-F238E27FC236}">
                <a16:creationId xmlns:a16="http://schemas.microsoft.com/office/drawing/2014/main" xmlns="" id="{86C66075-3B02-477C-A340-61863564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067" y="3817817"/>
            <a:ext cx="584200" cy="573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" name="Oval 1034">
            <a:extLst>
              <a:ext uri="{FF2B5EF4-FFF2-40B4-BE49-F238E27FC236}">
                <a16:creationId xmlns:a16="http://schemas.microsoft.com/office/drawing/2014/main" xmlns="" id="{250068BA-6CD4-4048-96D4-2C5D5F5FD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617" y="3817817"/>
            <a:ext cx="584200" cy="573087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" name="Oval 1035">
            <a:extLst>
              <a:ext uri="{FF2B5EF4-FFF2-40B4-BE49-F238E27FC236}">
                <a16:creationId xmlns:a16="http://schemas.microsoft.com/office/drawing/2014/main" xmlns="" id="{5B53F365-951A-4936-9109-8F14A4A9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617" y="4843400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9" name="Freeform 1036">
            <a:extLst>
              <a:ext uri="{FF2B5EF4-FFF2-40B4-BE49-F238E27FC236}">
                <a16:creationId xmlns:a16="http://schemas.microsoft.com/office/drawing/2014/main" xmlns="" id="{493B7E86-76BC-41AA-AF58-C13DFAE75C75}"/>
              </a:ext>
            </a:extLst>
          </p:cNvPr>
          <p:cNvSpPr>
            <a:spLocks/>
          </p:cNvSpPr>
          <p:nvPr/>
        </p:nvSpPr>
        <p:spPr bwMode="auto">
          <a:xfrm>
            <a:off x="3608817" y="3352679"/>
            <a:ext cx="668338" cy="498475"/>
          </a:xfrm>
          <a:custGeom>
            <a:avLst/>
            <a:gdLst/>
            <a:ahLst/>
            <a:cxnLst>
              <a:cxn ang="0">
                <a:pos x="0" y="314"/>
              </a:cxn>
              <a:cxn ang="0">
                <a:pos x="421" y="0"/>
              </a:cxn>
            </a:cxnLst>
            <a:rect l="0" t="0" r="r" b="b"/>
            <a:pathLst>
              <a:path w="421" h="314">
                <a:moveTo>
                  <a:pt x="0" y="314"/>
                </a:moveTo>
                <a:lnTo>
                  <a:pt x="421" y="0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0" name="Freeform 1037">
            <a:extLst>
              <a:ext uri="{FF2B5EF4-FFF2-40B4-BE49-F238E27FC236}">
                <a16:creationId xmlns:a16="http://schemas.microsoft.com/office/drawing/2014/main" xmlns="" id="{A25AC214-1BB1-4F89-B2F0-AB2F5C5F1E29}"/>
              </a:ext>
            </a:extLst>
          </p:cNvPr>
          <p:cNvSpPr>
            <a:spLocks/>
          </p:cNvSpPr>
          <p:nvPr/>
        </p:nvSpPr>
        <p:spPr bwMode="auto">
          <a:xfrm>
            <a:off x="4861355" y="3365379"/>
            <a:ext cx="698500" cy="55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40" y="352"/>
              </a:cxn>
            </a:cxnLst>
            <a:rect l="0" t="0" r="r" b="b"/>
            <a:pathLst>
              <a:path w="440" h="352">
                <a:moveTo>
                  <a:pt x="0" y="0"/>
                </a:moveTo>
                <a:lnTo>
                  <a:pt x="440" y="352"/>
                </a:lnTo>
              </a:path>
            </a:pathLst>
          </a:custGeom>
          <a:noFill/>
          <a:ln w="28575">
            <a:solidFill>
              <a:srgbClr val="3333FF"/>
            </a:solidFill>
            <a:miter lim="800000"/>
            <a:headEnd type="stealth" w="med" len="lg"/>
            <a:tailEnd type="none" w="med" len="med"/>
          </a:ln>
          <a:effectLst/>
        </p:spPr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xmlns="" id="{E18C54FC-9061-4E87-A1A2-779B9988893C}"/>
              </a:ext>
            </a:extLst>
          </p:cNvPr>
          <p:cNvSpPr txBox="1"/>
          <p:nvPr/>
        </p:nvSpPr>
        <p:spPr>
          <a:xfrm>
            <a:off x="505245" y="4265538"/>
            <a:ext cx="200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一个非</a:t>
            </a:r>
            <a:r>
              <a:rPr kumimoji="1"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强连通图</a:t>
            </a:r>
            <a:endParaRPr lang="zh-CN" altLang="en-US" sz="2000" b="1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Oval 1035">
            <a:extLst>
              <a:ext uri="{FF2B5EF4-FFF2-40B4-BE49-F238E27FC236}">
                <a16:creationId xmlns:a16="http://schemas.microsoft.com/office/drawing/2014/main" xmlns="" id="{E4AA6178-3419-4012-8072-1E2F6335F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9071" y="4843400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3" name="Oval 1035">
            <a:extLst>
              <a:ext uri="{FF2B5EF4-FFF2-40B4-BE49-F238E27FC236}">
                <a16:creationId xmlns:a16="http://schemas.microsoft.com/office/drawing/2014/main" xmlns="" id="{4705E733-8280-463E-8534-C5D0196FF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625" y="5629218"/>
            <a:ext cx="582613" cy="56832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108000" rIns="0" bIns="0"/>
          <a:lstStyle/>
          <a:p>
            <a:pPr algn="ctr">
              <a:lnSpc>
                <a:spcPct val="72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xmlns="" id="{19EEEFB3-7534-4F9E-954F-B429432475FD}"/>
              </a:ext>
            </a:extLst>
          </p:cNvPr>
          <p:cNvCxnSpPr>
            <a:stCxn id="7" idx="4"/>
            <a:endCxn id="8" idx="0"/>
          </p:cNvCxnSpPr>
          <p:nvPr/>
        </p:nvCxnSpPr>
        <p:spPr>
          <a:xfrm rot="5400000">
            <a:off x="3217073" y="4616756"/>
            <a:ext cx="452496" cy="793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37">
            <a:extLst>
              <a:ext uri="{FF2B5EF4-FFF2-40B4-BE49-F238E27FC236}">
                <a16:creationId xmlns:a16="http://schemas.microsoft.com/office/drawing/2014/main" xmlns="" id="{4561ADFF-BBA3-43B4-933E-E494DD80BF64}"/>
              </a:ext>
            </a:extLst>
          </p:cNvPr>
          <p:cNvSpPr/>
          <p:nvPr/>
        </p:nvSpPr>
        <p:spPr>
          <a:xfrm>
            <a:off x="3947506" y="3650122"/>
            <a:ext cx="1077383" cy="353483"/>
          </a:xfrm>
          <a:custGeom>
            <a:avLst/>
            <a:gdLst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  <a:gd name="connsiteX0" fmla="*/ 848783 w 1077383"/>
              <a:gd name="connsiteY0" fmla="*/ 80433 h 353483"/>
              <a:gd name="connsiteX1" fmla="*/ 505883 w 1077383"/>
              <a:gd name="connsiteY1" fmla="*/ 4233 h 353483"/>
              <a:gd name="connsiteX2" fmla="*/ 48683 w 1077383"/>
              <a:gd name="connsiteY2" fmla="*/ 105833 h 353483"/>
              <a:gd name="connsiteX3" fmla="*/ 213783 w 1077383"/>
              <a:gd name="connsiteY3" fmla="*/ 309033 h 353483"/>
              <a:gd name="connsiteX4" fmla="*/ 721783 w 1077383"/>
              <a:gd name="connsiteY4" fmla="*/ 334433 h 353483"/>
              <a:gd name="connsiteX5" fmla="*/ 1077383 w 1077383"/>
              <a:gd name="connsiteY5" fmla="*/ 194733 h 35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77383" h="353483">
                <a:moveTo>
                  <a:pt x="848783" y="80433"/>
                </a:moveTo>
                <a:cubicBezTo>
                  <a:pt x="744008" y="40216"/>
                  <a:pt x="639233" y="0"/>
                  <a:pt x="505883" y="4233"/>
                </a:cubicBezTo>
                <a:cubicBezTo>
                  <a:pt x="372533" y="8466"/>
                  <a:pt x="97366" y="55033"/>
                  <a:pt x="48683" y="105833"/>
                </a:cubicBezTo>
                <a:cubicBezTo>
                  <a:pt x="0" y="156633"/>
                  <a:pt x="101600" y="270933"/>
                  <a:pt x="213783" y="309033"/>
                </a:cubicBezTo>
                <a:cubicBezTo>
                  <a:pt x="325966" y="347133"/>
                  <a:pt x="577850" y="353483"/>
                  <a:pt x="721783" y="334433"/>
                </a:cubicBezTo>
                <a:cubicBezTo>
                  <a:pt x="865716" y="315383"/>
                  <a:pt x="971549" y="255058"/>
                  <a:pt x="1077383" y="194733"/>
                </a:cubicBezTo>
              </a:path>
            </a:pathLst>
          </a:custGeom>
          <a:ln w="28575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prstClr val="black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xmlns="" id="{0C28E367-93EE-48A1-AC3A-BECC206905FF}"/>
              </a:ext>
            </a:extLst>
          </p:cNvPr>
          <p:cNvCxnSpPr>
            <a:stCxn id="8" idx="5"/>
            <a:endCxn id="13" idx="1"/>
          </p:cNvCxnSpPr>
          <p:nvPr/>
        </p:nvCxnSpPr>
        <p:spPr>
          <a:xfrm rot="16200000" flipH="1">
            <a:off x="3822452" y="5154951"/>
            <a:ext cx="383951" cy="731039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xmlns="" id="{02BAB83E-0DB3-49A1-AD0E-994F10F78B7B}"/>
              </a:ext>
            </a:extLst>
          </p:cNvPr>
          <p:cNvCxnSpPr>
            <a:stCxn id="8" idx="6"/>
            <a:endCxn id="6" idx="3"/>
          </p:cNvCxnSpPr>
          <p:nvPr/>
        </p:nvCxnSpPr>
        <p:spPr>
          <a:xfrm flipV="1">
            <a:off x="3734230" y="4306977"/>
            <a:ext cx="1833391" cy="820586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xmlns="" id="{9BCCB8E2-BB57-4A0C-9A4A-ABABB67D3E26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rot="16200000" flipH="1">
            <a:off x="5561024" y="4604046"/>
            <a:ext cx="452496" cy="26211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xmlns="" id="{75FD9C11-CF75-4966-9F26-FC7457E95A9C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rot="5400000" flipH="1" flipV="1">
            <a:off x="5001179" y="5119234"/>
            <a:ext cx="383951" cy="802477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B6E67629-E8DF-47E7-A907-CDFD963C48FA}"/>
              </a:ext>
            </a:extLst>
          </p:cNvPr>
          <p:cNvGrpSpPr/>
          <p:nvPr/>
        </p:nvGrpSpPr>
        <p:grpSpPr>
          <a:xfrm>
            <a:off x="6788605" y="2777999"/>
            <a:ext cx="4011637" cy="3745037"/>
            <a:chOff x="4286248" y="2512965"/>
            <a:chExt cx="4011637" cy="3745037"/>
          </a:xfrm>
        </p:grpSpPr>
        <p:sp>
          <p:nvSpPr>
            <p:cNvPr id="21" name="TextBox 31">
              <a:extLst>
                <a:ext uri="{FF2B5EF4-FFF2-40B4-BE49-F238E27FC236}">
                  <a16:creationId xmlns:a16="http://schemas.microsoft.com/office/drawing/2014/main" xmlns="" id="{2624E593-9220-4F44-BBCF-AF76C255587F}"/>
                </a:ext>
              </a:extLst>
            </p:cNvPr>
            <p:cNvSpPr txBox="1"/>
            <p:nvPr/>
          </p:nvSpPr>
          <p:spPr>
            <a:xfrm>
              <a:off x="5853969" y="5857892"/>
              <a:ext cx="20756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个强</a:t>
              </a:r>
              <a:r>
                <a:rPr kumimoji="1" lang="zh-CN" altLang="en-US" sz="20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连通分量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22" name="Line 1029">
              <a:extLst>
                <a:ext uri="{FF2B5EF4-FFF2-40B4-BE49-F238E27FC236}">
                  <a16:creationId xmlns:a16="http://schemas.microsoft.com/office/drawing/2014/main" xmlns="" id="{E1660C4A-ADD3-4C17-A02A-F5DF4E02D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6781" y="3636915"/>
              <a:ext cx="174625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Oval 1032">
              <a:extLst>
                <a:ext uri="{FF2B5EF4-FFF2-40B4-BE49-F238E27FC236}">
                  <a16:creationId xmlns:a16="http://schemas.microsoft.com/office/drawing/2014/main" xmlns="" id="{2F80FA69-AD8A-4615-A948-096524644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2243" y="2512965"/>
              <a:ext cx="584200" cy="571500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4" name="Oval 1033">
              <a:extLst>
                <a:ext uri="{FF2B5EF4-FFF2-40B4-BE49-F238E27FC236}">
                  <a16:creationId xmlns:a16="http://schemas.microsoft.com/office/drawing/2014/main" xmlns="" id="{833B0B07-649E-4A47-AC52-C221B5B03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826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5" name="Oval 1034">
              <a:extLst>
                <a:ext uri="{FF2B5EF4-FFF2-40B4-BE49-F238E27FC236}">
                  <a16:creationId xmlns:a16="http://schemas.microsoft.com/office/drawing/2014/main" xmlns="" id="{4F9817AE-4008-462B-AC1C-8D6B33AC2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818" y="3335290"/>
              <a:ext cx="584200" cy="573087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" name="Oval 1035">
              <a:extLst>
                <a:ext uri="{FF2B5EF4-FFF2-40B4-BE49-F238E27FC236}">
                  <a16:creationId xmlns:a16="http://schemas.microsoft.com/office/drawing/2014/main" xmlns="" id="{C3A0CE76-566C-4DB5-907D-F401C0910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818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7" name="Freeform 1036">
              <a:extLst>
                <a:ext uri="{FF2B5EF4-FFF2-40B4-BE49-F238E27FC236}">
                  <a16:creationId xmlns:a16="http://schemas.microsoft.com/office/drawing/2014/main" xmlns="" id="{8636FD42-DC30-4B09-9FE7-12D2D9035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5018" y="2870152"/>
              <a:ext cx="668338" cy="498475"/>
            </a:xfrm>
            <a:custGeom>
              <a:avLst/>
              <a:gdLst/>
              <a:ahLst/>
              <a:cxnLst>
                <a:cxn ang="0">
                  <a:pos x="0" y="314"/>
                </a:cxn>
                <a:cxn ang="0">
                  <a:pos x="421" y="0"/>
                </a:cxn>
              </a:cxnLst>
              <a:rect l="0" t="0" r="r" b="b"/>
              <a:pathLst>
                <a:path w="421" h="314">
                  <a:moveTo>
                    <a:pt x="0" y="314"/>
                  </a:moveTo>
                  <a:lnTo>
                    <a:pt x="421" y="0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8" name="Freeform 1037">
              <a:extLst>
                <a:ext uri="{FF2B5EF4-FFF2-40B4-BE49-F238E27FC236}">
                  <a16:creationId xmlns:a16="http://schemas.microsoft.com/office/drawing/2014/main" xmlns="" id="{594FE698-490B-4F4B-B8D2-015696D34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7556" y="2882852"/>
              <a:ext cx="698500" cy="5588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0" y="352"/>
                </a:cxn>
              </a:cxnLst>
              <a:rect l="0" t="0" r="r" b="b"/>
              <a:pathLst>
                <a:path w="440" h="352">
                  <a:moveTo>
                    <a:pt x="0" y="0"/>
                  </a:moveTo>
                  <a:lnTo>
                    <a:pt x="440" y="352"/>
                  </a:lnTo>
                </a:path>
              </a:pathLst>
            </a:custGeom>
            <a:noFill/>
            <a:ln w="28575">
              <a:solidFill>
                <a:srgbClr val="3333FF"/>
              </a:solidFill>
              <a:miter lim="800000"/>
              <a:headEnd type="stealth" w="med" len="lg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9" name="Oval 1035">
              <a:extLst>
                <a:ext uri="{FF2B5EF4-FFF2-40B4-BE49-F238E27FC236}">
                  <a16:creationId xmlns:a16="http://schemas.microsoft.com/office/drawing/2014/main" xmlns="" id="{5D72B169-06C0-4677-ACB4-7210C790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272" y="4360873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0" name="Oval 1035">
              <a:extLst>
                <a:ext uri="{FF2B5EF4-FFF2-40B4-BE49-F238E27FC236}">
                  <a16:creationId xmlns:a16="http://schemas.microsoft.com/office/drawing/2014/main" xmlns="" id="{D6E9B920-C466-40ED-97B8-DE5485E4C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0826" y="5146691"/>
              <a:ext cx="582613" cy="568325"/>
            </a:xfrm>
            <a:prstGeom prst="ellipse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xmlns="" id="{13808014-F9A8-498A-990C-0A61D6A23552}"/>
                </a:ext>
              </a:extLst>
            </p:cNvPr>
            <p:cNvCxnSpPr>
              <a:stCxn id="25" idx="4"/>
              <a:endCxn id="26" idx="0"/>
            </p:cNvCxnSpPr>
            <p:nvPr/>
          </p:nvCxnSpPr>
          <p:spPr>
            <a:xfrm rot="5400000">
              <a:off x="5423274" y="4134229"/>
              <a:ext cx="452496" cy="79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xmlns="" id="{6EC85A46-ECA0-4DF7-A577-A2697F222C50}"/>
                </a:ext>
              </a:extLst>
            </p:cNvPr>
            <p:cNvCxnSpPr>
              <a:stCxn id="26" idx="6"/>
              <a:endCxn id="24" idx="3"/>
            </p:cNvCxnSpPr>
            <p:nvPr/>
          </p:nvCxnSpPr>
          <p:spPr>
            <a:xfrm flipV="1">
              <a:off x="5940431" y="3824450"/>
              <a:ext cx="1833391" cy="820586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右箭头 63">
              <a:extLst>
                <a:ext uri="{FF2B5EF4-FFF2-40B4-BE49-F238E27FC236}">
                  <a16:creationId xmlns:a16="http://schemas.microsoft.com/office/drawing/2014/main" xmlns="" id="{773A3A31-507F-451B-8C53-0F0AFDB5D414}"/>
                </a:ext>
              </a:extLst>
            </p:cNvPr>
            <p:cNvSpPr/>
            <p:nvPr/>
          </p:nvSpPr>
          <p:spPr bwMode="auto">
            <a:xfrm>
              <a:off x="4286248" y="3857628"/>
              <a:ext cx="785818" cy="285752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sz="2400" b="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1526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765F65-88D8-46AA-BFDD-81B888B3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6A1C36C-6C6D-460E-9935-DB282273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一个连通图的生成树是指一个</a:t>
            </a:r>
            <a:r>
              <a:rPr lang="zh-CN" altLang="en-US" dirty="0">
                <a:solidFill>
                  <a:srgbClr val="FF0000"/>
                </a:solidFill>
              </a:rPr>
              <a:t>极小连通子图</a:t>
            </a:r>
            <a:r>
              <a:rPr lang="zh-CN" altLang="en-US" dirty="0"/>
              <a:t>，它含有图中的</a:t>
            </a:r>
            <a:r>
              <a:rPr lang="zh-CN" altLang="en-US" dirty="0">
                <a:solidFill>
                  <a:srgbClr val="FF0000"/>
                </a:solidFill>
              </a:rPr>
              <a:t>全部顶点</a:t>
            </a:r>
            <a:r>
              <a:rPr lang="zh-CN" altLang="en-US" dirty="0"/>
              <a:t>，但只有足已连通</a:t>
            </a:r>
            <a:r>
              <a:rPr lang="en-US" altLang="zh-CN" dirty="0"/>
              <a:t>n</a:t>
            </a:r>
            <a:r>
              <a:rPr lang="zh-CN" altLang="en-US" dirty="0"/>
              <a:t>个顶点的</a:t>
            </a:r>
            <a:r>
              <a:rPr lang="en-US" altLang="zh-CN" dirty="0"/>
              <a:t>n-1</a:t>
            </a:r>
            <a:r>
              <a:rPr lang="zh-CN" altLang="en-US" dirty="0"/>
              <a:t>条边。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15EA1426-1960-4082-B4D4-D8CB07E2CA3D}"/>
              </a:ext>
            </a:extLst>
          </p:cNvPr>
          <p:cNvGrpSpPr/>
          <p:nvPr/>
        </p:nvGrpSpPr>
        <p:grpSpPr>
          <a:xfrm>
            <a:off x="4644157" y="2059713"/>
            <a:ext cx="3977934" cy="2314635"/>
            <a:chOff x="-736264" y="3786190"/>
            <a:chExt cx="3977934" cy="2314635"/>
          </a:xfrm>
        </p:grpSpPr>
        <p:sp>
          <p:nvSpPr>
            <p:cNvPr id="5" name="Line 18">
              <a:extLst>
                <a:ext uri="{FF2B5EF4-FFF2-40B4-BE49-F238E27FC236}">
                  <a16:creationId xmlns:a16="http://schemas.microsoft.com/office/drawing/2014/main" xmlns="" id="{2266ED2B-DE9E-4C79-ABD1-F4CDB8390E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6" name="Line 3">
              <a:extLst>
                <a:ext uri="{FF2B5EF4-FFF2-40B4-BE49-F238E27FC236}">
                  <a16:creationId xmlns:a16="http://schemas.microsoft.com/office/drawing/2014/main" xmlns="" id="{77537865-BC4A-4C84-8F80-B589F744C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C48F1625-E57A-4F3A-B3ED-F389FC558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8" name="Oval 10">
              <a:extLst>
                <a:ext uri="{FF2B5EF4-FFF2-40B4-BE49-F238E27FC236}">
                  <a16:creationId xmlns:a16="http://schemas.microsoft.com/office/drawing/2014/main" xmlns="" id="{D2F59BFA-7ACD-4E4C-9223-46943921B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Oval 11">
              <a:extLst>
                <a:ext uri="{FF2B5EF4-FFF2-40B4-BE49-F238E27FC236}">
                  <a16:creationId xmlns:a16="http://schemas.microsoft.com/office/drawing/2014/main" xmlns="" id="{95789158-B3E2-4DBE-8C46-C55AB93CD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xmlns="" id="{B368BB4F-555A-4094-9DD8-F0D180595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xmlns="" id="{92D631CE-1513-47D7-AEDF-A6282B0F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xmlns="" id="{43C6A55E-8E0C-4513-A080-244828E258B1}"/>
                </a:ext>
              </a:extLst>
            </p:cNvPr>
            <p:cNvSpPr txBox="1"/>
            <p:nvPr/>
          </p:nvSpPr>
          <p:spPr>
            <a:xfrm>
              <a:off x="-736264" y="5700715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rgbClr val="0000CC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zh-CN" dirty="0"/>
                <a:t>G</a:t>
              </a:r>
              <a:r>
                <a:rPr lang="zh-CN" altLang="en-US" dirty="0"/>
                <a:t>的生成树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75216AF7-CD80-40D5-BD2F-11A4439583CC}"/>
              </a:ext>
            </a:extLst>
          </p:cNvPr>
          <p:cNvGrpSpPr/>
          <p:nvPr/>
        </p:nvGrpSpPr>
        <p:grpSpPr>
          <a:xfrm>
            <a:off x="1344613" y="3429000"/>
            <a:ext cx="2914650" cy="2614688"/>
            <a:chOff x="327020" y="3786190"/>
            <a:chExt cx="2914650" cy="2614688"/>
          </a:xfrm>
        </p:grpSpPr>
        <p:sp>
          <p:nvSpPr>
            <p:cNvPr id="15" name="Line 18">
              <a:extLst>
                <a:ext uri="{FF2B5EF4-FFF2-40B4-BE49-F238E27FC236}">
                  <a16:creationId xmlns:a16="http://schemas.microsoft.com/office/drawing/2014/main" xmlns="" id="{2698A764-B5C1-4C54-B174-334DD769E6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16" name="Line 3">
              <a:extLst>
                <a:ext uri="{FF2B5EF4-FFF2-40B4-BE49-F238E27FC236}">
                  <a16:creationId xmlns:a16="http://schemas.microsoft.com/office/drawing/2014/main" xmlns="" id="{25791A8E-46BA-4869-8A68-A753456BD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xmlns="" id="{FCC9F3C4-C008-4ABF-9FF1-3A5F8C2DF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xmlns="" id="{E957B213-19DA-452C-A11A-F9849DEAF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9" name="Oval 11">
              <a:extLst>
                <a:ext uri="{FF2B5EF4-FFF2-40B4-BE49-F238E27FC236}">
                  <a16:creationId xmlns:a16="http://schemas.microsoft.com/office/drawing/2014/main" xmlns="" id="{BF6ECC2F-44E9-4595-A6AB-AB4BC6565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xmlns="" id="{813D705A-2383-4430-9FA4-2E6FDE2CD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" name="Oval 13">
              <a:extLst>
                <a:ext uri="{FF2B5EF4-FFF2-40B4-BE49-F238E27FC236}">
                  <a16:creationId xmlns:a16="http://schemas.microsoft.com/office/drawing/2014/main" xmlns="" id="{680F6791-A145-4912-AAF2-519DA32B1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xmlns="" id="{5D4FC1B7-3F27-4FEF-8F14-B6AAF9026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3" name="TextBox 19">
              <a:extLst>
                <a:ext uri="{FF2B5EF4-FFF2-40B4-BE49-F238E27FC236}">
                  <a16:creationId xmlns:a16="http://schemas.microsoft.com/office/drawing/2014/main" xmlns="" id="{93C2AF52-05EE-47FE-9AD6-A9DB3C9F5FDE}"/>
                </a:ext>
              </a:extLst>
            </p:cNvPr>
            <p:cNvSpPr txBox="1"/>
            <p:nvPr/>
          </p:nvSpPr>
          <p:spPr>
            <a:xfrm>
              <a:off x="857224" y="6000768"/>
              <a:ext cx="17859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rgbClr val="0000CC"/>
                  </a:solidFill>
                  <a:latin typeface="Times New Roman" pitchFamily="18" charset="0"/>
                  <a:ea typeface="楷体_GB2312" pitchFamily="49" charset="-122"/>
                </a:defRPr>
              </a:lvl1pPr>
              <a:lvl2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zh-CN" altLang="en-US" dirty="0"/>
                <a:t>连通图</a:t>
              </a:r>
              <a:r>
                <a:rPr lang="en-US" altLang="zh-CN" dirty="0"/>
                <a:t>G</a:t>
              </a:r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xmlns="" id="{3853B5A9-5431-4C34-957A-9FF924465047}"/>
              </a:ext>
            </a:extLst>
          </p:cNvPr>
          <p:cNvGrpSpPr/>
          <p:nvPr/>
        </p:nvGrpSpPr>
        <p:grpSpPr>
          <a:xfrm>
            <a:off x="8945072" y="2878137"/>
            <a:ext cx="2914650" cy="2135188"/>
            <a:chOff x="327020" y="3786190"/>
            <a:chExt cx="2914650" cy="2135188"/>
          </a:xfrm>
        </p:grpSpPr>
        <p:sp>
          <p:nvSpPr>
            <p:cNvPr id="25" name="Line 18">
              <a:extLst>
                <a:ext uri="{FF2B5EF4-FFF2-40B4-BE49-F238E27FC236}">
                  <a16:creationId xmlns:a16="http://schemas.microsoft.com/office/drawing/2014/main" xmlns="" id="{D0C51930-6DA0-4DA1-B9D1-4D892BAE60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883" y="4135440"/>
              <a:ext cx="785812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6" name="Line 3">
              <a:extLst>
                <a:ext uri="{FF2B5EF4-FFF2-40B4-BE49-F238E27FC236}">
                  <a16:creationId xmlns:a16="http://schemas.microsoft.com/office/drawing/2014/main" xmlns="" id="{C8636479-3D3A-414F-AF36-1635E3BDD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xmlns="" id="{4BCC62EF-1683-4AA7-B1ED-B35F4107C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xmlns="" id="{276DE1E9-8A0D-4C0E-B885-D0C1A81F2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0" name="Oval 12">
              <a:extLst>
                <a:ext uri="{FF2B5EF4-FFF2-40B4-BE49-F238E27FC236}">
                  <a16:creationId xmlns:a16="http://schemas.microsoft.com/office/drawing/2014/main" xmlns="" id="{8215916F-5334-492E-B311-C571FAF6D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" name="Oval 13">
              <a:extLst>
                <a:ext uri="{FF2B5EF4-FFF2-40B4-BE49-F238E27FC236}">
                  <a16:creationId xmlns:a16="http://schemas.microsoft.com/office/drawing/2014/main" xmlns="" id="{E1E261C2-C5F3-4F2B-9D35-5536C4860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" name="Line 19">
              <a:extLst>
                <a:ext uri="{FF2B5EF4-FFF2-40B4-BE49-F238E27FC236}">
                  <a16:creationId xmlns:a16="http://schemas.microsoft.com/office/drawing/2014/main" xmlns="" id="{F7498076-A564-4D9F-83BA-46C23843A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CAB0F46B-A5B9-4D9B-A43D-AAABB94286E6}"/>
              </a:ext>
            </a:extLst>
          </p:cNvPr>
          <p:cNvGrpSpPr/>
          <p:nvPr/>
        </p:nvGrpSpPr>
        <p:grpSpPr>
          <a:xfrm>
            <a:off x="6454285" y="4354338"/>
            <a:ext cx="2914650" cy="2135188"/>
            <a:chOff x="327020" y="3786190"/>
            <a:chExt cx="2914650" cy="2135188"/>
          </a:xfrm>
        </p:grpSpPr>
        <p:sp>
          <p:nvSpPr>
            <p:cNvPr id="36" name="Line 3">
              <a:extLst>
                <a:ext uri="{FF2B5EF4-FFF2-40B4-BE49-F238E27FC236}">
                  <a16:creationId xmlns:a16="http://schemas.microsoft.com/office/drawing/2014/main" xmlns="" id="{868E281A-0E83-46A4-84EA-513EECEE19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358" y="5154615"/>
              <a:ext cx="720725" cy="431800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xmlns="" id="{DAB12A17-4260-487E-B997-F2BF203BF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808" y="4926015"/>
              <a:ext cx="1749425" cy="17463"/>
            </a:xfrm>
            <a:custGeom>
              <a:avLst/>
              <a:gdLst/>
              <a:ahLst/>
              <a:cxnLst>
                <a:cxn ang="0">
                  <a:pos x="1102" y="0"/>
                </a:cxn>
                <a:cxn ang="0">
                  <a:pos x="0" y="11"/>
                </a:cxn>
              </a:cxnLst>
              <a:rect l="0" t="0" r="r" b="b"/>
              <a:pathLst>
                <a:path w="1102" h="11">
                  <a:moveTo>
                    <a:pt x="1102" y="0"/>
                  </a:moveTo>
                  <a:lnTo>
                    <a:pt x="0" y="11"/>
                  </a:lnTo>
                </a:path>
              </a:pathLst>
            </a:cu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  <p:sp>
          <p:nvSpPr>
            <p:cNvPr id="38" name="Oval 10">
              <a:extLst>
                <a:ext uri="{FF2B5EF4-FFF2-40B4-BE49-F238E27FC236}">
                  <a16:creationId xmlns:a16="http://schemas.microsoft.com/office/drawing/2014/main" xmlns="" id="{9AB16333-F813-4FE2-8BCA-537CB9D6F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2245" y="3786190"/>
              <a:ext cx="584200" cy="57150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xmlns="" id="{63BE5960-47BE-4203-91FC-AAB884A65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47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 dirty="0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40" name="Oval 12">
              <a:extLst>
                <a:ext uri="{FF2B5EF4-FFF2-40B4-BE49-F238E27FC236}">
                  <a16:creationId xmlns:a16="http://schemas.microsoft.com/office/drawing/2014/main" xmlns="" id="{61D50E95-BFFE-4656-8E2B-0F2ABD64A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0" y="4659315"/>
              <a:ext cx="584200" cy="573088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xmlns="" id="{3EF83350-742F-4833-9A4C-5D570C187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620" y="5353053"/>
              <a:ext cx="582613" cy="568325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r>
                <a:rPr lang="en-US" altLang="zh-CN" sz="2000" b="1">
                  <a:solidFill>
                    <a:srgbClr val="00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xmlns="" id="{B480F163-3710-4C92-9C82-297BBBE14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158" y="4135440"/>
              <a:ext cx="720725" cy="550863"/>
            </a:xfrm>
            <a:prstGeom prst="lin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108000" rIns="0" bIns="0"/>
            <a:lstStyle/>
            <a:p>
              <a:pPr algn="ctr">
                <a:lnSpc>
                  <a:spcPct val="72000"/>
                </a:lnSpc>
              </a:pPr>
              <a:endParaRPr lang="zh-CN" altLang="en-US" sz="2000" b="1">
                <a:solidFill>
                  <a:srgbClr val="0000CC"/>
                </a:solidFill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78735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</a:t>
            </a:r>
            <a:r>
              <a:rPr lang="zh-CN" altLang="en-US" dirty="0"/>
              <a:t>图的定义与基本术语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76400"/>
            <a:ext cx="115824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olidFill>
                  <a:srgbClr val="FF0000"/>
                </a:solidFill>
              </a:rPr>
              <a:t>图</a:t>
            </a:r>
            <a:r>
              <a:rPr lang="zh-CN" altLang="en-US" sz="2800" dirty="0"/>
              <a:t>是常用的一类重要的数据结构，</a:t>
            </a:r>
            <a:r>
              <a:rPr lang="zh-CN" altLang="en-US" sz="2800" dirty="0">
                <a:solidFill>
                  <a:srgbClr val="FF0000"/>
                </a:solidFill>
              </a:rPr>
              <a:t>树</a:t>
            </a:r>
            <a:r>
              <a:rPr lang="zh-CN" altLang="en-US" sz="2800" dirty="0"/>
              <a:t>可以看成是图的</a:t>
            </a:r>
            <a:r>
              <a:rPr lang="zh-CN" altLang="en-US" sz="2800" dirty="0">
                <a:solidFill>
                  <a:srgbClr val="FF0000"/>
                </a:solidFill>
              </a:rPr>
              <a:t>特例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树中每个数据元素至多允许一个前驱，反映数据元素之间一对多的关系</a:t>
            </a:r>
          </a:p>
          <a:p>
            <a:pPr>
              <a:spcBef>
                <a:spcPts val="1200"/>
              </a:spcBef>
            </a:pPr>
            <a:r>
              <a:rPr lang="zh-CN" altLang="en-US" sz="2800" dirty="0"/>
              <a:t>图取消了该限制</a:t>
            </a:r>
            <a:endParaRPr lang="en-US" altLang="zh-CN" sz="2800" dirty="0"/>
          </a:p>
          <a:p>
            <a:pPr lvl="1">
              <a:spcBef>
                <a:spcPts val="1200"/>
              </a:spcBef>
            </a:pPr>
            <a:r>
              <a:rPr lang="zh-CN" altLang="en-US" sz="2600" dirty="0"/>
              <a:t>图中允许数据元素可以拥有多个前驱</a:t>
            </a:r>
          </a:p>
          <a:p>
            <a:pPr lvl="1">
              <a:spcBef>
                <a:spcPts val="1200"/>
              </a:spcBef>
            </a:pPr>
            <a:r>
              <a:rPr lang="zh-CN" altLang="en-US" sz="2600" dirty="0"/>
              <a:t>因此可以反映数据元素之间多对多的关系</a:t>
            </a:r>
          </a:p>
          <a:p>
            <a:pPr>
              <a:spcBef>
                <a:spcPts val="1200"/>
              </a:spcBef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8095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B9BDA4D-B46A-4DF3-B4DD-B341953B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 </a:t>
            </a:r>
            <a:r>
              <a:rPr lang="zh-CN" altLang="en-US" dirty="0"/>
              <a:t>图的存储结构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18F5090-746B-4C64-9748-9F7174B0A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71600"/>
            <a:ext cx="4724400" cy="5181600"/>
          </a:xfrm>
        </p:spPr>
        <p:txBody>
          <a:bodyPr/>
          <a:lstStyle/>
          <a:p>
            <a:r>
              <a:rPr lang="zh-CN" altLang="en-US" sz="2800" dirty="0"/>
              <a:t>顺序存储结构：</a:t>
            </a:r>
          </a:p>
          <a:p>
            <a:pPr lvl="1"/>
            <a:r>
              <a:rPr lang="zh-CN" altLang="en-US" sz="2600" dirty="0"/>
              <a:t>邻接矩阵法（二维数组）</a:t>
            </a:r>
          </a:p>
          <a:p>
            <a:r>
              <a:rPr lang="zh-CN" altLang="en-US" sz="2800" dirty="0"/>
              <a:t>链式存储结构：</a:t>
            </a:r>
          </a:p>
          <a:p>
            <a:pPr lvl="1"/>
            <a:r>
              <a:rPr lang="zh-CN" altLang="en-US" sz="2600" dirty="0"/>
              <a:t>邻接表法</a:t>
            </a:r>
          </a:p>
          <a:p>
            <a:pPr lvl="1"/>
            <a:r>
              <a:rPr lang="zh-CN" altLang="en-US" sz="2600" dirty="0"/>
              <a:t>十字链表法</a:t>
            </a:r>
          </a:p>
          <a:p>
            <a:pPr lvl="1"/>
            <a:r>
              <a:rPr lang="zh-CN" altLang="en-US" sz="2600" dirty="0"/>
              <a:t>邻接多重表法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1442E9B5-79EF-43F2-A4CB-613E044B4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495800"/>
            <a:ext cx="3789364" cy="113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存储每个顶点的信息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Tx/>
              <a:buBlip>
                <a:blip r:embed="rId2"/>
              </a:buBlip>
            </a:pPr>
            <a:r>
              <a:rPr kumimoji="1"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存储每条边的信息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xmlns="" id="{278031EE-59B6-47FA-86D5-E8602BE83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1" y="3006730"/>
            <a:ext cx="1584325" cy="1536689"/>
          </a:xfrm>
          <a:prstGeom prst="foldedCorner">
            <a:avLst>
              <a:gd name="adj" fmla="val 12500"/>
            </a:avLst>
          </a:prstGeom>
          <a:solidFill>
            <a:srgbClr val="FFCCFF"/>
          </a:solidFill>
          <a:ln w="38100">
            <a:solidFill>
              <a:srgbClr val="006600"/>
            </a:solidFill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图的</a:t>
            </a:r>
          </a:p>
          <a:p>
            <a:pPr algn="ctr"/>
            <a:r>
              <a:rPr lang="zh-CN" altLang="en-US" b="1" dirty="0">
                <a:solidFill>
                  <a:srgbClr val="C00000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xmlns="" id="{951E5145-F8A4-44FE-B116-9D4264C7F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400" y="2819401"/>
            <a:ext cx="2235200" cy="1460500"/>
          </a:xfrm>
          <a:prstGeom prst="can">
            <a:avLst>
              <a:gd name="adj" fmla="val 25000"/>
            </a:avLst>
          </a:prstGeom>
          <a:solidFill>
            <a:srgbClr val="FFFFCC"/>
          </a:solidFill>
          <a:ln w="38100">
            <a:solidFill>
              <a:srgbClr val="006600"/>
            </a:solidFill>
            <a:headEnd/>
            <a:tailEnd type="none" w="med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图的存储结构</a:t>
            </a: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xmlns="" id="{4E475C8F-7761-489C-96A3-7832C2F6E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4838" y="3775075"/>
            <a:ext cx="1727200" cy="0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stealth" w="med" len="lg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xmlns="" id="{2B5C4F09-18FE-4779-912A-59E441619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6275" y="3127375"/>
            <a:ext cx="1223963" cy="461665"/>
          </a:xfrm>
          <a:prstGeom prst="rect">
            <a:avLst/>
          </a:prstGeom>
          <a:noFill/>
          <a:ln w="19050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映射</a:t>
            </a:r>
          </a:p>
        </p:txBody>
      </p:sp>
    </p:spTree>
    <p:extLst>
      <p:ext uri="{BB962C8B-B14F-4D97-AF65-F5344CB8AC3E}">
        <p14:creationId xmlns:p14="http://schemas.microsoft.com/office/powerpoint/2010/main" xmlns="" val="171572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D4DBFD-0800-4DAF-980E-60A5C56D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7.2.1 </a:t>
            </a:r>
            <a:r>
              <a:rPr lang="zh-CN" altLang="en-US" dirty="0"/>
              <a:t>邻接矩阵表示法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F3AB911-5464-4D97-9B75-B9E8623A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图的邻接矩阵</a:t>
            </a:r>
            <a:r>
              <a:rPr lang="en-US" altLang="zh-CN" dirty="0"/>
              <a:t>(Adjacency Matrix)</a:t>
            </a:r>
            <a:r>
              <a:rPr lang="zh-CN" altLang="en-US" dirty="0"/>
              <a:t>表示法也称作数组表示法。</a:t>
            </a:r>
          </a:p>
          <a:p>
            <a:r>
              <a:rPr lang="zh-CN" altLang="en-US" dirty="0"/>
              <a:t>它采用两个数组来表示图：</a:t>
            </a:r>
            <a:endParaRPr lang="en-US" altLang="zh-CN" dirty="0"/>
          </a:p>
          <a:p>
            <a:pPr lvl="1"/>
            <a:r>
              <a:rPr lang="zh-CN" altLang="en-US" dirty="0"/>
              <a:t>一个是用于存储顶点信息的一维数组</a:t>
            </a:r>
            <a:endParaRPr lang="en-US" altLang="zh-CN" dirty="0"/>
          </a:p>
          <a:p>
            <a:pPr lvl="1"/>
            <a:r>
              <a:rPr lang="zh-CN" altLang="en-US" dirty="0"/>
              <a:t>另一个是用于存储图中顶点之间关联关系的二维数组，这个关联关系数组被称为</a:t>
            </a:r>
            <a:r>
              <a:rPr lang="zh-CN" altLang="en-US" dirty="0">
                <a:solidFill>
                  <a:srgbClr val="C00000"/>
                </a:solidFill>
              </a:rPr>
              <a:t>邻接矩阵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96891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B5E37A1-DBC8-465E-8F37-9C0AB707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91261"/>
            <a:ext cx="11582400" cy="858101"/>
          </a:xfrm>
        </p:spPr>
        <p:txBody>
          <a:bodyPr/>
          <a:lstStyle/>
          <a:p>
            <a:r>
              <a:rPr lang="zh-CN" altLang="en-US" dirty="0"/>
              <a:t>若</a:t>
            </a:r>
            <a:r>
              <a:rPr lang="en-US" altLang="zh-CN" dirty="0"/>
              <a:t>G</a:t>
            </a:r>
            <a:r>
              <a:rPr lang="zh-CN" altLang="en-US" dirty="0"/>
              <a:t>是一具有</a:t>
            </a:r>
            <a:r>
              <a:rPr lang="en-US" altLang="zh-CN" dirty="0"/>
              <a:t>n</a:t>
            </a:r>
            <a:r>
              <a:rPr lang="zh-CN" altLang="en-US" dirty="0"/>
              <a:t>个顶点的</a:t>
            </a:r>
            <a:r>
              <a:rPr lang="zh-CN" altLang="en-US" dirty="0">
                <a:solidFill>
                  <a:srgbClr val="C00000"/>
                </a:solidFill>
              </a:rPr>
              <a:t>无权图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邻接矩阵</a:t>
            </a:r>
            <a:r>
              <a:rPr lang="zh-CN" altLang="en-US" dirty="0"/>
              <a:t>是具有如下性质的</a:t>
            </a:r>
            <a:r>
              <a:rPr lang="en-US" altLang="zh-CN" dirty="0" err="1"/>
              <a:t>n×n</a:t>
            </a:r>
            <a:r>
              <a:rPr lang="zh-CN" altLang="en-US" dirty="0"/>
              <a:t>矩阵</a:t>
            </a:r>
            <a:r>
              <a:rPr lang="en-US" altLang="zh-CN" dirty="0"/>
              <a:t>A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xmlns="" id="{EA1AB531-74F6-412D-9F7A-68397DB43FBD}"/>
              </a:ext>
            </a:extLst>
          </p:cNvPr>
          <p:cNvGrpSpPr>
            <a:grpSpLocks/>
          </p:cNvGrpSpPr>
          <p:nvPr/>
        </p:nvGrpSpPr>
        <p:grpSpPr bwMode="auto">
          <a:xfrm>
            <a:off x="739327" y="1086581"/>
            <a:ext cx="5181600" cy="1295400"/>
            <a:chOff x="816" y="1296"/>
            <a:chExt cx="3264" cy="816"/>
          </a:xfrm>
        </p:grpSpPr>
        <p:sp>
          <p:nvSpPr>
            <p:cNvPr id="5" name="Text Box 7">
              <a:extLst>
                <a:ext uri="{FF2B5EF4-FFF2-40B4-BE49-F238E27FC236}">
                  <a16:creationId xmlns:a16="http://schemas.microsoft.com/office/drawing/2014/main" xmlns="" id="{7E083789-5422-445C-A75E-609EAF905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536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/>
                <a:t>A[</a:t>
              </a:r>
              <a:r>
                <a:rPr lang="en-US" altLang="zh-CN" sz="2800" b="1" dirty="0" err="1"/>
                <a:t>i,j</a:t>
              </a:r>
              <a:r>
                <a:rPr lang="en-US" altLang="zh-CN" sz="2800" b="1" dirty="0"/>
                <a:t>]=</a:t>
              </a:r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xmlns="" id="{F089FF7D-38A0-4E47-82BD-13BBC5859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1296"/>
              <a:ext cx="48" cy="816"/>
            </a:xfrm>
            <a:prstGeom prst="leftBrace">
              <a:avLst>
                <a:gd name="adj1" fmla="val 1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xmlns="" id="{EF5FA940-B417-4E84-B130-B65B19AE9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344"/>
              <a:ext cx="2352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FontTx/>
                <a:buAutoNum type="arabicPlain"/>
              </a:pPr>
              <a:r>
                <a:rPr lang="zh-CN" altLang="en-US" b="1" dirty="0"/>
                <a:t>若</a:t>
              </a:r>
              <a:r>
                <a:rPr lang="en-US" altLang="zh-CN" b="1" dirty="0"/>
                <a:t>&lt;</a:t>
              </a:r>
              <a:r>
                <a:rPr lang="en-US" altLang="zh-CN" b="1" dirty="0" err="1"/>
                <a:t>v</a:t>
              </a:r>
              <a:r>
                <a:rPr lang="en-US" altLang="zh-CN" b="1" baseline="-25000" dirty="0" err="1"/>
                <a:t>i</a:t>
              </a:r>
              <a:r>
                <a:rPr lang="en-US" altLang="zh-CN" b="1" dirty="0" err="1"/>
                <a:t>,v</a:t>
              </a:r>
              <a:r>
                <a:rPr lang="en-US" altLang="zh-CN" b="1" baseline="-25000" dirty="0" err="1"/>
                <a:t>j</a:t>
              </a:r>
              <a:r>
                <a:rPr lang="en-US" altLang="zh-CN" b="1" dirty="0"/>
                <a:t>&gt;</a:t>
              </a:r>
              <a:r>
                <a:rPr lang="zh-CN" altLang="en-US" b="1" dirty="0"/>
                <a:t>或（</a:t>
              </a:r>
              <a:r>
                <a:rPr lang="en-US" altLang="zh-CN" b="1" dirty="0" err="1"/>
                <a:t>v</a:t>
              </a:r>
              <a:r>
                <a:rPr lang="en-US" altLang="zh-CN" b="1" baseline="-25000" dirty="0" err="1"/>
                <a:t>i</a:t>
              </a:r>
              <a:r>
                <a:rPr lang="en-US" altLang="zh-CN" b="1" dirty="0" err="1"/>
                <a:t>,v</a:t>
              </a:r>
              <a:r>
                <a:rPr lang="en-US" altLang="zh-CN" b="1" baseline="-25000" dirty="0" err="1"/>
                <a:t>j</a:t>
              </a:r>
              <a:r>
                <a:rPr lang="en-US" altLang="zh-CN" b="1" dirty="0"/>
                <a:t>)</a:t>
              </a:r>
              <a:r>
                <a:rPr lang="en-US" altLang="zh-CN" b="1" dirty="0">
                  <a:sym typeface="Symbol" panose="05050102010706020507" pitchFamily="18" charset="2"/>
                </a:rPr>
                <a:t>VR</a:t>
              </a: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b="1" dirty="0"/>
                <a:t>0    </a:t>
              </a:r>
              <a:r>
                <a:rPr lang="zh-CN" altLang="en-US" b="1" dirty="0"/>
                <a:t>反之</a:t>
              </a:r>
            </a:p>
          </p:txBody>
        </p:sp>
      </p:grpSp>
      <p:sp>
        <p:nvSpPr>
          <p:cNvPr id="8" name="AutoShape 57">
            <a:extLst>
              <a:ext uri="{FF2B5EF4-FFF2-40B4-BE49-F238E27FC236}">
                <a16:creationId xmlns:a16="http://schemas.microsoft.com/office/drawing/2014/main" xmlns="" id="{13D92BA6-49BC-41D7-ACC3-EFDEA9421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0611" y="2555046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FFFCC"/>
          </a:solidFill>
          <a:ln>
            <a:solidFill>
              <a:srgbClr val="006600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sz="2400" b="1">
              <a:solidFill>
                <a:prstClr val="white"/>
              </a:solidFill>
            </a:endParaRPr>
          </a:p>
        </p:txBody>
      </p:sp>
      <p:grpSp>
        <p:nvGrpSpPr>
          <p:cNvPr id="9" name="Group 59">
            <a:extLst>
              <a:ext uri="{FF2B5EF4-FFF2-40B4-BE49-F238E27FC236}">
                <a16:creationId xmlns:a16="http://schemas.microsoft.com/office/drawing/2014/main" xmlns="" id="{F66F7824-AC75-4741-BBAC-2DEF03C66E5F}"/>
              </a:ext>
            </a:extLst>
          </p:cNvPr>
          <p:cNvGrpSpPr>
            <a:grpSpLocks/>
          </p:cNvGrpSpPr>
          <p:nvPr/>
        </p:nvGrpSpPr>
        <p:grpSpPr bwMode="auto">
          <a:xfrm>
            <a:off x="3796054" y="1918494"/>
            <a:ext cx="2089150" cy="2017713"/>
            <a:chOff x="657" y="662"/>
            <a:chExt cx="1316" cy="1271"/>
          </a:xfrm>
        </p:grpSpPr>
        <p:sp>
          <p:nvSpPr>
            <p:cNvPr id="10" name="Oval 60">
              <a:extLst>
                <a:ext uri="{FF2B5EF4-FFF2-40B4-BE49-F238E27FC236}">
                  <a16:creationId xmlns:a16="http://schemas.microsoft.com/office/drawing/2014/main" xmlns="" id="{EFD5EC89-B3EF-4222-8A35-F398910F4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61">
              <a:extLst>
                <a:ext uri="{FF2B5EF4-FFF2-40B4-BE49-F238E27FC236}">
                  <a16:creationId xmlns:a16="http://schemas.microsoft.com/office/drawing/2014/main" xmlns="" id="{C56BAA07-E793-4210-9FD1-9903D438E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62">
              <a:extLst>
                <a:ext uri="{FF2B5EF4-FFF2-40B4-BE49-F238E27FC236}">
                  <a16:creationId xmlns:a16="http://schemas.microsoft.com/office/drawing/2014/main" xmlns="" id="{8DFC19F2-B02C-4F71-AE99-F5299F95B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63">
              <a:extLst>
                <a:ext uri="{FF2B5EF4-FFF2-40B4-BE49-F238E27FC236}">
                  <a16:creationId xmlns:a16="http://schemas.microsoft.com/office/drawing/2014/main" xmlns="" id="{DF3DB333-E13C-4CB5-89A6-58ADD7FF7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4" name="Oval 64">
              <a:extLst>
                <a:ext uri="{FF2B5EF4-FFF2-40B4-BE49-F238E27FC236}">
                  <a16:creationId xmlns:a16="http://schemas.microsoft.com/office/drawing/2014/main" xmlns="" id="{9C64C0D7-81A7-46D9-B50F-A8997526DB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5" name="Line 65">
              <a:extLst>
                <a:ext uri="{FF2B5EF4-FFF2-40B4-BE49-F238E27FC236}">
                  <a16:creationId xmlns:a16="http://schemas.microsoft.com/office/drawing/2014/main" xmlns="" id="{8AE4F040-D797-4EBD-B87F-5177D8CC9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66">
              <a:extLst>
                <a:ext uri="{FF2B5EF4-FFF2-40B4-BE49-F238E27FC236}">
                  <a16:creationId xmlns:a16="http://schemas.microsoft.com/office/drawing/2014/main" xmlns="" id="{DC8B1F4C-D269-4019-A8BE-C16CE5281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67">
              <a:extLst>
                <a:ext uri="{FF2B5EF4-FFF2-40B4-BE49-F238E27FC236}">
                  <a16:creationId xmlns:a16="http://schemas.microsoft.com/office/drawing/2014/main" xmlns="" id="{4C3DC5E3-FDD6-412D-BB24-D781A76A3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327"/>
              <a:ext cx="318" cy="0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68">
              <a:extLst>
                <a:ext uri="{FF2B5EF4-FFF2-40B4-BE49-F238E27FC236}">
                  <a16:creationId xmlns:a16="http://schemas.microsoft.com/office/drawing/2014/main" xmlns="" id="{5A8B8A32-3948-4749-A7DD-C5BB0166B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322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Freeform 69">
              <a:extLst>
                <a:ext uri="{FF2B5EF4-FFF2-40B4-BE49-F238E27FC236}">
                  <a16:creationId xmlns:a16="http://schemas.microsoft.com/office/drawing/2014/main" xmlns="" id="{BC1A16F6-9A5D-45FF-925D-3CA80D066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70">
              <a:extLst>
                <a:ext uri="{FF2B5EF4-FFF2-40B4-BE49-F238E27FC236}">
                  <a16:creationId xmlns:a16="http://schemas.microsoft.com/office/drawing/2014/main" xmlns="" id="{6826C965-03BC-4563-8BD6-D35317FA72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Line 71">
              <a:extLst>
                <a:ext uri="{FF2B5EF4-FFF2-40B4-BE49-F238E27FC236}">
                  <a16:creationId xmlns:a16="http://schemas.microsoft.com/office/drawing/2014/main" xmlns="" id="{F156C272-1106-45FC-BA0E-610CE8AFF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72">
              <a:extLst>
                <a:ext uri="{FF2B5EF4-FFF2-40B4-BE49-F238E27FC236}">
                  <a16:creationId xmlns:a16="http://schemas.microsoft.com/office/drawing/2014/main" xmlns="" id="{917395D1-E958-4568-B81D-87D89BBB17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3" name="Group 73">
            <a:extLst>
              <a:ext uri="{FF2B5EF4-FFF2-40B4-BE49-F238E27FC236}">
                <a16:creationId xmlns:a16="http://schemas.microsoft.com/office/drawing/2014/main" xmlns="" id="{941AACC3-5058-4B8D-B15D-BFB6BF548728}"/>
              </a:ext>
            </a:extLst>
          </p:cNvPr>
          <p:cNvGrpSpPr>
            <a:grpSpLocks/>
          </p:cNvGrpSpPr>
          <p:nvPr/>
        </p:nvGrpSpPr>
        <p:grpSpPr bwMode="auto">
          <a:xfrm>
            <a:off x="3797642" y="4454524"/>
            <a:ext cx="2089150" cy="2017713"/>
            <a:chOff x="657" y="2250"/>
            <a:chExt cx="1316" cy="1271"/>
          </a:xfrm>
        </p:grpSpPr>
        <p:sp>
          <p:nvSpPr>
            <p:cNvPr id="24" name="Oval 74">
              <a:extLst>
                <a:ext uri="{FF2B5EF4-FFF2-40B4-BE49-F238E27FC236}">
                  <a16:creationId xmlns:a16="http://schemas.microsoft.com/office/drawing/2014/main" xmlns="" id="{DAF51F45-F1B0-4C0C-975E-A1EB7EEFD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50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" name="Oval 75">
              <a:extLst>
                <a:ext uri="{FF2B5EF4-FFF2-40B4-BE49-F238E27FC236}">
                  <a16:creationId xmlns:a16="http://schemas.microsoft.com/office/drawing/2014/main" xmlns="" id="{49380DED-F304-4C26-A1EE-F384D047F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795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" name="Oval 76">
              <a:extLst>
                <a:ext uri="{FF2B5EF4-FFF2-40B4-BE49-F238E27FC236}">
                  <a16:creationId xmlns:a16="http://schemas.microsoft.com/office/drawing/2014/main" xmlns="" id="{93647EE0-7C51-4957-A201-5E8871C2E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2795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7" name="Oval 77">
              <a:extLst>
                <a:ext uri="{FF2B5EF4-FFF2-40B4-BE49-F238E27FC236}">
                  <a16:creationId xmlns:a16="http://schemas.microsoft.com/office/drawing/2014/main" xmlns="" id="{6A4AD9C1-D6E4-4695-BE20-B35ADADA5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795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8" name="Oval 78">
              <a:extLst>
                <a:ext uri="{FF2B5EF4-FFF2-40B4-BE49-F238E27FC236}">
                  <a16:creationId xmlns:a16="http://schemas.microsoft.com/office/drawing/2014/main" xmlns="" id="{BEB74070-CC79-4E75-9C29-033C2A154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3294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" name="Freeform 79">
              <a:extLst>
                <a:ext uri="{FF2B5EF4-FFF2-40B4-BE49-F238E27FC236}">
                  <a16:creationId xmlns:a16="http://schemas.microsoft.com/office/drawing/2014/main" xmlns="" id="{578D81FB-D993-4C3B-86DE-9A585BB7D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" y="2416"/>
              <a:ext cx="392" cy="400"/>
            </a:xfrm>
            <a:custGeom>
              <a:avLst/>
              <a:gdLst/>
              <a:ahLst/>
              <a:cxnLst>
                <a:cxn ang="0">
                  <a:pos x="392" y="0"/>
                </a:cxn>
                <a:cxn ang="0">
                  <a:pos x="0" y="400"/>
                </a:cxn>
              </a:cxnLst>
              <a:rect l="0" t="0" r="r" b="b"/>
              <a:pathLst>
                <a:path w="392" h="400">
                  <a:moveTo>
                    <a:pt x="392" y="0"/>
                  </a:moveTo>
                  <a:lnTo>
                    <a:pt x="0" y="400"/>
                  </a:lnTo>
                </a:path>
              </a:pathLst>
            </a:cu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0" name="Freeform 80">
              <a:extLst>
                <a:ext uri="{FF2B5EF4-FFF2-40B4-BE49-F238E27FC236}">
                  <a16:creationId xmlns:a16="http://schemas.microsoft.com/office/drawing/2014/main" xmlns="" id="{2BFFD1D2-BEAC-4579-A2A4-935761137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2472"/>
              <a:ext cx="1" cy="3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</a:cxnLst>
              <a:rect l="0" t="0" r="r" b="b"/>
              <a:pathLst>
                <a:path w="1" h="320">
                  <a:moveTo>
                    <a:pt x="0" y="0"/>
                  </a:moveTo>
                  <a:lnTo>
                    <a:pt x="0" y="320"/>
                  </a:lnTo>
                </a:path>
              </a:pathLst>
            </a:cu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1" name="Line 81">
              <a:extLst>
                <a:ext uri="{FF2B5EF4-FFF2-40B4-BE49-F238E27FC236}">
                  <a16:creationId xmlns:a16="http://schemas.microsoft.com/office/drawing/2014/main" xmlns="" id="{548F5228-E7D3-4B44-838E-205F585B2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29" y="2387"/>
              <a:ext cx="363" cy="408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2" name="Line 82">
              <a:extLst>
                <a:ext uri="{FF2B5EF4-FFF2-40B4-BE49-F238E27FC236}">
                  <a16:creationId xmlns:a16="http://schemas.microsoft.com/office/drawing/2014/main" xmlns="" id="{A15CB41C-09AE-4A4E-BF91-241A32D12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5" y="2886"/>
              <a:ext cx="317" cy="0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3" name="Line 83">
              <a:extLst>
                <a:ext uri="{FF2B5EF4-FFF2-40B4-BE49-F238E27FC236}">
                  <a16:creationId xmlns:a16="http://schemas.microsoft.com/office/drawing/2014/main" xmlns="" id="{F08D68D5-2A78-44EE-9290-EFE3E5F74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2886"/>
              <a:ext cx="318" cy="0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34" name="Freeform 84">
              <a:extLst>
                <a:ext uri="{FF2B5EF4-FFF2-40B4-BE49-F238E27FC236}">
                  <a16:creationId xmlns:a16="http://schemas.microsoft.com/office/drawing/2014/main" xmlns="" id="{AA69B684-B678-4AA3-B1B4-AD0B49571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3016"/>
              <a:ext cx="8" cy="264"/>
            </a:xfrm>
            <a:custGeom>
              <a:avLst/>
              <a:gdLst/>
              <a:ahLst/>
              <a:cxnLst>
                <a:cxn ang="0">
                  <a:pos x="8" y="264"/>
                </a:cxn>
                <a:cxn ang="0">
                  <a:pos x="0" y="0"/>
                </a:cxn>
              </a:cxnLst>
              <a:rect l="0" t="0" r="r" b="b"/>
              <a:pathLst>
                <a:path w="8" h="264">
                  <a:moveTo>
                    <a:pt x="8" y="264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35" name="Line 85">
              <a:extLst>
                <a:ext uri="{FF2B5EF4-FFF2-40B4-BE49-F238E27FC236}">
                  <a16:creationId xmlns:a16="http://schemas.microsoft.com/office/drawing/2014/main" xmlns="" id="{0D3DF643-3683-4363-AD06-F3AE4AE37A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999"/>
              <a:ext cx="360" cy="363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36" name="Line 86">
              <a:extLst>
                <a:ext uri="{FF2B5EF4-FFF2-40B4-BE49-F238E27FC236}">
                  <a16:creationId xmlns:a16="http://schemas.microsoft.com/office/drawing/2014/main" xmlns="" id="{05604D40-DEFA-4C4E-860C-422CB35669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" y="2976"/>
              <a:ext cx="363" cy="409"/>
            </a:xfrm>
            <a:prstGeom prst="line">
              <a:avLst/>
            </a:prstGeom>
            <a:ln w="19050">
              <a:solidFill>
                <a:srgbClr val="006600"/>
              </a:solidFill>
              <a:headEnd/>
              <a:tailEnd type="stealth" w="med" len="lg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37" name="AutoShape 58">
            <a:extLst>
              <a:ext uri="{FF2B5EF4-FFF2-40B4-BE49-F238E27FC236}">
                <a16:creationId xmlns:a16="http://schemas.microsoft.com/office/drawing/2014/main" xmlns="" id="{EA9FFDCA-CDCE-42AC-8CAB-C5B74458D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079" y="5270500"/>
            <a:ext cx="792163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FFFFCC"/>
          </a:solidFill>
          <a:ln>
            <a:solidFill>
              <a:srgbClr val="006600"/>
            </a:solidFill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E8773E4A-9FE3-4249-9CF6-EFBAE8D8AF11}"/>
              </a:ext>
            </a:extLst>
          </p:cNvPr>
          <p:cNvGrpSpPr/>
          <p:nvPr/>
        </p:nvGrpSpPr>
        <p:grpSpPr>
          <a:xfrm>
            <a:off x="8338590" y="1732109"/>
            <a:ext cx="2939010" cy="2062671"/>
            <a:chOff x="5953125" y="1141413"/>
            <a:chExt cx="2768623" cy="2087562"/>
          </a:xfrm>
        </p:grpSpPr>
        <p:sp>
          <p:nvSpPr>
            <p:cNvPr id="39" name="Line 97">
              <a:extLst>
                <a:ext uri="{FF2B5EF4-FFF2-40B4-BE49-F238E27FC236}">
                  <a16:creationId xmlns:a16="http://schemas.microsoft.com/office/drawing/2014/main" xmlns="" id="{37E42801-0250-485F-8870-A19F930B6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3125" y="1141413"/>
              <a:ext cx="2087563" cy="2087562"/>
            </a:xfrm>
            <a:prstGeom prst="lin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  <p:sp>
          <p:nvSpPr>
            <p:cNvPr id="40" name="Text Box 98">
              <a:extLst>
                <a:ext uri="{FF2B5EF4-FFF2-40B4-BE49-F238E27FC236}">
                  <a16:creationId xmlns:a16="http://schemas.microsoft.com/office/drawing/2014/main" xmlns="" id="{D9DB54EB-6EC7-4766-9279-78C032FA9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8148" y="2817811"/>
              <a:ext cx="8636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对称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xmlns="" id="{566A6B5D-54FF-49D2-A002-E659B2E3B9E6}"/>
              </a:ext>
            </a:extLst>
          </p:cNvPr>
          <p:cNvGrpSpPr/>
          <p:nvPr/>
        </p:nvGrpSpPr>
        <p:grpSpPr>
          <a:xfrm>
            <a:off x="8352641" y="4448112"/>
            <a:ext cx="3382159" cy="2100404"/>
            <a:chOff x="5951569" y="3783029"/>
            <a:chExt cx="3128955" cy="2087563"/>
          </a:xfrm>
        </p:grpSpPr>
        <p:sp>
          <p:nvSpPr>
            <p:cNvPr id="42" name="Line 95">
              <a:extLst>
                <a:ext uri="{FF2B5EF4-FFF2-40B4-BE49-F238E27FC236}">
                  <a16:creationId xmlns:a16="http://schemas.microsoft.com/office/drawing/2014/main" xmlns="" id="{F62B2B77-3A9E-4124-BB2B-87BA632F30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1569" y="3783029"/>
              <a:ext cx="2087563" cy="2087563"/>
            </a:xfrm>
            <a:prstGeom prst="line">
              <a:avLst/>
            </a:prstGeom>
            <a:noFill/>
            <a:ln w="38100" cap="rnd">
              <a:solidFill>
                <a:srgbClr val="FF3300"/>
              </a:solidFill>
              <a:prstDash val="sysDot"/>
              <a:round/>
              <a:headEnd/>
              <a:tailEnd type="none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3" name="Text Box 99">
              <a:extLst>
                <a:ext uri="{FF2B5EF4-FFF2-40B4-BE49-F238E27FC236}">
                  <a16:creationId xmlns:a16="http://schemas.microsoft.com/office/drawing/2014/main" xmlns="" id="{EBFDAAE1-8654-4224-B427-EC8AF9453C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24" y="5461017"/>
              <a:ext cx="1079500" cy="39687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 type="none" w="med" len="lg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不对称</a:t>
              </a: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xmlns="" id="{3EE590D8-0CC8-4A05-B2F9-101E9B4EF5FB}"/>
              </a:ext>
            </a:extLst>
          </p:cNvPr>
          <p:cNvGrpSpPr/>
          <p:nvPr/>
        </p:nvGrpSpPr>
        <p:grpSpPr>
          <a:xfrm>
            <a:off x="7073344" y="1295400"/>
            <a:ext cx="3312342" cy="2286810"/>
            <a:chOff x="2285984" y="3000372"/>
            <a:chExt cx="3312342" cy="2286810"/>
          </a:xfrm>
        </p:grpSpPr>
        <p:sp>
          <p:nvSpPr>
            <p:cNvPr id="46" name="TextBox 64">
              <a:extLst>
                <a:ext uri="{FF2B5EF4-FFF2-40B4-BE49-F238E27FC236}">
                  <a16:creationId xmlns:a16="http://schemas.microsoft.com/office/drawing/2014/main" xmlns="" id="{A272102F-7E5B-4C9E-872B-F2F491058EE0}"/>
                </a:ext>
              </a:extLst>
            </p:cNvPr>
            <p:cNvSpPr txBox="1"/>
            <p:nvPr/>
          </p:nvSpPr>
          <p:spPr>
            <a:xfrm>
              <a:off x="2285984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2000" b="1" baseline="-25000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=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7" name="TextBox 65">
              <a:extLst>
                <a:ext uri="{FF2B5EF4-FFF2-40B4-BE49-F238E27FC236}">
                  <a16:creationId xmlns:a16="http://schemas.microsoft.com/office/drawing/2014/main" xmlns="" id="{D98A3138-2526-48E4-9456-AEE9BF0F3FF9}"/>
                </a:ext>
              </a:extLst>
            </p:cNvPr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8" name="TextBox 66">
              <a:extLst>
                <a:ext uri="{FF2B5EF4-FFF2-40B4-BE49-F238E27FC236}">
                  <a16:creationId xmlns:a16="http://schemas.microsoft.com/office/drawing/2014/main" xmlns="" id="{292A9BD5-4E55-4887-AA7F-1587662A0581}"/>
                </a:ext>
              </a:extLst>
            </p:cNvPr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49" name="TextBox 67">
              <a:extLst>
                <a:ext uri="{FF2B5EF4-FFF2-40B4-BE49-F238E27FC236}">
                  <a16:creationId xmlns:a16="http://schemas.microsoft.com/office/drawing/2014/main" xmlns="" id="{03C400CE-10B6-4D8B-95A7-675F76E068BD}"/>
                </a:ext>
              </a:extLst>
            </p:cNvPr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0" name="TextBox 68">
              <a:extLst>
                <a:ext uri="{FF2B5EF4-FFF2-40B4-BE49-F238E27FC236}">
                  <a16:creationId xmlns:a16="http://schemas.microsoft.com/office/drawing/2014/main" xmlns="" id="{FAA3CC8C-AB04-4471-BCBF-30C7BB66501F}"/>
                </a:ext>
              </a:extLst>
            </p:cNvPr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1    1    1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1" name="TextBox 69">
              <a:extLst>
                <a:ext uri="{FF2B5EF4-FFF2-40B4-BE49-F238E27FC236}">
                  <a16:creationId xmlns:a16="http://schemas.microsoft.com/office/drawing/2014/main" xmlns="" id="{D7E2AADB-9C35-4FA2-8AE0-EBA7B4C0CABF}"/>
                </a:ext>
              </a:extLst>
            </p:cNvPr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1    1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xmlns="" id="{8F8CF249-FE07-455D-A5D8-8B18E57B2CA0}"/>
                </a:ext>
              </a:extLst>
            </p:cNvPr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xmlns="" id="{5928A758-5723-4A7D-8E30-0FACC11043FD}"/>
                </a:ext>
              </a:extLst>
            </p:cNvPr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xmlns="" id="{D08C6F74-DDA7-40BC-B8D5-6B3ABE385E85}"/>
                </a:ext>
              </a:extLst>
            </p:cNvPr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xmlns="" id="{6A0E67AB-E569-4E58-B8E7-5C359ADB1AA7}"/>
                </a:ext>
              </a:extLst>
            </p:cNvPr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xmlns="" id="{72784C0D-6CAA-4A98-98BD-083F6F12E3CC}"/>
                </a:ext>
              </a:extLst>
            </p:cNvPr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xmlns="" id="{0981065B-16A9-46F8-A6E0-D4FA31991521}"/>
                </a:ext>
              </a:extLst>
            </p:cNvPr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76">
              <a:extLst>
                <a:ext uri="{FF2B5EF4-FFF2-40B4-BE49-F238E27FC236}">
                  <a16:creationId xmlns:a16="http://schemas.microsoft.com/office/drawing/2014/main" xmlns="" id="{E1674AD4-84D4-4D0B-B6FB-6B99382F8398}"/>
                </a:ext>
              </a:extLst>
            </p:cNvPr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9" name="TextBox 77">
              <a:extLst>
                <a:ext uri="{FF2B5EF4-FFF2-40B4-BE49-F238E27FC236}">
                  <a16:creationId xmlns:a16="http://schemas.microsoft.com/office/drawing/2014/main" xmlns="" id="{D75F7A7C-E841-4214-9C61-F7AA9C183DEA}"/>
                </a:ext>
              </a:extLst>
            </p:cNvPr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0" name="TextBox 78">
              <a:extLst>
                <a:ext uri="{FF2B5EF4-FFF2-40B4-BE49-F238E27FC236}">
                  <a16:creationId xmlns:a16="http://schemas.microsoft.com/office/drawing/2014/main" xmlns="" id="{38C1D921-B390-4BBC-886E-56F6C3AF23DE}"/>
                </a:ext>
              </a:extLst>
            </p:cNvPr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1" name="TextBox 79">
              <a:extLst>
                <a:ext uri="{FF2B5EF4-FFF2-40B4-BE49-F238E27FC236}">
                  <a16:creationId xmlns:a16="http://schemas.microsoft.com/office/drawing/2014/main" xmlns="" id="{EC7D3596-21CD-4F19-9FFD-F97BD74FECB3}"/>
                </a:ext>
              </a:extLst>
            </p:cNvPr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2" name="TextBox 80">
              <a:extLst>
                <a:ext uri="{FF2B5EF4-FFF2-40B4-BE49-F238E27FC236}">
                  <a16:creationId xmlns:a16="http://schemas.microsoft.com/office/drawing/2014/main" xmlns="" id="{7EEB813B-06A4-43B0-8DC9-274C027FE27C}"/>
                </a:ext>
              </a:extLst>
            </p:cNvPr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3" name="TextBox 81">
              <a:extLst>
                <a:ext uri="{FF2B5EF4-FFF2-40B4-BE49-F238E27FC236}">
                  <a16:creationId xmlns:a16="http://schemas.microsoft.com/office/drawing/2014/main" xmlns="" id="{32CAEA69-BAA6-4E74-83E7-C6658814F69B}"/>
                </a:ext>
              </a:extLst>
            </p:cNvPr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0    1    2    3    4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0C60D37C-7227-482C-A089-2526A85B27FE}"/>
              </a:ext>
            </a:extLst>
          </p:cNvPr>
          <p:cNvGrpSpPr/>
          <p:nvPr/>
        </p:nvGrpSpPr>
        <p:grpSpPr>
          <a:xfrm>
            <a:off x="7077045" y="4019483"/>
            <a:ext cx="3322691" cy="2286810"/>
            <a:chOff x="2275635" y="3000372"/>
            <a:chExt cx="3322691" cy="2286810"/>
          </a:xfrm>
        </p:grpSpPr>
        <p:sp>
          <p:nvSpPr>
            <p:cNvPr id="65" name="TextBox 83">
              <a:extLst>
                <a:ext uri="{FF2B5EF4-FFF2-40B4-BE49-F238E27FC236}">
                  <a16:creationId xmlns:a16="http://schemas.microsoft.com/office/drawing/2014/main" xmlns="" id="{E0FB88B0-0716-4E66-9AD0-04B4AECA435A}"/>
                </a:ext>
              </a:extLst>
            </p:cNvPr>
            <p:cNvSpPr txBox="1"/>
            <p:nvPr/>
          </p:nvSpPr>
          <p:spPr>
            <a:xfrm>
              <a:off x="2275635" y="4143380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r>
                <a:rPr lang="en-US" altLang="zh-CN" sz="2000" b="1" baseline="-25000" dirty="0" err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=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6" name="TextBox 84">
              <a:extLst>
                <a:ext uri="{FF2B5EF4-FFF2-40B4-BE49-F238E27FC236}">
                  <a16:creationId xmlns:a16="http://schemas.microsoft.com/office/drawing/2014/main" xmlns="" id="{480F0466-1D70-4A09-A736-B446264620F5}"/>
                </a:ext>
              </a:extLst>
            </p:cNvPr>
            <p:cNvSpPr txBox="1"/>
            <p:nvPr/>
          </p:nvSpPr>
          <p:spPr>
            <a:xfrm>
              <a:off x="3713394" y="3500439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7" name="TextBox 85">
              <a:extLst>
                <a:ext uri="{FF2B5EF4-FFF2-40B4-BE49-F238E27FC236}">
                  <a16:creationId xmlns:a16="http://schemas.microsoft.com/office/drawing/2014/main" xmlns="" id="{A177AE3F-F1C0-4A07-AF19-E269B4D2411E}"/>
                </a:ext>
              </a:extLst>
            </p:cNvPr>
            <p:cNvSpPr txBox="1"/>
            <p:nvPr/>
          </p:nvSpPr>
          <p:spPr>
            <a:xfrm>
              <a:off x="3713394" y="383560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8" name="TextBox 86">
              <a:extLst>
                <a:ext uri="{FF2B5EF4-FFF2-40B4-BE49-F238E27FC236}">
                  <a16:creationId xmlns:a16="http://schemas.microsoft.com/office/drawing/2014/main" xmlns="" id="{2255C739-FB98-4DC4-A639-119C7E7E7855}"/>
                </a:ext>
              </a:extLst>
            </p:cNvPr>
            <p:cNvSpPr txBox="1"/>
            <p:nvPr/>
          </p:nvSpPr>
          <p:spPr>
            <a:xfrm>
              <a:off x="3713394" y="419279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0    0    0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9" name="TextBox 87">
              <a:extLst>
                <a:ext uri="{FF2B5EF4-FFF2-40B4-BE49-F238E27FC236}">
                  <a16:creationId xmlns:a16="http://schemas.microsoft.com/office/drawing/2014/main" xmlns="" id="{EA74DE6C-A797-4DFC-8451-840B25D1524D}"/>
                </a:ext>
              </a:extLst>
            </p:cNvPr>
            <p:cNvSpPr txBox="1"/>
            <p:nvPr/>
          </p:nvSpPr>
          <p:spPr>
            <a:xfrm>
              <a:off x="3713394" y="4549981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0    0    0    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0    0</a:t>
              </a:r>
              <a:endParaRPr lang="zh-CN" altLang="en-US" sz="20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0" name="TextBox 88">
              <a:extLst>
                <a:ext uri="{FF2B5EF4-FFF2-40B4-BE49-F238E27FC236}">
                  <a16:creationId xmlns:a16="http://schemas.microsoft.com/office/drawing/2014/main" xmlns="" id="{D374529B-1C83-4BC1-91F6-E8724894D578}"/>
                </a:ext>
              </a:extLst>
            </p:cNvPr>
            <p:cNvSpPr txBox="1"/>
            <p:nvPr/>
          </p:nvSpPr>
          <p:spPr>
            <a:xfrm>
              <a:off x="3713394" y="4907173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0    0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    1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    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xmlns="" id="{53E8382E-2910-40E7-80A9-20025236BA25}"/>
                </a:ext>
              </a:extLst>
            </p:cNvPr>
            <p:cNvCxnSpPr/>
            <p:nvPr/>
          </p:nvCxnSpPr>
          <p:spPr>
            <a:xfrm rot="5400000">
              <a:off x="252569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xmlns="" id="{73CE02CA-7C4F-4D14-9AC6-34FD70A7CF2A}"/>
                </a:ext>
              </a:extLst>
            </p:cNvPr>
            <p:cNvCxnSpPr/>
            <p:nvPr/>
          </p:nvCxnSpPr>
          <p:spPr>
            <a:xfrm>
              <a:off x="3454392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xmlns="" id="{D93332B7-3809-45AB-96E7-53E079E7A090}"/>
                </a:ext>
              </a:extLst>
            </p:cNvPr>
            <p:cNvCxnSpPr/>
            <p:nvPr/>
          </p:nvCxnSpPr>
          <p:spPr>
            <a:xfrm>
              <a:off x="3454392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xmlns="" id="{317A0419-8726-4572-A274-B683CF77071C}"/>
                </a:ext>
              </a:extLst>
            </p:cNvPr>
            <p:cNvCxnSpPr/>
            <p:nvPr/>
          </p:nvCxnSpPr>
          <p:spPr>
            <a:xfrm rot="5400000">
              <a:off x="4668838" y="4357694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xmlns="" id="{9664888A-8517-424D-9D77-2510274CD1DC}"/>
                </a:ext>
              </a:extLst>
            </p:cNvPr>
            <p:cNvCxnSpPr/>
            <p:nvPr/>
          </p:nvCxnSpPr>
          <p:spPr>
            <a:xfrm>
              <a:off x="5454656" y="34290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xmlns="" id="{FCC01B16-AC6E-447D-AF70-CFEA0AC22461}"/>
                </a:ext>
              </a:extLst>
            </p:cNvPr>
            <p:cNvCxnSpPr/>
            <p:nvPr/>
          </p:nvCxnSpPr>
          <p:spPr>
            <a:xfrm>
              <a:off x="5454656" y="528480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95">
              <a:extLst>
                <a:ext uri="{FF2B5EF4-FFF2-40B4-BE49-F238E27FC236}">
                  <a16:creationId xmlns:a16="http://schemas.microsoft.com/office/drawing/2014/main" xmlns="" id="{05691918-AE7C-4F1A-92D0-70685F0CDABD}"/>
                </a:ext>
              </a:extLst>
            </p:cNvPr>
            <p:cNvSpPr txBox="1"/>
            <p:nvPr/>
          </p:nvSpPr>
          <p:spPr>
            <a:xfrm>
              <a:off x="2928926" y="352583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8" name="TextBox 96">
              <a:extLst>
                <a:ext uri="{FF2B5EF4-FFF2-40B4-BE49-F238E27FC236}">
                  <a16:creationId xmlns:a16="http://schemas.microsoft.com/office/drawing/2014/main" xmlns="" id="{6F90194A-E8A7-4B04-84B5-7F6AA5F80C71}"/>
                </a:ext>
              </a:extLst>
            </p:cNvPr>
            <p:cNvSpPr txBox="1"/>
            <p:nvPr/>
          </p:nvSpPr>
          <p:spPr>
            <a:xfrm>
              <a:off x="2928926" y="3832228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9" name="TextBox 97">
              <a:extLst>
                <a:ext uri="{FF2B5EF4-FFF2-40B4-BE49-F238E27FC236}">
                  <a16:creationId xmlns:a16="http://schemas.microsoft.com/office/drawing/2014/main" xmlns="" id="{E54BB110-2D02-457B-AFFD-700E7D92CA57}"/>
                </a:ext>
              </a:extLst>
            </p:cNvPr>
            <p:cNvSpPr txBox="1"/>
            <p:nvPr/>
          </p:nvSpPr>
          <p:spPr>
            <a:xfrm>
              <a:off x="2928926" y="419279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0" name="TextBox 98">
              <a:extLst>
                <a:ext uri="{FF2B5EF4-FFF2-40B4-BE49-F238E27FC236}">
                  <a16:creationId xmlns:a16="http://schemas.microsoft.com/office/drawing/2014/main" xmlns="" id="{95C4C3FA-2445-4C1C-B049-B9EF79EF7E60}"/>
                </a:ext>
              </a:extLst>
            </p:cNvPr>
            <p:cNvSpPr txBox="1"/>
            <p:nvPr/>
          </p:nvSpPr>
          <p:spPr>
            <a:xfrm>
              <a:off x="2928926" y="454998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1" name="TextBox 99">
              <a:extLst>
                <a:ext uri="{FF2B5EF4-FFF2-40B4-BE49-F238E27FC236}">
                  <a16:creationId xmlns:a16="http://schemas.microsoft.com/office/drawing/2014/main" xmlns="" id="{01BA8654-993E-4934-8FEA-92533691DB41}"/>
                </a:ext>
              </a:extLst>
            </p:cNvPr>
            <p:cNvSpPr txBox="1"/>
            <p:nvPr/>
          </p:nvSpPr>
          <p:spPr>
            <a:xfrm>
              <a:off x="2928926" y="4907173"/>
              <a:ext cx="42862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2" name="TextBox 100">
              <a:extLst>
                <a:ext uri="{FF2B5EF4-FFF2-40B4-BE49-F238E27FC236}">
                  <a16:creationId xmlns:a16="http://schemas.microsoft.com/office/drawing/2014/main" xmlns="" id="{1FDD78F8-B5BC-4665-81E8-06C62458C83A}"/>
                </a:ext>
              </a:extLst>
            </p:cNvPr>
            <p:cNvSpPr txBox="1"/>
            <p:nvPr/>
          </p:nvSpPr>
          <p:spPr>
            <a:xfrm>
              <a:off x="3714744" y="3000372"/>
              <a:ext cx="1800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C00000"/>
                  </a:solidFill>
                  <a:latin typeface="Times New Roman" pitchFamily="18" charset="0"/>
                  <a:ea typeface="楷体_GB2312" pitchFamily="49" charset="-122"/>
                </a:rPr>
                <a:t>0    1    2    3    4</a:t>
              </a:r>
              <a:endParaRPr lang="zh-CN" altLang="en-US" sz="2000" b="1" dirty="0">
                <a:solidFill>
                  <a:srgbClr val="C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9754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B5E37A1-DBC8-465E-8F37-9C0AB707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11582400" cy="902116"/>
          </a:xfrm>
        </p:spPr>
        <p:txBody>
          <a:bodyPr/>
          <a:lstStyle/>
          <a:p>
            <a:r>
              <a:rPr lang="zh-CN" altLang="en-US" dirty="0"/>
              <a:t>若图</a:t>
            </a:r>
            <a:r>
              <a:rPr lang="en-US" altLang="zh-CN" dirty="0"/>
              <a:t>G</a:t>
            </a:r>
            <a:r>
              <a:rPr lang="zh-CN" altLang="en-US" dirty="0"/>
              <a:t>是一个有</a:t>
            </a:r>
            <a:r>
              <a:rPr lang="en-US" altLang="zh-CN" dirty="0"/>
              <a:t>n</a:t>
            </a:r>
            <a:r>
              <a:rPr lang="zh-CN" altLang="en-US" dirty="0"/>
              <a:t>个顶点的</a:t>
            </a:r>
            <a:r>
              <a:rPr lang="zh-CN" altLang="en-US" dirty="0">
                <a:solidFill>
                  <a:srgbClr val="C00000"/>
                </a:solidFill>
              </a:rPr>
              <a:t>网</a:t>
            </a:r>
            <a:r>
              <a:rPr lang="zh-CN" altLang="en-US" dirty="0"/>
              <a:t>，则它的</a:t>
            </a:r>
            <a:r>
              <a:rPr lang="zh-CN" altLang="en-US" dirty="0">
                <a:solidFill>
                  <a:srgbClr val="C00000"/>
                </a:solidFill>
              </a:rPr>
              <a:t>邻接矩阵</a:t>
            </a:r>
            <a:r>
              <a:rPr lang="zh-CN" altLang="en-US" dirty="0"/>
              <a:t>是具有如下性质的</a:t>
            </a:r>
            <a:r>
              <a:rPr lang="en-US" altLang="zh-CN" dirty="0" err="1"/>
              <a:t>n×n</a:t>
            </a:r>
            <a:r>
              <a:rPr lang="zh-CN" altLang="en-US" dirty="0"/>
              <a:t>矩阵</a:t>
            </a:r>
            <a:r>
              <a:rPr lang="en-US" altLang="zh-CN" dirty="0"/>
              <a:t>A </a:t>
            </a:r>
            <a:endParaRPr lang="zh-CN" altLang="en-US" dirty="0"/>
          </a:p>
        </p:txBody>
      </p:sp>
      <p:graphicFrame>
        <p:nvGraphicFramePr>
          <p:cNvPr id="87" name="Object 30">
            <a:extLst>
              <a:ext uri="{FF2B5EF4-FFF2-40B4-BE49-F238E27FC236}">
                <a16:creationId xmlns:a16="http://schemas.microsoft.com/office/drawing/2014/main" xmlns="" id="{A80A53F1-C3E9-4F6A-80AF-A2D578982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91974237"/>
              </p:ext>
            </p:extLst>
          </p:nvPr>
        </p:nvGraphicFramePr>
        <p:xfrm>
          <a:off x="1395646" y="3804528"/>
          <a:ext cx="3592512" cy="2500313"/>
        </p:xfrm>
        <a:graphic>
          <a:graphicData uri="http://schemas.openxmlformats.org/presentationml/2006/ole">
            <p:oleObj spid="_x0000_s3644" name="Visio" r:id="rId3" imgW="5891541" imgH="4099128" progId="">
              <p:embed/>
            </p:oleObj>
          </a:graphicData>
        </a:graphic>
      </p:graphicFrame>
      <p:sp>
        <p:nvSpPr>
          <p:cNvPr id="88" name="Rectangle 28">
            <a:extLst>
              <a:ext uri="{FF2B5EF4-FFF2-40B4-BE49-F238E27FC236}">
                <a16:creationId xmlns:a16="http://schemas.microsoft.com/office/drawing/2014/main" xmlns="" id="{D4C33BDD-2360-450E-A01C-1AD03530F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746" y="4897438"/>
            <a:ext cx="201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2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微软雅黑" pitchFamily="34" charset="-122"/>
              </a:rPr>
              <a:t>邻接矩阵</a:t>
            </a:r>
            <a:r>
              <a:rPr kumimoji="1" lang="zh-CN" altLang="en-US" sz="2000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</a:p>
        </p:txBody>
      </p:sp>
      <p:graphicFrame>
        <p:nvGraphicFramePr>
          <p:cNvPr id="89" name="Object 32">
            <a:extLst>
              <a:ext uri="{FF2B5EF4-FFF2-40B4-BE49-F238E27FC236}">
                <a16:creationId xmlns:a16="http://schemas.microsoft.com/office/drawing/2014/main" xmlns="" id="{608411FF-DEE8-40A7-8ACF-F0A3E15D44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71079403"/>
              </p:ext>
            </p:extLst>
          </p:nvPr>
        </p:nvGraphicFramePr>
        <p:xfrm>
          <a:off x="7263046" y="3838575"/>
          <a:ext cx="2841625" cy="2562225"/>
        </p:xfrm>
        <a:graphic>
          <a:graphicData uri="http://schemas.openxmlformats.org/presentationml/2006/ole">
            <p:oleObj spid="_x0000_s3645" name="Visio" r:id="rId4" imgW="3707943" imgH="3387031" progId="">
              <p:embed/>
            </p:oleObj>
          </a:graphicData>
        </a:graphic>
      </p:graphicFrame>
      <p:sp>
        <p:nvSpPr>
          <p:cNvPr id="90" name="TextBox 81">
            <a:extLst>
              <a:ext uri="{FF2B5EF4-FFF2-40B4-BE49-F238E27FC236}">
                <a16:creationId xmlns:a16="http://schemas.microsoft.com/office/drawing/2014/main" xmlns="" id="{D4B55579-2E63-4D8A-B539-2A8C2D60B4F1}"/>
              </a:ext>
            </a:extLst>
          </p:cNvPr>
          <p:cNvSpPr txBox="1"/>
          <p:nvPr/>
        </p:nvSpPr>
        <p:spPr>
          <a:xfrm>
            <a:off x="7393221" y="3500021"/>
            <a:ext cx="284162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  1    2    3    4    5    6 </a:t>
            </a:r>
            <a:endParaRPr lang="zh-CN" altLang="en-US" sz="22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1" name="TextBox 96">
            <a:extLst>
              <a:ext uri="{FF2B5EF4-FFF2-40B4-BE49-F238E27FC236}">
                <a16:creationId xmlns:a16="http://schemas.microsoft.com/office/drawing/2014/main" xmlns="" id="{2528024C-AB2D-4716-9650-9B92B92A5D6C}"/>
              </a:ext>
            </a:extLst>
          </p:cNvPr>
          <p:cNvSpPr txBox="1"/>
          <p:nvPr/>
        </p:nvSpPr>
        <p:spPr>
          <a:xfrm>
            <a:off x="10086972" y="3900125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lang="zh-CN" altLang="en-US" sz="22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" name="TextBox 97">
            <a:extLst>
              <a:ext uri="{FF2B5EF4-FFF2-40B4-BE49-F238E27FC236}">
                <a16:creationId xmlns:a16="http://schemas.microsoft.com/office/drawing/2014/main" xmlns="" id="{2CB9A90C-F62E-4A48-A361-2DD9963F472E}"/>
              </a:ext>
            </a:extLst>
          </p:cNvPr>
          <p:cNvSpPr txBox="1"/>
          <p:nvPr/>
        </p:nvSpPr>
        <p:spPr>
          <a:xfrm>
            <a:off x="10086972" y="4317045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endParaRPr lang="zh-CN" altLang="en-US" sz="22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3" name="TextBox 98">
            <a:extLst>
              <a:ext uri="{FF2B5EF4-FFF2-40B4-BE49-F238E27FC236}">
                <a16:creationId xmlns:a16="http://schemas.microsoft.com/office/drawing/2014/main" xmlns="" id="{255AF000-50D0-45A7-BCA5-DE77CEB3E338}"/>
              </a:ext>
            </a:extLst>
          </p:cNvPr>
          <p:cNvSpPr txBox="1"/>
          <p:nvPr/>
        </p:nvSpPr>
        <p:spPr>
          <a:xfrm>
            <a:off x="10086972" y="4733965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endParaRPr lang="zh-CN" altLang="en-US" sz="22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4" name="TextBox 99">
            <a:extLst>
              <a:ext uri="{FF2B5EF4-FFF2-40B4-BE49-F238E27FC236}">
                <a16:creationId xmlns:a16="http://schemas.microsoft.com/office/drawing/2014/main" xmlns="" id="{AAD4CDE0-D65B-405B-9D15-EADF39D9AA43}"/>
              </a:ext>
            </a:extLst>
          </p:cNvPr>
          <p:cNvSpPr txBox="1"/>
          <p:nvPr/>
        </p:nvSpPr>
        <p:spPr>
          <a:xfrm>
            <a:off x="10086972" y="5150885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6600"/>
                </a:solidFill>
                <a:latin typeface="Times New Roman" pitchFamily="18" charset="0"/>
                <a:ea typeface="楷体_GB2312" pitchFamily="49" charset="-122"/>
              </a:rPr>
              <a:t>4</a:t>
            </a:r>
            <a:endParaRPr lang="zh-CN" altLang="en-US" sz="22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5" name="TextBox 99">
            <a:extLst>
              <a:ext uri="{FF2B5EF4-FFF2-40B4-BE49-F238E27FC236}">
                <a16:creationId xmlns:a16="http://schemas.microsoft.com/office/drawing/2014/main" xmlns="" id="{619AE5E8-C654-4031-9A49-DBD20AA8D428}"/>
              </a:ext>
            </a:extLst>
          </p:cNvPr>
          <p:cNvSpPr txBox="1"/>
          <p:nvPr/>
        </p:nvSpPr>
        <p:spPr>
          <a:xfrm>
            <a:off x="10086972" y="5567805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6600"/>
                </a:solidFill>
                <a:ea typeface="楷体_GB2312" pitchFamily="49" charset="-122"/>
              </a:rPr>
              <a:t>5</a:t>
            </a:r>
            <a:endParaRPr lang="zh-CN" altLang="en-US" sz="22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6" name="TextBox 99">
            <a:extLst>
              <a:ext uri="{FF2B5EF4-FFF2-40B4-BE49-F238E27FC236}">
                <a16:creationId xmlns:a16="http://schemas.microsoft.com/office/drawing/2014/main" xmlns="" id="{96A62109-78D2-4509-AE0F-2ECD59D838B2}"/>
              </a:ext>
            </a:extLst>
          </p:cNvPr>
          <p:cNvSpPr txBox="1"/>
          <p:nvPr/>
        </p:nvSpPr>
        <p:spPr>
          <a:xfrm>
            <a:off x="10086972" y="5984725"/>
            <a:ext cx="4286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200" b="1" dirty="0">
                <a:solidFill>
                  <a:srgbClr val="006600"/>
                </a:solidFill>
                <a:ea typeface="楷体_GB2312" pitchFamily="49" charset="-122"/>
              </a:rPr>
              <a:t>6</a:t>
            </a:r>
            <a:endParaRPr lang="zh-CN" altLang="en-US" sz="2200" b="1" dirty="0">
              <a:solidFill>
                <a:srgbClr val="0066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97" name="Object 35">
            <a:extLst>
              <a:ext uri="{FF2B5EF4-FFF2-40B4-BE49-F238E27FC236}">
                <a16:creationId xmlns:a16="http://schemas.microsoft.com/office/drawing/2014/main" xmlns="" id="{864DDF2F-8458-4EBA-907E-79C259CFFF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7622892"/>
              </p:ext>
            </p:extLst>
          </p:nvPr>
        </p:nvGraphicFramePr>
        <p:xfrm>
          <a:off x="1052745" y="1588671"/>
          <a:ext cx="7870825" cy="1730375"/>
        </p:xfrm>
        <a:graphic>
          <a:graphicData uri="http://schemas.openxmlformats.org/presentationml/2006/ole">
            <p:oleObj spid="_x0000_s3646" name="公式" r:id="rId5" imgW="4102100" imgH="90170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3991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5D26B2-C4AE-4384-95DC-B8924EB4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图的邻接矩阵存储类型定义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xmlns="" id="{E829AE17-278D-4337-BB05-FE89ECE9E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11125200" cy="4633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 MAX_VERTEX_NUM   20 	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最多顶点个数*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#define  INFINITY   32768		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表示极大值</a:t>
            </a:r>
            <a:r>
              <a:rPr lang="zh-CN" altLang="en-US" sz="2200" b="1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∞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typedef 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{DG, DN, UDG, UDN} 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GraphKind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图的种类：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DG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表示有向图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DN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表示有向网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UDG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表示无向图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UDN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表示无向网*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 char   </a:t>
            </a:r>
            <a:r>
              <a:rPr lang="en-US" altLang="zh-CN" sz="2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VertexData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	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假设顶点数据为字符型*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 struct  </a:t>
            </a:r>
            <a:r>
              <a:rPr lang="en-US" altLang="zh-CN" sz="2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ArcNode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AdjType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adj;	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对于无权图，用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表示是否相邻；对带权图，则为权值类型*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22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ArcNode</a:t>
            </a:r>
            <a:r>
              <a:rPr lang="en-US" altLang="zh-CN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9392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22310D-7584-4458-B8E2-04D91383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图的邻接矩阵存储类型定义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2AE53F51-079D-485B-BDA7-82336C67A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447800"/>
            <a:ext cx="11658600" cy="529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spcBef>
                <a:spcPts val="600"/>
              </a:spcBef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/>
              <a:t>typedef  struct{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/>
              <a:t>    </a:t>
            </a:r>
            <a:r>
              <a:rPr lang="en-US" altLang="zh-CN" sz="2400" dirty="0" err="1"/>
              <a:t>VertexData</a:t>
            </a:r>
            <a:r>
              <a:rPr lang="en-US" altLang="zh-CN" sz="2400" dirty="0"/>
              <a:t>  vertex[MAX_VERTEX_NUM];	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顶点向量*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/>
              <a:t>    </a:t>
            </a:r>
            <a:r>
              <a:rPr lang="en-US" altLang="zh-CN" sz="2400" dirty="0" err="1"/>
              <a:t>ArcNode</a:t>
            </a:r>
            <a:r>
              <a:rPr lang="en-US" altLang="zh-CN" sz="2400" dirty="0"/>
              <a:t>  arcs [MAX_VERTEX_NUM][MAX_VERTEX_NUM];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邻接矩阵*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/>
              <a:t>    int  </a:t>
            </a:r>
            <a:r>
              <a:rPr lang="en-US" altLang="zh-CN" sz="2400" dirty="0" err="1"/>
              <a:t>vexnum</a:t>
            </a:r>
            <a:r>
              <a:rPr lang="en-US" altLang="zh-CN" sz="2400" dirty="0"/>
              <a:t>,  </a:t>
            </a:r>
            <a:r>
              <a:rPr lang="en-US" altLang="zh-CN" sz="2400" dirty="0" err="1"/>
              <a:t>arcnum</a:t>
            </a:r>
            <a:r>
              <a:rPr lang="en-US" altLang="zh-CN" sz="2400" dirty="0"/>
              <a:t>;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图的顶点数和弧数*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/>
              <a:t>    </a:t>
            </a:r>
            <a:r>
              <a:rPr lang="en-US" altLang="zh-CN" sz="2400" dirty="0" err="1"/>
              <a:t>GraphKind</a:t>
            </a:r>
            <a:r>
              <a:rPr lang="en-US" altLang="zh-CN" sz="2400" dirty="0"/>
              <a:t>  kind;	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图的种类标志*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/>
              <a:t>} </a:t>
            </a:r>
            <a:r>
              <a:rPr lang="en-US" altLang="zh-CN" sz="2400" dirty="0" err="1"/>
              <a:t>AdjMatrix</a:t>
            </a:r>
            <a:r>
              <a:rPr lang="en-US" altLang="zh-CN" sz="2400" dirty="0"/>
              <a:t>;		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（</a:t>
            </a:r>
            <a:r>
              <a:rPr lang="en-US" altLang="zh-CN" sz="2400" dirty="0">
                <a:solidFill>
                  <a:srgbClr val="CC00CC"/>
                </a:solidFill>
              </a:rPr>
              <a:t>Adjacency Matrix Graph</a:t>
            </a:r>
            <a:r>
              <a:rPr lang="zh-CN" altLang="en-US" sz="2400" dirty="0">
                <a:solidFill>
                  <a:srgbClr val="CC00CC"/>
                </a:solidFill>
              </a:rPr>
              <a:t>）*</a:t>
            </a:r>
            <a:r>
              <a:rPr lang="en-US" altLang="zh-CN" sz="2400" dirty="0">
                <a:solidFill>
                  <a:srgbClr val="CC00CC"/>
                </a:solidFill>
              </a:rPr>
              <a:t>/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xmlns="" val="2387545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FCDE38A-02AF-43F5-AB37-DA3B0EF9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838200"/>
          </a:xfrm>
        </p:spPr>
        <p:txBody>
          <a:bodyPr/>
          <a:lstStyle/>
          <a:p>
            <a:r>
              <a:rPr lang="zh-CN" altLang="en-US" dirty="0"/>
              <a:t>邻接矩阵法的特点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3310EFB-497D-44C1-B284-0E86B2C6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3340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/>
              <a:t>存储空间：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对于无向图而言，它的邻接矩阵是对称矩阵，所以可采用压缩存储法（下三角），其存储空间只需</a:t>
            </a:r>
            <a:r>
              <a:rPr lang="en-US" altLang="zh-CN" dirty="0"/>
              <a:t>n(n-1)/2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对于有向图而言，因为它的弧是有方向的，它的邻接矩阵不一定是对称矩阵，所以需要</a:t>
            </a:r>
            <a:r>
              <a:rPr lang="en-US" altLang="zh-CN" dirty="0"/>
              <a:t>n</a:t>
            </a:r>
            <a:r>
              <a:rPr lang="en-US" altLang="zh-CN" baseline="30000" dirty="0"/>
              <a:t>2</a:t>
            </a:r>
            <a:r>
              <a:rPr lang="zh-CN" altLang="en-US" dirty="0"/>
              <a:t>个存储空间。</a:t>
            </a:r>
            <a:endParaRPr lang="en-US" altLang="zh-CN" dirty="0"/>
          </a:p>
          <a:p>
            <a:pPr>
              <a:spcAft>
                <a:spcPts val="0"/>
              </a:spcAft>
            </a:pPr>
            <a:r>
              <a:rPr lang="zh-CN" altLang="en-US" dirty="0"/>
              <a:t>便于运算：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采用邻接矩阵表示法，便于判定图中任意两个顶点之间是否有边相连，即根据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ij</a:t>
            </a:r>
            <a:r>
              <a:rPr lang="en-US" altLang="zh-CN" dirty="0"/>
              <a:t>=0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来判断。</a:t>
            </a:r>
            <a:endParaRPr lang="en-US" altLang="zh-CN" dirty="0"/>
          </a:p>
          <a:p>
            <a:pPr lvl="1">
              <a:spcAft>
                <a:spcPts val="0"/>
              </a:spcAft>
            </a:pPr>
            <a:r>
              <a:rPr lang="zh-CN" altLang="en-US" dirty="0"/>
              <a:t>便于求得各个顶点的度。 </a:t>
            </a:r>
          </a:p>
        </p:txBody>
      </p:sp>
    </p:spTree>
    <p:extLst>
      <p:ext uri="{BB962C8B-B14F-4D97-AF65-F5344CB8AC3E}">
        <p14:creationId xmlns:p14="http://schemas.microsoft.com/office/powerpoint/2010/main" xmlns="" val="374592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32D32A9-2AF6-4AC1-8FA9-C32C5C03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邻接矩阵法的特点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B33691FB-5471-4E92-B3CD-95EA6A851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4903"/>
            <a:ext cx="1150620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无向图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而言，其邻接矩阵第 </a:t>
            </a:r>
            <a:r>
              <a:rPr lang="en-US" altLang="zh-CN" sz="26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行元素之和就是图中第 </a:t>
            </a:r>
            <a:r>
              <a:rPr lang="en-US" altLang="zh-CN" sz="26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个顶点的度：</a:t>
            </a:r>
          </a:p>
        </p:txBody>
      </p:sp>
      <p:grpSp>
        <p:nvGrpSpPr>
          <p:cNvPr id="5" name="Group 7">
            <a:extLst>
              <a:ext uri="{FF2B5EF4-FFF2-40B4-BE49-F238E27FC236}">
                <a16:creationId xmlns:a16="http://schemas.microsoft.com/office/drawing/2014/main" xmlns="" id="{71052F60-5C0E-435B-A32F-4D2F0AB85B2C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1981200"/>
            <a:ext cx="2743200" cy="869950"/>
            <a:chOff x="816" y="1248"/>
            <a:chExt cx="1728" cy="548"/>
          </a:xfrm>
        </p:grpSpPr>
        <p:sp>
          <p:nvSpPr>
            <p:cNvPr id="6" name="Text Box 3">
              <a:extLst>
                <a:ext uri="{FF2B5EF4-FFF2-40B4-BE49-F238E27FC236}">
                  <a16:creationId xmlns:a16="http://schemas.microsoft.com/office/drawing/2014/main" xmlns="" id="{3A47AD2B-3001-4E39-A73E-0731A337C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4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TD(v</a:t>
              </a:r>
              <a:r>
                <a:rPr lang="en-US" altLang="zh-CN" sz="2800" b="1" baseline="-25000"/>
                <a:t>i</a:t>
              </a:r>
              <a:r>
                <a:rPr lang="en-US" altLang="zh-CN" sz="2800" b="1"/>
                <a:t>)=</a:t>
              </a:r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xmlns="" id="{5CA1647B-33F7-45D7-9133-ABCC32CE2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34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ym typeface="Symbol" panose="05050102010706020507" pitchFamily="18" charset="2"/>
                </a:rPr>
                <a:t></a:t>
              </a:r>
              <a:r>
                <a:rPr lang="en-US" altLang="zh-CN" sz="2800" b="1" dirty="0" err="1">
                  <a:sym typeface="Symbol" panose="05050102010706020507" pitchFamily="18" charset="2"/>
                </a:rPr>
                <a:t>A</a:t>
              </a:r>
              <a:r>
                <a:rPr lang="en-US" altLang="zh-CN" sz="2800" b="1" baseline="-25000" dirty="0" err="1">
                  <a:sym typeface="Symbol" panose="05050102010706020507" pitchFamily="18" charset="2"/>
                </a:rPr>
                <a:t>ij</a:t>
              </a:r>
              <a:endParaRPr lang="en-US" altLang="zh-CN" sz="2800" b="1" baseline="-25000" dirty="0"/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xmlns="" id="{925758B9-485D-49DE-B908-AA68BC447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58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j=1</a:t>
              </a: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xmlns="" id="{92431711-3651-4B31-B9BC-B7565EA707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48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</p:grpSp>
      <p:sp>
        <p:nvSpPr>
          <p:cNvPr id="10" name="Text Box 8">
            <a:extLst>
              <a:ext uri="{FF2B5EF4-FFF2-40B4-BE49-F238E27FC236}">
                <a16:creationId xmlns:a16="http://schemas.microsoft.com/office/drawing/2014/main" xmlns="" id="{6DA9724E-5905-42B3-9ABB-668CC7707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90725"/>
            <a:ext cx="11506200" cy="122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6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对于</a:t>
            </a:r>
            <a:r>
              <a:rPr lang="zh-CN" altLang="en-US" dirty="0">
                <a:solidFill>
                  <a:srgbClr val="FF0000"/>
                </a:solidFill>
              </a:rPr>
              <a:t>有向图</a:t>
            </a:r>
            <a:r>
              <a:rPr lang="zh-CN" altLang="en-US" dirty="0"/>
              <a:t>而言，其邻接矩阵第</a:t>
            </a:r>
            <a:r>
              <a:rPr lang="en-US" altLang="zh-CN" dirty="0" err="1"/>
              <a:t>i</a:t>
            </a:r>
            <a:r>
              <a:rPr lang="zh-CN" altLang="en-US" dirty="0"/>
              <a:t>行元素之和就是图中第</a:t>
            </a:r>
            <a:r>
              <a:rPr lang="en-US" altLang="zh-CN" dirty="0" err="1"/>
              <a:t>i</a:t>
            </a:r>
            <a:r>
              <a:rPr lang="zh-CN" altLang="en-US" dirty="0"/>
              <a:t>个顶点的出度，第</a:t>
            </a:r>
            <a:r>
              <a:rPr lang="en-US" altLang="zh-CN" dirty="0" err="1"/>
              <a:t>i</a:t>
            </a:r>
            <a:r>
              <a:rPr lang="zh-CN" altLang="en-US" dirty="0"/>
              <a:t>列元素之和就是图中第</a:t>
            </a:r>
            <a:r>
              <a:rPr lang="en-US" altLang="zh-CN" dirty="0" err="1"/>
              <a:t>i</a:t>
            </a:r>
            <a:r>
              <a:rPr lang="zh-CN" altLang="en-US" dirty="0"/>
              <a:t>个顶点的入度。 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xmlns="" id="{303EE40B-D85A-42B4-8E6E-EC15863BD5C6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4419600"/>
            <a:ext cx="2743200" cy="869950"/>
            <a:chOff x="816" y="1248"/>
            <a:chExt cx="1728" cy="548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xmlns="" id="{1AA32DE7-CC89-4040-87B9-231B94C0B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4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OD(v</a:t>
              </a:r>
              <a:r>
                <a:rPr lang="en-US" altLang="zh-CN" sz="2800" b="1" baseline="-25000"/>
                <a:t>i</a:t>
              </a:r>
              <a:r>
                <a:rPr lang="en-US" altLang="zh-CN" sz="2800" b="1"/>
                <a:t>)=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xmlns="" id="{737E9EF9-87F5-4891-A8FF-063A71CA2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34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ym typeface="Symbol" panose="05050102010706020507" pitchFamily="18" charset="2"/>
                </a:rPr>
                <a:t></a:t>
              </a:r>
              <a:r>
                <a:rPr lang="en-US" altLang="zh-CN" sz="2800" b="1" dirty="0" err="1">
                  <a:sym typeface="Symbol" panose="05050102010706020507" pitchFamily="18" charset="2"/>
                </a:rPr>
                <a:t>A</a:t>
              </a:r>
              <a:r>
                <a:rPr lang="en-US" altLang="zh-CN" sz="2800" b="1" baseline="-25000" dirty="0" err="1">
                  <a:sym typeface="Symbol" panose="05050102010706020507" pitchFamily="18" charset="2"/>
                </a:rPr>
                <a:t>ij</a:t>
              </a:r>
              <a:endParaRPr lang="en-US" altLang="zh-CN" sz="2800" b="1" dirty="0"/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xmlns="" id="{5C394894-C101-4AC5-84F1-D462F3C61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58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j=1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xmlns="" id="{D6D1A01B-B8AB-4662-BC78-821A7325B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48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xmlns="" id="{30647A88-95DE-4649-832E-01813A9CA3A4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5410200"/>
            <a:ext cx="2743200" cy="869950"/>
            <a:chOff x="816" y="1248"/>
            <a:chExt cx="1728" cy="548"/>
          </a:xfrm>
        </p:grpSpPr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xmlns="" id="{58E81AE1-0AFD-40BA-8238-34ED47C9D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4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/>
                <a:t>ID(v</a:t>
              </a:r>
              <a:r>
                <a:rPr lang="en-US" altLang="zh-CN" sz="2800" b="1" baseline="-25000"/>
                <a:t>i</a:t>
              </a:r>
              <a:r>
                <a:rPr lang="en-US" altLang="zh-CN" sz="2800" b="1"/>
                <a:t>)=</a:t>
              </a: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xmlns="" id="{C8924C30-3663-4ADD-87AE-B8B86A190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344"/>
              <a:ext cx="9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ym typeface="Symbol" panose="05050102010706020507" pitchFamily="18" charset="2"/>
                </a:rPr>
                <a:t></a:t>
              </a:r>
              <a:r>
                <a:rPr lang="en-US" altLang="zh-CN" sz="2800" b="1" dirty="0" err="1">
                  <a:sym typeface="Symbol" panose="05050102010706020507" pitchFamily="18" charset="2"/>
                </a:rPr>
                <a:t>A</a:t>
              </a:r>
              <a:r>
                <a:rPr lang="en-US" altLang="zh-CN" sz="2800" b="1" baseline="-25000" dirty="0" err="1">
                  <a:sym typeface="Symbol" panose="05050102010706020507" pitchFamily="18" charset="2"/>
                </a:rPr>
                <a:t>ji</a:t>
              </a:r>
              <a:endParaRPr lang="en-US" altLang="zh-CN" sz="2800" b="1" dirty="0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xmlns="" id="{639DDEDC-7A02-4596-A684-6208D8E6B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584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/>
                <a:t>j=1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xmlns="" id="{095139AB-B5BB-44C4-A36D-E333F7FB5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248"/>
              <a:ext cx="38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/>
                <a:t>n</a:t>
              </a:r>
            </a:p>
          </p:txBody>
        </p:sp>
      </p:grpSp>
      <p:sp>
        <p:nvSpPr>
          <p:cNvPr id="21" name="Text Box 19">
            <a:extLst>
              <a:ext uri="{FF2B5EF4-FFF2-40B4-BE49-F238E27FC236}">
                <a16:creationId xmlns:a16="http://schemas.microsoft.com/office/drawing/2014/main" xmlns="" id="{D0C1DF01-70D3-4A3C-A6E4-2FC7E38B6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20669"/>
            <a:ext cx="2438400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0"/>
              </a:spcBef>
              <a:defRPr sz="26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顶点</a:t>
            </a:r>
            <a:r>
              <a:rPr lang="en-US" altLang="zh-CN" dirty="0" err="1"/>
              <a:t>i</a:t>
            </a:r>
            <a:r>
              <a:rPr lang="zh-CN" altLang="en-US" dirty="0"/>
              <a:t>的出度：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xmlns="" id="{512D3E93-8108-4EBF-A4C6-9EB7F29F8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90102"/>
            <a:ext cx="2362200" cy="62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Bef>
                <a:spcPts val="0"/>
              </a:spcBef>
              <a:defRPr sz="26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顶点</a:t>
            </a:r>
            <a:r>
              <a:rPr lang="en-US" altLang="zh-CN" dirty="0" err="1"/>
              <a:t>i</a:t>
            </a:r>
            <a:r>
              <a:rPr lang="zh-CN" altLang="en-US" dirty="0"/>
              <a:t>的入度：</a:t>
            </a:r>
          </a:p>
        </p:txBody>
      </p:sp>
    </p:spTree>
    <p:extLst>
      <p:ext uri="{BB962C8B-B14F-4D97-AF65-F5344CB8AC3E}">
        <p14:creationId xmlns:p14="http://schemas.microsoft.com/office/powerpoint/2010/main" xmlns="" val="31862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21" grpId="0"/>
      <p:bldP spid="2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86B724F-D984-4556-B323-BB63C7A2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457200"/>
          </a:xfrm>
        </p:spPr>
        <p:txBody>
          <a:bodyPr/>
          <a:lstStyle/>
          <a:p>
            <a:r>
              <a:rPr lang="zh-CN" altLang="en-US" dirty="0"/>
              <a:t>邻接矩阵法的特点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541332C-3951-4EB6-B283-6EFF91CBD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4572000"/>
          </a:xfrm>
        </p:spPr>
        <p:txBody>
          <a:bodyPr/>
          <a:lstStyle/>
          <a:p>
            <a:r>
              <a:rPr lang="zh-CN" altLang="en-US" sz="2400" dirty="0"/>
              <a:t>采用邻接矩阵存储法表示图，很便于实现图的一些基本操作，例如：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FirstAdjVertex</a:t>
            </a:r>
            <a:r>
              <a:rPr lang="en-US" altLang="zh-CN" dirty="0"/>
              <a:t>(</a:t>
            </a:r>
            <a:r>
              <a:rPr lang="en-US" altLang="zh-CN" dirty="0" err="1"/>
              <a:t>G,v</a:t>
            </a:r>
            <a:r>
              <a:rPr lang="en-US" altLang="zh-CN" dirty="0"/>
              <a:t>)</a:t>
            </a:r>
            <a:r>
              <a:rPr lang="zh-CN" altLang="en-US" dirty="0"/>
              <a:t>，求图</a:t>
            </a:r>
            <a:r>
              <a:rPr lang="en-US" altLang="zh-CN" dirty="0"/>
              <a:t>G</a:t>
            </a:r>
            <a:r>
              <a:rPr lang="zh-CN" altLang="en-US" dirty="0"/>
              <a:t>中顶点</a:t>
            </a:r>
            <a:r>
              <a:rPr lang="en-US" altLang="zh-CN" dirty="0"/>
              <a:t>v</a:t>
            </a:r>
            <a:r>
              <a:rPr lang="zh-CN" altLang="en-US" dirty="0"/>
              <a:t>的第一个邻接点：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）首先，由</a:t>
            </a:r>
            <a:r>
              <a:rPr lang="en-US" altLang="zh-CN" sz="2400" dirty="0" err="1"/>
              <a:t>LocateVertex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G,v</a:t>
            </a:r>
            <a:r>
              <a:rPr lang="en-US" altLang="zh-CN" sz="2400" dirty="0"/>
              <a:t>)</a:t>
            </a:r>
            <a:r>
              <a:rPr lang="zh-CN" altLang="en-US" sz="2400" dirty="0"/>
              <a:t>找到</a:t>
            </a:r>
            <a:r>
              <a:rPr lang="en-US" altLang="zh-CN" sz="2400" dirty="0"/>
              <a:t>v</a:t>
            </a:r>
            <a:r>
              <a:rPr lang="zh-CN" altLang="en-US" sz="2400" dirty="0"/>
              <a:t>在图中的位置，即</a:t>
            </a:r>
            <a:r>
              <a:rPr lang="en-US" altLang="zh-CN" sz="2400" dirty="0"/>
              <a:t>v</a:t>
            </a:r>
            <a:r>
              <a:rPr lang="zh-CN" altLang="en-US" sz="2400" dirty="0"/>
              <a:t>在一维数组</a:t>
            </a:r>
            <a:r>
              <a:rPr lang="en-US" altLang="zh-CN" sz="2400" dirty="0"/>
              <a:t>vertex</a:t>
            </a:r>
            <a:r>
              <a:rPr lang="zh-CN" altLang="en-US" sz="2400" dirty="0"/>
              <a:t>中的序号</a:t>
            </a:r>
            <a:r>
              <a:rPr lang="en-US" altLang="zh-CN" sz="2400" dirty="0" err="1"/>
              <a:t>i</a:t>
            </a:r>
            <a:r>
              <a:rPr lang="zh-CN" altLang="en-US" sz="2400" dirty="0"/>
              <a:t>。 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）二维数组</a:t>
            </a:r>
            <a:r>
              <a:rPr lang="en-US" altLang="zh-CN" sz="2400" dirty="0"/>
              <a:t>arcs</a:t>
            </a:r>
            <a:r>
              <a:rPr lang="zh-CN" altLang="en-US" sz="2400" dirty="0"/>
              <a:t>中第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行上第一个</a:t>
            </a:r>
            <a:r>
              <a:rPr lang="en-US" altLang="zh-CN" sz="2400" dirty="0"/>
              <a:t>adj</a:t>
            </a:r>
            <a:r>
              <a:rPr lang="zh-CN" altLang="en-US" sz="2400" dirty="0"/>
              <a:t>域非零的分量所在的列号</a:t>
            </a:r>
            <a:r>
              <a:rPr lang="en-US" altLang="zh-CN" sz="2400" dirty="0"/>
              <a:t>j</a:t>
            </a:r>
            <a:r>
              <a:rPr lang="zh-CN" altLang="en-US" sz="2400" dirty="0"/>
              <a:t>，便是</a:t>
            </a:r>
            <a:r>
              <a:rPr lang="en-US" altLang="zh-CN" sz="2400" dirty="0"/>
              <a:t>v</a:t>
            </a:r>
            <a:r>
              <a:rPr lang="zh-CN" altLang="en-US" sz="2400" dirty="0"/>
              <a:t>的第一个邻接点在图</a:t>
            </a:r>
            <a:r>
              <a:rPr lang="en-US" altLang="zh-CN" sz="2400" dirty="0"/>
              <a:t>G</a:t>
            </a:r>
            <a:r>
              <a:rPr lang="zh-CN" altLang="en-US" sz="2400" dirty="0"/>
              <a:t>中的位置。 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）取出一维数组</a:t>
            </a:r>
            <a:r>
              <a:rPr lang="en-US" altLang="zh-CN" sz="2400" dirty="0"/>
              <a:t>vertex[j]</a:t>
            </a:r>
            <a:r>
              <a:rPr lang="zh-CN" altLang="en-US" sz="2400" dirty="0"/>
              <a:t>中的数据信息，即与顶点</a:t>
            </a:r>
            <a:r>
              <a:rPr lang="en-US" altLang="zh-CN" sz="2400" dirty="0"/>
              <a:t>v</a:t>
            </a:r>
            <a:r>
              <a:rPr lang="zh-CN" altLang="en-US" sz="2400" dirty="0"/>
              <a:t>邻接的第一个邻接点的信息。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10FE4E0-6173-40F3-8F19-8BD53627FA7B}"/>
              </a:ext>
            </a:extLst>
          </p:cNvPr>
          <p:cNvSpPr/>
          <p:nvPr/>
        </p:nvSpPr>
        <p:spPr>
          <a:xfrm>
            <a:off x="723900" y="5939135"/>
            <a:ext cx="10248900" cy="461665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稀疏图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不适于用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邻接矩阵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来存储，因为这样会造成存储空间的浪费。</a:t>
            </a:r>
          </a:p>
        </p:txBody>
      </p:sp>
    </p:spTree>
    <p:extLst>
      <p:ext uri="{BB962C8B-B14F-4D97-AF65-F5344CB8AC3E}">
        <p14:creationId xmlns:p14="http://schemas.microsoft.com/office/powerpoint/2010/main" xmlns="" val="337941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D29A05-B88C-411F-8972-28505C99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685800"/>
          </a:xfrm>
        </p:spPr>
        <p:txBody>
          <a:bodyPr/>
          <a:lstStyle/>
          <a:p>
            <a:r>
              <a:rPr lang="zh-CN" altLang="en-US" dirty="0"/>
              <a:t>用邻接矩阵法创建有向网的算法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859B86C-8C6B-45E5-916B-D6FCC32A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1582400" cy="5441302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LocateVertex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AdjMatrix</a:t>
            </a:r>
            <a:r>
              <a:rPr lang="en-US" altLang="zh-CN" sz="2400" dirty="0"/>
              <a:t> * G, </a:t>
            </a:r>
            <a:r>
              <a:rPr lang="en-US" altLang="zh-CN" sz="2400" dirty="0" err="1"/>
              <a:t>VertexData</a:t>
            </a:r>
            <a:r>
              <a:rPr lang="en-US" altLang="zh-CN" sz="2400" dirty="0"/>
              <a:t> v) {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求顶点位置函数*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int j=</a:t>
            </a:r>
            <a:r>
              <a:rPr lang="en-US" altLang="zh-CN" sz="2400" dirty="0" err="1"/>
              <a:t>Error,k</a:t>
            </a:r>
            <a:r>
              <a:rPr lang="en-US" altLang="zh-CN" sz="24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for(k=0;k&lt;G-&gt;</a:t>
            </a:r>
            <a:r>
              <a:rPr lang="en-US" altLang="zh-CN" sz="2400" dirty="0" err="1"/>
              <a:t>vexnum;k</a:t>
            </a:r>
            <a:r>
              <a:rPr lang="en-US" altLang="zh-CN" sz="2400" dirty="0"/>
              <a:t>++)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006600"/>
                </a:solidFill>
              </a:rPr>
              <a:t>if(G-&gt;vertex[k]==v)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            j=k;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            break;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006600"/>
                </a:solidFill>
              </a:rPr>
              <a:t>        }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return(j);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 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en-US" sz="2400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xmlns="" id="{AD52EFF7-244C-4546-AD49-4AA6603B2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455" y="3863651"/>
            <a:ext cx="7162800" cy="21390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6600"/>
            </a:solidFill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spcBef>
                <a:spcPts val="600"/>
              </a:spcBef>
              <a:defRPr sz="2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typedef  struct{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    </a:t>
            </a:r>
            <a:r>
              <a:rPr lang="en-US" altLang="zh-CN" sz="1800" dirty="0" err="1"/>
              <a:t>VertexData</a:t>
            </a:r>
            <a:r>
              <a:rPr lang="en-US" altLang="zh-CN" sz="1800" dirty="0"/>
              <a:t>  vertex[MAX_VERTEX_NUM];</a:t>
            </a:r>
            <a:endParaRPr lang="en-US" altLang="zh-CN" sz="1800" dirty="0">
              <a:solidFill>
                <a:srgbClr val="CC00CC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    </a:t>
            </a:r>
            <a:r>
              <a:rPr lang="en-US" altLang="zh-CN" sz="1800" dirty="0" err="1"/>
              <a:t>ArcNode</a:t>
            </a:r>
            <a:r>
              <a:rPr lang="en-US" altLang="zh-CN" sz="1800" dirty="0"/>
              <a:t> arcs [MAX_VERTEX_NUM][MAX_VERTEX_NUM];  </a:t>
            </a:r>
            <a:endParaRPr lang="en-US" altLang="zh-CN" sz="1800" dirty="0">
              <a:solidFill>
                <a:srgbClr val="CC00CC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    int  </a:t>
            </a:r>
            <a:r>
              <a:rPr lang="en-US" altLang="zh-CN" sz="1800" dirty="0" err="1"/>
              <a:t>vexnum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arcnum</a:t>
            </a:r>
            <a:r>
              <a:rPr lang="en-US" altLang="zh-CN" sz="1800" dirty="0"/>
              <a:t>;	</a:t>
            </a:r>
            <a:r>
              <a:rPr lang="en-US" altLang="zh-CN" sz="1800" dirty="0">
                <a:solidFill>
                  <a:srgbClr val="CC00CC"/>
                </a:solidFill>
              </a:rPr>
              <a:t>/*</a:t>
            </a:r>
            <a:r>
              <a:rPr lang="zh-CN" altLang="en-US" sz="1800" dirty="0">
                <a:solidFill>
                  <a:srgbClr val="CC00CC"/>
                </a:solidFill>
              </a:rPr>
              <a:t>图的顶点数和弧数*</a:t>
            </a:r>
            <a:r>
              <a:rPr lang="en-US" altLang="zh-CN" sz="18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    </a:t>
            </a:r>
            <a:r>
              <a:rPr lang="en-US" altLang="zh-CN" sz="1800" dirty="0" err="1"/>
              <a:t>GraphKind</a:t>
            </a:r>
            <a:r>
              <a:rPr lang="en-US" altLang="zh-CN" sz="1800" dirty="0"/>
              <a:t>  kind;		</a:t>
            </a:r>
            <a:r>
              <a:rPr lang="en-US" altLang="zh-CN" sz="1800" dirty="0">
                <a:solidFill>
                  <a:srgbClr val="CC00CC"/>
                </a:solidFill>
              </a:rPr>
              <a:t>/*</a:t>
            </a:r>
            <a:r>
              <a:rPr lang="zh-CN" altLang="en-US" sz="1800" dirty="0">
                <a:solidFill>
                  <a:srgbClr val="CC00CC"/>
                </a:solidFill>
              </a:rPr>
              <a:t>图的种类标志*</a:t>
            </a:r>
            <a:r>
              <a:rPr lang="en-US" altLang="zh-CN" sz="18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800" dirty="0"/>
              <a:t>} </a:t>
            </a:r>
            <a:r>
              <a:rPr lang="en-US" altLang="zh-CN" sz="1800" dirty="0" err="1"/>
              <a:t>AdjMatrix</a:t>
            </a:r>
            <a:r>
              <a:rPr lang="en-US" altLang="zh-CN" sz="1800" dirty="0"/>
              <a:t>;	</a:t>
            </a:r>
          </a:p>
        </p:txBody>
      </p:sp>
    </p:spTree>
    <p:extLst>
      <p:ext uri="{BB962C8B-B14F-4D97-AF65-F5344CB8AC3E}">
        <p14:creationId xmlns:p14="http://schemas.microsoft.com/office/powerpoint/2010/main" xmlns="" val="421560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26F0B0E-2319-4626-A775-DFB8B17F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7.1.1 </a:t>
            </a:r>
            <a:r>
              <a:rPr lang="zh-CN" altLang="en-US" dirty="0"/>
              <a:t>图的定义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49C06BC-518A-4F56-BC64-E06716DA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763000" cy="51816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图（</a:t>
            </a:r>
            <a:r>
              <a:rPr lang="en-US" altLang="zh-CN" dirty="0"/>
              <a:t>Graph</a:t>
            </a:r>
            <a:r>
              <a:rPr lang="zh-CN" altLang="en-US" dirty="0"/>
              <a:t>）是一种</a:t>
            </a:r>
            <a:r>
              <a:rPr lang="zh-CN" altLang="en-US" dirty="0">
                <a:solidFill>
                  <a:srgbClr val="FF0000"/>
                </a:solidFill>
              </a:rPr>
              <a:t>网状</a:t>
            </a:r>
            <a:r>
              <a:rPr lang="zh-CN" altLang="en-US" dirty="0"/>
              <a:t>数据结构，其形式化定义如下：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Graph=</a:t>
            </a:r>
            <a:r>
              <a:rPr lang="zh-CN" altLang="en-US" dirty="0"/>
              <a:t>（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/>
              <a:t>V={</a:t>
            </a:r>
            <a:r>
              <a:rPr lang="en-US" altLang="zh-CN" dirty="0" err="1"/>
              <a:t>x∣x∈DataObject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R={VR}   </a:t>
            </a:r>
          </a:p>
          <a:p>
            <a:pPr marL="0" indent="0">
              <a:buNone/>
            </a:pPr>
            <a:r>
              <a:rPr lang="en-US" altLang="zh-CN" dirty="0"/>
              <a:t>VR={&lt;</a:t>
            </a:r>
            <a:r>
              <a:rPr lang="en-US" altLang="zh-CN" dirty="0" err="1"/>
              <a:t>x,y</a:t>
            </a:r>
            <a:r>
              <a:rPr lang="en-US" altLang="zh-CN" dirty="0"/>
              <a:t>&gt;∣P(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∧（</a:t>
            </a:r>
            <a:r>
              <a:rPr lang="en-US" altLang="zh-CN" dirty="0" err="1"/>
              <a:t>x,y∈V</a:t>
            </a:r>
            <a:r>
              <a:rPr lang="zh-CN" altLang="en-US" dirty="0"/>
              <a:t>）</a:t>
            </a:r>
            <a:r>
              <a:rPr lang="en-US" altLang="zh-CN" dirty="0"/>
              <a:t>} 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84450D55-ED4B-43D8-96BA-5176ED177188}"/>
              </a:ext>
            </a:extLst>
          </p:cNvPr>
          <p:cNvSpPr/>
          <p:nvPr/>
        </p:nvSpPr>
        <p:spPr>
          <a:xfrm>
            <a:off x="4191000" y="2209800"/>
            <a:ext cx="7391400" cy="151849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DataObject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为一个集合，该集合中的所有元素具有相同的特性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中的数据元素通常称为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顶点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vertex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A40A35D-AD5F-4DEB-A4A2-3B245E08F040}"/>
              </a:ext>
            </a:extLst>
          </p:cNvPr>
          <p:cNvSpPr/>
          <p:nvPr/>
        </p:nvSpPr>
        <p:spPr>
          <a:xfrm>
            <a:off x="4267200" y="5181600"/>
            <a:ext cx="7086600" cy="108247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：是两个顶点之间的关系的集合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4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之间有特定的关联属性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457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871AC0B-4FDB-4090-98C9-08CECCF29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81000"/>
            <a:ext cx="11582400" cy="62484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CreateDN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AdjMatrix</a:t>
            </a:r>
            <a:r>
              <a:rPr lang="en-US" altLang="zh-CN" sz="2000" dirty="0"/>
              <a:t> *G) {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创建一个有向网*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i,j,k,weight</a:t>
            </a:r>
            <a:r>
              <a:rPr lang="en-US" altLang="zh-CN" sz="2000" dirty="0"/>
              <a:t>;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VertexData</a:t>
            </a:r>
            <a:r>
              <a:rPr lang="en-US" altLang="zh-CN" sz="2000" dirty="0"/>
              <a:t> v1,v2;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d,%d",&amp;G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arcnum</a:t>
            </a:r>
            <a:r>
              <a:rPr lang="en-US" altLang="zh-CN" sz="2000" dirty="0"/>
              <a:t>,&amp;G-&gt;</a:t>
            </a:r>
            <a:r>
              <a:rPr lang="en-US" altLang="zh-CN" sz="2000" dirty="0" err="1"/>
              <a:t>vexnum</a:t>
            </a:r>
            <a:r>
              <a:rPr lang="en-US" altLang="zh-CN" sz="2000" dirty="0"/>
              <a:t>); 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输入图的顶点数和弧数*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=0;i&lt;G-&gt;</a:t>
            </a:r>
            <a:r>
              <a:rPr lang="en-US" altLang="zh-CN" sz="2000" dirty="0" err="1"/>
              <a:t>vexnum;i</a:t>
            </a:r>
            <a:r>
              <a:rPr lang="en-US" altLang="zh-CN" sz="2000" dirty="0"/>
              <a:t>++)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for(j=0;j&lt;G-&gt;</a:t>
            </a:r>
            <a:r>
              <a:rPr lang="en-US" altLang="zh-CN" sz="2000" dirty="0" err="1"/>
              <a:t>vexnum;j</a:t>
            </a:r>
            <a:r>
              <a:rPr lang="en-US" altLang="zh-CN" sz="2000" dirty="0"/>
              <a:t>++)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  G-&gt;arcs[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][j].adj=INFINITY;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初始化邻接矩阵*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=0;i&lt;G-&gt;</a:t>
            </a:r>
            <a:r>
              <a:rPr lang="en-US" altLang="zh-CN" sz="2000" dirty="0" err="1"/>
              <a:t>vexnum;i</a:t>
            </a:r>
            <a:r>
              <a:rPr lang="en-US" altLang="zh-CN" sz="2000" dirty="0"/>
              <a:t>++)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c",&amp;G</a:t>
            </a:r>
            <a:r>
              <a:rPr lang="en-US" altLang="zh-CN" sz="2000" dirty="0"/>
              <a:t>-&gt;vertex[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]);	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输入图的顶点*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for(k=0;k&lt;G-&gt;</a:t>
            </a:r>
            <a:r>
              <a:rPr lang="en-US" altLang="zh-CN" sz="2000" dirty="0" err="1"/>
              <a:t>arcnum;k</a:t>
            </a:r>
            <a:r>
              <a:rPr lang="en-US" altLang="zh-CN" sz="2000" dirty="0"/>
              <a:t>++) { 	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("%c,%c,%d",&amp;v1,&amp;v2,&amp;weight);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输入一条弧的两个顶点及权值*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</a:t>
            </a:r>
            <a:r>
              <a:rPr lang="en-US" altLang="zh-CN" sz="2000" dirty="0" err="1"/>
              <a:t>LocateVex_M</a:t>
            </a:r>
            <a:r>
              <a:rPr lang="en-US" altLang="zh-CN" sz="2000" dirty="0"/>
              <a:t>(G,v1);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j=</a:t>
            </a:r>
            <a:r>
              <a:rPr lang="en-US" altLang="zh-CN" sz="2000" dirty="0" err="1"/>
              <a:t>LocateVex_M</a:t>
            </a:r>
            <a:r>
              <a:rPr lang="en-US" altLang="zh-CN" sz="2000" dirty="0"/>
              <a:t>(G,v2);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G-&gt;arcs[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][j].adj=weight; 	 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建立弧*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}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return(Ok);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81446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54013D-EB33-4D69-A8C5-EAEFDD0A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</a:t>
            </a:r>
            <a:r>
              <a:rPr lang="zh-CN" altLang="en-US" dirty="0"/>
              <a:t>邻接表表示法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1E0EE9-97DD-4F17-8526-E949D9BA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44199"/>
            <a:ext cx="11582400" cy="762000"/>
          </a:xfrm>
        </p:spPr>
        <p:txBody>
          <a:bodyPr/>
          <a:lstStyle/>
          <a:p>
            <a:r>
              <a:rPr lang="zh-CN" altLang="en-US" dirty="0"/>
              <a:t>对图中每个</a:t>
            </a:r>
            <a:r>
              <a:rPr lang="zh-CN" altLang="en-US" dirty="0">
                <a:solidFill>
                  <a:srgbClr val="FF0000"/>
                </a:solidFill>
              </a:rPr>
              <a:t>顶点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/>
              <a:t>建立一个单链表，将顶点</a:t>
            </a:r>
            <a:r>
              <a:rPr lang="en-US" altLang="zh-CN" dirty="0" err="1"/>
              <a:t>i</a:t>
            </a:r>
            <a:r>
              <a:rPr lang="zh-CN" altLang="en-US" dirty="0"/>
              <a:t>的所有邻接点链起来</a:t>
            </a:r>
          </a:p>
        </p:txBody>
      </p:sp>
      <p:grpSp>
        <p:nvGrpSpPr>
          <p:cNvPr id="4" name="Group 59">
            <a:extLst>
              <a:ext uri="{FF2B5EF4-FFF2-40B4-BE49-F238E27FC236}">
                <a16:creationId xmlns:a16="http://schemas.microsoft.com/office/drawing/2014/main" xmlns="" id="{0D668C73-3B93-4FD2-A679-0AFB750BE6B5}"/>
              </a:ext>
            </a:extLst>
          </p:cNvPr>
          <p:cNvGrpSpPr>
            <a:grpSpLocks/>
          </p:cNvGrpSpPr>
          <p:nvPr/>
        </p:nvGrpSpPr>
        <p:grpSpPr bwMode="auto">
          <a:xfrm>
            <a:off x="917561" y="3153598"/>
            <a:ext cx="2089150" cy="2017713"/>
            <a:chOff x="657" y="662"/>
            <a:chExt cx="1316" cy="1271"/>
          </a:xfrm>
        </p:grpSpPr>
        <p:sp>
          <p:nvSpPr>
            <p:cNvPr id="5" name="Oval 60">
              <a:extLst>
                <a:ext uri="{FF2B5EF4-FFF2-40B4-BE49-F238E27FC236}">
                  <a16:creationId xmlns:a16="http://schemas.microsoft.com/office/drawing/2014/main" xmlns="" id="{9774E0D7-E815-4062-BBC4-D522AE9C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Oval 61">
              <a:extLst>
                <a:ext uri="{FF2B5EF4-FFF2-40B4-BE49-F238E27FC236}">
                  <a16:creationId xmlns:a16="http://schemas.microsoft.com/office/drawing/2014/main" xmlns="" id="{D625926C-D894-402C-BFEC-8D4B59F8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" name="Oval 62">
              <a:extLst>
                <a:ext uri="{FF2B5EF4-FFF2-40B4-BE49-F238E27FC236}">
                  <a16:creationId xmlns:a16="http://schemas.microsoft.com/office/drawing/2014/main" xmlns="" id="{02178D83-3C60-459A-87C6-6846D7E36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Oval 63">
              <a:extLst>
                <a:ext uri="{FF2B5EF4-FFF2-40B4-BE49-F238E27FC236}">
                  <a16:creationId xmlns:a16="http://schemas.microsoft.com/office/drawing/2014/main" xmlns="" id="{414D35CB-5BD2-4E38-BB27-8BFCCC058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9" name="Oval 64">
              <a:extLst>
                <a:ext uri="{FF2B5EF4-FFF2-40B4-BE49-F238E27FC236}">
                  <a16:creationId xmlns:a16="http://schemas.microsoft.com/office/drawing/2014/main" xmlns="" id="{F5043526-05ED-4A5C-B1FC-56A9C638C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" name="Line 65">
              <a:extLst>
                <a:ext uri="{FF2B5EF4-FFF2-40B4-BE49-F238E27FC236}">
                  <a16:creationId xmlns:a16="http://schemas.microsoft.com/office/drawing/2014/main" xmlns="" id="{F183C64E-0889-408B-B7B4-6EA0619EE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66">
              <a:extLst>
                <a:ext uri="{FF2B5EF4-FFF2-40B4-BE49-F238E27FC236}">
                  <a16:creationId xmlns:a16="http://schemas.microsoft.com/office/drawing/2014/main" xmlns="" id="{F3EA3BAA-7FA5-4609-A315-A8813F350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67">
              <a:extLst>
                <a:ext uri="{FF2B5EF4-FFF2-40B4-BE49-F238E27FC236}">
                  <a16:creationId xmlns:a16="http://schemas.microsoft.com/office/drawing/2014/main" xmlns="" id="{04380DDD-DCFB-4C31-9E61-E40DEDE92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320"/>
              <a:ext cx="318" cy="0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68">
              <a:extLst>
                <a:ext uri="{FF2B5EF4-FFF2-40B4-BE49-F238E27FC236}">
                  <a16:creationId xmlns:a16="http://schemas.microsoft.com/office/drawing/2014/main" xmlns="" id="{E33D83D6-267C-4B2D-B471-2748FF339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320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69">
              <a:extLst>
                <a:ext uri="{FF2B5EF4-FFF2-40B4-BE49-F238E27FC236}">
                  <a16:creationId xmlns:a16="http://schemas.microsoft.com/office/drawing/2014/main" xmlns="" id="{E34274B6-3836-406C-9B40-7947E5565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70">
              <a:extLst>
                <a:ext uri="{FF2B5EF4-FFF2-40B4-BE49-F238E27FC236}">
                  <a16:creationId xmlns:a16="http://schemas.microsoft.com/office/drawing/2014/main" xmlns="" id="{C5805B63-88A6-4914-92D6-0AB8D6A21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71">
              <a:extLst>
                <a:ext uri="{FF2B5EF4-FFF2-40B4-BE49-F238E27FC236}">
                  <a16:creationId xmlns:a16="http://schemas.microsoft.com/office/drawing/2014/main" xmlns="" id="{18FDC44F-FF5D-4544-AB81-52DE4A9FA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72">
              <a:extLst>
                <a:ext uri="{FF2B5EF4-FFF2-40B4-BE49-F238E27FC236}">
                  <a16:creationId xmlns:a16="http://schemas.microsoft.com/office/drawing/2014/main" xmlns="" id="{F6C2ABBD-695D-42C9-914C-13759634A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52651E33-1536-46F1-9C66-66B28FBDF2E1}"/>
              </a:ext>
            </a:extLst>
          </p:cNvPr>
          <p:cNvGrpSpPr/>
          <p:nvPr/>
        </p:nvGrpSpPr>
        <p:grpSpPr>
          <a:xfrm>
            <a:off x="3962400" y="2495490"/>
            <a:ext cx="5929346" cy="400110"/>
            <a:chOff x="1571612" y="2485818"/>
            <a:chExt cx="5929346" cy="40011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B68CA951-E5DD-4502-B237-6A6D3547C75B}"/>
                </a:ext>
              </a:extLst>
            </p:cNvPr>
            <p:cNvSpPr/>
            <p:nvPr/>
          </p:nvSpPr>
          <p:spPr bwMode="auto">
            <a:xfrm>
              <a:off x="4071934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5148EE43-C5F6-4B38-90A8-8DF10890A722}"/>
                </a:ext>
              </a:extLst>
            </p:cNvPr>
            <p:cNvSpPr/>
            <p:nvPr/>
          </p:nvSpPr>
          <p:spPr bwMode="auto">
            <a:xfrm>
              <a:off x="4643438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1D76A666-7FCC-4056-915B-6B3D471D8EE2}"/>
                </a:ext>
              </a:extLst>
            </p:cNvPr>
            <p:cNvSpPr/>
            <p:nvPr/>
          </p:nvSpPr>
          <p:spPr bwMode="auto">
            <a:xfrm>
              <a:off x="5286380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48E8A6FD-2AF5-4A82-800D-68E8B1DCF503}"/>
                </a:ext>
              </a:extLst>
            </p:cNvPr>
            <p:cNvSpPr/>
            <p:nvPr/>
          </p:nvSpPr>
          <p:spPr bwMode="auto">
            <a:xfrm>
              <a:off x="5857884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EE969BF2-2838-4B82-8DC6-C92A7696DE78}"/>
                </a:ext>
              </a:extLst>
            </p:cNvPr>
            <p:cNvSpPr/>
            <p:nvPr/>
          </p:nvSpPr>
          <p:spPr bwMode="auto">
            <a:xfrm>
              <a:off x="6500826" y="249381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152B156E-7225-495B-8C46-13C8A2A127A5}"/>
                </a:ext>
              </a:extLst>
            </p:cNvPr>
            <p:cNvSpPr/>
            <p:nvPr/>
          </p:nvSpPr>
          <p:spPr bwMode="auto">
            <a:xfrm>
              <a:off x="7072330" y="249381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xmlns="" id="{8E1040D9-5DCC-4CEB-BECE-B9D019827E83}"/>
                </a:ext>
              </a:extLst>
            </p:cNvPr>
            <p:cNvCxnSpPr/>
            <p:nvPr/>
          </p:nvCxnSpPr>
          <p:spPr>
            <a:xfrm>
              <a:off x="4857752" y="26747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xmlns="" id="{81235EE5-B8E0-4F03-9C30-75688C0B446E}"/>
                </a:ext>
              </a:extLst>
            </p:cNvPr>
            <p:cNvCxnSpPr/>
            <p:nvPr/>
          </p:nvCxnSpPr>
          <p:spPr>
            <a:xfrm>
              <a:off x="6072198" y="268272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8">
              <a:extLst>
                <a:ext uri="{FF2B5EF4-FFF2-40B4-BE49-F238E27FC236}">
                  <a16:creationId xmlns:a16="http://schemas.microsoft.com/office/drawing/2014/main" xmlns="" id="{4E101486-F29A-4A88-BE60-0157E9792826}"/>
                </a:ext>
              </a:extLst>
            </p:cNvPr>
            <p:cNvSpPr txBox="1"/>
            <p:nvPr/>
          </p:nvSpPr>
          <p:spPr>
            <a:xfrm>
              <a:off x="1571612" y="2485818"/>
              <a:ext cx="2286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0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D82C4E62-CF44-453B-9D7D-DEB05AD583A7}"/>
              </a:ext>
            </a:extLst>
          </p:cNvPr>
          <p:cNvGrpSpPr/>
          <p:nvPr/>
        </p:nvGrpSpPr>
        <p:grpSpPr>
          <a:xfrm>
            <a:off x="3962400" y="3200400"/>
            <a:ext cx="5929346" cy="400110"/>
            <a:chOff x="1571612" y="3190728"/>
            <a:chExt cx="5929346" cy="400110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66F5A18E-69FC-4BCA-A0D7-46C979A3961C}"/>
                </a:ext>
              </a:extLst>
            </p:cNvPr>
            <p:cNvSpPr/>
            <p:nvPr/>
          </p:nvSpPr>
          <p:spPr bwMode="auto">
            <a:xfrm>
              <a:off x="4071934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E204A237-6C58-4D29-9204-424396D38DFD}"/>
                </a:ext>
              </a:extLst>
            </p:cNvPr>
            <p:cNvSpPr/>
            <p:nvPr/>
          </p:nvSpPr>
          <p:spPr bwMode="auto">
            <a:xfrm>
              <a:off x="4643438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F7DE591C-178F-41E3-827A-B83648058253}"/>
                </a:ext>
              </a:extLst>
            </p:cNvPr>
            <p:cNvSpPr/>
            <p:nvPr/>
          </p:nvSpPr>
          <p:spPr bwMode="auto">
            <a:xfrm>
              <a:off x="5286380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751232FA-F478-4653-A5F6-26BF5D062BBB}"/>
                </a:ext>
              </a:extLst>
            </p:cNvPr>
            <p:cNvSpPr/>
            <p:nvPr/>
          </p:nvSpPr>
          <p:spPr bwMode="auto">
            <a:xfrm>
              <a:off x="5857884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EDAF82DC-5D3C-4C06-9EB7-645A12D5A38C}"/>
                </a:ext>
              </a:extLst>
            </p:cNvPr>
            <p:cNvSpPr/>
            <p:nvPr/>
          </p:nvSpPr>
          <p:spPr bwMode="auto">
            <a:xfrm>
              <a:off x="6500826" y="321468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xmlns="" id="{D338F1EF-EB17-41B2-88A0-80137AF2F3E8}"/>
                </a:ext>
              </a:extLst>
            </p:cNvPr>
            <p:cNvSpPr/>
            <p:nvPr/>
          </p:nvSpPr>
          <p:spPr bwMode="auto">
            <a:xfrm>
              <a:off x="7072330" y="321468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xmlns="" id="{F433FBAA-C3D8-434B-9F02-19D1E77A2818}"/>
                </a:ext>
              </a:extLst>
            </p:cNvPr>
            <p:cNvCxnSpPr/>
            <p:nvPr/>
          </p:nvCxnSpPr>
          <p:spPr>
            <a:xfrm>
              <a:off x="4857752" y="339566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xmlns="" id="{2CC1C90B-E393-44DA-9EE1-58177CE15AD5}"/>
                </a:ext>
              </a:extLst>
            </p:cNvPr>
            <p:cNvCxnSpPr/>
            <p:nvPr/>
          </p:nvCxnSpPr>
          <p:spPr>
            <a:xfrm>
              <a:off x="6072198" y="340360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7">
              <a:extLst>
                <a:ext uri="{FF2B5EF4-FFF2-40B4-BE49-F238E27FC236}">
                  <a16:creationId xmlns:a16="http://schemas.microsoft.com/office/drawing/2014/main" xmlns="" id="{EB9A4BFC-723C-42E8-9029-93A51A24D8DF}"/>
                </a:ext>
              </a:extLst>
            </p:cNvPr>
            <p:cNvSpPr txBox="1"/>
            <p:nvPr/>
          </p:nvSpPr>
          <p:spPr>
            <a:xfrm>
              <a:off x="1571612" y="3190728"/>
              <a:ext cx="2286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141ADCFF-D9BD-4F2C-8EDF-C5435117E838}"/>
              </a:ext>
            </a:extLst>
          </p:cNvPr>
          <p:cNvGrpSpPr/>
          <p:nvPr/>
        </p:nvGrpSpPr>
        <p:grpSpPr>
          <a:xfrm>
            <a:off x="3962400" y="3962400"/>
            <a:ext cx="5929346" cy="404966"/>
            <a:chOff x="1571612" y="3952728"/>
            <a:chExt cx="5929346" cy="40496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7F10B086-0DFC-4492-9BDA-45A2DA56E22E}"/>
                </a:ext>
              </a:extLst>
            </p:cNvPr>
            <p:cNvSpPr/>
            <p:nvPr/>
          </p:nvSpPr>
          <p:spPr bwMode="auto">
            <a:xfrm>
              <a:off x="407193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xmlns="" id="{08F31195-AAF5-44B0-8E62-96ECF1D52391}"/>
                </a:ext>
              </a:extLst>
            </p:cNvPr>
            <p:cNvSpPr/>
            <p:nvPr/>
          </p:nvSpPr>
          <p:spPr bwMode="auto">
            <a:xfrm>
              <a:off x="464343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xmlns="" id="{99FF0536-8F2E-45FE-8CE6-4C3638F62AB7}"/>
                </a:ext>
              </a:extLst>
            </p:cNvPr>
            <p:cNvSpPr/>
            <p:nvPr/>
          </p:nvSpPr>
          <p:spPr bwMode="auto">
            <a:xfrm>
              <a:off x="528638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E52E75CA-C9DA-44FD-BE7F-155A32481304}"/>
                </a:ext>
              </a:extLst>
            </p:cNvPr>
            <p:cNvSpPr/>
            <p:nvPr/>
          </p:nvSpPr>
          <p:spPr bwMode="auto">
            <a:xfrm>
              <a:off x="585788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F6FDECBF-CB04-48C8-8BBE-710530647FA3}"/>
                </a:ext>
              </a:extLst>
            </p:cNvPr>
            <p:cNvSpPr/>
            <p:nvPr/>
          </p:nvSpPr>
          <p:spPr bwMode="auto">
            <a:xfrm>
              <a:off x="6500826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xmlns="" id="{43934DAE-8915-4674-93B7-44A64D0DD8E3}"/>
                </a:ext>
              </a:extLst>
            </p:cNvPr>
            <p:cNvSpPr/>
            <p:nvPr/>
          </p:nvSpPr>
          <p:spPr bwMode="auto">
            <a:xfrm>
              <a:off x="7072330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xmlns="" id="{7A8B3391-8169-4935-8F77-027563EB50AB}"/>
                </a:ext>
              </a:extLst>
            </p:cNvPr>
            <p:cNvCxnSpPr/>
            <p:nvPr/>
          </p:nvCxnSpPr>
          <p:spPr>
            <a:xfrm>
              <a:off x="4857752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xmlns="" id="{D8870869-4DBD-4F9C-A195-246C355628A7}"/>
                </a:ext>
              </a:extLst>
            </p:cNvPr>
            <p:cNvCxnSpPr/>
            <p:nvPr/>
          </p:nvCxnSpPr>
          <p:spPr>
            <a:xfrm>
              <a:off x="6072198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B4CDB107-44D0-442D-8F99-33059E862CA8}"/>
                </a:ext>
              </a:extLst>
            </p:cNvPr>
            <p:cNvSpPr txBox="1"/>
            <p:nvPr/>
          </p:nvSpPr>
          <p:spPr>
            <a:xfrm>
              <a:off x="1571612" y="3952728"/>
              <a:ext cx="2286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xmlns="" id="{5DE9EBCD-69AC-47E7-BA1C-B5C032DFC33A}"/>
              </a:ext>
            </a:extLst>
          </p:cNvPr>
          <p:cNvGrpSpPr/>
          <p:nvPr/>
        </p:nvGrpSpPr>
        <p:grpSpPr>
          <a:xfrm>
            <a:off x="3962400" y="5486400"/>
            <a:ext cx="5929346" cy="400110"/>
            <a:chOff x="1571612" y="5476728"/>
            <a:chExt cx="5929346" cy="400110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xmlns="" id="{249F2875-E45F-4491-8D09-2701D3B0C8EF}"/>
                </a:ext>
              </a:extLst>
            </p:cNvPr>
            <p:cNvSpPr/>
            <p:nvPr/>
          </p:nvSpPr>
          <p:spPr bwMode="auto">
            <a:xfrm>
              <a:off x="4071934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82EB69EF-34F6-4D4F-806A-B84B4D2468D5}"/>
                </a:ext>
              </a:extLst>
            </p:cNvPr>
            <p:cNvSpPr/>
            <p:nvPr/>
          </p:nvSpPr>
          <p:spPr bwMode="auto">
            <a:xfrm>
              <a:off x="4643438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4871D751-531E-448C-B710-DD95B908301E}"/>
                </a:ext>
              </a:extLst>
            </p:cNvPr>
            <p:cNvSpPr/>
            <p:nvPr/>
          </p:nvSpPr>
          <p:spPr bwMode="auto">
            <a:xfrm>
              <a:off x="5286380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xmlns="" id="{2B54C79F-6745-41DC-8E48-6EC76DED8E68}"/>
                </a:ext>
              </a:extLst>
            </p:cNvPr>
            <p:cNvSpPr/>
            <p:nvPr/>
          </p:nvSpPr>
          <p:spPr bwMode="auto">
            <a:xfrm>
              <a:off x="5857884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3CC47171-8210-4FB1-882A-567DA74E8010}"/>
                </a:ext>
              </a:extLst>
            </p:cNvPr>
            <p:cNvSpPr/>
            <p:nvPr/>
          </p:nvSpPr>
          <p:spPr bwMode="auto">
            <a:xfrm>
              <a:off x="6500826" y="549420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054A3708-3D13-4AE3-9BA4-984B172496B6}"/>
                </a:ext>
              </a:extLst>
            </p:cNvPr>
            <p:cNvSpPr/>
            <p:nvPr/>
          </p:nvSpPr>
          <p:spPr bwMode="auto">
            <a:xfrm>
              <a:off x="7072330" y="549420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xmlns="" id="{F73B476C-AE50-42FE-A5D9-9FF381C3443A}"/>
                </a:ext>
              </a:extLst>
            </p:cNvPr>
            <p:cNvCxnSpPr/>
            <p:nvPr/>
          </p:nvCxnSpPr>
          <p:spPr>
            <a:xfrm>
              <a:off x="4857752" y="56751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xmlns="" id="{E1554CCF-D730-4340-899E-1A6926F7419D}"/>
                </a:ext>
              </a:extLst>
            </p:cNvPr>
            <p:cNvCxnSpPr/>
            <p:nvPr/>
          </p:nvCxnSpPr>
          <p:spPr>
            <a:xfrm>
              <a:off x="6072198" y="568312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64">
              <a:extLst>
                <a:ext uri="{FF2B5EF4-FFF2-40B4-BE49-F238E27FC236}">
                  <a16:creationId xmlns:a16="http://schemas.microsoft.com/office/drawing/2014/main" xmlns="" id="{51B7D1D0-B641-4A15-96A9-B9D42727DF7E}"/>
                </a:ext>
              </a:extLst>
            </p:cNvPr>
            <p:cNvSpPr txBox="1"/>
            <p:nvPr/>
          </p:nvSpPr>
          <p:spPr>
            <a:xfrm>
              <a:off x="1571612" y="5476728"/>
              <a:ext cx="2286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xmlns="" id="{1D797C1D-8A3D-4137-9B7A-36AE5F347D18}"/>
              </a:ext>
            </a:extLst>
          </p:cNvPr>
          <p:cNvGrpSpPr/>
          <p:nvPr/>
        </p:nvGrpSpPr>
        <p:grpSpPr>
          <a:xfrm>
            <a:off x="3962400" y="4781490"/>
            <a:ext cx="7215230" cy="400110"/>
            <a:chOff x="1571612" y="4771818"/>
            <a:chExt cx="7215230" cy="400110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xmlns="" id="{9DD6AE31-2C85-4933-9F0F-8A8C78615E71}"/>
                </a:ext>
              </a:extLst>
            </p:cNvPr>
            <p:cNvSpPr/>
            <p:nvPr/>
          </p:nvSpPr>
          <p:spPr bwMode="auto">
            <a:xfrm>
              <a:off x="4071934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1AD390BA-8F99-4D67-AAF2-1F0985E2D2E2}"/>
                </a:ext>
              </a:extLst>
            </p:cNvPr>
            <p:cNvSpPr/>
            <p:nvPr/>
          </p:nvSpPr>
          <p:spPr bwMode="auto">
            <a:xfrm>
              <a:off x="4643438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xmlns="" id="{062AF761-4DE0-4308-897B-92C84443A63B}"/>
                </a:ext>
              </a:extLst>
            </p:cNvPr>
            <p:cNvSpPr/>
            <p:nvPr/>
          </p:nvSpPr>
          <p:spPr bwMode="auto">
            <a:xfrm>
              <a:off x="528638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xmlns="" id="{A2CF8C58-7A2A-4AAC-ABA4-4EDC7085EABF}"/>
                </a:ext>
              </a:extLst>
            </p:cNvPr>
            <p:cNvSpPr/>
            <p:nvPr/>
          </p:nvSpPr>
          <p:spPr bwMode="auto">
            <a:xfrm>
              <a:off x="585788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xmlns="" id="{F09B82C3-6F9F-4831-817F-CC439D8D84DA}"/>
                </a:ext>
              </a:extLst>
            </p:cNvPr>
            <p:cNvSpPr/>
            <p:nvPr/>
          </p:nvSpPr>
          <p:spPr bwMode="auto">
            <a:xfrm>
              <a:off x="6500826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xmlns="" id="{8B7CA54F-3713-4FEE-BAC9-71EF9B161447}"/>
                </a:ext>
              </a:extLst>
            </p:cNvPr>
            <p:cNvSpPr/>
            <p:nvPr/>
          </p:nvSpPr>
          <p:spPr bwMode="auto">
            <a:xfrm>
              <a:off x="7072330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xmlns="" id="{DD3A6200-86B2-484D-B272-5130388E3BD0}"/>
                </a:ext>
              </a:extLst>
            </p:cNvPr>
            <p:cNvCxnSpPr/>
            <p:nvPr/>
          </p:nvCxnSpPr>
          <p:spPr>
            <a:xfrm>
              <a:off x="4857752" y="496729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xmlns="" id="{65766D91-A8A9-463C-A36D-B84AD71AC03E}"/>
                </a:ext>
              </a:extLst>
            </p:cNvPr>
            <p:cNvCxnSpPr/>
            <p:nvPr/>
          </p:nvCxnSpPr>
          <p:spPr>
            <a:xfrm>
              <a:off x="6072198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55">
              <a:extLst>
                <a:ext uri="{FF2B5EF4-FFF2-40B4-BE49-F238E27FC236}">
                  <a16:creationId xmlns:a16="http://schemas.microsoft.com/office/drawing/2014/main" xmlns="" id="{DEFC715E-B146-4D4C-8F4A-9BA5F3D33DB9}"/>
                </a:ext>
              </a:extLst>
            </p:cNvPr>
            <p:cNvSpPr txBox="1"/>
            <p:nvPr/>
          </p:nvSpPr>
          <p:spPr>
            <a:xfrm>
              <a:off x="1571612" y="4771818"/>
              <a:ext cx="22860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顶点</a:t>
              </a: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3</a:t>
              </a:r>
              <a:r>
                <a:rPr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的单链表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xmlns="" id="{03AFF792-679B-4FF1-AE20-6B4E5F5BED66}"/>
                </a:ext>
              </a:extLst>
            </p:cNvPr>
            <p:cNvSpPr/>
            <p:nvPr/>
          </p:nvSpPr>
          <p:spPr bwMode="auto">
            <a:xfrm>
              <a:off x="7786710" y="47863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xmlns="" id="{A6FE8EAC-8A58-4956-8712-D96D773E7969}"/>
                </a:ext>
              </a:extLst>
            </p:cNvPr>
            <p:cNvSpPr/>
            <p:nvPr/>
          </p:nvSpPr>
          <p:spPr bwMode="auto">
            <a:xfrm>
              <a:off x="8358214" y="478632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xmlns="" id="{A5D351FA-93E2-447C-94C1-2ED62F6D70BC}"/>
                </a:ext>
              </a:extLst>
            </p:cNvPr>
            <p:cNvCxnSpPr/>
            <p:nvPr/>
          </p:nvCxnSpPr>
          <p:spPr>
            <a:xfrm>
              <a:off x="7358082" y="497523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398166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54013D-EB33-4D69-A8C5-EAEFDD0A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829104"/>
          </a:xfrm>
        </p:spPr>
        <p:txBody>
          <a:bodyPr/>
          <a:lstStyle/>
          <a:p>
            <a:r>
              <a:rPr lang="zh-CN" altLang="en-US" dirty="0"/>
              <a:t>邻接表表示法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51E0EE9-97DD-4F17-8526-E949D9BA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12753"/>
            <a:ext cx="11582400" cy="1368851"/>
          </a:xfrm>
        </p:spPr>
        <p:txBody>
          <a:bodyPr/>
          <a:lstStyle/>
          <a:p>
            <a:r>
              <a:rPr lang="zh-CN" altLang="en-US" sz="2400" dirty="0"/>
              <a:t>每个单链表上添加一个</a:t>
            </a:r>
            <a:r>
              <a:rPr lang="zh-CN" altLang="en-US" sz="2400" dirty="0">
                <a:solidFill>
                  <a:srgbClr val="FF0000"/>
                </a:solidFill>
              </a:rPr>
              <a:t>表头结点</a:t>
            </a:r>
            <a:r>
              <a:rPr lang="zh-CN" altLang="en-US" sz="2400" dirty="0"/>
              <a:t>。并将所有表头结点构成一个数组，下标为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的元素表示顶点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的表头结点。</a:t>
            </a:r>
          </a:p>
        </p:txBody>
      </p:sp>
      <p:grpSp>
        <p:nvGrpSpPr>
          <p:cNvPr id="4" name="Group 59">
            <a:extLst>
              <a:ext uri="{FF2B5EF4-FFF2-40B4-BE49-F238E27FC236}">
                <a16:creationId xmlns:a16="http://schemas.microsoft.com/office/drawing/2014/main" xmlns="" id="{0D668C73-3B93-4FD2-A679-0AFB750BE6B5}"/>
              </a:ext>
            </a:extLst>
          </p:cNvPr>
          <p:cNvGrpSpPr>
            <a:grpSpLocks/>
          </p:cNvGrpSpPr>
          <p:nvPr/>
        </p:nvGrpSpPr>
        <p:grpSpPr bwMode="auto">
          <a:xfrm>
            <a:off x="917561" y="3338047"/>
            <a:ext cx="2089150" cy="2017713"/>
            <a:chOff x="657" y="662"/>
            <a:chExt cx="1316" cy="1271"/>
          </a:xfrm>
        </p:grpSpPr>
        <p:sp>
          <p:nvSpPr>
            <p:cNvPr id="5" name="Oval 60">
              <a:extLst>
                <a:ext uri="{FF2B5EF4-FFF2-40B4-BE49-F238E27FC236}">
                  <a16:creationId xmlns:a16="http://schemas.microsoft.com/office/drawing/2014/main" xmlns="" id="{9774E0D7-E815-4062-BBC4-D522AE9C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" name="Oval 61">
              <a:extLst>
                <a:ext uri="{FF2B5EF4-FFF2-40B4-BE49-F238E27FC236}">
                  <a16:creationId xmlns:a16="http://schemas.microsoft.com/office/drawing/2014/main" xmlns="" id="{D625926C-D894-402C-BFEC-8D4B59F84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7" name="Oval 62">
              <a:extLst>
                <a:ext uri="{FF2B5EF4-FFF2-40B4-BE49-F238E27FC236}">
                  <a16:creationId xmlns:a16="http://schemas.microsoft.com/office/drawing/2014/main" xmlns="" id="{02178D83-3C60-459A-87C6-6846D7E36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8" name="Oval 63">
              <a:extLst>
                <a:ext uri="{FF2B5EF4-FFF2-40B4-BE49-F238E27FC236}">
                  <a16:creationId xmlns:a16="http://schemas.microsoft.com/office/drawing/2014/main" xmlns="" id="{414D35CB-5BD2-4E38-BB27-8BFCCC058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9" name="Oval 64">
              <a:extLst>
                <a:ext uri="{FF2B5EF4-FFF2-40B4-BE49-F238E27FC236}">
                  <a16:creationId xmlns:a16="http://schemas.microsoft.com/office/drawing/2014/main" xmlns="" id="{F5043526-05ED-4A5C-B1FC-56A9C638C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0" name="Line 65">
              <a:extLst>
                <a:ext uri="{FF2B5EF4-FFF2-40B4-BE49-F238E27FC236}">
                  <a16:creationId xmlns:a16="http://schemas.microsoft.com/office/drawing/2014/main" xmlns="" id="{F183C64E-0889-408B-B7B4-6EA0619EEF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66">
              <a:extLst>
                <a:ext uri="{FF2B5EF4-FFF2-40B4-BE49-F238E27FC236}">
                  <a16:creationId xmlns:a16="http://schemas.microsoft.com/office/drawing/2014/main" xmlns="" id="{F3EA3BAA-7FA5-4609-A315-A8813F350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67">
              <a:extLst>
                <a:ext uri="{FF2B5EF4-FFF2-40B4-BE49-F238E27FC236}">
                  <a16:creationId xmlns:a16="http://schemas.microsoft.com/office/drawing/2014/main" xmlns="" id="{04380DDD-DCFB-4C31-9E61-E40DEDE92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320"/>
              <a:ext cx="318" cy="0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68">
              <a:extLst>
                <a:ext uri="{FF2B5EF4-FFF2-40B4-BE49-F238E27FC236}">
                  <a16:creationId xmlns:a16="http://schemas.microsoft.com/office/drawing/2014/main" xmlns="" id="{E33D83D6-267C-4B2D-B471-2748FF339B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320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69">
              <a:extLst>
                <a:ext uri="{FF2B5EF4-FFF2-40B4-BE49-F238E27FC236}">
                  <a16:creationId xmlns:a16="http://schemas.microsoft.com/office/drawing/2014/main" xmlns="" id="{E34274B6-3836-406C-9B40-7947E5565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70">
              <a:extLst>
                <a:ext uri="{FF2B5EF4-FFF2-40B4-BE49-F238E27FC236}">
                  <a16:creationId xmlns:a16="http://schemas.microsoft.com/office/drawing/2014/main" xmlns="" id="{C5805B63-88A6-4914-92D6-0AB8D6A21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71">
              <a:extLst>
                <a:ext uri="{FF2B5EF4-FFF2-40B4-BE49-F238E27FC236}">
                  <a16:creationId xmlns:a16="http://schemas.microsoft.com/office/drawing/2014/main" xmlns="" id="{18FDC44F-FF5D-4544-AB81-52DE4A9FA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72">
              <a:extLst>
                <a:ext uri="{FF2B5EF4-FFF2-40B4-BE49-F238E27FC236}">
                  <a16:creationId xmlns:a16="http://schemas.microsoft.com/office/drawing/2014/main" xmlns="" id="{F6C2ABBD-695D-42C9-914C-13759634A5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xmlns="" id="{4E67F51B-BD6E-452E-8098-1C9CE54A3DA9}"/>
              </a:ext>
            </a:extLst>
          </p:cNvPr>
          <p:cNvGrpSpPr/>
          <p:nvPr/>
        </p:nvGrpSpPr>
        <p:grpSpPr>
          <a:xfrm>
            <a:off x="5791200" y="3071810"/>
            <a:ext cx="3429024" cy="357190"/>
            <a:chOff x="4286248" y="2071678"/>
            <a:chExt cx="3429024" cy="357190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xmlns="" id="{9E47CF6F-A7F8-4C7F-BC35-9834D7A7C54E}"/>
                </a:ext>
              </a:extLst>
            </p:cNvPr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xmlns="" id="{3EF98E9D-7419-47D4-838A-39CBDAB66348}"/>
                </a:ext>
              </a:extLst>
            </p:cNvPr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xmlns="" id="{0BB7DC50-9F49-46F6-BEC4-D9292C3C93B7}"/>
                </a:ext>
              </a:extLst>
            </p:cNvPr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xmlns="" id="{E325AB6E-CCD5-439E-A025-845523725154}"/>
                </a:ext>
              </a:extLst>
            </p:cNvPr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xmlns="" id="{5259311F-F575-4A62-93C5-089D3C34F5DA}"/>
                </a:ext>
              </a:extLst>
            </p:cNvPr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xmlns="" id="{2F40DF5C-AB2D-4C8C-8331-3C0ED4B54A1B}"/>
                </a:ext>
              </a:extLst>
            </p:cNvPr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xmlns="" id="{1CBE28D8-DA4D-4C94-B287-A9BCA6F016CF}"/>
                </a:ext>
              </a:extLst>
            </p:cNvPr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xmlns="" id="{52860914-A937-43A3-8B9D-3581AD356196}"/>
                </a:ext>
              </a:extLst>
            </p:cNvPr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xmlns="" id="{DC660678-8DE9-404F-9BED-4E066D779DDD}"/>
              </a:ext>
            </a:extLst>
          </p:cNvPr>
          <p:cNvGrpSpPr/>
          <p:nvPr/>
        </p:nvGrpSpPr>
        <p:grpSpPr>
          <a:xfrm>
            <a:off x="5791200" y="3714752"/>
            <a:ext cx="3429024" cy="357190"/>
            <a:chOff x="4286248" y="2792552"/>
            <a:chExt cx="3429024" cy="357190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xmlns="" id="{6E089E6C-D483-47E5-B67F-ED025FAEF88F}"/>
                </a:ext>
              </a:extLst>
            </p:cNvPr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xmlns="" id="{386185C4-D7A8-4D71-B61E-F8D055DFE677}"/>
                </a:ext>
              </a:extLst>
            </p:cNvPr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xmlns="" id="{A112AC71-5F1D-462A-88DF-A0DFD8A568C7}"/>
                </a:ext>
              </a:extLst>
            </p:cNvPr>
            <p:cNvSpPr/>
            <p:nvPr/>
          </p:nvSpPr>
          <p:spPr bwMode="auto">
            <a:xfrm>
              <a:off x="5500694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xmlns="" id="{A2876C45-BE4F-4088-91C1-917606F22AC4}"/>
                </a:ext>
              </a:extLst>
            </p:cNvPr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xmlns="" id="{5C525160-1186-48F8-9CB1-3788389D231F}"/>
                </a:ext>
              </a:extLst>
            </p:cNvPr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xmlns="" id="{36849FE5-2047-4353-8E00-F8D64AE5A66A}"/>
                </a:ext>
              </a:extLst>
            </p:cNvPr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xmlns="" id="{63D64C10-4CED-4DB4-A70C-AA195C64EEB6}"/>
                </a:ext>
              </a:extLst>
            </p:cNvPr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xmlns="" id="{9F01A659-E21E-4073-AC5A-D52D5B6E32B5}"/>
                </a:ext>
              </a:extLst>
            </p:cNvPr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xmlns="" id="{BF2B5B72-A457-4543-B73C-D7959B3AE3AD}"/>
              </a:ext>
            </a:extLst>
          </p:cNvPr>
          <p:cNvGrpSpPr/>
          <p:nvPr/>
        </p:nvGrpSpPr>
        <p:grpSpPr>
          <a:xfrm>
            <a:off x="5791200" y="4378332"/>
            <a:ext cx="3429024" cy="357190"/>
            <a:chOff x="4286248" y="3578370"/>
            <a:chExt cx="3429024" cy="357190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xmlns="" id="{22660C01-9726-4D6A-81D8-A982E231E5DF}"/>
                </a:ext>
              </a:extLst>
            </p:cNvPr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xmlns="" id="{70170384-4DFC-460C-992A-57EBE3E2B66B}"/>
                </a:ext>
              </a:extLst>
            </p:cNvPr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xmlns="" id="{56B217DD-4123-4F4C-A221-7B6BF4170BEB}"/>
                </a:ext>
              </a:extLst>
            </p:cNvPr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xmlns="" id="{4BD6AA67-8DC4-499F-8AE3-133FCF2A8B4D}"/>
                </a:ext>
              </a:extLst>
            </p:cNvPr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xmlns="" id="{64CFBC4F-4634-42A8-A8D1-C5830163716D}"/>
                </a:ext>
              </a:extLst>
            </p:cNvPr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xmlns="" id="{D9BCC905-32E5-4F96-8CA1-ECC272316808}"/>
                </a:ext>
              </a:extLst>
            </p:cNvPr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xmlns="" id="{AF9E8507-B091-4AB7-9A6F-8E128859B80D}"/>
                </a:ext>
              </a:extLst>
            </p:cNvPr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xmlns="" id="{E87EA284-D183-4E55-A1D8-8EBB3F78514E}"/>
                </a:ext>
              </a:extLst>
            </p:cNvPr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xmlns="" id="{A0030C96-BE5C-4105-AF2F-F4528ACB7343}"/>
              </a:ext>
            </a:extLst>
          </p:cNvPr>
          <p:cNvGrpSpPr/>
          <p:nvPr/>
        </p:nvGrpSpPr>
        <p:grpSpPr>
          <a:xfrm>
            <a:off x="5791200" y="5643578"/>
            <a:ext cx="3429024" cy="357190"/>
            <a:chOff x="4286248" y="5072074"/>
            <a:chExt cx="3429024" cy="357190"/>
          </a:xfrm>
        </p:grpSpPr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xmlns="" id="{83CC5738-C9DB-480C-B0D5-F99E9481EC58}"/>
                </a:ext>
              </a:extLst>
            </p:cNvPr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xmlns="" id="{3A8B3274-31D5-4AA1-B52B-5B1EE0C94D07}"/>
                </a:ext>
              </a:extLst>
            </p:cNvPr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xmlns="" id="{B0150F98-4B50-416F-BEA2-8273FABFF649}"/>
                </a:ext>
              </a:extLst>
            </p:cNvPr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xmlns="" id="{2FA5179C-F772-4FC1-B01A-9B415FB953F3}"/>
                </a:ext>
              </a:extLst>
            </p:cNvPr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xmlns="" id="{B54F21A0-FC0E-4C25-A182-DCD2D4321266}"/>
                </a:ext>
              </a:extLst>
            </p:cNvPr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xmlns="" id="{76AB9DAC-1910-4E9E-8ED4-BB5D4797D53B}"/>
                </a:ext>
              </a:extLst>
            </p:cNvPr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xmlns="" id="{2F63F54A-FC44-4B4E-9723-B4319F56A30D}"/>
                </a:ext>
              </a:extLst>
            </p:cNvPr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xmlns="" id="{34FF5627-D472-4EE7-91D4-3416F690EA6C}"/>
                </a:ext>
              </a:extLst>
            </p:cNvPr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xmlns="" id="{98FECF0D-B660-4893-AB84-6A070D5D07B6}"/>
              </a:ext>
            </a:extLst>
          </p:cNvPr>
          <p:cNvGrpSpPr/>
          <p:nvPr/>
        </p:nvGrpSpPr>
        <p:grpSpPr>
          <a:xfrm>
            <a:off x="5791200" y="5000636"/>
            <a:ext cx="4714908" cy="357190"/>
            <a:chOff x="4286248" y="4364188"/>
            <a:chExt cx="4714908" cy="357190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xmlns="" id="{E3D760CE-B087-46F5-9F83-B0396D3AB279}"/>
                </a:ext>
              </a:extLst>
            </p:cNvPr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xmlns="" id="{F01C0B18-7D31-4CE1-9753-BD829763F656}"/>
                </a:ext>
              </a:extLst>
            </p:cNvPr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xmlns="" id="{E31FE5F8-F46E-4AAA-9F60-E1D3C53CE6DD}"/>
                </a:ext>
              </a:extLst>
            </p:cNvPr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xmlns="" id="{1D302B43-FBC0-4EE5-B2C2-681A05D7312C}"/>
                </a:ext>
              </a:extLst>
            </p:cNvPr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xmlns="" id="{EC37C6EE-470B-4757-8782-A472E199D88F}"/>
                </a:ext>
              </a:extLst>
            </p:cNvPr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xmlns="" id="{B72D9B3E-0B4B-42C1-AFC0-A4148289DA6B}"/>
                </a:ext>
              </a:extLst>
            </p:cNvPr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xmlns="" id="{61CAC695-913E-429B-A9BB-36B6795916D8}"/>
                </a:ext>
              </a:extLst>
            </p:cNvPr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xmlns="" id="{1EEEA911-DEE4-4C7F-A0C3-58B0B84C9351}"/>
                </a:ext>
              </a:extLst>
            </p:cNvPr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xmlns="" id="{5126AA61-5E87-4B70-997D-53D82895BC1D}"/>
                </a:ext>
              </a:extLst>
            </p:cNvPr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xmlns="" id="{72052FAA-D703-4100-8C4D-057EC0B9C91A}"/>
                </a:ext>
              </a:extLst>
            </p:cNvPr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xmlns="" id="{49F3E6E8-4920-4FD4-8507-F3D419F4FE20}"/>
                </a:ext>
              </a:extLst>
            </p:cNvPr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xmlns="" id="{A04EACC7-A4E2-45B0-AEC0-821579FE02A9}"/>
              </a:ext>
            </a:extLst>
          </p:cNvPr>
          <p:cNvGrpSpPr/>
          <p:nvPr/>
        </p:nvGrpSpPr>
        <p:grpSpPr>
          <a:xfrm>
            <a:off x="4076688" y="2928934"/>
            <a:ext cx="1714512" cy="3214710"/>
            <a:chOff x="2571736" y="1928802"/>
            <a:chExt cx="1714512" cy="3214710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xmlns="" id="{04C39E04-B015-49E7-81FF-B366629EA01A}"/>
                </a:ext>
              </a:extLst>
            </p:cNvPr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xmlns="" id="{D195F9EE-AC53-4DD2-A674-9788B3A92DFD}"/>
                </a:ext>
              </a:extLst>
            </p:cNvPr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27" name="TextBox 80">
              <a:extLst>
                <a:ext uri="{FF2B5EF4-FFF2-40B4-BE49-F238E27FC236}">
                  <a16:creationId xmlns:a16="http://schemas.microsoft.com/office/drawing/2014/main" xmlns="" id="{AC526FAE-21CE-45ED-AF5D-ACFB64C06442}"/>
                </a:ext>
              </a:extLst>
            </p:cNvPr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xmlns="" id="{FB6D1F56-83A3-4822-9CA9-26B60A3C69D5}"/>
                </a:ext>
              </a:extLst>
            </p:cNvPr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xmlns="" id="{8CD824A1-9F26-4AB3-8CF6-9FF73C19EB27}"/>
                </a:ext>
              </a:extLst>
            </p:cNvPr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xmlns="" id="{EDC632B5-7986-4722-AAB8-6745434017F0}"/>
                </a:ext>
              </a:extLst>
            </p:cNvPr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31" name="TextBox 85">
              <a:extLst>
                <a:ext uri="{FF2B5EF4-FFF2-40B4-BE49-F238E27FC236}">
                  <a16:creationId xmlns:a16="http://schemas.microsoft.com/office/drawing/2014/main" xmlns="" id="{DC4BABEE-4C1A-444B-AE74-F1C7D3DDF52E}"/>
                </a:ext>
              </a:extLst>
            </p:cNvPr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xmlns="" id="{839D5720-F112-42BE-B0F9-3DCF8FDCC867}"/>
                </a:ext>
              </a:extLst>
            </p:cNvPr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xmlns="" id="{08BC7841-6C29-4879-89C0-4860294036D3}"/>
                </a:ext>
              </a:extLst>
            </p:cNvPr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xmlns="" id="{BE9E824E-87F1-41F2-95EA-6086817539E0}"/>
                </a:ext>
              </a:extLst>
            </p:cNvPr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35" name="TextBox 89">
              <a:extLst>
                <a:ext uri="{FF2B5EF4-FFF2-40B4-BE49-F238E27FC236}">
                  <a16:creationId xmlns:a16="http://schemas.microsoft.com/office/drawing/2014/main" xmlns="" id="{015D1C26-9253-4966-A0A1-A562F04209B8}"/>
                </a:ext>
              </a:extLst>
            </p:cNvPr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xmlns="" id="{61213BFF-F6E6-4798-8005-7F975C9E227E}"/>
                </a:ext>
              </a:extLst>
            </p:cNvPr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xmlns="" id="{FC3ACB2B-A28E-43C2-80D1-F9118FD8EE32}"/>
                </a:ext>
              </a:extLst>
            </p:cNvPr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xmlns="" id="{6A51A9CC-0F9F-4836-ACF9-4B723D691EB0}"/>
                </a:ext>
              </a:extLst>
            </p:cNvPr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39" name="TextBox 93">
              <a:extLst>
                <a:ext uri="{FF2B5EF4-FFF2-40B4-BE49-F238E27FC236}">
                  <a16:creationId xmlns:a16="http://schemas.microsoft.com/office/drawing/2014/main" xmlns="" id="{0B7B195C-6AD9-482C-B8B9-97B47F0DB880}"/>
                </a:ext>
              </a:extLst>
            </p:cNvPr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xmlns="" id="{7E7ECD70-B476-4EB1-B111-D69F431E8DB9}"/>
                </a:ext>
              </a:extLst>
            </p:cNvPr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xmlns="" id="{F91B3147-B832-4273-8067-E0EE3A8D4AB9}"/>
                </a:ext>
              </a:extLst>
            </p:cNvPr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xmlns="" id="{9CF77575-E7D4-4882-AC36-6BB3FF4C091D}"/>
                </a:ext>
              </a:extLst>
            </p:cNvPr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143" name="TextBox 97">
              <a:extLst>
                <a:ext uri="{FF2B5EF4-FFF2-40B4-BE49-F238E27FC236}">
                  <a16:creationId xmlns:a16="http://schemas.microsoft.com/office/drawing/2014/main" xmlns="" id="{00E96FAF-2DC7-4375-B519-2012C8B0FF68}"/>
                </a:ext>
              </a:extLst>
            </p:cNvPr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xmlns="" id="{B4B013D2-87D2-4BFA-B757-965E04331164}"/>
                </a:ext>
              </a:extLst>
            </p:cNvPr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589147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254013D-EB33-4D69-A8C5-EAEFDD0A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邻接表表示法</a:t>
            </a:r>
          </a:p>
        </p:txBody>
      </p:sp>
      <p:graphicFrame>
        <p:nvGraphicFramePr>
          <p:cNvPr id="72" name="Group 14">
            <a:extLst>
              <a:ext uri="{FF2B5EF4-FFF2-40B4-BE49-F238E27FC236}">
                <a16:creationId xmlns:a16="http://schemas.microsoft.com/office/drawing/2014/main" xmlns="" id="{7817404B-EB9D-404E-B0C3-A0B1CDE32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44031227"/>
              </p:ext>
            </p:extLst>
          </p:nvPr>
        </p:nvGraphicFramePr>
        <p:xfrm>
          <a:off x="3505200" y="1459668"/>
          <a:ext cx="3048000" cy="508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562029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343129977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 defTabSz="914400" rtl="0" eaLnBrk="1" latinLnBrk="0" hangingPunct="1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 defTabSz="914400" rtl="0" eaLnBrk="1" latinLnBrk="0" hangingPunct="1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vexdata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 defTabSz="914400" rtl="0" eaLnBrk="1" latinLnBrk="0" hangingPunct="1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 defTabSz="914400" rtl="0" eaLnBrk="1" latinLnBrk="0" hangingPunct="1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firstarc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956977"/>
                  </a:ext>
                </a:extLst>
              </a:tr>
            </a:tbl>
          </a:graphicData>
        </a:graphic>
      </p:graphicFrame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12A1CE13-39CA-4D08-9400-A901AC4AE33B}"/>
              </a:ext>
            </a:extLst>
          </p:cNvPr>
          <p:cNvSpPr/>
          <p:nvPr/>
        </p:nvSpPr>
        <p:spPr>
          <a:xfrm>
            <a:off x="731846" y="1505669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表头结点结构为：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xmlns="" id="{D59F6FC9-0D14-42C4-8197-5F483780A9AC}"/>
              </a:ext>
            </a:extLst>
          </p:cNvPr>
          <p:cNvSpPr/>
          <p:nvPr/>
        </p:nvSpPr>
        <p:spPr>
          <a:xfrm>
            <a:off x="711064" y="3938606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弧结点结构为：</a:t>
            </a:r>
          </a:p>
        </p:txBody>
      </p:sp>
      <p:graphicFrame>
        <p:nvGraphicFramePr>
          <p:cNvPr id="75" name="Group 13">
            <a:extLst>
              <a:ext uri="{FF2B5EF4-FFF2-40B4-BE49-F238E27FC236}">
                <a16:creationId xmlns:a16="http://schemas.microsoft.com/office/drawing/2014/main" xmlns="" id="{9C1A36DA-3C4F-411A-9E7B-0C147205E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5203276"/>
              </p:ext>
            </p:extLst>
          </p:nvPr>
        </p:nvGraphicFramePr>
        <p:xfrm>
          <a:off x="3125283" y="3886200"/>
          <a:ext cx="4419600" cy="490301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360140134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62187571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1901760891"/>
                    </a:ext>
                  </a:extLst>
                </a:gridCol>
              </a:tblGrid>
              <a:tr h="4903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adjvex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nextarc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4676660"/>
                  </a:ext>
                </a:extLst>
              </a:tr>
            </a:tbl>
          </a:graphicData>
        </a:graphic>
      </p:graphicFrame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D00D5D02-2AAA-4964-8E32-2F99A9CD32A7}"/>
              </a:ext>
            </a:extLst>
          </p:cNvPr>
          <p:cNvSpPr/>
          <p:nvPr/>
        </p:nvSpPr>
        <p:spPr>
          <a:xfrm>
            <a:off x="304800" y="2208136"/>
            <a:ext cx="11734800" cy="1283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数据域（</a:t>
            </a:r>
            <a:r>
              <a:rPr lang="en-US" altLang="zh-CN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vexdata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）用于存储顶点的信息（如顶点的名称或位置）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链域（</a:t>
            </a:r>
            <a:r>
              <a:rPr lang="en-US" altLang="zh-CN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firstarc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）用于指向链表中第一个顶点（即与顶点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邻接的第一个邻接点）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xmlns="" id="{85609F85-B8CC-4332-B545-A6ABF6AA9B74}"/>
              </a:ext>
            </a:extLst>
          </p:cNvPr>
          <p:cNvSpPr/>
          <p:nvPr/>
        </p:nvSpPr>
        <p:spPr>
          <a:xfrm>
            <a:off x="304800" y="4572000"/>
            <a:ext cx="11734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邻接点域（</a:t>
            </a:r>
            <a:r>
              <a:rPr lang="en-US" altLang="zh-CN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adjvex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）用于存放与顶点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相邻接的顶点在图中的位置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链域（</a:t>
            </a:r>
            <a:r>
              <a:rPr lang="en-US" altLang="zh-CN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nextarc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）用于指向与顶点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相关联的下一条边或弧的结点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数据域（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）用于存放与边或弧相关的信息（如赋权图中每条边或弧的权值等） </a:t>
            </a:r>
          </a:p>
        </p:txBody>
      </p:sp>
    </p:spTree>
    <p:extLst>
      <p:ext uri="{BB962C8B-B14F-4D97-AF65-F5344CB8AC3E}">
        <p14:creationId xmlns:p14="http://schemas.microsoft.com/office/powerpoint/2010/main" xmlns="" val="428501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6" grpId="0"/>
      <p:bldP spid="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8E000FB-D46B-4CB8-A795-ABDFC4E5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11582400" cy="60960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#define  MAX_VERTEX_NUM   20 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最多顶点个数*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typedef 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{DG, DN, UDG, UDN}  </a:t>
            </a:r>
            <a:r>
              <a:rPr lang="en-US" altLang="zh-CN" sz="2000" dirty="0" err="1"/>
              <a:t>GraphKind</a:t>
            </a:r>
            <a:r>
              <a:rPr lang="en-US" altLang="zh-CN" sz="2000" dirty="0"/>
              <a:t>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图的种类*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typedef  struct  </a:t>
            </a:r>
            <a:r>
              <a:rPr lang="en-US" altLang="zh-CN" sz="2000" dirty="0" err="1"/>
              <a:t>ArcNode</a:t>
            </a:r>
            <a:r>
              <a:rPr lang="en-US" altLang="zh-CN" sz="2000" dirty="0"/>
              <a:t>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int  </a:t>
            </a:r>
            <a:r>
              <a:rPr lang="en-US" altLang="zh-CN" sz="2000" dirty="0" err="1"/>
              <a:t>adjvex</a:t>
            </a:r>
            <a:r>
              <a:rPr lang="en-US" altLang="zh-CN" sz="2000" dirty="0"/>
              <a:t>; 	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该弧指向顶点的位置*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struct  </a:t>
            </a:r>
            <a:r>
              <a:rPr lang="en-US" altLang="zh-CN" sz="2000" dirty="0" err="1"/>
              <a:t>ArcNode</a:t>
            </a:r>
            <a:r>
              <a:rPr lang="en-US" altLang="zh-CN" sz="2000" dirty="0"/>
              <a:t>   *</a:t>
            </a:r>
            <a:r>
              <a:rPr lang="en-US" altLang="zh-CN" sz="2000" dirty="0" err="1"/>
              <a:t>nextarc</a:t>
            </a:r>
            <a:r>
              <a:rPr lang="en-US" altLang="zh-CN" sz="2000" dirty="0"/>
              <a:t>; 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指向下一条弧的指针*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OtherInfo</a:t>
            </a:r>
            <a:r>
              <a:rPr lang="en-US" altLang="zh-CN" sz="2000" dirty="0"/>
              <a:t>    info;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与该弧相关的信息*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>
                <a:solidFill>
                  <a:srgbClr val="FF0000"/>
                </a:solidFill>
              </a:rPr>
              <a:t>ArcNode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typedef  struct  </a:t>
            </a:r>
            <a:r>
              <a:rPr lang="en-US" altLang="zh-CN" sz="2000" dirty="0" err="1"/>
              <a:t>VertexNode</a:t>
            </a:r>
            <a:r>
              <a:rPr lang="en-US" altLang="zh-CN" sz="2000" dirty="0"/>
              <a:t>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VertexData</a:t>
            </a:r>
            <a:r>
              <a:rPr lang="en-US" altLang="zh-CN" sz="2000" dirty="0"/>
              <a:t>   data;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顶点数据*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ArcNode</a:t>
            </a:r>
            <a:r>
              <a:rPr lang="en-US" altLang="zh-CN" sz="2000" dirty="0"/>
              <a:t>  *</a:t>
            </a:r>
            <a:r>
              <a:rPr lang="en-US" altLang="zh-CN" sz="2000" dirty="0" err="1"/>
              <a:t>firstarc</a:t>
            </a:r>
            <a:r>
              <a:rPr lang="en-US" altLang="zh-CN" sz="2000" dirty="0"/>
              <a:t>;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指向该顶点第一条弧的指针*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>
                <a:solidFill>
                  <a:srgbClr val="FF0000"/>
                </a:solidFill>
              </a:rPr>
              <a:t>VertexNode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typedef  struct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VertexNode</a:t>
            </a:r>
            <a:r>
              <a:rPr lang="en-US" altLang="zh-CN" sz="2000" dirty="0"/>
              <a:t>  vertex[MAX_VERTEX_NUM]; 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int  </a:t>
            </a:r>
            <a:r>
              <a:rPr lang="en-US" altLang="zh-CN" sz="2000" dirty="0" err="1"/>
              <a:t>vexnum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arcnum</a:t>
            </a:r>
            <a:r>
              <a:rPr lang="en-US" altLang="zh-CN" sz="2000" dirty="0"/>
              <a:t>;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图的顶点数和弧数*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GraphKind</a:t>
            </a:r>
            <a:r>
              <a:rPr lang="en-US" altLang="zh-CN" sz="2000" dirty="0"/>
              <a:t>  kind;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图的种类标志*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  <a:r>
              <a:rPr lang="en-US" altLang="zh-CN" sz="2000" dirty="0" err="1">
                <a:solidFill>
                  <a:srgbClr val="FF0000"/>
                </a:solidFill>
              </a:rPr>
              <a:t>AdjList</a:t>
            </a:r>
            <a:r>
              <a:rPr lang="en-US" altLang="zh-CN" sz="2000" dirty="0"/>
              <a:t>; 	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基于邻接表的图</a:t>
            </a:r>
            <a:r>
              <a:rPr lang="en-US" altLang="zh-CN" sz="2000" dirty="0">
                <a:solidFill>
                  <a:srgbClr val="CC00CC"/>
                </a:solidFill>
              </a:rPr>
              <a:t>(Adjacency List Graph)*/ </a:t>
            </a:r>
            <a:endParaRPr lang="zh-CN" altLang="en-US" sz="20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860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28600" y="589242"/>
            <a:ext cx="1043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　　图的邻接表存储方法是一种</a:t>
            </a:r>
            <a:r>
              <a:rPr kumimoji="1" lang="zh-CN" altLang="en-US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顺序分配</a:t>
            </a:r>
            <a:r>
              <a:rPr kumimoji="1" lang="zh-CN" altLang="en-US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与</a:t>
            </a:r>
            <a:r>
              <a:rPr kumimoji="1" lang="zh-CN" altLang="en-US" b="1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链式分配</a:t>
            </a:r>
            <a:r>
              <a:rPr kumimoji="1"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相结合</a:t>
            </a:r>
            <a:r>
              <a:rPr kumimoji="1" lang="zh-CN" altLang="en-US" b="1" dirty="0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的存储方法。　</a:t>
            </a:r>
            <a:endParaRPr kumimoji="1" lang="zh-CN" altLang="en-US" b="1" dirty="0">
              <a:solidFill>
                <a:srgbClr val="0A0A0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6867492" y="1357298"/>
            <a:ext cx="3429024" cy="357190"/>
            <a:chOff x="4286248" y="2071678"/>
            <a:chExt cx="342902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42862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8577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5500694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6072198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715140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7286644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5072066" y="225265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286512" y="226059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组合 14"/>
          <p:cNvGrpSpPr/>
          <p:nvPr/>
        </p:nvGrpSpPr>
        <p:grpSpPr>
          <a:xfrm>
            <a:off x="6867492" y="2000240"/>
            <a:ext cx="3429024" cy="514360"/>
            <a:chOff x="4286248" y="2792552"/>
            <a:chExt cx="3429024" cy="514360"/>
          </a:xfrm>
        </p:grpSpPr>
        <p:sp>
          <p:nvSpPr>
            <p:cNvPr id="16" name="矩形 15"/>
            <p:cNvSpPr/>
            <p:nvPr/>
          </p:nvSpPr>
          <p:spPr bwMode="auto">
            <a:xfrm>
              <a:off x="4286248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4857752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500694" y="294972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072198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715140" y="279255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286644" y="279255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5072066" y="297352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6286512" y="298146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23"/>
          <p:cNvGrpSpPr/>
          <p:nvPr/>
        </p:nvGrpSpPr>
        <p:grpSpPr>
          <a:xfrm>
            <a:off x="6867492" y="2663820"/>
            <a:ext cx="3429024" cy="357190"/>
            <a:chOff x="4286248" y="3578370"/>
            <a:chExt cx="3429024" cy="357190"/>
          </a:xfrm>
        </p:grpSpPr>
        <p:sp>
          <p:nvSpPr>
            <p:cNvPr id="25" name="矩形 24"/>
            <p:cNvSpPr/>
            <p:nvPr/>
          </p:nvSpPr>
          <p:spPr bwMode="auto">
            <a:xfrm>
              <a:off x="4286248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857752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5500694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6072198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6715140" y="357837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7286644" y="357837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31" name="直接箭头连接符 30"/>
            <p:cNvCxnSpPr/>
            <p:nvPr/>
          </p:nvCxnSpPr>
          <p:spPr>
            <a:xfrm>
              <a:off x="5072066" y="3759346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>
              <a:off x="6286512" y="376728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组合 32"/>
          <p:cNvGrpSpPr/>
          <p:nvPr/>
        </p:nvGrpSpPr>
        <p:grpSpPr>
          <a:xfrm>
            <a:off x="6867492" y="3929066"/>
            <a:ext cx="3429024" cy="357190"/>
            <a:chOff x="4286248" y="5072074"/>
            <a:chExt cx="3429024" cy="357190"/>
          </a:xfrm>
        </p:grpSpPr>
        <p:sp>
          <p:nvSpPr>
            <p:cNvPr id="34" name="矩形 33"/>
            <p:cNvSpPr/>
            <p:nvPr/>
          </p:nvSpPr>
          <p:spPr bwMode="auto">
            <a:xfrm>
              <a:off x="4286248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857752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5500694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6072198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6715140" y="507207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7286644" y="507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40" name="直接箭头连接符 39"/>
            <p:cNvCxnSpPr/>
            <p:nvPr/>
          </p:nvCxnSpPr>
          <p:spPr>
            <a:xfrm>
              <a:off x="5072066" y="525305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6286512" y="526098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组合 41"/>
          <p:cNvGrpSpPr/>
          <p:nvPr/>
        </p:nvGrpSpPr>
        <p:grpSpPr>
          <a:xfrm>
            <a:off x="6867492" y="3286124"/>
            <a:ext cx="4714908" cy="357190"/>
            <a:chOff x="4286248" y="4364188"/>
            <a:chExt cx="4714908" cy="357190"/>
          </a:xfrm>
        </p:grpSpPr>
        <p:sp>
          <p:nvSpPr>
            <p:cNvPr id="43" name="矩形 42"/>
            <p:cNvSpPr/>
            <p:nvPr/>
          </p:nvSpPr>
          <p:spPr bwMode="auto">
            <a:xfrm>
              <a:off x="4286248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4857752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550069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607219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6715140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矩形 47"/>
            <p:cNvSpPr/>
            <p:nvPr/>
          </p:nvSpPr>
          <p:spPr bwMode="auto">
            <a:xfrm>
              <a:off x="7286644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>
              <a:off x="5072066" y="454516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6286512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矩形 50"/>
            <p:cNvSpPr/>
            <p:nvPr/>
          </p:nvSpPr>
          <p:spPr bwMode="auto">
            <a:xfrm>
              <a:off x="8001024" y="436418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572528" y="436418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7572396" y="4553102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" name="组合 53"/>
          <p:cNvGrpSpPr/>
          <p:nvPr/>
        </p:nvGrpSpPr>
        <p:grpSpPr>
          <a:xfrm>
            <a:off x="5152980" y="1214422"/>
            <a:ext cx="1714512" cy="3214710"/>
            <a:chOff x="2571736" y="1928802"/>
            <a:chExt cx="1714512" cy="3214710"/>
          </a:xfrm>
        </p:grpSpPr>
        <p:sp>
          <p:nvSpPr>
            <p:cNvPr id="55" name="矩形 54"/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cxnSp>
          <p:nvCxnSpPr>
            <p:cNvPr id="74" name="直接箭头连接符 73"/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76"/>
          <p:cNvGrpSpPr/>
          <p:nvPr/>
        </p:nvGrpSpPr>
        <p:grpSpPr>
          <a:xfrm>
            <a:off x="2199614" y="3907606"/>
            <a:ext cx="2814260" cy="400110"/>
            <a:chOff x="-456838" y="2602515"/>
            <a:chExt cx="2814260" cy="400110"/>
          </a:xfrm>
        </p:grpSpPr>
        <p:sp>
          <p:nvSpPr>
            <p:cNvPr id="75" name="TextBox 74"/>
            <p:cNvSpPr txBox="1"/>
            <p:nvPr/>
          </p:nvSpPr>
          <p:spPr>
            <a:xfrm>
              <a:off x="-456838" y="2602515"/>
              <a:ext cx="19748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找顶点</a:t>
              </a:r>
              <a:r>
                <a:rPr lang="en-US" altLang="zh-CN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4</a:t>
              </a:r>
              <a:r>
                <a:rPr lang="zh-CN" altLang="en-US" sz="2000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边</a:t>
              </a:r>
            </a:p>
          </p:txBody>
        </p:sp>
        <p:sp>
          <p:nvSpPr>
            <p:cNvPr id="76" name="右箭头 75"/>
            <p:cNvSpPr/>
            <p:nvPr/>
          </p:nvSpPr>
          <p:spPr bwMode="auto">
            <a:xfrm>
              <a:off x="1571604" y="2714620"/>
              <a:ext cx="785818" cy="193676"/>
            </a:xfrm>
            <a:prstGeom prst="rightArrow">
              <a:avLst/>
            </a:prstGeom>
            <a:ln>
              <a:headEnd type="stealth" w="med" len="lg"/>
              <a:tailEnd type="none" w="med" len="med"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b="1">
                <a:solidFill>
                  <a:prstClr val="white"/>
                </a:solidFill>
              </a:endParaRPr>
            </a:p>
          </p:txBody>
        </p:sp>
      </p:grpSp>
      <p:cxnSp>
        <p:nvCxnSpPr>
          <p:cNvPr id="86" name="直接箭头连接符 85"/>
          <p:cNvCxnSpPr>
            <a:cxnSpLocks/>
          </p:cNvCxnSpPr>
          <p:nvPr/>
        </p:nvCxnSpPr>
        <p:spPr>
          <a:xfrm flipV="1">
            <a:off x="5363007" y="4561050"/>
            <a:ext cx="345125" cy="7143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cxnSpLocks/>
          </p:cNvCxnSpPr>
          <p:nvPr/>
        </p:nvCxnSpPr>
        <p:spPr>
          <a:xfrm flipH="1" flipV="1">
            <a:off x="7153244" y="4476478"/>
            <a:ext cx="285753" cy="7625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4062418" y="5429265"/>
            <a:ext cx="2286016" cy="1030909"/>
            <a:chOff x="1571604" y="5429264"/>
            <a:chExt cx="2286016" cy="1030909"/>
          </a:xfrm>
        </p:grpSpPr>
        <p:sp>
          <p:nvSpPr>
            <p:cNvPr id="90" name="矩形 89"/>
            <p:cNvSpPr/>
            <p:nvPr/>
          </p:nvSpPr>
          <p:spPr bwMode="auto">
            <a:xfrm>
              <a:off x="1571604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data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2714612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firstarc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000232" y="6029286"/>
              <a:ext cx="13573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头结点</a:t>
              </a:r>
              <a:endParaRPr lang="zh-CN" altLang="en-US" sz="22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6777062" y="5429265"/>
            <a:ext cx="3214710" cy="1030909"/>
            <a:chOff x="4286248" y="5429264"/>
            <a:chExt cx="3214710" cy="1030909"/>
          </a:xfrm>
        </p:grpSpPr>
        <p:sp>
          <p:nvSpPr>
            <p:cNvPr id="94" name="矩形 93"/>
            <p:cNvSpPr/>
            <p:nvPr/>
          </p:nvSpPr>
          <p:spPr bwMode="auto">
            <a:xfrm>
              <a:off x="4286248" y="5429264"/>
              <a:ext cx="1143008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adjvex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5429256" y="5429264"/>
              <a:ext cx="947686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info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748186" y="6029286"/>
              <a:ext cx="22860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2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边</a:t>
              </a:r>
              <a:r>
                <a:rPr lang="en-US" altLang="zh-CN" sz="22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2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弧</a:t>
              </a:r>
              <a:r>
                <a:rPr lang="en-US" altLang="zh-CN" sz="22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)</a:t>
              </a:r>
              <a:r>
                <a:rPr lang="zh-CN" altLang="en-US" sz="22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结点</a:t>
              </a:r>
            </a:p>
          </p:txBody>
        </p:sp>
        <p:sp>
          <p:nvSpPr>
            <p:cNvPr id="97" name="矩形 96"/>
            <p:cNvSpPr/>
            <p:nvPr/>
          </p:nvSpPr>
          <p:spPr bwMode="auto">
            <a:xfrm>
              <a:off x="6376942" y="5429264"/>
              <a:ext cx="1124016" cy="428628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nextarc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3276600" y="4714885"/>
            <a:ext cx="17145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kumimoji="1" b="1">
                <a:solidFill>
                  <a:srgbClr val="3333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两类结点</a:t>
            </a:r>
          </a:p>
        </p:txBody>
      </p:sp>
      <p:grpSp>
        <p:nvGrpSpPr>
          <p:cNvPr id="102" name="Group 59">
            <a:extLst>
              <a:ext uri="{FF2B5EF4-FFF2-40B4-BE49-F238E27FC236}">
                <a16:creationId xmlns:a16="http://schemas.microsoft.com/office/drawing/2014/main" xmlns="" id="{38C45A24-7F4C-4BAC-B055-7666E84B78E6}"/>
              </a:ext>
            </a:extLst>
          </p:cNvPr>
          <p:cNvGrpSpPr>
            <a:grpSpLocks/>
          </p:cNvGrpSpPr>
          <p:nvPr/>
        </p:nvGrpSpPr>
        <p:grpSpPr bwMode="auto">
          <a:xfrm>
            <a:off x="1347723" y="1324560"/>
            <a:ext cx="2089150" cy="2017713"/>
            <a:chOff x="657" y="662"/>
            <a:chExt cx="1316" cy="1271"/>
          </a:xfrm>
        </p:grpSpPr>
        <p:sp>
          <p:nvSpPr>
            <p:cNvPr id="105" name="Oval 60">
              <a:extLst>
                <a:ext uri="{FF2B5EF4-FFF2-40B4-BE49-F238E27FC236}">
                  <a16:creationId xmlns:a16="http://schemas.microsoft.com/office/drawing/2014/main" xmlns="" id="{A90A8D39-8B07-4875-A7A7-14836B16C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6" name="Oval 61">
              <a:extLst>
                <a:ext uri="{FF2B5EF4-FFF2-40B4-BE49-F238E27FC236}">
                  <a16:creationId xmlns:a16="http://schemas.microsoft.com/office/drawing/2014/main" xmlns="" id="{792948B4-06B8-4267-B56A-908476BC3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07" name="Oval 62">
              <a:extLst>
                <a:ext uri="{FF2B5EF4-FFF2-40B4-BE49-F238E27FC236}">
                  <a16:creationId xmlns:a16="http://schemas.microsoft.com/office/drawing/2014/main" xmlns="" id="{2F01EDF1-6BF1-47B1-AEE7-06141FAEA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08" name="Oval 63">
              <a:extLst>
                <a:ext uri="{FF2B5EF4-FFF2-40B4-BE49-F238E27FC236}">
                  <a16:creationId xmlns:a16="http://schemas.microsoft.com/office/drawing/2014/main" xmlns="" id="{57ACD247-FC81-47CB-86BE-3D33C9DF4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09" name="Oval 64">
              <a:extLst>
                <a:ext uri="{FF2B5EF4-FFF2-40B4-BE49-F238E27FC236}">
                  <a16:creationId xmlns:a16="http://schemas.microsoft.com/office/drawing/2014/main" xmlns="" id="{69D6D7E7-91CE-458D-AF34-22653ADC6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10" name="Line 65">
              <a:extLst>
                <a:ext uri="{FF2B5EF4-FFF2-40B4-BE49-F238E27FC236}">
                  <a16:creationId xmlns:a16="http://schemas.microsoft.com/office/drawing/2014/main" xmlns="" id="{D477E331-47B6-4A61-896C-D7C4F3CDE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Line 66">
              <a:extLst>
                <a:ext uri="{FF2B5EF4-FFF2-40B4-BE49-F238E27FC236}">
                  <a16:creationId xmlns:a16="http://schemas.microsoft.com/office/drawing/2014/main" xmlns="" id="{3F305F3D-409D-4E2F-837F-F4E47937F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" name="Line 67">
              <a:extLst>
                <a:ext uri="{FF2B5EF4-FFF2-40B4-BE49-F238E27FC236}">
                  <a16:creationId xmlns:a16="http://schemas.microsoft.com/office/drawing/2014/main" xmlns="" id="{16A8DA71-3F54-4A70-8FC6-C4C23BF96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320"/>
              <a:ext cx="318" cy="0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Freeform 68">
              <a:extLst>
                <a:ext uri="{FF2B5EF4-FFF2-40B4-BE49-F238E27FC236}">
                  <a16:creationId xmlns:a16="http://schemas.microsoft.com/office/drawing/2014/main" xmlns="" id="{33B6F34A-B24B-4327-A4C0-342D15E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320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Freeform 69">
              <a:extLst>
                <a:ext uri="{FF2B5EF4-FFF2-40B4-BE49-F238E27FC236}">
                  <a16:creationId xmlns:a16="http://schemas.microsoft.com/office/drawing/2014/main" xmlns="" id="{7557A8BC-1F91-47BF-AC1B-E7983D26F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Line 70">
              <a:extLst>
                <a:ext uri="{FF2B5EF4-FFF2-40B4-BE49-F238E27FC236}">
                  <a16:creationId xmlns:a16="http://schemas.microsoft.com/office/drawing/2014/main" xmlns="" id="{CACBF8BA-14E1-4E33-AC61-E66459289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6" name="Line 71">
              <a:extLst>
                <a:ext uri="{FF2B5EF4-FFF2-40B4-BE49-F238E27FC236}">
                  <a16:creationId xmlns:a16="http://schemas.microsoft.com/office/drawing/2014/main" xmlns="" id="{D8FB7F7F-F82F-45EE-94EF-2BA36459D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Line 72">
              <a:extLst>
                <a:ext uri="{FF2B5EF4-FFF2-40B4-BE49-F238E27FC236}">
                  <a16:creationId xmlns:a16="http://schemas.microsoft.com/office/drawing/2014/main" xmlns="" id="{FDEE2B79-E81B-49AC-935D-08918D247D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xmlns="" id="{78B74883-860E-4472-85BC-C83D1B49C005}"/>
              </a:ext>
            </a:extLst>
          </p:cNvPr>
          <p:cNvGrpSpPr/>
          <p:nvPr/>
        </p:nvGrpSpPr>
        <p:grpSpPr>
          <a:xfrm>
            <a:off x="8393913" y="5194168"/>
            <a:ext cx="3229835" cy="1046440"/>
            <a:chOff x="8393913" y="5194168"/>
            <a:chExt cx="3229835" cy="1046440"/>
          </a:xfrm>
        </p:grpSpPr>
        <p:sp>
          <p:nvSpPr>
            <p:cNvPr id="89" name="TextBox 88"/>
            <p:cNvSpPr txBox="1"/>
            <p:nvPr/>
          </p:nvSpPr>
          <p:spPr>
            <a:xfrm>
              <a:off x="10646779" y="5194168"/>
              <a:ext cx="976969" cy="1046440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边</a:t>
              </a:r>
              <a:r>
                <a:rPr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(</a:t>
              </a:r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弧</a:t>
              </a:r>
              <a:r>
                <a:rPr lang="en-US" altLang="zh-CN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)</a:t>
              </a:r>
            </a:p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信息</a:t>
              </a:r>
              <a:endParaRPr lang="en-US" altLang="zh-CN" sz="2000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如权</a:t>
              </a:r>
            </a:p>
          </p:txBody>
        </p:sp>
        <p:cxnSp>
          <p:nvCxnSpPr>
            <p:cNvPr id="83" name="连接符: 曲线 82">
              <a:extLst>
                <a:ext uri="{FF2B5EF4-FFF2-40B4-BE49-F238E27FC236}">
                  <a16:creationId xmlns:a16="http://schemas.microsoft.com/office/drawing/2014/main" xmlns="" id="{48F5A139-7F1A-4077-A6F9-8FE695DF21A1}"/>
                </a:ext>
              </a:extLst>
            </p:cNvPr>
            <p:cNvCxnSpPr>
              <a:stCxn id="89" idx="1"/>
              <a:endCxn id="95" idx="0"/>
            </p:cNvCxnSpPr>
            <p:nvPr/>
          </p:nvCxnSpPr>
          <p:spPr bwMode="auto">
            <a:xfrm rot="10800000">
              <a:off x="8393913" y="5429266"/>
              <a:ext cx="2252866" cy="288123"/>
            </a:xfrm>
            <a:prstGeom prst="curvedConnector4">
              <a:avLst>
                <a:gd name="adj1" fmla="val 9504"/>
                <a:gd name="adj2" fmla="val 240650"/>
              </a:avLst>
            </a:prstGeom>
            <a:solidFill>
              <a:schemeClr val="accent1"/>
            </a:solidFill>
            <a:ln w="22225" cap="flat" cmpd="sng" algn="ctr">
              <a:solidFill>
                <a:srgbClr val="0066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xmlns="" val="248845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8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8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 120"/>
          <p:cNvGrpSpPr/>
          <p:nvPr/>
        </p:nvGrpSpPr>
        <p:grpSpPr>
          <a:xfrm>
            <a:off x="4771848" y="2890820"/>
            <a:ext cx="1552752" cy="2671779"/>
            <a:chOff x="1571604" y="2571744"/>
            <a:chExt cx="1382722" cy="2571768"/>
          </a:xfrm>
        </p:grpSpPr>
        <p:sp>
          <p:nvSpPr>
            <p:cNvPr id="55" name="矩形 54"/>
            <p:cNvSpPr/>
            <p:nvPr/>
          </p:nvSpPr>
          <p:spPr bwMode="auto">
            <a:xfrm>
              <a:off x="1954194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2525698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571604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1954194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2525698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71604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1954194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2525698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71604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1954194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2525698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71604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xmlns="" id="{9045F73B-F047-4DC9-98F4-147ABA2ADEA2}"/>
              </a:ext>
            </a:extLst>
          </p:cNvPr>
          <p:cNvGrpSpPr/>
          <p:nvPr/>
        </p:nvGrpSpPr>
        <p:grpSpPr>
          <a:xfrm>
            <a:off x="925626" y="2863557"/>
            <a:ext cx="2447925" cy="1956090"/>
            <a:chOff x="1295379" y="715525"/>
            <a:chExt cx="2447925" cy="1657351"/>
          </a:xfrm>
        </p:grpSpPr>
        <p:sp>
          <p:nvSpPr>
            <p:cNvPr id="95" name="Oval 2"/>
            <p:cNvSpPr>
              <a:spLocks noChangeArrowheads="1"/>
            </p:cNvSpPr>
            <p:nvPr/>
          </p:nvSpPr>
          <p:spPr bwMode="auto">
            <a:xfrm>
              <a:off x="1943079" y="788550"/>
              <a:ext cx="431800" cy="36036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6" name="Oval 3"/>
            <p:cNvSpPr>
              <a:spLocks noChangeArrowheads="1"/>
            </p:cNvSpPr>
            <p:nvPr/>
          </p:nvSpPr>
          <p:spPr bwMode="auto">
            <a:xfrm>
              <a:off x="3311504" y="1075888"/>
              <a:ext cx="431800" cy="360363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7" name="Oval 4"/>
            <p:cNvSpPr>
              <a:spLocks noChangeArrowheads="1"/>
            </p:cNvSpPr>
            <p:nvPr/>
          </p:nvSpPr>
          <p:spPr bwMode="auto">
            <a:xfrm>
              <a:off x="1295379" y="1652150"/>
              <a:ext cx="431800" cy="360362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98" name="Oval 5"/>
            <p:cNvSpPr>
              <a:spLocks noChangeArrowheads="1"/>
            </p:cNvSpPr>
            <p:nvPr/>
          </p:nvSpPr>
          <p:spPr bwMode="auto">
            <a:xfrm>
              <a:off x="2663804" y="2012513"/>
              <a:ext cx="431800" cy="360363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99" name="Freeform 6"/>
            <p:cNvSpPr>
              <a:spLocks/>
            </p:cNvSpPr>
            <p:nvPr/>
          </p:nvSpPr>
          <p:spPr bwMode="auto">
            <a:xfrm>
              <a:off x="1582718" y="1088587"/>
              <a:ext cx="433387" cy="565150"/>
            </a:xfrm>
            <a:custGeom>
              <a:avLst/>
              <a:gdLst/>
              <a:ahLst/>
              <a:cxnLst>
                <a:cxn ang="0">
                  <a:pos x="0" y="356"/>
                </a:cxn>
                <a:cxn ang="0">
                  <a:pos x="273" y="0"/>
                </a:cxn>
              </a:cxnLst>
              <a:rect l="0" t="0" r="r" b="b"/>
              <a:pathLst>
                <a:path w="273" h="356">
                  <a:moveTo>
                    <a:pt x="0" y="356"/>
                  </a:moveTo>
                  <a:lnTo>
                    <a:pt x="273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00" name="Line 7"/>
            <p:cNvSpPr>
              <a:spLocks noChangeShapeType="1"/>
            </p:cNvSpPr>
            <p:nvPr/>
          </p:nvSpPr>
          <p:spPr bwMode="auto">
            <a:xfrm>
              <a:off x="1727180" y="1868051"/>
              <a:ext cx="936625" cy="288925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01" name="Freeform 8"/>
            <p:cNvSpPr>
              <a:spLocks/>
            </p:cNvSpPr>
            <p:nvPr/>
          </p:nvSpPr>
          <p:spPr bwMode="auto">
            <a:xfrm>
              <a:off x="1698604" y="1291787"/>
              <a:ext cx="1625600" cy="444500"/>
            </a:xfrm>
            <a:custGeom>
              <a:avLst/>
              <a:gdLst/>
              <a:ahLst/>
              <a:cxnLst>
                <a:cxn ang="0">
                  <a:pos x="0" y="280"/>
                </a:cxn>
                <a:cxn ang="0">
                  <a:pos x="1024" y="0"/>
                </a:cxn>
              </a:cxnLst>
              <a:rect l="0" t="0" r="r" b="b"/>
              <a:pathLst>
                <a:path w="1024" h="280">
                  <a:moveTo>
                    <a:pt x="0" y="280"/>
                  </a:moveTo>
                  <a:lnTo>
                    <a:pt x="1024" y="0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02" name="Freeform 9"/>
            <p:cNvSpPr>
              <a:spLocks/>
            </p:cNvSpPr>
            <p:nvPr/>
          </p:nvSpPr>
          <p:spPr bwMode="auto">
            <a:xfrm>
              <a:off x="2374880" y="1004451"/>
              <a:ext cx="974725" cy="1539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14" y="97"/>
                </a:cxn>
              </a:cxnLst>
              <a:rect l="0" t="0" r="r" b="b"/>
              <a:pathLst>
                <a:path w="614" h="97">
                  <a:moveTo>
                    <a:pt x="0" y="0"/>
                  </a:moveTo>
                  <a:lnTo>
                    <a:pt x="614" y="97"/>
                  </a:ln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03" name="Text Box 10"/>
            <p:cNvSpPr txBox="1">
              <a:spLocks noChangeArrowheads="1"/>
            </p:cNvSpPr>
            <p:nvPr/>
          </p:nvSpPr>
          <p:spPr bwMode="auto">
            <a:xfrm>
              <a:off x="2590779" y="715525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04" name="Text Box 11"/>
            <p:cNvSpPr txBox="1">
              <a:spLocks noChangeArrowheads="1"/>
            </p:cNvSpPr>
            <p:nvPr/>
          </p:nvSpPr>
          <p:spPr bwMode="auto">
            <a:xfrm>
              <a:off x="1439842" y="1131450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05" name="Text Box 12"/>
            <p:cNvSpPr txBox="1">
              <a:spLocks noChangeArrowheads="1"/>
            </p:cNvSpPr>
            <p:nvPr/>
          </p:nvSpPr>
          <p:spPr bwMode="auto">
            <a:xfrm>
              <a:off x="2232004" y="1202887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FF"/>
                  </a:solidFill>
                  <a:ea typeface="楷体_GB2312" pitchFamily="49" charset="-122"/>
                </a:rPr>
                <a:t>5</a:t>
              </a:r>
            </a:p>
          </p:txBody>
        </p:sp>
        <p:sp>
          <p:nvSpPr>
            <p:cNvPr id="106" name="Text Box 13"/>
            <p:cNvSpPr txBox="1">
              <a:spLocks noChangeArrowheads="1"/>
            </p:cNvSpPr>
            <p:nvPr/>
          </p:nvSpPr>
          <p:spPr bwMode="auto">
            <a:xfrm>
              <a:off x="1943079" y="1995050"/>
              <a:ext cx="431800" cy="3048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FF00FF"/>
                  </a:solidFill>
                  <a:ea typeface="楷体_GB2312" pitchFamily="49" charset="-122"/>
                </a:rPr>
                <a:t>6</a:t>
              </a:r>
            </a:p>
          </p:txBody>
        </p:sp>
      </p:grpSp>
      <p:grpSp>
        <p:nvGrpSpPr>
          <p:cNvPr id="124" name="组合 123"/>
          <p:cNvGrpSpPr/>
          <p:nvPr/>
        </p:nvGrpSpPr>
        <p:grpSpPr>
          <a:xfrm>
            <a:off x="5914856" y="3033697"/>
            <a:ext cx="2000264" cy="357190"/>
            <a:chOff x="2714612" y="2714620"/>
            <a:chExt cx="2000264" cy="357190"/>
          </a:xfrm>
        </p:grpSpPr>
        <p:sp>
          <p:nvSpPr>
            <p:cNvPr id="7" name="矩形 6"/>
            <p:cNvSpPr/>
            <p:nvPr/>
          </p:nvSpPr>
          <p:spPr bwMode="auto">
            <a:xfrm>
              <a:off x="3286116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385762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58" name="直接箭头连接符 57"/>
            <p:cNvCxnSpPr/>
            <p:nvPr/>
          </p:nvCxnSpPr>
          <p:spPr>
            <a:xfrm>
              <a:off x="2714612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 bwMode="auto">
            <a:xfrm>
              <a:off x="4286248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772244" y="3033697"/>
            <a:ext cx="1857388" cy="357190"/>
            <a:chOff x="4572000" y="2714620"/>
            <a:chExt cx="1857388" cy="35719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572000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 bwMode="auto">
            <a:xfrm>
              <a:off x="500062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557213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6000760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9415318" y="3033697"/>
            <a:ext cx="1857388" cy="357190"/>
            <a:chOff x="6215074" y="2714620"/>
            <a:chExt cx="1857388" cy="357190"/>
          </a:xfrm>
        </p:grpSpPr>
        <p:cxnSp>
          <p:nvCxnSpPr>
            <p:cNvPr id="112" name="直接箭头连接符 111"/>
            <p:cNvCxnSpPr/>
            <p:nvPr/>
          </p:nvCxnSpPr>
          <p:spPr>
            <a:xfrm>
              <a:off x="6215074" y="2928934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矩形 112"/>
            <p:cNvSpPr/>
            <p:nvPr/>
          </p:nvSpPr>
          <p:spPr bwMode="auto">
            <a:xfrm>
              <a:off x="6643702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7215206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7643834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7" name="组合 126"/>
          <p:cNvGrpSpPr/>
          <p:nvPr/>
        </p:nvGrpSpPr>
        <p:grpSpPr>
          <a:xfrm>
            <a:off x="5914856" y="3676639"/>
            <a:ext cx="2000264" cy="357190"/>
            <a:chOff x="2714612" y="3357562"/>
            <a:chExt cx="2000264" cy="357190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2714612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矩形 115"/>
            <p:cNvSpPr/>
            <p:nvPr/>
          </p:nvSpPr>
          <p:spPr bwMode="auto">
            <a:xfrm>
              <a:off x="3286116" y="3357562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3857620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FF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4286248" y="335756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  <a:endParaRPr lang="zh-CN" altLang="en-US" sz="2000" b="1" dirty="0">
                <a:solidFill>
                  <a:srgbClr val="FF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" name="标题 1">
            <a:extLst>
              <a:ext uri="{FF2B5EF4-FFF2-40B4-BE49-F238E27FC236}">
                <a16:creationId xmlns:a16="http://schemas.microsoft.com/office/drawing/2014/main" xmlns="" id="{8F5FEFB7-C000-456F-9A1C-987459586F1D}"/>
              </a:ext>
            </a:extLst>
          </p:cNvPr>
          <p:cNvSpPr txBox="1">
            <a:spLocks/>
          </p:cNvSpPr>
          <p:nvPr/>
        </p:nvSpPr>
        <p:spPr>
          <a:xfrm>
            <a:off x="914400" y="839800"/>
            <a:ext cx="10363200" cy="836594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网的邻接表表示法</a:t>
            </a:r>
          </a:p>
        </p:txBody>
      </p:sp>
    </p:spTree>
    <p:extLst>
      <p:ext uri="{BB962C8B-B14F-4D97-AF65-F5344CB8AC3E}">
        <p14:creationId xmlns:p14="http://schemas.microsoft.com/office/powerpoint/2010/main" xmlns="" val="110764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CEFFF25-B62C-410B-A61B-9DE22C78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7.2.2 </a:t>
            </a:r>
            <a:r>
              <a:rPr lang="zh-CN" altLang="en-US" dirty="0"/>
              <a:t>邻接表表示法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9C9AEBD-BB30-4596-893B-A85131088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r>
              <a:rPr lang="zh-CN" altLang="en-US" dirty="0">
                <a:solidFill>
                  <a:srgbClr val="006600"/>
                </a:solidFill>
              </a:rPr>
              <a:t>存储空间</a:t>
            </a:r>
            <a:r>
              <a:rPr lang="zh-CN" altLang="en-US" dirty="0"/>
              <a:t>：对于有</a:t>
            </a:r>
            <a:r>
              <a:rPr lang="en-US" altLang="zh-CN" dirty="0"/>
              <a:t>n</a:t>
            </a:r>
            <a:r>
              <a:rPr lang="zh-CN" altLang="en-US" dirty="0"/>
              <a:t>个顶点，</a:t>
            </a:r>
            <a:r>
              <a:rPr lang="en-US" altLang="zh-CN" dirty="0"/>
              <a:t>e</a:t>
            </a:r>
            <a:r>
              <a:rPr lang="zh-CN" altLang="en-US" dirty="0"/>
              <a:t>条边的无向图而言，若采取邻接表作为存储结构，则需要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个表头结点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C00000"/>
                </a:solidFill>
              </a:rPr>
              <a:t>2e</a:t>
            </a:r>
            <a:r>
              <a:rPr lang="zh-CN" altLang="en-US" dirty="0">
                <a:solidFill>
                  <a:srgbClr val="C00000"/>
                </a:solidFill>
              </a:rPr>
              <a:t>个表结点</a:t>
            </a:r>
            <a:r>
              <a:rPr lang="zh-CN" altLang="en-US" dirty="0"/>
              <a:t>。 存储稀疏图很有优势。</a:t>
            </a:r>
            <a:endParaRPr lang="en-US" altLang="zh-CN" dirty="0"/>
          </a:p>
          <a:p>
            <a:r>
              <a:rPr lang="zh-CN" altLang="en-US" dirty="0">
                <a:solidFill>
                  <a:srgbClr val="006600"/>
                </a:solidFill>
              </a:rPr>
              <a:t>无向图的度</a:t>
            </a:r>
            <a:r>
              <a:rPr lang="zh-CN" altLang="en-US" dirty="0"/>
              <a:t>：在无向图的邻接表中，顶点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的度恰好就是第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C00000"/>
                </a:solidFill>
              </a:rPr>
              <a:t>边链表</a:t>
            </a:r>
            <a:r>
              <a:rPr lang="zh-CN" altLang="en-US" dirty="0"/>
              <a:t>上</a:t>
            </a:r>
            <a:r>
              <a:rPr lang="zh-CN" altLang="en-US" dirty="0">
                <a:solidFill>
                  <a:srgbClr val="C00000"/>
                </a:solidFill>
              </a:rPr>
              <a:t>结点的个数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006600"/>
                </a:solidFill>
              </a:rPr>
              <a:t>有向图的度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在有向图中，第</a:t>
            </a:r>
            <a:r>
              <a:rPr lang="en-US" altLang="zh-CN" dirty="0" err="1"/>
              <a:t>i</a:t>
            </a:r>
            <a:r>
              <a:rPr lang="zh-CN" altLang="en-US" dirty="0"/>
              <a:t>个</a:t>
            </a:r>
            <a:r>
              <a:rPr lang="zh-CN" altLang="en-US" dirty="0">
                <a:solidFill>
                  <a:srgbClr val="C00000"/>
                </a:solidFill>
              </a:rPr>
              <a:t>边链表</a:t>
            </a:r>
            <a:r>
              <a:rPr lang="zh-CN" altLang="en-US" dirty="0"/>
              <a:t>上顶点的个数是</a:t>
            </a:r>
            <a:r>
              <a:rPr lang="zh-CN" altLang="en-US" dirty="0">
                <a:solidFill>
                  <a:srgbClr val="C00000"/>
                </a:solidFill>
              </a:rPr>
              <a:t>顶点</a:t>
            </a:r>
            <a:r>
              <a:rPr lang="en-US" altLang="zh-CN" dirty="0">
                <a:solidFill>
                  <a:srgbClr val="C00000"/>
                </a:solidFill>
              </a:rPr>
              <a:t>v</a:t>
            </a:r>
            <a:r>
              <a:rPr lang="en-US" altLang="zh-CN" baseline="-25000" dirty="0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的出度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要想求得该顶点的入度，则必须</a:t>
            </a:r>
            <a:r>
              <a:rPr lang="zh-CN" altLang="en-US" dirty="0">
                <a:solidFill>
                  <a:srgbClr val="C00000"/>
                </a:solidFill>
              </a:rPr>
              <a:t>遍历</a:t>
            </a:r>
            <a:r>
              <a:rPr lang="zh-CN" altLang="en-US" dirty="0"/>
              <a:t>整个邻接表。在所有单链表中查找邻接点域的值为</a:t>
            </a:r>
            <a:r>
              <a:rPr lang="en-US" altLang="zh-CN" dirty="0" err="1"/>
              <a:t>i</a:t>
            </a:r>
            <a:r>
              <a:rPr lang="zh-CN" altLang="en-US" dirty="0"/>
              <a:t>的结点并计数求和。</a:t>
            </a:r>
          </a:p>
        </p:txBody>
      </p:sp>
    </p:spTree>
    <p:extLst>
      <p:ext uri="{BB962C8B-B14F-4D97-AF65-F5344CB8AC3E}">
        <p14:creationId xmlns:p14="http://schemas.microsoft.com/office/powerpoint/2010/main" xmlns="" val="5121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AD0D4FA-63A5-45B4-845E-3FBC993E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逆邻接表法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2A7FB2F-DC69-446A-9BB1-07067C95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758952"/>
          </a:xfrm>
        </p:spPr>
        <p:txBody>
          <a:bodyPr/>
          <a:lstStyle/>
          <a:p>
            <a:r>
              <a:rPr lang="zh-CN" altLang="en-US" sz="2400" dirty="0"/>
              <a:t>对图中的每一顶点</a:t>
            </a:r>
            <a:r>
              <a:rPr lang="en-US" altLang="zh-CN" sz="2400" dirty="0"/>
              <a:t>v</a:t>
            </a:r>
            <a:r>
              <a:rPr lang="en-US" altLang="zh-CN" sz="2400" baseline="-30000" dirty="0"/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建立一个递邻接表，即对每个顶点</a:t>
            </a:r>
            <a:r>
              <a:rPr lang="en-US" altLang="zh-CN" sz="2400" dirty="0"/>
              <a:t>v</a:t>
            </a:r>
            <a:r>
              <a:rPr lang="en-US" altLang="zh-CN" sz="2400" baseline="-30000" dirty="0"/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建立一个所有以顶点</a:t>
            </a:r>
            <a:r>
              <a:rPr lang="en-US" altLang="zh-CN" sz="2400" dirty="0"/>
              <a:t>v</a:t>
            </a:r>
            <a:r>
              <a:rPr lang="en-US" altLang="zh-CN" sz="2400" baseline="-30000" dirty="0"/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为弧头的弧的表，这样求顶点</a:t>
            </a:r>
            <a:r>
              <a:rPr lang="en-US" altLang="zh-CN" sz="2400" dirty="0"/>
              <a:t>v</a:t>
            </a:r>
            <a:r>
              <a:rPr lang="en-US" altLang="zh-CN" sz="2400" baseline="-30000" dirty="0"/>
              <a:t>i</a:t>
            </a:r>
            <a:r>
              <a:rPr lang="zh-CN" altLang="en-US" sz="2400" dirty="0">
                <a:latin typeface="宋体" panose="02010600030101010101" pitchFamily="2" charset="-122"/>
              </a:rPr>
              <a:t>的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入度</a:t>
            </a:r>
            <a:r>
              <a:rPr lang="zh-CN" altLang="en-US" sz="2400" dirty="0">
                <a:latin typeface="宋体" panose="02010600030101010101" pitchFamily="2" charset="-122"/>
              </a:rPr>
              <a:t>即是计算逆邻接表中第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个顶点的边链表中结点个数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  <a:r>
              <a:rPr lang="zh-CN" altLang="en-US" sz="2400" dirty="0"/>
              <a:t> </a:t>
            </a:r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915C1705-D5A3-4B97-9E2C-91DC7355B9A9}"/>
              </a:ext>
            </a:extLst>
          </p:cNvPr>
          <p:cNvGrpSpPr/>
          <p:nvPr/>
        </p:nvGrpSpPr>
        <p:grpSpPr>
          <a:xfrm>
            <a:off x="4848180" y="2971800"/>
            <a:ext cx="6429420" cy="3214710"/>
            <a:chOff x="2571736" y="1928802"/>
            <a:chExt cx="6429420" cy="321471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DFFB4F51-CCBB-4467-885A-C2D07E37C40A}"/>
                </a:ext>
              </a:extLst>
            </p:cNvPr>
            <p:cNvSpPr/>
            <p:nvPr/>
          </p:nvSpPr>
          <p:spPr bwMode="auto">
            <a:xfrm>
              <a:off x="4298948" y="2071678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xmlns="" id="{B047F41F-BBF3-4ADB-A240-57FE75B3AF18}"/>
                </a:ext>
              </a:extLst>
            </p:cNvPr>
            <p:cNvSpPr/>
            <p:nvPr/>
          </p:nvSpPr>
          <p:spPr bwMode="auto">
            <a:xfrm>
              <a:off x="4870452" y="2071678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xmlns="" id="{568DA0DC-8244-432D-9E90-D63D8B21B0EC}"/>
                </a:ext>
              </a:extLst>
            </p:cNvPr>
            <p:cNvSpPr/>
            <p:nvPr/>
          </p:nvSpPr>
          <p:spPr bwMode="auto">
            <a:xfrm>
              <a:off x="4286248" y="271462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xmlns="" id="{D8FA619B-C378-4964-A64D-6132341D1EF8}"/>
                </a:ext>
              </a:extLst>
            </p:cNvPr>
            <p:cNvSpPr/>
            <p:nvPr/>
          </p:nvSpPr>
          <p:spPr bwMode="auto">
            <a:xfrm>
              <a:off x="4857752" y="271462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xmlns="" id="{33D57691-B4D2-4733-B8DE-B316D5E5AD0B}"/>
                </a:ext>
              </a:extLst>
            </p:cNvPr>
            <p:cNvSpPr/>
            <p:nvPr/>
          </p:nvSpPr>
          <p:spPr bwMode="auto">
            <a:xfrm>
              <a:off x="4286248" y="3378200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xmlns="" id="{A9D989A7-733C-4D28-BACA-E6A75E4F3210}"/>
                </a:ext>
              </a:extLst>
            </p:cNvPr>
            <p:cNvSpPr/>
            <p:nvPr/>
          </p:nvSpPr>
          <p:spPr bwMode="auto">
            <a:xfrm>
              <a:off x="4857752" y="3378200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xmlns="" id="{D026BAAC-2321-4920-9683-73E6B8B667A3}"/>
                </a:ext>
              </a:extLst>
            </p:cNvPr>
            <p:cNvSpPr/>
            <p:nvPr/>
          </p:nvSpPr>
          <p:spPr bwMode="auto">
            <a:xfrm>
              <a:off x="4286248" y="4643446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xmlns="" id="{B8CB99F1-5861-46C2-A355-B83339FFFAB1}"/>
                </a:ext>
              </a:extLst>
            </p:cNvPr>
            <p:cNvSpPr/>
            <p:nvPr/>
          </p:nvSpPr>
          <p:spPr bwMode="auto">
            <a:xfrm>
              <a:off x="4857752" y="4643446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xmlns="" id="{8E396565-0092-4024-9770-085EE653B4B4}"/>
                </a:ext>
              </a:extLst>
            </p:cNvPr>
            <p:cNvSpPr/>
            <p:nvPr/>
          </p:nvSpPr>
          <p:spPr bwMode="auto">
            <a:xfrm>
              <a:off x="4286248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xmlns="" id="{14F4AA51-ED27-4E09-9910-A5F9255511CC}"/>
                </a:ext>
              </a:extLst>
            </p:cNvPr>
            <p:cNvSpPr/>
            <p:nvPr/>
          </p:nvSpPr>
          <p:spPr bwMode="auto">
            <a:xfrm>
              <a:off x="485775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xmlns="" id="{BB292627-1156-439B-AC76-B1DA336B25FF}"/>
                </a:ext>
              </a:extLst>
            </p:cNvPr>
            <p:cNvSpPr/>
            <p:nvPr/>
          </p:nvSpPr>
          <p:spPr bwMode="auto">
            <a:xfrm>
              <a:off x="550069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xmlns="" id="{4D036E4B-3C0B-4B04-A955-F4C08C323648}"/>
                </a:ext>
              </a:extLst>
            </p:cNvPr>
            <p:cNvSpPr/>
            <p:nvPr/>
          </p:nvSpPr>
          <p:spPr bwMode="auto">
            <a:xfrm>
              <a:off x="607219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AD5B4A00-AE4A-499B-8416-24308BA02A23}"/>
                </a:ext>
              </a:extLst>
            </p:cNvPr>
            <p:cNvSpPr/>
            <p:nvPr/>
          </p:nvSpPr>
          <p:spPr bwMode="auto">
            <a:xfrm>
              <a:off x="6715140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2371655B-6DED-4252-A2AA-119E4F77A563}"/>
                </a:ext>
              </a:extLst>
            </p:cNvPr>
            <p:cNvSpPr/>
            <p:nvPr/>
          </p:nvSpPr>
          <p:spPr bwMode="auto">
            <a:xfrm>
              <a:off x="728664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xmlns="" id="{2B82B3CA-8512-4FEA-B92D-32055FE4D9B3}"/>
                </a:ext>
              </a:extLst>
            </p:cNvPr>
            <p:cNvCxnSpPr/>
            <p:nvPr/>
          </p:nvCxnSpPr>
          <p:spPr>
            <a:xfrm>
              <a:off x="5072066" y="4181480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xmlns="" id="{DA495A9D-9975-4842-ABB2-5EF4BE0C3553}"/>
                </a:ext>
              </a:extLst>
            </p:cNvPr>
            <p:cNvCxnSpPr/>
            <p:nvPr/>
          </p:nvCxnSpPr>
          <p:spPr>
            <a:xfrm>
              <a:off x="6286512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xmlns="" id="{9F544558-4E5A-4EDD-A5D5-921C2D5C28C1}"/>
                </a:ext>
              </a:extLst>
            </p:cNvPr>
            <p:cNvSpPr/>
            <p:nvPr/>
          </p:nvSpPr>
          <p:spPr bwMode="auto">
            <a:xfrm>
              <a:off x="8001024" y="4000504"/>
              <a:ext cx="571504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C0E374E4-95ED-4E97-9338-042BBC4C3494}"/>
                </a:ext>
              </a:extLst>
            </p:cNvPr>
            <p:cNvSpPr/>
            <p:nvPr/>
          </p:nvSpPr>
          <p:spPr bwMode="auto">
            <a:xfrm>
              <a:off x="85725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xmlns="" id="{5A111991-74C3-400E-8F15-DC5F7A6B8758}"/>
                </a:ext>
              </a:extLst>
            </p:cNvPr>
            <p:cNvCxnSpPr/>
            <p:nvPr/>
          </p:nvCxnSpPr>
          <p:spPr>
            <a:xfrm>
              <a:off x="7572396" y="4189418"/>
              <a:ext cx="428628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xmlns="" id="{106292ED-446F-4E28-A198-658DEAD9EFDC}"/>
                </a:ext>
              </a:extLst>
            </p:cNvPr>
            <p:cNvSpPr/>
            <p:nvPr/>
          </p:nvSpPr>
          <p:spPr bwMode="auto">
            <a:xfrm>
              <a:off x="2954326" y="1928802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xmlns="" id="{0AD7F521-8A3C-4EB4-85EE-CF9A1A5CB63A}"/>
                </a:ext>
              </a:extLst>
            </p:cNvPr>
            <p:cNvSpPr/>
            <p:nvPr/>
          </p:nvSpPr>
          <p:spPr bwMode="auto">
            <a:xfrm>
              <a:off x="3525830" y="1928802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40" name="TextBox 68">
              <a:extLst>
                <a:ext uri="{FF2B5EF4-FFF2-40B4-BE49-F238E27FC236}">
                  <a16:creationId xmlns:a16="http://schemas.microsoft.com/office/drawing/2014/main" xmlns="" id="{5BDB5462-D2B0-483D-8057-AF92C9452BF8}"/>
                </a:ext>
              </a:extLst>
            </p:cNvPr>
            <p:cNvSpPr txBox="1"/>
            <p:nvPr/>
          </p:nvSpPr>
          <p:spPr>
            <a:xfrm>
              <a:off x="2571736" y="2097078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xmlns="" id="{53A455FE-F8B3-4502-A3F0-E13E3C9F0A8F}"/>
                </a:ext>
              </a:extLst>
            </p:cNvPr>
            <p:cNvCxnSpPr/>
            <p:nvPr/>
          </p:nvCxnSpPr>
          <p:spPr>
            <a:xfrm>
              <a:off x="3714744" y="2265354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xmlns="" id="{1E27A1B8-AB11-4E99-B3D4-34F788DCD77E}"/>
                </a:ext>
              </a:extLst>
            </p:cNvPr>
            <p:cNvSpPr/>
            <p:nvPr/>
          </p:nvSpPr>
          <p:spPr bwMode="auto">
            <a:xfrm>
              <a:off x="2954326" y="2571744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xmlns="" id="{6E4E51C5-2D54-43FF-8D52-86DC921572FD}"/>
                </a:ext>
              </a:extLst>
            </p:cNvPr>
            <p:cNvSpPr/>
            <p:nvPr/>
          </p:nvSpPr>
          <p:spPr bwMode="auto">
            <a:xfrm>
              <a:off x="3525830" y="2571744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44" name="TextBox 72">
              <a:extLst>
                <a:ext uri="{FF2B5EF4-FFF2-40B4-BE49-F238E27FC236}">
                  <a16:creationId xmlns:a16="http://schemas.microsoft.com/office/drawing/2014/main" xmlns="" id="{4BE530A7-F059-4E7A-A73E-6DAC35A020AA}"/>
                </a:ext>
              </a:extLst>
            </p:cNvPr>
            <p:cNvSpPr txBox="1"/>
            <p:nvPr/>
          </p:nvSpPr>
          <p:spPr>
            <a:xfrm>
              <a:off x="2571736" y="2740020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1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xmlns="" id="{605637AC-9A2E-4BD9-9A51-315B304F3EA5}"/>
                </a:ext>
              </a:extLst>
            </p:cNvPr>
            <p:cNvCxnSpPr/>
            <p:nvPr/>
          </p:nvCxnSpPr>
          <p:spPr>
            <a:xfrm>
              <a:off x="3714744" y="2908296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7BB10442-9152-4EF1-B82B-C881F0549BCC}"/>
                </a:ext>
              </a:extLst>
            </p:cNvPr>
            <p:cNvSpPr/>
            <p:nvPr/>
          </p:nvSpPr>
          <p:spPr bwMode="auto">
            <a:xfrm>
              <a:off x="2954326" y="3214686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xmlns="" id="{2BDF52DF-E26E-43A0-87E3-99D3F7AF8290}"/>
                </a:ext>
              </a:extLst>
            </p:cNvPr>
            <p:cNvSpPr/>
            <p:nvPr/>
          </p:nvSpPr>
          <p:spPr bwMode="auto">
            <a:xfrm>
              <a:off x="3525830" y="3214686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48" name="TextBox 76">
              <a:extLst>
                <a:ext uri="{FF2B5EF4-FFF2-40B4-BE49-F238E27FC236}">
                  <a16:creationId xmlns:a16="http://schemas.microsoft.com/office/drawing/2014/main" xmlns="" id="{28B676A1-AFCC-46D1-9F35-D067D042B0EC}"/>
                </a:ext>
              </a:extLst>
            </p:cNvPr>
            <p:cNvSpPr txBox="1"/>
            <p:nvPr/>
          </p:nvSpPr>
          <p:spPr>
            <a:xfrm>
              <a:off x="2571736" y="3382962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2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xmlns="" id="{5A2CA51C-EC38-47C9-9EBF-E4D2C91FECF3}"/>
                </a:ext>
              </a:extLst>
            </p:cNvPr>
            <p:cNvCxnSpPr/>
            <p:nvPr/>
          </p:nvCxnSpPr>
          <p:spPr>
            <a:xfrm>
              <a:off x="3714744" y="3551238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xmlns="" id="{4D7A62DA-083C-4683-9CBD-2096B7F9F603}"/>
                </a:ext>
              </a:extLst>
            </p:cNvPr>
            <p:cNvSpPr/>
            <p:nvPr/>
          </p:nvSpPr>
          <p:spPr bwMode="auto">
            <a:xfrm>
              <a:off x="2954326" y="3857628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xmlns="" id="{7271CE85-7E89-4203-AFD0-5C1A7D7771C9}"/>
                </a:ext>
              </a:extLst>
            </p:cNvPr>
            <p:cNvSpPr/>
            <p:nvPr/>
          </p:nvSpPr>
          <p:spPr bwMode="auto">
            <a:xfrm>
              <a:off x="3525830" y="3857628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52" name="TextBox 80">
              <a:extLst>
                <a:ext uri="{FF2B5EF4-FFF2-40B4-BE49-F238E27FC236}">
                  <a16:creationId xmlns:a16="http://schemas.microsoft.com/office/drawing/2014/main" xmlns="" id="{46AB3F18-29E8-4AFF-9D00-B790A7C02233}"/>
                </a:ext>
              </a:extLst>
            </p:cNvPr>
            <p:cNvSpPr txBox="1"/>
            <p:nvPr/>
          </p:nvSpPr>
          <p:spPr>
            <a:xfrm>
              <a:off x="2571736" y="4025904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3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xmlns="" id="{038BDB8F-6F34-4EDF-8626-D6BF015948F2}"/>
                </a:ext>
              </a:extLst>
            </p:cNvPr>
            <p:cNvCxnSpPr/>
            <p:nvPr/>
          </p:nvCxnSpPr>
          <p:spPr>
            <a:xfrm>
              <a:off x="3714744" y="4194180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xmlns="" id="{B74545C8-F9E2-46E5-BA43-7721982858DC}"/>
                </a:ext>
              </a:extLst>
            </p:cNvPr>
            <p:cNvSpPr/>
            <p:nvPr/>
          </p:nvSpPr>
          <p:spPr bwMode="auto">
            <a:xfrm>
              <a:off x="2954326" y="4500570"/>
              <a:ext cx="571504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xmlns="" id="{11C0257F-87D1-456C-9847-40DE3295B6EE}"/>
                </a:ext>
              </a:extLst>
            </p:cNvPr>
            <p:cNvSpPr/>
            <p:nvPr/>
          </p:nvSpPr>
          <p:spPr bwMode="auto">
            <a:xfrm>
              <a:off x="3525830" y="4500570"/>
              <a:ext cx="428628" cy="642942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56" name="TextBox 84">
              <a:extLst>
                <a:ext uri="{FF2B5EF4-FFF2-40B4-BE49-F238E27FC236}">
                  <a16:creationId xmlns:a16="http://schemas.microsoft.com/office/drawing/2014/main" xmlns="" id="{06466A31-89D9-4920-A860-CEFDF5239171}"/>
                </a:ext>
              </a:extLst>
            </p:cNvPr>
            <p:cNvSpPr txBox="1"/>
            <p:nvPr/>
          </p:nvSpPr>
          <p:spPr>
            <a:xfrm>
              <a:off x="2571736" y="4668846"/>
              <a:ext cx="3571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xmlns="" id="{DC35BC70-9421-4797-90DB-8CEA89DE5F24}"/>
                </a:ext>
              </a:extLst>
            </p:cNvPr>
            <p:cNvCxnSpPr/>
            <p:nvPr/>
          </p:nvCxnSpPr>
          <p:spPr>
            <a:xfrm>
              <a:off x="3714744" y="4837122"/>
              <a:ext cx="571504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89">
            <a:extLst>
              <a:ext uri="{FF2B5EF4-FFF2-40B4-BE49-F238E27FC236}">
                <a16:creationId xmlns:a16="http://schemas.microsoft.com/office/drawing/2014/main" xmlns="" id="{E6FEDAAA-BA77-4285-BC9E-55594902F23E}"/>
              </a:ext>
            </a:extLst>
          </p:cNvPr>
          <p:cNvSpPr txBox="1"/>
          <p:nvPr/>
        </p:nvSpPr>
        <p:spPr>
          <a:xfrm>
            <a:off x="2962211" y="5781064"/>
            <a:ext cx="1457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逆邻接表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B9D406D3-96BE-4193-BC69-3856193D18BD}"/>
              </a:ext>
            </a:extLst>
          </p:cNvPr>
          <p:cNvGrpSpPr>
            <a:grpSpLocks/>
          </p:cNvGrpSpPr>
          <p:nvPr/>
        </p:nvGrpSpPr>
        <p:grpSpPr bwMode="auto">
          <a:xfrm>
            <a:off x="1042923" y="3525855"/>
            <a:ext cx="2089150" cy="2017713"/>
            <a:chOff x="657" y="662"/>
            <a:chExt cx="1316" cy="1271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xmlns="" id="{6607318D-B14D-4DD5-91A9-995B0C096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662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xmlns="" id="{B3274D7D-CB01-4B81-9747-353C00946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xmlns="" id="{CDB91A45-DC65-4780-B5BE-79F14D101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xmlns="" id="{75F144C4-67AF-4E62-9480-9DC4B119C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1207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xmlns="" id="{A873C9EE-918C-45DF-855A-18ED77F23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706"/>
              <a:ext cx="227" cy="227"/>
            </a:xfrm>
            <a:prstGeom prst="ellips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66" name="Line 65">
              <a:extLst>
                <a:ext uri="{FF2B5EF4-FFF2-40B4-BE49-F238E27FC236}">
                  <a16:creationId xmlns:a16="http://schemas.microsoft.com/office/drawing/2014/main" xmlns="" id="{FF23B45C-61C2-4DA9-8536-F4D52DA43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798"/>
              <a:ext cx="409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 type="none"/>
              <a:tailEnd type="triangl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xmlns="" id="{B7007934-2D57-43F9-A140-E69CB062B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9" y="798"/>
              <a:ext cx="408" cy="409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 type="triangle"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xmlns="" id="{8723B010-DF5B-4F29-9F73-6935ACA28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" y="1320"/>
              <a:ext cx="318" cy="0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 type="none"/>
              <a:tailEnd type="triangl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xmlns="" id="{75A9A85D-1EE0-4CF3-B8E0-FB5F6A963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1320"/>
              <a:ext cx="323" cy="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323" y="0"/>
                </a:cxn>
              </a:cxnLst>
              <a:rect l="0" t="0" r="r" b="b"/>
              <a:pathLst>
                <a:path w="323" h="1">
                  <a:moveTo>
                    <a:pt x="0" y="1"/>
                  </a:moveTo>
                  <a:lnTo>
                    <a:pt x="323" y="0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 type="triangle"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xmlns="" id="{A2084EB4-883C-42ED-A8FE-FBF52A9E5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4" y="889"/>
              <a:ext cx="4" cy="31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313"/>
                </a:cxn>
              </a:cxnLst>
              <a:rect l="0" t="0" r="r" b="b"/>
              <a:pathLst>
                <a:path w="4" h="313">
                  <a:moveTo>
                    <a:pt x="4" y="0"/>
                  </a:moveTo>
                  <a:lnTo>
                    <a:pt x="0" y="313"/>
                  </a:lnTo>
                </a:path>
              </a:pathLst>
            </a:custGeom>
            <a:solidFill>
              <a:srgbClr val="FFFFCC"/>
            </a:solidFill>
            <a:ln w="19050">
              <a:solidFill>
                <a:srgbClr val="006600"/>
              </a:solidFill>
              <a:headEnd type="none"/>
              <a:tailEnd type="triangl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Line 70">
              <a:extLst>
                <a:ext uri="{FF2B5EF4-FFF2-40B4-BE49-F238E27FC236}">
                  <a16:creationId xmlns:a16="http://schemas.microsoft.com/office/drawing/2014/main" xmlns="" id="{C932AFB2-B962-4886-BAF4-402813D64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" y="1433"/>
              <a:ext cx="409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 type="none"/>
              <a:tailEnd type="triangl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Line 71">
              <a:extLst>
                <a:ext uri="{FF2B5EF4-FFF2-40B4-BE49-F238E27FC236}">
                  <a16:creationId xmlns:a16="http://schemas.microsoft.com/office/drawing/2014/main" xmlns="" id="{429CBBEB-159F-4563-9414-57CCC615A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" y="1433"/>
              <a:ext cx="0" cy="27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 type="triangle"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3" name="Line 72">
              <a:extLst>
                <a:ext uri="{FF2B5EF4-FFF2-40B4-BE49-F238E27FC236}">
                  <a16:creationId xmlns:a16="http://schemas.microsoft.com/office/drawing/2014/main" xmlns="" id="{34EB3734-CDE4-4B03-9DA7-8A7A74B9CF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29" y="1433"/>
              <a:ext cx="408" cy="363"/>
            </a:xfrm>
            <a:prstGeom prst="line">
              <a:avLst/>
            </a:prstGeom>
            <a:solidFill>
              <a:srgbClr val="FFFFCC"/>
            </a:solidFill>
            <a:ln w="19050">
              <a:solidFill>
                <a:srgbClr val="006600"/>
              </a:solidFill>
              <a:headEnd type="triangle"/>
              <a:tailEnd type="none" w="med" len="lg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24087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2DB032C-90DF-49E9-9BCD-1E899490F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81000"/>
            <a:ext cx="10363200" cy="838200"/>
          </a:xfrm>
        </p:spPr>
        <p:txBody>
          <a:bodyPr/>
          <a:lstStyle/>
          <a:p>
            <a:r>
              <a:rPr lang="en-US" altLang="zh-CN" dirty="0"/>
              <a:t>7.2.3 </a:t>
            </a:r>
            <a:r>
              <a:rPr lang="zh-CN" altLang="en-US" dirty="0"/>
              <a:t>十字链表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EF5A1C-1538-4B2B-B100-91632B4E4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11353800" cy="25908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</a:rPr>
              <a:t>邻接表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弧尾</a:t>
            </a:r>
            <a:r>
              <a:rPr lang="zh-CN" altLang="en-US" dirty="0"/>
              <a:t>相同的结点组成链表，便于求结点</a:t>
            </a:r>
            <a:r>
              <a:rPr lang="zh-CN" altLang="en-US" dirty="0">
                <a:solidFill>
                  <a:srgbClr val="C00000"/>
                </a:solidFill>
              </a:rPr>
              <a:t>出度</a:t>
            </a: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</a:rPr>
              <a:t>逆邻接表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C00000"/>
                </a:solidFill>
              </a:rPr>
              <a:t>弧头</a:t>
            </a:r>
            <a:r>
              <a:rPr lang="zh-CN" altLang="en-US" dirty="0"/>
              <a:t>相同的结点组成链表，便于求结点</a:t>
            </a:r>
            <a:r>
              <a:rPr lang="zh-CN" altLang="en-US" dirty="0">
                <a:solidFill>
                  <a:srgbClr val="C00000"/>
                </a:solidFill>
              </a:rPr>
              <a:t>入度</a:t>
            </a:r>
          </a:p>
          <a:p>
            <a:pPr>
              <a:spcAft>
                <a:spcPts val="0"/>
              </a:spcAft>
            </a:pPr>
            <a:r>
              <a:rPr lang="zh-CN" altLang="en-US" dirty="0"/>
              <a:t>思考：怎样结合二者的优点？</a:t>
            </a:r>
          </a:p>
          <a:p>
            <a:pPr>
              <a:spcAft>
                <a:spcPts val="0"/>
              </a:spcAft>
            </a:pPr>
            <a:r>
              <a:rPr lang="zh-CN" altLang="en-US" dirty="0">
                <a:solidFill>
                  <a:srgbClr val="C00000"/>
                </a:solidFill>
              </a:rPr>
              <a:t>十字链表</a:t>
            </a:r>
            <a:r>
              <a:rPr lang="zh-CN" altLang="en-US" dirty="0"/>
              <a:t>：将有向图的邻接表和逆邻接表相结合</a:t>
            </a:r>
          </a:p>
          <a:p>
            <a:pPr>
              <a:spcAft>
                <a:spcPts val="0"/>
              </a:spcAft>
            </a:pP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xmlns="" id="{E534E8E6-9F2D-4BB8-8473-28474A049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92613381"/>
              </p:ext>
            </p:extLst>
          </p:nvPr>
        </p:nvGraphicFramePr>
        <p:xfrm>
          <a:off x="381000" y="3931738"/>
          <a:ext cx="4841875" cy="2107045"/>
        </p:xfrm>
        <a:graphic>
          <a:graphicData uri="http://schemas.openxmlformats.org/presentationml/2006/ole">
            <p:oleObj spid="_x0000_s4372" name="Visio" r:id="rId3" imgW="5555338" imgH="2365248" progId="">
              <p:embed/>
            </p:oleObj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xmlns="" id="{27470252-93F5-4BBF-8BC9-AA4E7D784D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88352919"/>
              </p:ext>
            </p:extLst>
          </p:nvPr>
        </p:nvGraphicFramePr>
        <p:xfrm>
          <a:off x="8311573" y="3931738"/>
          <a:ext cx="3042227" cy="2107045"/>
        </p:xfrm>
        <a:graphic>
          <a:graphicData uri="http://schemas.openxmlformats.org/presentationml/2006/ole">
            <p:oleObj spid="_x0000_s4373" name="Visio" r:id="rId4" imgW="3345787" imgH="2317074" progId="">
              <p:embed/>
            </p:oleObj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xmlns="" id="{CAB17A7D-DAA3-4EAF-995F-682592C41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37401" y="4530108"/>
            <a:ext cx="1682880" cy="1403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0">
            <a:extLst>
              <a:ext uri="{FF2B5EF4-FFF2-40B4-BE49-F238E27FC236}">
                <a16:creationId xmlns:a16="http://schemas.microsoft.com/office/drawing/2014/main" xmlns="" id="{F7108BE1-3D2C-4315-9095-5E289490C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368" y="5972944"/>
            <a:ext cx="259576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邻接表</a:t>
            </a:r>
          </a:p>
        </p:txBody>
      </p:sp>
      <p:sp>
        <p:nvSpPr>
          <p:cNvPr id="8" name="Text Box 80">
            <a:extLst>
              <a:ext uri="{FF2B5EF4-FFF2-40B4-BE49-F238E27FC236}">
                <a16:creationId xmlns:a16="http://schemas.microsoft.com/office/drawing/2014/main" xmlns="" id="{ABE0D661-4D71-4CAA-86FC-7D65AC25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958" y="5972944"/>
            <a:ext cx="161176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图</a:t>
            </a:r>
            <a:r>
              <a:rPr lang="en-US" altLang="zh-CN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G</a:t>
            </a:r>
            <a:endParaRPr lang="zh-CN" altLang="en-US" sz="2400" b="1">
              <a:latin typeface="Verdana" panose="020B0604030504040204" pitchFamily="34" charset="0"/>
              <a:ea typeface="微软雅黑" panose="020B0503020204020204" pitchFamily="34" charset="-122"/>
              <a:cs typeface="Verdana" panose="020B0604030504040204" pitchFamily="34" charset="0"/>
            </a:endParaRPr>
          </a:p>
        </p:txBody>
      </p:sp>
      <p:sp>
        <p:nvSpPr>
          <p:cNvPr id="9" name="Text Box 80">
            <a:extLst>
              <a:ext uri="{FF2B5EF4-FFF2-40B4-BE49-F238E27FC236}">
                <a16:creationId xmlns:a16="http://schemas.microsoft.com/office/drawing/2014/main" xmlns="" id="{C9BC3F9D-CA8C-4E37-84C0-EED9ADBC7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817" y="5972944"/>
            <a:ext cx="2595766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Verdana" panose="020B0604030504040204" pitchFamily="34" charset="0"/>
                <a:ea typeface="微软雅黑" panose="020B0503020204020204" pitchFamily="34" charset="-122"/>
                <a:cs typeface="Verdana" panose="020B0604030504040204" pitchFamily="34" charset="0"/>
              </a:rPr>
              <a:t>逆邻接表</a:t>
            </a:r>
          </a:p>
        </p:txBody>
      </p:sp>
    </p:spTree>
    <p:extLst>
      <p:ext uri="{BB962C8B-B14F-4D97-AF65-F5344CB8AC3E}">
        <p14:creationId xmlns:p14="http://schemas.microsoft.com/office/powerpoint/2010/main" xmlns="" val="283925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D5DD5A-A62A-434E-B0A9-259A1CD4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无向图和有向图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A311925-7EB2-476C-A636-1732F51D6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257800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弧</a:t>
            </a:r>
            <a:r>
              <a:rPr lang="zh-CN" altLang="en-US" sz="2400" dirty="0"/>
              <a:t>：若</a:t>
            </a:r>
            <a:r>
              <a:rPr lang="en-US" altLang="zh-CN" sz="2400" dirty="0"/>
              <a:t>&lt;x</a:t>
            </a:r>
            <a:r>
              <a:rPr lang="zh-CN" altLang="en-US" sz="2400" dirty="0"/>
              <a:t>，</a:t>
            </a:r>
            <a:r>
              <a:rPr lang="en-US" altLang="zh-CN" sz="2400" dirty="0"/>
              <a:t>y&gt;∈VR</a:t>
            </a:r>
            <a:r>
              <a:rPr lang="zh-CN" altLang="en-US" sz="2400" dirty="0"/>
              <a:t>，则</a:t>
            </a:r>
            <a:r>
              <a:rPr lang="en-US" altLang="zh-CN" sz="2400" dirty="0"/>
              <a:t>&lt;x</a:t>
            </a:r>
            <a:r>
              <a:rPr lang="zh-CN" altLang="en-US" sz="2400" dirty="0"/>
              <a:t>，</a:t>
            </a:r>
            <a:r>
              <a:rPr lang="en-US" altLang="zh-CN" sz="2400" dirty="0"/>
              <a:t>y&gt;</a:t>
            </a:r>
            <a:r>
              <a:rPr lang="zh-CN" altLang="en-US" sz="2400" dirty="0"/>
              <a:t>表示从顶点</a:t>
            </a:r>
            <a:r>
              <a:rPr lang="en-US" altLang="zh-CN" sz="2400" dirty="0"/>
              <a:t>x</a:t>
            </a:r>
            <a:r>
              <a:rPr lang="zh-CN" altLang="en-US" sz="2400" dirty="0"/>
              <a:t>到顶点</a:t>
            </a:r>
            <a:r>
              <a:rPr lang="en-US" altLang="zh-CN" sz="2400" dirty="0"/>
              <a:t>y</a:t>
            </a:r>
            <a:r>
              <a:rPr lang="zh-CN" altLang="en-US" sz="2400" dirty="0"/>
              <a:t>的一条弧（</a:t>
            </a:r>
            <a:r>
              <a:rPr lang="en-US" altLang="zh-CN" sz="2400" dirty="0">
                <a:solidFill>
                  <a:srgbClr val="FF0000"/>
                </a:solidFill>
              </a:rPr>
              <a:t>arc</a:t>
            </a:r>
            <a:r>
              <a:rPr lang="zh-CN" altLang="en-US" sz="2400" dirty="0"/>
              <a:t>），并称</a:t>
            </a:r>
            <a:r>
              <a:rPr lang="en-US" altLang="zh-CN" sz="2400" dirty="0"/>
              <a:t>x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CC00CC"/>
                </a:solidFill>
              </a:rPr>
              <a:t>弧尾（</a:t>
            </a:r>
            <a:r>
              <a:rPr lang="en-US" altLang="zh-CN" sz="2400" dirty="0">
                <a:solidFill>
                  <a:srgbClr val="CC00CC"/>
                </a:solidFill>
              </a:rPr>
              <a:t>tail</a:t>
            </a:r>
            <a:r>
              <a:rPr lang="zh-CN" altLang="en-US" sz="2400" dirty="0">
                <a:solidFill>
                  <a:srgbClr val="CC00CC"/>
                </a:solidFill>
              </a:rPr>
              <a:t>）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CC00CC"/>
                </a:solidFill>
              </a:rPr>
              <a:t>起始点</a:t>
            </a:r>
            <a:r>
              <a:rPr lang="zh-CN" altLang="en-US" sz="2400" dirty="0"/>
              <a:t>，称</a:t>
            </a:r>
            <a:r>
              <a:rPr lang="en-US" altLang="zh-CN" sz="2400" dirty="0"/>
              <a:t>y</a:t>
            </a:r>
            <a:r>
              <a:rPr lang="zh-CN" altLang="en-US" sz="2400" dirty="0"/>
              <a:t>为</a:t>
            </a:r>
            <a:r>
              <a:rPr lang="zh-CN" altLang="en-US" sz="2400" dirty="0">
                <a:solidFill>
                  <a:srgbClr val="CC00CC"/>
                </a:solidFill>
              </a:rPr>
              <a:t>弧头（</a:t>
            </a:r>
            <a:r>
              <a:rPr lang="en-US" altLang="zh-CN" sz="2400" dirty="0">
                <a:solidFill>
                  <a:srgbClr val="CC00CC"/>
                </a:solidFill>
              </a:rPr>
              <a:t>head</a:t>
            </a:r>
            <a:r>
              <a:rPr lang="zh-CN" altLang="en-US" sz="2400" dirty="0">
                <a:solidFill>
                  <a:srgbClr val="CC00CC"/>
                </a:solidFill>
              </a:rPr>
              <a:t>）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CC00CC"/>
                </a:solidFill>
              </a:rPr>
              <a:t>终端点</a:t>
            </a:r>
            <a:r>
              <a:rPr lang="zh-CN" altLang="en-US" sz="2400" dirty="0"/>
              <a:t>。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有向图</a:t>
            </a:r>
            <a:r>
              <a:rPr lang="zh-CN" altLang="en-US" sz="2400" dirty="0"/>
              <a:t>：若图中的边是有方向的，称这样的图为有向图。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无向图</a:t>
            </a:r>
            <a:r>
              <a:rPr lang="zh-CN" altLang="en-US" sz="2400" dirty="0"/>
              <a:t>：若</a:t>
            </a:r>
            <a:r>
              <a:rPr lang="en-US" altLang="zh-CN" sz="2400" dirty="0"/>
              <a:t>&lt;x</a:t>
            </a:r>
            <a:r>
              <a:rPr lang="zh-CN" altLang="en-US" sz="2400" dirty="0"/>
              <a:t>，</a:t>
            </a:r>
            <a:r>
              <a:rPr lang="en-US" altLang="zh-CN" sz="2400" dirty="0"/>
              <a:t>y&gt;∈VR</a:t>
            </a:r>
            <a:r>
              <a:rPr lang="zh-CN" altLang="en-US" sz="2400" dirty="0"/>
              <a:t>，必有</a:t>
            </a:r>
            <a:r>
              <a:rPr lang="en-US" altLang="zh-CN" sz="2400" dirty="0"/>
              <a:t>&lt;y</a:t>
            </a:r>
            <a:r>
              <a:rPr lang="zh-CN" altLang="en-US" sz="2400" dirty="0"/>
              <a:t>，</a:t>
            </a:r>
            <a:r>
              <a:rPr lang="en-US" altLang="zh-CN" sz="2400" dirty="0"/>
              <a:t>x&gt;∈VR</a:t>
            </a:r>
            <a:r>
              <a:rPr lang="zh-CN" altLang="en-US" sz="2400" dirty="0"/>
              <a:t>，即</a:t>
            </a:r>
            <a:r>
              <a:rPr lang="en-US" altLang="zh-CN" sz="2400" dirty="0"/>
              <a:t>VR</a:t>
            </a:r>
            <a:r>
              <a:rPr lang="zh-CN" altLang="en-US" sz="2400" dirty="0"/>
              <a:t>是对称关系，这时以</a:t>
            </a:r>
            <a:r>
              <a:rPr lang="zh-CN" altLang="en-US" sz="2400" dirty="0">
                <a:solidFill>
                  <a:srgbClr val="CC00CC"/>
                </a:solidFill>
              </a:rPr>
              <a:t>无序对（</a:t>
            </a:r>
            <a:r>
              <a:rPr lang="en-US" altLang="zh-CN" sz="2400" dirty="0">
                <a:solidFill>
                  <a:srgbClr val="CC00CC"/>
                </a:solidFill>
              </a:rPr>
              <a:t>x</a:t>
            </a:r>
            <a:r>
              <a:rPr lang="zh-CN" altLang="en-US" sz="2400" dirty="0">
                <a:solidFill>
                  <a:srgbClr val="CC00CC"/>
                </a:solidFill>
              </a:rPr>
              <a:t>，</a:t>
            </a:r>
            <a:r>
              <a:rPr lang="en-US" altLang="zh-CN" sz="2400" dirty="0">
                <a:solidFill>
                  <a:srgbClr val="CC00CC"/>
                </a:solidFill>
              </a:rPr>
              <a:t>y</a:t>
            </a:r>
            <a:r>
              <a:rPr lang="zh-CN" altLang="en-US" sz="2400" dirty="0">
                <a:solidFill>
                  <a:srgbClr val="CC00CC"/>
                </a:solidFill>
              </a:rPr>
              <a:t>）</a:t>
            </a:r>
            <a:r>
              <a:rPr lang="zh-CN" altLang="en-US" sz="2400" dirty="0"/>
              <a:t>来代替两个有序对，表示</a:t>
            </a:r>
            <a:r>
              <a:rPr lang="en-US" altLang="zh-CN" sz="2400" dirty="0"/>
              <a:t>x</a:t>
            </a:r>
            <a:r>
              <a:rPr lang="zh-CN" altLang="en-US" sz="2400" dirty="0"/>
              <a:t>和</a:t>
            </a:r>
            <a:r>
              <a:rPr lang="en-US" altLang="zh-CN" sz="2400" dirty="0"/>
              <a:t>y</a:t>
            </a:r>
            <a:r>
              <a:rPr lang="zh-CN" altLang="en-US" sz="2400" dirty="0"/>
              <a:t>之间的一条</a:t>
            </a:r>
            <a:r>
              <a:rPr lang="zh-CN" altLang="en-US" sz="2400" dirty="0">
                <a:solidFill>
                  <a:srgbClr val="FF0000"/>
                </a:solidFill>
              </a:rPr>
              <a:t>边</a:t>
            </a:r>
            <a:r>
              <a:rPr lang="zh-CN" altLang="en-US" sz="2400" dirty="0"/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edge</a:t>
            </a:r>
            <a:r>
              <a:rPr lang="zh-CN" altLang="en-US" sz="2400" dirty="0"/>
              <a:t>），此时的图称为无向图。 </a:t>
            </a:r>
          </a:p>
          <a:p>
            <a:endParaRPr lang="zh-CN" altLang="en-US" sz="2400" dirty="0"/>
          </a:p>
        </p:txBody>
      </p:sp>
      <p:grpSp>
        <p:nvGrpSpPr>
          <p:cNvPr id="4" name="Group 15">
            <a:extLst>
              <a:ext uri="{FF2B5EF4-FFF2-40B4-BE49-F238E27FC236}">
                <a16:creationId xmlns:a16="http://schemas.microsoft.com/office/drawing/2014/main" xmlns="" id="{AF8F0A6A-2C3F-4882-A207-4A603A62526F}"/>
              </a:ext>
            </a:extLst>
          </p:cNvPr>
          <p:cNvGrpSpPr>
            <a:grpSpLocks/>
          </p:cNvGrpSpPr>
          <p:nvPr/>
        </p:nvGrpSpPr>
        <p:grpSpPr bwMode="auto">
          <a:xfrm>
            <a:off x="4053016" y="4407243"/>
            <a:ext cx="1828800" cy="2133600"/>
            <a:chOff x="1008" y="2544"/>
            <a:chExt cx="1152" cy="1344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xmlns="" id="{648A7D3A-CBA4-48CE-B7B6-C0F0DE1B33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688"/>
              <a:ext cx="1152" cy="1200"/>
              <a:chOff x="1008" y="2448"/>
              <a:chExt cx="1152" cy="1200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xmlns="" id="{3463B0E0-FC25-48B3-BDEB-B3552F8AA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4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 dirty="0"/>
                  <a:t>2</a:t>
                </a:r>
              </a:p>
            </p:txBody>
          </p:sp>
          <p:sp>
            <p:nvSpPr>
              <p:cNvPr id="8" name="Oval 5">
                <a:extLst>
                  <a:ext uri="{FF2B5EF4-FFF2-40B4-BE49-F238E27FC236}">
                    <a16:creationId xmlns:a16="http://schemas.microsoft.com/office/drawing/2014/main" xmlns="" id="{84EBCE9D-F68B-4E28-9671-5AE1AF2E5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44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1</a:t>
                </a:r>
              </a:p>
            </p:txBody>
          </p:sp>
          <p:sp>
            <p:nvSpPr>
              <p:cNvPr id="9" name="Oval 6">
                <a:extLst>
                  <a:ext uri="{FF2B5EF4-FFF2-40B4-BE49-F238E27FC236}">
                    <a16:creationId xmlns:a16="http://schemas.microsoft.com/office/drawing/2014/main" xmlns="" id="{C84D3B1D-CB7C-4A5E-B738-E3212287D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336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3</a:t>
                </a:r>
              </a:p>
            </p:txBody>
          </p:sp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xmlns="" id="{25008768-70B3-48D8-86C0-80EEB81F6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1"/>
                  <a:t>4</a:t>
                </a:r>
              </a:p>
            </p:txBody>
          </p:sp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xmlns="" id="{95F3928E-28A0-4FB8-B4BC-3A5C9886D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592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xmlns="" id="{C4AA3237-52B0-46BF-AD57-21B185AC1E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73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xmlns="" id="{836FD29F-2800-4C4D-A6B8-12E2714D82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50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12">
                <a:extLst>
                  <a:ext uri="{FF2B5EF4-FFF2-40B4-BE49-F238E27FC236}">
                    <a16:creationId xmlns:a16="http://schemas.microsoft.com/office/drawing/2014/main" xmlns="" id="{F9DD35A2-9725-49E8-BB97-6E9F8A6410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48" y="2688"/>
                <a:ext cx="672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" name="Text Box 14">
              <a:extLst>
                <a:ext uri="{FF2B5EF4-FFF2-40B4-BE49-F238E27FC236}">
                  <a16:creationId xmlns:a16="http://schemas.microsoft.com/office/drawing/2014/main" xmlns="" id="{DBD94FB0-A283-40AA-B07F-D6ED8E23CB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5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G1</a:t>
              </a:r>
            </a:p>
          </p:txBody>
        </p:sp>
      </p:grpSp>
      <p:grpSp>
        <p:nvGrpSpPr>
          <p:cNvPr id="15" name="Group 34">
            <a:extLst>
              <a:ext uri="{FF2B5EF4-FFF2-40B4-BE49-F238E27FC236}">
                <a16:creationId xmlns:a16="http://schemas.microsoft.com/office/drawing/2014/main" xmlns="" id="{140515C9-D424-4076-9487-A3835A3EB79E}"/>
              </a:ext>
            </a:extLst>
          </p:cNvPr>
          <p:cNvGrpSpPr>
            <a:grpSpLocks/>
          </p:cNvGrpSpPr>
          <p:nvPr/>
        </p:nvGrpSpPr>
        <p:grpSpPr bwMode="auto">
          <a:xfrm>
            <a:off x="7502611" y="4407243"/>
            <a:ext cx="1828800" cy="2133600"/>
            <a:chOff x="2928" y="2544"/>
            <a:chExt cx="1152" cy="1344"/>
          </a:xfrm>
        </p:grpSpPr>
        <p:sp>
          <p:nvSpPr>
            <p:cNvPr id="16" name="Oval 18">
              <a:extLst>
                <a:ext uri="{FF2B5EF4-FFF2-40B4-BE49-F238E27FC236}">
                  <a16:creationId xmlns:a16="http://schemas.microsoft.com/office/drawing/2014/main" xmlns="" id="{47673E7A-F739-427F-BE72-5E38E1815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17" name="Oval 19">
              <a:extLst>
                <a:ext uri="{FF2B5EF4-FFF2-40B4-BE49-F238E27FC236}">
                  <a16:creationId xmlns:a16="http://schemas.microsoft.com/office/drawing/2014/main" xmlns="" id="{8431FF3C-EA7F-4112-9E86-3DA47A62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6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1</a:t>
              </a:r>
            </a:p>
          </p:txBody>
        </p:sp>
        <p:sp>
          <p:nvSpPr>
            <p:cNvPr id="18" name="Oval 20">
              <a:extLst>
                <a:ext uri="{FF2B5EF4-FFF2-40B4-BE49-F238E27FC236}">
                  <a16:creationId xmlns:a16="http://schemas.microsoft.com/office/drawing/2014/main" xmlns="" id="{6EC5D481-BF7B-4981-A15E-AE5F661F3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19" name="Oval 21">
              <a:extLst>
                <a:ext uri="{FF2B5EF4-FFF2-40B4-BE49-F238E27FC236}">
                  <a16:creationId xmlns:a16="http://schemas.microsoft.com/office/drawing/2014/main" xmlns="" id="{7698DC7A-B666-432D-9974-41F275E9B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5</a:t>
              </a:r>
            </a:p>
          </p:txBody>
        </p:sp>
        <p:sp>
          <p:nvSpPr>
            <p:cNvPr id="20" name="Text Box 26">
              <a:extLst>
                <a:ext uri="{FF2B5EF4-FFF2-40B4-BE49-F238E27FC236}">
                  <a16:creationId xmlns:a16="http://schemas.microsoft.com/office/drawing/2014/main" xmlns="" id="{973ACD9B-9056-4BE2-B180-48D6F9614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5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G2</a:t>
              </a:r>
            </a:p>
          </p:txBody>
        </p:sp>
        <p:sp>
          <p:nvSpPr>
            <p:cNvPr id="21" name="Oval 27">
              <a:extLst>
                <a:ext uri="{FF2B5EF4-FFF2-40B4-BE49-F238E27FC236}">
                  <a16:creationId xmlns:a16="http://schemas.microsoft.com/office/drawing/2014/main" xmlns="" id="{03A05980-98C5-4CAB-BCEA-97A2C9C1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312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22" name="Line 28">
              <a:extLst>
                <a:ext uri="{FF2B5EF4-FFF2-40B4-BE49-F238E27FC236}">
                  <a16:creationId xmlns:a16="http://schemas.microsoft.com/office/drawing/2014/main" xmlns="" id="{8BEF3AAF-2B26-4F75-9875-770FEEF60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xmlns="" id="{6A89203C-13E4-4C80-BE4C-79180D18A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97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xmlns="" id="{78388021-7FBE-4BAE-A6DF-AD2AB7182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976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xmlns="" id="{8820C86F-D783-46B7-AF80-BDCB3C365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408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xmlns="" id="{7D052AD0-50CE-4DBD-900B-1DB6CE72F2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3360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xmlns="" id="{DDE4231D-1FE3-4B7B-82BC-176C859AB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928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862644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10458400" y="5572472"/>
            <a:ext cx="900000" cy="90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zh-CN" altLang="en-US" dirty="0">
              <a:latin typeface="Verdana" pitchFamily="3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33255066"/>
              </p:ext>
            </p:extLst>
          </p:nvPr>
        </p:nvGraphicFramePr>
        <p:xfrm>
          <a:off x="9091383" y="4149779"/>
          <a:ext cx="2243137" cy="2320925"/>
        </p:xfrm>
        <a:graphic>
          <a:graphicData uri="http://schemas.openxmlformats.org/presentationml/2006/ole">
            <p:oleObj spid="_x0000_s5257" name="Visio" r:id="rId4" imgW="3598499" imgH="3684329" progId="">
              <p:embed/>
            </p:oleObj>
          </a:graphicData>
        </a:graphic>
      </p:graphicFrame>
      <p:sp>
        <p:nvSpPr>
          <p:cNvPr id="88" name="Line 73"/>
          <p:cNvSpPr>
            <a:spLocks noChangeShapeType="1"/>
          </p:cNvSpPr>
          <p:nvPr/>
        </p:nvSpPr>
        <p:spPr bwMode="auto">
          <a:xfrm>
            <a:off x="4194175" y="797631"/>
            <a:ext cx="22733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89" name="Line 75"/>
          <p:cNvSpPr>
            <a:spLocks noChangeShapeType="1"/>
          </p:cNvSpPr>
          <p:nvPr/>
        </p:nvSpPr>
        <p:spPr bwMode="auto">
          <a:xfrm>
            <a:off x="4199672" y="2500701"/>
            <a:ext cx="5400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90" name="Group 95"/>
          <p:cNvGrpSpPr>
            <a:grpSpLocks/>
          </p:cNvGrpSpPr>
          <p:nvPr/>
        </p:nvGrpSpPr>
        <p:grpSpPr bwMode="auto">
          <a:xfrm>
            <a:off x="3763963" y="805569"/>
            <a:ext cx="1855788" cy="1460500"/>
            <a:chOff x="931" y="1872"/>
            <a:chExt cx="1169" cy="920"/>
          </a:xfrm>
        </p:grpSpPr>
        <p:sp>
          <p:nvSpPr>
            <p:cNvPr id="91" name="Line 80"/>
            <p:cNvSpPr>
              <a:spLocks noChangeShapeType="1"/>
            </p:cNvSpPr>
            <p:nvPr/>
          </p:nvSpPr>
          <p:spPr bwMode="auto">
            <a:xfrm>
              <a:off x="931" y="1872"/>
              <a:ext cx="0" cy="216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92" name="Line 81"/>
            <p:cNvSpPr>
              <a:spLocks noChangeShapeType="1"/>
            </p:cNvSpPr>
            <p:nvPr/>
          </p:nvSpPr>
          <p:spPr bwMode="auto">
            <a:xfrm>
              <a:off x="931" y="2089"/>
              <a:ext cx="1168" cy="0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93" name="Line 82"/>
            <p:cNvSpPr>
              <a:spLocks noChangeShapeType="1"/>
            </p:cNvSpPr>
            <p:nvPr/>
          </p:nvSpPr>
          <p:spPr bwMode="auto">
            <a:xfrm>
              <a:off x="2100" y="2089"/>
              <a:ext cx="0" cy="703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94" name="Group 96"/>
          <p:cNvGrpSpPr>
            <a:grpSpLocks/>
          </p:cNvGrpSpPr>
          <p:nvPr/>
        </p:nvGrpSpPr>
        <p:grpSpPr bwMode="auto">
          <a:xfrm>
            <a:off x="3741738" y="1008769"/>
            <a:ext cx="3254376" cy="987425"/>
            <a:chOff x="917" y="2000"/>
            <a:chExt cx="2050" cy="622"/>
          </a:xfrm>
        </p:grpSpPr>
        <p:sp>
          <p:nvSpPr>
            <p:cNvPr id="95" name="Line 84"/>
            <p:cNvSpPr>
              <a:spLocks noChangeShapeType="1"/>
            </p:cNvSpPr>
            <p:nvPr/>
          </p:nvSpPr>
          <p:spPr bwMode="auto">
            <a:xfrm flipH="1">
              <a:off x="917" y="2390"/>
              <a:ext cx="1" cy="232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96" name="Line 85"/>
            <p:cNvSpPr>
              <a:spLocks noChangeShapeType="1"/>
            </p:cNvSpPr>
            <p:nvPr/>
          </p:nvSpPr>
          <p:spPr bwMode="auto">
            <a:xfrm>
              <a:off x="918" y="2622"/>
              <a:ext cx="2041" cy="0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97" name="Line 86"/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</p:grpSp>
      <p:sp>
        <p:nvSpPr>
          <p:cNvPr id="98" name="Line 76"/>
          <p:cNvSpPr>
            <a:spLocks noChangeShapeType="1"/>
          </p:cNvSpPr>
          <p:nvPr/>
        </p:nvSpPr>
        <p:spPr bwMode="auto">
          <a:xfrm>
            <a:off x="6031230" y="2489906"/>
            <a:ext cx="37080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99" name="Group 113"/>
          <p:cNvGrpSpPr>
            <a:grpSpLocks/>
          </p:cNvGrpSpPr>
          <p:nvPr/>
        </p:nvGrpSpPr>
        <p:grpSpPr bwMode="auto">
          <a:xfrm>
            <a:off x="4757739" y="592843"/>
            <a:ext cx="6376987" cy="2921000"/>
            <a:chOff x="1557" y="1743"/>
            <a:chExt cx="4017" cy="1840"/>
          </a:xfrm>
        </p:grpSpPr>
        <p:grpSp>
          <p:nvGrpSpPr>
            <p:cNvPr id="100" name="Group 100"/>
            <p:cNvGrpSpPr>
              <a:grpSpLocks/>
            </p:cNvGrpSpPr>
            <p:nvPr/>
          </p:nvGrpSpPr>
          <p:grpSpPr bwMode="auto">
            <a:xfrm>
              <a:off x="1557" y="1743"/>
              <a:ext cx="4017" cy="1840"/>
              <a:chOff x="1557" y="1743"/>
              <a:chExt cx="4017" cy="1840"/>
            </a:xfrm>
          </p:grpSpPr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3737" y="1747"/>
                <a:ext cx="867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1  3</a:t>
                </a:r>
              </a:p>
            </p:txBody>
          </p:sp>
          <p:sp>
            <p:nvSpPr>
              <p:cNvPr id="124" name="Rectangle 44"/>
              <p:cNvSpPr>
                <a:spLocks noChangeArrowheads="1"/>
              </p:cNvSpPr>
              <p:nvPr/>
            </p:nvSpPr>
            <p:spPr bwMode="auto">
              <a:xfrm>
                <a:off x="2639" y="1743"/>
                <a:ext cx="867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1  2</a:t>
                </a:r>
              </a:p>
            </p:txBody>
          </p:sp>
          <p:sp>
            <p:nvSpPr>
              <p:cNvPr id="125" name="Rectangle 49"/>
              <p:cNvSpPr>
                <a:spLocks noChangeArrowheads="1"/>
              </p:cNvSpPr>
              <p:nvPr/>
            </p:nvSpPr>
            <p:spPr bwMode="auto">
              <a:xfrm>
                <a:off x="4707" y="2812"/>
                <a:ext cx="867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3  4</a:t>
                </a:r>
              </a:p>
            </p:txBody>
          </p:sp>
          <p:sp>
            <p:nvSpPr>
              <p:cNvPr id="126" name="Rectangle 54"/>
              <p:cNvSpPr>
                <a:spLocks noChangeArrowheads="1"/>
              </p:cNvSpPr>
              <p:nvPr/>
            </p:nvSpPr>
            <p:spPr bwMode="auto">
              <a:xfrm>
                <a:off x="1557" y="2812"/>
                <a:ext cx="867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3  1</a:t>
                </a:r>
              </a:p>
            </p:txBody>
          </p:sp>
          <p:sp>
            <p:nvSpPr>
              <p:cNvPr id="127" name="Rectangle 59"/>
              <p:cNvSpPr>
                <a:spLocks noChangeArrowheads="1"/>
              </p:cNvSpPr>
              <p:nvPr/>
            </p:nvSpPr>
            <p:spPr bwMode="auto">
              <a:xfrm>
                <a:off x="3710" y="3319"/>
                <a:ext cx="867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4  3</a:t>
                </a:r>
              </a:p>
            </p:txBody>
          </p:sp>
          <p:sp>
            <p:nvSpPr>
              <p:cNvPr id="128" name="Rectangle 64"/>
              <p:cNvSpPr>
                <a:spLocks noChangeArrowheads="1"/>
              </p:cNvSpPr>
              <p:nvPr/>
            </p:nvSpPr>
            <p:spPr bwMode="auto">
              <a:xfrm>
                <a:off x="2639" y="3327"/>
                <a:ext cx="867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4  2</a:t>
                </a:r>
              </a:p>
            </p:txBody>
          </p:sp>
          <p:sp>
            <p:nvSpPr>
              <p:cNvPr id="129" name="Rectangle 69"/>
              <p:cNvSpPr>
                <a:spLocks noChangeArrowheads="1"/>
              </p:cNvSpPr>
              <p:nvPr/>
            </p:nvSpPr>
            <p:spPr bwMode="auto">
              <a:xfrm>
                <a:off x="1567" y="3323"/>
                <a:ext cx="867" cy="256"/>
              </a:xfrm>
              <a:prstGeom prst="rect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b="1" dirty="0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4  1</a:t>
                </a:r>
              </a:p>
            </p:txBody>
          </p:sp>
        </p:grpSp>
        <p:grpSp>
          <p:nvGrpSpPr>
            <p:cNvPr id="101" name="Group 112"/>
            <p:cNvGrpSpPr>
              <a:grpSpLocks/>
            </p:cNvGrpSpPr>
            <p:nvPr/>
          </p:nvGrpSpPr>
          <p:grpSpPr bwMode="auto">
            <a:xfrm>
              <a:off x="1789" y="1743"/>
              <a:ext cx="3579" cy="1840"/>
              <a:chOff x="1789" y="1743"/>
              <a:chExt cx="3579" cy="1840"/>
            </a:xfrm>
          </p:grpSpPr>
          <p:sp>
            <p:nvSpPr>
              <p:cNvPr id="102" name="Line 40"/>
              <p:cNvSpPr>
                <a:spLocks noChangeShapeType="1"/>
              </p:cNvSpPr>
              <p:nvPr/>
            </p:nvSpPr>
            <p:spPr bwMode="auto">
              <a:xfrm>
                <a:off x="4183" y="1747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3" name="Line 41"/>
              <p:cNvSpPr>
                <a:spLocks noChangeShapeType="1"/>
              </p:cNvSpPr>
              <p:nvPr/>
            </p:nvSpPr>
            <p:spPr bwMode="auto">
              <a:xfrm>
                <a:off x="3969" y="1747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4" name="Line 42"/>
              <p:cNvSpPr>
                <a:spLocks noChangeShapeType="1"/>
              </p:cNvSpPr>
              <p:nvPr/>
            </p:nvSpPr>
            <p:spPr bwMode="auto">
              <a:xfrm>
                <a:off x="4398" y="1747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5" name="Line 45"/>
              <p:cNvSpPr>
                <a:spLocks noChangeShapeType="1"/>
              </p:cNvSpPr>
              <p:nvPr/>
            </p:nvSpPr>
            <p:spPr bwMode="auto">
              <a:xfrm>
                <a:off x="3085" y="174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6" name="Line 46"/>
              <p:cNvSpPr>
                <a:spLocks noChangeShapeType="1"/>
              </p:cNvSpPr>
              <p:nvPr/>
            </p:nvSpPr>
            <p:spPr bwMode="auto">
              <a:xfrm>
                <a:off x="2871" y="174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7" name="Line 47"/>
              <p:cNvSpPr>
                <a:spLocks noChangeShapeType="1"/>
              </p:cNvSpPr>
              <p:nvPr/>
            </p:nvSpPr>
            <p:spPr bwMode="auto">
              <a:xfrm>
                <a:off x="3300" y="174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8" name="Line 50"/>
              <p:cNvSpPr>
                <a:spLocks noChangeShapeType="1"/>
              </p:cNvSpPr>
              <p:nvPr/>
            </p:nvSpPr>
            <p:spPr bwMode="auto">
              <a:xfrm>
                <a:off x="5153" y="2812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09" name="Line 51"/>
              <p:cNvSpPr>
                <a:spLocks noChangeShapeType="1"/>
              </p:cNvSpPr>
              <p:nvPr/>
            </p:nvSpPr>
            <p:spPr bwMode="auto">
              <a:xfrm>
                <a:off x="4939" y="2812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0" name="Line 52"/>
              <p:cNvSpPr>
                <a:spLocks noChangeShapeType="1"/>
              </p:cNvSpPr>
              <p:nvPr/>
            </p:nvSpPr>
            <p:spPr bwMode="auto">
              <a:xfrm>
                <a:off x="5368" y="2812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1" name="Line 55"/>
              <p:cNvSpPr>
                <a:spLocks noChangeShapeType="1"/>
              </p:cNvSpPr>
              <p:nvPr/>
            </p:nvSpPr>
            <p:spPr bwMode="auto">
              <a:xfrm>
                <a:off x="2003" y="2812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2" name="Line 56"/>
              <p:cNvSpPr>
                <a:spLocks noChangeShapeType="1"/>
              </p:cNvSpPr>
              <p:nvPr/>
            </p:nvSpPr>
            <p:spPr bwMode="auto">
              <a:xfrm>
                <a:off x="1789" y="2812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3" name="Line 57"/>
              <p:cNvSpPr>
                <a:spLocks noChangeShapeType="1"/>
              </p:cNvSpPr>
              <p:nvPr/>
            </p:nvSpPr>
            <p:spPr bwMode="auto">
              <a:xfrm>
                <a:off x="2218" y="2812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4" name="Line 60"/>
              <p:cNvSpPr>
                <a:spLocks noChangeShapeType="1"/>
              </p:cNvSpPr>
              <p:nvPr/>
            </p:nvSpPr>
            <p:spPr bwMode="auto">
              <a:xfrm>
                <a:off x="4156" y="3319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5" name="Line 61"/>
              <p:cNvSpPr>
                <a:spLocks noChangeShapeType="1"/>
              </p:cNvSpPr>
              <p:nvPr/>
            </p:nvSpPr>
            <p:spPr bwMode="auto">
              <a:xfrm>
                <a:off x="3931" y="3319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6" name="Line 62"/>
              <p:cNvSpPr>
                <a:spLocks noChangeShapeType="1"/>
              </p:cNvSpPr>
              <p:nvPr/>
            </p:nvSpPr>
            <p:spPr bwMode="auto">
              <a:xfrm>
                <a:off x="4371" y="3319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7" name="Line 65"/>
              <p:cNvSpPr>
                <a:spLocks noChangeShapeType="1"/>
              </p:cNvSpPr>
              <p:nvPr/>
            </p:nvSpPr>
            <p:spPr bwMode="auto">
              <a:xfrm>
                <a:off x="3085" y="3327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8" name="Line 66"/>
              <p:cNvSpPr>
                <a:spLocks noChangeShapeType="1"/>
              </p:cNvSpPr>
              <p:nvPr/>
            </p:nvSpPr>
            <p:spPr bwMode="auto">
              <a:xfrm>
                <a:off x="2871" y="3327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19" name="Line 67"/>
              <p:cNvSpPr>
                <a:spLocks noChangeShapeType="1"/>
              </p:cNvSpPr>
              <p:nvPr/>
            </p:nvSpPr>
            <p:spPr bwMode="auto">
              <a:xfrm>
                <a:off x="3300" y="3327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0" name="Line 70"/>
              <p:cNvSpPr>
                <a:spLocks noChangeShapeType="1"/>
              </p:cNvSpPr>
              <p:nvPr/>
            </p:nvSpPr>
            <p:spPr bwMode="auto">
              <a:xfrm>
                <a:off x="2013" y="332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1" name="Line 71"/>
              <p:cNvSpPr>
                <a:spLocks noChangeShapeType="1"/>
              </p:cNvSpPr>
              <p:nvPr/>
            </p:nvSpPr>
            <p:spPr bwMode="auto">
              <a:xfrm>
                <a:off x="1799" y="332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22" name="Line 72"/>
              <p:cNvSpPr>
                <a:spLocks noChangeShapeType="1"/>
              </p:cNvSpPr>
              <p:nvPr/>
            </p:nvSpPr>
            <p:spPr bwMode="auto">
              <a:xfrm>
                <a:off x="2228" y="3323"/>
                <a:ext cx="0" cy="256"/>
              </a:xfrm>
              <a:prstGeom prst="line">
                <a:avLst/>
              </a:prstGeom>
              <a:noFill/>
              <a:ln w="38100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</p:grpSp>
      </p:grpSp>
      <p:sp>
        <p:nvSpPr>
          <p:cNvPr id="130" name="Line 74"/>
          <p:cNvSpPr>
            <a:spLocks noChangeShapeType="1"/>
          </p:cNvSpPr>
          <p:nvPr/>
        </p:nvSpPr>
        <p:spPr bwMode="auto">
          <a:xfrm>
            <a:off x="7731379" y="797631"/>
            <a:ext cx="47625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31" name="Line 77"/>
          <p:cNvSpPr>
            <a:spLocks noChangeShapeType="1"/>
          </p:cNvSpPr>
          <p:nvPr/>
        </p:nvSpPr>
        <p:spPr bwMode="auto">
          <a:xfrm>
            <a:off x="4217289" y="3308040"/>
            <a:ext cx="540000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32" name="Line 78"/>
          <p:cNvSpPr>
            <a:spLocks noChangeShapeType="1"/>
          </p:cNvSpPr>
          <p:nvPr/>
        </p:nvSpPr>
        <p:spPr bwMode="auto">
          <a:xfrm>
            <a:off x="6033453" y="3301118"/>
            <a:ext cx="423862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33" name="Line 79"/>
          <p:cNvSpPr>
            <a:spLocks noChangeShapeType="1"/>
          </p:cNvSpPr>
          <p:nvPr/>
        </p:nvSpPr>
        <p:spPr bwMode="auto">
          <a:xfrm>
            <a:off x="7735788" y="3301118"/>
            <a:ext cx="417079" cy="0"/>
          </a:xfrm>
          <a:prstGeom prst="line">
            <a:avLst/>
          </a:prstGeom>
          <a:noFill/>
          <a:ln w="57150" cap="rnd">
            <a:solidFill>
              <a:srgbClr val="0000FF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34" name="Line 83"/>
          <p:cNvSpPr>
            <a:spLocks noChangeShapeType="1"/>
          </p:cNvSpPr>
          <p:nvPr/>
        </p:nvSpPr>
        <p:spPr bwMode="auto">
          <a:xfrm>
            <a:off x="5625465" y="2506987"/>
            <a:ext cx="0" cy="576000"/>
          </a:xfrm>
          <a:prstGeom prst="line">
            <a:avLst/>
          </a:prstGeom>
          <a:noFill/>
          <a:ln w="57150" cap="rnd">
            <a:solidFill>
              <a:srgbClr val="C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35" name="Line 87"/>
          <p:cNvSpPr>
            <a:spLocks noChangeShapeType="1"/>
          </p:cNvSpPr>
          <p:nvPr/>
        </p:nvSpPr>
        <p:spPr bwMode="auto">
          <a:xfrm>
            <a:off x="7348538" y="786010"/>
            <a:ext cx="0" cy="2304000"/>
          </a:xfrm>
          <a:prstGeom prst="line">
            <a:avLst/>
          </a:prstGeom>
          <a:noFill/>
          <a:ln w="57150" cap="rnd">
            <a:solidFill>
              <a:srgbClr val="C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136" name="Group 97"/>
          <p:cNvGrpSpPr>
            <a:grpSpLocks/>
          </p:cNvGrpSpPr>
          <p:nvPr/>
        </p:nvGrpSpPr>
        <p:grpSpPr bwMode="auto">
          <a:xfrm>
            <a:off x="3721105" y="1016708"/>
            <a:ext cx="5078417" cy="1808164"/>
            <a:chOff x="904" y="2005"/>
            <a:chExt cx="3199" cy="1139"/>
          </a:xfrm>
        </p:grpSpPr>
        <p:sp>
          <p:nvSpPr>
            <p:cNvPr id="137" name="Line 88"/>
            <p:cNvSpPr>
              <a:spLocks noChangeShapeType="1"/>
            </p:cNvSpPr>
            <p:nvPr/>
          </p:nvSpPr>
          <p:spPr bwMode="auto">
            <a:xfrm>
              <a:off x="904" y="2936"/>
              <a:ext cx="0" cy="208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138" name="Line 89"/>
            <p:cNvSpPr>
              <a:spLocks noChangeShapeType="1"/>
            </p:cNvSpPr>
            <p:nvPr/>
          </p:nvSpPr>
          <p:spPr bwMode="auto">
            <a:xfrm>
              <a:off x="904" y="3144"/>
              <a:ext cx="3197" cy="0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139" name="Line 90"/>
            <p:cNvSpPr>
              <a:spLocks noChangeShapeType="1"/>
            </p:cNvSpPr>
            <p:nvPr/>
          </p:nvSpPr>
          <p:spPr bwMode="auto">
            <a:xfrm flipV="1">
              <a:off x="4103" y="2005"/>
              <a:ext cx="0" cy="1134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</p:grpSp>
      <p:sp>
        <p:nvSpPr>
          <p:cNvPr id="140" name="Line 91"/>
          <p:cNvSpPr>
            <a:spLocks noChangeShapeType="1"/>
          </p:cNvSpPr>
          <p:nvPr/>
        </p:nvSpPr>
        <p:spPr bwMode="auto">
          <a:xfrm>
            <a:off x="9077325" y="811093"/>
            <a:ext cx="0" cy="2268000"/>
          </a:xfrm>
          <a:prstGeom prst="line">
            <a:avLst/>
          </a:prstGeom>
          <a:noFill/>
          <a:ln w="57150" cap="rnd">
            <a:solidFill>
              <a:srgbClr val="C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chemeClr val="bg2">
                  <a:lumMod val="10000"/>
                </a:schemeClr>
              </a:solidFill>
              <a:latin typeface="+mj-lt"/>
            </a:endParaRPr>
          </a:p>
        </p:txBody>
      </p:sp>
      <p:grpSp>
        <p:nvGrpSpPr>
          <p:cNvPr id="141" name="Group 98"/>
          <p:cNvGrpSpPr>
            <a:grpSpLocks/>
          </p:cNvGrpSpPr>
          <p:nvPr/>
        </p:nvGrpSpPr>
        <p:grpSpPr bwMode="auto">
          <a:xfrm>
            <a:off x="3727451" y="2707394"/>
            <a:ext cx="6918326" cy="1044575"/>
            <a:chOff x="908" y="3070"/>
            <a:chExt cx="4358" cy="658"/>
          </a:xfrm>
        </p:grpSpPr>
        <p:sp>
          <p:nvSpPr>
            <p:cNvPr id="142" name="Line 92"/>
            <p:cNvSpPr>
              <a:spLocks noChangeShapeType="1"/>
            </p:cNvSpPr>
            <p:nvPr/>
          </p:nvSpPr>
          <p:spPr bwMode="auto">
            <a:xfrm flipH="1">
              <a:off x="908" y="3475"/>
              <a:ext cx="0" cy="253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143" name="Line 93"/>
            <p:cNvSpPr>
              <a:spLocks noChangeShapeType="1"/>
            </p:cNvSpPr>
            <p:nvPr/>
          </p:nvSpPr>
          <p:spPr bwMode="auto">
            <a:xfrm>
              <a:off x="908" y="3728"/>
              <a:ext cx="4354" cy="0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  <p:sp>
          <p:nvSpPr>
            <p:cNvPr id="144" name="Line 94"/>
            <p:cNvSpPr>
              <a:spLocks noChangeShapeType="1"/>
            </p:cNvSpPr>
            <p:nvPr/>
          </p:nvSpPr>
          <p:spPr bwMode="auto">
            <a:xfrm flipV="1">
              <a:off x="5266" y="3070"/>
              <a:ext cx="0" cy="656"/>
            </a:xfrm>
            <a:prstGeom prst="line">
              <a:avLst/>
            </a:prstGeom>
            <a:noFill/>
            <a:ln w="57150" cap="rnd">
              <a:solidFill>
                <a:srgbClr val="C00000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+mj-lt"/>
              </a:endParaRPr>
            </a:p>
          </p:txBody>
        </p:sp>
      </p:grpSp>
      <p:sp>
        <p:nvSpPr>
          <p:cNvPr id="145" name="Text Box 101"/>
          <p:cNvSpPr txBox="1">
            <a:spLocks noChangeArrowheads="1"/>
          </p:cNvSpPr>
          <p:nvPr/>
        </p:nvSpPr>
        <p:spPr bwMode="auto">
          <a:xfrm>
            <a:off x="9270304" y="623199"/>
            <a:ext cx="324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grpSp>
        <p:nvGrpSpPr>
          <p:cNvPr id="146" name="Group 108"/>
          <p:cNvGrpSpPr>
            <a:grpSpLocks/>
          </p:cNvGrpSpPr>
          <p:nvPr/>
        </p:nvGrpSpPr>
        <p:grpSpPr bwMode="auto">
          <a:xfrm>
            <a:off x="2725740" y="591261"/>
            <a:ext cx="1704977" cy="2938465"/>
            <a:chOff x="277" y="2037"/>
            <a:chExt cx="1074" cy="1851"/>
          </a:xfrm>
        </p:grpSpPr>
        <p:sp>
          <p:nvSpPr>
            <p:cNvPr id="147" name="Text Box 102"/>
            <p:cNvSpPr txBox="1">
              <a:spLocks noChangeArrowheads="1"/>
            </p:cNvSpPr>
            <p:nvPr/>
          </p:nvSpPr>
          <p:spPr bwMode="auto">
            <a:xfrm>
              <a:off x="1066" y="2566"/>
              <a:ext cx="2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^</a:t>
              </a:r>
            </a:p>
          </p:txBody>
        </p:sp>
        <p:sp>
          <p:nvSpPr>
            <p:cNvPr id="148" name="Rectangle 19"/>
            <p:cNvSpPr>
              <a:spLocks noChangeArrowheads="1"/>
            </p:cNvSpPr>
            <p:nvPr/>
          </p:nvSpPr>
          <p:spPr bwMode="auto">
            <a:xfrm>
              <a:off x="514" y="2040"/>
              <a:ext cx="822" cy="244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149" name="Line 20"/>
            <p:cNvSpPr>
              <a:spLocks noChangeShapeType="1"/>
            </p:cNvSpPr>
            <p:nvPr/>
          </p:nvSpPr>
          <p:spPr bwMode="auto">
            <a:xfrm>
              <a:off x="781" y="2040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0" name="Line 21"/>
            <p:cNvSpPr>
              <a:spLocks noChangeShapeType="1"/>
            </p:cNvSpPr>
            <p:nvPr/>
          </p:nvSpPr>
          <p:spPr bwMode="auto">
            <a:xfrm>
              <a:off x="1048" y="2040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1" name="Rectangle 23"/>
            <p:cNvSpPr>
              <a:spLocks noChangeArrowheads="1"/>
            </p:cNvSpPr>
            <p:nvPr/>
          </p:nvSpPr>
          <p:spPr bwMode="auto">
            <a:xfrm>
              <a:off x="514" y="2558"/>
              <a:ext cx="822" cy="244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            </a:t>
              </a:r>
            </a:p>
          </p:txBody>
        </p:sp>
        <p:sp>
          <p:nvSpPr>
            <p:cNvPr id="152" name="Line 24"/>
            <p:cNvSpPr>
              <a:spLocks noChangeShapeType="1"/>
            </p:cNvSpPr>
            <p:nvPr/>
          </p:nvSpPr>
          <p:spPr bwMode="auto">
            <a:xfrm>
              <a:off x="781" y="2558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3" name="Line 25"/>
            <p:cNvSpPr>
              <a:spLocks noChangeShapeType="1"/>
            </p:cNvSpPr>
            <p:nvPr/>
          </p:nvSpPr>
          <p:spPr bwMode="auto">
            <a:xfrm>
              <a:off x="1048" y="2558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4" name="Rectangle 27"/>
            <p:cNvSpPr>
              <a:spLocks noChangeArrowheads="1"/>
            </p:cNvSpPr>
            <p:nvPr/>
          </p:nvSpPr>
          <p:spPr bwMode="auto">
            <a:xfrm>
              <a:off x="514" y="3118"/>
              <a:ext cx="822" cy="244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</a:p>
          </p:txBody>
        </p:sp>
        <p:sp>
          <p:nvSpPr>
            <p:cNvPr id="155" name="Line 28"/>
            <p:cNvSpPr>
              <a:spLocks noChangeShapeType="1"/>
            </p:cNvSpPr>
            <p:nvPr/>
          </p:nvSpPr>
          <p:spPr bwMode="auto">
            <a:xfrm>
              <a:off x="781" y="3118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6" name="Line 29"/>
            <p:cNvSpPr>
              <a:spLocks noChangeShapeType="1"/>
            </p:cNvSpPr>
            <p:nvPr/>
          </p:nvSpPr>
          <p:spPr bwMode="auto">
            <a:xfrm>
              <a:off x="1048" y="3118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7" name="Rectangle 31"/>
            <p:cNvSpPr>
              <a:spLocks noChangeArrowheads="1"/>
            </p:cNvSpPr>
            <p:nvPr/>
          </p:nvSpPr>
          <p:spPr bwMode="auto">
            <a:xfrm>
              <a:off x="514" y="3628"/>
              <a:ext cx="822" cy="244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4</a:t>
              </a:r>
            </a:p>
          </p:txBody>
        </p:sp>
        <p:sp>
          <p:nvSpPr>
            <p:cNvPr id="158" name="Line 32"/>
            <p:cNvSpPr>
              <a:spLocks noChangeShapeType="1"/>
            </p:cNvSpPr>
            <p:nvPr/>
          </p:nvSpPr>
          <p:spPr bwMode="auto">
            <a:xfrm>
              <a:off x="781" y="3628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9" name="Line 33"/>
            <p:cNvSpPr>
              <a:spLocks noChangeShapeType="1"/>
            </p:cNvSpPr>
            <p:nvPr/>
          </p:nvSpPr>
          <p:spPr bwMode="auto">
            <a:xfrm>
              <a:off x="1048" y="3628"/>
              <a:ext cx="0" cy="244"/>
            </a:xfrm>
            <a:prstGeom prst="line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0" name="Text Box 34"/>
            <p:cNvSpPr txBox="1">
              <a:spLocks noChangeArrowheads="1"/>
            </p:cNvSpPr>
            <p:nvPr/>
          </p:nvSpPr>
          <p:spPr bwMode="auto">
            <a:xfrm>
              <a:off x="299" y="2037"/>
              <a:ext cx="2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0</a:t>
              </a:r>
            </a:p>
          </p:txBody>
        </p:sp>
        <p:sp>
          <p:nvSpPr>
            <p:cNvPr id="161" name="Text Box 35"/>
            <p:cNvSpPr txBox="1">
              <a:spLocks noChangeArrowheads="1"/>
            </p:cNvSpPr>
            <p:nvPr/>
          </p:nvSpPr>
          <p:spPr bwMode="auto">
            <a:xfrm>
              <a:off x="288" y="2558"/>
              <a:ext cx="2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sp>
          <p:nvSpPr>
            <p:cNvPr id="162" name="Text Box 36"/>
            <p:cNvSpPr txBox="1">
              <a:spLocks noChangeArrowheads="1"/>
            </p:cNvSpPr>
            <p:nvPr/>
          </p:nvSpPr>
          <p:spPr bwMode="auto">
            <a:xfrm>
              <a:off x="277" y="3114"/>
              <a:ext cx="2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</a:p>
          </p:txBody>
        </p:sp>
        <p:sp>
          <p:nvSpPr>
            <p:cNvPr id="163" name="Text Box 37"/>
            <p:cNvSpPr txBox="1">
              <a:spLocks noChangeArrowheads="1"/>
            </p:cNvSpPr>
            <p:nvPr/>
          </p:nvSpPr>
          <p:spPr bwMode="auto">
            <a:xfrm>
              <a:off x="310" y="3636"/>
              <a:ext cx="2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</a:p>
          </p:txBody>
        </p:sp>
      </p:grpSp>
      <p:sp>
        <p:nvSpPr>
          <p:cNvPr id="164" name="Text Box 106"/>
          <p:cNvSpPr txBox="1">
            <a:spLocks noChangeArrowheads="1"/>
          </p:cNvSpPr>
          <p:nvPr/>
        </p:nvSpPr>
        <p:spPr bwMode="auto">
          <a:xfrm>
            <a:off x="7189692" y="3113587"/>
            <a:ext cx="324000" cy="427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165" name="Text Box 105"/>
          <p:cNvSpPr txBox="1">
            <a:spLocks noChangeArrowheads="1"/>
          </p:cNvSpPr>
          <p:nvPr/>
        </p:nvSpPr>
        <p:spPr bwMode="auto">
          <a:xfrm>
            <a:off x="5485302" y="3127032"/>
            <a:ext cx="324000" cy="3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1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166" name="Text Box 104"/>
          <p:cNvSpPr txBox="1">
            <a:spLocks noChangeArrowheads="1"/>
          </p:cNvSpPr>
          <p:nvPr/>
        </p:nvSpPr>
        <p:spPr bwMode="auto">
          <a:xfrm>
            <a:off x="9214901" y="3113587"/>
            <a:ext cx="324000" cy="3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3600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167" name="Text Box 104"/>
          <p:cNvSpPr txBox="1">
            <a:spLocks noChangeArrowheads="1"/>
          </p:cNvSpPr>
          <p:nvPr/>
        </p:nvSpPr>
        <p:spPr bwMode="auto">
          <a:xfrm>
            <a:off x="8889464" y="3113587"/>
            <a:ext cx="324000" cy="39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3600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168" name="Text Box 103"/>
          <p:cNvSpPr txBox="1">
            <a:spLocks noChangeArrowheads="1"/>
          </p:cNvSpPr>
          <p:nvPr/>
        </p:nvSpPr>
        <p:spPr bwMode="auto">
          <a:xfrm>
            <a:off x="10816380" y="2312680"/>
            <a:ext cx="324000" cy="3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3600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rgbClr val="3333F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169" name="Text Box 103"/>
          <p:cNvSpPr txBox="1">
            <a:spLocks noChangeArrowheads="1"/>
          </p:cNvSpPr>
          <p:nvPr/>
        </p:nvSpPr>
        <p:spPr bwMode="auto">
          <a:xfrm>
            <a:off x="10477450" y="2312680"/>
            <a:ext cx="324000" cy="3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36000" rIns="0" bIns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ts val="0"/>
              </a:spcBef>
            </a:pPr>
            <a:r>
              <a:rPr kumimoji="1" lang="en-US" altLang="zh-CN" sz="20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^</a:t>
            </a:r>
          </a:p>
        </p:txBody>
      </p:sp>
      <p:sp>
        <p:nvSpPr>
          <p:cNvPr id="171" name="矩形 170"/>
          <p:cNvSpPr/>
          <p:nvPr/>
        </p:nvSpPr>
        <p:spPr>
          <a:xfrm>
            <a:off x="9754560" y="567355"/>
            <a:ext cx="1441169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Verdana" pitchFamily="34" charset="0"/>
                <a:ea typeface="微软雅黑" pitchFamily="34" charset="-122"/>
              </a:rPr>
              <a:t>邻接表</a:t>
            </a:r>
            <a:endParaRPr kumimoji="1" lang="en-US" altLang="zh-CN" b="1" dirty="0">
              <a:solidFill>
                <a:srgbClr val="0000FF"/>
              </a:solidFill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7196870" y="1600266"/>
            <a:ext cx="1743815" cy="46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lvl="1" algn="ctr">
              <a:spcBef>
                <a:spcPts val="0"/>
              </a:spcBef>
            </a:pPr>
            <a:r>
              <a:rPr kumimoji="1" lang="zh-CN" altLang="en-US" b="1" dirty="0">
                <a:solidFill>
                  <a:srgbClr val="C00000"/>
                </a:solidFill>
                <a:latin typeface="Verdana" pitchFamily="34" charset="0"/>
                <a:ea typeface="微软雅黑" pitchFamily="34" charset="-122"/>
              </a:rPr>
              <a:t>逆邻接表</a:t>
            </a:r>
            <a:endParaRPr kumimoji="1" lang="en-US" altLang="zh-CN" b="1" dirty="0">
              <a:solidFill>
                <a:srgbClr val="C00000"/>
              </a:solidFill>
              <a:latin typeface="Verdana" pitchFamily="34" charset="0"/>
              <a:ea typeface="微软雅黑" pitchFamily="34" charset="-122"/>
            </a:endParaRPr>
          </a:p>
        </p:txBody>
      </p:sp>
      <p:sp>
        <p:nvSpPr>
          <p:cNvPr id="173" name="标题 3"/>
          <p:cNvSpPr>
            <a:spLocks noGrp="1"/>
          </p:cNvSpPr>
          <p:nvPr>
            <p:ph type="title"/>
          </p:nvPr>
        </p:nvSpPr>
        <p:spPr>
          <a:xfrm>
            <a:off x="313715" y="1344645"/>
            <a:ext cx="1066275" cy="3906595"/>
          </a:xfrm>
        </p:spPr>
        <p:txBody>
          <a:bodyPr/>
          <a:lstStyle/>
          <a:p>
            <a:r>
              <a:rPr lang="zh-CN" altLang="en-US" dirty="0"/>
              <a:t>十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字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链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表</a:t>
            </a:r>
          </a:p>
        </p:txBody>
      </p:sp>
      <p:cxnSp>
        <p:nvCxnSpPr>
          <p:cNvPr id="174" name="直接连接符 173"/>
          <p:cNvCxnSpPr/>
          <p:nvPr/>
        </p:nvCxnSpPr>
        <p:spPr bwMode="auto">
          <a:xfrm>
            <a:off x="2282696" y="3988296"/>
            <a:ext cx="9144000" cy="0"/>
          </a:xfrm>
          <a:prstGeom prst="line">
            <a:avLst/>
          </a:prstGeom>
          <a:ln w="57150"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5" name="Rectangle 3"/>
          <p:cNvSpPr txBox="1">
            <a:spLocks noChangeArrowheads="1"/>
          </p:cNvSpPr>
          <p:nvPr/>
        </p:nvSpPr>
        <p:spPr>
          <a:xfrm>
            <a:off x="2286000" y="4096308"/>
            <a:ext cx="9144000" cy="2456892"/>
          </a:xfrm>
          <a:prstGeom prst="rect">
            <a:avLst/>
          </a:prstGeom>
        </p:spPr>
        <p:txBody>
          <a:bodyPr>
            <a:noAutofit/>
          </a:bodyPr>
          <a:lstStyle>
            <a:lvl1pPr marL="466725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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35038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itchFamily="2" charset="2"/>
              <a:buChar char="l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403350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60000"/>
              <a:buFont typeface="Wingdings" pitchFamily="2" charset="2"/>
              <a:buChar char="£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871663" indent="-466725"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±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 kern="1200">
                <a:solidFill>
                  <a:schemeClr val="tx1"/>
                </a:solidFill>
                <a:latin typeface="+mn-lt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8000" lvl="1" indent="-468000" eaLnBrk="1" hangingPunct="1">
              <a:spcBef>
                <a:spcPts val="300"/>
              </a:spcBef>
              <a:buClr>
                <a:schemeClr val="tx1"/>
              </a:buClr>
              <a:buSzPct val="100000"/>
              <a:buFont typeface="Wingdings" pitchFamily="2" charset="2"/>
              <a:buChar char=""/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思路：扩展头结点指针域，分别指向两种邻接表</a:t>
            </a:r>
          </a:p>
          <a:p>
            <a:pPr marL="468000" lvl="1" indent="-468000" eaLnBrk="1" hangingPunct="1">
              <a:spcBef>
                <a:spcPts val="300"/>
              </a:spcBef>
              <a:buClr>
                <a:schemeClr val="tx1"/>
              </a:buClr>
              <a:buSzPct val="100000"/>
              <a:buFont typeface="Wingdings" pitchFamily="2" charset="2"/>
              <a:buChar char=""/>
              <a:defRPr/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相应地扩展链表结点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latin typeface="Verdana" pitchFamily="34" charset="0"/>
            </a:endParaRPr>
          </a:p>
          <a:p>
            <a:pPr marL="936000" lvl="1" indent="-468000" eaLnBrk="1" hangingPunct="1">
              <a:spcBef>
                <a:spcPts val="3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保存弧的弧头和弧尾信息</a:t>
            </a:r>
          </a:p>
          <a:p>
            <a:pPr marL="936000" lvl="1" indent="-468000" eaLnBrk="1" hangingPunct="1">
              <a:spcBef>
                <a:spcPts val="300"/>
              </a:spcBef>
              <a:buClr>
                <a:schemeClr val="tx1"/>
              </a:buClr>
              <a:defRPr/>
            </a:pPr>
            <a:r>
              <a:rPr lang="zh-CN" altLang="en-US" dirty="0">
                <a:latin typeface="Verdana" panose="020B0604030504040204" pitchFamily="34" charset="0"/>
                <a:cs typeface="Verdana" panose="020B0604030504040204" pitchFamily="34" charset="0"/>
              </a:rPr>
              <a:t>设置两个指针域，分别跟踪入度和出度</a:t>
            </a:r>
          </a:p>
        </p:txBody>
      </p:sp>
    </p:spTree>
    <p:extLst>
      <p:ext uri="{BB962C8B-B14F-4D97-AF65-F5344CB8AC3E}">
        <p14:creationId xmlns:p14="http://schemas.microsoft.com/office/powerpoint/2010/main" xmlns="" val="212916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1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40" grpId="0" animBg="1"/>
      <p:bldP spid="145" grpId="0" build="p" autoUpdateAnimBg="0"/>
      <p:bldP spid="164" grpId="0" build="p" autoUpdateAnimBg="0"/>
      <p:bldP spid="165" grpId="0" build="p" autoUpdateAnimBg="0"/>
      <p:bldP spid="166" grpId="0" build="allAtOnce"/>
      <p:bldP spid="167" grpId="0" build="p" autoUpdateAnimBg="0"/>
      <p:bldP spid="168" grpId="0" build="allAtOnce"/>
      <p:bldP spid="169" grpId="0" build="p" autoUpdateAnimBg="0"/>
      <p:bldP spid="171" grpId="0"/>
      <p:bldP spid="172" grpId="0"/>
      <p:bldP spid="175" grpId="0" uiExpand="1" build="p" bldLvl="5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02FF317-3A6D-4904-B782-14665BCB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7606F17-4976-48B3-80D6-30EC5CAE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609600"/>
          </a:xfrm>
        </p:spPr>
        <p:txBody>
          <a:bodyPr/>
          <a:lstStyle/>
          <a:p>
            <a:r>
              <a:rPr lang="zh-CN" altLang="en-US" dirty="0"/>
              <a:t>十字链表是有向图的另外一种存储结构，它是邻接表和逆邻接表的结合。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39723642-86CF-4E0D-BA0A-2253226FA64D}"/>
              </a:ext>
            </a:extLst>
          </p:cNvPr>
          <p:cNvSpPr/>
          <p:nvPr/>
        </p:nvSpPr>
        <p:spPr bwMode="auto">
          <a:xfrm>
            <a:off x="592156" y="3419285"/>
            <a:ext cx="1221171" cy="461665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zh-CN" altLang="en-US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7D2B6F29-47A4-47BB-8F6C-6B248E907D8E}"/>
              </a:ext>
            </a:extLst>
          </p:cNvPr>
          <p:cNvSpPr/>
          <p:nvPr/>
        </p:nvSpPr>
        <p:spPr bwMode="auto">
          <a:xfrm>
            <a:off x="1813327" y="3415913"/>
            <a:ext cx="1315107" cy="461665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firstin</a:t>
            </a:r>
            <a:endParaRPr lang="zh-CN" altLang="en-US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910E8FB-F174-47A8-957F-5373D4B9316F}"/>
              </a:ext>
            </a:extLst>
          </p:cNvPr>
          <p:cNvSpPr/>
          <p:nvPr/>
        </p:nvSpPr>
        <p:spPr bwMode="auto">
          <a:xfrm>
            <a:off x="3136952" y="3415913"/>
            <a:ext cx="1315107" cy="461665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firstout</a:t>
            </a:r>
            <a:endParaRPr lang="zh-CN" altLang="en-US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xmlns="" id="{95DBF328-A9BD-4517-A332-38E4685D3DC1}"/>
              </a:ext>
            </a:extLst>
          </p:cNvPr>
          <p:cNvSpPr txBox="1"/>
          <p:nvPr/>
        </p:nvSpPr>
        <p:spPr>
          <a:xfrm>
            <a:off x="1254906" y="2842152"/>
            <a:ext cx="2348405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头结点类型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F543E5AC-DBC5-4759-84C4-52BD85497107}"/>
              </a:ext>
            </a:extLst>
          </p:cNvPr>
          <p:cNvSpPr/>
          <p:nvPr/>
        </p:nvSpPr>
        <p:spPr bwMode="auto">
          <a:xfrm>
            <a:off x="4865739" y="3409171"/>
            <a:ext cx="1342322" cy="463923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tailvex</a:t>
            </a:r>
            <a:endParaRPr lang="zh-CN" altLang="en-US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3BD493E-E7A4-4A3A-AE61-C909308F9365}"/>
              </a:ext>
            </a:extLst>
          </p:cNvPr>
          <p:cNvSpPr/>
          <p:nvPr/>
        </p:nvSpPr>
        <p:spPr bwMode="auto">
          <a:xfrm>
            <a:off x="6205731" y="3409171"/>
            <a:ext cx="1315107" cy="461665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headvex</a:t>
            </a:r>
            <a:endParaRPr lang="zh-CN" altLang="en-US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xmlns="" id="{5F5A1101-EAF5-490E-8264-6DC1C7FF7063}"/>
              </a:ext>
            </a:extLst>
          </p:cNvPr>
          <p:cNvSpPr/>
          <p:nvPr/>
        </p:nvSpPr>
        <p:spPr bwMode="auto">
          <a:xfrm>
            <a:off x="7532655" y="3415914"/>
            <a:ext cx="1372681" cy="458292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hlink</a:t>
            </a:r>
            <a:endParaRPr lang="zh-CN" altLang="en-US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xmlns="" id="{17B22025-AF5C-4DFC-934C-22A27EF1F446}"/>
              </a:ext>
            </a:extLst>
          </p:cNvPr>
          <p:cNvSpPr txBox="1"/>
          <p:nvPr/>
        </p:nvSpPr>
        <p:spPr>
          <a:xfrm>
            <a:off x="6797142" y="2844411"/>
            <a:ext cx="2348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边结点类型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5D0BEA2C-356A-4379-93EA-1A04D6427F94}"/>
              </a:ext>
            </a:extLst>
          </p:cNvPr>
          <p:cNvSpPr/>
          <p:nvPr/>
        </p:nvSpPr>
        <p:spPr bwMode="auto">
          <a:xfrm>
            <a:off x="8928701" y="3415914"/>
            <a:ext cx="1342322" cy="457179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tlink</a:t>
            </a:r>
            <a:endParaRPr lang="zh-CN" altLang="en-US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FDB446B9-12D9-4747-8451-5BF4602FD34E}"/>
              </a:ext>
            </a:extLst>
          </p:cNvPr>
          <p:cNvSpPr/>
          <p:nvPr/>
        </p:nvSpPr>
        <p:spPr bwMode="auto">
          <a:xfrm>
            <a:off x="10279540" y="3417029"/>
            <a:ext cx="1315107" cy="453807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endParaRPr lang="zh-CN" altLang="en-US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xmlns="" id="{8C7FE675-FA67-4D72-9F54-C386908CD568}"/>
              </a:ext>
            </a:extLst>
          </p:cNvPr>
          <p:cNvSpPr txBox="1"/>
          <p:nvPr/>
        </p:nvSpPr>
        <p:spPr>
          <a:xfrm>
            <a:off x="803872" y="3928408"/>
            <a:ext cx="808129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C0066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顶点信息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FA71B91A-3628-4E4C-BCBB-FBDD0ED18FAB}"/>
              </a:ext>
            </a:extLst>
          </p:cNvPr>
          <p:cNvSpPr/>
          <p:nvPr/>
        </p:nvSpPr>
        <p:spPr>
          <a:xfrm>
            <a:off x="1880186" y="3928408"/>
            <a:ext cx="1191782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</a:rPr>
              <a:t>以该顶点为弧头的第一个弧结点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xmlns="" id="{360E7ECF-C2FF-491F-82B5-1F7C84D0A4F4}"/>
              </a:ext>
            </a:extLst>
          </p:cNvPr>
          <p:cNvSpPr/>
          <p:nvPr/>
        </p:nvSpPr>
        <p:spPr>
          <a:xfrm>
            <a:off x="3237913" y="3928408"/>
            <a:ext cx="1191782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</a:rPr>
              <a:t>以该顶点为弧尾的第一个弧结点</a:t>
            </a:r>
          </a:p>
        </p:txBody>
      </p:sp>
      <p:sp>
        <p:nvSpPr>
          <p:cNvPr id="25" name="TextBox 16">
            <a:extLst>
              <a:ext uri="{FF2B5EF4-FFF2-40B4-BE49-F238E27FC236}">
                <a16:creationId xmlns:a16="http://schemas.microsoft.com/office/drawing/2014/main" xmlns="" id="{DCC160A3-DE91-4435-80B5-491E4E44AD24}"/>
              </a:ext>
            </a:extLst>
          </p:cNvPr>
          <p:cNvSpPr txBox="1"/>
          <p:nvPr/>
        </p:nvSpPr>
        <p:spPr>
          <a:xfrm>
            <a:off x="5152242" y="3854317"/>
            <a:ext cx="808129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C0066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弧头编号</a:t>
            </a:r>
          </a:p>
        </p:txBody>
      </p:sp>
      <p:sp>
        <p:nvSpPr>
          <p:cNvPr id="26" name="TextBox 16">
            <a:extLst>
              <a:ext uri="{FF2B5EF4-FFF2-40B4-BE49-F238E27FC236}">
                <a16:creationId xmlns:a16="http://schemas.microsoft.com/office/drawing/2014/main" xmlns="" id="{200B9A61-23FB-4418-8AA6-5055CD8E5CF3}"/>
              </a:ext>
            </a:extLst>
          </p:cNvPr>
          <p:cNvSpPr txBox="1"/>
          <p:nvPr/>
        </p:nvSpPr>
        <p:spPr>
          <a:xfrm>
            <a:off x="6382301" y="3854317"/>
            <a:ext cx="808129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C0066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弧尾编号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xmlns="" id="{B508D909-C379-4A49-9E9F-F3EBDD4879AE}"/>
              </a:ext>
            </a:extLst>
          </p:cNvPr>
          <p:cNvSpPr/>
          <p:nvPr/>
        </p:nvSpPr>
        <p:spPr>
          <a:xfrm>
            <a:off x="7608934" y="3854317"/>
            <a:ext cx="1191782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</a:rPr>
              <a:t>指向弧头相同的下一条弧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xmlns="" id="{92ECE660-4927-421F-9BD0-599A3BED3A92}"/>
              </a:ext>
            </a:extLst>
          </p:cNvPr>
          <p:cNvSpPr/>
          <p:nvPr/>
        </p:nvSpPr>
        <p:spPr>
          <a:xfrm>
            <a:off x="8938580" y="3854317"/>
            <a:ext cx="1315107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C0066"/>
                </a:solidFill>
                <a:latin typeface="楷体" pitchFamily="49" charset="-122"/>
                <a:ea typeface="楷体" pitchFamily="49" charset="-122"/>
              </a:rPr>
              <a:t>指向弧尾相同的下一条弧</a:t>
            </a:r>
          </a:p>
        </p:txBody>
      </p:sp>
      <p:sp>
        <p:nvSpPr>
          <p:cNvPr id="30" name="TextBox 16">
            <a:extLst>
              <a:ext uri="{FF2B5EF4-FFF2-40B4-BE49-F238E27FC236}">
                <a16:creationId xmlns:a16="http://schemas.microsoft.com/office/drawing/2014/main" xmlns="" id="{EECB3B23-F193-45B6-9F51-D93408A7CB6F}"/>
              </a:ext>
            </a:extLst>
          </p:cNvPr>
          <p:cNvSpPr txBox="1"/>
          <p:nvPr/>
        </p:nvSpPr>
        <p:spPr>
          <a:xfrm>
            <a:off x="10485350" y="3854317"/>
            <a:ext cx="80812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C0066"/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弧的权等信息</a:t>
            </a:r>
          </a:p>
        </p:txBody>
      </p:sp>
    </p:spTree>
    <p:extLst>
      <p:ext uri="{BB962C8B-B14F-4D97-AF65-F5344CB8AC3E}">
        <p14:creationId xmlns:p14="http://schemas.microsoft.com/office/powerpoint/2010/main" xmlns="" val="1630056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38D63A-1313-4A99-942D-12982497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十字链表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EA4E2B3-AEE2-4430-9A5B-F48F7C5C2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5105400"/>
          </a:xfrm>
        </p:spPr>
        <p:txBody>
          <a:bodyPr/>
          <a:lstStyle/>
          <a:p>
            <a:r>
              <a:rPr lang="zh-CN" altLang="en-US" dirty="0"/>
              <a:t>十字链表的特点</a:t>
            </a:r>
          </a:p>
          <a:p>
            <a:pPr lvl="1"/>
            <a:r>
              <a:rPr lang="zh-CN" altLang="en-US" dirty="0"/>
              <a:t>顶点结点数 </a:t>
            </a:r>
            <a:r>
              <a:rPr lang="en-US" altLang="zh-CN" dirty="0"/>
              <a:t>= </a:t>
            </a:r>
            <a:r>
              <a:rPr lang="zh-CN" altLang="en-US" dirty="0"/>
              <a:t>顶点数</a:t>
            </a:r>
          </a:p>
          <a:p>
            <a:pPr lvl="1"/>
            <a:r>
              <a:rPr lang="zh-CN" altLang="en-US" dirty="0"/>
              <a:t>弧结点数 </a:t>
            </a:r>
            <a:r>
              <a:rPr lang="en-US" altLang="zh-CN" dirty="0"/>
              <a:t>= </a:t>
            </a:r>
            <a:r>
              <a:rPr lang="zh-CN" altLang="en-US" dirty="0"/>
              <a:t>弧的条数</a:t>
            </a:r>
          </a:p>
          <a:p>
            <a:r>
              <a:rPr lang="zh-CN" altLang="en-US" dirty="0"/>
              <a:t>求顶点入度：从顶点 </a:t>
            </a:r>
            <a:r>
              <a:rPr lang="en-US" altLang="zh-CN" dirty="0"/>
              <a:t>vi </a:t>
            </a:r>
            <a:r>
              <a:rPr lang="zh-CN" altLang="en-US" dirty="0"/>
              <a:t>的 </a:t>
            </a:r>
            <a:r>
              <a:rPr lang="en-US" altLang="zh-CN" dirty="0" err="1"/>
              <a:t>firstin</a:t>
            </a:r>
            <a:r>
              <a:rPr lang="en-US" altLang="zh-CN" dirty="0"/>
              <a:t> </a:t>
            </a:r>
            <a:r>
              <a:rPr lang="zh-CN" altLang="en-US" dirty="0"/>
              <a:t>指针出发，沿着弧结点中的</a:t>
            </a:r>
            <a:r>
              <a:rPr lang="en-US" altLang="zh-CN" dirty="0" err="1"/>
              <a:t>hlink</a:t>
            </a:r>
            <a:r>
              <a:rPr lang="zh-CN" altLang="en-US" dirty="0"/>
              <a:t>遍历链表所经过的弧结点数</a:t>
            </a:r>
          </a:p>
          <a:p>
            <a:r>
              <a:rPr lang="zh-CN" altLang="en-US" dirty="0"/>
              <a:t>求顶点出度：从顶点 </a:t>
            </a:r>
            <a:r>
              <a:rPr lang="en-US" altLang="zh-CN" dirty="0"/>
              <a:t>vi </a:t>
            </a:r>
            <a:r>
              <a:rPr lang="zh-CN" altLang="en-US" dirty="0"/>
              <a:t>的 </a:t>
            </a:r>
            <a:r>
              <a:rPr lang="en-US" altLang="zh-CN" dirty="0" err="1"/>
              <a:t>firstout</a:t>
            </a:r>
            <a:r>
              <a:rPr lang="en-US" altLang="zh-CN" dirty="0"/>
              <a:t> </a:t>
            </a:r>
            <a:r>
              <a:rPr lang="zh-CN" altLang="en-US" dirty="0"/>
              <a:t>指针出发，沿着弧结点中的</a:t>
            </a:r>
            <a:r>
              <a:rPr lang="en-US" altLang="zh-CN" dirty="0" err="1"/>
              <a:t>tlink</a:t>
            </a:r>
            <a:r>
              <a:rPr lang="zh-CN" altLang="en-US" dirty="0"/>
              <a:t>遍历链表所经过的弧结点数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6889095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8E000FB-D46B-4CB8-A795-ABDFC4E56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11582400" cy="60960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#define  MAX_VERTEX_NUM   20 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最多顶点个数*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typedef  </a:t>
            </a:r>
            <a:r>
              <a:rPr lang="en-US" altLang="zh-CN" sz="2000" dirty="0" err="1"/>
              <a:t>enum</a:t>
            </a:r>
            <a:r>
              <a:rPr lang="en-US" altLang="zh-CN" sz="2000" dirty="0"/>
              <a:t>{DG, DN, UDG, UDN}  </a:t>
            </a:r>
            <a:r>
              <a:rPr lang="en-US" altLang="zh-CN" sz="2000" dirty="0" err="1"/>
              <a:t>GraphKind</a:t>
            </a:r>
            <a:r>
              <a:rPr lang="en-US" altLang="zh-CN" sz="2000" dirty="0"/>
              <a:t>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图的种类*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typedef  struct  </a:t>
            </a:r>
            <a:r>
              <a:rPr lang="en-US" altLang="zh-CN" sz="2000" dirty="0" err="1"/>
              <a:t>ArcNode</a:t>
            </a:r>
            <a:r>
              <a:rPr lang="en-US" altLang="zh-CN" sz="2000" dirty="0"/>
              <a:t> {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headvex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tailvex</a:t>
            </a:r>
            <a:r>
              <a:rPr lang="en-US" altLang="zh-CN" sz="2000" dirty="0"/>
              <a:t>;		</a:t>
            </a:r>
            <a:r>
              <a:rPr lang="en-US" altLang="zh-CN" sz="2000" dirty="0">
                <a:solidFill>
                  <a:srgbClr val="CC00CC"/>
                </a:solidFill>
              </a:rPr>
              <a:t>// </a:t>
            </a:r>
            <a:r>
              <a:rPr lang="zh-CN" altLang="en-US" sz="2000" dirty="0">
                <a:solidFill>
                  <a:srgbClr val="CC00CC"/>
                </a:solidFill>
              </a:rPr>
              <a:t>头尾编号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sz="2000" dirty="0"/>
              <a:t>    </a:t>
            </a:r>
            <a:r>
              <a:rPr lang="en-US" altLang="zh-CN" sz="2000" dirty="0">
                <a:solidFill>
                  <a:srgbClr val="C00000"/>
                </a:solidFill>
              </a:rPr>
              <a:t>struct  </a:t>
            </a:r>
            <a:r>
              <a:rPr lang="en-US" altLang="zh-CN" sz="2000" dirty="0" err="1">
                <a:solidFill>
                  <a:srgbClr val="C00000"/>
                </a:solidFill>
              </a:rPr>
              <a:t>ArcNode</a:t>
            </a:r>
            <a:r>
              <a:rPr lang="en-US" altLang="zh-CN" sz="2000" dirty="0">
                <a:solidFill>
                  <a:srgbClr val="C00000"/>
                </a:solidFill>
              </a:rPr>
              <a:t>  </a:t>
            </a:r>
            <a:r>
              <a:rPr lang="en-US" altLang="zh-CN" sz="2000" dirty="0"/>
              <a:t>*</a:t>
            </a:r>
            <a:r>
              <a:rPr lang="en-US" altLang="zh-CN" sz="2000" dirty="0" err="1"/>
              <a:t>hlink</a:t>
            </a:r>
            <a:r>
              <a:rPr lang="en-US" altLang="zh-CN" sz="2000" dirty="0"/>
              <a:t>, *</a:t>
            </a:r>
            <a:r>
              <a:rPr lang="en-US" altLang="zh-CN" sz="2000" dirty="0" err="1"/>
              <a:t>tlink</a:t>
            </a:r>
            <a:r>
              <a:rPr lang="en-US" altLang="zh-CN" sz="2000" dirty="0"/>
              <a:t>;	</a:t>
            </a:r>
            <a:r>
              <a:rPr lang="en-US" altLang="zh-CN" sz="2000" dirty="0">
                <a:solidFill>
                  <a:srgbClr val="CC00CC"/>
                </a:solidFill>
              </a:rPr>
              <a:t>// </a:t>
            </a:r>
            <a:r>
              <a:rPr lang="zh-CN" altLang="en-US" sz="2000" dirty="0">
                <a:solidFill>
                  <a:srgbClr val="CC00CC"/>
                </a:solidFill>
              </a:rPr>
              <a:t>链域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>
                <a:solidFill>
                  <a:srgbClr val="FF0000"/>
                </a:solidFill>
              </a:rPr>
              <a:t>ArcNode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typedef  struct  </a:t>
            </a:r>
            <a:r>
              <a:rPr lang="en-US" altLang="zh-CN" sz="2000" dirty="0" err="1"/>
              <a:t>VertexNode</a:t>
            </a:r>
            <a:r>
              <a:rPr lang="en-US" altLang="zh-CN" sz="2000" dirty="0"/>
              <a:t> {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ElemType</a:t>
            </a:r>
            <a:r>
              <a:rPr lang="en-US" altLang="zh-CN" sz="2000" dirty="0"/>
              <a:t> data; 		</a:t>
            </a:r>
            <a:r>
              <a:rPr lang="en-US" altLang="zh-CN" sz="2000" dirty="0">
                <a:solidFill>
                  <a:srgbClr val="CC00CC"/>
                </a:solidFill>
              </a:rPr>
              <a:t>// </a:t>
            </a:r>
            <a:r>
              <a:rPr lang="zh-CN" altLang="en-US" sz="2000" dirty="0">
                <a:solidFill>
                  <a:srgbClr val="CC00CC"/>
                </a:solidFill>
              </a:rPr>
              <a:t>数据域（顶点信息）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ArcNode</a:t>
            </a:r>
            <a:r>
              <a:rPr lang="en-US" altLang="zh-CN" sz="2000" dirty="0"/>
              <a:t> *</a:t>
            </a:r>
            <a:r>
              <a:rPr lang="en-US" altLang="zh-CN" sz="2000" dirty="0" err="1"/>
              <a:t>firstin</a:t>
            </a:r>
            <a:r>
              <a:rPr lang="en-US" altLang="zh-CN" sz="2000" dirty="0"/>
              <a:t>, *</a:t>
            </a:r>
            <a:r>
              <a:rPr lang="en-US" altLang="zh-CN" sz="2000" dirty="0" err="1"/>
              <a:t>firstout</a:t>
            </a:r>
            <a:r>
              <a:rPr lang="en-US" altLang="zh-CN" sz="2000" dirty="0"/>
              <a:t>;	</a:t>
            </a:r>
            <a:r>
              <a:rPr lang="en-US" altLang="zh-CN" sz="2000" dirty="0">
                <a:solidFill>
                  <a:srgbClr val="CC00CC"/>
                </a:solidFill>
              </a:rPr>
              <a:t>// </a:t>
            </a:r>
            <a:r>
              <a:rPr lang="zh-CN" altLang="en-US" sz="2000" dirty="0">
                <a:solidFill>
                  <a:srgbClr val="CC00CC"/>
                </a:solidFill>
              </a:rPr>
              <a:t>边表头指针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>
                <a:solidFill>
                  <a:srgbClr val="FF0000"/>
                </a:solidFill>
              </a:rPr>
              <a:t>VertexNode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typedef  struct {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VertexNode</a:t>
            </a:r>
            <a:r>
              <a:rPr lang="en-US" altLang="zh-CN" sz="2000" dirty="0"/>
              <a:t>  vertex[MAX_VERTEX_NUM];   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    int  </a:t>
            </a:r>
            <a:r>
              <a:rPr lang="en-US" altLang="zh-CN" sz="2000" dirty="0" err="1"/>
              <a:t>vexnum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arcnum</a:t>
            </a:r>
            <a:r>
              <a:rPr lang="en-US" altLang="zh-CN" sz="2000" dirty="0"/>
              <a:t>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图的顶点数和弧数*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GraphKind</a:t>
            </a:r>
            <a:r>
              <a:rPr lang="en-US" altLang="zh-CN" sz="2000" dirty="0"/>
              <a:t>  kind;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图的种类标志*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200"/>
              </a:spcAft>
              <a:buNone/>
            </a:pPr>
            <a:r>
              <a:rPr lang="en-US" altLang="zh-CN" sz="2000" dirty="0"/>
              <a:t>} </a:t>
            </a:r>
            <a:r>
              <a:rPr lang="en-US" altLang="zh-CN" sz="2000" dirty="0" err="1">
                <a:solidFill>
                  <a:srgbClr val="FF0000"/>
                </a:solidFill>
              </a:rPr>
              <a:t>OrthList</a:t>
            </a:r>
            <a:r>
              <a:rPr lang="en-US" altLang="zh-CN" sz="2000" dirty="0"/>
              <a:t>; 	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图的十字链表表示法</a:t>
            </a:r>
            <a:r>
              <a:rPr lang="en-US" altLang="zh-CN" sz="2000" dirty="0">
                <a:solidFill>
                  <a:srgbClr val="CC00CC"/>
                </a:solidFill>
              </a:rPr>
              <a:t>(Orthogonal List Graph)*/ </a:t>
            </a:r>
            <a:endParaRPr lang="zh-CN" altLang="en-US" sz="200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29276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FA9FA1D-772B-4DC7-8963-39703F64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11582400" cy="60960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>
                <a:solidFill>
                  <a:srgbClr val="000000"/>
                </a:solidFill>
              </a:rPr>
              <a:t>CrtOrthList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OrthList</a:t>
            </a:r>
            <a:r>
              <a:rPr lang="en-US" altLang="zh-CN" sz="2000" dirty="0"/>
              <a:t> *g){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j, k;	 char </a:t>
            </a:r>
            <a:r>
              <a:rPr lang="en-US" altLang="zh-CN" sz="2000" dirty="0" err="1"/>
              <a:t>vt,vh</a:t>
            </a:r>
            <a:r>
              <a:rPr lang="en-US" altLang="zh-CN" sz="2000" dirty="0"/>
              <a:t>;	 </a:t>
            </a:r>
            <a:r>
              <a:rPr lang="en-US" altLang="zh-CN" sz="2000" dirty="0" err="1"/>
              <a:t>ArcNode</a:t>
            </a:r>
            <a:r>
              <a:rPr lang="en-US" altLang="zh-CN" sz="2000" dirty="0"/>
              <a:t> *p;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(“%</a:t>
            </a:r>
            <a:r>
              <a:rPr lang="en-US" altLang="zh-CN" sz="2000" dirty="0" err="1"/>
              <a:t>d,%d”,&amp;g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vexnum</a:t>
            </a:r>
            <a:r>
              <a:rPr lang="en-US" altLang="zh-CN" sz="2000" dirty="0"/>
              <a:t>,&amp;g-&gt;</a:t>
            </a:r>
            <a:r>
              <a:rPr lang="en-US" altLang="zh-CN" sz="2000" dirty="0" err="1"/>
              <a:t>arcnum</a:t>
            </a:r>
            <a:r>
              <a:rPr lang="en-US" altLang="zh-CN" sz="2000" dirty="0"/>
              <a:t> );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键盘输入图的顶点个数和弧的个数*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for 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=0;i&lt;g-&gt;</a:t>
            </a:r>
            <a:r>
              <a:rPr lang="en-US" altLang="zh-CN" sz="2000" dirty="0" err="1"/>
              <a:t>vexnum;i</a:t>
            </a:r>
            <a:r>
              <a:rPr lang="en-US" altLang="zh-CN" sz="2000" dirty="0"/>
              <a:t>++) {	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初始化顶点结点*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(“%c”, &amp;g-&gt;vertex[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].data</a:t>
            </a:r>
            <a:r>
              <a:rPr lang="zh-CN" altLang="en-US" sz="2000" dirty="0"/>
              <a:t>）；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g-&gt;vertex[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.</a:t>
            </a:r>
            <a:r>
              <a:rPr lang="en-US" altLang="zh-CN" sz="2000" dirty="0" err="1"/>
              <a:t>firstin</a:t>
            </a:r>
            <a:r>
              <a:rPr lang="en-US" altLang="zh-CN" sz="2000" dirty="0"/>
              <a:t>=NULL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g-&gt;vertex[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.</a:t>
            </a:r>
            <a:r>
              <a:rPr lang="en-US" altLang="zh-CN" sz="2000" dirty="0" err="1"/>
              <a:t>firsout</a:t>
            </a:r>
            <a:r>
              <a:rPr lang="en-US" altLang="zh-CN" sz="2000" dirty="0"/>
              <a:t>=NULL</a:t>
            </a:r>
            <a:r>
              <a:rPr lang="zh-CN" altLang="en-US" sz="2000" dirty="0"/>
              <a:t>；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}	</a:t>
            </a:r>
            <a:endParaRPr lang="en-US" altLang="zh-CN" sz="2000" dirty="0">
              <a:solidFill>
                <a:srgbClr val="CC00CC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for (k=0;k&lt;g-&gt;</a:t>
            </a:r>
            <a:r>
              <a:rPr lang="en-US" altLang="zh-CN" sz="2000" dirty="0" err="1"/>
              <a:t>arcnum</a:t>
            </a:r>
            <a:r>
              <a:rPr lang="en-US" altLang="zh-CN" sz="2000" dirty="0"/>
              <a:t> ;k++)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(“%c,%c”,&amp;</a:t>
            </a:r>
            <a:r>
              <a:rPr lang="en-US" altLang="zh-CN" sz="2000" dirty="0" err="1"/>
              <a:t>vt</a:t>
            </a:r>
            <a:r>
              <a:rPr lang="en-US" altLang="zh-CN" sz="2000" dirty="0"/>
              <a:t>,&amp;</a:t>
            </a:r>
            <a:r>
              <a:rPr lang="en-US" altLang="zh-CN" sz="2000" dirty="0" err="1"/>
              <a:t>vh</a:t>
            </a:r>
            <a:r>
              <a:rPr lang="en-US" altLang="zh-CN" sz="2000" dirty="0"/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LocateVertex</a:t>
            </a:r>
            <a:r>
              <a:rPr lang="zh-CN" altLang="en-US" sz="2000" dirty="0"/>
              <a:t>（</a:t>
            </a:r>
            <a:r>
              <a:rPr lang="en-US" altLang="zh-CN" sz="2000" dirty="0"/>
              <a:t>g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vt</a:t>
            </a:r>
            <a:r>
              <a:rPr lang="zh-CN" altLang="en-US" sz="2000" dirty="0"/>
              <a:t>）；</a:t>
            </a:r>
            <a:r>
              <a:rPr lang="en-US" altLang="zh-CN" sz="2000" dirty="0">
                <a:solidFill>
                  <a:srgbClr val="CC00CC"/>
                </a:solidFill>
              </a:rPr>
              <a:t> 	/*</a:t>
            </a:r>
            <a:r>
              <a:rPr lang="zh-CN" altLang="en-US" sz="2000" dirty="0">
                <a:solidFill>
                  <a:srgbClr val="CC00CC"/>
                </a:solidFill>
              </a:rPr>
              <a:t>得到弧尾的位置*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j = </a:t>
            </a:r>
            <a:r>
              <a:rPr lang="en-US" altLang="zh-CN" sz="2000" dirty="0" err="1"/>
              <a:t>LocateVertex</a:t>
            </a:r>
            <a:r>
              <a:rPr lang="zh-CN" altLang="en-US" sz="2000" dirty="0"/>
              <a:t>（</a:t>
            </a:r>
            <a:r>
              <a:rPr lang="en-US" altLang="zh-CN" sz="2000" dirty="0"/>
              <a:t>g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vh</a:t>
            </a:r>
            <a:r>
              <a:rPr lang="zh-CN" altLang="en-US" sz="2000" dirty="0"/>
              <a:t>）；</a:t>
            </a:r>
            <a:r>
              <a:rPr lang="en-US" altLang="zh-CN" sz="2000" dirty="0">
                <a:solidFill>
                  <a:srgbClr val="CC00CC"/>
                </a:solidFill>
              </a:rPr>
              <a:t> 	/*</a:t>
            </a:r>
            <a:r>
              <a:rPr lang="zh-CN" altLang="en-US" sz="2000" dirty="0">
                <a:solidFill>
                  <a:srgbClr val="CC00CC"/>
                </a:solidFill>
              </a:rPr>
              <a:t>得到弧头的位置*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p=</a:t>
            </a:r>
            <a:r>
              <a:rPr lang="en-US" altLang="zh-CN" sz="2000" dirty="0" err="1"/>
              <a:t>alloc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ArcNode</a:t>
            </a:r>
            <a:r>
              <a:rPr lang="en-US" altLang="zh-CN" sz="2000" dirty="0"/>
              <a:t>));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p-&gt;</a:t>
            </a:r>
            <a:r>
              <a:rPr lang="en-US" altLang="zh-CN" sz="2000" dirty="0" err="1"/>
              <a:t>tailvex</a:t>
            </a:r>
            <a:r>
              <a:rPr lang="en-US" altLang="zh-CN" sz="2000" dirty="0"/>
              <a:t>=</a:t>
            </a:r>
            <a:r>
              <a:rPr lang="en-US" altLang="zh-CN" sz="2000" dirty="0" err="1"/>
              <a:t>i</a:t>
            </a:r>
            <a:r>
              <a:rPr lang="zh-CN" altLang="en-US" sz="2000" dirty="0"/>
              <a:t>；</a:t>
            </a:r>
            <a:r>
              <a:rPr lang="en-US" altLang="zh-CN" sz="2000" dirty="0"/>
              <a:t>	p-&gt;</a:t>
            </a:r>
            <a:r>
              <a:rPr lang="en-US" altLang="zh-CN" sz="2000" dirty="0" err="1"/>
              <a:t>headvex</a:t>
            </a:r>
            <a:r>
              <a:rPr lang="en-US" altLang="zh-CN" sz="2000" dirty="0"/>
              <a:t>=j</a:t>
            </a:r>
            <a:r>
              <a:rPr lang="zh-CN" altLang="en-US" sz="2000" dirty="0"/>
              <a:t>；</a:t>
            </a:r>
            <a:r>
              <a:rPr lang="en-US" altLang="zh-CN" sz="2000" dirty="0">
                <a:solidFill>
                  <a:srgbClr val="CC00CC"/>
                </a:solidFill>
              </a:rPr>
              <a:t> /*</a:t>
            </a:r>
            <a:r>
              <a:rPr lang="zh-CN" altLang="en-US" sz="2000" dirty="0">
                <a:solidFill>
                  <a:srgbClr val="CC00CC"/>
                </a:solidFill>
              </a:rPr>
              <a:t>给新建的</a:t>
            </a:r>
            <a:r>
              <a:rPr lang="en-US" altLang="zh-CN" sz="2000" dirty="0" err="1">
                <a:solidFill>
                  <a:srgbClr val="CC00CC"/>
                </a:solidFill>
              </a:rPr>
              <a:t>ArcNode</a:t>
            </a:r>
            <a:r>
              <a:rPr lang="zh-CN" altLang="en-US" sz="2000" dirty="0">
                <a:solidFill>
                  <a:srgbClr val="CC00CC"/>
                </a:solidFill>
              </a:rPr>
              <a:t>的弧尾和弧头赋值*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p-&gt;</a:t>
            </a:r>
            <a:r>
              <a:rPr lang="en-US" altLang="zh-CN" sz="2000" dirty="0" err="1"/>
              <a:t>tlink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g.vertex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firstout</a:t>
            </a:r>
            <a:r>
              <a:rPr lang="zh-CN" altLang="en-US" sz="2000" dirty="0"/>
              <a:t>；</a:t>
            </a:r>
            <a:r>
              <a:rPr lang="en-US" altLang="zh-CN" sz="2000" dirty="0"/>
              <a:t>	</a:t>
            </a:r>
            <a:r>
              <a:rPr lang="en-US" altLang="zh-CN" sz="2000" dirty="0" err="1"/>
              <a:t>g.vertex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].</a:t>
            </a:r>
            <a:r>
              <a:rPr lang="en-US" altLang="zh-CN" sz="2000" dirty="0" err="1"/>
              <a:t>firstout</a:t>
            </a:r>
            <a:r>
              <a:rPr lang="en-US" altLang="zh-CN" sz="2000" dirty="0"/>
              <a:t> =p</a:t>
            </a:r>
            <a:r>
              <a:rPr lang="zh-CN" altLang="en-US" sz="2000" dirty="0"/>
              <a:t>；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头插弧尾链表*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zh-CN" altLang="en-US" sz="20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p-&gt;</a:t>
            </a:r>
            <a:r>
              <a:rPr lang="en-US" altLang="zh-CN" sz="2000" dirty="0" err="1"/>
              <a:t>hlink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g.vertex</a:t>
            </a:r>
            <a:r>
              <a:rPr lang="en-US" altLang="zh-CN" sz="2000" dirty="0"/>
              <a:t>[j].</a:t>
            </a:r>
            <a:r>
              <a:rPr lang="en-US" altLang="zh-CN" sz="2000" dirty="0" err="1"/>
              <a:t>firstin</a:t>
            </a:r>
            <a:r>
              <a:rPr lang="zh-CN" altLang="en-US" sz="2000" dirty="0"/>
              <a:t>；</a:t>
            </a:r>
            <a:r>
              <a:rPr lang="en-US" altLang="zh-CN" sz="2000" dirty="0"/>
              <a:t>		</a:t>
            </a:r>
            <a:r>
              <a:rPr lang="en-US" altLang="zh-CN" sz="2000" dirty="0" err="1"/>
              <a:t>g.vertex</a:t>
            </a:r>
            <a:r>
              <a:rPr lang="en-US" altLang="zh-CN" sz="2000" dirty="0"/>
              <a:t>[j].</a:t>
            </a:r>
            <a:r>
              <a:rPr lang="en-US" altLang="zh-CN" sz="2000" dirty="0" err="1"/>
              <a:t>firstin</a:t>
            </a:r>
            <a:r>
              <a:rPr lang="en-US" altLang="zh-CN" sz="2000" dirty="0"/>
              <a:t> =p</a:t>
            </a:r>
            <a:r>
              <a:rPr lang="zh-CN" altLang="en-US" sz="2000" dirty="0"/>
              <a:t>；   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头插弧头链表*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zh-CN" altLang="en-US" sz="2000" dirty="0"/>
          </a:p>
          <a:p>
            <a:pPr marL="0" indent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}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600417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7521DE-35A7-4701-8591-388DE7FA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7.2.4 </a:t>
            </a:r>
            <a:r>
              <a:rPr lang="zh-CN" altLang="en-US" dirty="0"/>
              <a:t>邻接多重表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6F9445-2AEF-4887-AA65-F5CA1FA8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143000"/>
          </a:xfrm>
        </p:spPr>
        <p:txBody>
          <a:bodyPr/>
          <a:lstStyle/>
          <a:p>
            <a:r>
              <a:rPr lang="zh-CN" altLang="en-US" dirty="0"/>
              <a:t> 邻接多重表</a:t>
            </a:r>
            <a:r>
              <a:rPr lang="en-US" altLang="zh-CN" dirty="0"/>
              <a:t>(Adjacency </a:t>
            </a:r>
            <a:r>
              <a:rPr lang="en-US" altLang="zh-CN" dirty="0" err="1"/>
              <a:t>Multi_list</a:t>
            </a:r>
            <a:r>
              <a:rPr lang="en-US" altLang="zh-CN" dirty="0"/>
              <a:t>)</a:t>
            </a:r>
            <a:r>
              <a:rPr lang="zh-CN" altLang="en-US" dirty="0"/>
              <a:t>是无向图的另外一种存储结构，与十字链表类似。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EC3F40C-48B7-48A2-8F5A-4946E8D10704}"/>
              </a:ext>
            </a:extLst>
          </p:cNvPr>
          <p:cNvSpPr/>
          <p:nvPr/>
        </p:nvSpPr>
        <p:spPr bwMode="auto">
          <a:xfrm>
            <a:off x="412507" y="3485032"/>
            <a:ext cx="1262684" cy="432000"/>
          </a:xfrm>
          <a:prstGeom prst="rect">
            <a:avLst/>
          </a:prstGeom>
          <a:ln>
            <a:headEnd type="stealth" w="med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endParaRPr lang="zh-CN" altLang="en-US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B5DAABE0-07D9-44BA-8ECD-7303A9118D65}"/>
              </a:ext>
            </a:extLst>
          </p:cNvPr>
          <p:cNvSpPr/>
          <p:nvPr/>
        </p:nvSpPr>
        <p:spPr bwMode="auto">
          <a:xfrm>
            <a:off x="1675191" y="3481660"/>
            <a:ext cx="1748331" cy="432000"/>
          </a:xfrm>
          <a:prstGeom prst="rect">
            <a:avLst/>
          </a:prstGeom>
          <a:ln>
            <a:headEnd type="stealth" w="med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firstedge</a:t>
            </a:r>
            <a:endParaRPr lang="zh-CN" altLang="en-US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xmlns="" id="{C86F3C77-5435-4DD0-AF2B-EEEC517DD461}"/>
              </a:ext>
            </a:extLst>
          </p:cNvPr>
          <p:cNvSpPr txBox="1"/>
          <p:nvPr/>
        </p:nvSpPr>
        <p:spPr>
          <a:xfrm>
            <a:off x="1092414" y="2914641"/>
            <a:ext cx="242823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头结点类型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xmlns="" id="{2C155659-6F7E-4A64-BE75-FA2607177DD3}"/>
              </a:ext>
            </a:extLst>
          </p:cNvPr>
          <p:cNvSpPr/>
          <p:nvPr/>
        </p:nvSpPr>
        <p:spPr bwMode="auto">
          <a:xfrm>
            <a:off x="5064790" y="3483919"/>
            <a:ext cx="1262684" cy="432000"/>
          </a:xfrm>
          <a:prstGeom prst="rect">
            <a:avLst/>
          </a:prstGeom>
          <a:ln>
            <a:headEnd type="stealth" w="med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ivex</a:t>
            </a:r>
            <a:endParaRPr lang="zh-CN" altLang="en-US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EE2DF24A-0193-4E01-B039-0479C94DACE6}"/>
              </a:ext>
            </a:extLst>
          </p:cNvPr>
          <p:cNvSpPr/>
          <p:nvPr/>
        </p:nvSpPr>
        <p:spPr bwMode="auto">
          <a:xfrm>
            <a:off x="6327473" y="3483919"/>
            <a:ext cx="1272617" cy="432000"/>
          </a:xfrm>
          <a:prstGeom prst="rect">
            <a:avLst/>
          </a:prstGeom>
          <a:ln>
            <a:headEnd type="stealth" w="med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ilink</a:t>
            </a:r>
            <a:endParaRPr lang="zh-CN" altLang="en-US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8A305E35-FA28-4BB3-8670-938C63D07DB9}"/>
              </a:ext>
            </a:extLst>
          </p:cNvPr>
          <p:cNvSpPr/>
          <p:nvPr/>
        </p:nvSpPr>
        <p:spPr bwMode="auto">
          <a:xfrm>
            <a:off x="7600090" y="3483919"/>
            <a:ext cx="1359813" cy="432000"/>
          </a:xfrm>
          <a:prstGeom prst="rect">
            <a:avLst/>
          </a:prstGeom>
          <a:ln>
            <a:headEnd type="stealth" w="med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jvex</a:t>
            </a:r>
            <a:endParaRPr lang="zh-CN" altLang="en-US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xmlns="" id="{972FDE39-5C6B-43ED-817F-A1DB86AF3990}"/>
              </a:ext>
            </a:extLst>
          </p:cNvPr>
          <p:cNvSpPr txBox="1"/>
          <p:nvPr/>
        </p:nvSpPr>
        <p:spPr>
          <a:xfrm>
            <a:off x="6823054" y="2916900"/>
            <a:ext cx="2428238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边结点类型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61257781-A03A-40E2-B48C-141A3C3B19BE}"/>
              </a:ext>
            </a:extLst>
          </p:cNvPr>
          <p:cNvSpPr/>
          <p:nvPr/>
        </p:nvSpPr>
        <p:spPr bwMode="auto">
          <a:xfrm>
            <a:off x="8959903" y="3483919"/>
            <a:ext cx="1272617" cy="432000"/>
          </a:xfrm>
          <a:prstGeom prst="rect">
            <a:avLst/>
          </a:prstGeom>
          <a:ln>
            <a:headEnd type="stealth" w="med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jlink</a:t>
            </a:r>
            <a:endParaRPr lang="zh-CN" altLang="en-US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6FDBD00D-B9BB-49CF-A0BF-1DB5AD943257}"/>
              </a:ext>
            </a:extLst>
          </p:cNvPr>
          <p:cNvSpPr/>
          <p:nvPr/>
        </p:nvSpPr>
        <p:spPr bwMode="auto">
          <a:xfrm>
            <a:off x="10222587" y="3483919"/>
            <a:ext cx="1359813" cy="432000"/>
          </a:xfrm>
          <a:prstGeom prst="rect">
            <a:avLst/>
          </a:prstGeom>
          <a:ln>
            <a:headEnd type="stealth" w="med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info</a:t>
            </a:r>
            <a:endParaRPr lang="zh-CN" altLang="en-US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97075B59-9A9C-4CBB-B335-FB61E5277BF0}"/>
              </a:ext>
            </a:extLst>
          </p:cNvPr>
          <p:cNvSpPr/>
          <p:nvPr/>
        </p:nvSpPr>
        <p:spPr bwMode="auto">
          <a:xfrm>
            <a:off x="3886200" y="3483919"/>
            <a:ext cx="1178589" cy="432000"/>
          </a:xfrm>
          <a:prstGeom prst="rect">
            <a:avLst/>
          </a:prstGeom>
          <a:ln>
            <a:headEnd type="stealth" w="med" len="lg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mark</a:t>
            </a:r>
            <a:endParaRPr lang="zh-CN" altLang="en-US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xmlns="" id="{2FF5DE6B-323E-405D-A144-AC704FC7A56D}"/>
              </a:ext>
            </a:extLst>
          </p:cNvPr>
          <p:cNvSpPr txBox="1"/>
          <p:nvPr/>
        </p:nvSpPr>
        <p:spPr>
          <a:xfrm>
            <a:off x="758019" y="4006096"/>
            <a:ext cx="523220" cy="120032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顶点信息</a:t>
            </a:r>
          </a:p>
        </p:txBody>
      </p:sp>
      <p:sp>
        <p:nvSpPr>
          <p:cNvPr id="35" name="TextBox 16">
            <a:extLst>
              <a:ext uri="{FF2B5EF4-FFF2-40B4-BE49-F238E27FC236}">
                <a16:creationId xmlns:a16="http://schemas.microsoft.com/office/drawing/2014/main" xmlns="" id="{A5F198C5-A810-4A69-87FB-29DB43DDAF89}"/>
              </a:ext>
            </a:extLst>
          </p:cNvPr>
          <p:cNvSpPr txBox="1"/>
          <p:nvPr/>
        </p:nvSpPr>
        <p:spPr>
          <a:xfrm>
            <a:off x="1900667" y="4006096"/>
            <a:ext cx="1223533" cy="144655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第一条依附</a:t>
            </a:r>
            <a:endParaRPr lang="en-US" altLang="zh-CN" sz="2200" b="1" dirty="0">
              <a:solidFill>
                <a:srgbClr val="CC0066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该顶点的边</a:t>
            </a: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xmlns="" id="{7D217561-4AB3-4766-B2C6-D54A011CD23D}"/>
              </a:ext>
            </a:extLst>
          </p:cNvPr>
          <p:cNvSpPr txBox="1"/>
          <p:nvPr/>
        </p:nvSpPr>
        <p:spPr>
          <a:xfrm>
            <a:off x="5481935" y="4006096"/>
            <a:ext cx="461665" cy="1785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边的顶点 </a:t>
            </a:r>
            <a:r>
              <a:rPr lang="en-US" altLang="zh-CN" sz="2200" b="1" i="1" dirty="0" err="1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endParaRPr lang="zh-CN" altLang="en-US" sz="2200" b="1" i="1" dirty="0">
              <a:solidFill>
                <a:srgbClr val="CC0066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TextBox 19">
            <a:extLst>
              <a:ext uri="{FF2B5EF4-FFF2-40B4-BE49-F238E27FC236}">
                <a16:creationId xmlns:a16="http://schemas.microsoft.com/office/drawing/2014/main" xmlns="" id="{1247DCA3-03EB-43FA-AFFD-2A22B4560D64}"/>
              </a:ext>
            </a:extLst>
          </p:cNvPr>
          <p:cNvSpPr txBox="1"/>
          <p:nvPr/>
        </p:nvSpPr>
        <p:spPr>
          <a:xfrm>
            <a:off x="8026278" y="4006096"/>
            <a:ext cx="461665" cy="1785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边的顶点 </a:t>
            </a:r>
            <a:r>
              <a:rPr lang="en-US" altLang="zh-CN" sz="2200" b="1" i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endParaRPr lang="zh-CN" altLang="en-US" sz="2200" b="1" i="1" dirty="0">
              <a:solidFill>
                <a:srgbClr val="CC0066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" name="TextBox 20">
            <a:extLst>
              <a:ext uri="{FF2B5EF4-FFF2-40B4-BE49-F238E27FC236}">
                <a16:creationId xmlns:a16="http://schemas.microsoft.com/office/drawing/2014/main" xmlns="" id="{85E2220D-6734-4F5B-A67F-8539C48A0107}"/>
              </a:ext>
            </a:extLst>
          </p:cNvPr>
          <p:cNvSpPr txBox="1"/>
          <p:nvPr/>
        </p:nvSpPr>
        <p:spPr>
          <a:xfrm>
            <a:off x="6400800" y="4006096"/>
            <a:ext cx="1140328" cy="1785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下一条依附于顶点 </a:t>
            </a:r>
            <a:r>
              <a:rPr lang="en-US" sz="2200" b="1" i="1" dirty="0" err="1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sz="2200" b="1" i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sz="2200" b="1" dirty="0">
              <a:solidFill>
                <a:srgbClr val="CC0066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边结点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xmlns="" id="{0D031FFC-890E-4F38-AD61-7CC8ABC03BDE}"/>
              </a:ext>
            </a:extLst>
          </p:cNvPr>
          <p:cNvSpPr txBox="1"/>
          <p:nvPr/>
        </p:nvSpPr>
        <p:spPr>
          <a:xfrm>
            <a:off x="10744200" y="4006096"/>
            <a:ext cx="461665" cy="110799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边的权</a:t>
            </a:r>
          </a:p>
        </p:txBody>
      </p:sp>
      <p:sp>
        <p:nvSpPr>
          <p:cNvPr id="40" name="TextBox 24">
            <a:extLst>
              <a:ext uri="{FF2B5EF4-FFF2-40B4-BE49-F238E27FC236}">
                <a16:creationId xmlns:a16="http://schemas.microsoft.com/office/drawing/2014/main" xmlns="" id="{573480C0-1181-423F-8DE2-7A49399E86FD}"/>
              </a:ext>
            </a:extLst>
          </p:cNvPr>
          <p:cNvSpPr txBox="1"/>
          <p:nvPr/>
        </p:nvSpPr>
        <p:spPr>
          <a:xfrm>
            <a:off x="3934468" y="4006096"/>
            <a:ext cx="1094732" cy="1785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标志域</a:t>
            </a:r>
            <a:endParaRPr lang="en-US" altLang="zh-CN" sz="2200" b="1" dirty="0">
              <a:solidFill>
                <a:srgbClr val="CC0066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可以标记该边是否被搜索过</a:t>
            </a:r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xmlns="" id="{F6E3A97A-F3B6-40A2-9E7F-1D0ADA154813}"/>
              </a:ext>
            </a:extLst>
          </p:cNvPr>
          <p:cNvSpPr txBox="1"/>
          <p:nvPr/>
        </p:nvSpPr>
        <p:spPr>
          <a:xfrm>
            <a:off x="8979763" y="4006096"/>
            <a:ext cx="1272617" cy="178510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下一条依附于顶点  </a:t>
            </a:r>
            <a:r>
              <a:rPr lang="en-US" altLang="zh-CN" sz="2200" b="1" i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en-US" sz="2200" b="1" i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lang="en-US" altLang="zh-CN" sz="2200" b="1" dirty="0">
              <a:solidFill>
                <a:srgbClr val="CC0066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/>
            <a:r>
              <a:rPr lang="zh-CN" altLang="en-US" sz="2200" b="1" dirty="0">
                <a:solidFill>
                  <a:srgbClr val="CC0066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边结点</a:t>
            </a:r>
          </a:p>
        </p:txBody>
      </p:sp>
    </p:spTree>
    <p:extLst>
      <p:ext uri="{BB962C8B-B14F-4D97-AF65-F5344CB8AC3E}">
        <p14:creationId xmlns:p14="http://schemas.microsoft.com/office/powerpoint/2010/main" xmlns="" val="18118371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组合 142"/>
          <p:cNvGrpSpPr/>
          <p:nvPr/>
        </p:nvGrpSpPr>
        <p:grpSpPr>
          <a:xfrm>
            <a:off x="657991" y="647477"/>
            <a:ext cx="2357454" cy="1357322"/>
            <a:chOff x="2928926" y="357166"/>
            <a:chExt cx="2357454" cy="1357322"/>
          </a:xfrm>
        </p:grpSpPr>
        <p:sp>
          <p:nvSpPr>
            <p:cNvPr id="3" name="椭圆 2"/>
            <p:cNvSpPr/>
            <p:nvPr/>
          </p:nvSpPr>
          <p:spPr bwMode="auto">
            <a:xfrm>
              <a:off x="2928926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" name="椭圆 3"/>
            <p:cNvSpPr/>
            <p:nvPr/>
          </p:nvSpPr>
          <p:spPr bwMode="auto">
            <a:xfrm>
              <a:off x="2928926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3929058" y="785794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4857752" y="357166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857752" y="1285860"/>
              <a:ext cx="428628" cy="428628"/>
            </a:xfrm>
            <a:prstGeom prst="ellipse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连接符 8"/>
            <p:cNvCxnSpPr>
              <a:stCxn id="3" idx="6"/>
              <a:endCxn id="6" idx="2"/>
            </p:cNvCxnSpPr>
            <p:nvPr/>
          </p:nvCxnSpPr>
          <p:spPr>
            <a:xfrm>
              <a:off x="3357554" y="571480"/>
              <a:ext cx="1500198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3" idx="4"/>
              <a:endCxn id="4" idx="0"/>
            </p:cNvCxnSpPr>
            <p:nvPr/>
          </p:nvCxnSpPr>
          <p:spPr>
            <a:xfrm rot="5400000">
              <a:off x="2893207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6" idx="3"/>
              <a:endCxn id="5" idx="6"/>
            </p:cNvCxnSpPr>
            <p:nvPr/>
          </p:nvCxnSpPr>
          <p:spPr>
            <a:xfrm rot="5400000">
              <a:off x="4500563" y="580147"/>
              <a:ext cx="277085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5" idx="3"/>
              <a:endCxn id="4" idx="6"/>
            </p:cNvCxnSpPr>
            <p:nvPr/>
          </p:nvCxnSpPr>
          <p:spPr>
            <a:xfrm rot="5400000">
              <a:off x="3500431" y="1008775"/>
              <a:ext cx="348523" cy="634275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5" idx="5"/>
              <a:endCxn id="7" idx="2"/>
            </p:cNvCxnSpPr>
            <p:nvPr/>
          </p:nvCxnSpPr>
          <p:spPr>
            <a:xfrm rot="16200000" flipH="1">
              <a:off x="4402072" y="1044493"/>
              <a:ext cx="348523" cy="562837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6" idx="4"/>
              <a:endCxn id="7" idx="0"/>
            </p:cNvCxnSpPr>
            <p:nvPr/>
          </p:nvCxnSpPr>
          <p:spPr>
            <a:xfrm rot="5400000">
              <a:off x="4822033" y="1035827"/>
              <a:ext cx="500066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/>
          <p:nvPr/>
        </p:nvSpPr>
        <p:spPr bwMode="auto">
          <a:xfrm>
            <a:off x="3194040" y="246837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0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765544" y="246837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="1" baseline="-25000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11450" y="263664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0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130" name="组合 129"/>
          <p:cNvGrpSpPr/>
          <p:nvPr/>
        </p:nvGrpSpPr>
        <p:grpSpPr>
          <a:xfrm>
            <a:off x="4834304" y="2579744"/>
            <a:ext cx="2074512" cy="357190"/>
            <a:chOff x="2283174" y="2285992"/>
            <a:chExt cx="2074512" cy="357190"/>
          </a:xfrm>
        </p:grpSpPr>
        <p:sp>
          <p:nvSpPr>
            <p:cNvPr id="24" name="矩形 23"/>
            <p:cNvSpPr/>
            <p:nvPr/>
          </p:nvSpPr>
          <p:spPr bwMode="auto">
            <a:xfrm>
              <a:off x="271180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3140430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56905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997686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 bwMode="auto">
            <a:xfrm>
              <a:off x="2283174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7551758" y="2579744"/>
            <a:ext cx="2074512" cy="357190"/>
            <a:chOff x="5000628" y="2285992"/>
            <a:chExt cx="2074512" cy="357190"/>
          </a:xfrm>
        </p:grpSpPr>
        <p:sp>
          <p:nvSpPr>
            <p:cNvPr id="29" name="矩形 28"/>
            <p:cNvSpPr/>
            <p:nvPr/>
          </p:nvSpPr>
          <p:spPr bwMode="auto">
            <a:xfrm>
              <a:off x="5429256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5857884" y="2285992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6286512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6715140" y="2285992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5000628" y="2285992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35" name="直接箭头连接符 34"/>
          <p:cNvCxnSpPr>
            <a:endCxn id="28" idx="1"/>
          </p:cNvCxnSpPr>
          <p:nvPr/>
        </p:nvCxnSpPr>
        <p:spPr>
          <a:xfrm flipV="1">
            <a:off x="4051296" y="2758339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/>
          <p:cNvSpPr/>
          <p:nvPr/>
        </p:nvSpPr>
        <p:spPr bwMode="auto">
          <a:xfrm>
            <a:off x="3191230" y="336556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762734" y="336556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="1" baseline="-25000" dirty="0">
              <a:solidFill>
                <a:prstClr val="black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08640" y="353383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1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3219440" y="4182884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790944" y="418288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="1" baseline="-25000" dirty="0">
              <a:solidFill>
                <a:prstClr val="black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836850" y="4351161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2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4859704" y="4294256"/>
            <a:ext cx="2074512" cy="357190"/>
            <a:chOff x="2308574" y="4000504"/>
            <a:chExt cx="2074512" cy="357190"/>
          </a:xfrm>
        </p:grpSpPr>
        <p:sp>
          <p:nvSpPr>
            <p:cNvPr id="53" name="矩形 52"/>
            <p:cNvSpPr/>
            <p:nvPr/>
          </p:nvSpPr>
          <p:spPr bwMode="auto">
            <a:xfrm>
              <a:off x="273720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" name="矩形 53"/>
            <p:cNvSpPr/>
            <p:nvPr/>
          </p:nvSpPr>
          <p:spPr bwMode="auto">
            <a:xfrm>
              <a:off x="3165830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359445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4023086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2308574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3" name="组合 132"/>
          <p:cNvGrpSpPr/>
          <p:nvPr/>
        </p:nvGrpSpPr>
        <p:grpSpPr>
          <a:xfrm>
            <a:off x="7577158" y="4294256"/>
            <a:ext cx="2074512" cy="357190"/>
            <a:chOff x="5026028" y="4000504"/>
            <a:chExt cx="2074512" cy="357190"/>
          </a:xfrm>
        </p:grpSpPr>
        <p:sp>
          <p:nvSpPr>
            <p:cNvPr id="58" name="矩形 57"/>
            <p:cNvSpPr/>
            <p:nvPr/>
          </p:nvSpPr>
          <p:spPr bwMode="auto">
            <a:xfrm>
              <a:off x="5454656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5883284" y="400050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6311912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6740540" y="400050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5026028" y="400050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63" name="直接箭头连接符 62"/>
          <p:cNvCxnSpPr>
            <a:endCxn id="57" idx="1"/>
          </p:cNvCxnSpPr>
          <p:nvPr/>
        </p:nvCxnSpPr>
        <p:spPr>
          <a:xfrm flipV="1">
            <a:off x="4076696" y="4472851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 bwMode="auto">
          <a:xfrm>
            <a:off x="3219440" y="4968702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3790944" y="4968702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="1" baseline="-25000" dirty="0">
              <a:solidFill>
                <a:prstClr val="black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836850" y="5136979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3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3219440" y="5794454"/>
            <a:ext cx="571504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000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0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3790944" y="5794454"/>
            <a:ext cx="428628" cy="540000"/>
          </a:xfrm>
          <a:prstGeom prst="rect">
            <a:avLst/>
          </a:prstGeom>
          <a:ln>
            <a:headEnd type="stealth" w="med" len="lg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000" b="1" baseline="-25000" dirty="0">
              <a:solidFill>
                <a:prstClr val="black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836850" y="5962731"/>
            <a:ext cx="35719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3333FF"/>
                </a:solidFill>
                <a:ea typeface="楷体_GB2312" pitchFamily="49" charset="-122"/>
              </a:rPr>
              <a:t>4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4859704" y="5905826"/>
            <a:ext cx="2074512" cy="357190"/>
            <a:chOff x="2308574" y="5612074"/>
            <a:chExt cx="2074512" cy="357190"/>
          </a:xfrm>
        </p:grpSpPr>
        <p:sp>
          <p:nvSpPr>
            <p:cNvPr id="81" name="矩形 80"/>
            <p:cNvSpPr/>
            <p:nvPr/>
          </p:nvSpPr>
          <p:spPr bwMode="auto">
            <a:xfrm>
              <a:off x="273720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165830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359445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4023086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2308574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7577158" y="5905826"/>
            <a:ext cx="2074512" cy="357190"/>
            <a:chOff x="5026028" y="5612074"/>
            <a:chExt cx="2074512" cy="357190"/>
          </a:xfrm>
        </p:grpSpPr>
        <p:sp>
          <p:nvSpPr>
            <p:cNvPr id="86" name="矩形 85"/>
            <p:cNvSpPr/>
            <p:nvPr/>
          </p:nvSpPr>
          <p:spPr bwMode="auto">
            <a:xfrm>
              <a:off x="5454656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5883284" y="5612074"/>
              <a:ext cx="432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6311912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6740540" y="5612074"/>
              <a:ext cx="360000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90" name="矩形 89"/>
            <p:cNvSpPr/>
            <p:nvPr/>
          </p:nvSpPr>
          <p:spPr bwMode="auto">
            <a:xfrm>
              <a:off x="5026028" y="5612074"/>
              <a:ext cx="428628" cy="357190"/>
            </a:xfrm>
            <a:prstGeom prst="rect">
              <a:avLst/>
            </a:prstGeom>
            <a:ln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91" name="直接箭头连接符 90"/>
          <p:cNvCxnSpPr>
            <a:endCxn id="85" idx="1"/>
          </p:cNvCxnSpPr>
          <p:nvPr/>
        </p:nvCxnSpPr>
        <p:spPr>
          <a:xfrm flipV="1">
            <a:off x="4076696" y="6084421"/>
            <a:ext cx="783008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6" name="组合 135"/>
          <p:cNvGrpSpPr/>
          <p:nvPr/>
        </p:nvGrpSpPr>
        <p:grpSpPr>
          <a:xfrm>
            <a:off x="5907890" y="2365430"/>
            <a:ext cx="2715438" cy="429422"/>
            <a:chOff x="3356760" y="2071678"/>
            <a:chExt cx="2715438" cy="429422"/>
          </a:xfrm>
        </p:grpSpPr>
        <p:cxnSp>
          <p:nvCxnSpPr>
            <p:cNvPr id="93" name="直接连接符 92"/>
            <p:cNvCxnSpPr/>
            <p:nvPr/>
          </p:nvCxnSpPr>
          <p:spPr>
            <a:xfrm>
              <a:off x="3357554" y="2071678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/>
            <p:nvPr/>
          </p:nvCxnSpPr>
          <p:spPr>
            <a:xfrm rot="5400000">
              <a:off x="5965041" y="2178835"/>
              <a:ext cx="214314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rot="5400000">
              <a:off x="3143240" y="2285992"/>
              <a:ext cx="428628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组合 138"/>
          <p:cNvGrpSpPr/>
          <p:nvPr/>
        </p:nvGrpSpPr>
        <p:grpSpPr>
          <a:xfrm>
            <a:off x="4048486" y="2222554"/>
            <a:ext cx="2651678" cy="1437660"/>
            <a:chOff x="1497356" y="1928802"/>
            <a:chExt cx="2651678" cy="1437660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1497356" y="3361777"/>
              <a:ext cx="432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 rot="5400000">
              <a:off x="1215994" y="2652868"/>
              <a:ext cx="1425600" cy="1588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cxnSpLocks/>
            </p:cNvCxnSpPr>
            <p:nvPr/>
          </p:nvCxnSpPr>
          <p:spPr>
            <a:xfrm>
              <a:off x="1928794" y="1928802"/>
              <a:ext cx="2217430" cy="14716"/>
            </a:xfrm>
            <a:prstGeom prst="line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cxnSpLocks/>
            </p:cNvCxnSpPr>
            <p:nvPr/>
          </p:nvCxnSpPr>
          <p:spPr>
            <a:xfrm rot="5400000">
              <a:off x="3969034" y="2117048"/>
              <a:ext cx="357190" cy="281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箭头连接符 104"/>
          <p:cNvCxnSpPr>
            <a:cxnSpLocks/>
          </p:cNvCxnSpPr>
          <p:nvPr/>
        </p:nvCxnSpPr>
        <p:spPr>
          <a:xfrm flipH="1">
            <a:off x="6754216" y="2812461"/>
            <a:ext cx="5762" cy="1469179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>
            <a:cxnSpLocks/>
            <a:endCxn id="84" idx="0"/>
          </p:cNvCxnSpPr>
          <p:nvPr/>
        </p:nvCxnSpPr>
        <p:spPr>
          <a:xfrm flipH="1">
            <a:off x="6754216" y="4472851"/>
            <a:ext cx="8914" cy="1432975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/>
          <p:cNvGrpSpPr/>
          <p:nvPr/>
        </p:nvGrpSpPr>
        <p:grpSpPr>
          <a:xfrm>
            <a:off x="5934084" y="4006256"/>
            <a:ext cx="2714644" cy="503108"/>
            <a:chOff x="3382954" y="3712504"/>
            <a:chExt cx="2714644" cy="503108"/>
          </a:xfrm>
        </p:grpSpPr>
        <p:cxnSp>
          <p:nvCxnSpPr>
            <p:cNvPr id="110" name="直接连接符 109"/>
            <p:cNvCxnSpPr/>
            <p:nvPr/>
          </p:nvCxnSpPr>
          <p:spPr>
            <a:xfrm rot="5400000">
              <a:off x="3146415" y="3964785"/>
              <a:ext cx="500066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3382954" y="3714752"/>
              <a:ext cx="2714644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/>
            <p:nvPr/>
          </p:nvCxnSpPr>
          <p:spPr>
            <a:xfrm rot="16200000" flipH="1">
              <a:off x="5953598" y="3856504"/>
              <a:ext cx="288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直接箭头连接符 115"/>
          <p:cNvCxnSpPr>
            <a:endCxn id="87" idx="0"/>
          </p:cNvCxnSpPr>
          <p:nvPr/>
        </p:nvCxnSpPr>
        <p:spPr>
          <a:xfrm rot="16200000" flipH="1">
            <a:off x="7924700" y="5207198"/>
            <a:ext cx="1397256" cy="0"/>
          </a:xfrm>
          <a:prstGeom prst="straightConnector1">
            <a:avLst/>
          </a:prstGeom>
          <a:ln w="28575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4038596" y="4645571"/>
            <a:ext cx="5040000" cy="633600"/>
            <a:chOff x="1487466" y="4344017"/>
            <a:chExt cx="5040000" cy="633600"/>
          </a:xfrm>
        </p:grpSpPr>
        <p:cxnSp>
          <p:nvCxnSpPr>
            <p:cNvPr id="77" name="直接箭头连接符 76"/>
            <p:cNvCxnSpPr/>
            <p:nvPr/>
          </p:nvCxnSpPr>
          <p:spPr>
            <a:xfrm>
              <a:off x="1487466" y="4977617"/>
              <a:ext cx="50400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cxnSpLocks/>
            </p:cNvCxnSpPr>
            <p:nvPr/>
          </p:nvCxnSpPr>
          <p:spPr>
            <a:xfrm rot="5400000" flipH="1" flipV="1">
              <a:off x="6209426" y="4660817"/>
              <a:ext cx="633600" cy="0"/>
            </a:xfrm>
            <a:prstGeom prst="straightConnector1">
              <a:avLst/>
            </a:prstGeom>
            <a:ln w="28575">
              <a:solidFill>
                <a:srgbClr val="339933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组合 137"/>
          <p:cNvGrpSpPr/>
          <p:nvPr/>
        </p:nvGrpSpPr>
        <p:grpSpPr>
          <a:xfrm>
            <a:off x="5907890" y="6081000"/>
            <a:ext cx="3600794" cy="396000"/>
            <a:chOff x="3356760" y="5787248"/>
            <a:chExt cx="3600794" cy="396000"/>
          </a:xfrm>
        </p:grpSpPr>
        <p:cxnSp>
          <p:nvCxnSpPr>
            <p:cNvPr id="121" name="直接连接符 120"/>
            <p:cNvCxnSpPr/>
            <p:nvPr/>
          </p:nvCxnSpPr>
          <p:spPr>
            <a:xfrm rot="5400000">
              <a:off x="3159554" y="5984454"/>
              <a:ext cx="396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3357554" y="6169044"/>
              <a:ext cx="3600000" cy="1588"/>
            </a:xfrm>
            <a:prstGeom prst="line">
              <a:avLst/>
            </a:prstGeom>
            <a:ln w="28575">
              <a:solidFill>
                <a:srgbClr val="FF33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/>
          </p:nvCxnSpPr>
          <p:spPr>
            <a:xfrm rot="16200000" flipV="1">
              <a:off x="6837940" y="6056282"/>
              <a:ext cx="216000" cy="0"/>
            </a:xfrm>
            <a:prstGeom prst="straightConnector1">
              <a:avLst/>
            </a:prstGeom>
            <a:ln w="28575">
              <a:solidFill>
                <a:srgbClr val="FF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直接箭头连接符 141"/>
          <p:cNvCxnSpPr>
            <a:endCxn id="32" idx="2"/>
          </p:cNvCxnSpPr>
          <p:nvPr/>
        </p:nvCxnSpPr>
        <p:spPr>
          <a:xfrm rot="16200000" flipV="1">
            <a:off x="8660452" y="3722752"/>
            <a:ext cx="1571636" cy="0"/>
          </a:xfrm>
          <a:prstGeom prst="straightConnector1">
            <a:avLst/>
          </a:prstGeom>
          <a:ln w="28575">
            <a:solidFill>
              <a:srgbClr val="3399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cxnSpLocks/>
            <a:stCxn id="145" idx="3"/>
          </p:cNvCxnSpPr>
          <p:nvPr/>
        </p:nvCxnSpPr>
        <p:spPr>
          <a:xfrm>
            <a:off x="4988821" y="1473216"/>
            <a:ext cx="1371081" cy="586253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3345747" y="1273161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邻接多重表</a:t>
            </a:r>
            <a:endParaRPr lang="zh-CN" altLang="en-US" sz="2000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0266402" y="3437000"/>
            <a:ext cx="553998" cy="14287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创建完毕</a:t>
            </a:r>
          </a:p>
        </p:txBody>
      </p:sp>
    </p:spTree>
    <p:extLst>
      <p:ext uri="{BB962C8B-B14F-4D97-AF65-F5344CB8AC3E}">
        <p14:creationId xmlns:p14="http://schemas.microsoft.com/office/powerpoint/2010/main" xmlns="" val="1491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xmlns="" id="{A1A61C70-611F-44A0-9047-56C6E2339E5E}"/>
              </a:ext>
            </a:extLst>
          </p:cNvPr>
          <p:cNvSpPr txBox="1">
            <a:spLocks/>
          </p:cNvSpPr>
          <p:nvPr/>
        </p:nvSpPr>
        <p:spPr>
          <a:xfrm>
            <a:off x="304800" y="457200"/>
            <a:ext cx="11582400" cy="6096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200"/>
              </a:spcAft>
              <a:buFont typeface="Times New Roman" panose="02020603050405020304" pitchFamily="18" charset="0"/>
              <a:buNone/>
            </a:pPr>
            <a:r>
              <a:rPr lang="en-US" sz="2000" kern="0" dirty="0"/>
              <a:t>#define  MAX_VERTEX_NUM   20 			</a:t>
            </a:r>
            <a:r>
              <a:rPr lang="en-US" sz="2000" kern="0" dirty="0">
                <a:solidFill>
                  <a:srgbClr val="CC00CC"/>
                </a:solidFill>
              </a:rPr>
              <a:t>/*</a:t>
            </a:r>
            <a:r>
              <a:rPr lang="zh-CN" altLang="en-US" sz="2000" kern="0" dirty="0">
                <a:solidFill>
                  <a:srgbClr val="CC00CC"/>
                </a:solidFill>
              </a:rPr>
              <a:t>最多顶点个数*</a:t>
            </a:r>
            <a:r>
              <a:rPr lang="en-US" altLang="zh-CN" sz="2000" kern="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Font typeface="Times New Roman" panose="02020603050405020304" pitchFamily="18" charset="0"/>
              <a:buNone/>
            </a:pPr>
            <a:r>
              <a:rPr lang="en-US" sz="2000" kern="0" dirty="0"/>
              <a:t>typedef  </a:t>
            </a:r>
            <a:r>
              <a:rPr lang="en-US" sz="2000" kern="0" dirty="0" err="1"/>
              <a:t>enum</a:t>
            </a:r>
            <a:r>
              <a:rPr lang="en-US" sz="2000" kern="0" dirty="0"/>
              <a:t>{DG, DN, UDG, UDN}  </a:t>
            </a:r>
            <a:r>
              <a:rPr lang="en-US" sz="2000" kern="0" dirty="0" err="1"/>
              <a:t>GraphKind</a:t>
            </a:r>
            <a:r>
              <a:rPr lang="en-US" sz="2000" kern="0" dirty="0"/>
              <a:t>;	</a:t>
            </a:r>
            <a:r>
              <a:rPr lang="en-US" sz="2000" kern="0" dirty="0">
                <a:solidFill>
                  <a:srgbClr val="CC00CC"/>
                </a:solidFill>
              </a:rPr>
              <a:t>/*</a:t>
            </a:r>
            <a:r>
              <a:rPr lang="zh-CN" altLang="en-US" sz="2000" kern="0" dirty="0">
                <a:solidFill>
                  <a:srgbClr val="CC00CC"/>
                </a:solidFill>
              </a:rPr>
              <a:t>图的种类*</a:t>
            </a:r>
            <a:r>
              <a:rPr lang="en-US" altLang="zh-CN" sz="2000" kern="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typedef  struct  </a:t>
            </a:r>
            <a:r>
              <a:rPr lang="en-US" sz="2000" kern="0" dirty="0" err="1"/>
              <a:t>EdgeNode</a:t>
            </a:r>
            <a:r>
              <a:rPr lang="en-US" sz="2000" kern="0" dirty="0"/>
              <a:t> {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    int  </a:t>
            </a:r>
            <a:r>
              <a:rPr lang="en-US" sz="2000" kern="0" dirty="0" err="1"/>
              <a:t>mark,ivex,jvex</a:t>
            </a:r>
            <a:r>
              <a:rPr lang="en-US" sz="2000" kern="0" dirty="0"/>
              <a:t>;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    </a:t>
            </a:r>
            <a:r>
              <a:rPr lang="en-US" sz="2000" kern="0" dirty="0">
                <a:solidFill>
                  <a:srgbClr val="C00000"/>
                </a:solidFill>
              </a:rPr>
              <a:t>struct  </a:t>
            </a:r>
            <a:r>
              <a:rPr lang="en-US" sz="2000" kern="0" dirty="0" err="1">
                <a:solidFill>
                  <a:srgbClr val="C00000"/>
                </a:solidFill>
              </a:rPr>
              <a:t>EdgeNode</a:t>
            </a:r>
            <a:r>
              <a:rPr lang="en-US" sz="2000" kern="0" dirty="0">
                <a:solidFill>
                  <a:srgbClr val="C00000"/>
                </a:solidFill>
              </a:rPr>
              <a:t>  </a:t>
            </a:r>
            <a:r>
              <a:rPr lang="en-US" sz="2000" kern="0" dirty="0"/>
              <a:t>*</a:t>
            </a:r>
            <a:r>
              <a:rPr lang="en-US" sz="2000" kern="0" dirty="0" err="1"/>
              <a:t>ilink</a:t>
            </a:r>
            <a:r>
              <a:rPr lang="en-US" sz="2000" kern="0" dirty="0"/>
              <a:t>,  *</a:t>
            </a:r>
            <a:r>
              <a:rPr lang="en-US" sz="2000" kern="0" dirty="0" err="1"/>
              <a:t>jlink</a:t>
            </a:r>
            <a:r>
              <a:rPr lang="en-US" sz="2000" kern="0" dirty="0"/>
              <a:t>;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}</a:t>
            </a:r>
            <a:r>
              <a:rPr lang="en-US" sz="2000" kern="0" dirty="0" err="1">
                <a:solidFill>
                  <a:srgbClr val="C00000"/>
                </a:solidFill>
              </a:rPr>
              <a:t>EdgeNode</a:t>
            </a:r>
            <a:r>
              <a:rPr lang="en-US" sz="2000" kern="0" dirty="0"/>
              <a:t>;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typedef struct {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    </a:t>
            </a:r>
            <a:r>
              <a:rPr lang="en-US" sz="2000" kern="0" dirty="0" err="1"/>
              <a:t>VertexData</a:t>
            </a:r>
            <a:r>
              <a:rPr lang="en-US" sz="2000" kern="0" dirty="0"/>
              <a:t>  data;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    </a:t>
            </a:r>
            <a:r>
              <a:rPr lang="en-US" sz="2000" kern="0" dirty="0" err="1">
                <a:solidFill>
                  <a:srgbClr val="C00000"/>
                </a:solidFill>
              </a:rPr>
              <a:t>EdgeNode</a:t>
            </a:r>
            <a:r>
              <a:rPr lang="en-US" sz="2000" kern="0" dirty="0"/>
              <a:t>  </a:t>
            </a:r>
            <a:r>
              <a:rPr lang="en-US" sz="2000" kern="0" dirty="0">
                <a:solidFill>
                  <a:srgbClr val="CC00CC"/>
                </a:solidFill>
              </a:rPr>
              <a:t>*</a:t>
            </a:r>
            <a:r>
              <a:rPr lang="en-US" sz="2000" kern="0" dirty="0" err="1">
                <a:solidFill>
                  <a:srgbClr val="CC00CC"/>
                </a:solidFill>
              </a:rPr>
              <a:t>firstedge</a:t>
            </a:r>
            <a:r>
              <a:rPr lang="en-US" sz="2000" kern="0" dirty="0"/>
              <a:t>;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}</a:t>
            </a:r>
            <a:r>
              <a:rPr lang="en-US" sz="2000" kern="0" dirty="0" err="1">
                <a:solidFill>
                  <a:srgbClr val="C00000"/>
                </a:solidFill>
              </a:rPr>
              <a:t>VertexNode</a:t>
            </a:r>
            <a:r>
              <a:rPr lang="en-US" sz="2000" kern="0" dirty="0"/>
              <a:t>;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typedef struct{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    </a:t>
            </a:r>
            <a:r>
              <a:rPr lang="en-US" sz="2000" kern="0" dirty="0" err="1">
                <a:solidFill>
                  <a:srgbClr val="C00000"/>
                </a:solidFill>
              </a:rPr>
              <a:t>VertexNode</a:t>
            </a:r>
            <a:r>
              <a:rPr lang="en-US" sz="2000" kern="0" dirty="0"/>
              <a:t>  vertex[MAX_VERTEX_NUM];   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sz="2000" kern="0" dirty="0"/>
              <a:t>    int  </a:t>
            </a:r>
            <a:r>
              <a:rPr lang="en-US" sz="2000" kern="0" dirty="0" err="1"/>
              <a:t>vexnum</a:t>
            </a:r>
            <a:r>
              <a:rPr lang="en-US" sz="2000" kern="0" dirty="0"/>
              <a:t>,  </a:t>
            </a:r>
            <a:r>
              <a:rPr lang="en-US" sz="2000" kern="0" dirty="0" err="1"/>
              <a:t>arcnum</a:t>
            </a:r>
            <a:r>
              <a:rPr lang="en-US" sz="2000" kern="0" dirty="0"/>
              <a:t>;           /*</a:t>
            </a:r>
            <a:r>
              <a:rPr lang="zh-CN" altLang="en-US" sz="2000" kern="0" dirty="0"/>
              <a:t>图的顶点数和弧数*</a:t>
            </a:r>
            <a:r>
              <a:rPr lang="en-US" altLang="zh-CN" sz="2000" kern="0" dirty="0"/>
              <a:t>/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altLang="zh-CN" sz="2000" kern="0" dirty="0"/>
              <a:t>    </a:t>
            </a:r>
            <a:r>
              <a:rPr lang="en-US" sz="2000" kern="0" dirty="0" err="1"/>
              <a:t>GraphKind</a:t>
            </a:r>
            <a:r>
              <a:rPr lang="en-US" sz="2000" kern="0" dirty="0"/>
              <a:t>   kind;                     /*</a:t>
            </a:r>
            <a:r>
              <a:rPr lang="zh-CN" altLang="en-US" sz="2000" kern="0" dirty="0"/>
              <a:t>图的种类*</a:t>
            </a:r>
            <a:r>
              <a:rPr lang="en-US" altLang="zh-CN" sz="2000" kern="0" dirty="0"/>
              <a:t>/</a:t>
            </a:r>
          </a:p>
          <a:p>
            <a:pPr marL="0" indent="0">
              <a:spcBef>
                <a:spcPts val="600"/>
              </a:spcBef>
              <a:spcAft>
                <a:spcPts val="200"/>
              </a:spcAft>
              <a:buNone/>
            </a:pPr>
            <a:r>
              <a:rPr lang="en-US" altLang="zh-CN" sz="2000" kern="0" dirty="0"/>
              <a:t>} </a:t>
            </a:r>
            <a:r>
              <a:rPr lang="en-US" sz="2000" kern="0" dirty="0" err="1">
                <a:solidFill>
                  <a:srgbClr val="C00000"/>
                </a:solidFill>
              </a:rPr>
              <a:t>AdjMultiList</a:t>
            </a:r>
            <a:r>
              <a:rPr lang="en-US" sz="2000" kern="0" dirty="0"/>
              <a:t>; </a:t>
            </a:r>
            <a:endParaRPr lang="en-US" altLang="zh-CN" sz="2000" kern="0" dirty="0">
              <a:solidFill>
                <a:srgbClr val="CC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9790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3359A99-9E03-4B1F-9E03-F7682F95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 </a:t>
            </a:r>
            <a:r>
              <a:rPr lang="zh-CN" altLang="en-US" dirty="0"/>
              <a:t>图的遍历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3B17CDF-2548-4498-AEC7-EDAAAD02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r>
              <a:rPr lang="zh-CN" altLang="en-US" sz="2400" dirty="0"/>
              <a:t>从图中的某个顶点出发，按某种方法对图中的所有顶点访问且仅访问一次。 </a:t>
            </a:r>
            <a:endParaRPr lang="en-US" altLang="zh-CN" sz="2400" dirty="0"/>
          </a:p>
          <a:p>
            <a:r>
              <a:rPr lang="zh-CN" altLang="en-US" sz="2400" dirty="0"/>
              <a:t>回顾其他已经学过的数据结构的遍历方法</a:t>
            </a:r>
          </a:p>
          <a:p>
            <a:pPr lvl="1"/>
            <a:r>
              <a:rPr lang="zh-CN" altLang="en-US" sz="2200" dirty="0"/>
              <a:t>顺序表的遍历</a:t>
            </a:r>
          </a:p>
          <a:p>
            <a:pPr lvl="1"/>
            <a:r>
              <a:rPr lang="zh-CN" altLang="en-US" sz="2200" dirty="0"/>
              <a:t>单链表的遍历</a:t>
            </a:r>
          </a:p>
          <a:p>
            <a:pPr lvl="1"/>
            <a:r>
              <a:rPr lang="zh-CN" altLang="en-US" sz="2200" dirty="0"/>
              <a:t>二叉树的遍历</a:t>
            </a:r>
          </a:p>
          <a:p>
            <a:r>
              <a:rPr lang="zh-CN" altLang="en-US" sz="2400" dirty="0">
                <a:latin typeface="Verdana" panose="020B0604030504040204" pitchFamily="34" charset="0"/>
                <a:cs typeface="Verdana" panose="020B0604030504040204" pitchFamily="34" charset="0"/>
              </a:rPr>
              <a:t>思考：对于图应该怎样遍历？ </a:t>
            </a:r>
            <a:endParaRPr lang="en-US" altLang="zh-CN" sz="24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zh-CN" altLang="en-US" sz="2400" dirty="0"/>
              <a:t>为了保证图中的各顶点在遍历过程中访问且仅访问一次，需要为每个顶点设一个访问标志，用以标示图中每个顶点是否被访问过，访问标志用数组</a:t>
            </a:r>
            <a:r>
              <a:rPr lang="en-US" altLang="zh-CN" sz="2400" dirty="0">
                <a:solidFill>
                  <a:srgbClr val="FF0000"/>
                </a:solidFill>
              </a:rPr>
              <a:t>visited[n]</a:t>
            </a:r>
            <a:r>
              <a:rPr lang="zh-CN" altLang="en-US" sz="2400" dirty="0"/>
              <a:t>来表示 </a:t>
            </a:r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xmlns="" id="{CE2C688F-4277-4BC1-8256-363646353B36}"/>
              </a:ext>
            </a:extLst>
          </p:cNvPr>
          <p:cNvGrpSpPr>
            <a:grpSpLocks/>
          </p:cNvGrpSpPr>
          <p:nvPr/>
        </p:nvGrpSpPr>
        <p:grpSpPr bwMode="auto">
          <a:xfrm>
            <a:off x="4850605" y="4267200"/>
            <a:ext cx="2490789" cy="1028701"/>
            <a:chOff x="2876" y="2777"/>
            <a:chExt cx="1569" cy="648"/>
          </a:xfrm>
        </p:grpSpPr>
        <p:sp>
          <p:nvSpPr>
            <p:cNvPr id="5" name="AutoShape 7">
              <a:extLst>
                <a:ext uri="{FF2B5EF4-FFF2-40B4-BE49-F238E27FC236}">
                  <a16:creationId xmlns:a16="http://schemas.microsoft.com/office/drawing/2014/main" xmlns="" id="{65D941DA-3A42-4695-A2D7-C17B35135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" y="2863"/>
              <a:ext cx="140" cy="455"/>
            </a:xfrm>
            <a:prstGeom prst="leftBrace">
              <a:avLst>
                <a:gd name="adj1" fmla="val 39583"/>
                <a:gd name="adj2" fmla="val 70905"/>
              </a:avLst>
            </a:prstGeom>
            <a:noFill/>
            <a:ln w="38100">
              <a:solidFill>
                <a:srgbClr val="CC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noAutofit/>
            </a:bodyPr>
            <a:lstStyle/>
            <a:p>
              <a:endParaRPr lang="zh-CN" altLang="en-US" sz="260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xmlns="" id="{4B7A014F-4246-4389-899C-FC7A0F317D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777"/>
              <a:ext cx="146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26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深度优先遍历</a:t>
              </a:r>
              <a:endParaRPr kumimoji="1" lang="zh-CN" altLang="en-US" sz="2600" dirty="0">
                <a:solidFill>
                  <a:srgbClr val="CC00CC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xmlns="" id="{7FFB9914-D01D-4E33-9FD3-A62FE7F34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3115"/>
              <a:ext cx="146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kumimoji="1" lang="zh-CN" altLang="en-US" sz="26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广度优先遍历</a:t>
              </a:r>
              <a:endParaRPr kumimoji="1" lang="zh-CN" altLang="en-US" sz="2600" dirty="0">
                <a:solidFill>
                  <a:srgbClr val="CC00CC"/>
                </a:solidFill>
                <a:latin typeface="微软雅黑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4298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BCD5EB-6EF2-421E-B4C7-1C32EE37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7.3.1 </a:t>
            </a:r>
            <a:r>
              <a:rPr lang="zh-CN" altLang="en-US" dirty="0"/>
              <a:t>深度优先搜索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00B4E0-7144-4D3B-9F86-259A5878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257800"/>
          </a:xfrm>
        </p:spPr>
        <p:txBody>
          <a:bodyPr/>
          <a:lstStyle/>
          <a:p>
            <a:r>
              <a:rPr lang="zh-CN" altLang="en-US" sz="2500" dirty="0"/>
              <a:t>深度优先搜索（</a:t>
            </a:r>
            <a:r>
              <a:rPr lang="en-US" altLang="zh-CN" sz="2500" dirty="0" err="1"/>
              <a:t>Depth_First</a:t>
            </a:r>
            <a:r>
              <a:rPr lang="en-US" altLang="zh-CN" sz="2500" dirty="0"/>
              <a:t> Search</a:t>
            </a:r>
            <a:r>
              <a:rPr lang="zh-CN" altLang="en-US" sz="2500" dirty="0"/>
              <a:t>，</a:t>
            </a:r>
            <a:r>
              <a:rPr lang="en-US" altLang="zh-CN" sz="2500" dirty="0"/>
              <a:t>DFS</a:t>
            </a:r>
            <a:r>
              <a:rPr lang="zh-CN" altLang="en-US" sz="2500" dirty="0"/>
              <a:t>）是指按照深度方向搜索 ，它类似于树的先根遍历。</a:t>
            </a:r>
          </a:p>
          <a:p>
            <a:r>
              <a:rPr lang="en-US" altLang="zh-CN" sz="2500" dirty="0"/>
              <a:t>1</a:t>
            </a:r>
            <a:r>
              <a:rPr lang="zh-CN" altLang="en-US" sz="2500" dirty="0"/>
              <a:t>）从图中某个顶点</a:t>
            </a:r>
            <a:r>
              <a:rPr lang="en-US" altLang="zh-CN" sz="2500" dirty="0"/>
              <a:t>v</a:t>
            </a:r>
            <a:r>
              <a:rPr lang="en-US" altLang="zh-CN" sz="2500" baseline="-25000" dirty="0"/>
              <a:t>0</a:t>
            </a:r>
            <a:r>
              <a:rPr lang="zh-CN" altLang="en-US" sz="2500" dirty="0"/>
              <a:t>出发，首先访问</a:t>
            </a:r>
            <a:r>
              <a:rPr lang="en-US" altLang="zh-CN" sz="2500" dirty="0"/>
              <a:t>v</a:t>
            </a:r>
            <a:r>
              <a:rPr lang="en-US" altLang="zh-CN" sz="2500" baseline="-25000" dirty="0"/>
              <a:t>0</a:t>
            </a:r>
            <a:r>
              <a:rPr lang="zh-CN" altLang="en-US" sz="2500" dirty="0"/>
              <a:t>。 </a:t>
            </a:r>
          </a:p>
          <a:p>
            <a:r>
              <a:rPr lang="en-US" altLang="zh-CN" sz="2500" dirty="0"/>
              <a:t>2</a:t>
            </a:r>
            <a:r>
              <a:rPr lang="zh-CN" altLang="en-US" sz="2500" dirty="0"/>
              <a:t>）依次以</a:t>
            </a:r>
            <a:r>
              <a:rPr lang="en-US" altLang="zh-CN" sz="2500" dirty="0"/>
              <a:t>v</a:t>
            </a:r>
            <a:r>
              <a:rPr lang="en-US" altLang="zh-CN" sz="2500" baseline="-25000" dirty="0"/>
              <a:t>0</a:t>
            </a:r>
            <a:r>
              <a:rPr lang="zh-CN" altLang="en-US" sz="2500" dirty="0"/>
              <a:t>的未被访问的邻接点为出发点，深度优先搜索图，直至图中所有与</a:t>
            </a:r>
            <a:r>
              <a:rPr lang="en-US" altLang="zh-CN" sz="2500" dirty="0"/>
              <a:t>v</a:t>
            </a:r>
            <a:r>
              <a:rPr lang="en-US" altLang="zh-CN" sz="2500" baseline="-25000" dirty="0"/>
              <a:t>0</a:t>
            </a:r>
            <a:r>
              <a:rPr lang="zh-CN" altLang="en-US" sz="2500" dirty="0"/>
              <a:t>有路径相通的顶点都被访问。</a:t>
            </a:r>
            <a:endParaRPr lang="en-US" altLang="zh-CN" sz="2500" dirty="0"/>
          </a:p>
          <a:p>
            <a:r>
              <a:rPr lang="zh-CN" altLang="en-US" sz="2500" dirty="0"/>
              <a:t>若此时图中还有顶点未被访问，则另选图中一个未被访问的顶点作为起始点，重复上述深度优先搜索过程，直至图中所有顶点均被访问过为止。 </a:t>
            </a:r>
            <a:endParaRPr lang="en-US" altLang="zh-CN" sz="2500" dirty="0"/>
          </a:p>
          <a:p>
            <a:pPr lvl="1"/>
            <a:r>
              <a:rPr lang="zh-CN" altLang="en-US" dirty="0">
                <a:solidFill>
                  <a:srgbClr val="CC00CC"/>
                </a:solidFill>
              </a:rPr>
              <a:t>每趟遍历一个极大连通分量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273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962EFAB-4E45-4D48-8937-060A4EAC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4E7E7E9-AE2D-4C2B-9461-BB3F7C911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在图中，我们可以将任一顶点看成是图的第一个顶点，同理，对于任一顶点而言，它的邻接点之间也不存在顺序关系。</a:t>
            </a:r>
            <a:endParaRPr lang="en-US" altLang="zh-CN" dirty="0"/>
          </a:p>
          <a:p>
            <a:r>
              <a:rPr lang="zh-CN" altLang="en-US" dirty="0"/>
              <a:t>为了操作的方便，我们需要将图中的顶点按任意序列排列起来。顶点在这个人为的随意排列中的位置序号称为顶点在图中的位置。</a:t>
            </a:r>
            <a:endParaRPr lang="en-US" altLang="zh-CN" dirty="0"/>
          </a:p>
          <a:p>
            <a:r>
              <a:rPr lang="zh-CN" altLang="en-US" dirty="0"/>
              <a:t>图的基本操作和其它数据结构一样，也有创建、插入、删除、查找等。</a:t>
            </a:r>
          </a:p>
        </p:txBody>
      </p:sp>
    </p:spTree>
    <p:extLst>
      <p:ext uri="{BB962C8B-B14F-4D97-AF65-F5344CB8AC3E}">
        <p14:creationId xmlns:p14="http://schemas.microsoft.com/office/powerpoint/2010/main" xmlns="" val="188789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017713" y="1773239"/>
            <a:ext cx="3240087" cy="3455987"/>
            <a:chOff x="252413" y="1773238"/>
            <a:chExt cx="3240087" cy="3455987"/>
          </a:xfrm>
        </p:grpSpPr>
        <p:sp>
          <p:nvSpPr>
            <p:cNvPr id="792793" name="Oval 217"/>
            <p:cNvSpPr>
              <a:spLocks noChangeArrowheads="1"/>
            </p:cNvSpPr>
            <p:nvPr/>
          </p:nvSpPr>
          <p:spPr bwMode="auto">
            <a:xfrm>
              <a:off x="1536700" y="1773238"/>
              <a:ext cx="608012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+mj-lt"/>
                  <a:ea typeface="宋体" charset="-122"/>
                </a:rPr>
                <a:t>V1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+mj-lt"/>
                <a:ea typeface="宋体" charset="-122"/>
              </a:endParaRPr>
            </a:p>
          </p:txBody>
        </p:sp>
        <p:sp>
          <p:nvSpPr>
            <p:cNvPr id="792794" name="Oval 218"/>
            <p:cNvSpPr>
              <a:spLocks noChangeArrowheads="1"/>
            </p:cNvSpPr>
            <p:nvPr/>
          </p:nvSpPr>
          <p:spPr bwMode="auto">
            <a:xfrm>
              <a:off x="728663" y="2722563"/>
              <a:ext cx="606425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+mj-lt"/>
                  <a:ea typeface="宋体" charset="-122"/>
                </a:rPr>
                <a:t>V2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+mj-lt"/>
                <a:ea typeface="宋体" charset="-122"/>
              </a:endParaRPr>
            </a:p>
          </p:txBody>
        </p:sp>
        <p:sp>
          <p:nvSpPr>
            <p:cNvPr id="792795" name="Oval 219"/>
            <p:cNvSpPr>
              <a:spLocks noChangeArrowheads="1"/>
            </p:cNvSpPr>
            <p:nvPr/>
          </p:nvSpPr>
          <p:spPr bwMode="auto">
            <a:xfrm>
              <a:off x="2414588" y="2722563"/>
              <a:ext cx="606425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+mj-lt"/>
                  <a:ea typeface="宋体" charset="-122"/>
                </a:rPr>
                <a:t>V3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+mj-lt"/>
                <a:ea typeface="宋体" charset="-122"/>
              </a:endParaRPr>
            </a:p>
          </p:txBody>
        </p:sp>
        <p:sp>
          <p:nvSpPr>
            <p:cNvPr id="792796" name="Oval 220"/>
            <p:cNvSpPr>
              <a:spLocks noChangeArrowheads="1"/>
            </p:cNvSpPr>
            <p:nvPr/>
          </p:nvSpPr>
          <p:spPr bwMode="auto">
            <a:xfrm>
              <a:off x="252413" y="3703638"/>
              <a:ext cx="606425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+mj-lt"/>
                  <a:ea typeface="宋体" charset="-122"/>
                </a:rPr>
                <a:t>V4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+mj-lt"/>
                <a:ea typeface="宋体" charset="-122"/>
              </a:endParaRPr>
            </a:p>
          </p:txBody>
        </p:sp>
        <p:sp>
          <p:nvSpPr>
            <p:cNvPr id="792797" name="Oval 221"/>
            <p:cNvSpPr>
              <a:spLocks noChangeArrowheads="1"/>
            </p:cNvSpPr>
            <p:nvPr/>
          </p:nvSpPr>
          <p:spPr bwMode="auto">
            <a:xfrm>
              <a:off x="1200150" y="3705225"/>
              <a:ext cx="606425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+mj-lt"/>
                  <a:ea typeface="宋体" charset="-122"/>
                </a:rPr>
                <a:t>V5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+mj-lt"/>
                <a:ea typeface="宋体" charset="-122"/>
              </a:endParaRPr>
            </a:p>
          </p:txBody>
        </p:sp>
        <p:sp>
          <p:nvSpPr>
            <p:cNvPr id="792798" name="Oval 222"/>
            <p:cNvSpPr>
              <a:spLocks noChangeArrowheads="1"/>
            </p:cNvSpPr>
            <p:nvPr/>
          </p:nvSpPr>
          <p:spPr bwMode="auto">
            <a:xfrm>
              <a:off x="1941513" y="3705225"/>
              <a:ext cx="606425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+mj-lt"/>
                  <a:ea typeface="宋体" charset="-122"/>
                </a:rPr>
                <a:t>V6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+mj-lt"/>
                <a:ea typeface="宋体" charset="-122"/>
              </a:endParaRPr>
            </a:p>
          </p:txBody>
        </p:sp>
        <p:sp>
          <p:nvSpPr>
            <p:cNvPr id="792799" name="Oval 223"/>
            <p:cNvSpPr>
              <a:spLocks noChangeArrowheads="1"/>
            </p:cNvSpPr>
            <p:nvPr/>
          </p:nvSpPr>
          <p:spPr bwMode="auto">
            <a:xfrm>
              <a:off x="2886075" y="3705225"/>
              <a:ext cx="606425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+mj-lt"/>
                  <a:ea typeface="宋体" charset="-122"/>
                </a:rPr>
                <a:t>V7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+mj-lt"/>
                <a:ea typeface="宋体" charset="-122"/>
              </a:endParaRPr>
            </a:p>
          </p:txBody>
        </p:sp>
        <p:sp>
          <p:nvSpPr>
            <p:cNvPr id="792800" name="Oval 224"/>
            <p:cNvSpPr>
              <a:spLocks noChangeArrowheads="1"/>
            </p:cNvSpPr>
            <p:nvPr/>
          </p:nvSpPr>
          <p:spPr bwMode="auto">
            <a:xfrm>
              <a:off x="727075" y="4619625"/>
              <a:ext cx="606425" cy="6096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+mj-lt"/>
                  <a:ea typeface="宋体" charset="-122"/>
                </a:rPr>
                <a:t>V8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+mj-lt"/>
                <a:ea typeface="宋体" charset="-122"/>
              </a:endParaRPr>
            </a:p>
          </p:txBody>
        </p:sp>
        <p:cxnSp>
          <p:nvCxnSpPr>
            <p:cNvPr id="792801" name="AutoShape 225"/>
            <p:cNvCxnSpPr>
              <a:cxnSpLocks noChangeShapeType="1"/>
              <a:stCxn id="792793" idx="3"/>
              <a:endCxn id="792794" idx="7"/>
            </p:cNvCxnSpPr>
            <p:nvPr/>
          </p:nvCxnSpPr>
          <p:spPr bwMode="auto">
            <a:xfrm flipH="1">
              <a:off x="1246279" y="2293564"/>
              <a:ext cx="379462" cy="518273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2" name="AutoShape 226"/>
            <p:cNvCxnSpPr>
              <a:cxnSpLocks noChangeShapeType="1"/>
              <a:stCxn id="792793" idx="5"/>
              <a:endCxn id="792795" idx="1"/>
            </p:cNvCxnSpPr>
            <p:nvPr/>
          </p:nvCxnSpPr>
          <p:spPr bwMode="auto">
            <a:xfrm>
              <a:off x="2055671" y="2293564"/>
              <a:ext cx="447726" cy="518273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3" name="AutoShape 227"/>
            <p:cNvCxnSpPr>
              <a:cxnSpLocks noChangeShapeType="1"/>
            </p:cNvCxnSpPr>
            <p:nvPr/>
          </p:nvCxnSpPr>
          <p:spPr bwMode="auto">
            <a:xfrm>
              <a:off x="1102263" y="3314897"/>
              <a:ext cx="301385" cy="402135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4" name="AutoShape 228"/>
            <p:cNvCxnSpPr>
              <a:cxnSpLocks noChangeShapeType="1"/>
            </p:cNvCxnSpPr>
            <p:nvPr/>
          </p:nvCxnSpPr>
          <p:spPr bwMode="auto">
            <a:xfrm flipH="1">
              <a:off x="2365375" y="3324225"/>
              <a:ext cx="261937" cy="390525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5" name="AutoShape 229"/>
            <p:cNvCxnSpPr>
              <a:cxnSpLocks noChangeShapeType="1"/>
            </p:cNvCxnSpPr>
            <p:nvPr/>
          </p:nvCxnSpPr>
          <p:spPr bwMode="auto">
            <a:xfrm>
              <a:off x="2800375" y="3333432"/>
              <a:ext cx="258763" cy="388125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6" name="AutoShape 230"/>
            <p:cNvCxnSpPr>
              <a:cxnSpLocks noChangeShapeType="1"/>
            </p:cNvCxnSpPr>
            <p:nvPr/>
          </p:nvCxnSpPr>
          <p:spPr bwMode="auto">
            <a:xfrm>
              <a:off x="654514" y="4276122"/>
              <a:ext cx="204324" cy="397817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7" name="AutoShape 231"/>
            <p:cNvCxnSpPr>
              <a:cxnSpLocks noChangeShapeType="1"/>
            </p:cNvCxnSpPr>
            <p:nvPr/>
          </p:nvCxnSpPr>
          <p:spPr bwMode="auto">
            <a:xfrm flipH="1">
              <a:off x="1190950" y="4288822"/>
              <a:ext cx="192752" cy="397817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8" name="AutoShape 232"/>
            <p:cNvCxnSpPr>
              <a:cxnSpLocks noChangeShapeType="1"/>
              <a:stCxn id="792798" idx="6"/>
              <a:endCxn id="792799" idx="2"/>
            </p:cNvCxnSpPr>
            <p:nvPr/>
          </p:nvCxnSpPr>
          <p:spPr bwMode="auto">
            <a:xfrm>
              <a:off x="2547938" y="4010025"/>
              <a:ext cx="338137" cy="0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09" name="AutoShape 233"/>
            <p:cNvCxnSpPr>
              <a:cxnSpLocks noChangeShapeType="1"/>
            </p:cNvCxnSpPr>
            <p:nvPr/>
          </p:nvCxnSpPr>
          <p:spPr bwMode="auto">
            <a:xfrm flipH="1">
              <a:off x="714048" y="3324225"/>
              <a:ext cx="241952" cy="432000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组合 37"/>
          <p:cNvGrpSpPr/>
          <p:nvPr/>
        </p:nvGrpSpPr>
        <p:grpSpPr>
          <a:xfrm>
            <a:off x="5929313" y="762000"/>
            <a:ext cx="5043487" cy="5689600"/>
            <a:chOff x="3779838" y="908050"/>
            <a:chExt cx="5043487" cy="5689600"/>
          </a:xfrm>
        </p:grpSpPr>
        <p:sp>
          <p:nvSpPr>
            <p:cNvPr id="792813" name="Text Box 237"/>
            <p:cNvSpPr txBox="1">
              <a:spLocks noChangeArrowheads="1"/>
            </p:cNvSpPr>
            <p:nvPr/>
          </p:nvSpPr>
          <p:spPr bwMode="auto">
            <a:xfrm>
              <a:off x="5435600" y="915035"/>
              <a:ext cx="20891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CC00CC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邻接表</a:t>
              </a:r>
            </a:p>
          </p:txBody>
        </p:sp>
        <p:sp>
          <p:nvSpPr>
            <p:cNvPr id="792579" name="Rectangle 3"/>
            <p:cNvSpPr>
              <a:spLocks noChangeArrowheads="1"/>
            </p:cNvSpPr>
            <p:nvPr/>
          </p:nvSpPr>
          <p:spPr bwMode="auto">
            <a:xfrm>
              <a:off x="4968875" y="5946837"/>
              <a:ext cx="182562" cy="61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80" name="Rectangle 4"/>
            <p:cNvSpPr>
              <a:spLocks noChangeArrowheads="1"/>
            </p:cNvSpPr>
            <p:nvPr/>
          </p:nvSpPr>
          <p:spPr bwMode="auto">
            <a:xfrm>
              <a:off x="4237038" y="5946837"/>
              <a:ext cx="731837" cy="61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V8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81" name="Rectangle 5"/>
            <p:cNvSpPr>
              <a:spLocks noChangeArrowheads="1"/>
            </p:cNvSpPr>
            <p:nvPr/>
          </p:nvSpPr>
          <p:spPr bwMode="auto">
            <a:xfrm>
              <a:off x="3779838" y="5986975"/>
              <a:ext cx="457200" cy="6106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8</a:t>
              </a:r>
            </a:p>
          </p:txBody>
        </p:sp>
        <p:sp>
          <p:nvSpPr>
            <p:cNvPr id="792582" name="Rectangle 6"/>
            <p:cNvSpPr>
              <a:spLocks noChangeArrowheads="1"/>
            </p:cNvSpPr>
            <p:nvPr/>
          </p:nvSpPr>
          <p:spPr bwMode="auto">
            <a:xfrm>
              <a:off x="4968875" y="5313225"/>
              <a:ext cx="182562" cy="633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83" name="Rectangle 7"/>
            <p:cNvSpPr>
              <a:spLocks noChangeArrowheads="1"/>
            </p:cNvSpPr>
            <p:nvPr/>
          </p:nvSpPr>
          <p:spPr bwMode="auto">
            <a:xfrm>
              <a:off x="4237038" y="5313225"/>
              <a:ext cx="731837" cy="633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V7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84" name="Rectangle 8"/>
            <p:cNvSpPr>
              <a:spLocks noChangeArrowheads="1"/>
            </p:cNvSpPr>
            <p:nvPr/>
          </p:nvSpPr>
          <p:spPr bwMode="auto">
            <a:xfrm>
              <a:off x="3779838" y="5313225"/>
              <a:ext cx="457200" cy="633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7</a:t>
              </a:r>
            </a:p>
          </p:txBody>
        </p:sp>
        <p:sp>
          <p:nvSpPr>
            <p:cNvPr id="792585" name="Rectangle 9"/>
            <p:cNvSpPr>
              <a:spLocks noChangeArrowheads="1"/>
            </p:cNvSpPr>
            <p:nvPr/>
          </p:nvSpPr>
          <p:spPr bwMode="auto">
            <a:xfrm>
              <a:off x="4968875" y="4676747"/>
              <a:ext cx="182562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86" name="Rectangle 10"/>
            <p:cNvSpPr>
              <a:spLocks noChangeArrowheads="1"/>
            </p:cNvSpPr>
            <p:nvPr/>
          </p:nvSpPr>
          <p:spPr bwMode="auto">
            <a:xfrm>
              <a:off x="4237038" y="4676747"/>
              <a:ext cx="731837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V6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87" name="Rectangle 11"/>
            <p:cNvSpPr>
              <a:spLocks noChangeArrowheads="1"/>
            </p:cNvSpPr>
            <p:nvPr/>
          </p:nvSpPr>
          <p:spPr bwMode="auto">
            <a:xfrm>
              <a:off x="3779838" y="4676747"/>
              <a:ext cx="457200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6</a:t>
              </a:r>
            </a:p>
          </p:txBody>
        </p:sp>
        <p:sp>
          <p:nvSpPr>
            <p:cNvPr id="792588" name="Rectangle 12"/>
            <p:cNvSpPr>
              <a:spLocks noChangeArrowheads="1"/>
            </p:cNvSpPr>
            <p:nvPr/>
          </p:nvSpPr>
          <p:spPr bwMode="auto">
            <a:xfrm>
              <a:off x="4968875" y="4040269"/>
              <a:ext cx="182562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89" name="Rectangle 13"/>
            <p:cNvSpPr>
              <a:spLocks noChangeArrowheads="1"/>
            </p:cNvSpPr>
            <p:nvPr/>
          </p:nvSpPr>
          <p:spPr bwMode="auto">
            <a:xfrm>
              <a:off x="4237038" y="4040269"/>
              <a:ext cx="731837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V5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90" name="Rectangle 14"/>
            <p:cNvSpPr>
              <a:spLocks noChangeArrowheads="1"/>
            </p:cNvSpPr>
            <p:nvPr/>
          </p:nvSpPr>
          <p:spPr bwMode="auto">
            <a:xfrm>
              <a:off x="3779838" y="4040269"/>
              <a:ext cx="457200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5</a:t>
              </a:r>
            </a:p>
          </p:txBody>
        </p:sp>
        <p:sp>
          <p:nvSpPr>
            <p:cNvPr id="792591" name="Rectangle 15"/>
            <p:cNvSpPr>
              <a:spLocks noChangeArrowheads="1"/>
            </p:cNvSpPr>
            <p:nvPr/>
          </p:nvSpPr>
          <p:spPr bwMode="auto">
            <a:xfrm>
              <a:off x="4968875" y="3406657"/>
              <a:ext cx="182562" cy="633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92" name="Rectangle 16"/>
            <p:cNvSpPr>
              <a:spLocks noChangeArrowheads="1"/>
            </p:cNvSpPr>
            <p:nvPr/>
          </p:nvSpPr>
          <p:spPr bwMode="auto">
            <a:xfrm>
              <a:off x="4237038" y="3406657"/>
              <a:ext cx="731837" cy="633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V4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93" name="Rectangle 17"/>
            <p:cNvSpPr>
              <a:spLocks noChangeArrowheads="1"/>
            </p:cNvSpPr>
            <p:nvPr/>
          </p:nvSpPr>
          <p:spPr bwMode="auto">
            <a:xfrm>
              <a:off x="3779838" y="3406657"/>
              <a:ext cx="457200" cy="633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4</a:t>
              </a:r>
            </a:p>
          </p:txBody>
        </p:sp>
        <p:sp>
          <p:nvSpPr>
            <p:cNvPr id="792594" name="Rectangle 18"/>
            <p:cNvSpPr>
              <a:spLocks noChangeArrowheads="1"/>
            </p:cNvSpPr>
            <p:nvPr/>
          </p:nvSpPr>
          <p:spPr bwMode="auto">
            <a:xfrm>
              <a:off x="4968875" y="2770179"/>
              <a:ext cx="182562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95" name="Rectangle 19"/>
            <p:cNvSpPr>
              <a:spLocks noChangeArrowheads="1"/>
            </p:cNvSpPr>
            <p:nvPr/>
          </p:nvSpPr>
          <p:spPr bwMode="auto">
            <a:xfrm>
              <a:off x="4237038" y="2770179"/>
              <a:ext cx="731837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V3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96" name="Rectangle 20"/>
            <p:cNvSpPr>
              <a:spLocks noChangeArrowheads="1"/>
            </p:cNvSpPr>
            <p:nvPr/>
          </p:nvSpPr>
          <p:spPr bwMode="auto">
            <a:xfrm>
              <a:off x="3779838" y="2770179"/>
              <a:ext cx="457200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792597" name="Rectangle 21"/>
            <p:cNvSpPr>
              <a:spLocks noChangeArrowheads="1"/>
            </p:cNvSpPr>
            <p:nvPr/>
          </p:nvSpPr>
          <p:spPr bwMode="auto">
            <a:xfrm>
              <a:off x="4968875" y="2133701"/>
              <a:ext cx="182562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98" name="Rectangle 22"/>
            <p:cNvSpPr>
              <a:spLocks noChangeArrowheads="1"/>
            </p:cNvSpPr>
            <p:nvPr/>
          </p:nvSpPr>
          <p:spPr bwMode="auto">
            <a:xfrm>
              <a:off x="4237038" y="2133701"/>
              <a:ext cx="731837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V2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599" name="Rectangle 23"/>
            <p:cNvSpPr>
              <a:spLocks noChangeArrowheads="1"/>
            </p:cNvSpPr>
            <p:nvPr/>
          </p:nvSpPr>
          <p:spPr bwMode="auto">
            <a:xfrm>
              <a:off x="3779838" y="2133701"/>
              <a:ext cx="457200" cy="6364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792600" name="Rectangle 24"/>
            <p:cNvSpPr>
              <a:spLocks noChangeArrowheads="1"/>
            </p:cNvSpPr>
            <p:nvPr/>
          </p:nvSpPr>
          <p:spPr bwMode="auto">
            <a:xfrm>
              <a:off x="4968875" y="1533060"/>
              <a:ext cx="182562" cy="600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01" name="Rectangle 25"/>
            <p:cNvSpPr>
              <a:spLocks noChangeArrowheads="1"/>
            </p:cNvSpPr>
            <p:nvPr/>
          </p:nvSpPr>
          <p:spPr bwMode="auto">
            <a:xfrm>
              <a:off x="4237038" y="1533060"/>
              <a:ext cx="731837" cy="600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 err="1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V1</a:t>
              </a:r>
              <a:endParaRPr lang="en-US" altLang="zh-CN" sz="2400" b="1" dirty="0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02" name="Rectangle 26"/>
            <p:cNvSpPr>
              <a:spLocks noChangeArrowheads="1"/>
            </p:cNvSpPr>
            <p:nvPr/>
          </p:nvSpPr>
          <p:spPr bwMode="auto">
            <a:xfrm>
              <a:off x="3779838" y="1533060"/>
              <a:ext cx="457200" cy="600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792603" name="Rectangle 27"/>
            <p:cNvSpPr>
              <a:spLocks noChangeArrowheads="1"/>
            </p:cNvSpPr>
            <p:nvPr/>
          </p:nvSpPr>
          <p:spPr bwMode="auto">
            <a:xfrm>
              <a:off x="4968875" y="915218"/>
              <a:ext cx="182562" cy="617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04" name="Rectangle 28"/>
            <p:cNvSpPr>
              <a:spLocks noChangeArrowheads="1"/>
            </p:cNvSpPr>
            <p:nvPr/>
          </p:nvSpPr>
          <p:spPr bwMode="auto">
            <a:xfrm>
              <a:off x="4237038" y="915218"/>
              <a:ext cx="731837" cy="617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buFontTx/>
                <a:buNone/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05" name="Rectangle 29"/>
            <p:cNvSpPr>
              <a:spLocks noChangeArrowheads="1"/>
            </p:cNvSpPr>
            <p:nvPr/>
          </p:nvSpPr>
          <p:spPr bwMode="auto">
            <a:xfrm>
              <a:off x="3779838" y="908050"/>
              <a:ext cx="457200" cy="6178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eaLnBrk="0" hangingPunct="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eaLnBrk="0" hangingPunct="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eaLnBrk="0" hangingPunct="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ts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Verdana" panose="020B0604030504040204" pitchFamily="34" charset="0"/>
                  <a:ea typeface="微软雅黑" panose="020B0503020204020204" pitchFamily="34" charset="-122"/>
                </a:rPr>
                <a:t>0</a:t>
              </a:r>
            </a:p>
          </p:txBody>
        </p:sp>
        <p:sp>
          <p:nvSpPr>
            <p:cNvPr id="792606" name="Line 30"/>
            <p:cNvSpPr>
              <a:spLocks noChangeShapeType="1"/>
            </p:cNvSpPr>
            <p:nvPr/>
          </p:nvSpPr>
          <p:spPr bwMode="auto">
            <a:xfrm>
              <a:off x="3779838" y="915218"/>
              <a:ext cx="45720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07" name="Line 31"/>
            <p:cNvSpPr>
              <a:spLocks noChangeShapeType="1"/>
            </p:cNvSpPr>
            <p:nvPr/>
          </p:nvSpPr>
          <p:spPr bwMode="auto">
            <a:xfrm>
              <a:off x="3779838" y="6557512"/>
              <a:ext cx="457200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09" name="Line 33"/>
            <p:cNvSpPr>
              <a:spLocks noChangeShapeType="1"/>
            </p:cNvSpPr>
            <p:nvPr/>
          </p:nvSpPr>
          <p:spPr bwMode="auto">
            <a:xfrm>
              <a:off x="4237038" y="915218"/>
              <a:ext cx="0" cy="56422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rgbClr val="0000FF"/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10" name="Line 34"/>
            <p:cNvSpPr>
              <a:spLocks noChangeShapeType="1"/>
            </p:cNvSpPr>
            <p:nvPr/>
          </p:nvSpPr>
          <p:spPr bwMode="auto">
            <a:xfrm>
              <a:off x="4933950" y="915218"/>
              <a:ext cx="0" cy="56422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11" name="Line 35"/>
            <p:cNvSpPr>
              <a:spLocks noChangeShapeType="1"/>
            </p:cNvSpPr>
            <p:nvPr/>
          </p:nvSpPr>
          <p:spPr bwMode="auto">
            <a:xfrm>
              <a:off x="5151438" y="915218"/>
              <a:ext cx="0" cy="56422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12" name="Line 36"/>
            <p:cNvSpPr>
              <a:spLocks noChangeShapeType="1"/>
            </p:cNvSpPr>
            <p:nvPr/>
          </p:nvSpPr>
          <p:spPr bwMode="auto">
            <a:xfrm>
              <a:off x="4237038" y="915218"/>
              <a:ext cx="914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14" name="Line 38"/>
            <p:cNvSpPr>
              <a:spLocks noChangeShapeType="1"/>
            </p:cNvSpPr>
            <p:nvPr/>
          </p:nvSpPr>
          <p:spPr bwMode="auto">
            <a:xfrm>
              <a:off x="4237038" y="1541661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16" name="Line 40"/>
            <p:cNvSpPr>
              <a:spLocks noChangeShapeType="1"/>
            </p:cNvSpPr>
            <p:nvPr/>
          </p:nvSpPr>
          <p:spPr bwMode="auto">
            <a:xfrm>
              <a:off x="4237038" y="2168105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18" name="Line 42"/>
            <p:cNvSpPr>
              <a:spLocks noChangeShapeType="1"/>
            </p:cNvSpPr>
            <p:nvPr/>
          </p:nvSpPr>
          <p:spPr bwMode="auto">
            <a:xfrm>
              <a:off x="4237038" y="2795982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20" name="Line 44"/>
            <p:cNvSpPr>
              <a:spLocks noChangeShapeType="1"/>
            </p:cNvSpPr>
            <p:nvPr/>
          </p:nvSpPr>
          <p:spPr bwMode="auto">
            <a:xfrm>
              <a:off x="4237038" y="3422426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22" name="Line 46"/>
            <p:cNvSpPr>
              <a:spLocks noChangeShapeType="1"/>
            </p:cNvSpPr>
            <p:nvPr/>
          </p:nvSpPr>
          <p:spPr bwMode="auto">
            <a:xfrm>
              <a:off x="4237038" y="4048870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24" name="Line 48"/>
            <p:cNvSpPr>
              <a:spLocks noChangeShapeType="1"/>
            </p:cNvSpPr>
            <p:nvPr/>
          </p:nvSpPr>
          <p:spPr bwMode="auto">
            <a:xfrm>
              <a:off x="4237038" y="4676747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26" name="Line 50"/>
            <p:cNvSpPr>
              <a:spLocks noChangeShapeType="1"/>
            </p:cNvSpPr>
            <p:nvPr/>
          </p:nvSpPr>
          <p:spPr bwMode="auto">
            <a:xfrm>
              <a:off x="4237038" y="5303191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28" name="Line 52"/>
            <p:cNvSpPr>
              <a:spLocks noChangeShapeType="1"/>
            </p:cNvSpPr>
            <p:nvPr/>
          </p:nvSpPr>
          <p:spPr bwMode="auto">
            <a:xfrm>
              <a:off x="4237038" y="5929634"/>
              <a:ext cx="914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92629" name="Line 53"/>
            <p:cNvSpPr>
              <a:spLocks noChangeShapeType="1"/>
            </p:cNvSpPr>
            <p:nvPr/>
          </p:nvSpPr>
          <p:spPr bwMode="auto">
            <a:xfrm>
              <a:off x="4237038" y="6557512"/>
              <a:ext cx="91440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lang="zh-CN" altLang="en-US">
                <a:solidFill>
                  <a:schemeClr val="bg2">
                    <a:lumMod val="10000"/>
                  </a:schemeClr>
                </a:solidFill>
                <a:latin typeface="Verdana" panose="020B060403050404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792833" name="Group 257"/>
            <p:cNvGrpSpPr>
              <a:grpSpLocks/>
            </p:cNvGrpSpPr>
            <p:nvPr/>
          </p:nvGrpSpPr>
          <p:grpSpPr bwMode="auto">
            <a:xfrm>
              <a:off x="5380038" y="1591834"/>
              <a:ext cx="990600" cy="481659"/>
              <a:chOff x="3521" y="663"/>
              <a:chExt cx="624" cy="336"/>
            </a:xfrm>
          </p:grpSpPr>
          <p:sp>
            <p:nvSpPr>
              <p:cNvPr id="792631" name="Rectangle 55"/>
              <p:cNvSpPr>
                <a:spLocks noChangeArrowheads="1"/>
              </p:cNvSpPr>
              <p:nvPr/>
            </p:nvSpPr>
            <p:spPr bwMode="auto">
              <a:xfrm>
                <a:off x="4001" y="663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32" name="Rectangle 56"/>
              <p:cNvSpPr>
                <a:spLocks noChangeArrowheads="1"/>
              </p:cNvSpPr>
              <p:nvPr/>
            </p:nvSpPr>
            <p:spPr bwMode="auto">
              <a:xfrm>
                <a:off x="3521" y="663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V2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33" name="Line 57"/>
              <p:cNvSpPr>
                <a:spLocks noChangeShapeType="1"/>
              </p:cNvSpPr>
              <p:nvPr/>
            </p:nvSpPr>
            <p:spPr bwMode="auto">
              <a:xfrm>
                <a:off x="3521" y="663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34" name="Line 58"/>
              <p:cNvSpPr>
                <a:spLocks noChangeShapeType="1"/>
              </p:cNvSpPr>
              <p:nvPr/>
            </p:nvSpPr>
            <p:spPr bwMode="auto">
              <a:xfrm>
                <a:off x="3521" y="999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35" name="Line 59"/>
              <p:cNvSpPr>
                <a:spLocks noChangeShapeType="1"/>
              </p:cNvSpPr>
              <p:nvPr/>
            </p:nvSpPr>
            <p:spPr bwMode="auto">
              <a:xfrm>
                <a:off x="3521" y="66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36" name="Line 60"/>
              <p:cNvSpPr>
                <a:spLocks noChangeShapeType="1"/>
              </p:cNvSpPr>
              <p:nvPr/>
            </p:nvSpPr>
            <p:spPr bwMode="auto">
              <a:xfrm>
                <a:off x="4001" y="663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37" name="Line 61"/>
              <p:cNvSpPr>
                <a:spLocks noChangeShapeType="1"/>
              </p:cNvSpPr>
              <p:nvPr/>
            </p:nvSpPr>
            <p:spPr bwMode="auto">
              <a:xfrm>
                <a:off x="4145" y="66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32" name="Group 256"/>
            <p:cNvGrpSpPr>
              <a:grpSpLocks/>
            </p:cNvGrpSpPr>
            <p:nvPr/>
          </p:nvGrpSpPr>
          <p:grpSpPr bwMode="auto">
            <a:xfrm>
              <a:off x="6608763" y="1591834"/>
              <a:ext cx="990600" cy="481659"/>
              <a:chOff x="4337" y="663"/>
              <a:chExt cx="624" cy="336"/>
            </a:xfrm>
          </p:grpSpPr>
          <p:sp>
            <p:nvSpPr>
              <p:cNvPr id="792639" name="Rectangle 63"/>
              <p:cNvSpPr>
                <a:spLocks noChangeArrowheads="1"/>
              </p:cNvSpPr>
              <p:nvPr/>
            </p:nvSpPr>
            <p:spPr bwMode="auto">
              <a:xfrm>
                <a:off x="4817" y="663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0" name="Rectangle 64"/>
              <p:cNvSpPr>
                <a:spLocks noChangeArrowheads="1"/>
              </p:cNvSpPr>
              <p:nvPr/>
            </p:nvSpPr>
            <p:spPr bwMode="auto">
              <a:xfrm>
                <a:off x="4337" y="663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V3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1" name="Line 65"/>
              <p:cNvSpPr>
                <a:spLocks noChangeShapeType="1"/>
              </p:cNvSpPr>
              <p:nvPr/>
            </p:nvSpPr>
            <p:spPr bwMode="auto">
              <a:xfrm>
                <a:off x="4337" y="663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2" name="Line 66"/>
              <p:cNvSpPr>
                <a:spLocks noChangeShapeType="1"/>
              </p:cNvSpPr>
              <p:nvPr/>
            </p:nvSpPr>
            <p:spPr bwMode="auto">
              <a:xfrm>
                <a:off x="4337" y="999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3" name="Line 67"/>
              <p:cNvSpPr>
                <a:spLocks noChangeShapeType="1"/>
              </p:cNvSpPr>
              <p:nvPr/>
            </p:nvSpPr>
            <p:spPr bwMode="auto">
              <a:xfrm>
                <a:off x="4337" y="66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4" name="Line 68"/>
              <p:cNvSpPr>
                <a:spLocks noChangeShapeType="1"/>
              </p:cNvSpPr>
              <p:nvPr/>
            </p:nvSpPr>
            <p:spPr bwMode="auto">
              <a:xfrm>
                <a:off x="4817" y="663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5" name="Line 69"/>
              <p:cNvSpPr>
                <a:spLocks noChangeShapeType="1"/>
              </p:cNvSpPr>
              <p:nvPr/>
            </p:nvSpPr>
            <p:spPr bwMode="auto">
              <a:xfrm>
                <a:off x="4961" y="663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5" name="Group 269"/>
            <p:cNvGrpSpPr>
              <a:grpSpLocks/>
            </p:cNvGrpSpPr>
            <p:nvPr/>
          </p:nvGrpSpPr>
          <p:grpSpPr bwMode="auto">
            <a:xfrm>
              <a:off x="5380038" y="2211110"/>
              <a:ext cx="990600" cy="481659"/>
              <a:chOff x="3521" y="1104"/>
              <a:chExt cx="624" cy="336"/>
            </a:xfrm>
          </p:grpSpPr>
          <p:sp>
            <p:nvSpPr>
              <p:cNvPr id="792647" name="Rectangle 71"/>
              <p:cNvSpPr>
                <a:spLocks noChangeArrowheads="1"/>
              </p:cNvSpPr>
              <p:nvPr/>
            </p:nvSpPr>
            <p:spPr bwMode="auto">
              <a:xfrm>
                <a:off x="4001" y="1104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8" name="Rectangle 72"/>
              <p:cNvSpPr>
                <a:spLocks noChangeArrowheads="1"/>
              </p:cNvSpPr>
              <p:nvPr/>
            </p:nvSpPr>
            <p:spPr bwMode="auto">
              <a:xfrm>
                <a:off x="3521" y="11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V1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49" name="Line 73"/>
              <p:cNvSpPr>
                <a:spLocks noChangeShapeType="1"/>
              </p:cNvSpPr>
              <p:nvPr/>
            </p:nvSpPr>
            <p:spPr bwMode="auto">
              <a:xfrm>
                <a:off x="3521" y="110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0" name="Line 74"/>
              <p:cNvSpPr>
                <a:spLocks noChangeShapeType="1"/>
              </p:cNvSpPr>
              <p:nvPr/>
            </p:nvSpPr>
            <p:spPr bwMode="auto">
              <a:xfrm>
                <a:off x="3521" y="144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1" name="Line 75"/>
              <p:cNvSpPr>
                <a:spLocks noChangeShapeType="1"/>
              </p:cNvSpPr>
              <p:nvPr/>
            </p:nvSpPr>
            <p:spPr bwMode="auto">
              <a:xfrm>
                <a:off x="3521" y="11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2" name="Line 76"/>
              <p:cNvSpPr>
                <a:spLocks noChangeShapeType="1"/>
              </p:cNvSpPr>
              <p:nvPr/>
            </p:nvSpPr>
            <p:spPr bwMode="auto">
              <a:xfrm>
                <a:off x="4001" y="11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3" name="Line 77"/>
              <p:cNvSpPr>
                <a:spLocks noChangeShapeType="1"/>
              </p:cNvSpPr>
              <p:nvPr/>
            </p:nvSpPr>
            <p:spPr bwMode="auto">
              <a:xfrm>
                <a:off x="4145" y="11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63" name="Group 287"/>
            <p:cNvGrpSpPr>
              <a:grpSpLocks/>
            </p:cNvGrpSpPr>
            <p:nvPr/>
          </p:nvGrpSpPr>
          <p:grpSpPr bwMode="auto">
            <a:xfrm>
              <a:off x="6608763" y="2211110"/>
              <a:ext cx="990600" cy="481659"/>
              <a:chOff x="4337" y="1104"/>
              <a:chExt cx="624" cy="336"/>
            </a:xfrm>
          </p:grpSpPr>
          <p:sp>
            <p:nvSpPr>
              <p:cNvPr id="792655" name="Rectangle 79"/>
              <p:cNvSpPr>
                <a:spLocks noChangeArrowheads="1"/>
              </p:cNvSpPr>
              <p:nvPr/>
            </p:nvSpPr>
            <p:spPr bwMode="auto">
              <a:xfrm>
                <a:off x="4817" y="1104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6" name="Rectangle 80"/>
              <p:cNvSpPr>
                <a:spLocks noChangeArrowheads="1"/>
              </p:cNvSpPr>
              <p:nvPr/>
            </p:nvSpPr>
            <p:spPr bwMode="auto">
              <a:xfrm>
                <a:off x="4337" y="11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V4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7" name="Line 81"/>
              <p:cNvSpPr>
                <a:spLocks noChangeShapeType="1"/>
              </p:cNvSpPr>
              <p:nvPr/>
            </p:nvSpPr>
            <p:spPr bwMode="auto">
              <a:xfrm>
                <a:off x="4337" y="110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8" name="Line 82"/>
              <p:cNvSpPr>
                <a:spLocks noChangeShapeType="1"/>
              </p:cNvSpPr>
              <p:nvPr/>
            </p:nvSpPr>
            <p:spPr bwMode="auto">
              <a:xfrm>
                <a:off x="4337" y="144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59" name="Line 83"/>
              <p:cNvSpPr>
                <a:spLocks noChangeShapeType="1"/>
              </p:cNvSpPr>
              <p:nvPr/>
            </p:nvSpPr>
            <p:spPr bwMode="auto">
              <a:xfrm>
                <a:off x="4337" y="11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0" name="Line 84"/>
              <p:cNvSpPr>
                <a:spLocks noChangeShapeType="1"/>
              </p:cNvSpPr>
              <p:nvPr/>
            </p:nvSpPr>
            <p:spPr bwMode="auto">
              <a:xfrm>
                <a:off x="4817" y="11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1" name="Line 85"/>
              <p:cNvSpPr>
                <a:spLocks noChangeShapeType="1"/>
              </p:cNvSpPr>
              <p:nvPr/>
            </p:nvSpPr>
            <p:spPr bwMode="auto">
              <a:xfrm>
                <a:off x="4961" y="11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34" name="Group 258"/>
            <p:cNvGrpSpPr>
              <a:grpSpLocks/>
            </p:cNvGrpSpPr>
            <p:nvPr/>
          </p:nvGrpSpPr>
          <p:grpSpPr bwMode="auto">
            <a:xfrm>
              <a:off x="7832725" y="2211110"/>
              <a:ext cx="990600" cy="481659"/>
              <a:chOff x="5023" y="1104"/>
              <a:chExt cx="624" cy="336"/>
            </a:xfrm>
          </p:grpSpPr>
          <p:sp>
            <p:nvSpPr>
              <p:cNvPr id="792663" name="Rectangle 87"/>
              <p:cNvSpPr>
                <a:spLocks noChangeArrowheads="1"/>
              </p:cNvSpPr>
              <p:nvPr/>
            </p:nvSpPr>
            <p:spPr bwMode="auto">
              <a:xfrm>
                <a:off x="5503" y="1104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4" name="Rectangle 88"/>
              <p:cNvSpPr>
                <a:spLocks noChangeArrowheads="1"/>
              </p:cNvSpPr>
              <p:nvPr/>
            </p:nvSpPr>
            <p:spPr bwMode="auto">
              <a:xfrm>
                <a:off x="5023" y="110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V5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5" name="Line 89"/>
              <p:cNvSpPr>
                <a:spLocks noChangeShapeType="1"/>
              </p:cNvSpPr>
              <p:nvPr/>
            </p:nvSpPr>
            <p:spPr bwMode="auto">
              <a:xfrm>
                <a:off x="5023" y="110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6" name="Line 90"/>
              <p:cNvSpPr>
                <a:spLocks noChangeShapeType="1"/>
              </p:cNvSpPr>
              <p:nvPr/>
            </p:nvSpPr>
            <p:spPr bwMode="auto">
              <a:xfrm>
                <a:off x="5023" y="144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7" name="Line 91"/>
              <p:cNvSpPr>
                <a:spLocks noChangeShapeType="1"/>
              </p:cNvSpPr>
              <p:nvPr/>
            </p:nvSpPr>
            <p:spPr bwMode="auto">
              <a:xfrm>
                <a:off x="5023" y="11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8" name="Line 92"/>
              <p:cNvSpPr>
                <a:spLocks noChangeShapeType="1"/>
              </p:cNvSpPr>
              <p:nvPr/>
            </p:nvSpPr>
            <p:spPr bwMode="auto">
              <a:xfrm>
                <a:off x="5503" y="11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69" name="Line 93"/>
              <p:cNvSpPr>
                <a:spLocks noChangeShapeType="1"/>
              </p:cNvSpPr>
              <p:nvPr/>
            </p:nvSpPr>
            <p:spPr bwMode="auto">
              <a:xfrm>
                <a:off x="5647" y="11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4" name="Group 268"/>
            <p:cNvGrpSpPr>
              <a:grpSpLocks/>
            </p:cNvGrpSpPr>
            <p:nvPr/>
          </p:nvGrpSpPr>
          <p:grpSpPr bwMode="auto">
            <a:xfrm>
              <a:off x="5380038" y="2847589"/>
              <a:ext cx="990600" cy="481659"/>
              <a:chOff x="3521" y="1536"/>
              <a:chExt cx="624" cy="336"/>
            </a:xfrm>
          </p:grpSpPr>
          <p:sp>
            <p:nvSpPr>
              <p:cNvPr id="792671" name="Rectangle 95"/>
              <p:cNvSpPr>
                <a:spLocks noChangeArrowheads="1"/>
              </p:cNvSpPr>
              <p:nvPr/>
            </p:nvSpPr>
            <p:spPr bwMode="auto">
              <a:xfrm>
                <a:off x="4001" y="1536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72" name="Rectangle 96"/>
              <p:cNvSpPr>
                <a:spLocks noChangeArrowheads="1"/>
              </p:cNvSpPr>
              <p:nvPr/>
            </p:nvSpPr>
            <p:spPr bwMode="auto">
              <a:xfrm>
                <a:off x="3521" y="1536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V1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73" name="Line 97"/>
              <p:cNvSpPr>
                <a:spLocks noChangeShapeType="1"/>
              </p:cNvSpPr>
              <p:nvPr/>
            </p:nvSpPr>
            <p:spPr bwMode="auto">
              <a:xfrm>
                <a:off x="3521" y="1536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74" name="Line 98"/>
              <p:cNvSpPr>
                <a:spLocks noChangeShapeType="1"/>
              </p:cNvSpPr>
              <p:nvPr/>
            </p:nvSpPr>
            <p:spPr bwMode="auto">
              <a:xfrm>
                <a:off x="3521" y="1872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75" name="Line 99"/>
              <p:cNvSpPr>
                <a:spLocks noChangeShapeType="1"/>
              </p:cNvSpPr>
              <p:nvPr/>
            </p:nvSpPr>
            <p:spPr bwMode="auto">
              <a:xfrm>
                <a:off x="3521" y="1536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76" name="Line 100"/>
              <p:cNvSpPr>
                <a:spLocks noChangeShapeType="1"/>
              </p:cNvSpPr>
              <p:nvPr/>
            </p:nvSpPr>
            <p:spPr bwMode="auto">
              <a:xfrm>
                <a:off x="4001" y="153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77" name="Line 101"/>
              <p:cNvSpPr>
                <a:spLocks noChangeShapeType="1"/>
              </p:cNvSpPr>
              <p:nvPr/>
            </p:nvSpPr>
            <p:spPr bwMode="auto">
              <a:xfrm>
                <a:off x="4145" y="1536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62" name="Group 286"/>
            <p:cNvGrpSpPr>
              <a:grpSpLocks/>
            </p:cNvGrpSpPr>
            <p:nvPr/>
          </p:nvGrpSpPr>
          <p:grpSpPr bwMode="auto">
            <a:xfrm>
              <a:off x="6608763" y="2847589"/>
              <a:ext cx="990600" cy="481659"/>
              <a:chOff x="4337" y="1536"/>
              <a:chExt cx="624" cy="336"/>
            </a:xfrm>
          </p:grpSpPr>
          <p:sp>
            <p:nvSpPr>
              <p:cNvPr id="792679" name="Rectangle 103"/>
              <p:cNvSpPr>
                <a:spLocks noChangeArrowheads="1"/>
              </p:cNvSpPr>
              <p:nvPr/>
            </p:nvSpPr>
            <p:spPr bwMode="auto">
              <a:xfrm>
                <a:off x="4817" y="1536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0" name="Rectangle 104"/>
              <p:cNvSpPr>
                <a:spLocks noChangeArrowheads="1"/>
              </p:cNvSpPr>
              <p:nvPr/>
            </p:nvSpPr>
            <p:spPr bwMode="auto">
              <a:xfrm>
                <a:off x="4337" y="1536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V6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1" name="Line 105"/>
              <p:cNvSpPr>
                <a:spLocks noChangeShapeType="1"/>
              </p:cNvSpPr>
              <p:nvPr/>
            </p:nvSpPr>
            <p:spPr bwMode="auto">
              <a:xfrm>
                <a:off x="4337" y="1536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2" name="Line 106"/>
              <p:cNvSpPr>
                <a:spLocks noChangeShapeType="1"/>
              </p:cNvSpPr>
              <p:nvPr/>
            </p:nvSpPr>
            <p:spPr bwMode="auto">
              <a:xfrm>
                <a:off x="4337" y="1872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3" name="Line 107"/>
              <p:cNvSpPr>
                <a:spLocks noChangeShapeType="1"/>
              </p:cNvSpPr>
              <p:nvPr/>
            </p:nvSpPr>
            <p:spPr bwMode="auto">
              <a:xfrm>
                <a:off x="4337" y="1536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4" name="Line 108"/>
              <p:cNvSpPr>
                <a:spLocks noChangeShapeType="1"/>
              </p:cNvSpPr>
              <p:nvPr/>
            </p:nvSpPr>
            <p:spPr bwMode="auto">
              <a:xfrm>
                <a:off x="4817" y="153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5" name="Line 109"/>
              <p:cNvSpPr>
                <a:spLocks noChangeShapeType="1"/>
              </p:cNvSpPr>
              <p:nvPr/>
            </p:nvSpPr>
            <p:spPr bwMode="auto">
              <a:xfrm>
                <a:off x="4961" y="1536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35" name="Group 259"/>
            <p:cNvGrpSpPr>
              <a:grpSpLocks/>
            </p:cNvGrpSpPr>
            <p:nvPr/>
          </p:nvGrpSpPr>
          <p:grpSpPr bwMode="auto">
            <a:xfrm>
              <a:off x="7832725" y="2847589"/>
              <a:ext cx="990600" cy="481659"/>
              <a:chOff x="5023" y="1536"/>
              <a:chExt cx="624" cy="336"/>
            </a:xfrm>
          </p:grpSpPr>
          <p:sp>
            <p:nvSpPr>
              <p:cNvPr id="792687" name="Rectangle 111"/>
              <p:cNvSpPr>
                <a:spLocks noChangeArrowheads="1"/>
              </p:cNvSpPr>
              <p:nvPr/>
            </p:nvSpPr>
            <p:spPr bwMode="auto">
              <a:xfrm>
                <a:off x="5503" y="1536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8" name="Rectangle 112"/>
              <p:cNvSpPr>
                <a:spLocks noChangeArrowheads="1"/>
              </p:cNvSpPr>
              <p:nvPr/>
            </p:nvSpPr>
            <p:spPr bwMode="auto">
              <a:xfrm>
                <a:off x="5023" y="1536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V7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89" name="Line 113"/>
              <p:cNvSpPr>
                <a:spLocks noChangeShapeType="1"/>
              </p:cNvSpPr>
              <p:nvPr/>
            </p:nvSpPr>
            <p:spPr bwMode="auto">
              <a:xfrm>
                <a:off x="5023" y="1536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0" name="Line 114"/>
              <p:cNvSpPr>
                <a:spLocks noChangeShapeType="1"/>
              </p:cNvSpPr>
              <p:nvPr/>
            </p:nvSpPr>
            <p:spPr bwMode="auto">
              <a:xfrm>
                <a:off x="5023" y="1872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1" name="Line 115"/>
              <p:cNvSpPr>
                <a:spLocks noChangeShapeType="1"/>
              </p:cNvSpPr>
              <p:nvPr/>
            </p:nvSpPr>
            <p:spPr bwMode="auto">
              <a:xfrm>
                <a:off x="5023" y="1536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2" name="Line 116"/>
              <p:cNvSpPr>
                <a:spLocks noChangeShapeType="1"/>
              </p:cNvSpPr>
              <p:nvPr/>
            </p:nvSpPr>
            <p:spPr bwMode="auto">
              <a:xfrm>
                <a:off x="5503" y="1536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3" name="Line 117"/>
              <p:cNvSpPr>
                <a:spLocks noChangeShapeType="1"/>
              </p:cNvSpPr>
              <p:nvPr/>
            </p:nvSpPr>
            <p:spPr bwMode="auto">
              <a:xfrm>
                <a:off x="5647" y="1536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3" name="Group 267"/>
            <p:cNvGrpSpPr>
              <a:grpSpLocks/>
            </p:cNvGrpSpPr>
            <p:nvPr/>
          </p:nvGrpSpPr>
          <p:grpSpPr bwMode="auto">
            <a:xfrm>
              <a:off x="5380038" y="3482633"/>
              <a:ext cx="990600" cy="481659"/>
              <a:chOff x="3521" y="1968"/>
              <a:chExt cx="624" cy="336"/>
            </a:xfrm>
          </p:grpSpPr>
          <p:sp>
            <p:nvSpPr>
              <p:cNvPr id="792695" name="Rectangle 119"/>
              <p:cNvSpPr>
                <a:spLocks noChangeArrowheads="1"/>
              </p:cNvSpPr>
              <p:nvPr/>
            </p:nvSpPr>
            <p:spPr bwMode="auto">
              <a:xfrm>
                <a:off x="4001" y="1968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6" name="Rectangle 120"/>
              <p:cNvSpPr>
                <a:spLocks noChangeArrowheads="1"/>
              </p:cNvSpPr>
              <p:nvPr/>
            </p:nvSpPr>
            <p:spPr bwMode="auto">
              <a:xfrm>
                <a:off x="3521" y="1968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V2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7" name="Line 121"/>
              <p:cNvSpPr>
                <a:spLocks noChangeShapeType="1"/>
              </p:cNvSpPr>
              <p:nvPr/>
            </p:nvSpPr>
            <p:spPr bwMode="auto">
              <a:xfrm>
                <a:off x="3521" y="1968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8" name="Line 122"/>
              <p:cNvSpPr>
                <a:spLocks noChangeShapeType="1"/>
              </p:cNvSpPr>
              <p:nvPr/>
            </p:nvSpPr>
            <p:spPr bwMode="auto">
              <a:xfrm>
                <a:off x="3521" y="230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699" name="Line 123"/>
              <p:cNvSpPr>
                <a:spLocks noChangeShapeType="1"/>
              </p:cNvSpPr>
              <p:nvPr/>
            </p:nvSpPr>
            <p:spPr bwMode="auto">
              <a:xfrm>
                <a:off x="3521" y="196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0" name="Line 124"/>
              <p:cNvSpPr>
                <a:spLocks noChangeShapeType="1"/>
              </p:cNvSpPr>
              <p:nvPr/>
            </p:nvSpPr>
            <p:spPr bwMode="auto">
              <a:xfrm>
                <a:off x="4001" y="196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1" name="Line 125"/>
              <p:cNvSpPr>
                <a:spLocks noChangeShapeType="1"/>
              </p:cNvSpPr>
              <p:nvPr/>
            </p:nvSpPr>
            <p:spPr bwMode="auto">
              <a:xfrm>
                <a:off x="4145" y="196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36" name="Group 260"/>
            <p:cNvGrpSpPr>
              <a:grpSpLocks/>
            </p:cNvGrpSpPr>
            <p:nvPr/>
          </p:nvGrpSpPr>
          <p:grpSpPr bwMode="auto">
            <a:xfrm>
              <a:off x="6608763" y="3482633"/>
              <a:ext cx="990600" cy="481659"/>
              <a:chOff x="4337" y="1968"/>
              <a:chExt cx="624" cy="336"/>
            </a:xfrm>
          </p:grpSpPr>
          <p:sp>
            <p:nvSpPr>
              <p:cNvPr id="792703" name="Rectangle 127"/>
              <p:cNvSpPr>
                <a:spLocks noChangeArrowheads="1"/>
              </p:cNvSpPr>
              <p:nvPr/>
            </p:nvSpPr>
            <p:spPr bwMode="auto">
              <a:xfrm>
                <a:off x="4817" y="1968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4" name="Rectangle 128"/>
              <p:cNvSpPr>
                <a:spLocks noChangeArrowheads="1"/>
              </p:cNvSpPr>
              <p:nvPr/>
            </p:nvSpPr>
            <p:spPr bwMode="auto">
              <a:xfrm>
                <a:off x="4337" y="1968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V8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5" name="Line 129"/>
              <p:cNvSpPr>
                <a:spLocks noChangeShapeType="1"/>
              </p:cNvSpPr>
              <p:nvPr/>
            </p:nvSpPr>
            <p:spPr bwMode="auto">
              <a:xfrm>
                <a:off x="4337" y="1968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6" name="Line 130"/>
              <p:cNvSpPr>
                <a:spLocks noChangeShapeType="1"/>
              </p:cNvSpPr>
              <p:nvPr/>
            </p:nvSpPr>
            <p:spPr bwMode="auto">
              <a:xfrm>
                <a:off x="4337" y="230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7" name="Line 131"/>
              <p:cNvSpPr>
                <a:spLocks noChangeShapeType="1"/>
              </p:cNvSpPr>
              <p:nvPr/>
            </p:nvSpPr>
            <p:spPr bwMode="auto">
              <a:xfrm>
                <a:off x="4337" y="196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8" name="Line 132"/>
              <p:cNvSpPr>
                <a:spLocks noChangeShapeType="1"/>
              </p:cNvSpPr>
              <p:nvPr/>
            </p:nvSpPr>
            <p:spPr bwMode="auto">
              <a:xfrm>
                <a:off x="4817" y="196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09" name="Line 133"/>
              <p:cNvSpPr>
                <a:spLocks noChangeShapeType="1"/>
              </p:cNvSpPr>
              <p:nvPr/>
            </p:nvSpPr>
            <p:spPr bwMode="auto">
              <a:xfrm>
                <a:off x="4961" y="196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2" name="Group 266"/>
            <p:cNvGrpSpPr>
              <a:grpSpLocks/>
            </p:cNvGrpSpPr>
            <p:nvPr/>
          </p:nvGrpSpPr>
          <p:grpSpPr bwMode="auto">
            <a:xfrm>
              <a:off x="5380038" y="4117678"/>
              <a:ext cx="990600" cy="481659"/>
              <a:chOff x="3569" y="2448"/>
              <a:chExt cx="624" cy="336"/>
            </a:xfrm>
          </p:grpSpPr>
          <p:sp>
            <p:nvSpPr>
              <p:cNvPr id="792711" name="Rectangle 135"/>
              <p:cNvSpPr>
                <a:spLocks noChangeArrowheads="1"/>
              </p:cNvSpPr>
              <p:nvPr/>
            </p:nvSpPr>
            <p:spPr bwMode="auto">
              <a:xfrm>
                <a:off x="4049" y="2448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12" name="Rectangle 136"/>
              <p:cNvSpPr>
                <a:spLocks noChangeArrowheads="1"/>
              </p:cNvSpPr>
              <p:nvPr/>
            </p:nvSpPr>
            <p:spPr bwMode="auto">
              <a:xfrm>
                <a:off x="3569" y="2448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V2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13" name="Line 137"/>
              <p:cNvSpPr>
                <a:spLocks noChangeShapeType="1"/>
              </p:cNvSpPr>
              <p:nvPr/>
            </p:nvSpPr>
            <p:spPr bwMode="auto">
              <a:xfrm>
                <a:off x="3569" y="2448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14" name="Line 138"/>
              <p:cNvSpPr>
                <a:spLocks noChangeShapeType="1"/>
              </p:cNvSpPr>
              <p:nvPr/>
            </p:nvSpPr>
            <p:spPr bwMode="auto">
              <a:xfrm>
                <a:off x="3569" y="278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15" name="Line 139"/>
              <p:cNvSpPr>
                <a:spLocks noChangeShapeType="1"/>
              </p:cNvSpPr>
              <p:nvPr/>
            </p:nvSpPr>
            <p:spPr bwMode="auto">
              <a:xfrm>
                <a:off x="3569" y="244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16" name="Line 140"/>
              <p:cNvSpPr>
                <a:spLocks noChangeShapeType="1"/>
              </p:cNvSpPr>
              <p:nvPr/>
            </p:nvSpPr>
            <p:spPr bwMode="auto">
              <a:xfrm>
                <a:off x="4049" y="244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17" name="Line 141"/>
              <p:cNvSpPr>
                <a:spLocks noChangeShapeType="1"/>
              </p:cNvSpPr>
              <p:nvPr/>
            </p:nvSpPr>
            <p:spPr bwMode="auto">
              <a:xfrm>
                <a:off x="4193" y="244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61" name="Group 285"/>
            <p:cNvGrpSpPr>
              <a:grpSpLocks/>
            </p:cNvGrpSpPr>
            <p:nvPr/>
          </p:nvGrpSpPr>
          <p:grpSpPr bwMode="auto">
            <a:xfrm>
              <a:off x="6608763" y="4117678"/>
              <a:ext cx="990600" cy="481659"/>
              <a:chOff x="4385" y="2448"/>
              <a:chExt cx="624" cy="336"/>
            </a:xfrm>
          </p:grpSpPr>
          <p:sp>
            <p:nvSpPr>
              <p:cNvPr id="792719" name="Rectangle 143"/>
              <p:cNvSpPr>
                <a:spLocks noChangeArrowheads="1"/>
              </p:cNvSpPr>
              <p:nvPr/>
            </p:nvSpPr>
            <p:spPr bwMode="auto">
              <a:xfrm>
                <a:off x="4865" y="2448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0" name="Rectangle 144"/>
              <p:cNvSpPr>
                <a:spLocks noChangeArrowheads="1"/>
              </p:cNvSpPr>
              <p:nvPr/>
            </p:nvSpPr>
            <p:spPr bwMode="auto">
              <a:xfrm>
                <a:off x="4385" y="2448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V8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1" name="Line 145"/>
              <p:cNvSpPr>
                <a:spLocks noChangeShapeType="1"/>
              </p:cNvSpPr>
              <p:nvPr/>
            </p:nvSpPr>
            <p:spPr bwMode="auto">
              <a:xfrm>
                <a:off x="4385" y="2448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2" name="Line 146"/>
              <p:cNvSpPr>
                <a:spLocks noChangeShapeType="1"/>
              </p:cNvSpPr>
              <p:nvPr/>
            </p:nvSpPr>
            <p:spPr bwMode="auto">
              <a:xfrm>
                <a:off x="4385" y="278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3" name="Line 147"/>
              <p:cNvSpPr>
                <a:spLocks noChangeShapeType="1"/>
              </p:cNvSpPr>
              <p:nvPr/>
            </p:nvSpPr>
            <p:spPr bwMode="auto">
              <a:xfrm>
                <a:off x="4385" y="244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4" name="Line 148"/>
              <p:cNvSpPr>
                <a:spLocks noChangeShapeType="1"/>
              </p:cNvSpPr>
              <p:nvPr/>
            </p:nvSpPr>
            <p:spPr bwMode="auto">
              <a:xfrm>
                <a:off x="4865" y="2448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5" name="Line 149"/>
              <p:cNvSpPr>
                <a:spLocks noChangeShapeType="1"/>
              </p:cNvSpPr>
              <p:nvPr/>
            </p:nvSpPr>
            <p:spPr bwMode="auto">
              <a:xfrm>
                <a:off x="5009" y="2448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39" name="Group 263"/>
            <p:cNvGrpSpPr>
              <a:grpSpLocks/>
            </p:cNvGrpSpPr>
            <p:nvPr/>
          </p:nvGrpSpPr>
          <p:grpSpPr bwMode="auto">
            <a:xfrm>
              <a:off x="5380038" y="4754157"/>
              <a:ext cx="990600" cy="481659"/>
              <a:chOff x="3569" y="2880"/>
              <a:chExt cx="624" cy="336"/>
            </a:xfrm>
          </p:grpSpPr>
          <p:sp>
            <p:nvSpPr>
              <p:cNvPr id="792727" name="Rectangle 151"/>
              <p:cNvSpPr>
                <a:spLocks noChangeArrowheads="1"/>
              </p:cNvSpPr>
              <p:nvPr/>
            </p:nvSpPr>
            <p:spPr bwMode="auto">
              <a:xfrm>
                <a:off x="4049" y="2880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8" name="Rectangle 152"/>
              <p:cNvSpPr>
                <a:spLocks noChangeArrowheads="1"/>
              </p:cNvSpPr>
              <p:nvPr/>
            </p:nvSpPr>
            <p:spPr bwMode="auto">
              <a:xfrm>
                <a:off x="3569" y="2880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V3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29" name="Line 153"/>
              <p:cNvSpPr>
                <a:spLocks noChangeShapeType="1"/>
              </p:cNvSpPr>
              <p:nvPr/>
            </p:nvSpPr>
            <p:spPr bwMode="auto">
              <a:xfrm>
                <a:off x="3569" y="28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0" name="Line 154"/>
              <p:cNvSpPr>
                <a:spLocks noChangeShapeType="1"/>
              </p:cNvSpPr>
              <p:nvPr/>
            </p:nvSpPr>
            <p:spPr bwMode="auto">
              <a:xfrm>
                <a:off x="3569" y="3216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1" name="Line 155"/>
              <p:cNvSpPr>
                <a:spLocks noChangeShapeType="1"/>
              </p:cNvSpPr>
              <p:nvPr/>
            </p:nvSpPr>
            <p:spPr bwMode="auto">
              <a:xfrm>
                <a:off x="3569" y="288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2" name="Line 156"/>
              <p:cNvSpPr>
                <a:spLocks noChangeShapeType="1"/>
              </p:cNvSpPr>
              <p:nvPr/>
            </p:nvSpPr>
            <p:spPr bwMode="auto">
              <a:xfrm>
                <a:off x="4049" y="288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3" name="Line 157"/>
              <p:cNvSpPr>
                <a:spLocks noChangeShapeType="1"/>
              </p:cNvSpPr>
              <p:nvPr/>
            </p:nvSpPr>
            <p:spPr bwMode="auto">
              <a:xfrm>
                <a:off x="4193" y="288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59" name="Group 283"/>
            <p:cNvGrpSpPr>
              <a:grpSpLocks/>
            </p:cNvGrpSpPr>
            <p:nvPr/>
          </p:nvGrpSpPr>
          <p:grpSpPr bwMode="auto">
            <a:xfrm>
              <a:off x="6608763" y="4754157"/>
              <a:ext cx="990600" cy="481659"/>
              <a:chOff x="4385" y="2880"/>
              <a:chExt cx="624" cy="336"/>
            </a:xfrm>
          </p:grpSpPr>
          <p:sp>
            <p:nvSpPr>
              <p:cNvPr id="792735" name="Rectangle 159"/>
              <p:cNvSpPr>
                <a:spLocks noChangeArrowheads="1"/>
              </p:cNvSpPr>
              <p:nvPr/>
            </p:nvSpPr>
            <p:spPr bwMode="auto">
              <a:xfrm>
                <a:off x="4865" y="2880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6" name="Rectangle 160"/>
              <p:cNvSpPr>
                <a:spLocks noChangeArrowheads="1"/>
              </p:cNvSpPr>
              <p:nvPr/>
            </p:nvSpPr>
            <p:spPr bwMode="auto">
              <a:xfrm>
                <a:off x="4385" y="2880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V7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7" name="Line 161"/>
              <p:cNvSpPr>
                <a:spLocks noChangeShapeType="1"/>
              </p:cNvSpPr>
              <p:nvPr/>
            </p:nvSpPr>
            <p:spPr bwMode="auto">
              <a:xfrm>
                <a:off x="4385" y="28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8" name="Line 162"/>
              <p:cNvSpPr>
                <a:spLocks noChangeShapeType="1"/>
              </p:cNvSpPr>
              <p:nvPr/>
            </p:nvSpPr>
            <p:spPr bwMode="auto">
              <a:xfrm>
                <a:off x="4385" y="3216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39" name="Line 163"/>
              <p:cNvSpPr>
                <a:spLocks noChangeShapeType="1"/>
              </p:cNvSpPr>
              <p:nvPr/>
            </p:nvSpPr>
            <p:spPr bwMode="auto">
              <a:xfrm>
                <a:off x="4385" y="288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0" name="Line 164"/>
              <p:cNvSpPr>
                <a:spLocks noChangeShapeType="1"/>
              </p:cNvSpPr>
              <p:nvPr/>
            </p:nvSpPr>
            <p:spPr bwMode="auto">
              <a:xfrm>
                <a:off x="4865" y="288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1" name="Line 165"/>
              <p:cNvSpPr>
                <a:spLocks noChangeShapeType="1"/>
              </p:cNvSpPr>
              <p:nvPr/>
            </p:nvSpPr>
            <p:spPr bwMode="auto">
              <a:xfrm>
                <a:off x="5009" y="2880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1" name="Group 265"/>
            <p:cNvGrpSpPr>
              <a:grpSpLocks/>
            </p:cNvGrpSpPr>
            <p:nvPr/>
          </p:nvGrpSpPr>
          <p:grpSpPr bwMode="auto">
            <a:xfrm>
              <a:off x="5380038" y="5389201"/>
              <a:ext cx="990600" cy="481659"/>
              <a:chOff x="3569" y="3312"/>
              <a:chExt cx="624" cy="336"/>
            </a:xfrm>
          </p:grpSpPr>
          <p:sp>
            <p:nvSpPr>
              <p:cNvPr id="792743" name="Rectangle 167"/>
              <p:cNvSpPr>
                <a:spLocks noChangeArrowheads="1"/>
              </p:cNvSpPr>
              <p:nvPr/>
            </p:nvSpPr>
            <p:spPr bwMode="auto">
              <a:xfrm>
                <a:off x="4049" y="3312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4" name="Rectangle 168"/>
              <p:cNvSpPr>
                <a:spLocks noChangeArrowheads="1"/>
              </p:cNvSpPr>
              <p:nvPr/>
            </p:nvSpPr>
            <p:spPr bwMode="auto">
              <a:xfrm>
                <a:off x="3569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V3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5" name="Line 169"/>
              <p:cNvSpPr>
                <a:spLocks noChangeShapeType="1"/>
              </p:cNvSpPr>
              <p:nvPr/>
            </p:nvSpPr>
            <p:spPr bwMode="auto">
              <a:xfrm>
                <a:off x="3569" y="3312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6" name="Line 170"/>
              <p:cNvSpPr>
                <a:spLocks noChangeShapeType="1"/>
              </p:cNvSpPr>
              <p:nvPr/>
            </p:nvSpPr>
            <p:spPr bwMode="auto">
              <a:xfrm>
                <a:off x="3569" y="3648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7" name="Line 171"/>
              <p:cNvSpPr>
                <a:spLocks noChangeShapeType="1"/>
              </p:cNvSpPr>
              <p:nvPr/>
            </p:nvSpPr>
            <p:spPr bwMode="auto">
              <a:xfrm>
                <a:off x="3569" y="3312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8" name="Line 172"/>
              <p:cNvSpPr>
                <a:spLocks noChangeShapeType="1"/>
              </p:cNvSpPr>
              <p:nvPr/>
            </p:nvSpPr>
            <p:spPr bwMode="auto">
              <a:xfrm>
                <a:off x="4049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49" name="Line 173"/>
              <p:cNvSpPr>
                <a:spLocks noChangeShapeType="1"/>
              </p:cNvSpPr>
              <p:nvPr/>
            </p:nvSpPr>
            <p:spPr bwMode="auto">
              <a:xfrm>
                <a:off x="4193" y="3312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7" name="Group 271"/>
            <p:cNvGrpSpPr>
              <a:grpSpLocks/>
            </p:cNvGrpSpPr>
            <p:nvPr/>
          </p:nvGrpSpPr>
          <p:grpSpPr bwMode="auto">
            <a:xfrm>
              <a:off x="6608763" y="5389201"/>
              <a:ext cx="990600" cy="481659"/>
              <a:chOff x="4385" y="3312"/>
              <a:chExt cx="624" cy="336"/>
            </a:xfrm>
          </p:grpSpPr>
          <p:sp>
            <p:nvSpPr>
              <p:cNvPr id="792751" name="Rectangle 175"/>
              <p:cNvSpPr>
                <a:spLocks noChangeArrowheads="1"/>
              </p:cNvSpPr>
              <p:nvPr/>
            </p:nvSpPr>
            <p:spPr bwMode="auto">
              <a:xfrm>
                <a:off x="4865" y="3312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52" name="Rectangle 176"/>
              <p:cNvSpPr>
                <a:spLocks noChangeArrowheads="1"/>
              </p:cNvSpPr>
              <p:nvPr/>
            </p:nvSpPr>
            <p:spPr bwMode="auto">
              <a:xfrm>
                <a:off x="4385" y="3312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V6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53" name="Line 177"/>
              <p:cNvSpPr>
                <a:spLocks noChangeShapeType="1"/>
              </p:cNvSpPr>
              <p:nvPr/>
            </p:nvSpPr>
            <p:spPr bwMode="auto">
              <a:xfrm>
                <a:off x="4385" y="3312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54" name="Line 178"/>
              <p:cNvSpPr>
                <a:spLocks noChangeShapeType="1"/>
              </p:cNvSpPr>
              <p:nvPr/>
            </p:nvSpPr>
            <p:spPr bwMode="auto">
              <a:xfrm>
                <a:off x="4385" y="3648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55" name="Line 179"/>
              <p:cNvSpPr>
                <a:spLocks noChangeShapeType="1"/>
              </p:cNvSpPr>
              <p:nvPr/>
            </p:nvSpPr>
            <p:spPr bwMode="auto">
              <a:xfrm>
                <a:off x="4385" y="3312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56" name="Line 180"/>
              <p:cNvSpPr>
                <a:spLocks noChangeShapeType="1"/>
              </p:cNvSpPr>
              <p:nvPr/>
            </p:nvSpPr>
            <p:spPr bwMode="auto">
              <a:xfrm>
                <a:off x="4865" y="3312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57" name="Line 181"/>
              <p:cNvSpPr>
                <a:spLocks noChangeShapeType="1"/>
              </p:cNvSpPr>
              <p:nvPr/>
            </p:nvSpPr>
            <p:spPr bwMode="auto">
              <a:xfrm>
                <a:off x="5009" y="3312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0" name="Group 264"/>
            <p:cNvGrpSpPr>
              <a:grpSpLocks/>
            </p:cNvGrpSpPr>
            <p:nvPr/>
          </p:nvGrpSpPr>
          <p:grpSpPr bwMode="auto">
            <a:xfrm>
              <a:off x="5380038" y="6011345"/>
              <a:ext cx="990600" cy="481659"/>
              <a:chOff x="3569" y="3744"/>
              <a:chExt cx="624" cy="336"/>
            </a:xfrm>
          </p:grpSpPr>
          <p:sp>
            <p:nvSpPr>
              <p:cNvPr id="792759" name="Rectangle 183"/>
              <p:cNvSpPr>
                <a:spLocks noChangeArrowheads="1"/>
              </p:cNvSpPr>
              <p:nvPr/>
            </p:nvSpPr>
            <p:spPr bwMode="auto">
              <a:xfrm>
                <a:off x="4049" y="3744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0" name="Rectangle 184"/>
              <p:cNvSpPr>
                <a:spLocks noChangeArrowheads="1"/>
              </p:cNvSpPr>
              <p:nvPr/>
            </p:nvSpPr>
            <p:spPr bwMode="auto">
              <a:xfrm>
                <a:off x="3569" y="374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V4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1" name="Line 185"/>
              <p:cNvSpPr>
                <a:spLocks noChangeShapeType="1"/>
              </p:cNvSpPr>
              <p:nvPr/>
            </p:nvSpPr>
            <p:spPr bwMode="auto">
              <a:xfrm>
                <a:off x="3569" y="374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2" name="Line 186"/>
              <p:cNvSpPr>
                <a:spLocks noChangeShapeType="1"/>
              </p:cNvSpPr>
              <p:nvPr/>
            </p:nvSpPr>
            <p:spPr bwMode="auto">
              <a:xfrm>
                <a:off x="3569" y="40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3" name="Line 187"/>
              <p:cNvSpPr>
                <a:spLocks noChangeShapeType="1"/>
              </p:cNvSpPr>
              <p:nvPr/>
            </p:nvSpPr>
            <p:spPr bwMode="auto">
              <a:xfrm>
                <a:off x="3569" y="374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4" name="Line 188"/>
              <p:cNvSpPr>
                <a:spLocks noChangeShapeType="1"/>
              </p:cNvSpPr>
              <p:nvPr/>
            </p:nvSpPr>
            <p:spPr bwMode="auto">
              <a:xfrm>
                <a:off x="4049" y="374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5" name="Line 189"/>
              <p:cNvSpPr>
                <a:spLocks noChangeShapeType="1"/>
              </p:cNvSpPr>
              <p:nvPr/>
            </p:nvSpPr>
            <p:spPr bwMode="auto">
              <a:xfrm>
                <a:off x="4193" y="374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2846" name="Group 270"/>
            <p:cNvGrpSpPr>
              <a:grpSpLocks/>
            </p:cNvGrpSpPr>
            <p:nvPr/>
          </p:nvGrpSpPr>
          <p:grpSpPr bwMode="auto">
            <a:xfrm>
              <a:off x="6608763" y="6011345"/>
              <a:ext cx="990600" cy="481659"/>
              <a:chOff x="4385" y="3744"/>
              <a:chExt cx="624" cy="336"/>
            </a:xfrm>
          </p:grpSpPr>
          <p:sp>
            <p:nvSpPr>
              <p:cNvPr id="792767" name="Rectangle 191"/>
              <p:cNvSpPr>
                <a:spLocks noChangeArrowheads="1"/>
              </p:cNvSpPr>
              <p:nvPr/>
            </p:nvSpPr>
            <p:spPr bwMode="auto">
              <a:xfrm>
                <a:off x="4865" y="3744"/>
                <a:ext cx="144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endParaRPr lang="zh-CN" altLang="en-US" sz="240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8" name="Rectangle 192"/>
              <p:cNvSpPr>
                <a:spLocks noChangeArrowheads="1"/>
              </p:cNvSpPr>
              <p:nvPr/>
            </p:nvSpPr>
            <p:spPr bwMode="auto">
              <a:xfrm>
                <a:off x="4385" y="3744"/>
                <a:ext cx="48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</a:pPr>
                <a:r>
                  <a:rPr lang="en-US" altLang="zh-CN" sz="2400" dirty="0" err="1">
                    <a:solidFill>
                      <a:schemeClr val="bg2">
                        <a:lumMod val="10000"/>
                      </a:schemeClr>
                    </a:solidFill>
                    <a:latin typeface="Verdana" panose="020B0604030504040204" pitchFamily="34" charset="0"/>
                    <a:ea typeface="微软雅黑" panose="020B0503020204020204" pitchFamily="34" charset="-122"/>
                  </a:rPr>
                  <a:t>V5</a:t>
                </a:r>
                <a:endParaRPr lang="en-US" altLang="zh-CN" sz="2400" dirty="0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69" name="Line 193"/>
              <p:cNvSpPr>
                <a:spLocks noChangeShapeType="1"/>
              </p:cNvSpPr>
              <p:nvPr/>
            </p:nvSpPr>
            <p:spPr bwMode="auto">
              <a:xfrm>
                <a:off x="4385" y="3744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70" name="Line 194"/>
              <p:cNvSpPr>
                <a:spLocks noChangeShapeType="1"/>
              </p:cNvSpPr>
              <p:nvPr/>
            </p:nvSpPr>
            <p:spPr bwMode="auto">
              <a:xfrm>
                <a:off x="4385" y="4080"/>
                <a:ext cx="624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71" name="Line 195"/>
              <p:cNvSpPr>
                <a:spLocks noChangeShapeType="1"/>
              </p:cNvSpPr>
              <p:nvPr/>
            </p:nvSpPr>
            <p:spPr bwMode="auto">
              <a:xfrm>
                <a:off x="4385" y="374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72" name="Line 196"/>
              <p:cNvSpPr>
                <a:spLocks noChangeShapeType="1"/>
              </p:cNvSpPr>
              <p:nvPr/>
            </p:nvSpPr>
            <p:spPr bwMode="auto">
              <a:xfrm>
                <a:off x="4865" y="374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2773" name="Line 197"/>
              <p:cNvSpPr>
                <a:spLocks noChangeShapeType="1"/>
              </p:cNvSpPr>
              <p:nvPr/>
            </p:nvSpPr>
            <p:spPr bwMode="auto">
              <a:xfrm>
                <a:off x="5009" y="374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  <a:latin typeface="Verdana" panose="020B0604030504040204" pitchFamily="34" charset="0"/>
                  <a:ea typeface="微软雅黑" panose="020B0503020204020204" pitchFamily="34" charset="-122"/>
                </a:endParaRPr>
              </a:p>
            </p:txBody>
          </p:sp>
        </p:grpSp>
        <p:cxnSp>
          <p:nvCxnSpPr>
            <p:cNvPr id="792774" name="AutoShape 198"/>
            <p:cNvCxnSpPr>
              <a:cxnSpLocks noChangeShapeType="1"/>
              <a:stCxn id="792601" idx="3"/>
              <a:endCxn id="792632" idx="1"/>
            </p:cNvCxnSpPr>
            <p:nvPr/>
          </p:nvCxnSpPr>
          <p:spPr bwMode="auto">
            <a:xfrm flipV="1">
              <a:off x="4968875" y="1832664"/>
              <a:ext cx="411162" cy="143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75" name="AutoShape 199"/>
            <p:cNvCxnSpPr>
              <a:cxnSpLocks noChangeShapeType="1"/>
              <a:stCxn id="792631" idx="1"/>
              <a:endCxn id="792640" idx="1"/>
            </p:cNvCxnSpPr>
            <p:nvPr/>
          </p:nvCxnSpPr>
          <p:spPr bwMode="auto">
            <a:xfrm>
              <a:off x="6142038" y="1832664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76" name="AutoShape 200"/>
            <p:cNvCxnSpPr>
              <a:cxnSpLocks noChangeShapeType="1"/>
              <a:stCxn id="792597" idx="1"/>
              <a:endCxn id="792648" idx="1"/>
            </p:cNvCxnSpPr>
            <p:nvPr/>
          </p:nvCxnSpPr>
          <p:spPr bwMode="auto">
            <a:xfrm>
              <a:off x="4968875" y="2451940"/>
              <a:ext cx="411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77" name="AutoShape 201"/>
            <p:cNvCxnSpPr>
              <a:cxnSpLocks noChangeShapeType="1"/>
              <a:stCxn id="792648" idx="3"/>
              <a:endCxn id="792656" idx="1"/>
            </p:cNvCxnSpPr>
            <p:nvPr/>
          </p:nvCxnSpPr>
          <p:spPr bwMode="auto">
            <a:xfrm>
              <a:off x="6142038" y="2451940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78" name="AutoShape 202"/>
            <p:cNvCxnSpPr>
              <a:cxnSpLocks noChangeShapeType="1"/>
              <a:stCxn id="792656" idx="3"/>
              <a:endCxn id="792664" idx="1"/>
            </p:cNvCxnSpPr>
            <p:nvPr/>
          </p:nvCxnSpPr>
          <p:spPr bwMode="auto">
            <a:xfrm>
              <a:off x="7370763" y="2451940"/>
              <a:ext cx="4619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79" name="AutoShape 203"/>
            <p:cNvCxnSpPr>
              <a:cxnSpLocks noChangeShapeType="1"/>
              <a:stCxn id="792594" idx="1"/>
              <a:endCxn id="792672" idx="1"/>
            </p:cNvCxnSpPr>
            <p:nvPr/>
          </p:nvCxnSpPr>
          <p:spPr bwMode="auto">
            <a:xfrm>
              <a:off x="4968875" y="3088418"/>
              <a:ext cx="411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80" name="AutoShape 204"/>
            <p:cNvCxnSpPr>
              <a:cxnSpLocks noChangeShapeType="1"/>
              <a:stCxn id="792671" idx="1"/>
              <a:endCxn id="792680" idx="1"/>
            </p:cNvCxnSpPr>
            <p:nvPr/>
          </p:nvCxnSpPr>
          <p:spPr bwMode="auto">
            <a:xfrm>
              <a:off x="6142038" y="3088418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81" name="AutoShape 205"/>
            <p:cNvCxnSpPr>
              <a:cxnSpLocks noChangeShapeType="1"/>
              <a:stCxn id="792680" idx="3"/>
              <a:endCxn id="792688" idx="1"/>
            </p:cNvCxnSpPr>
            <p:nvPr/>
          </p:nvCxnSpPr>
          <p:spPr bwMode="auto">
            <a:xfrm>
              <a:off x="7370763" y="3088418"/>
              <a:ext cx="4619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83" name="AutoShape 207"/>
            <p:cNvCxnSpPr>
              <a:cxnSpLocks noChangeShapeType="1"/>
              <a:stCxn id="792695" idx="1"/>
              <a:endCxn id="792704" idx="1"/>
            </p:cNvCxnSpPr>
            <p:nvPr/>
          </p:nvCxnSpPr>
          <p:spPr bwMode="auto">
            <a:xfrm>
              <a:off x="6142038" y="3723463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84" name="AutoShape 208"/>
            <p:cNvCxnSpPr>
              <a:cxnSpLocks noChangeShapeType="1"/>
              <a:stCxn id="792588" idx="1"/>
              <a:endCxn id="792712" idx="1"/>
            </p:cNvCxnSpPr>
            <p:nvPr/>
          </p:nvCxnSpPr>
          <p:spPr bwMode="auto">
            <a:xfrm>
              <a:off x="4968875" y="4358508"/>
              <a:ext cx="411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85" name="AutoShape 209"/>
            <p:cNvCxnSpPr>
              <a:cxnSpLocks noChangeShapeType="1"/>
              <a:stCxn id="792712" idx="3"/>
              <a:endCxn id="792720" idx="1"/>
            </p:cNvCxnSpPr>
            <p:nvPr/>
          </p:nvCxnSpPr>
          <p:spPr bwMode="auto">
            <a:xfrm>
              <a:off x="6142038" y="4358508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86" name="AutoShape 210"/>
            <p:cNvCxnSpPr>
              <a:cxnSpLocks noChangeShapeType="1"/>
              <a:stCxn id="792585" idx="1"/>
              <a:endCxn id="792728" idx="1"/>
            </p:cNvCxnSpPr>
            <p:nvPr/>
          </p:nvCxnSpPr>
          <p:spPr bwMode="auto">
            <a:xfrm>
              <a:off x="4968875" y="4994986"/>
              <a:ext cx="411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87" name="AutoShape 211"/>
            <p:cNvCxnSpPr>
              <a:cxnSpLocks noChangeShapeType="1"/>
              <a:stCxn id="792727" idx="1"/>
              <a:endCxn id="792736" idx="1"/>
            </p:cNvCxnSpPr>
            <p:nvPr/>
          </p:nvCxnSpPr>
          <p:spPr bwMode="auto">
            <a:xfrm>
              <a:off x="6142038" y="4994986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90" name="AutoShape 214"/>
            <p:cNvCxnSpPr>
              <a:cxnSpLocks noChangeShapeType="1"/>
              <a:stCxn id="792579" idx="1"/>
              <a:endCxn id="792760" idx="1"/>
            </p:cNvCxnSpPr>
            <p:nvPr/>
          </p:nvCxnSpPr>
          <p:spPr bwMode="auto">
            <a:xfrm>
              <a:off x="4968875" y="6252174"/>
              <a:ext cx="411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791" name="AutoShape 215"/>
            <p:cNvCxnSpPr>
              <a:cxnSpLocks noChangeShapeType="1"/>
              <a:stCxn id="792759" idx="1"/>
              <a:endCxn id="792768" idx="1"/>
            </p:cNvCxnSpPr>
            <p:nvPr/>
          </p:nvCxnSpPr>
          <p:spPr bwMode="auto">
            <a:xfrm>
              <a:off x="6142038" y="6252174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57" name="AutoShape 281"/>
            <p:cNvCxnSpPr>
              <a:cxnSpLocks noChangeShapeType="1"/>
              <a:stCxn id="792744" idx="3"/>
              <a:endCxn id="792752" idx="1"/>
            </p:cNvCxnSpPr>
            <p:nvPr/>
          </p:nvCxnSpPr>
          <p:spPr bwMode="auto">
            <a:xfrm>
              <a:off x="6142038" y="5630031"/>
              <a:ext cx="466725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58" name="AutoShape 282"/>
            <p:cNvCxnSpPr>
              <a:cxnSpLocks noChangeShapeType="1"/>
              <a:stCxn id="792583" idx="3"/>
              <a:endCxn id="792744" idx="1"/>
            </p:cNvCxnSpPr>
            <p:nvPr/>
          </p:nvCxnSpPr>
          <p:spPr bwMode="auto">
            <a:xfrm>
              <a:off x="4968875" y="5630031"/>
              <a:ext cx="411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2860" name="AutoShape 284"/>
            <p:cNvCxnSpPr>
              <a:cxnSpLocks noChangeShapeType="1"/>
              <a:stCxn id="792592" idx="3"/>
              <a:endCxn id="792696" idx="1"/>
            </p:cNvCxnSpPr>
            <p:nvPr/>
          </p:nvCxnSpPr>
          <p:spPr bwMode="auto">
            <a:xfrm>
              <a:off x="4968875" y="3723463"/>
              <a:ext cx="41116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30" name="标题 1"/>
          <p:cNvSpPr>
            <a:spLocks noGrp="1"/>
          </p:cNvSpPr>
          <p:nvPr>
            <p:ph type="title"/>
          </p:nvPr>
        </p:nvSpPr>
        <p:spPr>
          <a:xfrm>
            <a:off x="914399" y="609601"/>
            <a:ext cx="3871914" cy="8029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深度优先搜索算法</a:t>
            </a:r>
          </a:p>
        </p:txBody>
      </p:sp>
    </p:spTree>
    <p:extLst>
      <p:ext uri="{BB962C8B-B14F-4D97-AF65-F5344CB8AC3E}">
        <p14:creationId xmlns:p14="http://schemas.microsoft.com/office/powerpoint/2010/main" xmlns="" val="40136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3816" name="Group 216"/>
          <p:cNvGrpSpPr>
            <a:grpSpLocks/>
          </p:cNvGrpSpPr>
          <p:nvPr/>
        </p:nvGrpSpPr>
        <p:grpSpPr bwMode="auto">
          <a:xfrm>
            <a:off x="7797800" y="1268413"/>
            <a:ext cx="692150" cy="666750"/>
            <a:chOff x="4176" y="672"/>
            <a:chExt cx="480" cy="480"/>
          </a:xfrm>
        </p:grpSpPr>
        <p:sp>
          <p:nvSpPr>
            <p:cNvPr id="793817" name="Oval 217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18" name="Oval 218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V1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cxnSp>
        <p:nvCxnSpPr>
          <p:cNvPr id="793819" name="AutoShape 219"/>
          <p:cNvCxnSpPr>
            <a:cxnSpLocks noChangeShapeType="1"/>
            <a:stCxn id="793818" idx="3"/>
            <a:endCxn id="793822" idx="7"/>
          </p:cNvCxnSpPr>
          <p:nvPr/>
        </p:nvCxnSpPr>
        <p:spPr bwMode="auto">
          <a:xfrm flipH="1">
            <a:off x="7062793" y="1813947"/>
            <a:ext cx="860843" cy="556996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20" name="AutoShape 220"/>
          <p:cNvCxnSpPr>
            <a:cxnSpLocks noChangeShapeType="1"/>
            <a:stCxn id="793818" idx="5"/>
            <a:endCxn id="793862" idx="1"/>
          </p:cNvCxnSpPr>
          <p:nvPr/>
        </p:nvCxnSpPr>
        <p:spPr bwMode="auto">
          <a:xfrm>
            <a:off x="8364117" y="1813947"/>
            <a:ext cx="893307" cy="580570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21" name="Group 221"/>
          <p:cNvGrpSpPr>
            <a:grpSpLocks/>
          </p:cNvGrpSpPr>
          <p:nvPr/>
        </p:nvGrpSpPr>
        <p:grpSpPr bwMode="auto">
          <a:xfrm>
            <a:off x="6470651" y="2273300"/>
            <a:ext cx="693737" cy="666750"/>
            <a:chOff x="4176" y="672"/>
            <a:chExt cx="480" cy="480"/>
          </a:xfrm>
        </p:grpSpPr>
        <p:sp>
          <p:nvSpPr>
            <p:cNvPr id="793822" name="Oval 222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23" name="Oval 223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V2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793824" name="Oval 224"/>
          <p:cNvSpPr>
            <a:spLocks noChangeArrowheads="1"/>
          </p:cNvSpPr>
          <p:nvPr/>
        </p:nvSpPr>
        <p:spPr bwMode="auto">
          <a:xfrm>
            <a:off x="5609600" y="3208339"/>
            <a:ext cx="622300" cy="600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rPr>
              <a:t>V1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3825" name="Oval 225"/>
          <p:cNvSpPr>
            <a:spLocks noChangeArrowheads="1"/>
          </p:cNvSpPr>
          <p:nvPr/>
        </p:nvSpPr>
        <p:spPr bwMode="auto">
          <a:xfrm>
            <a:off x="7371184" y="3208339"/>
            <a:ext cx="622300" cy="600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rPr>
              <a:t>V5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3826" name="AutoShape 226"/>
          <p:cNvCxnSpPr>
            <a:cxnSpLocks noChangeShapeType="1"/>
            <a:stCxn id="793823" idx="3"/>
            <a:endCxn id="333" idx="7"/>
          </p:cNvCxnSpPr>
          <p:nvPr/>
        </p:nvCxnSpPr>
        <p:spPr bwMode="auto">
          <a:xfrm flipH="1">
            <a:off x="6160103" y="2818834"/>
            <a:ext cx="436670" cy="467572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27" name="AutoShape 227"/>
          <p:cNvCxnSpPr>
            <a:cxnSpLocks noChangeShapeType="1"/>
            <a:stCxn id="793823" idx="4"/>
            <a:endCxn id="793833" idx="0"/>
          </p:cNvCxnSpPr>
          <p:nvPr/>
        </p:nvCxnSpPr>
        <p:spPr bwMode="auto">
          <a:xfrm>
            <a:off x="6817519" y="2906713"/>
            <a:ext cx="0" cy="301704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28" name="AutoShape 228"/>
          <p:cNvCxnSpPr>
            <a:cxnSpLocks noChangeShapeType="1"/>
            <a:stCxn id="793822" idx="5"/>
            <a:endCxn id="338" idx="1"/>
          </p:cNvCxnSpPr>
          <p:nvPr/>
        </p:nvCxnSpPr>
        <p:spPr bwMode="auto">
          <a:xfrm>
            <a:off x="7062793" y="2842407"/>
            <a:ext cx="397849" cy="437968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31" name="Group 231"/>
          <p:cNvGrpSpPr>
            <a:grpSpLocks/>
          </p:cNvGrpSpPr>
          <p:nvPr/>
        </p:nvGrpSpPr>
        <p:grpSpPr bwMode="auto">
          <a:xfrm>
            <a:off x="6470651" y="3175000"/>
            <a:ext cx="693737" cy="668338"/>
            <a:chOff x="4176" y="672"/>
            <a:chExt cx="480" cy="480"/>
          </a:xfrm>
        </p:grpSpPr>
        <p:sp>
          <p:nvSpPr>
            <p:cNvPr id="793832" name="Oval 232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33" name="Oval 233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V4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793834" name="Oval 234"/>
          <p:cNvSpPr>
            <a:spLocks noChangeArrowheads="1"/>
          </p:cNvSpPr>
          <p:nvPr/>
        </p:nvSpPr>
        <p:spPr bwMode="auto">
          <a:xfrm>
            <a:off x="6018212" y="4143376"/>
            <a:ext cx="622300" cy="600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rPr>
              <a:t>V2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3835" name="AutoShape 235"/>
          <p:cNvCxnSpPr>
            <a:cxnSpLocks noChangeShapeType="1"/>
          </p:cNvCxnSpPr>
          <p:nvPr/>
        </p:nvCxnSpPr>
        <p:spPr bwMode="auto">
          <a:xfrm flipH="1">
            <a:off x="6458458" y="3828374"/>
            <a:ext cx="208042" cy="320706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36" name="AutoShape 236"/>
          <p:cNvCxnSpPr>
            <a:cxnSpLocks noChangeShapeType="1"/>
          </p:cNvCxnSpPr>
          <p:nvPr/>
        </p:nvCxnSpPr>
        <p:spPr bwMode="auto">
          <a:xfrm>
            <a:off x="6905684" y="3814440"/>
            <a:ext cx="245980" cy="334640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39" name="Group 239"/>
          <p:cNvGrpSpPr>
            <a:grpSpLocks/>
          </p:cNvGrpSpPr>
          <p:nvPr/>
        </p:nvGrpSpPr>
        <p:grpSpPr bwMode="auto">
          <a:xfrm>
            <a:off x="6938963" y="4112260"/>
            <a:ext cx="690563" cy="668338"/>
            <a:chOff x="4176" y="672"/>
            <a:chExt cx="480" cy="480"/>
          </a:xfrm>
        </p:grpSpPr>
        <p:sp>
          <p:nvSpPr>
            <p:cNvPr id="793840" name="Oval 240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41" name="Oval 241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V8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793842" name="Oval 242"/>
          <p:cNvSpPr>
            <a:spLocks noChangeArrowheads="1"/>
          </p:cNvSpPr>
          <p:nvPr/>
        </p:nvSpPr>
        <p:spPr bwMode="auto">
          <a:xfrm>
            <a:off x="6483350" y="5012374"/>
            <a:ext cx="622300" cy="600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rPr>
              <a:t>V4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3843" name="AutoShape 243"/>
          <p:cNvCxnSpPr>
            <a:cxnSpLocks noChangeShapeType="1"/>
          </p:cNvCxnSpPr>
          <p:nvPr/>
        </p:nvCxnSpPr>
        <p:spPr bwMode="auto">
          <a:xfrm flipH="1">
            <a:off x="6975176" y="4725144"/>
            <a:ext cx="216000" cy="324000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44" name="AutoShape 244"/>
          <p:cNvCxnSpPr>
            <a:cxnSpLocks noChangeShapeType="1"/>
          </p:cNvCxnSpPr>
          <p:nvPr/>
        </p:nvCxnSpPr>
        <p:spPr bwMode="auto">
          <a:xfrm>
            <a:off x="7395749" y="4747261"/>
            <a:ext cx="216000" cy="291845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47" name="Group 247"/>
          <p:cNvGrpSpPr>
            <a:grpSpLocks/>
          </p:cNvGrpSpPr>
          <p:nvPr/>
        </p:nvGrpSpPr>
        <p:grpSpPr bwMode="auto">
          <a:xfrm>
            <a:off x="7415150" y="4994498"/>
            <a:ext cx="693737" cy="666750"/>
            <a:chOff x="4176" y="672"/>
            <a:chExt cx="480" cy="480"/>
          </a:xfrm>
        </p:grpSpPr>
        <p:sp>
          <p:nvSpPr>
            <p:cNvPr id="793848" name="Oval 248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49" name="Oval 249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V5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793850" name="Oval 250"/>
          <p:cNvSpPr>
            <a:spLocks noChangeArrowheads="1"/>
          </p:cNvSpPr>
          <p:nvPr/>
        </p:nvSpPr>
        <p:spPr bwMode="auto">
          <a:xfrm>
            <a:off x="7000811" y="5962692"/>
            <a:ext cx="622300" cy="6016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rPr>
              <a:t>V2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3851" name="Oval 251"/>
          <p:cNvSpPr>
            <a:spLocks noChangeArrowheads="1"/>
          </p:cNvSpPr>
          <p:nvPr/>
        </p:nvSpPr>
        <p:spPr bwMode="auto">
          <a:xfrm>
            <a:off x="7969186" y="5964280"/>
            <a:ext cx="622300" cy="60166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rPr>
              <a:t>V8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3852" name="AutoShape 252"/>
          <p:cNvCxnSpPr>
            <a:cxnSpLocks noChangeShapeType="1"/>
          </p:cNvCxnSpPr>
          <p:nvPr/>
        </p:nvCxnSpPr>
        <p:spPr bwMode="auto">
          <a:xfrm flipH="1">
            <a:off x="7444966" y="5627340"/>
            <a:ext cx="216000" cy="360000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53" name="AutoShape 253"/>
          <p:cNvCxnSpPr>
            <a:cxnSpLocks noChangeShapeType="1"/>
          </p:cNvCxnSpPr>
          <p:nvPr/>
        </p:nvCxnSpPr>
        <p:spPr bwMode="auto">
          <a:xfrm>
            <a:off x="7843058" y="5616091"/>
            <a:ext cx="252000" cy="396000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60" name="Group 260"/>
          <p:cNvGrpSpPr>
            <a:grpSpLocks/>
          </p:cNvGrpSpPr>
          <p:nvPr/>
        </p:nvGrpSpPr>
        <p:grpSpPr bwMode="auto">
          <a:xfrm>
            <a:off x="9131301" y="2273300"/>
            <a:ext cx="693737" cy="666750"/>
            <a:chOff x="4176" y="672"/>
            <a:chExt cx="480" cy="480"/>
          </a:xfrm>
        </p:grpSpPr>
        <p:sp>
          <p:nvSpPr>
            <p:cNvPr id="793861" name="Oval 261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62" name="Oval 262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V3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793863" name="Oval 263"/>
          <p:cNvSpPr>
            <a:spLocks noChangeArrowheads="1"/>
          </p:cNvSpPr>
          <p:nvPr/>
        </p:nvSpPr>
        <p:spPr bwMode="auto">
          <a:xfrm>
            <a:off x="8281987" y="3208339"/>
            <a:ext cx="622300" cy="600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rPr>
              <a:t>V1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3864" name="Oval 264"/>
          <p:cNvSpPr>
            <a:spLocks noChangeArrowheads="1"/>
          </p:cNvSpPr>
          <p:nvPr/>
        </p:nvSpPr>
        <p:spPr bwMode="auto">
          <a:xfrm>
            <a:off x="10096500" y="3208339"/>
            <a:ext cx="622300" cy="600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rPr>
              <a:t>V7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3865" name="AutoShape 265"/>
          <p:cNvCxnSpPr>
            <a:cxnSpLocks noChangeShapeType="1"/>
            <a:stCxn id="793862" idx="3"/>
            <a:endCxn id="793863" idx="0"/>
          </p:cNvCxnSpPr>
          <p:nvPr/>
        </p:nvCxnSpPr>
        <p:spPr bwMode="auto">
          <a:xfrm flipH="1">
            <a:off x="8593138" y="2833688"/>
            <a:ext cx="665163" cy="360362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66" name="AutoShape 266"/>
          <p:cNvCxnSpPr>
            <a:cxnSpLocks noChangeShapeType="1"/>
            <a:stCxn id="793862" idx="4"/>
            <a:endCxn id="793872" idx="0"/>
          </p:cNvCxnSpPr>
          <p:nvPr/>
        </p:nvCxnSpPr>
        <p:spPr bwMode="auto">
          <a:xfrm>
            <a:off x="9478962" y="2921000"/>
            <a:ext cx="1588" cy="273050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67" name="AutoShape 267"/>
          <p:cNvCxnSpPr>
            <a:cxnSpLocks noChangeShapeType="1"/>
            <a:stCxn id="793862" idx="5"/>
            <a:endCxn id="793864" idx="0"/>
          </p:cNvCxnSpPr>
          <p:nvPr/>
        </p:nvCxnSpPr>
        <p:spPr bwMode="auto">
          <a:xfrm>
            <a:off x="9698038" y="2833688"/>
            <a:ext cx="709613" cy="360362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70" name="Group 270"/>
          <p:cNvGrpSpPr>
            <a:grpSpLocks/>
          </p:cNvGrpSpPr>
          <p:nvPr/>
        </p:nvGrpSpPr>
        <p:grpSpPr bwMode="auto">
          <a:xfrm>
            <a:off x="9132887" y="3175000"/>
            <a:ext cx="693738" cy="668338"/>
            <a:chOff x="4176" y="672"/>
            <a:chExt cx="480" cy="480"/>
          </a:xfrm>
        </p:grpSpPr>
        <p:sp>
          <p:nvSpPr>
            <p:cNvPr id="793871" name="Oval 271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72" name="Oval 272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V6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793873" name="Oval 273"/>
          <p:cNvSpPr>
            <a:spLocks noChangeArrowheads="1"/>
          </p:cNvSpPr>
          <p:nvPr/>
        </p:nvSpPr>
        <p:spPr bwMode="auto">
          <a:xfrm>
            <a:off x="8686801" y="4143376"/>
            <a:ext cx="623887" cy="6000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rPr>
              <a:t>V3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3874" name="AutoShape 274"/>
          <p:cNvCxnSpPr>
            <a:cxnSpLocks noChangeShapeType="1"/>
            <a:stCxn id="793872" idx="3"/>
            <a:endCxn id="793873" idx="0"/>
          </p:cNvCxnSpPr>
          <p:nvPr/>
        </p:nvCxnSpPr>
        <p:spPr bwMode="auto">
          <a:xfrm flipH="1">
            <a:off x="8999537" y="3736976"/>
            <a:ext cx="260350" cy="392113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75" name="AutoShape 275"/>
          <p:cNvCxnSpPr>
            <a:cxnSpLocks noChangeShapeType="1"/>
            <a:stCxn id="793872" idx="5"/>
            <a:endCxn id="793880" idx="0"/>
          </p:cNvCxnSpPr>
          <p:nvPr/>
        </p:nvCxnSpPr>
        <p:spPr bwMode="auto">
          <a:xfrm>
            <a:off x="9699625" y="3736976"/>
            <a:ext cx="252412" cy="392113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78" name="Group 278"/>
          <p:cNvGrpSpPr>
            <a:grpSpLocks/>
          </p:cNvGrpSpPr>
          <p:nvPr/>
        </p:nvGrpSpPr>
        <p:grpSpPr bwMode="auto">
          <a:xfrm>
            <a:off x="9605962" y="4110039"/>
            <a:ext cx="692150" cy="668337"/>
            <a:chOff x="4176" y="672"/>
            <a:chExt cx="480" cy="480"/>
          </a:xfrm>
        </p:grpSpPr>
        <p:sp>
          <p:nvSpPr>
            <p:cNvPr id="793879" name="Oval 279"/>
            <p:cNvSpPr>
              <a:spLocks noChangeArrowheads="1"/>
            </p:cNvSpPr>
            <p:nvPr/>
          </p:nvSpPr>
          <p:spPr bwMode="auto">
            <a:xfrm>
              <a:off x="4176" y="672"/>
              <a:ext cx="480" cy="48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,</a:t>
              </a:r>
            </a:p>
          </p:txBody>
        </p:sp>
        <p:sp>
          <p:nvSpPr>
            <p:cNvPr id="793880" name="Oval 280"/>
            <p:cNvSpPr>
              <a:spLocks noChangeArrowheads="1"/>
            </p:cNvSpPr>
            <p:nvPr/>
          </p:nvSpPr>
          <p:spPr bwMode="auto">
            <a:xfrm>
              <a:off x="4200" y="696"/>
              <a:ext cx="432" cy="432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V7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</p:grpSp>
      <p:sp>
        <p:nvSpPr>
          <p:cNvPr id="793881" name="Oval 281"/>
          <p:cNvSpPr>
            <a:spLocks noChangeArrowheads="1"/>
          </p:cNvSpPr>
          <p:nvPr/>
        </p:nvSpPr>
        <p:spPr bwMode="auto">
          <a:xfrm>
            <a:off x="9236075" y="5007293"/>
            <a:ext cx="622300" cy="6016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rPr>
              <a:t>V3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3882" name="Oval 282"/>
          <p:cNvSpPr>
            <a:spLocks noChangeArrowheads="1"/>
          </p:cNvSpPr>
          <p:nvPr/>
        </p:nvSpPr>
        <p:spPr bwMode="auto">
          <a:xfrm>
            <a:off x="10096500" y="5007293"/>
            <a:ext cx="622300" cy="6016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/>
            <a:r>
              <a:rPr lang="en-US" altLang="zh-CN" b="1" dirty="0" err="1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rPr>
              <a:t>V6</a:t>
            </a:r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3883" name="AutoShape 283"/>
          <p:cNvCxnSpPr>
            <a:cxnSpLocks noChangeShapeType="1"/>
            <a:stCxn id="793880" idx="3"/>
            <a:endCxn id="793881" idx="0"/>
          </p:cNvCxnSpPr>
          <p:nvPr/>
        </p:nvCxnSpPr>
        <p:spPr bwMode="auto">
          <a:xfrm flipH="1">
            <a:off x="9547225" y="4656871"/>
            <a:ext cx="184572" cy="350423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3884" name="AutoShape 284"/>
          <p:cNvCxnSpPr>
            <a:cxnSpLocks noChangeShapeType="1"/>
            <a:stCxn id="793880" idx="5"/>
            <a:endCxn id="793882" idx="0"/>
          </p:cNvCxnSpPr>
          <p:nvPr/>
        </p:nvCxnSpPr>
        <p:spPr bwMode="auto">
          <a:xfrm>
            <a:off x="10172278" y="4656871"/>
            <a:ext cx="235372" cy="350423"/>
          </a:xfrm>
          <a:prstGeom prst="straightConnector1">
            <a:avLst/>
          </a:prstGeom>
          <a:noFill/>
          <a:ln w="28575">
            <a:solidFill>
              <a:schemeClr val="bg2">
                <a:lumMod val="1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93899" name="Group 299"/>
          <p:cNvGrpSpPr>
            <a:grpSpLocks/>
          </p:cNvGrpSpPr>
          <p:nvPr/>
        </p:nvGrpSpPr>
        <p:grpSpPr bwMode="auto">
          <a:xfrm>
            <a:off x="762000" y="44450"/>
            <a:ext cx="3957638" cy="4472769"/>
            <a:chOff x="2426" y="617"/>
            <a:chExt cx="3177" cy="3591"/>
          </a:xfrm>
        </p:grpSpPr>
        <p:sp>
          <p:nvSpPr>
            <p:cNvPr id="793900" name="Text Box 300"/>
            <p:cNvSpPr txBox="1">
              <a:spLocks noChangeArrowheads="1"/>
            </p:cNvSpPr>
            <p:nvPr/>
          </p:nvSpPr>
          <p:spPr bwMode="auto">
            <a:xfrm>
              <a:off x="3470" y="617"/>
              <a:ext cx="1315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b="1" dirty="0">
                  <a:solidFill>
                    <a:schemeClr val="bg2">
                      <a:lumMod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邻接表</a:t>
              </a:r>
            </a:p>
          </p:txBody>
        </p:sp>
        <p:grpSp>
          <p:nvGrpSpPr>
            <p:cNvPr id="793901" name="Group 301"/>
            <p:cNvGrpSpPr>
              <a:grpSpLocks/>
            </p:cNvGrpSpPr>
            <p:nvPr/>
          </p:nvGrpSpPr>
          <p:grpSpPr bwMode="auto">
            <a:xfrm>
              <a:off x="2426" y="621"/>
              <a:ext cx="3177" cy="3587"/>
              <a:chOff x="2561" y="192"/>
              <a:chExt cx="3177" cy="3973"/>
            </a:xfrm>
          </p:grpSpPr>
          <p:sp>
            <p:nvSpPr>
              <p:cNvPr id="793902" name="Rectangle 302"/>
              <p:cNvSpPr>
                <a:spLocks noChangeArrowheads="1"/>
              </p:cNvSpPr>
              <p:nvPr/>
            </p:nvSpPr>
            <p:spPr bwMode="auto">
              <a:xfrm>
                <a:off x="3310" y="3702"/>
                <a:ext cx="115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03" name="Rectangle 303"/>
              <p:cNvSpPr>
                <a:spLocks noChangeArrowheads="1"/>
              </p:cNvSpPr>
              <p:nvPr/>
            </p:nvSpPr>
            <p:spPr bwMode="auto">
              <a:xfrm>
                <a:off x="2849" y="3702"/>
                <a:ext cx="461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V8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04" name="Rectangle 304"/>
              <p:cNvSpPr>
                <a:spLocks noChangeArrowheads="1"/>
              </p:cNvSpPr>
              <p:nvPr/>
            </p:nvSpPr>
            <p:spPr bwMode="auto">
              <a:xfrm>
                <a:off x="2561" y="3739"/>
                <a:ext cx="288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8</a:t>
                </a:r>
              </a:p>
            </p:txBody>
          </p:sp>
          <p:sp>
            <p:nvSpPr>
              <p:cNvPr id="793905" name="Rectangle 305"/>
              <p:cNvSpPr>
                <a:spLocks noChangeArrowheads="1"/>
              </p:cNvSpPr>
              <p:nvPr/>
            </p:nvSpPr>
            <p:spPr bwMode="auto">
              <a:xfrm>
                <a:off x="3310" y="3260"/>
                <a:ext cx="11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06" name="Rectangle 306"/>
              <p:cNvSpPr>
                <a:spLocks noChangeArrowheads="1"/>
              </p:cNvSpPr>
              <p:nvPr/>
            </p:nvSpPr>
            <p:spPr bwMode="auto">
              <a:xfrm>
                <a:off x="2849" y="3260"/>
                <a:ext cx="46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V7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07" name="Rectangle 307"/>
              <p:cNvSpPr>
                <a:spLocks noChangeArrowheads="1"/>
              </p:cNvSpPr>
              <p:nvPr/>
            </p:nvSpPr>
            <p:spPr bwMode="auto">
              <a:xfrm>
                <a:off x="2561" y="3294"/>
                <a:ext cx="28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7</a:t>
                </a:r>
              </a:p>
            </p:txBody>
          </p:sp>
          <p:sp>
            <p:nvSpPr>
              <p:cNvPr id="793908" name="Rectangle 308"/>
              <p:cNvSpPr>
                <a:spLocks noChangeArrowheads="1"/>
              </p:cNvSpPr>
              <p:nvPr/>
            </p:nvSpPr>
            <p:spPr bwMode="auto">
              <a:xfrm>
                <a:off x="3310" y="2816"/>
                <a:ext cx="115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09" name="Rectangle 309"/>
              <p:cNvSpPr>
                <a:spLocks noChangeArrowheads="1"/>
              </p:cNvSpPr>
              <p:nvPr/>
            </p:nvSpPr>
            <p:spPr bwMode="auto">
              <a:xfrm>
                <a:off x="2849" y="2816"/>
                <a:ext cx="461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V6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10" name="Rectangle 310"/>
              <p:cNvSpPr>
                <a:spLocks noChangeArrowheads="1"/>
              </p:cNvSpPr>
              <p:nvPr/>
            </p:nvSpPr>
            <p:spPr bwMode="auto">
              <a:xfrm>
                <a:off x="2561" y="2852"/>
                <a:ext cx="288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6</a:t>
                </a:r>
              </a:p>
            </p:txBody>
          </p:sp>
          <p:sp>
            <p:nvSpPr>
              <p:cNvPr id="793911" name="Rectangle 311"/>
              <p:cNvSpPr>
                <a:spLocks noChangeArrowheads="1"/>
              </p:cNvSpPr>
              <p:nvPr/>
            </p:nvSpPr>
            <p:spPr bwMode="auto">
              <a:xfrm>
                <a:off x="3310" y="2372"/>
                <a:ext cx="115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12" name="Rectangle 312"/>
              <p:cNvSpPr>
                <a:spLocks noChangeArrowheads="1"/>
              </p:cNvSpPr>
              <p:nvPr/>
            </p:nvSpPr>
            <p:spPr bwMode="auto">
              <a:xfrm>
                <a:off x="2849" y="2372"/>
                <a:ext cx="461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V5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13" name="Rectangle 313"/>
              <p:cNvSpPr>
                <a:spLocks noChangeArrowheads="1"/>
              </p:cNvSpPr>
              <p:nvPr/>
            </p:nvSpPr>
            <p:spPr bwMode="auto">
              <a:xfrm>
                <a:off x="2561" y="2399"/>
                <a:ext cx="288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793914" name="Rectangle 314"/>
              <p:cNvSpPr>
                <a:spLocks noChangeArrowheads="1"/>
              </p:cNvSpPr>
              <p:nvPr/>
            </p:nvSpPr>
            <p:spPr bwMode="auto">
              <a:xfrm>
                <a:off x="3310" y="1930"/>
                <a:ext cx="115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15" name="Rectangle 315"/>
              <p:cNvSpPr>
                <a:spLocks noChangeArrowheads="1"/>
              </p:cNvSpPr>
              <p:nvPr/>
            </p:nvSpPr>
            <p:spPr bwMode="auto">
              <a:xfrm>
                <a:off x="2849" y="1930"/>
                <a:ext cx="461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V4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16" name="Rectangle 316"/>
              <p:cNvSpPr>
                <a:spLocks noChangeArrowheads="1"/>
              </p:cNvSpPr>
              <p:nvPr/>
            </p:nvSpPr>
            <p:spPr bwMode="auto">
              <a:xfrm>
                <a:off x="2561" y="1966"/>
                <a:ext cx="28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4</a:t>
                </a:r>
              </a:p>
            </p:txBody>
          </p:sp>
          <p:sp>
            <p:nvSpPr>
              <p:cNvPr id="793917" name="Rectangle 317"/>
              <p:cNvSpPr>
                <a:spLocks noChangeArrowheads="1"/>
              </p:cNvSpPr>
              <p:nvPr/>
            </p:nvSpPr>
            <p:spPr bwMode="auto">
              <a:xfrm>
                <a:off x="3310" y="1486"/>
                <a:ext cx="115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18" name="Rectangle 318"/>
              <p:cNvSpPr>
                <a:spLocks noChangeArrowheads="1"/>
              </p:cNvSpPr>
              <p:nvPr/>
            </p:nvSpPr>
            <p:spPr bwMode="auto">
              <a:xfrm>
                <a:off x="2849" y="1486"/>
                <a:ext cx="461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V3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19" name="Rectangle 319"/>
              <p:cNvSpPr>
                <a:spLocks noChangeArrowheads="1"/>
              </p:cNvSpPr>
              <p:nvPr/>
            </p:nvSpPr>
            <p:spPr bwMode="auto">
              <a:xfrm>
                <a:off x="2561" y="1522"/>
                <a:ext cx="288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  <p:sp>
            <p:nvSpPr>
              <p:cNvPr id="793920" name="Rectangle 320"/>
              <p:cNvSpPr>
                <a:spLocks noChangeArrowheads="1"/>
              </p:cNvSpPr>
              <p:nvPr/>
            </p:nvSpPr>
            <p:spPr bwMode="auto">
              <a:xfrm>
                <a:off x="3310" y="1042"/>
                <a:ext cx="115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21" name="Rectangle 321"/>
              <p:cNvSpPr>
                <a:spLocks noChangeArrowheads="1"/>
              </p:cNvSpPr>
              <p:nvPr/>
            </p:nvSpPr>
            <p:spPr bwMode="auto">
              <a:xfrm>
                <a:off x="2849" y="1042"/>
                <a:ext cx="461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V2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22" name="Rectangle 322"/>
              <p:cNvSpPr>
                <a:spLocks noChangeArrowheads="1"/>
              </p:cNvSpPr>
              <p:nvPr/>
            </p:nvSpPr>
            <p:spPr bwMode="auto">
              <a:xfrm>
                <a:off x="2561" y="1069"/>
                <a:ext cx="288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793923" name="Rectangle 323"/>
              <p:cNvSpPr>
                <a:spLocks noChangeArrowheads="1"/>
              </p:cNvSpPr>
              <p:nvPr/>
            </p:nvSpPr>
            <p:spPr bwMode="auto">
              <a:xfrm>
                <a:off x="3310" y="623"/>
                <a:ext cx="115" cy="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24" name="Rectangle 324"/>
              <p:cNvSpPr>
                <a:spLocks noChangeArrowheads="1"/>
              </p:cNvSpPr>
              <p:nvPr/>
            </p:nvSpPr>
            <p:spPr bwMode="auto">
              <a:xfrm>
                <a:off x="2849" y="623"/>
                <a:ext cx="461" cy="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>
                  <a:lnSpc>
                    <a:spcPct val="12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 err="1">
                    <a:solidFill>
                      <a:schemeClr val="bg2">
                        <a:lumMod val="10000"/>
                      </a:schemeClr>
                    </a:solidFill>
                    <a:latin typeface="Verdana" pitchFamily="34" charset="0"/>
                  </a:rPr>
                  <a:t>V1</a:t>
                </a:r>
                <a:endParaRPr lang="en-US" altLang="zh-CN" sz="2000" b="1" dirty="0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</a:endParaRPr>
              </a:p>
            </p:txBody>
          </p:sp>
          <p:sp>
            <p:nvSpPr>
              <p:cNvPr id="793925" name="Rectangle 325"/>
              <p:cNvSpPr>
                <a:spLocks noChangeArrowheads="1"/>
              </p:cNvSpPr>
              <p:nvPr/>
            </p:nvSpPr>
            <p:spPr bwMode="auto">
              <a:xfrm>
                <a:off x="2561" y="659"/>
                <a:ext cx="288" cy="4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  <p:sp>
            <p:nvSpPr>
              <p:cNvPr id="793926" name="Rectangle 326"/>
              <p:cNvSpPr>
                <a:spLocks noChangeArrowheads="1"/>
              </p:cNvSpPr>
              <p:nvPr/>
            </p:nvSpPr>
            <p:spPr bwMode="auto">
              <a:xfrm>
                <a:off x="3310" y="192"/>
                <a:ext cx="115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27" name="Rectangle 327"/>
              <p:cNvSpPr>
                <a:spLocks noChangeArrowheads="1"/>
              </p:cNvSpPr>
              <p:nvPr/>
            </p:nvSpPr>
            <p:spPr bwMode="auto">
              <a:xfrm>
                <a:off x="2849" y="192"/>
                <a:ext cx="461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28" name="Rectangle 328"/>
              <p:cNvSpPr>
                <a:spLocks noChangeArrowheads="1"/>
              </p:cNvSpPr>
              <p:nvPr/>
            </p:nvSpPr>
            <p:spPr bwMode="auto">
              <a:xfrm>
                <a:off x="2561" y="223"/>
                <a:ext cx="288" cy="4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eaLnBrk="0" hangingPunct="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eaLnBrk="0" hangingPunct="0">
                  <a:spcBef>
                    <a:spcPct val="20000"/>
                  </a:spcBef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solidFill>
                      <a:srgbClr val="C00000"/>
                    </a:solidFill>
                  </a:rPr>
                  <a:t>0</a:t>
                </a:r>
              </a:p>
            </p:txBody>
          </p:sp>
          <p:sp>
            <p:nvSpPr>
              <p:cNvPr id="793929" name="Line 329"/>
              <p:cNvSpPr>
                <a:spLocks noChangeShapeType="1"/>
              </p:cNvSpPr>
              <p:nvPr/>
            </p:nvSpPr>
            <p:spPr bwMode="auto">
              <a:xfrm>
                <a:off x="2561" y="192"/>
                <a:ext cx="28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0" name="Line 330"/>
              <p:cNvSpPr>
                <a:spLocks noChangeShapeType="1"/>
              </p:cNvSpPr>
              <p:nvPr/>
            </p:nvSpPr>
            <p:spPr bwMode="auto">
              <a:xfrm>
                <a:off x="2561" y="4128"/>
                <a:ext cx="288" cy="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91240B29-F687-4F45-9708-019B960494DF}">
                  <a14:hiddenLine xmlns:a14="http://schemas.microsoft.com/office/drawing/2010/main" xmlns="" w="28575" cap="sq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1" name="Line 331"/>
              <p:cNvSpPr>
                <a:spLocks noChangeShapeType="1"/>
              </p:cNvSpPr>
              <p:nvPr/>
            </p:nvSpPr>
            <p:spPr bwMode="auto">
              <a:xfrm>
                <a:off x="2849" y="192"/>
                <a:ext cx="0" cy="393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2" name="Line 332"/>
              <p:cNvSpPr>
                <a:spLocks noChangeShapeType="1"/>
              </p:cNvSpPr>
              <p:nvPr/>
            </p:nvSpPr>
            <p:spPr bwMode="auto">
              <a:xfrm>
                <a:off x="3284" y="192"/>
                <a:ext cx="0" cy="3936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3" name="Line 333"/>
              <p:cNvSpPr>
                <a:spLocks noChangeShapeType="1"/>
              </p:cNvSpPr>
              <p:nvPr/>
            </p:nvSpPr>
            <p:spPr bwMode="auto">
              <a:xfrm>
                <a:off x="3425" y="192"/>
                <a:ext cx="0" cy="3936"/>
              </a:xfrm>
              <a:prstGeom prst="line">
                <a:avLst/>
              </a:prstGeom>
              <a:noFill/>
              <a:ln w="28575" cap="sq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4" name="Line 334"/>
              <p:cNvSpPr>
                <a:spLocks noChangeShapeType="1"/>
              </p:cNvSpPr>
              <p:nvPr/>
            </p:nvSpPr>
            <p:spPr bwMode="auto">
              <a:xfrm>
                <a:off x="2849" y="192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5" name="Line 335"/>
              <p:cNvSpPr>
                <a:spLocks noChangeShapeType="1"/>
              </p:cNvSpPr>
              <p:nvPr/>
            </p:nvSpPr>
            <p:spPr bwMode="auto">
              <a:xfrm>
                <a:off x="2849" y="629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6" name="Line 336"/>
              <p:cNvSpPr>
                <a:spLocks noChangeShapeType="1"/>
              </p:cNvSpPr>
              <p:nvPr/>
            </p:nvSpPr>
            <p:spPr bwMode="auto">
              <a:xfrm>
                <a:off x="2849" y="106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7" name="Line 337"/>
              <p:cNvSpPr>
                <a:spLocks noChangeShapeType="1"/>
              </p:cNvSpPr>
              <p:nvPr/>
            </p:nvSpPr>
            <p:spPr bwMode="auto">
              <a:xfrm>
                <a:off x="2849" y="1504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8" name="Line 338"/>
              <p:cNvSpPr>
                <a:spLocks noChangeShapeType="1"/>
              </p:cNvSpPr>
              <p:nvPr/>
            </p:nvSpPr>
            <p:spPr bwMode="auto">
              <a:xfrm>
                <a:off x="2849" y="1941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39" name="Line 339"/>
              <p:cNvSpPr>
                <a:spLocks noChangeShapeType="1"/>
              </p:cNvSpPr>
              <p:nvPr/>
            </p:nvSpPr>
            <p:spPr bwMode="auto">
              <a:xfrm>
                <a:off x="2849" y="2378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40" name="Line 340"/>
              <p:cNvSpPr>
                <a:spLocks noChangeShapeType="1"/>
              </p:cNvSpPr>
              <p:nvPr/>
            </p:nvSpPr>
            <p:spPr bwMode="auto">
              <a:xfrm>
                <a:off x="2849" y="281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41" name="Line 341"/>
              <p:cNvSpPr>
                <a:spLocks noChangeShapeType="1"/>
              </p:cNvSpPr>
              <p:nvPr/>
            </p:nvSpPr>
            <p:spPr bwMode="auto">
              <a:xfrm>
                <a:off x="2849" y="3253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42" name="Line 342"/>
              <p:cNvSpPr>
                <a:spLocks noChangeShapeType="1"/>
              </p:cNvSpPr>
              <p:nvPr/>
            </p:nvSpPr>
            <p:spPr bwMode="auto">
              <a:xfrm>
                <a:off x="2849" y="3690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sp>
            <p:nvSpPr>
              <p:cNvPr id="793943" name="Line 343"/>
              <p:cNvSpPr>
                <a:spLocks noChangeShapeType="1"/>
              </p:cNvSpPr>
              <p:nvPr/>
            </p:nvSpPr>
            <p:spPr bwMode="auto">
              <a:xfrm>
                <a:off x="2849" y="4128"/>
                <a:ext cx="576" cy="0"/>
              </a:xfrm>
              <a:prstGeom prst="line">
                <a:avLst/>
              </a:prstGeom>
              <a:noFill/>
              <a:ln w="28575" cap="sq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bg2">
                      <a:lumMod val="10000"/>
                    </a:schemeClr>
                  </a:solidFill>
                </a:endParaRPr>
              </a:p>
            </p:txBody>
          </p:sp>
          <p:grpSp>
            <p:nvGrpSpPr>
              <p:cNvPr id="793944" name="Group 344"/>
              <p:cNvGrpSpPr>
                <a:grpSpLocks/>
              </p:cNvGrpSpPr>
              <p:nvPr/>
            </p:nvGrpSpPr>
            <p:grpSpPr bwMode="auto">
              <a:xfrm>
                <a:off x="3569" y="664"/>
                <a:ext cx="624" cy="336"/>
                <a:chOff x="3521" y="663"/>
                <a:chExt cx="624" cy="336"/>
              </a:xfrm>
            </p:grpSpPr>
            <p:sp>
              <p:nvSpPr>
                <p:cNvPr id="793945" name="Rectangle 345"/>
                <p:cNvSpPr>
                  <a:spLocks noChangeArrowheads="1"/>
                </p:cNvSpPr>
                <p:nvPr/>
              </p:nvSpPr>
              <p:spPr bwMode="auto">
                <a:xfrm>
                  <a:off x="4001" y="663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46" name="Rectangle 346"/>
                <p:cNvSpPr>
                  <a:spLocks noChangeArrowheads="1"/>
                </p:cNvSpPr>
                <p:nvPr/>
              </p:nvSpPr>
              <p:spPr bwMode="auto">
                <a:xfrm>
                  <a:off x="3521" y="663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V2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47" name="Line 347"/>
                <p:cNvSpPr>
                  <a:spLocks noChangeShapeType="1"/>
                </p:cNvSpPr>
                <p:nvPr/>
              </p:nvSpPr>
              <p:spPr bwMode="auto">
                <a:xfrm>
                  <a:off x="3521" y="663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48" name="Line 348"/>
                <p:cNvSpPr>
                  <a:spLocks noChangeShapeType="1"/>
                </p:cNvSpPr>
                <p:nvPr/>
              </p:nvSpPr>
              <p:spPr bwMode="auto">
                <a:xfrm>
                  <a:off x="3521" y="999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49" name="Line 349"/>
                <p:cNvSpPr>
                  <a:spLocks noChangeShapeType="1"/>
                </p:cNvSpPr>
                <p:nvPr/>
              </p:nvSpPr>
              <p:spPr bwMode="auto">
                <a:xfrm>
                  <a:off x="3521" y="663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0" name="Line 350"/>
                <p:cNvSpPr>
                  <a:spLocks noChangeShapeType="1"/>
                </p:cNvSpPr>
                <p:nvPr/>
              </p:nvSpPr>
              <p:spPr bwMode="auto">
                <a:xfrm>
                  <a:off x="4001" y="663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1" name="Line 351"/>
                <p:cNvSpPr>
                  <a:spLocks noChangeShapeType="1"/>
                </p:cNvSpPr>
                <p:nvPr/>
              </p:nvSpPr>
              <p:spPr bwMode="auto">
                <a:xfrm>
                  <a:off x="4145" y="663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3952" name="Group 352"/>
              <p:cNvGrpSpPr>
                <a:grpSpLocks/>
              </p:cNvGrpSpPr>
              <p:nvPr/>
            </p:nvGrpSpPr>
            <p:grpSpPr bwMode="auto">
              <a:xfrm>
                <a:off x="4343" y="664"/>
                <a:ext cx="624" cy="336"/>
                <a:chOff x="4337" y="663"/>
                <a:chExt cx="624" cy="336"/>
              </a:xfrm>
            </p:grpSpPr>
            <p:sp>
              <p:nvSpPr>
                <p:cNvPr id="793953" name="Rectangle 353"/>
                <p:cNvSpPr>
                  <a:spLocks noChangeArrowheads="1"/>
                </p:cNvSpPr>
                <p:nvPr/>
              </p:nvSpPr>
              <p:spPr bwMode="auto">
                <a:xfrm>
                  <a:off x="4817" y="663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4" name="Rectangle 354"/>
                <p:cNvSpPr>
                  <a:spLocks noChangeArrowheads="1"/>
                </p:cNvSpPr>
                <p:nvPr/>
              </p:nvSpPr>
              <p:spPr bwMode="auto">
                <a:xfrm>
                  <a:off x="4337" y="663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V3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5" name="Line 355"/>
                <p:cNvSpPr>
                  <a:spLocks noChangeShapeType="1"/>
                </p:cNvSpPr>
                <p:nvPr/>
              </p:nvSpPr>
              <p:spPr bwMode="auto">
                <a:xfrm>
                  <a:off x="4337" y="663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6" name="Line 356"/>
                <p:cNvSpPr>
                  <a:spLocks noChangeShapeType="1"/>
                </p:cNvSpPr>
                <p:nvPr/>
              </p:nvSpPr>
              <p:spPr bwMode="auto">
                <a:xfrm>
                  <a:off x="4337" y="999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7" name="Line 357"/>
                <p:cNvSpPr>
                  <a:spLocks noChangeShapeType="1"/>
                </p:cNvSpPr>
                <p:nvPr/>
              </p:nvSpPr>
              <p:spPr bwMode="auto">
                <a:xfrm>
                  <a:off x="4337" y="663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8" name="Line 358"/>
                <p:cNvSpPr>
                  <a:spLocks noChangeShapeType="1"/>
                </p:cNvSpPr>
                <p:nvPr/>
              </p:nvSpPr>
              <p:spPr bwMode="auto">
                <a:xfrm>
                  <a:off x="4817" y="663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59" name="Line 359"/>
                <p:cNvSpPr>
                  <a:spLocks noChangeShapeType="1"/>
                </p:cNvSpPr>
                <p:nvPr/>
              </p:nvSpPr>
              <p:spPr bwMode="auto">
                <a:xfrm>
                  <a:off x="4961" y="663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3960" name="Group 360"/>
              <p:cNvGrpSpPr>
                <a:grpSpLocks/>
              </p:cNvGrpSpPr>
              <p:nvPr/>
            </p:nvGrpSpPr>
            <p:grpSpPr bwMode="auto">
              <a:xfrm>
                <a:off x="3569" y="1096"/>
                <a:ext cx="624" cy="336"/>
                <a:chOff x="3521" y="1104"/>
                <a:chExt cx="624" cy="336"/>
              </a:xfrm>
            </p:grpSpPr>
            <p:sp>
              <p:nvSpPr>
                <p:cNvPr id="793961" name="Rectangle 361"/>
                <p:cNvSpPr>
                  <a:spLocks noChangeArrowheads="1"/>
                </p:cNvSpPr>
                <p:nvPr/>
              </p:nvSpPr>
              <p:spPr bwMode="auto">
                <a:xfrm>
                  <a:off x="4001" y="1104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62" name="Rectangle 362"/>
                <p:cNvSpPr>
                  <a:spLocks noChangeArrowheads="1"/>
                </p:cNvSpPr>
                <p:nvPr/>
              </p:nvSpPr>
              <p:spPr bwMode="auto">
                <a:xfrm>
                  <a:off x="3521" y="1104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V1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63" name="Line 363"/>
                <p:cNvSpPr>
                  <a:spLocks noChangeShapeType="1"/>
                </p:cNvSpPr>
                <p:nvPr/>
              </p:nvSpPr>
              <p:spPr bwMode="auto">
                <a:xfrm>
                  <a:off x="3521" y="110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64" name="Line 364"/>
                <p:cNvSpPr>
                  <a:spLocks noChangeShapeType="1"/>
                </p:cNvSpPr>
                <p:nvPr/>
              </p:nvSpPr>
              <p:spPr bwMode="auto">
                <a:xfrm>
                  <a:off x="3521" y="1440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65" name="Line 365"/>
                <p:cNvSpPr>
                  <a:spLocks noChangeShapeType="1"/>
                </p:cNvSpPr>
                <p:nvPr/>
              </p:nvSpPr>
              <p:spPr bwMode="auto">
                <a:xfrm>
                  <a:off x="3521" y="110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66" name="Line 366"/>
                <p:cNvSpPr>
                  <a:spLocks noChangeShapeType="1"/>
                </p:cNvSpPr>
                <p:nvPr/>
              </p:nvSpPr>
              <p:spPr bwMode="auto">
                <a:xfrm>
                  <a:off x="4001" y="110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67" name="Line 367"/>
                <p:cNvSpPr>
                  <a:spLocks noChangeShapeType="1"/>
                </p:cNvSpPr>
                <p:nvPr/>
              </p:nvSpPr>
              <p:spPr bwMode="auto">
                <a:xfrm>
                  <a:off x="4145" y="110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3968" name="Group 368"/>
              <p:cNvGrpSpPr>
                <a:grpSpLocks/>
              </p:cNvGrpSpPr>
              <p:nvPr/>
            </p:nvGrpSpPr>
            <p:grpSpPr bwMode="auto">
              <a:xfrm>
                <a:off x="4343" y="1096"/>
                <a:ext cx="624" cy="336"/>
                <a:chOff x="4337" y="1104"/>
                <a:chExt cx="624" cy="336"/>
              </a:xfrm>
            </p:grpSpPr>
            <p:sp>
              <p:nvSpPr>
                <p:cNvPr id="793969" name="Rectangle 369"/>
                <p:cNvSpPr>
                  <a:spLocks noChangeArrowheads="1"/>
                </p:cNvSpPr>
                <p:nvPr/>
              </p:nvSpPr>
              <p:spPr bwMode="auto">
                <a:xfrm>
                  <a:off x="4817" y="1104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0" name="Rectangle 370"/>
                <p:cNvSpPr>
                  <a:spLocks noChangeArrowheads="1"/>
                </p:cNvSpPr>
                <p:nvPr/>
              </p:nvSpPr>
              <p:spPr bwMode="auto">
                <a:xfrm>
                  <a:off x="4337" y="1104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V4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1" name="Line 371"/>
                <p:cNvSpPr>
                  <a:spLocks noChangeShapeType="1"/>
                </p:cNvSpPr>
                <p:nvPr/>
              </p:nvSpPr>
              <p:spPr bwMode="auto">
                <a:xfrm>
                  <a:off x="4337" y="110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2" name="Line 372"/>
                <p:cNvSpPr>
                  <a:spLocks noChangeShapeType="1"/>
                </p:cNvSpPr>
                <p:nvPr/>
              </p:nvSpPr>
              <p:spPr bwMode="auto">
                <a:xfrm>
                  <a:off x="4337" y="1440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3" name="Line 373"/>
                <p:cNvSpPr>
                  <a:spLocks noChangeShapeType="1"/>
                </p:cNvSpPr>
                <p:nvPr/>
              </p:nvSpPr>
              <p:spPr bwMode="auto">
                <a:xfrm>
                  <a:off x="4337" y="110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4" name="Line 374"/>
                <p:cNvSpPr>
                  <a:spLocks noChangeShapeType="1"/>
                </p:cNvSpPr>
                <p:nvPr/>
              </p:nvSpPr>
              <p:spPr bwMode="auto">
                <a:xfrm>
                  <a:off x="4817" y="110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5" name="Line 375"/>
                <p:cNvSpPr>
                  <a:spLocks noChangeShapeType="1"/>
                </p:cNvSpPr>
                <p:nvPr/>
              </p:nvSpPr>
              <p:spPr bwMode="auto">
                <a:xfrm>
                  <a:off x="4961" y="110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3976" name="Group 376"/>
              <p:cNvGrpSpPr>
                <a:grpSpLocks/>
              </p:cNvGrpSpPr>
              <p:nvPr/>
            </p:nvGrpSpPr>
            <p:grpSpPr bwMode="auto">
              <a:xfrm>
                <a:off x="5114" y="1096"/>
                <a:ext cx="624" cy="336"/>
                <a:chOff x="5023" y="1104"/>
                <a:chExt cx="624" cy="336"/>
              </a:xfrm>
            </p:grpSpPr>
            <p:sp>
              <p:nvSpPr>
                <p:cNvPr id="793977" name="Rectangle 377"/>
                <p:cNvSpPr>
                  <a:spLocks noChangeArrowheads="1"/>
                </p:cNvSpPr>
                <p:nvPr/>
              </p:nvSpPr>
              <p:spPr bwMode="auto">
                <a:xfrm>
                  <a:off x="5503" y="1104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8" name="Rectangle 378"/>
                <p:cNvSpPr>
                  <a:spLocks noChangeArrowheads="1"/>
                </p:cNvSpPr>
                <p:nvPr/>
              </p:nvSpPr>
              <p:spPr bwMode="auto">
                <a:xfrm>
                  <a:off x="5023" y="1104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V5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79" name="Line 379"/>
                <p:cNvSpPr>
                  <a:spLocks noChangeShapeType="1"/>
                </p:cNvSpPr>
                <p:nvPr/>
              </p:nvSpPr>
              <p:spPr bwMode="auto">
                <a:xfrm>
                  <a:off x="5023" y="110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0" name="Line 380"/>
                <p:cNvSpPr>
                  <a:spLocks noChangeShapeType="1"/>
                </p:cNvSpPr>
                <p:nvPr/>
              </p:nvSpPr>
              <p:spPr bwMode="auto">
                <a:xfrm>
                  <a:off x="5023" y="1440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1" name="Line 381"/>
                <p:cNvSpPr>
                  <a:spLocks noChangeShapeType="1"/>
                </p:cNvSpPr>
                <p:nvPr/>
              </p:nvSpPr>
              <p:spPr bwMode="auto">
                <a:xfrm>
                  <a:off x="5023" y="110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2" name="Line 382"/>
                <p:cNvSpPr>
                  <a:spLocks noChangeShapeType="1"/>
                </p:cNvSpPr>
                <p:nvPr/>
              </p:nvSpPr>
              <p:spPr bwMode="auto">
                <a:xfrm>
                  <a:off x="5503" y="110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3" name="Line 383"/>
                <p:cNvSpPr>
                  <a:spLocks noChangeShapeType="1"/>
                </p:cNvSpPr>
                <p:nvPr/>
              </p:nvSpPr>
              <p:spPr bwMode="auto">
                <a:xfrm>
                  <a:off x="5647" y="110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3984" name="Group 384"/>
              <p:cNvGrpSpPr>
                <a:grpSpLocks/>
              </p:cNvGrpSpPr>
              <p:nvPr/>
            </p:nvGrpSpPr>
            <p:grpSpPr bwMode="auto">
              <a:xfrm>
                <a:off x="3569" y="1540"/>
                <a:ext cx="624" cy="336"/>
                <a:chOff x="3521" y="1536"/>
                <a:chExt cx="624" cy="336"/>
              </a:xfrm>
            </p:grpSpPr>
            <p:sp>
              <p:nvSpPr>
                <p:cNvPr id="793985" name="Rectangle 385"/>
                <p:cNvSpPr>
                  <a:spLocks noChangeArrowheads="1"/>
                </p:cNvSpPr>
                <p:nvPr/>
              </p:nvSpPr>
              <p:spPr bwMode="auto">
                <a:xfrm>
                  <a:off x="4001" y="1536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6" name="Rectangle 386"/>
                <p:cNvSpPr>
                  <a:spLocks noChangeArrowheads="1"/>
                </p:cNvSpPr>
                <p:nvPr/>
              </p:nvSpPr>
              <p:spPr bwMode="auto">
                <a:xfrm>
                  <a:off x="3521" y="1536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V1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7" name="Line 387"/>
                <p:cNvSpPr>
                  <a:spLocks noChangeShapeType="1"/>
                </p:cNvSpPr>
                <p:nvPr/>
              </p:nvSpPr>
              <p:spPr bwMode="auto">
                <a:xfrm>
                  <a:off x="3521" y="1536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8" name="Line 388"/>
                <p:cNvSpPr>
                  <a:spLocks noChangeShapeType="1"/>
                </p:cNvSpPr>
                <p:nvPr/>
              </p:nvSpPr>
              <p:spPr bwMode="auto">
                <a:xfrm>
                  <a:off x="3521" y="1872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89" name="Line 389"/>
                <p:cNvSpPr>
                  <a:spLocks noChangeShapeType="1"/>
                </p:cNvSpPr>
                <p:nvPr/>
              </p:nvSpPr>
              <p:spPr bwMode="auto">
                <a:xfrm>
                  <a:off x="3521" y="1536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0" name="Line 390"/>
                <p:cNvSpPr>
                  <a:spLocks noChangeShapeType="1"/>
                </p:cNvSpPr>
                <p:nvPr/>
              </p:nvSpPr>
              <p:spPr bwMode="auto">
                <a:xfrm>
                  <a:off x="4001" y="1536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1" name="Line 391"/>
                <p:cNvSpPr>
                  <a:spLocks noChangeShapeType="1"/>
                </p:cNvSpPr>
                <p:nvPr/>
              </p:nvSpPr>
              <p:spPr bwMode="auto">
                <a:xfrm>
                  <a:off x="4145" y="1536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3992" name="Group 392"/>
              <p:cNvGrpSpPr>
                <a:grpSpLocks/>
              </p:cNvGrpSpPr>
              <p:nvPr/>
            </p:nvGrpSpPr>
            <p:grpSpPr bwMode="auto">
              <a:xfrm>
                <a:off x="4343" y="1540"/>
                <a:ext cx="624" cy="336"/>
                <a:chOff x="4337" y="1536"/>
                <a:chExt cx="624" cy="336"/>
              </a:xfrm>
            </p:grpSpPr>
            <p:sp>
              <p:nvSpPr>
                <p:cNvPr id="793993" name="Rectangle 393"/>
                <p:cNvSpPr>
                  <a:spLocks noChangeArrowheads="1"/>
                </p:cNvSpPr>
                <p:nvPr/>
              </p:nvSpPr>
              <p:spPr bwMode="auto">
                <a:xfrm>
                  <a:off x="4817" y="1536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4" name="Rectangle 394"/>
                <p:cNvSpPr>
                  <a:spLocks noChangeArrowheads="1"/>
                </p:cNvSpPr>
                <p:nvPr/>
              </p:nvSpPr>
              <p:spPr bwMode="auto">
                <a:xfrm>
                  <a:off x="4337" y="1536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V6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5" name="Line 395"/>
                <p:cNvSpPr>
                  <a:spLocks noChangeShapeType="1"/>
                </p:cNvSpPr>
                <p:nvPr/>
              </p:nvSpPr>
              <p:spPr bwMode="auto">
                <a:xfrm>
                  <a:off x="4337" y="1536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6" name="Line 396"/>
                <p:cNvSpPr>
                  <a:spLocks noChangeShapeType="1"/>
                </p:cNvSpPr>
                <p:nvPr/>
              </p:nvSpPr>
              <p:spPr bwMode="auto">
                <a:xfrm>
                  <a:off x="4337" y="1872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7" name="Line 397"/>
                <p:cNvSpPr>
                  <a:spLocks noChangeShapeType="1"/>
                </p:cNvSpPr>
                <p:nvPr/>
              </p:nvSpPr>
              <p:spPr bwMode="auto">
                <a:xfrm>
                  <a:off x="4337" y="1536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8" name="Line 398"/>
                <p:cNvSpPr>
                  <a:spLocks noChangeShapeType="1"/>
                </p:cNvSpPr>
                <p:nvPr/>
              </p:nvSpPr>
              <p:spPr bwMode="auto">
                <a:xfrm>
                  <a:off x="4817" y="1536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3999" name="Line 399"/>
                <p:cNvSpPr>
                  <a:spLocks noChangeShapeType="1"/>
                </p:cNvSpPr>
                <p:nvPr/>
              </p:nvSpPr>
              <p:spPr bwMode="auto">
                <a:xfrm>
                  <a:off x="4961" y="1536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00" name="Group 400"/>
              <p:cNvGrpSpPr>
                <a:grpSpLocks/>
              </p:cNvGrpSpPr>
              <p:nvPr/>
            </p:nvGrpSpPr>
            <p:grpSpPr bwMode="auto">
              <a:xfrm>
                <a:off x="5114" y="1540"/>
                <a:ext cx="624" cy="336"/>
                <a:chOff x="5023" y="1536"/>
                <a:chExt cx="624" cy="336"/>
              </a:xfrm>
            </p:grpSpPr>
            <p:sp>
              <p:nvSpPr>
                <p:cNvPr id="794001" name="Rectangle 401"/>
                <p:cNvSpPr>
                  <a:spLocks noChangeArrowheads="1"/>
                </p:cNvSpPr>
                <p:nvPr/>
              </p:nvSpPr>
              <p:spPr bwMode="auto">
                <a:xfrm>
                  <a:off x="5503" y="1536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02" name="Rectangle 402"/>
                <p:cNvSpPr>
                  <a:spLocks noChangeArrowheads="1"/>
                </p:cNvSpPr>
                <p:nvPr/>
              </p:nvSpPr>
              <p:spPr bwMode="auto">
                <a:xfrm>
                  <a:off x="5023" y="1536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V7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03" name="Line 403"/>
                <p:cNvSpPr>
                  <a:spLocks noChangeShapeType="1"/>
                </p:cNvSpPr>
                <p:nvPr/>
              </p:nvSpPr>
              <p:spPr bwMode="auto">
                <a:xfrm>
                  <a:off x="5023" y="1536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04" name="Line 404"/>
                <p:cNvSpPr>
                  <a:spLocks noChangeShapeType="1"/>
                </p:cNvSpPr>
                <p:nvPr/>
              </p:nvSpPr>
              <p:spPr bwMode="auto">
                <a:xfrm>
                  <a:off x="5023" y="1872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05" name="Line 405"/>
                <p:cNvSpPr>
                  <a:spLocks noChangeShapeType="1"/>
                </p:cNvSpPr>
                <p:nvPr/>
              </p:nvSpPr>
              <p:spPr bwMode="auto">
                <a:xfrm>
                  <a:off x="5023" y="1536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06" name="Line 406"/>
                <p:cNvSpPr>
                  <a:spLocks noChangeShapeType="1"/>
                </p:cNvSpPr>
                <p:nvPr/>
              </p:nvSpPr>
              <p:spPr bwMode="auto">
                <a:xfrm>
                  <a:off x="5503" y="1536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07" name="Line 407"/>
                <p:cNvSpPr>
                  <a:spLocks noChangeShapeType="1"/>
                </p:cNvSpPr>
                <p:nvPr/>
              </p:nvSpPr>
              <p:spPr bwMode="auto">
                <a:xfrm>
                  <a:off x="5647" y="1536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08" name="Group 408"/>
              <p:cNvGrpSpPr>
                <a:grpSpLocks/>
              </p:cNvGrpSpPr>
              <p:nvPr/>
            </p:nvGrpSpPr>
            <p:grpSpPr bwMode="auto">
              <a:xfrm>
                <a:off x="3569" y="1983"/>
                <a:ext cx="624" cy="336"/>
                <a:chOff x="3521" y="1968"/>
                <a:chExt cx="624" cy="336"/>
              </a:xfrm>
            </p:grpSpPr>
            <p:sp>
              <p:nvSpPr>
                <p:cNvPr id="794009" name="Rectangle 409"/>
                <p:cNvSpPr>
                  <a:spLocks noChangeArrowheads="1"/>
                </p:cNvSpPr>
                <p:nvPr/>
              </p:nvSpPr>
              <p:spPr bwMode="auto">
                <a:xfrm>
                  <a:off x="4001" y="1968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0" name="Rectangle 410"/>
                <p:cNvSpPr>
                  <a:spLocks noChangeArrowheads="1"/>
                </p:cNvSpPr>
                <p:nvPr/>
              </p:nvSpPr>
              <p:spPr bwMode="auto">
                <a:xfrm>
                  <a:off x="3521" y="1968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V2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1" name="Line 411"/>
                <p:cNvSpPr>
                  <a:spLocks noChangeShapeType="1"/>
                </p:cNvSpPr>
                <p:nvPr/>
              </p:nvSpPr>
              <p:spPr bwMode="auto">
                <a:xfrm>
                  <a:off x="3521" y="1968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2" name="Line 412"/>
                <p:cNvSpPr>
                  <a:spLocks noChangeShapeType="1"/>
                </p:cNvSpPr>
                <p:nvPr/>
              </p:nvSpPr>
              <p:spPr bwMode="auto">
                <a:xfrm>
                  <a:off x="3521" y="230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3" name="Line 413"/>
                <p:cNvSpPr>
                  <a:spLocks noChangeShapeType="1"/>
                </p:cNvSpPr>
                <p:nvPr/>
              </p:nvSpPr>
              <p:spPr bwMode="auto">
                <a:xfrm>
                  <a:off x="3521" y="196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4" name="Line 414"/>
                <p:cNvSpPr>
                  <a:spLocks noChangeShapeType="1"/>
                </p:cNvSpPr>
                <p:nvPr/>
              </p:nvSpPr>
              <p:spPr bwMode="auto">
                <a:xfrm>
                  <a:off x="4001" y="196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5" name="Line 415"/>
                <p:cNvSpPr>
                  <a:spLocks noChangeShapeType="1"/>
                </p:cNvSpPr>
                <p:nvPr/>
              </p:nvSpPr>
              <p:spPr bwMode="auto">
                <a:xfrm>
                  <a:off x="4145" y="196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16" name="Group 416"/>
              <p:cNvGrpSpPr>
                <a:grpSpLocks/>
              </p:cNvGrpSpPr>
              <p:nvPr/>
            </p:nvGrpSpPr>
            <p:grpSpPr bwMode="auto">
              <a:xfrm>
                <a:off x="4343" y="1983"/>
                <a:ext cx="624" cy="336"/>
                <a:chOff x="4337" y="1968"/>
                <a:chExt cx="624" cy="336"/>
              </a:xfrm>
            </p:grpSpPr>
            <p:sp>
              <p:nvSpPr>
                <p:cNvPr id="794017" name="Rectangle 417"/>
                <p:cNvSpPr>
                  <a:spLocks noChangeArrowheads="1"/>
                </p:cNvSpPr>
                <p:nvPr/>
              </p:nvSpPr>
              <p:spPr bwMode="auto">
                <a:xfrm>
                  <a:off x="4817" y="1968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8" name="Rectangle 418"/>
                <p:cNvSpPr>
                  <a:spLocks noChangeArrowheads="1"/>
                </p:cNvSpPr>
                <p:nvPr/>
              </p:nvSpPr>
              <p:spPr bwMode="auto">
                <a:xfrm>
                  <a:off x="4337" y="1968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V8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19" name="Line 419"/>
                <p:cNvSpPr>
                  <a:spLocks noChangeShapeType="1"/>
                </p:cNvSpPr>
                <p:nvPr/>
              </p:nvSpPr>
              <p:spPr bwMode="auto">
                <a:xfrm>
                  <a:off x="4337" y="1968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0" name="Line 420"/>
                <p:cNvSpPr>
                  <a:spLocks noChangeShapeType="1"/>
                </p:cNvSpPr>
                <p:nvPr/>
              </p:nvSpPr>
              <p:spPr bwMode="auto">
                <a:xfrm>
                  <a:off x="4337" y="230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1" name="Line 421"/>
                <p:cNvSpPr>
                  <a:spLocks noChangeShapeType="1"/>
                </p:cNvSpPr>
                <p:nvPr/>
              </p:nvSpPr>
              <p:spPr bwMode="auto">
                <a:xfrm>
                  <a:off x="4337" y="196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2" name="Line 422"/>
                <p:cNvSpPr>
                  <a:spLocks noChangeShapeType="1"/>
                </p:cNvSpPr>
                <p:nvPr/>
              </p:nvSpPr>
              <p:spPr bwMode="auto">
                <a:xfrm>
                  <a:off x="4817" y="196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3" name="Line 423"/>
                <p:cNvSpPr>
                  <a:spLocks noChangeShapeType="1"/>
                </p:cNvSpPr>
                <p:nvPr/>
              </p:nvSpPr>
              <p:spPr bwMode="auto">
                <a:xfrm>
                  <a:off x="4961" y="196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24" name="Group 424"/>
              <p:cNvGrpSpPr>
                <a:grpSpLocks/>
              </p:cNvGrpSpPr>
              <p:nvPr/>
            </p:nvGrpSpPr>
            <p:grpSpPr bwMode="auto">
              <a:xfrm>
                <a:off x="3569" y="2426"/>
                <a:ext cx="624" cy="336"/>
                <a:chOff x="3569" y="2448"/>
                <a:chExt cx="624" cy="336"/>
              </a:xfrm>
            </p:grpSpPr>
            <p:sp>
              <p:nvSpPr>
                <p:cNvPr id="794025" name="Rectangle 425"/>
                <p:cNvSpPr>
                  <a:spLocks noChangeArrowheads="1"/>
                </p:cNvSpPr>
                <p:nvPr/>
              </p:nvSpPr>
              <p:spPr bwMode="auto">
                <a:xfrm>
                  <a:off x="4049" y="2448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6" name="Rectangle 426"/>
                <p:cNvSpPr>
                  <a:spLocks noChangeArrowheads="1"/>
                </p:cNvSpPr>
                <p:nvPr/>
              </p:nvSpPr>
              <p:spPr bwMode="auto">
                <a:xfrm>
                  <a:off x="3569" y="2448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V2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7" name="Line 427"/>
                <p:cNvSpPr>
                  <a:spLocks noChangeShapeType="1"/>
                </p:cNvSpPr>
                <p:nvPr/>
              </p:nvSpPr>
              <p:spPr bwMode="auto">
                <a:xfrm>
                  <a:off x="3569" y="2448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8" name="Line 428"/>
                <p:cNvSpPr>
                  <a:spLocks noChangeShapeType="1"/>
                </p:cNvSpPr>
                <p:nvPr/>
              </p:nvSpPr>
              <p:spPr bwMode="auto">
                <a:xfrm>
                  <a:off x="3569" y="278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29" name="Line 429"/>
                <p:cNvSpPr>
                  <a:spLocks noChangeShapeType="1"/>
                </p:cNvSpPr>
                <p:nvPr/>
              </p:nvSpPr>
              <p:spPr bwMode="auto">
                <a:xfrm>
                  <a:off x="3569" y="244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0" name="Line 430"/>
                <p:cNvSpPr>
                  <a:spLocks noChangeShapeType="1"/>
                </p:cNvSpPr>
                <p:nvPr/>
              </p:nvSpPr>
              <p:spPr bwMode="auto">
                <a:xfrm>
                  <a:off x="4049" y="244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1" name="Line 431"/>
                <p:cNvSpPr>
                  <a:spLocks noChangeShapeType="1"/>
                </p:cNvSpPr>
                <p:nvPr/>
              </p:nvSpPr>
              <p:spPr bwMode="auto">
                <a:xfrm>
                  <a:off x="4193" y="244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32" name="Group 432"/>
              <p:cNvGrpSpPr>
                <a:grpSpLocks/>
              </p:cNvGrpSpPr>
              <p:nvPr/>
            </p:nvGrpSpPr>
            <p:grpSpPr bwMode="auto">
              <a:xfrm>
                <a:off x="4343" y="2426"/>
                <a:ext cx="624" cy="336"/>
                <a:chOff x="4385" y="2448"/>
                <a:chExt cx="624" cy="336"/>
              </a:xfrm>
            </p:grpSpPr>
            <p:sp>
              <p:nvSpPr>
                <p:cNvPr id="794033" name="Rectangle 433"/>
                <p:cNvSpPr>
                  <a:spLocks noChangeArrowheads="1"/>
                </p:cNvSpPr>
                <p:nvPr/>
              </p:nvSpPr>
              <p:spPr bwMode="auto">
                <a:xfrm>
                  <a:off x="4865" y="2448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4" name="Rectangle 434"/>
                <p:cNvSpPr>
                  <a:spLocks noChangeArrowheads="1"/>
                </p:cNvSpPr>
                <p:nvPr/>
              </p:nvSpPr>
              <p:spPr bwMode="auto">
                <a:xfrm>
                  <a:off x="4385" y="2448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V8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5" name="Line 435"/>
                <p:cNvSpPr>
                  <a:spLocks noChangeShapeType="1"/>
                </p:cNvSpPr>
                <p:nvPr/>
              </p:nvSpPr>
              <p:spPr bwMode="auto">
                <a:xfrm>
                  <a:off x="4385" y="2448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6" name="Line 436"/>
                <p:cNvSpPr>
                  <a:spLocks noChangeShapeType="1"/>
                </p:cNvSpPr>
                <p:nvPr/>
              </p:nvSpPr>
              <p:spPr bwMode="auto">
                <a:xfrm>
                  <a:off x="4385" y="278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7" name="Line 437"/>
                <p:cNvSpPr>
                  <a:spLocks noChangeShapeType="1"/>
                </p:cNvSpPr>
                <p:nvPr/>
              </p:nvSpPr>
              <p:spPr bwMode="auto">
                <a:xfrm>
                  <a:off x="4385" y="244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8" name="Line 438"/>
                <p:cNvSpPr>
                  <a:spLocks noChangeShapeType="1"/>
                </p:cNvSpPr>
                <p:nvPr/>
              </p:nvSpPr>
              <p:spPr bwMode="auto">
                <a:xfrm>
                  <a:off x="4865" y="244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39" name="Line 439"/>
                <p:cNvSpPr>
                  <a:spLocks noChangeShapeType="1"/>
                </p:cNvSpPr>
                <p:nvPr/>
              </p:nvSpPr>
              <p:spPr bwMode="auto">
                <a:xfrm>
                  <a:off x="5009" y="2448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40" name="Group 440"/>
              <p:cNvGrpSpPr>
                <a:grpSpLocks/>
              </p:cNvGrpSpPr>
              <p:nvPr/>
            </p:nvGrpSpPr>
            <p:grpSpPr bwMode="auto">
              <a:xfrm>
                <a:off x="3569" y="2870"/>
                <a:ext cx="624" cy="336"/>
                <a:chOff x="3569" y="2880"/>
                <a:chExt cx="624" cy="336"/>
              </a:xfrm>
            </p:grpSpPr>
            <p:sp>
              <p:nvSpPr>
                <p:cNvPr id="794041" name="Rectangle 441"/>
                <p:cNvSpPr>
                  <a:spLocks noChangeArrowheads="1"/>
                </p:cNvSpPr>
                <p:nvPr/>
              </p:nvSpPr>
              <p:spPr bwMode="auto">
                <a:xfrm>
                  <a:off x="4049" y="2880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42" name="Rectangle 442"/>
                <p:cNvSpPr>
                  <a:spLocks noChangeArrowheads="1"/>
                </p:cNvSpPr>
                <p:nvPr/>
              </p:nvSpPr>
              <p:spPr bwMode="auto">
                <a:xfrm>
                  <a:off x="3569" y="2880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V3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43" name="Line 443"/>
                <p:cNvSpPr>
                  <a:spLocks noChangeShapeType="1"/>
                </p:cNvSpPr>
                <p:nvPr/>
              </p:nvSpPr>
              <p:spPr bwMode="auto">
                <a:xfrm>
                  <a:off x="3569" y="2880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44" name="Line 444"/>
                <p:cNvSpPr>
                  <a:spLocks noChangeShapeType="1"/>
                </p:cNvSpPr>
                <p:nvPr/>
              </p:nvSpPr>
              <p:spPr bwMode="auto">
                <a:xfrm>
                  <a:off x="3569" y="3216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45" name="Line 445"/>
                <p:cNvSpPr>
                  <a:spLocks noChangeShapeType="1"/>
                </p:cNvSpPr>
                <p:nvPr/>
              </p:nvSpPr>
              <p:spPr bwMode="auto">
                <a:xfrm>
                  <a:off x="3569" y="2880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46" name="Line 446"/>
                <p:cNvSpPr>
                  <a:spLocks noChangeShapeType="1"/>
                </p:cNvSpPr>
                <p:nvPr/>
              </p:nvSpPr>
              <p:spPr bwMode="auto">
                <a:xfrm>
                  <a:off x="4049" y="2880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47" name="Line 447"/>
                <p:cNvSpPr>
                  <a:spLocks noChangeShapeType="1"/>
                </p:cNvSpPr>
                <p:nvPr/>
              </p:nvSpPr>
              <p:spPr bwMode="auto">
                <a:xfrm>
                  <a:off x="4193" y="2880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48" name="Group 448"/>
              <p:cNvGrpSpPr>
                <a:grpSpLocks/>
              </p:cNvGrpSpPr>
              <p:nvPr/>
            </p:nvGrpSpPr>
            <p:grpSpPr bwMode="auto">
              <a:xfrm>
                <a:off x="4343" y="2870"/>
                <a:ext cx="624" cy="336"/>
                <a:chOff x="4385" y="2880"/>
                <a:chExt cx="624" cy="336"/>
              </a:xfrm>
            </p:grpSpPr>
            <p:sp>
              <p:nvSpPr>
                <p:cNvPr id="794049" name="Rectangle 449"/>
                <p:cNvSpPr>
                  <a:spLocks noChangeArrowheads="1"/>
                </p:cNvSpPr>
                <p:nvPr/>
              </p:nvSpPr>
              <p:spPr bwMode="auto">
                <a:xfrm>
                  <a:off x="4865" y="2880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0" name="Rectangle 450"/>
                <p:cNvSpPr>
                  <a:spLocks noChangeArrowheads="1"/>
                </p:cNvSpPr>
                <p:nvPr/>
              </p:nvSpPr>
              <p:spPr bwMode="auto">
                <a:xfrm>
                  <a:off x="4385" y="2880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V7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1" name="Line 451"/>
                <p:cNvSpPr>
                  <a:spLocks noChangeShapeType="1"/>
                </p:cNvSpPr>
                <p:nvPr/>
              </p:nvSpPr>
              <p:spPr bwMode="auto">
                <a:xfrm>
                  <a:off x="4385" y="2880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2" name="Line 452"/>
                <p:cNvSpPr>
                  <a:spLocks noChangeShapeType="1"/>
                </p:cNvSpPr>
                <p:nvPr/>
              </p:nvSpPr>
              <p:spPr bwMode="auto">
                <a:xfrm>
                  <a:off x="4385" y="3216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3" name="Line 453"/>
                <p:cNvSpPr>
                  <a:spLocks noChangeShapeType="1"/>
                </p:cNvSpPr>
                <p:nvPr/>
              </p:nvSpPr>
              <p:spPr bwMode="auto">
                <a:xfrm>
                  <a:off x="4385" y="2880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4" name="Line 454"/>
                <p:cNvSpPr>
                  <a:spLocks noChangeShapeType="1"/>
                </p:cNvSpPr>
                <p:nvPr/>
              </p:nvSpPr>
              <p:spPr bwMode="auto">
                <a:xfrm>
                  <a:off x="4865" y="2880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5" name="Line 455"/>
                <p:cNvSpPr>
                  <a:spLocks noChangeShapeType="1"/>
                </p:cNvSpPr>
                <p:nvPr/>
              </p:nvSpPr>
              <p:spPr bwMode="auto">
                <a:xfrm>
                  <a:off x="5009" y="2880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56" name="Group 456"/>
              <p:cNvGrpSpPr>
                <a:grpSpLocks/>
              </p:cNvGrpSpPr>
              <p:nvPr/>
            </p:nvGrpSpPr>
            <p:grpSpPr bwMode="auto">
              <a:xfrm>
                <a:off x="3569" y="3313"/>
                <a:ext cx="624" cy="336"/>
                <a:chOff x="3569" y="3312"/>
                <a:chExt cx="624" cy="336"/>
              </a:xfrm>
            </p:grpSpPr>
            <p:sp>
              <p:nvSpPr>
                <p:cNvPr id="794057" name="Rectangle 457"/>
                <p:cNvSpPr>
                  <a:spLocks noChangeArrowheads="1"/>
                </p:cNvSpPr>
                <p:nvPr/>
              </p:nvSpPr>
              <p:spPr bwMode="auto">
                <a:xfrm>
                  <a:off x="4049" y="3312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8" name="Rectangle 458"/>
                <p:cNvSpPr>
                  <a:spLocks noChangeArrowheads="1"/>
                </p:cNvSpPr>
                <p:nvPr/>
              </p:nvSpPr>
              <p:spPr bwMode="auto">
                <a:xfrm>
                  <a:off x="3569" y="3312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V3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59" name="Line 459"/>
                <p:cNvSpPr>
                  <a:spLocks noChangeShapeType="1"/>
                </p:cNvSpPr>
                <p:nvPr/>
              </p:nvSpPr>
              <p:spPr bwMode="auto">
                <a:xfrm>
                  <a:off x="3569" y="3312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0" name="Line 460"/>
                <p:cNvSpPr>
                  <a:spLocks noChangeShapeType="1"/>
                </p:cNvSpPr>
                <p:nvPr/>
              </p:nvSpPr>
              <p:spPr bwMode="auto">
                <a:xfrm>
                  <a:off x="3569" y="3648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1" name="Line 461"/>
                <p:cNvSpPr>
                  <a:spLocks noChangeShapeType="1"/>
                </p:cNvSpPr>
                <p:nvPr/>
              </p:nvSpPr>
              <p:spPr bwMode="auto">
                <a:xfrm>
                  <a:off x="3569" y="3312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2" name="Line 462"/>
                <p:cNvSpPr>
                  <a:spLocks noChangeShapeType="1"/>
                </p:cNvSpPr>
                <p:nvPr/>
              </p:nvSpPr>
              <p:spPr bwMode="auto">
                <a:xfrm>
                  <a:off x="4049" y="331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3" name="Line 463"/>
                <p:cNvSpPr>
                  <a:spLocks noChangeShapeType="1"/>
                </p:cNvSpPr>
                <p:nvPr/>
              </p:nvSpPr>
              <p:spPr bwMode="auto">
                <a:xfrm>
                  <a:off x="4193" y="3312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64" name="Group 464"/>
              <p:cNvGrpSpPr>
                <a:grpSpLocks/>
              </p:cNvGrpSpPr>
              <p:nvPr/>
            </p:nvGrpSpPr>
            <p:grpSpPr bwMode="auto">
              <a:xfrm>
                <a:off x="4343" y="3313"/>
                <a:ext cx="624" cy="336"/>
                <a:chOff x="4385" y="3312"/>
                <a:chExt cx="624" cy="336"/>
              </a:xfrm>
            </p:grpSpPr>
            <p:sp>
              <p:nvSpPr>
                <p:cNvPr id="794065" name="Rectangle 465"/>
                <p:cNvSpPr>
                  <a:spLocks noChangeArrowheads="1"/>
                </p:cNvSpPr>
                <p:nvPr/>
              </p:nvSpPr>
              <p:spPr bwMode="auto">
                <a:xfrm>
                  <a:off x="4865" y="3312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6" name="Rectangle 466"/>
                <p:cNvSpPr>
                  <a:spLocks noChangeArrowheads="1"/>
                </p:cNvSpPr>
                <p:nvPr/>
              </p:nvSpPr>
              <p:spPr bwMode="auto">
                <a:xfrm>
                  <a:off x="4385" y="3312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V6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7" name="Line 467"/>
                <p:cNvSpPr>
                  <a:spLocks noChangeShapeType="1"/>
                </p:cNvSpPr>
                <p:nvPr/>
              </p:nvSpPr>
              <p:spPr bwMode="auto">
                <a:xfrm>
                  <a:off x="4385" y="3312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8" name="Line 468"/>
                <p:cNvSpPr>
                  <a:spLocks noChangeShapeType="1"/>
                </p:cNvSpPr>
                <p:nvPr/>
              </p:nvSpPr>
              <p:spPr bwMode="auto">
                <a:xfrm>
                  <a:off x="4385" y="3648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69" name="Line 469"/>
                <p:cNvSpPr>
                  <a:spLocks noChangeShapeType="1"/>
                </p:cNvSpPr>
                <p:nvPr/>
              </p:nvSpPr>
              <p:spPr bwMode="auto">
                <a:xfrm>
                  <a:off x="4385" y="3312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0" name="Line 470"/>
                <p:cNvSpPr>
                  <a:spLocks noChangeShapeType="1"/>
                </p:cNvSpPr>
                <p:nvPr/>
              </p:nvSpPr>
              <p:spPr bwMode="auto">
                <a:xfrm>
                  <a:off x="4865" y="3312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1" name="Line 471"/>
                <p:cNvSpPr>
                  <a:spLocks noChangeShapeType="1"/>
                </p:cNvSpPr>
                <p:nvPr/>
              </p:nvSpPr>
              <p:spPr bwMode="auto">
                <a:xfrm>
                  <a:off x="5009" y="3312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72" name="Group 472"/>
              <p:cNvGrpSpPr>
                <a:grpSpLocks/>
              </p:cNvGrpSpPr>
              <p:nvPr/>
            </p:nvGrpSpPr>
            <p:grpSpPr bwMode="auto">
              <a:xfrm>
                <a:off x="3569" y="3747"/>
                <a:ext cx="624" cy="336"/>
                <a:chOff x="3569" y="3744"/>
                <a:chExt cx="624" cy="336"/>
              </a:xfrm>
            </p:grpSpPr>
            <p:sp>
              <p:nvSpPr>
                <p:cNvPr id="794073" name="Rectangle 473"/>
                <p:cNvSpPr>
                  <a:spLocks noChangeArrowheads="1"/>
                </p:cNvSpPr>
                <p:nvPr/>
              </p:nvSpPr>
              <p:spPr bwMode="auto">
                <a:xfrm>
                  <a:off x="4049" y="3744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4" name="Rectangle 474"/>
                <p:cNvSpPr>
                  <a:spLocks noChangeArrowheads="1"/>
                </p:cNvSpPr>
                <p:nvPr/>
              </p:nvSpPr>
              <p:spPr bwMode="auto">
                <a:xfrm>
                  <a:off x="3569" y="3744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V4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5" name="Line 475"/>
                <p:cNvSpPr>
                  <a:spLocks noChangeShapeType="1"/>
                </p:cNvSpPr>
                <p:nvPr/>
              </p:nvSpPr>
              <p:spPr bwMode="auto">
                <a:xfrm>
                  <a:off x="3569" y="374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6" name="Line 476"/>
                <p:cNvSpPr>
                  <a:spLocks noChangeShapeType="1"/>
                </p:cNvSpPr>
                <p:nvPr/>
              </p:nvSpPr>
              <p:spPr bwMode="auto">
                <a:xfrm>
                  <a:off x="3569" y="4080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7" name="Line 477"/>
                <p:cNvSpPr>
                  <a:spLocks noChangeShapeType="1"/>
                </p:cNvSpPr>
                <p:nvPr/>
              </p:nvSpPr>
              <p:spPr bwMode="auto">
                <a:xfrm>
                  <a:off x="3569" y="374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8" name="Line 478"/>
                <p:cNvSpPr>
                  <a:spLocks noChangeShapeType="1"/>
                </p:cNvSpPr>
                <p:nvPr/>
              </p:nvSpPr>
              <p:spPr bwMode="auto">
                <a:xfrm>
                  <a:off x="4049" y="37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79" name="Line 479"/>
                <p:cNvSpPr>
                  <a:spLocks noChangeShapeType="1"/>
                </p:cNvSpPr>
                <p:nvPr/>
              </p:nvSpPr>
              <p:spPr bwMode="auto">
                <a:xfrm>
                  <a:off x="4193" y="374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grpSp>
            <p:nvGrpSpPr>
              <p:cNvPr id="794080" name="Group 480"/>
              <p:cNvGrpSpPr>
                <a:grpSpLocks/>
              </p:cNvGrpSpPr>
              <p:nvPr/>
            </p:nvGrpSpPr>
            <p:grpSpPr bwMode="auto">
              <a:xfrm>
                <a:off x="4343" y="3747"/>
                <a:ext cx="624" cy="336"/>
                <a:chOff x="4385" y="3744"/>
                <a:chExt cx="624" cy="336"/>
              </a:xfrm>
            </p:grpSpPr>
            <p:sp>
              <p:nvSpPr>
                <p:cNvPr id="794081" name="Rectangle 481"/>
                <p:cNvSpPr>
                  <a:spLocks noChangeArrowheads="1"/>
                </p:cNvSpPr>
                <p:nvPr/>
              </p:nvSpPr>
              <p:spPr bwMode="auto">
                <a:xfrm>
                  <a:off x="4865" y="3744"/>
                  <a:ext cx="144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82" name="Rectangle 482"/>
                <p:cNvSpPr>
                  <a:spLocks noChangeArrowheads="1"/>
                </p:cNvSpPr>
                <p:nvPr/>
              </p:nvSpPr>
              <p:spPr bwMode="auto">
                <a:xfrm>
                  <a:off x="4385" y="3744"/>
                  <a:ext cx="480" cy="33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eaLnBrk="0" hangingPunct="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eaLnBrk="0" hangingPunct="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eaLnBrk="0" hangingPunct="0">
                    <a:spcBef>
                      <a:spcPct val="20000"/>
                    </a:spcBef>
                    <a:buChar char="–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eaLnBrk="0" hangingPunct="0">
                    <a:spcBef>
                      <a:spcPct val="20000"/>
                    </a:spcBef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000" dirty="0" err="1">
                      <a:solidFill>
                        <a:schemeClr val="bg2">
                          <a:lumMod val="10000"/>
                        </a:schemeClr>
                      </a:solidFill>
                    </a:rPr>
                    <a:t>V5</a:t>
                  </a:r>
                  <a:endParaRPr lang="en-US" altLang="zh-CN" sz="2000" dirty="0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83" name="Line 483"/>
                <p:cNvSpPr>
                  <a:spLocks noChangeShapeType="1"/>
                </p:cNvSpPr>
                <p:nvPr/>
              </p:nvSpPr>
              <p:spPr bwMode="auto">
                <a:xfrm>
                  <a:off x="4385" y="3744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84" name="Line 484"/>
                <p:cNvSpPr>
                  <a:spLocks noChangeShapeType="1"/>
                </p:cNvSpPr>
                <p:nvPr/>
              </p:nvSpPr>
              <p:spPr bwMode="auto">
                <a:xfrm>
                  <a:off x="4385" y="4080"/>
                  <a:ext cx="624" cy="0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85" name="Line 485"/>
                <p:cNvSpPr>
                  <a:spLocks noChangeShapeType="1"/>
                </p:cNvSpPr>
                <p:nvPr/>
              </p:nvSpPr>
              <p:spPr bwMode="auto">
                <a:xfrm>
                  <a:off x="4385" y="374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86" name="Line 486"/>
                <p:cNvSpPr>
                  <a:spLocks noChangeShapeType="1"/>
                </p:cNvSpPr>
                <p:nvPr/>
              </p:nvSpPr>
              <p:spPr bwMode="auto">
                <a:xfrm>
                  <a:off x="4865" y="3744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  <p:sp>
              <p:nvSpPr>
                <p:cNvPr id="794087" name="Line 487"/>
                <p:cNvSpPr>
                  <a:spLocks noChangeShapeType="1"/>
                </p:cNvSpPr>
                <p:nvPr/>
              </p:nvSpPr>
              <p:spPr bwMode="auto">
                <a:xfrm>
                  <a:off x="5009" y="3744"/>
                  <a:ext cx="0" cy="336"/>
                </a:xfrm>
                <a:prstGeom prst="line">
                  <a:avLst/>
                </a:prstGeom>
                <a:noFill/>
                <a:ln w="28575" cap="sq">
                  <a:solidFill>
                    <a:schemeClr val="bg2">
                      <a:lumMod val="1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chemeClr val="bg2">
                        <a:lumMod val="10000"/>
                      </a:schemeClr>
                    </a:solidFill>
                  </a:endParaRPr>
                </a:p>
              </p:txBody>
            </p:sp>
          </p:grpSp>
          <p:cxnSp>
            <p:nvCxnSpPr>
              <p:cNvPr id="794088" name="AutoShape 488"/>
              <p:cNvCxnSpPr>
                <a:cxnSpLocks noChangeShapeType="1"/>
              </p:cNvCxnSpPr>
              <p:nvPr/>
            </p:nvCxnSpPr>
            <p:spPr bwMode="auto">
              <a:xfrm flipV="1">
                <a:off x="3271" y="832"/>
                <a:ext cx="289" cy="1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89" name="AutoShape 489"/>
              <p:cNvCxnSpPr>
                <a:cxnSpLocks noChangeShapeType="1"/>
                <a:stCxn id="793945" idx="1"/>
                <a:endCxn id="793954" idx="1"/>
              </p:cNvCxnSpPr>
              <p:nvPr/>
            </p:nvCxnSpPr>
            <p:spPr bwMode="auto">
              <a:xfrm>
                <a:off x="4049" y="832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0" name="AutoShape 490"/>
              <p:cNvCxnSpPr>
                <a:cxnSpLocks noChangeShapeType="1"/>
              </p:cNvCxnSpPr>
              <p:nvPr/>
            </p:nvCxnSpPr>
            <p:spPr bwMode="auto">
              <a:xfrm>
                <a:off x="3271" y="1264"/>
                <a:ext cx="289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1" name="AutoShape 491"/>
              <p:cNvCxnSpPr>
                <a:cxnSpLocks noChangeShapeType="1"/>
                <a:stCxn id="793962" idx="3"/>
                <a:endCxn id="793970" idx="1"/>
              </p:cNvCxnSpPr>
              <p:nvPr/>
            </p:nvCxnSpPr>
            <p:spPr bwMode="auto">
              <a:xfrm>
                <a:off x="4049" y="1264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2" name="AutoShape 492"/>
              <p:cNvCxnSpPr>
                <a:cxnSpLocks noChangeShapeType="1"/>
                <a:stCxn id="793970" idx="3"/>
                <a:endCxn id="793978" idx="1"/>
              </p:cNvCxnSpPr>
              <p:nvPr/>
            </p:nvCxnSpPr>
            <p:spPr bwMode="auto">
              <a:xfrm>
                <a:off x="4823" y="1264"/>
                <a:ext cx="291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3" name="AutoShape 493"/>
              <p:cNvCxnSpPr>
                <a:cxnSpLocks noChangeShapeType="1"/>
              </p:cNvCxnSpPr>
              <p:nvPr/>
            </p:nvCxnSpPr>
            <p:spPr bwMode="auto">
              <a:xfrm>
                <a:off x="3271" y="1708"/>
                <a:ext cx="289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4" name="AutoShape 494"/>
              <p:cNvCxnSpPr>
                <a:cxnSpLocks noChangeShapeType="1"/>
                <a:stCxn id="793985" idx="1"/>
                <a:endCxn id="793994" idx="1"/>
              </p:cNvCxnSpPr>
              <p:nvPr/>
            </p:nvCxnSpPr>
            <p:spPr bwMode="auto">
              <a:xfrm>
                <a:off x="4049" y="1708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5" name="AutoShape 495"/>
              <p:cNvCxnSpPr>
                <a:cxnSpLocks noChangeShapeType="1"/>
                <a:stCxn id="793994" idx="3"/>
                <a:endCxn id="794002" idx="1"/>
              </p:cNvCxnSpPr>
              <p:nvPr/>
            </p:nvCxnSpPr>
            <p:spPr bwMode="auto">
              <a:xfrm>
                <a:off x="4823" y="1708"/>
                <a:ext cx="291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6" name="AutoShape 496"/>
              <p:cNvCxnSpPr>
                <a:cxnSpLocks noChangeShapeType="1"/>
                <a:stCxn id="794009" idx="1"/>
                <a:endCxn id="794018" idx="1"/>
              </p:cNvCxnSpPr>
              <p:nvPr/>
            </p:nvCxnSpPr>
            <p:spPr bwMode="auto">
              <a:xfrm>
                <a:off x="4049" y="2151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7" name="AutoShape 497"/>
              <p:cNvCxnSpPr>
                <a:cxnSpLocks noChangeShapeType="1"/>
              </p:cNvCxnSpPr>
              <p:nvPr/>
            </p:nvCxnSpPr>
            <p:spPr bwMode="auto">
              <a:xfrm>
                <a:off x="3271" y="2594"/>
                <a:ext cx="289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8" name="AutoShape 498"/>
              <p:cNvCxnSpPr>
                <a:cxnSpLocks noChangeShapeType="1"/>
                <a:stCxn id="794026" idx="3"/>
                <a:endCxn id="794034" idx="1"/>
              </p:cNvCxnSpPr>
              <p:nvPr/>
            </p:nvCxnSpPr>
            <p:spPr bwMode="auto">
              <a:xfrm>
                <a:off x="4049" y="2594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099" name="AutoShape 499"/>
              <p:cNvCxnSpPr>
                <a:cxnSpLocks noChangeShapeType="1"/>
              </p:cNvCxnSpPr>
              <p:nvPr/>
            </p:nvCxnSpPr>
            <p:spPr bwMode="auto">
              <a:xfrm>
                <a:off x="3271" y="3038"/>
                <a:ext cx="289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100" name="AutoShape 500"/>
              <p:cNvCxnSpPr>
                <a:cxnSpLocks noChangeShapeType="1"/>
                <a:stCxn id="794041" idx="1"/>
                <a:endCxn id="794050" idx="1"/>
              </p:cNvCxnSpPr>
              <p:nvPr/>
            </p:nvCxnSpPr>
            <p:spPr bwMode="auto">
              <a:xfrm>
                <a:off x="4049" y="3038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101" name="AutoShape 501"/>
              <p:cNvCxnSpPr>
                <a:cxnSpLocks noChangeShapeType="1"/>
              </p:cNvCxnSpPr>
              <p:nvPr/>
            </p:nvCxnSpPr>
            <p:spPr bwMode="auto">
              <a:xfrm>
                <a:off x="3271" y="3915"/>
                <a:ext cx="289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102" name="AutoShape 502"/>
              <p:cNvCxnSpPr>
                <a:cxnSpLocks noChangeShapeType="1"/>
                <a:stCxn id="794073" idx="1"/>
                <a:endCxn id="794082" idx="1"/>
              </p:cNvCxnSpPr>
              <p:nvPr/>
            </p:nvCxnSpPr>
            <p:spPr bwMode="auto">
              <a:xfrm>
                <a:off x="4049" y="3915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103" name="AutoShape 503"/>
              <p:cNvCxnSpPr>
                <a:cxnSpLocks noChangeShapeType="1"/>
                <a:stCxn id="794058" idx="3"/>
                <a:endCxn id="794066" idx="1"/>
              </p:cNvCxnSpPr>
              <p:nvPr/>
            </p:nvCxnSpPr>
            <p:spPr bwMode="auto">
              <a:xfrm>
                <a:off x="4049" y="3481"/>
                <a:ext cx="294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104" name="AutoShape 504"/>
              <p:cNvCxnSpPr>
                <a:cxnSpLocks noChangeShapeType="1"/>
              </p:cNvCxnSpPr>
              <p:nvPr/>
            </p:nvCxnSpPr>
            <p:spPr bwMode="auto">
              <a:xfrm>
                <a:off x="3271" y="3481"/>
                <a:ext cx="289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4105" name="AutoShape 505"/>
              <p:cNvCxnSpPr>
                <a:cxnSpLocks noChangeShapeType="1"/>
              </p:cNvCxnSpPr>
              <p:nvPr/>
            </p:nvCxnSpPr>
            <p:spPr bwMode="auto">
              <a:xfrm>
                <a:off x="3271" y="2151"/>
                <a:ext cx="289" cy="0"/>
              </a:xfrm>
              <a:prstGeom prst="straightConnector1">
                <a:avLst/>
              </a:prstGeom>
              <a:noFill/>
              <a:ln w="28575">
                <a:solidFill>
                  <a:schemeClr val="bg2">
                    <a:lumMod val="1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94132" name="Group 532"/>
          <p:cNvGrpSpPr>
            <a:grpSpLocks/>
          </p:cNvGrpSpPr>
          <p:nvPr/>
        </p:nvGrpSpPr>
        <p:grpSpPr bwMode="auto">
          <a:xfrm>
            <a:off x="1195389" y="4581525"/>
            <a:ext cx="2592387" cy="2133600"/>
            <a:chOff x="68" y="845"/>
            <a:chExt cx="2041" cy="2177"/>
          </a:xfrm>
        </p:grpSpPr>
        <p:sp>
          <p:nvSpPr>
            <p:cNvPr id="794133" name="Oval 533"/>
            <p:cNvSpPr>
              <a:spLocks noChangeArrowheads="1"/>
            </p:cNvSpPr>
            <p:nvPr/>
          </p:nvSpPr>
          <p:spPr bwMode="auto">
            <a:xfrm>
              <a:off x="877" y="845"/>
              <a:ext cx="383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V1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94134" name="Oval 534"/>
            <p:cNvSpPr>
              <a:spLocks noChangeArrowheads="1"/>
            </p:cNvSpPr>
            <p:nvPr/>
          </p:nvSpPr>
          <p:spPr bwMode="auto">
            <a:xfrm>
              <a:off x="368" y="1443"/>
              <a:ext cx="382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V2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94135" name="Oval 535"/>
            <p:cNvSpPr>
              <a:spLocks noChangeArrowheads="1"/>
            </p:cNvSpPr>
            <p:nvPr/>
          </p:nvSpPr>
          <p:spPr bwMode="auto">
            <a:xfrm>
              <a:off x="1387" y="1443"/>
              <a:ext cx="382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V3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94136" name="Oval 536"/>
            <p:cNvSpPr>
              <a:spLocks noChangeArrowheads="1"/>
            </p:cNvSpPr>
            <p:nvPr/>
          </p:nvSpPr>
          <p:spPr bwMode="auto">
            <a:xfrm>
              <a:off x="68" y="2061"/>
              <a:ext cx="382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V4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94137" name="Oval 537"/>
            <p:cNvSpPr>
              <a:spLocks noChangeArrowheads="1"/>
            </p:cNvSpPr>
            <p:nvPr/>
          </p:nvSpPr>
          <p:spPr bwMode="auto">
            <a:xfrm>
              <a:off x="665" y="2062"/>
              <a:ext cx="382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V5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94138" name="Oval 538"/>
            <p:cNvSpPr>
              <a:spLocks noChangeArrowheads="1"/>
            </p:cNvSpPr>
            <p:nvPr/>
          </p:nvSpPr>
          <p:spPr bwMode="auto">
            <a:xfrm>
              <a:off x="1132" y="2062"/>
              <a:ext cx="382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V6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94139" name="Oval 539"/>
            <p:cNvSpPr>
              <a:spLocks noChangeArrowheads="1"/>
            </p:cNvSpPr>
            <p:nvPr/>
          </p:nvSpPr>
          <p:spPr bwMode="auto">
            <a:xfrm>
              <a:off x="1727" y="2062"/>
              <a:ext cx="382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V7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94140" name="Oval 540"/>
            <p:cNvSpPr>
              <a:spLocks noChangeArrowheads="1"/>
            </p:cNvSpPr>
            <p:nvPr/>
          </p:nvSpPr>
          <p:spPr bwMode="auto">
            <a:xfrm>
              <a:off x="367" y="2638"/>
              <a:ext cx="382" cy="38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V8</a:t>
              </a:r>
              <a:endParaRPr lang="en-US" altLang="zh-CN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cxnSp>
          <p:nvCxnSpPr>
            <p:cNvPr id="794141" name="AutoShape 541"/>
            <p:cNvCxnSpPr>
              <a:cxnSpLocks noChangeShapeType="1"/>
              <a:stCxn id="794133" idx="3"/>
              <a:endCxn id="794134" idx="0"/>
            </p:cNvCxnSpPr>
            <p:nvPr/>
          </p:nvCxnSpPr>
          <p:spPr bwMode="auto">
            <a:xfrm flipH="1">
              <a:off x="559" y="1182"/>
              <a:ext cx="374" cy="252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2" name="AutoShape 542"/>
            <p:cNvCxnSpPr>
              <a:cxnSpLocks noChangeShapeType="1"/>
              <a:stCxn id="794133" idx="5"/>
              <a:endCxn id="794135" idx="0"/>
            </p:cNvCxnSpPr>
            <p:nvPr/>
          </p:nvCxnSpPr>
          <p:spPr bwMode="auto">
            <a:xfrm>
              <a:off x="1204" y="1182"/>
              <a:ext cx="374" cy="252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3" name="AutoShape 543"/>
            <p:cNvCxnSpPr>
              <a:cxnSpLocks noChangeShapeType="1"/>
              <a:stCxn id="794134" idx="5"/>
              <a:endCxn id="794137" idx="0"/>
            </p:cNvCxnSpPr>
            <p:nvPr/>
          </p:nvCxnSpPr>
          <p:spPr bwMode="auto">
            <a:xfrm>
              <a:off x="694" y="1780"/>
              <a:ext cx="162" cy="273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4" name="AutoShape 544"/>
            <p:cNvCxnSpPr>
              <a:cxnSpLocks noChangeShapeType="1"/>
              <a:stCxn id="794135" idx="3"/>
              <a:endCxn id="794138" idx="0"/>
            </p:cNvCxnSpPr>
            <p:nvPr/>
          </p:nvCxnSpPr>
          <p:spPr bwMode="auto">
            <a:xfrm flipH="1">
              <a:off x="1323" y="1780"/>
              <a:ext cx="120" cy="273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5" name="AutoShape 545"/>
            <p:cNvCxnSpPr>
              <a:cxnSpLocks noChangeShapeType="1"/>
              <a:stCxn id="794135" idx="5"/>
              <a:endCxn id="794139" idx="0"/>
            </p:cNvCxnSpPr>
            <p:nvPr/>
          </p:nvCxnSpPr>
          <p:spPr bwMode="auto">
            <a:xfrm>
              <a:off x="1713" y="1780"/>
              <a:ext cx="205" cy="273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6" name="AutoShape 546"/>
            <p:cNvCxnSpPr>
              <a:cxnSpLocks noChangeShapeType="1"/>
              <a:stCxn id="794136" idx="4"/>
              <a:endCxn id="794140" idx="1"/>
            </p:cNvCxnSpPr>
            <p:nvPr/>
          </p:nvCxnSpPr>
          <p:spPr bwMode="auto">
            <a:xfrm>
              <a:off x="259" y="2454"/>
              <a:ext cx="164" cy="231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7" name="AutoShape 547"/>
            <p:cNvCxnSpPr>
              <a:cxnSpLocks noChangeShapeType="1"/>
              <a:stCxn id="794137" idx="4"/>
              <a:endCxn id="794140" idx="7"/>
            </p:cNvCxnSpPr>
            <p:nvPr/>
          </p:nvCxnSpPr>
          <p:spPr bwMode="auto">
            <a:xfrm flipH="1">
              <a:off x="693" y="2455"/>
              <a:ext cx="163" cy="230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8" name="AutoShape 548"/>
            <p:cNvCxnSpPr>
              <a:cxnSpLocks noChangeShapeType="1"/>
              <a:stCxn id="794138" idx="6"/>
              <a:endCxn id="794139" idx="2"/>
            </p:cNvCxnSpPr>
            <p:nvPr/>
          </p:nvCxnSpPr>
          <p:spPr bwMode="auto">
            <a:xfrm>
              <a:off x="1523" y="2254"/>
              <a:ext cx="195" cy="0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4149" name="AutoShape 549"/>
            <p:cNvCxnSpPr>
              <a:cxnSpLocks noChangeShapeType="1"/>
              <a:stCxn id="794134" idx="3"/>
              <a:endCxn id="794136" idx="0"/>
            </p:cNvCxnSpPr>
            <p:nvPr/>
          </p:nvCxnSpPr>
          <p:spPr bwMode="auto">
            <a:xfrm flipH="1">
              <a:off x="259" y="1780"/>
              <a:ext cx="165" cy="272"/>
            </a:xfrm>
            <a:prstGeom prst="straightConnector1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94128" name="Text Box 528"/>
          <p:cNvSpPr txBox="1">
            <a:spLocks noChangeArrowheads="1"/>
          </p:cNvSpPr>
          <p:nvPr/>
        </p:nvSpPr>
        <p:spPr bwMode="auto">
          <a:xfrm>
            <a:off x="5874346" y="44451"/>
            <a:ext cx="35988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深度优先搜索遍历结果：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4129" name="Text Box 529"/>
          <p:cNvSpPr txBox="1">
            <a:spLocks noChangeArrowheads="1"/>
          </p:cNvSpPr>
          <p:nvPr/>
        </p:nvSpPr>
        <p:spPr bwMode="auto">
          <a:xfrm>
            <a:off x="5800800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V1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4130" name="Text Box 530"/>
          <p:cNvSpPr txBox="1">
            <a:spLocks noChangeArrowheads="1"/>
          </p:cNvSpPr>
          <p:nvPr/>
        </p:nvSpPr>
        <p:spPr bwMode="auto">
          <a:xfrm>
            <a:off x="6448886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V2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4131" name="Text Box 531"/>
          <p:cNvSpPr txBox="1">
            <a:spLocks noChangeArrowheads="1"/>
          </p:cNvSpPr>
          <p:nvPr/>
        </p:nvSpPr>
        <p:spPr bwMode="auto">
          <a:xfrm>
            <a:off x="7096972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V4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4150" name="Text Box 550"/>
          <p:cNvSpPr txBox="1">
            <a:spLocks noChangeArrowheads="1"/>
          </p:cNvSpPr>
          <p:nvPr/>
        </p:nvSpPr>
        <p:spPr bwMode="auto">
          <a:xfrm>
            <a:off x="7745058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V8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4151" name="Text Box 551"/>
          <p:cNvSpPr txBox="1">
            <a:spLocks noChangeArrowheads="1"/>
          </p:cNvSpPr>
          <p:nvPr/>
        </p:nvSpPr>
        <p:spPr bwMode="auto">
          <a:xfrm>
            <a:off x="8393144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V5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4152" name="Text Box 552"/>
          <p:cNvSpPr txBox="1">
            <a:spLocks noChangeArrowheads="1"/>
          </p:cNvSpPr>
          <p:nvPr/>
        </p:nvSpPr>
        <p:spPr bwMode="auto">
          <a:xfrm>
            <a:off x="9041230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V3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4153" name="Text Box 553"/>
          <p:cNvSpPr txBox="1">
            <a:spLocks noChangeArrowheads="1"/>
          </p:cNvSpPr>
          <p:nvPr/>
        </p:nvSpPr>
        <p:spPr bwMode="auto">
          <a:xfrm>
            <a:off x="9689316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V6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794154" name="Text Box 554"/>
          <p:cNvSpPr txBox="1">
            <a:spLocks noChangeArrowheads="1"/>
          </p:cNvSpPr>
          <p:nvPr/>
        </p:nvSpPr>
        <p:spPr bwMode="auto">
          <a:xfrm>
            <a:off x="10337400" y="476672"/>
            <a:ext cx="86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b="1" dirty="0" err="1">
                <a:solidFill>
                  <a:srgbClr val="CC0000"/>
                </a:solidFill>
                <a:latin typeface="Verdana" pitchFamily="34" charset="0"/>
              </a:rPr>
              <a:t>V7</a:t>
            </a:r>
            <a:endParaRPr lang="en-US" altLang="zh-CN" sz="2800" dirty="0">
              <a:solidFill>
                <a:srgbClr val="CC0000"/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794173" name="AutoShape 573"/>
          <p:cNvCxnSpPr>
            <a:cxnSpLocks noChangeShapeType="1"/>
          </p:cNvCxnSpPr>
          <p:nvPr/>
        </p:nvCxnSpPr>
        <p:spPr bwMode="auto">
          <a:xfrm flipH="1" flipV="1">
            <a:off x="8126031" y="5307331"/>
            <a:ext cx="482600" cy="957781"/>
          </a:xfrm>
          <a:prstGeom prst="curvedConnector3">
            <a:avLst>
              <a:gd name="adj1" fmla="val -47368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174" name="AutoShape 574"/>
          <p:cNvCxnSpPr>
            <a:cxnSpLocks noChangeShapeType="1"/>
          </p:cNvCxnSpPr>
          <p:nvPr/>
        </p:nvCxnSpPr>
        <p:spPr bwMode="auto">
          <a:xfrm flipH="1" flipV="1">
            <a:off x="7646671" y="4446430"/>
            <a:ext cx="479361" cy="860901"/>
          </a:xfrm>
          <a:prstGeom prst="curvedConnector3">
            <a:avLst>
              <a:gd name="adj1" fmla="val -47688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175" name="AutoShape 575"/>
          <p:cNvCxnSpPr>
            <a:cxnSpLocks noChangeShapeType="1"/>
          </p:cNvCxnSpPr>
          <p:nvPr/>
        </p:nvCxnSpPr>
        <p:spPr bwMode="auto">
          <a:xfrm flipH="1" flipV="1">
            <a:off x="7189152" y="3509169"/>
            <a:ext cx="465138" cy="937260"/>
          </a:xfrm>
          <a:prstGeom prst="curvedConnector3">
            <a:avLst>
              <a:gd name="adj1" fmla="val -49147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176" name="AutoShape 576"/>
          <p:cNvCxnSpPr>
            <a:cxnSpLocks noChangeShapeType="1"/>
          </p:cNvCxnSpPr>
          <p:nvPr/>
        </p:nvCxnSpPr>
        <p:spPr bwMode="auto">
          <a:xfrm rot="10800000">
            <a:off x="6440170" y="2606675"/>
            <a:ext cx="12700" cy="902494"/>
          </a:xfrm>
          <a:prstGeom prst="curvedConnector3">
            <a:avLst>
              <a:gd name="adj1" fmla="val 3480000"/>
            </a:avLst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181" name="AutoShape 581"/>
          <p:cNvCxnSpPr>
            <a:cxnSpLocks noChangeShapeType="1"/>
          </p:cNvCxnSpPr>
          <p:nvPr/>
        </p:nvCxnSpPr>
        <p:spPr bwMode="auto">
          <a:xfrm flipH="1" flipV="1">
            <a:off x="7188772" y="2606676"/>
            <a:ext cx="849357" cy="902803"/>
          </a:xfrm>
          <a:prstGeom prst="curvedConnector3">
            <a:avLst>
              <a:gd name="adj1" fmla="val -26914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182" name="AutoShape 582"/>
          <p:cNvCxnSpPr>
            <a:cxnSpLocks noChangeShapeType="1"/>
          </p:cNvCxnSpPr>
          <p:nvPr/>
        </p:nvCxnSpPr>
        <p:spPr bwMode="auto">
          <a:xfrm rot="10800000" flipH="1">
            <a:off x="6458458" y="1601790"/>
            <a:ext cx="1327150" cy="1004887"/>
          </a:xfrm>
          <a:prstGeom prst="curvedConnector3">
            <a:avLst>
              <a:gd name="adj1" fmla="val -17225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201" name="AutoShape 601"/>
          <p:cNvCxnSpPr>
            <a:cxnSpLocks noChangeShapeType="1"/>
          </p:cNvCxnSpPr>
          <p:nvPr/>
        </p:nvCxnSpPr>
        <p:spPr bwMode="auto">
          <a:xfrm flipH="1" flipV="1">
            <a:off x="10323512" y="4444208"/>
            <a:ext cx="420688" cy="863917"/>
          </a:xfrm>
          <a:prstGeom prst="curvedConnector3">
            <a:avLst>
              <a:gd name="adj1" fmla="val -54340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202" name="AutoShape 602"/>
          <p:cNvCxnSpPr>
            <a:cxnSpLocks noChangeShapeType="1"/>
          </p:cNvCxnSpPr>
          <p:nvPr/>
        </p:nvCxnSpPr>
        <p:spPr bwMode="auto">
          <a:xfrm flipH="1" flipV="1">
            <a:off x="9836786" y="3509169"/>
            <a:ext cx="471487" cy="935038"/>
          </a:xfrm>
          <a:prstGeom prst="curvedConnector3">
            <a:avLst>
              <a:gd name="adj1" fmla="val -48485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205" name="AutoShape 605"/>
          <p:cNvCxnSpPr>
            <a:cxnSpLocks noChangeShapeType="1"/>
            <a:stCxn id="793864" idx="6"/>
            <a:endCxn id="793861" idx="6"/>
          </p:cNvCxnSpPr>
          <p:nvPr/>
        </p:nvCxnSpPr>
        <p:spPr bwMode="auto">
          <a:xfrm flipH="1" flipV="1">
            <a:off x="9839325" y="2606675"/>
            <a:ext cx="893762" cy="901700"/>
          </a:xfrm>
          <a:prstGeom prst="curvedConnector3">
            <a:avLst>
              <a:gd name="adj1" fmla="val -23977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4206" name="AutoShape 606"/>
          <p:cNvCxnSpPr>
            <a:cxnSpLocks noChangeShapeType="1"/>
          </p:cNvCxnSpPr>
          <p:nvPr/>
        </p:nvCxnSpPr>
        <p:spPr bwMode="auto">
          <a:xfrm flipH="1" flipV="1">
            <a:off x="8515351" y="1601789"/>
            <a:ext cx="1335087" cy="1004887"/>
          </a:xfrm>
          <a:prstGeom prst="curvedConnector3">
            <a:avLst>
              <a:gd name="adj1" fmla="val -17122"/>
            </a:avLst>
          </a:prstGeom>
          <a:noFill/>
          <a:ln w="57150">
            <a:solidFill>
              <a:srgbClr val="0000FF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3" name="Oval 224"/>
          <p:cNvSpPr>
            <a:spLocks noChangeArrowheads="1"/>
          </p:cNvSpPr>
          <p:nvPr/>
        </p:nvSpPr>
        <p:spPr bwMode="auto">
          <a:xfrm>
            <a:off x="5607000" y="3191509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34" name="Oval 224"/>
          <p:cNvSpPr>
            <a:spLocks noChangeArrowheads="1"/>
          </p:cNvSpPr>
          <p:nvPr/>
        </p:nvSpPr>
        <p:spPr bwMode="auto">
          <a:xfrm>
            <a:off x="6016188" y="4124573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35" name="Oval 224"/>
          <p:cNvSpPr>
            <a:spLocks noChangeArrowheads="1"/>
          </p:cNvSpPr>
          <p:nvPr/>
        </p:nvSpPr>
        <p:spPr bwMode="auto">
          <a:xfrm>
            <a:off x="6470998" y="4986655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36" name="Oval 224"/>
          <p:cNvSpPr>
            <a:spLocks noChangeArrowheads="1"/>
          </p:cNvSpPr>
          <p:nvPr/>
        </p:nvSpPr>
        <p:spPr bwMode="auto">
          <a:xfrm>
            <a:off x="6990818" y="5941732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37" name="Oval 224"/>
          <p:cNvSpPr>
            <a:spLocks noChangeArrowheads="1"/>
          </p:cNvSpPr>
          <p:nvPr/>
        </p:nvSpPr>
        <p:spPr bwMode="auto">
          <a:xfrm>
            <a:off x="7951106" y="5949352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38" name="Oval 224"/>
          <p:cNvSpPr>
            <a:spLocks noChangeArrowheads="1"/>
          </p:cNvSpPr>
          <p:nvPr/>
        </p:nvSpPr>
        <p:spPr bwMode="auto">
          <a:xfrm>
            <a:off x="7365744" y="3185478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39" name="Oval 224"/>
          <p:cNvSpPr>
            <a:spLocks noChangeArrowheads="1"/>
          </p:cNvSpPr>
          <p:nvPr/>
        </p:nvSpPr>
        <p:spPr bwMode="auto">
          <a:xfrm>
            <a:off x="8274367" y="3187718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0" name="Oval 224"/>
          <p:cNvSpPr>
            <a:spLocks noChangeArrowheads="1"/>
          </p:cNvSpPr>
          <p:nvPr/>
        </p:nvSpPr>
        <p:spPr bwMode="auto">
          <a:xfrm>
            <a:off x="8675537" y="4131010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1" name="Oval 224"/>
          <p:cNvSpPr>
            <a:spLocks noChangeArrowheads="1"/>
          </p:cNvSpPr>
          <p:nvPr/>
        </p:nvSpPr>
        <p:spPr bwMode="auto">
          <a:xfrm>
            <a:off x="9223225" y="4986261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2" name="Oval 224"/>
          <p:cNvSpPr>
            <a:spLocks noChangeArrowheads="1"/>
          </p:cNvSpPr>
          <p:nvPr/>
        </p:nvSpPr>
        <p:spPr bwMode="auto">
          <a:xfrm>
            <a:off x="10081585" y="4985385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43" name="Oval 224"/>
          <p:cNvSpPr>
            <a:spLocks noChangeArrowheads="1"/>
          </p:cNvSpPr>
          <p:nvPr/>
        </p:nvSpPr>
        <p:spPr bwMode="auto">
          <a:xfrm>
            <a:off x="10088005" y="3187718"/>
            <a:ext cx="648000" cy="648000"/>
          </a:xfrm>
          <a:prstGeom prst="ellipse">
            <a:avLst/>
          </a:prstGeom>
          <a:solidFill>
            <a:schemeClr val="bg1">
              <a:lumMod val="75000"/>
              <a:alpha val="70000"/>
            </a:schemeClr>
          </a:solidFill>
          <a:ln w="571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wrap="none" lIns="0" tIns="0" rIns="0" bIns="0" anchor="ctr"/>
          <a:lstStyle/>
          <a:p>
            <a:pPr algn="ctr"/>
            <a:endParaRPr lang="en-US" altLang="zh-CN" b="1" dirty="0">
              <a:solidFill>
                <a:schemeClr val="bg2">
                  <a:lumMod val="10000"/>
                </a:schemeClr>
              </a:solidFill>
              <a:latin typeface="Verdana" pitchFamily="34" charset="0"/>
              <a:ea typeface="宋体" charset="-122"/>
            </a:endParaRPr>
          </a:p>
        </p:txBody>
      </p:sp>
      <p:cxnSp>
        <p:nvCxnSpPr>
          <p:cNvPr id="389" name="AutoShape 604"/>
          <p:cNvCxnSpPr>
            <a:cxnSpLocks noChangeShapeType="1"/>
          </p:cNvCxnSpPr>
          <p:nvPr/>
        </p:nvCxnSpPr>
        <p:spPr bwMode="auto">
          <a:xfrm rot="10800000">
            <a:off x="9110982" y="2606675"/>
            <a:ext cx="1587" cy="902494"/>
          </a:xfrm>
          <a:prstGeom prst="curvedConnector3">
            <a:avLst>
              <a:gd name="adj1" fmla="val 44594014"/>
            </a:avLst>
          </a:prstGeom>
          <a:noFill/>
          <a:ln w="5715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1" name="Rectangle 344"/>
          <p:cNvSpPr>
            <a:spLocks noChangeArrowheads="1"/>
          </p:cNvSpPr>
          <p:nvPr/>
        </p:nvSpPr>
        <p:spPr bwMode="auto">
          <a:xfrm>
            <a:off x="2006470" y="580213"/>
            <a:ext cx="609155" cy="36445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" name="Rectangle 344"/>
          <p:cNvSpPr>
            <a:spLocks noChangeArrowheads="1"/>
          </p:cNvSpPr>
          <p:nvPr/>
        </p:nvSpPr>
        <p:spPr bwMode="auto">
          <a:xfrm>
            <a:off x="2012075" y="1072706"/>
            <a:ext cx="609155" cy="36445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" name="Rectangle 344"/>
          <p:cNvSpPr>
            <a:spLocks noChangeArrowheads="1"/>
          </p:cNvSpPr>
          <p:nvPr/>
        </p:nvSpPr>
        <p:spPr bwMode="auto">
          <a:xfrm>
            <a:off x="2970654" y="1072705"/>
            <a:ext cx="609155" cy="36445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" name="Rectangle 344"/>
          <p:cNvSpPr>
            <a:spLocks noChangeArrowheads="1"/>
          </p:cNvSpPr>
          <p:nvPr/>
        </p:nvSpPr>
        <p:spPr bwMode="auto">
          <a:xfrm>
            <a:off x="2017682" y="2063478"/>
            <a:ext cx="609155" cy="36445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5" name="Rectangle 344"/>
          <p:cNvSpPr>
            <a:spLocks noChangeArrowheads="1"/>
          </p:cNvSpPr>
          <p:nvPr/>
        </p:nvSpPr>
        <p:spPr bwMode="auto">
          <a:xfrm>
            <a:off x="2976259" y="2063477"/>
            <a:ext cx="609155" cy="36445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6" name="Rectangle 344"/>
          <p:cNvSpPr>
            <a:spLocks noChangeArrowheads="1"/>
          </p:cNvSpPr>
          <p:nvPr/>
        </p:nvSpPr>
        <p:spPr bwMode="auto">
          <a:xfrm>
            <a:off x="2014418" y="4050645"/>
            <a:ext cx="609155" cy="36445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" name="Rectangle 344"/>
          <p:cNvSpPr>
            <a:spLocks noChangeArrowheads="1"/>
          </p:cNvSpPr>
          <p:nvPr/>
        </p:nvSpPr>
        <p:spPr bwMode="auto">
          <a:xfrm>
            <a:off x="2970654" y="4053553"/>
            <a:ext cx="609155" cy="364459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" name="Rectangle 344"/>
          <p:cNvSpPr>
            <a:spLocks noChangeArrowheads="1"/>
          </p:cNvSpPr>
          <p:nvPr/>
        </p:nvSpPr>
        <p:spPr bwMode="auto">
          <a:xfrm>
            <a:off x="1132198" y="553376"/>
            <a:ext cx="515367" cy="47890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" name="Rectangle 344"/>
          <p:cNvSpPr>
            <a:spLocks noChangeArrowheads="1"/>
          </p:cNvSpPr>
          <p:nvPr/>
        </p:nvSpPr>
        <p:spPr bwMode="auto">
          <a:xfrm>
            <a:off x="1127692" y="1047410"/>
            <a:ext cx="515367" cy="47890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" name="Rectangle 344"/>
          <p:cNvSpPr>
            <a:spLocks noChangeArrowheads="1"/>
          </p:cNvSpPr>
          <p:nvPr/>
        </p:nvSpPr>
        <p:spPr bwMode="auto">
          <a:xfrm>
            <a:off x="1131502" y="2010184"/>
            <a:ext cx="515367" cy="47890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6" name="Rectangle 344"/>
          <p:cNvSpPr>
            <a:spLocks noChangeArrowheads="1"/>
          </p:cNvSpPr>
          <p:nvPr/>
        </p:nvSpPr>
        <p:spPr bwMode="auto">
          <a:xfrm>
            <a:off x="1138135" y="3976108"/>
            <a:ext cx="515367" cy="478902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" name="Rectangle 357"/>
          <p:cNvSpPr>
            <a:spLocks noChangeArrowheads="1"/>
          </p:cNvSpPr>
          <p:nvPr/>
        </p:nvSpPr>
        <p:spPr bwMode="auto">
          <a:xfrm>
            <a:off x="4295801" y="6284168"/>
            <a:ext cx="2663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依此类推</a:t>
            </a:r>
            <a:r>
              <a:rPr kumimoji="1" lang="en-US" altLang="zh-CN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</p:txBody>
      </p:sp>
      <p:sp>
        <p:nvSpPr>
          <p:cNvPr id="328" name="Oval 349"/>
          <p:cNvSpPr>
            <a:spLocks noChangeArrowheads="1"/>
          </p:cNvSpPr>
          <p:nvPr/>
        </p:nvSpPr>
        <p:spPr bwMode="auto">
          <a:xfrm>
            <a:off x="3416114" y="2523377"/>
            <a:ext cx="505963" cy="436279"/>
          </a:xfrm>
          <a:prstGeom prst="ellips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9" name="Rectangle 357"/>
          <p:cNvSpPr>
            <a:spLocks noChangeArrowheads="1"/>
          </p:cNvSpPr>
          <p:nvPr/>
        </p:nvSpPr>
        <p:spPr bwMode="auto">
          <a:xfrm>
            <a:off x="3886200" y="2502455"/>
            <a:ext cx="11793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空指针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0" name="Oval 349"/>
          <p:cNvSpPr>
            <a:spLocks noChangeArrowheads="1"/>
          </p:cNvSpPr>
          <p:nvPr/>
        </p:nvSpPr>
        <p:spPr bwMode="auto">
          <a:xfrm>
            <a:off x="3416708" y="4025986"/>
            <a:ext cx="505963" cy="436279"/>
          </a:xfrm>
          <a:prstGeom prst="ellipse">
            <a:avLst/>
          </a:prstGeom>
          <a:noFill/>
          <a:ln w="5715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" name="Rectangle 357"/>
          <p:cNvSpPr>
            <a:spLocks noChangeArrowheads="1"/>
          </p:cNvSpPr>
          <p:nvPr/>
        </p:nvSpPr>
        <p:spPr bwMode="auto">
          <a:xfrm>
            <a:off x="3059562" y="4440376"/>
            <a:ext cx="128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kumimoji="1"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空指针</a:t>
            </a:r>
            <a:endParaRPr kumimoji="1" lang="en-US" altLang="zh-CN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5B207B1-9126-49C3-9EB7-58044E896136}"/>
              </a:ext>
            </a:extLst>
          </p:cNvPr>
          <p:cNvSpPr/>
          <p:nvPr/>
        </p:nvSpPr>
        <p:spPr>
          <a:xfrm>
            <a:off x="4447845" y="111452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cs typeface="Times New Roman" pitchFamily="18" charset="0"/>
              </a:rPr>
              <a:t>∧</a:t>
            </a: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xmlns="" id="{FC9DC2B9-DA58-47E3-AEB6-9A067B69CE4C}"/>
              </a:ext>
            </a:extLst>
          </p:cNvPr>
          <p:cNvSpPr/>
          <p:nvPr/>
        </p:nvSpPr>
        <p:spPr>
          <a:xfrm>
            <a:off x="4447845" y="158309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cs typeface="Times New Roman" pitchFamily="18" charset="0"/>
              </a:rPr>
              <a:t>∧</a:t>
            </a:r>
          </a:p>
        </p:txBody>
      </p:sp>
      <p:sp>
        <p:nvSpPr>
          <p:cNvPr id="344" name="矩形 343">
            <a:extLst>
              <a:ext uri="{FF2B5EF4-FFF2-40B4-BE49-F238E27FC236}">
                <a16:creationId xmlns:a16="http://schemas.microsoft.com/office/drawing/2014/main" xmlns="" id="{C5D62C0D-BA1A-4E3F-909B-7FC73AF56839}"/>
              </a:ext>
            </a:extLst>
          </p:cNvPr>
          <p:cNvSpPr/>
          <p:nvPr/>
        </p:nvSpPr>
        <p:spPr>
          <a:xfrm>
            <a:off x="3491822" y="628130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+mn-ea"/>
                <a:cs typeface="Aharoni" panose="02010803020104030203" pitchFamily="2" charset="-79"/>
              </a:rPr>
              <a:t>∧</a:t>
            </a:r>
          </a:p>
        </p:txBody>
      </p:sp>
      <p:sp>
        <p:nvSpPr>
          <p:cNvPr id="345" name="矩形 344">
            <a:extLst>
              <a:ext uri="{FF2B5EF4-FFF2-40B4-BE49-F238E27FC236}">
                <a16:creationId xmlns:a16="http://schemas.microsoft.com/office/drawing/2014/main" xmlns="" id="{61EA81E3-CA40-4470-9A29-7329E218EAD3}"/>
              </a:ext>
            </a:extLst>
          </p:cNvPr>
          <p:cNvSpPr/>
          <p:nvPr/>
        </p:nvSpPr>
        <p:spPr>
          <a:xfrm>
            <a:off x="3491822" y="2130623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cs typeface="Times New Roman" pitchFamily="18" charset="0"/>
              </a:rPr>
              <a:t>∧</a:t>
            </a: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xmlns="" id="{6C6D553F-2897-4A3C-8120-B1CF2E4067FC}"/>
              </a:ext>
            </a:extLst>
          </p:cNvPr>
          <p:cNvSpPr/>
          <p:nvPr/>
        </p:nvSpPr>
        <p:spPr>
          <a:xfrm>
            <a:off x="3491822" y="257701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cs typeface="Times New Roman" pitchFamily="18" charset="0"/>
              </a:rPr>
              <a:t>∧</a:t>
            </a:r>
          </a:p>
        </p:txBody>
      </p:sp>
      <p:sp>
        <p:nvSpPr>
          <p:cNvPr id="347" name="矩形 346">
            <a:extLst>
              <a:ext uri="{FF2B5EF4-FFF2-40B4-BE49-F238E27FC236}">
                <a16:creationId xmlns:a16="http://schemas.microsoft.com/office/drawing/2014/main" xmlns="" id="{96EC6AE0-AA8C-4665-8A70-7DA37EE6D89F}"/>
              </a:ext>
            </a:extLst>
          </p:cNvPr>
          <p:cNvSpPr/>
          <p:nvPr/>
        </p:nvSpPr>
        <p:spPr>
          <a:xfrm>
            <a:off x="3491822" y="3104564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cs typeface="Times New Roman" pitchFamily="18" charset="0"/>
              </a:rPr>
              <a:t>∧</a:t>
            </a:r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xmlns="" id="{7944DFC0-A51B-4D94-B719-5C8B8E3F3CDF}"/>
              </a:ext>
            </a:extLst>
          </p:cNvPr>
          <p:cNvSpPr/>
          <p:nvPr/>
        </p:nvSpPr>
        <p:spPr>
          <a:xfrm>
            <a:off x="3491822" y="3580635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cs typeface="Times New Roman" pitchFamily="18" charset="0"/>
              </a:rPr>
              <a:t>∧</a:t>
            </a:r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xmlns="" id="{E4EEDD5E-9B3E-4CA8-8721-DC6EC1490420}"/>
              </a:ext>
            </a:extLst>
          </p:cNvPr>
          <p:cNvSpPr/>
          <p:nvPr/>
        </p:nvSpPr>
        <p:spPr>
          <a:xfrm>
            <a:off x="3500205" y="4076918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cs typeface="Times New Roman" pitchFamily="18" charset="0"/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xmlns="" val="2880655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9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9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9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9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9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9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9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9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9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9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9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79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79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9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9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0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79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79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9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79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79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0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79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79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4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9" dur="500"/>
                                        <p:tgtEl>
                                          <p:spTgt spid="794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 nodeType="clickPar">
                      <p:stCondLst>
                        <p:cond delay="indefinite"/>
                      </p:stCondLst>
                      <p:childTnLst>
                        <p:par>
                          <p:cTn id="2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4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79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794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500"/>
                                        <p:tgtEl>
                                          <p:spTgt spid="794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500"/>
                                        <p:tgtEl>
                                          <p:spTgt spid="79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79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 nodeType="clickPar">
                      <p:stCondLst>
                        <p:cond delay="indefinite"/>
                      </p:stCondLst>
                      <p:childTnLst>
                        <p:par>
                          <p:cTn id="2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0" dur="500"/>
                                        <p:tgtEl>
                                          <p:spTgt spid="79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 nodeType="clickPar">
                      <p:stCondLst>
                        <p:cond delay="indefinite"/>
                      </p:stCondLst>
                      <p:childTnLst>
                        <p:par>
                          <p:cTn id="3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79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79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0" dur="500"/>
                                        <p:tgtEl>
                                          <p:spTgt spid="79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79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 nodeType="clickPar">
                      <p:stCondLst>
                        <p:cond delay="indefinite"/>
                      </p:stCondLst>
                      <p:childTnLst>
                        <p:par>
                          <p:cTn id="3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0" dur="500"/>
                                        <p:tgtEl>
                                          <p:spTgt spid="79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4" dur="500"/>
                                        <p:tgtEl>
                                          <p:spTgt spid="79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9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79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8" dur="500"/>
                                        <p:tgtEl>
                                          <p:spTgt spid="79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 nodeType="clickPar">
                      <p:stCondLst>
                        <p:cond delay="indefinite"/>
                      </p:stCondLst>
                      <p:childTnLst>
                        <p:par>
                          <p:cTn id="3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79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8" dur="500"/>
                                        <p:tgtEl>
                                          <p:spTgt spid="79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2" dur="500"/>
                                        <p:tgtEl>
                                          <p:spTgt spid="79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2" dur="500"/>
                                        <p:tgtEl>
                                          <p:spTgt spid="79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6" dur="500"/>
                                        <p:tgtEl>
                                          <p:spTgt spid="79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 nodeType="clickPar">
                      <p:stCondLst>
                        <p:cond delay="indefinite"/>
                      </p:stCondLst>
                      <p:childTnLst>
                        <p:par>
                          <p:cTn id="3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1" dur="500"/>
                                        <p:tgtEl>
                                          <p:spTgt spid="79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 nodeType="clickPar">
                      <p:stCondLst>
                        <p:cond delay="indefinite"/>
                      </p:stCondLst>
                      <p:childTnLst>
                        <p:par>
                          <p:cTn id="3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6" dur="500"/>
                                        <p:tgtEl>
                                          <p:spTgt spid="79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0" dur="500"/>
                                        <p:tgtEl>
                                          <p:spTgt spid="79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 nodeType="clickPar">
                      <p:stCondLst>
                        <p:cond delay="indefinite"/>
                      </p:stCondLst>
                      <p:childTnLst>
                        <p:par>
                          <p:cTn id="3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5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0" dur="500"/>
                                        <p:tgtEl>
                                          <p:spTgt spid="79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4" dur="500"/>
                                        <p:tgtEl>
                                          <p:spTgt spid="79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9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4" dur="500"/>
                                        <p:tgtEl>
                                          <p:spTgt spid="79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 nodeType="clickPar">
                      <p:stCondLst>
                        <p:cond delay="indefinite"/>
                      </p:stCondLst>
                      <p:childTnLst>
                        <p:par>
                          <p:cTn id="4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2" dur="500"/>
                                        <p:tgtEl>
                                          <p:spTgt spid="79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0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8" dur="500"/>
                                        <p:tgtEl>
                                          <p:spTgt spid="79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2" dur="500"/>
                                        <p:tgtEl>
                                          <p:spTgt spid="79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 nodeType="clickPar">
                      <p:stCondLst>
                        <p:cond delay="indefinite"/>
                      </p:stCondLst>
                      <p:childTnLst>
                        <p:par>
                          <p:cTn id="4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2" dur="500"/>
                                        <p:tgtEl>
                                          <p:spTgt spid="79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0" dur="500"/>
                                        <p:tgtEl>
                                          <p:spTgt spid="79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824" grpId="0" animBg="1"/>
      <p:bldP spid="793825" grpId="0" animBg="1"/>
      <p:bldP spid="793834" grpId="0" animBg="1"/>
      <p:bldP spid="793842" grpId="0" animBg="1"/>
      <p:bldP spid="793850" grpId="0" animBg="1"/>
      <p:bldP spid="793851" grpId="0" animBg="1"/>
      <p:bldP spid="793863" grpId="0" animBg="1"/>
      <p:bldP spid="793864" grpId="0" animBg="1"/>
      <p:bldP spid="793873" grpId="0" animBg="1"/>
      <p:bldP spid="793881" grpId="0" animBg="1"/>
      <p:bldP spid="793882" grpId="0" animBg="1"/>
      <p:bldP spid="794129" grpId="0"/>
      <p:bldP spid="794130" grpId="0"/>
      <p:bldP spid="794131" grpId="0"/>
      <p:bldP spid="794150" grpId="0"/>
      <p:bldP spid="794151" grpId="0"/>
      <p:bldP spid="794152" grpId="0"/>
      <p:bldP spid="794153" grpId="0"/>
      <p:bldP spid="794154" grpId="0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11" grpId="0" animBg="1"/>
      <p:bldP spid="311" grpId="1" animBg="1"/>
      <p:bldP spid="312" grpId="0" animBg="1"/>
      <p:bldP spid="312" grpId="1" animBg="1"/>
      <p:bldP spid="313" grpId="0" animBg="1"/>
      <p:bldP spid="313" grpId="1" animBg="1"/>
      <p:bldP spid="314" grpId="0" animBg="1"/>
      <p:bldP spid="314" grpId="1" animBg="1"/>
      <p:bldP spid="315" grpId="0" animBg="1"/>
      <p:bldP spid="315" grpId="1" animBg="1"/>
      <p:bldP spid="316" grpId="0" animBg="1"/>
      <p:bldP spid="316" grpId="1" animBg="1"/>
      <p:bldP spid="317" grpId="0" animBg="1"/>
      <p:bldP spid="317" grpId="1" animBg="1"/>
      <p:bldP spid="318" grpId="0" animBg="1"/>
      <p:bldP spid="318" grpId="1" animBg="1"/>
      <p:bldP spid="319" grpId="0" animBg="1"/>
      <p:bldP spid="319" grpId="1" animBg="1"/>
      <p:bldP spid="320" grpId="0" animBg="1"/>
      <p:bldP spid="320" grpId="1" animBg="1"/>
      <p:bldP spid="326" grpId="0" animBg="1"/>
      <p:bldP spid="326" grpId="1" animBg="1"/>
      <p:bldP spid="327" grpId="0"/>
      <p:bldP spid="328" grpId="0" animBg="1"/>
      <p:bldP spid="328" grpId="1" animBg="1"/>
      <p:bldP spid="329" grpId="0"/>
      <p:bldP spid="329" grpId="1"/>
      <p:bldP spid="330" grpId="0" animBg="1"/>
      <p:bldP spid="3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430670" y="29980"/>
          <a:ext cx="4900612" cy="6813550"/>
        </p:xfrm>
        <a:graphic>
          <a:graphicData uri="http://schemas.openxmlformats.org/presentationml/2006/ole">
            <p:oleObj spid="_x0000_s6231" name="Visio" r:id="rId4" imgW="5431333" imgH="7360217" progId="">
              <p:embed/>
            </p:oleObj>
          </a:graphicData>
        </a:graphic>
      </p:graphicFrame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57200" y="609600"/>
            <a:ext cx="3657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深度优先遍历</a:t>
            </a:r>
            <a:endParaRPr lang="en-US" altLang="zh-CN" sz="2800" b="1" dirty="0">
              <a:solidFill>
                <a:srgbClr val="9900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/>
            <a:r>
              <a:rPr lang="zh-CN" altLang="en-US" sz="2800" b="1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流程图</a:t>
            </a:r>
          </a:p>
        </p:txBody>
      </p:sp>
    </p:spTree>
    <p:extLst>
      <p:ext uri="{BB962C8B-B14F-4D97-AF65-F5344CB8AC3E}">
        <p14:creationId xmlns:p14="http://schemas.microsoft.com/office/powerpoint/2010/main" xmlns="" val="18123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0C5A87-9CB0-40BC-9B0B-B5DDE42F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深度优先搜索算法</a:t>
            </a:r>
          </a:p>
        </p:txBody>
      </p:sp>
      <p:grpSp>
        <p:nvGrpSpPr>
          <p:cNvPr id="4" name="Group 58">
            <a:extLst>
              <a:ext uri="{FF2B5EF4-FFF2-40B4-BE49-F238E27FC236}">
                <a16:creationId xmlns:a16="http://schemas.microsoft.com/office/drawing/2014/main" xmlns="" id="{6F7835A2-0CA9-487C-8CBF-4D8D586C2E9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1219200"/>
            <a:ext cx="5410200" cy="4343400"/>
            <a:chOff x="1632" y="1872"/>
            <a:chExt cx="2544" cy="1920"/>
          </a:xfrm>
        </p:grpSpPr>
        <p:sp>
          <p:nvSpPr>
            <p:cNvPr id="20" name="Line 21">
              <a:extLst>
                <a:ext uri="{FF2B5EF4-FFF2-40B4-BE49-F238E27FC236}">
                  <a16:creationId xmlns:a16="http://schemas.microsoft.com/office/drawing/2014/main" xmlns="" id="{481FD0F5-B884-4666-ADC1-754D66F24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3513"/>
              <a:ext cx="737" cy="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xmlns="" id="{A68BD051-EB73-4345-BE4C-D2DE96B6D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4" y="2155"/>
              <a:ext cx="768" cy="57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xmlns="" id="{B9647C69-7FAD-496A-970F-923089827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2192"/>
              <a:ext cx="0" cy="47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xmlns="" id="{C4CBFF41-11C1-4F7C-A59F-05579E5B2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2186"/>
              <a:ext cx="0" cy="47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xmlns="" id="{F758D3C4-1041-4842-8D5E-8BED8A5D9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" y="1872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8</a:t>
              </a: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xmlns="" id="{840B283B-1798-4900-BD01-83CDC5121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952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A</a:t>
              </a: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xmlns="" id="{7B605EC9-1C60-4475-82BD-B40AF8778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1952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/>
                <a:t>D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xmlns="" id="{855F7159-F67A-46A8-BA9F-DF2D1110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952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/>
                <a:t>G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xmlns="" id="{2152E4C7-2030-4EBC-B9FC-FD2BA8E1D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2" y="2083"/>
              <a:ext cx="746" cy="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xmlns="" id="{F28FE25C-35B8-43EE-8E30-08B4E9286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090"/>
              <a:ext cx="71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xmlns="" id="{CD5CC51E-1F7D-40DA-894F-B32727F7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2651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/>
                <a:t>B</a:t>
              </a: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xmlns="" id="{A0F423A9-793F-4229-B912-8627332D4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651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/>
                <a:t>E</a:t>
              </a:r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xmlns="" id="{74BA501E-C621-4BE3-A724-697A2A15F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2651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/>
                <a:t>H</a:t>
              </a: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xmlns="" id="{9A45F89D-7676-424B-ACD2-E7DA0DF67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778"/>
              <a:ext cx="737" cy="1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7" name="Oval 18">
              <a:extLst>
                <a:ext uri="{FF2B5EF4-FFF2-40B4-BE49-F238E27FC236}">
                  <a16:creationId xmlns:a16="http://schemas.microsoft.com/office/drawing/2014/main" xmlns="" id="{714E6FBA-A98B-43B8-A5D1-7E6B72032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3385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/>
                <a:t>C</a:t>
              </a:r>
            </a:p>
          </p:txBody>
        </p:sp>
        <p:sp>
          <p:nvSpPr>
            <p:cNvPr id="18" name="Oval 19">
              <a:extLst>
                <a:ext uri="{FF2B5EF4-FFF2-40B4-BE49-F238E27FC236}">
                  <a16:creationId xmlns:a16="http://schemas.microsoft.com/office/drawing/2014/main" xmlns="" id="{0A2443B3-5ACA-4C03-8102-C4BF5DC16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3385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/>
                <a:t>F</a:t>
              </a:r>
            </a:p>
          </p:txBody>
        </p:sp>
        <p:sp>
          <p:nvSpPr>
            <p:cNvPr id="19" name="Oval 20">
              <a:extLst>
                <a:ext uri="{FF2B5EF4-FFF2-40B4-BE49-F238E27FC236}">
                  <a16:creationId xmlns:a16="http://schemas.microsoft.com/office/drawing/2014/main" xmlns="" id="{F522EA56-5348-4A62-BEF5-D8E33A49C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3385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/>
                <a:t>I</a:t>
              </a: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xmlns="" id="{CBCDE66E-FB8F-433F-9705-F63218C88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3" y="2891"/>
              <a:ext cx="0" cy="49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xmlns="" id="{F55D91F7-8C7F-4127-8A83-7274D35BC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897"/>
              <a:ext cx="0" cy="47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xmlns="" id="{E7BC9F54-93BF-4F9F-8494-2DFD47EC9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2141"/>
              <a:ext cx="814" cy="5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xmlns="" id="{C9CDF389-C563-4E6D-BFD9-673C52342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272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xmlns="" id="{87AE8D2D-0AD7-4BC7-B0B1-2A116A3C3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" y="3021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xmlns="" id="{09C28741-9F34-4E25-B3EA-AC7A774AA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3" y="2272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xmlns="" id="{755FDEF9-803B-477C-BD09-F1C50BF17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" y="3021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xmlns="" id="{A79C33F8-9CE9-4CDE-ACC3-4D215BD424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2373" y="2553"/>
              <a:ext cx="1" cy="356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xmlns="" id="{EE985181-25D1-4181-BDEE-8BA9DA7A37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354" y="3302"/>
              <a:ext cx="1" cy="327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xmlns="" id="{DC8A8D6A-7FB5-4BBE-A85E-B852B01CF4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7620602">
              <a:off x="3275" y="2268"/>
              <a:ext cx="0" cy="327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xmlns="" id="{81503E48-44AF-4CE8-A791-403DE5DED8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37812451">
              <a:off x="3326" y="1868"/>
              <a:ext cx="0" cy="327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xmlns="" id="{2889B04E-35AB-4B37-9F79-05BB6B2E8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7" y="2271"/>
              <a:ext cx="19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1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xmlns="" id="{E910CEC5-40E8-49AC-9E0E-EE9D79917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21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2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xmlns="" id="{68099BCB-F780-4E5B-A8F2-F82C884FC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3261"/>
              <a:ext cx="255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3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xmlns="" id="{6E075872-795B-4331-8468-A1427A30E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544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6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xmlns="" id="{44858625-36AC-41F0-A7E2-FF23C1890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5" y="2360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7</a:t>
              </a:r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xmlns="" id="{BFFE0F76-BB34-4C12-96DF-03E252521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256"/>
              <a:ext cx="268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10</a:t>
              </a:r>
            </a:p>
          </p:txBody>
        </p:sp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xmlns="" id="{04DC1E90-FC1B-4C84-B56F-5A1586210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0" y="3072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11</a:t>
              </a: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xmlns="" id="{31A55D67-BDA5-45D4-AE76-A4272686DC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37812451">
              <a:off x="2351" y="2676"/>
              <a:ext cx="1" cy="3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xmlns="" id="{52CC4E42-102C-4D7A-ACFA-31BF1ADF39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37812451">
              <a:off x="2345" y="3403"/>
              <a:ext cx="0" cy="3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xmlns="" id="{3B743F90-02F7-4913-8097-7F47E96038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981528">
              <a:off x="3925" y="3007"/>
              <a:ext cx="0" cy="3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xmlns="" id="{E4867EB8-B7FF-427E-B8CF-6F110E5132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981528">
              <a:off x="3925" y="2257"/>
              <a:ext cx="0" cy="3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xmlns="" id="{71F319EC-246B-405A-A101-E130E54D60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981528">
              <a:off x="1919" y="3007"/>
              <a:ext cx="1" cy="3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xmlns="" id="{A4DBA2AD-66BA-423E-B5C5-7304CC04CD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3981528">
              <a:off x="1927" y="2265"/>
              <a:ext cx="0" cy="3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xmlns="" id="{6F33C0AA-48C1-4950-895E-924EC7E825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70160984">
              <a:off x="3341" y="1970"/>
              <a:ext cx="0" cy="3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xmlns="" id="{E0E5707C-F7AE-4B30-91ED-A514473DEF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61802710">
              <a:off x="3325" y="2378"/>
              <a:ext cx="1" cy="3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8" name="Text Box 49">
              <a:extLst>
                <a:ext uri="{FF2B5EF4-FFF2-40B4-BE49-F238E27FC236}">
                  <a16:creationId xmlns:a16="http://schemas.microsoft.com/office/drawing/2014/main" xmlns="" id="{5863BCB8-9C8F-408C-AABC-326566347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3552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4</a:t>
              </a:r>
            </a:p>
          </p:txBody>
        </p:sp>
        <p:sp>
          <p:nvSpPr>
            <p:cNvPr id="49" name="Text Box 50">
              <a:extLst>
                <a:ext uri="{FF2B5EF4-FFF2-40B4-BE49-F238E27FC236}">
                  <a16:creationId xmlns:a16="http://schemas.microsoft.com/office/drawing/2014/main" xmlns="" id="{4621D8EA-5322-4214-8C3C-1D61DF62B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2867"/>
              <a:ext cx="348" cy="2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15</a:t>
              </a:r>
            </a:p>
          </p:txBody>
        </p:sp>
        <p:sp>
          <p:nvSpPr>
            <p:cNvPr id="50" name="Text Box 51">
              <a:extLst>
                <a:ext uri="{FF2B5EF4-FFF2-40B4-BE49-F238E27FC236}">
                  <a16:creationId xmlns:a16="http://schemas.microsoft.com/office/drawing/2014/main" xmlns="" id="{9E0C093B-6D49-43FD-A250-C2A86F038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3072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5</a:t>
              </a:r>
            </a:p>
          </p:txBody>
        </p:sp>
        <p:sp>
          <p:nvSpPr>
            <p:cNvPr id="51" name="Text Box 52">
              <a:extLst>
                <a:ext uri="{FF2B5EF4-FFF2-40B4-BE49-F238E27FC236}">
                  <a16:creationId xmlns:a16="http://schemas.microsoft.com/office/drawing/2014/main" xmlns="" id="{8A9F6359-4E36-482F-99B7-870AAF001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2512"/>
              <a:ext cx="336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14</a:t>
              </a:r>
            </a:p>
          </p:txBody>
        </p:sp>
        <p:sp>
          <p:nvSpPr>
            <p:cNvPr id="52" name="Text Box 53">
              <a:extLst>
                <a:ext uri="{FF2B5EF4-FFF2-40B4-BE49-F238E27FC236}">
                  <a16:creationId xmlns:a16="http://schemas.microsoft.com/office/drawing/2014/main" xmlns="" id="{652DDAD3-0F18-4A13-BA3E-447CB4024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" y="2112"/>
              <a:ext cx="25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9</a:t>
              </a:r>
            </a:p>
          </p:txBody>
        </p:sp>
        <p:sp>
          <p:nvSpPr>
            <p:cNvPr id="53" name="Text Box 54">
              <a:extLst>
                <a:ext uri="{FF2B5EF4-FFF2-40B4-BE49-F238E27FC236}">
                  <a16:creationId xmlns:a16="http://schemas.microsoft.com/office/drawing/2014/main" xmlns="" id="{C8A044FD-D79E-462C-8C80-9D0A41B81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" y="2256"/>
              <a:ext cx="20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13</a:t>
              </a:r>
            </a:p>
          </p:txBody>
        </p:sp>
        <p:sp>
          <p:nvSpPr>
            <p:cNvPr id="54" name="Text Box 55">
              <a:extLst>
                <a:ext uri="{FF2B5EF4-FFF2-40B4-BE49-F238E27FC236}">
                  <a16:creationId xmlns:a16="http://schemas.microsoft.com/office/drawing/2014/main" xmlns="" id="{17963B35-985C-4B96-812C-80C6C4F9E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3072"/>
              <a:ext cx="207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12</a:t>
              </a:r>
            </a:p>
          </p:txBody>
        </p:sp>
        <p:sp>
          <p:nvSpPr>
            <p:cNvPr id="55" name="Text Box 56">
              <a:extLst>
                <a:ext uri="{FF2B5EF4-FFF2-40B4-BE49-F238E27FC236}">
                  <a16:creationId xmlns:a16="http://schemas.microsoft.com/office/drawing/2014/main" xmlns="" id="{2A44DF33-ADF5-4C97-BC1D-8D7F0415A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" y="2272"/>
              <a:ext cx="317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16</a:t>
              </a:r>
            </a:p>
          </p:txBody>
        </p:sp>
      </p:grpSp>
      <p:sp>
        <p:nvSpPr>
          <p:cNvPr id="56" name="Text Box 59">
            <a:extLst>
              <a:ext uri="{FF2B5EF4-FFF2-40B4-BE49-F238E27FC236}">
                <a16:creationId xmlns:a16="http://schemas.microsoft.com/office/drawing/2014/main" xmlns="" id="{B4EF7987-95FF-4BE8-94C3-4E1878D9A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758" y="5813698"/>
            <a:ext cx="8804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访问序列为：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099879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1F0C792-54D1-41E8-89A9-649C18B5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深度优先搜索算法（</a:t>
            </a:r>
            <a:r>
              <a:rPr lang="en-US" altLang="zh-CN" dirty="0"/>
              <a:t>Depth-First-Search)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A4C841-CCE3-4709-86D8-C0729A14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设置一个标志数组 </a:t>
            </a:r>
            <a:r>
              <a:rPr lang="en-US" altLang="zh-CN" dirty="0"/>
              <a:t>visited[1..n]</a:t>
            </a:r>
          </a:p>
          <a:p>
            <a:pPr lvl="1"/>
            <a:r>
              <a:rPr lang="zh-CN" altLang="en-US" dirty="0"/>
              <a:t>初始化：</a:t>
            </a:r>
            <a:r>
              <a:rPr lang="en-US" altLang="zh-CN" dirty="0"/>
              <a:t>visited[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（</a:t>
            </a:r>
            <a:r>
              <a:rPr lang="en-US" altLang="zh-CN" dirty="0" err="1"/>
              <a:t>i</a:t>
            </a:r>
            <a:r>
              <a:rPr lang="en-US" altLang="zh-CN" dirty="0"/>
              <a:t>∈[0, n-1]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若顶点</a:t>
            </a:r>
            <a:r>
              <a:rPr lang="en-US" altLang="zh-CN" dirty="0"/>
              <a:t>w</a:t>
            </a:r>
            <a:r>
              <a:rPr lang="zh-CN" altLang="en-US" dirty="0"/>
              <a:t>被访问，则令 </a:t>
            </a:r>
            <a:r>
              <a:rPr lang="en-US" altLang="zh-CN" dirty="0"/>
              <a:t>visited[w]=1</a:t>
            </a:r>
          </a:p>
          <a:p>
            <a:r>
              <a:rPr lang="zh-CN" altLang="en-US" dirty="0"/>
              <a:t>还需要能够求得当前结点的邻接点</a:t>
            </a:r>
          </a:p>
          <a:p>
            <a:pPr lvl="1"/>
            <a:r>
              <a:rPr lang="zh-CN" altLang="en-US" dirty="0"/>
              <a:t>求初始结点 </a:t>
            </a:r>
            <a:r>
              <a:rPr lang="en-US" altLang="zh-CN" dirty="0"/>
              <a:t>v0 </a:t>
            </a:r>
            <a:r>
              <a:rPr lang="zh-CN" altLang="en-US" dirty="0"/>
              <a:t>的第一个邻接点：</a:t>
            </a:r>
            <a:r>
              <a:rPr lang="en-US" altLang="zh-CN" dirty="0" err="1"/>
              <a:t>firstadj</a:t>
            </a:r>
            <a:r>
              <a:rPr lang="en-US" altLang="zh-CN" dirty="0"/>
              <a:t>(G, v0 )</a:t>
            </a:r>
          </a:p>
          <a:p>
            <a:pPr lvl="1"/>
            <a:r>
              <a:rPr lang="zh-CN" altLang="en-US" dirty="0"/>
              <a:t>求当前结点 </a:t>
            </a:r>
            <a:r>
              <a:rPr lang="en-US" altLang="zh-CN" dirty="0"/>
              <a:t>w </a:t>
            </a:r>
            <a:r>
              <a:rPr lang="zh-CN" altLang="en-US" dirty="0"/>
              <a:t>的下一个邻接点：</a:t>
            </a:r>
            <a:r>
              <a:rPr lang="en-US" altLang="zh-CN" dirty="0" err="1"/>
              <a:t>nextadj</a:t>
            </a:r>
            <a:r>
              <a:rPr lang="en-US" altLang="zh-CN" dirty="0"/>
              <a:t>(G, w )</a:t>
            </a:r>
          </a:p>
          <a:p>
            <a:pPr lvl="1"/>
            <a:r>
              <a:rPr lang="zh-CN" altLang="en-US" dirty="0"/>
              <a:t>这两个函数的实现与图的具体存储结构有关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6852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E74969B-91C4-446E-B720-AB37963FB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5105400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int visited[MAX_VERTEX_NUM];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访问标志数组*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void  </a:t>
            </a:r>
            <a:r>
              <a:rPr lang="en-US" altLang="zh-CN" sz="2400" dirty="0" err="1"/>
              <a:t>TraverseGraph</a:t>
            </a:r>
            <a:r>
              <a:rPr lang="en-US" altLang="zh-CN" sz="2400" dirty="0"/>
              <a:t> (Graph g) {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对图</a:t>
            </a:r>
            <a:r>
              <a:rPr lang="en-US" altLang="zh-CN" sz="2400" dirty="0">
                <a:solidFill>
                  <a:srgbClr val="CC00CC"/>
                </a:solidFill>
              </a:rPr>
              <a:t>g</a:t>
            </a:r>
            <a:r>
              <a:rPr lang="zh-CN" altLang="en-US" sz="2400" dirty="0">
                <a:solidFill>
                  <a:srgbClr val="CC00CC"/>
                </a:solidFill>
              </a:rPr>
              <a:t>进行深度优先搜索*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for (vi=0;vi&lt;</a:t>
            </a:r>
            <a:r>
              <a:rPr lang="en-US" altLang="zh-CN" sz="2400" dirty="0" err="1"/>
              <a:t>g.vexnum;vi</a:t>
            </a:r>
            <a:r>
              <a:rPr lang="en-US" altLang="zh-CN" sz="2400" dirty="0"/>
              <a:t>++)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visited[vi]= 0 ;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初始化访问标志数组*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for( vi=0;vi&lt;</a:t>
            </a:r>
            <a:r>
              <a:rPr lang="en-US" altLang="zh-CN" sz="2400" dirty="0" err="1"/>
              <a:t>g.vexnum;vi</a:t>
            </a:r>
            <a:r>
              <a:rPr lang="en-US" altLang="zh-CN" sz="2400" dirty="0"/>
              <a:t>++) 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调用深度遍历连通子图的操作*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if (</a:t>
            </a:r>
            <a:r>
              <a:rPr lang="zh-CN" altLang="en-US" sz="2400" dirty="0"/>
              <a:t>！</a:t>
            </a:r>
            <a:r>
              <a:rPr lang="en-US" altLang="zh-CN" sz="2400" dirty="0"/>
              <a:t>visited[vi] )  </a:t>
            </a:r>
            <a:r>
              <a:rPr lang="en-US" altLang="zh-CN" sz="2400" dirty="0" err="1"/>
              <a:t>DepthFirstSearch</a:t>
            </a:r>
            <a:r>
              <a:rPr lang="en-US" altLang="zh-CN" sz="2400" dirty="0"/>
              <a:t>(g</a:t>
            </a:r>
            <a:r>
              <a:rPr lang="zh-CN" altLang="en-US" sz="2400" dirty="0"/>
              <a:t>，</a:t>
            </a:r>
            <a:r>
              <a:rPr lang="en-US" altLang="zh-CN" sz="2400" dirty="0"/>
              <a:t>vi)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若图</a:t>
            </a:r>
            <a:r>
              <a:rPr lang="en-US" altLang="zh-CN" sz="2400" dirty="0">
                <a:solidFill>
                  <a:srgbClr val="CC00CC"/>
                </a:solidFill>
              </a:rPr>
              <a:t>g</a:t>
            </a:r>
            <a:r>
              <a:rPr lang="zh-CN" altLang="en-US" sz="2400" dirty="0">
                <a:solidFill>
                  <a:srgbClr val="CC00CC"/>
                </a:solidFill>
              </a:rPr>
              <a:t>是连通图，则此循环只执行一次*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}/* </a:t>
            </a:r>
            <a:r>
              <a:rPr lang="en-US" altLang="zh-CN" sz="2400" dirty="0" err="1"/>
              <a:t>TraverseGraph</a:t>
            </a:r>
            <a:r>
              <a:rPr lang="en-US" altLang="zh-CN" sz="2400" dirty="0"/>
              <a:t> */ </a:t>
            </a:r>
          </a:p>
          <a:p>
            <a:pPr marL="0" indent="0">
              <a:spcAft>
                <a:spcPts val="0"/>
              </a:spcAft>
              <a:buNone/>
            </a:pPr>
            <a:endParaRPr lang="en-US" altLang="zh-CN" sz="2400" dirty="0"/>
          </a:p>
          <a:p>
            <a:pPr marL="0" indent="0">
              <a:spcAft>
                <a:spcPts val="0"/>
              </a:spcAft>
              <a:buNone/>
            </a:pPr>
            <a:endParaRPr lang="zh-CN" altLang="en-US" sz="2400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7C252DE-0915-4FF4-BDB9-2ABF451F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zh-CN" altLang="en-US" dirty="0"/>
              <a:t>深度优先遍历图</a:t>
            </a:r>
          </a:p>
        </p:txBody>
      </p:sp>
    </p:spTree>
    <p:extLst>
      <p:ext uri="{BB962C8B-B14F-4D97-AF65-F5344CB8AC3E}">
        <p14:creationId xmlns:p14="http://schemas.microsoft.com/office/powerpoint/2010/main" xmlns="" val="11285639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9DE039-B2C8-493F-A1F3-52BB17DB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09600"/>
            <a:ext cx="11582400" cy="5943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void  </a:t>
            </a:r>
            <a:r>
              <a:rPr lang="en-US" altLang="zh-CN" sz="2400" dirty="0" err="1"/>
              <a:t>DepthFirstSearch</a:t>
            </a:r>
            <a:r>
              <a:rPr lang="zh-CN" altLang="en-US" sz="2400" dirty="0"/>
              <a:t>（</a:t>
            </a:r>
            <a:r>
              <a:rPr lang="en-US" altLang="zh-CN" sz="2400" dirty="0"/>
              <a:t>Graph g,  int v0</a:t>
            </a:r>
            <a:r>
              <a:rPr lang="zh-CN" altLang="en-US" sz="2400" dirty="0"/>
              <a:t>）</a:t>
            </a:r>
            <a:r>
              <a:rPr lang="en-US" altLang="zh-CN" sz="2400" dirty="0"/>
              <a:t>{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深度遍历</a:t>
            </a:r>
            <a:r>
              <a:rPr lang="en-US" altLang="zh-CN" sz="2400" dirty="0">
                <a:solidFill>
                  <a:srgbClr val="CC00CC"/>
                </a:solidFill>
              </a:rPr>
              <a:t>v0</a:t>
            </a:r>
            <a:r>
              <a:rPr lang="zh-CN" altLang="en-US" sz="2400" dirty="0">
                <a:solidFill>
                  <a:srgbClr val="CC00CC"/>
                </a:solidFill>
              </a:rPr>
              <a:t>所在的连通子图*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visit</a:t>
            </a:r>
            <a:r>
              <a:rPr lang="zh-CN" altLang="en-US" sz="2400" dirty="0"/>
              <a:t>（</a:t>
            </a:r>
            <a:r>
              <a:rPr lang="en-US" altLang="zh-CN" sz="2400" dirty="0"/>
              <a:t>v0</a:t>
            </a:r>
            <a:r>
              <a:rPr lang="zh-CN" altLang="en-US" sz="2400" dirty="0"/>
              <a:t>）；</a:t>
            </a:r>
            <a:endParaRPr lang="en-US" altLang="zh-CN" sz="24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visited[v0] =True</a:t>
            </a:r>
            <a:r>
              <a:rPr lang="zh-CN" altLang="en-US" sz="2400" dirty="0"/>
              <a:t>；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访问顶点</a:t>
            </a:r>
            <a:r>
              <a:rPr lang="en-US" altLang="zh-CN" sz="2400" dirty="0">
                <a:solidFill>
                  <a:srgbClr val="CC00CC"/>
                </a:solidFill>
              </a:rPr>
              <a:t>v0</a:t>
            </a:r>
            <a:r>
              <a:rPr lang="zh-CN" altLang="en-US" sz="2400" dirty="0">
                <a:solidFill>
                  <a:srgbClr val="CC00CC"/>
                </a:solidFill>
              </a:rPr>
              <a:t>，并置访问标志数组相应分量值*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w=</a:t>
            </a:r>
            <a:r>
              <a:rPr lang="en-US" altLang="zh-CN" sz="2400" dirty="0" err="1"/>
              <a:t>FirstAdjVertex</a:t>
            </a:r>
            <a:r>
              <a:rPr lang="en-US" altLang="zh-CN" sz="2400" dirty="0"/>
              <a:t>(g,v0);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while ( w!=-1) { 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邻接点存在*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if(! visited [w] ) 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DepthFirstSearch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g,w</a:t>
            </a:r>
            <a:r>
              <a:rPr lang="en-US" altLang="zh-CN" sz="2400" dirty="0"/>
              <a:t>);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递归调用</a:t>
            </a:r>
            <a:r>
              <a:rPr lang="en-US" altLang="zh-CN" sz="2400" dirty="0" err="1">
                <a:solidFill>
                  <a:srgbClr val="CC00CC"/>
                </a:solidFill>
              </a:rPr>
              <a:t>DepthFirstSearch</a:t>
            </a:r>
            <a:r>
              <a:rPr lang="en-US" altLang="zh-CN" sz="2400" dirty="0">
                <a:solidFill>
                  <a:srgbClr val="CC00CC"/>
                </a:solidFill>
              </a:rPr>
              <a:t>*/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w=</a:t>
            </a:r>
            <a:r>
              <a:rPr lang="en-US" altLang="zh-CN" sz="2400" dirty="0" err="1"/>
              <a:t>NextAdjVertex</a:t>
            </a:r>
            <a:r>
              <a:rPr lang="en-US" altLang="zh-CN" sz="2400" dirty="0"/>
              <a:t>(g,v0,w);	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找下一个邻接点*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 dirty="0"/>
              <a:t> 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122152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9DE039-B2C8-493F-A1F3-52BB17DB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24000"/>
            <a:ext cx="11582400" cy="5029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void  </a:t>
            </a:r>
            <a:r>
              <a:rPr lang="en-US" altLang="zh-CN" sz="2400" dirty="0" err="1"/>
              <a:t>DepthFirstSearch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AdjMatrix</a:t>
            </a:r>
            <a:r>
              <a:rPr lang="en-US" altLang="zh-CN" sz="2400" dirty="0"/>
              <a:t> g,  int v0) {	</a:t>
            </a:r>
            <a:r>
              <a:rPr lang="en-US" altLang="zh-CN" sz="2400" dirty="0">
                <a:solidFill>
                  <a:srgbClr val="CC00CC"/>
                </a:solidFill>
              </a:rPr>
              <a:t>/* </a:t>
            </a:r>
            <a:r>
              <a:rPr lang="zh-CN" altLang="en-US" sz="2400" dirty="0">
                <a:solidFill>
                  <a:srgbClr val="CC00CC"/>
                </a:solidFill>
              </a:rPr>
              <a:t>图</a:t>
            </a:r>
            <a:r>
              <a:rPr lang="en-US" altLang="zh-CN" sz="2400" dirty="0">
                <a:solidFill>
                  <a:srgbClr val="CC00CC"/>
                </a:solidFill>
              </a:rPr>
              <a:t>g </a:t>
            </a:r>
            <a:r>
              <a:rPr lang="zh-CN" altLang="en-US" sz="2400" dirty="0">
                <a:solidFill>
                  <a:srgbClr val="CC00CC"/>
                </a:solidFill>
              </a:rPr>
              <a:t>为邻接矩阵类</a:t>
            </a:r>
            <a:r>
              <a:rPr lang="en-US" altLang="zh-CN" sz="2400" dirty="0">
                <a:solidFill>
                  <a:srgbClr val="CC00CC"/>
                </a:solidFill>
              </a:rPr>
              <a:t>*/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visit(v0);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visited[v0]=True;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for ( </a:t>
            </a:r>
            <a:r>
              <a:rPr lang="en-US" altLang="zh-CN" sz="2400" dirty="0" err="1"/>
              <a:t>vj</a:t>
            </a:r>
            <a:r>
              <a:rPr lang="en-US" altLang="zh-CN" sz="2400" dirty="0"/>
              <a:t>=0; </a:t>
            </a:r>
            <a:r>
              <a:rPr lang="en-US" altLang="zh-CN" sz="2400" dirty="0" err="1"/>
              <a:t>vj</a:t>
            </a:r>
            <a:r>
              <a:rPr lang="en-US" altLang="zh-CN" sz="2400" dirty="0"/>
              <a:t>&lt;n; </a:t>
            </a:r>
            <a:r>
              <a:rPr lang="en-US" altLang="zh-CN" sz="2400" dirty="0" err="1"/>
              <a:t>vj</a:t>
            </a:r>
            <a:r>
              <a:rPr lang="en-US" altLang="zh-CN" sz="2400" dirty="0"/>
              <a:t>++)	</a:t>
            </a:r>
            <a:r>
              <a:rPr lang="en-US" altLang="zh-CN" sz="2400" dirty="0">
                <a:solidFill>
                  <a:srgbClr val="CC00CC"/>
                </a:solidFill>
              </a:rPr>
              <a:t>// </a:t>
            </a:r>
            <a:r>
              <a:rPr lang="zh-CN" altLang="en-US" sz="2400" dirty="0">
                <a:solidFill>
                  <a:srgbClr val="CC00CC"/>
                </a:solidFill>
              </a:rPr>
              <a:t>依次搜索</a:t>
            </a:r>
            <a:r>
              <a:rPr lang="en-US" altLang="zh-CN" sz="2400" dirty="0">
                <a:solidFill>
                  <a:srgbClr val="CC00CC"/>
                </a:solidFill>
              </a:rPr>
              <a:t>v0</a:t>
            </a:r>
            <a:r>
              <a:rPr lang="zh-CN" altLang="en-US" sz="2400" dirty="0">
                <a:solidFill>
                  <a:srgbClr val="CC00CC"/>
                </a:solidFill>
              </a:rPr>
              <a:t>的邻接点</a:t>
            </a:r>
            <a:r>
              <a:rPr lang="en-US" altLang="zh-CN" sz="2400" dirty="0" err="1">
                <a:solidFill>
                  <a:srgbClr val="CC00CC"/>
                </a:solidFill>
              </a:rPr>
              <a:t>vj</a:t>
            </a:r>
            <a:r>
              <a:rPr lang="en-US" altLang="zh-CN" sz="2400" dirty="0">
                <a:solidFill>
                  <a:srgbClr val="CC00CC"/>
                </a:solidFill>
              </a:rPr>
              <a:t> 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if (!visited[</a:t>
            </a:r>
            <a:r>
              <a:rPr lang="en-US" altLang="zh-CN" sz="2400" dirty="0" err="1"/>
              <a:t>vj</a:t>
            </a:r>
            <a:r>
              <a:rPr lang="en-US" altLang="zh-CN" sz="2400" dirty="0"/>
              <a:t>] &amp;&amp; </a:t>
            </a:r>
            <a:r>
              <a:rPr lang="en-US" altLang="zh-CN" sz="2400" dirty="0" err="1"/>
              <a:t>g.arcs</a:t>
            </a:r>
            <a:r>
              <a:rPr lang="en-US" altLang="zh-CN" sz="2400" dirty="0"/>
              <a:t>[v0][</a:t>
            </a:r>
            <a:r>
              <a:rPr lang="en-US" altLang="zh-CN" sz="2400" dirty="0" err="1"/>
              <a:t>vj</a:t>
            </a:r>
            <a:r>
              <a:rPr lang="en-US" altLang="zh-CN" sz="2400" dirty="0"/>
              <a:t>].adj==1) </a:t>
            </a:r>
            <a:r>
              <a:rPr lang="en-US" altLang="zh-CN" sz="2400" dirty="0">
                <a:solidFill>
                  <a:srgbClr val="CC00CC"/>
                </a:solidFill>
              </a:rPr>
              <a:t>// </a:t>
            </a:r>
            <a:r>
              <a:rPr lang="zh-CN" altLang="en-US" sz="2400" dirty="0">
                <a:solidFill>
                  <a:srgbClr val="CC00CC"/>
                </a:solidFill>
              </a:rPr>
              <a:t>若</a:t>
            </a:r>
            <a:r>
              <a:rPr lang="en-US" altLang="zh-CN" sz="2400" dirty="0" err="1">
                <a:solidFill>
                  <a:srgbClr val="CC00CC"/>
                </a:solidFill>
              </a:rPr>
              <a:t>vj</a:t>
            </a:r>
            <a:r>
              <a:rPr lang="zh-CN" altLang="en-US" sz="2400" dirty="0">
                <a:solidFill>
                  <a:srgbClr val="CC00CC"/>
                </a:solidFill>
              </a:rPr>
              <a:t>尚未被访问 </a:t>
            </a:r>
            <a:endParaRPr lang="en-US" altLang="zh-CN" sz="2400" dirty="0">
              <a:solidFill>
                <a:srgbClr val="CC00CC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DepthFirstSearch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g,vj</a:t>
            </a:r>
            <a:r>
              <a:rPr lang="en-US" altLang="zh-CN" sz="2400" dirty="0"/>
              <a:t>);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28B638D-3931-4284-9A0D-F3F96B17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zh-CN" altLang="en-US" dirty="0"/>
              <a:t>用邻接矩阵方式实现深度优先搜索</a:t>
            </a:r>
          </a:p>
        </p:txBody>
      </p:sp>
    </p:spTree>
    <p:extLst>
      <p:ext uri="{BB962C8B-B14F-4D97-AF65-F5344CB8AC3E}">
        <p14:creationId xmlns:p14="http://schemas.microsoft.com/office/powerpoint/2010/main" xmlns="" val="35850924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49DE039-B2C8-493F-A1F3-52BB17DBF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638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void  </a:t>
            </a:r>
            <a:r>
              <a:rPr lang="en-US" altLang="zh-CN" sz="2400" dirty="0" err="1"/>
              <a:t>DepthFirstSearch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AdjList</a:t>
            </a:r>
            <a:r>
              <a:rPr lang="en-US" altLang="zh-CN" sz="2400" dirty="0"/>
              <a:t> g,  int v0) { 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图</a:t>
            </a:r>
            <a:r>
              <a:rPr lang="en-US" altLang="zh-CN" sz="2400" dirty="0">
                <a:solidFill>
                  <a:srgbClr val="CC00CC"/>
                </a:solidFill>
              </a:rPr>
              <a:t>g</a:t>
            </a:r>
            <a:r>
              <a:rPr lang="zh-CN" altLang="en-US" sz="2400" dirty="0">
                <a:solidFill>
                  <a:srgbClr val="CC00CC"/>
                </a:solidFill>
              </a:rPr>
              <a:t>为邻接表类型</a:t>
            </a:r>
            <a:r>
              <a:rPr lang="en-US" altLang="zh-CN" sz="2400" dirty="0" err="1">
                <a:solidFill>
                  <a:srgbClr val="CC00CC"/>
                </a:solidFill>
              </a:rPr>
              <a:t>AdjList</a:t>
            </a:r>
            <a:r>
              <a:rPr lang="en-US" altLang="zh-CN" sz="2400" dirty="0">
                <a:solidFill>
                  <a:srgbClr val="CC00CC"/>
                </a:solidFill>
              </a:rPr>
              <a:t> */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visit(v0) 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visited[v0]=True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ArcNode</a:t>
            </a:r>
            <a:r>
              <a:rPr lang="en-US" altLang="zh-CN" sz="2400" dirty="0"/>
              <a:t>  *p</a:t>
            </a:r>
            <a:r>
              <a:rPr lang="zh-CN" altLang="en-US" sz="2400" dirty="0"/>
              <a:t> ；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p=</a:t>
            </a:r>
            <a:r>
              <a:rPr lang="en-US" altLang="zh-CN" sz="2400" dirty="0" err="1"/>
              <a:t>g.vertex</a:t>
            </a:r>
            <a:r>
              <a:rPr lang="en-US" altLang="zh-CN" sz="2400" dirty="0"/>
              <a:t>[v0].</a:t>
            </a:r>
            <a:r>
              <a:rPr lang="en-US" altLang="zh-CN" sz="2400" dirty="0" err="1"/>
              <a:t>firstarc</a:t>
            </a:r>
            <a:r>
              <a:rPr lang="zh-CN" altLang="en-US" sz="2400" dirty="0"/>
              <a:t>；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CC00CC"/>
                </a:solidFill>
              </a:rPr>
              <a:t>// </a:t>
            </a:r>
            <a:r>
              <a:rPr lang="zh-CN" altLang="en-US" sz="2400" dirty="0">
                <a:solidFill>
                  <a:srgbClr val="CC00CC"/>
                </a:solidFill>
              </a:rPr>
              <a:t>取</a:t>
            </a:r>
            <a:r>
              <a:rPr lang="en-US" altLang="zh-CN" sz="2400" dirty="0">
                <a:solidFill>
                  <a:srgbClr val="CC00CC"/>
                </a:solidFill>
              </a:rPr>
              <a:t>v0</a:t>
            </a:r>
            <a:r>
              <a:rPr lang="zh-CN" altLang="en-US" sz="2400" dirty="0">
                <a:solidFill>
                  <a:srgbClr val="CC00CC"/>
                </a:solidFill>
              </a:rPr>
              <a:t>边表的头指针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while( p!=NULL ) {		</a:t>
            </a:r>
            <a:r>
              <a:rPr lang="en-US" altLang="zh-CN" sz="2400" dirty="0">
                <a:solidFill>
                  <a:srgbClr val="CC00CC"/>
                </a:solidFill>
              </a:rPr>
              <a:t>// </a:t>
            </a:r>
            <a:r>
              <a:rPr lang="zh-CN" altLang="en-US" sz="2400" dirty="0">
                <a:solidFill>
                  <a:srgbClr val="CC00CC"/>
                </a:solidFill>
              </a:rPr>
              <a:t>依次搜索</a:t>
            </a:r>
            <a:r>
              <a:rPr lang="en-US" altLang="zh-CN" sz="2400" dirty="0">
                <a:solidFill>
                  <a:srgbClr val="CC00CC"/>
                </a:solidFill>
              </a:rPr>
              <a:t>v0</a:t>
            </a:r>
            <a:r>
              <a:rPr lang="zh-CN" altLang="en-US" sz="2400" dirty="0">
                <a:solidFill>
                  <a:srgbClr val="CC00CC"/>
                </a:solidFill>
              </a:rPr>
              <a:t>的邻接点</a:t>
            </a:r>
            <a:r>
              <a:rPr lang="en-US" altLang="zh-CN" sz="2400" dirty="0" err="1">
                <a:solidFill>
                  <a:srgbClr val="CC00CC"/>
                </a:solidFill>
              </a:rPr>
              <a:t>vj</a:t>
            </a:r>
            <a:r>
              <a:rPr lang="en-US" altLang="zh-CN" sz="2400" dirty="0">
                <a:solidFill>
                  <a:srgbClr val="CC00CC"/>
                </a:solidFill>
              </a:rPr>
              <a:t>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if (! visited[p-&gt;</a:t>
            </a:r>
            <a:r>
              <a:rPr lang="en-US" altLang="zh-CN" sz="2400" dirty="0" err="1"/>
              <a:t>adjvex</a:t>
            </a:r>
            <a:r>
              <a:rPr lang="en-US" altLang="zh-CN" sz="2400" dirty="0"/>
              <a:t>])</a:t>
            </a:r>
            <a:r>
              <a:rPr lang="en-US" altLang="zh-CN" sz="2400" dirty="0">
                <a:solidFill>
                  <a:srgbClr val="CC00CC"/>
                </a:solidFill>
              </a:rPr>
              <a:t> 	// </a:t>
            </a:r>
            <a:r>
              <a:rPr lang="zh-CN" altLang="en-US" sz="2400" dirty="0">
                <a:solidFill>
                  <a:srgbClr val="CC00CC"/>
                </a:solidFill>
              </a:rPr>
              <a:t>若</a:t>
            </a:r>
            <a:r>
              <a:rPr lang="en-US" altLang="zh-CN" sz="2400" dirty="0" err="1">
                <a:solidFill>
                  <a:srgbClr val="CC00CC"/>
                </a:solidFill>
              </a:rPr>
              <a:t>vj</a:t>
            </a:r>
            <a:r>
              <a:rPr lang="zh-CN" altLang="en-US" sz="2400" dirty="0">
                <a:solidFill>
                  <a:srgbClr val="CC00CC"/>
                </a:solidFill>
              </a:rPr>
              <a:t>尚未被访问 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   </a:t>
            </a:r>
            <a:r>
              <a:rPr lang="en-US" altLang="zh-CN" sz="2400" dirty="0" err="1"/>
              <a:t>DepthFirstSearch</a:t>
            </a:r>
            <a:r>
              <a:rPr lang="zh-CN" altLang="en-US" sz="2400" dirty="0"/>
              <a:t>（</a:t>
            </a:r>
            <a:r>
              <a:rPr lang="en-US" altLang="zh-CN" sz="2400" dirty="0"/>
              <a:t>g</a:t>
            </a:r>
            <a:r>
              <a:rPr lang="zh-CN" altLang="en-US" sz="2400" dirty="0"/>
              <a:t>， </a:t>
            </a:r>
            <a:r>
              <a:rPr lang="en-US" altLang="zh-CN" sz="2400" dirty="0"/>
              <a:t>p-&gt;</a:t>
            </a:r>
            <a:r>
              <a:rPr lang="en-US" altLang="zh-CN" sz="2400" dirty="0" err="1"/>
              <a:t>adjvex</a:t>
            </a:r>
            <a:r>
              <a:rPr lang="zh-CN" altLang="en-US" sz="2400" dirty="0"/>
              <a:t>）；</a:t>
            </a:r>
            <a:endParaRPr lang="zh-CN" altLang="en-US" sz="2400" dirty="0">
              <a:solidFill>
                <a:srgbClr val="CC00CC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p=p-&gt;</a:t>
            </a:r>
            <a:r>
              <a:rPr lang="en-US" altLang="zh-CN" sz="2400" dirty="0" err="1"/>
              <a:t>nextarc</a:t>
            </a:r>
            <a:r>
              <a:rPr lang="zh-CN" altLang="en-US" sz="2400" dirty="0"/>
              <a:t>；</a:t>
            </a: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rgbClr val="CC00CC"/>
                </a:solidFill>
              </a:rPr>
              <a:t>// </a:t>
            </a:r>
            <a:r>
              <a:rPr lang="zh-CN" altLang="en-US" sz="2400" dirty="0">
                <a:solidFill>
                  <a:srgbClr val="CC00CC"/>
                </a:solidFill>
              </a:rPr>
              <a:t>取</a:t>
            </a:r>
            <a:r>
              <a:rPr lang="en-US" altLang="zh-CN" sz="2400" dirty="0" err="1">
                <a:solidFill>
                  <a:srgbClr val="CC00CC"/>
                </a:solidFill>
              </a:rPr>
              <a:t>vj</a:t>
            </a:r>
            <a:r>
              <a:rPr lang="zh-CN" altLang="en-US" sz="2400" dirty="0">
                <a:solidFill>
                  <a:srgbClr val="CC00CC"/>
                </a:solidFill>
              </a:rPr>
              <a:t>的下一邻接点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 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128B638D-3931-4284-9A0D-F3F96B17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381000"/>
          </a:xfrm>
        </p:spPr>
        <p:txBody>
          <a:bodyPr/>
          <a:lstStyle/>
          <a:p>
            <a:r>
              <a:rPr lang="zh-CN" altLang="en-US" dirty="0"/>
              <a:t>用邻接表方式实现深度优先搜索</a:t>
            </a:r>
          </a:p>
        </p:txBody>
      </p:sp>
      <p:graphicFrame>
        <p:nvGraphicFramePr>
          <p:cNvPr id="5" name="Group 14">
            <a:extLst>
              <a:ext uri="{FF2B5EF4-FFF2-40B4-BE49-F238E27FC236}">
                <a16:creationId xmlns:a16="http://schemas.microsoft.com/office/drawing/2014/main" xmlns="" id="{F38B4330-D560-42CE-AE27-28BC41CBE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28328039"/>
              </p:ext>
            </p:extLst>
          </p:nvPr>
        </p:nvGraphicFramePr>
        <p:xfrm>
          <a:off x="6897247" y="1847320"/>
          <a:ext cx="3048000" cy="508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562029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343129977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 defTabSz="914400" rtl="0" eaLnBrk="1" latinLnBrk="0" hangingPunct="1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 defTabSz="914400" rtl="0" eaLnBrk="1" latinLnBrk="0" hangingPunct="1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vexdata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 defTabSz="914400" rtl="0" eaLnBrk="1" latinLnBrk="0" hangingPunct="1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 defTabSz="914400" rtl="0" eaLnBrk="1" latinLnBrk="0" hangingPunct="1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1800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firstarc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B5249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6195697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xmlns="" id="{A65596CE-4899-4BCF-83B0-EC9958044A0C}"/>
              </a:ext>
            </a:extLst>
          </p:cNvPr>
          <p:cNvSpPr/>
          <p:nvPr/>
        </p:nvSpPr>
        <p:spPr>
          <a:xfrm>
            <a:off x="4264224" y="1870488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表头结点结构为：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EFC359CE-A74B-4238-B075-45D02886BE01}"/>
              </a:ext>
            </a:extLst>
          </p:cNvPr>
          <p:cNvSpPr/>
          <p:nvPr/>
        </p:nvSpPr>
        <p:spPr>
          <a:xfrm>
            <a:off x="4264224" y="2482320"/>
            <a:ext cx="2339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弧结点结构为：</a:t>
            </a:r>
          </a:p>
        </p:txBody>
      </p:sp>
      <p:graphicFrame>
        <p:nvGraphicFramePr>
          <p:cNvPr id="8" name="Group 13">
            <a:extLst>
              <a:ext uri="{FF2B5EF4-FFF2-40B4-BE49-F238E27FC236}">
                <a16:creationId xmlns:a16="http://schemas.microsoft.com/office/drawing/2014/main" xmlns="" id="{A8E7EEFC-6263-4CDA-8B0A-A928EAFA6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87539566"/>
              </p:ext>
            </p:extLst>
          </p:nvPr>
        </p:nvGraphicFramePr>
        <p:xfrm>
          <a:off x="6897247" y="2453684"/>
          <a:ext cx="4419600" cy="490301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3601401342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62187571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1901760891"/>
                    </a:ext>
                  </a:extLst>
                </a:gridCol>
              </a:tblGrid>
              <a:tr h="49030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adjvex</a:t>
                      </a:r>
                      <a:endParaRPr kumimoji="1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info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nextarc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467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185942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F0EDD3F-9318-4F12-B310-9CDCE264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304800"/>
          </a:xfrm>
        </p:spPr>
        <p:txBody>
          <a:bodyPr/>
          <a:lstStyle/>
          <a:p>
            <a:r>
              <a:rPr lang="zh-CN" altLang="en-US" dirty="0"/>
              <a:t>用非递归过程实现深度优先搜索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7EB5C6A-5B99-4E01-A6ED-3051A3C0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410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void  DFS1(Graph G, int v0)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InitStack</a:t>
            </a:r>
            <a:r>
              <a:rPr lang="en-US" altLang="zh-CN" sz="2000" dirty="0"/>
              <a:t>(&amp;S);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visit(v0);visited[v0]=true; Push(&amp;S,v0);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while(!</a:t>
            </a:r>
            <a:r>
              <a:rPr lang="en-US" altLang="zh-CN" sz="2000" dirty="0" err="1"/>
              <a:t>IsEmpty</a:t>
            </a:r>
            <a:r>
              <a:rPr lang="en-US" altLang="zh-CN" sz="2000" dirty="0"/>
              <a:t>(&amp;S))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</a:t>
            </a:r>
            <a:r>
              <a:rPr lang="en-US" altLang="zh-CN" sz="2000" dirty="0" err="1"/>
              <a:t>GetTop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S,&amp;v</a:t>
            </a:r>
            <a:r>
              <a:rPr lang="en-US" altLang="zh-CN" sz="2000" dirty="0"/>
              <a:t>);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w=</a:t>
            </a:r>
            <a:r>
              <a:rPr lang="en-US" altLang="zh-CN" sz="2000" dirty="0" err="1"/>
              <a:t>FirstAdjVertex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G,v</a:t>
            </a:r>
            <a:r>
              <a:rPr lang="en-US" altLang="zh-CN" sz="2000" dirty="0"/>
              <a:t>);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while(w!=-1)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  if(!visited[w])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	    visit(v);  visited[v]=true;  Push(&amp;</a:t>
            </a:r>
            <a:r>
              <a:rPr lang="en-US" altLang="zh-CN" sz="2000" dirty="0" err="1"/>
              <a:t>S,v</a:t>
            </a:r>
            <a:r>
              <a:rPr lang="en-US" altLang="zh-CN" sz="2000" dirty="0"/>
              <a:t>);  break; }             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  else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      w=</a:t>
            </a:r>
            <a:r>
              <a:rPr lang="en-US" altLang="zh-CN" sz="2000" dirty="0" err="1"/>
              <a:t>FirstAdjVertex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G,v,w</a:t>
            </a:r>
            <a:r>
              <a:rPr lang="en-US" altLang="zh-CN" sz="2000" dirty="0"/>
              <a:t>);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}           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if(w==-1)  Pop(&amp;</a:t>
            </a:r>
            <a:r>
              <a:rPr lang="en-US" altLang="zh-CN" sz="2000" dirty="0" err="1"/>
              <a:t>S,v</a:t>
            </a:r>
            <a:r>
              <a:rPr lang="en-US" altLang="zh-CN" sz="20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BB776BB-AF63-4A17-832C-875A313BFFF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79860" y="1061991"/>
            <a:ext cx="4507340" cy="3560253"/>
          </a:xfrm>
          <a:prstGeom prst="rect">
            <a:avLst/>
          </a:prstGeom>
        </p:spPr>
      </p:pic>
      <p:sp>
        <p:nvSpPr>
          <p:cNvPr id="5" name="Text Box 59">
            <a:extLst>
              <a:ext uri="{FF2B5EF4-FFF2-40B4-BE49-F238E27FC236}">
                <a16:creationId xmlns:a16="http://schemas.microsoft.com/office/drawing/2014/main" xmlns="" id="{623CC062-0F89-48F6-956C-4F64AF102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913761"/>
            <a:ext cx="54750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访问序列为：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000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CCBE9C2D-29A6-4D8E-81D5-779E5E4AF3EC}"/>
              </a:ext>
            </a:extLst>
          </p:cNvPr>
          <p:cNvSpPr/>
          <p:nvPr/>
        </p:nvSpPr>
        <p:spPr>
          <a:xfrm>
            <a:off x="3810000" y="6109156"/>
            <a:ext cx="7924800" cy="430887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参看“</a:t>
            </a:r>
            <a:r>
              <a:rPr lang="en-US" altLang="zh-CN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</a:t>
            </a:r>
            <a:r>
              <a:rPr lang="zh-CN" altLang="en-US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递归消除</a:t>
            </a:r>
            <a:r>
              <a:rPr lang="zh-CN" altLang="en-US" sz="20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ch6-1</a:t>
            </a:r>
            <a:r>
              <a:rPr lang="zh-CN" altLang="en-US" sz="20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）”的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二叉树基于栈的递归消除</a:t>
            </a:r>
          </a:p>
        </p:txBody>
      </p:sp>
    </p:spTree>
    <p:extLst>
      <p:ext uri="{BB962C8B-B14F-4D97-AF65-F5344CB8AC3E}">
        <p14:creationId xmlns:p14="http://schemas.microsoft.com/office/powerpoint/2010/main" xmlns="" val="60972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99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7073AB1-5723-4F6E-B490-74AAAC47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图的抽象类型定义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861881-AABB-4895-91D1-22362DA6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11582400" cy="5486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ADT Graph</a:t>
            </a:r>
            <a:r>
              <a:rPr lang="zh-CN" altLang="en-US" sz="2400" dirty="0"/>
              <a:t>｛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数据对象</a:t>
            </a:r>
            <a:r>
              <a:rPr lang="en-US" altLang="zh-CN" sz="2400" dirty="0">
                <a:solidFill>
                  <a:srgbClr val="FF0000"/>
                </a:solidFill>
              </a:rPr>
              <a:t>V</a:t>
            </a:r>
            <a:r>
              <a:rPr lang="zh-CN" altLang="en-US" sz="2400" dirty="0"/>
              <a:t>：一个集合，该集合中的所有元素具有相同的特性。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数据关系</a:t>
            </a:r>
            <a:r>
              <a:rPr lang="en-US" altLang="zh-CN" sz="2400" dirty="0">
                <a:solidFill>
                  <a:srgbClr val="FF0000"/>
                </a:solidFill>
              </a:rPr>
              <a:t>R</a:t>
            </a:r>
            <a:r>
              <a:rPr lang="zh-CN" altLang="en-US" sz="2400" dirty="0"/>
              <a:t>：</a:t>
            </a:r>
            <a:r>
              <a:rPr lang="en-US" altLang="zh-CN" sz="2400" dirty="0"/>
              <a:t>R={VR}             VR={&lt;x</a:t>
            </a:r>
            <a:r>
              <a:rPr lang="zh-CN" altLang="en-US" sz="2400" dirty="0"/>
              <a:t>，</a:t>
            </a:r>
            <a:r>
              <a:rPr lang="en-US" altLang="zh-CN" sz="2400" dirty="0"/>
              <a:t>y&gt;∣P</a:t>
            </a:r>
            <a:r>
              <a:rPr lang="zh-CN" altLang="en-US" sz="2400" dirty="0"/>
              <a:t>（</a:t>
            </a:r>
            <a:r>
              <a:rPr lang="en-US" altLang="zh-CN" sz="2400" dirty="0"/>
              <a:t>x</a:t>
            </a:r>
            <a:r>
              <a:rPr lang="zh-CN" altLang="en-US" sz="2400" dirty="0"/>
              <a:t>，</a:t>
            </a:r>
            <a:r>
              <a:rPr lang="en-US" altLang="zh-CN" sz="2400" dirty="0"/>
              <a:t>y</a:t>
            </a:r>
            <a:r>
              <a:rPr lang="zh-CN" altLang="en-US" sz="2400" dirty="0"/>
              <a:t>）∧（</a:t>
            </a:r>
            <a:r>
              <a:rPr lang="en-US" altLang="zh-CN" sz="2400" dirty="0"/>
              <a:t>x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y∈V</a:t>
            </a:r>
            <a:r>
              <a:rPr lang="zh-CN" altLang="en-US" sz="2400" dirty="0"/>
              <a:t>）</a:t>
            </a:r>
            <a:r>
              <a:rPr lang="en-US" altLang="zh-CN" sz="24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基本操作</a:t>
            </a:r>
            <a:r>
              <a:rPr lang="zh-CN" altLang="en-US" sz="2400" dirty="0"/>
              <a:t>：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GreateGraph</a:t>
            </a:r>
            <a:r>
              <a:rPr lang="en-US" altLang="zh-CN" sz="2400" dirty="0"/>
              <a:t>(G)</a:t>
            </a:r>
            <a:r>
              <a:rPr lang="zh-CN" altLang="en-US" sz="2400" dirty="0"/>
              <a:t>：创建图</a:t>
            </a:r>
            <a:r>
              <a:rPr lang="en-US" altLang="zh-CN" sz="2400" dirty="0"/>
              <a:t>G</a:t>
            </a:r>
            <a:r>
              <a:rPr lang="zh-CN" altLang="en-US" sz="2400" dirty="0"/>
              <a:t>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DestoryGraph</a:t>
            </a:r>
            <a:r>
              <a:rPr lang="en-US" altLang="zh-CN" sz="2400" dirty="0"/>
              <a:t>(G)</a:t>
            </a:r>
            <a:r>
              <a:rPr lang="zh-CN" altLang="en-US" sz="2400" dirty="0"/>
              <a:t>：销毁图</a:t>
            </a:r>
            <a:r>
              <a:rPr lang="en-US" altLang="zh-CN" sz="2400" dirty="0"/>
              <a:t>G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LocateVertex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G,v</a:t>
            </a:r>
            <a:r>
              <a:rPr lang="en-US" altLang="zh-CN" sz="2400" dirty="0"/>
              <a:t>)</a:t>
            </a:r>
            <a:r>
              <a:rPr lang="zh-CN" altLang="en-US" sz="2400" dirty="0"/>
              <a:t>：确定顶点</a:t>
            </a:r>
            <a:r>
              <a:rPr lang="en-US" altLang="zh-CN" sz="2400" dirty="0"/>
              <a:t>v</a:t>
            </a:r>
            <a:r>
              <a:rPr lang="zh-CN" altLang="en-US" sz="2400" dirty="0"/>
              <a:t>在图</a:t>
            </a:r>
            <a:r>
              <a:rPr lang="en-US" altLang="zh-CN" sz="2400" dirty="0"/>
              <a:t>G</a:t>
            </a:r>
            <a:r>
              <a:rPr lang="zh-CN" altLang="en-US" sz="2400" dirty="0"/>
              <a:t>中的位置。若图</a:t>
            </a:r>
            <a:r>
              <a:rPr lang="en-US" altLang="zh-CN" sz="2400" dirty="0"/>
              <a:t>G</a:t>
            </a:r>
            <a:r>
              <a:rPr lang="zh-CN" altLang="en-US" sz="2400" dirty="0"/>
              <a:t>中没有顶点</a:t>
            </a:r>
            <a:r>
              <a:rPr lang="en-US" altLang="zh-CN" sz="2400" dirty="0"/>
              <a:t>v</a:t>
            </a:r>
            <a:r>
              <a:rPr lang="zh-CN" altLang="en-US" sz="2400" dirty="0"/>
              <a:t>，则函数值为“空”。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GetVertex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G,i</a:t>
            </a:r>
            <a:r>
              <a:rPr lang="en-US" altLang="zh-CN" sz="2400" dirty="0"/>
              <a:t>)</a:t>
            </a:r>
            <a:r>
              <a:rPr lang="zh-CN" altLang="en-US" sz="2400" dirty="0"/>
              <a:t>：取出图</a:t>
            </a:r>
            <a:r>
              <a:rPr lang="en-US" altLang="zh-CN" sz="2400" dirty="0"/>
              <a:t>G</a:t>
            </a:r>
            <a:r>
              <a:rPr lang="zh-CN" altLang="en-US" sz="2400" dirty="0"/>
              <a:t>中的第</a:t>
            </a:r>
            <a:r>
              <a:rPr lang="en-US" altLang="zh-CN" sz="2400" dirty="0" err="1"/>
              <a:t>i</a:t>
            </a:r>
            <a:r>
              <a:rPr lang="zh-CN" altLang="en-US" sz="2400" dirty="0"/>
              <a:t>个顶点的值。若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&gt;</a:t>
            </a:r>
            <a:r>
              <a:rPr lang="zh-CN" altLang="en-US" sz="2400" dirty="0"/>
              <a:t>图</a:t>
            </a:r>
            <a:r>
              <a:rPr lang="en-US" altLang="zh-CN" sz="2400" dirty="0"/>
              <a:t>G</a:t>
            </a:r>
            <a:r>
              <a:rPr lang="zh-CN" altLang="en-US" sz="2400" dirty="0"/>
              <a:t>中顶点数，则函数值为“空”。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311023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0B70FC7-960F-4315-BC32-D0B623BC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7.3.2 </a:t>
            </a:r>
            <a:r>
              <a:rPr lang="zh-CN" altLang="en-US" dirty="0"/>
              <a:t>广度优先搜索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8CBFFF-2494-463A-87FF-5E2F8FBB0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11658600" cy="5105400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zh-CN" altLang="en-US" sz="2400" dirty="0"/>
              <a:t>广度优先搜索（</a:t>
            </a:r>
            <a:r>
              <a:rPr lang="en-US" altLang="zh-CN" sz="2400" dirty="0" err="1"/>
              <a:t>Breadth_First</a:t>
            </a:r>
            <a:r>
              <a:rPr lang="en-US" altLang="zh-CN" sz="2400" dirty="0"/>
              <a:t> Search</a:t>
            </a:r>
            <a:r>
              <a:rPr lang="zh-CN" altLang="en-US" sz="2400" dirty="0"/>
              <a:t>）是指按照广度方向搜索，它类似于树的按层次遍历。</a:t>
            </a:r>
          </a:p>
          <a:p>
            <a:pPr lvl="1">
              <a:spcAft>
                <a:spcPts val="300"/>
              </a:spcAft>
            </a:pPr>
            <a:r>
              <a:rPr lang="zh-CN" altLang="en-US" dirty="0"/>
              <a:t>访问某个起始顶点 </a:t>
            </a:r>
            <a:r>
              <a:rPr lang="en-US" altLang="zh-CN" dirty="0"/>
              <a:t>V0</a:t>
            </a:r>
            <a:r>
              <a:rPr lang="zh-CN" altLang="en-US" dirty="0"/>
              <a:t>，将 </a:t>
            </a:r>
            <a:r>
              <a:rPr lang="en-US" altLang="zh-CN" dirty="0"/>
              <a:t>V0 </a:t>
            </a:r>
            <a:r>
              <a:rPr lang="zh-CN" altLang="en-US" dirty="0"/>
              <a:t>作为当前顶点</a:t>
            </a:r>
          </a:p>
          <a:p>
            <a:pPr lvl="1">
              <a:spcAft>
                <a:spcPts val="300"/>
              </a:spcAft>
            </a:pPr>
            <a:r>
              <a:rPr lang="zh-CN" altLang="en-US" dirty="0"/>
              <a:t>依次访问当前顶点的所有未访问过的邻接点</a:t>
            </a:r>
          </a:p>
          <a:p>
            <a:pPr lvl="1">
              <a:spcAft>
                <a:spcPts val="300"/>
              </a:spcAft>
            </a:pPr>
            <a:r>
              <a:rPr lang="zh-CN" altLang="en-US" dirty="0"/>
              <a:t>然后分别从这些邻接顶点出发广度优先遍历图</a:t>
            </a:r>
          </a:p>
          <a:p>
            <a:pPr lvl="1">
              <a:spcAft>
                <a:spcPts val="300"/>
              </a:spcAft>
            </a:pPr>
            <a:r>
              <a:rPr lang="zh-CN" altLang="en-US" dirty="0"/>
              <a:t>直至图中所有已被访问过的顶点的邻接点都已被访问过为止</a:t>
            </a:r>
          </a:p>
          <a:p>
            <a:pPr>
              <a:spcAft>
                <a:spcPts val="300"/>
              </a:spcAft>
            </a:pPr>
            <a:r>
              <a:rPr lang="zh-CN" altLang="en-US" sz="2400" dirty="0"/>
              <a:t>访问顶点序列为：</a:t>
            </a:r>
          </a:p>
          <a:p>
            <a:pPr marL="0" indent="0">
              <a:spcAft>
                <a:spcPts val="300"/>
              </a:spcAft>
              <a:buNone/>
            </a:pPr>
            <a:r>
              <a:rPr kumimoji="1" lang="en-US" altLang="zh-CN" sz="2400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</a:rPr>
              <a:t>    V1  V2  V3  V4  V5  V6  V7  V8</a:t>
            </a:r>
            <a:endParaRPr lang="zh-CN" altLang="en-US" sz="2400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xmlns="" id="{DE784986-C25F-415E-9E10-786650E94390}"/>
              </a:ext>
            </a:extLst>
          </p:cNvPr>
          <p:cNvGrpSpPr>
            <a:grpSpLocks/>
          </p:cNvGrpSpPr>
          <p:nvPr/>
        </p:nvGrpSpPr>
        <p:grpSpPr bwMode="auto">
          <a:xfrm>
            <a:off x="8999946" y="1952625"/>
            <a:ext cx="2878865" cy="2952750"/>
            <a:chOff x="68" y="845"/>
            <a:chExt cx="1991" cy="2177"/>
          </a:xfrm>
        </p:grpSpPr>
        <p:sp>
          <p:nvSpPr>
            <p:cNvPr id="5" name="Oval 6">
              <a:extLst>
                <a:ext uri="{FF2B5EF4-FFF2-40B4-BE49-F238E27FC236}">
                  <a16:creationId xmlns:a16="http://schemas.microsoft.com/office/drawing/2014/main" xmlns="" id="{24DDA434-116D-4981-8291-B1E17B945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" y="845"/>
              <a:ext cx="383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2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V1</a:t>
              </a:r>
              <a:endParaRPr lang="en-US" altLang="zh-CN" sz="22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xmlns="" id="{51F578CB-73A4-4EB8-89C3-A410B8EA5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" y="1443"/>
              <a:ext cx="382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2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V2</a:t>
              </a:r>
              <a:endParaRPr lang="en-US" altLang="zh-CN" sz="22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xmlns="" id="{D5932E0F-52C3-4445-B1F0-67EC8A39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" y="1443"/>
              <a:ext cx="382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2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V3</a:t>
              </a:r>
              <a:endParaRPr lang="en-US" altLang="zh-CN" sz="22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xmlns="" id="{B7C425AC-B0AA-403F-AA97-1837B4F86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" y="2061"/>
              <a:ext cx="382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2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V4</a:t>
              </a:r>
              <a:endParaRPr lang="en-US" altLang="zh-CN" sz="22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xmlns="" id="{E681EE88-955C-4330-B62E-081715BA8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2062"/>
              <a:ext cx="382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2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V5</a:t>
              </a:r>
              <a:endParaRPr lang="en-US" altLang="zh-CN" sz="22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10" name="Oval 11">
              <a:extLst>
                <a:ext uri="{FF2B5EF4-FFF2-40B4-BE49-F238E27FC236}">
                  <a16:creationId xmlns:a16="http://schemas.microsoft.com/office/drawing/2014/main" xmlns="" id="{68F717F7-F8F8-441D-9977-979C81A9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2062"/>
              <a:ext cx="382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2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V6</a:t>
              </a:r>
              <a:endParaRPr lang="en-US" altLang="zh-CN" sz="22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xmlns="" id="{9F4B28E8-37AC-4472-AD1E-0E37406E7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" y="2062"/>
              <a:ext cx="382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2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V7</a:t>
              </a:r>
              <a:endParaRPr lang="en-US" altLang="zh-CN" sz="22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xmlns="" id="{22518E8C-3B6C-4DB4-9707-0BB1AE3EB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" y="2638"/>
              <a:ext cx="382" cy="384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pPr algn="ctr"/>
              <a:r>
                <a:rPr lang="en-US" altLang="zh-CN" sz="2200" b="1" dirty="0" err="1">
                  <a:solidFill>
                    <a:schemeClr val="bg2">
                      <a:lumMod val="10000"/>
                    </a:schemeClr>
                  </a:solidFill>
                  <a:latin typeface="Verdana" pitchFamily="34" charset="0"/>
                  <a:ea typeface="宋体" charset="-122"/>
                </a:rPr>
                <a:t>V8</a:t>
              </a:r>
              <a:endParaRPr lang="en-US" altLang="zh-CN" sz="2200" b="1" dirty="0">
                <a:solidFill>
                  <a:schemeClr val="bg2">
                    <a:lumMod val="10000"/>
                  </a:schemeClr>
                </a:solidFill>
                <a:latin typeface="Verdana" pitchFamily="34" charset="0"/>
                <a:ea typeface="宋体" charset="-122"/>
              </a:endParaRPr>
            </a:p>
          </p:txBody>
        </p:sp>
        <p:cxnSp>
          <p:nvCxnSpPr>
            <p:cNvPr id="13" name="AutoShape 14">
              <a:extLst>
                <a:ext uri="{FF2B5EF4-FFF2-40B4-BE49-F238E27FC236}">
                  <a16:creationId xmlns:a16="http://schemas.microsoft.com/office/drawing/2014/main" xmlns="" id="{770787B2-F209-478E-A5F0-5367DDFB4F05}"/>
                </a:ext>
              </a:extLst>
            </p:cNvPr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694" y="1173"/>
              <a:ext cx="239" cy="326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15">
              <a:extLst>
                <a:ext uri="{FF2B5EF4-FFF2-40B4-BE49-F238E27FC236}">
                  <a16:creationId xmlns:a16="http://schemas.microsoft.com/office/drawing/2014/main" xmlns="" id="{D5F01E49-A9D1-404B-99BC-A3EC52E6D408}"/>
                </a:ext>
              </a:extLst>
            </p:cNvPr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1204" y="1173"/>
              <a:ext cx="239" cy="326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AutoShape 16">
              <a:extLst>
                <a:ext uri="{FF2B5EF4-FFF2-40B4-BE49-F238E27FC236}">
                  <a16:creationId xmlns:a16="http://schemas.microsoft.com/office/drawing/2014/main" xmlns="" id="{74D51EE4-9F64-470D-9B8B-66A6F1774F87}"/>
                </a:ext>
              </a:extLst>
            </p:cNvPr>
            <p:cNvCxnSpPr>
              <a:cxnSpLocks noChangeShapeType="1"/>
              <a:stCxn id="6" idx="5"/>
              <a:endCxn id="9" idx="0"/>
            </p:cNvCxnSpPr>
            <p:nvPr/>
          </p:nvCxnSpPr>
          <p:spPr bwMode="auto">
            <a:xfrm>
              <a:off x="694" y="1780"/>
              <a:ext cx="162" cy="273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17">
              <a:extLst>
                <a:ext uri="{FF2B5EF4-FFF2-40B4-BE49-F238E27FC236}">
                  <a16:creationId xmlns:a16="http://schemas.microsoft.com/office/drawing/2014/main" xmlns="" id="{751206D4-8531-468A-A899-26301993DEAA}"/>
                </a:ext>
              </a:extLst>
            </p:cNvPr>
            <p:cNvCxnSpPr>
              <a:cxnSpLocks noChangeShapeType="1"/>
              <a:stCxn id="7" idx="3"/>
              <a:endCxn id="10" idx="0"/>
            </p:cNvCxnSpPr>
            <p:nvPr/>
          </p:nvCxnSpPr>
          <p:spPr bwMode="auto">
            <a:xfrm flipH="1">
              <a:off x="1323" y="1780"/>
              <a:ext cx="120" cy="273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8">
              <a:extLst>
                <a:ext uri="{FF2B5EF4-FFF2-40B4-BE49-F238E27FC236}">
                  <a16:creationId xmlns:a16="http://schemas.microsoft.com/office/drawing/2014/main" xmlns="" id="{B4A1F5D4-47BD-45EE-95CE-1A3D1F181334}"/>
                </a:ext>
              </a:extLst>
            </p:cNvPr>
            <p:cNvCxnSpPr>
              <a:cxnSpLocks noChangeShapeType="1"/>
              <a:stCxn id="7" idx="5"/>
              <a:endCxn id="11" idx="0"/>
            </p:cNvCxnSpPr>
            <p:nvPr/>
          </p:nvCxnSpPr>
          <p:spPr bwMode="auto">
            <a:xfrm>
              <a:off x="1713" y="1771"/>
              <a:ext cx="155" cy="291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9">
              <a:extLst>
                <a:ext uri="{FF2B5EF4-FFF2-40B4-BE49-F238E27FC236}">
                  <a16:creationId xmlns:a16="http://schemas.microsoft.com/office/drawing/2014/main" xmlns="" id="{69721B7D-547C-46D4-B578-F542916B6FCC}"/>
                </a:ext>
              </a:extLst>
            </p:cNvPr>
            <p:cNvCxnSpPr>
              <a:cxnSpLocks noChangeShapeType="1"/>
              <a:stCxn id="8" idx="4"/>
              <a:endCxn id="12" idx="1"/>
            </p:cNvCxnSpPr>
            <p:nvPr/>
          </p:nvCxnSpPr>
          <p:spPr bwMode="auto">
            <a:xfrm>
              <a:off x="259" y="2454"/>
              <a:ext cx="164" cy="231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20">
              <a:extLst>
                <a:ext uri="{FF2B5EF4-FFF2-40B4-BE49-F238E27FC236}">
                  <a16:creationId xmlns:a16="http://schemas.microsoft.com/office/drawing/2014/main" xmlns="" id="{985D6E0A-E7A7-44C8-9E32-CBEB8E1FEAF8}"/>
                </a:ext>
              </a:extLst>
            </p:cNvPr>
            <p:cNvCxnSpPr>
              <a:cxnSpLocks noChangeShapeType="1"/>
              <a:stCxn id="9" idx="4"/>
              <a:endCxn id="12" idx="7"/>
            </p:cNvCxnSpPr>
            <p:nvPr/>
          </p:nvCxnSpPr>
          <p:spPr bwMode="auto">
            <a:xfrm flipH="1">
              <a:off x="693" y="2446"/>
              <a:ext cx="163" cy="248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AutoShape 21">
              <a:extLst>
                <a:ext uri="{FF2B5EF4-FFF2-40B4-BE49-F238E27FC236}">
                  <a16:creationId xmlns:a16="http://schemas.microsoft.com/office/drawing/2014/main" xmlns="" id="{5FBCFB9B-7918-4039-9FA3-E1745A088954}"/>
                </a:ext>
              </a:extLst>
            </p:cNvPr>
            <p:cNvCxnSpPr>
              <a:cxnSpLocks noChangeShapeType="1"/>
              <a:stCxn id="10" idx="6"/>
              <a:endCxn id="11" idx="2"/>
            </p:cNvCxnSpPr>
            <p:nvPr/>
          </p:nvCxnSpPr>
          <p:spPr bwMode="auto">
            <a:xfrm>
              <a:off x="1514" y="2254"/>
              <a:ext cx="163" cy="0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22">
              <a:extLst>
                <a:ext uri="{FF2B5EF4-FFF2-40B4-BE49-F238E27FC236}">
                  <a16:creationId xmlns:a16="http://schemas.microsoft.com/office/drawing/2014/main" xmlns="" id="{F734263D-D3EA-42C0-9B41-E3FCDA1DEB36}"/>
                </a:ext>
              </a:extLst>
            </p:cNvPr>
            <p:cNvCxnSpPr>
              <a:cxnSpLocks noChangeShapeType="1"/>
              <a:stCxn id="6" idx="3"/>
              <a:endCxn id="8" idx="0"/>
            </p:cNvCxnSpPr>
            <p:nvPr/>
          </p:nvCxnSpPr>
          <p:spPr bwMode="auto">
            <a:xfrm flipH="1">
              <a:off x="259" y="1780"/>
              <a:ext cx="165" cy="272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xmlns="" val="924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0C5A87-9CB0-40BC-9B0B-B5DDE42F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广度优先搜索算法</a:t>
            </a:r>
          </a:p>
        </p:txBody>
      </p:sp>
      <p:grpSp>
        <p:nvGrpSpPr>
          <p:cNvPr id="4" name="Group 58">
            <a:extLst>
              <a:ext uri="{FF2B5EF4-FFF2-40B4-BE49-F238E27FC236}">
                <a16:creationId xmlns:a16="http://schemas.microsoft.com/office/drawing/2014/main" xmlns="" id="{6F7835A2-0CA9-487C-8CBF-4D8D586C2E91}"/>
              </a:ext>
            </a:extLst>
          </p:cNvPr>
          <p:cNvGrpSpPr>
            <a:grpSpLocks/>
          </p:cNvGrpSpPr>
          <p:nvPr/>
        </p:nvGrpSpPr>
        <p:grpSpPr bwMode="auto">
          <a:xfrm>
            <a:off x="2946999" y="1400175"/>
            <a:ext cx="4910437" cy="3784640"/>
            <a:chOff x="1692" y="1952"/>
            <a:chExt cx="2309" cy="1673"/>
          </a:xfrm>
        </p:grpSpPr>
        <p:sp>
          <p:nvSpPr>
            <p:cNvPr id="20" name="Line 21">
              <a:extLst>
                <a:ext uri="{FF2B5EF4-FFF2-40B4-BE49-F238E27FC236}">
                  <a16:creationId xmlns:a16="http://schemas.microsoft.com/office/drawing/2014/main" xmlns="" id="{481FD0F5-B884-4666-ADC1-754D66F24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3513"/>
              <a:ext cx="737" cy="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xmlns="" id="{A68BD051-EB73-4345-BE4C-D2DE96B6D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4" y="2155"/>
              <a:ext cx="768" cy="57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6" name="Line 17">
              <a:extLst>
                <a:ext uri="{FF2B5EF4-FFF2-40B4-BE49-F238E27FC236}">
                  <a16:creationId xmlns:a16="http://schemas.microsoft.com/office/drawing/2014/main" xmlns="" id="{B9647C69-7FAD-496A-970F-923089827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2192"/>
              <a:ext cx="0" cy="47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xmlns="" id="{C4CBFF41-11C1-4F7C-A59F-05579E5B21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2186"/>
              <a:ext cx="0" cy="47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6" name="Oval 7">
              <a:extLst>
                <a:ext uri="{FF2B5EF4-FFF2-40B4-BE49-F238E27FC236}">
                  <a16:creationId xmlns:a16="http://schemas.microsoft.com/office/drawing/2014/main" xmlns="" id="{840B283B-1798-4900-BD01-83CDC5121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952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/>
                <a:t>A</a:t>
              </a:r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xmlns="" id="{7B605EC9-1C60-4475-82BD-B40AF8778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1952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/>
                <a:t>D</a:t>
              </a:r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xmlns="" id="{855F7159-F67A-46A8-BA9F-DF2D11101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952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/>
                <a:t>G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xmlns="" id="{2152E4C7-2030-4EBC-B9FC-FD2BA8E1D2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2" y="2083"/>
              <a:ext cx="746" cy="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xmlns="" id="{F28FE25C-35B8-43EE-8E30-08B4E9286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090"/>
              <a:ext cx="71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xmlns="" id="{CD5CC51E-1F7D-40DA-894F-B32727F7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2651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/>
                <a:t>B</a:t>
              </a:r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xmlns="" id="{A0F423A9-793F-4229-B912-8627332D4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651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/>
                <a:t>E</a:t>
              </a:r>
            </a:p>
          </p:txBody>
        </p:sp>
        <p:sp>
          <p:nvSpPr>
            <p:cNvPr id="13" name="Oval 14">
              <a:extLst>
                <a:ext uri="{FF2B5EF4-FFF2-40B4-BE49-F238E27FC236}">
                  <a16:creationId xmlns:a16="http://schemas.microsoft.com/office/drawing/2014/main" xmlns="" id="{74BA501E-C621-4BE3-A724-697A2A15F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2651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 dirty="0"/>
                <a:t>H</a:t>
              </a: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xmlns="" id="{9A45F89D-7676-424B-ACD2-E7DA0DF678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778"/>
              <a:ext cx="737" cy="1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17" name="Oval 18">
              <a:extLst>
                <a:ext uri="{FF2B5EF4-FFF2-40B4-BE49-F238E27FC236}">
                  <a16:creationId xmlns:a16="http://schemas.microsoft.com/office/drawing/2014/main" xmlns="" id="{714E6FBA-A98B-43B8-A5D1-7E6B72032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3385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/>
                <a:t>C</a:t>
              </a:r>
            </a:p>
          </p:txBody>
        </p:sp>
        <p:sp>
          <p:nvSpPr>
            <p:cNvPr id="18" name="Oval 19">
              <a:extLst>
                <a:ext uri="{FF2B5EF4-FFF2-40B4-BE49-F238E27FC236}">
                  <a16:creationId xmlns:a16="http://schemas.microsoft.com/office/drawing/2014/main" xmlns="" id="{0A2443B3-5ACA-4C03-8102-C4BF5DC16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3385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/>
                <a:t>F</a:t>
              </a:r>
            </a:p>
          </p:txBody>
        </p:sp>
        <p:sp>
          <p:nvSpPr>
            <p:cNvPr id="19" name="Oval 20">
              <a:extLst>
                <a:ext uri="{FF2B5EF4-FFF2-40B4-BE49-F238E27FC236}">
                  <a16:creationId xmlns:a16="http://schemas.microsoft.com/office/drawing/2014/main" xmlns="" id="{F522EA56-5348-4A62-BEF5-D8E33A49C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3385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en-US" altLang="zh-CN" sz="2000" b="1"/>
                <a:t>I</a:t>
              </a:r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xmlns="" id="{CBCDE66E-FB8F-433F-9705-F63218C887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3" y="2891"/>
              <a:ext cx="0" cy="49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xmlns="" id="{F55D91F7-8C7F-4127-8A83-7274D35BC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897"/>
              <a:ext cx="0" cy="47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xmlns="" id="{E7BC9F54-93BF-4F9F-8494-2DFD47EC9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2141"/>
              <a:ext cx="814" cy="5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xmlns="" id="{C9CDF389-C563-4E6D-BFD9-673C52342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272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xmlns="" id="{87AE8D2D-0AD7-4BC7-B0B1-2A116A3C36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" y="3021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xmlns="" id="{09C28741-9F34-4E25-B3EA-AC7A774AA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3" y="2272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xmlns="" id="{755FDEF9-803B-477C-BD09-F1C50BF17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" y="3021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xmlns="" id="{A79C33F8-9CE9-4CDE-ACC3-4D215BD424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2" y="2298"/>
              <a:ext cx="219" cy="31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xmlns="" id="{EE985181-25D1-4181-BDEE-8BA9DA7A37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354" y="3302"/>
              <a:ext cx="1" cy="327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xmlns="" id="{DC8A8D6A-7FB5-4BBE-A85E-B852B01CF4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7620602">
              <a:off x="3275" y="2268"/>
              <a:ext cx="0" cy="327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xmlns="" id="{2889B04E-35AB-4B37-9F79-05BB6B2E8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7" y="2339"/>
              <a:ext cx="194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1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xmlns="" id="{E910CEC5-40E8-49AC-9E0E-EE9D79917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2" y="3072"/>
              <a:ext cx="19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4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xmlns="" id="{68099BCB-F780-4E5B-A8F2-F82C884FC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" y="3292"/>
              <a:ext cx="206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6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xmlns="" id="{6E075872-795B-4331-8468-A1427A30E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1" y="2421"/>
              <a:ext cx="254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2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xmlns="" id="{44858625-36AC-41F0-A7E2-FF23C1890C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2281"/>
              <a:ext cx="177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5</a:t>
              </a:r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xmlns="" id="{BFFE0F76-BB34-4C12-96DF-03E2525216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" y="2331"/>
              <a:ext cx="200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7</a:t>
              </a:r>
            </a:p>
          </p:txBody>
        </p:sp>
        <p:sp>
          <p:nvSpPr>
            <p:cNvPr id="39" name="Text Box 40">
              <a:extLst>
                <a:ext uri="{FF2B5EF4-FFF2-40B4-BE49-F238E27FC236}">
                  <a16:creationId xmlns:a16="http://schemas.microsoft.com/office/drawing/2014/main" xmlns="" id="{04DC1E90-FC1B-4C84-B56F-5A1586210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" y="3072"/>
              <a:ext cx="20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8</a:t>
              </a:r>
            </a:p>
          </p:txBody>
        </p:sp>
      </p:grpSp>
      <p:sp>
        <p:nvSpPr>
          <p:cNvPr id="56" name="Text Box 59">
            <a:extLst>
              <a:ext uri="{FF2B5EF4-FFF2-40B4-BE49-F238E27FC236}">
                <a16:creationId xmlns:a16="http://schemas.microsoft.com/office/drawing/2014/main" xmlns="" id="{B4EF7987-95FF-4BE8-94C3-4E1878D9A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758" y="5813698"/>
            <a:ext cx="8804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访问序列为：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31">
            <a:extLst>
              <a:ext uri="{FF2B5EF4-FFF2-40B4-BE49-F238E27FC236}">
                <a16:creationId xmlns:a16="http://schemas.microsoft.com/office/drawing/2014/main" xmlns="" id="{A1F76918-61A1-490C-9CD1-70774C18B48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4354774" y="1251535"/>
            <a:ext cx="2262" cy="695415"/>
          </a:xfrm>
          <a:prstGeom prst="line">
            <a:avLst/>
          </a:prstGeom>
          <a:noFill/>
          <a:ln w="28575">
            <a:solidFill>
              <a:schemeClr val="accent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000" b="1"/>
          </a:p>
        </p:txBody>
      </p:sp>
      <p:sp>
        <p:nvSpPr>
          <p:cNvPr id="58" name="Text Box 36">
            <a:extLst>
              <a:ext uri="{FF2B5EF4-FFF2-40B4-BE49-F238E27FC236}">
                <a16:creationId xmlns:a16="http://schemas.microsoft.com/office/drawing/2014/main" xmlns="" id="{FDCAE981-1616-4A3B-82BC-0F256B2D2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2404" y="1206753"/>
            <a:ext cx="438090" cy="472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20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30790095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3C0371F-EF85-490D-A18F-7C1484F5F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11582400" cy="6096000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void </a:t>
            </a:r>
            <a:r>
              <a:rPr lang="en-US" altLang="zh-CN" sz="2000" dirty="0" err="1"/>
              <a:t>BreadthFirstSearch</a:t>
            </a:r>
            <a:r>
              <a:rPr lang="en-US" altLang="zh-CN" sz="2000" dirty="0"/>
              <a:t>(Graph </a:t>
            </a:r>
            <a:r>
              <a:rPr lang="en-US" altLang="zh-CN" sz="2000" dirty="0" err="1"/>
              <a:t>g,int</a:t>
            </a:r>
            <a:r>
              <a:rPr lang="en-US" altLang="zh-CN" sz="2000" dirty="0"/>
              <a:t> v0) {  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广度优先搜索图</a:t>
            </a:r>
            <a:r>
              <a:rPr lang="en-US" altLang="zh-CN" sz="2000" dirty="0">
                <a:solidFill>
                  <a:srgbClr val="CC00CC"/>
                </a:solidFill>
              </a:rPr>
              <a:t>g</a:t>
            </a:r>
            <a:r>
              <a:rPr lang="zh-CN" altLang="en-US" sz="2000" dirty="0">
                <a:solidFill>
                  <a:srgbClr val="CC00CC"/>
                </a:solidFill>
              </a:rPr>
              <a:t>中</a:t>
            </a:r>
            <a:r>
              <a:rPr lang="en-US" altLang="zh-CN" sz="2000" dirty="0">
                <a:solidFill>
                  <a:srgbClr val="CC00CC"/>
                </a:solidFill>
              </a:rPr>
              <a:t>v0</a:t>
            </a:r>
            <a:r>
              <a:rPr lang="zh-CN" altLang="en-US" sz="2000" dirty="0">
                <a:solidFill>
                  <a:srgbClr val="CC00CC"/>
                </a:solidFill>
              </a:rPr>
              <a:t>所在的连通子图*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visit(v0);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visited[v0]=True;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InitQueue</a:t>
            </a:r>
            <a:r>
              <a:rPr lang="en-US" altLang="zh-CN" sz="2000" dirty="0"/>
              <a:t>(&amp;Q);	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初始化空队*</a:t>
            </a:r>
            <a:r>
              <a:rPr lang="en-US" altLang="zh-CN" sz="2000" dirty="0">
                <a:solidFill>
                  <a:srgbClr val="CC00CC"/>
                </a:solidFill>
              </a:rPr>
              <a:t>/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EnterQueue</a:t>
            </a:r>
            <a:r>
              <a:rPr lang="en-US" altLang="zh-CN" sz="2000" dirty="0"/>
              <a:t>(&amp;Q,v0);	</a:t>
            </a:r>
            <a:r>
              <a:rPr lang="en-US" altLang="zh-CN" sz="2000" dirty="0">
                <a:solidFill>
                  <a:srgbClr val="CC00CC"/>
                </a:solidFill>
              </a:rPr>
              <a:t>/* v0</a:t>
            </a:r>
            <a:r>
              <a:rPr lang="zh-CN" altLang="en-US" sz="2000" dirty="0">
                <a:solidFill>
                  <a:srgbClr val="CC00CC"/>
                </a:solidFill>
              </a:rPr>
              <a:t>进队*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00FF"/>
                </a:solidFill>
              </a:rPr>
              <a:t>while(!Empty(Q)) {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DeleteQueue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Q,&amp;v</a:t>
            </a:r>
            <a:r>
              <a:rPr lang="en-US" altLang="zh-CN" sz="2000" dirty="0"/>
              <a:t>);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队头元素出队*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w=</a:t>
            </a:r>
            <a:r>
              <a:rPr lang="en-US" altLang="zh-CN" sz="2000" dirty="0" err="1"/>
              <a:t>FirstAdjVertex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g,v</a:t>
            </a:r>
            <a:r>
              <a:rPr lang="en-US" altLang="zh-CN" sz="2000" dirty="0"/>
              <a:t>);	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求</a:t>
            </a:r>
            <a:r>
              <a:rPr lang="en-US" altLang="zh-CN" sz="2000" dirty="0">
                <a:solidFill>
                  <a:srgbClr val="CC00CC"/>
                </a:solidFill>
              </a:rPr>
              <a:t>v</a:t>
            </a:r>
            <a:r>
              <a:rPr lang="zh-CN" altLang="en-US" sz="2000" dirty="0">
                <a:solidFill>
                  <a:srgbClr val="CC00CC"/>
                </a:solidFill>
              </a:rPr>
              <a:t>的第一个邻接点*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CC3300"/>
                </a:solidFill>
              </a:rPr>
              <a:t>while(w!=-1)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rgbClr val="006600"/>
                </a:solidFill>
              </a:rPr>
              <a:t>if(!visited(w)) {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            visit(w); 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            visited[w]=True;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            </a:t>
            </a:r>
            <a:r>
              <a:rPr lang="en-US" altLang="zh-CN" sz="2000" dirty="0" err="1">
                <a:solidFill>
                  <a:srgbClr val="006600"/>
                </a:solidFill>
              </a:rPr>
              <a:t>EnterQueue</a:t>
            </a:r>
            <a:r>
              <a:rPr lang="en-US" altLang="zh-CN" sz="2000" dirty="0">
                <a:solidFill>
                  <a:srgbClr val="006600"/>
                </a:solidFill>
              </a:rPr>
              <a:t>(&amp;Q, w);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       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2000" dirty="0"/>
              <a:t>            w=</a:t>
            </a:r>
            <a:r>
              <a:rPr lang="en-US" altLang="zh-CN" sz="2000" dirty="0" err="1"/>
              <a:t>NextAdjVertex</a:t>
            </a:r>
            <a:r>
              <a:rPr lang="en-US" altLang="zh-CN" sz="2000" dirty="0"/>
              <a:t>(</a:t>
            </a:r>
            <a:r>
              <a:rPr lang="en-US" altLang="zh-CN" sz="2000" dirty="0" err="1"/>
              <a:t>g,v,w</a:t>
            </a:r>
            <a:r>
              <a:rPr lang="en-US" altLang="zh-CN" sz="2000" dirty="0"/>
              <a:t>);  /*</a:t>
            </a:r>
            <a:r>
              <a:rPr lang="zh-CN" altLang="en-US" sz="2000" dirty="0"/>
              <a:t>求</a:t>
            </a:r>
            <a:r>
              <a:rPr lang="en-US" altLang="zh-CN" sz="2000" dirty="0"/>
              <a:t>v</a:t>
            </a:r>
            <a:r>
              <a:rPr lang="zh-CN" altLang="en-US" sz="2000" dirty="0"/>
              <a:t>相对于</a:t>
            </a:r>
            <a:r>
              <a:rPr lang="en-US" altLang="zh-CN" sz="2000" dirty="0"/>
              <a:t>w</a:t>
            </a:r>
            <a:r>
              <a:rPr lang="zh-CN" altLang="en-US" sz="2000" dirty="0"/>
              <a:t>的下一个邻接点*</a:t>
            </a:r>
            <a:r>
              <a:rPr lang="en-US" altLang="zh-CN" sz="2000" dirty="0"/>
              <a:t>/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en-US" altLang="zh-CN" sz="2000" dirty="0">
                <a:solidFill>
                  <a:srgbClr val="CC3300"/>
                </a:solidFill>
              </a:rPr>
              <a:t>}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chemeClr val="accent2"/>
                </a:solidFill>
              </a:rPr>
              <a:t>}</a:t>
            </a:r>
          </a:p>
          <a:p>
            <a:pPr marL="0" indent="0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8" name="Text Box 59">
            <a:extLst>
              <a:ext uri="{FF2B5EF4-FFF2-40B4-BE49-F238E27FC236}">
                <a16:creationId xmlns:a16="http://schemas.microsoft.com/office/drawing/2014/main" xmlns="" id="{517C9C45-4B19-43C6-A94D-6EBC87EE6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520147"/>
            <a:ext cx="53014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访问序列为：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endParaRPr lang="zh-CN" altLang="en-US" sz="2000" b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Group 58">
            <a:extLst>
              <a:ext uri="{FF2B5EF4-FFF2-40B4-BE49-F238E27FC236}">
                <a16:creationId xmlns:a16="http://schemas.microsoft.com/office/drawing/2014/main" xmlns="" id="{ACD4DE3D-A98F-480B-81D7-314091245AC4}"/>
              </a:ext>
            </a:extLst>
          </p:cNvPr>
          <p:cNvGrpSpPr>
            <a:grpSpLocks/>
          </p:cNvGrpSpPr>
          <p:nvPr/>
        </p:nvGrpSpPr>
        <p:grpSpPr bwMode="auto">
          <a:xfrm>
            <a:off x="6995517" y="1447800"/>
            <a:ext cx="3596284" cy="2815202"/>
            <a:chOff x="1632" y="1952"/>
            <a:chExt cx="2369" cy="1673"/>
          </a:xfrm>
        </p:grpSpPr>
        <p:sp>
          <p:nvSpPr>
            <p:cNvPr id="40" name="Line 21">
              <a:extLst>
                <a:ext uri="{FF2B5EF4-FFF2-40B4-BE49-F238E27FC236}">
                  <a16:creationId xmlns:a16="http://schemas.microsoft.com/office/drawing/2014/main" xmlns="" id="{941AE383-967D-4062-B781-C0EFB170AE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8" y="3513"/>
              <a:ext cx="737" cy="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1" name="Line 24">
              <a:extLst>
                <a:ext uri="{FF2B5EF4-FFF2-40B4-BE49-F238E27FC236}">
                  <a16:creationId xmlns:a16="http://schemas.microsoft.com/office/drawing/2014/main" xmlns="" id="{A6B4396B-FBDF-4F09-BD7D-DD4A86E44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4" y="2155"/>
              <a:ext cx="768" cy="57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xmlns="" id="{10BFE000-4665-4EB3-98CD-FD40B0FE2A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4" y="2192"/>
              <a:ext cx="0" cy="47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3" name="Line 16">
              <a:extLst>
                <a:ext uri="{FF2B5EF4-FFF2-40B4-BE49-F238E27FC236}">
                  <a16:creationId xmlns:a16="http://schemas.microsoft.com/office/drawing/2014/main" xmlns="" id="{A2F89DF2-4658-49E9-8A2A-7902DF4DD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2186"/>
              <a:ext cx="0" cy="479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4" name="Oval 7">
              <a:extLst>
                <a:ext uri="{FF2B5EF4-FFF2-40B4-BE49-F238E27FC236}">
                  <a16:creationId xmlns:a16="http://schemas.microsoft.com/office/drawing/2014/main" xmlns="" id="{B0CD51A7-32C7-440E-BD31-28365494D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1952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36000"/>
            <a:lstStyle/>
            <a:p>
              <a:pPr algn="just" eaLnBrk="0" hangingPunct="0"/>
              <a:r>
                <a:rPr lang="en-US" altLang="zh-CN" sz="2000" b="1" dirty="0"/>
                <a:t>A</a:t>
              </a:r>
            </a:p>
          </p:txBody>
        </p:sp>
        <p:sp>
          <p:nvSpPr>
            <p:cNvPr id="45" name="Oval 8">
              <a:extLst>
                <a:ext uri="{FF2B5EF4-FFF2-40B4-BE49-F238E27FC236}">
                  <a16:creationId xmlns:a16="http://schemas.microsoft.com/office/drawing/2014/main" xmlns="" id="{60D1B8A6-4393-4369-9B5C-A02EE5CF8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1952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36000"/>
            <a:lstStyle/>
            <a:p>
              <a:pPr algn="just"/>
              <a:r>
                <a:rPr lang="en-US" altLang="zh-CN" sz="2000" b="1"/>
                <a:t>D</a:t>
              </a:r>
            </a:p>
          </p:txBody>
        </p:sp>
        <p:sp>
          <p:nvSpPr>
            <p:cNvPr id="46" name="Oval 9">
              <a:extLst>
                <a:ext uri="{FF2B5EF4-FFF2-40B4-BE49-F238E27FC236}">
                  <a16:creationId xmlns:a16="http://schemas.microsoft.com/office/drawing/2014/main" xmlns="" id="{A14B6750-36BF-4C9B-9E88-70459EE39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952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36000"/>
            <a:lstStyle/>
            <a:p>
              <a:pPr algn="just"/>
              <a:r>
                <a:rPr lang="en-US" altLang="zh-CN" sz="2000" b="1" dirty="0"/>
                <a:t>G</a:t>
              </a:r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xmlns="" id="{6828F31C-18B8-47B5-A799-3501E2890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2" y="2083"/>
              <a:ext cx="746" cy="7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xmlns="" id="{8B7ED454-581C-4F79-AC3B-4146D2DF2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4" y="2090"/>
              <a:ext cx="712" cy="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49" name="Oval 12">
              <a:extLst>
                <a:ext uri="{FF2B5EF4-FFF2-40B4-BE49-F238E27FC236}">
                  <a16:creationId xmlns:a16="http://schemas.microsoft.com/office/drawing/2014/main" xmlns="" id="{B10E1748-F0A2-4E8D-A430-3118DE65C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4" y="2651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36000"/>
            <a:lstStyle/>
            <a:p>
              <a:pPr algn="just"/>
              <a:r>
                <a:rPr lang="en-US" altLang="zh-CN" sz="2000" b="1"/>
                <a:t>B</a:t>
              </a:r>
            </a:p>
          </p:txBody>
        </p:sp>
        <p:sp>
          <p:nvSpPr>
            <p:cNvPr id="50" name="Oval 13">
              <a:extLst>
                <a:ext uri="{FF2B5EF4-FFF2-40B4-BE49-F238E27FC236}">
                  <a16:creationId xmlns:a16="http://schemas.microsoft.com/office/drawing/2014/main" xmlns="" id="{8A5FA567-37CC-4A3A-8441-97DF0D64A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5" y="2651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36000"/>
            <a:lstStyle/>
            <a:p>
              <a:pPr algn="just"/>
              <a:r>
                <a:rPr lang="en-US" altLang="zh-CN" sz="2000" b="1" dirty="0"/>
                <a:t>E</a:t>
              </a:r>
            </a:p>
          </p:txBody>
        </p:sp>
        <p:sp>
          <p:nvSpPr>
            <p:cNvPr id="51" name="Oval 14">
              <a:extLst>
                <a:ext uri="{FF2B5EF4-FFF2-40B4-BE49-F238E27FC236}">
                  <a16:creationId xmlns:a16="http://schemas.microsoft.com/office/drawing/2014/main" xmlns="" id="{A1E6EE43-26A4-4EAA-906D-1D64D2BA4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2651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36000"/>
            <a:lstStyle/>
            <a:p>
              <a:pPr algn="just"/>
              <a:r>
                <a:rPr lang="en-US" altLang="zh-CN" sz="2000" b="1" dirty="0"/>
                <a:t>H</a:t>
              </a:r>
            </a:p>
          </p:txBody>
        </p:sp>
        <p:sp>
          <p:nvSpPr>
            <p:cNvPr id="52" name="Line 15">
              <a:extLst>
                <a:ext uri="{FF2B5EF4-FFF2-40B4-BE49-F238E27FC236}">
                  <a16:creationId xmlns:a16="http://schemas.microsoft.com/office/drawing/2014/main" xmlns="" id="{A90380C0-C34C-4A73-B7DB-C7AE025BB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2778"/>
              <a:ext cx="737" cy="1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53" name="Oval 18">
              <a:extLst>
                <a:ext uri="{FF2B5EF4-FFF2-40B4-BE49-F238E27FC236}">
                  <a16:creationId xmlns:a16="http://schemas.microsoft.com/office/drawing/2014/main" xmlns="" id="{DEA826BF-1E68-4654-9DB4-8E65DD66E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3385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36000"/>
            <a:lstStyle/>
            <a:p>
              <a:pPr algn="just"/>
              <a:r>
                <a:rPr lang="en-US" altLang="zh-CN" sz="2000" b="1"/>
                <a:t>C</a:t>
              </a:r>
            </a:p>
          </p:txBody>
        </p:sp>
        <p:sp>
          <p:nvSpPr>
            <p:cNvPr id="54" name="Oval 19">
              <a:extLst>
                <a:ext uri="{FF2B5EF4-FFF2-40B4-BE49-F238E27FC236}">
                  <a16:creationId xmlns:a16="http://schemas.microsoft.com/office/drawing/2014/main" xmlns="" id="{549FAE1D-A4C2-4989-A5CE-EDCF618D1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3385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36000" tIns="0" rIns="0" bIns="36000"/>
            <a:lstStyle/>
            <a:p>
              <a:pPr algn="just"/>
              <a:r>
                <a:rPr lang="en-US" altLang="zh-CN" sz="2000" b="1" dirty="0"/>
                <a:t>F</a:t>
              </a:r>
            </a:p>
          </p:txBody>
        </p:sp>
        <p:sp>
          <p:nvSpPr>
            <p:cNvPr id="55" name="Oval 20">
              <a:extLst>
                <a:ext uri="{FF2B5EF4-FFF2-40B4-BE49-F238E27FC236}">
                  <a16:creationId xmlns:a16="http://schemas.microsoft.com/office/drawing/2014/main" xmlns="" id="{AE9AD5B6-CD38-4290-8281-EBE3FC40E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9" y="3385"/>
              <a:ext cx="254" cy="240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0" rIns="0" bIns="36000"/>
            <a:lstStyle/>
            <a:p>
              <a:pPr algn="just"/>
              <a:r>
                <a:rPr lang="en-US" altLang="zh-CN" sz="2000" b="1" dirty="0"/>
                <a:t>I</a:t>
              </a:r>
            </a:p>
          </p:txBody>
        </p:sp>
        <p:sp>
          <p:nvSpPr>
            <p:cNvPr id="56" name="Line 22">
              <a:extLst>
                <a:ext uri="{FF2B5EF4-FFF2-40B4-BE49-F238E27FC236}">
                  <a16:creationId xmlns:a16="http://schemas.microsoft.com/office/drawing/2014/main" xmlns="" id="{631D37AB-02D0-41D2-B4F6-9917B21ED7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3" y="2891"/>
              <a:ext cx="0" cy="494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57" name="Line 23">
              <a:extLst>
                <a:ext uri="{FF2B5EF4-FFF2-40B4-BE49-F238E27FC236}">
                  <a16:creationId xmlns:a16="http://schemas.microsoft.com/office/drawing/2014/main" xmlns="" id="{D5FA9127-9A99-436D-9E15-9992676365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1" y="2897"/>
              <a:ext cx="0" cy="478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xmlns="" id="{B0BE2D33-B45F-4756-A9F6-1E72A9B90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4" y="2141"/>
              <a:ext cx="814" cy="5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59" name="Line 26">
              <a:extLst>
                <a:ext uri="{FF2B5EF4-FFF2-40B4-BE49-F238E27FC236}">
                  <a16:creationId xmlns:a16="http://schemas.microsoft.com/office/drawing/2014/main" xmlns="" id="{597E1187-E8A2-4B10-86FF-FDE514D5B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2" y="2272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60" name="Line 27">
              <a:extLst>
                <a:ext uri="{FF2B5EF4-FFF2-40B4-BE49-F238E27FC236}">
                  <a16:creationId xmlns:a16="http://schemas.microsoft.com/office/drawing/2014/main" xmlns="" id="{C9CB25E1-D0FC-40C9-AF29-D95F6FEA0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" y="3021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61" name="Line 28">
              <a:extLst>
                <a:ext uri="{FF2B5EF4-FFF2-40B4-BE49-F238E27FC236}">
                  <a16:creationId xmlns:a16="http://schemas.microsoft.com/office/drawing/2014/main" xmlns="" id="{10D28720-F9BB-4C33-9DD3-CB4D4FB74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3" y="2272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62" name="Line 29">
              <a:extLst>
                <a:ext uri="{FF2B5EF4-FFF2-40B4-BE49-F238E27FC236}">
                  <a16:creationId xmlns:a16="http://schemas.microsoft.com/office/drawing/2014/main" xmlns="" id="{A3A376E0-A3DD-4CB2-A00C-B926CCA795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" y="3021"/>
              <a:ext cx="0" cy="32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63" name="Line 30">
              <a:extLst>
                <a:ext uri="{FF2B5EF4-FFF2-40B4-BE49-F238E27FC236}">
                  <a16:creationId xmlns:a16="http://schemas.microsoft.com/office/drawing/2014/main" xmlns="" id="{AFC1043C-C160-4FE6-83D5-73A81BD7537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2182" y="2298"/>
              <a:ext cx="219" cy="310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64" name="Line 31">
              <a:extLst>
                <a:ext uri="{FF2B5EF4-FFF2-40B4-BE49-F238E27FC236}">
                  <a16:creationId xmlns:a16="http://schemas.microsoft.com/office/drawing/2014/main" xmlns="" id="{6A9FB852-21B8-49AE-AE11-011CDDA973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354" y="3302"/>
              <a:ext cx="1" cy="327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65" name="Line 32">
              <a:extLst>
                <a:ext uri="{FF2B5EF4-FFF2-40B4-BE49-F238E27FC236}">
                  <a16:creationId xmlns:a16="http://schemas.microsoft.com/office/drawing/2014/main" xmlns="" id="{9C2FB21A-6D6D-4A32-A3B2-BF32702B740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7620602">
              <a:off x="3275" y="2268"/>
              <a:ext cx="0" cy="327"/>
            </a:xfrm>
            <a:prstGeom prst="line">
              <a:avLst/>
            </a:prstGeom>
            <a:noFill/>
            <a:ln w="28575">
              <a:solidFill>
                <a:schemeClr val="accent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 b="1"/>
            </a:p>
          </p:txBody>
        </p:sp>
        <p:sp>
          <p:nvSpPr>
            <p:cNvPr id="66" name="Text Box 34">
              <a:extLst>
                <a:ext uri="{FF2B5EF4-FFF2-40B4-BE49-F238E27FC236}">
                  <a16:creationId xmlns:a16="http://schemas.microsoft.com/office/drawing/2014/main" xmlns="" id="{3FB5ABFC-8EC1-486B-8CB5-F0C3360C1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2339"/>
              <a:ext cx="259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1</a:t>
              </a:r>
            </a:p>
          </p:txBody>
        </p:sp>
        <p:sp>
          <p:nvSpPr>
            <p:cNvPr id="67" name="Text Box 35">
              <a:extLst>
                <a:ext uri="{FF2B5EF4-FFF2-40B4-BE49-F238E27FC236}">
                  <a16:creationId xmlns:a16="http://schemas.microsoft.com/office/drawing/2014/main" xmlns="" id="{2A145491-CCE1-4E98-A218-EB294466F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072"/>
              <a:ext cx="254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4</a:t>
              </a:r>
            </a:p>
          </p:txBody>
        </p:sp>
        <p:sp>
          <p:nvSpPr>
            <p:cNvPr id="68" name="Text Box 36">
              <a:extLst>
                <a:ext uri="{FF2B5EF4-FFF2-40B4-BE49-F238E27FC236}">
                  <a16:creationId xmlns:a16="http://schemas.microsoft.com/office/drawing/2014/main" xmlns="" id="{300B1B16-FE56-4498-A44B-0933616B3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" y="3218"/>
              <a:ext cx="20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6</a:t>
              </a:r>
            </a:p>
          </p:txBody>
        </p:sp>
        <p:sp>
          <p:nvSpPr>
            <p:cNvPr id="69" name="Text Box 37">
              <a:extLst>
                <a:ext uri="{FF2B5EF4-FFF2-40B4-BE49-F238E27FC236}">
                  <a16:creationId xmlns:a16="http://schemas.microsoft.com/office/drawing/2014/main" xmlns="" id="{795E6AAA-4E1E-4EE7-9E7D-3CC008D83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7" y="2421"/>
              <a:ext cx="288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2</a:t>
              </a:r>
            </a:p>
          </p:txBody>
        </p:sp>
        <p:sp>
          <p:nvSpPr>
            <p:cNvPr id="70" name="Text Box 38">
              <a:extLst>
                <a:ext uri="{FF2B5EF4-FFF2-40B4-BE49-F238E27FC236}">
                  <a16:creationId xmlns:a16="http://schemas.microsoft.com/office/drawing/2014/main" xmlns="" id="{CB190CF2-563A-40B8-BA60-6F3C10F73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" y="2243"/>
              <a:ext cx="17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5</a:t>
              </a:r>
            </a:p>
          </p:txBody>
        </p:sp>
        <p:sp>
          <p:nvSpPr>
            <p:cNvPr id="71" name="Text Box 39">
              <a:extLst>
                <a:ext uri="{FF2B5EF4-FFF2-40B4-BE49-F238E27FC236}">
                  <a16:creationId xmlns:a16="http://schemas.microsoft.com/office/drawing/2014/main" xmlns="" id="{7C7A62F2-00FE-491E-AF53-BBB0033EF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2331"/>
              <a:ext cx="254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7</a:t>
              </a:r>
            </a:p>
          </p:txBody>
        </p:sp>
        <p:sp>
          <p:nvSpPr>
            <p:cNvPr id="72" name="Text Box 40">
              <a:extLst>
                <a:ext uri="{FF2B5EF4-FFF2-40B4-BE49-F238E27FC236}">
                  <a16:creationId xmlns:a16="http://schemas.microsoft.com/office/drawing/2014/main" xmlns="" id="{A88B255C-D883-4CC1-884B-1AA27E8C88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4" y="3072"/>
              <a:ext cx="26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000" b="1" dirty="0"/>
                <a:t>8</a:t>
              </a:r>
            </a:p>
          </p:txBody>
        </p:sp>
      </p:grpSp>
      <p:sp>
        <p:nvSpPr>
          <p:cNvPr id="73" name="矩形 72">
            <a:extLst>
              <a:ext uri="{FF2B5EF4-FFF2-40B4-BE49-F238E27FC236}">
                <a16:creationId xmlns:a16="http://schemas.microsoft.com/office/drawing/2014/main" xmlns="" id="{A5A97E56-DE06-4DE7-AF40-7D1EF5FCDB0B}"/>
              </a:ext>
            </a:extLst>
          </p:cNvPr>
          <p:cNvSpPr/>
          <p:nvPr/>
        </p:nvSpPr>
        <p:spPr>
          <a:xfrm>
            <a:off x="3886200" y="6103749"/>
            <a:ext cx="7772400" cy="430887"/>
          </a:xfrm>
          <a:prstGeom prst="rect">
            <a:avLst/>
          </a:prstGeom>
          <a:solidFill>
            <a:srgbClr val="FFFFCC"/>
          </a:solidFill>
          <a:ln w="38100">
            <a:solidFill>
              <a:srgbClr val="00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参看“</a:t>
            </a:r>
            <a:r>
              <a:rPr lang="en-US" altLang="zh-CN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</a:t>
            </a:r>
            <a:r>
              <a:rPr lang="zh-CN" altLang="en-US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递归消除（</a:t>
            </a:r>
            <a:r>
              <a:rPr lang="en-US" altLang="zh-CN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ch6-1</a:t>
            </a:r>
            <a:r>
              <a:rPr lang="zh-CN" altLang="en-US" sz="22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二叉树的层次遍历算法</a:t>
            </a:r>
          </a:p>
        </p:txBody>
      </p:sp>
    </p:spTree>
    <p:extLst>
      <p:ext uri="{BB962C8B-B14F-4D97-AF65-F5344CB8AC3E}">
        <p14:creationId xmlns:p14="http://schemas.microsoft.com/office/powerpoint/2010/main" xmlns="" val="261441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9861881-AABB-4895-91D1-22362DA6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11582400" cy="6019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FirstAdjVertex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G,v</a:t>
            </a:r>
            <a:r>
              <a:rPr lang="en-US" altLang="zh-CN" sz="2400" dirty="0"/>
              <a:t>)</a:t>
            </a:r>
            <a:r>
              <a:rPr lang="zh-CN" altLang="en-US" sz="2400" dirty="0"/>
              <a:t>：求图</a:t>
            </a:r>
            <a:r>
              <a:rPr lang="en-US" altLang="zh-CN" sz="2400" dirty="0"/>
              <a:t>G</a:t>
            </a:r>
            <a:r>
              <a:rPr lang="zh-CN" altLang="en-US" sz="2400" dirty="0"/>
              <a:t>中顶点</a:t>
            </a:r>
            <a:r>
              <a:rPr lang="en-US" altLang="zh-CN" sz="2400" dirty="0"/>
              <a:t>v</a:t>
            </a:r>
            <a:r>
              <a:rPr lang="zh-CN" altLang="en-US" sz="2400" dirty="0"/>
              <a:t>的第一个邻接点。若</a:t>
            </a:r>
            <a:r>
              <a:rPr lang="en-US" altLang="zh-CN" sz="2400" dirty="0"/>
              <a:t>v</a:t>
            </a:r>
            <a:r>
              <a:rPr lang="zh-CN" altLang="en-US" sz="2400" dirty="0"/>
              <a:t>无邻接点或图</a:t>
            </a:r>
            <a:r>
              <a:rPr lang="en-US" altLang="zh-CN" sz="2400" dirty="0"/>
              <a:t>G</a:t>
            </a:r>
            <a:r>
              <a:rPr lang="zh-CN" altLang="en-US" sz="2400" dirty="0"/>
              <a:t>中无顶点</a:t>
            </a:r>
            <a:r>
              <a:rPr lang="en-US" altLang="zh-CN" sz="2400" dirty="0"/>
              <a:t>v</a:t>
            </a:r>
            <a:r>
              <a:rPr lang="zh-CN" altLang="en-US" sz="2400" dirty="0"/>
              <a:t>，则函数值为“空”。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NextAdjVertex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G,v,w</a:t>
            </a:r>
            <a:r>
              <a:rPr lang="en-US" altLang="zh-CN" sz="2400" dirty="0"/>
              <a:t>)</a:t>
            </a:r>
            <a:r>
              <a:rPr lang="zh-CN" altLang="en-US" sz="2400" dirty="0"/>
              <a:t>：已知</a:t>
            </a:r>
            <a:r>
              <a:rPr lang="en-US" altLang="zh-CN" sz="2400" dirty="0"/>
              <a:t>w</a:t>
            </a:r>
            <a:r>
              <a:rPr lang="zh-CN" altLang="en-US" sz="2400" dirty="0"/>
              <a:t>是图</a:t>
            </a:r>
            <a:r>
              <a:rPr lang="en-US" altLang="zh-CN" sz="2400" dirty="0"/>
              <a:t>G</a:t>
            </a:r>
            <a:r>
              <a:rPr lang="zh-CN" altLang="en-US" sz="2400" dirty="0"/>
              <a:t>中顶点</a:t>
            </a:r>
            <a:r>
              <a:rPr lang="en-US" altLang="zh-CN" sz="2400" dirty="0"/>
              <a:t>v</a:t>
            </a:r>
            <a:r>
              <a:rPr lang="zh-CN" altLang="en-US" sz="2400" dirty="0"/>
              <a:t>的某个邻接点，求顶点</a:t>
            </a:r>
            <a:r>
              <a:rPr lang="en-US" altLang="zh-CN" sz="2400" dirty="0"/>
              <a:t>v</a:t>
            </a:r>
            <a:r>
              <a:rPr lang="zh-CN" altLang="en-US" sz="2400" dirty="0"/>
              <a:t>的下一个邻接点（紧跟在</a:t>
            </a:r>
            <a:r>
              <a:rPr lang="en-US" altLang="zh-CN" sz="2400" dirty="0"/>
              <a:t>w</a:t>
            </a:r>
            <a:r>
              <a:rPr lang="zh-CN" altLang="en-US" sz="2400" dirty="0"/>
              <a:t>后面）。若</a:t>
            </a:r>
            <a:r>
              <a:rPr lang="en-US" altLang="zh-CN" sz="2400" dirty="0"/>
              <a:t>w</a:t>
            </a:r>
            <a:r>
              <a:rPr lang="zh-CN" altLang="en-US" sz="2400" dirty="0"/>
              <a:t>是</a:t>
            </a:r>
            <a:r>
              <a:rPr lang="en-US" altLang="zh-CN" sz="2400" dirty="0"/>
              <a:t>v</a:t>
            </a:r>
            <a:r>
              <a:rPr lang="zh-CN" altLang="en-US" sz="2400" dirty="0"/>
              <a:t>的最后一个邻接点，则函数值为“空”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InsertVertex</a:t>
            </a:r>
            <a:r>
              <a:rPr lang="en-US" altLang="zh-CN" sz="2400" dirty="0"/>
              <a:t>(</a:t>
            </a:r>
            <a:r>
              <a:rPr lang="en-US" altLang="zh-CN" sz="2400" dirty="0" err="1"/>
              <a:t>G,u</a:t>
            </a:r>
            <a:r>
              <a:rPr lang="en-US" altLang="zh-CN" sz="2400" dirty="0"/>
              <a:t>)</a:t>
            </a:r>
            <a:r>
              <a:rPr lang="zh-CN" altLang="en-US" sz="2400" dirty="0"/>
              <a:t>：在图</a:t>
            </a:r>
            <a:r>
              <a:rPr lang="en-US" altLang="zh-CN" sz="2400" dirty="0"/>
              <a:t>G</a:t>
            </a:r>
            <a:r>
              <a:rPr lang="zh-CN" altLang="en-US" sz="2400" dirty="0"/>
              <a:t>中增加一个顶点</a:t>
            </a:r>
            <a:r>
              <a:rPr lang="en-US" altLang="zh-CN" sz="2400" dirty="0"/>
              <a:t>u</a:t>
            </a:r>
            <a:r>
              <a:rPr lang="zh-CN" altLang="en-US" sz="2400" dirty="0"/>
              <a:t>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8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DeleteVertex</a:t>
            </a:r>
            <a:r>
              <a:rPr lang="zh-CN" altLang="en-US" sz="2400" dirty="0"/>
              <a:t>（</a:t>
            </a:r>
            <a:r>
              <a:rPr lang="en-US" altLang="zh-CN" sz="2400" dirty="0"/>
              <a:t>G</a:t>
            </a:r>
            <a:r>
              <a:rPr lang="zh-CN" altLang="en-US" sz="2400" dirty="0"/>
              <a:t>，</a:t>
            </a:r>
            <a:r>
              <a:rPr lang="en-US" altLang="zh-CN" sz="2400" dirty="0"/>
              <a:t>v</a:t>
            </a:r>
            <a:r>
              <a:rPr lang="zh-CN" altLang="en-US" sz="2400" dirty="0"/>
              <a:t>）：删除图</a:t>
            </a:r>
            <a:r>
              <a:rPr lang="en-US" altLang="zh-CN" sz="2400" dirty="0"/>
              <a:t>G</a:t>
            </a:r>
            <a:r>
              <a:rPr lang="zh-CN" altLang="en-US" sz="2400" dirty="0"/>
              <a:t>的顶点</a:t>
            </a:r>
            <a:r>
              <a:rPr lang="en-US" altLang="zh-CN" sz="2400" dirty="0"/>
              <a:t>v</a:t>
            </a:r>
            <a:r>
              <a:rPr lang="zh-CN" altLang="en-US" sz="2400" dirty="0"/>
              <a:t>及与顶点</a:t>
            </a:r>
            <a:r>
              <a:rPr lang="en-US" altLang="zh-CN" sz="2400" dirty="0"/>
              <a:t>v</a:t>
            </a:r>
            <a:r>
              <a:rPr lang="zh-CN" altLang="en-US" sz="2400" dirty="0"/>
              <a:t>相关联的弧。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9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InsertArc</a:t>
            </a:r>
            <a:r>
              <a:rPr lang="zh-CN" altLang="en-US" sz="2400" dirty="0"/>
              <a:t>（</a:t>
            </a:r>
            <a:r>
              <a:rPr lang="en-US" altLang="zh-CN" sz="2400" dirty="0"/>
              <a:t>G</a:t>
            </a:r>
            <a:r>
              <a:rPr lang="zh-CN" altLang="en-US" sz="2400" dirty="0"/>
              <a:t>，</a:t>
            </a:r>
            <a:r>
              <a:rPr lang="en-US" altLang="zh-CN" sz="2400" dirty="0"/>
              <a:t>v</a:t>
            </a:r>
            <a:r>
              <a:rPr lang="zh-CN" altLang="en-US" sz="2400" dirty="0"/>
              <a:t>，</a:t>
            </a:r>
            <a:r>
              <a:rPr lang="en-US" altLang="zh-CN" sz="2400" dirty="0"/>
              <a:t>w</a:t>
            </a:r>
            <a:r>
              <a:rPr lang="zh-CN" altLang="en-US" sz="2400" dirty="0"/>
              <a:t>）：在图</a:t>
            </a:r>
            <a:r>
              <a:rPr lang="en-US" altLang="zh-CN" sz="2400" dirty="0"/>
              <a:t>G</a:t>
            </a:r>
            <a:r>
              <a:rPr lang="zh-CN" altLang="en-US" sz="2400" dirty="0"/>
              <a:t>中增加一条从顶点</a:t>
            </a:r>
            <a:r>
              <a:rPr lang="en-US" altLang="zh-CN" sz="2400" dirty="0"/>
              <a:t>v</a:t>
            </a:r>
            <a:r>
              <a:rPr lang="zh-CN" altLang="en-US" sz="2400" dirty="0"/>
              <a:t>到顶点</a:t>
            </a:r>
            <a:r>
              <a:rPr lang="en-US" altLang="zh-CN" sz="2400" dirty="0"/>
              <a:t>w</a:t>
            </a:r>
            <a:r>
              <a:rPr lang="zh-CN" altLang="en-US" sz="2400" dirty="0"/>
              <a:t>的弧。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10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DeleteArc</a:t>
            </a:r>
            <a:r>
              <a:rPr lang="zh-CN" altLang="en-US" sz="2400" dirty="0"/>
              <a:t>（</a:t>
            </a:r>
            <a:r>
              <a:rPr lang="en-US" altLang="zh-CN" sz="2400" dirty="0"/>
              <a:t>G</a:t>
            </a:r>
            <a:r>
              <a:rPr lang="zh-CN" altLang="en-US" sz="2400" dirty="0"/>
              <a:t>，</a:t>
            </a:r>
            <a:r>
              <a:rPr lang="en-US" altLang="zh-CN" sz="2400" dirty="0"/>
              <a:t>v</a:t>
            </a:r>
            <a:r>
              <a:rPr lang="zh-CN" altLang="en-US" sz="2400" dirty="0"/>
              <a:t>，</a:t>
            </a:r>
            <a:r>
              <a:rPr lang="en-US" altLang="zh-CN" sz="2400" dirty="0"/>
              <a:t>w</a:t>
            </a:r>
            <a:r>
              <a:rPr lang="zh-CN" altLang="en-US" sz="2400" dirty="0"/>
              <a:t>）：删除图</a:t>
            </a:r>
            <a:r>
              <a:rPr lang="en-US" altLang="zh-CN" sz="2400" dirty="0"/>
              <a:t>G</a:t>
            </a:r>
            <a:r>
              <a:rPr lang="zh-CN" altLang="en-US" sz="2400" dirty="0"/>
              <a:t>中从顶点</a:t>
            </a:r>
            <a:r>
              <a:rPr lang="en-US" altLang="zh-CN" sz="2400" dirty="0"/>
              <a:t>v</a:t>
            </a:r>
            <a:r>
              <a:rPr lang="zh-CN" altLang="en-US" sz="2400" dirty="0"/>
              <a:t>到顶点</a:t>
            </a:r>
            <a:r>
              <a:rPr lang="en-US" altLang="zh-CN" sz="2400" dirty="0"/>
              <a:t>w</a:t>
            </a:r>
            <a:r>
              <a:rPr lang="zh-CN" altLang="en-US" sz="2400" dirty="0"/>
              <a:t>的弧。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11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TraverseGraph</a:t>
            </a:r>
            <a:r>
              <a:rPr lang="zh-CN" altLang="en-US" sz="2400" dirty="0"/>
              <a:t>（</a:t>
            </a:r>
            <a:r>
              <a:rPr lang="en-US" altLang="zh-CN" sz="2400" dirty="0"/>
              <a:t>G</a:t>
            </a:r>
            <a:r>
              <a:rPr lang="zh-CN" altLang="en-US" sz="2400" dirty="0"/>
              <a:t>）：按照某种次序，对图</a:t>
            </a:r>
            <a:r>
              <a:rPr lang="en-US" altLang="zh-CN" sz="2400" dirty="0"/>
              <a:t>G</a:t>
            </a:r>
            <a:r>
              <a:rPr lang="zh-CN" altLang="en-US" sz="2400" dirty="0"/>
              <a:t>的每个结点访问一次且最多一次。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 ADT Graph;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5331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BA7ED6A-C473-455A-B0B3-ECA85288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7.1.2  </a:t>
            </a:r>
            <a:r>
              <a:rPr lang="zh-CN" altLang="en-US" dirty="0"/>
              <a:t>基本术语 </a:t>
            </a:r>
            <a:r>
              <a:rPr lang="en-US" altLang="zh-CN" dirty="0"/>
              <a:t>-</a:t>
            </a:r>
            <a:r>
              <a:rPr lang="zh-CN" altLang="en-US" dirty="0"/>
              <a:t>完全图（</a:t>
            </a:r>
            <a:r>
              <a:rPr lang="en-US" altLang="zh-CN" dirty="0"/>
              <a:t>Complete Graph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BA2358-471A-482A-9A2E-A078C88E0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11" y="1503363"/>
            <a:ext cx="5224279" cy="2831027"/>
          </a:xfrm>
        </p:spPr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zh-CN" altLang="en-US" sz="2400" dirty="0">
                <a:solidFill>
                  <a:srgbClr val="CC00CC"/>
                </a:solidFill>
              </a:rPr>
              <a:t>无向完全图（</a:t>
            </a:r>
            <a:r>
              <a:rPr lang="en-US" altLang="zh-CN" sz="2400" dirty="0">
                <a:solidFill>
                  <a:srgbClr val="CC00CC"/>
                </a:solidFill>
              </a:rPr>
              <a:t>Undirected Complete Graph</a:t>
            </a:r>
            <a:r>
              <a:rPr lang="zh-CN" altLang="en-US" sz="2400" dirty="0">
                <a:solidFill>
                  <a:srgbClr val="CC00CC"/>
                </a:solidFill>
              </a:rPr>
              <a:t>）</a:t>
            </a:r>
            <a:endParaRPr lang="en-US" altLang="zh-CN" sz="2400" dirty="0">
              <a:solidFill>
                <a:srgbClr val="CC00CC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n</a:t>
            </a:r>
            <a:r>
              <a:rPr lang="zh-CN" altLang="en-US" sz="2400" dirty="0"/>
              <a:t>个顶点的无向图最大边数：</a:t>
            </a:r>
            <a:endParaRPr lang="en-US" altLang="zh-CN" sz="2400" dirty="0"/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n(n-1)/2</a:t>
            </a:r>
          </a:p>
          <a:p>
            <a:pPr>
              <a:spcAft>
                <a:spcPts val="0"/>
              </a:spcAft>
            </a:pP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9C3D2D15-6D67-443C-A5CF-54D6543919CB}"/>
              </a:ext>
            </a:extLst>
          </p:cNvPr>
          <p:cNvGrpSpPr/>
          <p:nvPr/>
        </p:nvGrpSpPr>
        <p:grpSpPr>
          <a:xfrm>
            <a:off x="1656255" y="3556143"/>
            <a:ext cx="3857652" cy="2989322"/>
            <a:chOff x="209510" y="3143248"/>
            <a:chExt cx="3857652" cy="298932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xmlns="" id="{79A8F89A-F498-4FCA-9BB0-3640C604F98B}"/>
                </a:ext>
              </a:extLst>
            </p:cNvPr>
            <p:cNvGrpSpPr/>
            <p:nvPr/>
          </p:nvGrpSpPr>
          <p:grpSpPr>
            <a:xfrm>
              <a:off x="785786" y="3143248"/>
              <a:ext cx="2797175" cy="2589212"/>
              <a:chOff x="5797550" y="188913"/>
              <a:chExt cx="2797175" cy="2589212"/>
            </a:xfrm>
          </p:grpSpPr>
          <p:sp>
            <p:nvSpPr>
              <p:cNvPr id="7" name="Line 69">
                <a:extLst>
                  <a:ext uri="{FF2B5EF4-FFF2-40B4-BE49-F238E27FC236}">
                    <a16:creationId xmlns:a16="http://schemas.microsoft.com/office/drawing/2014/main" xmlns="" id="{B658FC09-8D18-4B1D-B757-90C0A40F4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43636" y="571479"/>
                <a:ext cx="857256" cy="714381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8" name="Freeform 86">
                <a:extLst>
                  <a:ext uri="{FF2B5EF4-FFF2-40B4-BE49-F238E27FC236}">
                    <a16:creationId xmlns:a16="http://schemas.microsoft.com/office/drawing/2014/main" xmlns="" id="{9F147232-7511-4806-A25C-6DD42B50F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8538" y="1608138"/>
                <a:ext cx="842962" cy="70326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43" y="384"/>
                  </a:cxn>
                </a:cxnLst>
                <a:rect l="0" t="0" r="r" b="b"/>
                <a:pathLst>
                  <a:path w="543" h="384">
                    <a:moveTo>
                      <a:pt x="0" y="0"/>
                    </a:moveTo>
                    <a:lnTo>
                      <a:pt x="543" y="384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9" name="Freeform 87">
                <a:extLst>
                  <a:ext uri="{FF2B5EF4-FFF2-40B4-BE49-F238E27FC236}">
                    <a16:creationId xmlns:a16="http://schemas.microsoft.com/office/drawing/2014/main" xmlns="" id="{0E84C60F-FE1A-4D01-A587-B34DEE1104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8863" y="1598613"/>
                <a:ext cx="757237" cy="754062"/>
              </a:xfrm>
              <a:custGeom>
                <a:avLst/>
                <a:gdLst/>
                <a:ahLst/>
                <a:cxnLst>
                  <a:cxn ang="0">
                    <a:pos x="0" y="413"/>
                  </a:cxn>
                  <a:cxn ang="0">
                    <a:pos x="487" y="0"/>
                  </a:cxn>
                </a:cxnLst>
                <a:rect l="0" t="0" r="r" b="b"/>
                <a:pathLst>
                  <a:path w="487" h="413">
                    <a:moveTo>
                      <a:pt x="0" y="413"/>
                    </a:moveTo>
                    <a:lnTo>
                      <a:pt x="487" y="0"/>
                    </a:lnTo>
                  </a:path>
                </a:pathLst>
              </a:custGeom>
              <a:solidFill>
                <a:srgbClr val="000099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" name="Line 88">
                <a:extLst>
                  <a:ext uri="{FF2B5EF4-FFF2-40B4-BE49-F238E27FC236}">
                    <a16:creationId xmlns:a16="http://schemas.microsoft.com/office/drawing/2014/main" xmlns="" id="{9867778C-F05D-44C3-AC1D-2F34D15A2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082" y="500042"/>
                <a:ext cx="855643" cy="714396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" name="Line 89">
                <a:extLst>
                  <a:ext uri="{FF2B5EF4-FFF2-40B4-BE49-F238E27FC236}">
                    <a16:creationId xmlns:a16="http://schemas.microsoft.com/office/drawing/2014/main" xmlns="" id="{F542287F-45CD-4E93-8088-66E1D4D75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78538" y="1433513"/>
                <a:ext cx="2235200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2" name="Line 90">
                <a:extLst>
                  <a:ext uri="{FF2B5EF4-FFF2-40B4-BE49-F238E27FC236}">
                    <a16:creationId xmlns:a16="http://schemas.microsoft.com/office/drawing/2014/main" xmlns="" id="{D2053F13-3415-4928-8011-469846D38B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96138" y="750888"/>
                <a:ext cx="0" cy="17018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tIns="108000"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" name="Oval 91">
                <a:extLst>
                  <a:ext uri="{FF2B5EF4-FFF2-40B4-BE49-F238E27FC236}">
                    <a16:creationId xmlns:a16="http://schemas.microsoft.com/office/drawing/2014/main" xmlns="" id="{1C4D714A-6DBC-4736-8CB1-8C4A1FB63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5150" y="188913"/>
                <a:ext cx="561975" cy="568325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>
                  <a:lnSpc>
                    <a:spcPct val="72000"/>
                  </a:lnSpc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4" name="Oval 92">
                <a:extLst>
                  <a:ext uri="{FF2B5EF4-FFF2-40B4-BE49-F238E27FC236}">
                    <a16:creationId xmlns:a16="http://schemas.microsoft.com/office/drawing/2014/main" xmlns="" id="{AB966BF2-F171-4C1D-B5B9-C7AE87E6F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35925" y="1149350"/>
                <a:ext cx="558800" cy="56673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>
                  <a:lnSpc>
                    <a:spcPct val="72000"/>
                  </a:lnSpc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15" name="Oval 93">
                <a:extLst>
                  <a:ext uri="{FF2B5EF4-FFF2-40B4-BE49-F238E27FC236}">
                    <a16:creationId xmlns:a16="http://schemas.microsoft.com/office/drawing/2014/main" xmlns="" id="{28902536-6BBA-4E71-9E46-F25193081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7550" y="1149350"/>
                <a:ext cx="558800" cy="566738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>
                  <a:lnSpc>
                    <a:spcPct val="72000"/>
                  </a:lnSpc>
                </a:pPr>
                <a:r>
                  <a:rPr lang="en-US" altLang="zh-CN" sz="2000" b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6" name="Oval 94">
                <a:extLst>
                  <a:ext uri="{FF2B5EF4-FFF2-40B4-BE49-F238E27FC236}">
                    <a16:creationId xmlns:a16="http://schemas.microsoft.com/office/drawing/2014/main" xmlns="" id="{85D05D28-66B2-4CC4-B39F-9D3508335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0700" y="2206625"/>
                <a:ext cx="558800" cy="57150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>
                  <a:lnSpc>
                    <a:spcPct val="72000"/>
                  </a:lnSpc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</p:grpSp>
        <p:sp>
          <p:nvSpPr>
            <p:cNvPr id="6" name="TextBox 32">
              <a:extLst>
                <a:ext uri="{FF2B5EF4-FFF2-40B4-BE49-F238E27FC236}">
                  <a16:creationId xmlns:a16="http://schemas.microsoft.com/office/drawing/2014/main" xmlns="" id="{8881A6D3-980D-4573-9936-2EEE4DFEAADC}"/>
                </a:ext>
              </a:extLst>
            </p:cNvPr>
            <p:cNvSpPr txBox="1"/>
            <p:nvPr/>
          </p:nvSpPr>
          <p:spPr>
            <a:xfrm>
              <a:off x="209510" y="5732460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完全无向图：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=4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/>
                  <a:ea typeface="宋体"/>
                  <a:cs typeface="Times New Roman" pitchFamily="18" charset="0"/>
                </a:rPr>
                <a:t>-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1)/2=6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B82D4C55-D40C-4547-A9AF-CFBB0B2792AA}"/>
              </a:ext>
            </a:extLst>
          </p:cNvPr>
          <p:cNvGrpSpPr/>
          <p:nvPr/>
        </p:nvGrpSpPr>
        <p:grpSpPr>
          <a:xfrm>
            <a:off x="7590921" y="3604106"/>
            <a:ext cx="3857652" cy="2958423"/>
            <a:chOff x="5293646" y="3143248"/>
            <a:chExt cx="3857652" cy="2958423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xmlns="" id="{2CB17A59-2C8A-40CC-9E1E-117AD7F42504}"/>
                </a:ext>
              </a:extLst>
            </p:cNvPr>
            <p:cNvGrpSpPr/>
            <p:nvPr/>
          </p:nvGrpSpPr>
          <p:grpSpPr>
            <a:xfrm>
              <a:off x="5857884" y="3143248"/>
              <a:ext cx="2736850" cy="2525713"/>
              <a:chOff x="6011863" y="3644900"/>
              <a:chExt cx="2736850" cy="2525713"/>
            </a:xfrm>
          </p:grpSpPr>
          <p:sp>
            <p:nvSpPr>
              <p:cNvPr id="20" name="Line 70">
                <a:extLst>
                  <a:ext uri="{FF2B5EF4-FFF2-40B4-BE49-F238E27FC236}">
                    <a16:creationId xmlns:a16="http://schemas.microsoft.com/office/drawing/2014/main" xmlns="" id="{74E56C6C-E26E-4EBE-A517-FFB94CA25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89800" y="4206875"/>
                <a:ext cx="0" cy="1392238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1" name="Line 71">
                <a:extLst>
                  <a:ext uri="{FF2B5EF4-FFF2-40B4-BE49-F238E27FC236}">
                    <a16:creationId xmlns:a16="http://schemas.microsoft.com/office/drawing/2014/main" xmlns="" id="{4079E8CB-E249-461E-8827-DD72A20E22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75538" y="4162425"/>
                <a:ext cx="0" cy="1673225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" name="Freeform 72">
                <a:extLst>
                  <a:ext uri="{FF2B5EF4-FFF2-40B4-BE49-F238E27FC236}">
                    <a16:creationId xmlns:a16="http://schemas.microsoft.com/office/drawing/2014/main" xmlns="" id="{E971CBCA-208C-4E76-BBFE-E841F3C7E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8726" y="4757737"/>
                <a:ext cx="1695450" cy="26988"/>
              </a:xfrm>
              <a:custGeom>
                <a:avLst/>
                <a:gdLst/>
                <a:ahLst/>
                <a:cxnLst>
                  <a:cxn ang="0">
                    <a:pos x="1116" y="0"/>
                  </a:cxn>
                  <a:cxn ang="0">
                    <a:pos x="0" y="16"/>
                  </a:cxn>
                </a:cxnLst>
                <a:rect l="0" t="0" r="r" b="b"/>
                <a:pathLst>
                  <a:path w="1116" h="16">
                    <a:moveTo>
                      <a:pt x="1116" y="0"/>
                    </a:moveTo>
                    <a:lnTo>
                      <a:pt x="0" y="16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3" name="Line 73">
                <a:extLst>
                  <a:ext uri="{FF2B5EF4-FFF2-40B4-BE49-F238E27FC236}">
                    <a16:creationId xmlns:a16="http://schemas.microsoft.com/office/drawing/2014/main" xmlns="" id="{877C31AC-ACDA-429C-B3DE-766BF58A4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59550" y="4902994"/>
                <a:ext cx="1641475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4" name="Line 74">
                <a:extLst>
                  <a:ext uri="{FF2B5EF4-FFF2-40B4-BE49-F238E27FC236}">
                    <a16:creationId xmlns:a16="http://schemas.microsoft.com/office/drawing/2014/main" xmlns="" id="{E797E654-520A-41F1-982C-010FE1E5E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69063" y="5076825"/>
                <a:ext cx="796925" cy="798513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" name="Freeform 75">
                <a:extLst>
                  <a:ext uri="{FF2B5EF4-FFF2-40B4-BE49-F238E27FC236}">
                    <a16:creationId xmlns:a16="http://schemas.microsoft.com/office/drawing/2014/main" xmlns="" id="{A33107EB-53E4-437B-806B-56FF082FF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8888" y="5108575"/>
                <a:ext cx="766762" cy="768350"/>
              </a:xfrm>
              <a:custGeom>
                <a:avLst/>
                <a:gdLst/>
                <a:ahLst/>
                <a:cxnLst>
                  <a:cxn ang="0">
                    <a:pos x="0" y="430"/>
                  </a:cxn>
                  <a:cxn ang="0">
                    <a:pos x="505" y="0"/>
                  </a:cxn>
                </a:cxnLst>
                <a:rect l="0" t="0" r="r" b="b"/>
                <a:pathLst>
                  <a:path w="505" h="430">
                    <a:moveTo>
                      <a:pt x="0" y="430"/>
                    </a:moveTo>
                    <a:lnTo>
                      <a:pt x="505" y="0"/>
                    </a:ln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 type="none" w="sm" len="med"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6" name="Line 76">
                <a:extLst>
                  <a:ext uri="{FF2B5EF4-FFF2-40B4-BE49-F238E27FC236}">
                    <a16:creationId xmlns:a16="http://schemas.microsoft.com/office/drawing/2014/main" xmlns="" id="{1ED91BC3-8D65-4EDF-9BA8-391732826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646988" y="4037013"/>
                <a:ext cx="660400" cy="588962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7" name="Line 77">
                <a:extLst>
                  <a:ext uri="{FF2B5EF4-FFF2-40B4-BE49-F238E27FC236}">
                    <a16:creationId xmlns:a16="http://schemas.microsoft.com/office/drawing/2014/main" xmlns="" id="{EF05883A-A00A-45C3-9621-8E9C1C9393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15088" y="4095750"/>
                <a:ext cx="736600" cy="57150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 type="stealth" w="med" len="lg"/>
                <a:tailEnd type="none" w="sm" len="med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8" name="Oval 78">
                <a:extLst>
                  <a:ext uri="{FF2B5EF4-FFF2-40B4-BE49-F238E27FC236}">
                    <a16:creationId xmlns:a16="http://schemas.microsoft.com/office/drawing/2014/main" xmlns="" id="{96116119-F155-4D5C-ADA2-838BB9456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7238" y="3644900"/>
                <a:ext cx="546100" cy="557213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>
                  <a:lnSpc>
                    <a:spcPct val="72000"/>
                  </a:lnSpc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9" name="Oval 79">
                <a:extLst>
                  <a:ext uri="{FF2B5EF4-FFF2-40B4-BE49-F238E27FC236}">
                    <a16:creationId xmlns:a16="http://schemas.microsoft.com/office/drawing/2014/main" xmlns="" id="{07DE12E2-B350-4DFE-ACD6-2134651FF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01025" y="4581525"/>
                <a:ext cx="547688" cy="55880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>
                  <a:lnSpc>
                    <a:spcPct val="72000"/>
                  </a:lnSpc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30" name="Oval 80">
                <a:extLst>
                  <a:ext uri="{FF2B5EF4-FFF2-40B4-BE49-F238E27FC236}">
                    <a16:creationId xmlns:a16="http://schemas.microsoft.com/office/drawing/2014/main" xmlns="" id="{6E676785-596C-430E-B5E0-1A4FD429E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863" y="4581525"/>
                <a:ext cx="547687" cy="55880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>
                  <a:lnSpc>
                    <a:spcPct val="72000"/>
                  </a:lnSpc>
                </a:pPr>
                <a:r>
                  <a:rPr lang="en-US" altLang="zh-CN" sz="2000" b="1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31" name="Oval 81">
                <a:extLst>
                  <a:ext uri="{FF2B5EF4-FFF2-40B4-BE49-F238E27FC236}">
                    <a16:creationId xmlns:a16="http://schemas.microsoft.com/office/drawing/2014/main" xmlns="" id="{8A49EB94-DCF8-4025-B038-00ACF3D22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1200" y="5618163"/>
                <a:ext cx="547688" cy="552450"/>
              </a:xfrm>
              <a:prstGeom prst="ellipse">
                <a:avLst/>
              </a:prstGeom>
              <a:solidFill>
                <a:srgbClr val="FFFFCC"/>
              </a:solidFill>
              <a:ln w="28575">
                <a:solidFill>
                  <a:srgbClr val="006600"/>
                </a:solidFill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lIns="0" tIns="108000" rIns="0" bIns="0"/>
              <a:lstStyle/>
              <a:p>
                <a:pPr algn="ctr">
                  <a:lnSpc>
                    <a:spcPct val="72000"/>
                  </a:lnSpc>
                </a:pPr>
                <a:r>
                  <a:rPr lang="en-US" altLang="zh-CN" sz="2000" b="1" dirty="0">
                    <a:solidFill>
                      <a:srgbClr val="0000CC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32" name="Freeform 82">
                <a:extLst>
                  <a:ext uri="{FF2B5EF4-FFF2-40B4-BE49-F238E27FC236}">
                    <a16:creationId xmlns:a16="http://schemas.microsoft.com/office/drawing/2014/main" xmlns="" id="{061934A4-83ED-4288-8C6E-20E78517B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839" y="5121276"/>
                <a:ext cx="889000" cy="820580"/>
              </a:xfrm>
              <a:custGeom>
                <a:avLst/>
                <a:gdLst/>
                <a:ahLst/>
                <a:cxnLst>
                  <a:cxn ang="0">
                    <a:pos x="575" y="0"/>
                  </a:cxn>
                  <a:cxn ang="0">
                    <a:pos x="455" y="315"/>
                  </a:cxn>
                  <a:cxn ang="0">
                    <a:pos x="0" y="494"/>
                  </a:cxn>
                </a:cxnLst>
                <a:rect l="0" t="0" r="r" b="b"/>
                <a:pathLst>
                  <a:path w="575" h="494">
                    <a:moveTo>
                      <a:pt x="575" y="0"/>
                    </a:moveTo>
                    <a:cubicBezTo>
                      <a:pt x="554" y="53"/>
                      <a:pt x="551" y="233"/>
                      <a:pt x="455" y="315"/>
                    </a:cubicBezTo>
                    <a:cubicBezTo>
                      <a:pt x="359" y="397"/>
                      <a:pt x="95" y="457"/>
                      <a:pt x="0" y="494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3" name="Freeform 83">
                <a:extLst>
                  <a:ext uri="{FF2B5EF4-FFF2-40B4-BE49-F238E27FC236}">
                    <a16:creationId xmlns:a16="http://schemas.microsoft.com/office/drawing/2014/main" xmlns="" id="{0DD37C91-DEF5-4A9E-901A-8F7CC66B0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6976" y="3908424"/>
                <a:ext cx="822324" cy="687389"/>
              </a:xfrm>
              <a:custGeom>
                <a:avLst/>
                <a:gdLst/>
                <a:ahLst/>
                <a:cxnLst>
                  <a:cxn ang="0">
                    <a:pos x="525" y="0"/>
                  </a:cxn>
                  <a:cxn ang="0">
                    <a:pos x="383" y="20"/>
                  </a:cxn>
                  <a:cxn ang="0">
                    <a:pos x="173" y="102"/>
                  </a:cxn>
                  <a:cxn ang="0">
                    <a:pos x="0" y="369"/>
                  </a:cxn>
                </a:cxnLst>
                <a:rect l="0" t="0" r="r" b="b"/>
                <a:pathLst>
                  <a:path w="525" h="369">
                    <a:moveTo>
                      <a:pt x="525" y="0"/>
                    </a:moveTo>
                    <a:cubicBezTo>
                      <a:pt x="501" y="3"/>
                      <a:pt x="442" y="3"/>
                      <a:pt x="383" y="20"/>
                    </a:cubicBezTo>
                    <a:cubicBezTo>
                      <a:pt x="324" y="37"/>
                      <a:pt x="237" y="44"/>
                      <a:pt x="173" y="102"/>
                    </a:cubicBezTo>
                    <a:cubicBezTo>
                      <a:pt x="109" y="160"/>
                      <a:pt x="36" y="313"/>
                      <a:pt x="0" y="369"/>
                    </a:cubicBezTo>
                  </a:path>
                </a:pathLst>
              </a:custGeom>
              <a:noFill/>
              <a:ln w="28575">
                <a:solidFill>
                  <a:srgbClr val="3333FF"/>
                </a:solidFill>
                <a:round/>
                <a:headEnd/>
                <a:tailEnd type="stealth" w="med" len="lg"/>
              </a:ln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4" name="Freeform 84">
                <a:extLst>
                  <a:ext uri="{FF2B5EF4-FFF2-40B4-BE49-F238E27FC236}">
                    <a16:creationId xmlns:a16="http://schemas.microsoft.com/office/drawing/2014/main" xmlns="" id="{E0704650-235B-4059-99DF-E8343628F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65862" y="5121276"/>
                <a:ext cx="833437" cy="734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2" y="202"/>
                  </a:cxn>
                  <a:cxn ang="0">
                    <a:pos x="202" y="345"/>
                  </a:cxn>
                  <a:cxn ang="0">
                    <a:pos x="517" y="450"/>
                  </a:cxn>
                </a:cxnLst>
                <a:rect l="0" t="0" r="r" b="b"/>
                <a:pathLst>
                  <a:path w="517" h="450">
                    <a:moveTo>
                      <a:pt x="0" y="0"/>
                    </a:moveTo>
                    <a:cubicBezTo>
                      <a:pt x="14" y="35"/>
                      <a:pt x="48" y="145"/>
                      <a:pt x="82" y="202"/>
                    </a:cubicBezTo>
                    <a:cubicBezTo>
                      <a:pt x="116" y="259"/>
                      <a:pt x="129" y="304"/>
                      <a:pt x="202" y="345"/>
                    </a:cubicBezTo>
                    <a:cubicBezTo>
                      <a:pt x="275" y="386"/>
                      <a:pt x="452" y="428"/>
                      <a:pt x="517" y="45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" name="Freeform 85">
                <a:extLst>
                  <a:ext uri="{FF2B5EF4-FFF2-40B4-BE49-F238E27FC236}">
                    <a16:creationId xmlns:a16="http://schemas.microsoft.com/office/drawing/2014/main" xmlns="" id="{B48EAA8B-8BD1-40BB-A2E1-4FF30FBDE8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8100" y="3916364"/>
                <a:ext cx="874712" cy="679450"/>
              </a:xfrm>
              <a:custGeom>
                <a:avLst/>
                <a:gdLst/>
                <a:ahLst/>
                <a:cxnLst>
                  <a:cxn ang="0">
                    <a:pos x="548" y="360"/>
                  </a:cxn>
                  <a:cxn ang="0">
                    <a:pos x="368" y="98"/>
                  </a:cxn>
                  <a:cxn ang="0">
                    <a:pos x="0" y="0"/>
                  </a:cxn>
                </a:cxnLst>
                <a:rect l="0" t="0" r="r" b="b"/>
                <a:pathLst>
                  <a:path w="548" h="360">
                    <a:moveTo>
                      <a:pt x="548" y="360"/>
                    </a:moveTo>
                    <a:cubicBezTo>
                      <a:pt x="518" y="316"/>
                      <a:pt x="459" y="158"/>
                      <a:pt x="368" y="98"/>
                    </a:cubicBezTo>
                    <a:cubicBezTo>
                      <a:pt x="277" y="38"/>
                      <a:pt x="77" y="20"/>
                      <a:pt x="0" y="0"/>
                    </a:cubicBez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  <p:txBody>
              <a:bodyPr/>
              <a:lstStyle/>
              <a:p>
                <a:pPr algn="ctr"/>
                <a:endParaRPr lang="zh-CN" altLang="en-US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9" name="TextBox 33">
              <a:extLst>
                <a:ext uri="{FF2B5EF4-FFF2-40B4-BE49-F238E27FC236}">
                  <a16:creationId xmlns:a16="http://schemas.microsoft.com/office/drawing/2014/main" xmlns="" id="{B5420BA7-FB82-4A10-B253-C739952CBEAA}"/>
                </a:ext>
              </a:extLst>
            </p:cNvPr>
            <p:cNvSpPr txBox="1"/>
            <p:nvPr/>
          </p:nvSpPr>
          <p:spPr>
            <a:xfrm>
              <a:off x="5293646" y="5701561"/>
              <a:ext cx="385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完全有向图：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=4</a:t>
              </a:r>
              <a:r>
                <a:rPr kumimoji="1" lang="zh-CN" altLang="en-US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=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000" b="1" i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宋体"/>
                  <a:ea typeface="宋体"/>
                  <a:cs typeface="Times New Roman" pitchFamily="18" charset="0"/>
                </a:rPr>
                <a:t>-</a:t>
              </a:r>
              <a:r>
                <a:rPr kumimoji="1"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1)=12</a:t>
              </a:r>
              <a:endParaRPr lang="zh-CN" altLang="en-US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36" name="内容占位符 2">
            <a:extLst>
              <a:ext uri="{FF2B5EF4-FFF2-40B4-BE49-F238E27FC236}">
                <a16:creationId xmlns:a16="http://schemas.microsoft.com/office/drawing/2014/main" xmlns="" id="{54952B82-CF29-46C3-A097-9D935F5359E5}"/>
              </a:ext>
            </a:extLst>
          </p:cNvPr>
          <p:cNvSpPr txBox="1">
            <a:spLocks/>
          </p:cNvSpPr>
          <p:nvPr/>
        </p:nvSpPr>
        <p:spPr bwMode="auto">
          <a:xfrm>
            <a:off x="6061595" y="1437481"/>
            <a:ext cx="4732875" cy="258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zh-CN" altLang="en-US" sz="2400" kern="0" dirty="0">
                <a:solidFill>
                  <a:srgbClr val="CC00CC"/>
                </a:solidFill>
              </a:rPr>
              <a:t>有向完全图（</a:t>
            </a:r>
            <a:r>
              <a:rPr lang="en-US" sz="2400" kern="0" dirty="0">
                <a:solidFill>
                  <a:srgbClr val="CC00CC"/>
                </a:solidFill>
              </a:rPr>
              <a:t>Directed Complete Graph</a:t>
            </a:r>
            <a:r>
              <a:rPr lang="zh-CN" altLang="en-US" sz="2400" kern="0" dirty="0">
                <a:solidFill>
                  <a:srgbClr val="CC00CC"/>
                </a:solidFill>
              </a:rPr>
              <a:t>）</a:t>
            </a:r>
            <a:endParaRPr lang="en-US" altLang="zh-CN" sz="2400" kern="0" dirty="0">
              <a:solidFill>
                <a:srgbClr val="CC00CC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kern="0" dirty="0"/>
              <a:t>n</a:t>
            </a:r>
            <a:r>
              <a:rPr lang="zh-CN" altLang="en-US" kern="0" dirty="0"/>
              <a:t>个顶点的有向图最大弧数：</a:t>
            </a:r>
            <a:endParaRPr lang="en-US" altLang="zh-CN" kern="0" dirty="0"/>
          </a:p>
          <a:p>
            <a:pPr marL="0" indent="0">
              <a:spcAft>
                <a:spcPts val="0"/>
              </a:spcAft>
              <a:buNone/>
            </a:pPr>
            <a:r>
              <a:rPr lang="en-US" kern="0" dirty="0">
                <a:solidFill>
                  <a:srgbClr val="FF0000"/>
                </a:solidFill>
              </a:rPr>
              <a:t>n(n-1)</a:t>
            </a:r>
          </a:p>
          <a:p>
            <a:pPr>
              <a:spcAft>
                <a:spcPts val="0"/>
              </a:spcAft>
            </a:pPr>
            <a:endParaRPr lang="en-US" altLang="zh-CN" sz="2400" kern="0" dirty="0"/>
          </a:p>
        </p:txBody>
      </p:sp>
    </p:spTree>
    <p:extLst>
      <p:ext uri="{BB962C8B-B14F-4D97-AF65-F5344CB8AC3E}">
        <p14:creationId xmlns:p14="http://schemas.microsoft.com/office/powerpoint/2010/main" xmlns="" val="178419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B5F485B-2997-40DF-9AB1-20E9A50E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稀疏图和稠密图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4495063-CA62-46B6-A94F-35E69FE21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稀疏图（</a:t>
            </a:r>
            <a:r>
              <a:rPr lang="en-US" altLang="zh-CN" dirty="0"/>
              <a:t>Spare Graph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图</a:t>
            </a:r>
            <a:r>
              <a:rPr lang="en-US" altLang="zh-CN" dirty="0"/>
              <a:t>(G)</a:t>
            </a:r>
            <a:r>
              <a:rPr lang="zh-CN" altLang="en-US" dirty="0"/>
              <a:t>中的边或者弧很少（</a:t>
            </a:r>
            <a:r>
              <a:rPr lang="en-US" altLang="zh-CN" dirty="0"/>
              <a:t>e &lt; </a:t>
            </a:r>
            <a:r>
              <a:rPr lang="en-US" altLang="zh-CN" dirty="0" err="1"/>
              <a:t>nlogn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当一个图含有较少的边数（即当</a:t>
            </a:r>
            <a:r>
              <a:rPr lang="en-US" altLang="zh-CN" dirty="0"/>
              <a:t>e&lt;&lt;n(n-1)</a:t>
            </a:r>
            <a:r>
              <a:rPr lang="zh-CN" altLang="en-US" dirty="0"/>
              <a:t>）时，则称为稀疏图</a:t>
            </a:r>
          </a:p>
          <a:p>
            <a:r>
              <a:rPr lang="zh-CN" altLang="en-US" dirty="0"/>
              <a:t>稠密图（</a:t>
            </a:r>
            <a:r>
              <a:rPr lang="en-US" altLang="zh-CN" dirty="0"/>
              <a:t>Dense Graph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图</a:t>
            </a:r>
            <a:r>
              <a:rPr lang="en-US" altLang="zh-CN" dirty="0"/>
              <a:t>(G)</a:t>
            </a:r>
            <a:r>
              <a:rPr lang="zh-CN" altLang="en-US" dirty="0"/>
              <a:t>中的边或者弧很多（</a:t>
            </a:r>
            <a:r>
              <a:rPr lang="en-US" altLang="zh-CN" dirty="0"/>
              <a:t>e &gt; </a:t>
            </a:r>
            <a:r>
              <a:rPr lang="en-US" altLang="zh-CN" dirty="0" err="1"/>
              <a:t>nlogn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当一个图接近完全图时，则称为稠密图。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9233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none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7050</TotalTime>
  <Words>4603</Words>
  <Application>Microsoft Office PowerPoint</Application>
  <PresentationFormat>自定义</PresentationFormat>
  <Paragraphs>1097</Paragraphs>
  <Slides>62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62</vt:i4>
      </vt:variant>
    </vt:vector>
  </HeadingPairs>
  <TitlesOfParts>
    <vt:vector size="66" baseType="lpstr">
      <vt:lpstr>tm2</vt:lpstr>
      <vt:lpstr>Visio</vt:lpstr>
      <vt:lpstr>Equation</vt:lpstr>
      <vt:lpstr>公式</vt:lpstr>
      <vt:lpstr>第七章 图1</vt:lpstr>
      <vt:lpstr>7.1图的定义与基本术语</vt:lpstr>
      <vt:lpstr>7.1.1 图的定义</vt:lpstr>
      <vt:lpstr>无向图和有向图</vt:lpstr>
      <vt:lpstr>图</vt:lpstr>
      <vt:lpstr>图的抽象类型定义</vt:lpstr>
      <vt:lpstr>幻灯片 7</vt:lpstr>
      <vt:lpstr>7.1.2  基本术语 -完全图（Complete Graph）</vt:lpstr>
      <vt:lpstr>稀疏图和稠密图</vt:lpstr>
      <vt:lpstr>子图</vt:lpstr>
      <vt:lpstr>邻接点</vt:lpstr>
      <vt:lpstr>度、入度和出度</vt:lpstr>
      <vt:lpstr>权与网</vt:lpstr>
      <vt:lpstr>路径和路径长度</vt:lpstr>
      <vt:lpstr>回路或环</vt:lpstr>
      <vt:lpstr>连通图</vt:lpstr>
      <vt:lpstr>强连通图和强连通分量</vt:lpstr>
      <vt:lpstr>在一个非强连通中找强连通分量的方法。</vt:lpstr>
      <vt:lpstr>生成树</vt:lpstr>
      <vt:lpstr>7.2 图的存储结构</vt:lpstr>
      <vt:lpstr>7.2.1 邻接矩阵表示法 </vt:lpstr>
      <vt:lpstr>幻灯片 22</vt:lpstr>
      <vt:lpstr>幻灯片 23</vt:lpstr>
      <vt:lpstr>图的邻接矩阵存储类型定义</vt:lpstr>
      <vt:lpstr>图的邻接矩阵存储类型定义</vt:lpstr>
      <vt:lpstr>邻接矩阵法的特点</vt:lpstr>
      <vt:lpstr>邻接矩阵法的特点</vt:lpstr>
      <vt:lpstr>邻接矩阵法的特点</vt:lpstr>
      <vt:lpstr>用邻接矩阵法创建有向网的算法</vt:lpstr>
      <vt:lpstr>幻灯片 30</vt:lpstr>
      <vt:lpstr>7.2.2 邻接表表示法</vt:lpstr>
      <vt:lpstr>邻接表表示法</vt:lpstr>
      <vt:lpstr>邻接表表示法</vt:lpstr>
      <vt:lpstr>幻灯片 34</vt:lpstr>
      <vt:lpstr>幻灯片 35</vt:lpstr>
      <vt:lpstr>幻灯片 36</vt:lpstr>
      <vt:lpstr>7.2.2 邻接表表示法</vt:lpstr>
      <vt:lpstr>逆邻接表法</vt:lpstr>
      <vt:lpstr>7.2.3 十字链表</vt:lpstr>
      <vt:lpstr>十 字 链 表</vt:lpstr>
      <vt:lpstr>十字链表</vt:lpstr>
      <vt:lpstr>十字链表</vt:lpstr>
      <vt:lpstr>幻灯片 43</vt:lpstr>
      <vt:lpstr>幻灯片 44</vt:lpstr>
      <vt:lpstr>7.2.4 邻接多重表</vt:lpstr>
      <vt:lpstr>幻灯片 46</vt:lpstr>
      <vt:lpstr>幻灯片 47</vt:lpstr>
      <vt:lpstr>7.3 图的遍历</vt:lpstr>
      <vt:lpstr>7.3.1 深度优先搜索</vt:lpstr>
      <vt:lpstr>深度优先搜索算法</vt:lpstr>
      <vt:lpstr>幻灯片 51</vt:lpstr>
      <vt:lpstr>幻灯片 52</vt:lpstr>
      <vt:lpstr>深度优先搜索算法</vt:lpstr>
      <vt:lpstr>深度优先搜索算法（Depth-First-Search)</vt:lpstr>
      <vt:lpstr>深度优先遍历图</vt:lpstr>
      <vt:lpstr>幻灯片 56</vt:lpstr>
      <vt:lpstr>用邻接矩阵方式实现深度优先搜索</vt:lpstr>
      <vt:lpstr>用邻接表方式实现深度优先搜索</vt:lpstr>
      <vt:lpstr>用非递归过程实现深度优先搜索</vt:lpstr>
      <vt:lpstr>7.3.2 广度优先搜索</vt:lpstr>
      <vt:lpstr>广度优先搜索算法</vt:lpstr>
      <vt:lpstr>幻灯片 62</vt:lpstr>
    </vt:vector>
  </TitlesOfParts>
  <Company>Publication Services, Inc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apple</cp:lastModifiedBy>
  <cp:revision>1219</cp:revision>
  <cp:lastPrinted>1999-11-08T20:52:53Z</cp:lastPrinted>
  <dcterms:created xsi:type="dcterms:W3CDTF">1999-08-24T18:39:05Z</dcterms:created>
  <dcterms:modified xsi:type="dcterms:W3CDTF">2022-05-14T02:59:58Z</dcterms:modified>
</cp:coreProperties>
</file>