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3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4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9"/>
  </p:notes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2" r:id="rId17"/>
    <p:sldId id="273" r:id="rId1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7"/>
    <p:restoredTop sz="94695"/>
  </p:normalViewPr>
  <p:slideViewPr>
    <p:cSldViewPr snapToGrid="0" snapToObjects="1">
      <p:cViewPr varScale="1">
        <p:scale>
          <a:sx n="122" d="100"/>
          <a:sy n="122" d="100"/>
        </p:scale>
        <p:origin x="22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B7502-B3E3-4E72-AE31-FB89799DA11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D8493CF-1314-492D-9EBC-8B920BE9B338}">
      <dgm:prSet/>
      <dgm:spPr/>
      <dgm:t>
        <a:bodyPr/>
        <a:lstStyle/>
        <a:p>
          <a:r>
            <a:rPr kumimoji="1" lang="ko-KR"/>
            <a:t>인기게임이란</a:t>
          </a:r>
          <a:r>
            <a:rPr kumimoji="1" lang="en-US"/>
            <a:t>?</a:t>
          </a:r>
          <a:endParaRPr lang="en-US"/>
        </a:p>
      </dgm:t>
    </dgm:pt>
    <dgm:pt modelId="{C6566624-EC20-47B6-B35A-6BFBAE6688BD}" type="parTrans" cxnId="{8EB181B1-D300-4D8E-B4C0-D08610CFA28E}">
      <dgm:prSet/>
      <dgm:spPr/>
      <dgm:t>
        <a:bodyPr/>
        <a:lstStyle/>
        <a:p>
          <a:endParaRPr lang="en-US"/>
        </a:p>
      </dgm:t>
    </dgm:pt>
    <dgm:pt modelId="{6D11D370-DB52-4042-BB40-F856FF7EEEAD}" type="sibTrans" cxnId="{8EB181B1-D300-4D8E-B4C0-D08610CFA28E}">
      <dgm:prSet/>
      <dgm:spPr/>
      <dgm:t>
        <a:bodyPr/>
        <a:lstStyle/>
        <a:p>
          <a:endParaRPr lang="en-US"/>
        </a:p>
      </dgm:t>
    </dgm:pt>
    <dgm:pt modelId="{DBC78F03-9E95-4C06-8623-EF18B95F23C7}">
      <dgm:prSet/>
      <dgm:spPr/>
      <dgm:t>
        <a:bodyPr/>
        <a:lstStyle/>
        <a:p>
          <a:r>
            <a:rPr kumimoji="1" lang="en-US" dirty="0"/>
            <a:t>-</a:t>
          </a:r>
          <a:r>
            <a:rPr kumimoji="1" lang="ko-KR" dirty="0"/>
            <a:t> </a:t>
          </a:r>
          <a:r>
            <a:rPr kumimoji="1" lang="en-US" dirty="0"/>
            <a:t>Global Total</a:t>
          </a:r>
          <a:r>
            <a:rPr kumimoji="1" lang="ko-KR" dirty="0"/>
            <a:t> 출고량이 많</a:t>
          </a:r>
          <a:r>
            <a:rPr kumimoji="1" lang="ko-KR" altLang="en-US" dirty="0"/>
            <a:t>은 게임</a:t>
          </a:r>
          <a:endParaRPr lang="en-US" dirty="0"/>
        </a:p>
      </dgm:t>
    </dgm:pt>
    <dgm:pt modelId="{F541ADA8-80D6-43E9-9600-DDDDB7E3D0A2}" type="parTrans" cxnId="{37E26512-B7F5-43E0-BFE4-6DBA67F0CB88}">
      <dgm:prSet/>
      <dgm:spPr/>
      <dgm:t>
        <a:bodyPr/>
        <a:lstStyle/>
        <a:p>
          <a:endParaRPr lang="en-US"/>
        </a:p>
      </dgm:t>
    </dgm:pt>
    <dgm:pt modelId="{49C3C748-E912-4863-A523-FB50A06A14AC}" type="sibTrans" cxnId="{37E26512-B7F5-43E0-BFE4-6DBA67F0CB88}">
      <dgm:prSet/>
      <dgm:spPr/>
      <dgm:t>
        <a:bodyPr/>
        <a:lstStyle/>
        <a:p>
          <a:endParaRPr lang="en-US"/>
        </a:p>
      </dgm:t>
    </dgm:pt>
    <dgm:pt modelId="{5E47C923-06A6-4087-9F85-B0695A52512C}">
      <dgm:prSet/>
      <dgm:spPr/>
      <dgm:t>
        <a:bodyPr/>
        <a:lstStyle/>
        <a:p>
          <a:r>
            <a:rPr kumimoji="1" lang="en-US"/>
            <a:t>-</a:t>
          </a:r>
          <a:r>
            <a:rPr kumimoji="1" lang="ko-KR"/>
            <a:t> 시리즈의 경우 시리즈마다 인기를 얻는 게임</a:t>
          </a:r>
          <a:endParaRPr lang="en-US"/>
        </a:p>
      </dgm:t>
    </dgm:pt>
    <dgm:pt modelId="{E7E49C81-AF04-4AB6-B1CF-9F34AFCBA476}" type="parTrans" cxnId="{80F4586F-C114-4250-A767-70D46EFC3F49}">
      <dgm:prSet/>
      <dgm:spPr/>
      <dgm:t>
        <a:bodyPr/>
        <a:lstStyle/>
        <a:p>
          <a:endParaRPr lang="en-US"/>
        </a:p>
      </dgm:t>
    </dgm:pt>
    <dgm:pt modelId="{E4B881C4-10B4-47BF-822C-6925036727AE}" type="sibTrans" cxnId="{80F4586F-C114-4250-A767-70D46EFC3F49}">
      <dgm:prSet/>
      <dgm:spPr/>
      <dgm:t>
        <a:bodyPr/>
        <a:lstStyle/>
        <a:p>
          <a:endParaRPr lang="en-US"/>
        </a:p>
      </dgm:t>
    </dgm:pt>
    <dgm:pt modelId="{BA1591B8-E4E0-4760-AF1D-0417C140809C}">
      <dgm:prSet/>
      <dgm:spPr/>
      <dgm:t>
        <a:bodyPr/>
        <a:lstStyle/>
        <a:p>
          <a:r>
            <a:rPr kumimoji="1" lang="en-US" dirty="0"/>
            <a:t>–</a:t>
          </a:r>
          <a:r>
            <a:rPr kumimoji="1" lang="ko-KR" dirty="0"/>
            <a:t> 누구나 한 번쯤 플레이 해보거나 이름은 들어본 게임들</a:t>
          </a:r>
          <a:endParaRPr lang="en-US" dirty="0"/>
        </a:p>
      </dgm:t>
    </dgm:pt>
    <dgm:pt modelId="{B160EBD6-29F9-42E3-9D86-208A4672390E}" type="parTrans" cxnId="{F431EEC5-2F71-40C7-B5D6-E03295EFB46D}">
      <dgm:prSet/>
      <dgm:spPr/>
      <dgm:t>
        <a:bodyPr/>
        <a:lstStyle/>
        <a:p>
          <a:endParaRPr lang="en-US"/>
        </a:p>
      </dgm:t>
    </dgm:pt>
    <dgm:pt modelId="{5A195E19-FB68-4E21-A339-C1FA11605245}" type="sibTrans" cxnId="{F431EEC5-2F71-40C7-B5D6-E03295EFB46D}">
      <dgm:prSet/>
      <dgm:spPr/>
      <dgm:t>
        <a:bodyPr/>
        <a:lstStyle/>
        <a:p>
          <a:endParaRPr lang="en-US"/>
        </a:p>
      </dgm:t>
    </dgm:pt>
    <dgm:pt modelId="{23819C82-F50E-41AE-A068-D59D03DA72AC}">
      <dgm:prSet/>
      <dgm:spPr/>
      <dgm:t>
        <a:bodyPr/>
        <a:lstStyle/>
        <a:p>
          <a:r>
            <a:rPr kumimoji="1" lang="ko-KR" dirty="0"/>
            <a:t>대표적인 인기게임</a:t>
          </a:r>
          <a:r>
            <a:rPr kumimoji="1" lang="en-US" dirty="0"/>
            <a:t>:</a:t>
          </a:r>
          <a:r>
            <a:rPr kumimoji="1" lang="ko-KR" dirty="0"/>
            <a:t> </a:t>
          </a:r>
          <a:r>
            <a:rPr kumimoji="1" lang="en-US" dirty="0"/>
            <a:t>FIFA </a:t>
          </a:r>
          <a:r>
            <a:rPr kumimoji="1" lang="ko-KR" dirty="0"/>
            <a:t>시리즈</a:t>
          </a:r>
          <a:r>
            <a:rPr kumimoji="1" lang="en-US" dirty="0"/>
            <a:t>,</a:t>
          </a:r>
          <a:r>
            <a:rPr kumimoji="1" lang="ko-KR" dirty="0"/>
            <a:t> </a:t>
          </a:r>
          <a:br>
            <a:rPr kumimoji="1" lang="en-US" altLang="ko-KR" dirty="0"/>
          </a:br>
          <a:r>
            <a:rPr kumimoji="1" lang="en-US" dirty="0"/>
            <a:t>GTA </a:t>
          </a:r>
          <a:r>
            <a:rPr kumimoji="1" lang="ko-KR" dirty="0"/>
            <a:t>시리즈</a:t>
          </a:r>
          <a:r>
            <a:rPr kumimoji="1" lang="en-US" dirty="0"/>
            <a:t>,</a:t>
          </a:r>
          <a:r>
            <a:rPr kumimoji="1" lang="ko-KR" dirty="0"/>
            <a:t> </a:t>
          </a:r>
          <a:r>
            <a:rPr kumimoji="1" lang="ko-KR" dirty="0" err="1"/>
            <a:t>슈퍼마리오</a:t>
          </a:r>
          <a:r>
            <a:rPr kumimoji="1" lang="ko-KR" dirty="0"/>
            <a:t> 시리즈 등</a:t>
          </a:r>
          <a:endParaRPr lang="en-US" dirty="0"/>
        </a:p>
      </dgm:t>
    </dgm:pt>
    <dgm:pt modelId="{BB959989-DD3A-469D-8598-6854C541D85B}" type="parTrans" cxnId="{6A1DA702-3DE7-4F0A-8C55-061AD7FCAD16}">
      <dgm:prSet/>
      <dgm:spPr/>
      <dgm:t>
        <a:bodyPr/>
        <a:lstStyle/>
        <a:p>
          <a:endParaRPr lang="en-US"/>
        </a:p>
      </dgm:t>
    </dgm:pt>
    <dgm:pt modelId="{F5DCFF12-1FA7-41B3-AD5D-F0734E71D2FE}" type="sibTrans" cxnId="{6A1DA702-3DE7-4F0A-8C55-061AD7FCAD16}">
      <dgm:prSet/>
      <dgm:spPr/>
      <dgm:t>
        <a:bodyPr/>
        <a:lstStyle/>
        <a:p>
          <a:endParaRPr lang="en-US"/>
        </a:p>
      </dgm:t>
    </dgm:pt>
    <dgm:pt modelId="{D74E8FE5-99EF-1A40-BC69-09421E6C13AF}" type="pres">
      <dgm:prSet presAssocID="{D4EB7502-B3E3-4E72-AE31-FB89799DA114}" presName="linear" presStyleCnt="0">
        <dgm:presLayoutVars>
          <dgm:animLvl val="lvl"/>
          <dgm:resizeHandles val="exact"/>
        </dgm:presLayoutVars>
      </dgm:prSet>
      <dgm:spPr/>
    </dgm:pt>
    <dgm:pt modelId="{EDC34AB4-91BB-5F4E-92D9-798D48BBEF8D}" type="pres">
      <dgm:prSet presAssocID="{4D8493CF-1314-492D-9EBC-8B920BE9B33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0C23003-6D7A-BD4F-B520-8C0085E4C3BD}" type="pres">
      <dgm:prSet presAssocID="{6D11D370-DB52-4042-BB40-F856FF7EEEAD}" presName="spacer" presStyleCnt="0"/>
      <dgm:spPr/>
    </dgm:pt>
    <dgm:pt modelId="{AB57BEDF-02D0-B344-AC9C-6100F4968562}" type="pres">
      <dgm:prSet presAssocID="{DBC78F03-9E95-4C06-8623-EF18B95F23C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DEBFD4F-99D2-0741-842E-E934E701310E}" type="pres">
      <dgm:prSet presAssocID="{49C3C748-E912-4863-A523-FB50A06A14AC}" presName="spacer" presStyleCnt="0"/>
      <dgm:spPr/>
    </dgm:pt>
    <dgm:pt modelId="{C8591163-57F8-6D4F-9BE6-207A0B24EC5B}" type="pres">
      <dgm:prSet presAssocID="{5E47C923-06A6-4087-9F85-B0695A52512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CBEF8C5-0E56-5945-95D6-79FC39CE05E4}" type="pres">
      <dgm:prSet presAssocID="{E4B881C4-10B4-47BF-822C-6925036727AE}" presName="spacer" presStyleCnt="0"/>
      <dgm:spPr/>
    </dgm:pt>
    <dgm:pt modelId="{C99FB439-0465-A247-9459-61250F5B888F}" type="pres">
      <dgm:prSet presAssocID="{BA1591B8-E4E0-4760-AF1D-0417C140809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00851F9-A2D1-EE47-AC33-9C1F7ABCE477}" type="pres">
      <dgm:prSet presAssocID="{5A195E19-FB68-4E21-A339-C1FA11605245}" presName="spacer" presStyleCnt="0"/>
      <dgm:spPr/>
    </dgm:pt>
    <dgm:pt modelId="{36718D3E-3948-6244-A746-242143353FC8}" type="pres">
      <dgm:prSet presAssocID="{23819C82-F50E-41AE-A068-D59D03DA72A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A1DA702-3DE7-4F0A-8C55-061AD7FCAD16}" srcId="{D4EB7502-B3E3-4E72-AE31-FB89799DA114}" destId="{23819C82-F50E-41AE-A068-D59D03DA72AC}" srcOrd="4" destOrd="0" parTransId="{BB959989-DD3A-469D-8598-6854C541D85B}" sibTransId="{F5DCFF12-1FA7-41B3-AD5D-F0734E71D2FE}"/>
    <dgm:cxn modelId="{37E26512-B7F5-43E0-BFE4-6DBA67F0CB88}" srcId="{D4EB7502-B3E3-4E72-AE31-FB89799DA114}" destId="{DBC78F03-9E95-4C06-8623-EF18B95F23C7}" srcOrd="1" destOrd="0" parTransId="{F541ADA8-80D6-43E9-9600-DDDDB7E3D0A2}" sibTransId="{49C3C748-E912-4863-A523-FB50A06A14AC}"/>
    <dgm:cxn modelId="{EDFA9E3D-1BF3-3F46-82D8-4B54CEC0810E}" type="presOf" srcId="{5E47C923-06A6-4087-9F85-B0695A52512C}" destId="{C8591163-57F8-6D4F-9BE6-207A0B24EC5B}" srcOrd="0" destOrd="0" presId="urn:microsoft.com/office/officeart/2005/8/layout/vList2"/>
    <dgm:cxn modelId="{019B9B4B-9C7B-964A-A6ED-81B864EF99F3}" type="presOf" srcId="{4D8493CF-1314-492D-9EBC-8B920BE9B338}" destId="{EDC34AB4-91BB-5F4E-92D9-798D48BBEF8D}" srcOrd="0" destOrd="0" presId="urn:microsoft.com/office/officeart/2005/8/layout/vList2"/>
    <dgm:cxn modelId="{80F4586F-C114-4250-A767-70D46EFC3F49}" srcId="{D4EB7502-B3E3-4E72-AE31-FB89799DA114}" destId="{5E47C923-06A6-4087-9F85-B0695A52512C}" srcOrd="2" destOrd="0" parTransId="{E7E49C81-AF04-4AB6-B1CF-9F34AFCBA476}" sibTransId="{E4B881C4-10B4-47BF-822C-6925036727AE}"/>
    <dgm:cxn modelId="{DD995571-4B33-994D-9D4E-A4ED0ECB89D6}" type="presOf" srcId="{DBC78F03-9E95-4C06-8623-EF18B95F23C7}" destId="{AB57BEDF-02D0-B344-AC9C-6100F4968562}" srcOrd="0" destOrd="0" presId="urn:microsoft.com/office/officeart/2005/8/layout/vList2"/>
    <dgm:cxn modelId="{8EB181B1-D300-4D8E-B4C0-D08610CFA28E}" srcId="{D4EB7502-B3E3-4E72-AE31-FB89799DA114}" destId="{4D8493CF-1314-492D-9EBC-8B920BE9B338}" srcOrd="0" destOrd="0" parTransId="{C6566624-EC20-47B6-B35A-6BFBAE6688BD}" sibTransId="{6D11D370-DB52-4042-BB40-F856FF7EEEAD}"/>
    <dgm:cxn modelId="{F431EEC5-2F71-40C7-B5D6-E03295EFB46D}" srcId="{D4EB7502-B3E3-4E72-AE31-FB89799DA114}" destId="{BA1591B8-E4E0-4760-AF1D-0417C140809C}" srcOrd="3" destOrd="0" parTransId="{B160EBD6-29F9-42E3-9D86-208A4672390E}" sibTransId="{5A195E19-FB68-4E21-A339-C1FA11605245}"/>
    <dgm:cxn modelId="{1BC1FBD9-1C28-7B4A-904D-04863F6E3CE0}" type="presOf" srcId="{BA1591B8-E4E0-4760-AF1D-0417C140809C}" destId="{C99FB439-0465-A247-9459-61250F5B888F}" srcOrd="0" destOrd="0" presId="urn:microsoft.com/office/officeart/2005/8/layout/vList2"/>
    <dgm:cxn modelId="{3CF019EC-B618-CA49-BD28-2ED407E404BD}" type="presOf" srcId="{23819C82-F50E-41AE-A068-D59D03DA72AC}" destId="{36718D3E-3948-6244-A746-242143353FC8}" srcOrd="0" destOrd="0" presId="urn:microsoft.com/office/officeart/2005/8/layout/vList2"/>
    <dgm:cxn modelId="{74C65DFF-4839-944B-89B0-D23016C2BF77}" type="presOf" srcId="{D4EB7502-B3E3-4E72-AE31-FB89799DA114}" destId="{D74E8FE5-99EF-1A40-BC69-09421E6C13AF}" srcOrd="0" destOrd="0" presId="urn:microsoft.com/office/officeart/2005/8/layout/vList2"/>
    <dgm:cxn modelId="{473B7B8F-E0EB-6345-B0F2-390D41E4CC03}" type="presParOf" srcId="{D74E8FE5-99EF-1A40-BC69-09421E6C13AF}" destId="{EDC34AB4-91BB-5F4E-92D9-798D48BBEF8D}" srcOrd="0" destOrd="0" presId="urn:microsoft.com/office/officeart/2005/8/layout/vList2"/>
    <dgm:cxn modelId="{4F327FF2-6B7A-5F42-A83B-DA2978BDC168}" type="presParOf" srcId="{D74E8FE5-99EF-1A40-BC69-09421E6C13AF}" destId="{B0C23003-6D7A-BD4F-B520-8C0085E4C3BD}" srcOrd="1" destOrd="0" presId="urn:microsoft.com/office/officeart/2005/8/layout/vList2"/>
    <dgm:cxn modelId="{EDD2C369-D2F1-D448-8B06-94F3FC9B9FCC}" type="presParOf" srcId="{D74E8FE5-99EF-1A40-BC69-09421E6C13AF}" destId="{AB57BEDF-02D0-B344-AC9C-6100F4968562}" srcOrd="2" destOrd="0" presId="urn:microsoft.com/office/officeart/2005/8/layout/vList2"/>
    <dgm:cxn modelId="{68EFF561-B695-F443-B65F-0126935AAB4B}" type="presParOf" srcId="{D74E8FE5-99EF-1A40-BC69-09421E6C13AF}" destId="{6DEBFD4F-99D2-0741-842E-E934E701310E}" srcOrd="3" destOrd="0" presId="urn:microsoft.com/office/officeart/2005/8/layout/vList2"/>
    <dgm:cxn modelId="{FA47A4EC-AE2B-F945-9AD4-0AC05A770560}" type="presParOf" srcId="{D74E8FE5-99EF-1A40-BC69-09421E6C13AF}" destId="{C8591163-57F8-6D4F-9BE6-207A0B24EC5B}" srcOrd="4" destOrd="0" presId="urn:microsoft.com/office/officeart/2005/8/layout/vList2"/>
    <dgm:cxn modelId="{2AA36856-E6ED-AF4F-B4BF-5DBDB9C59E4E}" type="presParOf" srcId="{D74E8FE5-99EF-1A40-BC69-09421E6C13AF}" destId="{ACBEF8C5-0E56-5945-95D6-79FC39CE05E4}" srcOrd="5" destOrd="0" presId="urn:microsoft.com/office/officeart/2005/8/layout/vList2"/>
    <dgm:cxn modelId="{475E85AF-87E5-284E-A0FC-254F90FA2B94}" type="presParOf" srcId="{D74E8FE5-99EF-1A40-BC69-09421E6C13AF}" destId="{C99FB439-0465-A247-9459-61250F5B888F}" srcOrd="6" destOrd="0" presId="urn:microsoft.com/office/officeart/2005/8/layout/vList2"/>
    <dgm:cxn modelId="{94DFD4CC-17AF-884F-94CB-86CD94343E1E}" type="presParOf" srcId="{D74E8FE5-99EF-1A40-BC69-09421E6C13AF}" destId="{800851F9-A2D1-EE47-AC33-9C1F7ABCE477}" srcOrd="7" destOrd="0" presId="urn:microsoft.com/office/officeart/2005/8/layout/vList2"/>
    <dgm:cxn modelId="{22CA46E8-894E-F04A-A651-BBBCD8518F18}" type="presParOf" srcId="{D74E8FE5-99EF-1A40-BC69-09421E6C13AF}" destId="{36718D3E-3948-6244-A746-242143353FC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34AB4-91BB-5F4E-92D9-798D48BBEF8D}">
      <dsp:nvSpPr>
        <dsp:cNvPr id="0" name=""/>
        <dsp:cNvSpPr/>
      </dsp:nvSpPr>
      <dsp:spPr>
        <a:xfrm>
          <a:off x="0" y="17996"/>
          <a:ext cx="5715000" cy="111424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300" kern="1200"/>
            <a:t>인기게임이란</a:t>
          </a:r>
          <a:r>
            <a:rPr kumimoji="1" lang="en-US" sz="2300" kern="1200"/>
            <a:t>?</a:t>
          </a:r>
          <a:endParaRPr lang="en-US" sz="2300" kern="1200"/>
        </a:p>
      </dsp:txBody>
      <dsp:txXfrm>
        <a:off x="54393" y="72389"/>
        <a:ext cx="5606214" cy="1005456"/>
      </dsp:txXfrm>
    </dsp:sp>
    <dsp:sp modelId="{AB57BEDF-02D0-B344-AC9C-6100F4968562}">
      <dsp:nvSpPr>
        <dsp:cNvPr id="0" name=""/>
        <dsp:cNvSpPr/>
      </dsp:nvSpPr>
      <dsp:spPr>
        <a:xfrm>
          <a:off x="0" y="1198478"/>
          <a:ext cx="5715000" cy="1114242"/>
        </a:xfrm>
        <a:prstGeom prst="roundRect">
          <a:avLst/>
        </a:prstGeom>
        <a:solidFill>
          <a:schemeClr val="accent5">
            <a:hueOff val="-373120"/>
            <a:satOff val="-108"/>
            <a:lumOff val="-1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300" kern="1200" dirty="0"/>
            <a:t>-</a:t>
          </a:r>
          <a:r>
            <a:rPr kumimoji="1" lang="ko-KR" sz="2300" kern="1200" dirty="0"/>
            <a:t> </a:t>
          </a:r>
          <a:r>
            <a:rPr kumimoji="1" lang="en-US" sz="2300" kern="1200" dirty="0"/>
            <a:t>Global Total</a:t>
          </a:r>
          <a:r>
            <a:rPr kumimoji="1" lang="ko-KR" sz="2300" kern="1200" dirty="0"/>
            <a:t> 출고량이 많</a:t>
          </a:r>
          <a:r>
            <a:rPr kumimoji="1" lang="ko-KR" altLang="en-US" sz="2300" kern="1200" dirty="0"/>
            <a:t>은 게임</a:t>
          </a:r>
          <a:endParaRPr lang="en-US" sz="2300" kern="1200" dirty="0"/>
        </a:p>
      </dsp:txBody>
      <dsp:txXfrm>
        <a:off x="54393" y="1252871"/>
        <a:ext cx="5606214" cy="1005456"/>
      </dsp:txXfrm>
    </dsp:sp>
    <dsp:sp modelId="{C8591163-57F8-6D4F-9BE6-207A0B24EC5B}">
      <dsp:nvSpPr>
        <dsp:cNvPr id="0" name=""/>
        <dsp:cNvSpPr/>
      </dsp:nvSpPr>
      <dsp:spPr>
        <a:xfrm>
          <a:off x="0" y="2378960"/>
          <a:ext cx="5715000" cy="1114242"/>
        </a:xfrm>
        <a:prstGeom prst="roundRect">
          <a:avLst/>
        </a:prstGeom>
        <a:solidFill>
          <a:schemeClr val="accent5">
            <a:hueOff val="-746239"/>
            <a:satOff val="-217"/>
            <a:lumOff val="-36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300" kern="1200"/>
            <a:t>-</a:t>
          </a:r>
          <a:r>
            <a:rPr kumimoji="1" lang="ko-KR" sz="2300" kern="1200"/>
            <a:t> 시리즈의 경우 시리즈마다 인기를 얻는 게임</a:t>
          </a:r>
          <a:endParaRPr lang="en-US" sz="2300" kern="1200"/>
        </a:p>
      </dsp:txBody>
      <dsp:txXfrm>
        <a:off x="54393" y="2433353"/>
        <a:ext cx="5606214" cy="1005456"/>
      </dsp:txXfrm>
    </dsp:sp>
    <dsp:sp modelId="{C99FB439-0465-A247-9459-61250F5B888F}">
      <dsp:nvSpPr>
        <dsp:cNvPr id="0" name=""/>
        <dsp:cNvSpPr/>
      </dsp:nvSpPr>
      <dsp:spPr>
        <a:xfrm>
          <a:off x="0" y="3559442"/>
          <a:ext cx="5715000" cy="1114242"/>
        </a:xfrm>
        <a:prstGeom prst="roundRect">
          <a:avLst/>
        </a:prstGeom>
        <a:solidFill>
          <a:schemeClr val="accent5">
            <a:hueOff val="-1119359"/>
            <a:satOff val="-325"/>
            <a:lumOff val="-5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300" kern="1200" dirty="0"/>
            <a:t>–</a:t>
          </a:r>
          <a:r>
            <a:rPr kumimoji="1" lang="ko-KR" sz="2300" kern="1200" dirty="0"/>
            <a:t> 누구나 한 번쯤 플레이 해보거나 이름은 들어본 게임들</a:t>
          </a:r>
          <a:endParaRPr lang="en-US" sz="2300" kern="1200" dirty="0"/>
        </a:p>
      </dsp:txBody>
      <dsp:txXfrm>
        <a:off x="54393" y="3613835"/>
        <a:ext cx="5606214" cy="1005456"/>
      </dsp:txXfrm>
    </dsp:sp>
    <dsp:sp modelId="{36718D3E-3948-6244-A746-242143353FC8}">
      <dsp:nvSpPr>
        <dsp:cNvPr id="0" name=""/>
        <dsp:cNvSpPr/>
      </dsp:nvSpPr>
      <dsp:spPr>
        <a:xfrm>
          <a:off x="0" y="4739924"/>
          <a:ext cx="5715000" cy="1114242"/>
        </a:xfrm>
        <a:prstGeom prst="roundRect">
          <a:avLst/>
        </a:prstGeom>
        <a:solidFill>
          <a:schemeClr val="accent5">
            <a:hueOff val="-1492478"/>
            <a:satOff val="-434"/>
            <a:lumOff val="-7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300" kern="1200" dirty="0"/>
            <a:t>대표적인 인기게임</a:t>
          </a:r>
          <a:r>
            <a:rPr kumimoji="1" lang="en-US" sz="2300" kern="1200" dirty="0"/>
            <a:t>:</a:t>
          </a:r>
          <a:r>
            <a:rPr kumimoji="1" lang="ko-KR" sz="2300" kern="1200" dirty="0"/>
            <a:t> </a:t>
          </a:r>
          <a:r>
            <a:rPr kumimoji="1" lang="en-US" sz="2300" kern="1200" dirty="0"/>
            <a:t>FIFA </a:t>
          </a:r>
          <a:r>
            <a:rPr kumimoji="1" lang="ko-KR" sz="2300" kern="1200" dirty="0"/>
            <a:t>시리즈</a:t>
          </a:r>
          <a:r>
            <a:rPr kumimoji="1" lang="en-US" sz="2300" kern="1200" dirty="0"/>
            <a:t>,</a:t>
          </a:r>
          <a:r>
            <a:rPr kumimoji="1" lang="ko-KR" sz="2300" kern="1200" dirty="0"/>
            <a:t> </a:t>
          </a:r>
          <a:br>
            <a:rPr kumimoji="1" lang="en-US" altLang="ko-KR" sz="2300" kern="1200" dirty="0"/>
          </a:br>
          <a:r>
            <a:rPr kumimoji="1" lang="en-US" sz="2300" kern="1200" dirty="0"/>
            <a:t>GTA </a:t>
          </a:r>
          <a:r>
            <a:rPr kumimoji="1" lang="ko-KR" sz="2300" kern="1200" dirty="0"/>
            <a:t>시리즈</a:t>
          </a:r>
          <a:r>
            <a:rPr kumimoji="1" lang="en-US" sz="2300" kern="1200" dirty="0"/>
            <a:t>,</a:t>
          </a:r>
          <a:r>
            <a:rPr kumimoji="1" lang="ko-KR" sz="2300" kern="1200" dirty="0"/>
            <a:t> </a:t>
          </a:r>
          <a:r>
            <a:rPr kumimoji="1" lang="ko-KR" sz="2300" kern="1200" dirty="0" err="1"/>
            <a:t>슈퍼마리오</a:t>
          </a:r>
          <a:r>
            <a:rPr kumimoji="1" lang="ko-KR" sz="2300" kern="1200" dirty="0"/>
            <a:t> 시리즈 등</a:t>
          </a:r>
          <a:endParaRPr lang="en-US" sz="2300" kern="1200" dirty="0"/>
        </a:p>
      </dsp:txBody>
      <dsp:txXfrm>
        <a:off x="54393" y="4794317"/>
        <a:ext cx="5606214" cy="1005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8T20:10:13.495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5 16383,'39'7'0,"-5"-1"0,-15-6 0,-4 0 0,4 0 0,-6 0 0,6 0 0,-5 3 0,5-2 0,-6 2 0,4-3 0,0 0 0,0 0 0,4 0 0,-6 0 0,19 0 0,-12 0 0,14-4 0,-11 3 0,-5-3 0,4 0 0,-4 3 0,0-3 0,-4 4 0,3 0 0,-8 0 0,9 0 0,-4-3 0,6 3 0,-6-3 0,10 3 0,-9 0 0,3 0 0,4 0 0,-4 0 0,0 0 0,4 0 0,-4 0 0,6 0 0,-6 0 0,-1 0 0,-6 0 0,3 0 0,1 0 0,0 0 0,2 0 0,-5 0 0,3 0 0,1 0 0,-3 0 0,4 0 0,-6 0 0,6 0 0,-4 0 0,4 0 0,-5 3 0,5-3 0,-7 3 0,9-3 0,-10 0 0,5 0 0,1 0 0,-3 0 0,8 0 0,-2 0 0,6 0 0,-1 0 0,1 0 0,-6 0 0,-1 3 0,-6-2 0,0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8T20:26:29.996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62 16383,'63'-4'0,"13"1"0,-7 3 0,15 0 0,8 0 0,7 0 0,-5 0 0,-29-4 0,3 0 0,-3 3 0,-1 0 0,-5-2 0,-2-2 0,0 2 0,-5 0 0,10 1 0,-5-9 0,-27 10 0,-11-2 0,-6 3 0,3 0 0,1 0 0,0 0 0,5 0 0,-7-3 0,3 2 0,1-2 0,-4 3 0,3 0 0,-4 0 0,2 0 0,-2-3 0,2 2 0,-2-2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8T20:26:31.219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98 16383,'65'-18'0,"-5"2"0,-22 5 0,-3 1 0,-9 5 0,-6-1 0,4 5 0,6-2 0,17-3 0,13 4 0,9-4 0,-9 6 0,7 0 0,2 0 0,-16 0 0,11 0 0,-41 0 0,11 0 0,-14 0 0,5 0 0,0 0 0,-7 0 0,-1 0 0,-3-3 0,5 2 0,4-2 0,3 3 0,-6 0 0,-2 0 0,-4 0 0,2-3 0,-2 2 0,2-2 0,3 3 0,-4 0 0,18 0 0,-15 0 0,10 0 0,-18 0 0,3 0 0,-3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8T20:26:35.137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42 16383,'80'-5'0,"-7"3"0,-35-7 0,17 8 0,-15-2 0,27-4 0,-7 6 0,9-5 0,1 6 0,-11 5 0,-2-4 0,-19 8 0,-3-8 0,-9 3 0,-1 0 0,20-3 0,-15 2 0,55-3 0,-30 0 0,24 0 0,-22 0 0,-19 0 0,-8 0 0,-12 0 0,-7 0 0,7 0 0,-6-3 0,13 3 0,-11-3 0,5 3 0,-6 0 0,4 0 0,-1 0 0,-2-3 0,5 2 0,-8-5 0,11 5 0,-2-6 0,1 6 0,-2-5 0,-9 5 0,8-2 0,0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8T20:46:30.107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0 158 16383,'39'-4'0,"10"1"0,-7 3 0,8 0 0,17 0 0,-17 0 0,1 0 0,28 0 0,-27 0 0,-3 0 0,-2 0 0,-2-5 0,-17 3 0,7-3 0,0 0 0,-7-1 0,27-6 0,-15 7 0,2-2 0,-13 7 0,-19-2 0,3 1 0,6-2 0,2 7 0,8-4 0,6 4 0,22-4 0,-5 0 0,15 0 0,-19-5 0,-11 0 0,-1-2 0,-11 0 0,-5 6 0,-1-6 0,0 6 0,1-2 0,5 3 0,10 0 0,3 0 0,9 0 0,1 0 0,-1 0 0,10 0 0,-16 0 0,13-5 0,-26 4 0,17-5 0,-7 6 0,-6 0 0,2 0 0,-14 0 0,17 0 0,1 0 0,1 0 0,6 0 0,-17 0 0,7 0 0,-15 0 0,-1 0 0,-6-3 0,6 3 0,-4-3 0,9-1 0,-4 3 0,5-3 0,1 0 0,-6 3 0,4-2 0,-4 3 0,5 0 0,11-6 0,1 5 0,1-4 0,7 5 0,-17 0 0,17 0 0,-8 0 0,21 0 0,-8 0 0,7 0 0,-20 0 0,10 0 0,-19 0 0,9 0 0,-12 0 0,1 0 0,-1 0 0,10 0 0,-7 0 0,17 0 0,-17 0 0,17 0 0,-17 0 0,17 0 0,-7 0 0,19 0 0,-17 0 0,5 0 0,-20 0 0,-7 0 0,5 0 0,-11 0 0,12 0 0,-10 0 0,10 0 0,-4 0 0,6 0 0,9 0 0,13 0 0,1 0 0,-6 0 0,2 0 0,-28 0 0,10 0 0,-14 0 0,-3 0 0,15 0 0,-9 0 0,24 0 0,-26 0 0,14 0 0,-18 0 0,6 0 0,1 0 0,6 0 0,-6 0 0,7 0 0,-4 0 0,0-3 0,5 2 0,-11-2 0,20 3 0,-11-4 0,12 3 0,-15-3 0,4 4 0,-9-3 0,3 3 0,-4-3 0,10 3 0,8 0 0,11 0 0,5 0 0,-11 0 0,-2 0 0,1 0 0,1 0 0,-4 0 0,10 0 0,-20 0 0,22 5 0,-23-4 0,7 4 0,-19-5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8T20:46:32.647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0 16383,'39'18'0,"1"-2"0,-20-12 0,15 5 0,3-3 0,39 8 0,-13-7 0,35 0 0,-37-7 0,-4 0 0,0 0 0,12 0 0,-17 0 0,3 0 0,43 0 0,-42 0 0,-5 0 0,0 0 0,0 0 0,27-6 0,0 5 0,-16-5 0,34 0 0,1 5 0,-9-4 0,0 5 0,-51 0 0,26-7 0,-31 5 0,22-5 0,-20 7 0,-7 0 0,7 0 0,-9 0 0,-1 0 0,10-5 0,13 4 0,2-5 0,-3 6 0,-12 0 0,-9 0 0,-6 0 0,4 0 0,-9 0 0,9 0 0,17 4 0,-1-3 0,48 3 0,-23-4 0,24 0 0,-39 4 0,5-4 0,-27 4 0,7-4 0,-10 0 0,1 0 0,-1 0 0,1 0 0,-1 0 0,10 0 0,3 0 0,19 0 0,13 0 0,1 0 0,9 0 0,-21 0 0,8 0 0,-27 0 0,15 0 0,-17 0 0,9 0 0,-14 0 0,0 0 0,-18 0 0,4 0 0,-6 0 0,3 0 0,4 0 0,-5 0 0,8 0 0,-14 0 0,9 0 0,3 0 0,-5 0 0,34 0 0,-25 0 0,30 0 0,-18 0 0,1 0 0,7 0 0,-17 0 0,7 4 0,-9-3 0,-6 3 0,4-4 0,-13 0 0,7 0 0,2 0 0,1 0 0,7 0 0,-7 0 0,-3 0 0,1 0 0,-4 0 0,3 0 0,-1 0 0,-4 0 0,9 0 0,-7 0 0,19 0 0,8 0 0,8 0 0,-3 0 0,-2 0 0,-17 0 0,-1 0 0,-9 0 0,-11 0 0,12 0 0,-5 0 0,6 0 0,-4 0 0,3 0 0,1 0 0,0 3 0,-7 0 0,-7 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8T20:46:35.707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6 16383,'57'4'0,"-1"-1"0,-24-3 0,11 0 0,0 0 0,6 0 0,9 5 0,19-4 0,-23 5 0,23-6 0,-29 0 0,9 0 0,12 0 0,3 0 0,-2 0 0,6 0 0,-4 0 0,20 0 0,-1 0 0,-9 0 0,-3 0 0,-20 0 0,-1 0 0,-11-6 0,10 5 0,13-4 0,-8 5 0,14 0 0,-26-6 0,8 5 0,-11-4 0,0 5 0,11 0 0,-8 0 0,7 0 0,-10 0 0,-9 0 0,-3 0 0,-9 0 0,-1 0 0,-5 0 0,4 0 0,-4 0 0,6 0 0,-1 0 0,30 0 0,-13 0 0,25 0 0,-8 0 0,-18 0 0,5 0 0,-21 0 0,-4 0 0,-3 0 0,-4 0 0,10 0 0,8 0 0,1 0 0,12 0 0,-7 0 0,9 0 0,-9 0 0,-3 0 0,-15 0 0,-1 0 0,-6 0 0,4 0 0,2 0 0,-1 0 0,6 0 0,-4 0 0,15 5 0,-7-4 0,27 4 0,-15-5 0,17 0 0,-9 6 0,-1-5 0,-9 4 0,7-5 0,-17 4 0,7-3 0,-15 3 0,4-4 0,-4 0 0,5 0 0,1 0 0,-1 4 0,1-4 0,-6 4 0,4-4 0,-9 0 0,3 0 0,1 0 0,-4 0 0,9 0 0,-4 0 0,17 0 0,-15 0 0,8 0 0,-16 0 0,5 0 0,-5 0 0,20 0 0,-11 0 0,12 0 0,-10 0 0,-5 0 0,14 0 0,-2 0 0,1 0 0,10 0 0,-20 0 0,33 0 0,-25 0 0,15 0 0,-20 0 0,-1 0 0,1 0 0,-9 0 0,1 0 0,-5 0 0,1 0 0,8 0 0,-2 0 0,0 0 0,14 0 0,-17 0 0,17 4 0,-20-3 0,2 3 0,-6-4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07:23:11.703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28 16383,'24'-7'0,"-2"2"0,-16 5 0,9 0 0,3 0 0,8 0 0,2 0 0,19 0 0,-14 0 0,14-4 0,-19 4 0,-6-4 0,-1 4 0,-9-1 0,-1 0 0,-1-1 0,2 1 0,-3 0 0,4-1 0,-3 2 0,0 0 0,2 0 0,-2 0 0,0 0 0,7 0 0,-3 0 0,2 0 0,-5 0 0,-3 0 0,3 0 0,1 0 0,3 0 0,-2 0 0,1 0 0,-5 0 0,2 0 0,7 0 0,-5 3 0,6-3 0,-5 2 0,-2-2 0,4 3 0,-1-3 0,0 5 0,17-5 0,-12 5 0,18-5 0,-21 5 0,10-1 0,-11-1 0,11 0 0,-10-1 0,10-2 0,-11 3 0,5-3 0,-6 0 0,-3 0 0,3 2 0,-6-2 0,3 3 0,0-3 0,-1 0 0,0 1 0,-1 0 0,0 1 0,17-2 0,-9 0 0,11 0 0,-14 0 0,0 0 0,-3 0 0,-1 0 0,-1 0 0,0 0 0,3 0 0,-4 0 0,5 0 0,-7 0 0,6 0 0,-3 0 0,2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07:23:13.907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1283 37 16383,'-56'-3'0,"-3"-2"0,22 4 0,-33-8 0,29 8 0,-18-4 0,25 5 0,5-3 0,10 2 0,-1-4 0,13 4 0,-7-1 0,0 2 0,-2 0 0,-9 0 0,3 0 0,-13 0 0,0 0 0,-1 0 0,2 0 0,6 0 0,8 0 0,0 0 0,13 0 0,-4 0 0,-2 0 0,4 0 0,-4 0 0,1 0 0,2 0 0,-5 0 0,3 0 0,-3 0 0,3 0 0,-3 0 0,-6 0 0,7 0 0,-6 0 0,11 0 0,0 0 0,-2 0 0,0 0 0,-1 0 0,0 0 0,4 0 0,-4 0 0,3 0 0,-2 0 0,-1 1 0,0 0 0,-3 1 0,3-2 0,2 0 0,-3 0 0,4 0 0,-3 0 0,-1 0 0,4 0 0,-2 1 0,-1 0 0,2 2 0,0-2 0,-2 1 0,4-1 0,-4 0 0,-3 0 0,5-1 0,-4 0 0,6 0 0,-2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07:23:15.826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8 16383,'48'-4'0,"4"0"0,-3 4 0,5 0 0,1 0 0,-1 0 0,7 0 0,-17 0 0,-4 0 0,-22 0 0,-4 0 0,-5 0 0,2 0 0,0 0 0,-2 0 0,5 0 0,-6 0 0,3 0 0,1 0 0,-1 0 0,0 0 0,-1 0 0,3 0 0,7 0 0,4 0 0,-4 0 0,-3 0 0,-11 0 0,-1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07:23:17.661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41 16383,'34'-3'0,"-3"1"0,-19 2 0,3 0 0,6 0 0,7-4 0,8 3 0,5-6 0,-5 6 0,4-3 0,-11 4 0,0 0 0,-8 0 0,-9 0 0,2 0 0,-5-2 0,2 2 0,0-2 0,0 2 0,5 0 0,-5 0 0,5 0 0,-4 0 0,3 0 0,0-2 0,1 1 0,-1-1 0,0 0 0,-3 1 0,-1-1 0,0 0 0,0 2 0,1-2 0,1 2 0,-4 0 0,5 0 0,-2 0 0,3 0 0,0 0 0,0 0 0,-3 0 0,9 0 0,-8 0 0,14 0 0,-11 0 0,5 0 0,0 0 0,-4 0 0,10 0 0,-11 0 0,5 0 0,-6 2 0,-3-1 0,3 1 0,-3 0 0,9-1 0,1 4 0,6-4 0,7 6 0,-12-6 0,10 5 0,-10-5 0,5 5 0,0-2 0,-5 0 0,-6-1 0,-7-3 0,-3 0 0,6 0 0,-5 0 0,6 0 0,-4 0 0,-1 0 0,6 2 0,-6-1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8T20:10:14.776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1 16383,'64'9'0,"-13"-1"0,-16-5 0,12 3 0,-7 0 0,29 5 0,-9-3 0,9-1 0,-9 5 0,36-11 0,-38 4 0,8-4 0,4-2 0,9 1 0,-25 0 0,3 0 0,0 0 0,-5 0 0,5 0 0,27 0 0,-56-4 0,2 4 0,-14-4 0,-4 1 0,5 2 0,-3-5 0,6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07:27:00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24575,'2'10'0,"3"14"0,0-12 0,7 19 0,-2-6 0,5 9 0,4 3 0,13 14 0,-7-20 0,20 27 0,-6-22 0,-5-1 0,34 10 0,-16-18 0,27 9 0,-13-9 0,15-3-632,6-3 632,7 4 0,-10-10 0,3 4-127,-29-13 127,23 8 0,-21-13 0,5 3 0,-10-4 0,2 0 0,-5-8 0,-3 2 0,-9-8 0,-9 4 0,-12-5 0,8 0 628,-12 1-628,10 1 131,-9-1-131,10-1 0,-4-4 0,1 1 0,7-11 0,-12 9 0,4-2 0,-15 8 0,-3 7 0,-2-1 0,0 4 0,-2-2 0,0 2 0,-2-3 0,0 2 0,-2 0 0,-2 1 0,-3-1 0,1 1 0,-6 0 0,5 0 0,-1-2 0,-1 1 0,-1-1 0,-3 1 0,1-2 0,-1 1 0,-11-2 0,3 1 0,-10 3 0,11 1 0,2 3 0,-1 0 0,8 0 0,-6 4 0,10 1 0,-2 3 0,-2 6 0,4-5 0,-6 7 0,7-7 0,-3 10 0,2-6 0,-3 8 0,3-1 0,-2 2 0,4 5 0,-3 0 0,6-5 0,-2 4 0,5-4 0,-2-1 0,3 5 0,0-4 0,0 5 0,0 1 0,4 10 0,-3-13 0,10 18 0,-7-20 0,15 12 0,-9-13 0,5-3 0,-6-10 0,-2-3 0,21 8 0,-12-8 0,21 13 0,-10-12 0,8 3 0,5-2 0,0 0 0,-11-3 0,2 1 0,-9-5 0,5 2 0,6 1 0,-4-4 0,15 4 0,-8-4 0,9 0 0,-5 0 0,18-9 0,-14 0 0,13-5 0,-12-6 0,8 5 0,1-6 0,-7 7 0,-2 2 0,-17 5 0,0-2 0,-11 4 0,-6-2 0,-4 1 0,-1 2 0,2-3 0,1 2 0,13-6 0,-4 5 0,14-8 0,-16 10 0,9-5 0,-8 6 0,0-2 0,-6 2 0,-6 0 0,1 1 0,-4-2 0,-7-2 0,-3 1 0,-19-6 0,-1 4 0,-7-7 0,-4 1 0,11 2 0,0 1 0,8 5 0,8 0 0,3 2 0,4 0 0,1 3 0,0-2 0,0 2 0,0 0 0,-2 0 0,2 0 0,-3-2 0,-2 2 0,0-2 0,-5 0 0,6 1 0,-1-3 0,3 4 0,4 0 0,0 2 0,2 2 0,0 1 0,0 10 0,2-2 0,-1 7 0,3-5 0,-1 0 0,-1-1 0,3 1 0,-3 0 0,3-1 0,1 6 0,0 2 0,0-3 0,-1 0 0,0-7 0,-1-1 0,-1 3 0,0-5 0,0 5 0,-1-6 0,2 3 0,-2-3 0,0-1 0,0-1 0,-1 0 0,0-2 0,0-1 0,-1 1 0,0 0 0,2-2 0,-2 1 0,2 0 0,0 2 0,0-1 0,0 4 0,4 1 0,-3-1 0,3 3 0,-1 0 0,-1-3 0,2 3 0,-4-3 0,3-2 0,-4-4 0,0-3 0,-1-4 0,2 0 0,0-2 0,2 1 0,0-5 0,0 3 0,0-3 0,2 3 0,-2 0 0,2 1 0,-2-1 0,0-3 0,0 2 0,-2-1 0,2 4 0,-2 0 0,0 2 0,0-2 0,-1 4 0,1-5 0,2 4 0,-2-4 0,4 3 0,-4-2 0,2 1 0,-1 2 0,-1-2 0,1 3 0,0-1 0,-3 0 0,2 1 0,0 0 0,-2-2 0,4 4 0,-2-4 0,1 2 0,1-2 0,0 1 0,0-3 0,0 2 0,0 0 0,-2 0 0,-1 2 0,1 0 0,-2-1 0,4 0 0,-2-1 0,0-1 0,1 1 0,0-2 0,0 2 0,0 0 0,-2 0 0,1 0 0,-2 1 0,2-1 0,0 2 0,-2-2 0,2 2 0,0-4 0,0 2 0,0-2 0,-1 3 0,-1-1 0,0 0 0,0 0 0,-3-2 0,-4 4 0,-11-8 0,-3 3 0,-7-4 0,6 2 0,2 3 0,0 0 0,7 2 0,-4-2 0,9 2 0,2 1 0,-1-1 0,3 0 0,-2 0 0,2 2 0,2-2 0,-1 4 0,1-2 0,-4 2 0,0 0 0,-2 0 0,0 0 0,2 0 0,1 0 0,1 0 0,2 2 0,0 0 0,2 2 0,0 0 0,0 1 0,0 1 0,2 2 0,0-1 0,2 4 0,0-2 0,1 5 0,-1-6 0,0 3 0,0-3 0,0-2 0,0 4 0,-2-3 0,2 3 0,-2-2 0,0 0 0,0-1 0,0 1 0,-2 0 0,3 0 0,-2-3 0,2 3 0,-2-4 0,0 2 0,-1-1 0,2 1 0,-2 2 0,2 2 0,0-3 0,-2 2 0,2-5 0,-2 1 0,0-1 0,0 2 0,2-2 0,-2 0 0,2-1 0,-2 1 0,1-2 0,0 2 0,1-2 0,-2 2 0,1-1 0,0 1 0,0 0 0,1-2 0,-1-2 0,2-2 0,-1-4 0,2 2 0,-2-3 0,3 1 0,-2-2 0,2 2 0,-1-1 0,0 1 0,0-2 0,-1 0 0,0 0 0,0 1 0,-1 1 0,0 0 0,2 2 0,-4 0 0,3 0 0,-2 0 0,2 2 0,-2-1 0,0 1 0,1 0 0,0-2 0,0 2 0,2-2 0,-4 0 0,3 2 0,-2-1 0,2 0 0,-1 0 0,2-1 0,-2-2 0,3 2 0,-2-2 0,1 2 0,-1 2 0,-1-1 0,0 1 0,-3-2 0,-12-2 0,0 0 0,-13-2 0,4 0 0,-6 1 0,1 0 0,0 0 0,5 1 0,5 1 0,7 2 0,7 0 0,3 4 0,3 0 0,2 4 0,2 1 0,-3 2 0,4 3 0,-3-5 0,2 8 0,-3-7 0,0 3 0,1 7 0,-2-9 0,2 11 0,-3-9 0,3 1 0,-1 0 0,-2-5 0,2 1 0,-4-2 0,3 0 0,-2-1 0,1 0 0,-1 0 0,0-1 0,2 3 0,-1 0 0,0 0 0,2-1 0,-2 4 0,2-6 0,-1 6 0,-2-7 0,-1 2 0,2-1 0,0 3 0,2-2 0,-2 2 0,0-3 0,0 0 0,-2-4 0,3-1 0,0-2 0,0-1 0,3-1 0,0-2 0,0 0 0,1 1 0,-3-1 0,4 2 0,-4-2 0,1 4 0,-3-1 0,2 1 0,-2 0 0,2 0 0,1 0 0,0 0 0,2 0 0,-5 0 0,2 1 0,-4 0 0,0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8T20:10:16.326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18 16383,'54'4'0,"-5"-3"0,-14 3 0,45-4 0,-22 0 0,41-7 0,-29 6 0,-8-5 0,5 0 0,-20 5 0,1-4 0,-11 5 0,-1 0 0,-1 0 0,2 0 0,1 0 0,-3 0 0,-9 0 0,-6 0 0,-1 0 0,-3 0 0,-2 0 0,5 0 0,-5 0 0,2 0 0,3 0 0,1 0 0,25 6 0,-14-5 0,13 9 0,-23-9 0,-3 3 0,-4-4 0,2 3 0,1-2 0,0 4 0,-1-4 0,-3 2 0,6-3 0,-4 3 0,9-2 0,-4 6 0,0-7 0,-4 4 0,-1-4 0,-1 3 0,9-2 0,0 2 0,2-3 0,0 0 0,1 0 0,-12 0 0,-3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8T20:10:20.727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1 16383,'53'3'0,"-8"0"0,-32-3 0,1 0 0,4 0 0,-3 0 0,4 0 0,-1 0 0,-3 3 0,4-2 0,-6 2 0,16-3 0,-12 0 0,27 5 0,-22-4 0,23 5 0,-7-6 0,19 0 0,-7 0 0,-3 0 0,-17 0 0,-6 0 0,-9 0 0,9 0 0,-12 0 0,21 0 0,-14 0 0,16 0 0,-9 0 0,-1 3 0,-8-2 0,1 3 0,-1-4 0,-3 3 0,9-2 0,-12 2 0,10-3 0,-9 0 0,7 0 0,6 0 0,-4 0 0,11 0 0,-12 0 0,-5 0 0,9 0 0,5 0 0,24 0 0,-3 0 0,-3 0 0,-17 3 0,-14-3 0,-6 3 0,8-3 0,4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8T20:10:22.66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56 16383,'39'-3'0,"0"0"0,-19 3 0,6 0 0,19 0 0,-5 0 0,17 0 0,12 0 0,-27 0 0,25 0 0,-40 0 0,3 0 0,-6 0 0,-4 0 0,6 0 0,-6 0 0,24 0 0,-28 0 0,27 0 0,-26 0 0,3 0 0,4 0 0,-4 0 0,6 0 0,-1 0 0,1 0 0,-1 0 0,1 0 0,-6 0 0,-2 0 0,-4 0 0,4 0 0,2 0 0,6 0 0,-1-4 0,1 3 0,-1-3 0,-5 1 0,-1 2 0,-9-5 0,6 3 0,1-4 0,-3 3 0,5-2 0,-6 6 0,1-3 0,5 3 0,-2-3 0,0 2 0,-1-2 0,-2 3 0,2 3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8T20:10:24.284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27 16383,'65'1'0,"-13"4"0,2-4 0,-4 2 0,39 5 0,-24-7 0,12 7 0,-20-8 0,-17 0 0,0 0 0,-22 0 0,-7 0 0,7-3 0,-6 2 0,13-2 0,5-2 0,7 3 0,30-10 0,-5 10 0,8-4 0,-13 0 0,-19 5 0,-9-4 0,-13 2 0,-6 2 0,11-2 0,-8 3 0,13 0 0,-13 0 0,0 0 0,6 0 0,2 0 0,-4 0 0,1 0 0,-2 0 0,4 0 0,5 0 0,1 0 0,-6 0 0,-1 0 0,-6 0 0,3 0 0,9 0 0,0 0 0,6 0 0,4 0 0,23 0 0,-16 0 0,7 0 0,-33 0 0,-6 0 0,-4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8T20:26:23.94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51 16383,'91'0'0,"-4"0"0,-8-6 0,-17 4 0,-7-7 0,-3-1 0,-4 7 0,28-13 0,-59 15 0,1-3 0,7 4 0,19 6 0,27 0 0,-7 1 0,4 3 0,-20-8 0,-1 3 0,1 0 0,-11-3 0,-1 3 0,-11-5 0,-5 3 0,4 1 0,-4 0 0,6 0 0,9-4 0,-7 0 0,67 0 0,-45 0 0,38 0 0,-58 0 0,-14 0 0,-6 0 0,10 0 0,-1 0 0,12 0 0,-5-4 0,-6 0 0,-1 0 0,2 1 0,0 3 0,7 0 0,-8 0 0,5-4 0,-11 3 0,5-3 0,-6 4 0,4 0 0,-3 3 0,5-2 0,30 2 0,0-3 0,31 0 0,-11 0 0,-19 3 0,-10-2 0,-25 3 0,-5-4 0,16 0 0,-6 0 0,27 0 0,-20 0 0,3 0 0,-11 0 0,-6 0 0,4 0 0,0 0 0,5 0 0,-4 0 0,6 0 0,-10 0 0,2 0 0,6 0 0,-13 0 0,10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8T20:26:27.233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49 16383,'46'-11'0,"2"2"0,-37 6 0,8 3 0,0-6 0,-4 5 0,4-2 0,0 3 0,-4-3 0,38-2 0,-26 1 0,22 1 0,-30 3 0,-6 0 0,6 0 0,-4 0 0,12 0 0,-6 0 0,7 0 0,-8 2 0,-1-1 0,-6 2 0,6-3 0,11 5 0,-10-3 0,13 3 0,-15-5 0,7 4 0,0-3 0,-5 5 0,5-5 0,-5 6 0,0-6 0,-2 3 0,-4-4 0,2 0 0,-2 2 0,11-1 0,-10 2 0,7-3 0,-4 4 0,3-3 0,4 3 0,-5-4 0,-1 0 0,-6 3 0,3-3 0,-2 3 0,3 0 0,1-2 0,2 2 0,6-3 0,-1 4 0,1-4 0,-1 4 0,-8-4 0,-2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8T20:26:28.425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39 16383,'76'-14'0,"5"-3"0,-32 15 0,9-4 0,-21 6 0,-7 0 0,-11 0 0,-6 0 0,6 0 0,-4 0 0,9 0 0,-4 0 0,15 0 0,3 0 0,9 0 0,1 0 0,-16 0 0,2 0 0,-14 0 0,0 0 0,-4 0 0,2 0 0,-3 3 0,5-2 0,-4 2 0,-3-3 0,7 3 0,-6-3 0,6 3 0,-7-3 0,6 0 0,-5 0 0,11 0 0,-11 3 0,5-2 0,-6 2 0,3-3 0,1 0 0,3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4EFCD-D640-7C46-A8E2-EF5385BCA116}" type="datetimeFigureOut">
              <a:rPr kumimoji="1" lang="ko-Kore-KR" altLang="en-US" smtClean="0"/>
              <a:t>2023. 1. 9.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6C26E-E7D5-9C44-A9C5-BA49E92CB1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438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6C26E-E7D5-9C44-A9C5-BA49E92CB1A9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19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젤다시리즈는</a:t>
            </a:r>
            <a:r>
              <a:rPr kumimoji="1" lang="ko-KR" altLang="en-US" dirty="0"/>
              <a:t> 발매되는 시리즈마다 평점이 매번 </a:t>
            </a:r>
            <a:r>
              <a:rPr kumimoji="1" lang="ko-KR" altLang="en-US" dirty="0" err="1"/>
              <a:t>상위건에</a:t>
            </a:r>
            <a:r>
              <a:rPr kumimoji="1" lang="ko-KR" altLang="en-US" dirty="0"/>
              <a:t> 머무는 걸작 시리즈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이는 곧</a:t>
            </a:r>
            <a:r>
              <a:rPr kumimoji="1" lang="en-US" altLang="ko-KR" dirty="0"/>
              <a:t>,</a:t>
            </a:r>
            <a:r>
              <a:rPr kumimoji="1" lang="ko-KR" altLang="en-US" dirty="0"/>
              <a:t> 두터운 </a:t>
            </a:r>
            <a:r>
              <a:rPr kumimoji="1" lang="ko-KR" altLang="en-US" dirty="0" err="1"/>
              <a:t>매니아층의</a:t>
            </a:r>
            <a:r>
              <a:rPr kumimoji="1" lang="ko-KR" altLang="en-US" dirty="0"/>
              <a:t> 형성과 신규플레이어 진입에 장벽이 덜하다는 걸 뜻하겠지요</a:t>
            </a:r>
            <a:endParaRPr kumimoji="1" lang="en-US" altLang="ko-KR" dirty="0"/>
          </a:p>
          <a:p>
            <a:r>
              <a:rPr kumimoji="1" lang="ko-KR" altLang="en-US" dirty="0"/>
              <a:t>이처럼 </a:t>
            </a:r>
            <a:r>
              <a:rPr kumimoji="1" lang="ko-KR" altLang="en-US" dirty="0" err="1"/>
              <a:t>젤다시리즈가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발매될때마다</a:t>
            </a:r>
            <a:r>
              <a:rPr kumimoji="1" lang="ko-KR" altLang="en-US" dirty="0"/>
              <a:t> 팬들의 선호를 얻는 이유는 다양한 면에서 변화를 추구하되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변화가 기존 </a:t>
            </a:r>
            <a:r>
              <a:rPr kumimoji="1" lang="ko-KR" altLang="en-US" dirty="0" err="1"/>
              <a:t>팬층</a:t>
            </a:r>
            <a:r>
              <a:rPr kumimoji="1" lang="ko-KR" altLang="en-US" dirty="0"/>
              <a:t> 또는 </a:t>
            </a:r>
            <a:r>
              <a:rPr kumimoji="1" lang="ko-KR" altLang="en-US" dirty="0" err="1"/>
              <a:t>젤다시리즈</a:t>
            </a:r>
            <a:r>
              <a:rPr kumimoji="1" lang="ko-KR" altLang="en-US" dirty="0"/>
              <a:t> 자체의 중심을 </a:t>
            </a:r>
            <a:r>
              <a:rPr kumimoji="1" lang="ko-KR" altLang="en-US" dirty="0" err="1"/>
              <a:t>잃지않고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고퀄리티의</a:t>
            </a:r>
            <a:r>
              <a:rPr kumimoji="1" lang="ko-KR" altLang="en-US" dirty="0"/>
              <a:t> 시리즈를 출시하기 </a:t>
            </a:r>
            <a:r>
              <a:rPr kumimoji="1" lang="ko-KR" altLang="en-US" dirty="0" err="1"/>
              <a:t>때문일겁니다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 중 </a:t>
            </a:r>
            <a:r>
              <a:rPr kumimoji="1" lang="ko-KR" altLang="en-US" dirty="0" err="1"/>
              <a:t>젤다의</a:t>
            </a:r>
            <a:r>
              <a:rPr kumimoji="1" lang="ko-KR" altLang="en-US" dirty="0"/>
              <a:t> 전설 황혼의 공주 편은 이 전의 </a:t>
            </a:r>
            <a:r>
              <a:rPr kumimoji="1" lang="ko-KR" altLang="en-US" dirty="0" err="1"/>
              <a:t>시리즈들에서</a:t>
            </a:r>
            <a:r>
              <a:rPr kumimoji="1" lang="ko-KR" altLang="en-US" dirty="0"/>
              <a:t> 약간은 찝찝할 수 있었던 부분을 시원하게 긁어주게 되면서 출고량이 크게 늘었다고 합니다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또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가상의 판타지 세계관이라는 부분이 사람들의 강한 동경과 로망에 대하여 </a:t>
            </a:r>
            <a:r>
              <a:rPr kumimoji="1" lang="ko-KR" altLang="en-US" dirty="0" err="1"/>
              <a:t>고퀄리티</a:t>
            </a:r>
            <a:r>
              <a:rPr kumimoji="1" lang="ko-KR" altLang="en-US" dirty="0"/>
              <a:t> 충족을 해주고 있다는 점이 흥행에 큰 원인이 될 수 있을 것 같습니다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2</a:t>
            </a:r>
            <a:r>
              <a:rPr kumimoji="1" lang="ko-KR" altLang="en-US" dirty="0"/>
              <a:t>위는 레드 </a:t>
            </a:r>
            <a:r>
              <a:rPr kumimoji="1" lang="ko-KR" altLang="en-US" dirty="0" err="1"/>
              <a:t>데드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레뎀션입니다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앞서 인기게임 분석을 볼 때 이상치를 제거하지 않은 자료로 순위를 </a:t>
            </a:r>
            <a:r>
              <a:rPr kumimoji="1" lang="ko-KR" altLang="en-US" dirty="0" err="1"/>
              <a:t>매겼을때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 기타지역 </a:t>
            </a:r>
            <a:r>
              <a:rPr kumimoji="1" lang="en-US" altLang="ko-KR" dirty="0"/>
              <a:t>1</a:t>
            </a:r>
            <a:r>
              <a:rPr kumimoji="1" lang="ko-KR" altLang="en-US" dirty="0"/>
              <a:t>위에 </a:t>
            </a:r>
            <a:r>
              <a:rPr kumimoji="1" lang="en-US" altLang="ko-KR" dirty="0"/>
              <a:t>GTA</a:t>
            </a:r>
            <a:r>
              <a:rPr kumimoji="1" lang="ko-KR" altLang="en-US" dirty="0"/>
              <a:t>가 </a:t>
            </a:r>
            <a:r>
              <a:rPr kumimoji="1" lang="ko-KR" altLang="en-US" dirty="0" err="1"/>
              <a:t>차지했었는데요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오픈월드게임의 독보적 존재로 빛났던 </a:t>
            </a:r>
            <a:r>
              <a:rPr kumimoji="1" lang="en-US" altLang="ko-KR" dirty="0"/>
              <a:t>GTA</a:t>
            </a:r>
            <a:r>
              <a:rPr kumimoji="1" lang="ko-KR" altLang="en-US" dirty="0"/>
              <a:t> 게임의 제작사 </a:t>
            </a:r>
            <a:r>
              <a:rPr kumimoji="1" lang="ko-KR" altLang="en-US" dirty="0" err="1"/>
              <a:t>락스타의</a:t>
            </a:r>
            <a:r>
              <a:rPr kumimoji="1" lang="ko-KR" altLang="en-US" dirty="0"/>
              <a:t> 또 다른 오픈월드 게임입니다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GTA</a:t>
            </a:r>
            <a:r>
              <a:rPr kumimoji="1" lang="ko-KR" altLang="en-US" dirty="0"/>
              <a:t>가 사랑받는 가장 큰 이유인 높은 자유도의 오픈월드를 제대로 구현했고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독특한 점은 현실이 반영된 </a:t>
            </a:r>
            <a:r>
              <a:rPr kumimoji="1" lang="en-US" altLang="ko-KR" dirty="0"/>
              <a:t>GTA</a:t>
            </a:r>
            <a:r>
              <a:rPr kumimoji="1" lang="ko-KR" altLang="en-US" dirty="0"/>
              <a:t>와는 달리 서부극이라는 건데요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이는 </a:t>
            </a:r>
            <a:r>
              <a:rPr kumimoji="1" lang="ko-KR" altLang="en-US" dirty="0" err="1"/>
              <a:t>젤다에서</a:t>
            </a:r>
            <a:r>
              <a:rPr kumimoji="1" lang="ko-KR" altLang="en-US" dirty="0"/>
              <a:t> 가상의 판타지 세계관을 가지고 있는 것과 유사하게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고퀄리티의</a:t>
            </a:r>
            <a:r>
              <a:rPr kumimoji="1" lang="ko-KR" altLang="en-US" dirty="0"/>
              <a:t> 가상의 장르극을 가져와 제작한 점이 흥행요소 중 하나로 작용하였습니다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6C26E-E7D5-9C44-A9C5-BA49E92CB1A9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1444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Wii </a:t>
            </a:r>
            <a:r>
              <a:rPr kumimoji="1" lang="ko-KR" altLang="en-US" dirty="0"/>
              <a:t>는 일본에서 더이상 수리를 받지 않거나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신버전의 경우는 수리를 받지 않을 </a:t>
            </a:r>
            <a:r>
              <a:rPr kumimoji="1" lang="ko-KR" altLang="en-US" dirty="0" err="1"/>
              <a:t>예정으로까지의</a:t>
            </a:r>
            <a:r>
              <a:rPr kumimoji="1" lang="ko-KR" altLang="en-US" dirty="0"/>
              <a:t> 하락세를 </a:t>
            </a:r>
            <a:r>
              <a:rPr kumimoji="1" lang="ko-KR" altLang="en-US" dirty="0" err="1"/>
              <a:t>가고있으며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XBOX</a:t>
            </a:r>
            <a:r>
              <a:rPr kumimoji="1" lang="ko-KR" altLang="en-US" dirty="0"/>
              <a:t> 역시 플레이스테이션에 뒤지고 있는 현황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6C26E-E7D5-9C44-A9C5-BA49E92CB1A9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6753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  <a:p>
            <a:r>
              <a:rPr kumimoji="1" lang="ko-KR" altLang="en-US" dirty="0"/>
              <a:t>분석하려는 데이터 셋에 </a:t>
            </a:r>
            <a:r>
              <a:rPr kumimoji="1" lang="en-US" altLang="ko-KR" dirty="0"/>
              <a:t>2017</a:t>
            </a:r>
            <a:r>
              <a:rPr kumimoji="1" lang="ko-KR" altLang="en-US" dirty="0"/>
              <a:t>년도 이후 출시된 게임에 대해서는 샘플수가 </a:t>
            </a:r>
            <a:r>
              <a:rPr kumimoji="1" lang="ko-KR" altLang="en-US" dirty="0" err="1"/>
              <a:t>많지않아</a:t>
            </a:r>
            <a:r>
              <a:rPr kumimoji="1" lang="ko-KR" altLang="en-US" dirty="0"/>
              <a:t> 트렌드 추이를 보기엔 어려움이 있어서 부득이 삭제하고 진행하였습니다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이로인해</a:t>
            </a:r>
            <a:r>
              <a:rPr kumimoji="1" lang="ko-KR" altLang="en-US" dirty="0"/>
              <a:t> 아쉽게도 이번 분석에는 </a:t>
            </a:r>
            <a:r>
              <a:rPr kumimoji="1" lang="en-US" altLang="ko-KR" dirty="0"/>
              <a:t>2000</a:t>
            </a:r>
            <a:r>
              <a:rPr kumimoji="1" lang="ko-KR" altLang="en-US" dirty="0"/>
              <a:t>년도부터 </a:t>
            </a:r>
            <a:r>
              <a:rPr kumimoji="1" lang="en-US" altLang="ko-KR" dirty="0"/>
              <a:t>2016</a:t>
            </a:r>
            <a:r>
              <a:rPr kumimoji="1" lang="ko-KR" altLang="en-US" dirty="0"/>
              <a:t>년도까지의 데이터만을 가지고 분석을 했음을 말씀드립니다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더불어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전체적인 밸런스로 다양한 </a:t>
            </a:r>
            <a:r>
              <a:rPr kumimoji="1" lang="ko-KR" altLang="en-US" dirty="0" err="1"/>
              <a:t>장르에대해</a:t>
            </a:r>
            <a:r>
              <a:rPr kumimoji="1" lang="ko-KR" altLang="en-US" dirty="0"/>
              <a:t> 트렌드 추이를 분석하기 위해 데이터셋의 통계치로 </a:t>
            </a:r>
            <a:r>
              <a:rPr kumimoji="1" lang="ko-KR" altLang="en-US" dirty="0" err="1"/>
              <a:t>봤을때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특출나게</a:t>
            </a:r>
            <a:r>
              <a:rPr kumimoji="1" lang="ko-KR" altLang="en-US" dirty="0"/>
              <a:t> 많은 출고량을 </a:t>
            </a:r>
            <a:r>
              <a:rPr kumimoji="1" lang="ko-KR" altLang="en-US" dirty="0" err="1"/>
              <a:t>가지고있는</a:t>
            </a:r>
            <a:r>
              <a:rPr kumimoji="1" lang="ko-KR" altLang="en-US" dirty="0"/>
              <a:t> 게임은 삭제하고 진행하였습니다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어떤 한 게임이 유독 </a:t>
            </a:r>
            <a:r>
              <a:rPr kumimoji="1" lang="ko-KR" altLang="en-US" dirty="0" err="1"/>
              <a:t>잘팔렸다고</a:t>
            </a:r>
            <a:r>
              <a:rPr kumimoji="1" lang="ko-KR" altLang="en-US" dirty="0"/>
              <a:t> 해서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게임이 트렌드의 전부인 것은 아니기 때문입니다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이러한 일반화의 오류를 줄이기 위해 이상치들은 제거하고 분석하였습니다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6C26E-E7D5-9C44-A9C5-BA49E92CB1A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173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6C26E-E7D5-9C44-A9C5-BA49E92CB1A9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221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6C26E-E7D5-9C44-A9C5-BA49E92CB1A9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6748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6C26E-E7D5-9C44-A9C5-BA49E92CB1A9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0091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연도별</a:t>
            </a:r>
            <a:r>
              <a:rPr kumimoji="1" lang="ko-KR" altLang="en-US" dirty="0"/>
              <a:t> 플랫폼 선호도의 경우 딱히 추세가 보이지 않음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가정용 </a:t>
            </a:r>
            <a:r>
              <a:rPr kumimoji="1" lang="ko-KR" altLang="en-US" dirty="0" err="1"/>
              <a:t>거치식</a:t>
            </a:r>
            <a:r>
              <a:rPr kumimoji="1" lang="ko-KR" altLang="en-US" dirty="0"/>
              <a:t> 콘솔게임이 압도적으로 판매가 많이 되었으며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전반적인 판매량이 하락세를 향해 가는 </a:t>
            </a:r>
            <a:r>
              <a:rPr kumimoji="1" lang="ko-KR" altLang="en-US" dirty="0" err="1"/>
              <a:t>중인게</a:t>
            </a:r>
            <a:r>
              <a:rPr kumimoji="1" lang="ko-KR" altLang="en-US" dirty="0"/>
              <a:t> 보임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6C26E-E7D5-9C44-A9C5-BA49E92CB1A9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3144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역시나 가정용 </a:t>
            </a:r>
            <a:r>
              <a:rPr kumimoji="1" lang="ko-KR" altLang="en-US" dirty="0" err="1"/>
              <a:t>거치식</a:t>
            </a:r>
            <a:r>
              <a:rPr kumimoji="1" lang="ko-KR" altLang="en-US" dirty="0"/>
              <a:t> 콘솔이 압도적으로 높음</a:t>
            </a:r>
            <a:r>
              <a:rPr kumimoji="1" lang="en-US" altLang="ko-KR" dirty="0"/>
              <a:t>.</a:t>
            </a:r>
            <a:r>
              <a:rPr kumimoji="1" lang="ko-KR" altLang="en-US" dirty="0"/>
              <a:t> 전반적으로 하락세를 </a:t>
            </a:r>
            <a:r>
              <a:rPr kumimoji="1" lang="ko-KR" altLang="en-US" dirty="0" err="1"/>
              <a:t>타고있는</a:t>
            </a:r>
            <a:r>
              <a:rPr kumimoji="1" lang="ko-KR" altLang="en-US" dirty="0"/>
              <a:t> 걸 좀 전 그래프에서 확인할 수 있었으나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전반적으로 플랫폼별 게임선호비율은 안정적임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6C26E-E7D5-9C44-A9C5-BA49E92CB1A9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2587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6C26E-E7D5-9C44-A9C5-BA49E92CB1A9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340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6C26E-E7D5-9C44-A9C5-BA49E92CB1A9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163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3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9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7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7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7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2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6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3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6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spc="5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7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5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 spc="14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 spc="7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 spc="7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 spc="7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7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7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5.png"/><Relationship Id="rId9" Type="http://schemas.microsoft.com/office/2007/relationships/diagramDrawing" Target="../diagrams/drawing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12" Type="http://schemas.openxmlformats.org/officeDocument/2006/relationships/customXml" Target="../ink/ink2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42.png"/><Relationship Id="rId5" Type="http://schemas.openxmlformats.org/officeDocument/2006/relationships/image" Target="../media/image39.png"/><Relationship Id="rId10" Type="http://schemas.openxmlformats.org/officeDocument/2006/relationships/customXml" Target="../ink/ink19.xml"/><Relationship Id="rId4" Type="http://schemas.openxmlformats.org/officeDocument/2006/relationships/customXml" Target="../ink/ink16.xml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customXml" Target="../ink/ink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2.png"/><Relationship Id="rId1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11.xml"/><Relationship Id="rId3" Type="http://schemas.openxmlformats.org/officeDocument/2006/relationships/image" Target="../media/image16.png"/><Relationship Id="rId7" Type="http://schemas.openxmlformats.org/officeDocument/2006/relationships/customXml" Target="../ink/ink8.xml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9.xml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customXml" Target="../ink/ink1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13.xml"/><Relationship Id="rId10" Type="http://schemas.openxmlformats.org/officeDocument/2006/relationships/image" Target="../media/image30.png"/><Relationship Id="rId4" Type="http://schemas.openxmlformats.org/officeDocument/2006/relationships/image" Target="../media/image17.png"/><Relationship Id="rId9" Type="http://schemas.openxmlformats.org/officeDocument/2006/relationships/customXml" Target="../ink/ink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F30A36-9405-F939-75ED-3289C49F8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ko-Kore-KR" dirty="0">
                <a:solidFill>
                  <a:schemeClr val="tx2"/>
                </a:solidFill>
              </a:rPr>
              <a:t>2023 1/4</a:t>
            </a:r>
            <a:r>
              <a:rPr kumimoji="1" lang="ko-KR" altLang="en-US" dirty="0">
                <a:solidFill>
                  <a:schemeClr val="tx2"/>
                </a:solidFill>
              </a:rPr>
              <a:t>분기 </a:t>
            </a:r>
            <a:r>
              <a:rPr kumimoji="1" lang="ko-KR" altLang="en-US" dirty="0" err="1">
                <a:solidFill>
                  <a:schemeClr val="tx2"/>
                </a:solidFill>
              </a:rPr>
              <a:t>신게임</a:t>
            </a:r>
            <a:r>
              <a:rPr kumimoji="1" lang="ko-KR" altLang="en-US" dirty="0">
                <a:solidFill>
                  <a:schemeClr val="tx2"/>
                </a:solidFill>
              </a:rPr>
              <a:t> 설계 분석회의</a:t>
            </a:r>
            <a:endParaRPr kumimoji="1" lang="ko-Kore-KR" altLang="en-US" dirty="0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B8CB10-9D08-BA74-2D4E-C04091ABF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kumimoji="1" lang="ko-Kore-KR" altLang="en-US" sz="2200" dirty="0">
                <a:solidFill>
                  <a:schemeClr val="tx2"/>
                </a:solidFill>
              </a:rPr>
              <a:t>데이터팀</a:t>
            </a:r>
            <a:r>
              <a:rPr kumimoji="1" lang="ko-KR" altLang="en-US" sz="2200" dirty="0">
                <a:solidFill>
                  <a:schemeClr val="tx2"/>
                </a:solidFill>
              </a:rPr>
              <a:t> </a:t>
            </a:r>
            <a:r>
              <a:rPr kumimoji="1" lang="ko-Kore-KR" altLang="en-US" sz="2200" dirty="0">
                <a:solidFill>
                  <a:schemeClr val="tx2"/>
                </a:solidFill>
              </a:rPr>
              <a:t>김유민</a:t>
            </a:r>
          </a:p>
        </p:txBody>
      </p:sp>
      <p:pic>
        <p:nvPicPr>
          <p:cNvPr id="4" name="Picture 3" descr="다채로운 액체 아트">
            <a:extLst>
              <a:ext uri="{FF2B5EF4-FFF2-40B4-BE49-F238E27FC236}">
                <a16:creationId xmlns:a16="http://schemas.microsoft.com/office/drawing/2014/main" id="{93EB5724-7288-6E92-F71E-F1AE74F02A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61" r="21010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21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878F60E-DAF2-4A8A-4C54-66F07B6CD6D0}"/>
              </a:ext>
            </a:extLst>
          </p:cNvPr>
          <p:cNvSpPr txBox="1">
            <a:spLocks/>
          </p:cNvSpPr>
          <p:nvPr/>
        </p:nvSpPr>
        <p:spPr>
          <a:xfrm>
            <a:off x="725658" y="154402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spc="14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/>
              <a:t>2)</a:t>
            </a:r>
            <a:r>
              <a:rPr kumimoji="1" lang="ko-KR" altLang="en-US" dirty="0"/>
              <a:t> 연도별 트렌드 분석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장르선호도</a:t>
            </a:r>
            <a:endParaRPr kumimoji="1" lang="ko-Kore-KR" altLang="en-US" dirty="0"/>
          </a:p>
        </p:txBody>
      </p:sp>
      <p:sp>
        <p:nvSpPr>
          <p:cNvPr id="8" name="대각선 방향의 모서리가 잘린 사각형 7">
            <a:extLst>
              <a:ext uri="{FF2B5EF4-FFF2-40B4-BE49-F238E27FC236}">
                <a16:creationId xmlns:a16="http://schemas.microsoft.com/office/drawing/2014/main" id="{967F5ECD-4C10-7519-4834-66CC61C26AAF}"/>
              </a:ext>
            </a:extLst>
          </p:cNvPr>
          <p:cNvSpPr/>
          <p:nvPr/>
        </p:nvSpPr>
        <p:spPr>
          <a:xfrm>
            <a:off x="109916" y="1315711"/>
            <a:ext cx="9906443" cy="5387887"/>
          </a:xfrm>
          <a:prstGeom prst="snip2DiagRect">
            <a:avLst>
              <a:gd name="adj1" fmla="val 0"/>
              <a:gd name="adj2" fmla="val 1062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C8ADBFE0-70BF-7738-F696-728CDB0E1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6" y="1479965"/>
            <a:ext cx="9658252" cy="513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A3D803-856A-36CA-6CE3-44DED8219F66}"/>
              </a:ext>
            </a:extLst>
          </p:cNvPr>
          <p:cNvSpPr txBox="1"/>
          <p:nvPr/>
        </p:nvSpPr>
        <p:spPr>
          <a:xfrm>
            <a:off x="10016359" y="1242139"/>
            <a:ext cx="2175640" cy="6624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b="1" u="sng" dirty="0">
                <a:solidFill>
                  <a:schemeClr val="bg1"/>
                </a:solidFill>
              </a:rPr>
              <a:t>연도별 장르선호도</a:t>
            </a:r>
            <a:endParaRPr kumimoji="1" lang="en-US" altLang="ko-KR" sz="2000" b="1" u="sng" dirty="0">
              <a:solidFill>
                <a:schemeClr val="bg1"/>
              </a:solidFill>
            </a:endParaRPr>
          </a:p>
          <a:p>
            <a:endParaRPr kumimoji="1" lang="en-US" altLang="ko-KR" sz="1050" dirty="0">
              <a:solidFill>
                <a:schemeClr val="bg1"/>
              </a:solidFill>
            </a:endParaRPr>
          </a:p>
          <a:p>
            <a:r>
              <a:rPr kumimoji="1" lang="en-US" altLang="ko-KR" b="1" dirty="0">
                <a:solidFill>
                  <a:schemeClr val="bg1"/>
                </a:solidFill>
              </a:rPr>
              <a:t>1</a:t>
            </a:r>
            <a:r>
              <a:rPr kumimoji="1" lang="ko-KR" altLang="en-US" b="1" dirty="0">
                <a:solidFill>
                  <a:schemeClr val="bg1"/>
                </a:solidFill>
              </a:rPr>
              <a:t>위 </a:t>
            </a:r>
            <a:r>
              <a:rPr kumimoji="1" lang="en-US" altLang="ko-KR" b="1" dirty="0">
                <a:solidFill>
                  <a:schemeClr val="bg1"/>
                </a:solidFill>
              </a:rPr>
              <a:t>Action</a:t>
            </a:r>
          </a:p>
          <a:p>
            <a:r>
              <a:rPr kumimoji="1" lang="en-US" altLang="ko-KR" b="1" dirty="0">
                <a:solidFill>
                  <a:schemeClr val="bg1"/>
                </a:solidFill>
              </a:rPr>
              <a:t>2</a:t>
            </a:r>
            <a:r>
              <a:rPr kumimoji="1" lang="ko-KR" altLang="en-US" b="1" dirty="0">
                <a:solidFill>
                  <a:schemeClr val="bg1"/>
                </a:solidFill>
              </a:rPr>
              <a:t>위 </a:t>
            </a:r>
            <a:r>
              <a:rPr kumimoji="1" lang="en-US" altLang="ko-KR" b="1" dirty="0">
                <a:solidFill>
                  <a:schemeClr val="bg1"/>
                </a:solidFill>
              </a:rPr>
              <a:t>Shooter</a:t>
            </a:r>
          </a:p>
          <a:p>
            <a:r>
              <a:rPr kumimoji="1" lang="en-US" altLang="ko-KR" b="1" dirty="0">
                <a:solidFill>
                  <a:schemeClr val="bg1"/>
                </a:solidFill>
              </a:rPr>
              <a:t>3</a:t>
            </a:r>
            <a:r>
              <a:rPr kumimoji="1" lang="ko-KR" altLang="en-US" b="1" dirty="0">
                <a:solidFill>
                  <a:schemeClr val="bg1"/>
                </a:solidFill>
              </a:rPr>
              <a:t>위 </a:t>
            </a:r>
            <a:r>
              <a:rPr kumimoji="1" lang="en-US" altLang="ko-KR" b="1" dirty="0">
                <a:solidFill>
                  <a:schemeClr val="bg1"/>
                </a:solidFill>
              </a:rPr>
              <a:t>Sports</a:t>
            </a:r>
          </a:p>
          <a:p>
            <a:endParaRPr kumimoji="1" lang="en-US" altLang="ko-KR" sz="1400" b="1" dirty="0">
              <a:solidFill>
                <a:schemeClr val="bg1"/>
              </a:solidFill>
            </a:endParaRPr>
          </a:p>
          <a:p>
            <a:r>
              <a:rPr kumimoji="1" lang="ko-KR" altLang="en-US" sz="1600" b="1" dirty="0">
                <a:solidFill>
                  <a:schemeClr val="bg1"/>
                </a:solidFill>
              </a:rPr>
              <a:t>연내의 출고량을 중심으로 장르비율을 </a:t>
            </a:r>
            <a:r>
              <a:rPr kumimoji="1" lang="ko-KR" altLang="en-US" sz="1600" b="1" dirty="0" err="1">
                <a:solidFill>
                  <a:schemeClr val="bg1"/>
                </a:solidFill>
              </a:rPr>
              <a:t>환산해보았을때</a:t>
            </a:r>
            <a:r>
              <a:rPr kumimoji="1" lang="en-US" altLang="ko-KR" sz="1600" b="1" dirty="0">
                <a:solidFill>
                  <a:schemeClr val="bg1"/>
                </a:solidFill>
              </a:rPr>
              <a:t>,</a:t>
            </a:r>
            <a:r>
              <a:rPr kumimoji="1" lang="ko-KR" altLang="en-US" sz="1600" b="1" dirty="0">
                <a:solidFill>
                  <a:schemeClr val="bg1"/>
                </a:solidFill>
              </a:rPr>
              <a:t> </a:t>
            </a:r>
            <a:r>
              <a:rPr kumimoji="1" lang="en-US" altLang="ko-KR" sz="1600" b="1" dirty="0">
                <a:solidFill>
                  <a:schemeClr val="bg1"/>
                </a:solidFill>
                <a:highlight>
                  <a:srgbClr val="808000"/>
                </a:highlight>
              </a:rPr>
              <a:t>Action</a:t>
            </a:r>
            <a:r>
              <a:rPr kumimoji="1" lang="ko-KR" altLang="en-US" sz="1600" b="1" dirty="0">
                <a:solidFill>
                  <a:schemeClr val="bg1"/>
                </a:solidFill>
                <a:highlight>
                  <a:srgbClr val="808000"/>
                </a:highlight>
              </a:rPr>
              <a:t>이 거의 매년 압도적으로 </a:t>
            </a:r>
            <a:r>
              <a:rPr kumimoji="1" lang="en-US" altLang="ko-KR" sz="1600" b="1" dirty="0">
                <a:solidFill>
                  <a:schemeClr val="bg1"/>
                </a:solidFill>
                <a:highlight>
                  <a:srgbClr val="808000"/>
                </a:highlight>
              </a:rPr>
              <a:t>1</a:t>
            </a:r>
            <a:r>
              <a:rPr kumimoji="1" lang="ko-KR" altLang="en-US" sz="1600" b="1" dirty="0">
                <a:solidFill>
                  <a:schemeClr val="bg1"/>
                </a:solidFill>
                <a:highlight>
                  <a:srgbClr val="808000"/>
                </a:highlight>
              </a:rPr>
              <a:t>위</a:t>
            </a:r>
            <a:r>
              <a:rPr kumimoji="1" lang="ko-KR" altLang="en-US" sz="1600" b="1" dirty="0">
                <a:solidFill>
                  <a:schemeClr val="bg1"/>
                </a:solidFill>
              </a:rPr>
              <a:t>를 차지함을 알 수 있음</a:t>
            </a:r>
            <a:endParaRPr kumimoji="1" lang="en-US" altLang="ko-KR" sz="1600" b="1" dirty="0">
              <a:solidFill>
                <a:schemeClr val="bg1"/>
              </a:solidFill>
            </a:endParaRPr>
          </a:p>
          <a:p>
            <a:endParaRPr kumimoji="1" lang="en-US" altLang="ko-KR" sz="1000" b="1" dirty="0">
              <a:solidFill>
                <a:schemeClr val="bg1"/>
              </a:solidFill>
            </a:endParaRPr>
          </a:p>
          <a:p>
            <a:r>
              <a:rPr kumimoji="1" lang="ko-KR" altLang="en-US" sz="1600" b="1" dirty="0">
                <a:solidFill>
                  <a:schemeClr val="bg1"/>
                </a:solidFill>
              </a:rPr>
              <a:t>그 밑으로 </a:t>
            </a:r>
            <a:r>
              <a:rPr kumimoji="1" lang="en-US" altLang="ko-KR" sz="1600" b="1" dirty="0">
                <a:solidFill>
                  <a:schemeClr val="bg1"/>
                </a:solidFill>
                <a:highlight>
                  <a:srgbClr val="808000"/>
                </a:highlight>
              </a:rPr>
              <a:t>Shooter</a:t>
            </a:r>
            <a:r>
              <a:rPr kumimoji="1" lang="ko-KR" altLang="en-US" sz="1600" b="1" dirty="0">
                <a:solidFill>
                  <a:schemeClr val="bg1"/>
                </a:solidFill>
              </a:rPr>
              <a:t>가 가파른 오름세를 보이면서 </a:t>
            </a:r>
            <a:r>
              <a:rPr kumimoji="1" lang="ko-KR" altLang="en-US" sz="1600" b="1" dirty="0">
                <a:solidFill>
                  <a:schemeClr val="bg1"/>
                </a:solidFill>
                <a:highlight>
                  <a:srgbClr val="808000"/>
                </a:highlight>
              </a:rPr>
              <a:t>전체적인 흐름에서 </a:t>
            </a:r>
            <a:r>
              <a:rPr kumimoji="1" lang="en-US" altLang="ko-KR" sz="1600" b="1" dirty="0">
                <a:solidFill>
                  <a:schemeClr val="bg1"/>
                </a:solidFill>
                <a:highlight>
                  <a:srgbClr val="808000"/>
                </a:highlight>
              </a:rPr>
              <a:t>2</a:t>
            </a:r>
            <a:r>
              <a:rPr kumimoji="1" lang="ko-KR" altLang="en-US" sz="1600" b="1" dirty="0">
                <a:solidFill>
                  <a:schemeClr val="bg1"/>
                </a:solidFill>
                <a:highlight>
                  <a:srgbClr val="808000"/>
                </a:highlight>
              </a:rPr>
              <a:t>위</a:t>
            </a:r>
            <a:r>
              <a:rPr kumimoji="1" lang="ko-KR" altLang="en-US" sz="1600" b="1" dirty="0">
                <a:solidFill>
                  <a:schemeClr val="bg1"/>
                </a:solidFill>
              </a:rPr>
              <a:t>를 유지하던 </a:t>
            </a:r>
            <a:r>
              <a:rPr kumimoji="1" lang="en-US" altLang="ko-KR" sz="1600" b="1" dirty="0">
                <a:solidFill>
                  <a:schemeClr val="bg1"/>
                </a:solidFill>
              </a:rPr>
              <a:t>Sports</a:t>
            </a:r>
            <a:r>
              <a:rPr kumimoji="1" lang="ko-KR" altLang="en-US" sz="1600" b="1" dirty="0" err="1">
                <a:solidFill>
                  <a:schemeClr val="bg1"/>
                </a:solidFill>
              </a:rPr>
              <a:t>를</a:t>
            </a:r>
            <a:r>
              <a:rPr kumimoji="1" lang="ko-KR" altLang="en-US" sz="1600" b="1" dirty="0">
                <a:solidFill>
                  <a:schemeClr val="bg1"/>
                </a:solidFill>
              </a:rPr>
              <a:t> 꺾었으며</a:t>
            </a:r>
            <a:r>
              <a:rPr kumimoji="1" lang="en-US" altLang="ko-KR" sz="1600" b="1" dirty="0">
                <a:solidFill>
                  <a:schemeClr val="bg1"/>
                </a:solidFill>
              </a:rPr>
              <a:t>,</a:t>
            </a:r>
          </a:p>
          <a:p>
            <a:endParaRPr kumimoji="1" lang="en-US" altLang="ko-KR" sz="1000" b="1" dirty="0">
              <a:solidFill>
                <a:schemeClr val="bg1"/>
              </a:solidFill>
            </a:endParaRPr>
          </a:p>
          <a:p>
            <a:r>
              <a:rPr kumimoji="1" lang="ko-KR" altLang="en-US" sz="1600" b="1" dirty="0">
                <a:solidFill>
                  <a:schemeClr val="bg1"/>
                </a:solidFill>
              </a:rPr>
              <a:t>상승과 하락을 오가며 </a:t>
            </a:r>
            <a:r>
              <a:rPr kumimoji="1" lang="en-US" altLang="ko-KR" sz="1600" b="1" dirty="0">
                <a:solidFill>
                  <a:schemeClr val="bg1"/>
                </a:solidFill>
                <a:highlight>
                  <a:srgbClr val="808000"/>
                </a:highlight>
              </a:rPr>
              <a:t>Sports</a:t>
            </a:r>
            <a:r>
              <a:rPr kumimoji="1" lang="ko-KR" altLang="en-US" sz="1600" b="1" dirty="0">
                <a:solidFill>
                  <a:schemeClr val="bg1"/>
                </a:solidFill>
                <a:highlight>
                  <a:srgbClr val="808000"/>
                </a:highlight>
              </a:rPr>
              <a:t>가 </a:t>
            </a:r>
            <a:r>
              <a:rPr kumimoji="1" lang="en-US" altLang="ko-KR" sz="1600" b="1" dirty="0">
                <a:solidFill>
                  <a:schemeClr val="bg1"/>
                </a:solidFill>
                <a:highlight>
                  <a:srgbClr val="808000"/>
                </a:highlight>
              </a:rPr>
              <a:t>3</a:t>
            </a:r>
            <a:r>
              <a:rPr kumimoji="1" lang="ko-KR" altLang="en-US" sz="1600" b="1" dirty="0">
                <a:solidFill>
                  <a:schemeClr val="bg1"/>
                </a:solidFill>
                <a:highlight>
                  <a:srgbClr val="808000"/>
                </a:highlight>
              </a:rPr>
              <a:t>위로 </a:t>
            </a:r>
            <a:r>
              <a:rPr kumimoji="1" lang="ko-KR" altLang="en-US" sz="1600" b="1" dirty="0" err="1">
                <a:solidFill>
                  <a:schemeClr val="bg1"/>
                </a:solidFill>
                <a:highlight>
                  <a:srgbClr val="808000"/>
                </a:highlight>
              </a:rPr>
              <a:t>따라오고있음</a:t>
            </a:r>
            <a:endParaRPr kumimoji="1" lang="en-US" altLang="ko-KR" sz="1600" b="1" dirty="0">
              <a:solidFill>
                <a:schemeClr val="bg1"/>
              </a:solidFill>
              <a:highlight>
                <a:srgbClr val="808000"/>
              </a:highlight>
            </a:endParaRPr>
          </a:p>
          <a:p>
            <a:endParaRPr kumimoji="1" lang="en-US" altLang="ko-KR" b="1" dirty="0">
              <a:solidFill>
                <a:schemeClr val="bg1"/>
              </a:solidFill>
            </a:endParaRPr>
          </a:p>
          <a:p>
            <a:endParaRPr kumimoji="1" lang="en-US" altLang="ko-KR" b="1" dirty="0">
              <a:solidFill>
                <a:schemeClr val="bg1"/>
              </a:solidFill>
            </a:endParaRPr>
          </a:p>
          <a:p>
            <a:endParaRPr kumimoji="1"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408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9BC4F5B-B541-B3E8-50F1-2EFE396B2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058553"/>
              </p:ext>
            </p:extLst>
          </p:nvPr>
        </p:nvGraphicFramePr>
        <p:xfrm>
          <a:off x="431368" y="1821357"/>
          <a:ext cx="7684376" cy="4586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638">
                  <a:extLst>
                    <a:ext uri="{9D8B030D-6E8A-4147-A177-3AD203B41FA5}">
                      <a16:colId xmlns:a16="http://schemas.microsoft.com/office/drawing/2014/main" val="231838480"/>
                    </a:ext>
                  </a:extLst>
                </a:gridCol>
                <a:gridCol w="4813738">
                  <a:extLst>
                    <a:ext uri="{9D8B030D-6E8A-4147-A177-3AD203B41FA5}">
                      <a16:colId xmlns:a16="http://schemas.microsoft.com/office/drawing/2014/main" val="3733525401"/>
                    </a:ext>
                  </a:extLst>
                </a:gridCol>
              </a:tblGrid>
              <a:tr h="373962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플랫폼</a:t>
                      </a:r>
                      <a:r>
                        <a:rPr lang="ko-KR" altLang="en-US" dirty="0"/>
                        <a:t> 타입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포함</a:t>
                      </a:r>
                      <a:r>
                        <a:rPr lang="ko-KR" altLang="en-US" dirty="0"/>
                        <a:t>되는 </a:t>
                      </a:r>
                      <a:r>
                        <a:rPr lang="ko-Kore-KR" altLang="en-US" dirty="0"/>
                        <a:t>플랫폼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05976"/>
                  </a:ext>
                </a:extLst>
              </a:tr>
              <a:tr h="37915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PC</a:t>
                      </a:r>
                      <a:endParaRPr lang="ko-Kore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254677"/>
                  </a:ext>
                </a:extLst>
              </a:tr>
              <a:tr h="205679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Console Home</a:t>
                      </a:r>
                    </a:p>
                    <a:p>
                      <a:pPr algn="ctr"/>
                      <a:r>
                        <a:rPr lang="en-US" altLang="ko-Kore-KR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가정용 </a:t>
                      </a:r>
                      <a:r>
                        <a:rPr lang="ko-KR" altLang="en-US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거치식</a:t>
                      </a:r>
                      <a:r>
                        <a:rPr lang="ko-KR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콘솔</a:t>
                      </a:r>
                      <a:r>
                        <a:rPr lang="en-US" altLang="ko-KR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ko-Kore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8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DC</a:t>
                      </a:r>
                      <a:r>
                        <a:rPr lang="en-US" altLang="ko-KR" sz="18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8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드림캐스트</a:t>
                      </a:r>
                      <a:endParaRPr lang="en" altLang="ko-Kore-KR" sz="18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8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GC</a:t>
                      </a:r>
                      <a:r>
                        <a:rPr lang="en-US" altLang="ko-KR" sz="18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8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닌텐도 </a:t>
                      </a:r>
                      <a:r>
                        <a:rPr lang="ko-KR" altLang="en-US" sz="1800" b="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게임큐브</a:t>
                      </a:r>
                      <a:endParaRPr lang="en" altLang="ko-Kore-KR" sz="18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8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</a:t>
                      </a:r>
                      <a:r>
                        <a:rPr lang="en-US" altLang="ko-KR" sz="18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8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플레이스테이션 시리즈</a:t>
                      </a:r>
                      <a:r>
                        <a:rPr lang="en-US" altLang="ko-KR" sz="18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(PS~PS4)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N64: </a:t>
                      </a:r>
                      <a:r>
                        <a:rPr lang="ko-KR" altLang="en-US" sz="18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닌텐도 </a:t>
                      </a:r>
                      <a:r>
                        <a:rPr lang="en-US" altLang="ko-KR" sz="18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Wii, </a:t>
                      </a:r>
                      <a:r>
                        <a:rPr lang="en-US" altLang="ko-KR" sz="1800" b="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WiiU</a:t>
                      </a:r>
                      <a:r>
                        <a:rPr lang="en-US" altLang="ko-KR" sz="18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XBOX, X360, </a:t>
                      </a:r>
                      <a:r>
                        <a:rPr lang="en-US" altLang="ko-KR" sz="1800" b="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XOne</a:t>
                      </a:r>
                      <a:endParaRPr lang="ko-Kore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4475990"/>
                  </a:ext>
                </a:extLst>
              </a:tr>
              <a:tr h="17763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Console Handheld</a:t>
                      </a:r>
                    </a:p>
                    <a:p>
                      <a:pPr algn="ctr"/>
                      <a:r>
                        <a:rPr lang="en-US" altLang="ko-KR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휴대용 콘솔</a:t>
                      </a:r>
                      <a:r>
                        <a:rPr lang="en-US" altLang="ko-KR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ko-Kore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WS: </a:t>
                      </a:r>
                      <a:r>
                        <a:rPr lang="ko-KR" altLang="en-US" sz="1800" b="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원더스완</a:t>
                      </a:r>
                      <a:endParaRPr lang="en" altLang="ko-Kore-KR" sz="18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8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GB : </a:t>
                      </a:r>
                      <a:r>
                        <a:rPr lang="en-US" altLang="ko-Kore-KR" sz="18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Gameboy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GBA: Gameboy Advance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PSV: </a:t>
                      </a:r>
                      <a:r>
                        <a:rPr lang="en-US" altLang="ko-Kore-KR" sz="1800" b="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PSVita</a:t>
                      </a:r>
                      <a:endParaRPr lang="en-US" altLang="ko-Kore-KR" sz="18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PSP</a:t>
                      </a:r>
                      <a:r>
                        <a:rPr lang="en-US" altLang="ko-KR" sz="18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DS, 3DS</a:t>
                      </a:r>
                      <a:endParaRPr lang="ko-Kore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353662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9D9B8FCC-37C4-5F1B-3917-4F0137A572E4}"/>
              </a:ext>
            </a:extLst>
          </p:cNvPr>
          <p:cNvSpPr txBox="1">
            <a:spLocks/>
          </p:cNvSpPr>
          <p:nvPr/>
        </p:nvSpPr>
        <p:spPr>
          <a:xfrm>
            <a:off x="725658" y="154402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spc="14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/>
              <a:t>2)</a:t>
            </a:r>
            <a:r>
              <a:rPr kumimoji="1" lang="ko-KR" altLang="en-US" dirty="0"/>
              <a:t> 연도별 트렌드 분석 </a:t>
            </a:r>
            <a:r>
              <a:rPr kumimoji="1" lang="en-US" altLang="ko-KR" dirty="0"/>
              <a:t>-</a:t>
            </a:r>
            <a:r>
              <a:rPr kumimoji="1" lang="ko-KR" altLang="en-US" dirty="0"/>
              <a:t> 플랫폼선호도</a:t>
            </a:r>
            <a:endParaRPr kumimoji="1" lang="ko-Kore-KR" altLang="en-US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AACF837E-6D91-9A23-386C-2AC676782418}"/>
              </a:ext>
            </a:extLst>
          </p:cNvPr>
          <p:cNvSpPr/>
          <p:nvPr/>
        </p:nvSpPr>
        <p:spPr>
          <a:xfrm>
            <a:off x="8366234" y="1821357"/>
            <a:ext cx="3394398" cy="2166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 b="1" u="sng" dirty="0"/>
              <a:t>플랫폼</a:t>
            </a:r>
            <a:r>
              <a:rPr kumimoji="1" lang="ko-KR" altLang="en-US" sz="2400" b="1" u="sng" dirty="0"/>
              <a:t> 선호도 </a:t>
            </a:r>
            <a:r>
              <a:rPr kumimoji="1" lang="en-US" altLang="ko-KR" sz="2400" b="1" u="sng" dirty="0"/>
              <a:t>I</a:t>
            </a:r>
          </a:p>
          <a:p>
            <a:pPr algn="ctr"/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연도별 출고량총계 사용</a:t>
            </a:r>
            <a:r>
              <a:rPr kumimoji="1" lang="en-US" altLang="ko-KR" sz="2000" b="1" dirty="0"/>
              <a:t>)</a:t>
            </a:r>
          </a:p>
          <a:p>
            <a:pPr algn="ctr"/>
            <a:endParaRPr kumimoji="1" lang="en-US" altLang="ko-KR" sz="1000" dirty="0"/>
          </a:p>
          <a:p>
            <a:pPr algn="ctr"/>
            <a:r>
              <a:rPr kumimoji="1" lang="ko-KR" altLang="en-US" dirty="0"/>
              <a:t>출고량 총계를 사용하여 </a:t>
            </a:r>
            <a:r>
              <a:rPr kumimoji="1" lang="ko-KR" altLang="en-US" dirty="0">
                <a:highlight>
                  <a:srgbClr val="808000"/>
                </a:highlight>
              </a:rPr>
              <a:t>전체적인 판매추이</a:t>
            </a:r>
            <a:r>
              <a:rPr kumimoji="1" lang="ko-KR" altLang="en-US" dirty="0"/>
              <a:t>를 조금 더 시각적으로 보기 편하게 볼 수 있음</a:t>
            </a:r>
            <a:endParaRPr kumimoji="1" lang="ko-Kore-KR" altLang="en-US" dirty="0"/>
          </a:p>
        </p:txBody>
      </p:sp>
      <p:sp>
        <p:nvSpPr>
          <p:cNvPr id="8" name="양쪽 모서리가 둥근 사각형 7">
            <a:extLst>
              <a:ext uri="{FF2B5EF4-FFF2-40B4-BE49-F238E27FC236}">
                <a16:creationId xmlns:a16="http://schemas.microsoft.com/office/drawing/2014/main" id="{A89667F3-C28E-4FA1-E882-22F5C15B50EA}"/>
              </a:ext>
            </a:extLst>
          </p:cNvPr>
          <p:cNvSpPr/>
          <p:nvPr/>
        </p:nvSpPr>
        <p:spPr>
          <a:xfrm rot="10800000">
            <a:off x="8366234" y="2736906"/>
            <a:ext cx="3394398" cy="1325563"/>
          </a:xfrm>
          <a:prstGeom prst="round2SameRect">
            <a:avLst>
              <a:gd name="adj1" fmla="val 26261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A0F03F2F-FE0C-7097-965B-B79BE26D8E3F}"/>
              </a:ext>
            </a:extLst>
          </p:cNvPr>
          <p:cNvSpPr/>
          <p:nvPr/>
        </p:nvSpPr>
        <p:spPr>
          <a:xfrm>
            <a:off x="8366234" y="4246179"/>
            <a:ext cx="3394398" cy="2166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 b="1" u="sng" dirty="0"/>
              <a:t>플랫폼</a:t>
            </a:r>
            <a:r>
              <a:rPr kumimoji="1" lang="ko-KR" altLang="en-US" sz="2400" b="1" u="sng" dirty="0"/>
              <a:t> 선호도 </a:t>
            </a:r>
            <a:r>
              <a:rPr kumimoji="1" lang="en-US" altLang="ko-KR" sz="2400" b="1" u="sng" dirty="0"/>
              <a:t>II</a:t>
            </a:r>
          </a:p>
          <a:p>
            <a:pPr algn="ctr"/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연도별 출고량비율 사용</a:t>
            </a:r>
            <a:r>
              <a:rPr kumimoji="1" lang="en-US" altLang="ko-KR" sz="2000" b="1" dirty="0"/>
              <a:t>)</a:t>
            </a:r>
          </a:p>
          <a:p>
            <a:pPr algn="ctr"/>
            <a:endParaRPr kumimoji="1" lang="en-US" altLang="ko-KR" sz="1000" dirty="0"/>
          </a:p>
          <a:p>
            <a:pPr algn="ctr"/>
            <a:r>
              <a:rPr kumimoji="1" lang="ko-KR" altLang="en-US" dirty="0">
                <a:highlight>
                  <a:srgbClr val="808000"/>
                </a:highlight>
              </a:rPr>
              <a:t>구매자가 선호하는 플랫폼게임의 비율</a:t>
            </a:r>
            <a:r>
              <a:rPr kumimoji="1" lang="ko-KR" altLang="en-US" dirty="0"/>
              <a:t>을 알 수 있음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플랫폼별 게임 출고 비율 비교가능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7A12E0-5D30-2E10-6023-02759BEADD45}"/>
              </a:ext>
            </a:extLst>
          </p:cNvPr>
          <p:cNvSpPr txBox="1"/>
          <p:nvPr/>
        </p:nvSpPr>
        <p:spPr>
          <a:xfrm>
            <a:off x="8649222" y="2768851"/>
            <a:ext cx="2874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</a:rPr>
              <a:t>출고량 총계를 사용하여 </a:t>
            </a:r>
            <a:endParaRPr kumimoji="1"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  <a:highlight>
                  <a:srgbClr val="808000"/>
                </a:highlight>
              </a:rPr>
              <a:t>전체적인 판매추이</a:t>
            </a:r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</a:rPr>
              <a:t>를 </a:t>
            </a:r>
            <a:endParaRPr kumimoji="1"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</a:rPr>
              <a:t>조금 더 시각적으로 </a:t>
            </a:r>
            <a:endParaRPr kumimoji="1"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</a:rPr>
              <a:t>편하게 볼 수 있음</a:t>
            </a:r>
            <a:endParaRPr kumimoji="1" lang="ko-Kore-KR" alt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0" name="양쪽 모서리가 둥근 사각형 9">
            <a:extLst>
              <a:ext uri="{FF2B5EF4-FFF2-40B4-BE49-F238E27FC236}">
                <a16:creationId xmlns:a16="http://schemas.microsoft.com/office/drawing/2014/main" id="{4D5D0826-8225-24E8-C8EC-E8015C4F8ED6}"/>
              </a:ext>
            </a:extLst>
          </p:cNvPr>
          <p:cNvSpPr/>
          <p:nvPr/>
        </p:nvSpPr>
        <p:spPr>
          <a:xfrm rot="10800000">
            <a:off x="8366234" y="5082026"/>
            <a:ext cx="3394398" cy="1325563"/>
          </a:xfrm>
          <a:prstGeom prst="round2SameRect">
            <a:avLst>
              <a:gd name="adj1" fmla="val 26261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5CA80-1F43-456A-014A-6F9D4538AF35}"/>
              </a:ext>
            </a:extLst>
          </p:cNvPr>
          <p:cNvSpPr txBox="1"/>
          <p:nvPr/>
        </p:nvSpPr>
        <p:spPr>
          <a:xfrm>
            <a:off x="8366234" y="5283143"/>
            <a:ext cx="3394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highlight>
                  <a:srgbClr val="808000"/>
                </a:highlight>
              </a:rPr>
              <a:t>구매자가 선호하는 </a:t>
            </a:r>
            <a:endParaRPr kumimoji="1" lang="en-US" altLang="ko-KR" dirty="0">
              <a:solidFill>
                <a:schemeClr val="bg1"/>
              </a:solidFill>
              <a:highlight>
                <a:srgbClr val="808000"/>
              </a:highlight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  <a:highlight>
                  <a:srgbClr val="808000"/>
                </a:highlight>
              </a:rPr>
              <a:t>플랫폼게임의 비율</a:t>
            </a:r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</a:rPr>
              <a:t>을 알 수 있음</a:t>
            </a:r>
            <a:r>
              <a:rPr kumimoji="1"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kumimoji="1"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</a:rPr>
              <a:t>플랫폼별 게임 출고 비율 비교가능</a:t>
            </a:r>
            <a:endParaRPr kumimoji="1" lang="ko-Kore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351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68065BE-9BD5-F61E-D418-447B649F244E}"/>
              </a:ext>
            </a:extLst>
          </p:cNvPr>
          <p:cNvSpPr txBox="1">
            <a:spLocks/>
          </p:cNvSpPr>
          <p:nvPr/>
        </p:nvSpPr>
        <p:spPr>
          <a:xfrm>
            <a:off x="725658" y="154402"/>
            <a:ext cx="10867252" cy="1325563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spc="14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/>
              <a:t>2)</a:t>
            </a:r>
            <a:r>
              <a:rPr kumimoji="1" lang="ko-KR" altLang="en-US" dirty="0"/>
              <a:t> 연도별 트렌드 분석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플랫폼선호도</a:t>
            </a:r>
            <a:r>
              <a:rPr kumimoji="1" lang="en-US" altLang="ko-KR" sz="2800" dirty="0"/>
              <a:t>(</a:t>
            </a:r>
            <a:r>
              <a:rPr kumimoji="1" lang="ko-KR" altLang="en-US" sz="2800" dirty="0"/>
              <a:t>출고량</a:t>
            </a:r>
            <a:r>
              <a:rPr kumimoji="1" lang="en-US" altLang="ko-KR" sz="2800" dirty="0"/>
              <a:t>)</a:t>
            </a:r>
            <a:endParaRPr kumimoji="1" lang="ko-Kore-KR" altLang="en-US" dirty="0"/>
          </a:p>
        </p:txBody>
      </p:sp>
      <p:sp>
        <p:nvSpPr>
          <p:cNvPr id="5" name="대각선 방향의 모서리가 잘린 사각형 4">
            <a:extLst>
              <a:ext uri="{FF2B5EF4-FFF2-40B4-BE49-F238E27FC236}">
                <a16:creationId xmlns:a16="http://schemas.microsoft.com/office/drawing/2014/main" id="{7C45BA15-3C65-BFE8-BF7C-78550013163B}"/>
              </a:ext>
            </a:extLst>
          </p:cNvPr>
          <p:cNvSpPr/>
          <p:nvPr/>
        </p:nvSpPr>
        <p:spPr>
          <a:xfrm>
            <a:off x="725658" y="1479964"/>
            <a:ext cx="10740684" cy="5046959"/>
          </a:xfrm>
          <a:prstGeom prst="snip2DiagRect">
            <a:avLst>
              <a:gd name="adj1" fmla="val 0"/>
              <a:gd name="adj2" fmla="val 1062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4D6A547-9B19-159D-9A8A-D4F8F6392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64" y="1560136"/>
            <a:ext cx="10303293" cy="495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908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68065BE-9BD5-F61E-D418-447B649F244E}"/>
              </a:ext>
            </a:extLst>
          </p:cNvPr>
          <p:cNvSpPr txBox="1">
            <a:spLocks/>
          </p:cNvSpPr>
          <p:nvPr/>
        </p:nvSpPr>
        <p:spPr>
          <a:xfrm>
            <a:off x="725658" y="154402"/>
            <a:ext cx="10867252" cy="1325563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spc="14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/>
              <a:t>2)</a:t>
            </a:r>
            <a:r>
              <a:rPr kumimoji="1" lang="ko-KR" altLang="en-US" dirty="0"/>
              <a:t> 연도별 트렌드 분석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플랫폼선호도</a:t>
            </a:r>
            <a:r>
              <a:rPr kumimoji="1" lang="en-US" altLang="ko-KR" sz="2800" dirty="0"/>
              <a:t>(</a:t>
            </a:r>
            <a:r>
              <a:rPr kumimoji="1" lang="ko-KR" altLang="en-US" sz="2800" dirty="0"/>
              <a:t>비율</a:t>
            </a:r>
            <a:r>
              <a:rPr kumimoji="1" lang="en-US" altLang="ko-KR" sz="2800" dirty="0"/>
              <a:t>)</a:t>
            </a:r>
            <a:endParaRPr kumimoji="1" lang="ko-Kore-KR" altLang="en-US" dirty="0"/>
          </a:p>
        </p:txBody>
      </p:sp>
      <p:sp>
        <p:nvSpPr>
          <p:cNvPr id="5" name="대각선 방향의 모서리가 잘린 사각형 4">
            <a:extLst>
              <a:ext uri="{FF2B5EF4-FFF2-40B4-BE49-F238E27FC236}">
                <a16:creationId xmlns:a16="http://schemas.microsoft.com/office/drawing/2014/main" id="{7C45BA15-3C65-BFE8-BF7C-78550013163B}"/>
              </a:ext>
            </a:extLst>
          </p:cNvPr>
          <p:cNvSpPr/>
          <p:nvPr/>
        </p:nvSpPr>
        <p:spPr>
          <a:xfrm>
            <a:off x="725658" y="1479964"/>
            <a:ext cx="10740684" cy="5046959"/>
          </a:xfrm>
          <a:prstGeom prst="snip2DiagRect">
            <a:avLst>
              <a:gd name="adj1" fmla="val 0"/>
              <a:gd name="adj2" fmla="val 1062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E7D89F1-1B24-AF75-DF21-0624C8F9C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47" y="1589716"/>
            <a:ext cx="10321159" cy="500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717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2A761B0-929B-BA75-73C3-B21BECFBA25B}"/>
              </a:ext>
            </a:extLst>
          </p:cNvPr>
          <p:cNvSpPr txBox="1">
            <a:spLocks/>
          </p:cNvSpPr>
          <p:nvPr/>
        </p:nvSpPr>
        <p:spPr>
          <a:xfrm>
            <a:off x="838200" y="557191"/>
            <a:ext cx="4388405" cy="5580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spc="14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kumimoji="1" lang="en-US" altLang="ko-KR" sz="3600">
                <a:solidFill>
                  <a:schemeClr val="tx2"/>
                </a:solidFill>
              </a:rPr>
              <a:t>3) </a:t>
            </a:r>
            <a:r>
              <a:rPr kumimoji="1" lang="ko-KR" altLang="en-US" sz="3600">
                <a:solidFill>
                  <a:schemeClr val="tx2"/>
                </a:solidFill>
              </a:rPr>
              <a:t>인기게임 분석</a:t>
            </a:r>
            <a:endParaRPr kumimoji="1" lang="en-US" altLang="en-US" sz="3600">
              <a:solidFill>
                <a:schemeClr val="tx2"/>
              </a:solidFill>
            </a:endParaRPr>
          </a:p>
        </p:txBody>
      </p:sp>
      <p:pic>
        <p:nvPicPr>
          <p:cNvPr id="20" name="Picture 13">
            <a:extLst>
              <a:ext uri="{FF2B5EF4-FFF2-40B4-BE49-F238E27FC236}">
                <a16:creationId xmlns:a16="http://schemas.microsoft.com/office/drawing/2014/main" id="{48897B96-3039-4268-8B57-3076C0ED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03"/>
          <a:stretch/>
        </p:blipFill>
        <p:spPr>
          <a:xfrm rot="10800000">
            <a:off x="-3049" y="2719660"/>
            <a:ext cx="650748" cy="2548349"/>
          </a:xfrm>
          <a:prstGeom prst="rect">
            <a:avLst/>
          </a:prstGeom>
        </p:spPr>
      </p:pic>
      <p:pic>
        <p:nvPicPr>
          <p:cNvPr id="21" name="Picture 15">
            <a:extLst>
              <a:ext uri="{FF2B5EF4-FFF2-40B4-BE49-F238E27FC236}">
                <a16:creationId xmlns:a16="http://schemas.microsoft.com/office/drawing/2014/main" id="{DEEA387F-FE32-404D-B9E2-0DB5D1F50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graphicFrame>
        <p:nvGraphicFramePr>
          <p:cNvPr id="22" name="내용 개체 틀 2">
            <a:extLst>
              <a:ext uri="{FF2B5EF4-FFF2-40B4-BE49-F238E27FC236}">
                <a16:creationId xmlns:a16="http://schemas.microsoft.com/office/drawing/2014/main" id="{CFDD63BB-F7DE-009D-E89D-E57A749F3C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036458"/>
              </p:ext>
            </p:extLst>
          </p:nvPr>
        </p:nvGraphicFramePr>
        <p:xfrm>
          <a:off x="5638800" y="304800"/>
          <a:ext cx="5715000" cy="587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76958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14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42E7023-7692-35DE-CE50-A60DB71807FB}"/>
              </a:ext>
            </a:extLst>
          </p:cNvPr>
          <p:cNvSpPr txBox="1">
            <a:spLocks/>
          </p:cNvSpPr>
          <p:nvPr/>
        </p:nvSpPr>
        <p:spPr>
          <a:xfrm>
            <a:off x="838200" y="559813"/>
            <a:ext cx="5638800" cy="1573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spc="14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kumimoji="1" lang="en-US" altLang="ko-KR" dirty="0">
                <a:solidFill>
                  <a:schemeClr val="tx2"/>
                </a:solidFill>
              </a:rPr>
              <a:t>3) </a:t>
            </a:r>
            <a:r>
              <a:rPr kumimoji="1" lang="ko-KR" altLang="en-US" dirty="0">
                <a:solidFill>
                  <a:schemeClr val="tx2"/>
                </a:solidFill>
              </a:rPr>
              <a:t>인기게임 분석</a:t>
            </a:r>
            <a:endParaRPr kumimoji="1" lang="en-US" altLang="en-US" dirty="0">
              <a:solidFill>
                <a:schemeClr val="tx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AC191C-5761-95EB-3C99-35897A13F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160" y="559814"/>
            <a:ext cx="4633486" cy="157378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en-US" sz="1800">
                <a:solidFill>
                  <a:schemeClr val="tx2"/>
                </a:solidFill>
              </a:rPr>
              <a:t>앞서</a:t>
            </a:r>
            <a:r>
              <a:rPr kumimoji="1" lang="en-US" altLang="ko-KR" sz="1800">
                <a:solidFill>
                  <a:schemeClr val="tx2"/>
                </a:solidFill>
              </a:rPr>
              <a:t> </a:t>
            </a:r>
            <a:r>
              <a:rPr kumimoji="1" lang="ko-KR" altLang="en-US" sz="1800">
                <a:solidFill>
                  <a:schemeClr val="tx2"/>
                </a:solidFill>
              </a:rPr>
              <a:t>데이터셋을 분석하기 전에 이상치들</a:t>
            </a:r>
            <a:r>
              <a:rPr kumimoji="1" lang="en-US" altLang="ko-KR" sz="1800">
                <a:solidFill>
                  <a:schemeClr val="tx2"/>
                </a:solidFill>
              </a:rPr>
              <a:t>, </a:t>
            </a:r>
            <a:r>
              <a:rPr kumimoji="1" lang="ko-KR" altLang="en-US" sz="1800">
                <a:solidFill>
                  <a:schemeClr val="tx2"/>
                </a:solidFill>
              </a:rPr>
              <a:t>즉 출고량이 특출나게</a:t>
            </a:r>
            <a:r>
              <a:rPr kumimoji="1" lang="en-US" altLang="ko-KR" sz="1800">
                <a:solidFill>
                  <a:schemeClr val="tx2"/>
                </a:solidFill>
              </a:rPr>
              <a:t> </a:t>
            </a:r>
            <a:r>
              <a:rPr kumimoji="1" lang="ko-KR" altLang="en-US" sz="1800">
                <a:solidFill>
                  <a:schemeClr val="tx2"/>
                </a:solidFill>
              </a:rPr>
              <a:t>많은 게임들은 제거하고 분석을 하였다고 하였는데</a:t>
            </a:r>
            <a:r>
              <a:rPr kumimoji="1" lang="en-US" altLang="ko-KR" sz="1800">
                <a:solidFill>
                  <a:schemeClr val="tx2"/>
                </a:solidFill>
              </a:rPr>
              <a:t>, </a:t>
            </a:r>
            <a:r>
              <a:rPr kumimoji="1" lang="ko-KR" altLang="en-US" sz="1800">
                <a:solidFill>
                  <a:schemeClr val="tx2"/>
                </a:solidFill>
              </a:rPr>
              <a:t>이상치들을 제거하기 전 지역별 가장 많이 출고된 게임 리스트입니다</a:t>
            </a:r>
            <a:r>
              <a:rPr kumimoji="1" lang="en-US" altLang="ko-KR" sz="1800">
                <a:solidFill>
                  <a:schemeClr val="tx2"/>
                </a:solidFill>
              </a:rPr>
              <a:t>.</a:t>
            </a:r>
            <a:endParaRPr kumimoji="1" lang="en-US" altLang="en-US" sz="1800">
              <a:solidFill>
                <a:schemeClr val="tx2"/>
              </a:solidFill>
            </a:endParaRPr>
          </a:p>
        </p:txBody>
      </p:sp>
      <p:pic>
        <p:nvPicPr>
          <p:cNvPr id="22" name="Picture 16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9CA61A8-1550-9420-B826-89F2B3556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390136"/>
              </p:ext>
            </p:extLst>
          </p:nvPr>
        </p:nvGraphicFramePr>
        <p:xfrm>
          <a:off x="838200" y="2542068"/>
          <a:ext cx="10515602" cy="3606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099">
                  <a:extLst>
                    <a:ext uri="{9D8B030D-6E8A-4147-A177-3AD203B41FA5}">
                      <a16:colId xmlns:a16="http://schemas.microsoft.com/office/drawing/2014/main" val="3211257129"/>
                    </a:ext>
                  </a:extLst>
                </a:gridCol>
                <a:gridCol w="751844">
                  <a:extLst>
                    <a:ext uri="{9D8B030D-6E8A-4147-A177-3AD203B41FA5}">
                      <a16:colId xmlns:a16="http://schemas.microsoft.com/office/drawing/2014/main" val="3248256890"/>
                    </a:ext>
                  </a:extLst>
                </a:gridCol>
                <a:gridCol w="3822937">
                  <a:extLst>
                    <a:ext uri="{9D8B030D-6E8A-4147-A177-3AD203B41FA5}">
                      <a16:colId xmlns:a16="http://schemas.microsoft.com/office/drawing/2014/main" val="1792719156"/>
                    </a:ext>
                  </a:extLst>
                </a:gridCol>
                <a:gridCol w="1122214">
                  <a:extLst>
                    <a:ext uri="{9D8B030D-6E8A-4147-A177-3AD203B41FA5}">
                      <a16:colId xmlns:a16="http://schemas.microsoft.com/office/drawing/2014/main" val="3862719980"/>
                    </a:ext>
                  </a:extLst>
                </a:gridCol>
                <a:gridCol w="1585701">
                  <a:extLst>
                    <a:ext uri="{9D8B030D-6E8A-4147-A177-3AD203B41FA5}">
                      <a16:colId xmlns:a16="http://schemas.microsoft.com/office/drawing/2014/main" val="1844697305"/>
                    </a:ext>
                  </a:extLst>
                </a:gridCol>
                <a:gridCol w="1745807">
                  <a:extLst>
                    <a:ext uri="{9D8B030D-6E8A-4147-A177-3AD203B41FA5}">
                      <a16:colId xmlns:a16="http://schemas.microsoft.com/office/drawing/2014/main" val="276934979"/>
                    </a:ext>
                  </a:extLst>
                </a:gridCol>
              </a:tblGrid>
              <a:tr h="400777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/>
                        <a:t>지역</a:t>
                      </a:r>
                    </a:p>
                  </a:txBody>
                  <a:tcPr marL="91086" marR="91086" marT="45543" marB="455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/>
                        <a:t>순위</a:t>
                      </a:r>
                    </a:p>
                  </a:txBody>
                  <a:tcPr marL="91086" marR="91086" marT="45543" marB="455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/>
                        <a:t>게임명</a:t>
                      </a:r>
                    </a:p>
                  </a:txBody>
                  <a:tcPr marL="91086" marR="91086" marT="45543" marB="455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/>
                        <a:t>플랫폼</a:t>
                      </a:r>
                    </a:p>
                  </a:txBody>
                  <a:tcPr marL="91086" marR="91086" marT="45543" marB="455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/>
                        <a:t>출시연도</a:t>
                      </a:r>
                    </a:p>
                  </a:txBody>
                  <a:tcPr marL="91086" marR="91086" marT="45543" marB="455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/>
                        <a:t>게임장르</a:t>
                      </a:r>
                    </a:p>
                  </a:txBody>
                  <a:tcPr marL="91086" marR="91086" marT="45543" marB="45543"/>
                </a:tc>
                <a:extLst>
                  <a:ext uri="{0D108BD9-81ED-4DB2-BD59-A6C34878D82A}">
                    <a16:rowId xmlns:a16="http://schemas.microsoft.com/office/drawing/2014/main" val="3815788437"/>
                  </a:ext>
                </a:extLst>
              </a:tr>
              <a:tr h="400777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800"/>
                        <a:t>북미</a:t>
                      </a:r>
                      <a:r>
                        <a:rPr lang="en-US" altLang="ko-KR" sz="1800"/>
                        <a:t>(NA)</a:t>
                      </a:r>
                      <a:endParaRPr lang="ko-Kore-KR" altLang="en-US" sz="1800"/>
                    </a:p>
                  </a:txBody>
                  <a:tcPr marL="91086" marR="91086" marT="45543" marB="455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/>
                        <a:t>1</a:t>
                      </a:r>
                    </a:p>
                  </a:txBody>
                  <a:tcPr marL="91086" marR="91086" marT="45543" marB="4554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Wii Sports</a:t>
                      </a:r>
                      <a:endParaRPr lang="en" altLang="ko-Kore-K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086" marR="91086" marT="45543" marB="45543"/>
                </a:tc>
                <a:tc>
                  <a:txBody>
                    <a:bodyPr/>
                    <a:lstStyle/>
                    <a:p>
                      <a:r>
                        <a:rPr lang="en-US" altLang="ko-Kore-KR" sz="1800"/>
                        <a:t>Wii</a:t>
                      </a:r>
                      <a:endParaRPr lang="ko-Kore-KR" altLang="en-US" sz="1800"/>
                    </a:p>
                  </a:txBody>
                  <a:tcPr marL="91086" marR="91086" marT="45543" marB="45543"/>
                </a:tc>
                <a:tc>
                  <a:txBody>
                    <a:bodyPr/>
                    <a:lstStyle/>
                    <a:p>
                      <a:r>
                        <a:rPr lang="en-US" altLang="ko-Kore-KR" sz="1800"/>
                        <a:t>2006</a:t>
                      </a:r>
                      <a:endParaRPr lang="ko-Kore-KR" altLang="en-US" sz="1800"/>
                    </a:p>
                  </a:txBody>
                  <a:tcPr marL="91086" marR="91086" marT="45543" marB="45543"/>
                </a:tc>
                <a:tc>
                  <a:txBody>
                    <a:bodyPr/>
                    <a:lstStyle/>
                    <a:p>
                      <a:r>
                        <a:rPr lang="en-US" altLang="ko-Kore-KR" sz="1800"/>
                        <a:t>Sports</a:t>
                      </a:r>
                      <a:endParaRPr lang="ko-Kore-KR" altLang="en-US" sz="1800"/>
                    </a:p>
                  </a:txBody>
                  <a:tcPr marL="91086" marR="91086" marT="45543" marB="45543"/>
                </a:tc>
                <a:extLst>
                  <a:ext uri="{0D108BD9-81ED-4DB2-BD59-A6C34878D82A}">
                    <a16:rowId xmlns:a16="http://schemas.microsoft.com/office/drawing/2014/main" val="228350000"/>
                  </a:ext>
                </a:extLst>
              </a:tr>
              <a:tr h="400777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/>
                        <a:t>2</a:t>
                      </a:r>
                      <a:endParaRPr lang="ko-Kore-KR" altLang="en-US" sz="1800"/>
                    </a:p>
                  </a:txBody>
                  <a:tcPr marL="91086" marR="91086" marT="45543" marB="45543"/>
                </a:tc>
                <a:tc>
                  <a:txBody>
                    <a:bodyPr/>
                    <a:lstStyle/>
                    <a:p>
                      <a:r>
                        <a:rPr lang="en-US" altLang="ko-Kore-KR" sz="1800"/>
                        <a:t>Super Mario Bros.</a:t>
                      </a:r>
                      <a:endParaRPr lang="ko-Kore-KR" altLang="en-US" sz="1800"/>
                    </a:p>
                  </a:txBody>
                  <a:tcPr marL="91086" marR="91086" marT="45543" marB="45543"/>
                </a:tc>
                <a:tc>
                  <a:txBody>
                    <a:bodyPr/>
                    <a:lstStyle/>
                    <a:p>
                      <a:r>
                        <a:rPr lang="en-US" altLang="ko-Kore-KR" sz="1800"/>
                        <a:t>NES</a:t>
                      </a:r>
                      <a:endParaRPr lang="ko-Kore-KR" altLang="en-US" sz="1800"/>
                    </a:p>
                  </a:txBody>
                  <a:tcPr marL="91086" marR="91086" marT="45543" marB="45543"/>
                </a:tc>
                <a:tc>
                  <a:txBody>
                    <a:bodyPr/>
                    <a:lstStyle/>
                    <a:p>
                      <a:r>
                        <a:rPr lang="en-US" altLang="ko-Kore-KR" sz="1800"/>
                        <a:t>1985</a:t>
                      </a:r>
                      <a:endParaRPr lang="ko-Kore-KR" altLang="en-US" sz="1800"/>
                    </a:p>
                  </a:txBody>
                  <a:tcPr marL="91086" marR="91086" marT="45543" marB="45543"/>
                </a:tc>
                <a:tc>
                  <a:txBody>
                    <a:bodyPr/>
                    <a:lstStyle/>
                    <a:p>
                      <a:r>
                        <a:rPr lang="en-US" altLang="ko-Kore-KR" sz="1800"/>
                        <a:t>Platform</a:t>
                      </a:r>
                      <a:endParaRPr lang="ko-Kore-KR" altLang="en-US" sz="1800"/>
                    </a:p>
                  </a:txBody>
                  <a:tcPr marL="91086" marR="91086" marT="45543" marB="45543"/>
                </a:tc>
                <a:extLst>
                  <a:ext uri="{0D108BD9-81ED-4DB2-BD59-A6C34878D82A}">
                    <a16:rowId xmlns:a16="http://schemas.microsoft.com/office/drawing/2014/main" val="1130082417"/>
                  </a:ext>
                </a:extLst>
              </a:tr>
              <a:tr h="400777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800"/>
                        <a:t>유럽</a:t>
                      </a:r>
                      <a:r>
                        <a:rPr lang="en-US" altLang="ko-KR" sz="1800"/>
                        <a:t>(EU)</a:t>
                      </a:r>
                      <a:endParaRPr lang="ko-Kore-KR" altLang="en-US" sz="1800"/>
                    </a:p>
                  </a:txBody>
                  <a:tcPr marL="91086" marR="91086" marT="45543" marB="455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/>
                        <a:t>1</a:t>
                      </a:r>
                      <a:endParaRPr lang="ko-Kore-KR" altLang="en-US" sz="1800"/>
                    </a:p>
                  </a:txBody>
                  <a:tcPr marL="91086" marR="91086" marT="45543" marB="4554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Wii Sports</a:t>
                      </a:r>
                      <a:endParaRPr lang="en" altLang="ko-Kore-K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086" marR="91086" marT="45543" marB="45543"/>
                </a:tc>
                <a:tc>
                  <a:txBody>
                    <a:bodyPr/>
                    <a:lstStyle/>
                    <a:p>
                      <a:r>
                        <a:rPr lang="en-US" altLang="ko-Kore-KR" sz="1800"/>
                        <a:t>Wii</a:t>
                      </a:r>
                      <a:endParaRPr lang="ko-Kore-KR" altLang="en-US" sz="1800"/>
                    </a:p>
                  </a:txBody>
                  <a:tcPr marL="91086" marR="91086" marT="45543" marB="45543"/>
                </a:tc>
                <a:tc>
                  <a:txBody>
                    <a:bodyPr/>
                    <a:lstStyle/>
                    <a:p>
                      <a:r>
                        <a:rPr lang="en-US" altLang="ko-Kore-KR" sz="1800"/>
                        <a:t>2006</a:t>
                      </a:r>
                      <a:endParaRPr lang="ko-Kore-KR" altLang="en-US" sz="1800"/>
                    </a:p>
                  </a:txBody>
                  <a:tcPr marL="91086" marR="91086" marT="45543" marB="45543"/>
                </a:tc>
                <a:tc>
                  <a:txBody>
                    <a:bodyPr/>
                    <a:lstStyle/>
                    <a:p>
                      <a:r>
                        <a:rPr lang="en-US" altLang="ko-Kore-KR" sz="1800"/>
                        <a:t>Sports</a:t>
                      </a:r>
                      <a:endParaRPr lang="ko-Kore-KR" altLang="en-US" sz="1800"/>
                    </a:p>
                  </a:txBody>
                  <a:tcPr marL="91086" marR="91086" marT="45543" marB="45543"/>
                </a:tc>
                <a:extLst>
                  <a:ext uri="{0D108BD9-81ED-4DB2-BD59-A6C34878D82A}">
                    <a16:rowId xmlns:a16="http://schemas.microsoft.com/office/drawing/2014/main" val="4184190386"/>
                  </a:ext>
                </a:extLst>
              </a:tr>
              <a:tr h="400777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/>
                        <a:t>2</a:t>
                      </a:r>
                      <a:endParaRPr lang="ko-Kore-KR" altLang="en-US" sz="1800"/>
                    </a:p>
                  </a:txBody>
                  <a:tcPr marL="91086" marR="91086" marT="45543" marB="4554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Mario Kart Wii</a:t>
                      </a:r>
                      <a:endParaRPr lang="ko-Kore-KR" altLang="en-US" sz="1800"/>
                    </a:p>
                  </a:txBody>
                  <a:tcPr marL="91086" marR="91086" marT="45543" marB="45543"/>
                </a:tc>
                <a:tc>
                  <a:txBody>
                    <a:bodyPr/>
                    <a:lstStyle/>
                    <a:p>
                      <a:r>
                        <a:rPr lang="en" altLang="ko-Kore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Wii</a:t>
                      </a:r>
                      <a:endParaRPr lang="ko-Kore-KR" altLang="en-US" sz="1800"/>
                    </a:p>
                  </a:txBody>
                  <a:tcPr marL="91086" marR="91086" marT="45543" marB="45543"/>
                </a:tc>
                <a:tc>
                  <a:txBody>
                    <a:bodyPr/>
                    <a:lstStyle/>
                    <a:p>
                      <a:r>
                        <a:rPr lang="en" altLang="ko-Kore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2008</a:t>
                      </a:r>
                      <a:endParaRPr lang="ko-Kore-KR" altLang="en-US" sz="1800"/>
                    </a:p>
                  </a:txBody>
                  <a:tcPr marL="91086" marR="91086" marT="45543" marB="45543"/>
                </a:tc>
                <a:tc>
                  <a:txBody>
                    <a:bodyPr/>
                    <a:lstStyle/>
                    <a:p>
                      <a:r>
                        <a:rPr lang="en" altLang="ko-Kore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Racing</a:t>
                      </a:r>
                      <a:endParaRPr lang="ko-Kore-KR" altLang="en-US" sz="1800"/>
                    </a:p>
                  </a:txBody>
                  <a:tcPr marL="91086" marR="91086" marT="45543" marB="45543"/>
                </a:tc>
                <a:extLst>
                  <a:ext uri="{0D108BD9-81ED-4DB2-BD59-A6C34878D82A}">
                    <a16:rowId xmlns:a16="http://schemas.microsoft.com/office/drawing/2014/main" val="802701404"/>
                  </a:ext>
                </a:extLst>
              </a:tr>
              <a:tr h="400777">
                <a:tc rowSpan="2">
                  <a:txBody>
                    <a:bodyPr/>
                    <a:lstStyle/>
                    <a:p>
                      <a:pPr algn="ctr"/>
                      <a:r>
                        <a:rPr lang="ko-Kore-KR" altLang="en-US" sz="1800"/>
                        <a:t>일본</a:t>
                      </a:r>
                      <a:r>
                        <a:rPr lang="en-US" altLang="ko-Kore-KR" sz="1800"/>
                        <a:t>(JP)</a:t>
                      </a:r>
                      <a:endParaRPr lang="ko-Kore-KR" altLang="en-US" sz="1800"/>
                    </a:p>
                  </a:txBody>
                  <a:tcPr marL="91086" marR="91086" marT="45543" marB="455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/>
                        <a:t>1</a:t>
                      </a:r>
                      <a:endParaRPr lang="ko-Kore-KR" altLang="en-US" sz="1800"/>
                    </a:p>
                  </a:txBody>
                  <a:tcPr marL="91086" marR="91086" marT="45543" marB="4554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Pokemon Red/Pokemon Blue</a:t>
                      </a:r>
                      <a:endParaRPr lang="ko-Kore-KR" altLang="en-US" sz="1800"/>
                    </a:p>
                  </a:txBody>
                  <a:tcPr marL="91086" marR="91086" marT="45543" marB="45543"/>
                </a:tc>
                <a:tc>
                  <a:txBody>
                    <a:bodyPr/>
                    <a:lstStyle/>
                    <a:p>
                      <a:r>
                        <a:rPr lang="en" altLang="ko-Kore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GB</a:t>
                      </a:r>
                      <a:endParaRPr lang="ko-Kore-KR" altLang="en-US" sz="1800"/>
                    </a:p>
                  </a:txBody>
                  <a:tcPr marL="91086" marR="91086" marT="45543" marB="45543"/>
                </a:tc>
                <a:tc>
                  <a:txBody>
                    <a:bodyPr/>
                    <a:lstStyle/>
                    <a:p>
                      <a:r>
                        <a:rPr lang="en" altLang="ko-Kore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1996</a:t>
                      </a:r>
                      <a:endParaRPr lang="ko-Kore-KR" altLang="en-US" sz="1800"/>
                    </a:p>
                  </a:txBody>
                  <a:tcPr marL="91086" marR="91086" marT="45543" marB="45543"/>
                </a:tc>
                <a:tc>
                  <a:txBody>
                    <a:bodyPr/>
                    <a:lstStyle/>
                    <a:p>
                      <a:r>
                        <a:rPr lang="en" altLang="ko-Kore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Role-Playing</a:t>
                      </a:r>
                      <a:endParaRPr lang="ko-Kore-KR" altLang="en-US" sz="1800" dirty="0"/>
                    </a:p>
                  </a:txBody>
                  <a:tcPr marL="91086" marR="91086" marT="45543" marB="45543"/>
                </a:tc>
                <a:extLst>
                  <a:ext uri="{0D108BD9-81ED-4DB2-BD59-A6C34878D82A}">
                    <a16:rowId xmlns:a16="http://schemas.microsoft.com/office/drawing/2014/main" val="3182530355"/>
                  </a:ext>
                </a:extLst>
              </a:tr>
              <a:tr h="400777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/>
                        <a:t>2</a:t>
                      </a:r>
                      <a:endParaRPr lang="ko-Kore-KR" altLang="en-US" sz="1800"/>
                    </a:p>
                  </a:txBody>
                  <a:tcPr marL="91086" marR="91086" marT="45543" marB="4554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Pokemon Gold/Pokemon Silver</a:t>
                      </a:r>
                      <a:endParaRPr lang="ko-Kore-KR" altLang="en-US" sz="1800"/>
                    </a:p>
                  </a:txBody>
                  <a:tcPr marL="91086" marR="91086" marT="45543" marB="4554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GB</a:t>
                      </a:r>
                      <a:endParaRPr lang="ko-Kore-KR" altLang="en-US" sz="1800"/>
                    </a:p>
                  </a:txBody>
                  <a:tcPr marL="91086" marR="91086" marT="45543" marB="45543"/>
                </a:tc>
                <a:tc>
                  <a:txBody>
                    <a:bodyPr/>
                    <a:lstStyle/>
                    <a:p>
                      <a:r>
                        <a:rPr lang="en-US" altLang="ko-Kore-KR" sz="1800"/>
                        <a:t>1999</a:t>
                      </a:r>
                      <a:endParaRPr lang="ko-Kore-KR" altLang="en-US" sz="1800"/>
                    </a:p>
                  </a:txBody>
                  <a:tcPr marL="91086" marR="91086" marT="45543" marB="4554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Role-Playing</a:t>
                      </a:r>
                      <a:endParaRPr lang="ko-Kore-KR" altLang="en-US" sz="1800" dirty="0"/>
                    </a:p>
                  </a:txBody>
                  <a:tcPr marL="91086" marR="91086" marT="45543" marB="45543"/>
                </a:tc>
                <a:extLst>
                  <a:ext uri="{0D108BD9-81ED-4DB2-BD59-A6C34878D82A}">
                    <a16:rowId xmlns:a16="http://schemas.microsoft.com/office/drawing/2014/main" val="246280757"/>
                  </a:ext>
                </a:extLst>
              </a:tr>
              <a:tr h="400777">
                <a:tc rowSpan="2">
                  <a:txBody>
                    <a:bodyPr/>
                    <a:lstStyle/>
                    <a:p>
                      <a:pPr algn="ctr"/>
                      <a:r>
                        <a:rPr lang="ko-Kore-KR" altLang="en-US" sz="1800"/>
                        <a:t>기타</a:t>
                      </a:r>
                      <a:r>
                        <a:rPr lang="en-US" altLang="ko-Kore-KR" sz="1800"/>
                        <a:t>(Other)</a:t>
                      </a:r>
                      <a:endParaRPr lang="ko-Kore-KR" altLang="en-US" sz="1800"/>
                    </a:p>
                  </a:txBody>
                  <a:tcPr marL="91086" marR="91086" marT="45543" marB="455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/>
                        <a:t>1</a:t>
                      </a:r>
                      <a:endParaRPr lang="ko-Kore-KR" altLang="en-US" sz="1800"/>
                    </a:p>
                  </a:txBody>
                  <a:tcPr marL="91086" marR="91086" marT="45543" marB="4554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Grand Theft Auto: San Andreas</a:t>
                      </a:r>
                    </a:p>
                  </a:txBody>
                  <a:tcPr marL="91086" marR="91086" marT="45543" marB="45543"/>
                </a:tc>
                <a:tc>
                  <a:txBody>
                    <a:bodyPr/>
                    <a:lstStyle/>
                    <a:p>
                      <a:r>
                        <a:rPr lang="en-US" altLang="ko-Kore-KR" sz="1800"/>
                        <a:t>PS2</a:t>
                      </a:r>
                      <a:endParaRPr lang="ko-Kore-KR" altLang="en-US" sz="1800"/>
                    </a:p>
                  </a:txBody>
                  <a:tcPr marL="91086" marR="91086" marT="45543" marB="45543"/>
                </a:tc>
                <a:tc>
                  <a:txBody>
                    <a:bodyPr/>
                    <a:lstStyle/>
                    <a:p>
                      <a:r>
                        <a:rPr lang="en-US" altLang="ko-Kore-KR" sz="1800"/>
                        <a:t>2004</a:t>
                      </a:r>
                      <a:endParaRPr lang="ko-Kore-KR" altLang="en-US" sz="1800"/>
                    </a:p>
                  </a:txBody>
                  <a:tcPr marL="91086" marR="91086" marT="45543" marB="45543"/>
                </a:tc>
                <a:tc>
                  <a:txBody>
                    <a:bodyPr/>
                    <a:lstStyle/>
                    <a:p>
                      <a:r>
                        <a:rPr lang="en-US" altLang="ko-Kore-KR" sz="1800"/>
                        <a:t>Action</a:t>
                      </a:r>
                      <a:endParaRPr lang="ko-Kore-KR" altLang="en-US" sz="1800"/>
                    </a:p>
                  </a:txBody>
                  <a:tcPr marL="91086" marR="91086" marT="45543" marB="45543"/>
                </a:tc>
                <a:extLst>
                  <a:ext uri="{0D108BD9-81ED-4DB2-BD59-A6C34878D82A}">
                    <a16:rowId xmlns:a16="http://schemas.microsoft.com/office/drawing/2014/main" val="2299854055"/>
                  </a:ext>
                </a:extLst>
              </a:tr>
              <a:tr h="400777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/>
                        <a:t>2</a:t>
                      </a:r>
                      <a:endParaRPr lang="ko-Kore-KR" altLang="en-US" sz="1800"/>
                    </a:p>
                  </a:txBody>
                  <a:tcPr marL="91086" marR="91086" marT="45543" marB="4554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Wii Sports</a:t>
                      </a:r>
                      <a:endParaRPr lang="en" altLang="ko-Kore-K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086" marR="91086" marT="45543" marB="45543"/>
                </a:tc>
                <a:tc>
                  <a:txBody>
                    <a:bodyPr/>
                    <a:lstStyle/>
                    <a:p>
                      <a:r>
                        <a:rPr lang="en-US" altLang="ko-Kore-KR" sz="1800"/>
                        <a:t>Wii</a:t>
                      </a:r>
                      <a:endParaRPr lang="ko-Kore-KR" altLang="en-US" sz="1800"/>
                    </a:p>
                  </a:txBody>
                  <a:tcPr marL="91086" marR="91086" marT="45543" marB="45543"/>
                </a:tc>
                <a:tc>
                  <a:txBody>
                    <a:bodyPr/>
                    <a:lstStyle/>
                    <a:p>
                      <a:r>
                        <a:rPr lang="en-US" altLang="ko-Kore-KR" sz="1800"/>
                        <a:t>2006</a:t>
                      </a:r>
                      <a:endParaRPr lang="ko-Kore-KR" altLang="en-US" sz="1800"/>
                    </a:p>
                  </a:txBody>
                  <a:tcPr marL="91086" marR="91086" marT="45543" marB="45543"/>
                </a:tc>
                <a:tc>
                  <a:txBody>
                    <a:bodyPr/>
                    <a:lstStyle/>
                    <a:p>
                      <a:r>
                        <a:rPr lang="en-US" altLang="ko-Kore-KR" sz="1800" dirty="0"/>
                        <a:t>Sports</a:t>
                      </a:r>
                      <a:endParaRPr lang="ko-Kore-KR" altLang="en-US" sz="1800" dirty="0"/>
                    </a:p>
                  </a:txBody>
                  <a:tcPr marL="91086" marR="91086" marT="45543" marB="45543"/>
                </a:tc>
                <a:extLst>
                  <a:ext uri="{0D108BD9-81ED-4DB2-BD59-A6C34878D82A}">
                    <a16:rowId xmlns:a16="http://schemas.microsoft.com/office/drawing/2014/main" val="1061181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501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양쪽 모서리가 둥근 사각형 34">
            <a:extLst>
              <a:ext uri="{FF2B5EF4-FFF2-40B4-BE49-F238E27FC236}">
                <a16:creationId xmlns:a16="http://schemas.microsoft.com/office/drawing/2014/main" id="{2398EEEF-024D-7198-38C2-8E491AA66DB9}"/>
              </a:ext>
            </a:extLst>
          </p:cNvPr>
          <p:cNvSpPr/>
          <p:nvPr/>
        </p:nvSpPr>
        <p:spPr>
          <a:xfrm>
            <a:off x="-9144" y="3100760"/>
            <a:ext cx="12195048" cy="3760179"/>
          </a:xfrm>
          <a:prstGeom prst="round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92B4D37E-29DE-2F82-C27B-F861A9904008}"/>
              </a:ext>
            </a:extLst>
          </p:cNvPr>
          <p:cNvSpPr txBox="1">
            <a:spLocks/>
          </p:cNvSpPr>
          <p:nvPr/>
        </p:nvSpPr>
        <p:spPr>
          <a:xfrm>
            <a:off x="404347" y="214444"/>
            <a:ext cx="5575126" cy="1474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spc="14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kumimoji="1" lang="en-US" altLang="ko-KR" sz="3200" dirty="0"/>
              <a:t>3) </a:t>
            </a:r>
            <a:r>
              <a:rPr kumimoji="1" lang="ko-KR" altLang="en-US" sz="3200" dirty="0"/>
              <a:t>인기게임 분석 </a:t>
            </a:r>
            <a:r>
              <a:rPr kumimoji="1" lang="en-US" altLang="ko-KR" sz="3200" dirty="0"/>
              <a:t>– Action</a:t>
            </a:r>
            <a:endParaRPr kumimoji="1" lang="en-US" altLang="en-US" sz="3200" dirty="0"/>
          </a:p>
        </p:txBody>
      </p:sp>
      <p:graphicFrame>
        <p:nvGraphicFramePr>
          <p:cNvPr id="27" name="표 15">
            <a:extLst>
              <a:ext uri="{FF2B5EF4-FFF2-40B4-BE49-F238E27FC236}">
                <a16:creationId xmlns:a16="http://schemas.microsoft.com/office/drawing/2014/main" id="{B4E083FB-766C-CD3D-6476-6165620077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7704541"/>
              </p:ext>
            </p:extLst>
          </p:nvPr>
        </p:nvGraphicFramePr>
        <p:xfrm>
          <a:off x="2077785" y="1459740"/>
          <a:ext cx="8027286" cy="1473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794">
                  <a:extLst>
                    <a:ext uri="{9D8B030D-6E8A-4147-A177-3AD203B41FA5}">
                      <a16:colId xmlns:a16="http://schemas.microsoft.com/office/drawing/2014/main" val="1311051115"/>
                    </a:ext>
                  </a:extLst>
                </a:gridCol>
                <a:gridCol w="4617494">
                  <a:extLst>
                    <a:ext uri="{9D8B030D-6E8A-4147-A177-3AD203B41FA5}">
                      <a16:colId xmlns:a16="http://schemas.microsoft.com/office/drawing/2014/main" val="207800547"/>
                    </a:ext>
                  </a:extLst>
                </a:gridCol>
                <a:gridCol w="1217181">
                  <a:extLst>
                    <a:ext uri="{9D8B030D-6E8A-4147-A177-3AD203B41FA5}">
                      <a16:colId xmlns:a16="http://schemas.microsoft.com/office/drawing/2014/main" val="2663413006"/>
                    </a:ext>
                  </a:extLst>
                </a:gridCol>
                <a:gridCol w="1444817">
                  <a:extLst>
                    <a:ext uri="{9D8B030D-6E8A-4147-A177-3AD203B41FA5}">
                      <a16:colId xmlns:a16="http://schemas.microsoft.com/office/drawing/2014/main" val="1373920990"/>
                    </a:ext>
                  </a:extLst>
                </a:gridCol>
              </a:tblGrid>
              <a:tr h="36122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순위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/>
                        <a:t>게임명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/>
                        <a:t>플랫폼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/>
                        <a:t>출시연도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101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ko-Kore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Legend of Zelda: Twilight Princess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Wii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2006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997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ko-Kore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 Dead Redemption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X360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2010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82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3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sz="1600" dirty="0">
                          <a:effectLst/>
                        </a:rPr>
                        <a:t>Metal Gear Solid 2: Sons of Liberty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PS2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2001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910573"/>
                  </a:ext>
                </a:extLst>
              </a:tr>
            </a:tbl>
          </a:graphicData>
        </a:graphic>
      </p:graphicFrame>
      <p:pic>
        <p:nvPicPr>
          <p:cNvPr id="28" name="Picture 2" descr="젤다의 전설 황혼의 공주">
            <a:extLst>
              <a:ext uri="{FF2B5EF4-FFF2-40B4-BE49-F238E27FC236}">
                <a16:creationId xmlns:a16="http://schemas.microsoft.com/office/drawing/2014/main" id="{457A509A-9E7C-AE7D-2144-8C21E0F7E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6" y="3720465"/>
            <a:ext cx="2193600" cy="306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4C5C19-AA6C-CACB-93F5-29782C23C4AD}"/>
              </a:ext>
            </a:extLst>
          </p:cNvPr>
          <p:cNvSpPr/>
          <p:nvPr/>
        </p:nvSpPr>
        <p:spPr>
          <a:xfrm>
            <a:off x="-84946" y="3241352"/>
            <a:ext cx="640262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1" lang="en-US" altLang="ko-Kore-KR" sz="2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r>
              <a:rPr kumimoji="1" lang="ko-KR" altLang="en-US" sz="2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위 </a:t>
            </a:r>
            <a:r>
              <a:rPr lang="en" altLang="ko-Kore-KR" sz="2400" b="1" i="0" kern="12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n-lt"/>
                <a:ea typeface="+mn-ea"/>
                <a:cs typeface="+mn-cs"/>
              </a:rPr>
              <a:t>The Legend of Zelda: Twilight Princess</a:t>
            </a:r>
            <a:endParaRPr lang="ko-Kore-KR" altLang="en-US" sz="24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4D1B8-8581-CCB6-70E2-C1C3A534BBDC}"/>
              </a:ext>
            </a:extLst>
          </p:cNvPr>
          <p:cNvSpPr txBox="1"/>
          <p:nvPr/>
        </p:nvSpPr>
        <p:spPr>
          <a:xfrm>
            <a:off x="2272098" y="3915027"/>
            <a:ext cx="38503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-</a:t>
            </a:r>
            <a:r>
              <a:rPr kumimoji="1" lang="ko-KR" altLang="en-US" sz="1400" dirty="0"/>
              <a:t> 항상 평점이 최상위권에 머무는 걸작 시리즈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-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젤다</a:t>
            </a:r>
            <a:r>
              <a:rPr kumimoji="1" lang="ko-KR" altLang="en-US" sz="1400" dirty="0"/>
              <a:t> 시리즈의 특징</a:t>
            </a:r>
            <a:r>
              <a:rPr kumimoji="1" lang="en-US" altLang="ko-KR" sz="1400" dirty="0"/>
              <a:t>:</a:t>
            </a:r>
          </a:p>
          <a:p>
            <a:r>
              <a:rPr kumimoji="1" lang="ko-KR" altLang="en-US" sz="1400" dirty="0"/>
              <a:t> 변화를 두려워 하지 않고 </a:t>
            </a:r>
            <a:r>
              <a:rPr kumimoji="1" lang="ko-KR" altLang="en-US" sz="1400" dirty="0">
                <a:solidFill>
                  <a:schemeClr val="bg1"/>
                </a:solidFill>
                <a:highlight>
                  <a:srgbClr val="808000"/>
                </a:highlight>
              </a:rPr>
              <a:t>다양한 면에서 변화를 추구한다는 점</a:t>
            </a:r>
            <a:r>
              <a:rPr kumimoji="1" lang="en-US" altLang="ko-KR" sz="1400" dirty="0"/>
              <a:t>,</a:t>
            </a:r>
          </a:p>
          <a:p>
            <a:r>
              <a:rPr kumimoji="1" lang="ko-KR" altLang="en-US" sz="1400" dirty="0"/>
              <a:t> 이 점 때문에 기존 시리즈와는 상당히 다른 느낌의 게임이 나올까 걱정이 무색할 정도로 </a:t>
            </a:r>
            <a:r>
              <a:rPr kumimoji="1" lang="ko-KR" altLang="en-US" sz="1400" dirty="0" err="1"/>
              <a:t>고퀄리티의</a:t>
            </a:r>
            <a:r>
              <a:rPr kumimoji="1" lang="ko-KR" altLang="en-US" sz="1400" dirty="0"/>
              <a:t> 게임을 제작</a:t>
            </a:r>
            <a:endParaRPr kumimoji="1" lang="en-US" altLang="ko-KR" sz="1400" dirty="0"/>
          </a:p>
          <a:p>
            <a:endParaRPr kumimoji="1" lang="en-US" altLang="ko-Kore-KR" sz="1400" dirty="0"/>
          </a:p>
          <a:p>
            <a:r>
              <a:rPr kumimoji="1" lang="en-US" altLang="ko-KR" sz="1400" dirty="0"/>
              <a:t>-</a:t>
            </a:r>
            <a:r>
              <a:rPr kumimoji="1" lang="ko-KR" altLang="en-US" sz="1400" dirty="0"/>
              <a:t> 엘프와 몬스터가 등장하는 </a:t>
            </a:r>
            <a:r>
              <a:rPr kumimoji="1" lang="ko-KR" altLang="en-US" sz="1400" dirty="0">
                <a:solidFill>
                  <a:schemeClr val="bg1"/>
                </a:solidFill>
                <a:highlight>
                  <a:srgbClr val="808000"/>
                </a:highlight>
              </a:rPr>
              <a:t>가상의 판타지 세계관</a:t>
            </a:r>
            <a:r>
              <a:rPr kumimoji="1" lang="ko-KR" altLang="en-US" sz="1400" dirty="0"/>
              <a:t>에 대한 사람들의 강한 동경과 로망을 </a:t>
            </a:r>
            <a:r>
              <a:rPr kumimoji="1" lang="ko-KR" altLang="en-US" sz="1400" dirty="0" err="1"/>
              <a:t>고퀄리티로</a:t>
            </a:r>
            <a:r>
              <a:rPr kumimoji="1" lang="ko-KR" altLang="en-US" sz="1400" dirty="0"/>
              <a:t> 충족</a:t>
            </a:r>
            <a:endParaRPr kumimoji="1" lang="ko-Kore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38A053E-434E-68C6-4CCC-E8E881232340}"/>
              </a:ext>
            </a:extLst>
          </p:cNvPr>
          <p:cNvSpPr/>
          <p:nvPr/>
        </p:nvSpPr>
        <p:spPr>
          <a:xfrm>
            <a:off x="6552496" y="3198167"/>
            <a:ext cx="53985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1" lang="en-US" altLang="ko-KR" sz="2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  <a:r>
              <a:rPr kumimoji="1" lang="ko-KR" altLang="en-US" sz="2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위 </a:t>
            </a:r>
            <a:r>
              <a:rPr kumimoji="1" lang="en-US" altLang="ko-KR" sz="2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Red Dead Redemption</a:t>
            </a:r>
            <a:endParaRPr lang="ko-Kore-KR" altLang="en-US" sz="24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2" name="Picture 4" descr="Red dead Redempt...">
            <a:extLst>
              <a:ext uri="{FF2B5EF4-FFF2-40B4-BE49-F238E27FC236}">
                <a16:creationId xmlns:a16="http://schemas.microsoft.com/office/drawing/2014/main" id="{2AC19742-332C-E7F9-5538-70E052727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346" y="3617065"/>
            <a:ext cx="2574189" cy="318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C23780B-79EC-9D42-A75B-C646BB3CAD11}"/>
              </a:ext>
            </a:extLst>
          </p:cNvPr>
          <p:cNvSpPr txBox="1"/>
          <p:nvPr/>
        </p:nvSpPr>
        <p:spPr>
          <a:xfrm>
            <a:off x="6379115" y="3892145"/>
            <a:ext cx="31145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-</a:t>
            </a:r>
            <a:r>
              <a:rPr kumimoji="1" lang="ko-KR" altLang="en-US" sz="1400" dirty="0"/>
              <a:t> 인기게임 리스트에 있는 </a:t>
            </a:r>
            <a:r>
              <a:rPr kumimoji="1" lang="en-US" altLang="ko-KR" sz="1400" dirty="0"/>
              <a:t>GTA</a:t>
            </a:r>
            <a:r>
              <a:rPr kumimoji="1" lang="ko-KR" altLang="en-US" sz="1400" dirty="0"/>
              <a:t>시리즈의 제작사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Rockstar</a:t>
            </a:r>
            <a:r>
              <a:rPr kumimoji="1" lang="ko-KR" altLang="en-US" sz="1400" dirty="0"/>
              <a:t>의 또 다른 </a:t>
            </a:r>
            <a:r>
              <a:rPr kumimoji="1" lang="ko-KR" altLang="en-US" sz="1400" dirty="0">
                <a:solidFill>
                  <a:schemeClr val="bg1"/>
                </a:solidFill>
                <a:highlight>
                  <a:srgbClr val="808000"/>
                </a:highlight>
              </a:rPr>
              <a:t>오픈월드</a:t>
            </a:r>
            <a:r>
              <a:rPr kumimoji="1" lang="ko-KR" altLang="en-US" sz="1400" dirty="0"/>
              <a:t> 게임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-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GTA</a:t>
            </a:r>
            <a:r>
              <a:rPr kumimoji="1" lang="ko-KR" altLang="en-US" sz="1400" dirty="0"/>
              <a:t>의 </a:t>
            </a:r>
            <a:r>
              <a:rPr kumimoji="1" lang="ko-KR" altLang="en-US" sz="1400" dirty="0">
                <a:solidFill>
                  <a:schemeClr val="bg1"/>
                </a:solidFill>
                <a:highlight>
                  <a:srgbClr val="808000"/>
                </a:highlight>
              </a:rPr>
              <a:t>서부극버전</a:t>
            </a:r>
            <a:endParaRPr kumimoji="1" lang="en-US" altLang="ko-KR" sz="1400" dirty="0">
              <a:solidFill>
                <a:schemeClr val="bg1"/>
              </a:solidFill>
              <a:highlight>
                <a:srgbClr val="808000"/>
              </a:highlight>
            </a:endParaRPr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-</a:t>
            </a:r>
            <a:r>
              <a:rPr kumimoji="1" lang="ko-KR" altLang="en-US" sz="1400" dirty="0"/>
              <a:t> </a:t>
            </a:r>
            <a:r>
              <a:rPr kumimoji="1" lang="ko-KR" altLang="en-US" sz="1400" dirty="0">
                <a:solidFill>
                  <a:schemeClr val="bg1"/>
                </a:solidFill>
                <a:highlight>
                  <a:srgbClr val="808000"/>
                </a:highlight>
              </a:rPr>
              <a:t>높은 자유도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무법자들의 완벽한 절멸을 다루는 </a:t>
            </a:r>
            <a:r>
              <a:rPr kumimoji="1" lang="ko-KR" altLang="en-US" sz="1400" dirty="0">
                <a:solidFill>
                  <a:schemeClr val="bg1"/>
                </a:solidFill>
                <a:highlight>
                  <a:srgbClr val="808000"/>
                </a:highlight>
              </a:rPr>
              <a:t>훌륭한 스토리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ko-KR" altLang="en-US" sz="1400" dirty="0">
                <a:solidFill>
                  <a:schemeClr val="bg1"/>
                </a:solidFill>
                <a:highlight>
                  <a:srgbClr val="808000"/>
                </a:highlight>
              </a:rPr>
              <a:t>서부극 특유의 분위기 연출을 높은 수준으로 구현</a:t>
            </a:r>
            <a:r>
              <a:rPr kumimoji="1" lang="ko-KR" altLang="en-US" sz="1400" dirty="0"/>
              <a:t>하는 등 세세한 곳에서 게임플레이어들의 호응을 얻음</a:t>
            </a:r>
            <a:endParaRPr kumimoji="1" lang="en-US" altLang="ko-KR" sz="1400" dirty="0"/>
          </a:p>
          <a:p>
            <a:endParaRPr kumimoji="1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52462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34B8C-DCAA-6D70-DF4D-B6E76E90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4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A2BD01-4956-E29D-BC0D-667486E99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090" y="1830453"/>
            <a:ext cx="10515600" cy="4195763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다음 분기 게임설계는 </a:t>
            </a:r>
            <a:r>
              <a:rPr kumimoji="1" lang="en-US" altLang="ko-KR" dirty="0"/>
              <a:t>..</a:t>
            </a:r>
          </a:p>
          <a:p>
            <a:pPr marL="0" indent="0">
              <a:buNone/>
            </a:pPr>
            <a:endParaRPr kumimoji="1" lang="en-US" altLang="ko-Kore-KR" sz="800" dirty="0"/>
          </a:p>
          <a:p>
            <a:r>
              <a:rPr kumimoji="1" lang="ko-Kore-KR" altLang="en-US" dirty="0"/>
              <a:t>장르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지역별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연도별에서 모두 압도적으로 </a:t>
            </a:r>
            <a:r>
              <a:rPr kumimoji="1" lang="en-US" altLang="ko-KR" dirty="0"/>
              <a:t>1</a:t>
            </a:r>
            <a:r>
              <a:rPr kumimoji="1" lang="ko-KR" altLang="en-US" dirty="0"/>
              <a:t>위를 보여준 </a:t>
            </a:r>
            <a:r>
              <a:rPr kumimoji="1" lang="en-US" altLang="ko-KR" dirty="0">
                <a:highlight>
                  <a:srgbClr val="808000"/>
                </a:highlight>
              </a:rPr>
              <a:t>Action</a:t>
            </a:r>
            <a:r>
              <a:rPr kumimoji="1" lang="en-US" altLang="ko-KR" dirty="0"/>
              <a:t> </a:t>
            </a:r>
            <a:r>
              <a:rPr kumimoji="1" lang="ko-KR" altLang="en-US" dirty="0"/>
              <a:t>장르 추천</a:t>
            </a:r>
            <a:endParaRPr kumimoji="1" lang="en-US" altLang="ko-KR" dirty="0"/>
          </a:p>
          <a:p>
            <a:r>
              <a:rPr kumimoji="1" lang="ko-KR" altLang="en-US" dirty="0"/>
              <a:t>플랫폼</a:t>
            </a:r>
            <a:r>
              <a:rPr kumimoji="1" lang="en-US" altLang="ko-KR" dirty="0"/>
              <a:t>:</a:t>
            </a:r>
            <a:r>
              <a:rPr kumimoji="1" lang="ko-KR" altLang="en-US" dirty="0"/>
              <a:t> 북미</a:t>
            </a:r>
            <a:r>
              <a:rPr kumimoji="1" lang="en-US" altLang="ko-KR" dirty="0"/>
              <a:t>,</a:t>
            </a:r>
            <a:r>
              <a:rPr kumimoji="1" lang="ko-KR" altLang="en-US" dirty="0"/>
              <a:t> 유럽지역으로 인해 압도적 출고량을 보여준 </a:t>
            </a:r>
            <a:r>
              <a:rPr kumimoji="1" lang="en-US" altLang="ko-KR" dirty="0">
                <a:highlight>
                  <a:srgbClr val="808000"/>
                </a:highlight>
              </a:rPr>
              <a:t>Console-Home</a:t>
            </a:r>
            <a:r>
              <a:rPr kumimoji="1" lang="ko-KR" altLang="en-US" dirty="0"/>
              <a:t> 가정용 </a:t>
            </a:r>
            <a:r>
              <a:rPr kumimoji="1" lang="ko-KR" altLang="en-US" dirty="0" err="1"/>
              <a:t>거치식</a:t>
            </a:r>
            <a:r>
              <a:rPr kumimoji="1" lang="ko-KR" altLang="en-US" dirty="0"/>
              <a:t> 콘솔로 출시 추천</a:t>
            </a:r>
            <a:r>
              <a:rPr kumimoji="1" lang="en-US" altLang="ko-KR" dirty="0"/>
              <a:t>: 2020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11</a:t>
            </a:r>
            <a:r>
              <a:rPr kumimoji="1" lang="ko-KR" altLang="en-US" dirty="0"/>
              <a:t>월 출시된 </a:t>
            </a:r>
            <a:r>
              <a:rPr kumimoji="1" lang="en-US" altLang="ko-KR" dirty="0">
                <a:highlight>
                  <a:srgbClr val="808000"/>
                </a:highlight>
              </a:rPr>
              <a:t>PS5</a:t>
            </a:r>
            <a:r>
              <a:rPr kumimoji="1" lang="en-US" altLang="ko-KR" dirty="0"/>
              <a:t> </a:t>
            </a:r>
            <a:r>
              <a:rPr kumimoji="1" lang="ko-KR" altLang="en-US" dirty="0"/>
              <a:t>추천</a:t>
            </a:r>
            <a:endParaRPr kumimoji="1" lang="en-US" altLang="ko-KR" dirty="0"/>
          </a:p>
          <a:p>
            <a:r>
              <a:rPr kumimoji="1" lang="ko-KR" altLang="en-US" dirty="0"/>
              <a:t>지역</a:t>
            </a:r>
            <a:r>
              <a:rPr kumimoji="1" lang="en-US" altLang="ko-KR" dirty="0"/>
              <a:t>:</a:t>
            </a:r>
            <a:r>
              <a:rPr kumimoji="1" lang="ko-KR" altLang="en-US" dirty="0"/>
              <a:t> 플랫폼을 백분 활용할 수 있는 </a:t>
            </a:r>
            <a:r>
              <a:rPr kumimoji="1" lang="ko-KR" altLang="en-US" dirty="0">
                <a:highlight>
                  <a:srgbClr val="808000"/>
                </a:highlight>
              </a:rPr>
              <a:t>북미지역</a:t>
            </a:r>
            <a:r>
              <a:rPr kumimoji="1" lang="en-US" altLang="ko-KR" dirty="0">
                <a:highlight>
                  <a:srgbClr val="808000"/>
                </a:highlight>
              </a:rPr>
              <a:t>,</a:t>
            </a:r>
            <a:r>
              <a:rPr kumimoji="1" lang="ko-KR" altLang="en-US" dirty="0">
                <a:highlight>
                  <a:srgbClr val="808000"/>
                </a:highlight>
              </a:rPr>
              <a:t> 유럽지역</a:t>
            </a:r>
            <a:r>
              <a:rPr kumimoji="1" lang="ko-KR" altLang="en-US" dirty="0"/>
              <a:t>에</a:t>
            </a:r>
            <a:br>
              <a:rPr kumimoji="1" lang="en-US" altLang="ko-KR" dirty="0"/>
            </a:br>
            <a:r>
              <a:rPr kumimoji="1" lang="ko-KR" altLang="en-US" dirty="0"/>
              <a:t>         적극적인 홍보 진행</a:t>
            </a:r>
            <a:endParaRPr kumimoji="1" lang="en-US" altLang="ko-KR" dirty="0"/>
          </a:p>
          <a:p>
            <a:r>
              <a:rPr kumimoji="1" lang="ko-KR" altLang="en-US" dirty="0"/>
              <a:t>추가사항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>
                <a:highlight>
                  <a:srgbClr val="808000"/>
                </a:highlight>
              </a:rPr>
              <a:t>가상의 탄탄한 세계관 생성</a:t>
            </a:r>
            <a:r>
              <a:rPr kumimoji="1" lang="ko-KR" altLang="en-US" dirty="0"/>
              <a:t>으로 </a:t>
            </a:r>
            <a:r>
              <a:rPr kumimoji="1" lang="ko-KR" altLang="en-US" dirty="0" err="1"/>
              <a:t>매니아층</a:t>
            </a:r>
            <a:r>
              <a:rPr kumimoji="1" lang="ko-KR" altLang="en-US" dirty="0"/>
              <a:t> 형성 목표</a:t>
            </a:r>
            <a:br>
              <a:rPr kumimoji="1" lang="en-US" altLang="ko-KR" dirty="0"/>
            </a:br>
            <a:r>
              <a:rPr kumimoji="1" lang="ko-KR" altLang="en-US" dirty="0"/>
              <a:t>               </a:t>
            </a:r>
            <a:r>
              <a:rPr kumimoji="1" lang="ko-KR" altLang="en-US" dirty="0">
                <a:highlight>
                  <a:srgbClr val="808000"/>
                </a:highlight>
              </a:rPr>
              <a:t>디테일한 세계관 분위기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고퀄리티로</a:t>
            </a:r>
            <a:r>
              <a:rPr kumimoji="1" lang="ko-KR" altLang="en-US" dirty="0"/>
              <a:t> 구현 </a:t>
            </a:r>
            <a:br>
              <a:rPr kumimoji="1" lang="en-US" altLang="ko-KR" dirty="0"/>
            </a:br>
            <a:r>
              <a:rPr kumimoji="1" lang="ko-KR" altLang="en-US" dirty="0"/>
              <a:t>               </a:t>
            </a:r>
            <a:r>
              <a:rPr kumimoji="1" lang="ko-KR" altLang="en-US" dirty="0" err="1"/>
              <a:t>개연성있는</a:t>
            </a:r>
            <a:r>
              <a:rPr kumimoji="1" lang="ko-KR" altLang="en-US" dirty="0"/>
              <a:t> </a:t>
            </a:r>
            <a:r>
              <a:rPr kumimoji="1" lang="ko-KR" altLang="en-US" dirty="0">
                <a:highlight>
                  <a:srgbClr val="808000"/>
                </a:highlight>
              </a:rPr>
              <a:t>스토리 연출</a:t>
            </a:r>
            <a:r>
              <a:rPr kumimoji="1" lang="ko-KR" altLang="en-US" dirty="0"/>
              <a:t>로 출시 목표</a:t>
            </a:r>
            <a:endParaRPr kumimoji="1" lang="en-US" altLang="ko-KR" dirty="0"/>
          </a:p>
        </p:txBody>
      </p:sp>
      <p:sp>
        <p:nvSpPr>
          <p:cNvPr id="12" name="대각선 방향의 모서리가 잘린 사각형 11">
            <a:extLst>
              <a:ext uri="{FF2B5EF4-FFF2-40B4-BE49-F238E27FC236}">
                <a16:creationId xmlns:a16="http://schemas.microsoft.com/office/drawing/2014/main" id="{EFAA8EB8-A4C6-C1C2-1FB2-C1776A5A20E0}"/>
              </a:ext>
            </a:extLst>
          </p:cNvPr>
          <p:cNvSpPr/>
          <p:nvPr/>
        </p:nvSpPr>
        <p:spPr>
          <a:xfrm>
            <a:off x="9119777" y="3712100"/>
            <a:ext cx="2930281" cy="313378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493E1C08-0801-99F6-B4FB-2D944815F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450" y="3840942"/>
            <a:ext cx="2645805" cy="289951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EB18556A-880A-5870-CC74-B4F0C829CD21}"/>
                  </a:ext>
                </a:extLst>
              </p14:cNvPr>
              <p14:cNvContentPartPr/>
              <p14:nvPr/>
            </p14:nvContentPartPr>
            <p14:xfrm>
              <a:off x="10012005" y="4181435"/>
              <a:ext cx="478800" cy="1692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EB18556A-880A-5870-CC74-B4F0C829CD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76005" y="4109435"/>
                <a:ext cx="5504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7E65F2B9-E75D-3E91-3AF8-73BBD8FFF2AF}"/>
                  </a:ext>
                </a:extLst>
              </p14:cNvPr>
              <p14:cNvContentPartPr/>
              <p14:nvPr/>
            </p14:nvContentPartPr>
            <p14:xfrm>
              <a:off x="9432957" y="4308875"/>
              <a:ext cx="461880" cy="1332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7E65F2B9-E75D-3E91-3AF8-73BBD8FFF2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97317" y="4237235"/>
                <a:ext cx="53352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6887486E-414C-CBA1-5320-ADDC2509E2AF}"/>
                  </a:ext>
                </a:extLst>
              </p14:cNvPr>
              <p14:cNvContentPartPr/>
              <p14:nvPr/>
            </p14:nvContentPartPr>
            <p14:xfrm>
              <a:off x="10091101" y="4322195"/>
              <a:ext cx="256680" cy="324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6887486E-414C-CBA1-5320-ADDC2509E2A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55461" y="4250195"/>
                <a:ext cx="32832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EC006B78-3848-90D5-D327-420DEA6B0E5C}"/>
                  </a:ext>
                </a:extLst>
              </p14:cNvPr>
              <p14:cNvContentPartPr/>
              <p14:nvPr/>
            </p14:nvContentPartPr>
            <p14:xfrm>
              <a:off x="10989661" y="4314635"/>
              <a:ext cx="495360" cy="18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EC006B78-3848-90D5-D327-420DEA6B0E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53661" y="4242995"/>
                <a:ext cx="5670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6A2E0099-361F-B891-14F7-38DB8768C45E}"/>
                  </a:ext>
                </a:extLst>
              </p14:cNvPr>
              <p14:cNvContentPartPr/>
              <p14:nvPr/>
            </p14:nvContentPartPr>
            <p14:xfrm>
              <a:off x="8115223" y="4162489"/>
              <a:ext cx="942840" cy="40140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6A2E0099-361F-B891-14F7-38DB8768C45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06583" y="4153849"/>
                <a:ext cx="960480" cy="41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014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107C8-47EF-0FF5-0335-CB38E27F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분석의</a:t>
            </a:r>
            <a:r>
              <a:rPr kumimoji="1" lang="ko-KR" altLang="en-US" dirty="0"/>
              <a:t> 목적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게임시장의</a:t>
            </a:r>
            <a:r>
              <a:rPr kumimoji="1" lang="ko-KR" altLang="en-US" dirty="0"/>
              <a:t> 하락세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2DD2B8-BA01-DE2E-6077-5D5D2A306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코로나</a:t>
            </a:r>
            <a:r>
              <a:rPr kumimoji="1" lang="ko-KR" altLang="en-US" dirty="0"/>
              <a:t> </a:t>
            </a:r>
            <a:r>
              <a:rPr kumimoji="1" lang="en-US" altLang="ko-KR" dirty="0"/>
              <a:t>19</a:t>
            </a:r>
            <a:r>
              <a:rPr kumimoji="1" lang="ko-KR" altLang="en-US" dirty="0"/>
              <a:t>로 인해 실내생활이 자연스레 늘어나면서 확장되었던 온라인 시장이 </a:t>
            </a:r>
            <a:r>
              <a:rPr kumimoji="1" lang="ko-KR" altLang="en-US" dirty="0" err="1"/>
              <a:t>엔데믹이</a:t>
            </a:r>
            <a:r>
              <a:rPr kumimoji="1" lang="ko-KR" altLang="en-US" dirty="0"/>
              <a:t> 되며 하락세로 변화됨</a:t>
            </a:r>
            <a:endParaRPr kumimoji="1" lang="en-US" altLang="ko-KR" dirty="0"/>
          </a:p>
          <a:p>
            <a:r>
              <a:rPr kumimoji="1" lang="ko-KR" altLang="en-US" dirty="0"/>
              <a:t>이로 인해 </a:t>
            </a:r>
            <a:r>
              <a:rPr kumimoji="1" lang="ko-KR" altLang="en-US" dirty="0" err="1"/>
              <a:t>신게임</a:t>
            </a:r>
            <a:r>
              <a:rPr kumimoji="1" lang="ko-KR" altLang="en-US" dirty="0"/>
              <a:t> 발매에도 더 신중한 논의와 결정이 필요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B12354-C9B1-89B3-EC69-AA7579527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87" y="3652894"/>
            <a:ext cx="7772400" cy="19446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955AFD-20F7-9C52-A31E-B3E0EF357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036" y="4792829"/>
            <a:ext cx="7772400" cy="19211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E22EA4F-E832-3186-9AA0-9E55AA1B2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768" y="5648913"/>
            <a:ext cx="7772400" cy="115930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0647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9833A-CCA5-EA3A-BA78-B456E18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목차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FE6BC-E4C4-C723-EBF5-F01E722B0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1323"/>
            <a:ext cx="10515600" cy="4195763"/>
          </a:xfrm>
        </p:spPr>
        <p:txBody>
          <a:bodyPr/>
          <a:lstStyle/>
          <a:p>
            <a:pPr marL="457200" indent="-457200">
              <a:buAutoNum type="arabicParenR"/>
            </a:pPr>
            <a:endParaRPr kumimoji="1" lang="en-US" altLang="ko-KR" sz="1000" dirty="0"/>
          </a:p>
          <a:p>
            <a:pPr marL="457200" indent="-457200">
              <a:buAutoNum type="arabicParenR"/>
            </a:pPr>
            <a:r>
              <a:rPr kumimoji="1" lang="ko-KR" altLang="en-US" sz="2800" dirty="0"/>
              <a:t>지역별 장르 선호도 분석</a:t>
            </a:r>
            <a:endParaRPr kumimoji="1" lang="en-US" altLang="ko-KR" sz="2800" dirty="0"/>
          </a:p>
          <a:p>
            <a:pPr marL="457200" indent="-457200">
              <a:buAutoNum type="arabicParenR"/>
            </a:pPr>
            <a:endParaRPr kumimoji="1" lang="en-US" altLang="ko-KR" sz="1000" dirty="0"/>
          </a:p>
          <a:p>
            <a:pPr marL="457200" indent="-457200">
              <a:buAutoNum type="arabicParenR"/>
            </a:pPr>
            <a:r>
              <a:rPr kumimoji="1" lang="ko-KR" altLang="en-US" sz="2800" dirty="0"/>
              <a:t>연도별 트렌드 분석 </a:t>
            </a:r>
            <a:r>
              <a:rPr kumimoji="1" lang="en-US" altLang="ko-KR" sz="2800" dirty="0"/>
              <a:t>(</a:t>
            </a:r>
            <a:r>
              <a:rPr kumimoji="1" lang="ko-KR" altLang="en-US" sz="2800" dirty="0"/>
              <a:t>장르</a:t>
            </a:r>
            <a:r>
              <a:rPr kumimoji="1" lang="en-US" altLang="ko-KR" sz="2800" dirty="0"/>
              <a:t>/</a:t>
            </a:r>
            <a:r>
              <a:rPr kumimoji="1" lang="ko-KR" altLang="en-US" sz="2800" dirty="0"/>
              <a:t>플랫폼</a:t>
            </a:r>
            <a:r>
              <a:rPr kumimoji="1" lang="en-US" altLang="ko-KR" sz="2800" dirty="0"/>
              <a:t>)</a:t>
            </a:r>
          </a:p>
          <a:p>
            <a:pPr marL="457200" indent="-457200">
              <a:buAutoNum type="arabicParenR"/>
            </a:pPr>
            <a:endParaRPr kumimoji="1" lang="en-US" altLang="ko-KR" sz="1000" dirty="0"/>
          </a:p>
          <a:p>
            <a:pPr marL="457200" indent="-457200">
              <a:buAutoNum type="arabicParenR"/>
            </a:pPr>
            <a:r>
              <a:rPr kumimoji="1" lang="ko-KR" altLang="en-US" sz="2800" dirty="0"/>
              <a:t>인기게임 분석</a:t>
            </a:r>
            <a:endParaRPr kumimoji="1" lang="en-US" altLang="ko-KR" sz="2800" dirty="0"/>
          </a:p>
          <a:p>
            <a:pPr marL="457200" indent="-457200">
              <a:buAutoNum type="arabicParenR"/>
            </a:pPr>
            <a:endParaRPr kumimoji="1" lang="en-US" altLang="ko-KR" sz="1000" dirty="0"/>
          </a:p>
          <a:p>
            <a:pPr marL="457200" indent="-457200">
              <a:buAutoNum type="arabicParenR"/>
            </a:pPr>
            <a:r>
              <a:rPr kumimoji="1" lang="ko-KR" altLang="en-US" sz="2800" dirty="0"/>
              <a:t>결론</a:t>
            </a:r>
            <a:endParaRPr kumimoji="1"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11093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E2CC8-285F-B196-0E8D-9D4D479E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사용한</a:t>
            </a:r>
            <a:r>
              <a:rPr kumimoji="1" lang="ko-KR" altLang="en-US" dirty="0"/>
              <a:t> 데이터셋에 대한 안내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529A3-91D9-B087-4245-DD896A9D7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게임명</a:t>
            </a:r>
            <a:r>
              <a:rPr kumimoji="1" lang="en-US" altLang="ko-KR" dirty="0"/>
              <a:t>,</a:t>
            </a:r>
            <a:r>
              <a:rPr kumimoji="1" lang="ko-KR" altLang="en-US" dirty="0"/>
              <a:t> 플랫폼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출시연도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장르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배급사</a:t>
            </a:r>
            <a:r>
              <a:rPr kumimoji="1" lang="en-US" altLang="ko-KR" dirty="0"/>
              <a:t>,</a:t>
            </a:r>
            <a:r>
              <a:rPr kumimoji="1" lang="ko-KR" altLang="en-US" dirty="0"/>
              <a:t> 북미</a:t>
            </a:r>
            <a:r>
              <a:rPr kumimoji="1" lang="en-US" altLang="ko-KR" dirty="0"/>
              <a:t>/</a:t>
            </a:r>
            <a:r>
              <a:rPr kumimoji="1" lang="ko-KR" altLang="en-US" dirty="0"/>
              <a:t>유럽</a:t>
            </a:r>
            <a:r>
              <a:rPr kumimoji="1" lang="en-US" altLang="ko-KR" dirty="0"/>
              <a:t>/</a:t>
            </a:r>
            <a:r>
              <a:rPr kumimoji="1" lang="ko-KR" altLang="en-US" dirty="0"/>
              <a:t>일본</a:t>
            </a:r>
            <a:r>
              <a:rPr kumimoji="1" lang="en-US" altLang="ko-KR" dirty="0"/>
              <a:t>/</a:t>
            </a:r>
            <a:r>
              <a:rPr kumimoji="1" lang="ko-KR" altLang="en-US" dirty="0"/>
              <a:t>기타지역 출고량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이루어진 데이터셋을 사용하였습니다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출시연도의 경우 </a:t>
            </a:r>
            <a:r>
              <a:rPr kumimoji="1" lang="en-US" altLang="ko-KR" dirty="0"/>
              <a:t>2000~2016</a:t>
            </a:r>
            <a:r>
              <a:rPr kumimoji="1" lang="ko-KR" altLang="en-US" dirty="0"/>
              <a:t>년의 데이터로 분석하였습니다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2000</a:t>
            </a:r>
            <a:r>
              <a:rPr kumimoji="1" lang="ko-KR" altLang="en-US" dirty="0"/>
              <a:t>년도 이전의 자료는 오래된 자료로 판단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삭제</a:t>
            </a:r>
            <a:br>
              <a:rPr kumimoji="1" lang="en-US" altLang="ko-KR" dirty="0"/>
            </a:b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2017</a:t>
            </a:r>
            <a:r>
              <a:rPr kumimoji="1" lang="ko-KR" altLang="en-US" dirty="0"/>
              <a:t>년도 이후의 자료는 샘플이 충분하지 않아 삭제</a:t>
            </a:r>
            <a:endParaRPr kumimoji="1" lang="en-US" altLang="ko-KR" dirty="0"/>
          </a:p>
          <a:p>
            <a:r>
              <a:rPr kumimoji="1" lang="ko-KR" altLang="en-US" dirty="0"/>
              <a:t>전체적인 트렌드 추이를 보기위한 밸런스를 위하여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ko-KR" altLang="en-US" dirty="0"/>
              <a:t>통계적으로 너무 큰 출고량의 경우 제거하고 진행하였습니다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873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B9981-BED0-34D2-331D-C65C01FF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658" y="154402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1)</a:t>
            </a:r>
            <a:r>
              <a:rPr kumimoji="1" lang="ko-KR" altLang="en-US" dirty="0"/>
              <a:t> 지역별 장르 선호도 분석</a:t>
            </a:r>
            <a:endParaRPr kumimoji="1" lang="ko-Kore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5F78933-EFC7-BFA3-D824-13C5CC3E56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" t="1967" r="2380"/>
          <a:stretch/>
        </p:blipFill>
        <p:spPr bwMode="auto">
          <a:xfrm>
            <a:off x="140677" y="1479965"/>
            <a:ext cx="9031459" cy="522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55853A-0906-8684-AC7B-47DA05543FBF}"/>
              </a:ext>
            </a:extLst>
          </p:cNvPr>
          <p:cNvSpPr txBox="1"/>
          <p:nvPr/>
        </p:nvSpPr>
        <p:spPr>
          <a:xfrm>
            <a:off x="9249102" y="1479965"/>
            <a:ext cx="2942897" cy="528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u="sng" dirty="0">
                <a:solidFill>
                  <a:schemeClr val="bg1"/>
                </a:solidFill>
              </a:rPr>
              <a:t>2</a:t>
            </a:r>
            <a:r>
              <a:rPr kumimoji="1" lang="en-US" altLang="ko-KR" sz="2000" b="1" u="sng" dirty="0">
                <a:solidFill>
                  <a:schemeClr val="bg1"/>
                </a:solidFill>
              </a:rPr>
              <a:t>022</a:t>
            </a:r>
            <a:r>
              <a:rPr kumimoji="1" lang="ko-KR" altLang="en-US" sz="2000" b="1" u="sng" dirty="0">
                <a:solidFill>
                  <a:schemeClr val="bg1"/>
                </a:solidFill>
              </a:rPr>
              <a:t> </a:t>
            </a:r>
            <a:r>
              <a:rPr kumimoji="1" lang="ko-Kore-KR" altLang="en-US" sz="2000" b="1" u="sng" dirty="0">
                <a:solidFill>
                  <a:schemeClr val="bg1"/>
                </a:solidFill>
              </a:rPr>
              <a:t>게임시장</a:t>
            </a:r>
            <a:r>
              <a:rPr kumimoji="1" lang="ko-KR" altLang="en-US" sz="2000" b="1" u="sng" dirty="0">
                <a:solidFill>
                  <a:schemeClr val="bg1"/>
                </a:solidFill>
              </a:rPr>
              <a:t> 성장률</a:t>
            </a:r>
            <a:endParaRPr kumimoji="1" lang="en-US" altLang="ko-KR" sz="2000" b="1" u="sng" dirty="0">
              <a:solidFill>
                <a:schemeClr val="bg1"/>
              </a:solidFill>
            </a:endParaRPr>
          </a:p>
          <a:p>
            <a:endParaRPr kumimoji="1" lang="en-US" altLang="ko-KR" sz="1050" dirty="0">
              <a:solidFill>
                <a:schemeClr val="bg1"/>
              </a:solidFill>
            </a:endParaRPr>
          </a:p>
          <a:p>
            <a:r>
              <a:rPr kumimoji="1" lang="en-US" altLang="ko-KR" b="1" dirty="0">
                <a:solidFill>
                  <a:schemeClr val="bg1"/>
                </a:solidFill>
              </a:rPr>
              <a:t>1</a:t>
            </a:r>
            <a:r>
              <a:rPr kumimoji="1" lang="ko-KR" altLang="en-US" b="1" dirty="0">
                <a:solidFill>
                  <a:schemeClr val="bg1"/>
                </a:solidFill>
              </a:rPr>
              <a:t>위 아시아 태평양지역</a:t>
            </a:r>
            <a:endParaRPr kumimoji="1" lang="en-US" altLang="ko-KR" b="1" dirty="0">
              <a:solidFill>
                <a:schemeClr val="bg1"/>
              </a:solidFill>
            </a:endParaRPr>
          </a:p>
          <a:p>
            <a:r>
              <a:rPr kumimoji="1" lang="en-US" altLang="ko-KR" b="1" dirty="0">
                <a:solidFill>
                  <a:schemeClr val="bg1"/>
                </a:solidFill>
              </a:rPr>
              <a:t>2</a:t>
            </a:r>
            <a:r>
              <a:rPr kumimoji="1" lang="ko-KR" altLang="en-US" b="1" dirty="0">
                <a:solidFill>
                  <a:schemeClr val="bg1"/>
                </a:solidFill>
              </a:rPr>
              <a:t>위 북미지역</a:t>
            </a:r>
            <a:endParaRPr kumimoji="1" lang="en-US" altLang="ko-KR" b="1" dirty="0">
              <a:solidFill>
                <a:schemeClr val="bg1"/>
              </a:solidFill>
            </a:endParaRPr>
          </a:p>
          <a:p>
            <a:r>
              <a:rPr kumimoji="1" lang="en-US" altLang="ko-KR" b="1" dirty="0">
                <a:solidFill>
                  <a:schemeClr val="bg1"/>
                </a:solidFill>
              </a:rPr>
              <a:t>3</a:t>
            </a:r>
            <a:r>
              <a:rPr kumimoji="1" lang="ko-KR" altLang="en-US" b="1" dirty="0">
                <a:solidFill>
                  <a:schemeClr val="bg1"/>
                </a:solidFill>
              </a:rPr>
              <a:t>위 유럽지역</a:t>
            </a:r>
            <a:endParaRPr kumimoji="1" lang="en-US" altLang="ko-KR" b="1" dirty="0">
              <a:solidFill>
                <a:schemeClr val="bg1"/>
              </a:solidFill>
            </a:endParaRPr>
          </a:p>
          <a:p>
            <a:r>
              <a:rPr kumimoji="1" lang="en-US" altLang="ko-KR" dirty="0">
                <a:solidFill>
                  <a:schemeClr val="bg1"/>
                </a:solidFill>
              </a:rPr>
              <a:t>4</a:t>
            </a:r>
            <a:r>
              <a:rPr kumimoji="1" lang="ko-KR" altLang="en-US" dirty="0">
                <a:solidFill>
                  <a:schemeClr val="bg1"/>
                </a:solidFill>
              </a:rPr>
              <a:t>위 라틴아메리카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중동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아프리카</a:t>
            </a:r>
            <a:endParaRPr kumimoji="1" lang="en-US" altLang="ko-KR" dirty="0">
              <a:solidFill>
                <a:schemeClr val="bg1"/>
              </a:solidFill>
            </a:endParaRPr>
          </a:p>
          <a:p>
            <a:endParaRPr kumimoji="1" lang="en-US" altLang="ko-KR" sz="1100" dirty="0">
              <a:solidFill>
                <a:schemeClr val="bg1"/>
              </a:solidFill>
            </a:endParaRPr>
          </a:p>
          <a:p>
            <a:r>
              <a:rPr kumimoji="1" lang="ko-KR" altLang="en-US" dirty="0">
                <a:solidFill>
                  <a:schemeClr val="bg1"/>
                </a:solidFill>
              </a:rPr>
              <a:t>아시아 태평양 지역의 경우 범위가 넓고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현재 </a:t>
            </a:r>
            <a:r>
              <a:rPr kumimoji="1" lang="ko-KR" altLang="en-US" dirty="0">
                <a:solidFill>
                  <a:schemeClr val="bg1"/>
                </a:solidFill>
                <a:highlight>
                  <a:srgbClr val="808000"/>
                </a:highlight>
              </a:rPr>
              <a:t>중국의 경우 </a:t>
            </a:r>
            <a:r>
              <a:rPr kumimoji="1" lang="ko-KR" altLang="en-US" dirty="0" err="1">
                <a:solidFill>
                  <a:schemeClr val="bg1"/>
                </a:solidFill>
                <a:highlight>
                  <a:srgbClr val="808000"/>
                </a:highlight>
              </a:rPr>
              <a:t>판호발급</a:t>
            </a:r>
            <a:r>
              <a:rPr kumimoji="1" lang="ko-KR" altLang="en-US" dirty="0">
                <a:solidFill>
                  <a:schemeClr val="bg1"/>
                </a:solidFill>
                <a:highlight>
                  <a:srgbClr val="808000"/>
                </a:highlight>
              </a:rPr>
              <a:t>* 제한 등 게임규제 이슈</a:t>
            </a:r>
            <a:r>
              <a:rPr kumimoji="1" lang="ko-KR" altLang="en-US" dirty="0">
                <a:solidFill>
                  <a:schemeClr val="bg1"/>
                </a:solidFill>
              </a:rPr>
              <a:t>가 </a:t>
            </a:r>
            <a:r>
              <a:rPr kumimoji="1" lang="ko-KR" altLang="en-US" dirty="0" err="1">
                <a:solidFill>
                  <a:schemeClr val="bg1"/>
                </a:solidFill>
              </a:rPr>
              <a:t>발생중이므로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이번 신게임설계는 </a:t>
            </a:r>
            <a:r>
              <a:rPr kumimoji="1" lang="ko-KR" altLang="en-US" dirty="0">
                <a:solidFill>
                  <a:schemeClr val="bg1"/>
                </a:solidFill>
                <a:highlight>
                  <a:srgbClr val="808000"/>
                </a:highlight>
              </a:rPr>
              <a:t>북미</a:t>
            </a:r>
            <a:r>
              <a:rPr kumimoji="1" lang="en-US" altLang="ko-KR" dirty="0">
                <a:solidFill>
                  <a:schemeClr val="bg1"/>
                </a:solidFill>
                <a:highlight>
                  <a:srgbClr val="808000"/>
                </a:highlight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highlight>
                  <a:srgbClr val="808000"/>
                </a:highlight>
              </a:rPr>
              <a:t> 유럽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그리고 우리나라와 밀접한 </a:t>
            </a:r>
            <a:r>
              <a:rPr kumimoji="1" lang="ko-KR" altLang="en-US" dirty="0">
                <a:solidFill>
                  <a:schemeClr val="bg1"/>
                </a:solidFill>
                <a:highlight>
                  <a:srgbClr val="808000"/>
                </a:highlight>
              </a:rPr>
              <a:t>일본을 중심으로 선호도를 분석</a:t>
            </a:r>
            <a:endParaRPr kumimoji="1" lang="en-US" altLang="ko-KR" dirty="0">
              <a:solidFill>
                <a:schemeClr val="bg1"/>
              </a:solidFill>
              <a:highlight>
                <a:srgbClr val="808000"/>
              </a:highlight>
            </a:endParaRPr>
          </a:p>
          <a:p>
            <a:endParaRPr kumimoji="1" lang="en-US" altLang="ko-KR" sz="1600" dirty="0">
              <a:solidFill>
                <a:schemeClr val="bg1"/>
              </a:solidFill>
              <a:highlight>
                <a:srgbClr val="808000"/>
              </a:highlight>
            </a:endParaRPr>
          </a:p>
          <a:p>
            <a:r>
              <a:rPr kumimoji="1" lang="ko-KR" altLang="en-US" sz="1400" dirty="0">
                <a:solidFill>
                  <a:schemeClr val="bg1"/>
                </a:solidFill>
              </a:rPr>
              <a:t>*</a:t>
            </a:r>
            <a:r>
              <a:rPr kumimoji="1" lang="ko-KR" altLang="en-US" sz="1400" dirty="0" err="1">
                <a:solidFill>
                  <a:schemeClr val="bg1"/>
                </a:solidFill>
              </a:rPr>
              <a:t>판호</a:t>
            </a:r>
            <a:r>
              <a:rPr kumimoji="1" lang="ko-KR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ko-KR" sz="1400" dirty="0">
                <a:solidFill>
                  <a:schemeClr val="bg1"/>
                </a:solidFill>
              </a:rPr>
              <a:t>:</a:t>
            </a:r>
            <a:r>
              <a:rPr kumimoji="1" lang="ko-KR" altLang="en-US" sz="1400" dirty="0">
                <a:solidFill>
                  <a:schemeClr val="bg1"/>
                </a:solidFill>
              </a:rPr>
              <a:t> 중국에 게임을 서비스하기 위해 </a:t>
            </a:r>
            <a:r>
              <a:rPr kumimoji="1" lang="ko-KR" altLang="en-US" sz="1400" dirty="0" err="1">
                <a:solidFill>
                  <a:schemeClr val="bg1"/>
                </a:solidFill>
              </a:rPr>
              <a:t>발급받아야하는</a:t>
            </a:r>
            <a:r>
              <a:rPr kumimoji="1" lang="ko-KR" altLang="en-US" sz="1400" dirty="0">
                <a:solidFill>
                  <a:schemeClr val="bg1"/>
                </a:solidFill>
              </a:rPr>
              <a:t> 일종의 허가권</a:t>
            </a:r>
            <a:endParaRPr kumimoji="1"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6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878F60E-DAF2-4A8A-4C54-66F07B6CD6D0}"/>
              </a:ext>
            </a:extLst>
          </p:cNvPr>
          <p:cNvSpPr txBox="1">
            <a:spLocks/>
          </p:cNvSpPr>
          <p:nvPr/>
        </p:nvSpPr>
        <p:spPr>
          <a:xfrm>
            <a:off x="725658" y="154402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spc="14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/>
              <a:t>1)</a:t>
            </a:r>
            <a:r>
              <a:rPr kumimoji="1" lang="ko-KR" altLang="en-US" dirty="0"/>
              <a:t> 지역별 장르 선호도 분석</a:t>
            </a:r>
            <a:endParaRPr kumimoji="1" lang="ko-Kore-KR" altLang="en-US" dirty="0"/>
          </a:p>
        </p:txBody>
      </p:sp>
      <p:sp>
        <p:nvSpPr>
          <p:cNvPr id="8" name="대각선 방향의 모서리가 잘린 사각형 7">
            <a:extLst>
              <a:ext uri="{FF2B5EF4-FFF2-40B4-BE49-F238E27FC236}">
                <a16:creationId xmlns:a16="http://schemas.microsoft.com/office/drawing/2014/main" id="{967F5ECD-4C10-7519-4834-66CC61C26AAF}"/>
              </a:ext>
            </a:extLst>
          </p:cNvPr>
          <p:cNvSpPr/>
          <p:nvPr/>
        </p:nvSpPr>
        <p:spPr>
          <a:xfrm>
            <a:off x="171011" y="1532513"/>
            <a:ext cx="5840905" cy="4022914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대각선 방향의 모서리가 잘린 사각형 10">
            <a:extLst>
              <a:ext uri="{FF2B5EF4-FFF2-40B4-BE49-F238E27FC236}">
                <a16:creationId xmlns:a16="http://schemas.microsoft.com/office/drawing/2014/main" id="{9293358A-28FE-65CD-9354-D7073E771945}"/>
              </a:ext>
            </a:extLst>
          </p:cNvPr>
          <p:cNvSpPr/>
          <p:nvPr/>
        </p:nvSpPr>
        <p:spPr>
          <a:xfrm>
            <a:off x="6180084" y="1532513"/>
            <a:ext cx="5840905" cy="4022914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815BB52-215B-5DFE-5837-C6AA411BC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11" y="1679716"/>
            <a:ext cx="5599168" cy="389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D35D627-DD4F-8326-C3DA-EBC247A97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084" y="1679716"/>
            <a:ext cx="5599168" cy="389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FE60E304-D7E5-A699-3306-E3F78FE736C4}"/>
                  </a:ext>
                </a:extLst>
              </p14:cNvPr>
              <p14:cNvContentPartPr/>
              <p14:nvPr/>
            </p14:nvContentPartPr>
            <p14:xfrm>
              <a:off x="1029000" y="5179879"/>
              <a:ext cx="499680" cy="900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FE60E304-D7E5-A699-3306-E3F78FE736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5000" y="5072239"/>
                <a:ext cx="60732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37045218-83A0-0512-54F1-531C646A98A2}"/>
                  </a:ext>
                </a:extLst>
              </p14:cNvPr>
              <p14:cNvContentPartPr/>
              <p14:nvPr/>
            </p14:nvContentPartPr>
            <p14:xfrm>
              <a:off x="2017560" y="5202919"/>
              <a:ext cx="490320" cy="2808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37045218-83A0-0512-54F1-531C646A98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3560" y="5095279"/>
                <a:ext cx="59796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5B92556A-140D-F284-1AD8-1E74EB998A4C}"/>
                  </a:ext>
                </a:extLst>
              </p14:cNvPr>
              <p14:cNvContentPartPr/>
              <p14:nvPr/>
            </p14:nvContentPartPr>
            <p14:xfrm>
              <a:off x="2916840" y="5178799"/>
              <a:ext cx="580680" cy="2088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5B92556A-140D-F284-1AD8-1E74EB998A4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63200" y="5071159"/>
                <a:ext cx="6883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6D5BA391-D688-B5D8-5487-3302C25804D1}"/>
                  </a:ext>
                </a:extLst>
              </p14:cNvPr>
              <p14:cNvContentPartPr/>
              <p14:nvPr/>
            </p14:nvContentPartPr>
            <p14:xfrm>
              <a:off x="7015080" y="5202919"/>
              <a:ext cx="503280" cy="1728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6D5BA391-D688-B5D8-5487-3302C25804D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61080" y="5095279"/>
                <a:ext cx="61092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3F513975-4B98-75EE-0047-6E911A2B4EC6}"/>
                  </a:ext>
                </a:extLst>
              </p14:cNvPr>
              <p14:cNvContentPartPr/>
              <p14:nvPr/>
            </p14:nvContentPartPr>
            <p14:xfrm>
              <a:off x="7990680" y="5196079"/>
              <a:ext cx="487440" cy="2052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3F513975-4B98-75EE-0047-6E911A2B4EC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37040" y="5088439"/>
                <a:ext cx="59508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1646048D-9A9C-9E23-C2F1-808258529F46}"/>
                  </a:ext>
                </a:extLst>
              </p14:cNvPr>
              <p14:cNvContentPartPr/>
              <p14:nvPr/>
            </p14:nvContentPartPr>
            <p14:xfrm>
              <a:off x="8908680" y="5187439"/>
              <a:ext cx="613080" cy="1944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1646048D-9A9C-9E23-C2F1-808258529F4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54680" y="5079799"/>
                <a:ext cx="720720" cy="23508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C70374F2-7564-67F6-2BA5-EE0776E7E72D}"/>
              </a:ext>
            </a:extLst>
          </p:cNvPr>
          <p:cNvSpPr txBox="1"/>
          <p:nvPr/>
        </p:nvSpPr>
        <p:spPr>
          <a:xfrm>
            <a:off x="171011" y="5814417"/>
            <a:ext cx="735489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ko-Kore-KR" altLang="en-US" dirty="0">
                <a:solidFill>
                  <a:schemeClr val="bg1"/>
                </a:solidFill>
              </a:rPr>
              <a:t>북미지역과</a:t>
            </a:r>
            <a:r>
              <a:rPr kumimoji="1" lang="ko-KR" altLang="en-US" dirty="0">
                <a:solidFill>
                  <a:schemeClr val="bg1"/>
                </a:solidFill>
              </a:rPr>
              <a:t> 유럽지역 모두 </a:t>
            </a:r>
            <a:r>
              <a:rPr kumimoji="1" lang="en-US" altLang="ko-KR" b="1" dirty="0">
                <a:solidFill>
                  <a:schemeClr val="bg1"/>
                </a:solidFill>
              </a:rPr>
              <a:t>1</a:t>
            </a:r>
            <a:r>
              <a:rPr kumimoji="1" lang="ko-KR" altLang="en-US" b="1" dirty="0">
                <a:solidFill>
                  <a:schemeClr val="bg1"/>
                </a:solidFill>
              </a:rPr>
              <a:t>위 </a:t>
            </a:r>
            <a:r>
              <a:rPr kumimoji="1" lang="en-US" altLang="ko-KR" b="1" dirty="0">
                <a:solidFill>
                  <a:schemeClr val="bg1"/>
                </a:solidFill>
              </a:rPr>
              <a:t>Action, 2</a:t>
            </a:r>
            <a:r>
              <a:rPr kumimoji="1" lang="ko-KR" altLang="en-US" b="1" dirty="0">
                <a:solidFill>
                  <a:schemeClr val="bg1"/>
                </a:solidFill>
              </a:rPr>
              <a:t>위 </a:t>
            </a:r>
            <a:r>
              <a:rPr kumimoji="1" lang="en-US" altLang="ko-KR" b="1" dirty="0">
                <a:solidFill>
                  <a:schemeClr val="bg1"/>
                </a:solidFill>
              </a:rPr>
              <a:t>Sports, 3</a:t>
            </a:r>
            <a:r>
              <a:rPr kumimoji="1" lang="ko-KR" altLang="en-US" b="1" dirty="0">
                <a:solidFill>
                  <a:schemeClr val="bg1"/>
                </a:solidFill>
              </a:rPr>
              <a:t>위 </a:t>
            </a:r>
            <a:r>
              <a:rPr kumimoji="1" lang="en-US" altLang="ko-KR" b="1" dirty="0">
                <a:solidFill>
                  <a:schemeClr val="bg1"/>
                </a:solidFill>
              </a:rPr>
              <a:t>Shooter</a:t>
            </a:r>
            <a:r>
              <a:rPr kumimoji="1" lang="ko-KR" altLang="en-US" dirty="0">
                <a:solidFill>
                  <a:schemeClr val="bg1"/>
                </a:solidFill>
              </a:rPr>
              <a:t> 을 차지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kumimoji="1" lang="en-US" altLang="ko-KR" sz="1000" dirty="0">
              <a:solidFill>
                <a:schemeClr val="bg1"/>
              </a:solidFill>
            </a:endParaRPr>
          </a:p>
          <a:p>
            <a:r>
              <a:rPr kumimoji="1" lang="en-US" altLang="ko-KR" dirty="0">
                <a:solidFill>
                  <a:schemeClr val="bg1"/>
                </a:solidFill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</a:rPr>
              <a:t> 북미지역과 유럽지역은 유사한 장르선호성을 </a:t>
            </a:r>
            <a:r>
              <a:rPr kumimoji="1" lang="ko-KR" altLang="en-US" dirty="0" err="1">
                <a:solidFill>
                  <a:schemeClr val="bg1"/>
                </a:solidFill>
              </a:rPr>
              <a:t>가져감을</a:t>
            </a:r>
            <a:r>
              <a:rPr kumimoji="1" lang="ko-KR" altLang="en-US" dirty="0">
                <a:solidFill>
                  <a:schemeClr val="bg1"/>
                </a:solidFill>
              </a:rPr>
              <a:t> 알 수 있음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03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C31C67D-CCDA-9E5D-6F40-9964D8BD3E06}"/>
              </a:ext>
            </a:extLst>
          </p:cNvPr>
          <p:cNvSpPr txBox="1">
            <a:spLocks/>
          </p:cNvSpPr>
          <p:nvPr/>
        </p:nvSpPr>
        <p:spPr>
          <a:xfrm>
            <a:off x="725658" y="154402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spc="14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/>
              <a:t>1)</a:t>
            </a:r>
            <a:r>
              <a:rPr kumimoji="1" lang="ko-KR" altLang="en-US" dirty="0"/>
              <a:t> 지역별 장르 선호도 분석</a:t>
            </a:r>
            <a:endParaRPr kumimoji="1" lang="ko-Kore-KR" altLang="en-US" dirty="0"/>
          </a:p>
        </p:txBody>
      </p:sp>
      <p:sp>
        <p:nvSpPr>
          <p:cNvPr id="5" name="대각선 방향의 모서리가 잘린 사각형 4">
            <a:extLst>
              <a:ext uri="{FF2B5EF4-FFF2-40B4-BE49-F238E27FC236}">
                <a16:creationId xmlns:a16="http://schemas.microsoft.com/office/drawing/2014/main" id="{4069D055-4A98-4AB4-8824-9220C2D98B54}"/>
              </a:ext>
            </a:extLst>
          </p:cNvPr>
          <p:cNvSpPr/>
          <p:nvPr/>
        </p:nvSpPr>
        <p:spPr>
          <a:xfrm>
            <a:off x="171011" y="1532513"/>
            <a:ext cx="5840905" cy="4022914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대각선 방향의 모서리가 잘린 사각형 5">
            <a:extLst>
              <a:ext uri="{FF2B5EF4-FFF2-40B4-BE49-F238E27FC236}">
                <a16:creationId xmlns:a16="http://schemas.microsoft.com/office/drawing/2014/main" id="{CD00ED14-B480-0C6A-902C-7CF6247D42E1}"/>
              </a:ext>
            </a:extLst>
          </p:cNvPr>
          <p:cNvSpPr/>
          <p:nvPr/>
        </p:nvSpPr>
        <p:spPr>
          <a:xfrm>
            <a:off x="6180084" y="1532513"/>
            <a:ext cx="5840905" cy="4022914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E57BCC-49F8-0979-A21F-711B313CE97F}"/>
              </a:ext>
            </a:extLst>
          </p:cNvPr>
          <p:cNvSpPr txBox="1"/>
          <p:nvPr/>
        </p:nvSpPr>
        <p:spPr>
          <a:xfrm>
            <a:off x="171011" y="5814417"/>
            <a:ext cx="910537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ko-KR" altLang="en-US" b="1" dirty="0">
                <a:solidFill>
                  <a:schemeClr val="bg1"/>
                </a:solidFill>
              </a:rPr>
              <a:t>일본</a:t>
            </a:r>
            <a:r>
              <a:rPr kumimoji="1" lang="ko-KR" altLang="en-US" dirty="0">
                <a:solidFill>
                  <a:schemeClr val="bg1"/>
                </a:solidFill>
              </a:rPr>
              <a:t>지역에서 </a:t>
            </a:r>
            <a:r>
              <a:rPr kumimoji="1" lang="ko-KR" altLang="en-US" b="1" dirty="0">
                <a:solidFill>
                  <a:schemeClr val="bg1"/>
                </a:solidFill>
              </a:rPr>
              <a:t>유일하게 </a:t>
            </a:r>
            <a:r>
              <a:rPr kumimoji="1" lang="en-US" altLang="ko-KR" b="1" dirty="0">
                <a:solidFill>
                  <a:schemeClr val="bg1"/>
                </a:solidFill>
              </a:rPr>
              <a:t>Role-Playing</a:t>
            </a:r>
            <a:r>
              <a:rPr kumimoji="1" lang="ko-KR" altLang="en-US" b="1" dirty="0">
                <a:solidFill>
                  <a:schemeClr val="bg1"/>
                </a:solidFill>
              </a:rPr>
              <a:t>이 </a:t>
            </a:r>
            <a:r>
              <a:rPr kumimoji="1" lang="en-US" altLang="ko-KR" b="1" dirty="0">
                <a:solidFill>
                  <a:schemeClr val="bg1"/>
                </a:solidFill>
              </a:rPr>
              <a:t>1</a:t>
            </a:r>
            <a:r>
              <a:rPr kumimoji="1" lang="ko-KR" altLang="en-US" b="1" dirty="0">
                <a:solidFill>
                  <a:schemeClr val="bg1"/>
                </a:solidFill>
              </a:rPr>
              <a:t>위를 차지</a:t>
            </a:r>
            <a:endParaRPr kumimoji="1"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kumimoji="1" lang="en-US" altLang="ko-KR" sz="1000" dirty="0">
              <a:solidFill>
                <a:schemeClr val="bg1"/>
              </a:solidFill>
            </a:endParaRPr>
          </a:p>
          <a:p>
            <a:r>
              <a:rPr kumimoji="1" lang="en-US" altLang="ko-KR" dirty="0">
                <a:solidFill>
                  <a:schemeClr val="bg1"/>
                </a:solidFill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</a:rPr>
              <a:t> 기타지역은 앞서 북미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유럽지역과 동일하게 </a:t>
            </a:r>
            <a:r>
              <a:rPr kumimoji="1" lang="en-US" altLang="ko-KR" b="1" dirty="0">
                <a:solidFill>
                  <a:schemeClr val="bg1"/>
                </a:solidFill>
              </a:rPr>
              <a:t>1</a:t>
            </a:r>
            <a:r>
              <a:rPr kumimoji="1" lang="ko-KR" altLang="en-US" b="1" dirty="0">
                <a:solidFill>
                  <a:schemeClr val="bg1"/>
                </a:solidFill>
              </a:rPr>
              <a:t>위 </a:t>
            </a:r>
            <a:r>
              <a:rPr kumimoji="1" lang="en-US" altLang="ko-KR" b="1" dirty="0">
                <a:solidFill>
                  <a:schemeClr val="bg1"/>
                </a:solidFill>
              </a:rPr>
              <a:t>Action, 2</a:t>
            </a:r>
            <a:r>
              <a:rPr kumimoji="1" lang="ko-KR" altLang="en-US" b="1" dirty="0">
                <a:solidFill>
                  <a:schemeClr val="bg1"/>
                </a:solidFill>
              </a:rPr>
              <a:t>위 </a:t>
            </a:r>
            <a:r>
              <a:rPr kumimoji="1" lang="en-US" altLang="ko-KR" b="1" dirty="0">
                <a:solidFill>
                  <a:schemeClr val="bg1"/>
                </a:solidFill>
              </a:rPr>
              <a:t>Sports, 3</a:t>
            </a:r>
            <a:r>
              <a:rPr kumimoji="1" lang="ko-KR" altLang="en-US" b="1" dirty="0">
                <a:solidFill>
                  <a:schemeClr val="bg1"/>
                </a:solidFill>
              </a:rPr>
              <a:t>위 </a:t>
            </a:r>
            <a:r>
              <a:rPr kumimoji="1" lang="en-US" altLang="ko-KR" b="1" dirty="0">
                <a:solidFill>
                  <a:schemeClr val="bg1"/>
                </a:solidFill>
              </a:rPr>
              <a:t>Shooter</a:t>
            </a:r>
            <a:r>
              <a:rPr kumimoji="1" lang="ko-KR" altLang="en-US" dirty="0">
                <a:solidFill>
                  <a:schemeClr val="bg1"/>
                </a:solidFill>
              </a:rPr>
              <a:t> 을 차지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433577D-19A2-807E-AAE2-749866040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00" y="1674854"/>
            <a:ext cx="5607549" cy="390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3C487A1-E9E2-2EF1-16E2-0BAFBA1D3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084" y="1674246"/>
            <a:ext cx="5607551" cy="390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683965F0-96C8-279D-C3FF-45F803930240}"/>
                  </a:ext>
                </a:extLst>
              </p14:cNvPr>
              <p14:cNvContentPartPr/>
              <p14:nvPr/>
            </p14:nvContentPartPr>
            <p14:xfrm>
              <a:off x="809400" y="5216479"/>
              <a:ext cx="939240" cy="2268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683965F0-96C8-279D-C3FF-45F8039302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5400" y="5108479"/>
                <a:ext cx="10468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3A6934D9-36BA-A98A-CA81-67069D2B46AE}"/>
                  </a:ext>
                </a:extLst>
              </p14:cNvPr>
              <p14:cNvContentPartPr/>
              <p14:nvPr/>
            </p14:nvContentPartPr>
            <p14:xfrm>
              <a:off x="2023680" y="5198479"/>
              <a:ext cx="449640" cy="2880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3A6934D9-36BA-A98A-CA81-67069D2B46A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70040" y="5090839"/>
                <a:ext cx="5572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014ECB4A-2929-F9F4-B889-8EE07ED095A7}"/>
                  </a:ext>
                </a:extLst>
              </p14:cNvPr>
              <p14:cNvContentPartPr/>
              <p14:nvPr/>
            </p14:nvContentPartPr>
            <p14:xfrm>
              <a:off x="2980200" y="5194879"/>
              <a:ext cx="373680" cy="1440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014ECB4A-2929-F9F4-B889-8EE07ED095A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26560" y="5086879"/>
                <a:ext cx="4813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E710D912-5700-86D2-D755-D3CF8CB083B8}"/>
                  </a:ext>
                </a:extLst>
              </p14:cNvPr>
              <p14:cNvContentPartPr/>
              <p14:nvPr/>
            </p14:nvContentPartPr>
            <p14:xfrm>
              <a:off x="7037400" y="5199559"/>
              <a:ext cx="531720" cy="2268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E710D912-5700-86D2-D755-D3CF8CB083B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83760" y="5091559"/>
                <a:ext cx="63936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CB1878EA-8176-84C2-A94D-A16EE93FD9CE}"/>
                  </a:ext>
                </a:extLst>
              </p14:cNvPr>
              <p14:cNvContentPartPr/>
              <p14:nvPr/>
            </p14:nvContentPartPr>
            <p14:xfrm>
              <a:off x="7964040" y="5191279"/>
              <a:ext cx="459360" cy="3528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CB1878EA-8176-84C2-A94D-A16EE93FD9C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10040" y="5083279"/>
                <a:ext cx="56700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8F88BEF2-2DC0-602E-DC04-5DE6AEFDEE42}"/>
                  </a:ext>
                </a:extLst>
              </p14:cNvPr>
              <p14:cNvContentPartPr/>
              <p14:nvPr/>
            </p14:nvContentPartPr>
            <p14:xfrm>
              <a:off x="8921280" y="5187319"/>
              <a:ext cx="556920" cy="1512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8F88BEF2-2DC0-602E-DC04-5DE6AEFDEE4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867640" y="5079679"/>
                <a:ext cx="664560" cy="23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006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BADF6-C3CA-BD94-8260-8C85605FF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527" y="1459179"/>
            <a:ext cx="11500945" cy="4195763"/>
          </a:xfrm>
        </p:spPr>
        <p:txBody>
          <a:bodyPr/>
          <a:lstStyle/>
          <a:p>
            <a:r>
              <a:rPr kumimoji="1" lang="ko-Kore-KR" altLang="en-US" b="1" dirty="0"/>
              <a:t>일본의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Role-Playing Game(JRPG)</a:t>
            </a:r>
            <a:r>
              <a:rPr kumimoji="1" lang="ko-KR" altLang="en-US" b="1" dirty="0"/>
              <a:t> 장르선호도 </a:t>
            </a:r>
            <a:r>
              <a:rPr kumimoji="1" lang="en-US" altLang="ko-KR" b="1" dirty="0"/>
              <a:t>1</a:t>
            </a:r>
            <a:r>
              <a:rPr kumimoji="1" lang="ko-KR" altLang="en-US" b="1" dirty="0"/>
              <a:t>위의 이유</a:t>
            </a:r>
            <a:endParaRPr kumimoji="1" lang="en-US" altLang="ko-KR" b="1" dirty="0"/>
          </a:p>
          <a:p>
            <a:pPr marL="0" indent="0"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>
                <a:highlight>
                  <a:srgbClr val="808000"/>
                </a:highlight>
              </a:rPr>
              <a:t>JRPG(Japan Role-Playing Game)</a:t>
            </a:r>
            <a:r>
              <a:rPr kumimoji="1" lang="ko-KR" altLang="en-US" dirty="0"/>
              <a:t>라는 전문단어가 있을 정도로 </a:t>
            </a:r>
            <a:br>
              <a:rPr kumimoji="1" lang="en-US" altLang="ko-KR" dirty="0"/>
            </a:br>
            <a:r>
              <a:rPr kumimoji="1" lang="ko-KR" altLang="en-US" dirty="0"/>
              <a:t>일본만의 간결한 룰과 체계를 갖춘 일본식 롤플레잉 게임제작에 특화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일본에서 제작하고 </a:t>
            </a:r>
            <a:r>
              <a:rPr kumimoji="1" lang="ko-KR" altLang="en-US" dirty="0" err="1"/>
              <a:t>제작성</a:t>
            </a:r>
            <a:r>
              <a:rPr kumimoji="1" lang="ko-KR" altLang="en-US" dirty="0"/>
              <a:t> 마저 특화된 </a:t>
            </a:r>
            <a:r>
              <a:rPr kumimoji="1" lang="en-US" altLang="ko-KR" dirty="0"/>
              <a:t>JRPG</a:t>
            </a:r>
            <a:r>
              <a:rPr kumimoji="1" lang="ko-KR" altLang="en-US" dirty="0"/>
              <a:t>게임은 자연스럽게 일본에서의 흥행으로 이어지며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일본의 게임문화가 전반적으로 </a:t>
            </a:r>
            <a:r>
              <a:rPr kumimoji="1" lang="ko-KR" altLang="en-US" dirty="0" err="1"/>
              <a:t>롤플레잉게임을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선호하게되는</a:t>
            </a:r>
            <a:r>
              <a:rPr kumimoji="1" lang="ko-KR" altLang="en-US" dirty="0"/>
              <a:t> 환경이 생성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대표작품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 err="1"/>
              <a:t>드래곤퀘스트</a:t>
            </a:r>
            <a:r>
              <a:rPr kumimoji="1" lang="en-US" altLang="ko-KR" dirty="0"/>
              <a:t>,</a:t>
            </a:r>
            <a:r>
              <a:rPr kumimoji="1" lang="ko-KR" altLang="en-US" dirty="0"/>
              <a:t> 파이널 판타지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포켓몬스터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테일즈 오브 시리즈 등</a:t>
            </a:r>
            <a:endParaRPr kumimoji="1" lang="ko-Kore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0A834A1-099D-7373-FF35-168B1F35615E}"/>
              </a:ext>
            </a:extLst>
          </p:cNvPr>
          <p:cNvSpPr txBox="1">
            <a:spLocks/>
          </p:cNvSpPr>
          <p:nvPr/>
        </p:nvSpPr>
        <p:spPr>
          <a:xfrm>
            <a:off x="725658" y="154402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spc="14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/>
              <a:t>1)</a:t>
            </a:r>
            <a:r>
              <a:rPr kumimoji="1" lang="ko-KR" altLang="en-US"/>
              <a:t> 지역별 장르 선호도 분석</a:t>
            </a:r>
            <a:endParaRPr kumimoji="1" lang="ko-Kore-KR" altLang="en-US" dirty="0"/>
          </a:p>
        </p:txBody>
      </p:sp>
      <p:pic>
        <p:nvPicPr>
          <p:cNvPr id="4100" name="Picture 4" descr="Dragon Quest ">
            <a:extLst>
              <a:ext uri="{FF2B5EF4-FFF2-40B4-BE49-F238E27FC236}">
                <a16:creationId xmlns:a16="http://schemas.microsoft.com/office/drawing/2014/main" id="{843A7271-02A2-D1D7-304F-2A61F293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42" y="5097795"/>
            <a:ext cx="3175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FE7A72-7F5E-2572-35B2-44135E13D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952" y="5581956"/>
            <a:ext cx="2746047" cy="8508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50E6E6C-35D9-88BA-9D77-B579F2846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7890" y="5137116"/>
            <a:ext cx="3027290" cy="1035652"/>
          </a:xfrm>
          <a:prstGeom prst="rect">
            <a:avLst/>
          </a:prstGeom>
        </p:spPr>
      </p:pic>
      <p:pic>
        <p:nvPicPr>
          <p:cNvPr id="4112" name="Picture 16" descr="tales logo">
            <a:extLst>
              <a:ext uri="{FF2B5EF4-FFF2-40B4-BE49-F238E27FC236}">
                <a16:creationId xmlns:a16="http://schemas.microsoft.com/office/drawing/2014/main" id="{2CD5CFFE-338D-41C2-E56C-3B50D9D13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284" y="4055105"/>
            <a:ext cx="2300188" cy="249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666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2D1D2E3-55EF-1761-5CBD-641471F0AE3D}"/>
              </a:ext>
            </a:extLst>
          </p:cNvPr>
          <p:cNvSpPr txBox="1">
            <a:spLocks/>
          </p:cNvSpPr>
          <p:nvPr/>
        </p:nvSpPr>
        <p:spPr>
          <a:xfrm>
            <a:off x="725658" y="154402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spc="14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/>
              <a:t>1)</a:t>
            </a:r>
            <a:r>
              <a:rPr kumimoji="1" lang="ko-KR" altLang="en-US" dirty="0"/>
              <a:t> 지역별 장르 선호도 분석</a:t>
            </a:r>
            <a:endParaRPr kumimoji="1" lang="ko-Kore-KR" altLang="en-US" dirty="0"/>
          </a:p>
        </p:txBody>
      </p:sp>
      <p:sp>
        <p:nvSpPr>
          <p:cNvPr id="5" name="대각선 방향의 모서리가 잘린 사각형 4">
            <a:extLst>
              <a:ext uri="{FF2B5EF4-FFF2-40B4-BE49-F238E27FC236}">
                <a16:creationId xmlns:a16="http://schemas.microsoft.com/office/drawing/2014/main" id="{6C3EA16F-6B44-B58F-C096-895499C15A9A}"/>
              </a:ext>
            </a:extLst>
          </p:cNvPr>
          <p:cNvSpPr/>
          <p:nvPr/>
        </p:nvSpPr>
        <p:spPr>
          <a:xfrm>
            <a:off x="81551" y="1677256"/>
            <a:ext cx="4021161" cy="3013357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45684C-04B3-F3E5-2FB5-5A91A2778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1" y="1847872"/>
            <a:ext cx="3883504" cy="270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7AE93C6-1487-E225-7F6F-23127FA9B8F7}"/>
              </a:ext>
            </a:extLst>
          </p:cNvPr>
          <p:cNvSpPr txBox="1"/>
          <p:nvPr/>
        </p:nvSpPr>
        <p:spPr>
          <a:xfrm>
            <a:off x="307806" y="5157268"/>
            <a:ext cx="1018667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</a:rPr>
              <a:t> 일본을 제외한 모든 지역에서 모두 </a:t>
            </a:r>
            <a:r>
              <a:rPr kumimoji="1" lang="en-US" altLang="ko-KR" b="1" dirty="0">
                <a:solidFill>
                  <a:schemeClr val="bg1"/>
                </a:solidFill>
                <a:highlight>
                  <a:srgbClr val="808000"/>
                </a:highlight>
              </a:rPr>
              <a:t>1</a:t>
            </a:r>
            <a:r>
              <a:rPr kumimoji="1" lang="ko-KR" altLang="en-US" b="1" dirty="0">
                <a:solidFill>
                  <a:schemeClr val="bg1"/>
                </a:solidFill>
                <a:highlight>
                  <a:srgbClr val="808000"/>
                </a:highlight>
              </a:rPr>
              <a:t>위 </a:t>
            </a:r>
            <a:r>
              <a:rPr kumimoji="1" lang="en-US" altLang="ko-KR" b="1" dirty="0">
                <a:solidFill>
                  <a:schemeClr val="bg1"/>
                </a:solidFill>
                <a:highlight>
                  <a:srgbClr val="808000"/>
                </a:highlight>
              </a:rPr>
              <a:t>Action, 2</a:t>
            </a:r>
            <a:r>
              <a:rPr kumimoji="1" lang="ko-KR" altLang="en-US" b="1" dirty="0">
                <a:solidFill>
                  <a:schemeClr val="bg1"/>
                </a:solidFill>
                <a:highlight>
                  <a:srgbClr val="808000"/>
                </a:highlight>
              </a:rPr>
              <a:t>위 </a:t>
            </a:r>
            <a:r>
              <a:rPr kumimoji="1" lang="en-US" altLang="ko-KR" b="1" dirty="0">
                <a:solidFill>
                  <a:schemeClr val="bg1"/>
                </a:solidFill>
                <a:highlight>
                  <a:srgbClr val="808000"/>
                </a:highlight>
              </a:rPr>
              <a:t>Sports, 3</a:t>
            </a:r>
            <a:r>
              <a:rPr kumimoji="1" lang="ko-KR" altLang="en-US" b="1" dirty="0">
                <a:solidFill>
                  <a:schemeClr val="bg1"/>
                </a:solidFill>
                <a:highlight>
                  <a:srgbClr val="808000"/>
                </a:highlight>
              </a:rPr>
              <a:t>위 </a:t>
            </a:r>
            <a:r>
              <a:rPr kumimoji="1" lang="en-US" altLang="ko-KR" b="1" dirty="0">
                <a:solidFill>
                  <a:schemeClr val="bg1"/>
                </a:solidFill>
                <a:highlight>
                  <a:srgbClr val="808000"/>
                </a:highlight>
              </a:rPr>
              <a:t>Shooter</a:t>
            </a:r>
            <a:r>
              <a:rPr kumimoji="1" lang="ko-KR" altLang="en-US" dirty="0">
                <a:solidFill>
                  <a:schemeClr val="bg1"/>
                </a:solidFill>
              </a:rPr>
              <a:t> 을 차지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kumimoji="1" lang="en-US" altLang="ko-KR" sz="1000" dirty="0">
              <a:solidFill>
                <a:schemeClr val="bg1"/>
              </a:solidFill>
            </a:endParaRPr>
          </a:p>
          <a:p>
            <a:r>
              <a:rPr kumimoji="1" lang="en-US" altLang="ko-KR" dirty="0">
                <a:solidFill>
                  <a:schemeClr val="bg1"/>
                </a:solidFill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JRPG</a:t>
            </a:r>
            <a:r>
              <a:rPr kumimoji="1" lang="ko-KR" altLang="en-US" dirty="0">
                <a:solidFill>
                  <a:schemeClr val="bg1"/>
                </a:solidFill>
              </a:rPr>
              <a:t>가 </a:t>
            </a:r>
            <a:r>
              <a:rPr kumimoji="1" lang="ko-KR" altLang="en-US" dirty="0" err="1">
                <a:solidFill>
                  <a:schemeClr val="bg1"/>
                </a:solidFill>
              </a:rPr>
              <a:t>특화되어있는</a:t>
            </a:r>
            <a:r>
              <a:rPr kumimoji="1" lang="ko-KR" altLang="en-US" dirty="0">
                <a:solidFill>
                  <a:schemeClr val="bg1"/>
                </a:solidFill>
              </a:rPr>
              <a:t> 일본을 제외한 </a:t>
            </a:r>
            <a:r>
              <a:rPr kumimoji="1" lang="ko-KR" altLang="en-US" dirty="0">
                <a:solidFill>
                  <a:schemeClr val="bg1"/>
                </a:solidFill>
                <a:highlight>
                  <a:srgbClr val="808000"/>
                </a:highlight>
              </a:rPr>
              <a:t>모든 지역에서 유사한 장르선호성을 </a:t>
            </a:r>
            <a:r>
              <a:rPr kumimoji="1" lang="ko-KR" altLang="en-US" dirty="0" err="1">
                <a:solidFill>
                  <a:schemeClr val="bg1"/>
                </a:solidFill>
                <a:highlight>
                  <a:srgbClr val="808000"/>
                </a:highlight>
              </a:rPr>
              <a:t>가져감</a:t>
            </a:r>
            <a:r>
              <a:rPr kumimoji="1" lang="ko-KR" altLang="en-US" dirty="0" err="1">
                <a:solidFill>
                  <a:schemeClr val="bg1"/>
                </a:solidFill>
              </a:rPr>
              <a:t>을</a:t>
            </a:r>
            <a:r>
              <a:rPr kumimoji="1" lang="ko-KR" altLang="en-US" dirty="0">
                <a:solidFill>
                  <a:schemeClr val="bg1"/>
                </a:solidFill>
              </a:rPr>
              <a:t> 알 수 있음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6" name="대각선 방향의 모서리가 잘린 사각형 15">
            <a:extLst>
              <a:ext uri="{FF2B5EF4-FFF2-40B4-BE49-F238E27FC236}">
                <a16:creationId xmlns:a16="http://schemas.microsoft.com/office/drawing/2014/main" id="{33481778-0AE3-76A8-98B7-E813B83F73DE}"/>
              </a:ext>
            </a:extLst>
          </p:cNvPr>
          <p:cNvSpPr/>
          <p:nvPr/>
        </p:nvSpPr>
        <p:spPr>
          <a:xfrm>
            <a:off x="4098752" y="1677256"/>
            <a:ext cx="4021161" cy="3013357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" name="대각선 방향의 모서리가 잘린 사각형 16">
            <a:extLst>
              <a:ext uri="{FF2B5EF4-FFF2-40B4-BE49-F238E27FC236}">
                <a16:creationId xmlns:a16="http://schemas.microsoft.com/office/drawing/2014/main" id="{5A512882-753A-566B-8CD1-2AC1D230CFC4}"/>
              </a:ext>
            </a:extLst>
          </p:cNvPr>
          <p:cNvSpPr/>
          <p:nvPr/>
        </p:nvSpPr>
        <p:spPr>
          <a:xfrm>
            <a:off x="8115953" y="1677256"/>
            <a:ext cx="4021161" cy="3013357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B403BD14-AB32-8070-DA03-1CCE956A1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557" y="1866505"/>
            <a:ext cx="3856739" cy="268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9DCF2929-61F4-3762-2391-75FD8AFD4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758" y="1882031"/>
            <a:ext cx="3904993" cy="271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36A80F92-6C3C-7438-E268-FBF430655B78}"/>
                  </a:ext>
                </a:extLst>
              </p14:cNvPr>
              <p14:cNvContentPartPr/>
              <p14:nvPr/>
            </p14:nvContentPartPr>
            <p14:xfrm>
              <a:off x="624360" y="4277859"/>
              <a:ext cx="1829520" cy="5688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36A80F92-6C3C-7438-E268-FBF430655B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0360" y="4170219"/>
                <a:ext cx="193716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136D7FDD-7F25-3376-E11D-B55888028060}"/>
                  </a:ext>
                </a:extLst>
              </p14:cNvPr>
              <p14:cNvContentPartPr/>
              <p14:nvPr/>
            </p14:nvContentPartPr>
            <p14:xfrm>
              <a:off x="4732320" y="4302699"/>
              <a:ext cx="1781640" cy="2952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136D7FDD-7F25-3376-E11D-B558880280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78320" y="4194699"/>
                <a:ext cx="188928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59F9F56E-93CF-0356-C24A-42F4EBFDDEDB}"/>
                  </a:ext>
                </a:extLst>
              </p14:cNvPr>
              <p14:cNvContentPartPr/>
              <p14:nvPr/>
            </p14:nvContentPartPr>
            <p14:xfrm>
              <a:off x="8715720" y="4310619"/>
              <a:ext cx="1778760" cy="1800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59F9F56E-93CF-0356-C24A-42F4EBFDDED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62080" y="4202979"/>
                <a:ext cx="1886400" cy="23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246884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Custom 56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1309</Words>
  <Application>Microsoft Macintosh PowerPoint</Application>
  <PresentationFormat>와이드스크린</PresentationFormat>
  <Paragraphs>218</Paragraphs>
  <Slides>17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AvenirNext LT Pro Medium</vt:lpstr>
      <vt:lpstr>Microsoft GothicNeo</vt:lpstr>
      <vt:lpstr>Arial</vt:lpstr>
      <vt:lpstr>Calibri</vt:lpstr>
      <vt:lpstr>BlockprintVTI</vt:lpstr>
      <vt:lpstr>2023 1/4분기 신게임 설계 분석회의</vt:lpstr>
      <vt:lpstr>분석의 목적 - 게임시장의 하락세</vt:lpstr>
      <vt:lpstr>목차</vt:lpstr>
      <vt:lpstr>사용한 데이터셋에 대한 안내</vt:lpstr>
      <vt:lpstr>1) 지역별 장르 선호도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4) 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1/4분기 신게임 설계 분석회의</dc:title>
  <dc:creator>KIM Yumin</dc:creator>
  <cp:lastModifiedBy>KIM Yumin</cp:lastModifiedBy>
  <cp:revision>1</cp:revision>
  <dcterms:created xsi:type="dcterms:W3CDTF">2023-01-08T17:14:50Z</dcterms:created>
  <dcterms:modified xsi:type="dcterms:W3CDTF">2023-01-09T09:59:03Z</dcterms:modified>
</cp:coreProperties>
</file>