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notesMasterIdLst>
    <p:notesMasterId r:id="rId16"/>
  </p:notesMasterIdLst>
  <p:sldIdLst>
    <p:sldId id="256" r:id="rId2"/>
    <p:sldId id="259" r:id="rId3"/>
    <p:sldId id="260" r:id="rId4"/>
    <p:sldId id="258" r:id="rId5"/>
    <p:sldId id="257" r:id="rId6"/>
    <p:sldId id="262" r:id="rId7"/>
    <p:sldId id="263" r:id="rId8"/>
    <p:sldId id="264" r:id="rId9"/>
    <p:sldId id="265" r:id="rId10"/>
    <p:sldId id="270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695"/>
  </p:normalViewPr>
  <p:slideViewPr>
    <p:cSldViewPr snapToGrid="0">
      <p:cViewPr varScale="1">
        <p:scale>
          <a:sx n="122" d="100"/>
          <a:sy n="122" d="100"/>
        </p:scale>
        <p:origin x="22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08:22.053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844 1031 16383,'-56'-20'0,"0"-1"0,-14 11 0,-14 2 0,21 1 0,11 6 0,2 2 0,11-1 0,-21 0 0,41-4 0,3 3 0,4-6 0,-1 6 0,-20-9 0,3-11 0,-14 1 0,14-9 0,11 14 0,8 0 0,2 10 0,0-16 0,-5 4 0,4-8 0,-5-4 0,6 5 0,-1-7 0,4 10 0,1-31 0,5 14 0,0-32 0,0 25 0,5 2 0,5 12 0,-3 7 0,11-6 0,-12 13 0,26-29 0,7 2 0,4-19 0,3 17 0,-4 6 0,-15 27 0,38-15 0,12 16 0,-28 3 0,4 1 0,14 1 0,0 5 0,-15 5 0,-2 1 0,6 0 0,-4 2 0,8 7 0,18 11 0,-41-7 0,29 13 0,-39-14 0,7 1 0,-17-9 0,-5 4 0,1 7 0,10 11 0,-4 2 0,6-3 0,-12-6 0,-2 19 0,-6-2 0,2 13 0,-7-10 0,-13-1 0,-3 4 0,-19 5 0,8-8 0,6-16 0,8-6 0,5-12 0,-1 3 0,-13-3 0,1 5 0,-22-1 0,20-3 0,-18 1 0,31-10 0,-12 8 0,9-5 0,1 0 0,0 0 0,4-4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08:24.331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1007 1097 16383,'-36'0'0,"-23"0"0,7 0 0,-4 0 0,3 0 0,-2 0 0,-22-1 0,0-2 0,26-4 0,2-2 0,-4 0 0,3-4 0,-23-18 0,0-10 0,33 19 0,-18-14 0,41 25 0,-23-7 0,26 10 0,-2-1 0,9 1 0,7-1 0,0-6 0,0-5 0,0-8 0,0-3 0,0 7 0,0-29 0,0 11 0,0-28 0,15 1 0,3-3 0,23-5 0,-11 19 0,14 5 0,-1 12 0,3-3 0,14 4 0,3 3 0,21 12 0,-35 8 0,0 1 0,26 4 0,-7 2 0,2 3 0,26 7 0,-22-1 0,1 2 0,-18 6 0,-3 1 0,41 11 0,-34 8 0,-17-6 0,-22-4 0,-8 2 0,3-1 0,3 11 0,19 4 0,3-1 0,-2-3 0,-7-8 0,-24-12 0,3 3 0,-1 17 0,-6-5 0,1 30 0,-6-26 0,0 36 0,-7-10 0,-20 42 0,6-51 0,-4 0 0,-2 1 0,-1-3 0,-18 13 0,15-25 0,14-23 0,5-8 0,-10 4 0,-11-3 0,6 4 0,-14-5 0,23 0 0,-1 0 0,7 0 0,4 0 0,-4 7 0,3-5 0,-2 8 0,2-9 0,1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08:26.419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1 16383,'26'0'0,"0"0"0,-14 0 0,23 6 0,27-4 0,1 4 0,6-6 0,-14 0 0,-21 0 0,2 0 0,-7 0 0,-12 0 0,24 0 0,-20 0 0,44 0 0,-35 0 0,18 4 0,-26-3 0,-6 6 0,7-6 0,-9 2 0,8 1 0,-3-3 0,5 2 0,0-3 0,-1 0 0,-7 4 0,-3-4 0,-2 8 0,-3-8 0,4 4 0,0-4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08:29.295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79 16383,'34'-4'0,"3"0"0,11 4 0,12 0 0,12 0 0,-15 0 0,10-7 0,-37 5 0,34-12 0,-37 12 0,16-9 0,-19 7 0,5-2 0,7 2 0,-12 4 0,9 0 0,-20 0 0,3 0 0,7-4 0,1-2 0,-3 0 0,-3 2 0,-10 4 0,0 0 0,3 3 0,2-2 0,17 7 0,-14-7 0,5 8 0,-10-5 0,-2 0 0,3 0 0,0-4 0,0 0 0,7 0 0,-2 4 0,36-4 0,-29 4 0,15 0 0,-28-4 0,-11 4 0,4-4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08:32.430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0 16383,'29'0'0,"4"0"0,15 0 0,-11 0 0,29 0 0,-39 0 0,4 0 0,-19 0 0,-4 0 0,3 0 0,-2 0 0,25 0 0,-11 0 0,13 0 0,-13 0 0,-10 0 0,-2 0 0,-3 0 0,4 0 0,4 0 0,19 0 0,-11 0 0,29 0 0,-14 7 0,7-6 0,-10 6 0,-17-7 0,-4 3 0,-6-2 0,2 3 0,1-4 0,-3 0 0,6 0 0,-3 3 0,5-2 0,-1 3 0,0-4 0,6 0 0,-4 0 0,1 0 0,-7 0 0,-4 0 0,3 0 0,2 0 0,9 0 0,-7 0 0,6 0 0,-8 0 0,3 0 0,0 0 0,19 0 0,-15 0 0,15 0 0,-19 0 0,-4 0 0,4 0 0,-8 0 0,4 0 0,6 0 0,3 0 0,3-4 0,-5 3 0,-7-2 0,-4 3 0,13 0 0,-6-4 0,8 3 0,-12-2 0,-3 3 0,4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E3F97-E569-2349-9C5B-BBBE3A99F8B9}" type="datetimeFigureOut">
              <a:rPr kumimoji="1" lang="ko-Kore-KR" altLang="en-US" smtClean="0"/>
              <a:t>2023. 2. 7.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9FD11-AC77-2D44-991E-A33B390A79C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4926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9FD11-AC77-2D44-991E-A33B390A79CD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08922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9FD11-AC77-2D44-991E-A33B390A79CD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9871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9FD11-AC77-2D44-991E-A33B390A79CD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6397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9FD11-AC77-2D44-991E-A33B390A79CD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8503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수치를</a:t>
            </a:r>
            <a:r>
              <a:rPr kumimoji="1" lang="ko-KR" altLang="en-US" dirty="0"/>
              <a:t> 지수단계로 </a:t>
            </a:r>
            <a:r>
              <a:rPr kumimoji="1" lang="ko-KR" altLang="en-US" dirty="0" err="1"/>
              <a:t>바꿈으로서</a:t>
            </a:r>
            <a:r>
              <a:rPr kumimoji="1" lang="ko-KR" altLang="en-US" dirty="0"/>
              <a:t> 높은 </a:t>
            </a:r>
            <a:r>
              <a:rPr kumimoji="1" lang="ko-KR" altLang="en-US" dirty="0" err="1"/>
              <a:t>카디널리티</a:t>
            </a:r>
            <a:r>
              <a:rPr kumimoji="1" lang="ko-KR" altLang="en-US" dirty="0"/>
              <a:t> 발생확률 줄임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9FD11-AC77-2D44-991E-A33B390A79CD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87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9FD11-AC77-2D44-991E-A33B390A79CD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37014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진짜 양성 비율</a:t>
            </a:r>
            <a:r>
              <a:rPr lang="en-US" altLang="ko-KR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" altLang="ko-Kore-KR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TPR)</a:t>
            </a:r>
            <a:r>
              <a:rPr lang="ko-KR" alt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에 대한 거짓 양성 비율</a:t>
            </a:r>
            <a:r>
              <a:rPr lang="en-US" altLang="ko-KR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" altLang="ko-Kore-KR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FPR)</a:t>
            </a:r>
            <a:r>
              <a:rPr lang="ko-KR" alt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을 나타낸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9FD11-AC77-2D44-991E-A33B390A79CD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730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9FD11-AC77-2D44-991E-A33B390A79CD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4488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9FD11-AC77-2D44-991E-A33B390A79CD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97209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9FD11-AC77-2D44-991E-A33B390A79CD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3677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/>
          <a:lstStyle>
            <a:lvl1pPr algn="l">
              <a:lnSpc>
                <a:spcPct val="100000"/>
              </a:lnSpc>
              <a:defRPr sz="4800" cap="none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69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6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5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8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9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50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0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6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2/7/23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5205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61" r:id="rId6"/>
    <p:sldLayoutId id="2147483756" r:id="rId7"/>
    <p:sldLayoutId id="2147483757" r:id="rId8"/>
    <p:sldLayoutId id="2147483758" r:id="rId9"/>
    <p:sldLayoutId id="2147483760" r:id="rId10"/>
    <p:sldLayoutId id="2147483759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000" b="1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0" kern="1200" spc="5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5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0" kern="1200" spc="5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4.xml"/><Relationship Id="rId3" Type="http://schemas.openxmlformats.org/officeDocument/2006/relationships/image" Target="../media/image1.jpeg"/><Relationship Id="rId7" Type="http://schemas.openxmlformats.org/officeDocument/2006/relationships/customXml" Target="../ink/ink1.xml"/><Relationship Id="rId12" Type="http://schemas.openxmlformats.org/officeDocument/2006/relationships/image" Target="../media/image15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customXml" Target="../ink/ink3.xml"/><Relationship Id="rId5" Type="http://schemas.openxmlformats.org/officeDocument/2006/relationships/image" Target="../media/image11.png"/><Relationship Id="rId15" Type="http://schemas.openxmlformats.org/officeDocument/2006/relationships/customXml" Target="../ink/ink5.xml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customXml" Target="../ink/ink2.xml"/><Relationship Id="rId1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3">
            <a:extLst>
              <a:ext uri="{FF2B5EF4-FFF2-40B4-BE49-F238E27FC236}">
                <a16:creationId xmlns:a16="http://schemas.microsoft.com/office/drawing/2014/main" id="{00C04237-153A-4A4F-A7E9-6926B66F8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저각도로 본 하늘의 구름">
            <a:extLst>
              <a:ext uri="{FF2B5EF4-FFF2-40B4-BE49-F238E27FC236}">
                <a16:creationId xmlns:a16="http://schemas.microsoft.com/office/drawing/2014/main" id="{72C12134-1549-B4E6-7C1D-2695DD05A4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34" b="9996"/>
          <a:stretch/>
        </p:blipFill>
        <p:spPr>
          <a:xfrm>
            <a:off x="20" y="-3"/>
            <a:ext cx="12191979" cy="6858004"/>
          </a:xfrm>
          <a:prstGeom prst="rect">
            <a:avLst/>
          </a:prstGeom>
        </p:spPr>
      </p:pic>
      <p:sp>
        <p:nvSpPr>
          <p:cNvPr id="41" name="Freeform: Shape 35">
            <a:extLst>
              <a:ext uri="{FF2B5EF4-FFF2-40B4-BE49-F238E27FC236}">
                <a16:creationId xmlns:a16="http://schemas.microsoft.com/office/drawing/2014/main" id="{60BD1D87-EF65-4284-8DA1-D14D55487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3118266-792B-E31B-5FD2-BC8520FF8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5714999" cy="283240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kumimoji="1" lang="ko-KR" altLang="en-US" sz="4400" dirty="0">
                <a:solidFill>
                  <a:srgbClr val="FFFFFF"/>
                </a:solidFill>
              </a:rPr>
              <a:t>실내외 마스크 해제에 따른 서울시 미세먼지 예측 및 저감 우선순위</a:t>
            </a:r>
            <a:endParaRPr kumimoji="1" lang="ko-Kore-KR" altLang="en-US" sz="4400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A471F5-5E83-3719-448E-4114F731E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499477"/>
            <a:ext cx="2650066" cy="1327354"/>
          </a:xfrm>
        </p:spPr>
        <p:txBody>
          <a:bodyPr anchor="b">
            <a:normAutofit/>
          </a:bodyPr>
          <a:lstStyle/>
          <a:p>
            <a:r>
              <a:rPr kumimoji="1" lang="ko-KR" altLang="en-US" dirty="0">
                <a:solidFill>
                  <a:srgbClr val="FFFFFF"/>
                </a:solidFill>
              </a:rPr>
              <a:t>데이터팀 김유민</a:t>
            </a:r>
            <a:endParaRPr kumimoji="1" lang="ko-Kore-KR" altLang="en-US" dirty="0">
              <a:solidFill>
                <a:srgbClr val="FFFFFF"/>
              </a:solidFill>
            </a:endParaRPr>
          </a:p>
        </p:txBody>
      </p:sp>
      <p:sp>
        <p:nvSpPr>
          <p:cNvPr id="42" name="Freeform: Shape 37">
            <a:extLst>
              <a:ext uri="{FF2B5EF4-FFF2-40B4-BE49-F238E27FC236}">
                <a16:creationId xmlns:a16="http://schemas.microsoft.com/office/drawing/2014/main" id="{D7CA8974-7BA7-4828-89E2-6DAD7353B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59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DB7F380-91AE-6B29-02CF-7C77ED34B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12" y="166157"/>
            <a:ext cx="10670628" cy="1360898"/>
          </a:xfrm>
        </p:spPr>
        <p:txBody>
          <a:bodyPr>
            <a:normAutofit/>
          </a:bodyPr>
          <a:lstStyle/>
          <a:p>
            <a:r>
              <a:rPr kumimoji="1" lang="en-US" altLang="ko-KR" sz="3600" dirty="0"/>
              <a:t>3.</a:t>
            </a:r>
            <a:r>
              <a:rPr kumimoji="1" lang="ko-KR" altLang="en-US" sz="3600" dirty="0"/>
              <a:t> 인공지능 모델 성능검정</a:t>
            </a:r>
            <a:endParaRPr kumimoji="1" lang="ko-Kore-KR" altLang="en-US" sz="4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 descr="저각도로 본 하늘의 구름">
            <a:extLst>
              <a:ext uri="{FF2B5EF4-FFF2-40B4-BE49-F238E27FC236}">
                <a16:creationId xmlns:a16="http://schemas.microsoft.com/office/drawing/2014/main" id="{BA077EF5-7DCB-62CC-C404-DB227E96AA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211" t="19295" r="-11830" b="19089"/>
          <a:stretch/>
        </p:blipFill>
        <p:spPr>
          <a:xfrm>
            <a:off x="8822724" y="3521676"/>
            <a:ext cx="3991233" cy="3336323"/>
          </a:xfrm>
          <a:custGeom>
            <a:avLst/>
            <a:gdLst/>
            <a:ahLst/>
            <a:cxnLst/>
            <a:rect l="l" t="t" r="r" b="b"/>
            <a:pathLst>
              <a:path w="7729002" h="6858000">
                <a:moveTo>
                  <a:pt x="6878624" y="0"/>
                </a:moveTo>
                <a:lnTo>
                  <a:pt x="7729002" y="0"/>
                </a:lnTo>
                <a:lnTo>
                  <a:pt x="7729002" y="4099788"/>
                </a:lnTo>
                <a:lnTo>
                  <a:pt x="5311608" y="6858000"/>
                </a:lnTo>
                <a:lnTo>
                  <a:pt x="868032" y="6858000"/>
                </a:lnTo>
                <a:close/>
                <a:moveTo>
                  <a:pt x="0" y="0"/>
                </a:moveTo>
                <a:lnTo>
                  <a:pt x="6878624" y="0"/>
                </a:lnTo>
                <a:lnTo>
                  <a:pt x="0" y="1"/>
                </a:lnTo>
                <a:close/>
              </a:path>
            </a:pathLst>
          </a:cu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AD042BA-B482-486E-9E0C-75374069B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440E770C-83D8-0D0C-285F-D48B8BCDA0E4}"/>
              </a:ext>
            </a:extLst>
          </p:cNvPr>
          <p:cNvCxnSpPr>
            <a:cxnSpLocks/>
          </p:cNvCxnSpPr>
          <p:nvPr/>
        </p:nvCxnSpPr>
        <p:spPr>
          <a:xfrm>
            <a:off x="336954" y="1380690"/>
            <a:ext cx="935358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1D4B8AE-0EE1-9E4C-E21B-85C9B1890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954" y="1655424"/>
            <a:ext cx="5778500" cy="1879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2187D01-2437-DB9C-9D33-C031BA862A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5704" y="1578525"/>
            <a:ext cx="5016500" cy="3784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5E6E506-68BA-D7E1-B9B7-0D54C61280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8628" y="3741008"/>
            <a:ext cx="3417219" cy="288733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26C07BE7-12D7-FF7C-6E27-9FCA06ECBC96}"/>
                  </a:ext>
                </a:extLst>
              </p14:cNvPr>
              <p14:cNvContentPartPr/>
              <p14:nvPr/>
            </p14:nvContentPartPr>
            <p14:xfrm>
              <a:off x="3376600" y="5445660"/>
              <a:ext cx="471960" cy="37116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26C07BE7-12D7-FF7C-6E27-9FCA06ECBC9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40600" y="5374020"/>
                <a:ext cx="54360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566235F1-601F-18FC-9609-F95F8DD67D35}"/>
                  </a:ext>
                </a:extLst>
              </p14:cNvPr>
              <p14:cNvContentPartPr/>
              <p14:nvPr/>
            </p14:nvContentPartPr>
            <p14:xfrm>
              <a:off x="2179960" y="4270620"/>
              <a:ext cx="569520" cy="39528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566235F1-601F-18FC-9609-F95F8DD67D3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44320" y="4198620"/>
                <a:ext cx="641160" cy="5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A33927E6-C6B4-D244-8EA1-FD650031B83F}"/>
                  </a:ext>
                </a:extLst>
              </p14:cNvPr>
              <p14:cNvContentPartPr/>
              <p14:nvPr/>
            </p14:nvContentPartPr>
            <p14:xfrm>
              <a:off x="4613200" y="2207100"/>
              <a:ext cx="334440" cy="1980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A33927E6-C6B4-D244-8EA1-FD650031B83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577560" y="2135460"/>
                <a:ext cx="40608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6A8F7397-98F9-C899-BCEB-D8E8EC03E252}"/>
                  </a:ext>
                </a:extLst>
              </p14:cNvPr>
              <p14:cNvContentPartPr/>
              <p14:nvPr/>
            </p14:nvContentPartPr>
            <p14:xfrm>
              <a:off x="4561360" y="2411220"/>
              <a:ext cx="407160" cy="2880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6A8F7397-98F9-C899-BCEB-D8E8EC03E25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525720" y="2339580"/>
                <a:ext cx="47880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731BA2D6-C9C9-193B-2B20-D565ACFCA571}"/>
                  </a:ext>
                </a:extLst>
              </p14:cNvPr>
              <p14:cNvContentPartPr/>
              <p14:nvPr/>
            </p14:nvContentPartPr>
            <p14:xfrm>
              <a:off x="7325800" y="2261820"/>
              <a:ext cx="517320" cy="1116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731BA2D6-C9C9-193B-2B20-D565ACFCA57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290160" y="2189820"/>
                <a:ext cx="588960" cy="154800"/>
              </a:xfrm>
              <a:prstGeom prst="rect">
                <a:avLst/>
              </a:prstGeom>
            </p:spPr>
          </p:pic>
        </mc:Fallback>
      </mc:AlternateContent>
      <p:pic>
        <p:nvPicPr>
          <p:cNvPr id="20" name="그림 19">
            <a:extLst>
              <a:ext uri="{FF2B5EF4-FFF2-40B4-BE49-F238E27FC236}">
                <a16:creationId xmlns:a16="http://schemas.microsoft.com/office/drawing/2014/main" id="{0006ED18-F792-3607-B9EF-2A074901780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08275" y="5572037"/>
            <a:ext cx="38862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27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DB7F380-91AE-6B29-02CF-7C77ED34B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12" y="166157"/>
            <a:ext cx="10670628" cy="1360898"/>
          </a:xfrm>
        </p:spPr>
        <p:txBody>
          <a:bodyPr>
            <a:normAutofit/>
          </a:bodyPr>
          <a:lstStyle/>
          <a:p>
            <a:r>
              <a:rPr kumimoji="1" lang="en-US" altLang="ko-KR" sz="3600" dirty="0"/>
              <a:t>4.</a:t>
            </a:r>
            <a:r>
              <a:rPr kumimoji="1" lang="ko-KR" altLang="en-US" sz="3600" dirty="0"/>
              <a:t> 가설 검증</a:t>
            </a:r>
            <a:r>
              <a:rPr kumimoji="1" lang="en-US" altLang="ko-KR" sz="3600" dirty="0"/>
              <a:t>(</a:t>
            </a:r>
            <a:r>
              <a:rPr kumimoji="1" lang="ko-KR" altLang="en-US" sz="3600" dirty="0"/>
              <a:t>가설</a:t>
            </a:r>
            <a:r>
              <a:rPr kumimoji="1" lang="en-US" altLang="ko-KR" sz="3600" dirty="0"/>
              <a:t>1:</a:t>
            </a:r>
            <a:r>
              <a:rPr kumimoji="1" lang="ko-KR" altLang="en-US" sz="3600" dirty="0"/>
              <a:t> 인구밀집도</a:t>
            </a:r>
            <a:r>
              <a:rPr kumimoji="1" lang="en-US" altLang="ko-KR" sz="3600" dirty="0"/>
              <a:t>)</a:t>
            </a:r>
            <a:endParaRPr kumimoji="1" lang="ko-Kore-KR" altLang="en-US" sz="4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 descr="저각도로 본 하늘의 구름">
            <a:extLst>
              <a:ext uri="{FF2B5EF4-FFF2-40B4-BE49-F238E27FC236}">
                <a16:creationId xmlns:a16="http://schemas.microsoft.com/office/drawing/2014/main" id="{BA077EF5-7DCB-62CC-C404-DB227E96AA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211" t="19295" r="-11830" b="19089"/>
          <a:stretch/>
        </p:blipFill>
        <p:spPr>
          <a:xfrm>
            <a:off x="8822724" y="3521676"/>
            <a:ext cx="3991233" cy="3336323"/>
          </a:xfrm>
          <a:custGeom>
            <a:avLst/>
            <a:gdLst/>
            <a:ahLst/>
            <a:cxnLst/>
            <a:rect l="l" t="t" r="r" b="b"/>
            <a:pathLst>
              <a:path w="7729002" h="6858000">
                <a:moveTo>
                  <a:pt x="6878624" y="0"/>
                </a:moveTo>
                <a:lnTo>
                  <a:pt x="7729002" y="0"/>
                </a:lnTo>
                <a:lnTo>
                  <a:pt x="7729002" y="4099788"/>
                </a:lnTo>
                <a:lnTo>
                  <a:pt x="5311608" y="6858000"/>
                </a:lnTo>
                <a:lnTo>
                  <a:pt x="868032" y="6858000"/>
                </a:lnTo>
                <a:close/>
                <a:moveTo>
                  <a:pt x="0" y="0"/>
                </a:moveTo>
                <a:lnTo>
                  <a:pt x="6878624" y="0"/>
                </a:lnTo>
                <a:lnTo>
                  <a:pt x="0" y="1"/>
                </a:lnTo>
                <a:close/>
              </a:path>
            </a:pathLst>
          </a:cu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AD042BA-B482-486E-9E0C-75374069B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440E770C-83D8-0D0C-285F-D48B8BCDA0E4}"/>
              </a:ext>
            </a:extLst>
          </p:cNvPr>
          <p:cNvCxnSpPr>
            <a:cxnSpLocks/>
          </p:cNvCxnSpPr>
          <p:nvPr/>
        </p:nvCxnSpPr>
        <p:spPr>
          <a:xfrm>
            <a:off x="336954" y="1380690"/>
            <a:ext cx="935358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703ED7D-0F03-E729-1F2C-8E381CAD5F71}"/>
              </a:ext>
            </a:extLst>
          </p:cNvPr>
          <p:cNvSpPr txBox="1"/>
          <p:nvPr/>
        </p:nvSpPr>
        <p:spPr>
          <a:xfrm>
            <a:off x="336954" y="1693212"/>
            <a:ext cx="11524846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/>
              <a:t>가설 </a:t>
            </a:r>
            <a:r>
              <a:rPr kumimoji="1" lang="en-US" altLang="ko-KR" sz="2800" b="1" dirty="0"/>
              <a:t>1</a:t>
            </a:r>
            <a:r>
              <a:rPr kumimoji="1" lang="ko-KR" altLang="en-US" sz="2800" b="1" dirty="0"/>
              <a:t> </a:t>
            </a:r>
            <a:r>
              <a:rPr kumimoji="1" lang="ko-KR" altLang="en-US" dirty="0">
                <a:highlight>
                  <a:srgbClr val="008080"/>
                </a:highlight>
              </a:rPr>
              <a:t>인구밀집도가 높은 자치구일수록 대기오염도가 </a:t>
            </a:r>
            <a:r>
              <a:rPr kumimoji="1" lang="ko-KR" altLang="en-US" dirty="0" err="1">
                <a:highlight>
                  <a:srgbClr val="008080"/>
                </a:highlight>
              </a:rPr>
              <a:t>높을것이다</a:t>
            </a:r>
            <a:r>
              <a:rPr kumimoji="1" lang="en-US" altLang="ko-KR" dirty="0">
                <a:highlight>
                  <a:srgbClr val="008080"/>
                </a:highlight>
              </a:rPr>
              <a:t>.</a:t>
            </a:r>
            <a:br>
              <a:rPr kumimoji="1" lang="en-US" altLang="ko-KR" dirty="0">
                <a:highlight>
                  <a:srgbClr val="008080"/>
                </a:highlight>
              </a:rPr>
            </a:br>
            <a:br>
              <a:rPr kumimoji="1" lang="en-US" altLang="ko-KR" sz="1050" dirty="0"/>
            </a:br>
            <a:r>
              <a:rPr kumimoji="1" lang="en-US" altLang="ko-KR" dirty="0"/>
              <a:t>-</a:t>
            </a:r>
            <a:r>
              <a:rPr kumimoji="1" lang="ko-KR" altLang="en-US" dirty="0"/>
              <a:t> 설정이유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u="sng" dirty="0"/>
              <a:t>경제인구가 실제 많은 시간을 할애하며 일과를 보내는 건 </a:t>
            </a:r>
            <a:r>
              <a:rPr kumimoji="1" lang="ko-KR" altLang="en-US" u="sng" dirty="0" err="1"/>
              <a:t>타자치구</a:t>
            </a:r>
            <a:r>
              <a:rPr kumimoji="1" lang="ko-KR" altLang="en-US" dirty="0" err="1"/>
              <a:t>일</a:t>
            </a:r>
            <a:r>
              <a:rPr kumimoji="1" lang="ko-KR" altLang="en-US" dirty="0"/>
              <a:t> 확률이 높고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차량이 밀집되는 지역은 주거지역과 별도로 있는 데 </a:t>
            </a:r>
            <a:r>
              <a:rPr kumimoji="1" lang="ko-KR" altLang="en-US" u="sng" dirty="0"/>
              <a:t>단순 인구밀집도로만으로도 대기오염도 판단기준설정이 가능한지 확인</a:t>
            </a:r>
            <a:r>
              <a:rPr kumimoji="1" lang="ko-KR" altLang="en-US" dirty="0"/>
              <a:t> 필요</a:t>
            </a:r>
            <a:r>
              <a:rPr kumimoji="1"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46C67CC-9760-DA82-4745-6D9C31BFB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00" y="3375169"/>
            <a:ext cx="4946246" cy="32117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988184D-3DDF-A01A-D84E-8569628165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6221" y="3365757"/>
            <a:ext cx="4735579" cy="3230547"/>
          </a:xfrm>
          <a:prstGeom prst="rect">
            <a:avLst/>
          </a:prstGeom>
        </p:spPr>
      </p:pic>
      <p:sp>
        <p:nvSpPr>
          <p:cNvPr id="11" name="부등호 10">
            <a:extLst>
              <a:ext uri="{FF2B5EF4-FFF2-40B4-BE49-F238E27FC236}">
                <a16:creationId xmlns:a16="http://schemas.microsoft.com/office/drawing/2014/main" id="{FAD61522-03E0-3006-D8B7-57F31A023BD7}"/>
              </a:ext>
            </a:extLst>
          </p:cNvPr>
          <p:cNvSpPr/>
          <p:nvPr/>
        </p:nvSpPr>
        <p:spPr>
          <a:xfrm>
            <a:off x="5422902" y="4490243"/>
            <a:ext cx="1492654" cy="871837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165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DB7F380-91AE-6B29-02CF-7C77ED34B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12" y="166157"/>
            <a:ext cx="10670628" cy="1360898"/>
          </a:xfrm>
        </p:spPr>
        <p:txBody>
          <a:bodyPr>
            <a:normAutofit/>
          </a:bodyPr>
          <a:lstStyle/>
          <a:p>
            <a:r>
              <a:rPr kumimoji="1" lang="en-US" altLang="ko-KR" sz="3600" dirty="0"/>
              <a:t>4.</a:t>
            </a:r>
            <a:r>
              <a:rPr kumimoji="1" lang="ko-KR" altLang="en-US" sz="3600" dirty="0"/>
              <a:t> 가설 검증</a:t>
            </a:r>
            <a:r>
              <a:rPr kumimoji="1" lang="en-US" altLang="ko-KR" sz="3600" dirty="0"/>
              <a:t>(</a:t>
            </a:r>
            <a:r>
              <a:rPr kumimoji="1" lang="ko-KR" altLang="en-US" sz="3600" dirty="0"/>
              <a:t>가설</a:t>
            </a:r>
            <a:r>
              <a:rPr kumimoji="1" lang="en-US" altLang="ko-KR" sz="3600" dirty="0"/>
              <a:t>2:</a:t>
            </a:r>
            <a:r>
              <a:rPr kumimoji="1" lang="ko-KR" altLang="en-US" sz="3600" dirty="0"/>
              <a:t> 대기오염물질 관여도</a:t>
            </a:r>
            <a:r>
              <a:rPr kumimoji="1" lang="en-US" altLang="ko-KR" sz="3600" dirty="0"/>
              <a:t>)</a:t>
            </a:r>
            <a:endParaRPr kumimoji="1" lang="ko-Kore-KR" altLang="en-US" sz="4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 descr="저각도로 본 하늘의 구름">
            <a:extLst>
              <a:ext uri="{FF2B5EF4-FFF2-40B4-BE49-F238E27FC236}">
                <a16:creationId xmlns:a16="http://schemas.microsoft.com/office/drawing/2014/main" id="{BA077EF5-7DCB-62CC-C404-DB227E96AA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211" t="19295" r="-11830" b="19089"/>
          <a:stretch/>
        </p:blipFill>
        <p:spPr>
          <a:xfrm>
            <a:off x="8822724" y="3521676"/>
            <a:ext cx="3991233" cy="3336323"/>
          </a:xfrm>
          <a:custGeom>
            <a:avLst/>
            <a:gdLst/>
            <a:ahLst/>
            <a:cxnLst/>
            <a:rect l="l" t="t" r="r" b="b"/>
            <a:pathLst>
              <a:path w="7729002" h="6858000">
                <a:moveTo>
                  <a:pt x="6878624" y="0"/>
                </a:moveTo>
                <a:lnTo>
                  <a:pt x="7729002" y="0"/>
                </a:lnTo>
                <a:lnTo>
                  <a:pt x="7729002" y="4099788"/>
                </a:lnTo>
                <a:lnTo>
                  <a:pt x="5311608" y="6858000"/>
                </a:lnTo>
                <a:lnTo>
                  <a:pt x="868032" y="6858000"/>
                </a:lnTo>
                <a:close/>
                <a:moveTo>
                  <a:pt x="0" y="0"/>
                </a:moveTo>
                <a:lnTo>
                  <a:pt x="6878624" y="0"/>
                </a:lnTo>
                <a:lnTo>
                  <a:pt x="0" y="1"/>
                </a:lnTo>
                <a:close/>
              </a:path>
            </a:pathLst>
          </a:cu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AD042BA-B482-486E-9E0C-75374069B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440E770C-83D8-0D0C-285F-D48B8BCDA0E4}"/>
              </a:ext>
            </a:extLst>
          </p:cNvPr>
          <p:cNvCxnSpPr>
            <a:cxnSpLocks/>
          </p:cNvCxnSpPr>
          <p:nvPr/>
        </p:nvCxnSpPr>
        <p:spPr>
          <a:xfrm>
            <a:off x="336954" y="1380690"/>
            <a:ext cx="935358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703ED7D-0F03-E729-1F2C-8E381CAD5F71}"/>
              </a:ext>
            </a:extLst>
          </p:cNvPr>
          <p:cNvSpPr txBox="1"/>
          <p:nvPr/>
        </p:nvSpPr>
        <p:spPr>
          <a:xfrm>
            <a:off x="336954" y="1693212"/>
            <a:ext cx="11524846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/>
              <a:t>가설 </a:t>
            </a:r>
            <a:r>
              <a:rPr kumimoji="1" lang="en-US" altLang="ko-KR" sz="2800" b="1" dirty="0"/>
              <a:t>2</a:t>
            </a:r>
            <a:r>
              <a:rPr kumimoji="1" lang="ko-KR" altLang="en-US" sz="2800" b="1" dirty="0"/>
              <a:t> </a:t>
            </a:r>
            <a:r>
              <a:rPr kumimoji="1" lang="ko-KR" altLang="en-US" dirty="0">
                <a:highlight>
                  <a:srgbClr val="008080"/>
                </a:highlight>
              </a:rPr>
              <a:t>대기오염물질 중 직접적인 관련이 있는 물질이 있을 것이다</a:t>
            </a:r>
            <a:r>
              <a:rPr kumimoji="1" lang="en-US" altLang="ko-KR" dirty="0">
                <a:highlight>
                  <a:srgbClr val="008080"/>
                </a:highlight>
              </a:rPr>
              <a:t>.</a:t>
            </a:r>
            <a:br>
              <a:rPr kumimoji="1" lang="en-US" altLang="ko-KR" dirty="0">
                <a:highlight>
                  <a:srgbClr val="008080"/>
                </a:highlight>
              </a:rPr>
            </a:br>
            <a:br>
              <a:rPr kumimoji="1" lang="en-US" altLang="ko-KR" sz="1050" dirty="0"/>
            </a:br>
            <a:r>
              <a:rPr kumimoji="1" lang="en-US" altLang="ko-KR" sz="1800" dirty="0"/>
              <a:t>-</a:t>
            </a:r>
            <a:r>
              <a:rPr kumimoji="1" lang="ko-KR" altLang="en-US" sz="1800" dirty="0"/>
              <a:t> 설정이유</a:t>
            </a:r>
            <a:r>
              <a:rPr kumimoji="1" lang="en-US" altLang="ko-KR" sz="1800" dirty="0"/>
              <a:t>:</a:t>
            </a:r>
            <a:r>
              <a:rPr kumimoji="1" lang="ko-KR" altLang="en-US" sz="1800" dirty="0"/>
              <a:t> 만약 </a:t>
            </a:r>
            <a:r>
              <a:rPr kumimoji="1" lang="ko-KR" altLang="en-US" sz="1800" u="sng" dirty="0"/>
              <a:t>해당 대기오염물질이 발생되는 공장 등이 있는 지역이라면 우선순위 배치 자치구 선정을 고려</a:t>
            </a:r>
            <a:r>
              <a:rPr kumimoji="1" lang="ko-KR" altLang="en-US" sz="1800" dirty="0"/>
              <a:t>해야함</a:t>
            </a:r>
            <a:r>
              <a:rPr kumimoji="1" lang="en-US" altLang="ko-KR" sz="1800" dirty="0"/>
              <a:t>.</a:t>
            </a:r>
            <a:endParaRPr kumimoji="1"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F8C316-FB14-E4D1-BD46-E64F4116C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051" y="2870587"/>
            <a:ext cx="5949950" cy="373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703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DB7F380-91AE-6B29-02CF-7C77ED34B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12" y="166157"/>
            <a:ext cx="10670628" cy="1360898"/>
          </a:xfrm>
        </p:spPr>
        <p:txBody>
          <a:bodyPr>
            <a:normAutofit/>
          </a:bodyPr>
          <a:lstStyle/>
          <a:p>
            <a:r>
              <a:rPr kumimoji="1" lang="en-US" altLang="ko-KR" sz="3600" dirty="0"/>
              <a:t>5.</a:t>
            </a:r>
            <a:r>
              <a:rPr kumimoji="1" lang="ko-KR" altLang="en-US" sz="3600" dirty="0"/>
              <a:t> 결론</a:t>
            </a:r>
            <a:endParaRPr kumimoji="1" lang="ko-Kore-KR" altLang="en-US" sz="4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 descr="저각도로 본 하늘의 구름">
            <a:extLst>
              <a:ext uri="{FF2B5EF4-FFF2-40B4-BE49-F238E27FC236}">
                <a16:creationId xmlns:a16="http://schemas.microsoft.com/office/drawing/2014/main" id="{BA077EF5-7DCB-62CC-C404-DB227E96AA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211" t="19295" r="-11830" b="19089"/>
          <a:stretch/>
        </p:blipFill>
        <p:spPr>
          <a:xfrm>
            <a:off x="8822724" y="3521676"/>
            <a:ext cx="3991233" cy="3336323"/>
          </a:xfrm>
          <a:custGeom>
            <a:avLst/>
            <a:gdLst/>
            <a:ahLst/>
            <a:cxnLst/>
            <a:rect l="l" t="t" r="r" b="b"/>
            <a:pathLst>
              <a:path w="7729002" h="6858000">
                <a:moveTo>
                  <a:pt x="6878624" y="0"/>
                </a:moveTo>
                <a:lnTo>
                  <a:pt x="7729002" y="0"/>
                </a:lnTo>
                <a:lnTo>
                  <a:pt x="7729002" y="4099788"/>
                </a:lnTo>
                <a:lnTo>
                  <a:pt x="5311608" y="6858000"/>
                </a:lnTo>
                <a:lnTo>
                  <a:pt x="868032" y="6858000"/>
                </a:lnTo>
                <a:close/>
                <a:moveTo>
                  <a:pt x="0" y="0"/>
                </a:moveTo>
                <a:lnTo>
                  <a:pt x="6878624" y="0"/>
                </a:lnTo>
                <a:lnTo>
                  <a:pt x="0" y="1"/>
                </a:lnTo>
                <a:close/>
              </a:path>
            </a:pathLst>
          </a:cu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AD042BA-B482-486E-9E0C-75374069B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440E770C-83D8-0D0C-285F-D48B8BCDA0E4}"/>
              </a:ext>
            </a:extLst>
          </p:cNvPr>
          <p:cNvCxnSpPr>
            <a:cxnSpLocks/>
          </p:cNvCxnSpPr>
          <p:nvPr/>
        </p:nvCxnSpPr>
        <p:spPr>
          <a:xfrm>
            <a:off x="336954" y="1380690"/>
            <a:ext cx="935358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C4CBF13-BCF1-574E-8459-2954CC39BACC}"/>
              </a:ext>
            </a:extLst>
          </p:cNvPr>
          <p:cNvSpPr txBox="1"/>
          <p:nvPr/>
        </p:nvSpPr>
        <p:spPr>
          <a:xfrm>
            <a:off x="147712" y="1870956"/>
            <a:ext cx="1225046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/>
              <a:t>❌ </a:t>
            </a:r>
            <a:r>
              <a:rPr kumimoji="1" lang="ko-KR" altLang="en-US" sz="2400" b="1" dirty="0">
                <a:solidFill>
                  <a:schemeClr val="accent2"/>
                </a:solidFill>
              </a:rPr>
              <a:t>가설 </a:t>
            </a:r>
            <a:r>
              <a:rPr kumimoji="1" lang="en-US" altLang="ko-KR" sz="2400" b="1" dirty="0">
                <a:solidFill>
                  <a:schemeClr val="accent2"/>
                </a:solidFill>
              </a:rPr>
              <a:t>1</a:t>
            </a:r>
            <a:r>
              <a:rPr kumimoji="1" lang="ko-KR" altLang="en-US" sz="2400" b="1" dirty="0">
                <a:solidFill>
                  <a:schemeClr val="accent2"/>
                </a:solidFill>
              </a:rPr>
              <a:t> </a:t>
            </a:r>
            <a:r>
              <a:rPr kumimoji="1" lang="ko-KR" altLang="en-US" sz="2400" strike="sngStrike" dirty="0">
                <a:highlight>
                  <a:srgbClr val="008080"/>
                </a:highlight>
              </a:rPr>
              <a:t>인구밀집도가 높은 자치구일수록 대기오염도가 </a:t>
            </a:r>
            <a:r>
              <a:rPr kumimoji="1" lang="ko-KR" altLang="en-US" sz="2400" strike="sngStrike" dirty="0" err="1">
                <a:highlight>
                  <a:srgbClr val="008080"/>
                </a:highlight>
              </a:rPr>
              <a:t>높을것이다</a:t>
            </a:r>
            <a:r>
              <a:rPr kumimoji="1" lang="en-US" altLang="ko-KR" sz="2400" strike="sngStrike" dirty="0">
                <a:highlight>
                  <a:srgbClr val="008080"/>
                </a:highlight>
              </a:rPr>
              <a:t>.</a:t>
            </a:r>
          </a:p>
          <a:p>
            <a:r>
              <a:rPr kumimoji="1" lang="ko-KR" altLang="en-US" sz="2400" dirty="0"/>
              <a:t> </a:t>
            </a:r>
            <a:endParaRPr kumimoji="1" lang="en-US" altLang="ko-KR" sz="2400" dirty="0"/>
          </a:p>
          <a:p>
            <a:r>
              <a:rPr kumimoji="1" lang="ko-KR" altLang="en-US" sz="2400" dirty="0"/>
              <a:t>입증불가</a:t>
            </a:r>
            <a:r>
              <a:rPr kumimoji="1" lang="en-US" altLang="ko-KR" sz="2400" dirty="0"/>
              <a:t>:</a:t>
            </a:r>
          </a:p>
          <a:p>
            <a:r>
              <a:rPr kumimoji="1" lang="ko-KR" altLang="en-US" sz="2400" dirty="0"/>
              <a:t> </a:t>
            </a:r>
            <a:r>
              <a:rPr kumimoji="1" lang="en-US" altLang="ko-KR" sz="2400" dirty="0"/>
              <a:t>-</a:t>
            </a:r>
            <a:r>
              <a:rPr kumimoji="1" lang="ko-KR" altLang="en-US" sz="2400" dirty="0"/>
              <a:t> 인구밀집도가 높은 자치구는 강남구였지만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미세먼지 수치는 전체적으로 비슷했다</a:t>
            </a:r>
            <a:r>
              <a:rPr kumimoji="1" lang="en-US" altLang="ko-KR" sz="2400" dirty="0"/>
              <a:t>.</a:t>
            </a:r>
          </a:p>
          <a:p>
            <a:r>
              <a:rPr kumimoji="1" lang="ko-KR" altLang="en-US" sz="2400" dirty="0">
                <a:highlight>
                  <a:srgbClr val="008080"/>
                </a:highlight>
              </a:rPr>
              <a:t> </a:t>
            </a:r>
            <a:endParaRPr kumimoji="1" lang="en-US" altLang="ko-KR" sz="2400" dirty="0">
              <a:highlight>
                <a:srgbClr val="008080"/>
              </a:highlight>
            </a:endParaRPr>
          </a:p>
          <a:p>
            <a:endParaRPr kumimoji="1" lang="en-US" altLang="ko-KR" sz="2400" dirty="0">
              <a:highlight>
                <a:srgbClr val="008080"/>
              </a:highlight>
            </a:endParaRPr>
          </a:p>
          <a:p>
            <a:r>
              <a:rPr kumimoji="1" lang="ko-KR" altLang="en-US" sz="2400" dirty="0"/>
              <a:t>⭕️ </a:t>
            </a:r>
            <a:r>
              <a:rPr kumimoji="1" lang="ko-KR" altLang="en-US" sz="2400" b="1" dirty="0">
                <a:solidFill>
                  <a:schemeClr val="accent4"/>
                </a:solidFill>
              </a:rPr>
              <a:t>가설 </a:t>
            </a:r>
            <a:r>
              <a:rPr kumimoji="1" lang="en-US" altLang="ko-KR" sz="2400" b="1" dirty="0">
                <a:solidFill>
                  <a:schemeClr val="accent4"/>
                </a:solidFill>
              </a:rPr>
              <a:t>2</a:t>
            </a:r>
            <a:r>
              <a:rPr kumimoji="1" lang="ko-KR" altLang="en-US" sz="2400" b="1" dirty="0">
                <a:solidFill>
                  <a:schemeClr val="accent4"/>
                </a:solidFill>
              </a:rPr>
              <a:t> </a:t>
            </a:r>
            <a:r>
              <a:rPr kumimoji="1" lang="ko-KR" altLang="en-US" sz="2400" dirty="0">
                <a:highlight>
                  <a:srgbClr val="008080"/>
                </a:highlight>
              </a:rPr>
              <a:t>대기오염물질 중 직접적인 관련이 있는 물질이 있을 것이다</a:t>
            </a:r>
            <a:r>
              <a:rPr kumimoji="1" lang="en-US" altLang="ko-KR" sz="2400" dirty="0">
                <a:highlight>
                  <a:srgbClr val="008080"/>
                </a:highlight>
              </a:rPr>
              <a:t>.</a:t>
            </a:r>
          </a:p>
          <a:p>
            <a:endParaRPr kumimoji="1" lang="en-US" altLang="ko-KR" sz="2400" dirty="0">
              <a:highlight>
                <a:srgbClr val="008080"/>
              </a:highlight>
            </a:endParaRPr>
          </a:p>
          <a:p>
            <a:r>
              <a:rPr kumimoji="1" lang="ko-KR" altLang="en-US" sz="2400" dirty="0"/>
              <a:t>입증완료</a:t>
            </a:r>
            <a:r>
              <a:rPr kumimoji="1" lang="en-US" altLang="ko-KR" sz="2400" dirty="0"/>
              <a:t>:</a:t>
            </a:r>
          </a:p>
          <a:p>
            <a:r>
              <a:rPr kumimoji="1" lang="ko-KR" altLang="en-US" sz="2400" dirty="0"/>
              <a:t> </a:t>
            </a:r>
            <a:r>
              <a:rPr kumimoji="1" lang="en-US" altLang="ko-KR" sz="2400" dirty="0"/>
              <a:t>-</a:t>
            </a:r>
            <a:r>
              <a:rPr kumimoji="1" lang="ko-KR" altLang="en-US" sz="2400" dirty="0"/>
              <a:t> 오존과 이산화질소가 관련이 있었고 그 중 오존에 대한 예보가 크게 관련</a:t>
            </a:r>
            <a:r>
              <a:rPr kumimoji="1" lang="ko-KR" altLang="en-US" sz="2400" dirty="0">
                <a:solidFill>
                  <a:schemeClr val="bg1"/>
                </a:solidFill>
              </a:rPr>
              <a:t> 있었다</a:t>
            </a:r>
            <a:r>
              <a:rPr kumimoji="1" lang="en-US" altLang="ko-KR" sz="2400" dirty="0">
                <a:solidFill>
                  <a:schemeClr val="bg1"/>
                </a:solidFill>
              </a:rPr>
              <a:t>.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384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DB7F380-91AE-6B29-02CF-7C77ED34B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12" y="166157"/>
            <a:ext cx="10670628" cy="1360898"/>
          </a:xfrm>
        </p:spPr>
        <p:txBody>
          <a:bodyPr>
            <a:normAutofit/>
          </a:bodyPr>
          <a:lstStyle/>
          <a:p>
            <a:r>
              <a:rPr kumimoji="1" lang="en-US" altLang="ko-KR" sz="3600" dirty="0"/>
              <a:t>5.</a:t>
            </a:r>
            <a:r>
              <a:rPr kumimoji="1" lang="ko-KR" altLang="en-US" sz="3600" dirty="0"/>
              <a:t> 결론</a:t>
            </a:r>
            <a:endParaRPr kumimoji="1" lang="ko-Kore-KR" altLang="en-US" sz="4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 descr="저각도로 본 하늘의 구름">
            <a:extLst>
              <a:ext uri="{FF2B5EF4-FFF2-40B4-BE49-F238E27FC236}">
                <a16:creationId xmlns:a16="http://schemas.microsoft.com/office/drawing/2014/main" id="{BA077EF5-7DCB-62CC-C404-DB227E96AA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211" t="19295" r="-11830" b="19089"/>
          <a:stretch/>
        </p:blipFill>
        <p:spPr>
          <a:xfrm>
            <a:off x="8822724" y="3521676"/>
            <a:ext cx="3991233" cy="3336323"/>
          </a:xfrm>
          <a:custGeom>
            <a:avLst/>
            <a:gdLst/>
            <a:ahLst/>
            <a:cxnLst/>
            <a:rect l="l" t="t" r="r" b="b"/>
            <a:pathLst>
              <a:path w="7729002" h="6858000">
                <a:moveTo>
                  <a:pt x="6878624" y="0"/>
                </a:moveTo>
                <a:lnTo>
                  <a:pt x="7729002" y="0"/>
                </a:lnTo>
                <a:lnTo>
                  <a:pt x="7729002" y="4099788"/>
                </a:lnTo>
                <a:lnTo>
                  <a:pt x="5311608" y="6858000"/>
                </a:lnTo>
                <a:lnTo>
                  <a:pt x="868032" y="6858000"/>
                </a:lnTo>
                <a:close/>
                <a:moveTo>
                  <a:pt x="0" y="0"/>
                </a:moveTo>
                <a:lnTo>
                  <a:pt x="6878624" y="0"/>
                </a:lnTo>
                <a:lnTo>
                  <a:pt x="0" y="1"/>
                </a:lnTo>
                <a:close/>
              </a:path>
            </a:pathLst>
          </a:cu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AD042BA-B482-486E-9E0C-75374069B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440E770C-83D8-0D0C-285F-D48B8BCDA0E4}"/>
              </a:ext>
            </a:extLst>
          </p:cNvPr>
          <p:cNvCxnSpPr>
            <a:cxnSpLocks/>
          </p:cNvCxnSpPr>
          <p:nvPr/>
        </p:nvCxnSpPr>
        <p:spPr>
          <a:xfrm>
            <a:off x="336954" y="1380690"/>
            <a:ext cx="935358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C4CBF13-BCF1-574E-8459-2954CC39BACC}"/>
              </a:ext>
            </a:extLst>
          </p:cNvPr>
          <p:cNvSpPr txBox="1"/>
          <p:nvPr/>
        </p:nvSpPr>
        <p:spPr>
          <a:xfrm>
            <a:off x="336954" y="1831868"/>
            <a:ext cx="1171534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따라서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전반적으로 미세먼지 농도는 구마다 비슷하기때문에 특별히 인구밀집도에 집중하여 우선 감시 및 작동을 주시할 것이 아닌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서울시 내에 </a:t>
            </a:r>
            <a:r>
              <a:rPr kumimoji="1" lang="en-US" altLang="ko-KR" sz="2400" dirty="0"/>
              <a:t>’</a:t>
            </a:r>
            <a:r>
              <a:rPr kumimoji="1" lang="ko-KR" altLang="en-US" sz="2400" dirty="0"/>
              <a:t>오존물질</a:t>
            </a:r>
            <a:r>
              <a:rPr kumimoji="1" lang="en-US" altLang="ko-KR" sz="2400" dirty="0"/>
              <a:t>’</a:t>
            </a:r>
            <a:r>
              <a:rPr kumimoji="1" lang="ko-KR" altLang="en-US" sz="2400" dirty="0"/>
              <a:t>을 발생시키는 </a:t>
            </a:r>
            <a:r>
              <a:rPr kumimoji="1" lang="ko-KR" altLang="en-US" sz="2400" dirty="0" err="1"/>
              <a:t>공장등의</a:t>
            </a:r>
            <a:r>
              <a:rPr kumimoji="1" lang="ko-KR" altLang="en-US" sz="2400" dirty="0"/>
              <a:t> 위치를 확인하여 </a:t>
            </a:r>
            <a:r>
              <a:rPr kumimoji="1" lang="ko-KR" altLang="en-US" sz="2400"/>
              <a:t>해당 구를 우선감시대상으로 </a:t>
            </a:r>
            <a:r>
              <a:rPr kumimoji="1" lang="ko-KR" altLang="en-US" sz="2400" dirty="0"/>
              <a:t>지정하여 저감장치 추가 배치 및 </a:t>
            </a:r>
            <a:r>
              <a:rPr kumimoji="1" lang="ko-KR" altLang="en-US" sz="2400" dirty="0" err="1"/>
              <a:t>우선작동할</a:t>
            </a:r>
            <a:r>
              <a:rPr kumimoji="1" lang="ko-KR" altLang="en-US" sz="2400" dirty="0"/>
              <a:t> 수 있도록 시행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r>
              <a:rPr kumimoji="1" lang="ko-KR" altLang="en-US" sz="2400" dirty="0"/>
              <a:t>추가적으로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초</a:t>
            </a:r>
            <a:r>
              <a:rPr kumimoji="1" lang="en-US" altLang="ko-KR" sz="2400" dirty="0"/>
              <a:t>)</a:t>
            </a:r>
            <a:r>
              <a:rPr kumimoji="1" lang="ko-KR" altLang="en-US" sz="2400" dirty="0"/>
              <a:t>미세먼지가 작은 </a:t>
            </a:r>
            <a:r>
              <a:rPr kumimoji="1" lang="ko-KR" altLang="en-US" sz="2400" dirty="0" err="1"/>
              <a:t>입자이니만큼</a:t>
            </a:r>
            <a:r>
              <a:rPr kumimoji="1" lang="ko-KR" altLang="en-US" sz="2400" dirty="0"/>
              <a:t> 습도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강수량등과도</a:t>
            </a:r>
            <a:r>
              <a:rPr kumimoji="1" lang="ko-KR" altLang="en-US" sz="2400" dirty="0"/>
              <a:t> 상관관계가 있는지 추적이 필요하며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성능을 높이기 위해 모델의 </a:t>
            </a:r>
            <a:r>
              <a:rPr kumimoji="1" lang="ko-KR" altLang="en-US" sz="2400" dirty="0" err="1"/>
              <a:t>하이퍼</a:t>
            </a:r>
            <a:r>
              <a:rPr kumimoji="1" lang="ko-KR" altLang="en-US" sz="2400" dirty="0"/>
              <a:t> 파라미터를 추가하거나 조정할 필요 있음</a:t>
            </a:r>
            <a:r>
              <a:rPr kumimoji="1" lang="en-US" altLang="ko-KR" sz="2400" dirty="0"/>
              <a:t>.</a:t>
            </a:r>
          </a:p>
          <a:p>
            <a:endParaRPr kumimoji="1" lang="en-US" altLang="ko-KR" sz="2400" dirty="0"/>
          </a:p>
          <a:p>
            <a:r>
              <a:rPr kumimoji="1" lang="ko-KR" altLang="en-US" sz="2400" dirty="0"/>
              <a:t>이번 모델에서는 보통</a:t>
            </a:r>
            <a:r>
              <a:rPr kumimoji="1" lang="en-US" altLang="ko-KR" sz="2400" dirty="0"/>
              <a:t>/</a:t>
            </a:r>
            <a:r>
              <a:rPr kumimoji="1" lang="ko-KR" altLang="en-US" sz="2400" dirty="0"/>
              <a:t>나쁨으로만 분류를 하였으나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기존예보지수 </a:t>
            </a:r>
            <a:r>
              <a:rPr kumimoji="1" lang="en-US" altLang="ko-KR" sz="2400" dirty="0"/>
              <a:t>4</a:t>
            </a:r>
            <a:r>
              <a:rPr kumimoji="1" lang="ko-KR" altLang="en-US" sz="2400" dirty="0"/>
              <a:t>단계를 따라가 보는 것도 </a:t>
            </a:r>
            <a:r>
              <a:rPr kumimoji="1" lang="ko-KR" altLang="en-US" sz="2400" dirty="0" err="1"/>
              <a:t>유의미</a:t>
            </a:r>
            <a:r>
              <a:rPr kumimoji="1" lang="ko-KR" altLang="en-US" sz="2400" dirty="0"/>
              <a:t> 할 것 같음</a:t>
            </a:r>
            <a:r>
              <a:rPr kumimoji="1"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7736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3118266-792B-E31B-5FD2-BC8520FF8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445" y="410889"/>
            <a:ext cx="6551927" cy="181494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kumimoji="1" lang="ko-Kore-KR" altLang="en-US" sz="6000" dirty="0"/>
              <a:t>왜</a:t>
            </a:r>
            <a:r>
              <a:rPr kumimoji="1" lang="ko-KR" altLang="en-US" sz="4100" dirty="0"/>
              <a:t> 우리는 </a:t>
            </a:r>
            <a:r>
              <a:rPr kumimoji="1" lang="ko-KR" altLang="en-US" dirty="0"/>
              <a:t>미세먼지</a:t>
            </a:r>
            <a:r>
              <a:rPr kumimoji="1" lang="ko-KR" altLang="en-US" sz="4100" dirty="0"/>
              <a:t>에 초점을 </a:t>
            </a:r>
            <a:r>
              <a:rPr kumimoji="1" lang="ko-KR" altLang="en-US" sz="4100" dirty="0" err="1"/>
              <a:t>맞춰야하는가</a:t>
            </a:r>
            <a:r>
              <a:rPr kumimoji="1" lang="en-US" altLang="ko-KR" sz="4100" dirty="0"/>
              <a:t>?</a:t>
            </a:r>
            <a:endParaRPr kumimoji="1" lang="ko-Kore-KR" altLang="en-US" sz="4100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E44EEF00-2CFE-6FE3-DB19-8D4CE5102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6460" y="3494381"/>
            <a:ext cx="1583760" cy="506877"/>
          </a:xfrm>
        </p:spPr>
        <p:txBody>
          <a:bodyPr anchor="b">
            <a:normAutofit/>
          </a:bodyPr>
          <a:lstStyle/>
          <a:p>
            <a:endParaRPr lang="ko-Kore-KR" altLang="en-US" dirty="0"/>
          </a:p>
        </p:txBody>
      </p:sp>
      <p:pic>
        <p:nvPicPr>
          <p:cNvPr id="4" name="Picture 3" descr="저각도로 본 하늘의 구름">
            <a:extLst>
              <a:ext uri="{FF2B5EF4-FFF2-40B4-BE49-F238E27FC236}">
                <a16:creationId xmlns:a16="http://schemas.microsoft.com/office/drawing/2014/main" id="{72C12134-1549-B4E6-7C1D-2695DD05A4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6" r="3734" b="-1"/>
          <a:stretch/>
        </p:blipFill>
        <p:spPr>
          <a:xfrm>
            <a:off x="2685472" y="10"/>
            <a:ext cx="9506528" cy="6857990"/>
          </a:xfrm>
          <a:custGeom>
            <a:avLst/>
            <a:gdLst/>
            <a:ahLst/>
            <a:cxnLst/>
            <a:rect l="l" t="t" r="r" b="b"/>
            <a:pathLst>
              <a:path w="9506528" h="6858000">
                <a:moveTo>
                  <a:pt x="6427633" y="0"/>
                </a:moveTo>
                <a:lnTo>
                  <a:pt x="9506528" y="0"/>
                </a:lnTo>
                <a:lnTo>
                  <a:pt x="9506528" y="1557082"/>
                </a:lnTo>
                <a:lnTo>
                  <a:pt x="4860617" y="6858000"/>
                </a:lnTo>
                <a:lnTo>
                  <a:pt x="417041" y="6858000"/>
                </a:lnTo>
                <a:close/>
                <a:moveTo>
                  <a:pt x="0" y="0"/>
                </a:moveTo>
                <a:lnTo>
                  <a:pt x="6427633" y="0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48D8C03A-D73E-4E89-A17E-452429264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9822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28" name="Picture 4" descr="뉴스룸 모아보기] 마지막 방역조치마저 푼다…30일부터 '실내마스크' 해제 (2023.01.19 / JTBC News) - YouTube">
            <a:extLst>
              <a:ext uri="{FF2B5EF4-FFF2-40B4-BE49-F238E27FC236}">
                <a16:creationId xmlns:a16="http://schemas.microsoft.com/office/drawing/2014/main" id="{AD4C9D45-D9C4-28AA-AD4B-276B0C064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675" y="2225836"/>
            <a:ext cx="7434649" cy="418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857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3118266-792B-E31B-5FD2-BC8520FF8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705" y="407773"/>
            <a:ext cx="6551927" cy="181494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kumimoji="1" lang="ko-Kore-KR" altLang="en-US" sz="6000" dirty="0"/>
              <a:t>왜</a:t>
            </a:r>
            <a:r>
              <a:rPr kumimoji="1" lang="ko-KR" altLang="en-US" sz="4100" dirty="0"/>
              <a:t> 우리는 </a:t>
            </a:r>
            <a:r>
              <a:rPr kumimoji="1" lang="ko-KR" altLang="en-US" dirty="0"/>
              <a:t>미세먼지</a:t>
            </a:r>
            <a:r>
              <a:rPr kumimoji="1" lang="ko-KR" altLang="en-US" sz="4100" dirty="0"/>
              <a:t>에 초점을 </a:t>
            </a:r>
            <a:r>
              <a:rPr kumimoji="1" lang="ko-KR" altLang="en-US" sz="4100" dirty="0" err="1"/>
              <a:t>맞춰야하는가</a:t>
            </a:r>
            <a:r>
              <a:rPr kumimoji="1" lang="en-US" altLang="ko-KR" sz="4100" dirty="0"/>
              <a:t>?</a:t>
            </a:r>
            <a:endParaRPr kumimoji="1" lang="ko-Kore-KR" altLang="en-US" sz="4100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E44EEF00-2CFE-6FE3-DB19-8D4CE5102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6" y="5472874"/>
            <a:ext cx="3755391" cy="1130621"/>
          </a:xfrm>
        </p:spPr>
        <p:txBody>
          <a:bodyPr anchor="b">
            <a:normAutofit fontScale="85000" lnSpcReduction="20000"/>
          </a:bodyPr>
          <a:lstStyle/>
          <a:p>
            <a:r>
              <a:rPr lang="ko-Kore-KR" altLang="en-US" dirty="0"/>
              <a:t>출처</a:t>
            </a:r>
            <a:r>
              <a:rPr lang="en-US" altLang="ko-Kore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데일리팜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코로나 여파 국내 감염병 </a:t>
            </a:r>
            <a:r>
              <a:rPr lang="en-US" altLang="ko-KR" dirty="0"/>
              <a:t>47%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뚝</a:t>
            </a:r>
            <a:r>
              <a:rPr lang="en-US" altLang="ko-KR" dirty="0"/>
              <a:t>’</a:t>
            </a:r>
            <a:r>
              <a:rPr lang="ko-KR" altLang="en-US" dirty="0"/>
              <a:t> </a:t>
            </a:r>
            <a:r>
              <a:rPr lang="en-US" altLang="ko-KR" dirty="0"/>
              <a:t>…</a:t>
            </a:r>
            <a:r>
              <a:rPr lang="ko-KR" altLang="en-US" dirty="0"/>
              <a:t> 감기환자 급감</a:t>
            </a:r>
            <a:endParaRPr lang="en-US" altLang="ko-KR" dirty="0"/>
          </a:p>
          <a:p>
            <a:r>
              <a:rPr lang="en" altLang="ko-Kore-KR" dirty="0"/>
              <a:t>http://</a:t>
            </a:r>
            <a:r>
              <a:rPr lang="en" altLang="ko-Kore-KR" dirty="0" err="1"/>
              <a:t>www.dailypharm.com</a:t>
            </a:r>
            <a:r>
              <a:rPr lang="en" altLang="ko-Kore-KR" dirty="0"/>
              <a:t>/Users/News/</a:t>
            </a:r>
            <a:r>
              <a:rPr lang="en" altLang="ko-Kore-KR" dirty="0" err="1"/>
              <a:t>NewsView.html?ID</a:t>
            </a:r>
            <a:r>
              <a:rPr lang="en" altLang="ko-Kore-KR" dirty="0"/>
              <a:t>=279248</a:t>
            </a:r>
            <a:endParaRPr lang="ko-Kore-KR" altLang="en-US" dirty="0"/>
          </a:p>
        </p:txBody>
      </p:sp>
      <p:pic>
        <p:nvPicPr>
          <p:cNvPr id="4" name="Picture 3" descr="저각도로 본 하늘의 구름">
            <a:extLst>
              <a:ext uri="{FF2B5EF4-FFF2-40B4-BE49-F238E27FC236}">
                <a16:creationId xmlns:a16="http://schemas.microsoft.com/office/drawing/2014/main" id="{72C12134-1549-B4E6-7C1D-2695DD05A4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6" r="3734" b="-1"/>
          <a:stretch/>
        </p:blipFill>
        <p:spPr>
          <a:xfrm>
            <a:off x="2685472" y="10"/>
            <a:ext cx="9506528" cy="6857990"/>
          </a:xfrm>
          <a:custGeom>
            <a:avLst/>
            <a:gdLst/>
            <a:ahLst/>
            <a:cxnLst/>
            <a:rect l="l" t="t" r="r" b="b"/>
            <a:pathLst>
              <a:path w="9506528" h="6858000">
                <a:moveTo>
                  <a:pt x="6427633" y="0"/>
                </a:moveTo>
                <a:lnTo>
                  <a:pt x="9506528" y="0"/>
                </a:lnTo>
                <a:lnTo>
                  <a:pt x="9506528" y="1557082"/>
                </a:lnTo>
                <a:lnTo>
                  <a:pt x="4860617" y="6858000"/>
                </a:lnTo>
                <a:lnTo>
                  <a:pt x="417041" y="6858000"/>
                </a:lnTo>
                <a:close/>
                <a:moveTo>
                  <a:pt x="0" y="0"/>
                </a:moveTo>
                <a:lnTo>
                  <a:pt x="6427633" y="0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48D8C03A-D73E-4E89-A17E-452429264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9822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E49A8A-55DB-D241-AA80-3889C3C1E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26" y="2205500"/>
            <a:ext cx="6897588" cy="138937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13B39E8-122B-A4B0-DA68-A6BBD9680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3918" y="2025393"/>
            <a:ext cx="6458082" cy="568159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36E6100-3D7F-5B5D-19E1-EBED6C901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846" y="2818857"/>
            <a:ext cx="6551928" cy="386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650713F-1F5A-BB4B-7519-CF7974ACED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9272" y="3720476"/>
            <a:ext cx="3578348" cy="165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3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FDF8E-4CD1-7C0F-5A84-C3402EE65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443" y="353952"/>
            <a:ext cx="9905999" cy="1360898"/>
          </a:xfrm>
        </p:spPr>
        <p:txBody>
          <a:bodyPr/>
          <a:lstStyle/>
          <a:p>
            <a:r>
              <a:rPr kumimoji="1" lang="ko-KR" altLang="en-US" sz="4800" dirty="0"/>
              <a:t>미세먼지</a:t>
            </a:r>
            <a:r>
              <a:rPr kumimoji="1" lang="ko-KR" altLang="en-US" dirty="0"/>
              <a:t>의 위험성</a:t>
            </a:r>
            <a:endParaRPr kumimoji="1" lang="ko-Kore-KR" altLang="en-US" dirty="0"/>
          </a:p>
        </p:txBody>
      </p:sp>
      <p:pic>
        <p:nvPicPr>
          <p:cNvPr id="4098" name="Picture 2" descr="상세설명 아래참조">
            <a:extLst>
              <a:ext uri="{FF2B5EF4-FFF2-40B4-BE49-F238E27FC236}">
                <a16:creationId xmlns:a16="http://schemas.microsoft.com/office/drawing/2014/main" id="{02946AE9-A4A3-FA66-6F65-ACD1F5A43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1584982"/>
            <a:ext cx="4520749" cy="4404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83BB01-7047-44B5-621A-45B58A4ACD6E}"/>
              </a:ext>
            </a:extLst>
          </p:cNvPr>
          <p:cNvSpPr txBox="1"/>
          <p:nvPr/>
        </p:nvSpPr>
        <p:spPr>
          <a:xfrm>
            <a:off x="5761831" y="1612085"/>
            <a:ext cx="49288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i="0" dirty="0">
                <a:effectLst/>
                <a:latin typeface="Noto Sans KR"/>
              </a:rPr>
              <a:t>미세먼지는 </a:t>
            </a:r>
            <a:r>
              <a:rPr lang="ko-KR" altLang="en-US" b="1" i="0" u="sng" dirty="0">
                <a:effectLst/>
                <a:latin typeface="Noto Sans KR"/>
              </a:rPr>
              <a:t>건강에 어떤 영향</a:t>
            </a:r>
            <a:r>
              <a:rPr lang="ko-KR" altLang="en-US" b="1" i="0" dirty="0">
                <a:effectLst/>
                <a:latin typeface="Noto Sans KR"/>
              </a:rPr>
              <a:t>을 미치나요</a:t>
            </a:r>
            <a:r>
              <a:rPr lang="en-US" altLang="ko-KR" b="1" i="0" dirty="0">
                <a:effectLst/>
                <a:latin typeface="Noto Sans KR"/>
              </a:rPr>
              <a:t>?</a:t>
            </a:r>
          </a:p>
          <a:p>
            <a:pPr algn="l"/>
            <a:endParaRPr lang="en-US" altLang="ko-KR" b="1" i="0" dirty="0">
              <a:effectLst/>
              <a:latin typeface="Noto Sans KR"/>
            </a:endParaRPr>
          </a:p>
          <a:p>
            <a:pPr marL="285750" indent="-285750" algn="l">
              <a:buFontTx/>
              <a:buChar char="-"/>
            </a:pPr>
            <a:r>
              <a:rPr lang="ko-KR" altLang="en-US" b="1" i="0" dirty="0">
                <a:effectLst/>
                <a:highlight>
                  <a:srgbClr val="008080"/>
                </a:highlight>
                <a:latin typeface="Noto Sans KR"/>
              </a:rPr>
              <a:t>심장 및 폐 관련 질환 </a:t>
            </a:r>
            <a:r>
              <a:rPr lang="ko-KR" altLang="en-US" i="0" dirty="0">
                <a:effectLst/>
                <a:latin typeface="Noto Sans KR"/>
              </a:rPr>
              <a:t>등을 발생</a:t>
            </a:r>
            <a:r>
              <a:rPr lang="ko-KR" altLang="en-US" b="0" i="0" dirty="0">
                <a:effectLst/>
                <a:latin typeface="Noto Sans KR"/>
              </a:rPr>
              <a:t> 또는 악화 </a:t>
            </a:r>
            <a:endParaRPr lang="en-US" altLang="ko-KR" b="0" i="0" dirty="0">
              <a:effectLst/>
              <a:latin typeface="Noto Sans KR"/>
            </a:endParaRPr>
          </a:p>
          <a:p>
            <a:pPr marL="285750" indent="-285750" algn="l">
              <a:buFontTx/>
              <a:buChar char="-"/>
            </a:pPr>
            <a:r>
              <a:rPr lang="ko-KR" altLang="en-US" b="0" i="0" dirty="0">
                <a:effectLst/>
                <a:latin typeface="Noto Sans KR"/>
              </a:rPr>
              <a:t>결과적으로 사망 증가에 영향을 줄 수 있음 </a:t>
            </a:r>
            <a:endParaRPr lang="en-US" altLang="ko-KR" b="0" i="0" dirty="0">
              <a:effectLst/>
              <a:latin typeface="Noto Sans KR"/>
            </a:endParaRPr>
          </a:p>
          <a:p>
            <a:pPr marL="285750" indent="-285750" algn="l">
              <a:buFontTx/>
              <a:buChar char="-"/>
            </a:pPr>
            <a:r>
              <a:rPr lang="ko-KR" altLang="en-US" b="1" i="0" dirty="0">
                <a:effectLst/>
                <a:highlight>
                  <a:srgbClr val="008080"/>
                </a:highlight>
                <a:latin typeface="Noto Sans KR"/>
              </a:rPr>
              <a:t>천식 발작</a:t>
            </a:r>
            <a:endParaRPr lang="en-US" altLang="ko-KR" b="1" i="0" dirty="0">
              <a:effectLst/>
              <a:highlight>
                <a:srgbClr val="008080"/>
              </a:highlight>
              <a:latin typeface="Noto Sans KR"/>
            </a:endParaRPr>
          </a:p>
          <a:p>
            <a:pPr marL="285750" indent="-285750" algn="l">
              <a:buFontTx/>
              <a:buChar char="-"/>
            </a:pPr>
            <a:r>
              <a:rPr lang="ko-KR" altLang="en-US" b="1" i="0" dirty="0">
                <a:effectLst/>
                <a:highlight>
                  <a:srgbClr val="008080"/>
                </a:highlight>
                <a:latin typeface="Noto Sans KR"/>
              </a:rPr>
              <a:t>급성 기관지염</a:t>
            </a:r>
            <a:endParaRPr lang="en-US" altLang="ko-KR" b="1" i="0" dirty="0">
              <a:effectLst/>
              <a:highlight>
                <a:srgbClr val="008080"/>
              </a:highlight>
              <a:latin typeface="Noto Sans KR"/>
            </a:endParaRPr>
          </a:p>
          <a:p>
            <a:pPr marL="285750" indent="-285750" algn="l">
              <a:buFontTx/>
              <a:buChar char="-"/>
            </a:pPr>
            <a:r>
              <a:rPr lang="ko-KR" altLang="en-US" b="1" i="0" dirty="0">
                <a:effectLst/>
                <a:highlight>
                  <a:srgbClr val="008080"/>
                </a:highlight>
                <a:latin typeface="Noto Sans KR"/>
              </a:rPr>
              <a:t>부정맥</a:t>
            </a:r>
            <a:r>
              <a:rPr lang="ko-KR" altLang="en-US" b="0" i="0" dirty="0">
                <a:effectLst/>
                <a:latin typeface="Noto Sans KR"/>
              </a:rPr>
              <a:t> 등과 같은 증상을 악화</a:t>
            </a:r>
            <a:endParaRPr lang="en-US" altLang="ko-KR" b="0" i="0" dirty="0">
              <a:effectLst/>
              <a:latin typeface="Noto Sans KR"/>
            </a:endParaRPr>
          </a:p>
          <a:p>
            <a:pPr marL="285750" indent="-285750" algn="l">
              <a:buFontTx/>
              <a:buChar char="-"/>
            </a:pPr>
            <a:r>
              <a:rPr lang="ko-KR" altLang="en-US" b="0" i="0" dirty="0">
                <a:effectLst/>
                <a:latin typeface="Noto Sans KR"/>
              </a:rPr>
              <a:t>미세먼지 농도가 높은 곳에서 오래 노출되는 경우 </a:t>
            </a:r>
            <a:r>
              <a:rPr lang="ko-KR" altLang="en-US" b="1" i="0" dirty="0">
                <a:effectLst/>
                <a:highlight>
                  <a:srgbClr val="008080"/>
                </a:highlight>
                <a:latin typeface="Noto Sans KR"/>
              </a:rPr>
              <a:t>심혈관질환</a:t>
            </a:r>
            <a:r>
              <a:rPr lang="en-US" altLang="ko-KR" b="1" i="0" dirty="0">
                <a:effectLst/>
                <a:highlight>
                  <a:srgbClr val="008080"/>
                </a:highlight>
                <a:latin typeface="Noto Sans KR"/>
              </a:rPr>
              <a:t>, </a:t>
            </a:r>
            <a:r>
              <a:rPr lang="ko-KR" altLang="en-US" b="1" i="0" dirty="0">
                <a:effectLst/>
                <a:highlight>
                  <a:srgbClr val="008080"/>
                </a:highlight>
                <a:latin typeface="Noto Sans KR"/>
              </a:rPr>
              <a:t>호흡기질환</a:t>
            </a:r>
            <a:r>
              <a:rPr lang="en-US" altLang="ko-KR" b="1" i="0" dirty="0">
                <a:effectLst/>
                <a:highlight>
                  <a:srgbClr val="008080"/>
                </a:highlight>
                <a:latin typeface="Noto Sans KR"/>
              </a:rPr>
              <a:t>, </a:t>
            </a:r>
            <a:r>
              <a:rPr lang="ko-KR" altLang="en-US" b="1" i="0" dirty="0">
                <a:effectLst/>
                <a:highlight>
                  <a:srgbClr val="008080"/>
                </a:highlight>
                <a:latin typeface="Noto Sans KR"/>
              </a:rPr>
              <a:t>폐암</a:t>
            </a:r>
            <a:r>
              <a:rPr lang="ko-KR" altLang="en-US" b="0" i="0" dirty="0">
                <a:effectLst/>
                <a:latin typeface="Noto Sans KR"/>
              </a:rPr>
              <a:t> 발생의 위험 증가</a:t>
            </a:r>
            <a:endParaRPr lang="en-US" altLang="ko-KR" b="0" i="0" dirty="0">
              <a:effectLst/>
              <a:latin typeface="Noto Sans KR"/>
            </a:endParaRPr>
          </a:p>
          <a:p>
            <a:pPr algn="l"/>
            <a:endParaRPr lang="en-US" altLang="ko-KR" dirty="0">
              <a:latin typeface="Noto Sans KR"/>
            </a:endParaRPr>
          </a:p>
          <a:p>
            <a:r>
              <a:rPr kumimoji="1" lang="ko-Kore-KR" altLang="en-US" dirty="0"/>
              <a:t>따라서</a:t>
            </a:r>
            <a:r>
              <a:rPr kumimoji="1" lang="en-US" altLang="ko-Kore-KR" dirty="0"/>
              <a:t>,</a:t>
            </a:r>
            <a:r>
              <a:rPr kumimoji="1" lang="ko-KR" altLang="en-US" dirty="0"/>
              <a:t> 마스크가 해제되는 지금</a:t>
            </a:r>
            <a:r>
              <a:rPr kumimoji="1" lang="en-US" altLang="ko-KR" dirty="0"/>
              <a:t>,</a:t>
            </a:r>
            <a:r>
              <a:rPr kumimoji="1" lang="ko-KR" altLang="en-US" dirty="0"/>
              <a:t> 미세먼지의 예보 등을 정확히 예측하고 미리 </a:t>
            </a:r>
            <a:r>
              <a:rPr kumimoji="1" lang="ko-KR" altLang="en-US" dirty="0" err="1"/>
              <a:t>저감시킬</a:t>
            </a:r>
            <a:r>
              <a:rPr kumimoji="1" lang="ko-KR" altLang="en-US" dirty="0"/>
              <a:t> 수 있는 예방책을 세우는 </a:t>
            </a:r>
            <a:r>
              <a:rPr kumimoji="1" lang="ko-KR" altLang="en-US" dirty="0" err="1"/>
              <a:t>것에대한</a:t>
            </a:r>
            <a:r>
              <a:rPr kumimoji="1" lang="ko-KR" altLang="en-US" dirty="0"/>
              <a:t> 집중이 필요합니다</a:t>
            </a:r>
            <a:r>
              <a:rPr kumimoji="1" lang="en-US" altLang="ko-KR" dirty="0"/>
              <a:t>.</a:t>
            </a:r>
            <a:endParaRPr kumimoji="1" lang="en-US" altLang="ko-Kore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6DF414-7012-8C65-E20A-D26208A329CE}"/>
              </a:ext>
            </a:extLst>
          </p:cNvPr>
          <p:cNvSpPr txBox="1"/>
          <p:nvPr/>
        </p:nvSpPr>
        <p:spPr>
          <a:xfrm>
            <a:off x="9057502" y="6182773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200" dirty="0"/>
              <a:t>그림</a:t>
            </a:r>
            <a:r>
              <a:rPr kumimoji="1" lang="en-US" altLang="ko-Kore-KR" sz="1200" dirty="0"/>
              <a:t>,</a:t>
            </a:r>
            <a:r>
              <a:rPr kumimoji="1" lang="ko-KR" altLang="en-US" sz="1200" dirty="0"/>
              <a:t> </a:t>
            </a:r>
            <a:r>
              <a:rPr kumimoji="1" lang="ko-KR" altLang="en-US" sz="1200" dirty="0" err="1"/>
              <a:t>내용출처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질병관리청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887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3118266-792B-E31B-5FD2-BC8520FF8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515" y="485565"/>
            <a:ext cx="5920740" cy="13608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목차</a:t>
            </a:r>
            <a:endParaRPr kumimoji="1" lang="en-US" alt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A471F5-5E83-3719-448E-4114F731E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367" y="2027699"/>
            <a:ext cx="5338633" cy="3840171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20000"/>
              </a:lnSpc>
              <a:buAutoNum type="arabicPeriod"/>
            </a:pPr>
            <a:r>
              <a:rPr kumimoji="1" lang="ko-KR" altLang="en-US" sz="2400" dirty="0"/>
              <a:t>인공지능 모델생성 목적 및 </a:t>
            </a:r>
            <a:br>
              <a:rPr kumimoji="1" lang="en-US" altLang="ko-KR" sz="2400" dirty="0"/>
            </a:br>
            <a:r>
              <a:rPr kumimoji="1" lang="ko-KR" altLang="en-US" sz="2400" dirty="0"/>
              <a:t>가설 설정</a:t>
            </a:r>
            <a:endParaRPr kumimoji="1" lang="en-US" altLang="ko-KR" sz="2400" dirty="0"/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kumimoji="1" lang="ko-KR" altLang="en-US" sz="2400" dirty="0"/>
              <a:t>사용 데이터 설명</a:t>
            </a:r>
            <a:endParaRPr kumimoji="1" lang="en-US" altLang="en-US" sz="2400" dirty="0"/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kumimoji="1" lang="ko-KR" altLang="en-US" sz="2400" dirty="0"/>
              <a:t>인공지능 모델 성능검정</a:t>
            </a:r>
            <a:endParaRPr kumimoji="1" lang="en-US" altLang="ko-KR" sz="2400" dirty="0"/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kumimoji="1" lang="ko-KR" altLang="en-US" sz="2400" dirty="0"/>
              <a:t>가설 검증</a:t>
            </a:r>
            <a:endParaRPr kumimoji="1" lang="en-US" altLang="ko-KR" sz="2400" dirty="0"/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kumimoji="1" lang="ko-KR" altLang="en-US" sz="2400" dirty="0"/>
              <a:t>결론</a:t>
            </a:r>
            <a:endParaRPr kumimoji="1" lang="en-US" altLang="ko-Kore-KR" sz="2400" dirty="0"/>
          </a:p>
          <a:p>
            <a:pPr marL="342900" indent="-342900">
              <a:lnSpc>
                <a:spcPct val="120000"/>
              </a:lnSpc>
              <a:buAutoNum type="arabicPeriod"/>
            </a:pPr>
            <a:endParaRPr kumimoji="1" lang="en-US" altLang="en-US" sz="2400" dirty="0"/>
          </a:p>
        </p:txBody>
      </p:sp>
      <p:pic>
        <p:nvPicPr>
          <p:cNvPr id="4" name="Picture 3" descr="저각도로 본 하늘의 구름">
            <a:extLst>
              <a:ext uri="{FF2B5EF4-FFF2-40B4-BE49-F238E27FC236}">
                <a16:creationId xmlns:a16="http://schemas.microsoft.com/office/drawing/2014/main" id="{72C12134-1549-B4E6-7C1D-2695DD05A4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7793" r="14932" b="-1"/>
          <a:stretch/>
        </p:blipFill>
        <p:spPr>
          <a:xfrm>
            <a:off x="5280193" y="10"/>
            <a:ext cx="6911808" cy="6857990"/>
          </a:xfrm>
          <a:custGeom>
            <a:avLst/>
            <a:gdLst/>
            <a:ahLst/>
            <a:cxnLst/>
            <a:rect l="l" t="t" r="r" b="b"/>
            <a:pathLst>
              <a:path w="6911808" h="6858000">
                <a:moveTo>
                  <a:pt x="6001291" y="0"/>
                </a:moveTo>
                <a:lnTo>
                  <a:pt x="6010593" y="0"/>
                </a:lnTo>
                <a:lnTo>
                  <a:pt x="6911808" y="0"/>
                </a:lnTo>
                <a:lnTo>
                  <a:pt x="6911808" y="6858000"/>
                </a:lnTo>
                <a:lnTo>
                  <a:pt x="6094479" y="6858000"/>
                </a:lnTo>
                <a:lnTo>
                  <a:pt x="6001291" y="6858000"/>
                </a:lnTo>
                <a:lnTo>
                  <a:pt x="2229335" y="6858000"/>
                </a:lnTo>
                <a:lnTo>
                  <a:pt x="1633138" y="6858000"/>
                </a:lnTo>
                <a:lnTo>
                  <a:pt x="0" y="6858000"/>
                </a:lnTo>
                <a:lnTo>
                  <a:pt x="6001291" y="10614"/>
                </a:lnTo>
                <a:close/>
              </a:path>
            </a:pathLst>
          </a:cu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360C67E2-5FBC-F8B9-2F6E-D08BF48B5F47}"/>
              </a:ext>
            </a:extLst>
          </p:cNvPr>
          <p:cNvCxnSpPr>
            <a:cxnSpLocks/>
          </p:cNvCxnSpPr>
          <p:nvPr/>
        </p:nvCxnSpPr>
        <p:spPr>
          <a:xfrm>
            <a:off x="757367" y="1643448"/>
            <a:ext cx="487731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475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DB7F380-91AE-6B29-02CF-7C77ED34B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12" y="166157"/>
            <a:ext cx="10670628" cy="1360898"/>
          </a:xfrm>
        </p:spPr>
        <p:txBody>
          <a:bodyPr>
            <a:normAutofit fontScale="90000"/>
          </a:bodyPr>
          <a:lstStyle/>
          <a:p>
            <a:r>
              <a:rPr kumimoji="1" lang="en-US" altLang="ko-KR" sz="4000" dirty="0"/>
              <a:t>1.</a:t>
            </a:r>
            <a:r>
              <a:rPr kumimoji="1" lang="ko-KR" altLang="en-US" sz="4000" dirty="0"/>
              <a:t> </a:t>
            </a:r>
            <a:r>
              <a:rPr kumimoji="1" lang="ko-KR" altLang="en-US" sz="49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인공지능 모델생성 목적 </a:t>
            </a:r>
            <a:r>
              <a:rPr kumimoji="1" lang="ko-KR" altLang="en-US" sz="4000" dirty="0"/>
              <a:t>및 가설 설정</a:t>
            </a:r>
            <a:endParaRPr kumimoji="1" lang="ko-Kore-KR" altLang="en-US" dirty="0"/>
          </a:p>
        </p:txBody>
      </p:sp>
      <p:pic>
        <p:nvPicPr>
          <p:cNvPr id="4" name="Picture 3" descr="저각도로 본 하늘의 구름">
            <a:extLst>
              <a:ext uri="{FF2B5EF4-FFF2-40B4-BE49-F238E27FC236}">
                <a16:creationId xmlns:a16="http://schemas.microsoft.com/office/drawing/2014/main" id="{BA077EF5-7DCB-62CC-C404-DB227E96AA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211" t="19295" r="-11830" b="19089"/>
          <a:stretch/>
        </p:blipFill>
        <p:spPr>
          <a:xfrm>
            <a:off x="8822724" y="3521676"/>
            <a:ext cx="3991233" cy="3336323"/>
          </a:xfrm>
          <a:custGeom>
            <a:avLst/>
            <a:gdLst/>
            <a:ahLst/>
            <a:cxnLst/>
            <a:rect l="l" t="t" r="r" b="b"/>
            <a:pathLst>
              <a:path w="7729002" h="6858000">
                <a:moveTo>
                  <a:pt x="6878624" y="0"/>
                </a:moveTo>
                <a:lnTo>
                  <a:pt x="7729002" y="0"/>
                </a:lnTo>
                <a:lnTo>
                  <a:pt x="7729002" y="4099788"/>
                </a:lnTo>
                <a:lnTo>
                  <a:pt x="5311608" y="6858000"/>
                </a:lnTo>
                <a:lnTo>
                  <a:pt x="868032" y="6858000"/>
                </a:lnTo>
                <a:close/>
                <a:moveTo>
                  <a:pt x="0" y="0"/>
                </a:moveTo>
                <a:lnTo>
                  <a:pt x="6878624" y="0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0FE3E-2539-E88E-B099-83C7E48EB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540" y="2033828"/>
            <a:ext cx="5668460" cy="3443482"/>
          </a:xfrm>
        </p:spPr>
        <p:txBody>
          <a:bodyPr>
            <a:normAutofit fontScale="85000" lnSpcReduction="10000"/>
          </a:bodyPr>
          <a:lstStyle/>
          <a:p>
            <a:r>
              <a:rPr kumimoji="1" lang="ko-KR" altLang="en-US" sz="2400" b="1" dirty="0"/>
              <a:t>목적</a:t>
            </a:r>
            <a:r>
              <a:rPr kumimoji="1" lang="en-US" altLang="ko-KR" sz="2400" b="1" dirty="0"/>
              <a:t>:</a:t>
            </a:r>
            <a:r>
              <a:rPr kumimoji="1" lang="ko-KR" altLang="en-US" sz="2400" b="1" dirty="0"/>
              <a:t> </a:t>
            </a:r>
            <a:r>
              <a:rPr kumimoji="1" lang="ko-KR" altLang="en-US" dirty="0"/>
              <a:t>서울시 자치구별 대기오염정도를 파악하여 미세먼지를 정확하게 측정하고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>
                <a:highlight>
                  <a:srgbClr val="008080"/>
                </a:highlight>
              </a:rPr>
              <a:t>미세먼지 지수가 높거나 높을 예정인 구에 미세먼지 저감장치 우선배치 및 작동</a:t>
            </a:r>
            <a:endParaRPr kumimoji="1" lang="en-US" altLang="ko-KR" dirty="0">
              <a:highlight>
                <a:srgbClr val="008080"/>
              </a:highlight>
            </a:endParaRPr>
          </a:p>
          <a:p>
            <a:r>
              <a:rPr kumimoji="1" lang="ko-KR" altLang="en-US" dirty="0"/>
              <a:t>학습기준일</a:t>
            </a:r>
            <a:r>
              <a:rPr kumimoji="1" lang="en-US" altLang="ko-KR" dirty="0"/>
              <a:t>(train/</a:t>
            </a:r>
            <a:r>
              <a:rPr kumimoji="1" lang="en-US" altLang="ko-KR" dirty="0" err="1"/>
              <a:t>val</a:t>
            </a:r>
            <a:r>
              <a:rPr kumimoji="1" lang="en-US" altLang="ko-KR" dirty="0"/>
              <a:t> set): 2018</a:t>
            </a:r>
            <a:r>
              <a:rPr kumimoji="1" lang="ko-KR" altLang="en-US" dirty="0"/>
              <a:t>년 봄</a:t>
            </a:r>
            <a:r>
              <a:rPr kumimoji="1" lang="en-US" altLang="ko-KR" dirty="0"/>
              <a:t>~2022</a:t>
            </a:r>
            <a:r>
              <a:rPr kumimoji="1" lang="ko-KR" altLang="en-US" dirty="0"/>
              <a:t>년 여름</a:t>
            </a:r>
            <a:endParaRPr kumimoji="1" lang="en-US" altLang="ko-KR" dirty="0"/>
          </a:p>
          <a:p>
            <a:r>
              <a:rPr kumimoji="1" lang="ko-KR" altLang="en-US" dirty="0"/>
              <a:t>예측기준일</a:t>
            </a:r>
            <a:r>
              <a:rPr kumimoji="1" lang="en-US" altLang="ko-KR" dirty="0"/>
              <a:t>(test set):</a:t>
            </a:r>
            <a:r>
              <a:rPr kumimoji="1" lang="ko-KR" altLang="en-US" dirty="0"/>
              <a:t> </a:t>
            </a:r>
            <a:r>
              <a:rPr kumimoji="1" lang="en-US" altLang="ko-KR" dirty="0"/>
              <a:t>2022</a:t>
            </a:r>
            <a:r>
              <a:rPr kumimoji="1" lang="ko-KR" altLang="en-US" dirty="0"/>
              <a:t>년 가을</a:t>
            </a:r>
            <a:endParaRPr kumimoji="1" lang="en-US" altLang="ko-KR" dirty="0"/>
          </a:p>
          <a:p>
            <a:r>
              <a:rPr kumimoji="1" lang="ko-KR" altLang="en-US" dirty="0"/>
              <a:t>미세먼지 대상 모델설정</a:t>
            </a:r>
            <a:endParaRPr kumimoji="1" lang="en-US" altLang="ko-KR" dirty="0"/>
          </a:p>
          <a:p>
            <a:r>
              <a:rPr kumimoji="1" lang="ko-Kore-KR" altLang="en-US" dirty="0"/>
              <a:t>정확한</a:t>
            </a:r>
            <a:r>
              <a:rPr kumimoji="1" lang="ko-KR" altLang="en-US" dirty="0"/>
              <a:t> 수치보다는 예보분류로 나눔</a:t>
            </a:r>
            <a:br>
              <a:rPr kumimoji="1" lang="en-US" altLang="ko-KR" dirty="0"/>
            </a:br>
            <a:r>
              <a:rPr kumimoji="1" lang="en-US" altLang="ko-Kore-KR" dirty="0"/>
              <a:t>(</a:t>
            </a:r>
            <a:r>
              <a:rPr kumimoji="1" lang="ko-KR" altLang="en-US" dirty="0"/>
              <a:t>보통</a:t>
            </a:r>
            <a:r>
              <a:rPr kumimoji="1" lang="en-US" altLang="ko-KR" dirty="0"/>
              <a:t>/</a:t>
            </a:r>
            <a:r>
              <a:rPr kumimoji="1" lang="ko-KR" altLang="en-US" dirty="0"/>
              <a:t>나쁨</a:t>
            </a:r>
            <a:r>
              <a:rPr kumimoji="1" lang="en-US" altLang="ko-KR" dirty="0"/>
              <a:t>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AD042BA-B482-486E-9E0C-75374069B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440E770C-83D8-0D0C-285F-D48B8BCDA0E4}"/>
              </a:ext>
            </a:extLst>
          </p:cNvPr>
          <p:cNvCxnSpPr>
            <a:cxnSpLocks/>
          </p:cNvCxnSpPr>
          <p:nvPr/>
        </p:nvCxnSpPr>
        <p:spPr>
          <a:xfrm>
            <a:off x="336954" y="1380690"/>
            <a:ext cx="935358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자치구 | 서울특별시">
            <a:extLst>
              <a:ext uri="{FF2B5EF4-FFF2-40B4-BE49-F238E27FC236}">
                <a16:creationId xmlns:a16="http://schemas.microsoft.com/office/drawing/2014/main" id="{093F81B3-EA0D-B846-DF33-E91AC58B1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45" b="90102" l="6875" r="92917">
                        <a14:foregroundMark x1="28766" y1="46253" x2="29167" y2="45939"/>
                        <a14:foregroundMark x1="26250" y1="48223" x2="27451" y2="47283"/>
                        <a14:foregroundMark x1="30413" y1="44177" x2="32500" y2="43909"/>
                        <a14:foregroundMark x1="33750" y1="45939" x2="37917" y2="36294"/>
                        <a14:foregroundMark x1="37917" y1="36294" x2="46042" y2="31980"/>
                        <a14:foregroundMark x1="46042" y1="31980" x2="54375" y2="30457"/>
                        <a14:foregroundMark x1="54375" y1="30457" x2="57500" y2="20305"/>
                        <a14:foregroundMark x1="57500" y1="20305" x2="62708" y2="13198"/>
                        <a14:foregroundMark x1="62708" y1="13198" x2="71250" y2="15990"/>
                        <a14:foregroundMark x1="71250" y1="15990" x2="73125" y2="25888"/>
                        <a14:foregroundMark x1="73125" y1="25888" x2="70625" y2="46701"/>
                        <a14:foregroundMark x1="70625" y1="46701" x2="47292" y2="61929"/>
                        <a14:foregroundMark x1="47292" y1="61929" x2="42500" y2="54569"/>
                        <a14:foregroundMark x1="42500" y1="54569" x2="34375" y2="54061"/>
                        <a14:foregroundMark x1="34375" y1="54061" x2="34375" y2="54061"/>
                        <a14:foregroundMark x1="36875" y1="27411" x2="41250" y2="37310"/>
                        <a14:foregroundMark x1="41250" y1="37310" x2="48333" y2="45178"/>
                        <a14:foregroundMark x1="48333" y1="45178" x2="55833" y2="47970"/>
                        <a14:foregroundMark x1="55833" y1="47970" x2="65417" y2="46193"/>
                        <a14:foregroundMark x1="65417" y1="46193" x2="57292" y2="39086"/>
                        <a14:foregroundMark x1="57292" y1="39086" x2="45625" y2="34772"/>
                        <a14:foregroundMark x1="45625" y1="34772" x2="41875" y2="26142"/>
                        <a14:foregroundMark x1="41875" y1="26142" x2="36458" y2="27919"/>
                        <a14:foregroundMark x1="72083" y1="36802" x2="53750" y2="38071"/>
                        <a14:foregroundMark x1="27269" y1="47323" x2="25417" y2="47970"/>
                        <a14:foregroundMark x1="53750" y1="38071" x2="29034" y2="46706"/>
                        <a14:foregroundMark x1="20463" y1="46176" x2="17708" y2="45178"/>
                        <a14:foregroundMark x1="24374" y1="47592" x2="22040" y2="46747"/>
                        <a14:foregroundMark x1="25417" y1="47970" x2="25011" y2="47823"/>
                        <a14:foregroundMark x1="17708" y1="45178" x2="10208" y2="48223"/>
                        <a14:foregroundMark x1="10208" y1="48223" x2="17917" y2="53299"/>
                        <a14:foregroundMark x1="17917" y1="53299" x2="20208" y2="62690"/>
                        <a14:foregroundMark x1="20208" y1="62690" x2="18125" y2="72081"/>
                        <a14:foregroundMark x1="18125" y1="72081" x2="25417" y2="68528"/>
                        <a14:foregroundMark x1="25417" y1="68528" x2="30208" y2="76142"/>
                        <a14:foregroundMark x1="30208" y1="76142" x2="37917" y2="79695"/>
                        <a14:foregroundMark x1="37917" y1="79695" x2="46042" y2="79695"/>
                        <a14:foregroundMark x1="46042" y1="79695" x2="72917" y2="73096"/>
                        <a14:foregroundMark x1="72917" y1="73096" x2="78958" y2="65990"/>
                        <a14:foregroundMark x1="78958" y1="65990" x2="82292" y2="55076"/>
                        <a14:foregroundMark x1="82292" y1="55076" x2="66667" y2="51269"/>
                        <a14:foregroundMark x1="66667" y1="51269" x2="65833" y2="40355"/>
                        <a14:foregroundMark x1="65833" y1="40355" x2="71667" y2="35025"/>
                        <a14:foregroundMark x1="86875" y1="59137" x2="92917" y2="52792"/>
                        <a14:foregroundMark x1="92917" y1="52792" x2="85208" y2="49492"/>
                        <a14:foregroundMark x1="85208" y1="49492" x2="87708" y2="56091"/>
                        <a14:foregroundMark x1="7500" y1="53299" x2="6875" y2="50508"/>
                        <a14:foregroundMark x1="46250" y1="31218" x2="47708" y2="28680"/>
                        <a14:foregroundMark x1="40208" y1="22589" x2="42708" y2="20305"/>
                        <a14:foregroundMark x1="42500" y1="19797" x2="41042" y2="21320"/>
                        <a14:foregroundMark x1="63333" y1="90102" x2="70208" y2="89086"/>
                        <a14:foregroundMark x1="76875" y1="49239" x2="80000" y2="40102"/>
                        <a14:foregroundMark x1="80000" y1="40102" x2="80417" y2="32741"/>
                        <a14:foregroundMark x1="28112" y1="45144" x2="29167" y2="45178"/>
                        <a14:foregroundMark x1="23448" y1="46022" x2="22292" y2="46193"/>
                        <a14:foregroundMark x1="29167" y1="45178" x2="28215" y2="45319"/>
                        <a14:foregroundMark x1="31667" y1="41371" x2="35208" y2="40863"/>
                        <a14:foregroundMark x1="38958" y1="42386" x2="38958" y2="42386"/>
                        <a14:foregroundMark x1="46250" y1="52030" x2="46250" y2="52030"/>
                        <a14:backgroundMark x1="10417" y1="18782" x2="35625" y2="11929"/>
                        <a14:backgroundMark x1="24583" y1="24365" x2="53958" y2="3807"/>
                        <a14:backgroundMark x1="53958" y1="3807" x2="62917" y2="2538"/>
                        <a14:backgroundMark x1="62917" y1="2538" x2="83333" y2="6599"/>
                        <a14:backgroundMark x1="83333" y1="6599" x2="91875" y2="14721"/>
                        <a14:backgroundMark x1="91875" y1="14721" x2="95625" y2="25381"/>
                        <a14:backgroundMark x1="95625" y1="25381" x2="92500" y2="34264"/>
                        <a14:backgroundMark x1="92500" y1="34264" x2="91250" y2="35787"/>
                        <a14:backgroundMark x1="82917" y1="5330" x2="77500" y2="19797"/>
                        <a14:backgroundMark x1="77500" y1="19797" x2="87083" y2="13452"/>
                        <a14:backgroundMark x1="87083" y1="13452" x2="83542" y2="26904"/>
                        <a14:backgroundMark x1="83542" y1="26904" x2="92917" y2="24873"/>
                        <a14:backgroundMark x1="92917" y1="24873" x2="83750" y2="38579"/>
                        <a14:backgroundMark x1="24583" y1="28426" x2="5625" y2="15736"/>
                        <a14:backgroundMark x1="5625" y1="15736" x2="1875" y2="40355"/>
                        <a14:backgroundMark x1="1875" y1="40355" x2="6042" y2="63706"/>
                        <a14:backgroundMark x1="6042" y1="63706" x2="4167" y2="74365"/>
                        <a14:backgroundMark x1="4167" y1="74365" x2="9583" y2="85279"/>
                        <a14:backgroundMark x1="9583" y1="85279" x2="15000" y2="88325"/>
                        <a14:backgroundMark x1="22500" y1="45431" x2="22500" y2="45431"/>
                        <a14:backgroundMark x1="27083" y1="41371" x2="26250" y2="43147"/>
                        <a14:backgroundMark x1="27500" y1="41624" x2="26875" y2="43147"/>
                        <a14:backgroundMark x1="27708" y1="41371" x2="27083" y2="42640"/>
                        <a14:backgroundMark x1="27083" y1="43401" x2="22500" y2="44416"/>
                        <a14:backgroundMark x1="27708" y1="41371" x2="27708" y2="41371"/>
                        <a14:backgroundMark x1="27917" y1="40863" x2="27083" y2="43147"/>
                        <a14:backgroundMark x1="21250" y1="44670" x2="23125" y2="446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850" y="1693211"/>
            <a:ext cx="5275567" cy="433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06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DB7F380-91AE-6B29-02CF-7C77ED34B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12" y="166157"/>
            <a:ext cx="10670628" cy="1360898"/>
          </a:xfrm>
        </p:spPr>
        <p:txBody>
          <a:bodyPr>
            <a:normAutofit/>
          </a:bodyPr>
          <a:lstStyle/>
          <a:p>
            <a:r>
              <a:rPr kumimoji="1" lang="en-US" altLang="ko-KR" sz="3600" dirty="0"/>
              <a:t>1.</a:t>
            </a:r>
            <a:r>
              <a:rPr kumimoji="1" lang="ko-KR" altLang="en-US" sz="3600" dirty="0"/>
              <a:t> 인공지능 모델생성 목적 및 </a:t>
            </a:r>
            <a:r>
              <a:rPr kumimoji="1" lang="ko-KR" altLang="en-US" sz="4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가설 설정</a:t>
            </a:r>
            <a:endParaRPr kumimoji="1" lang="ko-Kore-KR" altLang="en-US" sz="4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 descr="저각도로 본 하늘의 구름">
            <a:extLst>
              <a:ext uri="{FF2B5EF4-FFF2-40B4-BE49-F238E27FC236}">
                <a16:creationId xmlns:a16="http://schemas.microsoft.com/office/drawing/2014/main" id="{BA077EF5-7DCB-62CC-C404-DB227E96AA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211" t="19295" r="-11830" b="19089"/>
          <a:stretch/>
        </p:blipFill>
        <p:spPr>
          <a:xfrm>
            <a:off x="8822724" y="3521676"/>
            <a:ext cx="3991233" cy="3336323"/>
          </a:xfrm>
          <a:custGeom>
            <a:avLst/>
            <a:gdLst/>
            <a:ahLst/>
            <a:cxnLst/>
            <a:rect l="l" t="t" r="r" b="b"/>
            <a:pathLst>
              <a:path w="7729002" h="6858000">
                <a:moveTo>
                  <a:pt x="6878624" y="0"/>
                </a:moveTo>
                <a:lnTo>
                  <a:pt x="7729002" y="0"/>
                </a:lnTo>
                <a:lnTo>
                  <a:pt x="7729002" y="4099788"/>
                </a:lnTo>
                <a:lnTo>
                  <a:pt x="5311608" y="6858000"/>
                </a:lnTo>
                <a:lnTo>
                  <a:pt x="868032" y="6858000"/>
                </a:lnTo>
                <a:close/>
                <a:moveTo>
                  <a:pt x="0" y="0"/>
                </a:moveTo>
                <a:lnTo>
                  <a:pt x="6878624" y="0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0FE3E-2539-E88E-B099-83C7E48EB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954" y="1883547"/>
            <a:ext cx="5759046" cy="3949688"/>
          </a:xfrm>
        </p:spPr>
        <p:txBody>
          <a:bodyPr>
            <a:normAutofit/>
          </a:bodyPr>
          <a:lstStyle/>
          <a:p>
            <a:r>
              <a:rPr kumimoji="1" lang="ko-KR" altLang="en-US" sz="2600" b="1" dirty="0"/>
              <a:t>가설 </a:t>
            </a:r>
            <a:r>
              <a:rPr kumimoji="1" lang="en-US" altLang="ko-KR" sz="2600" b="1" dirty="0"/>
              <a:t>1.</a:t>
            </a:r>
            <a:r>
              <a:rPr kumimoji="1" lang="ko-KR" altLang="en-US" sz="2600" b="1" dirty="0"/>
              <a:t> </a:t>
            </a:r>
            <a:r>
              <a:rPr kumimoji="1" lang="ko-KR" altLang="en-US" dirty="0"/>
              <a:t>인구밀집도가 높은 자치구일수록 </a:t>
            </a:r>
            <a:r>
              <a:rPr kumimoji="1" lang="ko-KR" altLang="en-US" sz="1900" dirty="0"/>
              <a:t>대기오염도가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높을것이다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br>
              <a:rPr kumimoji="1" lang="en-US" altLang="ko-KR" sz="900" dirty="0"/>
            </a:br>
            <a:r>
              <a:rPr kumimoji="1" lang="en-US" altLang="ko-KR" sz="1400" dirty="0"/>
              <a:t>-</a:t>
            </a:r>
            <a:r>
              <a:rPr kumimoji="1" lang="ko-KR" altLang="en-US" sz="1400" dirty="0"/>
              <a:t> 설정이유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</a:t>
            </a:r>
            <a:r>
              <a:rPr kumimoji="1" lang="ko-KR" altLang="en-US" sz="1400" u="sng" dirty="0"/>
              <a:t>경제인구가 실제 많은 시간을 할애하며 일과를 보내는 건 </a:t>
            </a:r>
            <a:r>
              <a:rPr kumimoji="1" lang="ko-KR" altLang="en-US" sz="1400" u="sng" dirty="0" err="1"/>
              <a:t>타자치구</a:t>
            </a:r>
            <a:r>
              <a:rPr kumimoji="1" lang="ko-KR" altLang="en-US" sz="1400" dirty="0" err="1"/>
              <a:t>일</a:t>
            </a:r>
            <a:r>
              <a:rPr kumimoji="1" lang="ko-KR" altLang="en-US" sz="1400" dirty="0"/>
              <a:t> 확률이 높고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차량이 밀집되는 지역은 주거지역과 별도로 있는 데 </a:t>
            </a:r>
            <a:r>
              <a:rPr kumimoji="1" lang="ko-KR" altLang="en-US" sz="1400" u="sng" dirty="0"/>
              <a:t>단순 인구밀집도로만으로도 대기오염도 판단기준설정이 가능한지 확인</a:t>
            </a:r>
            <a:r>
              <a:rPr kumimoji="1" lang="ko-KR" altLang="en-US" sz="1400" dirty="0"/>
              <a:t> 필요</a:t>
            </a:r>
            <a:r>
              <a:rPr kumimoji="1" lang="en-US" altLang="ko-KR" sz="1400" dirty="0"/>
              <a:t>.</a:t>
            </a:r>
          </a:p>
          <a:p>
            <a:r>
              <a:rPr kumimoji="1" lang="ko-KR" altLang="en-US" sz="2600" b="1" dirty="0"/>
              <a:t>가설 </a:t>
            </a:r>
            <a:r>
              <a:rPr kumimoji="1" lang="en-US" altLang="ko-KR" sz="2600" b="1" dirty="0"/>
              <a:t>2.</a:t>
            </a:r>
            <a:r>
              <a:rPr kumimoji="1" lang="ko-KR" altLang="en-US" sz="2600" b="1" dirty="0"/>
              <a:t> </a:t>
            </a:r>
            <a:r>
              <a:rPr kumimoji="1" lang="ko-KR" altLang="en-US" dirty="0"/>
              <a:t>대기오염물질 중 직접적인 관련이 있는 물질이 있을 것이다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ko-KR" altLang="en-US" sz="900" dirty="0"/>
              <a:t> </a:t>
            </a:r>
            <a:br>
              <a:rPr kumimoji="1" lang="en-US" altLang="ko-KR" dirty="0"/>
            </a:br>
            <a:r>
              <a:rPr kumimoji="1" lang="en-US" altLang="ko-KR" sz="1400" dirty="0"/>
              <a:t>-</a:t>
            </a:r>
            <a:r>
              <a:rPr kumimoji="1" lang="ko-KR" altLang="en-US" sz="1400" dirty="0"/>
              <a:t> 설정이유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만약 </a:t>
            </a:r>
            <a:r>
              <a:rPr kumimoji="1" lang="ko-KR" altLang="en-US" sz="1400" u="sng" dirty="0"/>
              <a:t>해당 대기오염물질이 발생되는 공장 등이 있는 지역이라면 우선순위 배치 자치구 선정을 고려</a:t>
            </a:r>
            <a:r>
              <a:rPr kumimoji="1" lang="ko-KR" altLang="en-US" sz="1400" dirty="0"/>
              <a:t>해야함</a:t>
            </a:r>
            <a:r>
              <a:rPr kumimoji="1" lang="en-US" altLang="ko-KR" sz="1400" dirty="0"/>
              <a:t>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AD042BA-B482-486E-9E0C-75374069B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440E770C-83D8-0D0C-285F-D48B8BCDA0E4}"/>
              </a:ext>
            </a:extLst>
          </p:cNvPr>
          <p:cNvCxnSpPr>
            <a:cxnSpLocks/>
          </p:cNvCxnSpPr>
          <p:nvPr/>
        </p:nvCxnSpPr>
        <p:spPr>
          <a:xfrm>
            <a:off x="336954" y="1380690"/>
            <a:ext cx="935358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자치구 | 서울특별시">
            <a:extLst>
              <a:ext uri="{FF2B5EF4-FFF2-40B4-BE49-F238E27FC236}">
                <a16:creationId xmlns:a16="http://schemas.microsoft.com/office/drawing/2014/main" id="{093F81B3-EA0D-B846-DF33-E91AC58B1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45" b="90102" l="6875" r="92917">
                        <a14:foregroundMark x1="28766" y1="46253" x2="29167" y2="45939"/>
                        <a14:foregroundMark x1="26250" y1="48223" x2="27451" y2="47283"/>
                        <a14:foregroundMark x1="30413" y1="44177" x2="32500" y2="43909"/>
                        <a14:foregroundMark x1="33750" y1="45939" x2="37917" y2="36294"/>
                        <a14:foregroundMark x1="37917" y1="36294" x2="46042" y2="31980"/>
                        <a14:foregroundMark x1="46042" y1="31980" x2="54375" y2="30457"/>
                        <a14:foregroundMark x1="54375" y1="30457" x2="57500" y2="20305"/>
                        <a14:foregroundMark x1="57500" y1="20305" x2="62708" y2="13198"/>
                        <a14:foregroundMark x1="62708" y1="13198" x2="71250" y2="15990"/>
                        <a14:foregroundMark x1="71250" y1="15990" x2="73125" y2="25888"/>
                        <a14:foregroundMark x1="73125" y1="25888" x2="70625" y2="46701"/>
                        <a14:foregroundMark x1="70625" y1="46701" x2="47292" y2="61929"/>
                        <a14:foregroundMark x1="47292" y1="61929" x2="42500" y2="54569"/>
                        <a14:foregroundMark x1="42500" y1="54569" x2="34375" y2="54061"/>
                        <a14:foregroundMark x1="34375" y1="54061" x2="34375" y2="54061"/>
                        <a14:foregroundMark x1="36875" y1="27411" x2="41250" y2="37310"/>
                        <a14:foregroundMark x1="41250" y1="37310" x2="48333" y2="45178"/>
                        <a14:foregroundMark x1="48333" y1="45178" x2="55833" y2="47970"/>
                        <a14:foregroundMark x1="55833" y1="47970" x2="65417" y2="46193"/>
                        <a14:foregroundMark x1="65417" y1="46193" x2="57292" y2="39086"/>
                        <a14:foregroundMark x1="57292" y1="39086" x2="45625" y2="34772"/>
                        <a14:foregroundMark x1="45625" y1="34772" x2="41875" y2="26142"/>
                        <a14:foregroundMark x1="41875" y1="26142" x2="36458" y2="27919"/>
                        <a14:foregroundMark x1="72083" y1="36802" x2="53750" y2="38071"/>
                        <a14:foregroundMark x1="27269" y1="47323" x2="25417" y2="47970"/>
                        <a14:foregroundMark x1="53750" y1="38071" x2="29034" y2="46706"/>
                        <a14:foregroundMark x1="20463" y1="46176" x2="17708" y2="45178"/>
                        <a14:foregroundMark x1="24374" y1="47592" x2="22040" y2="46747"/>
                        <a14:foregroundMark x1="25417" y1="47970" x2="25011" y2="47823"/>
                        <a14:foregroundMark x1="17708" y1="45178" x2="10208" y2="48223"/>
                        <a14:foregroundMark x1="10208" y1="48223" x2="17917" y2="53299"/>
                        <a14:foregroundMark x1="17917" y1="53299" x2="20208" y2="62690"/>
                        <a14:foregroundMark x1="20208" y1="62690" x2="18125" y2="72081"/>
                        <a14:foregroundMark x1="18125" y1="72081" x2="25417" y2="68528"/>
                        <a14:foregroundMark x1="25417" y1="68528" x2="30208" y2="76142"/>
                        <a14:foregroundMark x1="30208" y1="76142" x2="37917" y2="79695"/>
                        <a14:foregroundMark x1="37917" y1="79695" x2="46042" y2="79695"/>
                        <a14:foregroundMark x1="46042" y1="79695" x2="72917" y2="73096"/>
                        <a14:foregroundMark x1="72917" y1="73096" x2="78958" y2="65990"/>
                        <a14:foregroundMark x1="78958" y1="65990" x2="82292" y2="55076"/>
                        <a14:foregroundMark x1="82292" y1="55076" x2="66667" y2="51269"/>
                        <a14:foregroundMark x1="66667" y1="51269" x2="65833" y2="40355"/>
                        <a14:foregroundMark x1="65833" y1="40355" x2="71667" y2="35025"/>
                        <a14:foregroundMark x1="86875" y1="59137" x2="92917" y2="52792"/>
                        <a14:foregroundMark x1="92917" y1="52792" x2="85208" y2="49492"/>
                        <a14:foregroundMark x1="85208" y1="49492" x2="87708" y2="56091"/>
                        <a14:foregroundMark x1="7500" y1="53299" x2="6875" y2="50508"/>
                        <a14:foregroundMark x1="46250" y1="31218" x2="47708" y2="28680"/>
                        <a14:foregroundMark x1="40208" y1="22589" x2="42708" y2="20305"/>
                        <a14:foregroundMark x1="42500" y1="19797" x2="41042" y2="21320"/>
                        <a14:foregroundMark x1="63333" y1="90102" x2="70208" y2="89086"/>
                        <a14:foregroundMark x1="76875" y1="49239" x2="80000" y2="40102"/>
                        <a14:foregroundMark x1="80000" y1="40102" x2="80417" y2="32741"/>
                        <a14:foregroundMark x1="28112" y1="45144" x2="29167" y2="45178"/>
                        <a14:foregroundMark x1="23448" y1="46022" x2="22292" y2="46193"/>
                        <a14:foregroundMark x1="29167" y1="45178" x2="28215" y2="45319"/>
                        <a14:foregroundMark x1="31667" y1="41371" x2="35208" y2="40863"/>
                        <a14:foregroundMark x1="38958" y1="42386" x2="38958" y2="42386"/>
                        <a14:foregroundMark x1="46250" y1="52030" x2="46250" y2="52030"/>
                        <a14:backgroundMark x1="10417" y1="18782" x2="35625" y2="11929"/>
                        <a14:backgroundMark x1="24583" y1="24365" x2="53958" y2="3807"/>
                        <a14:backgroundMark x1="53958" y1="3807" x2="62917" y2="2538"/>
                        <a14:backgroundMark x1="62917" y1="2538" x2="83333" y2="6599"/>
                        <a14:backgroundMark x1="83333" y1="6599" x2="91875" y2="14721"/>
                        <a14:backgroundMark x1="91875" y1="14721" x2="95625" y2="25381"/>
                        <a14:backgroundMark x1="95625" y1="25381" x2="92500" y2="34264"/>
                        <a14:backgroundMark x1="92500" y1="34264" x2="91250" y2="35787"/>
                        <a14:backgroundMark x1="82917" y1="5330" x2="77500" y2="19797"/>
                        <a14:backgroundMark x1="77500" y1="19797" x2="87083" y2="13452"/>
                        <a14:backgroundMark x1="87083" y1="13452" x2="83542" y2="26904"/>
                        <a14:backgroundMark x1="83542" y1="26904" x2="92917" y2="24873"/>
                        <a14:backgroundMark x1="92917" y1="24873" x2="83750" y2="38579"/>
                        <a14:backgroundMark x1="24583" y1="28426" x2="5625" y2="15736"/>
                        <a14:backgroundMark x1="5625" y1="15736" x2="1875" y2="40355"/>
                        <a14:backgroundMark x1="1875" y1="40355" x2="6042" y2="63706"/>
                        <a14:backgroundMark x1="6042" y1="63706" x2="4167" y2="74365"/>
                        <a14:backgroundMark x1="4167" y1="74365" x2="9583" y2="85279"/>
                        <a14:backgroundMark x1="9583" y1="85279" x2="15000" y2="88325"/>
                        <a14:backgroundMark x1="22500" y1="45431" x2="22500" y2="45431"/>
                        <a14:backgroundMark x1="27083" y1="41371" x2="26250" y2="43147"/>
                        <a14:backgroundMark x1="27500" y1="41624" x2="26875" y2="43147"/>
                        <a14:backgroundMark x1="27708" y1="41371" x2="27083" y2="42640"/>
                        <a14:backgroundMark x1="27083" y1="43401" x2="22500" y2="44416"/>
                        <a14:backgroundMark x1="27708" y1="41371" x2="27708" y2="41371"/>
                        <a14:backgroundMark x1="27917" y1="40863" x2="27083" y2="43147"/>
                        <a14:backgroundMark x1="21250" y1="44670" x2="23125" y2="446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850" y="1693211"/>
            <a:ext cx="5275567" cy="433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7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DB7F380-91AE-6B29-02CF-7C77ED34B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12" y="166157"/>
            <a:ext cx="10670628" cy="1360898"/>
          </a:xfrm>
        </p:spPr>
        <p:txBody>
          <a:bodyPr>
            <a:normAutofit/>
          </a:bodyPr>
          <a:lstStyle/>
          <a:p>
            <a:r>
              <a:rPr kumimoji="1" lang="en-US" altLang="ko-KR" sz="3600" dirty="0"/>
              <a:t>2.</a:t>
            </a:r>
            <a:r>
              <a:rPr kumimoji="1" lang="ko-KR" altLang="en-US" sz="3600" dirty="0"/>
              <a:t> 사용 데이터 설명</a:t>
            </a:r>
            <a:endParaRPr kumimoji="1" lang="ko-Kore-KR" altLang="en-US" sz="4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 descr="저각도로 본 하늘의 구름">
            <a:extLst>
              <a:ext uri="{FF2B5EF4-FFF2-40B4-BE49-F238E27FC236}">
                <a16:creationId xmlns:a16="http://schemas.microsoft.com/office/drawing/2014/main" id="{BA077EF5-7DCB-62CC-C404-DB227E96AA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211" t="19295" r="-11830" b="19089"/>
          <a:stretch/>
        </p:blipFill>
        <p:spPr>
          <a:xfrm>
            <a:off x="8822724" y="3521676"/>
            <a:ext cx="3991233" cy="3336323"/>
          </a:xfrm>
          <a:custGeom>
            <a:avLst/>
            <a:gdLst/>
            <a:ahLst/>
            <a:cxnLst/>
            <a:rect l="l" t="t" r="r" b="b"/>
            <a:pathLst>
              <a:path w="7729002" h="6858000">
                <a:moveTo>
                  <a:pt x="6878624" y="0"/>
                </a:moveTo>
                <a:lnTo>
                  <a:pt x="7729002" y="0"/>
                </a:lnTo>
                <a:lnTo>
                  <a:pt x="7729002" y="4099788"/>
                </a:lnTo>
                <a:lnTo>
                  <a:pt x="5311608" y="6858000"/>
                </a:lnTo>
                <a:lnTo>
                  <a:pt x="868032" y="6858000"/>
                </a:lnTo>
                <a:close/>
                <a:moveTo>
                  <a:pt x="0" y="0"/>
                </a:moveTo>
                <a:lnTo>
                  <a:pt x="6878624" y="0"/>
                </a:lnTo>
                <a:lnTo>
                  <a:pt x="0" y="1"/>
                </a:lnTo>
                <a:close/>
              </a:path>
            </a:pathLst>
          </a:cu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AD042BA-B482-486E-9E0C-75374069B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440E770C-83D8-0D0C-285F-D48B8BCDA0E4}"/>
              </a:ext>
            </a:extLst>
          </p:cNvPr>
          <p:cNvCxnSpPr>
            <a:cxnSpLocks/>
          </p:cNvCxnSpPr>
          <p:nvPr/>
        </p:nvCxnSpPr>
        <p:spPr>
          <a:xfrm>
            <a:off x="336954" y="1380690"/>
            <a:ext cx="935358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703ED7D-0F03-E729-1F2C-8E381CAD5F71}"/>
              </a:ext>
            </a:extLst>
          </p:cNvPr>
          <p:cNvSpPr txBox="1"/>
          <p:nvPr/>
        </p:nvSpPr>
        <p:spPr>
          <a:xfrm>
            <a:off x="901700" y="1653566"/>
            <a:ext cx="90284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/>
              <a:t>원본데이터</a:t>
            </a:r>
            <a:r>
              <a:rPr kumimoji="1" lang="en-US" altLang="ko-KR" dirty="0"/>
              <a:t>:</a:t>
            </a:r>
            <a:r>
              <a:rPr kumimoji="1" lang="ko-KR" altLang="en-US" dirty="0"/>
              <a:t> 서울 생활인구 및 대기오염 측정 현황</a:t>
            </a:r>
            <a:r>
              <a:rPr kumimoji="1" lang="en-US" altLang="ko-KR" dirty="0"/>
              <a:t>_20221109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한국환경산업기술원 제공</a:t>
            </a:r>
            <a:r>
              <a:rPr kumimoji="1" lang="en-US" altLang="ko-KR" sz="1400" dirty="0"/>
              <a:t>)</a:t>
            </a:r>
          </a:p>
          <a:p>
            <a:pPr marL="342900" indent="-342900">
              <a:buAutoNum type="arabicPeriod"/>
            </a:pPr>
            <a:r>
              <a:rPr kumimoji="1" lang="ko-KR" altLang="en-US" dirty="0"/>
              <a:t>총 </a:t>
            </a:r>
            <a:r>
              <a:rPr kumimoji="1" lang="en-US" altLang="ko-KR" dirty="0"/>
              <a:t>25</a:t>
            </a:r>
            <a:r>
              <a:rPr kumimoji="1" lang="ko-KR" altLang="en-US" dirty="0"/>
              <a:t>개의 자치구로 분류</a:t>
            </a: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ore-KR" altLang="en-US" dirty="0"/>
              <a:t>날짜를</a:t>
            </a:r>
            <a:r>
              <a:rPr kumimoji="1" lang="ko-KR" altLang="en-US" dirty="0"/>
              <a:t> 계절로 변경하여 특성생성</a:t>
            </a:r>
            <a:r>
              <a:rPr kumimoji="1" lang="en-US" altLang="ko-KR" dirty="0"/>
              <a:t>(2018</a:t>
            </a:r>
            <a:r>
              <a:rPr kumimoji="1" lang="ko-KR" altLang="en-US" dirty="0"/>
              <a:t>년 봄</a:t>
            </a:r>
            <a:r>
              <a:rPr kumimoji="1" lang="en-US" altLang="ko-KR" dirty="0"/>
              <a:t>~2022</a:t>
            </a:r>
            <a:r>
              <a:rPr kumimoji="1" lang="ko-KR" altLang="en-US" dirty="0"/>
              <a:t>년 가을</a:t>
            </a:r>
            <a:r>
              <a:rPr kumimoji="1"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kumimoji="1" lang="ko-KR" altLang="en-US" dirty="0"/>
              <a:t>대기오염물질수치는 </a:t>
            </a:r>
            <a:r>
              <a:rPr kumimoji="1" lang="ko-KR" altLang="en-US" dirty="0" err="1"/>
              <a:t>예보별</a:t>
            </a:r>
            <a:r>
              <a:rPr kumimoji="1" lang="ko-KR" altLang="en-US" dirty="0"/>
              <a:t> 등급으로 변경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출처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k-weather)</a:t>
            </a:r>
            <a:endParaRPr kumimoji="1" lang="ko-Kore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43543B5-DE9B-FBBA-98E4-7C8D7EB97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200" y="2887528"/>
            <a:ext cx="7772400" cy="19957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71CA84-C4BD-3709-8FE6-9F78ADDDC10E}"/>
              </a:ext>
            </a:extLst>
          </p:cNvPr>
          <p:cNvSpPr txBox="1"/>
          <p:nvPr/>
        </p:nvSpPr>
        <p:spPr>
          <a:xfrm>
            <a:off x="907094" y="4966862"/>
            <a:ext cx="91518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5"/>
            </a:pPr>
            <a:r>
              <a:rPr kumimoji="1" lang="ko-KR" altLang="en-US" dirty="0"/>
              <a:t>사용특성</a:t>
            </a:r>
            <a:r>
              <a:rPr kumimoji="1" lang="en-US" altLang="ko-KR" dirty="0"/>
              <a:t>:</a:t>
            </a:r>
            <a:r>
              <a:rPr kumimoji="1" lang="ko-KR" altLang="en-US" dirty="0"/>
              <a:t> 날짜</a:t>
            </a:r>
            <a:r>
              <a:rPr kumimoji="1" lang="en-US" altLang="ko-KR" dirty="0"/>
              <a:t>/</a:t>
            </a:r>
            <a:r>
              <a:rPr kumimoji="1" lang="ko-KR" altLang="en-US" dirty="0"/>
              <a:t>계절</a:t>
            </a:r>
            <a:r>
              <a:rPr kumimoji="1" lang="en-US" altLang="ko-KR" dirty="0"/>
              <a:t>/</a:t>
            </a:r>
            <a:r>
              <a:rPr kumimoji="1" lang="ko-KR" altLang="en-US" dirty="0"/>
              <a:t>자치구</a:t>
            </a:r>
            <a:r>
              <a:rPr kumimoji="1" lang="en-US" altLang="ko-KR" dirty="0"/>
              <a:t>/</a:t>
            </a:r>
            <a:r>
              <a:rPr kumimoji="1" lang="ko-KR" altLang="en-US" dirty="0" err="1"/>
              <a:t>총생활인구수</a:t>
            </a:r>
            <a:r>
              <a:rPr kumimoji="1" lang="en-US" altLang="ko-KR" dirty="0"/>
              <a:t>/</a:t>
            </a:r>
            <a:r>
              <a:rPr kumimoji="1" lang="ko-KR" altLang="en-US" dirty="0"/>
              <a:t>아황산가스</a:t>
            </a:r>
            <a:r>
              <a:rPr kumimoji="1" lang="en-US" altLang="ko-KR" dirty="0"/>
              <a:t>/</a:t>
            </a:r>
            <a:r>
              <a:rPr kumimoji="1" lang="ko-KR" altLang="en-US" dirty="0"/>
              <a:t>일산화탄소</a:t>
            </a:r>
            <a:r>
              <a:rPr kumimoji="1" lang="en-US" altLang="ko-KR" dirty="0"/>
              <a:t>/</a:t>
            </a:r>
            <a:r>
              <a:rPr kumimoji="1" lang="ko-KR" altLang="en-US" dirty="0"/>
              <a:t>오존</a:t>
            </a:r>
            <a:r>
              <a:rPr kumimoji="1" lang="en-US" altLang="ko-KR" dirty="0"/>
              <a:t>/</a:t>
            </a:r>
            <a:r>
              <a:rPr kumimoji="1" lang="ko-KR" altLang="en-US" dirty="0"/>
              <a:t>이산화질소</a:t>
            </a:r>
            <a:endParaRPr kumimoji="1" lang="en-US" altLang="ko-KR" dirty="0"/>
          </a:p>
          <a:p>
            <a:r>
              <a:rPr kumimoji="1" lang="ko-KR" altLang="en-US" dirty="0"/>
              <a:t>    예측대상</a:t>
            </a:r>
            <a:r>
              <a:rPr kumimoji="1" lang="en-US" altLang="ko-KR" dirty="0"/>
              <a:t>:</a:t>
            </a:r>
            <a:r>
              <a:rPr kumimoji="1" lang="ko-KR" altLang="en-US" dirty="0"/>
              <a:t> 미세먼지</a:t>
            </a:r>
            <a:r>
              <a:rPr kumimoji="1" lang="en-US" altLang="ko-KR" dirty="0"/>
              <a:t>(PM10)</a:t>
            </a:r>
          </a:p>
          <a:p>
            <a:r>
              <a:rPr kumimoji="1" lang="ko-KR" altLang="en-US" dirty="0"/>
              <a:t>    * 데이터 내 </a:t>
            </a:r>
            <a:r>
              <a:rPr kumimoji="1" lang="ko-KR" altLang="en-US" dirty="0" err="1"/>
              <a:t>수집되지않은</a:t>
            </a:r>
            <a:r>
              <a:rPr kumimoji="1" lang="ko-KR" altLang="en-US" dirty="0"/>
              <a:t> 정보는 해당 특성의 평균값으로 대체하였습니다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6.</a:t>
            </a:r>
            <a:r>
              <a:rPr kumimoji="1" lang="ko-KR" altLang="en-US" dirty="0"/>
              <a:t>  최종검정 예측기간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2022</a:t>
            </a:r>
            <a:r>
              <a:rPr kumimoji="1" lang="ko-KR" altLang="en-US" dirty="0"/>
              <a:t>년 가을</a:t>
            </a:r>
            <a:r>
              <a:rPr kumimoji="1" lang="en-US" altLang="ko-KR" dirty="0"/>
              <a:t>(2022.09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2022.11)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99349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DB7F380-91AE-6B29-02CF-7C77ED34B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12" y="166157"/>
            <a:ext cx="10670628" cy="1360898"/>
          </a:xfrm>
        </p:spPr>
        <p:txBody>
          <a:bodyPr>
            <a:normAutofit/>
          </a:bodyPr>
          <a:lstStyle/>
          <a:p>
            <a:r>
              <a:rPr kumimoji="1" lang="en-US" altLang="ko-KR" sz="3600" dirty="0"/>
              <a:t>3.</a:t>
            </a:r>
            <a:r>
              <a:rPr kumimoji="1" lang="ko-KR" altLang="en-US" sz="3600" dirty="0"/>
              <a:t> 인공지능 모델 성능검정</a:t>
            </a:r>
            <a:endParaRPr kumimoji="1" lang="ko-Kore-KR" altLang="en-US" sz="4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 descr="저각도로 본 하늘의 구름">
            <a:extLst>
              <a:ext uri="{FF2B5EF4-FFF2-40B4-BE49-F238E27FC236}">
                <a16:creationId xmlns:a16="http://schemas.microsoft.com/office/drawing/2014/main" id="{BA077EF5-7DCB-62CC-C404-DB227E96AA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211" t="19295" r="-11830" b="19089"/>
          <a:stretch/>
        </p:blipFill>
        <p:spPr>
          <a:xfrm>
            <a:off x="8822724" y="3521676"/>
            <a:ext cx="3991233" cy="3336323"/>
          </a:xfrm>
          <a:custGeom>
            <a:avLst/>
            <a:gdLst/>
            <a:ahLst/>
            <a:cxnLst/>
            <a:rect l="l" t="t" r="r" b="b"/>
            <a:pathLst>
              <a:path w="7729002" h="6858000">
                <a:moveTo>
                  <a:pt x="6878624" y="0"/>
                </a:moveTo>
                <a:lnTo>
                  <a:pt x="7729002" y="0"/>
                </a:lnTo>
                <a:lnTo>
                  <a:pt x="7729002" y="4099788"/>
                </a:lnTo>
                <a:lnTo>
                  <a:pt x="5311608" y="6858000"/>
                </a:lnTo>
                <a:lnTo>
                  <a:pt x="868032" y="6858000"/>
                </a:lnTo>
                <a:close/>
                <a:moveTo>
                  <a:pt x="0" y="0"/>
                </a:moveTo>
                <a:lnTo>
                  <a:pt x="6878624" y="0"/>
                </a:lnTo>
                <a:lnTo>
                  <a:pt x="0" y="1"/>
                </a:lnTo>
                <a:close/>
              </a:path>
            </a:pathLst>
          </a:cu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AD042BA-B482-486E-9E0C-75374069B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440E770C-83D8-0D0C-285F-D48B8BCDA0E4}"/>
              </a:ext>
            </a:extLst>
          </p:cNvPr>
          <p:cNvCxnSpPr>
            <a:cxnSpLocks/>
          </p:cNvCxnSpPr>
          <p:nvPr/>
        </p:nvCxnSpPr>
        <p:spPr>
          <a:xfrm>
            <a:off x="336954" y="1380690"/>
            <a:ext cx="935358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703ED7D-0F03-E729-1F2C-8E381CAD5F71}"/>
              </a:ext>
            </a:extLst>
          </p:cNvPr>
          <p:cNvSpPr txBox="1"/>
          <p:nvPr/>
        </p:nvSpPr>
        <p:spPr>
          <a:xfrm>
            <a:off x="336954" y="1587426"/>
            <a:ext cx="822391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/>
              <a:t>총 </a:t>
            </a:r>
            <a:r>
              <a:rPr kumimoji="1" lang="en-US" altLang="ko-KR" dirty="0"/>
              <a:t>41,674</a:t>
            </a:r>
            <a:r>
              <a:rPr kumimoji="1" lang="ko-KR" altLang="en-US" dirty="0"/>
              <a:t>개의 데이터를 사용</a:t>
            </a:r>
            <a:endParaRPr kumimoji="1" lang="en-US" altLang="ko-KR" dirty="0"/>
          </a:p>
          <a:p>
            <a:pPr marL="342900" indent="-342900">
              <a:buAutoNum type="arabicPeriod"/>
            </a:pP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평가지표는</a:t>
            </a:r>
            <a:r>
              <a:rPr kumimoji="1" lang="en-US" altLang="ko-KR" dirty="0"/>
              <a:t> f1-score</a:t>
            </a:r>
            <a:r>
              <a:rPr kumimoji="1" lang="ko-KR" altLang="en-US" dirty="0"/>
              <a:t> 과 </a:t>
            </a:r>
            <a:r>
              <a:rPr kumimoji="1" lang="en-US" altLang="ko-KR" dirty="0" err="1"/>
              <a:t>roc_auc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ko-KR" altLang="en-US" dirty="0"/>
              <a:t>보통</a:t>
            </a:r>
            <a:r>
              <a:rPr kumimoji="1" lang="en-US" altLang="ko-KR" dirty="0"/>
              <a:t>/</a:t>
            </a:r>
            <a:r>
              <a:rPr kumimoji="1" lang="ko-KR" altLang="en-US" dirty="0"/>
              <a:t>나쁨을 구분하는 분류문제이기 때문에 해당 지표들을 사용</a:t>
            </a:r>
            <a:endParaRPr kumimoji="1" lang="en-US" altLang="ko-KR" dirty="0"/>
          </a:p>
          <a:p>
            <a:pPr marL="342900" indent="-342900">
              <a:buAutoNum type="arabicPeriod"/>
            </a:pP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기존데이터의 </a:t>
            </a:r>
            <a:r>
              <a:rPr kumimoji="1" lang="ko-KR" altLang="en-US" dirty="0" err="1"/>
              <a:t>타겟값</a:t>
            </a:r>
            <a:r>
              <a:rPr kumimoji="1" lang="en-US" altLang="ko-KR" dirty="0"/>
              <a:t>(</a:t>
            </a:r>
            <a:r>
              <a:rPr kumimoji="1" lang="ko-KR" altLang="en-US" dirty="0"/>
              <a:t>보통</a:t>
            </a:r>
            <a:r>
              <a:rPr kumimoji="1" lang="en-US" altLang="ko-KR" dirty="0"/>
              <a:t>/</a:t>
            </a:r>
            <a:r>
              <a:rPr kumimoji="1" lang="ko-KR" altLang="en-US" dirty="0"/>
              <a:t>나쁨</a:t>
            </a:r>
            <a:r>
              <a:rPr kumimoji="1" lang="en-US" altLang="ko-KR" dirty="0"/>
              <a:t>)</a:t>
            </a:r>
            <a:r>
              <a:rPr kumimoji="1" lang="ko-KR" altLang="en-US" dirty="0"/>
              <a:t>의 불균형이 심했기 때문에 </a:t>
            </a:r>
            <a:endParaRPr kumimoji="1" lang="en-US" altLang="ko-KR" dirty="0"/>
          </a:p>
          <a:p>
            <a:r>
              <a:rPr kumimoji="1" lang="ko-KR" altLang="en-US" dirty="0"/>
              <a:t>    </a:t>
            </a:r>
            <a:r>
              <a:rPr kumimoji="1" lang="ko-KR" altLang="en-US" dirty="0" err="1"/>
              <a:t>하이퍼파라미터를</a:t>
            </a:r>
            <a:r>
              <a:rPr kumimoji="1" lang="ko-KR" altLang="en-US" dirty="0"/>
              <a:t> 지속해서 수정하여 최적의 성능을 </a:t>
            </a:r>
            <a:r>
              <a:rPr kumimoji="1" lang="ko-KR" altLang="en-US" dirty="0" err="1"/>
              <a:t>찾는중이며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    </a:t>
            </a:r>
            <a:r>
              <a:rPr kumimoji="1" lang="ko-KR" altLang="en-US" dirty="0" err="1"/>
              <a:t>타겟값이</a:t>
            </a:r>
            <a:r>
              <a:rPr kumimoji="1" lang="ko-KR" altLang="en-US" dirty="0"/>
              <a:t> 불균형한 데이터이기때문에 </a:t>
            </a:r>
            <a:r>
              <a:rPr kumimoji="1" lang="en-US" altLang="ko-KR" dirty="0" err="1"/>
              <a:t>over+undersampling</a:t>
            </a:r>
            <a:r>
              <a:rPr kumimoji="1" lang="ko-KR" altLang="en-US" dirty="0"/>
              <a:t>을 진행하였고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    </a:t>
            </a:r>
            <a:r>
              <a:rPr kumimoji="1" lang="ko-KR" altLang="en-US" dirty="0" err="1"/>
              <a:t>하이퍼</a:t>
            </a:r>
            <a:r>
              <a:rPr kumimoji="1" lang="ko-KR" altLang="en-US" dirty="0"/>
              <a:t> 파라미터로는 </a:t>
            </a:r>
            <a:r>
              <a:rPr kumimoji="1" lang="en-US" altLang="ko-KR" dirty="0" err="1"/>
              <a:t>scale_pos_weight</a:t>
            </a:r>
            <a:r>
              <a:rPr kumimoji="1" lang="ko-KR" altLang="en-US" dirty="0"/>
              <a:t>등을 사용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4.</a:t>
            </a:r>
            <a:r>
              <a:rPr kumimoji="1" lang="ko-KR" altLang="en-US" dirty="0"/>
              <a:t>  최종모델 성능 검정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0487331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Malgun Gothic"/>
        <a:ea typeface=""/>
        <a:cs typeface=""/>
      </a:majorFont>
      <a:minorFont>
        <a:latin typeface="Malgun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737</Words>
  <Application>Microsoft Macintosh PowerPoint</Application>
  <PresentationFormat>와이드스크린</PresentationFormat>
  <Paragraphs>88</Paragraphs>
  <Slides>14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Malgun Gothic</vt:lpstr>
      <vt:lpstr>Noto Sans KR</vt:lpstr>
      <vt:lpstr>Arial</vt:lpstr>
      <vt:lpstr>Arial</vt:lpstr>
      <vt:lpstr>Calibri</vt:lpstr>
      <vt:lpstr>RegattaVTI</vt:lpstr>
      <vt:lpstr>실내외 마스크 해제에 따른 서울시 미세먼지 예측 및 저감 우선순위</vt:lpstr>
      <vt:lpstr>왜 우리는 미세먼지에 초점을 맞춰야하는가?</vt:lpstr>
      <vt:lpstr>왜 우리는 미세먼지에 초점을 맞춰야하는가?</vt:lpstr>
      <vt:lpstr>미세먼지의 위험성</vt:lpstr>
      <vt:lpstr>목차</vt:lpstr>
      <vt:lpstr>1. 인공지능 모델생성 목적 및 가설 설정</vt:lpstr>
      <vt:lpstr>1. 인공지능 모델생성 목적 및 가설 설정</vt:lpstr>
      <vt:lpstr>2. 사용 데이터 설명</vt:lpstr>
      <vt:lpstr>3. 인공지능 모델 성능검정</vt:lpstr>
      <vt:lpstr>3. 인공지능 모델 성능검정</vt:lpstr>
      <vt:lpstr>4. 가설 검증(가설1: 인구밀집도)</vt:lpstr>
      <vt:lpstr>4. 가설 검증(가설2: 대기오염물질 관여도)</vt:lpstr>
      <vt:lpstr>5. 결론</vt:lpstr>
      <vt:lpstr>5. 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실내외 마스크 해제에 따른 서울시 미세먼지 예측 및 저감 우선순위</dc:title>
  <dc:creator>Yumin KIM</dc:creator>
  <cp:lastModifiedBy>Yumin KIM</cp:lastModifiedBy>
  <cp:revision>1</cp:revision>
  <dcterms:created xsi:type="dcterms:W3CDTF">2023-02-07T11:45:55Z</dcterms:created>
  <dcterms:modified xsi:type="dcterms:W3CDTF">2023-02-08T08:54:26Z</dcterms:modified>
</cp:coreProperties>
</file>