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2" r:id="rId2"/>
    <p:sldId id="267" r:id="rId3"/>
    <p:sldId id="277" r:id="rId4"/>
    <p:sldId id="260" r:id="rId5"/>
    <p:sldId id="263" r:id="rId6"/>
    <p:sldId id="268" r:id="rId7"/>
    <p:sldId id="264" r:id="rId8"/>
    <p:sldId id="265" r:id="rId9"/>
    <p:sldId id="270" r:id="rId10"/>
    <p:sldId id="271" r:id="rId11"/>
    <p:sldId id="276" r:id="rId12"/>
    <p:sldId id="261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D203F-AADB-48EA-A1F4-C80E6FCBBCBE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BA33F-B6A9-4147-9FD0-A4E545E1E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823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908" y="1957796"/>
            <a:ext cx="7772400" cy="1903120"/>
          </a:xfrm>
        </p:spPr>
        <p:txBody>
          <a:bodyPr anchor="ctr">
            <a:normAutofit/>
          </a:bodyPr>
          <a:lstStyle>
            <a:lvl1pPr algn="l">
              <a:defRPr sz="3200" b="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7" name="Line 282"/>
          <p:cNvSpPr>
            <a:spLocks noChangeShapeType="1"/>
          </p:cNvSpPr>
          <p:nvPr userDrawn="1"/>
        </p:nvSpPr>
        <p:spPr bwMode="auto">
          <a:xfrm>
            <a:off x="1097908" y="1268760"/>
            <a:ext cx="8049600" cy="0"/>
          </a:xfrm>
          <a:prstGeom prst="line">
            <a:avLst/>
          </a:prstGeom>
          <a:noFill/>
          <a:ln w="6350">
            <a:solidFill>
              <a:schemeClr val="accent6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8" name="Rectangle 341"/>
          <p:cNvSpPr>
            <a:spLocks noChangeArrowheads="1"/>
          </p:cNvSpPr>
          <p:nvPr userDrawn="1"/>
        </p:nvSpPr>
        <p:spPr bwMode="auto">
          <a:xfrm>
            <a:off x="6819123" y="0"/>
            <a:ext cx="2332037" cy="76200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64" name="Line 197"/>
          <p:cNvSpPr>
            <a:spLocks noChangeShapeType="1"/>
          </p:cNvSpPr>
          <p:nvPr userDrawn="1"/>
        </p:nvSpPr>
        <p:spPr bwMode="auto">
          <a:xfrm>
            <a:off x="5260388" y="4953000"/>
            <a:ext cx="3886200" cy="0"/>
          </a:xfrm>
          <a:prstGeom prst="line">
            <a:avLst/>
          </a:prstGeom>
          <a:noFill/>
          <a:ln w="6350">
            <a:solidFill>
              <a:schemeClr val="accent6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65" name="テキスト プレースホルダ 64"/>
          <p:cNvSpPr>
            <a:spLocks noGrp="1"/>
          </p:cNvSpPr>
          <p:nvPr>
            <p:ph type="body" sz="quarter" idx="10"/>
          </p:nvPr>
        </p:nvSpPr>
        <p:spPr>
          <a:xfrm>
            <a:off x="5273708" y="4581128"/>
            <a:ext cx="2232248" cy="288652"/>
          </a:xfrm>
        </p:spPr>
        <p:txBody>
          <a:bodyPr lIns="0" rIns="0" anchor="ctr" anchorCtr="0"/>
          <a:lstStyle>
            <a:lvl1pPr marL="0" indent="0">
              <a:buNone/>
              <a:defRPr sz="1400"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6" name="テキスト プレースホルダ 64"/>
          <p:cNvSpPr>
            <a:spLocks noGrp="1"/>
          </p:cNvSpPr>
          <p:nvPr>
            <p:ph type="body" sz="quarter" idx="11"/>
          </p:nvPr>
        </p:nvSpPr>
        <p:spPr>
          <a:xfrm>
            <a:off x="5273708" y="5085184"/>
            <a:ext cx="3672855" cy="648072"/>
          </a:xfrm>
        </p:spPr>
        <p:txBody>
          <a:bodyPr lIns="0" rIns="0" anchor="ctr" anchorCtr="0"/>
          <a:lstStyle>
            <a:lvl1pPr marL="0" indent="0">
              <a:spcBef>
                <a:spcPts val="0"/>
              </a:spcBef>
              <a:buNone/>
              <a:defRPr sz="1200"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7" name="テキスト プレースホルダ 64"/>
          <p:cNvSpPr>
            <a:spLocks noGrp="1"/>
          </p:cNvSpPr>
          <p:nvPr>
            <p:ph type="body" sz="quarter" idx="12"/>
          </p:nvPr>
        </p:nvSpPr>
        <p:spPr>
          <a:xfrm>
            <a:off x="5273708" y="5805264"/>
            <a:ext cx="3672855" cy="360040"/>
          </a:xfrm>
        </p:spPr>
        <p:txBody>
          <a:bodyPr lIns="0" rIns="0" anchor="ctr" anchorCtr="0"/>
          <a:lstStyle>
            <a:lvl1pPr marL="0" indent="0">
              <a:buNone/>
              <a:defRPr sz="1800"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8" name="テキスト プレースホルダ 64"/>
          <p:cNvSpPr>
            <a:spLocks noGrp="1"/>
          </p:cNvSpPr>
          <p:nvPr>
            <p:ph type="body" sz="quarter" idx="13"/>
          </p:nvPr>
        </p:nvSpPr>
        <p:spPr>
          <a:xfrm>
            <a:off x="5273708" y="6237312"/>
            <a:ext cx="3672855" cy="360040"/>
          </a:xfrm>
        </p:spPr>
        <p:txBody>
          <a:bodyPr lIns="0" rIns="0" anchor="ctr" anchorCtr="0"/>
          <a:lstStyle>
            <a:lvl1pPr marL="0" indent="0">
              <a:spcBef>
                <a:spcPts val="0"/>
              </a:spcBef>
              <a:buNone/>
              <a:defRPr sz="1000"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4"/>
          </p:nvPr>
        </p:nvSpPr>
        <p:spPr>
          <a:xfrm>
            <a:off x="1097908" y="612183"/>
            <a:ext cx="5153025" cy="65716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8EE68E6-1189-44E9-9271-A017F7CD0CCC}"/>
              </a:ext>
            </a:extLst>
          </p:cNvPr>
          <p:cNvSpPr txBox="1"/>
          <p:nvPr userDrawn="1"/>
        </p:nvSpPr>
        <p:spPr>
          <a:xfrm>
            <a:off x="6726291" y="76200"/>
            <a:ext cx="1387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Nowcast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5902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120467-B89E-4A81-8E5E-98618E8F8E41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E6AF-2216-41DE-8F64-ED29D42E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31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120467-B89E-4A81-8E5E-98618E8F8E41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E6AF-2216-41DE-8F64-ED29D42E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88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120467-B89E-4A81-8E5E-98618E8F8E41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E6AF-2216-41DE-8F64-ED29D42E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950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120467-B89E-4A81-8E5E-98618E8F8E41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E6AF-2216-41DE-8F64-ED29D42E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371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RI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図 30" descr="クリップアート が含まれている画像&#10;&#10;非常に高い精度で生成された説明">
            <a:extLst>
              <a:ext uri="{FF2B5EF4-FFF2-40B4-BE49-F238E27FC236}">
                <a16:creationId xmlns:a16="http://schemas.microsoft.com/office/drawing/2014/main" id="{BEBAD78F-BB4C-438A-AEB8-007F5D83F3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2076450"/>
            <a:ext cx="39814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9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中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プレースホルダ 16"/>
          <p:cNvSpPr>
            <a:spLocks noGrp="1"/>
          </p:cNvSpPr>
          <p:nvPr>
            <p:ph type="title"/>
          </p:nvPr>
        </p:nvSpPr>
        <p:spPr>
          <a:xfrm>
            <a:off x="185051" y="2885877"/>
            <a:ext cx="8774310" cy="399084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>
              <a:defRPr sz="2215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4" name="Line 26"/>
          <p:cNvSpPr>
            <a:spLocks noChangeShapeType="1"/>
          </p:cNvSpPr>
          <p:nvPr userDrawn="1"/>
        </p:nvSpPr>
        <p:spPr bwMode="auto">
          <a:xfrm>
            <a:off x="185051" y="3356990"/>
            <a:ext cx="8774310" cy="0"/>
          </a:xfrm>
          <a:prstGeom prst="line">
            <a:avLst/>
          </a:prstGeom>
          <a:noFill/>
          <a:ln w="3175">
            <a:solidFill>
              <a:schemeClr val="accent6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 sz="1662" dirty="0">
              <a:solidFill>
                <a:prstClr val="black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7402" y="650431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AE6AF-2216-41DE-8F64-ED29D42E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12" name="グループ化 11"/>
          <p:cNvGrpSpPr/>
          <p:nvPr userDrawn="1"/>
        </p:nvGrpSpPr>
        <p:grpSpPr>
          <a:xfrm>
            <a:off x="200472" y="6597352"/>
            <a:ext cx="355987" cy="179051"/>
            <a:chOff x="9061509" y="188968"/>
            <a:chExt cx="572011" cy="287704"/>
          </a:xfrm>
          <a:solidFill>
            <a:schemeClr val="accent6"/>
          </a:solidFill>
        </p:grpSpPr>
        <p:sp>
          <p:nvSpPr>
            <p:cNvPr id="13" name="Freeform 290"/>
            <p:cNvSpPr>
              <a:spLocks noChangeAspect="1"/>
            </p:cNvSpPr>
            <p:nvPr/>
          </p:nvSpPr>
          <p:spPr bwMode="auto">
            <a:xfrm>
              <a:off x="9556942" y="190128"/>
              <a:ext cx="76578" cy="285384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5" y="121"/>
                </a:cxn>
                <a:cxn ang="0">
                  <a:pos x="7" y="183"/>
                </a:cxn>
                <a:cxn ang="0">
                  <a:pos x="8" y="246"/>
                </a:cxn>
                <a:cxn ang="0">
                  <a:pos x="8" y="246"/>
                </a:cxn>
                <a:cxn ang="0">
                  <a:pos x="7" y="310"/>
                </a:cxn>
                <a:cxn ang="0">
                  <a:pos x="5" y="372"/>
                </a:cxn>
                <a:cxn ang="0">
                  <a:pos x="0" y="492"/>
                </a:cxn>
                <a:cxn ang="0">
                  <a:pos x="132" y="492"/>
                </a:cxn>
                <a:cxn ang="0">
                  <a:pos x="132" y="492"/>
                </a:cxn>
                <a:cxn ang="0">
                  <a:pos x="127" y="372"/>
                </a:cxn>
                <a:cxn ang="0">
                  <a:pos x="124" y="310"/>
                </a:cxn>
                <a:cxn ang="0">
                  <a:pos x="124" y="246"/>
                </a:cxn>
                <a:cxn ang="0">
                  <a:pos x="124" y="246"/>
                </a:cxn>
                <a:cxn ang="0">
                  <a:pos x="124" y="183"/>
                </a:cxn>
                <a:cxn ang="0">
                  <a:pos x="127" y="121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32" h="492">
                  <a:moveTo>
                    <a:pt x="13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121"/>
                  </a:lnTo>
                  <a:lnTo>
                    <a:pt x="7" y="183"/>
                  </a:lnTo>
                  <a:lnTo>
                    <a:pt x="8" y="246"/>
                  </a:lnTo>
                  <a:lnTo>
                    <a:pt x="8" y="246"/>
                  </a:lnTo>
                  <a:lnTo>
                    <a:pt x="7" y="310"/>
                  </a:lnTo>
                  <a:lnTo>
                    <a:pt x="5" y="372"/>
                  </a:lnTo>
                  <a:lnTo>
                    <a:pt x="0" y="492"/>
                  </a:lnTo>
                  <a:lnTo>
                    <a:pt x="132" y="492"/>
                  </a:lnTo>
                  <a:lnTo>
                    <a:pt x="132" y="492"/>
                  </a:lnTo>
                  <a:lnTo>
                    <a:pt x="127" y="372"/>
                  </a:lnTo>
                  <a:lnTo>
                    <a:pt x="124" y="310"/>
                  </a:lnTo>
                  <a:lnTo>
                    <a:pt x="124" y="246"/>
                  </a:lnTo>
                  <a:lnTo>
                    <a:pt x="124" y="246"/>
                  </a:lnTo>
                  <a:lnTo>
                    <a:pt x="124" y="183"/>
                  </a:lnTo>
                  <a:lnTo>
                    <a:pt x="127" y="121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291"/>
            <p:cNvSpPr>
              <a:spLocks noChangeAspect="1"/>
            </p:cNvSpPr>
            <p:nvPr/>
          </p:nvSpPr>
          <p:spPr bwMode="auto">
            <a:xfrm>
              <a:off x="9061509" y="188968"/>
              <a:ext cx="488472" cy="287704"/>
            </a:xfrm>
            <a:custGeom>
              <a:avLst/>
              <a:gdLst/>
              <a:ahLst/>
              <a:cxnLst>
                <a:cxn ang="0">
                  <a:pos x="670" y="265"/>
                </a:cxn>
                <a:cxn ang="0">
                  <a:pos x="719" y="240"/>
                </a:cxn>
                <a:cxn ang="0">
                  <a:pos x="757" y="208"/>
                </a:cxn>
                <a:cxn ang="0">
                  <a:pos x="780" y="168"/>
                </a:cxn>
                <a:cxn ang="0">
                  <a:pos x="786" y="148"/>
                </a:cxn>
                <a:cxn ang="0">
                  <a:pos x="788" y="127"/>
                </a:cxn>
                <a:cxn ang="0">
                  <a:pos x="788" y="115"/>
                </a:cxn>
                <a:cxn ang="0">
                  <a:pos x="784" y="92"/>
                </a:cxn>
                <a:cxn ang="0">
                  <a:pos x="776" y="72"/>
                </a:cxn>
                <a:cxn ang="0">
                  <a:pos x="765" y="54"/>
                </a:cxn>
                <a:cxn ang="0">
                  <a:pos x="757" y="46"/>
                </a:cxn>
                <a:cxn ang="0">
                  <a:pos x="724" y="22"/>
                </a:cxn>
                <a:cxn ang="0">
                  <a:pos x="683" y="8"/>
                </a:cxn>
                <a:cxn ang="0">
                  <a:pos x="637" y="2"/>
                </a:cxn>
                <a:cxn ang="0">
                  <a:pos x="586" y="0"/>
                </a:cxn>
                <a:cxn ang="0">
                  <a:pos x="529" y="2"/>
                </a:cxn>
                <a:cxn ang="0">
                  <a:pos x="413" y="5"/>
                </a:cxn>
                <a:cxn ang="0">
                  <a:pos x="364" y="5"/>
                </a:cxn>
                <a:cxn ang="0">
                  <a:pos x="372" y="167"/>
                </a:cxn>
                <a:cxn ang="0">
                  <a:pos x="373" y="313"/>
                </a:cxn>
                <a:cxn ang="0">
                  <a:pos x="311" y="242"/>
                </a:cxn>
                <a:cxn ang="0">
                  <a:pos x="187" y="86"/>
                </a:cxn>
                <a:cxn ang="0">
                  <a:pos x="0" y="5"/>
                </a:cxn>
                <a:cxn ang="0">
                  <a:pos x="7" y="126"/>
                </a:cxn>
                <a:cxn ang="0">
                  <a:pos x="10" y="251"/>
                </a:cxn>
                <a:cxn ang="0">
                  <a:pos x="8" y="315"/>
                </a:cxn>
                <a:cxn ang="0">
                  <a:pos x="0" y="497"/>
                </a:cxn>
                <a:cxn ang="0">
                  <a:pos x="107" y="497"/>
                </a:cxn>
                <a:cxn ang="0">
                  <a:pos x="97" y="319"/>
                </a:cxn>
                <a:cxn ang="0">
                  <a:pos x="95" y="165"/>
                </a:cxn>
                <a:cxn ang="0">
                  <a:pos x="162" y="242"/>
                </a:cxn>
                <a:cxn ang="0">
                  <a:pos x="299" y="410"/>
                </a:cxn>
                <a:cxn ang="0">
                  <a:pos x="362" y="497"/>
                </a:cxn>
                <a:cxn ang="0">
                  <a:pos x="473" y="497"/>
                </a:cxn>
                <a:cxn ang="0">
                  <a:pos x="467" y="315"/>
                </a:cxn>
                <a:cxn ang="0">
                  <a:pos x="465" y="251"/>
                </a:cxn>
                <a:cxn ang="0">
                  <a:pos x="468" y="68"/>
                </a:cxn>
                <a:cxn ang="0">
                  <a:pos x="502" y="67"/>
                </a:cxn>
                <a:cxn ang="0">
                  <a:pos x="543" y="67"/>
                </a:cxn>
                <a:cxn ang="0">
                  <a:pos x="591" y="72"/>
                </a:cxn>
                <a:cxn ang="0">
                  <a:pos x="618" y="84"/>
                </a:cxn>
                <a:cxn ang="0">
                  <a:pos x="630" y="94"/>
                </a:cxn>
                <a:cxn ang="0">
                  <a:pos x="643" y="113"/>
                </a:cxn>
                <a:cxn ang="0">
                  <a:pos x="649" y="145"/>
                </a:cxn>
                <a:cxn ang="0">
                  <a:pos x="648" y="154"/>
                </a:cxn>
                <a:cxn ang="0">
                  <a:pos x="643" y="175"/>
                </a:cxn>
                <a:cxn ang="0">
                  <a:pos x="634" y="192"/>
                </a:cxn>
                <a:cxn ang="0">
                  <a:pos x="618" y="208"/>
                </a:cxn>
                <a:cxn ang="0">
                  <a:pos x="589" y="227"/>
                </a:cxn>
                <a:cxn ang="0">
                  <a:pos x="542" y="245"/>
                </a:cxn>
                <a:cxn ang="0">
                  <a:pos x="515" y="253"/>
                </a:cxn>
                <a:cxn ang="0">
                  <a:pos x="603" y="370"/>
                </a:cxn>
                <a:cxn ang="0">
                  <a:pos x="689" y="497"/>
                </a:cxn>
                <a:cxn ang="0">
                  <a:pos x="843" y="497"/>
                </a:cxn>
                <a:cxn ang="0">
                  <a:pos x="707" y="318"/>
                </a:cxn>
                <a:cxn ang="0">
                  <a:pos x="670" y="265"/>
                </a:cxn>
              </a:cxnLst>
              <a:rect l="0" t="0" r="r" b="b"/>
              <a:pathLst>
                <a:path w="843" h="497">
                  <a:moveTo>
                    <a:pt x="670" y="265"/>
                  </a:moveTo>
                  <a:lnTo>
                    <a:pt x="670" y="265"/>
                  </a:lnTo>
                  <a:lnTo>
                    <a:pt x="697" y="254"/>
                  </a:lnTo>
                  <a:lnTo>
                    <a:pt x="719" y="240"/>
                  </a:lnTo>
                  <a:lnTo>
                    <a:pt x="740" y="226"/>
                  </a:lnTo>
                  <a:lnTo>
                    <a:pt x="757" y="208"/>
                  </a:lnTo>
                  <a:lnTo>
                    <a:pt x="770" y="189"/>
                  </a:lnTo>
                  <a:lnTo>
                    <a:pt x="780" y="168"/>
                  </a:lnTo>
                  <a:lnTo>
                    <a:pt x="784" y="159"/>
                  </a:lnTo>
                  <a:lnTo>
                    <a:pt x="786" y="148"/>
                  </a:lnTo>
                  <a:lnTo>
                    <a:pt x="788" y="138"/>
                  </a:lnTo>
                  <a:lnTo>
                    <a:pt x="788" y="127"/>
                  </a:lnTo>
                  <a:lnTo>
                    <a:pt x="788" y="127"/>
                  </a:lnTo>
                  <a:lnTo>
                    <a:pt x="788" y="115"/>
                  </a:lnTo>
                  <a:lnTo>
                    <a:pt x="786" y="103"/>
                  </a:lnTo>
                  <a:lnTo>
                    <a:pt x="784" y="92"/>
                  </a:lnTo>
                  <a:lnTo>
                    <a:pt x="781" y="81"/>
                  </a:lnTo>
                  <a:lnTo>
                    <a:pt x="776" y="72"/>
                  </a:lnTo>
                  <a:lnTo>
                    <a:pt x="770" y="62"/>
                  </a:lnTo>
                  <a:lnTo>
                    <a:pt x="765" y="54"/>
                  </a:lnTo>
                  <a:lnTo>
                    <a:pt x="757" y="46"/>
                  </a:lnTo>
                  <a:lnTo>
                    <a:pt x="757" y="46"/>
                  </a:lnTo>
                  <a:lnTo>
                    <a:pt x="742" y="32"/>
                  </a:lnTo>
                  <a:lnTo>
                    <a:pt x="724" y="22"/>
                  </a:lnTo>
                  <a:lnTo>
                    <a:pt x="705" y="14"/>
                  </a:lnTo>
                  <a:lnTo>
                    <a:pt x="683" y="8"/>
                  </a:lnTo>
                  <a:lnTo>
                    <a:pt x="661" y="5"/>
                  </a:lnTo>
                  <a:lnTo>
                    <a:pt x="637" y="2"/>
                  </a:lnTo>
                  <a:lnTo>
                    <a:pt x="611" y="2"/>
                  </a:lnTo>
                  <a:lnTo>
                    <a:pt x="586" y="0"/>
                  </a:lnTo>
                  <a:lnTo>
                    <a:pt x="586" y="0"/>
                  </a:lnTo>
                  <a:lnTo>
                    <a:pt x="529" y="2"/>
                  </a:lnTo>
                  <a:lnTo>
                    <a:pt x="470" y="3"/>
                  </a:lnTo>
                  <a:lnTo>
                    <a:pt x="413" y="5"/>
                  </a:lnTo>
                  <a:lnTo>
                    <a:pt x="364" y="5"/>
                  </a:lnTo>
                  <a:lnTo>
                    <a:pt x="364" y="5"/>
                  </a:lnTo>
                  <a:lnTo>
                    <a:pt x="368" y="86"/>
                  </a:lnTo>
                  <a:lnTo>
                    <a:pt x="372" y="167"/>
                  </a:lnTo>
                  <a:lnTo>
                    <a:pt x="373" y="243"/>
                  </a:lnTo>
                  <a:lnTo>
                    <a:pt x="373" y="313"/>
                  </a:lnTo>
                  <a:lnTo>
                    <a:pt x="373" y="313"/>
                  </a:lnTo>
                  <a:lnTo>
                    <a:pt x="311" y="242"/>
                  </a:lnTo>
                  <a:lnTo>
                    <a:pt x="249" y="165"/>
                  </a:lnTo>
                  <a:lnTo>
                    <a:pt x="187" y="86"/>
                  </a:lnTo>
                  <a:lnTo>
                    <a:pt x="129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7" y="126"/>
                  </a:lnTo>
                  <a:lnTo>
                    <a:pt x="8" y="188"/>
                  </a:lnTo>
                  <a:lnTo>
                    <a:pt x="10" y="251"/>
                  </a:lnTo>
                  <a:lnTo>
                    <a:pt x="10" y="251"/>
                  </a:lnTo>
                  <a:lnTo>
                    <a:pt x="8" y="315"/>
                  </a:lnTo>
                  <a:lnTo>
                    <a:pt x="7" y="377"/>
                  </a:lnTo>
                  <a:lnTo>
                    <a:pt x="0" y="497"/>
                  </a:lnTo>
                  <a:lnTo>
                    <a:pt x="107" y="497"/>
                  </a:lnTo>
                  <a:lnTo>
                    <a:pt x="107" y="497"/>
                  </a:lnTo>
                  <a:lnTo>
                    <a:pt x="100" y="408"/>
                  </a:lnTo>
                  <a:lnTo>
                    <a:pt x="97" y="319"/>
                  </a:lnTo>
                  <a:lnTo>
                    <a:pt x="95" y="238"/>
                  </a:lnTo>
                  <a:lnTo>
                    <a:pt x="95" y="165"/>
                  </a:lnTo>
                  <a:lnTo>
                    <a:pt x="95" y="165"/>
                  </a:lnTo>
                  <a:lnTo>
                    <a:pt x="162" y="242"/>
                  </a:lnTo>
                  <a:lnTo>
                    <a:pt x="230" y="324"/>
                  </a:lnTo>
                  <a:lnTo>
                    <a:pt x="299" y="410"/>
                  </a:lnTo>
                  <a:lnTo>
                    <a:pt x="330" y="454"/>
                  </a:lnTo>
                  <a:lnTo>
                    <a:pt x="362" y="497"/>
                  </a:lnTo>
                  <a:lnTo>
                    <a:pt x="473" y="497"/>
                  </a:lnTo>
                  <a:lnTo>
                    <a:pt x="473" y="497"/>
                  </a:lnTo>
                  <a:lnTo>
                    <a:pt x="468" y="377"/>
                  </a:lnTo>
                  <a:lnTo>
                    <a:pt x="467" y="315"/>
                  </a:lnTo>
                  <a:lnTo>
                    <a:pt x="465" y="251"/>
                  </a:lnTo>
                  <a:lnTo>
                    <a:pt x="465" y="251"/>
                  </a:lnTo>
                  <a:lnTo>
                    <a:pt x="465" y="159"/>
                  </a:lnTo>
                  <a:lnTo>
                    <a:pt x="468" y="68"/>
                  </a:lnTo>
                  <a:lnTo>
                    <a:pt x="468" y="68"/>
                  </a:lnTo>
                  <a:lnTo>
                    <a:pt x="502" y="67"/>
                  </a:lnTo>
                  <a:lnTo>
                    <a:pt x="543" y="67"/>
                  </a:lnTo>
                  <a:lnTo>
                    <a:pt x="543" y="67"/>
                  </a:lnTo>
                  <a:lnTo>
                    <a:pt x="568" y="68"/>
                  </a:lnTo>
                  <a:lnTo>
                    <a:pt x="591" y="72"/>
                  </a:lnTo>
                  <a:lnTo>
                    <a:pt x="610" y="80"/>
                  </a:lnTo>
                  <a:lnTo>
                    <a:pt x="618" y="84"/>
                  </a:lnTo>
                  <a:lnTo>
                    <a:pt x="624" y="89"/>
                  </a:lnTo>
                  <a:lnTo>
                    <a:pt x="630" y="94"/>
                  </a:lnTo>
                  <a:lnTo>
                    <a:pt x="635" y="100"/>
                  </a:lnTo>
                  <a:lnTo>
                    <a:pt x="643" y="113"/>
                  </a:lnTo>
                  <a:lnTo>
                    <a:pt x="648" y="127"/>
                  </a:lnTo>
                  <a:lnTo>
                    <a:pt x="649" y="145"/>
                  </a:lnTo>
                  <a:lnTo>
                    <a:pt x="649" y="145"/>
                  </a:lnTo>
                  <a:lnTo>
                    <a:pt x="648" y="154"/>
                  </a:lnTo>
                  <a:lnTo>
                    <a:pt x="646" y="165"/>
                  </a:lnTo>
                  <a:lnTo>
                    <a:pt x="643" y="175"/>
                  </a:lnTo>
                  <a:lnTo>
                    <a:pt x="638" y="184"/>
                  </a:lnTo>
                  <a:lnTo>
                    <a:pt x="634" y="192"/>
                  </a:lnTo>
                  <a:lnTo>
                    <a:pt x="626" y="200"/>
                  </a:lnTo>
                  <a:lnTo>
                    <a:pt x="618" y="208"/>
                  </a:lnTo>
                  <a:lnTo>
                    <a:pt x="610" y="215"/>
                  </a:lnTo>
                  <a:lnTo>
                    <a:pt x="589" y="227"/>
                  </a:lnTo>
                  <a:lnTo>
                    <a:pt x="567" y="237"/>
                  </a:lnTo>
                  <a:lnTo>
                    <a:pt x="542" y="245"/>
                  </a:lnTo>
                  <a:lnTo>
                    <a:pt x="515" y="253"/>
                  </a:lnTo>
                  <a:lnTo>
                    <a:pt x="515" y="253"/>
                  </a:lnTo>
                  <a:lnTo>
                    <a:pt x="557" y="308"/>
                  </a:lnTo>
                  <a:lnTo>
                    <a:pt x="603" y="370"/>
                  </a:lnTo>
                  <a:lnTo>
                    <a:pt x="648" y="435"/>
                  </a:lnTo>
                  <a:lnTo>
                    <a:pt x="689" y="497"/>
                  </a:lnTo>
                  <a:lnTo>
                    <a:pt x="843" y="497"/>
                  </a:lnTo>
                  <a:lnTo>
                    <a:pt x="843" y="497"/>
                  </a:lnTo>
                  <a:lnTo>
                    <a:pt x="748" y="375"/>
                  </a:lnTo>
                  <a:lnTo>
                    <a:pt x="707" y="318"/>
                  </a:lnTo>
                  <a:lnTo>
                    <a:pt x="670" y="265"/>
                  </a:lnTo>
                  <a:lnTo>
                    <a:pt x="670" y="2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ja-JP" alt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10" name="図 9">
            <a:extLst>
              <a:ext uri="{FF2B5EF4-FFF2-40B4-BE49-F238E27FC236}">
                <a16:creationId xmlns:a16="http://schemas.microsoft.com/office/drawing/2014/main" id="{3EFCC2C7-8A62-498B-A554-C50D47BEF6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91" y="6552637"/>
            <a:ext cx="395154" cy="268478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FB8F5AF-0131-4AC9-B70A-F906D9847023}"/>
              </a:ext>
            </a:extLst>
          </p:cNvPr>
          <p:cNvSpPr txBox="1"/>
          <p:nvPr userDrawn="1"/>
        </p:nvSpPr>
        <p:spPr>
          <a:xfrm>
            <a:off x="632498" y="6597352"/>
            <a:ext cx="352839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defRPr/>
            </a:pPr>
            <a:r>
              <a:rPr kumimoji="0" lang="en-US" altLang="ja-JP" sz="800" dirty="0">
                <a:solidFill>
                  <a:srgbClr val="000000"/>
                </a:solidFill>
                <a:cs typeface="Arial" panose="020B0604020202020204" pitchFamily="34" charset="0"/>
              </a:rPr>
              <a:t>Copyright</a:t>
            </a:r>
            <a:r>
              <a:rPr kumimoji="0" lang="ja-JP" altLang="en-US" sz="800" dirty="0">
                <a:solidFill>
                  <a:srgbClr val="000000"/>
                </a:solidFill>
                <a:cs typeface="Arial" panose="020B0604020202020204" pitchFamily="34" charset="0"/>
              </a:rPr>
              <a:t>（</a:t>
            </a:r>
            <a:r>
              <a:rPr kumimoji="0" lang="en-US" altLang="ja-JP" sz="800" dirty="0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  <a:r>
              <a:rPr kumimoji="0" lang="ja-JP" altLang="en-US" sz="800" dirty="0">
                <a:solidFill>
                  <a:srgbClr val="000000"/>
                </a:solidFill>
                <a:cs typeface="Arial" panose="020B0604020202020204" pitchFamily="34" charset="0"/>
              </a:rPr>
              <a:t>） </a:t>
            </a:r>
            <a:r>
              <a:rPr kumimoji="0" lang="en-US" altLang="ja-JP" sz="800" dirty="0">
                <a:solidFill>
                  <a:srgbClr val="000000"/>
                </a:solidFill>
                <a:cs typeface="Arial" panose="020B0604020202020204" pitchFamily="34" charset="0"/>
              </a:rPr>
              <a:t>Nowcast,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1089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E6AF-2216-41DE-8F64-ED29D42E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7"/>
          <p:cNvSpPr>
            <a:spLocks noGrp="1"/>
          </p:cNvSpPr>
          <p:nvPr>
            <p:ph type="title"/>
          </p:nvPr>
        </p:nvSpPr>
        <p:spPr>
          <a:xfrm>
            <a:off x="200472" y="25821"/>
            <a:ext cx="8718430" cy="360050"/>
          </a:xfrm>
        </p:spPr>
        <p:txBody>
          <a:bodyPr>
            <a:normAutofit/>
          </a:bodyPr>
          <a:lstStyle>
            <a:lvl1pPr>
              <a:defRPr sz="1400" b="1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8" name="テキスト プレースホルダ 20"/>
          <p:cNvSpPr>
            <a:spLocks noGrp="1"/>
          </p:cNvSpPr>
          <p:nvPr>
            <p:ph type="body" sz="quarter" idx="14"/>
          </p:nvPr>
        </p:nvSpPr>
        <p:spPr>
          <a:xfrm>
            <a:off x="200026" y="1056510"/>
            <a:ext cx="8719250" cy="5468114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n"/>
              <a:defRPr sz="1600">
                <a:latin typeface="+mn-lt"/>
                <a:ea typeface="+mn-ea"/>
              </a:defRPr>
            </a:lvl1pPr>
            <a:lvl2pPr marL="685800" indent="-2286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l"/>
              <a:defRPr sz="1400">
                <a:latin typeface="+mn-lt"/>
                <a:ea typeface="+mn-ea"/>
              </a:defRPr>
            </a:lvl2pPr>
            <a:lvl3pPr>
              <a:buClr>
                <a:schemeClr val="bg2">
                  <a:lumMod val="75000"/>
                </a:schemeClr>
              </a:buClr>
              <a:defRPr sz="1400">
                <a:latin typeface="+mn-lt"/>
                <a:ea typeface="+mj-ea"/>
              </a:defRPr>
            </a:lvl3pPr>
            <a:lvl4pPr>
              <a:buClr>
                <a:schemeClr val="bg2">
                  <a:lumMod val="75000"/>
                </a:schemeClr>
              </a:buClr>
              <a:defRPr sz="1200">
                <a:latin typeface="+mn-lt"/>
                <a:ea typeface="+mn-ea"/>
              </a:defRPr>
            </a:lvl4pPr>
            <a:lvl5pPr>
              <a:buClr>
                <a:schemeClr val="bg2">
                  <a:lumMod val="75000"/>
                </a:schemeClr>
              </a:buClr>
              <a:defRPr sz="1200">
                <a:latin typeface="+mn-lt"/>
              </a:defRPr>
            </a:lvl5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Line 26"/>
          <p:cNvSpPr>
            <a:spLocks noChangeShapeType="1"/>
          </p:cNvSpPr>
          <p:nvPr userDrawn="1"/>
        </p:nvSpPr>
        <p:spPr bwMode="auto">
          <a:xfrm>
            <a:off x="200471" y="984234"/>
            <a:ext cx="8718841" cy="0"/>
          </a:xfrm>
          <a:prstGeom prst="line">
            <a:avLst/>
          </a:prstGeom>
          <a:noFill/>
          <a:ln w="3175">
            <a:solidFill>
              <a:schemeClr val="accent6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/>
          </p:nvPr>
        </p:nvSpPr>
        <p:spPr>
          <a:xfrm>
            <a:off x="200025" y="408197"/>
            <a:ext cx="8719251" cy="503762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2000" b="1">
                <a:latin typeface="+mj-ea"/>
                <a:ea typeface="+mj-ea"/>
              </a:defRPr>
            </a:lvl1pPr>
            <a:lvl2pPr marL="377825" indent="0">
              <a:spcBef>
                <a:spcPts val="0"/>
              </a:spcBef>
              <a:buNone/>
              <a:defRPr sz="2000">
                <a:latin typeface="+mj-ea"/>
                <a:ea typeface="+mj-ea"/>
              </a:defRPr>
            </a:lvl2pPr>
            <a:lvl3pPr marL="755650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marL="1143000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marL="1525587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5201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ジェン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E6AF-2216-41DE-8F64-ED29D42E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プレースホルダ 20"/>
          <p:cNvSpPr>
            <a:spLocks noGrp="1"/>
          </p:cNvSpPr>
          <p:nvPr>
            <p:ph type="body" sz="quarter" idx="14"/>
          </p:nvPr>
        </p:nvSpPr>
        <p:spPr>
          <a:xfrm>
            <a:off x="200026" y="1556740"/>
            <a:ext cx="8719250" cy="49678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800">
                <a:latin typeface="+mn-lt"/>
                <a:ea typeface="+mn-ea"/>
              </a:defRPr>
            </a:lvl1pPr>
            <a:lvl2pPr marL="857250" indent="-400050">
              <a:buClr>
                <a:schemeClr val="tx1"/>
              </a:buClr>
              <a:buFont typeface="+mj-lt"/>
              <a:buAutoNum type="romanUcPeriod"/>
              <a:defRPr sz="1600">
                <a:latin typeface="+mn-lt"/>
                <a:ea typeface="+mn-ea"/>
              </a:defRPr>
            </a:lvl2pPr>
            <a:lvl3pPr>
              <a:buClr>
                <a:schemeClr val="bg2">
                  <a:lumMod val="75000"/>
                </a:schemeClr>
              </a:buClr>
              <a:defRPr sz="1600">
                <a:latin typeface="+mn-lt"/>
                <a:ea typeface="+mj-ea"/>
              </a:defRPr>
            </a:lvl3pPr>
            <a:lvl4pPr>
              <a:buClr>
                <a:schemeClr val="bg2">
                  <a:lumMod val="75000"/>
                </a:schemeClr>
              </a:buClr>
              <a:defRPr sz="1400">
                <a:latin typeface="+mn-lt"/>
                <a:ea typeface="+mn-ea"/>
              </a:defRPr>
            </a:lvl4pPr>
            <a:lvl5pPr>
              <a:buClr>
                <a:schemeClr val="bg2">
                  <a:lumMod val="75000"/>
                </a:schemeClr>
              </a:buClr>
              <a:defRPr sz="1400">
                <a:latin typeface="+mn-lt"/>
              </a:defRPr>
            </a:lvl5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9" name="Line 26"/>
          <p:cNvSpPr>
            <a:spLocks noChangeShapeType="1"/>
          </p:cNvSpPr>
          <p:nvPr userDrawn="1"/>
        </p:nvSpPr>
        <p:spPr bwMode="auto">
          <a:xfrm>
            <a:off x="200471" y="1340688"/>
            <a:ext cx="8718841" cy="0"/>
          </a:xfrm>
          <a:prstGeom prst="line">
            <a:avLst/>
          </a:prstGeom>
          <a:noFill/>
          <a:ln w="3175">
            <a:solidFill>
              <a:schemeClr val="accent6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 dirty="0">
              <a:solidFill>
                <a:prstClr val="black"/>
              </a:solidFill>
            </a:endParaRPr>
          </a:p>
        </p:txBody>
      </p:sp>
      <p:sp>
        <p:nvSpPr>
          <p:cNvPr id="10" name="テキスト プレースホルダー 12"/>
          <p:cNvSpPr>
            <a:spLocks noGrp="1"/>
          </p:cNvSpPr>
          <p:nvPr>
            <p:ph type="body" sz="quarter" idx="15"/>
          </p:nvPr>
        </p:nvSpPr>
        <p:spPr>
          <a:xfrm>
            <a:off x="200025" y="549275"/>
            <a:ext cx="8719251" cy="719138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2000">
                <a:latin typeface="+mj-ea"/>
                <a:ea typeface="+mj-ea"/>
              </a:defRPr>
            </a:lvl1pPr>
            <a:lvl2pPr marL="377825" indent="0">
              <a:spcBef>
                <a:spcPts val="0"/>
              </a:spcBef>
              <a:buNone/>
              <a:defRPr sz="2000">
                <a:latin typeface="+mj-ea"/>
                <a:ea typeface="+mj-ea"/>
              </a:defRPr>
            </a:lvl2pPr>
            <a:lvl3pPr marL="755650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marL="1143000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marL="1525587" indent="0">
              <a:spcBef>
                <a:spcPts val="0"/>
              </a:spcBef>
              <a:buNone/>
              <a:defRPr sz="2000"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392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120467-B89E-4A81-8E5E-98618E8F8E41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E6AF-2216-41DE-8F64-ED29D42E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6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120467-B89E-4A81-8E5E-98618E8F8E41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E6AF-2216-41DE-8F64-ED29D42E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35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120467-B89E-4A81-8E5E-98618E8F8E41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E6AF-2216-41DE-8F64-ED29D42E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58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120467-B89E-4A81-8E5E-98618E8F8E41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E6AF-2216-41DE-8F64-ED29D42E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64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120467-B89E-4A81-8E5E-98618E8F8E41}" type="datetimeFigureOut">
              <a:rPr kumimoji="1" lang="ja-JP" altLang="en-US" smtClean="0"/>
              <a:t>2021/2/24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E6AF-2216-41DE-8F64-ED29D42E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71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13662"/>
            <a:ext cx="7886700" cy="822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07402" y="650431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AE6AF-2216-41DE-8F64-ED29D42ECA7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632498" y="6597352"/>
            <a:ext cx="352839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defRPr/>
            </a:pPr>
            <a:r>
              <a:rPr kumimoji="0" lang="en-US" altLang="ja-JP" sz="800" dirty="0">
                <a:solidFill>
                  <a:srgbClr val="000000"/>
                </a:solidFill>
                <a:cs typeface="Arial" panose="020B0604020202020204" pitchFamily="34" charset="0"/>
              </a:rPr>
              <a:t>Copyright</a:t>
            </a:r>
            <a:r>
              <a:rPr kumimoji="0" lang="ja-JP" altLang="en-US" sz="800" dirty="0">
                <a:solidFill>
                  <a:srgbClr val="000000"/>
                </a:solidFill>
                <a:cs typeface="Arial" panose="020B0604020202020204" pitchFamily="34" charset="0"/>
              </a:rPr>
              <a:t>（</a:t>
            </a:r>
            <a:r>
              <a:rPr kumimoji="0" lang="en-US" altLang="ja-JP" sz="800" dirty="0">
                <a:solidFill>
                  <a:srgbClr val="000000"/>
                </a:solidFill>
                <a:cs typeface="Arial" panose="020B0604020202020204" pitchFamily="34" charset="0"/>
              </a:rPr>
              <a:t>C</a:t>
            </a:r>
            <a:r>
              <a:rPr kumimoji="0" lang="ja-JP" altLang="en-US" sz="800" dirty="0">
                <a:solidFill>
                  <a:srgbClr val="000000"/>
                </a:solidFill>
                <a:cs typeface="Arial" panose="020B0604020202020204" pitchFamily="34" charset="0"/>
              </a:rPr>
              <a:t>） </a:t>
            </a:r>
            <a:r>
              <a:rPr kumimoji="0" lang="en-US" altLang="ja-JP" sz="800" dirty="0">
                <a:solidFill>
                  <a:srgbClr val="000000"/>
                </a:solidFill>
                <a:cs typeface="Arial" panose="020B0604020202020204" pitchFamily="34" charset="0"/>
              </a:rPr>
              <a:t>Nowcast, Inc. All rights reserved.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50F842C-E3BD-4D6E-8BF7-F5EC2FF86B5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91" y="6552637"/>
            <a:ext cx="395154" cy="26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1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74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netflixtechblog.com/notebook-innovation-591ee3221233?gi=19cdf66a04b4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mmydum/automate_reports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Jupyter</a:t>
            </a:r>
            <a:r>
              <a:rPr kumimoji="1" lang="en-US" altLang="ja-JP" dirty="0"/>
              <a:t> Notebook Ops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2021</a:t>
            </a:r>
            <a:r>
              <a:rPr lang="ja-JP" altLang="en-US"/>
              <a:t>年</a:t>
            </a:r>
            <a:r>
              <a:rPr lang="en-US" altLang="ja-JP" dirty="0"/>
              <a:t>02</a:t>
            </a:r>
            <a:r>
              <a:rPr kumimoji="1" lang="ja-JP" altLang="en-US"/>
              <a:t>月</a:t>
            </a:r>
            <a:r>
              <a:rPr lang="en-US" altLang="ja-JP" dirty="0"/>
              <a:t>26</a:t>
            </a:r>
            <a:r>
              <a:rPr kumimoji="1" lang="ja-JP" altLang="en-US"/>
              <a:t>日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/>
              <a:t>株式会社 </a:t>
            </a:r>
            <a:r>
              <a:rPr lang="en-US" altLang="ja-JP" dirty="0"/>
              <a:t>Nowcast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en-US"/>
              <a:t>隅田 敦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kumimoji="1" lang="ja-JP" altLang="en-US" dirty="0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3659924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A4ACC2C-C7D2-274B-ACA5-6D1B76ED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E6AF-2216-41DE-8F64-ED29D42ECA74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5CD8A8B3-7E94-3F45-B0EC-EFA58766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68878A6-5D76-0B43-945D-992173F38D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ja-JP" altLang="en-US"/>
              <a:t>参考</a:t>
            </a:r>
            <a:r>
              <a:rPr kumimoji="1" lang="en-US" altLang="ja-JP" dirty="0"/>
              <a:t>: Netflix</a:t>
            </a:r>
            <a:r>
              <a:rPr kumimoji="1" lang="ja-JP" altLang="en-US"/>
              <a:t>のノートブックインフラ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D38CE9C-E955-744F-836B-5BBD6FAEAE64}"/>
              </a:ext>
            </a:extLst>
          </p:cNvPr>
          <p:cNvSpPr txBox="1"/>
          <p:nvPr/>
        </p:nvSpPr>
        <p:spPr>
          <a:xfrm>
            <a:off x="206232" y="6196537"/>
            <a:ext cx="7729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hlinkClick r:id="rId2"/>
              </a:rPr>
              <a:t>https://</a:t>
            </a:r>
            <a:r>
              <a:rPr lang="en-US" altLang="ja-JP" sz="1400" dirty="0" err="1">
                <a:hlinkClick r:id="rId2"/>
              </a:rPr>
              <a:t>netflixtechblog.com</a:t>
            </a:r>
            <a:r>
              <a:rPr lang="en-US" altLang="ja-JP" sz="1400" dirty="0">
                <a:hlinkClick r:id="rId2"/>
              </a:rPr>
              <a:t>/notebook-innovation-591ee3221233?gi=19cdf66a04b4</a:t>
            </a:r>
            <a:endParaRPr kumimoji="1" lang="ja-JP" altLang="en-US" sz="1400"/>
          </a:p>
        </p:txBody>
      </p:sp>
      <p:pic>
        <p:nvPicPr>
          <p:cNvPr id="8" name="図 7" descr="ダイアグラム&#10;&#10;自動的に生成された説明">
            <a:extLst>
              <a:ext uri="{FF2B5EF4-FFF2-40B4-BE49-F238E27FC236}">
                <a16:creationId xmlns:a16="http://schemas.microsoft.com/office/drawing/2014/main" id="{8AD25A11-09E5-8243-A7E5-DB27DF1B7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150470"/>
            <a:ext cx="8402430" cy="499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03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A88446A-FC70-EC4A-8FFF-A3575337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E6AF-2216-41DE-8F64-ED29D42ECA74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AAD8062-6442-C648-8693-82AA49BE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E07D48-3C10-DB45-9BE8-B7B39728BA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26" y="1056510"/>
            <a:ext cx="8719250" cy="1059369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7A0AC15-2D6D-124F-B6AB-C5BBA78EE9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We are hiring!</a:t>
            </a:r>
            <a:endParaRPr kumimoji="1" lang="ja-JP" altLang="en-US"/>
          </a:p>
        </p:txBody>
      </p:sp>
      <p:pic>
        <p:nvPicPr>
          <p:cNvPr id="6" name="Picture 2" descr="「Nowcast Note」の画像検索結果">
            <a:extLst>
              <a:ext uri="{FF2B5EF4-FFF2-40B4-BE49-F238E27FC236}">
                <a16:creationId xmlns:a16="http://schemas.microsoft.com/office/drawing/2014/main" id="{9896F3D5-44EC-1149-B9FF-9A77C71EF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705" y="2810032"/>
            <a:ext cx="6583889" cy="343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703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07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6D80C1F-B62F-8C4C-B00B-00039811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E6AF-2216-41DE-8F64-ED29D42ECA74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DC2D5F3-D44F-EB41-9A13-268AA891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95C27E-5251-674A-8FAD-EC26A20E6C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9BD425F-1022-1E4B-BEE6-071F528B04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ja-JP" altLang="en-US"/>
              <a:t>自己紹介</a:t>
            </a:r>
          </a:p>
        </p:txBody>
      </p:sp>
    </p:spTree>
    <p:extLst>
      <p:ext uri="{BB962C8B-B14F-4D97-AF65-F5344CB8AC3E}">
        <p14:creationId xmlns:p14="http://schemas.microsoft.com/office/powerpoint/2010/main" val="368872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888B8FC-B276-B44B-94D4-77F96828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E6AF-2216-41DE-8F64-ED29D42ECA74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8E075954-CDE1-5D45-8CE4-FFC020EB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9E56F2-7FA3-0441-8ABE-D6FF3EA3F8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39445" y="3343011"/>
            <a:ext cx="5265109" cy="365125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>
                <a:hlinkClick r:id="rId2"/>
              </a:rPr>
              <a:t>https://</a:t>
            </a:r>
            <a:r>
              <a:rPr lang="en-US" altLang="ja-JP" dirty="0" err="1">
                <a:hlinkClick r:id="rId2"/>
              </a:rPr>
              <a:t>github.com</a:t>
            </a:r>
            <a:r>
              <a:rPr lang="en-US" altLang="ja-JP" dirty="0">
                <a:hlinkClick r:id="rId2"/>
              </a:rPr>
              <a:t>/</a:t>
            </a:r>
            <a:r>
              <a:rPr lang="en-US" altLang="ja-JP" dirty="0" err="1">
                <a:hlinkClick r:id="rId2"/>
              </a:rPr>
              <a:t>yummydum</a:t>
            </a:r>
            <a:r>
              <a:rPr lang="en-US" altLang="ja-JP" dirty="0">
                <a:hlinkClick r:id="rId2"/>
              </a:rPr>
              <a:t>/</a:t>
            </a:r>
            <a:r>
              <a:rPr lang="en-US" altLang="ja-JP" dirty="0" err="1">
                <a:hlinkClick r:id="rId2"/>
              </a:rPr>
              <a:t>automate_reports</a:t>
            </a:r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EE14D4-8B2D-2849-B3C8-98CEE61272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ja-JP" altLang="en-US"/>
              <a:t>サンプルコード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59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E6AF-2216-41DE-8F64-ED29D42ECA74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kumimoji="1"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r>
              <a:rPr lang="en-US" altLang="ja-JP" sz="2400" dirty="0"/>
              <a:t>Parametrization</a:t>
            </a:r>
          </a:p>
          <a:p>
            <a:pPr lvl="1"/>
            <a:r>
              <a:rPr lang="ja-JP" altLang="en-US" sz="2200"/>
              <a:t>ノートブックをパラメタ化し使い回せるようにする</a:t>
            </a:r>
            <a:endParaRPr lang="en-US" altLang="ja-JP" sz="2200" dirty="0"/>
          </a:p>
          <a:p>
            <a:endParaRPr kumimoji="1" lang="en-US" altLang="ja-JP" sz="2400" dirty="0"/>
          </a:p>
          <a:p>
            <a:r>
              <a:rPr lang="en-US" altLang="ja-JP" sz="2400" dirty="0"/>
              <a:t>Reproducibility and Scalability</a:t>
            </a:r>
          </a:p>
          <a:p>
            <a:pPr lvl="1"/>
            <a:r>
              <a:rPr lang="ja-JP" altLang="en-US" sz="2200"/>
              <a:t>ノートブックを複製可能な環境で同じように実行出来る</a:t>
            </a:r>
            <a:endParaRPr lang="en-US" altLang="ja-JP" sz="2200" dirty="0"/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Communication</a:t>
            </a:r>
          </a:p>
          <a:p>
            <a:pPr lvl="1"/>
            <a:r>
              <a:rPr kumimoji="1" lang="ja-JP" altLang="en-US" sz="2200"/>
              <a:t>ノートブックを素早く手軽に共有する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 err="1"/>
              <a:t>Jupyter</a:t>
            </a:r>
            <a:r>
              <a:rPr lang="en-US" altLang="ja-JP" dirty="0"/>
              <a:t> Notebook</a:t>
            </a:r>
            <a:r>
              <a:rPr lang="ja-JP" altLang="en-US"/>
              <a:t>による分析や実験を効率よく運用･管理したい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99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2670DF9-8A0F-7741-B3EE-6A54D755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E6AF-2216-41DE-8F64-ED29D42ECA74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50AC2EC-DD7B-F74F-ACDA-D7550883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1D5AE5-B27B-B049-831C-8068DE487B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kumimoji="1" lang="en-US" altLang="ja-JP" sz="2000" dirty="0"/>
          </a:p>
          <a:p>
            <a:r>
              <a:rPr lang="ja-JP" altLang="en-US" sz="2000"/>
              <a:t>ノートブックをパラメタ化すれば</a:t>
            </a:r>
            <a:r>
              <a:rPr lang="en-US" altLang="ja-JP" sz="2000" dirty="0"/>
              <a:t>…</a:t>
            </a:r>
          </a:p>
          <a:p>
            <a:pPr lvl="1"/>
            <a:r>
              <a:rPr lang="ja-JP" altLang="en-US" sz="1800"/>
              <a:t>店舗</a:t>
            </a:r>
            <a:r>
              <a:rPr lang="en-US" altLang="ja-JP" sz="1800" dirty="0"/>
              <a:t>A</a:t>
            </a:r>
            <a:r>
              <a:rPr lang="ja-JP" altLang="en-US" sz="1800"/>
              <a:t>の売上分析用ノートブックを店舗</a:t>
            </a:r>
            <a:r>
              <a:rPr lang="en-US" altLang="ja-JP" sz="1800" dirty="0"/>
              <a:t>B</a:t>
            </a:r>
            <a:r>
              <a:rPr lang="ja-JP" altLang="en-US" sz="1800"/>
              <a:t>，店舗</a:t>
            </a:r>
            <a:r>
              <a:rPr lang="en-US" altLang="ja-JP" sz="1800" dirty="0"/>
              <a:t>C</a:t>
            </a:r>
            <a:r>
              <a:rPr lang="ja-JP" altLang="en-US" sz="1800"/>
              <a:t>にも流用</a:t>
            </a:r>
            <a:endParaRPr kumimoji="1" lang="en-US" altLang="ja-JP" sz="1800" dirty="0"/>
          </a:p>
          <a:p>
            <a:pPr lvl="1"/>
            <a:r>
              <a:rPr lang="ja-JP" altLang="en-US" sz="1800"/>
              <a:t>機械学習モデルの実験用ノートブックを</a:t>
            </a:r>
            <a:r>
              <a:rPr kumimoji="1" lang="ja-JP" altLang="en-US" sz="1800"/>
              <a:t>異なるハイパーパラメタで学習</a:t>
            </a:r>
            <a:endParaRPr lang="en-US" altLang="ja-JP" sz="1800" dirty="0"/>
          </a:p>
          <a:p>
            <a:pPr lvl="1"/>
            <a:r>
              <a:rPr kumimoji="1" lang="ja-JP" altLang="en-US" sz="1800"/>
              <a:t>日時で更新されるデータセットに同じノートブックを適用して分析</a:t>
            </a:r>
            <a:endParaRPr kumimoji="1" lang="en-US" altLang="ja-JP" sz="1800" dirty="0"/>
          </a:p>
          <a:p>
            <a:pPr lvl="1"/>
            <a:endParaRPr lang="en-US" altLang="ja-JP" sz="1800" dirty="0"/>
          </a:p>
          <a:p>
            <a:endParaRPr kumimoji="1" lang="en-US" altLang="ja-JP" sz="2000" dirty="0"/>
          </a:p>
          <a:p>
            <a:r>
              <a:rPr kumimoji="1" lang="en-US" altLang="ja-JP" sz="2000" b="1" dirty="0"/>
              <a:t>Papermill</a:t>
            </a:r>
          </a:p>
          <a:p>
            <a:pPr lvl="1"/>
            <a:r>
              <a:rPr kumimoji="1" lang="ja-JP" altLang="en-US" sz="1800"/>
              <a:t>ノートブックにパラメタを設定し実行してくれるライブラリ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D00C124-0A43-BB4E-AE30-A95E0A87F7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Parametrization by </a:t>
            </a:r>
            <a:r>
              <a:rPr kumimoji="1" lang="en-US" altLang="ja-JP" u="sng" dirty="0"/>
              <a:t>Papermill</a:t>
            </a:r>
            <a:endParaRPr kumimoji="1" lang="ja-JP" altLang="en-US" u="sng"/>
          </a:p>
        </p:txBody>
      </p:sp>
      <p:pic>
        <p:nvPicPr>
          <p:cNvPr id="11" name="図 10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A09D9FC5-8EC1-7F4A-A562-3C9FD886C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14" y="4225924"/>
            <a:ext cx="5994400" cy="22987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0F3A759-2AF4-0346-B787-9CBF1860598B}"/>
              </a:ext>
            </a:extLst>
          </p:cNvPr>
          <p:cNvSpPr txBox="1"/>
          <p:nvPr/>
        </p:nvSpPr>
        <p:spPr>
          <a:xfrm>
            <a:off x="6981997" y="4225924"/>
            <a:ext cx="2162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パラメタを一つのセルにまとめ</a:t>
            </a:r>
            <a:r>
              <a:rPr lang="en-US" altLang="ja-JP" dirty="0"/>
              <a:t>parameters</a:t>
            </a:r>
            <a:r>
              <a:rPr lang="ja-JP" altLang="en-US"/>
              <a:t>タグをつけておく</a:t>
            </a:r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87D12F9-69A2-2D4E-9BF2-9760AC64904F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511808" y="4687589"/>
            <a:ext cx="470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6D0DC08-3B2A-BD44-9CFF-6ADE6A7FC774}"/>
              </a:ext>
            </a:extLst>
          </p:cNvPr>
          <p:cNvSpPr txBox="1"/>
          <p:nvPr/>
        </p:nvSpPr>
        <p:spPr>
          <a:xfrm>
            <a:off x="6981994" y="5610919"/>
            <a:ext cx="1506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Papermill</a:t>
            </a:r>
            <a:r>
              <a:rPr kumimoji="1" lang="ja-JP" altLang="en-US"/>
              <a:t>が挿入したセル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9141EC4-827B-6B47-91A0-B7DB9A5B92FD}"/>
              </a:ext>
            </a:extLst>
          </p:cNvPr>
          <p:cNvCxnSpPr>
            <a:cxnSpLocks/>
          </p:cNvCxnSpPr>
          <p:nvPr/>
        </p:nvCxnSpPr>
        <p:spPr>
          <a:xfrm flipH="1">
            <a:off x="6511805" y="5926743"/>
            <a:ext cx="470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490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0B44969-86E7-F84B-B2BD-1279CF33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E6AF-2216-41DE-8F64-ED29D42ECA7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63285F0-41C4-A441-98B2-959AED917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5CEDA18-7B60-3B4B-A2C3-50B0654628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Parametrization by </a:t>
            </a:r>
            <a:r>
              <a:rPr lang="en-US" altLang="ja-JP" u="sng" dirty="0"/>
              <a:t>Papermill</a:t>
            </a:r>
            <a:endParaRPr lang="ja-JP" altLang="en-US" u="sng"/>
          </a:p>
        </p:txBody>
      </p:sp>
      <p:pic>
        <p:nvPicPr>
          <p:cNvPr id="11" name="図 10" descr="テキスト&#10;&#10;自動的に生成された説明">
            <a:extLst>
              <a:ext uri="{FF2B5EF4-FFF2-40B4-BE49-F238E27FC236}">
                <a16:creationId xmlns:a16="http://schemas.microsoft.com/office/drawing/2014/main" id="{1B36D064-878D-1B4C-AAD5-B9A116978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41" y="1135128"/>
            <a:ext cx="6906518" cy="536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0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AD80648-3EA4-5945-A8A5-8EBACD5B9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E6AF-2216-41DE-8F64-ED29D42ECA74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5F3453E-712C-9A4C-A5A8-00D7BE18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5B78DC-24D5-A14A-8A94-D114559034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ja-JP" sz="2000" dirty="0"/>
          </a:p>
          <a:p>
            <a:r>
              <a:rPr lang="ja-JP" altLang="en-US" sz="2000"/>
              <a:t>ノートブックをコンテナ化すれば</a:t>
            </a:r>
            <a:r>
              <a:rPr lang="en-US" altLang="ja-JP" sz="2000" dirty="0"/>
              <a:t>…</a:t>
            </a:r>
          </a:p>
          <a:p>
            <a:pPr lvl="1"/>
            <a:r>
              <a:rPr lang="ja-JP" altLang="en-US" sz="1800"/>
              <a:t>再現性を担保できる</a:t>
            </a:r>
            <a:endParaRPr lang="en-US" altLang="ja-JP" sz="1800" dirty="0"/>
          </a:p>
          <a:p>
            <a:pPr lvl="1"/>
            <a:r>
              <a:rPr lang="ja-JP" altLang="en-US" sz="1800"/>
              <a:t>ローカルで書いたノートブックをワークステーションで実行</a:t>
            </a:r>
            <a:endParaRPr lang="en-US" altLang="ja-JP" sz="1800" dirty="0"/>
          </a:p>
          <a:p>
            <a:pPr lvl="1"/>
            <a:r>
              <a:rPr lang="ja-JP" altLang="en-US" sz="1800"/>
              <a:t>パラメタ化してコンテナオーケストレーションで並列分散実行</a:t>
            </a:r>
            <a:endParaRPr lang="en-US" altLang="ja-JP" sz="1800" dirty="0"/>
          </a:p>
          <a:p>
            <a:pPr lvl="1"/>
            <a:endParaRPr lang="en-US" altLang="ja-JP" sz="1800" dirty="0"/>
          </a:p>
          <a:p>
            <a:pPr lvl="1"/>
            <a:endParaRPr lang="en-US" altLang="ja-JP" sz="1800" dirty="0"/>
          </a:p>
          <a:p>
            <a:r>
              <a:rPr lang="en-US" altLang="ja-JP" sz="2000" b="1" dirty="0"/>
              <a:t>Docker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7F618C7-11FB-9E4E-8FFF-D10D287D4C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Reproducibility and Scalability by </a:t>
            </a:r>
            <a:r>
              <a:rPr kumimoji="1" lang="en-US" altLang="ja-JP" u="sng" dirty="0"/>
              <a:t>Docker</a:t>
            </a:r>
            <a:endParaRPr kumimoji="1" lang="ja-JP" altLang="en-US" u="sng"/>
          </a:p>
        </p:txBody>
      </p:sp>
      <p:pic>
        <p:nvPicPr>
          <p:cNvPr id="8" name="図 7" descr="テキスト&#10;&#10;自動的に生成された説明">
            <a:extLst>
              <a:ext uri="{FF2B5EF4-FFF2-40B4-BE49-F238E27FC236}">
                <a16:creationId xmlns:a16="http://schemas.microsoft.com/office/drawing/2014/main" id="{FAE9C970-5E95-264C-AB7B-4307CBC77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2" y="3988766"/>
            <a:ext cx="7188200" cy="12319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E15C2A-4F88-B244-910F-62229B2E9401}"/>
              </a:ext>
            </a:extLst>
          </p:cNvPr>
          <p:cNvSpPr txBox="1"/>
          <p:nvPr/>
        </p:nvSpPr>
        <p:spPr>
          <a:xfrm>
            <a:off x="299152" y="5447547"/>
            <a:ext cx="5431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公式イメージを使いましょう</a:t>
            </a:r>
            <a:r>
              <a:rPr lang="en-US" altLang="ja-JP" dirty="0"/>
              <a:t>(</a:t>
            </a:r>
            <a:r>
              <a:rPr lang="ja-JP" altLang="en-US"/>
              <a:t>自分でやると色々とハマります</a:t>
            </a:r>
            <a:r>
              <a:rPr lang="en-US" altLang="ja-JP" dirty="0"/>
              <a:t>)</a:t>
            </a:r>
          </a:p>
          <a:p>
            <a:r>
              <a:rPr lang="ja-JP" altLang="en-US"/>
              <a:t>デフォルトユーザーの</a:t>
            </a:r>
            <a:r>
              <a:rPr lang="en-US" altLang="ja-JP" dirty="0" err="1"/>
              <a:t>jovyan</a:t>
            </a:r>
            <a:r>
              <a:rPr lang="ja-JP" altLang="en-US"/>
              <a:t>君はよわよわ権限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97635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07A3340-768C-FD4C-8AD4-4AB89AF2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E6AF-2216-41DE-8F64-ED29D42ECA74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FD91A1C-3BC2-0E49-9A56-BB7AED72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1BFACF-646E-9E4B-B397-5EB6517E9F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ja-JP" altLang="en-US" sz="2000"/>
              <a:t>ノートブックの共有は地味に面倒くさい</a:t>
            </a:r>
            <a:endParaRPr lang="en-US" altLang="ja-JP" sz="2000" dirty="0"/>
          </a:p>
          <a:p>
            <a:pPr lvl="1"/>
            <a:r>
              <a:rPr lang="ja-JP" altLang="en-US" sz="1800"/>
              <a:t>誰もが</a:t>
            </a:r>
            <a:r>
              <a:rPr lang="en-US" altLang="ja-JP" sz="1800" dirty="0"/>
              <a:t>.</a:t>
            </a:r>
            <a:r>
              <a:rPr lang="en-US" altLang="ja-JP" sz="1800" dirty="0" err="1"/>
              <a:t>ipynb</a:t>
            </a:r>
            <a:r>
              <a:rPr lang="ja-JP" altLang="en-US" sz="1800"/>
              <a:t>を開けるとは限らない</a:t>
            </a:r>
            <a:endParaRPr lang="en-US" altLang="ja-JP" sz="1800" dirty="0"/>
          </a:p>
          <a:p>
            <a:pPr lvl="1"/>
            <a:r>
              <a:rPr lang="ja-JP" altLang="en-US" sz="1800"/>
              <a:t>ノートブックを開くたびにファイルの差分が生じるので</a:t>
            </a:r>
            <a:r>
              <a:rPr lang="en-US" altLang="ja-JP" sz="1800" dirty="0"/>
              <a:t>Git</a:t>
            </a:r>
            <a:r>
              <a:rPr lang="ja-JP" altLang="en-US" sz="1800"/>
              <a:t>と相性が悪い</a:t>
            </a:r>
            <a:endParaRPr lang="en-US" altLang="ja-JP" sz="1800" dirty="0"/>
          </a:p>
          <a:p>
            <a:pPr lvl="1"/>
            <a:r>
              <a:rPr lang="en-US" altLang="ja-JP" sz="1800" dirty="0" err="1"/>
              <a:t>Github</a:t>
            </a:r>
            <a:r>
              <a:rPr lang="ja-JP" altLang="en-US" sz="1800"/>
              <a:t>に上げるにはファイルサイズが大きい</a:t>
            </a:r>
            <a:endParaRPr lang="en-US" altLang="ja-JP" sz="1800" dirty="0"/>
          </a:p>
          <a:p>
            <a:pPr lvl="1"/>
            <a:endParaRPr lang="en-US" altLang="ja-JP" sz="1800" dirty="0"/>
          </a:p>
          <a:p>
            <a:pPr lvl="1"/>
            <a:endParaRPr lang="en-US" altLang="ja-JP" sz="1800" dirty="0"/>
          </a:p>
          <a:p>
            <a:r>
              <a:rPr lang="en-US" altLang="ja-JP" sz="2000" b="1" dirty="0"/>
              <a:t>Commuter</a:t>
            </a:r>
          </a:p>
          <a:p>
            <a:pPr lvl="1"/>
            <a:r>
              <a:rPr lang="ja-JP" altLang="en-US" sz="1800"/>
              <a:t>ローカル，</a:t>
            </a:r>
            <a:r>
              <a:rPr lang="en-US" altLang="ja-JP" sz="1800" dirty="0"/>
              <a:t>S3</a:t>
            </a:r>
            <a:r>
              <a:rPr lang="ja-JP" altLang="en-US" sz="1800"/>
              <a:t>からノートブックを読み込み</a:t>
            </a:r>
            <a:r>
              <a:rPr lang="en-US" altLang="ja-JP" sz="1800" dirty="0"/>
              <a:t>read only</a:t>
            </a:r>
            <a:r>
              <a:rPr lang="ja-JP" altLang="en-US" sz="1800"/>
              <a:t>で表示してくれる</a:t>
            </a:r>
            <a:endParaRPr lang="en-US" altLang="ja-JP" sz="1800" dirty="0"/>
          </a:p>
          <a:p>
            <a:pPr lvl="1"/>
            <a:r>
              <a:rPr lang="en-US" altLang="ja-JP" sz="1800" dirty="0"/>
              <a:t>Elastic Search</a:t>
            </a:r>
            <a:r>
              <a:rPr lang="ja-JP" altLang="en-US" sz="1800"/>
              <a:t>による検索機能なども</a:t>
            </a:r>
            <a:endParaRPr lang="en-US" altLang="ja-JP" sz="1800" dirty="0"/>
          </a:p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36C3DD8-5850-B54F-BF82-8A26A764D1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Communication by </a:t>
            </a:r>
            <a:r>
              <a:rPr kumimoji="1" lang="en-US" altLang="ja-JP" u="sng" dirty="0"/>
              <a:t>Commuter</a:t>
            </a:r>
            <a:endParaRPr kumimoji="1" lang="ja-JP" altLang="en-US" u="sng"/>
          </a:p>
        </p:txBody>
      </p:sp>
      <p:pic>
        <p:nvPicPr>
          <p:cNvPr id="9" name="図 8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C3E9F315-4BC5-F840-B40C-2E5185F0D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88" y="4490814"/>
            <a:ext cx="5165983" cy="195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39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ダイアグラム&#10;&#10;自動的に生成された説明">
            <a:extLst>
              <a:ext uri="{FF2B5EF4-FFF2-40B4-BE49-F238E27FC236}">
                <a16:creationId xmlns:a16="http://schemas.microsoft.com/office/drawing/2014/main" id="{BA75C59A-CBF8-B942-9C45-287CD8AFF3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9" t="9993" r="9673" b="9581"/>
          <a:stretch/>
        </p:blipFill>
        <p:spPr>
          <a:xfrm>
            <a:off x="1286540" y="1022533"/>
            <a:ext cx="6322611" cy="562911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0F2126B-A533-B649-8C3E-260D62B8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E6AF-2216-41DE-8F64-ED29D42ECA74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62683F1-3780-154C-A23C-882440D6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DB5107-D922-5741-8EF3-B38FAB170C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ja-JP" altLang="en-US"/>
              <a:t>快適なノートブック生活</a:t>
            </a:r>
          </a:p>
        </p:txBody>
      </p:sp>
    </p:spTree>
    <p:extLst>
      <p:ext uri="{BB962C8B-B14F-4D97-AF65-F5344CB8AC3E}">
        <p14:creationId xmlns:p14="http://schemas.microsoft.com/office/powerpoint/2010/main" val="340045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323232"/>
      </a:dk1>
      <a:lt1>
        <a:sysClr val="window" lastClr="FFFFFF"/>
      </a:lt1>
      <a:dk2>
        <a:srgbClr val="505050"/>
      </a:dk2>
      <a:lt2>
        <a:srgbClr val="E7E6E6"/>
      </a:lt2>
      <a:accent1>
        <a:srgbClr val="42AAC7"/>
      </a:accent1>
      <a:accent2>
        <a:srgbClr val="DA5019"/>
      </a:accent2>
      <a:accent3>
        <a:srgbClr val="C7243A"/>
      </a:accent3>
      <a:accent4>
        <a:srgbClr val="EDAD0B"/>
      </a:accent4>
      <a:accent5>
        <a:srgbClr val="007AB7"/>
      </a:accent5>
      <a:accent6>
        <a:srgbClr val="0086AB"/>
      </a:accent6>
      <a:hlink>
        <a:srgbClr val="0563C1"/>
      </a:hlink>
      <a:folHlink>
        <a:srgbClr val="954F72"/>
      </a:folHlink>
    </a:clrScheme>
    <a:fontScheme name="Meiryo 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1587</TotalTime>
  <Words>300</Words>
  <Application>Microsoft Macintosh PowerPoint</Application>
  <PresentationFormat>画面に合わせる (4:3)</PresentationFormat>
  <Paragraphs>68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HGP創英角ｺﾞｼｯｸUB</vt:lpstr>
      <vt:lpstr>Meiryo UI</vt:lpstr>
      <vt:lpstr>Arial</vt:lpstr>
      <vt:lpstr>Calibri</vt:lpstr>
      <vt:lpstr>Wingdings</vt:lpstr>
      <vt:lpstr>Office テーマ</vt:lpstr>
      <vt:lpstr>Jupyter Notebook Ops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片山燎平</dc:creator>
  <cp:lastModifiedBy>隅田　敦</cp:lastModifiedBy>
  <cp:revision>32</cp:revision>
  <dcterms:created xsi:type="dcterms:W3CDTF">2017-02-05T03:27:14Z</dcterms:created>
  <dcterms:modified xsi:type="dcterms:W3CDTF">2021-02-25T01:47:33Z</dcterms:modified>
</cp:coreProperties>
</file>