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7" r:id="rId3"/>
    <p:sldId id="277" r:id="rId4"/>
    <p:sldId id="260" r:id="rId5"/>
    <p:sldId id="263" r:id="rId6"/>
    <p:sldId id="268" r:id="rId7"/>
    <p:sldId id="264" r:id="rId8"/>
    <p:sldId id="265" r:id="rId9"/>
    <p:sldId id="270" r:id="rId10"/>
    <p:sldId id="271" r:id="rId11"/>
    <p:sldId id="276" r:id="rId12"/>
    <p:sldId id="26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D203F-AADB-48EA-A1F4-C80E6FCBBCBE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A33F-B6A9-4147-9FD0-A4E545E1E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82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908" y="1957796"/>
            <a:ext cx="7772400" cy="190312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7" name="Line 282"/>
          <p:cNvSpPr>
            <a:spLocks noChangeShapeType="1"/>
          </p:cNvSpPr>
          <p:nvPr userDrawn="1"/>
        </p:nvSpPr>
        <p:spPr bwMode="auto">
          <a:xfrm>
            <a:off x="1097908" y="1268760"/>
            <a:ext cx="80496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341"/>
          <p:cNvSpPr>
            <a:spLocks noChangeArrowheads="1"/>
          </p:cNvSpPr>
          <p:nvPr userDrawn="1"/>
        </p:nvSpPr>
        <p:spPr bwMode="auto">
          <a:xfrm>
            <a:off x="6819123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4" name="Line 197"/>
          <p:cNvSpPr>
            <a:spLocks noChangeShapeType="1"/>
          </p:cNvSpPr>
          <p:nvPr userDrawn="1"/>
        </p:nvSpPr>
        <p:spPr bwMode="auto">
          <a:xfrm>
            <a:off x="5260388" y="4953000"/>
            <a:ext cx="38862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5" name="テキスト プレースホルダ 64"/>
          <p:cNvSpPr>
            <a:spLocks noGrp="1"/>
          </p:cNvSpPr>
          <p:nvPr>
            <p:ph type="body" sz="quarter" idx="10"/>
          </p:nvPr>
        </p:nvSpPr>
        <p:spPr>
          <a:xfrm>
            <a:off x="5273708" y="4581128"/>
            <a:ext cx="2232248" cy="288652"/>
          </a:xfrm>
        </p:spPr>
        <p:txBody>
          <a:bodyPr lIns="0" rIns="0" anchor="ctr" anchorCtr="0"/>
          <a:lstStyle>
            <a:lvl1pPr marL="0" indent="0">
              <a:buNone/>
              <a:defRPr sz="14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6" name="テキスト プレースホルダ 64"/>
          <p:cNvSpPr>
            <a:spLocks noGrp="1"/>
          </p:cNvSpPr>
          <p:nvPr>
            <p:ph type="body" sz="quarter" idx="11"/>
          </p:nvPr>
        </p:nvSpPr>
        <p:spPr>
          <a:xfrm>
            <a:off x="5273708" y="5085184"/>
            <a:ext cx="3672855" cy="648072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2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7" name="テキスト プレースホルダ 64"/>
          <p:cNvSpPr>
            <a:spLocks noGrp="1"/>
          </p:cNvSpPr>
          <p:nvPr>
            <p:ph type="body" sz="quarter" idx="12"/>
          </p:nvPr>
        </p:nvSpPr>
        <p:spPr>
          <a:xfrm>
            <a:off x="5273708" y="5805264"/>
            <a:ext cx="3672855" cy="360040"/>
          </a:xfrm>
        </p:spPr>
        <p:txBody>
          <a:bodyPr lIns="0" rIns="0" anchor="ctr" anchorCtr="0"/>
          <a:lstStyle>
            <a:lvl1pPr marL="0" indent="0">
              <a:buNone/>
              <a:defRPr sz="18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8" name="テキスト プレースホルダ 64"/>
          <p:cNvSpPr>
            <a:spLocks noGrp="1"/>
          </p:cNvSpPr>
          <p:nvPr>
            <p:ph type="body" sz="quarter" idx="13"/>
          </p:nvPr>
        </p:nvSpPr>
        <p:spPr>
          <a:xfrm>
            <a:off x="5273708" y="6237312"/>
            <a:ext cx="3672855" cy="360040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0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4"/>
          </p:nvPr>
        </p:nvSpPr>
        <p:spPr>
          <a:xfrm>
            <a:off x="1097908" y="612183"/>
            <a:ext cx="5153025" cy="65716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EE68E6-1189-44E9-9271-A017F7CD0CCC}"/>
              </a:ext>
            </a:extLst>
          </p:cNvPr>
          <p:cNvSpPr txBox="1"/>
          <p:nvPr userDrawn="1"/>
        </p:nvSpPr>
        <p:spPr>
          <a:xfrm>
            <a:off x="6726291" y="76200"/>
            <a:ext cx="138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Nowcast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90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8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5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7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RI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クリップアー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EBAD78F-BB4C-438A-AEB8-007F5D83F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076450"/>
            <a:ext cx="3981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 16"/>
          <p:cNvSpPr>
            <a:spLocks noGrp="1"/>
          </p:cNvSpPr>
          <p:nvPr>
            <p:ph type="title"/>
          </p:nvPr>
        </p:nvSpPr>
        <p:spPr>
          <a:xfrm>
            <a:off x="185051" y="2885877"/>
            <a:ext cx="8774310" cy="39908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2215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185051" y="3356990"/>
            <a:ext cx="8774310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662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7402" y="6504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 userDrawn="1"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accent6"/>
          </a:solidFill>
        </p:grpSpPr>
        <p:sp>
          <p:nvSpPr>
            <p:cNvPr id="13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3EFCC2C7-8A62-498B-A554-C50D47BEF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" y="6552637"/>
            <a:ext cx="395154" cy="268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B8F5AF-0131-4AC9-B70A-F906D9847023}"/>
              </a:ext>
            </a:extLst>
          </p:cNvPr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Nowcast,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089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7"/>
          <p:cNvSpPr>
            <a:spLocks noGrp="1"/>
          </p:cNvSpPr>
          <p:nvPr>
            <p:ph type="title"/>
          </p:nvPr>
        </p:nvSpPr>
        <p:spPr>
          <a:xfrm>
            <a:off x="200472" y="25821"/>
            <a:ext cx="8718430" cy="36005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8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6" y="1056510"/>
            <a:ext cx="8719250" cy="546811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600">
                <a:latin typeface="+mn-lt"/>
                <a:ea typeface="+mn-ea"/>
              </a:defRPr>
            </a:lvl1pPr>
            <a:lvl2pPr marL="685800" indent="-2286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l"/>
              <a:defRPr sz="1400">
                <a:latin typeface="+mn-lt"/>
                <a:ea typeface="+mn-ea"/>
              </a:defRPr>
            </a:lvl2pPr>
            <a:lvl3pPr>
              <a:buClr>
                <a:schemeClr val="bg2">
                  <a:lumMod val="75000"/>
                </a:schemeClr>
              </a:buClr>
              <a:defRPr sz="1400">
                <a:latin typeface="+mn-lt"/>
                <a:ea typeface="+mj-ea"/>
              </a:defRPr>
            </a:lvl3pPr>
            <a:lvl4pPr>
              <a:buClr>
                <a:schemeClr val="bg2">
                  <a:lumMod val="75000"/>
                </a:schemeClr>
              </a:buClr>
              <a:defRPr sz="1200">
                <a:latin typeface="+mn-lt"/>
                <a:ea typeface="+mn-ea"/>
              </a:defRPr>
            </a:lvl4pPr>
            <a:lvl5pPr>
              <a:buClr>
                <a:schemeClr val="bg2">
                  <a:lumMod val="75000"/>
                </a:schemeClr>
              </a:buCl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200471" y="984234"/>
            <a:ext cx="8718841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408197"/>
            <a:ext cx="8719251" cy="503762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 b="1">
                <a:latin typeface="+mj-ea"/>
                <a:ea typeface="+mj-ea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201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6" y="1556740"/>
            <a:ext cx="8719250" cy="49678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800">
                <a:latin typeface="+mn-lt"/>
                <a:ea typeface="+mn-ea"/>
              </a:defRPr>
            </a:lvl1pPr>
            <a:lvl2pPr marL="857250" indent="-400050">
              <a:buClr>
                <a:schemeClr val="tx1"/>
              </a:buClr>
              <a:buFont typeface="+mj-lt"/>
              <a:buAutoNum type="romanUcPeriod"/>
              <a:defRPr sz="1600">
                <a:latin typeface="+mn-lt"/>
                <a:ea typeface="+mn-ea"/>
              </a:defRPr>
            </a:lvl2pPr>
            <a:lvl3pPr>
              <a:buClr>
                <a:schemeClr val="bg2">
                  <a:lumMod val="75000"/>
                </a:schemeClr>
              </a:buClr>
              <a:defRPr sz="1600">
                <a:latin typeface="+mn-lt"/>
                <a:ea typeface="+mj-ea"/>
              </a:defRPr>
            </a:lvl3pPr>
            <a:lvl4pPr>
              <a:buClr>
                <a:schemeClr val="bg2">
                  <a:lumMod val="75000"/>
                </a:schemeClr>
              </a:buClr>
              <a:defRPr sz="1400">
                <a:latin typeface="+mn-lt"/>
                <a:ea typeface="+mn-ea"/>
              </a:defRPr>
            </a:lvl4pPr>
            <a:lvl5pPr>
              <a:buClr>
                <a:schemeClr val="bg2">
                  <a:lumMod val="75000"/>
                </a:schemeClr>
              </a:buClr>
              <a:defRPr sz="1400"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8718841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8719251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6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58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7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3662"/>
            <a:ext cx="7886700" cy="822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7402" y="6504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Nowcast, Inc. All rights reserved.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50F842C-E3BD-4D6E-8BF7-F5EC2FF86B5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" y="6552637"/>
            <a:ext cx="395154" cy="2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tflixtechblog.com/notebook-innovation-591ee3221233?gi=19cdf66a04b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mydum/automate_repor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kumimoji="1" lang="en-US" altLang="ja-JP" dirty="0"/>
              <a:t> Notebook Ops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02</a:t>
            </a:r>
            <a:r>
              <a:rPr kumimoji="1" lang="ja-JP" altLang="en-US"/>
              <a:t>月</a:t>
            </a:r>
            <a:r>
              <a:rPr lang="en-US" altLang="ja-JP" dirty="0"/>
              <a:t>26</a:t>
            </a:r>
            <a:r>
              <a:rPr kumimoji="1" lang="ja-JP" altLang="en-US"/>
              <a:t>日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株式会社 </a:t>
            </a:r>
            <a:r>
              <a:rPr lang="en-US" altLang="ja-JP" dirty="0"/>
              <a:t>Nowcast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隅田 敦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972CC20-55BE-4047-B338-A5EC93AE0C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992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A4ACC2C-C7D2-274B-ACA5-6D1B76ED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CD8A8B3-7E94-3F45-B0EC-EFA58766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8878A6-5D76-0B43-945D-992173F38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 Netflix</a:t>
            </a:r>
            <a:r>
              <a:rPr kumimoji="1" lang="ja-JP" altLang="en-US"/>
              <a:t>のノートブックインフラ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38CE9C-E955-744F-836B-5BBD6FAEAE64}"/>
              </a:ext>
            </a:extLst>
          </p:cNvPr>
          <p:cNvSpPr txBox="1"/>
          <p:nvPr/>
        </p:nvSpPr>
        <p:spPr>
          <a:xfrm>
            <a:off x="206232" y="6196537"/>
            <a:ext cx="772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2"/>
              </a:rPr>
              <a:t>https://</a:t>
            </a:r>
            <a:r>
              <a:rPr lang="en-US" altLang="ja-JP" sz="1400" dirty="0" err="1">
                <a:hlinkClick r:id="rId2"/>
              </a:rPr>
              <a:t>netflixtechblog.com</a:t>
            </a:r>
            <a:r>
              <a:rPr lang="en-US" altLang="ja-JP" sz="1400" dirty="0">
                <a:hlinkClick r:id="rId2"/>
              </a:rPr>
              <a:t>/notebook-innovation-591ee3221233?gi=19cdf66a04b4</a:t>
            </a:r>
            <a:endParaRPr kumimoji="1" lang="ja-JP" altLang="en-US" sz="140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8AD25A11-09E5-8243-A7E5-DB27DF1B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50470"/>
            <a:ext cx="8402430" cy="49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88446A-FC70-EC4A-8FFF-A3575337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AD8062-6442-C648-8693-82AA49BE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E07D48-3C10-DB45-9BE8-B7B39728BA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26" y="1056510"/>
            <a:ext cx="8719250" cy="105936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A0AC15-2D6D-124F-B6AB-C5BBA78EE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We are hiring!</a:t>
            </a:r>
            <a:endParaRPr kumimoji="1" lang="ja-JP" altLang="en-US"/>
          </a:p>
        </p:txBody>
      </p:sp>
      <p:pic>
        <p:nvPicPr>
          <p:cNvPr id="6" name="Picture 2" descr="「Nowcast Note」の画像検索結果">
            <a:extLst>
              <a:ext uri="{FF2B5EF4-FFF2-40B4-BE49-F238E27FC236}">
                <a16:creationId xmlns:a16="http://schemas.microsoft.com/office/drawing/2014/main" id="{9896F3D5-44EC-1149-B9FF-9A77C71E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5" y="2810032"/>
            <a:ext cx="6583889" cy="343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0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D80C1F-B62F-8C4C-B00B-00039811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DC2D5F3-D44F-EB41-9A13-268AA89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95C27E-5251-674A-8FAD-EC26A20E6C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BD425F-1022-1E4B-BEE6-071F528B04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368872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888B8FC-B276-B44B-94D4-77F96828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E075954-CDE1-5D45-8CE4-FFC020E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9E56F2-7FA3-0441-8ABE-D6FF3EA3F8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9445" y="3343011"/>
            <a:ext cx="5265109" cy="3651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err="1">
                <a:hlinkClick r:id="rId2"/>
              </a:rPr>
              <a:t>github.com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yummydum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automate_reports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EE14D4-8B2D-2849-B3C8-98CEE6127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/>
              <a:t>サンプルコード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Parametrization</a:t>
            </a:r>
          </a:p>
          <a:p>
            <a:pPr lvl="1"/>
            <a:r>
              <a:rPr lang="ja-JP" altLang="en-US" sz="2200"/>
              <a:t>ノートブックをパラメタ化し使い回せるようにする</a:t>
            </a:r>
            <a:endParaRPr lang="en-US" altLang="ja-JP" sz="22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Reproducibility and Scalability</a:t>
            </a:r>
          </a:p>
          <a:p>
            <a:pPr lvl="1"/>
            <a:r>
              <a:rPr lang="ja-JP" altLang="en-US" sz="2200"/>
              <a:t>ノートブックを複製可能な環境で同じように実行出来る</a:t>
            </a:r>
            <a:endParaRPr lang="en-US" altLang="ja-JP" sz="22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Communication</a:t>
            </a:r>
          </a:p>
          <a:p>
            <a:pPr lvl="1"/>
            <a:r>
              <a:rPr kumimoji="1" lang="ja-JP" altLang="en-US" sz="2200"/>
              <a:t>ノートブックを素早く手軽に共有する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/>
              <a:t>による分析や実験を効率よく運用･管理したい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9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670DF9-8A0F-7741-B3EE-6A54D755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AC2EC-DD7B-F74F-ACDA-D7550883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D5AE5-B27B-B049-831C-8068DE487B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US" altLang="ja-JP" sz="2000" dirty="0"/>
          </a:p>
          <a:p>
            <a:r>
              <a:rPr lang="ja-JP" altLang="en-US" sz="2000"/>
              <a:t>ノートブックをパラメタ化すれば</a:t>
            </a:r>
            <a:r>
              <a:rPr lang="en-US" altLang="ja-JP" sz="2000" dirty="0"/>
              <a:t>…</a:t>
            </a:r>
          </a:p>
          <a:p>
            <a:pPr lvl="1"/>
            <a:r>
              <a:rPr lang="ja-JP" altLang="en-US" sz="1800"/>
              <a:t>店舗</a:t>
            </a:r>
            <a:r>
              <a:rPr lang="en-US" altLang="ja-JP" sz="1800" dirty="0"/>
              <a:t>A</a:t>
            </a:r>
            <a:r>
              <a:rPr lang="ja-JP" altLang="en-US" sz="1800"/>
              <a:t>の売上分析用ノートブックを店舗</a:t>
            </a:r>
            <a:r>
              <a:rPr lang="en-US" altLang="ja-JP" sz="1800" dirty="0"/>
              <a:t>B</a:t>
            </a:r>
            <a:r>
              <a:rPr lang="ja-JP" altLang="en-US" sz="1800"/>
              <a:t>，店舗</a:t>
            </a:r>
            <a:r>
              <a:rPr lang="en-US" altLang="ja-JP" sz="1800" dirty="0"/>
              <a:t>C</a:t>
            </a:r>
            <a:r>
              <a:rPr lang="ja-JP" altLang="en-US" sz="1800"/>
              <a:t>にも流用</a:t>
            </a:r>
            <a:endParaRPr kumimoji="1" lang="en-US" altLang="ja-JP" sz="1800" dirty="0"/>
          </a:p>
          <a:p>
            <a:pPr lvl="1"/>
            <a:r>
              <a:rPr lang="ja-JP" altLang="en-US" sz="1800"/>
              <a:t>機械学習モデルの実験用ノートブックを</a:t>
            </a:r>
            <a:r>
              <a:rPr kumimoji="1" lang="ja-JP" altLang="en-US" sz="1800"/>
              <a:t>異なるハイパーパラメタで学習</a:t>
            </a:r>
            <a:endParaRPr lang="en-US" altLang="ja-JP" sz="1800" dirty="0"/>
          </a:p>
          <a:p>
            <a:pPr lvl="1"/>
            <a:r>
              <a:rPr kumimoji="1" lang="ja-JP" altLang="en-US" sz="1800"/>
              <a:t>日時で更新されるデータセットに同じノートブックを適用して分析</a:t>
            </a:r>
            <a:endParaRPr kumimoji="1" lang="en-US" altLang="ja-JP" sz="1800" dirty="0"/>
          </a:p>
          <a:p>
            <a:pPr lvl="1"/>
            <a:endParaRPr lang="en-US" altLang="ja-JP" sz="1800" dirty="0"/>
          </a:p>
          <a:p>
            <a:endParaRPr kumimoji="1" lang="en-US" altLang="ja-JP" sz="2000" dirty="0"/>
          </a:p>
          <a:p>
            <a:r>
              <a:rPr kumimoji="1" lang="en-US" altLang="ja-JP" sz="2000" b="1" dirty="0"/>
              <a:t>Papermill</a:t>
            </a:r>
          </a:p>
          <a:p>
            <a:pPr lvl="1"/>
            <a:r>
              <a:rPr kumimoji="1" lang="ja-JP" altLang="en-US" sz="1800"/>
              <a:t>ノートブックにパラメタを設定し実行してくれるライブラリ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00C124-0A43-BB4E-AE30-A95E0A87F7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Parametrization by </a:t>
            </a:r>
            <a:r>
              <a:rPr kumimoji="1" lang="en-US" altLang="ja-JP" u="sng" dirty="0"/>
              <a:t>Papermill</a:t>
            </a:r>
            <a:endParaRPr kumimoji="1" lang="ja-JP" altLang="en-US" u="sng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09D9FC5-8EC1-7F4A-A562-3C9FD886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4" y="4225924"/>
            <a:ext cx="5994400" cy="2298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F3A759-2AF4-0346-B787-9CBF1860598B}"/>
              </a:ext>
            </a:extLst>
          </p:cNvPr>
          <p:cNvSpPr txBox="1"/>
          <p:nvPr/>
        </p:nvSpPr>
        <p:spPr>
          <a:xfrm>
            <a:off x="6981997" y="4225924"/>
            <a:ext cx="216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パラメタを一つのセルにまとめ</a:t>
            </a:r>
            <a:r>
              <a:rPr lang="en-US" altLang="ja-JP" dirty="0"/>
              <a:t>parameters</a:t>
            </a:r>
            <a:r>
              <a:rPr lang="ja-JP" altLang="en-US"/>
              <a:t>タグをつけておく</a:t>
            </a:r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7D12F9-69A2-2D4E-9BF2-9760AC6490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11808" y="4687589"/>
            <a:ext cx="47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D0DC08-3B2A-BD44-9CFF-6ADE6A7FC774}"/>
              </a:ext>
            </a:extLst>
          </p:cNvPr>
          <p:cNvSpPr txBox="1"/>
          <p:nvPr/>
        </p:nvSpPr>
        <p:spPr>
          <a:xfrm>
            <a:off x="6981994" y="5610919"/>
            <a:ext cx="15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Papermill</a:t>
            </a:r>
            <a:r>
              <a:rPr kumimoji="1" lang="ja-JP" altLang="en-US"/>
              <a:t>が挿入したセル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9141EC4-827B-6B47-91A0-B7DB9A5B92FD}"/>
              </a:ext>
            </a:extLst>
          </p:cNvPr>
          <p:cNvCxnSpPr>
            <a:cxnSpLocks/>
          </p:cNvCxnSpPr>
          <p:nvPr/>
        </p:nvCxnSpPr>
        <p:spPr>
          <a:xfrm flipH="1">
            <a:off x="6511805" y="5926743"/>
            <a:ext cx="47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44969-86E7-F84B-B2BD-1279CF3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63285F0-41C4-A441-98B2-959AED9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CEDA18-7B60-3B4B-A2C3-50B065462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Parametrization by </a:t>
            </a:r>
            <a:r>
              <a:rPr lang="en-US" altLang="ja-JP" u="sng" dirty="0"/>
              <a:t>Papermill</a:t>
            </a:r>
            <a:endParaRPr lang="ja-JP" altLang="en-US" u="sng"/>
          </a:p>
        </p:txBody>
      </p:sp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1B36D064-878D-1B4C-AAD5-B9A11697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1" y="1135128"/>
            <a:ext cx="6906518" cy="53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D80648-3EA4-5945-A8A5-8EBACD5B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5F3453E-712C-9A4C-A5A8-00D7BE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5B78DC-24D5-A14A-8A94-D11455903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ja-JP" sz="2000" dirty="0"/>
          </a:p>
          <a:p>
            <a:r>
              <a:rPr lang="ja-JP" altLang="en-US" sz="2000"/>
              <a:t>ノートブックをコンテナ化すれば</a:t>
            </a:r>
            <a:r>
              <a:rPr lang="en-US" altLang="ja-JP" sz="2000" dirty="0"/>
              <a:t>…</a:t>
            </a:r>
          </a:p>
          <a:p>
            <a:pPr lvl="1"/>
            <a:r>
              <a:rPr lang="ja-JP" altLang="en-US" sz="1800"/>
              <a:t>再現性を担保できる</a:t>
            </a:r>
            <a:endParaRPr lang="en-US" altLang="ja-JP" sz="1800" dirty="0"/>
          </a:p>
          <a:p>
            <a:pPr lvl="1"/>
            <a:r>
              <a:rPr lang="ja-JP" altLang="en-US" sz="1800"/>
              <a:t>ローカルで書いたノートブックをワークステーションで実行</a:t>
            </a:r>
            <a:endParaRPr lang="en-US" altLang="ja-JP" sz="1800" dirty="0"/>
          </a:p>
          <a:p>
            <a:pPr lvl="1"/>
            <a:r>
              <a:rPr lang="ja-JP" altLang="en-US" sz="1800"/>
              <a:t>パラメタ化してコンテナオーケストレーションで並列分散実行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r>
              <a:rPr lang="en-US" altLang="ja-JP" sz="2000" b="1" dirty="0"/>
              <a:t>Docker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F618C7-11FB-9E4E-8FFF-D10D287D4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Reproducibility and Scalability by </a:t>
            </a:r>
            <a:r>
              <a:rPr kumimoji="1" lang="en-US" altLang="ja-JP" u="sng" dirty="0"/>
              <a:t>Docker</a:t>
            </a:r>
            <a:endParaRPr kumimoji="1" lang="ja-JP" altLang="en-US" u="sng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FAE9C970-5E95-264C-AB7B-4307CBC7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2" y="3988766"/>
            <a:ext cx="7188200" cy="12319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E15C2A-4F88-B244-910F-62229B2E9401}"/>
              </a:ext>
            </a:extLst>
          </p:cNvPr>
          <p:cNvSpPr txBox="1"/>
          <p:nvPr/>
        </p:nvSpPr>
        <p:spPr>
          <a:xfrm>
            <a:off x="299152" y="5447547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公式イメージを使いましょう</a:t>
            </a:r>
            <a:r>
              <a:rPr lang="en-US" altLang="ja-JP" dirty="0"/>
              <a:t>(</a:t>
            </a:r>
            <a:r>
              <a:rPr lang="ja-JP" altLang="en-US"/>
              <a:t>自分でやると色々とハマります</a:t>
            </a:r>
            <a:r>
              <a:rPr lang="en-US" altLang="ja-JP" dirty="0"/>
              <a:t>)</a:t>
            </a:r>
          </a:p>
          <a:p>
            <a:r>
              <a:rPr lang="ja-JP" altLang="en-US"/>
              <a:t>デフォルトユーザーの</a:t>
            </a:r>
            <a:r>
              <a:rPr lang="en-US" altLang="ja-JP" dirty="0" err="1"/>
              <a:t>jovyan</a:t>
            </a:r>
            <a:r>
              <a:rPr lang="ja-JP" altLang="en-US"/>
              <a:t>君はよわよわ権限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763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07A3340-768C-FD4C-8AD4-4AB89AF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FD91A1C-3BC2-0E49-9A56-BB7AED7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BFACF-646E-9E4B-B397-5EB6517E9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sz="2000"/>
              <a:t>ノートブックの共有は地味に面倒くさい</a:t>
            </a:r>
            <a:endParaRPr lang="en-US" altLang="ja-JP" sz="2000" dirty="0"/>
          </a:p>
          <a:p>
            <a:pPr lvl="1"/>
            <a:r>
              <a:rPr lang="ja-JP" altLang="en-US" sz="1800"/>
              <a:t>誰もが</a:t>
            </a:r>
            <a:r>
              <a:rPr lang="en-US" altLang="ja-JP" sz="1800" dirty="0"/>
              <a:t>.</a:t>
            </a:r>
            <a:r>
              <a:rPr lang="en-US" altLang="ja-JP" sz="1800" dirty="0" err="1"/>
              <a:t>ipynb</a:t>
            </a:r>
            <a:r>
              <a:rPr lang="ja-JP" altLang="en-US" sz="1800"/>
              <a:t>を開けるとは限らない</a:t>
            </a:r>
            <a:endParaRPr lang="en-US" altLang="ja-JP" sz="1800" dirty="0"/>
          </a:p>
          <a:p>
            <a:pPr lvl="1"/>
            <a:r>
              <a:rPr lang="ja-JP" altLang="en-US" sz="1800"/>
              <a:t>ノートブックを開くたびにファイルの差分が生じるので</a:t>
            </a:r>
            <a:r>
              <a:rPr lang="en-US" altLang="ja-JP" sz="1800" dirty="0"/>
              <a:t>Git</a:t>
            </a:r>
            <a:r>
              <a:rPr lang="ja-JP" altLang="en-US" sz="1800"/>
              <a:t>と相性が悪い</a:t>
            </a:r>
            <a:endParaRPr lang="en-US" altLang="ja-JP" sz="1800" dirty="0"/>
          </a:p>
          <a:p>
            <a:pPr lvl="1"/>
            <a:r>
              <a:rPr lang="en-US" altLang="ja-JP" sz="1800" dirty="0" err="1"/>
              <a:t>Github</a:t>
            </a:r>
            <a:r>
              <a:rPr lang="ja-JP" altLang="en-US" sz="1800"/>
              <a:t>に上げるにはファイルサイズが大きい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r>
              <a:rPr lang="en-US" altLang="ja-JP" sz="2000" b="1" dirty="0"/>
              <a:t>Commuter</a:t>
            </a:r>
          </a:p>
          <a:p>
            <a:pPr lvl="1"/>
            <a:r>
              <a:rPr lang="ja-JP" altLang="en-US" sz="1800"/>
              <a:t>ローカル，</a:t>
            </a:r>
            <a:r>
              <a:rPr lang="en-US" altLang="ja-JP" sz="1800" dirty="0"/>
              <a:t>S3</a:t>
            </a:r>
            <a:r>
              <a:rPr lang="ja-JP" altLang="en-US" sz="1800"/>
              <a:t>からノートブックを読み込み</a:t>
            </a:r>
            <a:r>
              <a:rPr lang="en-US" altLang="ja-JP" sz="1800" dirty="0"/>
              <a:t>read only</a:t>
            </a:r>
            <a:r>
              <a:rPr lang="ja-JP" altLang="en-US" sz="1800"/>
              <a:t>で表示してくれる</a:t>
            </a:r>
            <a:endParaRPr lang="en-US" altLang="ja-JP" sz="1800" dirty="0"/>
          </a:p>
          <a:p>
            <a:pPr lvl="1"/>
            <a:r>
              <a:rPr lang="en-US" altLang="ja-JP" sz="1800" dirty="0"/>
              <a:t>Elastic Search</a:t>
            </a:r>
            <a:r>
              <a:rPr lang="ja-JP" altLang="en-US" sz="1800"/>
              <a:t>による検索機能なども</a:t>
            </a:r>
            <a:endParaRPr lang="en-US" altLang="ja-JP" sz="1800" dirty="0"/>
          </a:p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6C3DD8-5850-B54F-BF82-8A26A764D1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Communication by </a:t>
            </a:r>
            <a:r>
              <a:rPr kumimoji="1" lang="en-US" altLang="ja-JP" u="sng" dirty="0"/>
              <a:t>Commuter</a:t>
            </a:r>
            <a:endParaRPr kumimoji="1" lang="ja-JP" altLang="en-US" u="sng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3E9F315-4BC5-F840-B40C-2E5185F0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" y="4490814"/>
            <a:ext cx="5165983" cy="19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BA75C59A-CBF8-B942-9C45-287CD8AFF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9993" r="9673" b="9581"/>
          <a:stretch/>
        </p:blipFill>
        <p:spPr>
          <a:xfrm>
            <a:off x="1286540" y="1022533"/>
            <a:ext cx="6322611" cy="562911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F2126B-A533-B649-8C3E-260D62B8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62683F1-3780-154C-A23C-882440D6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DB5107-D922-5741-8EF3-B38FAB170C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快適なノートブック生活</a:t>
            </a:r>
          </a:p>
        </p:txBody>
      </p:sp>
    </p:spTree>
    <p:extLst>
      <p:ext uri="{BB962C8B-B14F-4D97-AF65-F5344CB8AC3E}">
        <p14:creationId xmlns:p14="http://schemas.microsoft.com/office/powerpoint/2010/main" val="340045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323232"/>
      </a:dk1>
      <a:lt1>
        <a:sysClr val="window" lastClr="FFFFFF"/>
      </a:lt1>
      <a:dk2>
        <a:srgbClr val="505050"/>
      </a:dk2>
      <a:lt2>
        <a:srgbClr val="E7E6E6"/>
      </a:lt2>
      <a:accent1>
        <a:srgbClr val="42AAC7"/>
      </a:accent1>
      <a:accent2>
        <a:srgbClr val="DA5019"/>
      </a:accent2>
      <a:accent3>
        <a:srgbClr val="C7243A"/>
      </a:accent3>
      <a:accent4>
        <a:srgbClr val="EDAD0B"/>
      </a:accent4>
      <a:accent5>
        <a:srgbClr val="007AB7"/>
      </a:accent5>
      <a:accent6>
        <a:srgbClr val="0086AB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299</Words>
  <Application>Microsoft Macintosh PowerPoint</Application>
  <PresentationFormat>画面に合わせる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HGP創英角ｺﾞｼｯｸUB</vt:lpstr>
      <vt:lpstr>Meiryo UI</vt:lpstr>
      <vt:lpstr>Arial</vt:lpstr>
      <vt:lpstr>Calibri</vt:lpstr>
      <vt:lpstr>Wingdings</vt:lpstr>
      <vt:lpstr>Office テーマ</vt:lpstr>
      <vt:lpstr>Jupyter Notebook Ops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片山燎平</dc:creator>
  <cp:lastModifiedBy>隅田　敦</cp:lastModifiedBy>
  <cp:revision>33</cp:revision>
  <dcterms:created xsi:type="dcterms:W3CDTF">2017-02-05T03:27:14Z</dcterms:created>
  <dcterms:modified xsi:type="dcterms:W3CDTF">2021-02-25T01:51:36Z</dcterms:modified>
</cp:coreProperties>
</file>