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隅田　敦" initials="隅田　敦" lastIdx="2" clrIdx="4">
    <p:extLst>
      <p:ext uri="{19B8F6BF-5375-455C-9EA6-DF929625EA0E}">
        <p15:presenceInfo xmlns:p15="http://schemas.microsoft.com/office/powerpoint/2012/main" userId="S::9334697147@utac.u-tokyo.ac.jp::85b17416-a9ef-4653-8233-869ce0301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5" autoAdjust="0"/>
    <p:restoredTop sz="94663" autoAdjust="0"/>
  </p:normalViewPr>
  <p:slideViewPr>
    <p:cSldViewPr snapToGrid="0" snapToObjects="1" showGuides="1">
      <p:cViewPr>
        <p:scale>
          <a:sx n="44" d="100"/>
          <a:sy n="44" d="100"/>
        </p:scale>
        <p:origin x="-32" y="-6232"/>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8/20/19</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 name="Rectangle 42"/>
          <p:cNvSpPr/>
          <p:nvPr userDrawn="1"/>
        </p:nvSpPr>
        <p:spPr>
          <a:xfrm rot="10800000">
            <a:off x="0" y="41761145"/>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11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11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11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11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36887726"/>
              <a:ext cx="6870215" cy="1260334"/>
            </a:xfrm>
            <a:prstGeom prst="rect">
              <a:avLst/>
            </a:prstGeom>
            <a:noFill/>
          </p:spPr>
          <p:txBody>
            <a:bodyPr wrap="square" lIns="65304" tIns="32651" rIns="65304" bIns="32651" rtlCol="0">
              <a:spAutoFit/>
            </a:bodyPr>
            <a:lstStyle/>
            <a:p>
              <a:pPr marL="398463" indent="-398463">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398463"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
        <p:nvSpPr>
          <p:cNvPr id="36" name="Rectangle 35"/>
          <p:cNvSpPr/>
          <p:nvPr userDrawn="1"/>
        </p:nvSpPr>
        <p:spPr>
          <a:xfrm>
            <a:off x="0" y="-3789"/>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752939"/>
            <a:ext cx="30269117"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634514" y="6446521"/>
            <a:ext cx="14291153" cy="3516049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15327085" y="6446521"/>
            <a:ext cx="14291153" cy="3516049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 name="Rectangle 34"/>
          <p:cNvSpPr/>
          <p:nvPr userDrawn="1"/>
        </p:nvSpPr>
        <p:spPr>
          <a:xfrm rot="10800000">
            <a:off x="0" y="41761145"/>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0" y="-3789"/>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6096" y="5401249"/>
            <a:ext cx="30269117"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13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13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14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14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50" name="Rounded Rectangle 49"/>
          <p:cNvSpPr/>
          <p:nvPr userDrawn="1"/>
        </p:nvSpPr>
        <p:spPr>
          <a:xfrm>
            <a:off x="728724" y="6011214"/>
            <a:ext cx="28912471" cy="3579443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userDrawn="1"/>
        </p:nvSpPr>
        <p:spPr>
          <a:xfrm>
            <a:off x="31042405" y="41026061"/>
            <a:ext cx="7629577" cy="1399638"/>
          </a:xfrm>
          <a:prstGeom prst="rect">
            <a:avLst/>
          </a:prstGeom>
          <a:noFill/>
        </p:spPr>
        <p:txBody>
          <a:bodyPr wrap="square" lIns="65304" tIns="32651" rIns="65304" bIns="32651" rtlCol="0">
            <a:spAutoFit/>
          </a:bodyPr>
          <a:lstStyle/>
          <a:p>
            <a:pPr marL="398463" indent="-398463">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398463"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52" name="Text Box 14"/>
          <p:cNvSpPr txBox="1">
            <a:spLocks noChangeArrowheads="1"/>
          </p:cNvSpPr>
          <p:nvPr userDrawn="1"/>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tiff"/><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tiff"/><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623691" y="8386004"/>
            <a:ext cx="14299153" cy="7432499"/>
          </a:xfrm>
        </p:spPr>
        <p:txBody>
          <a:bodyPr/>
          <a:lstStyle/>
          <a:p>
            <a:r>
              <a:rPr lang="ja-JP" altLang="en-US"/>
              <a:t>近年，</a:t>
            </a:r>
            <a:r>
              <a:rPr lang="en-US" dirty="0"/>
              <a:t>LSTM</a:t>
            </a:r>
            <a:r>
              <a:rPr lang="ja-JP" altLang="en-US"/>
              <a:t>や</a:t>
            </a:r>
            <a:r>
              <a:rPr lang="en-US" dirty="0"/>
              <a:t>Transformer</a:t>
            </a:r>
            <a:r>
              <a:rPr lang="ja-JP" altLang="en-US"/>
              <a:t>などのニューラルモデルにより様々な</a:t>
            </a:r>
            <a:r>
              <a:rPr lang="en-US" dirty="0"/>
              <a:t>NLP</a:t>
            </a:r>
            <a:r>
              <a:rPr lang="ja-JP" altLang="en-US"/>
              <a:t>タスクにおいて精度が向上した．こうしたモデルは解釈性に欠けるため，モデルの内部動作を明らかにするために様々な分析がされている．</a:t>
            </a:r>
            <a:endParaRPr lang="en-US" altLang="ja-JP" dirty="0"/>
          </a:p>
          <a:p>
            <a:endParaRPr lang="en-US" altLang="ja-JP" dirty="0"/>
          </a:p>
          <a:p>
            <a:r>
              <a:rPr lang="ja-JP" altLang="en-US"/>
              <a:t>その多くは，</a:t>
            </a:r>
            <a:r>
              <a:rPr lang="en-US" altLang="ja-JP" dirty="0"/>
              <a:t>POS tag</a:t>
            </a:r>
            <a:r>
              <a:rPr lang="ja-JP" altLang="en-US"/>
              <a:t>や</a:t>
            </a:r>
            <a:r>
              <a:rPr lang="en-US" altLang="ja-JP" dirty="0"/>
              <a:t>semantic role</a:t>
            </a:r>
            <a:r>
              <a:rPr lang="ja-JP" altLang="en-US"/>
              <a:t>などの言語学的に重要と考えられている分類問題</a:t>
            </a:r>
            <a:r>
              <a:rPr lang="en-US" altLang="ja-JP" dirty="0"/>
              <a:t>(Probing task)</a:t>
            </a:r>
            <a:r>
              <a:rPr lang="ja-JP" altLang="en-US"/>
              <a:t>を，表現力が限られた線形モデル等にニューラルモデルの内部表現を入力して学習を行い，その精度を報告する形式である．これにより，ニューラルモデルにどのような情報が</a:t>
            </a:r>
            <a:r>
              <a:rPr lang="en-US" altLang="ja-JP" dirty="0"/>
              <a:t>encode</a:t>
            </a:r>
            <a:r>
              <a:rPr lang="ja-JP" altLang="en-US"/>
              <a:t>されているかについては一定の知見が得られている．</a:t>
            </a:r>
            <a:endParaRPr lang="en-US" altLang="ja-JP" dirty="0"/>
          </a:p>
          <a:p>
            <a:endParaRPr lang="en-US" altLang="ja-JP" dirty="0"/>
          </a:p>
          <a:p>
            <a:r>
              <a:rPr lang="ja-JP" altLang="en-US"/>
              <a:t>しかし，モデルの内部表現の個別の次元</a:t>
            </a:r>
            <a:r>
              <a:rPr lang="en-US" altLang="ja-JP" dirty="0"/>
              <a:t>(</a:t>
            </a:r>
            <a:r>
              <a:rPr lang="ja-JP" altLang="en-US"/>
              <a:t>ニューロン</a:t>
            </a:r>
            <a:r>
              <a:rPr lang="en-US" altLang="ja-JP" dirty="0"/>
              <a:t>)</a:t>
            </a:r>
            <a:r>
              <a:rPr lang="ja-JP" altLang="en-US"/>
              <a:t>がどのように情報を保持しているかは未だ明らかになっていない．そうした知見は純粋に興味深いだけでなく，モデルのデバッグやバイアスの補正などに役立つ可能性があり，重要である．</a:t>
            </a:r>
            <a:endParaRPr lang="en-US" altLang="ja-JP" dirty="0"/>
          </a:p>
          <a:p>
            <a:endParaRPr lang="ja-JP" altLang="en-US"/>
          </a:p>
          <a:p>
            <a:r>
              <a:rPr lang="ja-JP" altLang="en-US"/>
              <a:t>本発表ではモデルの個別のニューロンがどのように分布しどのような情報を</a:t>
            </a:r>
            <a:r>
              <a:rPr lang="en-US" dirty="0"/>
              <a:t>encode</a:t>
            </a:r>
            <a:r>
              <a:rPr lang="ja-JP" altLang="en-US"/>
              <a:t>しているかを調べる研究の第一歩を報告する．</a:t>
            </a:r>
            <a:endParaRPr lang="en-US" dirty="0"/>
          </a:p>
        </p:txBody>
      </p:sp>
      <p:sp>
        <p:nvSpPr>
          <p:cNvPr id="335" name="Text Placeholder 334"/>
          <p:cNvSpPr>
            <a:spLocks noGrp="1"/>
          </p:cNvSpPr>
          <p:nvPr>
            <p:ph type="body" sz="quarter" idx="11"/>
          </p:nvPr>
        </p:nvSpPr>
        <p:spPr>
          <a:xfrm>
            <a:off x="636213" y="6695078"/>
            <a:ext cx="14287866" cy="1104181"/>
          </a:xfrm>
        </p:spPr>
        <p:txBody>
          <a:bodyPr/>
          <a:lstStyle/>
          <a:p>
            <a:r>
              <a:rPr lang="ja-JP" altLang="en-US" sz="6000"/>
              <a:t>イントロダクション</a:t>
            </a:r>
            <a:endParaRPr lang="en-US" sz="6000" dirty="0"/>
          </a:p>
        </p:txBody>
      </p:sp>
      <p:sp>
        <p:nvSpPr>
          <p:cNvPr id="338" name="Text Placeholder 337"/>
          <p:cNvSpPr>
            <a:spLocks noGrp="1"/>
          </p:cNvSpPr>
          <p:nvPr>
            <p:ph type="body" sz="quarter" idx="20"/>
          </p:nvPr>
        </p:nvSpPr>
        <p:spPr>
          <a:xfrm>
            <a:off x="623691" y="15697017"/>
            <a:ext cx="14291358" cy="1104181"/>
          </a:xfrm>
        </p:spPr>
        <p:txBody>
          <a:bodyPr/>
          <a:lstStyle/>
          <a:p>
            <a:r>
              <a:rPr lang="ja-JP" altLang="en-US" sz="6000"/>
              <a:t>先行研究</a:t>
            </a:r>
            <a:endParaRPr lang="en-US" sz="6000" dirty="0"/>
          </a:p>
        </p:txBody>
      </p:sp>
      <p:sp>
        <p:nvSpPr>
          <p:cNvPr id="339" name="Text Placeholder 338"/>
          <p:cNvSpPr>
            <a:spLocks noGrp="1"/>
          </p:cNvSpPr>
          <p:nvPr>
            <p:ph type="body" sz="quarter" idx="25"/>
          </p:nvPr>
        </p:nvSpPr>
        <p:spPr>
          <a:xfrm>
            <a:off x="15353328" y="6695078"/>
            <a:ext cx="14287682" cy="1104181"/>
          </a:xfrm>
        </p:spPr>
        <p:txBody>
          <a:bodyPr/>
          <a:lstStyle/>
          <a:p>
            <a:r>
              <a:rPr lang="ja-JP" altLang="en-US" sz="6000"/>
              <a:t>実験結果</a:t>
            </a:r>
            <a:endParaRPr lang="en-US" sz="6000" dirty="0"/>
          </a:p>
        </p:txBody>
      </p:sp>
      <p:sp>
        <p:nvSpPr>
          <p:cNvPr id="340" name="Text Placeholder 339"/>
          <p:cNvSpPr>
            <a:spLocks noGrp="1"/>
          </p:cNvSpPr>
          <p:nvPr>
            <p:ph type="body" sz="quarter" idx="26"/>
          </p:nvPr>
        </p:nvSpPr>
        <p:spPr>
          <a:xfrm>
            <a:off x="15353328" y="7585962"/>
            <a:ext cx="8494207" cy="20679202"/>
          </a:xfrm>
        </p:spPr>
        <p:txBody>
          <a:bodyPr/>
          <a:lstStyle/>
          <a:p>
            <a:r>
              <a:rPr lang="ja-JP" altLang="en-US" sz="4000" b="1"/>
              <a:t>手法</a:t>
            </a:r>
            <a:r>
              <a:rPr lang="en-US" altLang="ja-JP" sz="4000" b="1" dirty="0"/>
              <a:t>1:</a:t>
            </a:r>
            <a:endParaRPr lang="en-US" sz="4000" b="1" dirty="0"/>
          </a:p>
          <a:p>
            <a:r>
              <a:rPr lang="en-US" dirty="0"/>
              <a:t>&lt;WIP</a:t>
            </a:r>
            <a:r>
              <a:rPr lang="en-US" altLang="ja-JP" dirty="0"/>
              <a:t>:</a:t>
            </a:r>
            <a:r>
              <a:rPr lang="ja-JP" altLang="en-US"/>
              <a:t>モデルは完成，今夜中に結果を載せる</a:t>
            </a:r>
            <a:r>
              <a:rPr lang="en-US" altLang="ja-JP" dirty="0"/>
              <a:t> </a:t>
            </a:r>
            <a:r>
              <a:rPr lang="ja-JP" altLang="en-US"/>
              <a:t>万が一間に合わそうなら手法</a:t>
            </a:r>
            <a:r>
              <a:rPr lang="en-US" altLang="ja-JP" dirty="0"/>
              <a:t>2</a:t>
            </a:r>
            <a:r>
              <a:rPr lang="ja-JP" altLang="en-US"/>
              <a:t>の結果を追加で載せる</a:t>
            </a:r>
            <a:r>
              <a:rPr lang="en-US" dirty="0"/>
              <a:t>&gt;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ja-JP" altLang="en-US" sz="4000" b="1"/>
              <a:t>手法</a:t>
            </a:r>
            <a:r>
              <a:rPr lang="en-US" altLang="ja-JP" sz="4000" b="1" dirty="0"/>
              <a:t>2:</a:t>
            </a:r>
            <a:r>
              <a:rPr lang="ja-JP" altLang="en-US" sz="4000" b="1"/>
              <a:t>  </a:t>
            </a:r>
            <a:r>
              <a:rPr lang="en-US" altLang="ja-JP" sz="1800" b="1" dirty="0"/>
              <a:t>&lt;</a:t>
            </a:r>
            <a:r>
              <a:rPr lang="ja-JP" altLang="en-US" sz="1800" b="1"/>
              <a:t>時間が許す限りもっと面白そうなニューロンを探す</a:t>
            </a:r>
            <a:r>
              <a:rPr lang="en-US" altLang="ja-JP" sz="1800" b="1" dirty="0"/>
              <a:t>&gt;</a:t>
            </a:r>
            <a:endParaRPr lang="en-US" sz="1800" b="1" dirty="0"/>
          </a:p>
          <a:p>
            <a:r>
              <a:rPr lang="ja-JP" altLang="en-US"/>
              <a:t>図</a:t>
            </a:r>
            <a:r>
              <a:rPr lang="en-US" altLang="ja-JP" dirty="0"/>
              <a:t>4</a:t>
            </a:r>
            <a:r>
              <a:rPr lang="ja-JP" altLang="en-US"/>
              <a:t>に，それぞれのニューロンの相関係数の最大値を示した．ほとんどのニューロンにおいて，最大の相関係数は自身との相関であった．上層のニューロンほどタスクによって変動しており，上層ほどより</a:t>
            </a:r>
            <a:r>
              <a:rPr lang="en-US" altLang="ja-JP" dirty="0"/>
              <a:t>task </a:t>
            </a:r>
            <a:r>
              <a:rPr lang="en-US" altLang="ja-JP" dirty="0" err="1"/>
              <a:t>spesific</a:t>
            </a:r>
            <a:r>
              <a:rPr lang="ja-JP" altLang="en-US"/>
              <a:t>な動きをしているという仮説を支持している．</a:t>
            </a:r>
            <a:endParaRPr lang="en-US" dirty="0"/>
          </a:p>
          <a:p>
            <a:endParaRPr lang="en-US" altLang="ja-JP" dirty="0"/>
          </a:p>
          <a:p>
            <a:endParaRPr lang="en-US" altLang="ja-JP" dirty="0"/>
          </a:p>
          <a:p>
            <a:r>
              <a:rPr lang="ja-JP" altLang="en-US"/>
              <a:t>次に，特に相関が高い</a:t>
            </a:r>
            <a:r>
              <a:rPr lang="en-US" altLang="ja-JP" dirty="0"/>
              <a:t>(=</a:t>
            </a:r>
            <a:r>
              <a:rPr lang="ja-JP" altLang="en-US"/>
              <a:t>タスクによって変動が少ない</a:t>
            </a:r>
            <a:r>
              <a:rPr lang="en-US" altLang="ja-JP" dirty="0"/>
              <a:t>)</a:t>
            </a:r>
            <a:r>
              <a:rPr lang="ja-JP" altLang="en-US"/>
              <a:t>ニューロンに関して定性的にいくつかの分析を行った．</a:t>
            </a:r>
            <a:endParaRPr lang="en-US" altLang="ja-JP" dirty="0"/>
          </a:p>
          <a:p>
            <a:r>
              <a:rPr lang="ja-JP" altLang="en-US"/>
              <a:t> </a:t>
            </a:r>
            <a:endParaRPr lang="en-US" altLang="ja-JP" dirty="0"/>
          </a:p>
          <a:p>
            <a:r>
              <a:rPr lang="ja-JP" altLang="en-US"/>
              <a:t>相関係数の上位</a:t>
            </a:r>
            <a:r>
              <a:rPr lang="en-US" altLang="ja-JP" dirty="0"/>
              <a:t>10</a:t>
            </a:r>
            <a:r>
              <a:rPr lang="ja-JP" altLang="en-US"/>
              <a:t>個のほとんどが，</a:t>
            </a:r>
            <a:r>
              <a:rPr lang="en-US" altLang="ja-JP" dirty="0"/>
              <a:t>BERT</a:t>
            </a:r>
            <a:r>
              <a:rPr lang="ja-JP" altLang="en-US"/>
              <a:t>の特徴である</a:t>
            </a:r>
            <a:r>
              <a:rPr lang="en-US" dirty="0"/>
              <a:t>CLS</a:t>
            </a:r>
            <a:r>
              <a:rPr lang="ja-JP" altLang="en-US"/>
              <a:t>と</a:t>
            </a:r>
            <a:r>
              <a:rPr lang="en-US" altLang="ja-JP" dirty="0"/>
              <a:t>SEP</a:t>
            </a:r>
            <a:r>
              <a:rPr lang="ja-JP" altLang="en-US"/>
              <a:t>トークンに強く反応するニューロンであった</a:t>
            </a:r>
            <a:r>
              <a:rPr lang="en-US" altLang="ja-JP" dirty="0"/>
              <a:t>(</a:t>
            </a:r>
            <a:r>
              <a:rPr lang="ja-JP" altLang="en-US"/>
              <a:t>図</a:t>
            </a:r>
            <a:r>
              <a:rPr lang="en-US" altLang="ja-JP" dirty="0"/>
              <a:t>5)</a:t>
            </a:r>
            <a:r>
              <a:rPr lang="ja-JP" altLang="en-US"/>
              <a:t>．ニューロンの分布を見ると，</a:t>
            </a:r>
            <a:r>
              <a:rPr lang="en-US" altLang="ja-JP" dirty="0"/>
              <a:t>CLASS</a:t>
            </a:r>
            <a:r>
              <a:rPr lang="ja-JP" altLang="en-US"/>
              <a:t>と</a:t>
            </a:r>
            <a:r>
              <a:rPr lang="en-US" altLang="ja-JP" dirty="0"/>
              <a:t>SEP</a:t>
            </a:r>
            <a:r>
              <a:rPr lang="ja-JP" altLang="en-US"/>
              <a:t>を識別することに特化しているようである</a:t>
            </a:r>
            <a:r>
              <a:rPr lang="en-US" altLang="ja-JP" dirty="0"/>
              <a:t>(</a:t>
            </a:r>
            <a:r>
              <a:rPr lang="ja-JP" altLang="en-US"/>
              <a:t>図</a:t>
            </a:r>
            <a:r>
              <a:rPr lang="en-US" altLang="ja-JP" dirty="0"/>
              <a:t>6)</a:t>
            </a:r>
            <a:r>
              <a:rPr lang="ja-JP" altLang="en-US"/>
              <a:t>．これは</a:t>
            </a:r>
            <a:r>
              <a:rPr lang="en-US" altLang="ja-JP" dirty="0"/>
              <a:t>attention head</a:t>
            </a:r>
            <a:r>
              <a:rPr lang="ja-JP" altLang="en-US"/>
              <a:t>の多くが</a:t>
            </a:r>
            <a:r>
              <a:rPr lang="en-US" altLang="ja-JP" dirty="0"/>
              <a:t>CLASS</a:t>
            </a:r>
            <a:r>
              <a:rPr lang="ja-JP" altLang="en-US"/>
              <a:t>トークンに注目している</a:t>
            </a:r>
            <a:r>
              <a:rPr lang="en-US" altLang="ja-JP" dirty="0"/>
              <a:t>(</a:t>
            </a:r>
            <a:r>
              <a:rPr lang="en-US" altLang="ja-JP" dirty="0" err="1"/>
              <a:t>Klark</a:t>
            </a:r>
            <a:r>
              <a:rPr lang="en-US" altLang="ja-JP" dirty="0"/>
              <a:t> et al,2019)</a:t>
            </a:r>
            <a:r>
              <a:rPr lang="ja-JP" altLang="en-US"/>
              <a:t>という現象に沿う結果である．</a:t>
            </a:r>
            <a:endParaRPr lang="en-US" dirty="0"/>
          </a:p>
          <a:p>
            <a:endParaRPr lang="en-US" dirty="0"/>
          </a:p>
          <a:p>
            <a:endParaRPr lang="en-US" altLang="ja-JP" dirty="0"/>
          </a:p>
          <a:p>
            <a:endParaRPr lang="en-US" altLang="ja-JP" dirty="0"/>
          </a:p>
          <a:p>
            <a:r>
              <a:rPr lang="ja-JP" altLang="en-US"/>
              <a:t>次に，文章中の位置に反応しているニューロンを図</a:t>
            </a:r>
            <a:r>
              <a:rPr lang="en-US" altLang="ja-JP" dirty="0"/>
              <a:t>6</a:t>
            </a:r>
            <a:r>
              <a:rPr lang="ja-JP" altLang="en-US"/>
              <a:t>に示す</a:t>
            </a:r>
            <a:r>
              <a:rPr lang="en-US" altLang="ja-JP" dirty="0"/>
              <a:t>(</a:t>
            </a:r>
            <a:r>
              <a:rPr lang="ja-JP" altLang="en-US"/>
              <a:t>図</a:t>
            </a:r>
            <a:r>
              <a:rPr lang="en-US" altLang="ja-JP" dirty="0"/>
              <a:t>7)</a:t>
            </a:r>
            <a:r>
              <a:rPr lang="ja-JP" altLang="en-US"/>
              <a:t>．このニューロンは文頭と文末付近で発火している．</a:t>
            </a:r>
            <a:r>
              <a:rPr lang="en-US" altLang="ja-JP" dirty="0"/>
              <a:t>&lt;</a:t>
            </a:r>
            <a:r>
              <a:rPr lang="ja-JP" altLang="en-US" sz="1600"/>
              <a:t>もっと面白そうなニューロンを見つけたい</a:t>
            </a:r>
            <a:r>
              <a:rPr lang="en-US" altLang="ja-JP" dirty="0"/>
              <a:t>&gt;</a:t>
            </a:r>
          </a:p>
          <a:p>
            <a:endParaRPr lang="en-US" altLang="ja-JP" dirty="0"/>
          </a:p>
          <a:p>
            <a:r>
              <a:rPr lang="ja-JP" altLang="en-US"/>
              <a:t>他にも文章中の位置に反応しているニューロンが見受けられるので複数のニューロンに位置の情報が分散している可能性がある．</a:t>
            </a:r>
            <a:endParaRPr lang="en-US" dirty="0"/>
          </a:p>
        </p:txBody>
      </p:sp>
      <p:sp>
        <p:nvSpPr>
          <p:cNvPr id="341" name="Text Placeholder 340"/>
          <p:cNvSpPr>
            <a:spLocks noGrp="1"/>
          </p:cNvSpPr>
          <p:nvPr>
            <p:ph type="body" sz="quarter" idx="27"/>
          </p:nvPr>
        </p:nvSpPr>
        <p:spPr>
          <a:xfrm>
            <a:off x="15377031" y="30344088"/>
            <a:ext cx="14283756" cy="800265"/>
          </a:xfrm>
        </p:spPr>
        <p:txBody>
          <a:bodyPr/>
          <a:lstStyle/>
          <a:p>
            <a:r>
              <a:rPr lang="ja-JP" altLang="en-US"/>
              <a:t>課題と今後の方向性</a:t>
            </a:r>
            <a:endParaRPr lang="en-US" dirty="0"/>
          </a:p>
        </p:txBody>
      </p:sp>
      <p:sp>
        <p:nvSpPr>
          <p:cNvPr id="342" name="Text Placeholder 341"/>
          <p:cNvSpPr>
            <a:spLocks noGrp="1"/>
          </p:cNvSpPr>
          <p:nvPr>
            <p:ph type="body" sz="quarter" idx="28"/>
          </p:nvPr>
        </p:nvSpPr>
        <p:spPr>
          <a:xfrm>
            <a:off x="15342174" y="30953126"/>
            <a:ext cx="14289232" cy="5967483"/>
          </a:xfrm>
        </p:spPr>
        <p:txBody>
          <a:bodyPr/>
          <a:lstStyle/>
          <a:p>
            <a:r>
              <a:rPr lang="ja-JP" altLang="en-US"/>
              <a:t>人手で各ニューロンの解釈を行うことに膨大な工数がかかるのが課題である．今後は</a:t>
            </a:r>
            <a:r>
              <a:rPr lang="en-US" altLang="ja-JP" dirty="0"/>
              <a:t>,</a:t>
            </a:r>
            <a:r>
              <a:rPr lang="ja-JP" altLang="en-US"/>
              <a:t>形態素解析や構文解析など従来の</a:t>
            </a:r>
            <a:r>
              <a:rPr lang="en-US" altLang="ja-JP" dirty="0"/>
              <a:t>NLP</a:t>
            </a:r>
            <a:r>
              <a:rPr lang="ja-JP" altLang="en-US"/>
              <a:t>の研究で蓄積されてきた重要な特徴量と連動しているかを自動判定するなどして，効率的に解釈を行いたい</a:t>
            </a:r>
            <a:r>
              <a:rPr lang="en-US" altLang="ja-JP" dirty="0"/>
              <a:t>(</a:t>
            </a:r>
            <a:r>
              <a:rPr lang="ja-JP" altLang="en-US"/>
              <a:t>どのような情報と連動していれば面白そうだろうか</a:t>
            </a:r>
            <a:r>
              <a:rPr lang="en-US" altLang="ja-JP" dirty="0"/>
              <a:t>?)</a:t>
            </a:r>
          </a:p>
          <a:p>
            <a:endParaRPr lang="en-US" altLang="ja-JP" dirty="0"/>
          </a:p>
          <a:p>
            <a:r>
              <a:rPr lang="ja-JP" altLang="en-US"/>
              <a:t>次に，今回は</a:t>
            </a:r>
            <a:r>
              <a:rPr lang="en-US" altLang="ja-JP" dirty="0"/>
              <a:t>BERT</a:t>
            </a:r>
            <a:r>
              <a:rPr lang="ja-JP" altLang="en-US"/>
              <a:t>について</a:t>
            </a:r>
            <a:r>
              <a:rPr lang="en-US" altLang="ja-JP" dirty="0" err="1"/>
              <a:t>CoLA</a:t>
            </a:r>
            <a:r>
              <a:rPr lang="ja-JP" altLang="en-US"/>
              <a:t>と</a:t>
            </a:r>
            <a:r>
              <a:rPr lang="en-US" altLang="ja-JP" dirty="0"/>
              <a:t>SST-2</a:t>
            </a:r>
            <a:r>
              <a:rPr lang="ja-JP" altLang="en-US"/>
              <a:t>を学習させ相関係数を計算したが，モデルもタスクもこれに限られるものではない．今後は</a:t>
            </a:r>
            <a:r>
              <a:rPr lang="en-US" altLang="ja-JP" dirty="0"/>
              <a:t>LSTM</a:t>
            </a:r>
            <a:r>
              <a:rPr lang="ja-JP" altLang="en-US"/>
              <a:t>や</a:t>
            </a:r>
            <a:r>
              <a:rPr lang="en-US" altLang="ja-JP" dirty="0" err="1"/>
              <a:t>XLnet</a:t>
            </a:r>
            <a:r>
              <a:rPr lang="ja-JP" altLang="en-US"/>
              <a:t>など他のモデル，</a:t>
            </a:r>
            <a:r>
              <a:rPr lang="en-US" altLang="ja-JP" dirty="0"/>
              <a:t>GLUE</a:t>
            </a:r>
            <a:r>
              <a:rPr lang="ja-JP" altLang="en-US"/>
              <a:t>のの他のタスクなどの組み合わせで検証の範囲を広げていきたい．</a:t>
            </a:r>
            <a:endParaRPr lang="en-US" altLang="ja-JP" dirty="0"/>
          </a:p>
          <a:p>
            <a:endParaRPr lang="en-US" altLang="ja-JP" dirty="0"/>
          </a:p>
          <a:p>
            <a:r>
              <a:rPr lang="ja-JP" altLang="en-US"/>
              <a:t>最後に，そもそも個別のニューロンに注目することに意味があるのか疑義を呈する見方もある</a:t>
            </a:r>
            <a:r>
              <a:rPr lang="en-US" altLang="ja-JP" dirty="0"/>
              <a:t>(</a:t>
            </a:r>
            <a:r>
              <a:rPr lang="en-US" altLang="ja-JP" dirty="0" err="1"/>
              <a:t>Morcos</a:t>
            </a:r>
            <a:r>
              <a:rPr lang="en-US" altLang="ja-JP" dirty="0"/>
              <a:t>. et al,2018 )</a:t>
            </a:r>
            <a:r>
              <a:rPr lang="ja-JP" altLang="en-US"/>
              <a:t>．本当にそうなのか，もしそうだとしたらどのようにしてモデルの動作を理解すれば良いのかを考えていきたい．</a:t>
            </a:r>
            <a:endParaRPr lang="en-US" dirty="0"/>
          </a:p>
        </p:txBody>
      </p:sp>
      <p:sp>
        <p:nvSpPr>
          <p:cNvPr id="343" name="Text Placeholder 342"/>
          <p:cNvSpPr>
            <a:spLocks noGrp="1"/>
          </p:cNvSpPr>
          <p:nvPr>
            <p:ph type="body" sz="quarter" idx="29"/>
          </p:nvPr>
        </p:nvSpPr>
        <p:spPr>
          <a:xfrm>
            <a:off x="15377031" y="36759120"/>
            <a:ext cx="14276605" cy="800265"/>
          </a:xfrm>
        </p:spPr>
        <p:txBody>
          <a:bodyPr/>
          <a:lstStyle/>
          <a:p>
            <a:r>
              <a:rPr lang="ja-JP" altLang="en-US"/>
              <a:t>参考文献</a:t>
            </a:r>
            <a:endParaRPr lang="en-US" dirty="0"/>
          </a:p>
        </p:txBody>
      </p:sp>
      <p:sp>
        <p:nvSpPr>
          <p:cNvPr id="344" name="Text Placeholder 343"/>
          <p:cNvSpPr>
            <a:spLocks noGrp="1"/>
          </p:cNvSpPr>
          <p:nvPr>
            <p:ph type="body" sz="quarter" idx="30"/>
          </p:nvPr>
        </p:nvSpPr>
        <p:spPr>
          <a:xfrm>
            <a:off x="15342174" y="37811949"/>
            <a:ext cx="14606537" cy="3776113"/>
          </a:xfrm>
        </p:spPr>
        <p:txBody>
          <a:bodyPr/>
          <a:lstStyle/>
          <a:p>
            <a:r>
              <a:rPr lang="en-US" sz="2000" dirty="0" err="1"/>
              <a:t>Belinkov</a:t>
            </a:r>
            <a:r>
              <a:rPr lang="en-US" sz="2000" dirty="0"/>
              <a:t>, Y. and Glass, J. (2018) </a:t>
            </a:r>
            <a:r>
              <a:rPr lang="en-US" sz="2000" i="1" dirty="0"/>
              <a:t>Analysis Methods in Neural Language Processing: A Survey</a:t>
            </a:r>
            <a:r>
              <a:rPr lang="en-US" sz="2000" dirty="0"/>
              <a:t>. Available at: http://</a:t>
            </a:r>
            <a:r>
              <a:rPr lang="en-US" sz="2000" dirty="0" err="1"/>
              <a:t>boknilev.github.io</a:t>
            </a:r>
            <a:r>
              <a:rPr lang="en-US" sz="2000" dirty="0"/>
              <a:t>/ (Accessed: 21 January 2019).</a:t>
            </a:r>
          </a:p>
          <a:p>
            <a:r>
              <a:rPr lang="en-US" sz="2000" dirty="0"/>
              <a:t>Clark, K. </a:t>
            </a:r>
            <a:r>
              <a:rPr lang="en-US" sz="2000" i="1" dirty="0"/>
              <a:t>et al.</a:t>
            </a:r>
            <a:r>
              <a:rPr lang="en-US" sz="2000" dirty="0"/>
              <a:t> (2019) </a:t>
            </a:r>
            <a:r>
              <a:rPr lang="en-US" sz="2000" i="1" dirty="0"/>
              <a:t>What Does BERT Look At? An Analysis of BERT’s Attention</a:t>
            </a:r>
            <a:r>
              <a:rPr lang="en-US" sz="2000" dirty="0"/>
              <a:t>. Available at: https://</a:t>
            </a:r>
            <a:r>
              <a:rPr lang="en-US" sz="2000" dirty="0" err="1"/>
              <a:t>github.com</a:t>
            </a:r>
            <a:r>
              <a:rPr lang="en-US" sz="2000" dirty="0"/>
              <a:t>/ (Accessed: 2 August 2019).</a:t>
            </a:r>
          </a:p>
          <a:p>
            <a:r>
              <a:rPr lang="en-US" sz="2000" dirty="0"/>
              <a:t>Dalvi, F. </a:t>
            </a:r>
            <a:r>
              <a:rPr lang="en-US" sz="2000" i="1" dirty="0"/>
              <a:t>et al.</a:t>
            </a:r>
            <a:r>
              <a:rPr lang="en-US" sz="2000" dirty="0"/>
              <a:t> (2018) </a:t>
            </a:r>
            <a:r>
              <a:rPr lang="en-US" sz="2000" i="1" dirty="0"/>
              <a:t>What Is One Grain of Sand in the Desert? Analyzing Individual Neurons in Deep NLP Models</a:t>
            </a:r>
            <a:r>
              <a:rPr lang="en-US" sz="2000" dirty="0"/>
              <a:t>. Available at: https://</a:t>
            </a:r>
            <a:r>
              <a:rPr lang="en-US" sz="2000" dirty="0" err="1"/>
              <a:t>github.com</a:t>
            </a:r>
            <a:r>
              <a:rPr lang="en-US" sz="2000" dirty="0"/>
              <a:t>/</a:t>
            </a:r>
            <a:r>
              <a:rPr lang="en-US" sz="2000" dirty="0" err="1"/>
              <a:t>fdalvi</a:t>
            </a:r>
            <a:r>
              <a:rPr lang="en-US" sz="2000" dirty="0"/>
              <a:t>/</a:t>
            </a:r>
            <a:r>
              <a:rPr lang="en-US" sz="2000" dirty="0" err="1"/>
              <a:t>NeuroX</a:t>
            </a:r>
            <a:r>
              <a:rPr lang="en-US" sz="2000" dirty="0"/>
              <a:t> (Accessed: 11 April 2019).</a:t>
            </a:r>
          </a:p>
          <a:p>
            <a:r>
              <a:rPr lang="en-US" sz="2000" dirty="0" err="1"/>
              <a:t>Morcos</a:t>
            </a:r>
            <a:r>
              <a:rPr lang="en-US" sz="2000" dirty="0"/>
              <a:t>, A. S. </a:t>
            </a:r>
            <a:r>
              <a:rPr lang="en-US" sz="2000" i="1" dirty="0"/>
              <a:t>et al.</a:t>
            </a:r>
            <a:r>
              <a:rPr lang="en-US" sz="2000" dirty="0"/>
              <a:t> (2018) </a:t>
            </a:r>
            <a:r>
              <a:rPr lang="en-US" sz="2000" i="1" dirty="0"/>
              <a:t>On The Importance Of  Single Direction For </a:t>
            </a:r>
            <a:r>
              <a:rPr lang="en-US" sz="2000" i="1" dirty="0" err="1"/>
              <a:t>Gneralization</a:t>
            </a:r>
            <a:r>
              <a:rPr lang="en-US" sz="2000" dirty="0" err="1"/>
              <a:t>.Available</a:t>
            </a:r>
            <a:r>
              <a:rPr lang="en-US" sz="2000" dirty="0"/>
              <a:t> at: https://</a:t>
            </a:r>
            <a:r>
              <a:rPr lang="en-US" sz="2000" dirty="0" err="1"/>
              <a:t>arxiv.org</a:t>
            </a:r>
            <a:r>
              <a:rPr lang="en-US" sz="2000" dirty="0"/>
              <a:t>/pdf/1803.06959.pdf (Accessed: 18 August 2019).</a:t>
            </a:r>
          </a:p>
          <a:p>
            <a:r>
              <a:rPr lang="en-US" sz="2000" dirty="0"/>
              <a:t>Radford, A., </a:t>
            </a:r>
            <a:r>
              <a:rPr lang="en-US" sz="2000" dirty="0" err="1"/>
              <a:t>Jozefowicz</a:t>
            </a:r>
            <a:r>
              <a:rPr lang="en-US" sz="2000" dirty="0"/>
              <a:t>, R. and </a:t>
            </a:r>
            <a:r>
              <a:rPr lang="en-US" sz="2000" dirty="0" err="1"/>
              <a:t>Sutskever</a:t>
            </a:r>
            <a:r>
              <a:rPr lang="en-US" sz="2000" dirty="0"/>
              <a:t>, I. (no date) </a:t>
            </a:r>
            <a:r>
              <a:rPr lang="en-US" sz="2000" i="1" dirty="0"/>
              <a:t>Learning to Generate Reviews and Discovering Sentiment</a:t>
            </a:r>
            <a:r>
              <a:rPr lang="en-US" sz="2000" dirty="0"/>
              <a:t>. Available at: https://</a:t>
            </a:r>
            <a:r>
              <a:rPr lang="en-US" sz="2000" dirty="0" err="1"/>
              <a:t>arxiv.org</a:t>
            </a:r>
            <a:r>
              <a:rPr lang="en-US" sz="2000" dirty="0"/>
              <a:t>/pdf/1704.01444.pdf (Accessed: 20 August 2019).</a:t>
            </a:r>
          </a:p>
        </p:txBody>
      </p:sp>
      <p:sp>
        <p:nvSpPr>
          <p:cNvPr id="346" name="Text Placeholder 345"/>
          <p:cNvSpPr>
            <a:spLocks noGrp="1"/>
          </p:cNvSpPr>
          <p:nvPr>
            <p:ph type="body" sz="quarter" idx="96"/>
          </p:nvPr>
        </p:nvSpPr>
        <p:spPr>
          <a:xfrm>
            <a:off x="698735" y="17526067"/>
            <a:ext cx="7678369" cy="10017822"/>
          </a:xfrm>
        </p:spPr>
        <p:txBody>
          <a:bodyPr/>
          <a:lstStyle/>
          <a:p>
            <a:r>
              <a:rPr lang="en-US" dirty="0"/>
              <a:t>Dalvi(2018)</a:t>
            </a:r>
            <a:r>
              <a:rPr lang="ja-JP" altLang="en-US"/>
              <a:t>において重要なニューロンを抽出する手法を提案が提案され，</a:t>
            </a:r>
            <a:r>
              <a:rPr lang="en-US" altLang="ja-JP" dirty="0"/>
              <a:t>LSTM</a:t>
            </a:r>
            <a:r>
              <a:rPr lang="ja-JP" altLang="en-US"/>
              <a:t>ベースのモデルについていくつかの重要なニューロンが発見されている</a:t>
            </a:r>
            <a:r>
              <a:rPr lang="en-US" altLang="ja-JP" dirty="0"/>
              <a:t>(</a:t>
            </a:r>
            <a:r>
              <a:rPr lang="ja-JP" altLang="en-US"/>
              <a:t>図</a:t>
            </a:r>
            <a:r>
              <a:rPr lang="en-US" altLang="ja-JP" dirty="0"/>
              <a:t>1,2)</a:t>
            </a:r>
            <a:r>
              <a:rPr lang="ja-JP" altLang="en-US"/>
              <a:t>．いくつかのニューロンは予想だにしない動作をしている．</a:t>
            </a:r>
          </a:p>
          <a:p>
            <a:endParaRPr lang="en-US" altLang="ja-JP" dirty="0"/>
          </a:p>
          <a:p>
            <a:endParaRPr lang="en-US" altLang="ja-JP" dirty="0"/>
          </a:p>
          <a:p>
            <a:endParaRPr lang="en-US" altLang="ja-JP" dirty="0"/>
          </a:p>
          <a:p>
            <a:r>
              <a:rPr lang="ja-JP" altLang="en-US"/>
              <a:t>その他，いくつかの研究において副産物的に</a:t>
            </a:r>
            <a:endParaRPr lang="en-US" altLang="ja-JP" dirty="0"/>
          </a:p>
          <a:p>
            <a:r>
              <a:rPr lang="ja-JP" altLang="en-US"/>
              <a:t>特定の動きを示すニューロンが見つかっている．</a:t>
            </a:r>
          </a:p>
          <a:p>
            <a:r>
              <a:rPr lang="ja-JP" altLang="en-US"/>
              <a:t>例えば</a:t>
            </a:r>
            <a:r>
              <a:rPr lang="en-US" altLang="ja-JP" dirty="0"/>
              <a:t>(Radford,2017)</a:t>
            </a:r>
            <a:r>
              <a:rPr lang="ja-JP" altLang="en-US"/>
              <a:t>ではセンチメントを表す</a:t>
            </a:r>
            <a:endParaRPr lang="en-US" altLang="ja-JP" dirty="0"/>
          </a:p>
          <a:p>
            <a:r>
              <a:rPr lang="ja-JP" altLang="en-US"/>
              <a:t>ニューロンが見つかっている</a:t>
            </a:r>
            <a:r>
              <a:rPr lang="en-US" altLang="ja-JP" dirty="0"/>
              <a:t>(</a:t>
            </a:r>
            <a:r>
              <a:rPr lang="ja-JP" altLang="en-US"/>
              <a:t>図</a:t>
            </a:r>
            <a:r>
              <a:rPr lang="en-US" altLang="ja-JP" dirty="0"/>
              <a:t>3)</a:t>
            </a:r>
            <a:r>
              <a:rPr lang="ja-JP" altLang="en-US"/>
              <a:t>．</a:t>
            </a:r>
            <a:endParaRPr lang="en-US" altLang="ja-JP" dirty="0"/>
          </a:p>
          <a:p>
            <a:endParaRPr lang="en-US" altLang="ja-JP" dirty="0"/>
          </a:p>
          <a:p>
            <a:endParaRPr lang="en-US" altLang="ja-JP" dirty="0"/>
          </a:p>
          <a:p>
            <a:endParaRPr lang="en-US" altLang="ja-JP" dirty="0"/>
          </a:p>
          <a:p>
            <a:r>
              <a:rPr lang="ja-JP" altLang="en-US"/>
              <a:t>これまでの研究では</a:t>
            </a:r>
            <a:r>
              <a:rPr lang="en-US" altLang="ja-JP" dirty="0"/>
              <a:t>Transformer</a:t>
            </a:r>
            <a:r>
              <a:rPr lang="ja-JP" altLang="en-US"/>
              <a:t>についてこうした研究を行った例は見られない．そこで本研究では代表的な</a:t>
            </a:r>
            <a:r>
              <a:rPr lang="en-US" altLang="ja-JP" dirty="0"/>
              <a:t>Transformer</a:t>
            </a:r>
            <a:r>
              <a:rPr lang="ja-JP" altLang="en-US"/>
              <a:t>系モデルである</a:t>
            </a:r>
            <a:r>
              <a:rPr lang="en-US" altLang="ja-JP" dirty="0"/>
              <a:t>BERT</a:t>
            </a:r>
            <a:r>
              <a:rPr lang="ja-JP" altLang="en-US"/>
              <a:t>についてこうしたミクロな視点からモデルの動作を探っていく．</a:t>
            </a:r>
            <a:endParaRPr lang="en-US" altLang="ja-JP" dirty="0"/>
          </a:p>
        </p:txBody>
      </p:sp>
      <p:sp>
        <p:nvSpPr>
          <p:cNvPr id="383" name="Text Placeholder 382"/>
          <p:cNvSpPr>
            <a:spLocks noGrp="1"/>
          </p:cNvSpPr>
          <p:nvPr>
            <p:ph type="body" sz="quarter" idx="150"/>
          </p:nvPr>
        </p:nvSpPr>
        <p:spPr/>
        <p:txBody>
          <a:bodyPr/>
          <a:lstStyle/>
          <a:p>
            <a:endParaRPr lang="en-US" dirty="0">
              <a:solidFill>
                <a:schemeClr val="accent5">
                  <a:lumMod val="50000"/>
                </a:schemeClr>
              </a:solidFill>
            </a:endParaRPr>
          </a:p>
        </p:txBody>
      </p:sp>
      <p:sp>
        <p:nvSpPr>
          <p:cNvPr id="384" name="Text Placeholder 383"/>
          <p:cNvSpPr>
            <a:spLocks noGrp="1"/>
          </p:cNvSpPr>
          <p:nvPr>
            <p:ph type="body" sz="quarter" idx="151"/>
          </p:nvPr>
        </p:nvSpPr>
        <p:spPr/>
        <p:txBody>
          <a:bodyPr>
            <a:normAutofit/>
          </a:bodyPr>
          <a:lstStyle/>
          <a:p>
            <a:r>
              <a:rPr lang="ja-JP" altLang="en-US"/>
              <a:t>東京大学          隅田 敦      宮尾 祐介</a:t>
            </a:r>
            <a:endParaRPr lang="en-US" dirty="0">
              <a:solidFill>
                <a:schemeClr val="accent5">
                  <a:lumMod val="50000"/>
                </a:schemeClr>
              </a:solidFill>
            </a:endParaRPr>
          </a:p>
        </p:txBody>
      </p:sp>
      <p:sp>
        <p:nvSpPr>
          <p:cNvPr id="385" name="Text Placeholder 384"/>
          <p:cNvSpPr>
            <a:spLocks noGrp="1"/>
          </p:cNvSpPr>
          <p:nvPr>
            <p:ph type="body" sz="quarter" idx="153"/>
          </p:nvPr>
        </p:nvSpPr>
        <p:spPr/>
        <p:txBody>
          <a:bodyPr/>
          <a:lstStyle/>
          <a:p>
            <a:r>
              <a:rPr lang="en-US" altLang="ja-JP" dirty="0"/>
              <a:t>BERT</a:t>
            </a:r>
            <a:r>
              <a:rPr lang="ja-JP" altLang="en-US" b="1">
                <a:solidFill>
                  <a:schemeClr val="accent5">
                    <a:lumMod val="50000"/>
                  </a:schemeClr>
                </a:solidFill>
              </a:rPr>
              <a:t>のニューロンレベル解析</a:t>
            </a:r>
            <a:endParaRPr lang="en-US" b="1" dirty="0">
              <a:solidFill>
                <a:schemeClr val="accent5">
                  <a:lumMod val="50000"/>
                </a:schemeClr>
              </a:solidFill>
            </a:endParaRPr>
          </a:p>
        </p:txBody>
      </p:sp>
      <p:pic>
        <p:nvPicPr>
          <p:cNvPr id="3" name="Picture 2" descr="A picture containing sky, object&#10;&#10;Description automatically generated">
            <a:extLst>
              <a:ext uri="{FF2B5EF4-FFF2-40B4-BE49-F238E27FC236}">
                <a16:creationId xmlns:a16="http://schemas.microsoft.com/office/drawing/2014/main" id="{84284CAB-7921-3444-BE5E-46E1EB255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5131" y="17621515"/>
            <a:ext cx="5720490" cy="915278"/>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18D22682-2DEC-714F-88D1-C259ABF500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4034" y="20013356"/>
            <a:ext cx="6079952" cy="645685"/>
          </a:xfrm>
          <a:prstGeom prst="rect">
            <a:avLst/>
          </a:prstGeom>
        </p:spPr>
      </p:pic>
      <p:sp>
        <p:nvSpPr>
          <p:cNvPr id="12" name="TextBox 11">
            <a:extLst>
              <a:ext uri="{FF2B5EF4-FFF2-40B4-BE49-F238E27FC236}">
                <a16:creationId xmlns:a16="http://schemas.microsoft.com/office/drawing/2014/main" id="{23A5CEA6-A626-0C44-8DC4-0AC34DC0FDD2}"/>
              </a:ext>
            </a:extLst>
          </p:cNvPr>
          <p:cNvSpPr txBox="1"/>
          <p:nvPr/>
        </p:nvSpPr>
        <p:spPr>
          <a:xfrm>
            <a:off x="623691" y="28384262"/>
            <a:ext cx="14289232" cy="1015663"/>
          </a:xfrm>
          <a:prstGeom prst="rect">
            <a:avLst/>
          </a:prstGeom>
          <a:noFill/>
        </p:spPr>
        <p:txBody>
          <a:bodyPr wrap="square" rtlCol="0">
            <a:spAutoFit/>
          </a:bodyPr>
          <a:lstStyle/>
          <a:p>
            <a:pPr algn="ctr"/>
            <a:r>
              <a:rPr lang="ja-JP" altLang="en-US" sz="6000" b="1" u="sng">
                <a:solidFill>
                  <a:schemeClr val="accent5">
                    <a:lumMod val="50000"/>
                  </a:schemeClr>
                </a:solidFill>
              </a:rPr>
              <a:t>実験手法</a:t>
            </a:r>
            <a:endParaRPr lang="en-US" sz="6000" b="1" u="sng" dirty="0">
              <a:solidFill>
                <a:schemeClr val="accent5">
                  <a:lumMod val="50000"/>
                </a:schemeClr>
              </a:solidFill>
            </a:endParaRPr>
          </a:p>
        </p:txBody>
      </p:sp>
      <p:sp>
        <p:nvSpPr>
          <p:cNvPr id="13" name="TextBox 12">
            <a:extLst>
              <a:ext uri="{FF2B5EF4-FFF2-40B4-BE49-F238E27FC236}">
                <a16:creationId xmlns:a16="http://schemas.microsoft.com/office/drawing/2014/main" id="{5FAE504F-DE7B-484D-A859-6F5F7E96D547}"/>
              </a:ext>
            </a:extLst>
          </p:cNvPr>
          <p:cNvSpPr txBox="1"/>
          <p:nvPr/>
        </p:nvSpPr>
        <p:spPr>
          <a:xfrm>
            <a:off x="643807" y="29820715"/>
            <a:ext cx="14289232" cy="14003834"/>
          </a:xfrm>
          <a:prstGeom prst="rect">
            <a:avLst/>
          </a:prstGeom>
          <a:noFill/>
        </p:spPr>
        <p:txBody>
          <a:bodyPr wrap="square" rtlCol="0">
            <a:spAutoFit/>
          </a:bodyPr>
          <a:lstStyle/>
          <a:p>
            <a:r>
              <a:rPr lang="en-US" sz="2800" dirty="0">
                <a:solidFill>
                  <a:schemeClr val="accent5">
                    <a:lumMod val="50000"/>
                  </a:schemeClr>
                </a:solidFill>
                <a:latin typeface="Times New Roman" panose="02020603050405020304" pitchFamily="18" charset="0"/>
                <a:cs typeface="Times New Roman" panose="02020603050405020304" pitchFamily="18" charset="0"/>
              </a:rPr>
              <a:t>Dalvi(2018)</a:t>
            </a:r>
            <a:r>
              <a:rPr lang="ja-JP" altLang="en-US" sz="2800">
                <a:solidFill>
                  <a:schemeClr val="accent5">
                    <a:lumMod val="50000"/>
                  </a:schemeClr>
                </a:solidFill>
                <a:latin typeface="Times New Roman" panose="02020603050405020304" pitchFamily="18" charset="0"/>
                <a:cs typeface="Times New Roman" panose="02020603050405020304" pitchFamily="18" charset="0"/>
              </a:rPr>
              <a:t>にならって，以下の</a:t>
            </a:r>
            <a:r>
              <a:rPr lang="en-US" altLang="ja-JP" sz="2800" dirty="0">
                <a:solidFill>
                  <a:schemeClr val="accent5">
                    <a:lumMod val="50000"/>
                  </a:schemeClr>
                </a:solidFill>
                <a:latin typeface="Times New Roman" panose="02020603050405020304" pitchFamily="18" charset="0"/>
                <a:cs typeface="Times New Roman" panose="02020603050405020304" pitchFamily="18" charset="0"/>
              </a:rPr>
              <a:t>2</a:t>
            </a:r>
            <a:r>
              <a:rPr lang="ja-JP" altLang="en-US" sz="2800">
                <a:solidFill>
                  <a:schemeClr val="accent5">
                    <a:lumMod val="50000"/>
                  </a:schemeClr>
                </a:solidFill>
                <a:latin typeface="Times New Roman" panose="02020603050405020304" pitchFamily="18" charset="0"/>
                <a:cs typeface="Times New Roman" panose="02020603050405020304" pitchFamily="18" charset="0"/>
              </a:rPr>
              <a:t>つの実験を行った．</a:t>
            </a:r>
            <a:endParaRPr lang="en-US" altLang="ja-JP" sz="28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r>
              <a:rPr lang="ja-JP" altLang="en-US" sz="4000" b="1">
                <a:solidFill>
                  <a:schemeClr val="accent5">
                    <a:lumMod val="50000"/>
                  </a:schemeClr>
                </a:solidFill>
                <a:latin typeface="Times New Roman" panose="02020603050405020304" pitchFamily="18" charset="0"/>
                <a:cs typeface="Times New Roman" panose="02020603050405020304" pitchFamily="18" charset="0"/>
              </a:rPr>
              <a:t>手法</a:t>
            </a:r>
            <a:r>
              <a:rPr lang="en-US" altLang="ja-JP" sz="4000" b="1" dirty="0">
                <a:solidFill>
                  <a:schemeClr val="accent5">
                    <a:lumMod val="50000"/>
                  </a:schemeClr>
                </a:solidFill>
                <a:latin typeface="Times New Roman" panose="02020603050405020304" pitchFamily="18" charset="0"/>
                <a:cs typeface="Times New Roman" panose="02020603050405020304" pitchFamily="18" charset="0"/>
              </a:rPr>
              <a:t>1:</a:t>
            </a:r>
          </a:p>
          <a:p>
            <a:r>
              <a:rPr lang="ja-JP" altLang="en-US" sz="2800">
                <a:solidFill>
                  <a:schemeClr val="accent5">
                    <a:lumMod val="50000"/>
                  </a:schemeClr>
                </a:solidFill>
                <a:latin typeface="Times New Roman" panose="02020603050405020304" pitchFamily="18" charset="0"/>
                <a:cs typeface="Times New Roman" panose="02020603050405020304" pitchFamily="18" charset="0"/>
              </a:rPr>
              <a:t>ニューロンを正則化ロジスティック回帰の入力として</a:t>
            </a:r>
            <a:r>
              <a:rPr lang="en-US" altLang="ja-JP" sz="2800" dirty="0">
                <a:solidFill>
                  <a:schemeClr val="accent5">
                    <a:lumMod val="50000"/>
                  </a:schemeClr>
                </a:solidFill>
                <a:latin typeface="Times New Roman" panose="02020603050405020304" pitchFamily="18" charset="0"/>
                <a:cs typeface="Times New Roman" panose="02020603050405020304" pitchFamily="18" charset="0"/>
              </a:rPr>
              <a:t>POS tag</a:t>
            </a:r>
            <a:r>
              <a:rPr lang="ja-JP" altLang="en-US" sz="2800">
                <a:solidFill>
                  <a:schemeClr val="accent5">
                    <a:lumMod val="50000"/>
                  </a:schemeClr>
                </a:solidFill>
                <a:latin typeface="Times New Roman" panose="02020603050405020304" pitchFamily="18" charset="0"/>
                <a:cs typeface="Times New Roman" panose="02020603050405020304" pitchFamily="18" charset="0"/>
              </a:rPr>
              <a:t>を予測し，高い重みを割り当てられたニューロンの個別動作を調べる．データは</a:t>
            </a:r>
            <a:r>
              <a:rPr lang="en-US" altLang="ja-JP" sz="2800" dirty="0">
                <a:solidFill>
                  <a:schemeClr val="accent5">
                    <a:lumMod val="50000"/>
                  </a:schemeClr>
                </a:solidFill>
                <a:latin typeface="Times New Roman" panose="02020603050405020304" pitchFamily="18" charset="0"/>
                <a:cs typeface="Times New Roman" panose="02020603050405020304" pitchFamily="18" charset="0"/>
              </a:rPr>
              <a:t>Penn Treebank</a:t>
            </a:r>
            <a:r>
              <a:rPr lang="ja-JP" altLang="en-US" sz="2800">
                <a:solidFill>
                  <a:schemeClr val="accent5">
                    <a:lumMod val="50000"/>
                  </a:schemeClr>
                </a:solidFill>
                <a:latin typeface="Times New Roman" panose="02020603050405020304" pitchFamily="18" charset="0"/>
                <a:cs typeface="Times New Roman" panose="02020603050405020304" pitchFamily="18" charset="0"/>
              </a:rPr>
              <a:t>を使用した．</a:t>
            </a:r>
            <a:endParaRPr lang="en-US" altLang="ja-JP" sz="28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altLang="ja-JP" sz="2800" dirty="0">
              <a:solidFill>
                <a:schemeClr val="accent5">
                  <a:lumMod val="50000"/>
                </a:schemeClr>
              </a:solidFill>
              <a:latin typeface="Times New Roman" panose="02020603050405020304" pitchFamily="18" charset="0"/>
              <a:cs typeface="Times New Roman" panose="02020603050405020304" pitchFamily="18" charset="0"/>
            </a:endParaRPr>
          </a:p>
          <a:p>
            <a:r>
              <a:rPr lang="ja-JP" altLang="en-US" sz="4000" b="1">
                <a:solidFill>
                  <a:schemeClr val="accent5">
                    <a:lumMod val="50000"/>
                  </a:schemeClr>
                </a:solidFill>
                <a:latin typeface="Times New Roman" panose="02020603050405020304" pitchFamily="18" charset="0"/>
                <a:cs typeface="Times New Roman" panose="02020603050405020304" pitchFamily="18" charset="0"/>
              </a:rPr>
              <a:t>手法</a:t>
            </a:r>
            <a:r>
              <a:rPr lang="en-US" altLang="ja-JP" sz="4000" b="1" dirty="0">
                <a:solidFill>
                  <a:schemeClr val="accent5">
                    <a:lumMod val="50000"/>
                  </a:schemeClr>
                </a:solidFill>
                <a:latin typeface="Times New Roman" panose="02020603050405020304" pitchFamily="18" charset="0"/>
                <a:cs typeface="Times New Roman" panose="02020603050405020304" pitchFamily="18" charset="0"/>
              </a:rPr>
              <a:t>2:</a:t>
            </a:r>
          </a:p>
          <a:p>
            <a:r>
              <a:rPr lang="ja-JP" altLang="en-US" sz="2800">
                <a:solidFill>
                  <a:schemeClr val="accent5">
                    <a:lumMod val="50000"/>
                  </a:schemeClr>
                </a:solidFill>
                <a:latin typeface="Times New Roman" panose="02020603050405020304" pitchFamily="18" charset="0"/>
                <a:cs typeface="Times New Roman" panose="02020603050405020304" pitchFamily="18" charset="0"/>
              </a:rPr>
              <a:t>別のタスクで</a:t>
            </a:r>
            <a:r>
              <a:rPr lang="en-US" altLang="ja-JP" sz="2800" dirty="0">
                <a:solidFill>
                  <a:schemeClr val="accent5">
                    <a:lumMod val="50000"/>
                  </a:schemeClr>
                </a:solidFill>
                <a:latin typeface="Times New Roman" panose="02020603050405020304" pitchFamily="18" charset="0"/>
                <a:cs typeface="Times New Roman" panose="02020603050405020304" pitchFamily="18" charset="0"/>
              </a:rPr>
              <a:t>fine tuning</a:t>
            </a:r>
            <a:r>
              <a:rPr lang="ja-JP" altLang="en-US" sz="2800">
                <a:solidFill>
                  <a:schemeClr val="accent5">
                    <a:lumMod val="50000"/>
                  </a:schemeClr>
                </a:solidFill>
                <a:latin typeface="Times New Roman" panose="02020603050405020304" pitchFamily="18" charset="0"/>
                <a:cs typeface="Times New Roman" panose="02020603050405020304" pitchFamily="18" charset="0"/>
              </a:rPr>
              <a:t>した</a:t>
            </a:r>
            <a:r>
              <a:rPr lang="en-US" altLang="ja-JP" sz="2800" dirty="0">
                <a:solidFill>
                  <a:schemeClr val="accent5">
                    <a:lumMod val="50000"/>
                  </a:schemeClr>
                </a:solidFill>
                <a:latin typeface="Times New Roman" panose="02020603050405020304" pitchFamily="18" charset="0"/>
                <a:cs typeface="Times New Roman" panose="02020603050405020304" pitchFamily="18" charset="0"/>
              </a:rPr>
              <a:t>2</a:t>
            </a:r>
            <a:r>
              <a:rPr lang="ja-JP" altLang="en-US" sz="2800">
                <a:solidFill>
                  <a:schemeClr val="accent5">
                    <a:lumMod val="50000"/>
                  </a:schemeClr>
                </a:solidFill>
                <a:latin typeface="Times New Roman" panose="02020603050405020304" pitchFamily="18" charset="0"/>
                <a:cs typeface="Times New Roman" panose="02020603050405020304" pitchFamily="18" charset="0"/>
              </a:rPr>
              <a:t>つの</a:t>
            </a:r>
            <a:r>
              <a:rPr lang="en-US" altLang="ja-JP" sz="2800" dirty="0">
                <a:solidFill>
                  <a:schemeClr val="accent5">
                    <a:lumMod val="50000"/>
                  </a:schemeClr>
                </a:solidFill>
                <a:latin typeface="Times New Roman" panose="02020603050405020304" pitchFamily="18" charset="0"/>
                <a:cs typeface="Times New Roman" panose="02020603050405020304" pitchFamily="18" charset="0"/>
              </a:rPr>
              <a:t>BERT</a:t>
            </a:r>
            <a:r>
              <a:rPr lang="ja-JP" altLang="en-US" sz="2800">
                <a:solidFill>
                  <a:schemeClr val="accent5">
                    <a:lumMod val="50000"/>
                  </a:schemeClr>
                </a:solidFill>
                <a:latin typeface="Times New Roman" panose="02020603050405020304" pitchFamily="18" charset="0"/>
                <a:cs typeface="Times New Roman" panose="02020603050405020304" pitchFamily="18" charset="0"/>
              </a:rPr>
              <a:t>モデルについて，互いのニューロンに関して総当りで相関係数を計算する．モデル間で強く相関しているニューロンは</a:t>
            </a:r>
            <a:r>
              <a:rPr lang="en-US" altLang="ja-JP" sz="2800" dirty="0">
                <a:solidFill>
                  <a:schemeClr val="accent5">
                    <a:lumMod val="50000"/>
                  </a:schemeClr>
                </a:solidFill>
                <a:latin typeface="Times New Roman" panose="02020603050405020304" pitchFamily="18" charset="0"/>
                <a:cs typeface="Times New Roman" panose="02020603050405020304" pitchFamily="18" charset="0"/>
              </a:rPr>
              <a:t>fine tuning</a:t>
            </a:r>
            <a:r>
              <a:rPr lang="ja-JP" altLang="en-US" sz="2800">
                <a:solidFill>
                  <a:schemeClr val="accent5">
                    <a:lumMod val="50000"/>
                  </a:schemeClr>
                </a:solidFill>
                <a:latin typeface="Times New Roman" panose="02020603050405020304" pitchFamily="18" charset="0"/>
                <a:cs typeface="Times New Roman" panose="02020603050405020304" pitchFamily="18" charset="0"/>
              </a:rPr>
              <a:t>をした後も似た動きをしているという意味で，より普遍的な情報を</a:t>
            </a:r>
            <a:r>
              <a:rPr lang="en-US" altLang="ja-JP" sz="2800" dirty="0">
                <a:solidFill>
                  <a:schemeClr val="accent5">
                    <a:lumMod val="50000"/>
                  </a:schemeClr>
                </a:solidFill>
                <a:latin typeface="Times New Roman" panose="02020603050405020304" pitchFamily="18" charset="0"/>
                <a:cs typeface="Times New Roman" panose="02020603050405020304" pitchFamily="18" charset="0"/>
              </a:rPr>
              <a:t>encode</a:t>
            </a:r>
            <a:r>
              <a:rPr lang="ja-JP" altLang="en-US" sz="2800">
                <a:solidFill>
                  <a:schemeClr val="accent5">
                    <a:lumMod val="50000"/>
                  </a:schemeClr>
                </a:solidFill>
                <a:latin typeface="Times New Roman" panose="02020603050405020304" pitchFamily="18" charset="0"/>
                <a:cs typeface="Times New Roman" panose="02020603050405020304" pitchFamily="18" charset="0"/>
              </a:rPr>
              <a:t>していると考えられるので，こうしたニューロンの個別動作を調べる．この手法は教師なしで重要なニューロンを抽出できるという利点がある．</a:t>
            </a:r>
            <a:endParaRPr lang="en-US" altLang="ja-JP" sz="28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altLang="ja-JP" sz="28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altLang="ja-JP" sz="2800" dirty="0">
              <a:solidFill>
                <a:schemeClr val="accent5">
                  <a:lumMod val="50000"/>
                </a:schemeClr>
              </a:solidFill>
              <a:latin typeface="Times New Roman" panose="02020603050405020304" pitchFamily="18" charset="0"/>
              <a:cs typeface="Times New Roman" panose="02020603050405020304" pitchFamily="18" charset="0"/>
            </a:endParaRPr>
          </a:p>
          <a:p>
            <a:r>
              <a:rPr lang="en-US" altLang="ja-JP" sz="2800" dirty="0">
                <a:solidFill>
                  <a:schemeClr val="accent5">
                    <a:lumMod val="50000"/>
                  </a:schemeClr>
                </a:solidFill>
                <a:latin typeface="Times New Roman" panose="02020603050405020304" pitchFamily="18" charset="0"/>
                <a:cs typeface="Times New Roman" panose="02020603050405020304" pitchFamily="18" charset="0"/>
              </a:rPr>
              <a:t>                                              </a:t>
            </a:r>
          </a:p>
          <a:p>
            <a:r>
              <a:rPr lang="en-US" altLang="ja-JP" sz="2800" dirty="0">
                <a:solidFill>
                  <a:schemeClr val="accent5">
                    <a:lumMod val="50000"/>
                  </a:schemeClr>
                </a:solidFill>
                <a:latin typeface="Times New Roman" panose="02020603050405020304" pitchFamily="18" charset="0"/>
                <a:cs typeface="Times New Roman" panose="02020603050405020304" pitchFamily="18" charset="0"/>
              </a:rPr>
              <a:t>                                                  </a:t>
            </a:r>
            <a:r>
              <a:rPr lang="en-US" altLang="ja-JP" sz="2000" dirty="0">
                <a:solidFill>
                  <a:schemeClr val="accent5">
                    <a:lumMod val="50000"/>
                  </a:schemeClr>
                </a:solidFill>
                <a:latin typeface="Times New Roman" panose="02020603050405020304" pitchFamily="18" charset="0"/>
                <a:cs typeface="Times New Roman" panose="02020603050405020304" pitchFamily="18" charset="0"/>
              </a:rPr>
              <a:t>task specific           </a:t>
            </a:r>
            <a:r>
              <a:rPr lang="ja-JP" altLang="en-US" sz="2000">
                <a:solidFill>
                  <a:schemeClr val="accent5">
                    <a:lumMod val="50000"/>
                  </a:schemeClr>
                </a:solidFill>
                <a:latin typeface="Times New Roman" panose="02020603050405020304" pitchFamily="18" charset="0"/>
                <a:cs typeface="Times New Roman" panose="02020603050405020304" pitchFamily="18" charset="0"/>
              </a:rPr>
              <a:t>              </a:t>
            </a:r>
            <a:r>
              <a:rPr lang="en-US" altLang="ja-JP" sz="2000" dirty="0">
                <a:solidFill>
                  <a:schemeClr val="accent5">
                    <a:lumMod val="50000"/>
                  </a:schemeClr>
                </a:solidFill>
                <a:latin typeface="Times New Roman" panose="02020603050405020304" pitchFamily="18" charset="0"/>
                <a:cs typeface="Times New Roman" panose="02020603050405020304" pitchFamily="18" charset="0"/>
              </a:rPr>
              <a:t> </a:t>
            </a:r>
            <a:r>
              <a:rPr lang="ja-JP" altLang="en-US" sz="2000">
                <a:solidFill>
                  <a:schemeClr val="accent5">
                    <a:lumMod val="50000"/>
                  </a:schemeClr>
                </a:solidFill>
                <a:latin typeface="Times New Roman" panose="02020603050405020304" pitchFamily="18" charset="0"/>
                <a:cs typeface="Times New Roman" panose="02020603050405020304" pitchFamily="18" charset="0"/>
              </a:rPr>
              <a:t>        </a:t>
            </a:r>
            <a:r>
              <a:rPr lang="en-US" altLang="ja-JP" sz="2000" dirty="0">
                <a:solidFill>
                  <a:schemeClr val="accent5">
                    <a:lumMod val="50000"/>
                  </a:schemeClr>
                </a:solidFill>
                <a:latin typeface="Times New Roman" panose="02020603050405020304" pitchFamily="18" charset="0"/>
                <a:cs typeface="Times New Roman" panose="02020603050405020304" pitchFamily="18" charset="0"/>
              </a:rPr>
              <a:t> task specific</a:t>
            </a:r>
          </a:p>
          <a:p>
            <a:r>
              <a:rPr lang="en-US" altLang="ja-JP" sz="2000" dirty="0">
                <a:solidFill>
                  <a:schemeClr val="accent5">
                    <a:lumMod val="50000"/>
                  </a:schemeClr>
                </a:solidFill>
                <a:latin typeface="Times New Roman" panose="02020603050405020304" pitchFamily="18" charset="0"/>
                <a:cs typeface="Times New Roman" panose="02020603050405020304" pitchFamily="18" charset="0"/>
              </a:rPr>
              <a:t>                                                 </a:t>
            </a:r>
            <a:r>
              <a:rPr lang="ja-JP" altLang="en-US" sz="2000">
                <a:solidFill>
                  <a:schemeClr val="accent5">
                    <a:lumMod val="50000"/>
                  </a:schemeClr>
                </a:solidFill>
                <a:latin typeface="Times New Roman" panose="02020603050405020304" pitchFamily="18" charset="0"/>
                <a:cs typeface="Times New Roman" panose="02020603050405020304" pitchFamily="18" charset="0"/>
              </a:rPr>
              <a:t>                    なニューロン</a:t>
            </a:r>
            <a:r>
              <a:rPr lang="en-US" altLang="ja-JP" sz="2000" dirty="0">
                <a:solidFill>
                  <a:schemeClr val="accent5">
                    <a:lumMod val="50000"/>
                  </a:schemeClr>
                </a:solidFill>
                <a:latin typeface="Times New Roman" panose="02020603050405020304" pitchFamily="18" charset="0"/>
                <a:cs typeface="Times New Roman" panose="02020603050405020304" pitchFamily="18" charset="0"/>
              </a:rPr>
              <a:t>?                       </a:t>
            </a:r>
            <a:r>
              <a:rPr lang="ja-JP" altLang="en-US" sz="2000">
                <a:solidFill>
                  <a:schemeClr val="accent5">
                    <a:lumMod val="50000"/>
                  </a:schemeClr>
                </a:solidFill>
                <a:latin typeface="Times New Roman" panose="02020603050405020304" pitchFamily="18" charset="0"/>
                <a:cs typeface="Times New Roman" panose="02020603050405020304" pitchFamily="18" charset="0"/>
              </a:rPr>
              <a:t>      </a:t>
            </a:r>
            <a:r>
              <a:rPr lang="en-US" altLang="ja-JP" sz="2000" dirty="0">
                <a:solidFill>
                  <a:schemeClr val="accent5">
                    <a:lumMod val="50000"/>
                  </a:schemeClr>
                </a:solidFill>
                <a:latin typeface="Times New Roman" panose="02020603050405020304" pitchFamily="18" charset="0"/>
                <a:cs typeface="Times New Roman" panose="02020603050405020304" pitchFamily="18" charset="0"/>
              </a:rPr>
              <a:t>  </a:t>
            </a:r>
            <a:r>
              <a:rPr lang="ja-JP" altLang="en-US" sz="2000">
                <a:solidFill>
                  <a:schemeClr val="accent5">
                    <a:lumMod val="50000"/>
                  </a:schemeClr>
                </a:solidFill>
                <a:latin typeface="Times New Roman" panose="02020603050405020304" pitchFamily="18" charset="0"/>
                <a:cs typeface="Times New Roman" panose="02020603050405020304" pitchFamily="18" charset="0"/>
              </a:rPr>
              <a:t>なニューロン</a:t>
            </a:r>
            <a:r>
              <a:rPr lang="en-US" altLang="ja-JP" sz="2000" dirty="0">
                <a:solidFill>
                  <a:schemeClr val="accent5">
                    <a:lumMod val="50000"/>
                  </a:schemeClr>
                </a:solidFill>
                <a:latin typeface="Times New Roman" panose="02020603050405020304" pitchFamily="18" charset="0"/>
                <a:cs typeface="Times New Roman" panose="02020603050405020304" pitchFamily="18" charset="0"/>
              </a:rPr>
              <a:t>?</a:t>
            </a:r>
          </a:p>
          <a:p>
            <a:r>
              <a:rPr lang="en-US" altLang="ja-JP" sz="2800" dirty="0">
                <a:solidFill>
                  <a:schemeClr val="accent5">
                    <a:lumMod val="50000"/>
                  </a:schemeClr>
                </a:solidFill>
                <a:latin typeface="Times New Roman" panose="02020603050405020304" pitchFamily="18" charset="0"/>
                <a:cs typeface="Times New Roman" panose="02020603050405020304" pitchFamily="18" charset="0"/>
              </a:rPr>
              <a:t>                                              </a:t>
            </a:r>
          </a:p>
          <a:p>
            <a:r>
              <a:rPr lang="ja-JP" altLang="en-US" sz="2800">
                <a:solidFill>
                  <a:schemeClr val="accent5">
                    <a:lumMod val="50000"/>
                  </a:schemeClr>
                </a:solidFill>
                <a:latin typeface="Times New Roman" panose="02020603050405020304" pitchFamily="18" charset="0"/>
                <a:cs typeface="Times New Roman" panose="02020603050405020304" pitchFamily="18" charset="0"/>
              </a:rPr>
              <a:t>                                                                        </a:t>
            </a:r>
            <a:endParaRPr lang="en-US" altLang="ja-JP" sz="2800" dirty="0">
              <a:solidFill>
                <a:schemeClr val="accent5">
                  <a:lumMod val="50000"/>
                </a:schemeClr>
              </a:solidFill>
              <a:latin typeface="Times New Roman" panose="02020603050405020304" pitchFamily="18" charset="0"/>
              <a:cs typeface="Times New Roman" panose="02020603050405020304" pitchFamily="18" charset="0"/>
            </a:endParaRPr>
          </a:p>
          <a:p>
            <a:r>
              <a:rPr lang="ja-JP" altLang="en-US" sz="2800">
                <a:solidFill>
                  <a:schemeClr val="accent5">
                    <a:lumMod val="50000"/>
                  </a:schemeClr>
                </a:solidFill>
                <a:latin typeface="Times New Roman" panose="02020603050405020304" pitchFamily="18" charset="0"/>
                <a:cs typeface="Times New Roman" panose="02020603050405020304" pitchFamily="18" charset="0"/>
              </a:rPr>
              <a:t>                                                                        </a:t>
            </a:r>
            <a:r>
              <a:rPr lang="ja-JP" altLang="en-US" sz="2000">
                <a:solidFill>
                  <a:schemeClr val="accent5">
                    <a:lumMod val="50000"/>
                  </a:schemeClr>
                </a:solidFill>
                <a:latin typeface="Times New Roman" panose="02020603050405020304" pitchFamily="18" charset="0"/>
                <a:cs typeface="Times New Roman" panose="02020603050405020304" pitchFamily="18" charset="0"/>
              </a:rPr>
              <a:t>普遍性</a:t>
            </a:r>
            <a:endParaRPr lang="en-US" altLang="ja-JP" sz="2000" dirty="0">
              <a:solidFill>
                <a:schemeClr val="accent5">
                  <a:lumMod val="50000"/>
                </a:schemeClr>
              </a:solidFill>
              <a:latin typeface="Times New Roman" panose="02020603050405020304" pitchFamily="18" charset="0"/>
              <a:cs typeface="Times New Roman" panose="02020603050405020304" pitchFamily="18" charset="0"/>
            </a:endParaRPr>
          </a:p>
          <a:p>
            <a:r>
              <a:rPr lang="ja-JP" altLang="en-US" sz="2800">
                <a:solidFill>
                  <a:schemeClr val="accent5">
                    <a:lumMod val="50000"/>
                  </a:schemeClr>
                </a:solidFill>
                <a:latin typeface="Times New Roman" panose="02020603050405020304" pitchFamily="18" charset="0"/>
                <a:cs typeface="Times New Roman" panose="02020603050405020304" pitchFamily="18" charset="0"/>
              </a:rPr>
              <a:t>                                                                    </a:t>
            </a:r>
            <a:r>
              <a:rPr lang="ja-JP" altLang="en-US" sz="2000">
                <a:solidFill>
                  <a:schemeClr val="accent5">
                    <a:lumMod val="50000"/>
                  </a:schemeClr>
                </a:solidFill>
                <a:latin typeface="Times New Roman" panose="02020603050405020304" pitchFamily="18" charset="0"/>
                <a:cs typeface="Times New Roman" panose="02020603050405020304" pitchFamily="18" charset="0"/>
              </a:rPr>
              <a:t>      のある</a:t>
            </a:r>
            <a:endParaRPr lang="en-US" altLang="ja-JP" sz="2000" dirty="0">
              <a:solidFill>
                <a:schemeClr val="accent5">
                  <a:lumMod val="50000"/>
                </a:schemeClr>
              </a:solidFill>
              <a:latin typeface="Times New Roman" panose="02020603050405020304" pitchFamily="18" charset="0"/>
              <a:cs typeface="Times New Roman" panose="02020603050405020304" pitchFamily="18" charset="0"/>
            </a:endParaRPr>
          </a:p>
          <a:p>
            <a:r>
              <a:rPr lang="ja-JP" altLang="en-US" sz="2000">
                <a:solidFill>
                  <a:schemeClr val="accent5">
                    <a:lumMod val="50000"/>
                  </a:schemeClr>
                </a:solidFill>
                <a:latin typeface="Times New Roman" panose="02020603050405020304" pitchFamily="18" charset="0"/>
                <a:cs typeface="Times New Roman" panose="02020603050405020304" pitchFamily="18" charset="0"/>
              </a:rPr>
              <a:t>                                                                                                   ニューロン</a:t>
            </a:r>
            <a:r>
              <a:rPr lang="en-US" altLang="ja-JP" sz="2000" dirty="0">
                <a:solidFill>
                  <a:schemeClr val="accent5">
                    <a:lumMod val="50000"/>
                  </a:schemeClr>
                </a:solidFill>
                <a:latin typeface="Times New Roman" panose="02020603050405020304" pitchFamily="18" charset="0"/>
                <a:cs typeface="Times New Roman" panose="02020603050405020304" pitchFamily="18" charset="0"/>
              </a:rPr>
              <a:t>?</a:t>
            </a:r>
          </a:p>
          <a:p>
            <a:endParaRPr lang="en-US" altLang="ja-JP" sz="28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altLang="ja-JP" sz="2800" dirty="0">
              <a:solidFill>
                <a:schemeClr val="accent5">
                  <a:lumMod val="50000"/>
                </a:schemeClr>
              </a:solidFill>
              <a:latin typeface="Times New Roman" panose="02020603050405020304" pitchFamily="18" charset="0"/>
              <a:cs typeface="Times New Roman" panose="02020603050405020304" pitchFamily="18" charset="0"/>
            </a:endParaRPr>
          </a:p>
          <a:p>
            <a:r>
              <a:rPr lang="ja-JP" altLang="en-US" sz="2800">
                <a:solidFill>
                  <a:schemeClr val="accent5">
                    <a:lumMod val="50000"/>
                  </a:schemeClr>
                </a:solidFill>
                <a:latin typeface="Times New Roman" panose="02020603050405020304" pitchFamily="18" charset="0"/>
                <a:cs typeface="Times New Roman" panose="02020603050405020304" pitchFamily="18" charset="0"/>
              </a:rPr>
              <a:t>タスクとしては</a:t>
            </a:r>
            <a:r>
              <a:rPr lang="en-US" altLang="ja-JP" sz="2800" dirty="0">
                <a:solidFill>
                  <a:schemeClr val="accent5">
                    <a:lumMod val="50000"/>
                  </a:schemeClr>
                </a:solidFill>
                <a:latin typeface="Times New Roman" panose="02020603050405020304" pitchFamily="18" charset="0"/>
                <a:cs typeface="Times New Roman" panose="02020603050405020304" pitchFamily="18" charset="0"/>
              </a:rPr>
              <a:t>GLUE</a:t>
            </a:r>
            <a:r>
              <a:rPr lang="ja-JP" altLang="en-US" sz="2800">
                <a:solidFill>
                  <a:schemeClr val="accent5">
                    <a:lumMod val="50000"/>
                  </a:schemeClr>
                </a:solidFill>
                <a:latin typeface="Times New Roman" panose="02020603050405020304" pitchFamily="18" charset="0"/>
                <a:cs typeface="Times New Roman" panose="02020603050405020304" pitchFamily="18" charset="0"/>
              </a:rPr>
              <a:t>の</a:t>
            </a:r>
            <a:r>
              <a:rPr lang="en-US" altLang="ja-JP" sz="2800" dirty="0">
                <a:solidFill>
                  <a:schemeClr val="accent5">
                    <a:lumMod val="50000"/>
                  </a:schemeClr>
                </a:solidFill>
                <a:latin typeface="Times New Roman" panose="02020603050405020304" pitchFamily="18" charset="0"/>
                <a:cs typeface="Times New Roman" panose="02020603050405020304" pitchFamily="18" charset="0"/>
              </a:rPr>
              <a:t>single sentence task (CoLA,SST-2)</a:t>
            </a:r>
            <a:r>
              <a:rPr lang="ja-JP" altLang="en-US" sz="2800">
                <a:solidFill>
                  <a:schemeClr val="accent5">
                    <a:lumMod val="50000"/>
                  </a:schemeClr>
                </a:solidFill>
                <a:latin typeface="Times New Roman" panose="02020603050405020304" pitchFamily="18" charset="0"/>
                <a:cs typeface="Times New Roman" panose="02020603050405020304" pitchFamily="18" charset="0"/>
              </a:rPr>
              <a:t>を用い，それぞれのニューロンについて平均から標準偏差二個分離れているものを強く発火しているニューロンとし，これらをテキスト上に可視化した．</a:t>
            </a: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5" name="Picture 14" descr="A picture containing text, newspaper&#10;&#10;Description automatically generated">
            <a:extLst>
              <a:ext uri="{FF2B5EF4-FFF2-40B4-BE49-F238E27FC236}">
                <a16:creationId xmlns:a16="http://schemas.microsoft.com/office/drawing/2014/main" id="{86E96731-480D-BA43-8586-7078AC2444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35313" y="26305999"/>
            <a:ext cx="4930464" cy="2786784"/>
          </a:xfrm>
          <a:prstGeom prst="rect">
            <a:avLst/>
          </a:prstGeom>
        </p:spPr>
      </p:pic>
      <p:pic>
        <p:nvPicPr>
          <p:cNvPr id="16" name="Picture 15">
            <a:extLst>
              <a:ext uri="{FF2B5EF4-FFF2-40B4-BE49-F238E27FC236}">
                <a16:creationId xmlns:a16="http://schemas.microsoft.com/office/drawing/2014/main" id="{3DF9B5EF-A4F6-6449-AD53-DF05A4E2E641}"/>
              </a:ext>
            </a:extLst>
          </p:cNvPr>
          <p:cNvPicPr>
            <a:picLocks noChangeAspect="1"/>
          </p:cNvPicPr>
          <p:nvPr/>
        </p:nvPicPr>
        <p:blipFill>
          <a:blip r:embed="rId6"/>
          <a:stretch>
            <a:fillRect/>
          </a:stretch>
        </p:blipFill>
        <p:spPr>
          <a:xfrm>
            <a:off x="24295092" y="14068484"/>
            <a:ext cx="4843309" cy="3237506"/>
          </a:xfrm>
          <a:prstGeom prst="rect">
            <a:avLst/>
          </a:prstGeom>
        </p:spPr>
      </p:pic>
      <p:sp>
        <p:nvSpPr>
          <p:cNvPr id="17" name="TextBox 16">
            <a:extLst>
              <a:ext uri="{FF2B5EF4-FFF2-40B4-BE49-F238E27FC236}">
                <a16:creationId xmlns:a16="http://schemas.microsoft.com/office/drawing/2014/main" id="{86E237ED-9C91-814A-84D2-F9AC98F9C0BD}"/>
              </a:ext>
            </a:extLst>
          </p:cNvPr>
          <p:cNvSpPr txBox="1"/>
          <p:nvPr/>
        </p:nvSpPr>
        <p:spPr>
          <a:xfrm>
            <a:off x="8965132" y="18698816"/>
            <a:ext cx="5720489" cy="338554"/>
          </a:xfrm>
          <a:prstGeom prst="rect">
            <a:avLst/>
          </a:prstGeom>
          <a:noFill/>
        </p:spPr>
        <p:txBody>
          <a:bodyPr wrap="square" rtlCol="0">
            <a:spAutoFit/>
          </a:bodyPr>
          <a:lstStyle/>
          <a:p>
            <a:pPr algn="ctr"/>
            <a:r>
              <a:rPr lang="ja-JP" altLang="en-US" sz="1600">
                <a:solidFill>
                  <a:schemeClr val="accent5">
                    <a:lumMod val="50000"/>
                  </a:schemeClr>
                </a:solidFill>
                <a:latin typeface="Times New Roman" panose="02020603050405020304" pitchFamily="18" charset="0"/>
                <a:cs typeface="Times New Roman" panose="02020603050405020304" pitchFamily="18" charset="0"/>
              </a:rPr>
              <a:t>図</a:t>
            </a:r>
            <a:r>
              <a:rPr lang="en-US" altLang="ja-JP" sz="1600" dirty="0">
                <a:solidFill>
                  <a:schemeClr val="accent5">
                    <a:lumMod val="50000"/>
                  </a:schemeClr>
                </a:solidFill>
                <a:latin typeface="Times New Roman" panose="02020603050405020304" pitchFamily="18" charset="0"/>
                <a:cs typeface="Times New Roman" panose="02020603050405020304" pitchFamily="18" charset="0"/>
              </a:rPr>
              <a:t>1:</a:t>
            </a:r>
            <a:r>
              <a:rPr lang="ja-JP" altLang="en-US" sz="1600">
                <a:solidFill>
                  <a:schemeClr val="accent5">
                    <a:lumMod val="50000"/>
                  </a:schemeClr>
                </a:solidFill>
                <a:latin typeface="Times New Roman" panose="02020603050405020304" pitchFamily="18" charset="0"/>
                <a:cs typeface="Times New Roman" panose="02020603050405020304" pitchFamily="18" charset="0"/>
              </a:rPr>
              <a:t>文中において何単語目なのかを示しているニューロン</a:t>
            </a:r>
            <a:endParaRPr lang="en-US" sz="16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365768FE-CF86-604A-824A-2943DED15686}"/>
              </a:ext>
            </a:extLst>
          </p:cNvPr>
          <p:cNvSpPr txBox="1"/>
          <p:nvPr/>
        </p:nvSpPr>
        <p:spPr>
          <a:xfrm>
            <a:off x="7908700" y="20850029"/>
            <a:ext cx="7678368" cy="584775"/>
          </a:xfrm>
          <a:prstGeom prst="rect">
            <a:avLst/>
          </a:prstGeom>
          <a:noFill/>
        </p:spPr>
        <p:txBody>
          <a:bodyPr wrap="square" rtlCol="0">
            <a:spAutoFit/>
          </a:bodyPr>
          <a:lstStyle/>
          <a:p>
            <a:pPr algn="ctr"/>
            <a:r>
              <a:rPr lang="ja-JP" altLang="en-US" sz="1600">
                <a:solidFill>
                  <a:schemeClr val="accent5">
                    <a:lumMod val="50000"/>
                  </a:schemeClr>
                </a:solidFill>
                <a:latin typeface="Times New Roman" panose="02020603050405020304" pitchFamily="18" charset="0"/>
                <a:cs typeface="Times New Roman" panose="02020603050405020304" pitchFamily="18" charset="0"/>
              </a:rPr>
              <a:t>図</a:t>
            </a:r>
            <a:r>
              <a:rPr lang="en-US" altLang="ja-JP" sz="1600" dirty="0">
                <a:solidFill>
                  <a:schemeClr val="accent5">
                    <a:lumMod val="50000"/>
                  </a:schemeClr>
                </a:solidFill>
                <a:latin typeface="Times New Roman" panose="02020603050405020304" pitchFamily="18" charset="0"/>
                <a:cs typeface="Times New Roman" panose="02020603050405020304" pitchFamily="18" charset="0"/>
              </a:rPr>
              <a:t>2:</a:t>
            </a:r>
            <a:r>
              <a:rPr lang="ja-JP" altLang="en-US" sz="1600">
                <a:solidFill>
                  <a:schemeClr val="accent5">
                    <a:lumMod val="50000"/>
                  </a:schemeClr>
                </a:solidFill>
                <a:latin typeface="Times New Roman" panose="02020603050405020304" pitchFamily="18" charset="0"/>
                <a:cs typeface="Times New Roman" panose="02020603050405020304" pitchFamily="18" charset="0"/>
              </a:rPr>
              <a:t>三人称単数の動詞で，現在形の時に高い値，</a:t>
            </a:r>
            <a:endParaRPr lang="en-US" altLang="ja-JP" sz="1600" dirty="0">
              <a:solidFill>
                <a:schemeClr val="accent5">
                  <a:lumMod val="50000"/>
                </a:schemeClr>
              </a:solidFill>
              <a:latin typeface="Times New Roman" panose="02020603050405020304" pitchFamily="18" charset="0"/>
              <a:cs typeface="Times New Roman" panose="02020603050405020304" pitchFamily="18" charset="0"/>
            </a:endParaRPr>
          </a:p>
          <a:p>
            <a:pPr algn="ctr"/>
            <a:r>
              <a:rPr lang="ja-JP" altLang="en-US" sz="1600">
                <a:solidFill>
                  <a:schemeClr val="accent5">
                    <a:lumMod val="50000"/>
                  </a:schemeClr>
                </a:solidFill>
                <a:latin typeface="Times New Roman" panose="02020603050405020304" pitchFamily="18" charset="0"/>
                <a:cs typeface="Times New Roman" panose="02020603050405020304" pitchFamily="18" charset="0"/>
              </a:rPr>
              <a:t>過去形の時に低い値をとるニューロン</a:t>
            </a:r>
            <a:endParaRPr lang="en-US" sz="16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9" name="Picture 18" descr="A close up of a newspaper&#10;&#10;Description automatically generated">
            <a:extLst>
              <a:ext uri="{FF2B5EF4-FFF2-40B4-BE49-F238E27FC236}">
                <a16:creationId xmlns:a16="http://schemas.microsoft.com/office/drawing/2014/main" id="{F52AE51F-0197-2B49-9D4B-0F0739DA24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295092" y="18490370"/>
            <a:ext cx="4843309" cy="2782327"/>
          </a:xfrm>
          <a:prstGeom prst="rect">
            <a:avLst/>
          </a:prstGeom>
        </p:spPr>
      </p:pic>
      <p:pic>
        <p:nvPicPr>
          <p:cNvPr id="21" name="Picture 20">
            <a:extLst>
              <a:ext uri="{FF2B5EF4-FFF2-40B4-BE49-F238E27FC236}">
                <a16:creationId xmlns:a16="http://schemas.microsoft.com/office/drawing/2014/main" id="{0428D17C-5315-784C-931C-F7172A84AC0E}"/>
              </a:ext>
            </a:extLst>
          </p:cNvPr>
          <p:cNvPicPr>
            <a:picLocks noChangeAspect="1"/>
          </p:cNvPicPr>
          <p:nvPr/>
        </p:nvPicPr>
        <p:blipFill>
          <a:blip r:embed="rId8"/>
          <a:stretch>
            <a:fillRect/>
          </a:stretch>
        </p:blipFill>
        <p:spPr>
          <a:xfrm>
            <a:off x="24175078" y="22017936"/>
            <a:ext cx="4843308" cy="3237505"/>
          </a:xfrm>
          <a:prstGeom prst="rect">
            <a:avLst/>
          </a:prstGeom>
        </p:spPr>
      </p:pic>
      <p:pic>
        <p:nvPicPr>
          <p:cNvPr id="23" name="Picture 22" descr="A close up of a map&#10;&#10;Description automatically generated">
            <a:extLst>
              <a:ext uri="{FF2B5EF4-FFF2-40B4-BE49-F238E27FC236}">
                <a16:creationId xmlns:a16="http://schemas.microsoft.com/office/drawing/2014/main" id="{9492F1D9-9F36-2E45-8957-3C79320E17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90658" y="22586923"/>
            <a:ext cx="5847423" cy="4367456"/>
          </a:xfrm>
          <a:prstGeom prst="rect">
            <a:avLst/>
          </a:prstGeom>
        </p:spPr>
      </p:pic>
      <p:sp>
        <p:nvSpPr>
          <p:cNvPr id="26" name="TextBox 25">
            <a:extLst>
              <a:ext uri="{FF2B5EF4-FFF2-40B4-BE49-F238E27FC236}">
                <a16:creationId xmlns:a16="http://schemas.microsoft.com/office/drawing/2014/main" id="{565FD052-A5C1-A541-B1D6-02A263D0C9A2}"/>
              </a:ext>
            </a:extLst>
          </p:cNvPr>
          <p:cNvSpPr txBox="1"/>
          <p:nvPr/>
        </p:nvSpPr>
        <p:spPr>
          <a:xfrm>
            <a:off x="8965131" y="26954379"/>
            <a:ext cx="5572950" cy="338554"/>
          </a:xfrm>
          <a:prstGeom prst="rect">
            <a:avLst/>
          </a:prstGeom>
          <a:noFill/>
        </p:spPr>
        <p:txBody>
          <a:bodyPr wrap="square" rtlCol="0">
            <a:spAutoFit/>
          </a:bodyPr>
          <a:lstStyle/>
          <a:p>
            <a:pPr algn="ctr"/>
            <a:r>
              <a:rPr lang="ja-JP" altLang="en-US" sz="1600">
                <a:solidFill>
                  <a:schemeClr val="accent5">
                    <a:lumMod val="50000"/>
                  </a:schemeClr>
                </a:solidFill>
                <a:latin typeface="Times New Roman" panose="02020603050405020304" pitchFamily="18" charset="0"/>
                <a:cs typeface="Times New Roman" panose="02020603050405020304" pitchFamily="18" charset="0"/>
              </a:rPr>
              <a:t>図</a:t>
            </a:r>
            <a:r>
              <a:rPr lang="en-US" altLang="ja-JP" sz="1600" dirty="0">
                <a:solidFill>
                  <a:schemeClr val="accent5">
                    <a:lumMod val="50000"/>
                  </a:schemeClr>
                </a:solidFill>
                <a:latin typeface="Times New Roman" panose="02020603050405020304" pitchFamily="18" charset="0"/>
                <a:cs typeface="Times New Roman" panose="02020603050405020304" pitchFamily="18" charset="0"/>
              </a:rPr>
              <a:t>3:</a:t>
            </a:r>
            <a:r>
              <a:rPr lang="ja-JP" altLang="en-US" sz="1600">
                <a:solidFill>
                  <a:schemeClr val="accent5">
                    <a:lumMod val="50000"/>
                  </a:schemeClr>
                </a:solidFill>
                <a:latin typeface="Times New Roman" panose="02020603050405020304" pitchFamily="18" charset="0"/>
                <a:cs typeface="Times New Roman" panose="02020603050405020304" pitchFamily="18" charset="0"/>
              </a:rPr>
              <a:t>センチメントをトラックしているニューロン</a:t>
            </a:r>
            <a:endParaRPr lang="en-US" sz="16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A0157790-C88A-3149-A72D-E07F1FE40E28}"/>
              </a:ext>
            </a:extLst>
          </p:cNvPr>
          <p:cNvSpPr/>
          <p:nvPr/>
        </p:nvSpPr>
        <p:spPr>
          <a:xfrm rot="2700000">
            <a:off x="3538277" y="36250863"/>
            <a:ext cx="5495100" cy="2668678"/>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FE7205D-3732-E24C-A720-5DA2A82CE271}"/>
              </a:ext>
            </a:extLst>
          </p:cNvPr>
          <p:cNvSpPr/>
          <p:nvPr/>
        </p:nvSpPr>
        <p:spPr>
          <a:xfrm rot="8100000">
            <a:off x="6012106" y="36256366"/>
            <a:ext cx="5643856" cy="2598337"/>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24975BC7-80E1-034F-8F3E-542BA8ED7FA2}"/>
              </a:ext>
            </a:extLst>
          </p:cNvPr>
          <p:cNvSpPr txBox="1"/>
          <p:nvPr/>
        </p:nvSpPr>
        <p:spPr>
          <a:xfrm>
            <a:off x="24973545" y="21391791"/>
            <a:ext cx="3892550" cy="643253"/>
          </a:xfrm>
          <a:prstGeom prst="rect">
            <a:avLst/>
          </a:prstGeom>
          <a:noFill/>
        </p:spPr>
        <p:txBody>
          <a:bodyPr wrap="square" rtlCol="0">
            <a:noAutofit/>
          </a:bodyPr>
          <a:lstStyle/>
          <a:p>
            <a:pPr algn="ctr"/>
            <a:r>
              <a:rPr lang="ja-JP" altLang="en-US" sz="1600">
                <a:solidFill>
                  <a:schemeClr val="accent5">
                    <a:lumMod val="50000"/>
                  </a:schemeClr>
                </a:solidFill>
                <a:latin typeface="Times New Roman" panose="02020603050405020304" pitchFamily="18" charset="0"/>
                <a:cs typeface="Times New Roman" panose="02020603050405020304" pitchFamily="18" charset="0"/>
              </a:rPr>
              <a:t>図</a:t>
            </a:r>
            <a:r>
              <a:rPr lang="en-US" altLang="ja-JP" sz="1600" dirty="0">
                <a:solidFill>
                  <a:schemeClr val="accent5">
                    <a:lumMod val="50000"/>
                  </a:schemeClr>
                </a:solidFill>
                <a:latin typeface="Times New Roman" panose="02020603050405020304" pitchFamily="18" charset="0"/>
                <a:cs typeface="Times New Roman" panose="02020603050405020304" pitchFamily="18" charset="0"/>
              </a:rPr>
              <a:t>5:CLS</a:t>
            </a:r>
            <a:r>
              <a:rPr lang="ja-JP" altLang="en-US" sz="1600">
                <a:solidFill>
                  <a:schemeClr val="accent5">
                    <a:lumMod val="50000"/>
                  </a:schemeClr>
                </a:solidFill>
                <a:latin typeface="Times New Roman" panose="02020603050405020304" pitchFamily="18" charset="0"/>
                <a:cs typeface="Times New Roman" panose="02020603050405020304" pitchFamily="18" charset="0"/>
              </a:rPr>
              <a:t>をトラックしているニューロン．</a:t>
            </a:r>
            <a:endParaRPr lang="en-US" altLang="ja-JP" sz="1600" dirty="0">
              <a:solidFill>
                <a:schemeClr val="accent5">
                  <a:lumMod val="50000"/>
                </a:schemeClr>
              </a:solidFill>
              <a:latin typeface="Times New Roman" panose="02020603050405020304" pitchFamily="18" charset="0"/>
              <a:cs typeface="Times New Roman" panose="02020603050405020304" pitchFamily="18" charset="0"/>
            </a:endParaRPr>
          </a:p>
          <a:p>
            <a:pPr algn="ctr"/>
            <a:r>
              <a:rPr lang="en-US" sz="1600" dirty="0">
                <a:solidFill>
                  <a:schemeClr val="accent5">
                    <a:lumMod val="50000"/>
                  </a:schemeClr>
                </a:solidFill>
                <a:latin typeface="Times New Roman" panose="02020603050405020304" pitchFamily="18" charset="0"/>
                <a:cs typeface="Times New Roman" panose="02020603050405020304" pitchFamily="18" charset="0"/>
              </a:rPr>
              <a:t>CLS</a:t>
            </a:r>
            <a:r>
              <a:rPr lang="ja-JP" altLang="en-US" sz="1600">
                <a:solidFill>
                  <a:schemeClr val="accent5">
                    <a:lumMod val="50000"/>
                  </a:schemeClr>
                </a:solidFill>
                <a:latin typeface="Times New Roman" panose="02020603050405020304" pitchFamily="18" charset="0"/>
                <a:cs typeface="Times New Roman" panose="02020603050405020304" pitchFamily="18" charset="0"/>
              </a:rPr>
              <a:t>トークンの時のみ低い値を取る．</a:t>
            </a:r>
            <a:endParaRPr lang="en-US" sz="16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F27E24BF-9BC6-6D4B-9DFC-ED68F46AF6CE}"/>
              </a:ext>
            </a:extLst>
          </p:cNvPr>
          <p:cNvSpPr txBox="1"/>
          <p:nvPr/>
        </p:nvSpPr>
        <p:spPr>
          <a:xfrm>
            <a:off x="24802856" y="25324552"/>
            <a:ext cx="3995379" cy="372409"/>
          </a:xfrm>
          <a:prstGeom prst="rect">
            <a:avLst/>
          </a:prstGeom>
          <a:noFill/>
        </p:spPr>
        <p:txBody>
          <a:bodyPr wrap="square" rtlCol="0">
            <a:noAutofit/>
          </a:bodyPr>
          <a:lstStyle/>
          <a:p>
            <a:pPr algn="ctr"/>
            <a:r>
              <a:rPr lang="ja-JP" altLang="en-US" sz="1600">
                <a:solidFill>
                  <a:schemeClr val="accent5">
                    <a:lumMod val="50000"/>
                  </a:schemeClr>
                </a:solidFill>
                <a:latin typeface="Times New Roman" panose="02020603050405020304" pitchFamily="18" charset="0"/>
                <a:cs typeface="Times New Roman" panose="02020603050405020304" pitchFamily="18" charset="0"/>
              </a:rPr>
              <a:t>図</a:t>
            </a:r>
            <a:r>
              <a:rPr lang="en-US" altLang="ja-JP" sz="1600" dirty="0">
                <a:solidFill>
                  <a:schemeClr val="accent5">
                    <a:lumMod val="50000"/>
                  </a:schemeClr>
                </a:solidFill>
                <a:latin typeface="Times New Roman" panose="02020603050405020304" pitchFamily="18" charset="0"/>
                <a:cs typeface="Times New Roman" panose="02020603050405020304" pitchFamily="18" charset="0"/>
              </a:rPr>
              <a:t>6:CLS</a:t>
            </a:r>
            <a:r>
              <a:rPr lang="ja-JP" altLang="en-US" sz="1600">
                <a:solidFill>
                  <a:schemeClr val="accent5">
                    <a:lumMod val="50000"/>
                  </a:schemeClr>
                </a:solidFill>
                <a:latin typeface="Times New Roman" panose="02020603050405020304" pitchFamily="18" charset="0"/>
                <a:cs typeface="Times New Roman" panose="02020603050405020304" pitchFamily="18" charset="0"/>
              </a:rPr>
              <a:t>をトラックしているニューロンの分布</a:t>
            </a:r>
            <a:endParaRPr lang="en-US" altLang="ja-JP" sz="16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49F4B379-FBDF-2446-BD63-8D199A7484FA}"/>
              </a:ext>
            </a:extLst>
          </p:cNvPr>
          <p:cNvSpPr txBox="1"/>
          <p:nvPr/>
        </p:nvSpPr>
        <p:spPr>
          <a:xfrm>
            <a:off x="25296634" y="17233267"/>
            <a:ext cx="3501601" cy="914097"/>
          </a:xfrm>
          <a:prstGeom prst="rect">
            <a:avLst/>
          </a:prstGeom>
          <a:noFill/>
        </p:spPr>
        <p:txBody>
          <a:bodyPr wrap="square" rtlCol="0">
            <a:noAutofit/>
          </a:bodyPr>
          <a:lstStyle/>
          <a:p>
            <a:r>
              <a:rPr lang="ja-JP" altLang="en-US" sz="1600">
                <a:solidFill>
                  <a:schemeClr val="accent5">
                    <a:lumMod val="50000"/>
                  </a:schemeClr>
                </a:solidFill>
                <a:latin typeface="Times New Roman" panose="02020603050405020304" pitchFamily="18" charset="0"/>
                <a:cs typeface="Times New Roman" panose="02020603050405020304" pitchFamily="18" charset="0"/>
              </a:rPr>
              <a:t>図</a:t>
            </a:r>
            <a:r>
              <a:rPr lang="en-US" altLang="ja-JP" sz="1600" dirty="0">
                <a:solidFill>
                  <a:schemeClr val="accent5">
                    <a:lumMod val="50000"/>
                  </a:schemeClr>
                </a:solidFill>
                <a:latin typeface="Times New Roman" panose="02020603050405020304" pitchFamily="18" charset="0"/>
                <a:cs typeface="Times New Roman" panose="02020603050405020304" pitchFamily="18" charset="0"/>
              </a:rPr>
              <a:t>4:</a:t>
            </a:r>
            <a:r>
              <a:rPr lang="ja-JP" altLang="en-US" sz="1600">
                <a:solidFill>
                  <a:schemeClr val="accent5">
                    <a:lumMod val="50000"/>
                  </a:schemeClr>
                </a:solidFill>
                <a:latin typeface="Times New Roman" panose="02020603050405020304" pitchFamily="18" charset="0"/>
                <a:cs typeface="Times New Roman" panose="02020603050405020304" pitchFamily="18" charset="0"/>
              </a:rPr>
              <a:t>各ニューロンの相関係数の最大値の分布．層ごとに平均が異なる様子が見られる．</a:t>
            </a:r>
            <a:endParaRPr lang="en-US" sz="16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4" name="Right Arrow 33">
            <a:extLst>
              <a:ext uri="{FF2B5EF4-FFF2-40B4-BE49-F238E27FC236}">
                <a16:creationId xmlns:a16="http://schemas.microsoft.com/office/drawing/2014/main" id="{A105F175-E9A0-BE43-BC54-D4503D7A5C43}"/>
              </a:ext>
            </a:extLst>
          </p:cNvPr>
          <p:cNvSpPr/>
          <p:nvPr/>
        </p:nvSpPr>
        <p:spPr>
          <a:xfrm rot="-2700000">
            <a:off x="9568930" y="37504448"/>
            <a:ext cx="3937888" cy="950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SST-2</a:t>
            </a:r>
            <a:r>
              <a:rPr lang="ja-JP" altLang="en-US" sz="2800"/>
              <a:t>に</a:t>
            </a:r>
            <a:r>
              <a:rPr lang="en-US" altLang="ja-JP" sz="2800" dirty="0"/>
              <a:t>fine tuning</a:t>
            </a:r>
            <a:endParaRPr lang="en-US" sz="2800" dirty="0"/>
          </a:p>
        </p:txBody>
      </p:sp>
      <p:sp>
        <p:nvSpPr>
          <p:cNvPr id="36" name="Left Arrow 35">
            <a:extLst>
              <a:ext uri="{FF2B5EF4-FFF2-40B4-BE49-F238E27FC236}">
                <a16:creationId xmlns:a16="http://schemas.microsoft.com/office/drawing/2014/main" id="{617872F3-2E46-124F-99CA-85208745CE3C}"/>
              </a:ext>
            </a:extLst>
          </p:cNvPr>
          <p:cNvSpPr/>
          <p:nvPr/>
        </p:nvSpPr>
        <p:spPr>
          <a:xfrm rot="2700000">
            <a:off x="1749374" y="37494625"/>
            <a:ext cx="3936888" cy="10148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CoLA</a:t>
            </a:r>
            <a:r>
              <a:rPr lang="ja-JP" altLang="en-US" sz="2800"/>
              <a:t>に</a:t>
            </a:r>
            <a:r>
              <a:rPr lang="en-US" altLang="ja-JP" sz="2800" dirty="0"/>
              <a:t>fine tuning</a:t>
            </a:r>
            <a:endParaRPr lang="en-US" sz="2800" dirty="0"/>
          </a:p>
        </p:txBody>
      </p:sp>
      <p:sp>
        <p:nvSpPr>
          <p:cNvPr id="37" name="TextBox 36">
            <a:extLst>
              <a:ext uri="{FF2B5EF4-FFF2-40B4-BE49-F238E27FC236}">
                <a16:creationId xmlns:a16="http://schemas.microsoft.com/office/drawing/2014/main" id="{47420A18-9736-344D-A21A-8A5581608376}"/>
              </a:ext>
            </a:extLst>
          </p:cNvPr>
          <p:cNvSpPr txBox="1"/>
          <p:nvPr/>
        </p:nvSpPr>
        <p:spPr>
          <a:xfrm>
            <a:off x="24973545" y="29399925"/>
            <a:ext cx="4044841" cy="584775"/>
          </a:xfrm>
          <a:prstGeom prst="rect">
            <a:avLst/>
          </a:prstGeom>
          <a:noFill/>
        </p:spPr>
        <p:txBody>
          <a:bodyPr wrap="square" rtlCol="0">
            <a:spAutoFit/>
          </a:bodyPr>
          <a:lstStyle/>
          <a:p>
            <a:r>
              <a:rPr lang="ja-JP" altLang="en-US" sz="1600">
                <a:solidFill>
                  <a:schemeClr val="accent5">
                    <a:lumMod val="50000"/>
                  </a:schemeClr>
                </a:solidFill>
                <a:latin typeface="Times New Roman" panose="02020603050405020304" pitchFamily="18" charset="0"/>
                <a:cs typeface="Times New Roman" panose="02020603050405020304" pitchFamily="18" charset="0"/>
              </a:rPr>
              <a:t>図</a:t>
            </a:r>
            <a:r>
              <a:rPr lang="en-US" altLang="ja-JP" sz="1600" dirty="0">
                <a:solidFill>
                  <a:schemeClr val="accent5">
                    <a:lumMod val="50000"/>
                  </a:schemeClr>
                </a:solidFill>
                <a:latin typeface="Times New Roman" panose="02020603050405020304" pitchFamily="18" charset="0"/>
                <a:cs typeface="Times New Roman" panose="02020603050405020304" pitchFamily="18" charset="0"/>
              </a:rPr>
              <a:t>7</a:t>
            </a:r>
            <a:r>
              <a:rPr lang="ja-JP" altLang="en-US" sz="1600">
                <a:solidFill>
                  <a:schemeClr val="accent5">
                    <a:lumMod val="50000"/>
                  </a:schemeClr>
                </a:solidFill>
                <a:latin typeface="Times New Roman" panose="02020603050405020304" pitchFamily="18" charset="0"/>
                <a:cs typeface="Times New Roman" panose="02020603050405020304" pitchFamily="18" charset="0"/>
              </a:rPr>
              <a:t>文章の初めと終わりで発火するニューロン</a:t>
            </a:r>
            <a:endParaRPr lang="en-US" sz="16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3169</TotalTime>
  <Words>1410</Words>
  <Application>Microsoft Macintosh PowerPoint</Application>
  <PresentationFormat>Custom</PresentationFormat>
  <Paragraphs>98</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隅田　敦</cp:lastModifiedBy>
  <cp:revision>63</cp:revision>
  <dcterms:created xsi:type="dcterms:W3CDTF">2012-02-10T00:21:22Z</dcterms:created>
  <dcterms:modified xsi:type="dcterms:W3CDTF">2019-08-22T11:27:37Z</dcterms:modified>
</cp:coreProperties>
</file>