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4" r:id="rId4"/>
    <p:sldId id="285" r:id="rId5"/>
    <p:sldId id="258" r:id="rId6"/>
    <p:sldId id="259" r:id="rId7"/>
    <p:sldId id="260" r:id="rId8"/>
    <p:sldId id="282" r:id="rId9"/>
    <p:sldId id="283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80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81" r:id="rId28"/>
    <p:sldId id="27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0DA339-6EC7-429F-B3D5-D0DC00746F7B}"/>
              </a:ext>
            </a:extLst>
          </p:cNvPr>
          <p:cNvSpPr txBox="1"/>
          <p:nvPr/>
        </p:nvSpPr>
        <p:spPr>
          <a:xfrm>
            <a:off x="3444536" y="2698812"/>
            <a:ext cx="8016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Diamonds Project</a:t>
            </a:r>
          </a:p>
        </p:txBody>
      </p:sp>
    </p:spTree>
    <p:extLst>
      <p:ext uri="{BB962C8B-B14F-4D97-AF65-F5344CB8AC3E}">
        <p14:creationId xmlns:p14="http://schemas.microsoft.com/office/powerpoint/2010/main" val="3111489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DD8031B-976F-47FF-B70D-759EA01E5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552" y="2176219"/>
            <a:ext cx="9274343" cy="46025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694E0A-AC11-412F-8960-75391EDB58AB}"/>
              </a:ext>
            </a:extLst>
          </p:cNvPr>
          <p:cNvSpPr txBox="1"/>
          <p:nvPr/>
        </p:nvSpPr>
        <p:spPr>
          <a:xfrm>
            <a:off x="1510312" y="813615"/>
            <a:ext cx="105327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Data visualization: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Carat has a strong relationship to price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x, y and z have a very strong relationship with price but surprisingly depth (which comes from x, y and z) has little to do with price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/>
            <a:endParaRPr lang="en-US" sz="2400" b="0" i="0" dirty="0">
              <a:solidFill>
                <a:srgbClr val="212121"/>
              </a:solidFill>
              <a:effectLst/>
              <a:latin typeface="Roboto" panose="020B0604020202020204" pitchFamily="2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CF28C45-0D53-478A-90AE-381B720D7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011" y="-104553"/>
            <a:ext cx="9905998" cy="1478570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Discover and visualize the data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935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1C4D4-D7B9-4B5C-87C3-9D1B4BD93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69437"/>
            <a:ext cx="9905998" cy="1041608"/>
          </a:xfrm>
        </p:spPr>
        <p:txBody>
          <a:bodyPr>
            <a:normAutofit fontScale="90000"/>
          </a:bodyPr>
          <a:lstStyle/>
          <a:p>
            <a:pPr algn="l"/>
            <a:br>
              <a:rPr lang="en-US" b="0" i="0" dirty="0">
                <a:solidFill>
                  <a:schemeClr val="bg1"/>
                </a:solidFill>
                <a:effectLst/>
                <a:latin typeface="var(--colab-chrome-font-family)"/>
              </a:rPr>
            </a:br>
            <a:br>
              <a:rPr lang="en-US" b="0" i="0" dirty="0">
                <a:solidFill>
                  <a:schemeClr val="bg1"/>
                </a:solidFill>
                <a:effectLst/>
                <a:latin typeface="var(--colab-chrome-font-family)"/>
              </a:rPr>
            </a:br>
            <a:r>
              <a:rPr lang="en-US" b="0" i="0" dirty="0">
                <a:solidFill>
                  <a:schemeClr val="bg1"/>
                </a:solidFill>
                <a:effectLst/>
                <a:latin typeface="var(--colab-chrome-font-family)"/>
              </a:rPr>
              <a:t>Title Prepare the data for machine learning algorithms</a:t>
            </a:r>
            <a:br>
              <a:rPr lang="en-US" b="0" i="0" dirty="0">
                <a:solidFill>
                  <a:schemeClr val="bg1"/>
                </a:solidFill>
                <a:effectLst/>
                <a:latin typeface="var(--colab-chrome-font-family)"/>
              </a:rPr>
            </a:br>
            <a:br>
              <a:rPr lang="en-US" b="0" i="0" dirty="0">
                <a:solidFill>
                  <a:schemeClr val="bg1"/>
                </a:solidFill>
                <a:effectLst/>
                <a:latin typeface="var(--colab-chrome-font-family)"/>
              </a:rPr>
            </a:br>
            <a:br>
              <a:rPr lang="en-US" dirty="0">
                <a:solidFill>
                  <a:schemeClr val="bg1"/>
                </a:solidFill>
              </a:rPr>
            </a:br>
            <a:endParaRPr lang="en-US" b="0" i="0" dirty="0">
              <a:solidFill>
                <a:schemeClr val="bg1"/>
              </a:solidFill>
              <a:effectLst/>
              <a:latin typeface="Roboto" panose="020B060402020202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70C22A-70D8-4A1D-9197-89B367F32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721" y="2349892"/>
            <a:ext cx="8961897" cy="32235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EE7503-B564-3BB4-8736-F8F4271B603A}"/>
              </a:ext>
            </a:extLst>
          </p:cNvPr>
          <p:cNvSpPr txBox="1"/>
          <p:nvPr/>
        </p:nvSpPr>
        <p:spPr>
          <a:xfrm>
            <a:off x="1304330" y="1541147"/>
            <a:ext cx="8961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 minimum values for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x,y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and z here are 0 but it is not possible because according to the data description they are the length, width and depth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360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1C4D4-D7B9-4B5C-87C3-9D1B4BD93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69437"/>
            <a:ext cx="9905998" cy="1478570"/>
          </a:xfrm>
        </p:spPr>
        <p:txBody>
          <a:bodyPr>
            <a:normAutofit fontScale="90000"/>
          </a:bodyPr>
          <a:lstStyle/>
          <a:p>
            <a:pPr algn="l"/>
            <a:br>
              <a:rPr lang="en-US" b="0" i="0" dirty="0">
                <a:solidFill>
                  <a:schemeClr val="bg1"/>
                </a:solidFill>
                <a:effectLst/>
                <a:latin typeface="var(--colab-chrome-font-family)"/>
              </a:rPr>
            </a:br>
            <a:br>
              <a:rPr lang="en-US" b="0" i="0" dirty="0">
                <a:solidFill>
                  <a:schemeClr val="bg1"/>
                </a:solidFill>
                <a:effectLst/>
                <a:latin typeface="var(--colab-chrome-font-family)"/>
              </a:rPr>
            </a:br>
            <a:r>
              <a:rPr lang="en-US" b="0" i="0" dirty="0">
                <a:solidFill>
                  <a:schemeClr val="bg1"/>
                </a:solidFill>
                <a:effectLst/>
                <a:latin typeface="var(--colab-chrome-font-family)"/>
              </a:rPr>
              <a:t>Title Prepare the data for machine learning algorithms</a:t>
            </a:r>
            <a:br>
              <a:rPr lang="en-US" b="0" i="0" dirty="0">
                <a:solidFill>
                  <a:schemeClr val="bg1"/>
                </a:solidFill>
                <a:effectLst/>
                <a:latin typeface="var(--colab-chrome-font-family)"/>
              </a:rPr>
            </a:br>
            <a:br>
              <a:rPr lang="en-US" dirty="0">
                <a:solidFill>
                  <a:schemeClr val="bg1"/>
                </a:solidFill>
              </a:rPr>
            </a:br>
            <a:endParaRPr lang="en-US" b="0" i="0" dirty="0">
              <a:solidFill>
                <a:schemeClr val="bg1"/>
              </a:solidFill>
              <a:effectLst/>
              <a:latin typeface="Roboto" panose="020B060402020202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1F60A4-0017-4B9A-B86C-ADD65BDD0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914" y="3175396"/>
            <a:ext cx="9358171" cy="16613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46533A-8D0E-06AF-7584-60BE2DBA1736}"/>
              </a:ext>
            </a:extLst>
          </p:cNvPr>
          <p:cNvSpPr txBox="1"/>
          <p:nvPr/>
        </p:nvSpPr>
        <p:spPr>
          <a:xfrm>
            <a:off x="1225118" y="2219416"/>
            <a:ext cx="9549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 zero value in these rows means that data is lost, so we can replace the zeros with nan after that we will drop nan values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18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1C4D4-D7B9-4B5C-87C3-9D1B4BD93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69437"/>
            <a:ext cx="9905998" cy="1478570"/>
          </a:xfrm>
        </p:spPr>
        <p:txBody>
          <a:bodyPr>
            <a:normAutofit fontScale="90000"/>
          </a:bodyPr>
          <a:lstStyle/>
          <a:p>
            <a:pPr algn="l"/>
            <a:br>
              <a:rPr lang="en-US" b="0" i="0" dirty="0">
                <a:solidFill>
                  <a:schemeClr val="bg1"/>
                </a:solidFill>
                <a:effectLst/>
                <a:latin typeface="var(--colab-chrome-font-family)"/>
              </a:rPr>
            </a:br>
            <a:br>
              <a:rPr lang="en-US" b="0" i="0" dirty="0">
                <a:solidFill>
                  <a:schemeClr val="bg1"/>
                </a:solidFill>
                <a:effectLst/>
                <a:latin typeface="var(--colab-chrome-font-family)"/>
              </a:rPr>
            </a:br>
            <a:r>
              <a:rPr lang="en-US" b="0" i="0" dirty="0">
                <a:solidFill>
                  <a:schemeClr val="bg1"/>
                </a:solidFill>
                <a:effectLst/>
                <a:latin typeface="var(--colab-chrome-font-family)"/>
              </a:rPr>
              <a:t>Title Prepare the data for machine learning algorithms</a:t>
            </a:r>
            <a:br>
              <a:rPr lang="en-US" b="0" i="0" dirty="0">
                <a:solidFill>
                  <a:schemeClr val="bg1"/>
                </a:solidFill>
                <a:effectLst/>
                <a:latin typeface="var(--colab-chrome-font-family)"/>
              </a:rPr>
            </a:br>
            <a:br>
              <a:rPr lang="en-US" dirty="0">
                <a:solidFill>
                  <a:schemeClr val="bg1"/>
                </a:solidFill>
              </a:rPr>
            </a:br>
            <a:endParaRPr lang="en-US" b="0" i="0" dirty="0">
              <a:solidFill>
                <a:schemeClr val="bg1"/>
              </a:solidFill>
              <a:effectLst/>
              <a:latin typeface="Roboto" panose="020B060402020202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B01AB5-E28D-43F3-8A9A-53E481693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355" y="2248007"/>
            <a:ext cx="9306524" cy="416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091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1C4D4-D7B9-4B5C-87C3-9D1B4BD93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69437"/>
            <a:ext cx="9905998" cy="1478570"/>
          </a:xfrm>
        </p:spPr>
        <p:txBody>
          <a:bodyPr>
            <a:normAutofit fontScale="90000"/>
          </a:bodyPr>
          <a:lstStyle/>
          <a:p>
            <a:pPr algn="l"/>
            <a:br>
              <a:rPr lang="en-US" b="0" i="0" dirty="0">
                <a:solidFill>
                  <a:schemeClr val="bg1"/>
                </a:solidFill>
                <a:effectLst/>
                <a:latin typeface="var(--colab-chrome-font-family)"/>
              </a:rPr>
            </a:br>
            <a:br>
              <a:rPr lang="en-US" b="0" i="0" dirty="0">
                <a:solidFill>
                  <a:schemeClr val="bg1"/>
                </a:solidFill>
                <a:effectLst/>
                <a:latin typeface="var(--colab-chrome-font-family)"/>
              </a:rPr>
            </a:br>
            <a:r>
              <a:rPr lang="en-US" b="0" i="0" dirty="0">
                <a:solidFill>
                  <a:schemeClr val="bg1"/>
                </a:solidFill>
                <a:effectLst/>
                <a:latin typeface="var(--colab-chrome-font-family)"/>
              </a:rPr>
              <a:t>Title Prepare the data for machine learning algorithms</a:t>
            </a:r>
            <a:br>
              <a:rPr lang="en-US" b="0" i="0" dirty="0">
                <a:solidFill>
                  <a:schemeClr val="bg1"/>
                </a:solidFill>
                <a:effectLst/>
                <a:latin typeface="var(--colab-chrome-font-family)"/>
              </a:rPr>
            </a:br>
            <a:br>
              <a:rPr lang="en-US" dirty="0">
                <a:solidFill>
                  <a:schemeClr val="bg1"/>
                </a:solidFill>
              </a:rPr>
            </a:br>
            <a:endParaRPr lang="en-US" b="0" i="0" dirty="0">
              <a:solidFill>
                <a:schemeClr val="bg1"/>
              </a:solidFill>
              <a:effectLst/>
              <a:latin typeface="Roboto" panose="020B060402020202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6B40EF-FB34-4B80-A2EE-B5E147315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449" y="2744789"/>
            <a:ext cx="9701101" cy="257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42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1C4D4-D7B9-4B5C-87C3-9D1B4BD93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69437"/>
            <a:ext cx="9905998" cy="1307938"/>
          </a:xfrm>
        </p:spPr>
        <p:txBody>
          <a:bodyPr>
            <a:normAutofit fontScale="90000"/>
          </a:bodyPr>
          <a:lstStyle/>
          <a:p>
            <a:br>
              <a:rPr lang="en-US" b="0" i="0" dirty="0">
                <a:solidFill>
                  <a:schemeClr val="bg1"/>
                </a:solidFill>
                <a:effectLst/>
                <a:latin typeface="var(--colab-chrome-font-family)"/>
              </a:rPr>
            </a:br>
            <a:br>
              <a:rPr lang="en-US" b="0" i="0" dirty="0">
                <a:solidFill>
                  <a:schemeClr val="bg1"/>
                </a:solidFill>
                <a:effectLst/>
                <a:latin typeface="var(--colab-chrome-font-family)"/>
              </a:rPr>
            </a:br>
            <a:r>
              <a:rPr lang="en-US" b="0" i="0" dirty="0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One hot encoding</a:t>
            </a:r>
            <a:br>
              <a:rPr lang="en-US" b="0" i="0" dirty="0">
                <a:solidFill>
                  <a:schemeClr val="bg1"/>
                </a:solidFill>
                <a:effectLst/>
                <a:latin typeface="Roboto" panose="020B0604020202020204" pitchFamily="2" charset="0"/>
              </a:rPr>
            </a:br>
            <a:br>
              <a:rPr lang="en-US" b="0" i="0" dirty="0">
                <a:solidFill>
                  <a:schemeClr val="bg1"/>
                </a:solidFill>
                <a:effectLst/>
                <a:latin typeface="var(--colab-chrome-font-family)"/>
              </a:rPr>
            </a:br>
            <a:br>
              <a:rPr lang="en-US" dirty="0">
                <a:solidFill>
                  <a:schemeClr val="bg1"/>
                </a:solidFill>
              </a:rPr>
            </a:br>
            <a:endParaRPr lang="en-US" b="0" i="0" dirty="0">
              <a:solidFill>
                <a:schemeClr val="bg1"/>
              </a:solidFill>
              <a:effectLst/>
              <a:latin typeface="Roboto" panose="020B060402020202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4B0F02-0C5A-4DFE-8F59-38FD08F4D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191" y="1995268"/>
            <a:ext cx="10226926" cy="409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128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1C4D4-D7B9-4B5C-87C3-9D1B4BD93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08910"/>
            <a:ext cx="9905998" cy="1307938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Data Scaling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24AC50-75DC-49CD-A843-D1235B662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795" y="1916848"/>
            <a:ext cx="9905997" cy="452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035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1C4D4-D7B9-4B5C-87C3-9D1B4BD93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69437"/>
            <a:ext cx="9905998" cy="1307938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Data Scaling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55D6AC-322E-4A3C-B10D-40FBB887B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1" y="2182864"/>
            <a:ext cx="10264805" cy="270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437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1C4D4-D7B9-4B5C-87C3-9D1B4BD93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69437"/>
            <a:ext cx="9905998" cy="1307938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Model Training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9974AB-F342-4054-AB03-269346A66110}"/>
              </a:ext>
            </a:extLst>
          </p:cNvPr>
          <p:cNvSpPr txBox="1"/>
          <p:nvPr/>
        </p:nvSpPr>
        <p:spPr>
          <a:xfrm>
            <a:off x="1074198" y="2077375"/>
            <a:ext cx="8762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Split diamond data into train and test set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CF3231-02FA-4427-8132-AE7FBD9B3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1" y="3355175"/>
            <a:ext cx="9323772" cy="86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192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1C4D4-D7B9-4B5C-87C3-9D1B4BD93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69437"/>
            <a:ext cx="9905998" cy="1307938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Model Training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9974AB-F342-4054-AB03-269346A66110}"/>
              </a:ext>
            </a:extLst>
          </p:cNvPr>
          <p:cNvSpPr txBox="1"/>
          <p:nvPr/>
        </p:nvSpPr>
        <p:spPr>
          <a:xfrm>
            <a:off x="1074198" y="1896488"/>
            <a:ext cx="8762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Split diamond data into data &amp; labels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4EF5BC-9CCF-4C68-A0DE-035A3A6D3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602" y="2599863"/>
            <a:ext cx="9454793" cy="10059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027EF7-8E8D-4AA2-ABAB-2F8C8941A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603" y="3854536"/>
            <a:ext cx="9454793" cy="269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132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461201-7DB5-44B0-9210-AA4BC2F07BC4}"/>
              </a:ext>
            </a:extLst>
          </p:cNvPr>
          <p:cNvSpPr txBox="1"/>
          <p:nvPr/>
        </p:nvSpPr>
        <p:spPr>
          <a:xfrm>
            <a:off x="4474345" y="2872634"/>
            <a:ext cx="44388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Yumna Al </a:t>
            </a:r>
            <a:r>
              <a:rPr lang="en-US" sz="4400" dirty="0" err="1">
                <a:solidFill>
                  <a:schemeClr val="bg1"/>
                </a:solidFill>
              </a:rPr>
              <a:t>Shalak</a:t>
            </a:r>
            <a:endParaRPr lang="en-US" sz="4400" dirty="0">
              <a:solidFill>
                <a:schemeClr val="bg1"/>
              </a:solidFill>
            </a:endParaRPr>
          </a:p>
          <a:p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371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1C4D4-D7B9-4B5C-87C3-9D1B4BD93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69437"/>
            <a:ext cx="9905998" cy="1307938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Model Training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9974AB-F342-4054-AB03-269346A66110}"/>
              </a:ext>
            </a:extLst>
          </p:cNvPr>
          <p:cNvSpPr txBox="1"/>
          <p:nvPr/>
        </p:nvSpPr>
        <p:spPr>
          <a:xfrm>
            <a:off x="1074198" y="2077375"/>
            <a:ext cx="8762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Regression model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AE09F7-02B6-4278-BDC8-A2A381B0A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836" y="3030996"/>
            <a:ext cx="10185257" cy="141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716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1C4D4-D7B9-4B5C-87C3-9D1B4BD93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69437"/>
            <a:ext cx="9905998" cy="1307938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Model Training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9974AB-F342-4054-AB03-269346A66110}"/>
              </a:ext>
            </a:extLst>
          </p:cNvPr>
          <p:cNvSpPr txBox="1"/>
          <p:nvPr/>
        </p:nvSpPr>
        <p:spPr>
          <a:xfrm>
            <a:off x="1074198" y="2077375"/>
            <a:ext cx="8762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Evaluate model:</a:t>
            </a:r>
          </a:p>
          <a:p>
            <a:r>
              <a:rPr lang="en-US" sz="2400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MAE &amp; MSE &amp; RMSE:</a:t>
            </a:r>
          </a:p>
          <a:p>
            <a:pPr algn="l"/>
            <a:endParaRPr lang="en-US" sz="2400" b="0" i="0" dirty="0">
              <a:solidFill>
                <a:srgbClr val="212121"/>
              </a:solidFill>
              <a:effectLst/>
              <a:latin typeface="Roboto" panose="020B060402020202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905283-3807-4A28-BCEE-39CD4A6E5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580297"/>
            <a:ext cx="10033985" cy="97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378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1C4D4-D7B9-4B5C-87C3-9D1B4BD93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69437"/>
            <a:ext cx="9905998" cy="1307938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Model Training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9974AB-F342-4054-AB03-269346A66110}"/>
              </a:ext>
            </a:extLst>
          </p:cNvPr>
          <p:cNvSpPr txBox="1"/>
          <p:nvPr/>
        </p:nvSpPr>
        <p:spPr>
          <a:xfrm>
            <a:off x="1074198" y="2077375"/>
            <a:ext cx="8762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Random forest model:</a:t>
            </a:r>
          </a:p>
          <a:p>
            <a:pPr algn="l"/>
            <a:endParaRPr lang="en-US" sz="2400" b="0" i="0" dirty="0">
              <a:solidFill>
                <a:srgbClr val="212121"/>
              </a:solidFill>
              <a:effectLst/>
              <a:latin typeface="Roboto" panose="020B060402020202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0E5CD8-CB28-4C4A-91EC-4371E2855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175" y="3065590"/>
            <a:ext cx="9905998" cy="230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808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1C4D4-D7B9-4B5C-87C3-9D1B4BD93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69437"/>
            <a:ext cx="9905998" cy="1307938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Model Training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9974AB-F342-4054-AB03-269346A66110}"/>
              </a:ext>
            </a:extLst>
          </p:cNvPr>
          <p:cNvSpPr txBox="1"/>
          <p:nvPr/>
        </p:nvSpPr>
        <p:spPr>
          <a:xfrm>
            <a:off x="1074198" y="2077375"/>
            <a:ext cx="8762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Evaluate model:</a:t>
            </a:r>
          </a:p>
          <a:p>
            <a:r>
              <a:rPr lang="en-US" sz="2400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MAE &amp; MSE &amp; RMSE:</a:t>
            </a:r>
          </a:p>
          <a:p>
            <a:pPr algn="l"/>
            <a:endParaRPr lang="en-US" sz="2400" b="0" i="0" dirty="0">
              <a:solidFill>
                <a:srgbClr val="212121"/>
              </a:solidFill>
              <a:effectLst/>
              <a:latin typeface="Roboto" panose="020B060402020202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0BE0C7-A13E-43D5-9DFB-04A9D62E9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1" y="3705976"/>
            <a:ext cx="9598980" cy="104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177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1C4D4-D7B9-4B5C-87C3-9D1B4BD93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69437"/>
            <a:ext cx="9905998" cy="1307938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Model Training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9974AB-F342-4054-AB03-269346A66110}"/>
              </a:ext>
            </a:extLst>
          </p:cNvPr>
          <p:cNvSpPr txBox="1"/>
          <p:nvPr/>
        </p:nvSpPr>
        <p:spPr>
          <a:xfrm>
            <a:off x="1074198" y="2077375"/>
            <a:ext cx="8762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err="1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DecisionTree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 Regressor model:</a:t>
            </a:r>
          </a:p>
          <a:p>
            <a:pPr algn="l"/>
            <a:endParaRPr lang="en-US" sz="2400" b="0" i="0" dirty="0">
              <a:solidFill>
                <a:srgbClr val="212121"/>
              </a:solidFill>
              <a:effectLst/>
              <a:latin typeface="Roboto" panose="020B060402020202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266AB1-4575-4101-B211-91FAE4B20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675" y="3057969"/>
            <a:ext cx="10032333" cy="231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381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1C4D4-D7B9-4B5C-87C3-9D1B4BD93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69437"/>
            <a:ext cx="9905998" cy="1307938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Model Training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9974AB-F342-4054-AB03-269346A66110}"/>
              </a:ext>
            </a:extLst>
          </p:cNvPr>
          <p:cNvSpPr txBox="1"/>
          <p:nvPr/>
        </p:nvSpPr>
        <p:spPr>
          <a:xfrm>
            <a:off x="1074198" y="2077375"/>
            <a:ext cx="8762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Evaluate model</a:t>
            </a:r>
          </a:p>
          <a:p>
            <a:pPr algn="l"/>
            <a:r>
              <a:rPr lang="en-US" sz="2400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MAE &amp; MSE &amp; RMSE</a:t>
            </a:r>
          </a:p>
          <a:p>
            <a:pPr algn="l"/>
            <a:endParaRPr lang="en-US" sz="2400" b="0" i="0" dirty="0">
              <a:solidFill>
                <a:srgbClr val="212121"/>
              </a:solidFill>
              <a:effectLst/>
              <a:latin typeface="Roboto" panose="020B060402020202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A26978-9D11-4733-8EE9-D8F6BB7BF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2" y="3587335"/>
            <a:ext cx="10016230" cy="99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537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1C4D4-D7B9-4B5C-87C3-9D1B4BD93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69437"/>
            <a:ext cx="9905998" cy="1307938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Model Training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9974AB-F342-4054-AB03-269346A66110}"/>
              </a:ext>
            </a:extLst>
          </p:cNvPr>
          <p:cNvSpPr txBox="1"/>
          <p:nvPr/>
        </p:nvSpPr>
        <p:spPr>
          <a:xfrm>
            <a:off x="1397740" y="1661876"/>
            <a:ext cx="8762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Fine Tuning The model</a:t>
            </a:r>
          </a:p>
          <a:p>
            <a:pPr algn="l"/>
            <a:endParaRPr lang="en-US" sz="2400" b="0" i="0" dirty="0">
              <a:solidFill>
                <a:srgbClr val="212121"/>
              </a:solidFill>
              <a:effectLst/>
              <a:latin typeface="Roboto" panose="020B0604020202020204" pitchFamily="2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2397211"/>
            <a:ext cx="8128000" cy="3708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46754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9974AB-F342-4054-AB03-269346A66110}"/>
              </a:ext>
            </a:extLst>
          </p:cNvPr>
          <p:cNvSpPr txBox="1"/>
          <p:nvPr/>
        </p:nvSpPr>
        <p:spPr>
          <a:xfrm>
            <a:off x="1768443" y="1804087"/>
            <a:ext cx="8762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Fine Tuning The model</a:t>
            </a:r>
          </a:p>
          <a:p>
            <a:pPr algn="l"/>
            <a:endParaRPr lang="en-US" sz="2400" b="0" i="0" dirty="0">
              <a:solidFill>
                <a:srgbClr val="212121"/>
              </a:solidFill>
              <a:effectLst/>
              <a:latin typeface="Roboto" panose="020B0604020202020204" pitchFamily="2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541C4D4-D7B9-4B5C-87C3-9D1B4BD9396B}"/>
              </a:ext>
            </a:extLst>
          </p:cNvPr>
          <p:cNvSpPr txBox="1">
            <a:spLocks/>
          </p:cNvSpPr>
          <p:nvPr/>
        </p:nvSpPr>
        <p:spPr>
          <a:xfrm>
            <a:off x="1334529" y="1095633"/>
            <a:ext cx="7941276" cy="7084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Roboto" panose="020B0604020202020204" pitchFamily="2" charset="0"/>
              </a:rPr>
              <a:t>Model Training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033" y="2380735"/>
            <a:ext cx="7941362" cy="3816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49614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1C4D4-D7B9-4B5C-87C3-9D1B4BD93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69437"/>
            <a:ext cx="9905998" cy="1307938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Model Training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9974AB-F342-4054-AB03-269346A66110}"/>
              </a:ext>
            </a:extLst>
          </p:cNvPr>
          <p:cNvSpPr txBox="1"/>
          <p:nvPr/>
        </p:nvSpPr>
        <p:spPr>
          <a:xfrm>
            <a:off x="1074198" y="2077375"/>
            <a:ext cx="8762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Evaluate model</a:t>
            </a:r>
          </a:p>
          <a:p>
            <a:pPr algn="l"/>
            <a:r>
              <a:rPr lang="en-US" sz="2400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MAE &amp; MSE &amp; RMSE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195" y="3107381"/>
            <a:ext cx="8128000" cy="276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0731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8B888-4726-7FF0-648C-FC1E35FB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293221"/>
            <a:ext cx="7532070" cy="837420"/>
          </a:xfrm>
        </p:spPr>
        <p:txBody>
          <a:bodyPr>
            <a:normAutofit fontScale="90000"/>
          </a:bodyPr>
          <a:lstStyle/>
          <a:p>
            <a:r>
              <a:rPr lang="en-US" sz="3600" b="0" i="0" dirty="0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The dataset :Diamonds </a:t>
            </a:r>
            <a:br>
              <a:rPr lang="en-US" sz="3600" b="0" i="0" dirty="0">
                <a:solidFill>
                  <a:schemeClr val="bg1"/>
                </a:solidFill>
                <a:effectLst/>
                <a:latin typeface="Roboto" panose="020B0604020202020204" pitchFamily="2" charset="0"/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87FDB-DBD2-0E62-DDD1-9E2ADD649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Inter"/>
              </a:rPr>
              <a:t>This classic dataset contains the prices and other attributes of almost 54,000 diamonds. It's a great dataset for beginners learning to work with data analysis and visualization.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716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079FF-D418-BD0D-CD09-BA873CF9E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177" y="905522"/>
            <a:ext cx="10750857" cy="5308847"/>
          </a:xfrm>
        </p:spPr>
        <p:txBody>
          <a:bodyPr>
            <a:normAutofit/>
          </a:bodyPr>
          <a:lstStyle/>
          <a:p>
            <a:pPr algn="l" fontAlgn="base"/>
            <a:r>
              <a:rPr lang="en-US" sz="2000" b="0" i="0" dirty="0">
                <a:solidFill>
                  <a:schemeClr val="bg1"/>
                </a:solidFill>
                <a:effectLst/>
                <a:latin typeface="inherit"/>
              </a:rPr>
              <a:t>price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Inter"/>
              </a:rPr>
              <a:t> 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Inter"/>
              </a:rPr>
              <a:t>price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Inter"/>
              </a:rPr>
              <a:t> in US dollars (\$326--\$18,823)</a:t>
            </a:r>
          </a:p>
          <a:p>
            <a:pPr algn="l" fontAlgn="base"/>
            <a:r>
              <a:rPr lang="en-US" sz="2000" b="0" i="0" dirty="0">
                <a:solidFill>
                  <a:schemeClr val="bg1"/>
                </a:solidFill>
                <a:effectLst/>
                <a:latin typeface="inherit"/>
              </a:rPr>
              <a:t>carat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Inter"/>
              </a:rPr>
              <a:t> weight of the diamond (0.2--5.01)</a:t>
            </a:r>
          </a:p>
          <a:p>
            <a:pPr algn="l" fontAlgn="base"/>
            <a:r>
              <a:rPr lang="en-US" sz="2000" b="0" i="0" dirty="0">
                <a:solidFill>
                  <a:schemeClr val="bg1"/>
                </a:solidFill>
                <a:effectLst/>
                <a:latin typeface="inherit"/>
              </a:rPr>
              <a:t>cut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Inter"/>
              </a:rPr>
              <a:t> quality of the cut (Fair, Good, Very Good, Premium, Ideal)</a:t>
            </a:r>
          </a:p>
          <a:p>
            <a:pPr algn="l" fontAlgn="base"/>
            <a:r>
              <a:rPr lang="en-US" sz="2000" b="0" i="0" dirty="0">
                <a:solidFill>
                  <a:schemeClr val="bg1"/>
                </a:solidFill>
                <a:effectLst/>
                <a:latin typeface="inherit"/>
              </a:rPr>
              <a:t>color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Inter"/>
              </a:rPr>
              <a:t> diamond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Inter"/>
              </a:rPr>
              <a:t>colour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Inter"/>
              </a:rPr>
              <a:t>, from J (worst) to D (best)</a:t>
            </a:r>
          </a:p>
          <a:p>
            <a:pPr algn="l" fontAlgn="base"/>
            <a:r>
              <a:rPr lang="en-US" sz="2000" b="0" i="0" dirty="0">
                <a:solidFill>
                  <a:schemeClr val="bg1"/>
                </a:solidFill>
                <a:effectLst/>
                <a:latin typeface="inherit"/>
              </a:rPr>
              <a:t>clarity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Inter"/>
              </a:rPr>
              <a:t> a measurement of how clear the diamond is (I1 (worst), SI2, SI1, VS2, VS1, VVS2, VVS1, IF (best))</a:t>
            </a:r>
          </a:p>
          <a:p>
            <a:pPr algn="l" fontAlgn="base"/>
            <a:r>
              <a:rPr lang="en-US" sz="2000" b="0" i="0" dirty="0">
                <a:solidFill>
                  <a:schemeClr val="bg1"/>
                </a:solidFill>
                <a:effectLst/>
                <a:latin typeface="inherit"/>
              </a:rPr>
              <a:t>x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Inter"/>
              </a:rPr>
              <a:t> length in mm (0--10.74)</a:t>
            </a:r>
          </a:p>
          <a:p>
            <a:pPr algn="l" fontAlgn="base"/>
            <a:r>
              <a:rPr lang="en-US" sz="2000" b="0" i="0" dirty="0">
                <a:solidFill>
                  <a:schemeClr val="bg1"/>
                </a:solidFill>
                <a:effectLst/>
                <a:latin typeface="inherit"/>
              </a:rPr>
              <a:t>y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Inter"/>
              </a:rPr>
              <a:t> width in mm (0--58.9)</a:t>
            </a:r>
          </a:p>
          <a:p>
            <a:pPr algn="l" fontAlgn="base"/>
            <a:r>
              <a:rPr lang="en-US" sz="2000" b="0" i="0" dirty="0">
                <a:solidFill>
                  <a:schemeClr val="bg1"/>
                </a:solidFill>
                <a:effectLst/>
                <a:latin typeface="inherit"/>
              </a:rPr>
              <a:t>z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Inter"/>
              </a:rPr>
              <a:t> depth in mm (0--31.8)</a:t>
            </a:r>
          </a:p>
          <a:p>
            <a:pPr algn="l" fontAlgn="base"/>
            <a:r>
              <a:rPr lang="en-US" sz="2000" b="0" i="0" dirty="0">
                <a:solidFill>
                  <a:schemeClr val="bg1"/>
                </a:solidFill>
                <a:effectLst/>
                <a:latin typeface="inherit"/>
              </a:rPr>
              <a:t>depth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Inter"/>
              </a:rPr>
              <a:t> total depth percentage = z / mean(x, y) = 2 * z / (x + y) (43--79)</a:t>
            </a:r>
          </a:p>
          <a:p>
            <a:pPr algn="l" fontAlgn="base"/>
            <a:r>
              <a:rPr lang="en-US" sz="2000" b="0" i="0" dirty="0">
                <a:solidFill>
                  <a:schemeClr val="bg1"/>
                </a:solidFill>
                <a:effectLst/>
                <a:latin typeface="inherit"/>
              </a:rPr>
              <a:t>table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Inter"/>
              </a:rPr>
              <a:t> width of top of diamond relative to widest point (43--95)</a:t>
            </a:r>
          </a:p>
        </p:txBody>
      </p:sp>
    </p:spTree>
    <p:extLst>
      <p:ext uri="{BB962C8B-B14F-4D97-AF65-F5344CB8AC3E}">
        <p14:creationId xmlns:p14="http://schemas.microsoft.com/office/powerpoint/2010/main" val="3688498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69EA27-0F1C-45D0-90A8-3DC3E84F821F}"/>
              </a:ext>
            </a:extLst>
          </p:cNvPr>
          <p:cNvSpPr txBox="1"/>
          <p:nvPr/>
        </p:nvSpPr>
        <p:spPr>
          <a:xfrm>
            <a:off x="1413027" y="2096108"/>
            <a:ext cx="1039427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000" dirty="0">
              <a:solidFill>
                <a:schemeClr val="bg1"/>
              </a:solidFill>
              <a:latin typeface="Roboto" panose="020B0604020202020204" pitchFamily="2" charset="0"/>
            </a:endParaRPr>
          </a:p>
          <a:p>
            <a:pPr algn="l"/>
            <a:r>
              <a:rPr lang="en-US" sz="2000" b="0" i="0" dirty="0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The problem is Regression</a:t>
            </a:r>
          </a:p>
          <a:p>
            <a:pPr algn="l"/>
            <a:endParaRPr lang="en-US" sz="2000" b="0" i="0" dirty="0">
              <a:solidFill>
                <a:schemeClr val="bg1"/>
              </a:solidFill>
              <a:effectLst/>
              <a:latin typeface="Roboto" panose="020B0604020202020204" pitchFamily="2" charset="0"/>
            </a:endParaRPr>
          </a:p>
          <a:p>
            <a:pPr algn="l"/>
            <a:r>
              <a:rPr lang="en-US" sz="2000" b="0" i="0" dirty="0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Type of machine learning system: Supervised - Batch Learning - Model Based</a:t>
            </a:r>
          </a:p>
          <a:p>
            <a:pPr algn="l"/>
            <a:endParaRPr lang="en-US" sz="2000" b="0" i="0" dirty="0">
              <a:solidFill>
                <a:schemeClr val="bg1"/>
              </a:solidFill>
              <a:effectLst/>
              <a:latin typeface="Roboto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085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1C4D4-D7B9-4B5C-87C3-9D1B4BD93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Get the data: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49C0C2-1D71-4932-A2FC-0013D4545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203" y="1831489"/>
            <a:ext cx="9905998" cy="45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395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1C4D4-D7B9-4B5C-87C3-9D1B4BD93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298" y="148281"/>
            <a:ext cx="7822443" cy="980676"/>
          </a:xfrm>
        </p:spPr>
        <p:txBody>
          <a:bodyPr>
            <a:normAutofit fontScale="90000"/>
          </a:bodyPr>
          <a:lstStyle/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Discover and visualize the 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17FD2F-D99A-429E-8BAD-62168336DE10}"/>
              </a:ext>
            </a:extLst>
          </p:cNvPr>
          <p:cNvSpPr txBox="1"/>
          <p:nvPr/>
        </p:nvSpPr>
        <p:spPr>
          <a:xfrm>
            <a:off x="1074422" y="1239793"/>
            <a:ext cx="105327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Data discovery:</a:t>
            </a:r>
          </a:p>
          <a:p>
            <a:pPr algn="l"/>
            <a:endParaRPr lang="en-US" sz="2400" b="0" i="0" dirty="0">
              <a:solidFill>
                <a:srgbClr val="212121"/>
              </a:solidFill>
              <a:effectLst/>
              <a:latin typeface="Roboto" panose="020B0604020202020204" pitchFamily="2" charset="0"/>
            </a:endParaRPr>
          </a:p>
          <a:p>
            <a:pPr algn="l"/>
            <a:r>
              <a:rPr lang="en-US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from data information we don't have any null value in our data</a:t>
            </a:r>
            <a:endParaRPr lang="en-US" sz="2400" b="0" i="0" dirty="0">
              <a:solidFill>
                <a:srgbClr val="212121"/>
              </a:solidFill>
              <a:effectLst/>
              <a:latin typeface="Roboto" panose="020B0604020202020204" pitchFamily="2" charset="0"/>
            </a:endParaRPr>
          </a:p>
          <a:p>
            <a:pPr algn="l"/>
            <a:endParaRPr lang="en-US" sz="2400" b="0" i="0" dirty="0">
              <a:solidFill>
                <a:srgbClr val="212121"/>
              </a:solidFill>
              <a:effectLst/>
              <a:latin typeface="Roboto" panose="020B0604020202020204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F49DCF-621A-40B6-A591-36D710253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872" y="2742911"/>
            <a:ext cx="6005080" cy="329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207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773" y="3007371"/>
            <a:ext cx="9906000" cy="335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CF28C45-0D53-478A-90AE-381B720D7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773" y="189470"/>
            <a:ext cx="9552344" cy="1159833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Discover and visualize the 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694E0A-AC11-412F-8960-75391EDB58AB}"/>
              </a:ext>
            </a:extLst>
          </p:cNvPr>
          <p:cNvSpPr txBox="1"/>
          <p:nvPr/>
        </p:nvSpPr>
        <p:spPr>
          <a:xfrm>
            <a:off x="1169773" y="1349303"/>
            <a:ext cx="105327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Data visualization:</a:t>
            </a:r>
          </a:p>
          <a:p>
            <a:pPr algn="l"/>
            <a:endParaRPr lang="en-US" sz="2400" b="0" i="0" dirty="0">
              <a:solidFill>
                <a:srgbClr val="212121"/>
              </a:solidFill>
              <a:effectLst/>
              <a:latin typeface="Roboto" panose="020B0604020202020204" pitchFamily="2" charset="0"/>
            </a:endParaRPr>
          </a:p>
          <a:p>
            <a:pPr algn="l"/>
            <a:r>
              <a:rPr lang="en-US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Create a hist plot for diamonds </a:t>
            </a:r>
            <a:r>
              <a:rPr lang="en-US" sz="24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dataframe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as shown down</a:t>
            </a:r>
            <a:br>
              <a:rPr lang="en-US" sz="2400" dirty="0"/>
            </a:br>
            <a:endParaRPr lang="en-US" sz="2400" b="0" i="0" dirty="0">
              <a:solidFill>
                <a:srgbClr val="212121"/>
              </a:solidFill>
              <a:effectLst/>
              <a:latin typeface="Roboto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101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008" y="1373659"/>
            <a:ext cx="7696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555228" y="221047"/>
            <a:ext cx="59329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Roboto" panose="020B0604020202020204" pitchFamily="2" charset="0"/>
              </a:rPr>
              <a:t>Discover and visualize the data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15358" y="805822"/>
            <a:ext cx="24112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12121"/>
                </a:solidFill>
                <a:latin typeface="Roboto" panose="020B0604020202020204" pitchFamily="2" charset="0"/>
              </a:rPr>
              <a:t>Data visualization:</a:t>
            </a:r>
          </a:p>
        </p:txBody>
      </p:sp>
    </p:spTree>
    <p:extLst>
      <p:ext uri="{BB962C8B-B14F-4D97-AF65-F5344CB8AC3E}">
        <p14:creationId xmlns:p14="http://schemas.microsoft.com/office/powerpoint/2010/main" val="37561330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1112</TotalTime>
  <Words>512</Words>
  <Application>Microsoft Office PowerPoint</Application>
  <PresentationFormat>Widescreen</PresentationFormat>
  <Paragraphs>68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inherit</vt:lpstr>
      <vt:lpstr>Inter</vt:lpstr>
      <vt:lpstr>Roboto</vt:lpstr>
      <vt:lpstr>Tw Cen MT</vt:lpstr>
      <vt:lpstr>var(--colab-chrome-font-family)</vt:lpstr>
      <vt:lpstr>Circuit</vt:lpstr>
      <vt:lpstr>PowerPoint Presentation</vt:lpstr>
      <vt:lpstr>PowerPoint Presentation</vt:lpstr>
      <vt:lpstr>The dataset :Diamonds  </vt:lpstr>
      <vt:lpstr>PowerPoint Presentation</vt:lpstr>
      <vt:lpstr>PowerPoint Presentation</vt:lpstr>
      <vt:lpstr>Get the data:</vt:lpstr>
      <vt:lpstr>Discover and visualize the data</vt:lpstr>
      <vt:lpstr>Discover and visualize the data</vt:lpstr>
      <vt:lpstr>PowerPoint Presentation</vt:lpstr>
      <vt:lpstr>Discover and visualize the data</vt:lpstr>
      <vt:lpstr>  Title Prepare the data for machine learning algorithms   </vt:lpstr>
      <vt:lpstr>  Title Prepare the data for machine learning algorithms  </vt:lpstr>
      <vt:lpstr>  Title Prepare the data for machine learning algorithms  </vt:lpstr>
      <vt:lpstr>  Title Prepare the data for machine learning algorithms  </vt:lpstr>
      <vt:lpstr>  One hot encoding   </vt:lpstr>
      <vt:lpstr>Data Scaling</vt:lpstr>
      <vt:lpstr>Data Scaling</vt:lpstr>
      <vt:lpstr>Model Training</vt:lpstr>
      <vt:lpstr>Model Training</vt:lpstr>
      <vt:lpstr>Model Training</vt:lpstr>
      <vt:lpstr>Model Training</vt:lpstr>
      <vt:lpstr>Model Training</vt:lpstr>
      <vt:lpstr>Model Training</vt:lpstr>
      <vt:lpstr>Model Training</vt:lpstr>
      <vt:lpstr>Model Training</vt:lpstr>
      <vt:lpstr>Model Training</vt:lpstr>
      <vt:lpstr>PowerPoint Presentation</vt:lpstr>
      <vt:lpstr>Model Training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yumna Alshalak</dc:creator>
  <cp:lastModifiedBy>yumna Alshalak</cp:lastModifiedBy>
  <cp:revision>12</cp:revision>
  <dcterms:created xsi:type="dcterms:W3CDTF">2021-08-26T15:11:02Z</dcterms:created>
  <dcterms:modified xsi:type="dcterms:W3CDTF">2022-11-06T10:21:52Z</dcterms:modified>
</cp:coreProperties>
</file>