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latsi" charset="1" panose="00000500000000000000"/>
      <p:regular r:id="rId32"/>
    </p:embeddedFont>
    <p:embeddedFont>
      <p:font typeface="Open Sans Bold" charset="1" panose="020B0806030504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jpeg" Type="http://schemas.openxmlformats.org/officeDocument/2006/relationships/image"/><Relationship Id="rId5" Target="../media/image1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5504668" y="1964528"/>
            <a:ext cx="10799830" cy="2821271"/>
          </a:xfrm>
          <a:prstGeom prst="rect">
            <a:avLst/>
          </a:prstGeom>
        </p:spPr>
        <p:txBody>
          <a:bodyPr anchor="t" rtlCol="false" tIns="0" lIns="0" bIns="0" rIns="0">
            <a:spAutoFit/>
          </a:bodyPr>
          <a:lstStyle/>
          <a:p>
            <a:pPr algn="ctr">
              <a:lnSpc>
                <a:spcPts val="5473"/>
              </a:lnSpc>
            </a:pPr>
            <a:r>
              <a:rPr lang="en-US" sz="5642">
                <a:solidFill>
                  <a:srgbClr val="000000"/>
                </a:solidFill>
                <a:latin typeface="Alatsi"/>
                <a:ea typeface="Alatsi"/>
                <a:cs typeface="Alatsi"/>
                <a:sym typeface="Alatsi"/>
              </a:rPr>
              <a:t>PROYEK PENGEMBANGAN BASIS DATA </a:t>
            </a:r>
          </a:p>
          <a:p>
            <a:pPr algn="ctr">
              <a:lnSpc>
                <a:spcPts val="5473"/>
              </a:lnSpc>
            </a:pPr>
            <a:r>
              <a:rPr lang="en-US" sz="5642">
                <a:solidFill>
                  <a:srgbClr val="000000"/>
                </a:solidFill>
                <a:latin typeface="Alatsi"/>
                <a:ea typeface="Alatsi"/>
                <a:cs typeface="Alatsi"/>
                <a:sym typeface="Alatsi"/>
              </a:rPr>
              <a:t>MANAGEMENT PENJUALAN DI KEDAI ES KRIM</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6411454" y="6464859"/>
            <a:ext cx="9553911" cy="3822141"/>
          </a:xfrm>
          <a:prstGeom prst="rect">
            <a:avLst/>
          </a:prstGeom>
        </p:spPr>
        <p:txBody>
          <a:bodyPr anchor="t" rtlCol="false" tIns="0" lIns="0" bIns="0" rIns="0">
            <a:spAutoFit/>
          </a:bodyPr>
          <a:lstStyle/>
          <a:p>
            <a:pPr algn="ctr">
              <a:lnSpc>
                <a:spcPts val="6075"/>
              </a:lnSpc>
            </a:pPr>
            <a:r>
              <a:rPr lang="en-US" sz="4339">
                <a:solidFill>
                  <a:srgbClr val="766154"/>
                </a:solidFill>
                <a:latin typeface="Alatsi"/>
                <a:ea typeface="Alatsi"/>
                <a:cs typeface="Alatsi"/>
                <a:sym typeface="Alatsi"/>
              </a:rPr>
              <a:t>Kelompok 10</a:t>
            </a:r>
          </a:p>
          <a:p>
            <a:pPr algn="ctr">
              <a:lnSpc>
                <a:spcPts val="6075"/>
              </a:lnSpc>
            </a:pPr>
            <a:r>
              <a:rPr lang="en-US" sz="4339">
                <a:solidFill>
                  <a:srgbClr val="766154"/>
                </a:solidFill>
                <a:latin typeface="Alatsi"/>
                <a:ea typeface="Alatsi"/>
                <a:cs typeface="Alatsi"/>
                <a:sym typeface="Alatsi"/>
              </a:rPr>
              <a:t>Aulia Surya Nugraheni/2433069</a:t>
            </a:r>
          </a:p>
          <a:p>
            <a:pPr algn="ctr">
              <a:lnSpc>
                <a:spcPts val="6075"/>
              </a:lnSpc>
            </a:pPr>
            <a:r>
              <a:rPr lang="en-US" sz="4339">
                <a:solidFill>
                  <a:srgbClr val="766154"/>
                </a:solidFill>
                <a:latin typeface="Alatsi"/>
                <a:ea typeface="Alatsi"/>
                <a:cs typeface="Alatsi"/>
                <a:sym typeface="Alatsi"/>
              </a:rPr>
              <a:t>Yumna Anky Prita/243307090</a:t>
            </a:r>
          </a:p>
          <a:p>
            <a:pPr algn="ctr">
              <a:lnSpc>
                <a:spcPts val="6075"/>
              </a:lnSpc>
            </a:pPr>
            <a:r>
              <a:rPr lang="en-US" sz="4339">
                <a:solidFill>
                  <a:srgbClr val="766154"/>
                </a:solidFill>
                <a:latin typeface="Alatsi"/>
                <a:ea typeface="Alatsi"/>
                <a:cs typeface="Alatsi"/>
                <a:sym typeface="Alatsi"/>
              </a:rPr>
              <a:t>Aditya Surya Nugraheni/243307094</a:t>
            </a:r>
          </a:p>
          <a:p>
            <a:pPr algn="ctr">
              <a:lnSpc>
                <a:spcPts val="607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47112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32485" y="2267592"/>
            <a:ext cx="12809841" cy="2497919"/>
          </a:xfrm>
          <a:custGeom>
            <a:avLst/>
            <a:gdLst/>
            <a:ahLst/>
            <a:cxnLst/>
            <a:rect r="r" b="b" t="t" l="l"/>
            <a:pathLst>
              <a:path h="2497919" w="12809841">
                <a:moveTo>
                  <a:pt x="0" y="0"/>
                </a:moveTo>
                <a:lnTo>
                  <a:pt x="12809841" y="0"/>
                </a:lnTo>
                <a:lnTo>
                  <a:pt x="12809841" y="2497919"/>
                </a:lnTo>
                <a:lnTo>
                  <a:pt x="0" y="2497919"/>
                </a:lnTo>
                <a:lnTo>
                  <a:pt x="0" y="0"/>
                </a:lnTo>
                <a:close/>
              </a:path>
            </a:pathLst>
          </a:custGeom>
          <a:blipFill>
            <a:blip r:embed="rId4"/>
            <a:stretch>
              <a:fillRect l="0" t="0" r="0" b="0"/>
            </a:stretch>
          </a:blipFill>
        </p:spPr>
      </p:sp>
      <p:sp>
        <p:nvSpPr>
          <p:cNvPr name="Freeform 11" id="11"/>
          <p:cNvSpPr/>
          <p:nvPr/>
        </p:nvSpPr>
        <p:spPr>
          <a:xfrm flipH="false" flipV="false" rot="0">
            <a:off x="1232485" y="5365381"/>
            <a:ext cx="12311200" cy="3122289"/>
          </a:xfrm>
          <a:custGeom>
            <a:avLst/>
            <a:gdLst/>
            <a:ahLst/>
            <a:cxnLst/>
            <a:rect r="r" b="b" t="t" l="l"/>
            <a:pathLst>
              <a:path h="3122289" w="12311200">
                <a:moveTo>
                  <a:pt x="0" y="0"/>
                </a:moveTo>
                <a:lnTo>
                  <a:pt x="12311200" y="0"/>
                </a:lnTo>
                <a:lnTo>
                  <a:pt x="12311200" y="3122289"/>
                </a:lnTo>
                <a:lnTo>
                  <a:pt x="0" y="3122289"/>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47112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32485" y="2402945"/>
            <a:ext cx="12707463" cy="3081560"/>
          </a:xfrm>
          <a:custGeom>
            <a:avLst/>
            <a:gdLst/>
            <a:ahLst/>
            <a:cxnLst/>
            <a:rect r="r" b="b" t="t" l="l"/>
            <a:pathLst>
              <a:path h="3081560" w="12707463">
                <a:moveTo>
                  <a:pt x="0" y="0"/>
                </a:moveTo>
                <a:lnTo>
                  <a:pt x="12707463" y="0"/>
                </a:lnTo>
                <a:lnTo>
                  <a:pt x="12707463" y="3081559"/>
                </a:lnTo>
                <a:lnTo>
                  <a:pt x="0" y="3081559"/>
                </a:lnTo>
                <a:lnTo>
                  <a:pt x="0" y="0"/>
                </a:lnTo>
                <a:close/>
              </a:path>
            </a:pathLst>
          </a:custGeom>
          <a:blipFill>
            <a:blip r:embed="rId4"/>
            <a:stretch>
              <a:fillRect l="0" t="0" r="0" b="0"/>
            </a:stretch>
          </a:blipFill>
        </p:spPr>
      </p:sp>
      <p:sp>
        <p:nvSpPr>
          <p:cNvPr name="Freeform 11" id="11"/>
          <p:cNvSpPr/>
          <p:nvPr/>
        </p:nvSpPr>
        <p:spPr>
          <a:xfrm flipH="false" flipV="false" rot="0">
            <a:off x="1454928" y="6378835"/>
            <a:ext cx="12707463" cy="2779758"/>
          </a:xfrm>
          <a:custGeom>
            <a:avLst/>
            <a:gdLst/>
            <a:ahLst/>
            <a:cxnLst/>
            <a:rect r="r" b="b" t="t" l="l"/>
            <a:pathLst>
              <a:path h="2779758" w="12707463">
                <a:moveTo>
                  <a:pt x="0" y="0"/>
                </a:moveTo>
                <a:lnTo>
                  <a:pt x="12707463" y="0"/>
                </a:lnTo>
                <a:lnTo>
                  <a:pt x="12707463" y="2779757"/>
                </a:lnTo>
                <a:lnTo>
                  <a:pt x="0" y="2779757"/>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Freeform 9" id="9"/>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910584" y="1910102"/>
            <a:ext cx="15511183" cy="7425979"/>
          </a:xfrm>
          <a:custGeom>
            <a:avLst/>
            <a:gdLst/>
            <a:ahLst/>
            <a:cxnLst/>
            <a:rect r="r" b="b" t="t" l="l"/>
            <a:pathLst>
              <a:path h="7425979" w="15511183">
                <a:moveTo>
                  <a:pt x="0" y="0"/>
                </a:moveTo>
                <a:lnTo>
                  <a:pt x="15511183" y="0"/>
                </a:lnTo>
                <a:lnTo>
                  <a:pt x="15511183" y="7425979"/>
                </a:lnTo>
                <a:lnTo>
                  <a:pt x="0" y="7425979"/>
                </a:lnTo>
                <a:lnTo>
                  <a:pt x="0" y="0"/>
                </a:lnTo>
                <a:close/>
              </a:path>
            </a:pathLst>
          </a:custGeom>
          <a:blipFill>
            <a:blip r:embed="rId4"/>
            <a:stretch>
              <a:fillRect l="0" t="0" r="0" b="0"/>
            </a:stretch>
          </a:blipFill>
        </p:spPr>
      </p:sp>
      <p:sp>
        <p:nvSpPr>
          <p:cNvPr name="TextBox 12" id="12"/>
          <p:cNvSpPr txBox="true"/>
          <p:nvPr/>
        </p:nvSpPr>
        <p:spPr>
          <a:xfrm rot="0">
            <a:off x="3918390" y="338084"/>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SCHEMA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name="Group 3" id="3"/>
          <p:cNvGrpSpPr/>
          <p:nvPr/>
        </p:nvGrpSpPr>
        <p:grpSpPr>
          <a:xfrm rot="0">
            <a:off x="1234136" y="2530751"/>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Freeform 15" id="15"/>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958622" y="2087563"/>
            <a:ext cx="7739737" cy="3435292"/>
          </a:xfrm>
          <a:custGeom>
            <a:avLst/>
            <a:gdLst/>
            <a:ahLst/>
            <a:cxnLst/>
            <a:rect r="r" b="b" t="t" l="l"/>
            <a:pathLst>
              <a:path h="3435292" w="7739737">
                <a:moveTo>
                  <a:pt x="0" y="0"/>
                </a:moveTo>
                <a:lnTo>
                  <a:pt x="7739737" y="0"/>
                </a:lnTo>
                <a:lnTo>
                  <a:pt x="7739737" y="3435293"/>
                </a:lnTo>
                <a:lnTo>
                  <a:pt x="0" y="3435293"/>
                </a:lnTo>
                <a:lnTo>
                  <a:pt x="0" y="0"/>
                </a:lnTo>
                <a:close/>
              </a:path>
            </a:pathLst>
          </a:custGeom>
          <a:blipFill>
            <a:blip r:embed="rId4"/>
            <a:stretch>
              <a:fillRect l="0" t="-12564" r="0" b="-12564"/>
            </a:stretch>
          </a:blipFill>
        </p:spPr>
      </p:sp>
      <p:grpSp>
        <p:nvGrpSpPr>
          <p:cNvPr name="Group 18" id="18"/>
          <p:cNvGrpSpPr/>
          <p:nvPr/>
        </p:nvGrpSpPr>
        <p:grpSpPr>
          <a:xfrm rot="0">
            <a:off x="1065521" y="6768869"/>
            <a:ext cx="1105361" cy="1105361"/>
            <a:chOff x="0" y="0"/>
            <a:chExt cx="1473815" cy="1473815"/>
          </a:xfrm>
        </p:grpSpPr>
        <p:grpSp>
          <p:nvGrpSpPr>
            <p:cNvPr name="Group 19" id="19"/>
            <p:cNvGrpSpPr/>
            <p:nvPr/>
          </p:nvGrpSpPr>
          <p:grpSpPr>
            <a:xfrm rot="0">
              <a:off x="0" y="0"/>
              <a:ext cx="1473815" cy="147381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sp>
        <p:nvSpPr>
          <p:cNvPr name="Freeform 23" id="23"/>
          <p:cNvSpPr/>
          <p:nvPr/>
        </p:nvSpPr>
        <p:spPr>
          <a:xfrm flipH="false" flipV="false" rot="0">
            <a:off x="2958622" y="5870062"/>
            <a:ext cx="7739737" cy="3907115"/>
          </a:xfrm>
          <a:custGeom>
            <a:avLst/>
            <a:gdLst/>
            <a:ahLst/>
            <a:cxnLst/>
            <a:rect r="r" b="b" t="t" l="l"/>
            <a:pathLst>
              <a:path h="3907115" w="7739737">
                <a:moveTo>
                  <a:pt x="0" y="0"/>
                </a:moveTo>
                <a:lnTo>
                  <a:pt x="7739737" y="0"/>
                </a:lnTo>
                <a:lnTo>
                  <a:pt x="7739737" y="3907115"/>
                </a:lnTo>
                <a:lnTo>
                  <a:pt x="0" y="3907115"/>
                </a:lnTo>
                <a:lnTo>
                  <a:pt x="0" y="0"/>
                </a:lnTo>
                <a:close/>
              </a:path>
            </a:pathLst>
          </a:custGeom>
          <a:blipFill>
            <a:blip r:embed="rId5"/>
            <a:stretch>
              <a:fillRect l="0" t="-12564" r="0" b="-12564"/>
            </a:stretch>
          </a:blipFill>
        </p:spPr>
      </p:sp>
      <p:sp>
        <p:nvSpPr>
          <p:cNvPr name="TextBox 24" id="24"/>
          <p:cNvSpPr txBox="true"/>
          <p:nvPr/>
        </p:nvSpPr>
        <p:spPr>
          <a:xfrm rot="0">
            <a:off x="11317484" y="2655231"/>
            <a:ext cx="7457408"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Buka file composer.json menggunakan notepad dan ketik “yiisoft/yii2-gii” : “~2.1.0”</a:t>
            </a:r>
          </a:p>
        </p:txBody>
      </p:sp>
      <p:sp>
        <p:nvSpPr>
          <p:cNvPr name="TextBox 25" id="25"/>
          <p:cNvSpPr txBox="true"/>
          <p:nvPr/>
        </p:nvSpPr>
        <p:spPr>
          <a:xfrm rot="0">
            <a:off x="11146034" y="6893349"/>
            <a:ext cx="7457408" cy="1257985"/>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Masuk ke file user-users-basic-config-db menggunakan notepad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name="Group 3" id="3"/>
          <p:cNvGrpSpPr/>
          <p:nvPr/>
        </p:nvGrpSpPr>
        <p:grpSpPr>
          <a:xfrm rot="0">
            <a:off x="1234136" y="2530751"/>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grpSp>
      <p:sp>
        <p:nvSpPr>
          <p:cNvPr name="Freeform 15" id="15"/>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65521" y="6768869"/>
            <a:ext cx="1105361" cy="1105361"/>
            <a:chOff x="0" y="0"/>
            <a:chExt cx="1473815" cy="1473815"/>
          </a:xfrm>
        </p:grpSpPr>
        <p:grpSp>
          <p:nvGrpSpPr>
            <p:cNvPr name="Group 18" id="18"/>
            <p:cNvGrpSpPr/>
            <p:nvPr/>
          </p:nvGrpSpPr>
          <p:grpSpPr>
            <a:xfrm rot="0">
              <a:off x="0" y="0"/>
              <a:ext cx="1473815" cy="147381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grpSp>
      <p:sp>
        <p:nvSpPr>
          <p:cNvPr name="Freeform 22" id="22"/>
          <p:cNvSpPr/>
          <p:nvPr/>
        </p:nvSpPr>
        <p:spPr>
          <a:xfrm flipH="false" flipV="false" rot="0">
            <a:off x="2958622" y="5871684"/>
            <a:ext cx="7073007" cy="4005090"/>
          </a:xfrm>
          <a:custGeom>
            <a:avLst/>
            <a:gdLst/>
            <a:ahLst/>
            <a:cxnLst/>
            <a:rect r="r" b="b" t="t" l="l"/>
            <a:pathLst>
              <a:path h="4005090" w="7073007">
                <a:moveTo>
                  <a:pt x="0" y="0"/>
                </a:moveTo>
                <a:lnTo>
                  <a:pt x="7073007" y="0"/>
                </a:lnTo>
                <a:lnTo>
                  <a:pt x="7073007" y="4005091"/>
                </a:lnTo>
                <a:lnTo>
                  <a:pt x="0" y="4005091"/>
                </a:lnTo>
                <a:lnTo>
                  <a:pt x="0" y="0"/>
                </a:lnTo>
                <a:close/>
              </a:path>
            </a:pathLst>
          </a:custGeom>
          <a:blipFill>
            <a:blip r:embed="rId4"/>
            <a:stretch>
              <a:fillRect l="0" t="0" r="0" b="0"/>
            </a:stretch>
          </a:blipFill>
        </p:spPr>
      </p:sp>
      <p:sp>
        <p:nvSpPr>
          <p:cNvPr name="Freeform 23" id="23"/>
          <p:cNvSpPr/>
          <p:nvPr/>
        </p:nvSpPr>
        <p:spPr>
          <a:xfrm flipH="false" flipV="false" rot="0">
            <a:off x="3157621" y="1897063"/>
            <a:ext cx="6675009" cy="3754693"/>
          </a:xfrm>
          <a:custGeom>
            <a:avLst/>
            <a:gdLst/>
            <a:ahLst/>
            <a:cxnLst/>
            <a:rect r="r" b="b" t="t" l="l"/>
            <a:pathLst>
              <a:path h="3754693" w="6675009">
                <a:moveTo>
                  <a:pt x="0" y="0"/>
                </a:moveTo>
                <a:lnTo>
                  <a:pt x="6675009" y="0"/>
                </a:lnTo>
                <a:lnTo>
                  <a:pt x="6675009" y="3754693"/>
                </a:lnTo>
                <a:lnTo>
                  <a:pt x="0" y="3754693"/>
                </a:lnTo>
                <a:lnTo>
                  <a:pt x="0" y="0"/>
                </a:lnTo>
                <a:close/>
              </a:path>
            </a:pathLst>
          </a:custGeom>
          <a:blipFill>
            <a:blip r:embed="rId5"/>
            <a:stretch>
              <a:fillRect l="0" t="0" r="0" b="0"/>
            </a:stretch>
          </a:blipFill>
        </p:spPr>
      </p:sp>
      <p:sp>
        <p:nvSpPr>
          <p:cNvPr name="TextBox 24" id="24"/>
          <p:cNvSpPr txBox="true"/>
          <p:nvPr/>
        </p:nvSpPr>
        <p:spPr>
          <a:xfrm rot="0">
            <a:off x="10479304" y="7682849"/>
            <a:ext cx="7457408"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 lalu ketikkan "php yii serve"</a:t>
            </a:r>
          </a:p>
        </p:txBody>
      </p:sp>
      <p:sp>
        <p:nvSpPr>
          <p:cNvPr name="TextBox 25" id="25"/>
          <p:cNvSpPr txBox="true"/>
          <p:nvPr/>
        </p:nvSpPr>
        <p:spPr>
          <a:xfrm rot="0">
            <a:off x="10255577" y="2793529"/>
            <a:ext cx="7457408" cy="1257985"/>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Masuk ke folder user-users-basic dan klik kanan untuk membuka terminal.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name="Group 3" id="3"/>
          <p:cNvGrpSpPr/>
          <p:nvPr/>
        </p:nvGrpSpPr>
        <p:grpSpPr>
          <a:xfrm rot="0">
            <a:off x="1234136" y="2454551"/>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5</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grpSp>
      <p:sp>
        <p:nvSpPr>
          <p:cNvPr name="Freeform 15" id="15"/>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65521" y="6692669"/>
            <a:ext cx="1105361" cy="1105361"/>
            <a:chOff x="0" y="0"/>
            <a:chExt cx="1473815" cy="1473815"/>
          </a:xfrm>
        </p:grpSpPr>
        <p:grpSp>
          <p:nvGrpSpPr>
            <p:cNvPr name="Group 18" id="18"/>
            <p:cNvGrpSpPr/>
            <p:nvPr/>
          </p:nvGrpSpPr>
          <p:grpSpPr>
            <a:xfrm rot="0">
              <a:off x="0" y="0"/>
              <a:ext cx="1473815" cy="147381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6</a:t>
              </a:r>
            </a:p>
          </p:txBody>
        </p:sp>
      </p:grpSp>
      <p:sp>
        <p:nvSpPr>
          <p:cNvPr name="Freeform 22" id="22"/>
          <p:cNvSpPr/>
          <p:nvPr/>
        </p:nvSpPr>
        <p:spPr>
          <a:xfrm flipH="false" flipV="false" rot="0">
            <a:off x="2990512" y="1921821"/>
            <a:ext cx="6707033" cy="3772706"/>
          </a:xfrm>
          <a:custGeom>
            <a:avLst/>
            <a:gdLst/>
            <a:ahLst/>
            <a:cxnLst/>
            <a:rect r="r" b="b" t="t" l="l"/>
            <a:pathLst>
              <a:path h="3772706" w="6707033">
                <a:moveTo>
                  <a:pt x="0" y="0"/>
                </a:moveTo>
                <a:lnTo>
                  <a:pt x="6707033" y="0"/>
                </a:lnTo>
                <a:lnTo>
                  <a:pt x="6707033" y="3772706"/>
                </a:lnTo>
                <a:lnTo>
                  <a:pt x="0" y="3772706"/>
                </a:lnTo>
                <a:lnTo>
                  <a:pt x="0" y="0"/>
                </a:lnTo>
                <a:close/>
              </a:path>
            </a:pathLst>
          </a:custGeom>
          <a:blipFill>
            <a:blip r:embed="rId4"/>
            <a:stretch>
              <a:fillRect l="0" t="0" r="0" b="0"/>
            </a:stretch>
          </a:blipFill>
        </p:spPr>
      </p:sp>
      <p:sp>
        <p:nvSpPr>
          <p:cNvPr name="Freeform 23" id="23"/>
          <p:cNvSpPr/>
          <p:nvPr/>
        </p:nvSpPr>
        <p:spPr>
          <a:xfrm flipH="false" flipV="false" rot="0">
            <a:off x="2990512" y="6075128"/>
            <a:ext cx="6701607" cy="3769654"/>
          </a:xfrm>
          <a:custGeom>
            <a:avLst/>
            <a:gdLst/>
            <a:ahLst/>
            <a:cxnLst/>
            <a:rect r="r" b="b" t="t" l="l"/>
            <a:pathLst>
              <a:path h="3769654" w="6701607">
                <a:moveTo>
                  <a:pt x="0" y="0"/>
                </a:moveTo>
                <a:lnTo>
                  <a:pt x="6701607" y="0"/>
                </a:lnTo>
                <a:lnTo>
                  <a:pt x="6701607" y="3769653"/>
                </a:lnTo>
                <a:lnTo>
                  <a:pt x="0" y="3769653"/>
                </a:lnTo>
                <a:lnTo>
                  <a:pt x="0" y="0"/>
                </a:lnTo>
                <a:close/>
              </a:path>
            </a:pathLst>
          </a:custGeom>
          <a:blipFill>
            <a:blip r:embed="rId5"/>
            <a:stretch>
              <a:fillRect l="0" t="0" r="0" b="0"/>
            </a:stretch>
          </a:blipFill>
        </p:spPr>
      </p:sp>
      <p:sp>
        <p:nvSpPr>
          <p:cNvPr name="TextBox 24" id="24"/>
          <p:cNvSpPr txBox="true"/>
          <p:nvPr/>
        </p:nvSpPr>
        <p:spPr>
          <a:xfrm rot="0">
            <a:off x="10158780" y="2902344"/>
            <a:ext cx="7457408" cy="1257985"/>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Gunakan chrome untuk mengetikkan "http://localhost:8080/"</a:t>
            </a:r>
          </a:p>
        </p:txBody>
      </p:sp>
      <p:sp>
        <p:nvSpPr>
          <p:cNvPr name="TextBox 25" id="25"/>
          <p:cNvSpPr txBox="true"/>
          <p:nvPr/>
        </p:nvSpPr>
        <p:spPr>
          <a:xfrm rot="0">
            <a:off x="10158780" y="6817149"/>
            <a:ext cx="7457408"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Lanjut ketikkan "http://localhost:8080/index.php?r=gii" lalu pilih model generator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name="Group 3" id="3"/>
          <p:cNvGrpSpPr/>
          <p:nvPr/>
        </p:nvGrpSpPr>
        <p:grpSpPr>
          <a:xfrm rot="0">
            <a:off x="3090783" y="2483126"/>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7</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15</a:t>
              </a:r>
            </a:p>
          </p:txBody>
        </p:sp>
      </p:grpSp>
      <p:sp>
        <p:nvSpPr>
          <p:cNvPr name="Freeform 15" id="15"/>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4812051" y="2220940"/>
            <a:ext cx="8816298" cy="4959168"/>
          </a:xfrm>
          <a:custGeom>
            <a:avLst/>
            <a:gdLst/>
            <a:ahLst/>
            <a:cxnLst/>
            <a:rect r="r" b="b" t="t" l="l"/>
            <a:pathLst>
              <a:path h="4959168" w="8816298">
                <a:moveTo>
                  <a:pt x="0" y="0"/>
                </a:moveTo>
                <a:lnTo>
                  <a:pt x="8816298" y="0"/>
                </a:lnTo>
                <a:lnTo>
                  <a:pt x="8816298" y="4959168"/>
                </a:lnTo>
                <a:lnTo>
                  <a:pt x="0" y="4959168"/>
                </a:lnTo>
                <a:lnTo>
                  <a:pt x="0" y="0"/>
                </a:lnTo>
                <a:close/>
              </a:path>
            </a:pathLst>
          </a:custGeom>
          <a:blipFill>
            <a:blip r:embed="rId4"/>
            <a:stretch>
              <a:fillRect l="0" t="0" r="0" b="0"/>
            </a:stretch>
          </a:blipFill>
        </p:spPr>
      </p:sp>
      <p:sp>
        <p:nvSpPr>
          <p:cNvPr name="TextBox 18" id="18"/>
          <p:cNvSpPr txBox="true"/>
          <p:nvPr/>
        </p:nvSpPr>
        <p:spPr>
          <a:xfrm rot="0">
            <a:off x="5491496" y="7673059"/>
            <a:ext cx="7457408" cy="1257985"/>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Setelah menyelesaikan di model generator, lanjut klik CRUD generator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name="Group 3" id="3"/>
          <p:cNvGrpSpPr/>
          <p:nvPr/>
        </p:nvGrpSpPr>
        <p:grpSpPr>
          <a:xfrm rot="0">
            <a:off x="1065521" y="2164137"/>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16</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617278" y="2164137"/>
            <a:ext cx="6526722" cy="3671281"/>
          </a:xfrm>
          <a:custGeom>
            <a:avLst/>
            <a:gdLst/>
            <a:ahLst/>
            <a:cxnLst/>
            <a:rect r="r" b="b" t="t" l="l"/>
            <a:pathLst>
              <a:path h="3671281" w="6526722">
                <a:moveTo>
                  <a:pt x="0" y="0"/>
                </a:moveTo>
                <a:lnTo>
                  <a:pt x="6526722" y="0"/>
                </a:lnTo>
                <a:lnTo>
                  <a:pt x="6526722" y="3671282"/>
                </a:lnTo>
                <a:lnTo>
                  <a:pt x="0" y="3671282"/>
                </a:lnTo>
                <a:lnTo>
                  <a:pt x="0" y="0"/>
                </a:lnTo>
                <a:close/>
              </a:path>
            </a:pathLst>
          </a:custGeom>
          <a:blipFill>
            <a:blip r:embed="rId4"/>
            <a:stretch>
              <a:fillRect l="0" t="0" r="0" b="0"/>
            </a:stretch>
          </a:blipFill>
        </p:spPr>
      </p:sp>
      <p:grpSp>
        <p:nvGrpSpPr>
          <p:cNvPr name="Group 17" id="17"/>
          <p:cNvGrpSpPr/>
          <p:nvPr/>
        </p:nvGrpSpPr>
        <p:grpSpPr>
          <a:xfrm rot="0">
            <a:off x="1065521" y="6578369"/>
            <a:ext cx="1105361" cy="1105361"/>
            <a:chOff x="0" y="0"/>
            <a:chExt cx="1473815" cy="1473815"/>
          </a:xfrm>
        </p:grpSpPr>
        <p:grpSp>
          <p:nvGrpSpPr>
            <p:cNvPr name="Group 18" id="18"/>
            <p:cNvGrpSpPr/>
            <p:nvPr/>
          </p:nvGrpSpPr>
          <p:grpSpPr>
            <a:xfrm rot="0">
              <a:off x="0" y="0"/>
              <a:ext cx="1473815" cy="147381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sp>
        <p:nvSpPr>
          <p:cNvPr name="Freeform 22" id="22"/>
          <p:cNvSpPr/>
          <p:nvPr/>
        </p:nvSpPr>
        <p:spPr>
          <a:xfrm flipH="false" flipV="false" rot="0">
            <a:off x="2617278" y="6654569"/>
            <a:ext cx="9807446" cy="3085088"/>
          </a:xfrm>
          <a:custGeom>
            <a:avLst/>
            <a:gdLst/>
            <a:ahLst/>
            <a:cxnLst/>
            <a:rect r="r" b="b" t="t" l="l"/>
            <a:pathLst>
              <a:path h="3085088" w="9807446">
                <a:moveTo>
                  <a:pt x="0" y="0"/>
                </a:moveTo>
                <a:lnTo>
                  <a:pt x="9807445" y="0"/>
                </a:lnTo>
                <a:lnTo>
                  <a:pt x="9807445" y="3085087"/>
                </a:lnTo>
                <a:lnTo>
                  <a:pt x="0" y="3085087"/>
                </a:lnTo>
                <a:lnTo>
                  <a:pt x="0" y="0"/>
                </a:lnTo>
                <a:close/>
              </a:path>
            </a:pathLst>
          </a:custGeom>
          <a:blipFill>
            <a:blip r:embed="rId5"/>
            <a:stretch>
              <a:fillRect l="0" t="0" r="0" b="-78817"/>
            </a:stretch>
          </a:blipFill>
        </p:spPr>
      </p:sp>
      <p:sp>
        <p:nvSpPr>
          <p:cNvPr name="TextBox 23" id="23"/>
          <p:cNvSpPr txBox="true"/>
          <p:nvPr/>
        </p:nvSpPr>
        <p:spPr>
          <a:xfrm rot="0">
            <a:off x="9374300" y="2659668"/>
            <a:ext cx="7457408"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Buka Xampp, lalu klik di my.ini dan hapus komentar pada server id -1  dan log-bin=mysql-bin</a:t>
            </a:r>
          </a:p>
        </p:txBody>
      </p:sp>
      <p:sp>
        <p:nvSpPr>
          <p:cNvPr name="TextBox 24" id="24"/>
          <p:cNvSpPr txBox="true"/>
          <p:nvPr/>
        </p:nvSpPr>
        <p:spPr>
          <a:xfrm rot="0">
            <a:off x="12424723" y="7708772"/>
            <a:ext cx="3613903"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Masuk ke mysql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name="Group 3" id="3"/>
          <p:cNvGrpSpPr/>
          <p:nvPr/>
        </p:nvGrpSpPr>
        <p:grpSpPr>
          <a:xfrm rot="0">
            <a:off x="1065521" y="2164137"/>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17</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065521" y="5717014"/>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grpSp>
      <p:sp>
        <p:nvSpPr>
          <p:cNvPr name="Freeform 21" id="21"/>
          <p:cNvSpPr/>
          <p:nvPr/>
        </p:nvSpPr>
        <p:spPr>
          <a:xfrm flipH="false" flipV="false" rot="0">
            <a:off x="2391189" y="2164137"/>
            <a:ext cx="6752811" cy="3574320"/>
          </a:xfrm>
          <a:custGeom>
            <a:avLst/>
            <a:gdLst/>
            <a:ahLst/>
            <a:cxnLst/>
            <a:rect r="r" b="b" t="t" l="l"/>
            <a:pathLst>
              <a:path h="3574320" w="6752811">
                <a:moveTo>
                  <a:pt x="0" y="0"/>
                </a:moveTo>
                <a:lnTo>
                  <a:pt x="6752811" y="0"/>
                </a:lnTo>
                <a:lnTo>
                  <a:pt x="6752811" y="3574320"/>
                </a:lnTo>
                <a:lnTo>
                  <a:pt x="0" y="3574320"/>
                </a:lnTo>
                <a:lnTo>
                  <a:pt x="0" y="0"/>
                </a:lnTo>
                <a:close/>
              </a:path>
            </a:pathLst>
          </a:custGeom>
          <a:blipFill>
            <a:blip r:embed="rId4"/>
            <a:stretch>
              <a:fillRect l="0" t="0" r="-67370" b="0"/>
            </a:stretch>
          </a:blipFill>
        </p:spPr>
      </p:sp>
      <p:sp>
        <p:nvSpPr>
          <p:cNvPr name="Freeform 22" id="22"/>
          <p:cNvSpPr/>
          <p:nvPr/>
        </p:nvSpPr>
        <p:spPr>
          <a:xfrm flipH="false" flipV="false" rot="0">
            <a:off x="2391189" y="6269694"/>
            <a:ext cx="9780140" cy="2755875"/>
          </a:xfrm>
          <a:custGeom>
            <a:avLst/>
            <a:gdLst/>
            <a:ahLst/>
            <a:cxnLst/>
            <a:rect r="r" b="b" t="t" l="l"/>
            <a:pathLst>
              <a:path h="2755875" w="9780140">
                <a:moveTo>
                  <a:pt x="0" y="0"/>
                </a:moveTo>
                <a:lnTo>
                  <a:pt x="9780140" y="0"/>
                </a:lnTo>
                <a:lnTo>
                  <a:pt x="9780140" y="2755875"/>
                </a:lnTo>
                <a:lnTo>
                  <a:pt x="0" y="2755875"/>
                </a:lnTo>
                <a:lnTo>
                  <a:pt x="0" y="0"/>
                </a:lnTo>
                <a:close/>
              </a:path>
            </a:pathLst>
          </a:custGeom>
          <a:blipFill>
            <a:blip r:embed="rId5"/>
            <a:stretch>
              <a:fillRect l="0" t="0" r="-118651" b="-21243"/>
            </a:stretch>
          </a:blipFill>
        </p:spPr>
      </p:sp>
      <p:sp>
        <p:nvSpPr>
          <p:cNvPr name="TextBox 23" id="23"/>
          <p:cNvSpPr txBox="true"/>
          <p:nvPr/>
        </p:nvSpPr>
        <p:spPr>
          <a:xfrm rot="0">
            <a:off x="9591675" y="2659668"/>
            <a:ext cx="4179124" cy="2551236"/>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Create user untuk pengguna 3(replika) dan berikan akses replication</a:t>
            </a:r>
          </a:p>
        </p:txBody>
      </p:sp>
      <p:sp>
        <p:nvSpPr>
          <p:cNvPr name="TextBox 24" id="24"/>
          <p:cNvSpPr txBox="true"/>
          <p:nvPr/>
        </p:nvSpPr>
        <p:spPr>
          <a:xfrm rot="0">
            <a:off x="12414867" y="6364714"/>
            <a:ext cx="3613903" cy="2551236"/>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Create database db_Eskrim dan create user untuk pengguna 1(web)</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name="Group 3" id="3"/>
          <p:cNvGrpSpPr/>
          <p:nvPr/>
        </p:nvGrpSpPr>
        <p:grpSpPr>
          <a:xfrm rot="0">
            <a:off x="1065521" y="2164137"/>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5</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18</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065521" y="5717014"/>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6</a:t>
              </a:r>
            </a:p>
          </p:txBody>
        </p:sp>
      </p:grpSp>
      <p:sp>
        <p:nvSpPr>
          <p:cNvPr name="Freeform 21" id="21"/>
          <p:cNvSpPr/>
          <p:nvPr/>
        </p:nvSpPr>
        <p:spPr>
          <a:xfrm flipH="false" flipV="false" rot="0">
            <a:off x="2618557" y="5717014"/>
            <a:ext cx="7626035" cy="4289645"/>
          </a:xfrm>
          <a:custGeom>
            <a:avLst/>
            <a:gdLst/>
            <a:ahLst/>
            <a:cxnLst/>
            <a:rect r="r" b="b" t="t" l="l"/>
            <a:pathLst>
              <a:path h="4289645" w="7626035">
                <a:moveTo>
                  <a:pt x="0" y="0"/>
                </a:moveTo>
                <a:lnTo>
                  <a:pt x="7626034" y="0"/>
                </a:lnTo>
                <a:lnTo>
                  <a:pt x="7626034" y="4289644"/>
                </a:lnTo>
                <a:lnTo>
                  <a:pt x="0" y="4289644"/>
                </a:lnTo>
                <a:lnTo>
                  <a:pt x="0" y="0"/>
                </a:lnTo>
                <a:close/>
              </a:path>
            </a:pathLst>
          </a:custGeom>
          <a:blipFill>
            <a:blip r:embed="rId4"/>
            <a:stretch>
              <a:fillRect l="0" t="0" r="0" b="0"/>
            </a:stretch>
          </a:blipFill>
        </p:spPr>
      </p:sp>
      <p:sp>
        <p:nvSpPr>
          <p:cNvPr name="Freeform 22" id="22"/>
          <p:cNvSpPr/>
          <p:nvPr/>
        </p:nvSpPr>
        <p:spPr>
          <a:xfrm flipH="false" flipV="false" rot="0">
            <a:off x="2618557" y="2164137"/>
            <a:ext cx="8326697" cy="2979363"/>
          </a:xfrm>
          <a:custGeom>
            <a:avLst/>
            <a:gdLst/>
            <a:ahLst/>
            <a:cxnLst/>
            <a:rect r="r" b="b" t="t" l="l"/>
            <a:pathLst>
              <a:path h="2979363" w="8326697">
                <a:moveTo>
                  <a:pt x="0" y="0"/>
                </a:moveTo>
                <a:lnTo>
                  <a:pt x="8326697" y="0"/>
                </a:lnTo>
                <a:lnTo>
                  <a:pt x="8326697" y="2979363"/>
                </a:lnTo>
                <a:lnTo>
                  <a:pt x="0" y="2979363"/>
                </a:lnTo>
                <a:lnTo>
                  <a:pt x="0" y="0"/>
                </a:lnTo>
                <a:close/>
              </a:path>
            </a:pathLst>
          </a:custGeom>
          <a:blipFill>
            <a:blip r:embed="rId5"/>
            <a:stretch>
              <a:fillRect l="0" t="0" r="-67395" b="0"/>
            </a:stretch>
          </a:blipFill>
        </p:spPr>
      </p:sp>
      <p:sp>
        <p:nvSpPr>
          <p:cNvPr name="TextBox 23" id="23"/>
          <p:cNvSpPr txBox="true"/>
          <p:nvPr/>
        </p:nvSpPr>
        <p:spPr>
          <a:xfrm rot="0">
            <a:off x="11269104" y="2479220"/>
            <a:ext cx="4179124"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Memberikan akses all privileges kepada pengguna 1(web)</a:t>
            </a:r>
          </a:p>
        </p:txBody>
      </p:sp>
      <p:sp>
        <p:nvSpPr>
          <p:cNvPr name="TextBox 24" id="24"/>
          <p:cNvSpPr txBox="true"/>
          <p:nvPr/>
        </p:nvSpPr>
        <p:spPr>
          <a:xfrm rot="0">
            <a:off x="10640520" y="7118052"/>
            <a:ext cx="3613903"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Masuk my.ini dan tambahkan binlog_do_db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27023" y="2680225"/>
            <a:ext cx="14913438" cy="6005758"/>
          </a:xfrm>
          <a:prstGeom prst="rect">
            <a:avLst/>
          </a:prstGeom>
        </p:spPr>
        <p:txBody>
          <a:bodyPr anchor="t" rtlCol="false" tIns="0" lIns="0" bIns="0" rIns="0">
            <a:spAutoFit/>
          </a:bodyPr>
          <a:lstStyle/>
          <a:p>
            <a:pPr algn="l">
              <a:lnSpc>
                <a:spcPts val="5935"/>
              </a:lnSpc>
            </a:pPr>
            <a:r>
              <a:rPr lang="en-US" sz="4239">
                <a:solidFill>
                  <a:srgbClr val="000000"/>
                </a:solidFill>
                <a:latin typeface="Alatsi"/>
                <a:ea typeface="Alatsi"/>
                <a:cs typeface="Alatsi"/>
                <a:sym typeface="Alatsi"/>
              </a:rPr>
              <a:t>Proyek ini bertujuan untuk mengembangkan sistem basis data untuk manajemen penjualan di kedai ice cream. Saat ini manajemen perusahaan ingin meningkatkan keefisienan dalam pengecekan penjualan dan juga stok barang. Diharapkan dengan adanya basis data ini, manajemen perusahaan dapat dengan mudah melakukan pengecekan terhadap pemasukan, pengeluaran, kesediaan stok barang, menu best seller serta menu yang jarang diminati pelanggan</a:t>
            </a: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30553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LATAR BELAKANG</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102394" y="8116763"/>
            <a:ext cx="2527205" cy="2170237"/>
          </a:xfrm>
          <a:custGeom>
            <a:avLst/>
            <a:gdLst/>
            <a:ahLst/>
            <a:cxnLst/>
            <a:rect r="r" b="b" t="t" l="l"/>
            <a:pathLst>
              <a:path h="2170237" w="2527205">
                <a:moveTo>
                  <a:pt x="0" y="0"/>
                </a:moveTo>
                <a:lnTo>
                  <a:pt x="2527204" y="0"/>
                </a:lnTo>
                <a:lnTo>
                  <a:pt x="2527204" y="2170237"/>
                </a:lnTo>
                <a:lnTo>
                  <a:pt x="0" y="2170237"/>
                </a:lnTo>
                <a:lnTo>
                  <a:pt x="0" y="0"/>
                </a:lnTo>
                <a:close/>
              </a:path>
            </a:pathLst>
          </a:custGeom>
          <a:blipFill>
            <a:blip r:embed="rId4"/>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name="Group 3" id="3"/>
          <p:cNvGrpSpPr/>
          <p:nvPr/>
        </p:nvGrpSpPr>
        <p:grpSpPr>
          <a:xfrm rot="0">
            <a:off x="1065521" y="2164137"/>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7</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19</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065521" y="5717014"/>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8</a:t>
              </a:r>
            </a:p>
          </p:txBody>
        </p:sp>
      </p:grpSp>
      <p:sp>
        <p:nvSpPr>
          <p:cNvPr name="Freeform 21" id="21"/>
          <p:cNvSpPr/>
          <p:nvPr/>
        </p:nvSpPr>
        <p:spPr>
          <a:xfrm flipH="false" flipV="false" rot="0">
            <a:off x="2618557" y="2164137"/>
            <a:ext cx="9828915" cy="2565456"/>
          </a:xfrm>
          <a:custGeom>
            <a:avLst/>
            <a:gdLst/>
            <a:ahLst/>
            <a:cxnLst/>
            <a:rect r="r" b="b" t="t" l="l"/>
            <a:pathLst>
              <a:path h="2565456" w="9828915">
                <a:moveTo>
                  <a:pt x="0" y="0"/>
                </a:moveTo>
                <a:lnTo>
                  <a:pt x="9828915" y="0"/>
                </a:lnTo>
                <a:lnTo>
                  <a:pt x="9828915" y="2565456"/>
                </a:lnTo>
                <a:lnTo>
                  <a:pt x="0" y="2565456"/>
                </a:lnTo>
                <a:lnTo>
                  <a:pt x="0" y="0"/>
                </a:lnTo>
                <a:close/>
              </a:path>
            </a:pathLst>
          </a:custGeom>
          <a:blipFill>
            <a:blip r:embed="rId4"/>
            <a:stretch>
              <a:fillRect l="0" t="0" r="0" b="-65222"/>
            </a:stretch>
          </a:blipFill>
        </p:spPr>
      </p:sp>
      <p:sp>
        <p:nvSpPr>
          <p:cNvPr name="Freeform 22" id="22"/>
          <p:cNvSpPr/>
          <p:nvPr/>
        </p:nvSpPr>
        <p:spPr>
          <a:xfrm flipH="false" flipV="false" rot="0">
            <a:off x="2603255" y="5839868"/>
            <a:ext cx="11016575" cy="3418432"/>
          </a:xfrm>
          <a:custGeom>
            <a:avLst/>
            <a:gdLst/>
            <a:ahLst/>
            <a:cxnLst/>
            <a:rect r="r" b="b" t="t" l="l"/>
            <a:pathLst>
              <a:path h="3418432" w="11016575">
                <a:moveTo>
                  <a:pt x="0" y="0"/>
                </a:moveTo>
                <a:lnTo>
                  <a:pt x="11016575" y="0"/>
                </a:lnTo>
                <a:lnTo>
                  <a:pt x="11016575" y="3418432"/>
                </a:lnTo>
                <a:lnTo>
                  <a:pt x="0" y="3418432"/>
                </a:lnTo>
                <a:lnTo>
                  <a:pt x="0" y="0"/>
                </a:lnTo>
                <a:close/>
              </a:path>
            </a:pathLst>
          </a:custGeom>
          <a:blipFill>
            <a:blip r:embed="rId5"/>
            <a:stretch>
              <a:fillRect l="0" t="0" r="-58122" b="-19114"/>
            </a:stretch>
          </a:blipFill>
        </p:spPr>
      </p:sp>
      <p:sp>
        <p:nvSpPr>
          <p:cNvPr name="TextBox 23" id="23"/>
          <p:cNvSpPr txBox="true"/>
          <p:nvPr/>
        </p:nvSpPr>
        <p:spPr>
          <a:xfrm rot="0">
            <a:off x="12566112" y="3142036"/>
            <a:ext cx="4179124"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Show master status</a:t>
            </a:r>
          </a:p>
        </p:txBody>
      </p:sp>
      <p:sp>
        <p:nvSpPr>
          <p:cNvPr name="TextBox 24" id="24"/>
          <p:cNvSpPr txBox="true"/>
          <p:nvPr/>
        </p:nvSpPr>
        <p:spPr>
          <a:xfrm rot="0">
            <a:off x="14048455" y="6308561"/>
            <a:ext cx="3613903"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Create Table dan Insert Into Table pada db_Eskrim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name="Group 3" id="3"/>
          <p:cNvGrpSpPr/>
          <p:nvPr/>
        </p:nvGrpSpPr>
        <p:grpSpPr>
          <a:xfrm rot="0">
            <a:off x="1065521" y="2164137"/>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20</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065521" y="5717014"/>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sp>
        <p:nvSpPr>
          <p:cNvPr name="Freeform 21" id="21"/>
          <p:cNvSpPr/>
          <p:nvPr/>
        </p:nvSpPr>
        <p:spPr>
          <a:xfrm flipH="false" flipV="false" rot="0">
            <a:off x="2603255" y="2073697"/>
            <a:ext cx="7665655" cy="3361920"/>
          </a:xfrm>
          <a:custGeom>
            <a:avLst/>
            <a:gdLst/>
            <a:ahLst/>
            <a:cxnLst/>
            <a:rect r="r" b="b" t="t" l="l"/>
            <a:pathLst>
              <a:path h="3361920" w="7665655">
                <a:moveTo>
                  <a:pt x="0" y="0"/>
                </a:moveTo>
                <a:lnTo>
                  <a:pt x="7665656" y="0"/>
                </a:lnTo>
                <a:lnTo>
                  <a:pt x="7665656" y="3361920"/>
                </a:lnTo>
                <a:lnTo>
                  <a:pt x="0" y="3361920"/>
                </a:lnTo>
                <a:lnTo>
                  <a:pt x="0" y="0"/>
                </a:lnTo>
                <a:close/>
              </a:path>
            </a:pathLst>
          </a:custGeom>
          <a:blipFill>
            <a:blip r:embed="rId4"/>
            <a:stretch>
              <a:fillRect l="0" t="0" r="0" b="-21702"/>
            </a:stretch>
          </a:blipFill>
          <a:ln w="38100" cap="sq">
            <a:solidFill>
              <a:srgbClr val="000000"/>
            </a:solidFill>
            <a:prstDash val="solid"/>
            <a:miter/>
          </a:ln>
        </p:spPr>
      </p:sp>
      <p:sp>
        <p:nvSpPr>
          <p:cNvPr name="Freeform 22" id="22"/>
          <p:cNvSpPr/>
          <p:nvPr/>
        </p:nvSpPr>
        <p:spPr>
          <a:xfrm flipH="false" flipV="false" rot="0">
            <a:off x="2617586" y="5778604"/>
            <a:ext cx="7723937" cy="3987483"/>
          </a:xfrm>
          <a:custGeom>
            <a:avLst/>
            <a:gdLst/>
            <a:ahLst/>
            <a:cxnLst/>
            <a:rect r="r" b="b" t="t" l="l"/>
            <a:pathLst>
              <a:path h="3987483" w="7723937">
                <a:moveTo>
                  <a:pt x="0" y="0"/>
                </a:moveTo>
                <a:lnTo>
                  <a:pt x="7723938" y="0"/>
                </a:lnTo>
                <a:lnTo>
                  <a:pt x="7723938" y="3987483"/>
                </a:lnTo>
                <a:lnTo>
                  <a:pt x="0" y="3987483"/>
                </a:lnTo>
                <a:lnTo>
                  <a:pt x="0" y="0"/>
                </a:lnTo>
                <a:close/>
              </a:path>
            </a:pathLst>
          </a:custGeom>
          <a:blipFill>
            <a:blip r:embed="rId5"/>
            <a:stretch>
              <a:fillRect l="0" t="0" r="0" b="0"/>
            </a:stretch>
          </a:blipFill>
          <a:ln w="38100" cap="sq">
            <a:solidFill>
              <a:srgbClr val="000000"/>
            </a:solidFill>
            <a:prstDash val="solid"/>
            <a:miter/>
          </a:ln>
        </p:spPr>
      </p:sp>
      <p:sp>
        <p:nvSpPr>
          <p:cNvPr name="TextBox 23" id="23"/>
          <p:cNvSpPr txBox="true"/>
          <p:nvPr/>
        </p:nvSpPr>
        <p:spPr>
          <a:xfrm rot="0">
            <a:off x="11492192" y="2835781"/>
            <a:ext cx="4179124" cy="1257985"/>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Hilangkan komentar server 2 pada my.ini</a:t>
            </a:r>
          </a:p>
        </p:txBody>
      </p:sp>
      <p:sp>
        <p:nvSpPr>
          <p:cNvPr name="TextBox 24" id="24"/>
          <p:cNvSpPr txBox="true"/>
          <p:nvPr/>
        </p:nvSpPr>
        <p:spPr>
          <a:xfrm rot="0">
            <a:off x="11680031" y="6765225"/>
            <a:ext cx="4179124"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Klik start pada mysql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name="Group 3" id="3"/>
          <p:cNvGrpSpPr/>
          <p:nvPr/>
        </p:nvGrpSpPr>
        <p:grpSpPr>
          <a:xfrm rot="0">
            <a:off x="1065521" y="2554662"/>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21</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065521" y="6660219"/>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grpSp>
      <p:sp>
        <p:nvSpPr>
          <p:cNvPr name="Freeform 21" id="21"/>
          <p:cNvSpPr/>
          <p:nvPr/>
        </p:nvSpPr>
        <p:spPr>
          <a:xfrm flipH="false" flipV="false" rot="0">
            <a:off x="2618557" y="2554662"/>
            <a:ext cx="9694108" cy="3047508"/>
          </a:xfrm>
          <a:custGeom>
            <a:avLst/>
            <a:gdLst/>
            <a:ahLst/>
            <a:cxnLst/>
            <a:rect r="r" b="b" t="t" l="l"/>
            <a:pathLst>
              <a:path h="3047508" w="9694108">
                <a:moveTo>
                  <a:pt x="0" y="0"/>
                </a:moveTo>
                <a:lnTo>
                  <a:pt x="9694108" y="0"/>
                </a:lnTo>
                <a:lnTo>
                  <a:pt x="9694108" y="3047508"/>
                </a:lnTo>
                <a:lnTo>
                  <a:pt x="0" y="3047508"/>
                </a:lnTo>
                <a:lnTo>
                  <a:pt x="0" y="0"/>
                </a:lnTo>
                <a:close/>
              </a:path>
            </a:pathLst>
          </a:custGeom>
          <a:blipFill>
            <a:blip r:embed="rId4"/>
            <a:stretch>
              <a:fillRect l="0" t="0" r="0" b="0"/>
            </a:stretch>
          </a:blipFill>
        </p:spPr>
      </p:sp>
      <p:sp>
        <p:nvSpPr>
          <p:cNvPr name="Freeform 22" id="22"/>
          <p:cNvSpPr/>
          <p:nvPr/>
        </p:nvSpPr>
        <p:spPr>
          <a:xfrm flipH="false" flipV="false" rot="0">
            <a:off x="2618557" y="6541104"/>
            <a:ext cx="10983074" cy="1343591"/>
          </a:xfrm>
          <a:custGeom>
            <a:avLst/>
            <a:gdLst/>
            <a:ahLst/>
            <a:cxnLst/>
            <a:rect r="r" b="b" t="t" l="l"/>
            <a:pathLst>
              <a:path h="1343591" w="10983074">
                <a:moveTo>
                  <a:pt x="0" y="0"/>
                </a:moveTo>
                <a:lnTo>
                  <a:pt x="10983073" y="0"/>
                </a:lnTo>
                <a:lnTo>
                  <a:pt x="10983073" y="1343591"/>
                </a:lnTo>
                <a:lnTo>
                  <a:pt x="0" y="1343591"/>
                </a:lnTo>
                <a:lnTo>
                  <a:pt x="0" y="0"/>
                </a:lnTo>
                <a:close/>
              </a:path>
            </a:pathLst>
          </a:custGeom>
          <a:blipFill>
            <a:blip r:embed="rId5"/>
            <a:stretch>
              <a:fillRect l="0" t="0" r="0" b="0"/>
            </a:stretch>
          </a:blipFill>
        </p:spPr>
      </p:sp>
      <p:sp>
        <p:nvSpPr>
          <p:cNvPr name="TextBox 23" id="23"/>
          <p:cNvSpPr txBox="true"/>
          <p:nvPr/>
        </p:nvSpPr>
        <p:spPr>
          <a:xfrm rot="0">
            <a:off x="12760340" y="3050193"/>
            <a:ext cx="4179124"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Masuk ke mysql</a:t>
            </a:r>
          </a:p>
        </p:txBody>
      </p:sp>
      <p:sp>
        <p:nvSpPr>
          <p:cNvPr name="TextBox 24" id="24"/>
          <p:cNvSpPr txBox="true"/>
          <p:nvPr/>
        </p:nvSpPr>
        <p:spPr>
          <a:xfrm rot="0">
            <a:off x="2618557" y="8399236"/>
            <a:ext cx="5790005"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Kemudian stop slave;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name="Group 3" id="3"/>
          <p:cNvGrpSpPr/>
          <p:nvPr/>
        </p:nvGrpSpPr>
        <p:grpSpPr>
          <a:xfrm rot="0">
            <a:off x="1351271" y="3092956"/>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5</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22</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351271" y="5956882"/>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6</a:t>
              </a:r>
            </a:p>
          </p:txBody>
        </p:sp>
      </p:grpSp>
      <p:sp>
        <p:nvSpPr>
          <p:cNvPr name="Freeform 21" id="21"/>
          <p:cNvSpPr/>
          <p:nvPr/>
        </p:nvSpPr>
        <p:spPr>
          <a:xfrm flipH="false" flipV="false" rot="0">
            <a:off x="2745214" y="3363105"/>
            <a:ext cx="11301259" cy="565063"/>
          </a:xfrm>
          <a:custGeom>
            <a:avLst/>
            <a:gdLst/>
            <a:ahLst/>
            <a:cxnLst/>
            <a:rect r="r" b="b" t="t" l="l"/>
            <a:pathLst>
              <a:path h="565063" w="11301259">
                <a:moveTo>
                  <a:pt x="0" y="0"/>
                </a:moveTo>
                <a:lnTo>
                  <a:pt x="11301259" y="0"/>
                </a:lnTo>
                <a:lnTo>
                  <a:pt x="11301259" y="565063"/>
                </a:lnTo>
                <a:lnTo>
                  <a:pt x="0" y="565063"/>
                </a:lnTo>
                <a:lnTo>
                  <a:pt x="0" y="0"/>
                </a:lnTo>
                <a:close/>
              </a:path>
            </a:pathLst>
          </a:custGeom>
          <a:blipFill>
            <a:blip r:embed="rId4"/>
            <a:stretch>
              <a:fillRect l="0" t="0" r="0" b="0"/>
            </a:stretch>
          </a:blipFill>
        </p:spPr>
      </p:sp>
      <p:sp>
        <p:nvSpPr>
          <p:cNvPr name="Freeform 22" id="22"/>
          <p:cNvSpPr/>
          <p:nvPr/>
        </p:nvSpPr>
        <p:spPr>
          <a:xfrm flipH="false" flipV="false" rot="0">
            <a:off x="2745214" y="5681794"/>
            <a:ext cx="9546927" cy="1655537"/>
          </a:xfrm>
          <a:custGeom>
            <a:avLst/>
            <a:gdLst/>
            <a:ahLst/>
            <a:cxnLst/>
            <a:rect r="r" b="b" t="t" l="l"/>
            <a:pathLst>
              <a:path h="1655537" w="9546927">
                <a:moveTo>
                  <a:pt x="0" y="0"/>
                </a:moveTo>
                <a:lnTo>
                  <a:pt x="9546927" y="0"/>
                </a:lnTo>
                <a:lnTo>
                  <a:pt x="9546927" y="1655536"/>
                </a:lnTo>
                <a:lnTo>
                  <a:pt x="0" y="1655536"/>
                </a:lnTo>
                <a:lnTo>
                  <a:pt x="0" y="0"/>
                </a:lnTo>
                <a:close/>
              </a:path>
            </a:pathLst>
          </a:custGeom>
          <a:blipFill>
            <a:blip r:embed="rId5"/>
            <a:stretch>
              <a:fillRect l="0" t="0" r="0" b="0"/>
            </a:stretch>
          </a:blipFill>
        </p:spPr>
      </p:sp>
      <p:sp>
        <p:nvSpPr>
          <p:cNvPr name="TextBox 23" id="23"/>
          <p:cNvSpPr txBox="true"/>
          <p:nvPr/>
        </p:nvSpPr>
        <p:spPr>
          <a:xfrm rot="0">
            <a:off x="2745214" y="4141167"/>
            <a:ext cx="4179124"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Change master</a:t>
            </a:r>
          </a:p>
        </p:txBody>
      </p:sp>
      <p:sp>
        <p:nvSpPr>
          <p:cNvPr name="TextBox 24" id="24"/>
          <p:cNvSpPr txBox="true"/>
          <p:nvPr/>
        </p:nvSpPr>
        <p:spPr>
          <a:xfrm rot="0">
            <a:off x="2745214" y="7969619"/>
            <a:ext cx="5790005"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Kemudian start slave;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name="Group 3" id="3"/>
          <p:cNvGrpSpPr/>
          <p:nvPr/>
        </p:nvGrpSpPr>
        <p:grpSpPr>
          <a:xfrm rot="0">
            <a:off x="1351271" y="3092956"/>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7</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23</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351271" y="5956882"/>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8</a:t>
              </a:r>
            </a:p>
          </p:txBody>
        </p:sp>
      </p:grpSp>
      <p:sp>
        <p:nvSpPr>
          <p:cNvPr name="Freeform 21" id="21"/>
          <p:cNvSpPr/>
          <p:nvPr/>
        </p:nvSpPr>
        <p:spPr>
          <a:xfrm flipH="false" flipV="false" rot="0">
            <a:off x="2745214" y="2303327"/>
            <a:ext cx="10868840" cy="2972203"/>
          </a:xfrm>
          <a:custGeom>
            <a:avLst/>
            <a:gdLst/>
            <a:ahLst/>
            <a:cxnLst/>
            <a:rect r="r" b="b" t="t" l="l"/>
            <a:pathLst>
              <a:path h="2972203" w="10868840">
                <a:moveTo>
                  <a:pt x="0" y="0"/>
                </a:moveTo>
                <a:lnTo>
                  <a:pt x="10868840" y="0"/>
                </a:lnTo>
                <a:lnTo>
                  <a:pt x="10868840" y="2972203"/>
                </a:lnTo>
                <a:lnTo>
                  <a:pt x="0" y="2972203"/>
                </a:lnTo>
                <a:lnTo>
                  <a:pt x="0" y="0"/>
                </a:lnTo>
                <a:close/>
              </a:path>
            </a:pathLst>
          </a:custGeom>
          <a:blipFill>
            <a:blip r:embed="rId4"/>
            <a:stretch>
              <a:fillRect l="0" t="-65928" r="0" b="0"/>
            </a:stretch>
          </a:blipFill>
        </p:spPr>
      </p:sp>
      <p:sp>
        <p:nvSpPr>
          <p:cNvPr name="Freeform 22" id="22"/>
          <p:cNvSpPr/>
          <p:nvPr/>
        </p:nvSpPr>
        <p:spPr>
          <a:xfrm flipH="false" flipV="false" rot="0">
            <a:off x="2745214" y="5685105"/>
            <a:ext cx="8230264" cy="3504602"/>
          </a:xfrm>
          <a:custGeom>
            <a:avLst/>
            <a:gdLst/>
            <a:ahLst/>
            <a:cxnLst/>
            <a:rect r="r" b="b" t="t" l="l"/>
            <a:pathLst>
              <a:path h="3504602" w="8230264">
                <a:moveTo>
                  <a:pt x="0" y="0"/>
                </a:moveTo>
                <a:lnTo>
                  <a:pt x="8230264" y="0"/>
                </a:lnTo>
                <a:lnTo>
                  <a:pt x="8230264" y="3504602"/>
                </a:lnTo>
                <a:lnTo>
                  <a:pt x="0" y="3504602"/>
                </a:lnTo>
                <a:lnTo>
                  <a:pt x="0" y="0"/>
                </a:lnTo>
                <a:close/>
              </a:path>
            </a:pathLst>
          </a:custGeom>
          <a:blipFill>
            <a:blip r:embed="rId5"/>
            <a:stretch>
              <a:fillRect l="0" t="0" r="0" b="0"/>
            </a:stretch>
          </a:blipFill>
        </p:spPr>
      </p:sp>
      <p:sp>
        <p:nvSpPr>
          <p:cNvPr name="TextBox 23" id="23"/>
          <p:cNvSpPr txBox="true"/>
          <p:nvPr/>
        </p:nvSpPr>
        <p:spPr>
          <a:xfrm rot="0">
            <a:off x="13769593" y="2558676"/>
            <a:ext cx="4179124" cy="190461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Kemudian show slave status pastikan tidak ada error.</a:t>
            </a:r>
          </a:p>
        </p:txBody>
      </p:sp>
      <p:sp>
        <p:nvSpPr>
          <p:cNvPr name="TextBox 24" id="24"/>
          <p:cNvSpPr txBox="true"/>
          <p:nvPr/>
        </p:nvSpPr>
        <p:spPr>
          <a:xfrm rot="0">
            <a:off x="11469295" y="6452412"/>
            <a:ext cx="5790005" cy="611360"/>
          </a:xfrm>
          <a:prstGeom prst="rect">
            <a:avLst/>
          </a:prstGeom>
        </p:spPr>
        <p:txBody>
          <a:bodyPr anchor="t" rtlCol="false" tIns="0" lIns="0" bIns="0" rIns="0">
            <a:spAutoFit/>
          </a:bodyPr>
          <a:lstStyle/>
          <a:p>
            <a:pPr algn="l">
              <a:lnSpc>
                <a:spcPts val="5093"/>
              </a:lnSpc>
            </a:pPr>
            <a:r>
              <a:rPr lang="en-US" sz="3638">
                <a:solidFill>
                  <a:srgbClr val="000000"/>
                </a:solidFill>
                <a:latin typeface="Alatsi"/>
                <a:ea typeface="Alatsi"/>
                <a:cs typeface="Alatsi"/>
                <a:sym typeface="Alatsi"/>
              </a:rPr>
              <a:t>Show databases;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6088"/>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name="Group 3" id="3"/>
          <p:cNvGrpSpPr/>
          <p:nvPr/>
        </p:nvGrpSpPr>
        <p:grpSpPr>
          <a:xfrm rot="0">
            <a:off x="2425191" y="4038139"/>
            <a:ext cx="1105361" cy="1105361"/>
            <a:chOff x="0" y="0"/>
            <a:chExt cx="1473815" cy="1473815"/>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9</a:t>
              </a:r>
            </a:p>
          </p:txBody>
        </p:sp>
      </p:grpSp>
      <p:sp>
        <p:nvSpPr>
          <p:cNvPr name="AutoShape 8" id="8"/>
          <p:cNvSpPr/>
          <p:nvPr/>
        </p:nvSpPr>
        <p:spPr>
          <a:xfrm flipH="true" flipV="true">
            <a:off x="551932"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556573"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24</a:t>
              </a:r>
            </a:p>
          </p:txBody>
        </p:sp>
      </p:gr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4390699" y="2469748"/>
            <a:ext cx="10666589" cy="4794753"/>
          </a:xfrm>
          <a:custGeom>
            <a:avLst/>
            <a:gdLst/>
            <a:ahLst/>
            <a:cxnLst/>
            <a:rect r="r" b="b" t="t" l="l"/>
            <a:pathLst>
              <a:path h="4794753" w="10666589">
                <a:moveTo>
                  <a:pt x="0" y="0"/>
                </a:moveTo>
                <a:lnTo>
                  <a:pt x="10666588" y="0"/>
                </a:lnTo>
                <a:lnTo>
                  <a:pt x="10666588" y="4794753"/>
                </a:lnTo>
                <a:lnTo>
                  <a:pt x="0" y="4794753"/>
                </a:lnTo>
                <a:lnTo>
                  <a:pt x="0" y="0"/>
                </a:lnTo>
                <a:close/>
              </a:path>
            </a:pathLst>
          </a:custGeom>
          <a:blipFill>
            <a:blip r:embed="rId4"/>
            <a:stretch>
              <a:fillRect l="0" t="0" r="0" b="0"/>
            </a:stretch>
          </a:blipFill>
        </p:spPr>
      </p:sp>
      <p:sp>
        <p:nvSpPr>
          <p:cNvPr name="TextBox 17" id="17"/>
          <p:cNvSpPr txBox="true"/>
          <p:nvPr/>
        </p:nvSpPr>
        <p:spPr>
          <a:xfrm rot="0">
            <a:off x="7634431" y="7553948"/>
            <a:ext cx="4179124" cy="1241085"/>
          </a:xfrm>
          <a:prstGeom prst="rect">
            <a:avLst/>
          </a:prstGeom>
        </p:spPr>
        <p:txBody>
          <a:bodyPr anchor="t" rtlCol="false" tIns="0" lIns="0" bIns="0" rIns="0">
            <a:spAutoFit/>
          </a:bodyPr>
          <a:lstStyle/>
          <a:p>
            <a:pPr algn="ctr">
              <a:lnSpc>
                <a:spcPts val="5093"/>
              </a:lnSpc>
            </a:pPr>
            <a:r>
              <a:rPr lang="en-US" sz="3638">
                <a:solidFill>
                  <a:srgbClr val="000000"/>
                </a:solidFill>
                <a:latin typeface="Alatsi"/>
                <a:ea typeface="Alatsi"/>
                <a:cs typeface="Alatsi"/>
                <a:sym typeface="Alatsi"/>
              </a:rPr>
              <a:t>Kemudian show tables;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4443360"/>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6927671" y="2542266"/>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Teknologi Informasi</a:t>
            </a:r>
            <a:r>
              <a:rPr lang="en-US" sz="3126">
                <a:solidFill>
                  <a:srgbClr val="000000"/>
                </a:solidFill>
                <a:latin typeface="Alatsi"/>
                <a:ea typeface="Alatsi"/>
                <a:cs typeface="Alatsi"/>
                <a:sym typeface="Alatsi"/>
              </a:rPr>
              <a:t> | 2024</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27023" y="2680225"/>
            <a:ext cx="14913438" cy="6005758"/>
          </a:xfrm>
          <a:prstGeom prst="rect">
            <a:avLst/>
          </a:prstGeom>
        </p:spPr>
        <p:txBody>
          <a:bodyPr anchor="t" rtlCol="false" tIns="0" lIns="0" bIns="0" rIns="0">
            <a:spAutoFit/>
          </a:bodyPr>
          <a:lstStyle/>
          <a:p>
            <a:pPr algn="l">
              <a:lnSpc>
                <a:spcPts val="5935"/>
              </a:lnSpc>
            </a:pPr>
            <a:r>
              <a:rPr lang="en-US" sz="4239">
                <a:solidFill>
                  <a:srgbClr val="000000"/>
                </a:solidFill>
                <a:latin typeface="Alatsi"/>
                <a:ea typeface="Alatsi"/>
                <a:cs typeface="Alatsi"/>
                <a:sym typeface="Alatsi"/>
              </a:rPr>
              <a:t>User Story 1</a:t>
            </a:r>
          </a:p>
          <a:p>
            <a:pPr algn="l">
              <a:lnSpc>
                <a:spcPts val="5935"/>
              </a:lnSpc>
            </a:pPr>
            <a:r>
              <a:rPr lang="en-US" sz="4239">
                <a:solidFill>
                  <a:srgbClr val="000000"/>
                </a:solidFill>
                <a:latin typeface="Alatsi"/>
                <a:ea typeface="Alatsi"/>
                <a:cs typeface="Alatsi"/>
                <a:sym typeface="Alatsi"/>
              </a:rPr>
              <a:t>• Sebagai Owner : saya ingin memantau data hasil penjualan sehingga saya bisa melihat hasil penjualan dan melihat data karyawan.</a:t>
            </a:r>
          </a:p>
          <a:p>
            <a:pPr algn="l">
              <a:lnSpc>
                <a:spcPts val="5935"/>
              </a:lnSpc>
            </a:pPr>
          </a:p>
          <a:p>
            <a:pPr algn="l">
              <a:lnSpc>
                <a:spcPts val="5935"/>
              </a:lnSpc>
            </a:pPr>
            <a:r>
              <a:rPr lang="en-US" sz="4239">
                <a:solidFill>
                  <a:srgbClr val="000000"/>
                </a:solidFill>
                <a:latin typeface="Alatsi"/>
                <a:ea typeface="Alatsi"/>
                <a:cs typeface="Alatsi"/>
                <a:sym typeface="Alatsi"/>
              </a:rPr>
              <a:t>User Story 2</a:t>
            </a:r>
          </a:p>
          <a:p>
            <a:pPr algn="l">
              <a:lnSpc>
                <a:spcPts val="5935"/>
              </a:lnSpc>
            </a:pPr>
            <a:r>
              <a:rPr lang="en-US" sz="4239">
                <a:solidFill>
                  <a:srgbClr val="000000"/>
                </a:solidFill>
                <a:latin typeface="Alatsi"/>
                <a:ea typeface="Alatsi"/>
                <a:cs typeface="Alatsi"/>
                <a:sym typeface="Alatsi"/>
              </a:rPr>
              <a:t>· Sebagai Kepala Toko : saya ingin memantau penjualan sehingga dapat melihat hasil penjualan.</a:t>
            </a: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30553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STORY</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719738" y="7296036"/>
            <a:ext cx="3205698" cy="2890957"/>
          </a:xfrm>
          <a:custGeom>
            <a:avLst/>
            <a:gdLst/>
            <a:ahLst/>
            <a:cxnLst/>
            <a:rect r="r" b="b" t="t" l="l"/>
            <a:pathLst>
              <a:path h="2890957" w="3205698">
                <a:moveTo>
                  <a:pt x="0" y="0"/>
                </a:moveTo>
                <a:lnTo>
                  <a:pt x="3205698" y="0"/>
                </a:lnTo>
                <a:lnTo>
                  <a:pt x="3205698" y="2890956"/>
                </a:lnTo>
                <a:lnTo>
                  <a:pt x="0" y="2890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27023" y="2280175"/>
            <a:ext cx="14913438" cy="6005758"/>
          </a:xfrm>
          <a:prstGeom prst="rect">
            <a:avLst/>
          </a:prstGeom>
        </p:spPr>
        <p:txBody>
          <a:bodyPr anchor="t" rtlCol="false" tIns="0" lIns="0" bIns="0" rIns="0">
            <a:spAutoFit/>
          </a:bodyPr>
          <a:lstStyle/>
          <a:p>
            <a:pPr algn="l">
              <a:lnSpc>
                <a:spcPts val="5935"/>
              </a:lnSpc>
            </a:pPr>
            <a:r>
              <a:rPr lang="en-US" sz="4239">
                <a:solidFill>
                  <a:srgbClr val="000000"/>
                </a:solidFill>
                <a:latin typeface="Alatsi"/>
                <a:ea typeface="Alatsi"/>
                <a:cs typeface="Alatsi"/>
                <a:sym typeface="Alatsi"/>
              </a:rPr>
              <a:t>User Story 3</a:t>
            </a:r>
          </a:p>
          <a:p>
            <a:pPr algn="l">
              <a:lnSpc>
                <a:spcPts val="5935"/>
              </a:lnSpc>
            </a:pPr>
            <a:r>
              <a:rPr lang="en-US" sz="4239">
                <a:solidFill>
                  <a:srgbClr val="000000"/>
                </a:solidFill>
                <a:latin typeface="Alatsi"/>
                <a:ea typeface="Alatsi"/>
                <a:cs typeface="Alatsi"/>
                <a:sym typeface="Alatsi"/>
              </a:rPr>
              <a:t>• Sebagai Kepala Toko : saya ingin memantau stok barang sehingga dapat mengetahui jumlah barang yang keluar dan masuk.</a:t>
            </a:r>
          </a:p>
          <a:p>
            <a:pPr algn="l">
              <a:lnSpc>
                <a:spcPts val="5935"/>
              </a:lnSpc>
            </a:pPr>
          </a:p>
          <a:p>
            <a:pPr algn="l">
              <a:lnSpc>
                <a:spcPts val="5935"/>
              </a:lnSpc>
            </a:pPr>
            <a:r>
              <a:rPr lang="en-US" sz="4239">
                <a:solidFill>
                  <a:srgbClr val="000000"/>
                </a:solidFill>
                <a:latin typeface="Alatsi"/>
                <a:ea typeface="Alatsi"/>
                <a:cs typeface="Alatsi"/>
                <a:sym typeface="Alatsi"/>
              </a:rPr>
              <a:t>User Story 4</a:t>
            </a:r>
          </a:p>
          <a:p>
            <a:pPr algn="l">
              <a:lnSpc>
                <a:spcPts val="5935"/>
              </a:lnSpc>
            </a:pPr>
            <a:r>
              <a:rPr lang="en-US" sz="4239">
                <a:solidFill>
                  <a:srgbClr val="000000"/>
                </a:solidFill>
                <a:latin typeface="Alatsi"/>
                <a:ea typeface="Alatsi"/>
                <a:cs typeface="Alatsi"/>
                <a:sym typeface="Alatsi"/>
              </a:rPr>
              <a:t>· Sebagai Kasir : memasukkan menu sehingga mengetahui menu yang tersedia.</a:t>
            </a: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30553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STORY</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719738" y="7296036"/>
            <a:ext cx="3205698" cy="2890957"/>
          </a:xfrm>
          <a:custGeom>
            <a:avLst/>
            <a:gdLst/>
            <a:ahLst/>
            <a:cxnLst/>
            <a:rect r="r" b="b" t="t" l="l"/>
            <a:pathLst>
              <a:path h="2890957" w="3205698">
                <a:moveTo>
                  <a:pt x="0" y="0"/>
                </a:moveTo>
                <a:lnTo>
                  <a:pt x="3205698" y="0"/>
                </a:lnTo>
                <a:lnTo>
                  <a:pt x="3205698" y="2890956"/>
                </a:lnTo>
                <a:lnTo>
                  <a:pt x="0" y="2890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27023" y="2423050"/>
            <a:ext cx="14913438" cy="6759223"/>
          </a:xfrm>
          <a:prstGeom prst="rect">
            <a:avLst/>
          </a:prstGeom>
        </p:spPr>
        <p:txBody>
          <a:bodyPr anchor="t" rtlCol="false" tIns="0" lIns="0" bIns="0" rIns="0">
            <a:spAutoFit/>
          </a:bodyPr>
          <a:lstStyle/>
          <a:p>
            <a:pPr algn="l">
              <a:lnSpc>
                <a:spcPts val="5935"/>
              </a:lnSpc>
            </a:pPr>
            <a:r>
              <a:rPr lang="en-US" sz="4239">
                <a:solidFill>
                  <a:srgbClr val="000000"/>
                </a:solidFill>
                <a:latin typeface="Alatsi"/>
                <a:ea typeface="Alatsi"/>
                <a:cs typeface="Alatsi"/>
                <a:sym typeface="Alatsi"/>
              </a:rPr>
              <a:t>User Story 5</a:t>
            </a:r>
          </a:p>
          <a:p>
            <a:pPr algn="l">
              <a:lnSpc>
                <a:spcPts val="5935"/>
              </a:lnSpc>
            </a:pPr>
            <a:r>
              <a:rPr lang="en-US" sz="4239">
                <a:solidFill>
                  <a:srgbClr val="000000"/>
                </a:solidFill>
                <a:latin typeface="Alatsi"/>
                <a:ea typeface="Alatsi"/>
                <a:cs typeface="Alatsi"/>
                <a:sym typeface="Alatsi"/>
              </a:rPr>
              <a:t>• Sebagai Kasir : memasukkan transaksi penjualan sehingga dapat melaporkan hasil penjualan.</a:t>
            </a:r>
          </a:p>
          <a:p>
            <a:pPr algn="l">
              <a:lnSpc>
                <a:spcPts val="5935"/>
              </a:lnSpc>
            </a:pPr>
          </a:p>
          <a:p>
            <a:pPr algn="l">
              <a:lnSpc>
                <a:spcPts val="5935"/>
              </a:lnSpc>
            </a:pPr>
            <a:r>
              <a:rPr lang="en-US" sz="4239">
                <a:solidFill>
                  <a:srgbClr val="000000"/>
                </a:solidFill>
                <a:latin typeface="Alatsi"/>
                <a:ea typeface="Alatsi"/>
                <a:cs typeface="Alatsi"/>
                <a:sym typeface="Alatsi"/>
              </a:rPr>
              <a:t>User Story 6</a:t>
            </a:r>
          </a:p>
          <a:p>
            <a:pPr algn="l">
              <a:lnSpc>
                <a:spcPts val="5935"/>
              </a:lnSpc>
            </a:pPr>
            <a:r>
              <a:rPr lang="en-US" sz="4239">
                <a:solidFill>
                  <a:srgbClr val="000000"/>
                </a:solidFill>
                <a:latin typeface="Alatsi"/>
                <a:ea typeface="Alatsi"/>
                <a:cs typeface="Alatsi"/>
                <a:sym typeface="Alatsi"/>
              </a:rPr>
              <a:t>· Sebagai Karyawan Gudang : saya ingin mengelola data stok barang yang masuk dan keluar sehingga dapat membuat laporan stok barang.</a:t>
            </a:r>
          </a:p>
          <a:p>
            <a:pPr algn="l">
              <a:lnSpc>
                <a:spcPts val="5935"/>
              </a:lnSpc>
            </a:pPr>
          </a:p>
        </p:txBody>
      </p:sp>
      <p:sp>
        <p:nvSpPr>
          <p:cNvPr name="TextBox 4" id="4"/>
          <p:cNvSpPr txBox="true"/>
          <p:nvPr/>
        </p:nvSpPr>
        <p:spPr>
          <a:xfrm rot="0">
            <a:off x="2553980" y="30553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USER STORY</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719738" y="7296036"/>
            <a:ext cx="3205698" cy="2890957"/>
          </a:xfrm>
          <a:custGeom>
            <a:avLst/>
            <a:gdLst/>
            <a:ahLst/>
            <a:cxnLst/>
            <a:rect r="r" b="b" t="t" l="l"/>
            <a:pathLst>
              <a:path h="2890957" w="3205698">
                <a:moveTo>
                  <a:pt x="0" y="0"/>
                </a:moveTo>
                <a:lnTo>
                  <a:pt x="3205698" y="0"/>
                </a:lnTo>
                <a:lnTo>
                  <a:pt x="3205698" y="2890956"/>
                </a:lnTo>
                <a:lnTo>
                  <a:pt x="0" y="2890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31243" y="617538"/>
            <a:ext cx="17259528" cy="1236911"/>
          </a:xfrm>
          <a:prstGeom prst="rect">
            <a:avLst/>
          </a:prstGeom>
        </p:spPr>
        <p:txBody>
          <a:bodyPr anchor="t" rtlCol="false" tIns="0" lIns="0" bIns="0" rIns="0">
            <a:spAutoFit/>
          </a:bodyPr>
          <a:lstStyle/>
          <a:p>
            <a:pPr algn="ctr">
              <a:lnSpc>
                <a:spcPts val="10187"/>
              </a:lnSpc>
            </a:pPr>
            <a:r>
              <a:rPr lang="en-US" sz="7276">
                <a:solidFill>
                  <a:srgbClr val="000000"/>
                </a:solidFill>
                <a:latin typeface="Alatsi"/>
                <a:ea typeface="Alatsi"/>
                <a:cs typeface="Alatsi"/>
                <a:sym typeface="Alatsi"/>
              </a:rPr>
              <a:t>ERD (ENTITY RELATIONSHIP DIAGRAM)</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8" id="8"/>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811288" y="2665717"/>
            <a:ext cx="13242563" cy="6770260"/>
          </a:xfrm>
          <a:custGeom>
            <a:avLst/>
            <a:gdLst/>
            <a:ahLst/>
            <a:cxnLst/>
            <a:rect r="r" b="b" t="t" l="l"/>
            <a:pathLst>
              <a:path h="6770260" w="13242563">
                <a:moveTo>
                  <a:pt x="0" y="0"/>
                </a:moveTo>
                <a:lnTo>
                  <a:pt x="13242563" y="0"/>
                </a:lnTo>
                <a:lnTo>
                  <a:pt x="13242563" y="6770260"/>
                </a:lnTo>
                <a:lnTo>
                  <a:pt x="0" y="6770260"/>
                </a:lnTo>
                <a:lnTo>
                  <a:pt x="0" y="0"/>
                </a:lnTo>
                <a:close/>
              </a:path>
            </a:pathLst>
          </a:custGeom>
          <a:blipFill>
            <a:blip r:embed="rId4"/>
            <a:stretch>
              <a:fillRect l="0" t="0" r="0" b="0"/>
            </a:stretch>
          </a:blipFill>
        </p:spPr>
      </p:sp>
      <p:sp>
        <p:nvSpPr>
          <p:cNvPr name="Freeform 10" id="10"/>
          <p:cNvSpPr/>
          <p:nvPr/>
        </p:nvSpPr>
        <p:spPr>
          <a:xfrm flipH="false" flipV="false" rot="0">
            <a:off x="-4869942" y="26657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47112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681602" y="2245810"/>
            <a:ext cx="14052418" cy="3302318"/>
          </a:xfrm>
          <a:custGeom>
            <a:avLst/>
            <a:gdLst/>
            <a:ahLst/>
            <a:cxnLst/>
            <a:rect r="r" b="b" t="t" l="l"/>
            <a:pathLst>
              <a:path h="3302318" w="14052418">
                <a:moveTo>
                  <a:pt x="0" y="0"/>
                </a:moveTo>
                <a:lnTo>
                  <a:pt x="14052418" y="0"/>
                </a:lnTo>
                <a:lnTo>
                  <a:pt x="14052418" y="3302319"/>
                </a:lnTo>
                <a:lnTo>
                  <a:pt x="0" y="3302319"/>
                </a:lnTo>
                <a:lnTo>
                  <a:pt x="0" y="0"/>
                </a:lnTo>
                <a:close/>
              </a:path>
            </a:pathLst>
          </a:custGeom>
          <a:blipFill>
            <a:blip r:embed="rId4"/>
            <a:stretch>
              <a:fillRect l="0" t="0" r="0" b="0"/>
            </a:stretch>
          </a:blipFill>
        </p:spPr>
      </p:sp>
      <p:sp>
        <p:nvSpPr>
          <p:cNvPr name="Freeform 11" id="11"/>
          <p:cNvSpPr/>
          <p:nvPr/>
        </p:nvSpPr>
        <p:spPr>
          <a:xfrm flipH="false" flipV="false" rot="0">
            <a:off x="1907065" y="6526831"/>
            <a:ext cx="13826955" cy="2990079"/>
          </a:xfrm>
          <a:custGeom>
            <a:avLst/>
            <a:gdLst/>
            <a:ahLst/>
            <a:cxnLst/>
            <a:rect r="r" b="b" t="t" l="l"/>
            <a:pathLst>
              <a:path h="2990079" w="13826955">
                <a:moveTo>
                  <a:pt x="0" y="0"/>
                </a:moveTo>
                <a:lnTo>
                  <a:pt x="13826955" y="0"/>
                </a:lnTo>
                <a:lnTo>
                  <a:pt x="13826955" y="2990079"/>
                </a:lnTo>
                <a:lnTo>
                  <a:pt x="0" y="2990079"/>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47112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149418" y="2450701"/>
            <a:ext cx="11972715" cy="3640375"/>
          </a:xfrm>
          <a:custGeom>
            <a:avLst/>
            <a:gdLst/>
            <a:ahLst/>
            <a:cxnLst/>
            <a:rect r="r" b="b" t="t" l="l"/>
            <a:pathLst>
              <a:path h="3640375" w="11972715">
                <a:moveTo>
                  <a:pt x="0" y="0"/>
                </a:moveTo>
                <a:lnTo>
                  <a:pt x="11972715" y="0"/>
                </a:lnTo>
                <a:lnTo>
                  <a:pt x="11972715" y="3640375"/>
                </a:lnTo>
                <a:lnTo>
                  <a:pt x="0" y="3640375"/>
                </a:lnTo>
                <a:lnTo>
                  <a:pt x="0" y="0"/>
                </a:lnTo>
                <a:close/>
              </a:path>
            </a:pathLst>
          </a:custGeom>
          <a:blipFill>
            <a:blip r:embed="rId4"/>
            <a:stretch>
              <a:fillRect l="0" t="-3897" r="0" b="-3897"/>
            </a:stretch>
          </a:blipFill>
        </p:spPr>
      </p:sp>
      <p:sp>
        <p:nvSpPr>
          <p:cNvPr name="Freeform 11" id="11"/>
          <p:cNvSpPr/>
          <p:nvPr/>
        </p:nvSpPr>
        <p:spPr>
          <a:xfrm flipH="false" flipV="false" rot="0">
            <a:off x="1365812" y="6649611"/>
            <a:ext cx="12756321" cy="2766150"/>
          </a:xfrm>
          <a:custGeom>
            <a:avLst/>
            <a:gdLst/>
            <a:ahLst/>
            <a:cxnLst/>
            <a:rect r="r" b="b" t="t" l="l"/>
            <a:pathLst>
              <a:path h="2766150" w="12756321">
                <a:moveTo>
                  <a:pt x="0" y="0"/>
                </a:moveTo>
                <a:lnTo>
                  <a:pt x="12756321" y="0"/>
                </a:lnTo>
                <a:lnTo>
                  <a:pt x="12756321" y="2766150"/>
                </a:lnTo>
                <a:lnTo>
                  <a:pt x="0" y="2766150"/>
                </a:lnTo>
                <a:lnTo>
                  <a:pt x="0" y="0"/>
                </a:lnTo>
                <a:close/>
              </a:path>
            </a:pathLst>
          </a:custGeom>
          <a:blipFill>
            <a:blip r:embed="rId5"/>
            <a:stretch>
              <a:fillRect l="0" t="-3897" r="0" b="-389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47112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45530" y="2267592"/>
            <a:ext cx="13664254" cy="2732851"/>
          </a:xfrm>
          <a:custGeom>
            <a:avLst/>
            <a:gdLst/>
            <a:ahLst/>
            <a:cxnLst/>
            <a:rect r="r" b="b" t="t" l="l"/>
            <a:pathLst>
              <a:path h="2732851" w="13664254">
                <a:moveTo>
                  <a:pt x="0" y="0"/>
                </a:moveTo>
                <a:lnTo>
                  <a:pt x="13664253" y="0"/>
                </a:lnTo>
                <a:lnTo>
                  <a:pt x="13664253" y="2732850"/>
                </a:lnTo>
                <a:lnTo>
                  <a:pt x="0" y="2732850"/>
                </a:lnTo>
                <a:lnTo>
                  <a:pt x="0" y="0"/>
                </a:lnTo>
                <a:close/>
              </a:path>
            </a:pathLst>
          </a:custGeom>
          <a:blipFill>
            <a:blip r:embed="rId4"/>
            <a:stretch>
              <a:fillRect l="0" t="0" r="0" b="0"/>
            </a:stretch>
          </a:blipFill>
        </p:spPr>
      </p:sp>
      <p:sp>
        <p:nvSpPr>
          <p:cNvPr name="Freeform 11" id="11"/>
          <p:cNvSpPr/>
          <p:nvPr/>
        </p:nvSpPr>
        <p:spPr>
          <a:xfrm flipH="false" flipV="false" rot="0">
            <a:off x="1345530" y="5644725"/>
            <a:ext cx="12458745" cy="3613575"/>
          </a:xfrm>
          <a:custGeom>
            <a:avLst/>
            <a:gdLst/>
            <a:ahLst/>
            <a:cxnLst/>
            <a:rect r="r" b="b" t="t" l="l"/>
            <a:pathLst>
              <a:path h="3613575" w="12458745">
                <a:moveTo>
                  <a:pt x="0" y="0"/>
                </a:moveTo>
                <a:lnTo>
                  <a:pt x="12458744" y="0"/>
                </a:lnTo>
                <a:lnTo>
                  <a:pt x="12458744" y="3613575"/>
                </a:lnTo>
                <a:lnTo>
                  <a:pt x="0" y="3613575"/>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DAGZn3hyNDM</dc:identifier>
  <dcterms:modified xsi:type="dcterms:W3CDTF">2011-08-01T06:04:30Z</dcterms:modified>
  <cp:revision>1</cp:revision>
  <dc:title>Beige Pastel Minimalist Thesis Defense Presentation</dc:title>
</cp:coreProperties>
</file>