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79" r:id="rId2"/>
  </p:sldMasterIdLst>
  <p:notesMasterIdLst>
    <p:notesMasterId r:id="rId30"/>
  </p:notesMasterIdLst>
  <p:handoutMasterIdLst>
    <p:handoutMasterId r:id="rId31"/>
  </p:handoutMasterIdLst>
  <p:sldIdLst>
    <p:sldId id="510" r:id="rId3"/>
    <p:sldId id="511" r:id="rId4"/>
    <p:sldId id="543" r:id="rId5"/>
    <p:sldId id="513" r:id="rId6"/>
    <p:sldId id="514" r:id="rId7"/>
    <p:sldId id="539" r:id="rId8"/>
    <p:sldId id="544" r:id="rId9"/>
    <p:sldId id="545" r:id="rId10"/>
    <p:sldId id="542" r:id="rId11"/>
    <p:sldId id="516" r:id="rId12"/>
    <p:sldId id="518" r:id="rId13"/>
    <p:sldId id="519" r:id="rId14"/>
    <p:sldId id="520" r:id="rId15"/>
    <p:sldId id="521" r:id="rId16"/>
    <p:sldId id="522" r:id="rId17"/>
    <p:sldId id="523" r:id="rId18"/>
    <p:sldId id="525" r:id="rId19"/>
    <p:sldId id="526" r:id="rId20"/>
    <p:sldId id="527" r:id="rId21"/>
    <p:sldId id="528" r:id="rId22"/>
    <p:sldId id="530" r:id="rId23"/>
    <p:sldId id="531" r:id="rId24"/>
    <p:sldId id="533" r:id="rId25"/>
    <p:sldId id="535" r:id="rId26"/>
    <p:sldId id="536" r:id="rId27"/>
    <p:sldId id="537" r:id="rId28"/>
    <p:sldId id="538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728574"/>
    <a:srgbClr val="FDDF62"/>
    <a:srgbClr val="F2F2F2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81" d="100"/>
          <a:sy n="81" d="100"/>
        </p:scale>
        <p:origin x="1406" y="1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40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C508C-CC5F-4539-B857-10658B5980CA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6E168-50D6-4097-A48B-B0DD76DC3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441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C9EC8-2009-4890-843E-AC122F09E04A}" type="datetimeFigureOut">
              <a:rPr lang="ko-KR" altLang="en-US" smtClean="0"/>
              <a:t>2018-06-03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D2F9-49A2-419E-BD07-AF9D3DB1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90496279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8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507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6/3/2018</a:t>
            </a:fld>
            <a:endParaRPr lang="en-US" sz="1600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6/3/2018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30183834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</a:t>
            </a:r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sp>
        <p:nvSpPr>
          <p:cNvPr id="8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_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51520" y="1317072"/>
            <a:ext cx="8639999" cy="5064255"/>
          </a:xfrm>
        </p:spPr>
        <p:txBody>
          <a:bodyPr/>
          <a:lstStyle>
            <a:lvl1pPr marL="268288" indent="-268288">
              <a:lnSpc>
                <a:spcPct val="12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"/>
              <a:defRPr sz="1800" b="1">
                <a:latin typeface="+mj-ea"/>
                <a:ea typeface="+mj-ea"/>
              </a:defRPr>
            </a:lvl1pPr>
            <a:lvl2pPr marL="628650" indent="-268288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  <a:defRPr lang="ko-KR" alt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60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예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328592"/>
          </a:xfrm>
        </p:spPr>
        <p:txBody>
          <a:bodyPr/>
          <a:lstStyle>
            <a:lvl1pPr marL="268288" indent="-268288">
              <a:lnSpc>
                <a:spcPct val="110000"/>
              </a:lnSpc>
              <a:defRPr sz="2000" b="1">
                <a:latin typeface="+mj-ea"/>
                <a:ea typeface="+mj-ea"/>
              </a:defRPr>
            </a:lvl1pPr>
            <a:lvl2pPr marL="536575" indent="-176213">
              <a:lnSpc>
                <a:spcPct val="110000"/>
              </a:lnSpc>
              <a:buFont typeface="Arial" panose="020B0604020202020204" pitchFamily="34" charset="0"/>
              <a:buChar char="-"/>
              <a:defRPr sz="1800">
                <a:latin typeface="+mj-ea"/>
                <a:ea typeface="+mj-ea"/>
              </a:defRPr>
            </a:lvl2pPr>
            <a:lvl3pPr marL="720725" indent="-184150">
              <a:lnSpc>
                <a:spcPct val="110000"/>
              </a:lnSpc>
              <a:defRPr sz="16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내용 개체 틀 12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4555221" cy="25717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mtClean="0"/>
              <a:t>절 제목</a:t>
            </a:r>
          </a:p>
        </p:txBody>
      </p:sp>
    </p:spTree>
    <p:extLst>
      <p:ext uri="{BB962C8B-B14F-4D97-AF65-F5344CB8AC3E}">
        <p14:creationId xmlns:p14="http://schemas.microsoft.com/office/powerpoint/2010/main" val="345467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7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18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655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차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5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2018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7" name="내용 개체 틀 1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>
              <a:buFont typeface="Arial" charset="0"/>
              <a:buChar char="•"/>
            </a:pPr>
            <a:endParaRPr lang="en-US" altLang="ko-KR" b="1" dirty="0" smtClean="0"/>
          </a:p>
        </p:txBody>
      </p:sp>
      <p:sp>
        <p:nvSpPr>
          <p:cNvPr id="18" name="TextBox 6"/>
          <p:cNvSpPr txBox="1">
            <a:spLocks noChangeArrowheads="1"/>
          </p:cNvSpPr>
          <p:nvPr userDrawn="1"/>
        </p:nvSpPr>
        <p:spPr bwMode="auto">
          <a:xfrm>
            <a:off x="158750" y="252413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차례</a:t>
            </a:r>
          </a:p>
        </p:txBody>
      </p:sp>
      <p:pic>
        <p:nvPicPr>
          <p:cNvPr id="19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92"/>
          <p:cNvGrpSpPr>
            <a:grpSpLocks/>
          </p:cNvGrpSpPr>
          <p:nvPr userDrawn="1"/>
        </p:nvGrpSpPr>
        <p:grpSpPr bwMode="auto">
          <a:xfrm>
            <a:off x="226419" y="941402"/>
            <a:ext cx="8675591" cy="131762"/>
            <a:chOff x="192" y="446"/>
            <a:chExt cx="5513" cy="78"/>
          </a:xfrm>
          <a:solidFill>
            <a:schemeClr val="accent6"/>
          </a:solidFill>
        </p:grpSpPr>
        <p:sp>
          <p:nvSpPr>
            <p:cNvPr id="12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ea typeface="굴림" charset="-127"/>
                <a:cs typeface="+mn-cs"/>
              </a:endParaRPr>
            </a:p>
          </p:txBody>
        </p:sp>
        <p:sp>
          <p:nvSpPr>
            <p:cNvPr id="2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ko-KR" altLang="en-US" sz="1800">
                <a:solidFill>
                  <a:srgbClr val="000000"/>
                </a:solidFill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869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001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_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51520" y="1317072"/>
            <a:ext cx="8639999" cy="5064255"/>
          </a:xfrm>
        </p:spPr>
        <p:txBody>
          <a:bodyPr/>
          <a:lstStyle>
            <a:lvl1pPr marL="268288" indent="-268288">
              <a:lnSpc>
                <a:spcPct val="12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"/>
              <a:defRPr sz="1800" b="1">
                <a:latin typeface="+mj-ea"/>
                <a:ea typeface="+mj-ea"/>
              </a:defRPr>
            </a:lvl1pPr>
            <a:lvl2pPr marL="628650" indent="-268288">
              <a:buClr>
                <a:schemeClr val="tx2">
                  <a:lumMod val="40000"/>
                  <a:lumOff val="60000"/>
                </a:schemeClr>
              </a:buClr>
              <a:buFont typeface="Wingdings" panose="05000000000000000000" pitchFamily="2" charset="2"/>
              <a:buChar char="l"/>
              <a:defRPr lang="ko-KR" alt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20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60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예제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000" cy="5328592"/>
          </a:xfrm>
        </p:spPr>
        <p:txBody>
          <a:bodyPr/>
          <a:lstStyle>
            <a:lvl1pPr marL="268288" indent="-268288">
              <a:lnSpc>
                <a:spcPct val="110000"/>
              </a:lnSpc>
              <a:defRPr sz="2000" b="1">
                <a:latin typeface="+mj-ea"/>
                <a:ea typeface="+mj-ea"/>
              </a:defRPr>
            </a:lvl1pPr>
            <a:lvl2pPr marL="536575" indent="-176213">
              <a:lnSpc>
                <a:spcPct val="110000"/>
              </a:lnSpc>
              <a:buFont typeface="Arial" panose="020B0604020202020204" pitchFamily="34" charset="0"/>
              <a:buChar char="-"/>
              <a:defRPr sz="1800">
                <a:latin typeface="+mj-ea"/>
                <a:ea typeface="+mj-ea"/>
              </a:defRPr>
            </a:lvl2pPr>
            <a:lvl3pPr marL="720725" indent="-184150">
              <a:lnSpc>
                <a:spcPct val="110000"/>
              </a:lnSpc>
              <a:defRPr sz="1600">
                <a:latin typeface="+mj-ea"/>
                <a:ea typeface="+mj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4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925681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857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DF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내용 개체 틀 12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4555221" cy="257175"/>
          </a:xfrm>
        </p:spPr>
        <p:txBody>
          <a:bodyPr/>
          <a:lstStyle>
            <a:lvl1pPr marL="0" indent="0" algn="r">
              <a:buFontTx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mtClean="0"/>
              <a:t>절 제목</a:t>
            </a:r>
          </a:p>
        </p:txBody>
      </p:sp>
    </p:spTree>
    <p:extLst>
      <p:ext uri="{BB962C8B-B14F-4D97-AF65-F5344CB8AC3E}">
        <p14:creationId xmlns:p14="http://schemas.microsoft.com/office/powerpoint/2010/main" val="345467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smtClean="0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  <a:endParaRPr lang="en-US" altLang="ko-KR" sz="4400" b="1" dirty="0">
              <a:solidFill>
                <a:schemeClr val="bg1">
                  <a:lumMod val="5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11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764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322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9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20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412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586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2018-06-03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73" r:id="rId3"/>
    <p:sldLayoutId id="2147483676" r:id="rId4"/>
    <p:sldLayoutId id="2147483674" r:id="rId5"/>
    <p:sldLayoutId id="2147483664" r:id="rId6"/>
    <p:sldLayoutId id="2147483693" r:id="rId7"/>
    <p:sldLayoutId id="2147483696" r:id="rId8"/>
    <p:sldLayoutId id="2147483698" r:id="rId9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 smtClean="0"/>
              <a:pPr>
                <a:defRPr/>
              </a:pPr>
              <a:t>2018-06-03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5" r:id="rId14"/>
    <p:sldLayoutId id="2147483697" r:id="rId15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멀티미디어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332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안드로이드 프로젝트 생성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ko-KR" altLang="en-US" dirty="0" smtClean="0"/>
              <a:t>오디오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애뮬레이터의</a:t>
            </a:r>
            <a:r>
              <a:rPr lang="ko-KR" altLang="en-US" dirty="0" smtClean="0"/>
              <a:t> 내장 디바이스 이용 </a:t>
            </a:r>
            <a:endParaRPr lang="ko-KR" altLang="en-US" sz="2400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695" t="-2792" r="-695" b="10283"/>
          <a:stretch/>
        </p:blipFill>
        <p:spPr>
          <a:xfrm>
            <a:off x="686077" y="1449970"/>
            <a:ext cx="2632364" cy="333234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409076" y="879442"/>
            <a:ext cx="54824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>
                <a:latin typeface="맑은 고딕" pitchFamily="50" charset="-127"/>
              </a:rPr>
              <a:t>화면 디자인 및 편집</a:t>
            </a:r>
            <a:endParaRPr lang="en-US" altLang="ko-KR" sz="1600" b="1" dirty="0">
              <a:latin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프로젝트를 실행한 후 </a:t>
            </a:r>
            <a:r>
              <a:rPr lang="en-US" altLang="ko-KR" sz="1600" b="1" dirty="0"/>
              <a:t>Device File Explorer</a:t>
            </a:r>
            <a:r>
              <a:rPr lang="ko-KR" altLang="en-US" sz="1600" b="1" dirty="0"/>
              <a:t>에서 </a:t>
            </a:r>
            <a:r>
              <a:rPr lang="en-US" altLang="ko-KR" sz="1600" b="1" dirty="0"/>
              <a:t>/storage/emulated/0 </a:t>
            </a:r>
            <a:r>
              <a:rPr lang="ko-KR" altLang="en-US" sz="1600" b="1" dirty="0"/>
              <a:t>또는 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/</a:t>
            </a:r>
            <a:r>
              <a:rPr lang="en-US" altLang="ko-KR" sz="1600" b="1" dirty="0" err="1"/>
              <a:t>sdcard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폴더에 적당한 </a:t>
            </a:r>
            <a:r>
              <a:rPr lang="en-US" altLang="ko-KR" sz="1600" b="1" dirty="0"/>
              <a:t>mp3 </a:t>
            </a:r>
            <a:r>
              <a:rPr lang="ko-KR" altLang="en-US" sz="1600" b="1" dirty="0"/>
              <a:t>파일을 몇 개 넣음</a:t>
            </a:r>
            <a:endParaRPr lang="en-US" altLang="ko-KR" sz="16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b="9190"/>
          <a:stretch/>
        </p:blipFill>
        <p:spPr>
          <a:xfrm>
            <a:off x="3343075" y="1940678"/>
            <a:ext cx="3807987" cy="28272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66910" t="24852" r="671" b="27644"/>
          <a:stretch/>
        </p:blipFill>
        <p:spPr>
          <a:xfrm>
            <a:off x="5477184" y="3844010"/>
            <a:ext cx="3448311" cy="271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6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2480" y="1112175"/>
            <a:ext cx="8640000" cy="5328592"/>
          </a:xfrm>
        </p:spPr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>Activity_main.xml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의 바깥 리니어레이아웃 안에 </a:t>
            </a: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개의 리니어레이아웃</a:t>
            </a: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수평</a:t>
            </a: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을 만듦</a:t>
            </a:r>
            <a:endParaRPr lang="en-US" altLang="ko-KR" sz="18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dirty="0"/>
              <a:t>리니어레이아웃</a:t>
            </a:r>
            <a:r>
              <a:rPr lang="en-US" altLang="ko-KR" dirty="0"/>
              <a:t>1 : </a:t>
            </a:r>
            <a:r>
              <a:rPr lang="ko-KR" altLang="en-US" dirty="0" err="1"/>
              <a:t>리스트뷰</a:t>
            </a:r>
            <a:r>
              <a:rPr lang="en-US" altLang="ko-KR" dirty="0"/>
              <a:t>(lvMP3) 1</a:t>
            </a:r>
            <a:r>
              <a:rPr lang="ko-KR" altLang="en-US" dirty="0"/>
              <a:t>개</a:t>
            </a: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dirty="0" smtClean="0"/>
              <a:t>리니어레이아웃</a:t>
            </a:r>
            <a:r>
              <a:rPr lang="en-US" altLang="ko-KR" dirty="0"/>
              <a:t>2 : </a:t>
            </a:r>
            <a:r>
              <a:rPr lang="ko-KR" altLang="en-US" dirty="0"/>
              <a:t>버튼</a:t>
            </a:r>
            <a:r>
              <a:rPr lang="en-US" altLang="ko-KR" dirty="0"/>
              <a:t>(</a:t>
            </a:r>
            <a:r>
              <a:rPr lang="en-US" altLang="ko-KR" dirty="0" err="1"/>
              <a:t>btnPlay</a:t>
            </a:r>
            <a:r>
              <a:rPr lang="en-US" altLang="ko-KR" dirty="0"/>
              <a:t>, </a:t>
            </a:r>
            <a:r>
              <a:rPr lang="en-US" altLang="ko-KR" dirty="0" err="1"/>
              <a:t>btnStop</a:t>
            </a:r>
            <a:r>
              <a:rPr lang="en-US" altLang="ko-KR" dirty="0"/>
              <a:t>) 2</a:t>
            </a:r>
            <a:r>
              <a:rPr lang="ko-KR" altLang="en-US" dirty="0"/>
              <a:t>개</a:t>
            </a: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dirty="0" smtClean="0"/>
              <a:t>리니어레이아웃</a:t>
            </a:r>
            <a:r>
              <a:rPr lang="en-US" altLang="ko-KR" dirty="0"/>
              <a:t>3 : </a:t>
            </a:r>
            <a:r>
              <a:rPr lang="ko-KR" altLang="en-US" dirty="0" err="1"/>
              <a:t>텍스트뷰</a:t>
            </a:r>
            <a:r>
              <a:rPr lang="en-US" altLang="ko-KR" dirty="0"/>
              <a:t>(tvMP3) 1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 err="1" smtClean="0"/>
              <a:t>프로그레스바</a:t>
            </a:r>
            <a:r>
              <a:rPr lang="en-US" altLang="ko-KR" dirty="0"/>
              <a:t>(pbMP3) 1</a:t>
            </a:r>
            <a:r>
              <a:rPr lang="ko-KR" altLang="en-US" dirty="0"/>
              <a:t>개</a:t>
            </a: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dirty="0" err="1" smtClean="0"/>
              <a:t>layout_weight</a:t>
            </a:r>
            <a:r>
              <a:rPr lang="ko-KR" altLang="en-US" dirty="0"/>
              <a:t>는 </a:t>
            </a:r>
            <a:r>
              <a:rPr lang="en-US" altLang="ko-KR" dirty="0"/>
              <a:t>6:1:1 </a:t>
            </a:r>
            <a:r>
              <a:rPr lang="ko-KR" altLang="en-US" dirty="0"/>
              <a:t>정도로 </a:t>
            </a:r>
            <a:r>
              <a:rPr lang="ko-KR" altLang="en-US" dirty="0" smtClean="0"/>
              <a:t>설정</a:t>
            </a:r>
            <a:endParaRPr lang="en-US" altLang="ko-KR" dirty="0" smtClean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오디오</a:t>
            </a:r>
            <a:endParaRPr lang="ko-KR" altLang="en-US" sz="2400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Picture 1" descr="스크린샷 2017-02-28 오후 2.34.1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7"/>
          <a:stretch/>
        </p:blipFill>
        <p:spPr>
          <a:xfrm>
            <a:off x="485396" y="3300983"/>
            <a:ext cx="5739357" cy="3017521"/>
          </a:xfrm>
          <a:prstGeom prst="rect">
            <a:avLst/>
          </a:prstGeom>
        </p:spPr>
      </p:pic>
      <p:pic>
        <p:nvPicPr>
          <p:cNvPr id="10" name="Picture 9" descr="스크린샷 2017-02-28 오후 2.34.5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3610" b="-218"/>
          <a:stretch/>
        </p:blipFill>
        <p:spPr>
          <a:xfrm>
            <a:off x="5825771" y="4608575"/>
            <a:ext cx="3217329" cy="207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9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800" b="0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8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리스트뷰</a:t>
            </a:r>
            <a:r>
              <a:rPr lang="ko-KR" altLang="en-US" sz="1600" dirty="0"/>
              <a:t> 변수 </a:t>
            </a:r>
            <a:r>
              <a:rPr lang="en-US" altLang="ko-KR" sz="1600" dirty="0"/>
              <a:t>1</a:t>
            </a:r>
            <a:r>
              <a:rPr lang="ko-KR" altLang="en-US" sz="1600" dirty="0"/>
              <a:t>개</a:t>
            </a: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&lt;</a:t>
            </a:r>
            <a:r>
              <a:rPr lang="ko-KR" altLang="en-US" sz="1600" dirty="0"/>
              <a:t>듣기</a:t>
            </a:r>
            <a:r>
              <a:rPr lang="en-US" altLang="ko-KR" sz="1600" dirty="0"/>
              <a:t>&gt;, &lt;</a:t>
            </a:r>
            <a:r>
              <a:rPr lang="ko-KR" altLang="en-US" sz="1600" dirty="0"/>
              <a:t>중지</a:t>
            </a:r>
            <a:r>
              <a:rPr lang="en-US" altLang="ko-KR" sz="1600" dirty="0"/>
              <a:t>&gt;</a:t>
            </a:r>
            <a:r>
              <a:rPr lang="ko-KR" altLang="en-US" sz="1600" dirty="0"/>
              <a:t>에 대응할 변수 </a:t>
            </a:r>
            <a:r>
              <a:rPr lang="en-US" altLang="ko-KR" sz="1600" dirty="0"/>
              <a:t>2</a:t>
            </a:r>
            <a:r>
              <a:rPr lang="ko-KR" altLang="en-US" sz="1600" dirty="0"/>
              <a:t>개</a:t>
            </a: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텍스트뷰에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대응할 변수 </a:t>
            </a:r>
            <a:r>
              <a:rPr lang="en-US" altLang="ko-KR" sz="1600" dirty="0"/>
              <a:t>1</a:t>
            </a:r>
            <a:r>
              <a:rPr lang="ko-KR" altLang="en-US" sz="1600" dirty="0"/>
              <a:t>개 </a:t>
            </a: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프로그레스바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변수 </a:t>
            </a:r>
            <a:r>
              <a:rPr lang="en-US" altLang="ko-KR" sz="1600" dirty="0"/>
              <a:t>1</a:t>
            </a:r>
            <a:r>
              <a:rPr lang="ko-KR" altLang="en-US" sz="1600" dirty="0"/>
              <a:t>개</a:t>
            </a: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MP3 </a:t>
            </a:r>
            <a:r>
              <a:rPr lang="ko-KR" altLang="en-US" sz="1600" dirty="0"/>
              <a:t>파일 목록이 저장될 </a:t>
            </a:r>
            <a:endParaRPr lang="en-US" altLang="ko-KR" sz="1600" dirty="0" smtClean="0"/>
          </a:p>
          <a:p>
            <a:pPr marL="355600" lvl="1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err="1" smtClean="0"/>
              <a:t>ArrayList</a:t>
            </a:r>
            <a:r>
              <a:rPr lang="en-US" altLang="ko-KR" sz="1600" dirty="0" smtClean="0"/>
              <a:t>&lt;String</a:t>
            </a:r>
            <a:r>
              <a:rPr lang="en-US" altLang="ko-KR" sz="1600" dirty="0"/>
              <a:t>&gt; </a:t>
            </a:r>
            <a:r>
              <a:rPr lang="ko-KR" altLang="en-US" sz="1600" dirty="0"/>
              <a:t>변수 </a:t>
            </a:r>
            <a:r>
              <a:rPr lang="en-US" altLang="ko-KR" sz="1600" dirty="0"/>
              <a:t>1</a:t>
            </a:r>
            <a:r>
              <a:rPr lang="ko-KR" altLang="en-US" sz="1600" dirty="0"/>
              <a:t>개</a:t>
            </a: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리스트뷰에서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선택된 </a:t>
            </a:r>
            <a:r>
              <a:rPr lang="en-US" altLang="ko-KR" sz="1600" dirty="0"/>
              <a:t>MP3 </a:t>
            </a:r>
            <a:r>
              <a:rPr lang="ko-KR" altLang="en-US" sz="1600" dirty="0"/>
              <a:t>파일 </a:t>
            </a:r>
            <a:endParaRPr lang="en-US" altLang="ko-KR" sz="1600" dirty="0" smtClean="0"/>
          </a:p>
          <a:p>
            <a:pPr marL="355600" lvl="1" indent="0"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이름이 </a:t>
            </a:r>
            <a:r>
              <a:rPr lang="ko-KR" altLang="en-US" sz="1600" dirty="0"/>
              <a:t>저장될 변수 </a:t>
            </a:r>
            <a:r>
              <a:rPr lang="en-US" altLang="ko-KR" sz="1600" dirty="0"/>
              <a:t>1</a:t>
            </a:r>
            <a:r>
              <a:rPr lang="ko-KR" altLang="en-US" sz="1600" dirty="0"/>
              <a:t>개</a:t>
            </a: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MP3 </a:t>
            </a:r>
            <a:r>
              <a:rPr lang="ko-KR" altLang="en-US" sz="1600" dirty="0"/>
              <a:t>파일이 저장되어 있는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SD</a:t>
            </a:r>
            <a:r>
              <a:rPr lang="ko-KR" altLang="en-US" sz="1600" dirty="0"/>
              <a:t>카드의 절</a:t>
            </a:r>
            <a:r>
              <a:rPr lang="ko-KR" altLang="en-US" sz="1600" dirty="0" smtClean="0"/>
              <a:t>대 </a:t>
            </a:r>
            <a:r>
              <a:rPr lang="ko-KR" altLang="en-US" sz="1600" dirty="0"/>
              <a:t>경로를 저장할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문자열 </a:t>
            </a:r>
            <a:r>
              <a:rPr lang="ko-KR" altLang="en-US" sz="1600" dirty="0"/>
              <a:t>변수 </a:t>
            </a:r>
            <a:r>
              <a:rPr lang="en-US" altLang="ko-KR" sz="1600" dirty="0"/>
              <a:t>1</a:t>
            </a:r>
            <a:r>
              <a:rPr lang="ko-KR" altLang="en-US" sz="1600" dirty="0"/>
              <a:t>개</a:t>
            </a: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sz="1600" dirty="0" err="1" smtClean="0"/>
              <a:t>MediaPlayer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변수 </a:t>
            </a:r>
            <a:r>
              <a:rPr lang="en-US" altLang="ko-KR" sz="1600" dirty="0"/>
              <a:t>1</a:t>
            </a:r>
            <a:r>
              <a:rPr lang="ko-KR" altLang="en-US" sz="1600" dirty="0" smtClean="0"/>
              <a:t>개</a:t>
            </a:r>
            <a:endParaRPr lang="en-US" altLang="ko-KR" sz="1600" dirty="0" smtClean="0"/>
          </a:p>
          <a:p>
            <a:pPr marL="698500" lvl="1" indent="-342900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430213" indent="-342900">
              <a:buFont typeface="Wingdings" panose="05000000000000000000" pitchFamily="2" charset="2"/>
              <a:buChar char="ü"/>
            </a:pPr>
            <a:endParaRPr lang="en-US" altLang="ko-KR" sz="1800" dirty="0" smtClean="0"/>
          </a:p>
          <a:p>
            <a:pPr marL="430213" indent="-342900">
              <a:buFont typeface="Wingdings" panose="05000000000000000000" pitchFamily="2" charset="2"/>
              <a:buChar char="ü"/>
            </a:pPr>
            <a:r>
              <a:rPr lang="en-US" altLang="ko-KR" sz="1800" dirty="0" smtClean="0">
                <a:solidFill>
                  <a:srgbClr val="FF0000"/>
                </a:solidFill>
              </a:rPr>
              <a:t>AndroidManifest.xml</a:t>
            </a:r>
            <a:r>
              <a:rPr lang="en-US" altLang="ko-KR" sz="1800" dirty="0" smtClean="0"/>
              <a:t> </a:t>
            </a:r>
            <a:r>
              <a:rPr lang="ko-KR" altLang="en-US" sz="1100" b="0" dirty="0" smtClean="0"/>
              <a:t>작성하거나</a:t>
            </a:r>
            <a:endParaRPr lang="en-US" altLang="ko-KR" sz="1100" b="0" dirty="0" smtClean="0"/>
          </a:p>
          <a:p>
            <a:pPr marL="698500" lvl="1" indent="-342900">
              <a:buFont typeface="Wingdings" panose="05000000000000000000" pitchFamily="2" charset="2"/>
              <a:buChar char="ü"/>
            </a:pPr>
            <a:endParaRPr lang="en-US" altLang="ko-KR" sz="1600" dirty="0" smtClean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오디오</a:t>
            </a:r>
            <a:endParaRPr lang="ko-KR" altLang="en-US" sz="2400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4266" b="7208"/>
          <a:stretch/>
        </p:blipFill>
        <p:spPr>
          <a:xfrm>
            <a:off x="4294048" y="590673"/>
            <a:ext cx="4809468" cy="59043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47049" y="3845004"/>
            <a:ext cx="1945532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/>
              <a:t>디렉토리 맞춤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4239686" y="6042580"/>
            <a:ext cx="4863830" cy="57391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31041" t="62039" r="22396" b="30971"/>
          <a:stretch/>
        </p:blipFill>
        <p:spPr>
          <a:xfrm>
            <a:off x="113796" y="6131462"/>
            <a:ext cx="4083012" cy="5279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굽은 화살표 8"/>
          <p:cNvSpPr/>
          <p:nvPr/>
        </p:nvSpPr>
        <p:spPr>
          <a:xfrm>
            <a:off x="3912124" y="5943293"/>
            <a:ext cx="258700" cy="188169"/>
          </a:xfrm>
          <a:prstGeom prst="ben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82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800" b="1" dirty="0"/>
              <a:t>SD</a:t>
            </a:r>
            <a:r>
              <a:rPr lang="ko-KR" altLang="en-US" sz="1800" b="1" dirty="0"/>
              <a:t>카드의 </a:t>
            </a:r>
            <a:r>
              <a:rPr lang="en-US" altLang="ko-KR" sz="1800" b="1" dirty="0"/>
              <a:t>MP3 </a:t>
            </a:r>
            <a:r>
              <a:rPr lang="ko-KR" altLang="en-US" sz="1800" b="1" dirty="0"/>
              <a:t>파일을 읽어서 </a:t>
            </a:r>
            <a:r>
              <a:rPr lang="ko-KR" altLang="en-US" sz="1800" b="1" dirty="0" err="1"/>
              <a:t>리스트뷰에</a:t>
            </a:r>
            <a:r>
              <a:rPr lang="ko-KR" altLang="en-US" sz="1800" b="1" dirty="0"/>
              <a:t> 출력하는 </a:t>
            </a:r>
            <a:r>
              <a:rPr lang="ko-KR" altLang="en-US" sz="1800" b="1" dirty="0" smtClean="0"/>
              <a:t>부분 </a:t>
            </a:r>
            <a:r>
              <a:rPr lang="ko-KR" altLang="en-US" sz="1800" b="1" dirty="0"/>
              <a:t>작성</a:t>
            </a:r>
            <a:endParaRPr lang="en-US" altLang="ko-KR" sz="1800" b="1" dirty="0" smtClean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오디오</a:t>
            </a:r>
            <a:endParaRPr lang="ko-KR" altLang="en-US" sz="2400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Picture 1" descr="스크린샷 2017-02-28 오후 2.37.2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9"/>
          <a:stretch/>
        </p:blipFill>
        <p:spPr>
          <a:xfrm>
            <a:off x="-960" y="1390038"/>
            <a:ext cx="5326938" cy="27858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778" y="3067520"/>
            <a:ext cx="4730222" cy="267596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139" y="4606668"/>
            <a:ext cx="1313381" cy="184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en-US" altLang="ko-KR" sz="1800" b="1" dirty="0"/>
              <a:t>&lt;</a:t>
            </a:r>
            <a:r>
              <a:rPr lang="ko-KR" altLang="en-US" sz="1800" b="1" dirty="0"/>
              <a:t>듣기</a:t>
            </a:r>
            <a:r>
              <a:rPr lang="en-US" altLang="ko-KR" sz="1800" b="1" dirty="0"/>
              <a:t>&gt;, &lt;</a:t>
            </a:r>
            <a:r>
              <a:rPr lang="ko-KR" altLang="en-US" sz="1800" b="1" dirty="0"/>
              <a:t>중지</a:t>
            </a:r>
            <a:r>
              <a:rPr lang="en-US" altLang="ko-KR" sz="1800" b="1" dirty="0"/>
              <a:t>&gt;</a:t>
            </a:r>
            <a:r>
              <a:rPr lang="ko-KR" altLang="en-US" sz="1800" b="1" dirty="0"/>
              <a:t>를 클릭했을 때 동작하는 </a:t>
            </a:r>
            <a:r>
              <a:rPr lang="ko-KR" altLang="en-US" sz="1800" b="1" dirty="0" err="1"/>
              <a:t>리스너를</a:t>
            </a:r>
            <a:r>
              <a:rPr lang="ko-KR" altLang="en-US" sz="1800" b="1" dirty="0"/>
              <a:t> </a:t>
            </a:r>
            <a:r>
              <a:rPr lang="en-US" altLang="ko-KR" sz="1800" b="1" dirty="0" err="1"/>
              <a:t>onCreate</a:t>
            </a:r>
            <a:r>
              <a:rPr lang="en-US" altLang="ko-KR" sz="1800" b="1" dirty="0"/>
              <a:t>( ) </a:t>
            </a:r>
            <a:r>
              <a:rPr lang="ko-KR" altLang="en-US" sz="1800" b="1" dirty="0"/>
              <a:t>내부에 코딩</a:t>
            </a:r>
            <a:endParaRPr lang="en-US" altLang="ko-KR" sz="1800" b="1" dirty="0" smtClean="0"/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오디오</a:t>
            </a:r>
            <a:endParaRPr lang="ko-KR" altLang="en-US" sz="2400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3"/>
          <a:stretch/>
        </p:blipFill>
        <p:spPr>
          <a:xfrm>
            <a:off x="251519" y="1542080"/>
            <a:ext cx="5788327" cy="41363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46" y="4060131"/>
            <a:ext cx="4675954" cy="252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3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오디오</a:t>
            </a:r>
            <a:endParaRPr lang="ko-KR" altLang="en-US" sz="2400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89" y="996696"/>
            <a:ext cx="8124860" cy="496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3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800" b="0" dirty="0" err="1" smtClean="0">
                <a:latin typeface="맑은 고딕" pitchFamily="50" charset="-127"/>
                <a:ea typeface="맑은 고딕" pitchFamily="50" charset="-127"/>
              </a:rPr>
              <a:t>프로그레스바와</a:t>
            </a:r>
            <a:r>
              <a:rPr lang="ko-KR" altLang="en-US" sz="1800" b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0" dirty="0" err="1" smtClean="0">
                <a:latin typeface="맑은 고딕" pitchFamily="50" charset="-127"/>
                <a:ea typeface="맑은 고딕" pitchFamily="50" charset="-127"/>
              </a:rPr>
              <a:t>시크바</a:t>
            </a:r>
            <a:endParaRPr lang="en-US" altLang="ko-KR" sz="1800" b="0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프로그레스바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작업의 진행 상태를 확인할 때 많이 활용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시크바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음악이나 동영상 재생의 위치를 지정할 때 많이 활용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스레드 ▶</a:t>
            </a:r>
            <a:r>
              <a:rPr lang="ko-KR" altLang="en-US" sz="2400" dirty="0" err="1" smtClean="0"/>
              <a:t>프로그레스바와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시크바</a:t>
            </a:r>
            <a:endParaRPr lang="ko-KR" altLang="en-US" sz="2400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6372"/>
          <a:stretch/>
        </p:blipFill>
        <p:spPr>
          <a:xfrm>
            <a:off x="625031" y="2283199"/>
            <a:ext cx="6402349" cy="429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4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800" b="1" dirty="0" err="1" smtClean="0">
                <a:latin typeface="맑은 고딕" pitchFamily="50" charset="-127"/>
                <a:ea typeface="맑은 고딕" pitchFamily="50" charset="-127"/>
              </a:rPr>
              <a:t>프로그레스바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800" b="1" dirty="0" err="1" smtClean="0">
                <a:latin typeface="맑은 고딕" pitchFamily="50" charset="-127"/>
                <a:ea typeface="맑은 고딕" pitchFamily="50" charset="-127"/>
              </a:rPr>
              <a:t>시크바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 예제 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스레드 ▶</a:t>
            </a:r>
            <a:r>
              <a:rPr lang="ko-KR" altLang="en-US" sz="2400" dirty="0" err="1" smtClean="0"/>
              <a:t>프로그레스바와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시크바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4997"/>
          <a:stretch/>
        </p:blipFill>
        <p:spPr>
          <a:xfrm>
            <a:off x="251520" y="1655064"/>
            <a:ext cx="4992386" cy="35021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879" y="4849203"/>
            <a:ext cx="4987121" cy="200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1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스레드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(Thread)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동시에 여러 작업을 수행하기 위해 사용되는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개념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멀티스레드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Multi-Thread),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혹은 경량 프로세스라고도 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→ 스레드가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프로세스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전체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프로그램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동작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안에서 동작하는 작은 단위이기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때문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→ 함수는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하나의 작업이 끝나야 다음 작업이 진행되지만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스레드는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하나의 작업이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  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끝나기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전에 다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른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작업을 동시에 진행시킬 수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있음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스레드 ▶</a:t>
            </a:r>
            <a:r>
              <a:rPr lang="ko-KR" altLang="en-US" sz="2400" dirty="0" smtClean="0"/>
              <a:t>스레드 기본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143" y="2631182"/>
            <a:ext cx="36004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스레드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기본 예제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스레드 ▶</a:t>
            </a:r>
            <a:r>
              <a:rPr lang="ko-KR" altLang="en-US" sz="2400" dirty="0" smtClean="0"/>
              <a:t>스레드 기본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82" y="1625791"/>
            <a:ext cx="8220075" cy="44386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31"/>
          <a:stretch/>
        </p:blipFill>
        <p:spPr>
          <a:xfrm>
            <a:off x="4921745" y="2220696"/>
            <a:ext cx="3473377" cy="163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3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오디오 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sz="1600" b="1" dirty="0" err="1">
                <a:latin typeface="맑은 고딕" pitchFamily="50" charset="-127"/>
                <a:ea typeface="맑은 고딕" pitchFamily="50" charset="-127"/>
              </a:rPr>
              <a:t>MediaPlayer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클래스는 음악 및 동영상을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재생해주는 기능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MediaPlayer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play( ), pause( ), stop( )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메소드는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각각 음악을 시작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일시정지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정지하는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기능을 함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***.mp3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를 이용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38138" indent="-342900">
              <a:buFont typeface="Wingdings" pitchFamily="2" charset="2"/>
              <a:buChar char="v"/>
            </a:pPr>
            <a:endParaRPr lang="en-US" altLang="ko-KR" sz="1600" b="1" dirty="0" smtClean="0"/>
          </a:p>
          <a:p>
            <a:pPr marL="338138" indent="-342900">
              <a:buFont typeface="Wingdings" pitchFamily="2" charset="2"/>
              <a:buChar char="v"/>
            </a:pPr>
            <a:endParaRPr lang="en-US" altLang="ko-KR" sz="1600" dirty="0" smtClean="0"/>
          </a:p>
          <a:p>
            <a:pPr marL="338138" indent="-342900">
              <a:buFont typeface="Wingdings" pitchFamily="2" charset="2"/>
              <a:buChar char="v"/>
            </a:pPr>
            <a:endParaRPr lang="en-US" altLang="ko-KR" sz="1600" dirty="0"/>
          </a:p>
          <a:p>
            <a:pPr marL="338138" indent="-342900">
              <a:buFont typeface="Wingdings" pitchFamily="2" charset="2"/>
              <a:buChar char="v"/>
            </a:pPr>
            <a:endParaRPr lang="en-US" altLang="ko-KR" sz="1600" dirty="0" smtClean="0"/>
          </a:p>
          <a:p>
            <a:pPr marL="338138" indent="-342900">
              <a:buFont typeface="Wingdings" pitchFamily="2" charset="2"/>
              <a:buChar char="v"/>
            </a:pPr>
            <a:endParaRPr lang="en-US" altLang="ko-KR" sz="1600" dirty="0"/>
          </a:p>
          <a:p>
            <a:pPr marL="338138" indent="-342900">
              <a:buFont typeface="Wingdings" pitchFamily="2" charset="2"/>
              <a:buChar char="v"/>
            </a:pPr>
            <a:r>
              <a:rPr lang="ko-KR" altLang="en-US" sz="1600" b="1" dirty="0" smtClean="0"/>
              <a:t>간단한 </a:t>
            </a:r>
            <a:r>
              <a:rPr lang="ko-KR" altLang="en-US" sz="1600" b="1" dirty="0"/>
              <a:t>음악 재생 예제 </a:t>
            </a:r>
            <a:endParaRPr lang="en-US" altLang="ko-KR" sz="1600" b="1" dirty="0"/>
          </a:p>
          <a:p>
            <a:pPr marL="698500" lvl="1" indent="-342900">
              <a:buFont typeface="Wingdings" panose="05000000000000000000" pitchFamily="2" charset="2"/>
              <a:buChar char="ü"/>
            </a:pPr>
            <a:r>
              <a:rPr lang="en-US" altLang="ko-KR" sz="1600" b="1" dirty="0"/>
              <a:t>res </a:t>
            </a:r>
            <a:r>
              <a:rPr lang="ko-KR" altLang="en-US" sz="1600" b="1" dirty="0"/>
              <a:t>폴더에서 </a:t>
            </a:r>
            <a:r>
              <a:rPr lang="en-US" altLang="ko-KR" sz="1600" b="1" dirty="0"/>
              <a:t>raw </a:t>
            </a:r>
            <a:r>
              <a:rPr lang="ko-KR" altLang="en-US" sz="1600" b="1" dirty="0"/>
              <a:t>폴더를 만든 후 적당한 </a:t>
            </a:r>
            <a:r>
              <a:rPr lang="en-US" altLang="ko-KR" sz="1600" b="1" dirty="0"/>
              <a:t>Mp3 </a:t>
            </a:r>
            <a:r>
              <a:rPr lang="ko-KR" altLang="en-US" sz="1600" b="1" dirty="0"/>
              <a:t>파일을 복사</a:t>
            </a:r>
            <a:endParaRPr lang="en-US" altLang="ko-KR" sz="1600" b="1" dirty="0"/>
          </a:p>
          <a:p>
            <a:pPr marL="539750" lvl="2" indent="0">
              <a:buNone/>
            </a:pPr>
            <a:endParaRPr lang="en-US" altLang="ko-KR" b="1" dirty="0"/>
          </a:p>
          <a:p>
            <a:pPr marL="539750" lvl="2" indent="0">
              <a:buNone/>
            </a:pPr>
            <a:endParaRPr lang="en-US" altLang="ko-KR" b="1" dirty="0"/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오디오</a:t>
            </a:r>
            <a:endParaRPr lang="ko-KR" altLang="en-US" sz="2400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7301"/>
          <a:stretch/>
        </p:blipFill>
        <p:spPr>
          <a:xfrm>
            <a:off x="3820698" y="4876219"/>
            <a:ext cx="1501644" cy="198178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51" y="5089869"/>
            <a:ext cx="2365238" cy="1371275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689" y="2222628"/>
            <a:ext cx="3098945" cy="165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76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스레드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기본 예제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스레드 ▶</a:t>
            </a:r>
            <a:r>
              <a:rPr lang="ko-KR" altLang="en-US" sz="2400" dirty="0" smtClean="0"/>
              <a:t>스레드 기본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05" y="1660743"/>
            <a:ext cx="5791571" cy="452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18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스레드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기본 예제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스레드 ▶</a:t>
            </a:r>
            <a:r>
              <a:rPr lang="ko-KR" altLang="en-US" sz="2400" dirty="0" smtClean="0"/>
              <a:t>스레드 기본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1"/>
          <a:stretch/>
        </p:blipFill>
        <p:spPr>
          <a:xfrm>
            <a:off x="472682" y="2084832"/>
            <a:ext cx="6732790" cy="43235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866" t="11150" r="57180" b="9410"/>
          <a:stretch/>
        </p:blipFill>
        <p:spPr>
          <a:xfrm>
            <a:off x="5769864" y="825977"/>
            <a:ext cx="2816352" cy="122529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7082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UI(User Interface)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스레드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화면의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위젯을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변경할 때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일반적인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스레드는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스레드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안에서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필요한 내용을 계산하는 것만 가능하며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화면의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다른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위젯을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변경할 수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스레드 ▶</a:t>
            </a:r>
            <a:r>
              <a:rPr lang="en-US" altLang="ko-KR" sz="2400" dirty="0" smtClean="0"/>
              <a:t>UI</a:t>
            </a:r>
            <a:r>
              <a:rPr lang="en-US" altLang="ko-KR" dirty="0" smtClean="0"/>
              <a:t> </a:t>
            </a:r>
            <a:r>
              <a:rPr lang="ko-KR" altLang="en-US" sz="2400" dirty="0" smtClean="0"/>
              <a:t>스레드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5"/>
          <a:stretch/>
        </p:blipFill>
        <p:spPr>
          <a:xfrm>
            <a:off x="454708" y="2641627"/>
            <a:ext cx="8201025" cy="373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9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스레드 예제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스레드 ▶</a:t>
            </a:r>
            <a:r>
              <a:rPr lang="en-US" altLang="ko-KR" sz="2400" dirty="0" smtClean="0"/>
              <a:t>UI</a:t>
            </a:r>
            <a:r>
              <a:rPr lang="en-US" altLang="ko-KR" dirty="0" smtClean="0"/>
              <a:t> </a:t>
            </a:r>
            <a:r>
              <a:rPr lang="ko-KR" altLang="en-US" sz="2400" dirty="0" smtClean="0"/>
              <a:t>스레드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5537"/>
          <a:stretch/>
        </p:blipFill>
        <p:spPr>
          <a:xfrm>
            <a:off x="485954" y="1648615"/>
            <a:ext cx="6734175" cy="47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7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UI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스레드 예제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539750" lvl="2" indent="0">
              <a:buNone/>
            </a:pP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sz="18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스레드 ▶</a:t>
            </a:r>
            <a:r>
              <a:rPr lang="en-US" altLang="ko-KR" sz="2400" dirty="0" smtClean="0"/>
              <a:t>UI</a:t>
            </a:r>
            <a:r>
              <a:rPr lang="en-US" altLang="ko-KR" dirty="0" smtClean="0"/>
              <a:t> </a:t>
            </a:r>
            <a:r>
              <a:rPr lang="ko-KR" altLang="en-US" sz="2400" dirty="0" smtClean="0"/>
              <a:t>스레드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1"/>
          <a:stretch/>
        </p:blipFill>
        <p:spPr>
          <a:xfrm>
            <a:off x="161719" y="1728215"/>
            <a:ext cx="8220075" cy="42665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" t="11052" r="38718" b="10098"/>
          <a:stretch/>
        </p:blipFill>
        <p:spPr>
          <a:xfrm>
            <a:off x="4727448" y="552516"/>
            <a:ext cx="4164072" cy="157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2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스레드 응용 예제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스레드 ▶</a:t>
            </a:r>
            <a:r>
              <a:rPr lang="ko-KR" altLang="en-US" sz="2400" dirty="0" smtClean="0"/>
              <a:t>스레드 응용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83" y="1643399"/>
            <a:ext cx="7387225" cy="448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2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42900">
              <a:buFont typeface="Wingdings" pitchFamily="2" charset="2"/>
              <a:buChar char="v"/>
            </a:pP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스레드 응용 예제 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55600" lvl="1" indent="0">
              <a:buNone/>
            </a:pP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marL="355600" lvl="1" indent="0">
              <a:buNone/>
            </a:pP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55600" lvl="1" indent="0">
              <a:buNone/>
            </a:pP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marL="355600" lvl="1" indent="0">
              <a:buNone/>
            </a:pPr>
            <a:endParaRPr lang="en-US" altLang="ko-KR" sz="1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355600" lvl="1" indent="0">
              <a:buNone/>
            </a:pP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marL="355600" lvl="1" indent="0">
              <a:buNone/>
            </a:pP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스레드 ▶</a:t>
            </a:r>
            <a:r>
              <a:rPr lang="ko-KR" altLang="en-US" sz="2400" dirty="0" smtClean="0"/>
              <a:t>스레드 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5"/>
          <a:stretch/>
        </p:blipFill>
        <p:spPr>
          <a:xfrm>
            <a:off x="789732" y="2212848"/>
            <a:ext cx="6682220" cy="42453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92" y="1539569"/>
            <a:ext cx="5233430" cy="58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0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스레드 응용 예제 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음악이 중지되고 프로그레스바와 진행 시간을 초기화하려면 아래 코드로 변경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스레드 ▶</a:t>
            </a:r>
            <a:r>
              <a:rPr lang="ko-KR" altLang="en-US" sz="2400" dirty="0" smtClean="0"/>
              <a:t>스레드 응용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71" y="1959640"/>
            <a:ext cx="8191500" cy="962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58" y="2921665"/>
            <a:ext cx="4083204" cy="260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8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MediaPlyer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오디오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비디오 재생 제어를 위해 사용되는 클래스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메서드</a:t>
            </a:r>
            <a:endParaRPr lang="en-US" altLang="ko-KR" dirty="0" smtClean="0"/>
          </a:p>
          <a:p>
            <a:pPr lvl="1"/>
            <a:r>
              <a:rPr lang="en-US" altLang="ko-KR" sz="2000" dirty="0" smtClean="0"/>
              <a:t>Create(context,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) : </a:t>
            </a:r>
            <a:r>
              <a:rPr lang="ko-KR" altLang="en-US" sz="2000" dirty="0" smtClean="0"/>
              <a:t>주어진 리소스에 대해 </a:t>
            </a:r>
            <a:r>
              <a:rPr lang="en-US" altLang="ko-KR" sz="2000" dirty="0"/>
              <a:t> </a:t>
            </a:r>
            <a:r>
              <a:rPr lang="en-US" altLang="ko-KR" sz="2000" dirty="0" err="1" smtClean="0"/>
              <a:t>MediaPlqyer</a:t>
            </a:r>
            <a:r>
              <a:rPr lang="ko-KR" altLang="en-US" sz="2000" dirty="0" smtClean="0"/>
              <a:t>를 생성함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setLooping</a:t>
            </a:r>
            <a:r>
              <a:rPr lang="en-US" altLang="ko-KR" sz="2000" dirty="0" smtClean="0"/>
              <a:t>(Boolean) : </a:t>
            </a:r>
            <a:r>
              <a:rPr lang="ko-KR" altLang="en-US" sz="2000" dirty="0" smtClean="0"/>
              <a:t>미디어 </a:t>
            </a:r>
            <a:r>
              <a:rPr lang="ko-KR" altLang="en-US" sz="2000" dirty="0" err="1" smtClean="0"/>
              <a:t>재싱을</a:t>
            </a:r>
            <a:r>
              <a:rPr lang="ko-KR" altLang="en-US" sz="2000" dirty="0" smtClean="0"/>
              <a:t> 반복 </a:t>
            </a:r>
            <a:r>
              <a:rPr lang="en-US" altLang="ko-KR" sz="2000" dirty="0" smtClean="0"/>
              <a:t>(true) </a:t>
            </a:r>
            <a:r>
              <a:rPr lang="ko-KR" altLang="en-US" sz="2000" dirty="0" err="1" smtClean="0"/>
              <a:t>또는비반복</a:t>
            </a:r>
            <a:r>
              <a:rPr lang="en-US" altLang="ko-KR" sz="2000" dirty="0" smtClean="0"/>
              <a:t>(false)</a:t>
            </a:r>
            <a:r>
              <a:rPr lang="ko-KR" altLang="en-US" sz="2000" dirty="0" smtClean="0"/>
              <a:t>로 설정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isPlaying</a:t>
            </a:r>
            <a:r>
              <a:rPr lang="en-US" altLang="ko-KR" sz="2000" dirty="0" smtClean="0"/>
              <a:t>() : </a:t>
            </a:r>
            <a:r>
              <a:rPr lang="en-US" altLang="ko-KR" sz="2000" dirty="0" err="1" smtClean="0"/>
              <a:t>MediaPlayer</a:t>
            </a:r>
            <a:r>
              <a:rPr lang="ko-KR" altLang="en-US" sz="2000" dirty="0" smtClean="0"/>
              <a:t>가 </a:t>
            </a:r>
            <a:r>
              <a:rPr lang="ko-KR" altLang="en-US" sz="2000" dirty="0" err="1" smtClean="0"/>
              <a:t>재생중이면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true </a:t>
            </a:r>
            <a:r>
              <a:rPr lang="ko-KR" altLang="en-US" sz="2000" dirty="0" smtClean="0"/>
              <a:t>아니면 </a:t>
            </a:r>
            <a:r>
              <a:rPr lang="en-US" altLang="ko-KR" sz="2000" dirty="0" smtClean="0"/>
              <a:t>false</a:t>
            </a:r>
            <a:r>
              <a:rPr lang="ko-KR" altLang="en-US" sz="2000" dirty="0" smtClean="0"/>
              <a:t>를 반환함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Pause() : </a:t>
            </a:r>
            <a:r>
              <a:rPr lang="ko-KR" altLang="en-US" sz="2000" dirty="0" smtClean="0"/>
              <a:t>미디어 재생을 </a:t>
            </a:r>
            <a:r>
              <a:rPr lang="ko-KR" altLang="en-US" sz="2000" dirty="0" err="1" smtClean="0"/>
              <a:t>일시중지함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Stop() : </a:t>
            </a:r>
            <a:r>
              <a:rPr lang="ko-KR" altLang="en-US" sz="2000" dirty="0" err="1" smtClean="0"/>
              <a:t>미디애</a:t>
            </a:r>
            <a:r>
              <a:rPr lang="ko-KR" altLang="en-US" sz="2000" dirty="0" smtClean="0"/>
              <a:t> 재생을 정지함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Start() : </a:t>
            </a:r>
            <a:r>
              <a:rPr lang="ko-KR" altLang="en-US" sz="2000" dirty="0" smtClean="0"/>
              <a:t>미디어 재생함 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Prepare() :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오디어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35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간단한 음악 재생 예제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오디오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Picture 1" descr="스크린샷 2017-02-28 오후 2.24.5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70"/>
          <a:stretch/>
        </p:blipFill>
        <p:spPr>
          <a:xfrm>
            <a:off x="426572" y="1682495"/>
            <a:ext cx="7964689" cy="236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간단한 음악 재생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코드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스위치를 켜면 음악이 시작되고 스위치를 끄면 음악이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정지됨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오디오</a:t>
            </a:r>
            <a:endParaRPr lang="ko-KR" altLang="en-US" sz="2400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8"/>
          <a:stretch/>
        </p:blipFill>
        <p:spPr>
          <a:xfrm>
            <a:off x="657876" y="1938528"/>
            <a:ext cx="6034545" cy="378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9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오디오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25215" t="46871" r="59642" b="20641"/>
          <a:stretch/>
        </p:blipFill>
        <p:spPr>
          <a:xfrm>
            <a:off x="251520" y="1052736"/>
            <a:ext cx="2769324" cy="31873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45430" t="26499" r="39427" b="41013"/>
          <a:stretch/>
        </p:blipFill>
        <p:spPr>
          <a:xfrm>
            <a:off x="4000559" y="1379306"/>
            <a:ext cx="2769324" cy="318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45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오디오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5571" t="14382" r="27500" b="32092"/>
          <a:stretch/>
        </p:blipFill>
        <p:spPr>
          <a:xfrm>
            <a:off x="280371" y="1052736"/>
            <a:ext cx="8582298" cy="525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3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오디오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5643" t="12386" r="35000" b="28363"/>
          <a:stretch/>
        </p:blipFill>
        <p:spPr>
          <a:xfrm>
            <a:off x="0" y="774701"/>
            <a:ext cx="4673177" cy="37741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25857" t="31958" r="37357" b="38882"/>
          <a:stretch/>
        </p:blipFill>
        <p:spPr>
          <a:xfrm>
            <a:off x="3156925" y="4036422"/>
            <a:ext cx="5734595" cy="243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07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직접해보기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4554" t="40077" r="58791" b="32549"/>
          <a:stretch/>
        </p:blipFill>
        <p:spPr>
          <a:xfrm>
            <a:off x="456718" y="1204176"/>
            <a:ext cx="3906276" cy="502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539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2454</TotalTime>
  <Words>527</Words>
  <Application>Microsoft Office PowerPoint</Application>
  <PresentationFormat>화면 슬라이드 쇼(4:3)</PresentationFormat>
  <Paragraphs>166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42" baseType="lpstr">
      <vt:lpstr>HY견명조</vt:lpstr>
      <vt:lpstr>HY나무L</vt:lpstr>
      <vt:lpstr>HY헤드라인M</vt:lpstr>
      <vt:lpstr>굴림</vt:lpstr>
      <vt:lpstr>나눔고딕</vt:lpstr>
      <vt:lpstr>돋움</vt:lpstr>
      <vt:lpstr>맑은 고딕</vt:lpstr>
      <vt:lpstr>휴먼편지체</vt:lpstr>
      <vt:lpstr>Arial</vt:lpstr>
      <vt:lpstr>Bookman Old Style</vt:lpstr>
      <vt:lpstr>Gill Sans MT</vt:lpstr>
      <vt:lpstr>Wingdings</vt:lpstr>
      <vt:lpstr>Wingdings 3</vt:lpstr>
      <vt:lpstr>2_Office 테마</vt:lpstr>
      <vt:lpstr>원본</vt:lpstr>
      <vt:lpstr>멀티미디어</vt:lpstr>
      <vt:lpstr>1. 오디오</vt:lpstr>
      <vt:lpstr>오디어</vt:lpstr>
      <vt:lpstr>1. 오디오</vt:lpstr>
      <vt:lpstr>1. 오디오</vt:lpstr>
      <vt:lpstr>1. 오디오</vt:lpstr>
      <vt:lpstr>1. 오디오</vt:lpstr>
      <vt:lpstr>1. 오디오</vt:lpstr>
      <vt:lpstr>직접해보기</vt:lpstr>
      <vt:lpstr>오디오-애뮬레이터의 내장 디바이스 이용 </vt:lpstr>
      <vt:lpstr>1. 오디오</vt:lpstr>
      <vt:lpstr>1. 오디오</vt:lpstr>
      <vt:lpstr>1. 오디오</vt:lpstr>
      <vt:lpstr>1. 오디오</vt:lpstr>
      <vt:lpstr>1. 오디오</vt:lpstr>
      <vt:lpstr>2. 스레드 ▶프로그레스바와 시크바</vt:lpstr>
      <vt:lpstr>2. 스레드 ▶프로그레스바와 시크바</vt:lpstr>
      <vt:lpstr>2. 스레드 ▶스레드 기본</vt:lpstr>
      <vt:lpstr>2. 스레드 ▶스레드 기본</vt:lpstr>
      <vt:lpstr>2. 스레드 ▶스레드 기본</vt:lpstr>
      <vt:lpstr>2. 스레드 ▶스레드 기본</vt:lpstr>
      <vt:lpstr>2. 스레드 ▶UI 스레드</vt:lpstr>
      <vt:lpstr>2. 스레드 ▶UI 스레드</vt:lpstr>
      <vt:lpstr>2. 스레드 ▶UI 스레드</vt:lpstr>
      <vt:lpstr>2. 스레드 ▶스레드 응용</vt:lpstr>
      <vt:lpstr>2. 스레드 ▶스레드 응용</vt:lpstr>
      <vt:lpstr>2. 스레드 ▶스레드 응용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amiga</dc:creator>
  <cp:lastModifiedBy>Kang TG</cp:lastModifiedBy>
  <cp:revision>285</cp:revision>
  <dcterms:created xsi:type="dcterms:W3CDTF">2017-01-09T05:29:11Z</dcterms:created>
  <dcterms:modified xsi:type="dcterms:W3CDTF">2018-06-03T15:46:54Z</dcterms:modified>
</cp:coreProperties>
</file>