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30"/>
  </p:notesMasterIdLst>
  <p:sldIdLst>
    <p:sldId id="324" r:id="rId3"/>
    <p:sldId id="422" r:id="rId4"/>
    <p:sldId id="396" r:id="rId5"/>
    <p:sldId id="398" r:id="rId6"/>
    <p:sldId id="400" r:id="rId7"/>
    <p:sldId id="401" r:id="rId8"/>
    <p:sldId id="402" r:id="rId9"/>
    <p:sldId id="403" r:id="rId10"/>
    <p:sldId id="405" r:id="rId11"/>
    <p:sldId id="406" r:id="rId12"/>
    <p:sldId id="407" r:id="rId13"/>
    <p:sldId id="449" r:id="rId14"/>
    <p:sldId id="450" r:id="rId15"/>
    <p:sldId id="408" r:id="rId16"/>
    <p:sldId id="409" r:id="rId17"/>
    <p:sldId id="410" r:id="rId18"/>
    <p:sldId id="359" r:id="rId19"/>
    <p:sldId id="423" r:id="rId20"/>
    <p:sldId id="424" r:id="rId21"/>
    <p:sldId id="425" r:id="rId22"/>
    <p:sldId id="427" r:id="rId23"/>
    <p:sldId id="447" r:id="rId24"/>
    <p:sldId id="451" r:id="rId25"/>
    <p:sldId id="360" r:id="rId26"/>
    <p:sldId id="363" r:id="rId27"/>
    <p:sldId id="365" r:id="rId28"/>
    <p:sldId id="445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C3F"/>
    <a:srgbClr val="FEF6D6"/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59" d="100"/>
          <a:sy n="59" d="100"/>
        </p:scale>
        <p:origin x="-1452" y="-1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5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3/21/2018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73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6" r:id="rId3"/>
    <p:sldLayoutId id="2147483674" r:id="rId4"/>
    <p:sldLayoutId id="2147483664" r:id="rId5"/>
    <p:sldLayoutId id="2147483695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배열과 문자열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824" y="1089312"/>
            <a:ext cx="8640000" cy="5328592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for-each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배열이나 나열</a:t>
            </a:r>
            <a:r>
              <a:rPr lang="en-US" altLang="ko-KR" sz="1800" dirty="0" smtClean="0"/>
              <a:t>(enumeration)</a:t>
            </a:r>
            <a:r>
              <a:rPr lang="ko-KR" altLang="en-US" sz="1800" dirty="0" smtClean="0"/>
              <a:t>의 원소를 순차 접근하는데 유용한 </a:t>
            </a:r>
            <a:r>
              <a:rPr lang="en-US" altLang="ko-KR" sz="1800" dirty="0" smtClean="0"/>
              <a:t>for 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for-each </a:t>
            </a:r>
            <a:r>
              <a:rPr lang="ko-KR" altLang="en-US" sz="1800" dirty="0" smtClean="0"/>
              <a:t>문으로 정수 배열의 합을 구하는 사례</a:t>
            </a: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smtClean="0"/>
              <a:t>for-each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8038" y="4444718"/>
            <a:ext cx="2332519" cy="116955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[] n </a:t>
            </a:r>
            <a:r>
              <a:rPr lang="en-US" altLang="ko-KR" sz="1400" dirty="0"/>
              <a:t>= { 1,2,3,4,5 };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 fontAlgn="base" latinLnBrk="0"/>
            <a:r>
              <a:rPr lang="en-US" altLang="ko-KR" sz="1400" b="1" dirty="0"/>
              <a:t>for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k : </a:t>
            </a:r>
            <a:r>
              <a:rPr lang="en-US" altLang="ko-KR" sz="1400" b="1" dirty="0" smtClean="0"/>
              <a:t>n) 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dirty="0" smtClean="0"/>
              <a:t>sum </a:t>
            </a:r>
            <a:r>
              <a:rPr lang="en-US" altLang="ko-KR" sz="1400" dirty="0"/>
              <a:t>+= k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44" y="2031001"/>
            <a:ext cx="2355904" cy="153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4801720" y="4773299"/>
            <a:ext cx="2655168" cy="919401"/>
          </a:xfrm>
          <a:prstGeom prst="wedgeRoundRectCallout">
            <a:avLst>
              <a:gd name="adj1" fmla="val -58750"/>
              <a:gd name="adj2" fmla="val -20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n.length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k = n[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 smtClean="0"/>
              <a:t>	sum </a:t>
            </a:r>
            <a:r>
              <a:rPr lang="en-US" altLang="ko-KR" sz="1200" dirty="0"/>
              <a:t>+= k;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246448" y="449071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/>
              <a:t>for </a:t>
            </a:r>
            <a:r>
              <a:rPr lang="ko-KR" altLang="en-US" sz="1200" dirty="0"/>
              <a:t>문으로 구성하면 다음과 같다</a:t>
            </a:r>
            <a:r>
              <a:rPr lang="en-US" altLang="ko-KR" sz="1200" dirty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60244" y="5349239"/>
            <a:ext cx="4572000" cy="931028"/>
            <a:chOff x="1355188" y="5354557"/>
            <a:chExt cx="4572000" cy="931028"/>
          </a:xfrm>
        </p:grpSpPr>
        <p:sp>
          <p:nvSpPr>
            <p:cNvPr id="6" name="모서리가 둥근 사각형 설명선 5"/>
            <p:cNvSpPr/>
            <p:nvPr/>
          </p:nvSpPr>
          <p:spPr>
            <a:xfrm>
              <a:off x="1355188" y="5979118"/>
              <a:ext cx="4572000" cy="306467"/>
            </a:xfrm>
            <a:prstGeom prst="wedgeRoundRectCallout">
              <a:avLst>
                <a:gd name="adj1" fmla="val -26490"/>
                <a:gd name="adj2" fmla="val -3997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r>
                <a:rPr lang="ko-KR" altLang="en-US" sz="1200" dirty="0" smtClean="0"/>
                <a:t>반복될 </a:t>
              </a:r>
              <a:r>
                <a:rPr lang="ko-KR" altLang="en-US" sz="1200" dirty="0"/>
                <a:t>때마다 </a:t>
              </a:r>
              <a:r>
                <a:rPr lang="en-US" altLang="ko-KR" sz="1200" dirty="0"/>
                <a:t>k</a:t>
              </a:r>
              <a:r>
                <a:rPr lang="ko-KR" altLang="en-US" sz="1200" dirty="0"/>
                <a:t>는 </a:t>
              </a:r>
              <a:r>
                <a:rPr lang="en-US" altLang="ko-KR" sz="1200" dirty="0"/>
                <a:t>n[0], n[1], ..., n[4]</a:t>
              </a:r>
              <a:r>
                <a:rPr lang="ko-KR" altLang="en-US" sz="1200" dirty="0"/>
                <a:t>로 번갈아 설정</a:t>
              </a:r>
            </a:p>
          </p:txBody>
        </p:sp>
        <p:sp>
          <p:nvSpPr>
            <p:cNvPr id="7" name="자유형 6"/>
            <p:cNvSpPr/>
            <p:nvPr/>
          </p:nvSpPr>
          <p:spPr>
            <a:xfrm flipH="1">
              <a:off x="3300984" y="5354557"/>
              <a:ext cx="109728" cy="630607"/>
            </a:xfrm>
            <a:custGeom>
              <a:avLst/>
              <a:gdLst>
                <a:gd name="connsiteX0" fmla="*/ 1026 w 74917"/>
                <a:gd name="connsiteY0" fmla="*/ 563424 h 572661"/>
                <a:gd name="connsiteX1" fmla="*/ 10262 w 74917"/>
                <a:gd name="connsiteY1" fmla="*/ 6 h 572661"/>
                <a:gd name="connsiteX2" fmla="*/ 74917 w 74917"/>
                <a:gd name="connsiteY2" fmla="*/ 572661 h 57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17" h="572661">
                  <a:moveTo>
                    <a:pt x="1026" y="563424"/>
                  </a:moveTo>
                  <a:cubicBezTo>
                    <a:pt x="-514" y="280945"/>
                    <a:pt x="-2053" y="-1533"/>
                    <a:pt x="10262" y="6"/>
                  </a:cubicBezTo>
                  <a:cubicBezTo>
                    <a:pt x="22577" y="1545"/>
                    <a:pt x="48747" y="287103"/>
                    <a:pt x="74917" y="572661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84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for-each </a:t>
            </a:r>
            <a:r>
              <a:rPr lang="ko-KR" altLang="en-US" dirty="0" smtClean="0"/>
              <a:t>문 활용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52" y="933804"/>
            <a:ext cx="676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for-each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활용하여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[]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합을 구하고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String []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문자열을 출력하는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사례를 보인다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104" y="1621303"/>
            <a:ext cx="6408712" cy="33239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foreachEx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[] n = { 1,2,3,4,5 </a:t>
            </a:r>
            <a:r>
              <a:rPr lang="en-US" altLang="ko-KR" sz="1400" dirty="0" smtClean="0"/>
              <a:t>};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sum=0;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k : n) { </a:t>
            </a:r>
            <a:r>
              <a:rPr lang="en-US" altLang="ko-KR" sz="1400" dirty="0"/>
              <a:t>// k</a:t>
            </a:r>
            <a:r>
              <a:rPr lang="ko-KR" altLang="en-US" sz="1400" dirty="0"/>
              <a:t>는 </a:t>
            </a:r>
            <a:r>
              <a:rPr lang="en-US" altLang="ko-KR" sz="1400" dirty="0"/>
              <a:t>n[0], n[1], ..., n[4]</a:t>
            </a:r>
            <a:r>
              <a:rPr lang="ko-KR" altLang="en-US" sz="1400" dirty="0"/>
              <a:t>로 반복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(k </a:t>
            </a:r>
            <a:r>
              <a:rPr lang="en-US" altLang="ko-KR" sz="1400" dirty="0"/>
              <a:t>+ " "); // </a:t>
            </a:r>
            <a:r>
              <a:rPr lang="ko-KR" altLang="en-US" sz="1400" dirty="0"/>
              <a:t>반복되는 </a:t>
            </a:r>
            <a:r>
              <a:rPr lang="en-US" altLang="ko-KR" sz="1400" dirty="0"/>
              <a:t>k </a:t>
            </a:r>
            <a:r>
              <a:rPr lang="ko-KR" altLang="en-US" sz="1400" dirty="0"/>
              <a:t>값 출력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k;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합은 </a:t>
            </a:r>
            <a:r>
              <a:rPr lang="en-US" altLang="ko-KR" sz="1400" dirty="0"/>
              <a:t>" + sum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String </a:t>
            </a:r>
            <a:r>
              <a:rPr lang="en-US" altLang="ko-KR" sz="1400" dirty="0"/>
              <a:t>f[] = { "</a:t>
            </a:r>
            <a:r>
              <a:rPr lang="ko-KR" altLang="en-US" sz="1400" dirty="0"/>
              <a:t>사과</a:t>
            </a:r>
            <a:r>
              <a:rPr lang="en-US" altLang="ko-KR" sz="1400" dirty="0"/>
              <a:t>", "</a:t>
            </a:r>
            <a:r>
              <a:rPr lang="ko-KR" altLang="en-US" sz="1400" dirty="0"/>
              <a:t>배</a:t>
            </a:r>
            <a:r>
              <a:rPr lang="en-US" altLang="ko-KR" sz="1400" dirty="0"/>
              <a:t>", "</a:t>
            </a:r>
            <a:r>
              <a:rPr lang="ko-KR" altLang="en-US" sz="1400" dirty="0"/>
              <a:t>바나나</a:t>
            </a:r>
            <a:r>
              <a:rPr lang="en-US" altLang="ko-KR" sz="1400" dirty="0"/>
              <a:t>", "</a:t>
            </a:r>
            <a:r>
              <a:rPr lang="ko-KR" altLang="en-US" sz="1400" dirty="0"/>
              <a:t>체리</a:t>
            </a:r>
            <a:r>
              <a:rPr lang="en-US" altLang="ko-KR" sz="1400" dirty="0"/>
              <a:t>", "</a:t>
            </a:r>
            <a:r>
              <a:rPr lang="ko-KR" altLang="en-US" sz="1400" dirty="0"/>
              <a:t>딸기</a:t>
            </a:r>
            <a:r>
              <a:rPr lang="en-US" altLang="ko-KR" sz="1400" dirty="0"/>
              <a:t>", "</a:t>
            </a:r>
            <a:r>
              <a:rPr lang="ko-KR" altLang="en-US" sz="1400" dirty="0"/>
              <a:t>포도</a:t>
            </a:r>
            <a:r>
              <a:rPr lang="en-US" altLang="ko-KR" sz="1400" dirty="0"/>
              <a:t>" } 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for(String </a:t>
            </a:r>
            <a:r>
              <a:rPr lang="en-US" altLang="ko-KR" sz="1400" b="1" dirty="0"/>
              <a:t>s : f) </a:t>
            </a:r>
            <a:r>
              <a:rPr lang="en-US" altLang="ko-KR" sz="1400" dirty="0"/>
              <a:t>// s</a:t>
            </a:r>
            <a:r>
              <a:rPr lang="ko-KR" altLang="en-US" sz="1400" dirty="0"/>
              <a:t>는 </a:t>
            </a:r>
            <a:r>
              <a:rPr lang="en-US" altLang="ko-KR" sz="1400" dirty="0"/>
              <a:t>f[0], f[1], ..., f[5]</a:t>
            </a:r>
            <a:r>
              <a:rPr lang="ko-KR" altLang="en-US" sz="1400" dirty="0"/>
              <a:t>로 반복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(s </a:t>
            </a:r>
            <a:r>
              <a:rPr lang="en-US" altLang="ko-KR" sz="1400" dirty="0"/>
              <a:t>+ " 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84448" y="4836369"/>
            <a:ext cx="467024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1 2 3 4 5 </a:t>
            </a:r>
            <a:r>
              <a:rPr lang="ko-KR" altLang="en-US" sz="1400" dirty="0"/>
              <a:t>합은 </a:t>
            </a:r>
            <a:r>
              <a:rPr lang="en-US" altLang="ko-KR" sz="1400" dirty="0"/>
              <a:t>15</a:t>
            </a:r>
          </a:p>
          <a:p>
            <a:pPr fontAlgn="base"/>
            <a:r>
              <a:rPr lang="ko-KR" altLang="en-US" sz="1400" dirty="0"/>
              <a:t>사과 배 바나나 체리 딸기 포도</a:t>
            </a:r>
          </a:p>
        </p:txBody>
      </p:sp>
    </p:spTree>
    <p:extLst>
      <p:ext uri="{BB962C8B-B14F-4D97-AF65-F5344CB8AC3E}">
        <p14:creationId xmlns:p14="http://schemas.microsoft.com/office/powerpoint/2010/main" val="1176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09781" y="5251429"/>
          <a:ext cx="4149535" cy="249174"/>
        </p:xfrm>
        <a:graphic>
          <a:graphicData uri="http://schemas.openxmlformats.org/drawingml/2006/table">
            <a:tbl>
              <a:tblPr/>
              <a:tblGrid>
                <a:gridCol w="82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6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211411" y="4845759"/>
          <a:ext cx="4149535" cy="256376"/>
        </p:xfrm>
        <a:graphic>
          <a:graphicData uri="http://schemas.openxmlformats.org/drawingml/2006/table">
            <a:tbl>
              <a:tblPr/>
              <a:tblGrid>
                <a:gridCol w="82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6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238339" y="4499622"/>
          <a:ext cx="4149535" cy="256376"/>
        </p:xfrm>
        <a:graphic>
          <a:graphicData uri="http://schemas.openxmlformats.org/drawingml/2006/table">
            <a:tbl>
              <a:tblPr/>
              <a:tblGrid>
                <a:gridCol w="82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6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238339" y="4121601"/>
          <a:ext cx="4149535" cy="256376"/>
        </p:xfrm>
        <a:graphic>
          <a:graphicData uri="http://schemas.openxmlformats.org/drawingml/2006/table">
            <a:tbl>
              <a:tblPr/>
              <a:tblGrid>
                <a:gridCol w="82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6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인접해있는 두 개의 레코드 키 값을 비교하여 순서가 바뀌어 있으면 두 레코드의 위치를 서로 바꾸어 작은 키 값을 가지는 레코드를 앞쪽으로 오게 하고 큰 키 값을 갖는 레코드를 뒤에 위치하도록 하는 것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이웃하는 </a:t>
            </a:r>
            <a:r>
              <a:rPr lang="ko-KR" altLang="en-US" dirty="0"/>
              <a:t>두 값을 비교하여 큰 값을 우측으로 이동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더 이상 이웃하는 값이 </a:t>
            </a:r>
            <a:r>
              <a:rPr lang="ko-KR" altLang="en-US" dirty="0" err="1"/>
              <a:t>없을때</a:t>
            </a:r>
            <a:r>
              <a:rPr lang="ko-KR" altLang="en-US" dirty="0"/>
              <a:t> 까지 반복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리스트의 가장 우측부터 큰 값이 정렬이 된다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모든 값이 정렬이 </a:t>
            </a:r>
            <a:r>
              <a:rPr lang="ko-KR" altLang="en-US" dirty="0" err="1"/>
              <a:t>될때</a:t>
            </a:r>
            <a:r>
              <a:rPr lang="ko-KR" altLang="en-US" dirty="0"/>
              <a:t> 까지 반복 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1520" y="3657298"/>
          <a:ext cx="4149535" cy="256376"/>
        </p:xfrm>
        <a:graphic>
          <a:graphicData uri="http://schemas.openxmlformats.org/drawingml/2006/table">
            <a:tbl>
              <a:tblPr/>
              <a:tblGrid>
                <a:gridCol w="82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6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55427" y="4100720"/>
            <a:ext cx="1512168" cy="288032"/>
          </a:xfrm>
          <a:prstGeom prst="roundRect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29865" y="4475494"/>
            <a:ext cx="1512168" cy="288032"/>
          </a:xfrm>
          <a:prstGeom prst="roundRect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18587" y="4797091"/>
            <a:ext cx="1512168" cy="288032"/>
          </a:xfrm>
          <a:prstGeom prst="roundRect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74671" y="5215380"/>
            <a:ext cx="1512168" cy="288032"/>
          </a:xfrm>
          <a:prstGeom prst="roundRect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09780" y="5630860"/>
          <a:ext cx="4149535" cy="249174"/>
        </p:xfrm>
        <a:graphic>
          <a:graphicData uri="http://schemas.openxmlformats.org/drawingml/2006/table">
            <a:tbl>
              <a:tblPr/>
              <a:tblGrid>
                <a:gridCol w="82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6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5907891" y="3623610"/>
          <a:ext cx="2692400" cy="295656"/>
        </p:xfrm>
        <a:graphic>
          <a:graphicData uri="http://schemas.openxmlformats.org/drawingml/2006/table">
            <a:tbl>
              <a:tblPr/>
              <a:tblGrid>
                <a:gridCol w="538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5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5907891" y="4144072"/>
          <a:ext cx="2692400" cy="295656"/>
        </p:xfrm>
        <a:graphic>
          <a:graphicData uri="http://schemas.openxmlformats.org/drawingml/2006/table">
            <a:tbl>
              <a:tblPr/>
              <a:tblGrid>
                <a:gridCol w="538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5656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5907891" y="4673450"/>
          <a:ext cx="2692400" cy="295656"/>
        </p:xfrm>
        <a:graphic>
          <a:graphicData uri="http://schemas.openxmlformats.org/drawingml/2006/table">
            <a:tbl>
              <a:tblPr/>
              <a:tblGrid>
                <a:gridCol w="566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0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5656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5907891" y="5202828"/>
          <a:ext cx="2692400" cy="295656"/>
        </p:xfrm>
        <a:graphic>
          <a:graphicData uri="http://schemas.openxmlformats.org/drawingml/2006/table">
            <a:tbl>
              <a:tblPr/>
              <a:tblGrid>
                <a:gridCol w="538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5656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907891" y="5732206"/>
          <a:ext cx="2692400" cy="295656"/>
        </p:xfrm>
        <a:graphic>
          <a:graphicData uri="http://schemas.openxmlformats.org/drawingml/2006/table">
            <a:tbl>
              <a:tblPr/>
              <a:tblGrid>
                <a:gridCol w="538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5656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949237" y="356665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14960" y="40883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14960" y="461541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14960" y="511802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14960" y="563975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4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886" t="11024" r="49887" b="19497"/>
          <a:stretch/>
        </p:blipFill>
        <p:spPr>
          <a:xfrm>
            <a:off x="251520" y="1052736"/>
            <a:ext cx="7356764" cy="5328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902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9" y="2405193"/>
            <a:ext cx="8871931" cy="24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차원 배열 선언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차원 배열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차원 배열의 구조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900" dirty="0" smtClean="0"/>
          </a:p>
          <a:p>
            <a:endParaRPr lang="en-US" altLang="ko-KR" sz="1900" dirty="0" smtClean="0"/>
          </a:p>
          <a:p>
            <a:r>
              <a:rPr lang="en-US" altLang="ko-KR" sz="1900" dirty="0" smtClean="0"/>
              <a:t>2</a:t>
            </a:r>
            <a:r>
              <a:rPr lang="ko-KR" altLang="en-US" sz="1900" dirty="0"/>
              <a:t>차원 배열의 </a:t>
            </a:r>
            <a:r>
              <a:rPr lang="en-US" altLang="ko-KR" sz="1900" dirty="0" smtClean="0"/>
              <a:t>length </a:t>
            </a:r>
            <a:r>
              <a:rPr lang="ko-KR" altLang="en-US" sz="1900" dirty="0" smtClean="0"/>
              <a:t>필드</a:t>
            </a:r>
            <a:endParaRPr lang="en-US" altLang="ko-KR" sz="1900" dirty="0"/>
          </a:p>
          <a:p>
            <a:pPr lvl="1"/>
            <a:r>
              <a:rPr lang="en-US" altLang="ko-KR" sz="1700" dirty="0" err="1"/>
              <a:t>i.length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	-&gt; </a:t>
            </a:r>
            <a:r>
              <a:rPr lang="en-US" altLang="ko-KR" sz="1700" dirty="0"/>
              <a:t>2</a:t>
            </a:r>
            <a:r>
              <a:rPr lang="ko-KR" altLang="en-US" sz="1700" dirty="0"/>
              <a:t>차원 배열의 행의 개수로</a:t>
            </a:r>
            <a:r>
              <a:rPr lang="en-US" altLang="ko-KR" sz="1700" dirty="0"/>
              <a:t>, 2</a:t>
            </a:r>
          </a:p>
          <a:p>
            <a:pPr lvl="1"/>
            <a:r>
              <a:rPr lang="en-US" altLang="ko-KR" sz="1700" dirty="0" err="1"/>
              <a:t>i</a:t>
            </a:r>
            <a:r>
              <a:rPr lang="en-US" altLang="ko-KR" sz="1700" dirty="0"/>
              <a:t>[n].</a:t>
            </a:r>
            <a:r>
              <a:rPr lang="en-US" altLang="ko-KR" sz="1700" dirty="0" smtClean="0"/>
              <a:t>length	-&gt;</a:t>
            </a:r>
            <a:r>
              <a:rPr lang="ko-KR" altLang="en-US" sz="1700" dirty="0" smtClean="0"/>
              <a:t> </a:t>
            </a:r>
            <a:r>
              <a:rPr lang="en-US" altLang="ko-KR" sz="1700" dirty="0"/>
              <a:t>n</a:t>
            </a:r>
            <a:r>
              <a:rPr lang="ko-KR" altLang="en-US" sz="1700" dirty="0"/>
              <a:t>번째 행의 열의 개수</a:t>
            </a:r>
          </a:p>
          <a:p>
            <a:pPr lvl="1"/>
            <a:r>
              <a:rPr lang="en-US" altLang="ko-KR" sz="1800" dirty="0" err="1"/>
              <a:t>i</a:t>
            </a:r>
            <a:r>
              <a:rPr lang="en-US" altLang="ko-KR" sz="1800" dirty="0"/>
              <a:t>[1].length -&gt; 1</a:t>
            </a:r>
            <a:r>
              <a:rPr lang="ko-KR" altLang="en-US" sz="1800" dirty="0"/>
              <a:t>번째 행의 열의 개수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5</a:t>
            </a:r>
          </a:p>
          <a:p>
            <a:pPr lvl="1">
              <a:defRPr/>
            </a:pP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563" y="1465039"/>
            <a:ext cx="3528392" cy="30777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[][];     </a:t>
            </a:r>
            <a:r>
              <a:rPr lang="ko-KR" altLang="en-US" sz="1400" dirty="0" smtClean="0">
                <a:latin typeface="+mj-lt"/>
              </a:rPr>
              <a:t>또는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[][] 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47563" y="2329135"/>
            <a:ext cx="2160241" cy="30777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= new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[2][5];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7256" y="2329456"/>
            <a:ext cx="4692785" cy="30777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new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[2][5]; // </a:t>
            </a:r>
            <a:r>
              <a:rPr lang="ko-KR" altLang="en-US" sz="1400" dirty="0" smtClean="0">
                <a:latin typeface="+mj-lt"/>
              </a:rPr>
              <a:t>배열 선언과 생성 동시</a:t>
            </a:r>
            <a:endParaRPr lang="en-US" altLang="ko-KR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92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선언과 동시에 초기화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배열의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832" y="1595647"/>
            <a:ext cx="7409604" cy="18158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  <a:ea typeface="+mj-ea"/>
              </a:rPr>
              <a:t>int</a:t>
            </a:r>
            <a:r>
              <a:rPr lang="en-US" altLang="ko-KR" sz="1600" dirty="0" smtClean="0">
                <a:latin typeface="+mj-lt"/>
                <a:ea typeface="+mj-ea"/>
              </a:rPr>
              <a:t> </a:t>
            </a:r>
            <a:r>
              <a:rPr lang="en-US" altLang="ko-KR" sz="1600" dirty="0" err="1" smtClean="0">
                <a:latin typeface="+mj-lt"/>
                <a:ea typeface="+mj-ea"/>
              </a:rPr>
              <a:t>intArray</a:t>
            </a:r>
            <a:r>
              <a:rPr lang="en-US" altLang="ko-KR" sz="1600" dirty="0" smtClean="0">
                <a:latin typeface="+mj-lt"/>
                <a:ea typeface="+mj-ea"/>
              </a:rPr>
              <a:t>[][] = { { 0, 1, 2}, </a:t>
            </a:r>
          </a:p>
          <a:p>
            <a:r>
              <a:rPr lang="en-US" altLang="ko-KR" sz="1600" dirty="0">
                <a:latin typeface="+mj-lt"/>
                <a:ea typeface="+mj-ea"/>
              </a:rPr>
              <a:t>	</a:t>
            </a:r>
            <a:r>
              <a:rPr lang="en-US" altLang="ko-KR" sz="1600" dirty="0" smtClean="0">
                <a:latin typeface="+mj-lt"/>
                <a:ea typeface="+mj-ea"/>
              </a:rPr>
              <a:t>           { 3, 4, 5}, </a:t>
            </a:r>
          </a:p>
          <a:p>
            <a:r>
              <a:rPr lang="en-US" altLang="ko-KR" sz="1600" dirty="0">
                <a:latin typeface="+mj-lt"/>
                <a:ea typeface="+mj-ea"/>
              </a:rPr>
              <a:t>	</a:t>
            </a:r>
            <a:r>
              <a:rPr lang="en-US" altLang="ko-KR" sz="1600" dirty="0" smtClean="0">
                <a:latin typeface="+mj-lt"/>
                <a:ea typeface="+mj-ea"/>
              </a:rPr>
              <a:t>           { 6, 7, 8} }; 	// 3x3 </a:t>
            </a:r>
            <a:r>
              <a:rPr lang="ko-KR" altLang="en-US" sz="1600" dirty="0" smtClean="0">
                <a:latin typeface="+mj-lt"/>
                <a:ea typeface="+mj-ea"/>
              </a:rPr>
              <a:t>배열 생성</a:t>
            </a:r>
            <a:endParaRPr lang="en-US" altLang="ko-KR" sz="1600" dirty="0" smtClean="0">
              <a:latin typeface="+mj-lt"/>
              <a:ea typeface="+mj-ea"/>
            </a:endParaRPr>
          </a:p>
          <a:p>
            <a:endParaRPr lang="en-US" altLang="ko-KR" sz="1600" dirty="0" smtClean="0">
              <a:latin typeface="+mj-lt"/>
              <a:ea typeface="+mj-ea"/>
            </a:endParaRPr>
          </a:p>
          <a:p>
            <a:r>
              <a:rPr lang="en-US" altLang="ko-KR" sz="1600" dirty="0" smtClean="0">
                <a:latin typeface="+mj-lt"/>
                <a:ea typeface="+mj-ea"/>
              </a:rPr>
              <a:t>char </a:t>
            </a:r>
            <a:r>
              <a:rPr lang="en-US" altLang="ko-KR" sz="1600" dirty="0" err="1" smtClean="0">
                <a:latin typeface="+mj-lt"/>
                <a:ea typeface="+mj-ea"/>
              </a:rPr>
              <a:t>charArray</a:t>
            </a:r>
            <a:r>
              <a:rPr lang="en-US" altLang="ko-KR" sz="1600" dirty="0" smtClean="0">
                <a:latin typeface="+mj-lt"/>
                <a:ea typeface="+mj-ea"/>
              </a:rPr>
              <a:t>[][] = { {'a', 'b', 'c'}, {</a:t>
            </a:r>
            <a:r>
              <a:rPr lang="en-US" altLang="ko-KR" sz="1600" dirty="0" smtClean="0"/>
              <a:t>'</a:t>
            </a:r>
            <a:r>
              <a:rPr lang="en-US" altLang="ko-KR" sz="1600" dirty="0" smtClean="0">
                <a:latin typeface="+mj-lt"/>
                <a:ea typeface="+mj-ea"/>
              </a:rPr>
              <a:t>d‘, 'e', 'f'} }; 	// 2x3 </a:t>
            </a:r>
            <a:r>
              <a:rPr lang="ko-KR" altLang="en-US" sz="1600" dirty="0" smtClean="0">
                <a:latin typeface="+mj-lt"/>
                <a:ea typeface="+mj-ea"/>
              </a:rPr>
              <a:t>배열 생성</a:t>
            </a:r>
            <a:endParaRPr lang="en-US" altLang="ko-KR" sz="1600" dirty="0" smtClean="0">
              <a:latin typeface="+mj-lt"/>
              <a:ea typeface="+mj-ea"/>
            </a:endParaRPr>
          </a:p>
          <a:p>
            <a:endParaRPr lang="en-US" altLang="ko-KR" sz="1600" dirty="0" smtClean="0">
              <a:latin typeface="+mj-lt"/>
              <a:ea typeface="+mj-ea"/>
            </a:endParaRPr>
          </a:p>
          <a:p>
            <a:r>
              <a:rPr lang="en-US" altLang="ko-KR" sz="1600" dirty="0" smtClean="0">
                <a:latin typeface="+mj-lt"/>
                <a:ea typeface="+mj-ea"/>
              </a:rPr>
              <a:t>double </a:t>
            </a:r>
            <a:r>
              <a:rPr lang="en-US" altLang="ko-KR" sz="1600" dirty="0" err="1" smtClean="0">
                <a:latin typeface="+mj-lt"/>
                <a:ea typeface="+mj-ea"/>
              </a:rPr>
              <a:t>doubleArray</a:t>
            </a:r>
            <a:r>
              <a:rPr lang="en-US" altLang="ko-KR" sz="1600" dirty="0" smtClean="0">
                <a:latin typeface="+mj-lt"/>
                <a:ea typeface="+mj-ea"/>
              </a:rPr>
              <a:t>[][] = { {0.01, 0.02}, {0.03, 0.04} }; // 2x2 </a:t>
            </a:r>
            <a:r>
              <a:rPr lang="ko-KR" altLang="en-US" sz="1600" dirty="0" smtClean="0">
                <a:latin typeface="+mj-lt"/>
                <a:ea typeface="+mj-ea"/>
              </a:rPr>
              <a:t>배열 생성</a:t>
            </a:r>
            <a:endParaRPr lang="en-US" altLang="ko-KR" sz="16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33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 생성 및 활용하기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9662" y="1815104"/>
            <a:ext cx="7676256" cy="397031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ScoreAverage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double </a:t>
            </a:r>
            <a:r>
              <a:rPr lang="en-US" altLang="ko-KR" sz="1400" b="1" dirty="0"/>
              <a:t>score[][] = </a:t>
            </a:r>
            <a:r>
              <a:rPr lang="en-US" altLang="ko-KR" sz="1400" b="1" dirty="0" smtClean="0"/>
              <a:t>{ {</a:t>
            </a:r>
            <a:r>
              <a:rPr lang="en-US" altLang="ko-KR" sz="1400" b="1" dirty="0"/>
              <a:t>3.3, 3.4},</a:t>
            </a:r>
            <a:r>
              <a:rPr lang="en-US" altLang="ko-KR" sz="1400" dirty="0"/>
              <a:t> // 1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 smtClean="0"/>
              <a:t>											  </a:t>
            </a:r>
            <a:r>
              <a:rPr lang="en-US" altLang="ko-KR" sz="1400" b="1" dirty="0" smtClean="0"/>
              <a:t>{</a:t>
            </a:r>
            <a:r>
              <a:rPr lang="en-US" altLang="ko-KR" sz="1400" b="1" dirty="0"/>
              <a:t>3.5, 3.6}, </a:t>
            </a:r>
            <a:r>
              <a:rPr lang="en-US" altLang="ko-KR" sz="1400" dirty="0"/>
              <a:t>// 2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 smtClean="0"/>
              <a:t>											  </a:t>
            </a:r>
            <a:r>
              <a:rPr lang="en-US" altLang="ko-KR" sz="1400" b="1" dirty="0" smtClean="0"/>
              <a:t>{</a:t>
            </a:r>
            <a:r>
              <a:rPr lang="en-US" altLang="ko-KR" sz="1400" b="1" dirty="0"/>
              <a:t>3.7, 4.0}, </a:t>
            </a:r>
            <a:r>
              <a:rPr lang="en-US" altLang="ko-KR" sz="1400" dirty="0"/>
              <a:t>// 3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 smtClean="0"/>
              <a:t>											  </a:t>
            </a:r>
            <a:r>
              <a:rPr lang="en-US" altLang="ko-KR" sz="1400" b="1" dirty="0" smtClean="0"/>
              <a:t>{</a:t>
            </a:r>
            <a:r>
              <a:rPr lang="en-US" altLang="ko-KR" sz="1400" b="1" dirty="0"/>
              <a:t>4.1, 4.2} }; </a:t>
            </a:r>
            <a:r>
              <a:rPr lang="en-US" altLang="ko-KR" sz="1400" dirty="0"/>
              <a:t>// 4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double </a:t>
            </a:r>
            <a:r>
              <a:rPr lang="en-US" altLang="ko-KR" sz="1400" dirty="0"/>
              <a:t>sum=0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year=0; year&lt;</a:t>
            </a:r>
            <a:r>
              <a:rPr lang="en-US" altLang="ko-KR" sz="1400" b="1" dirty="0" err="1"/>
              <a:t>score.length</a:t>
            </a:r>
            <a:r>
              <a:rPr lang="en-US" altLang="ko-KR" sz="1400" dirty="0"/>
              <a:t>; year++) // </a:t>
            </a:r>
            <a:r>
              <a:rPr lang="ko-KR" altLang="en-US" sz="1400" dirty="0"/>
              <a:t>각 학년별로 반복</a:t>
            </a:r>
          </a:p>
          <a:p>
            <a:pPr defTabSz="180000"/>
            <a:r>
              <a:rPr lang="en-US" altLang="ko-KR" sz="1400" dirty="0" smtClean="0"/>
              <a:t>	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term=0; term&lt;</a:t>
            </a:r>
            <a:r>
              <a:rPr lang="en-US" altLang="ko-KR" sz="1400" b="1" dirty="0"/>
              <a:t>score[year].length</a:t>
            </a:r>
            <a:r>
              <a:rPr lang="en-US" altLang="ko-KR" sz="1400" dirty="0"/>
              <a:t>; term++) // </a:t>
            </a:r>
            <a:r>
              <a:rPr lang="ko-KR" altLang="en-US" sz="1400" dirty="0"/>
              <a:t>각 학년의 </a:t>
            </a:r>
            <a:r>
              <a:rPr lang="ko-KR" altLang="en-US" sz="1400" dirty="0" err="1"/>
              <a:t>학기별로</a:t>
            </a:r>
            <a:r>
              <a:rPr lang="ko-KR" altLang="en-US" sz="1400" dirty="0"/>
              <a:t> 반복</a:t>
            </a:r>
          </a:p>
          <a:p>
            <a:pPr defTabSz="180000"/>
            <a:r>
              <a:rPr lang="en-US" altLang="ko-KR" sz="1400" dirty="0" smtClean="0"/>
              <a:t>				sum </a:t>
            </a:r>
            <a:r>
              <a:rPr lang="en-US" altLang="ko-KR" sz="1400" dirty="0"/>
              <a:t>+= score[year][term]; // </a:t>
            </a:r>
            <a:r>
              <a:rPr lang="ko-KR" altLang="en-US" sz="1400" dirty="0"/>
              <a:t>전체 평점 </a:t>
            </a:r>
            <a:r>
              <a:rPr lang="ko-KR" altLang="en-US" sz="1400" dirty="0" smtClean="0"/>
              <a:t>합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n=</a:t>
            </a:r>
            <a:r>
              <a:rPr lang="en-US" altLang="ko-KR" sz="1400" b="1" dirty="0" err="1"/>
              <a:t>score.length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배열의 행 개수</a:t>
            </a:r>
            <a:r>
              <a:rPr lang="en-US" altLang="ko-KR" sz="1400" dirty="0"/>
              <a:t>, 4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m=</a:t>
            </a:r>
            <a:r>
              <a:rPr lang="en-US" altLang="ko-KR" sz="1400" b="1" dirty="0"/>
              <a:t>score[0].length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배열의 열 개수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2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("4</a:t>
            </a:r>
            <a:r>
              <a:rPr lang="ko-KR" altLang="en-US" sz="1400" dirty="0"/>
              <a:t>년 전체 평점 평균은 </a:t>
            </a:r>
            <a:r>
              <a:rPr lang="en-US" altLang="ko-KR" sz="1400" dirty="0"/>
              <a:t>" + sum/(n*m));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536" y="955354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차원 배열에 학년별로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1, 2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학기 성적을 저장하고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4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년 전체 평점 평균을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160" y="6021288"/>
            <a:ext cx="767625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년 전체 평점 평균은 </a:t>
            </a:r>
            <a:r>
              <a:rPr lang="en-US" altLang="ko-KR" sz="1400" dirty="0"/>
              <a:t>3.725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88496" y="3187483"/>
            <a:ext cx="360040" cy="252028"/>
          </a:xfrm>
          <a:prstGeom prst="wedgeRoundRectCallout">
            <a:avLst>
              <a:gd name="adj1" fmla="val -178420"/>
              <a:gd name="adj2" fmla="val 991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96728" y="4147936"/>
            <a:ext cx="360040" cy="252028"/>
          </a:xfrm>
          <a:prstGeom prst="wedgeRoundRectCallout">
            <a:avLst>
              <a:gd name="adj1" fmla="val -281035"/>
              <a:gd name="adj2" fmla="val -950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for-each </a:t>
            </a:r>
            <a:r>
              <a:rPr lang="ko-KR" altLang="en-US" dirty="0" smtClean="0"/>
              <a:t>문 활용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배열 기초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096" y="933804"/>
            <a:ext cx="851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for-each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문을 활용하여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[]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배열의 합을 구하고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String []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배열의 문자열을 출력하는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사례를 보인다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112" y="1621303"/>
            <a:ext cx="6408712" cy="33239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foreachEx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[] n = { 1,2,3,4,5 </a:t>
            </a:r>
            <a:r>
              <a:rPr lang="en-US" altLang="ko-KR" sz="1400" dirty="0" smtClean="0"/>
              <a:t>};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sum=0;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k : n) { </a:t>
            </a:r>
            <a:r>
              <a:rPr lang="en-US" altLang="ko-KR" sz="1400" dirty="0"/>
              <a:t>// k</a:t>
            </a:r>
            <a:r>
              <a:rPr lang="ko-KR" altLang="en-US" sz="1400" dirty="0"/>
              <a:t>는 </a:t>
            </a:r>
            <a:r>
              <a:rPr lang="en-US" altLang="ko-KR" sz="1400" dirty="0"/>
              <a:t>n[0], n[1], ..., n[4]</a:t>
            </a:r>
            <a:r>
              <a:rPr lang="ko-KR" altLang="en-US" sz="1400" dirty="0"/>
              <a:t>로 반복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(k </a:t>
            </a:r>
            <a:r>
              <a:rPr lang="en-US" altLang="ko-KR" sz="1400" dirty="0"/>
              <a:t>+ " "); // </a:t>
            </a:r>
            <a:r>
              <a:rPr lang="ko-KR" altLang="en-US" sz="1400" dirty="0"/>
              <a:t>반복되는 </a:t>
            </a:r>
            <a:r>
              <a:rPr lang="en-US" altLang="ko-KR" sz="1400" dirty="0"/>
              <a:t>k </a:t>
            </a:r>
            <a:r>
              <a:rPr lang="ko-KR" altLang="en-US" sz="1400" dirty="0"/>
              <a:t>값 출력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k;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합은 </a:t>
            </a:r>
            <a:r>
              <a:rPr lang="en-US" altLang="ko-KR" sz="1400" dirty="0"/>
              <a:t>" + sum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String </a:t>
            </a:r>
            <a:r>
              <a:rPr lang="en-US" altLang="ko-KR" sz="1400" dirty="0"/>
              <a:t>f[] = { "</a:t>
            </a:r>
            <a:r>
              <a:rPr lang="ko-KR" altLang="en-US" sz="1400" dirty="0"/>
              <a:t>사과</a:t>
            </a:r>
            <a:r>
              <a:rPr lang="en-US" altLang="ko-KR" sz="1400" dirty="0"/>
              <a:t>", "</a:t>
            </a:r>
            <a:r>
              <a:rPr lang="ko-KR" altLang="en-US" sz="1400" dirty="0"/>
              <a:t>배</a:t>
            </a:r>
            <a:r>
              <a:rPr lang="en-US" altLang="ko-KR" sz="1400" dirty="0"/>
              <a:t>", "</a:t>
            </a:r>
            <a:r>
              <a:rPr lang="ko-KR" altLang="en-US" sz="1400" dirty="0"/>
              <a:t>바나나</a:t>
            </a:r>
            <a:r>
              <a:rPr lang="en-US" altLang="ko-KR" sz="1400" dirty="0"/>
              <a:t>", "</a:t>
            </a:r>
            <a:r>
              <a:rPr lang="ko-KR" altLang="en-US" sz="1400" dirty="0"/>
              <a:t>체리</a:t>
            </a:r>
            <a:r>
              <a:rPr lang="en-US" altLang="ko-KR" sz="1400" dirty="0"/>
              <a:t>", "</a:t>
            </a:r>
            <a:r>
              <a:rPr lang="ko-KR" altLang="en-US" sz="1400" dirty="0"/>
              <a:t>딸기</a:t>
            </a:r>
            <a:r>
              <a:rPr lang="en-US" altLang="ko-KR" sz="1400" dirty="0"/>
              <a:t>", "</a:t>
            </a:r>
            <a:r>
              <a:rPr lang="ko-KR" altLang="en-US" sz="1400" dirty="0"/>
              <a:t>포도</a:t>
            </a:r>
            <a:r>
              <a:rPr lang="en-US" altLang="ko-KR" sz="1400" dirty="0"/>
              <a:t>" } 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for(String </a:t>
            </a:r>
            <a:r>
              <a:rPr lang="en-US" altLang="ko-KR" sz="1400" b="1" dirty="0"/>
              <a:t>s : f) </a:t>
            </a:r>
            <a:r>
              <a:rPr lang="en-US" altLang="ko-KR" sz="1400" dirty="0"/>
              <a:t>// s</a:t>
            </a:r>
            <a:r>
              <a:rPr lang="ko-KR" altLang="en-US" sz="1400" dirty="0"/>
              <a:t>는 </a:t>
            </a:r>
            <a:r>
              <a:rPr lang="en-US" altLang="ko-KR" sz="1400" dirty="0"/>
              <a:t>f[0], f[1], ..., f[5]</a:t>
            </a:r>
            <a:r>
              <a:rPr lang="ko-KR" altLang="en-US" sz="1400" dirty="0"/>
              <a:t>로 반복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(s </a:t>
            </a:r>
            <a:r>
              <a:rPr lang="en-US" altLang="ko-KR" sz="1400" dirty="0"/>
              <a:t>+ " 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59152" y="5037537"/>
            <a:ext cx="640871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1 2 3 4 5 </a:t>
            </a:r>
            <a:r>
              <a:rPr lang="ko-KR" altLang="en-US" sz="1400" dirty="0"/>
              <a:t>합은 </a:t>
            </a:r>
            <a:r>
              <a:rPr lang="en-US" altLang="ko-KR" sz="1400" dirty="0"/>
              <a:t>15</a:t>
            </a:r>
          </a:p>
          <a:p>
            <a:pPr fontAlgn="base"/>
            <a:r>
              <a:rPr lang="ko-KR" altLang="en-US" sz="1400" dirty="0"/>
              <a:t>사과 배 바나나 체리 딸기 포도</a:t>
            </a:r>
          </a:p>
        </p:txBody>
      </p:sp>
    </p:spTree>
    <p:extLst>
      <p:ext uri="{BB962C8B-B14F-4D97-AF65-F5344CB8AC3E}">
        <p14:creationId xmlns:p14="http://schemas.microsoft.com/office/powerpoint/2010/main" val="194720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84" y="3595511"/>
            <a:ext cx="8224292" cy="248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/>
              <a:t>String </a:t>
            </a:r>
            <a:r>
              <a:rPr lang="ko-KR" altLang="en-US" sz="1800" b="0" dirty="0"/>
              <a:t>클래스는 문자열을 </a:t>
            </a:r>
            <a:r>
              <a:rPr lang="ko-KR" altLang="en-US" sz="1800" b="0" dirty="0" smtClean="0"/>
              <a:t>나타나며 </a:t>
            </a:r>
            <a:r>
              <a:rPr lang="ko-KR" altLang="en-US" sz="1800" b="0" dirty="0" err="1" smtClean="0"/>
              <a:t>참조형</a:t>
            </a:r>
            <a:r>
              <a:rPr lang="ko-KR" altLang="en-US" sz="1800" b="0" dirty="0" smtClean="0"/>
              <a:t> 으로 선언됨</a:t>
            </a:r>
            <a:endParaRPr lang="en-US" altLang="ko-KR" sz="1800" b="0" dirty="0"/>
          </a:p>
          <a:p>
            <a:r>
              <a:rPr lang="ko-KR" altLang="en-US" sz="1800" b="0" dirty="0"/>
              <a:t>스트링 </a:t>
            </a:r>
            <a:r>
              <a:rPr lang="ko-KR" altLang="en-US" sz="1800" b="0" dirty="0" err="1"/>
              <a:t>리터럴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문자열 </a:t>
            </a:r>
            <a:r>
              <a:rPr lang="ko-KR" altLang="en-US" sz="1800" b="0" dirty="0" err="1"/>
              <a:t>리터럴</a:t>
            </a:r>
            <a:r>
              <a:rPr lang="en-US" altLang="ko-KR" sz="1800" b="0" dirty="0" smtClean="0"/>
              <a:t>)</a:t>
            </a:r>
            <a:r>
              <a:rPr lang="ko-KR" altLang="en-US" sz="1800" b="0" dirty="0" smtClean="0"/>
              <a:t> 과  </a:t>
            </a:r>
            <a:r>
              <a:rPr lang="en-US" altLang="ko-KR" sz="1800" b="0" dirty="0" smtClean="0"/>
              <a:t>new String() </a:t>
            </a:r>
            <a:r>
              <a:rPr lang="ko-KR" altLang="en-US" sz="1800" b="0" dirty="0" smtClean="0"/>
              <a:t>객체로 </a:t>
            </a:r>
            <a:r>
              <a:rPr lang="en-US" altLang="ko-KR" sz="1800" b="0" dirty="0"/>
              <a:t> </a:t>
            </a:r>
            <a:r>
              <a:rPr lang="ko-KR" altLang="en-US" sz="1800" b="0" dirty="0" smtClean="0"/>
              <a:t>처리</a:t>
            </a:r>
            <a:endParaRPr lang="en-US" altLang="ko-KR" sz="1800" b="0" dirty="0" smtClean="0"/>
          </a:p>
          <a:p>
            <a:r>
              <a:rPr lang="ko-KR" altLang="en-US" sz="1800" dirty="0" smtClean="0"/>
              <a:t>스트링 </a:t>
            </a:r>
            <a:r>
              <a:rPr lang="ko-KR" altLang="en-US" sz="1800" dirty="0" err="1" smtClean="0"/>
              <a:t>리터럴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자바 가상 기계 내부에서 </a:t>
            </a:r>
            <a:r>
              <a:rPr lang="ko-KR" altLang="en-US" sz="1600" dirty="0" err="1" smtClean="0"/>
              <a:t>리터럴</a:t>
            </a:r>
            <a:r>
              <a:rPr lang="ko-KR" altLang="en-US" sz="1600" dirty="0" smtClean="0"/>
              <a:t> 테이블에 저장되고 관리됨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new String()</a:t>
            </a:r>
            <a:r>
              <a:rPr lang="ko-KR" altLang="en-US" sz="1800" dirty="0" smtClean="0"/>
              <a:t>으로 생성된 </a:t>
            </a:r>
            <a:r>
              <a:rPr lang="ko-KR" altLang="en-US" sz="1800" dirty="0" err="1" smtClean="0"/>
              <a:t>스트링</a:t>
            </a:r>
            <a:endParaRPr lang="en-US" altLang="ko-KR" sz="1800" dirty="0" smtClean="0"/>
          </a:p>
          <a:p>
            <a:pPr lvl="1"/>
            <a:r>
              <a:rPr lang="en-US" altLang="ko-KR" dirty="0" smtClean="0"/>
              <a:t> String 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= new String(“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”);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선언 과 생성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" y="2504482"/>
            <a:ext cx="3790128" cy="5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스트링</a:t>
            </a:r>
            <a:r>
              <a:rPr lang="ko-KR" altLang="en-US" sz="2000" dirty="0" smtClean="0"/>
              <a:t> 객체는 수정 불가능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리터럴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스트링이든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new String()</a:t>
            </a:r>
            <a:r>
              <a:rPr lang="ko-KR" altLang="en-US" sz="1800" dirty="0" smtClean="0"/>
              <a:t>을 생성했든 객체의 문자열 수정 불가능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스트링 비교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두 스트링을  비교할 때 반드시 </a:t>
            </a:r>
            <a:r>
              <a:rPr lang="en-US" altLang="ko-KR" sz="1800" dirty="0" smtClean="0"/>
              <a:t>equals()</a:t>
            </a:r>
            <a:r>
              <a:rPr lang="ko-KR" altLang="en-US" sz="1800" dirty="0" smtClean="0"/>
              <a:t>를 사용하여야 함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equals()</a:t>
            </a:r>
            <a:r>
              <a:rPr lang="ko-KR" altLang="en-US" sz="1600" dirty="0" smtClean="0"/>
              <a:t>는 내용을 비교하기 때문 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문자열 내용만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== : </a:t>
            </a:r>
            <a:r>
              <a:rPr lang="ko-KR" altLang="en-US" dirty="0" smtClean="0">
                <a:sym typeface="Wingdings" panose="05000000000000000000" pitchFamily="2" charset="2"/>
              </a:rPr>
              <a:t>문자열의 </a:t>
            </a:r>
            <a:r>
              <a:rPr lang="ko-KR" altLang="en-US" dirty="0" err="1" smtClean="0">
                <a:sym typeface="Wingdings" panose="05000000000000000000" pitchFamily="2" charset="2"/>
              </a:rPr>
              <a:t>주소값을</a:t>
            </a:r>
            <a:r>
              <a:rPr lang="ko-KR" altLang="en-US" dirty="0" smtClean="0">
                <a:sym typeface="Wingdings" panose="05000000000000000000" pitchFamily="2" charset="2"/>
              </a:rPr>
              <a:t> 비교 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객체의 주요 특징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73296" y="2265354"/>
            <a:ext cx="6480720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String s = new String("Hello");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s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스트링은</a:t>
            </a:r>
            <a:r>
              <a:rPr lang="ko-KR" altLang="en-US" sz="1400" dirty="0"/>
              <a:t> 수정 불가능</a:t>
            </a:r>
          </a:p>
          <a:p>
            <a:r>
              <a:rPr lang="en-US" altLang="ko-KR" sz="1400" dirty="0"/>
              <a:t>String t = </a:t>
            </a:r>
            <a:r>
              <a:rPr lang="en-US" altLang="ko-KR" sz="1400" dirty="0" err="1"/>
              <a:t>s.concat</a:t>
            </a:r>
            <a:r>
              <a:rPr lang="en-US" altLang="ko-KR" sz="1400" dirty="0"/>
              <a:t>("Java"); </a:t>
            </a:r>
            <a:r>
              <a:rPr lang="en-US" altLang="ko-KR" sz="1400" dirty="0" smtClean="0"/>
              <a:t>	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/>
              <a:t>에 </a:t>
            </a:r>
            <a:r>
              <a:rPr lang="en-US" altLang="ko-KR" sz="1400" dirty="0"/>
              <a:t>"Java"</a:t>
            </a:r>
            <a:r>
              <a:rPr lang="ko-KR" altLang="en-US" sz="1400" dirty="0"/>
              <a:t>를 덧붙인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리턴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66" y="2866648"/>
            <a:ext cx="5087466" cy="117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5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b="0" dirty="0" smtClean="0">
                <a:latin typeface="견명조" pitchFamily="18" charset="-127"/>
              </a:rPr>
              <a:t>같은 </a:t>
            </a:r>
            <a:r>
              <a:rPr lang="ko-KR" altLang="en-US" sz="1600" b="0" dirty="0">
                <a:latin typeface="견명조" pitchFamily="18" charset="-127"/>
              </a:rPr>
              <a:t>타입의 여러 변수를 하나의 묶음으로 다루는 </a:t>
            </a:r>
            <a:r>
              <a:rPr lang="ko-KR" altLang="en-US" sz="1600" b="0" dirty="0" smtClean="0">
                <a:latin typeface="견명조" pitchFamily="18" charset="-127"/>
              </a:rPr>
              <a:t>것</a:t>
            </a:r>
            <a:endParaRPr lang="en-US" altLang="ko-KR" sz="1600" b="0" dirty="0" smtClean="0">
              <a:latin typeface="견명조" pitchFamily="18" charset="-127"/>
            </a:endParaRPr>
          </a:p>
          <a:p>
            <a:r>
              <a:rPr lang="ko-KR" altLang="en-US" sz="1600" b="0" dirty="0" smtClean="0">
                <a:latin typeface="견명조" pitchFamily="18" charset="-127"/>
              </a:rPr>
              <a:t>배열의 </a:t>
            </a:r>
            <a:r>
              <a:rPr lang="ko-KR" altLang="en-US" sz="1600" b="0" dirty="0">
                <a:latin typeface="견명조" pitchFamily="18" charset="-127"/>
              </a:rPr>
              <a:t>각 요소는 서로 </a:t>
            </a:r>
            <a:r>
              <a:rPr lang="ko-KR" altLang="en-US" sz="1600" b="0" dirty="0" smtClean="0">
                <a:latin typeface="견명조" pitchFamily="18" charset="-127"/>
              </a:rPr>
              <a:t>연속적이다</a:t>
            </a:r>
            <a:endParaRPr lang="en-US" altLang="ko-KR" sz="1600" b="0" dirty="0"/>
          </a:p>
          <a:p>
            <a:pPr lvl="1"/>
            <a:r>
              <a:rPr lang="ko-KR" altLang="en-US" sz="1600" dirty="0"/>
              <a:t>인덱스를 이용하여 원소 </a:t>
            </a:r>
            <a:r>
              <a:rPr lang="ko-KR" altLang="en-US" sz="1600" dirty="0" smtClean="0"/>
              <a:t>데이터를 순차적으로 접근 가능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반복문을</a:t>
            </a:r>
            <a:r>
              <a:rPr lang="ko-KR" altLang="en-US" sz="1600" dirty="0"/>
              <a:t> 이용하여 처리하기에 적합한 자료 </a:t>
            </a:r>
            <a:r>
              <a:rPr lang="ko-KR" altLang="en-US" sz="1600" dirty="0" smtClean="0"/>
              <a:t>구조</a:t>
            </a:r>
            <a:endParaRPr lang="en-US" altLang="ko-KR" sz="1600" dirty="0" smtClean="0"/>
          </a:p>
          <a:p>
            <a:r>
              <a:rPr lang="ko-KR" altLang="en-US" sz="1600" b="0" dirty="0" smtClean="0"/>
              <a:t>배열 변수는 </a:t>
            </a:r>
            <a:r>
              <a:rPr lang="ko-KR" altLang="en-US" sz="1600" b="0" dirty="0" err="1" smtClean="0"/>
              <a:t>참조형</a:t>
            </a:r>
            <a:r>
              <a:rPr lang="ko-KR" altLang="en-US" sz="1600" b="0" dirty="0" smtClean="0"/>
              <a:t> 타입으로 선언됨</a:t>
            </a:r>
            <a:endParaRPr lang="en-US" altLang="ko-KR" sz="1600" b="0" dirty="0"/>
          </a:p>
          <a:p>
            <a:r>
              <a:rPr lang="ko-KR" altLang="en-US" sz="1600" b="0" dirty="0"/>
              <a:t>배열 인덱스</a:t>
            </a:r>
            <a:endParaRPr lang="en-US" altLang="ko-KR" sz="1600" b="0" dirty="0"/>
          </a:p>
          <a:p>
            <a:pPr lvl="1"/>
            <a:r>
              <a:rPr lang="en-US" altLang="ko-KR" sz="1600" dirty="0"/>
              <a:t>0</a:t>
            </a:r>
            <a:r>
              <a:rPr lang="ko-KR" altLang="en-US" sz="1600" dirty="0"/>
              <a:t>부터 시작</a:t>
            </a:r>
            <a:endParaRPr lang="en-US" altLang="ko-KR" sz="1600" dirty="0"/>
          </a:p>
          <a:p>
            <a:pPr lvl="1"/>
            <a:r>
              <a:rPr lang="ko-KR" altLang="en-US" sz="1600" dirty="0"/>
              <a:t>인덱스는 배열의 시작 위치에서부터 데이터가 있는 상대 위치</a:t>
            </a:r>
            <a:endParaRPr lang="en-US" altLang="ko-KR" sz="1600" dirty="0"/>
          </a:p>
          <a:p>
            <a:endParaRPr lang="en-US" altLang="ko-KR" sz="1600" b="0" dirty="0">
              <a:latin typeface="견명조" pitchFamily="18" charset="-127"/>
            </a:endParaRPr>
          </a:p>
          <a:p>
            <a:endParaRPr lang="ko-KR" altLang="en-US" sz="16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배열의</a:t>
            </a:r>
            <a:r>
              <a:rPr lang="en-US" altLang="ko-KR" smtClean="0"/>
              <a:t> </a:t>
            </a:r>
            <a:r>
              <a:rPr lang="ko-KR" altLang="en-US" smtClean="0"/>
              <a:t>개념</a:t>
            </a:r>
            <a:r>
              <a:rPr lang="en-US" altLang="ko-KR" smtClean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02 </a:t>
            </a:r>
            <a:r>
              <a:rPr lang="ko-KR" altLang="en-US" smtClean="0"/>
              <a:t>배열 기초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2" y="4315998"/>
            <a:ext cx="6957647" cy="1864751"/>
          </a:xfrm>
          <a:prstGeom prst="rect">
            <a:avLst/>
          </a:prstGeom>
        </p:spPr>
      </p:pic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0" y="3717032"/>
            <a:ext cx="3897439" cy="54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41" y="3717032"/>
            <a:ext cx="3933946" cy="51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21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5" y="926261"/>
            <a:ext cx="6156481" cy="54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4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/>
              <a:t>을 활용하여 문자열 다루기</a:t>
            </a:r>
          </a:p>
        </p:txBody>
      </p:sp>
      <p:sp>
        <p:nvSpPr>
          <p:cNvPr id="20" name="내용 개체 틀 1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2688" y="1093371"/>
            <a:ext cx="5976664" cy="52629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StringEx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String </a:t>
            </a:r>
            <a:r>
              <a:rPr lang="en-US" altLang="ko-KR" sz="1200" b="1" dirty="0"/>
              <a:t>a = new String(" C#");</a:t>
            </a:r>
          </a:p>
          <a:p>
            <a:pPr defTabSz="180000"/>
            <a:r>
              <a:rPr lang="en-US" altLang="ko-KR" sz="1200" b="1" dirty="0" smtClean="0"/>
              <a:t>		String </a:t>
            </a:r>
            <a:r>
              <a:rPr lang="en-US" altLang="ko-KR" sz="1200" b="1" dirty="0"/>
              <a:t>b = new String(",C++ </a:t>
            </a:r>
            <a:r>
              <a:rPr lang="en-US" altLang="ko-KR" sz="1200" b="1" dirty="0" smtClean="0"/>
              <a:t>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(a </a:t>
            </a:r>
            <a:r>
              <a:rPr lang="en-US" altLang="ko-KR" sz="1200" dirty="0"/>
              <a:t>+ "</a:t>
            </a:r>
            <a:r>
              <a:rPr lang="ko-KR" altLang="en-US" sz="1200" dirty="0"/>
              <a:t>의 길이는 </a:t>
            </a:r>
            <a:r>
              <a:rPr lang="en-US" altLang="ko-KR" sz="1200" dirty="0"/>
              <a:t>" + </a:t>
            </a:r>
            <a:r>
              <a:rPr lang="en-US" altLang="ko-KR" sz="1200" b="1" dirty="0" err="1"/>
              <a:t>a.length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// </a:t>
            </a:r>
            <a:r>
              <a:rPr lang="ko-KR" altLang="en-US" sz="1200" dirty="0"/>
              <a:t>문자열의 길이</a:t>
            </a:r>
            <a:r>
              <a:rPr lang="en-US" altLang="ko-KR" sz="1200" dirty="0"/>
              <a:t>(</a:t>
            </a:r>
            <a:r>
              <a:rPr lang="ko-KR" altLang="en-US" sz="1200" dirty="0"/>
              <a:t>문자 개수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a.contains</a:t>
            </a:r>
            <a:r>
              <a:rPr lang="en-US" altLang="ko-KR" sz="1200" b="1" dirty="0"/>
              <a:t>("#")</a:t>
            </a:r>
            <a:r>
              <a:rPr lang="en-US" altLang="ko-KR" sz="1200" dirty="0"/>
              <a:t>); // </a:t>
            </a:r>
            <a:r>
              <a:rPr lang="ko-KR" altLang="en-US" sz="1200" dirty="0"/>
              <a:t>문자열의 포함 </a:t>
            </a:r>
            <a:r>
              <a:rPr lang="ko-KR" altLang="en-US" sz="1200" dirty="0" smtClean="0"/>
              <a:t>관계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a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a.concat</a:t>
            </a:r>
            <a:r>
              <a:rPr lang="en-US" altLang="ko-KR" sz="1200" b="1" dirty="0"/>
              <a:t>(b);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연결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(a);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	a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a.trim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앞 뒤의 공백 제거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(a);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a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a.replace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C#","Java</a:t>
            </a:r>
            <a:r>
              <a:rPr lang="en-US" altLang="ko-KR" sz="1200" b="1" dirty="0"/>
              <a:t>");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대치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(a);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String </a:t>
            </a:r>
            <a:r>
              <a:rPr lang="en-US" altLang="ko-KR" sz="1200" b="1" dirty="0"/>
              <a:t>s[] = </a:t>
            </a:r>
            <a:r>
              <a:rPr lang="en-US" altLang="ko-KR" sz="1200" b="1" dirty="0" err="1"/>
              <a:t>a.split</a:t>
            </a:r>
            <a:r>
              <a:rPr lang="en-US" altLang="ko-KR" sz="1200" b="1" dirty="0"/>
              <a:t>(",");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분리</a:t>
            </a:r>
          </a:p>
          <a:p>
            <a:pPr defTabSz="180000"/>
            <a:r>
              <a:rPr lang="nn-NO" altLang="ko-KR" sz="1200" dirty="0" smtClean="0"/>
              <a:t>		for </a:t>
            </a:r>
            <a:r>
              <a:rPr lang="nn-NO" altLang="ko-KR" sz="1200" dirty="0"/>
              <a:t>(int i=0; i&lt;s.length; i++)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분리된 문자열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": " + s[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]);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	a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a.substring</a:t>
            </a:r>
            <a:r>
              <a:rPr lang="en-US" altLang="ko-KR" sz="1200" b="1" dirty="0"/>
              <a:t>(5); </a:t>
            </a:r>
            <a:r>
              <a:rPr lang="en-US" altLang="ko-KR" sz="1200" dirty="0"/>
              <a:t>// </a:t>
            </a:r>
            <a:r>
              <a:rPr lang="ko-KR" altLang="en-US" sz="1200" dirty="0"/>
              <a:t>인덱스 </a:t>
            </a:r>
            <a:r>
              <a:rPr lang="en-US" altLang="ko-KR" sz="1200" dirty="0"/>
              <a:t>5</a:t>
            </a:r>
            <a:r>
              <a:rPr lang="ko-KR" altLang="en-US" sz="1200" dirty="0"/>
              <a:t>부터 끝까지 서브 </a:t>
            </a:r>
            <a:r>
              <a:rPr lang="ko-KR" altLang="en-US" sz="1200" dirty="0" err="1"/>
              <a:t>스트링</a:t>
            </a:r>
            <a:r>
              <a:rPr lang="ko-KR" altLang="en-US" sz="1200" dirty="0"/>
              <a:t> 리턴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(a);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char </a:t>
            </a:r>
            <a:r>
              <a:rPr lang="en-US" altLang="ko-KR" sz="1200" b="1" dirty="0"/>
              <a:t>c = </a:t>
            </a:r>
            <a:r>
              <a:rPr lang="en-US" altLang="ko-KR" sz="1200" b="1" dirty="0" err="1"/>
              <a:t>a.charAt</a:t>
            </a:r>
            <a:r>
              <a:rPr lang="en-US" altLang="ko-KR" sz="1200" b="1" dirty="0"/>
              <a:t>(2); </a:t>
            </a:r>
            <a:r>
              <a:rPr lang="en-US" altLang="ko-KR" sz="1200" dirty="0"/>
              <a:t>// </a:t>
            </a:r>
            <a:r>
              <a:rPr lang="ko-KR" altLang="en-US" sz="1200" dirty="0"/>
              <a:t>인덱스 </a:t>
            </a:r>
            <a:r>
              <a:rPr lang="en-US" altLang="ko-KR" sz="1200" dirty="0"/>
              <a:t>2</a:t>
            </a:r>
            <a:r>
              <a:rPr lang="ko-KR" altLang="en-US" sz="1200" dirty="0"/>
              <a:t>의 문자 리턴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(c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6256" y="4296067"/>
            <a:ext cx="1660006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 C</a:t>
            </a:r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의 길이는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true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C</a:t>
            </a:r>
            <a:r>
              <a:rPr lang="en-US" altLang="ko-KR" dirty="0">
                <a:solidFill>
                  <a:schemeClr val="tx1"/>
                </a:solidFill>
              </a:rPr>
              <a:t>#,C++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C#,C++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Java,C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분리된 문자열</a:t>
            </a:r>
            <a:r>
              <a:rPr lang="en-US" altLang="ko-KR" dirty="0">
                <a:solidFill>
                  <a:schemeClr val="tx1"/>
                </a:solidFill>
              </a:rPr>
              <a:t>0: 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분리된 문자열</a:t>
            </a:r>
            <a:r>
              <a:rPr lang="en-US" altLang="ko-KR" dirty="0">
                <a:solidFill>
                  <a:schemeClr val="tx1"/>
                </a:solidFill>
              </a:rPr>
              <a:t>1: C++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C++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319972" y="1680654"/>
            <a:ext cx="504056" cy="216024"/>
          </a:xfrm>
          <a:prstGeom prst="wedgeRoundRectCallout">
            <a:avLst>
              <a:gd name="adj1" fmla="val -96310"/>
              <a:gd name="adj2" fmla="val 1093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978206" y="2593827"/>
            <a:ext cx="1224136" cy="216024"/>
          </a:xfrm>
          <a:prstGeom prst="wedgeRoundRectCallout">
            <a:avLst>
              <a:gd name="adj1" fmla="val -92373"/>
              <a:gd name="adj2" fmla="val -13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 = " C#, C++ "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371266" y="3158865"/>
            <a:ext cx="1224136" cy="216024"/>
          </a:xfrm>
          <a:prstGeom prst="wedgeRoundRectCallout">
            <a:avLst>
              <a:gd name="adj1" fmla="val -92373"/>
              <a:gd name="adj2" fmla="val -13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 = "C#,C++"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645366" y="3697810"/>
            <a:ext cx="1224136" cy="216024"/>
          </a:xfrm>
          <a:prstGeom prst="wedgeRoundRectCallout">
            <a:avLst>
              <a:gd name="adj1" fmla="val -92373"/>
              <a:gd name="adj2" fmla="val -13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 = "</a:t>
            </a:r>
            <a:r>
              <a:rPr lang="en-US" altLang="ko-KR" sz="1100" dirty="0" err="1">
                <a:solidFill>
                  <a:schemeClr val="tx1"/>
                </a:solidFill>
              </a:rPr>
              <a:t>Java,C</a:t>
            </a:r>
            <a:r>
              <a:rPr lang="en-US" altLang="ko-KR" sz="1100" dirty="0">
                <a:solidFill>
                  <a:schemeClr val="tx1"/>
                </a:solidFill>
              </a:rPr>
              <a:t>++"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703693" y="4130719"/>
            <a:ext cx="1224136" cy="412309"/>
          </a:xfrm>
          <a:prstGeom prst="wedgeRoundRectCallout">
            <a:avLst>
              <a:gd name="adj1" fmla="val -92373"/>
              <a:gd name="adj2" fmla="val -13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</a:rPr>
              <a:t>s[0] = "Java"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s[1] = "C++"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5595402" y="4936147"/>
            <a:ext cx="977531" cy="281360"/>
          </a:xfrm>
          <a:prstGeom prst="wedgeRoundRectCallout">
            <a:avLst>
              <a:gd name="adj1" fmla="val -90916"/>
              <a:gd name="adj2" fmla="val -77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solidFill>
                  <a:schemeClr val="tx1"/>
                </a:solidFill>
              </a:rPr>
              <a:t>a = "</a:t>
            </a:r>
            <a:r>
              <a:rPr lang="en-US" altLang="ko-KR" sz="1100" dirty="0">
                <a:solidFill>
                  <a:schemeClr val="tx1"/>
                </a:solidFill>
              </a:rPr>
              <a:t>C++"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4732642" y="5551691"/>
            <a:ext cx="372363" cy="281360"/>
          </a:xfrm>
          <a:prstGeom prst="wedgeRoundRectCallout">
            <a:avLst>
              <a:gd name="adj1" fmla="val -169593"/>
              <a:gd name="adj2" fmla="val -77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solidFill>
                  <a:schemeClr val="tx1"/>
                </a:solidFill>
              </a:rPr>
              <a:t>+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8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하나의 문자를 비교하기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0001" t="11252" r="47592" b="35070"/>
          <a:stretch/>
        </p:blipFill>
        <p:spPr>
          <a:xfrm>
            <a:off x="251520" y="1083899"/>
            <a:ext cx="6623413" cy="4497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209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영어와 한글의 짝을 </a:t>
            </a:r>
            <a:r>
              <a:rPr lang="ko-KR" altLang="en-US" dirty="0" err="1" smtClean="0"/>
              <a:t>이우른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배열을 만들고 사용자로 부터 영어 단어를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한글을 출력하는 프로그램을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exit </a:t>
            </a:r>
            <a:r>
              <a:rPr lang="ko-KR" altLang="en-US" dirty="0" smtClean="0"/>
              <a:t>라는 문자를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종료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배열을 이용한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445" t="11187" r="38889" b="19709"/>
          <a:stretch/>
        </p:blipFill>
        <p:spPr>
          <a:xfrm>
            <a:off x="565029" y="2338248"/>
            <a:ext cx="6488914" cy="4337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514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이용하면 얻을 수 있는 </a:t>
            </a:r>
            <a:r>
              <a:rPr lang="ko-KR" altLang="en-US" dirty="0"/>
              <a:t>장점</a:t>
            </a:r>
          </a:p>
          <a:p>
            <a:pPr lvl="1"/>
            <a:r>
              <a:rPr lang="ko-KR" altLang="en-US" dirty="0"/>
              <a:t>중복 코드를 줄이고 </a:t>
            </a:r>
            <a:r>
              <a:rPr lang="ko-KR" altLang="en-US" dirty="0" smtClean="0"/>
              <a:t>코드 재사용이 가능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코드를 모듈화해 </a:t>
            </a:r>
            <a:r>
              <a:rPr lang="ko-KR" altLang="en-US" dirty="0" err="1"/>
              <a:t>가독성을</a:t>
            </a:r>
            <a:r>
              <a:rPr lang="ko-KR" altLang="en-US" dirty="0"/>
              <a:t> 높이므로 프로그램의 </a:t>
            </a:r>
            <a:r>
              <a:rPr lang="ko-KR" altLang="en-US" dirty="0" smtClean="0"/>
              <a:t>품질 향상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구조</a:t>
            </a:r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메서드의 필요성과 장점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26" y="3104369"/>
            <a:ext cx="4151297" cy="28144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243" y="2642534"/>
            <a:ext cx="4309489" cy="5739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229" y="3216462"/>
            <a:ext cx="4373497" cy="29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33232" y="851568"/>
            <a:ext cx="8640000" cy="5328592"/>
          </a:xfrm>
        </p:spPr>
        <p:txBody>
          <a:bodyPr/>
          <a:lstStyle/>
          <a:p>
            <a:r>
              <a:rPr lang="ko-KR" altLang="en-US" dirty="0" smtClean="0"/>
              <a:t>호출하면 </a:t>
            </a:r>
            <a:r>
              <a:rPr lang="ko-KR" altLang="en-US" dirty="0"/>
              <a:t>제어가 호출된 </a:t>
            </a:r>
            <a:r>
              <a:rPr lang="ko-KR" altLang="en-US" dirty="0" smtClean="0"/>
              <a:t>메서드로 </a:t>
            </a:r>
            <a:r>
              <a:rPr lang="ko-KR" altLang="en-US" dirty="0"/>
              <a:t>넘어갔다가 호출된 메서드의 실행을 마친 후 호출한 </a:t>
            </a:r>
            <a:r>
              <a:rPr lang="ko-KR" altLang="en-US" dirty="0" smtClean="0"/>
              <a:t>메서드로 </a:t>
            </a:r>
            <a:r>
              <a:rPr lang="ko-KR" altLang="en-US" dirty="0"/>
              <a:t>다시 돌아온다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/>
              <a:t>, return </a:t>
            </a:r>
            <a:r>
              <a:rPr lang="ko-KR" altLang="en-US" dirty="0"/>
              <a:t>문을 사용하면 다음과 같이 </a:t>
            </a:r>
            <a:r>
              <a:rPr lang="ko-KR" altLang="en-US" dirty="0" err="1"/>
              <a:t>메서드의</a:t>
            </a:r>
            <a:r>
              <a:rPr lang="ko-KR" altLang="en-US" dirty="0"/>
              <a:t> 실행 도중에도 호출한 </a:t>
            </a:r>
            <a:r>
              <a:rPr lang="ko-KR" altLang="en-US" dirty="0" err="1"/>
              <a:t>메서드로</a:t>
            </a:r>
            <a:r>
              <a:rPr lang="ko-KR" altLang="en-US" dirty="0"/>
              <a:t> 제어를 넘길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메서드 </a:t>
            </a:r>
            <a:r>
              <a:rPr lang="ko-KR" altLang="en-US" dirty="0"/>
              <a:t>간의 제어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메서드의</a:t>
            </a:r>
            <a:r>
              <a:rPr lang="ko-KR" altLang="en-US" dirty="0" smtClean="0"/>
              <a:t> 호출과 반환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28" y="2464754"/>
            <a:ext cx="4123084" cy="1255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9" y="4315029"/>
            <a:ext cx="5724856" cy="17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89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메서드 호출에서 값 전달의 의미</a:t>
            </a:r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4"/>
          <a:stretch/>
        </p:blipFill>
        <p:spPr>
          <a:xfrm>
            <a:off x="520101" y="1296309"/>
            <a:ext cx="5598067" cy="3148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474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smtClean="0"/>
              <a:t>점수 </a:t>
            </a:r>
            <a:r>
              <a:rPr lang="en-US" altLang="ko-KR" b="0" dirty="0" smtClean="0"/>
              <a:t>5</a:t>
            </a:r>
            <a:r>
              <a:rPr lang="ko-KR" altLang="en-US" b="0" dirty="0" smtClean="0"/>
              <a:t>개를  입력 받아 배열을 선언하고 배열에 저장된 값의 합계와 평균을 구하는 프로그램을 작성하세요</a:t>
            </a:r>
            <a:r>
              <a:rPr lang="en-US" altLang="ko-KR" b="0" dirty="0" smtClean="0"/>
              <a:t>.</a:t>
            </a:r>
          </a:p>
          <a:p>
            <a:endParaRPr lang="en-US" altLang="ko-KR" b="0" dirty="0"/>
          </a:p>
          <a:p>
            <a:r>
              <a:rPr lang="ko-KR" altLang="en-US" b="0" dirty="0" smtClean="0"/>
              <a:t>정수를 </a:t>
            </a:r>
            <a:r>
              <a:rPr lang="en-US" altLang="ko-KR" b="0" dirty="0" smtClean="0"/>
              <a:t>10</a:t>
            </a:r>
            <a:r>
              <a:rPr lang="ko-KR" altLang="en-US" b="0" dirty="0" smtClean="0"/>
              <a:t>개 </a:t>
            </a:r>
            <a:r>
              <a:rPr lang="ko-KR" altLang="en-US" b="0" dirty="0" err="1" smtClean="0"/>
              <a:t>입력받아</a:t>
            </a:r>
            <a:r>
              <a:rPr lang="ko-KR" altLang="en-US" b="0" dirty="0" smtClean="0"/>
              <a:t> 배열에 저장한 후 배열을 검색하여 </a:t>
            </a:r>
            <a:r>
              <a:rPr lang="en-US" altLang="ko-KR" b="0" dirty="0" smtClean="0"/>
              <a:t>3</a:t>
            </a:r>
            <a:r>
              <a:rPr lang="ko-KR" altLang="en-US" b="0" dirty="0" smtClean="0"/>
              <a:t>의 </a:t>
            </a:r>
            <a:r>
              <a:rPr lang="ko-KR" altLang="en-US" b="0" dirty="0" err="1" smtClean="0"/>
              <a:t>배수만을</a:t>
            </a:r>
            <a:r>
              <a:rPr lang="ko-KR" altLang="en-US" b="0" dirty="0" smtClean="0"/>
              <a:t> 골라 출력하는 프로그램을 작성하세요</a:t>
            </a:r>
            <a:r>
              <a:rPr lang="en-US" altLang="ko-KR" b="0" dirty="0" smtClean="0"/>
              <a:t>.</a:t>
            </a:r>
          </a:p>
          <a:p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endParaRPr lang="en-US" altLang="ko-KR" b="0" dirty="0" smtClean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0214" t="11320" r="54500" b="37684"/>
          <a:stretch/>
        </p:blipFill>
        <p:spPr>
          <a:xfrm>
            <a:off x="4367382" y="3361893"/>
            <a:ext cx="4524138" cy="35075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24146" y="3257706"/>
            <a:ext cx="4432025" cy="36002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1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배열의 필요성과 모양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1273"/>
            <a:ext cx="5345014" cy="409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16" y="956522"/>
            <a:ext cx="3670968" cy="40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배열 선언과 배열 생성의 두 단계 필요</a:t>
            </a:r>
            <a:endParaRPr lang="en-US" altLang="ko-KR" sz="2000" dirty="0" smtClean="0"/>
          </a:p>
          <a:p>
            <a:r>
              <a:rPr lang="ko-KR" altLang="en-US" sz="2000" dirty="0" smtClean="0"/>
              <a:t>배열 변수 선언</a:t>
            </a:r>
            <a:r>
              <a:rPr lang="en-US" altLang="ko-KR" dirty="0"/>
              <a:t>=</a:t>
            </a:r>
            <a:r>
              <a:rPr lang="ko-KR" altLang="en-US" sz="1800" dirty="0" smtClean="0"/>
              <a:t>배열 레퍼런스 변수 선언</a:t>
            </a:r>
            <a:endParaRPr lang="en-US" altLang="ko-KR" sz="1800" dirty="0" smtClean="0"/>
          </a:p>
          <a:p>
            <a:pPr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배열 생성</a:t>
            </a:r>
            <a:r>
              <a:rPr lang="en-US" altLang="ko-KR" sz="2000" dirty="0" smtClean="0"/>
              <a:t>:</a:t>
            </a:r>
            <a:r>
              <a:rPr lang="ko-KR" altLang="en-US" sz="1800" dirty="0" smtClean="0"/>
              <a:t>배열 공간 할당 받는 과정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배열 초기화</a:t>
            </a:r>
            <a:r>
              <a:rPr lang="en-US" altLang="ko-KR" sz="2000" dirty="0" smtClean="0"/>
              <a:t>:</a:t>
            </a:r>
            <a:r>
              <a:rPr lang="ko-KR" altLang="en-US" sz="1800" dirty="0" smtClean="0"/>
              <a:t>배열 생성과 값 초기화</a:t>
            </a:r>
            <a:endParaRPr lang="en-US" altLang="ko-KR" sz="18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 및 생성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4885" y="1990357"/>
            <a:ext cx="2128452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1&gt;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[]; </a:t>
            </a:r>
          </a:p>
          <a:p>
            <a:r>
              <a:rPr lang="en-US" altLang="ko-KR" sz="1400" dirty="0" smtClean="0"/>
              <a:t>2&gt;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 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4885" y="3097730"/>
            <a:ext cx="2736880" cy="7386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1&gt;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[5]; </a:t>
            </a:r>
          </a:p>
          <a:p>
            <a:r>
              <a:rPr lang="en-US" altLang="ko-KR" sz="1400" dirty="0" smtClean="0">
                <a:latin typeface="+mj-lt"/>
              </a:rPr>
              <a:t>2&gt;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[]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[5]; </a:t>
            </a:r>
          </a:p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선언과 동시에 배열 생성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85" y="4748871"/>
            <a:ext cx="3946635" cy="116955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{4, 3, 2, 1, 0}; 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 5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개의 정수 배열 생성 및 값 초기화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altLang="ko-KR" sz="1400" dirty="0" smtClean="0"/>
              <a:t>double </a:t>
            </a:r>
            <a:r>
              <a:rPr lang="en-US" altLang="ko-KR" sz="1400" dirty="0" err="1" smtClean="0"/>
              <a:t>doubleArray</a:t>
            </a:r>
            <a:r>
              <a:rPr lang="en-US" altLang="ko-KR" sz="1400" dirty="0"/>
              <a:t>[] = </a:t>
            </a:r>
            <a:r>
              <a:rPr lang="en-US" altLang="ko-KR" sz="1400" dirty="0" smtClean="0"/>
              <a:t>{0.01, 0.02, 0.03, 0.04}; 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개의 실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수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배열 생성 및 값 초기화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2683" y="2020824"/>
            <a:ext cx="216708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[5]; </a:t>
            </a:r>
            <a:br>
              <a:rPr lang="en-US" altLang="ko-KR" sz="1400" dirty="0" smtClean="0">
                <a:latin typeface="+mj-lt"/>
              </a:rPr>
            </a:br>
            <a:r>
              <a:rPr lang="en-US" altLang="ko-KR" sz="1400" dirty="0" smtClean="0">
                <a:latin typeface="+mj-lt"/>
              </a:rPr>
              <a:t> // </a:t>
            </a:r>
            <a:r>
              <a:rPr lang="ko-KR" altLang="en-US" sz="1400" dirty="0" smtClean="0">
                <a:latin typeface="+mj-lt"/>
              </a:rPr>
              <a:t>크기 지정 안됨</a:t>
            </a:r>
            <a:endParaRPr lang="en-US" altLang="ko-K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13" y="2170557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520" y="4451951"/>
            <a:ext cx="4458027" cy="220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7" t="9277" r="21849" b="57786"/>
          <a:stretch/>
        </p:blipFill>
        <p:spPr bwMode="auto">
          <a:xfrm>
            <a:off x="5710562" y="1780652"/>
            <a:ext cx="3180957" cy="93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" t="60642" r="-1202" b="-481"/>
          <a:stretch/>
        </p:blipFill>
        <p:spPr bwMode="auto">
          <a:xfrm>
            <a:off x="3697564" y="3026487"/>
            <a:ext cx="5305889" cy="12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8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900" dirty="0" smtClean="0"/>
              <a:t>배열 인덱스</a:t>
            </a:r>
            <a:endParaRPr lang="en-US" altLang="ko-KR" sz="1900" dirty="0" smtClean="0"/>
          </a:p>
          <a:p>
            <a:pPr lvl="1"/>
            <a:r>
              <a:rPr lang="ko-KR" altLang="en-US" sz="1700" dirty="0" smtClean="0"/>
              <a:t>배열의 인덱스는 </a:t>
            </a:r>
            <a:r>
              <a:rPr lang="en-US" altLang="ko-KR" sz="1700" dirty="0" smtClean="0"/>
              <a:t>0 ~</a:t>
            </a:r>
            <a:r>
              <a:rPr lang="ko-KR" altLang="en-US" sz="1700" dirty="0" smtClean="0"/>
              <a:t>  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배열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크기 </a:t>
            </a:r>
            <a:r>
              <a:rPr lang="en-US" altLang="ko-KR" sz="1700" dirty="0" smtClean="0"/>
              <a:t>– 1)</a:t>
            </a:r>
          </a:p>
          <a:p>
            <a:pPr lvl="1"/>
            <a:r>
              <a:rPr lang="ko-KR" altLang="en-US" sz="1600" dirty="0" smtClean="0"/>
              <a:t>배열 </a:t>
            </a:r>
            <a:r>
              <a:rPr lang="ko-KR" altLang="en-US" sz="1600" dirty="0"/>
              <a:t>원소의 접근</a:t>
            </a:r>
            <a:endParaRPr lang="en-US" altLang="ko-KR" sz="1600" dirty="0"/>
          </a:p>
          <a:p>
            <a:pPr lvl="1"/>
            <a:endParaRPr lang="en-US" altLang="ko-KR" sz="1700" dirty="0"/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lvl="1"/>
            <a:r>
              <a:rPr lang="ko-KR" altLang="en-US" sz="1700" dirty="0" smtClean="0"/>
              <a:t>인덱스를 잘못 사용한 경우</a:t>
            </a:r>
            <a:endParaRPr lang="en-US" altLang="ko-KR" sz="1700" dirty="0" smtClean="0"/>
          </a:p>
          <a:p>
            <a:endParaRPr lang="en-US" altLang="ko-KR" sz="1900" dirty="0" smtClean="0"/>
          </a:p>
          <a:p>
            <a:pPr lvl="1"/>
            <a:endParaRPr lang="en-US" altLang="ko-KR" sz="1700" dirty="0" smtClean="0"/>
          </a:p>
          <a:p>
            <a:pPr lvl="1"/>
            <a:r>
              <a:rPr lang="ko-KR" altLang="en-US" sz="1700" dirty="0" smtClean="0"/>
              <a:t>반드시 배열 생성 후 접근</a:t>
            </a:r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marL="365760" lvl="1" indent="0">
              <a:buNone/>
            </a:pPr>
            <a:endParaRPr lang="en-US" altLang="ko-KR" sz="17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인덱스와 배열 원소 접근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949" y="2255768"/>
            <a:ext cx="5688632" cy="95410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[5];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인덱스는 </a:t>
            </a:r>
            <a:r>
              <a:rPr lang="en-US" altLang="ko-KR" sz="1400" dirty="0"/>
              <a:t>0~4</a:t>
            </a:r>
            <a:r>
              <a:rPr lang="ko-KR" altLang="en-US" sz="1400" dirty="0"/>
              <a:t>까지 가능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[0] = 5;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0</a:t>
            </a:r>
            <a:r>
              <a:rPr lang="ko-KR" altLang="en-US" sz="1400" dirty="0"/>
              <a:t>에 </a:t>
            </a:r>
            <a:r>
              <a:rPr lang="en-US" altLang="ko-KR" sz="1400" dirty="0"/>
              <a:t>5 </a:t>
            </a:r>
            <a:r>
              <a:rPr lang="ko-KR" altLang="en-US" sz="1400" dirty="0"/>
              <a:t>저장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[3] = 6;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3</a:t>
            </a:r>
            <a:r>
              <a:rPr lang="ko-KR" altLang="en-US" sz="1400" dirty="0"/>
              <a:t>에 </a:t>
            </a:r>
            <a:r>
              <a:rPr lang="en-US" altLang="ko-KR" sz="1400" dirty="0"/>
              <a:t>6 </a:t>
            </a:r>
            <a:r>
              <a:rPr lang="ko-KR" altLang="en-US" sz="1400" dirty="0"/>
              <a:t>저장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[3];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3</a:t>
            </a:r>
            <a:r>
              <a:rPr lang="ko-KR" altLang="en-US" sz="1400" dirty="0"/>
              <a:t>의 값을 읽어 </a:t>
            </a:r>
            <a:r>
              <a:rPr lang="en-US" altLang="ko-KR" sz="1400" dirty="0"/>
              <a:t>n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저장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965" y="3834829"/>
            <a:ext cx="5688632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[-2]; </a:t>
            </a:r>
            <a:r>
              <a:rPr lang="en-US" altLang="ko-KR" sz="1400" dirty="0" smtClean="0"/>
              <a:t>		// </a:t>
            </a:r>
            <a:r>
              <a:rPr lang="ko-KR" altLang="en-US" sz="1400" dirty="0" smtClean="0"/>
              <a:t>인덱스로 </a:t>
            </a:r>
            <a:r>
              <a:rPr lang="ko-KR" altLang="en-US" sz="1400" dirty="0"/>
              <a:t>음수 사용 불가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[5</a:t>
            </a:r>
            <a:r>
              <a:rPr lang="en-US" altLang="ko-KR" sz="1400" dirty="0" smtClean="0"/>
              <a:t>];		// 5</a:t>
            </a:r>
            <a:r>
              <a:rPr lang="ko-KR" altLang="en-US" sz="1400" dirty="0"/>
              <a:t>는 인덱스의 범위</a:t>
            </a:r>
            <a:r>
              <a:rPr lang="en-US" altLang="ko-KR" sz="1400" dirty="0"/>
              <a:t>(0~4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넘었음</a:t>
            </a:r>
            <a:endParaRPr lang="en-US" altLang="ko-KR" sz="1400" dirty="0" smtClean="0"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4" y="4206831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6965" y="4796590"/>
            <a:ext cx="5675096" cy="7386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[]; // </a:t>
            </a:r>
            <a:r>
              <a:rPr lang="ko-KR" altLang="en-US" sz="1400" dirty="0" err="1"/>
              <a:t>레퍼런스만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선언함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[1] = 8; 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배열이 생성되어 있지 않음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46" y="5312725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49" y="1741377"/>
            <a:ext cx="1771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참조형</a:t>
            </a:r>
            <a:r>
              <a:rPr lang="ko-KR" altLang="en-US" dirty="0" smtClean="0"/>
              <a:t> 배열 변수가  하나의 배열 공유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배열안에</a:t>
            </a:r>
            <a:r>
              <a:rPr lang="ko-KR" altLang="en-US" dirty="0" smtClean="0"/>
              <a:t> 또 다른 배열로 설정하여 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04" y="1513352"/>
            <a:ext cx="6325425" cy="40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0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 선언 및 생성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8096" y="910454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양수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개를 입력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받아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배열에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저장하고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제일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큰 수를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프로그램을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256" y="1672699"/>
            <a:ext cx="5993466" cy="378565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ArrayAccess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[];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intArray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[5</a:t>
            </a:r>
            <a:r>
              <a:rPr lang="en-US" altLang="ko-KR" sz="1200" b="1" dirty="0" smtClean="0"/>
              <a:t>];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max=0; // </a:t>
            </a:r>
            <a:r>
              <a:rPr lang="ko-KR" altLang="en-US" sz="1200" dirty="0"/>
              <a:t>현재 가장 큰 수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양수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.");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// </a:t>
            </a:r>
            <a:r>
              <a:rPr lang="ko-KR" altLang="en-US" sz="1200" dirty="0" smtClean="0"/>
              <a:t>입력 받은 </a:t>
            </a:r>
            <a:r>
              <a:rPr lang="ko-KR" altLang="en-US" sz="1200" dirty="0"/>
              <a:t>정수를 배열에 저장</a:t>
            </a:r>
          </a:p>
          <a:p>
            <a:pPr defTabSz="180000"/>
            <a:r>
              <a:rPr lang="en-US" altLang="ko-KR" sz="1200" dirty="0" smtClean="0"/>
              <a:t>			if(</a:t>
            </a:r>
            <a:r>
              <a:rPr lang="en-US" altLang="ko-KR" sz="1200" dirty="0" err="1" smtClean="0"/>
              <a:t>intArray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 &gt; max) </a:t>
            </a:r>
            <a:r>
              <a:rPr lang="en-US" altLang="ko-KR" sz="1200" dirty="0" smtClean="0"/>
              <a:t>		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max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max </a:t>
            </a:r>
            <a:r>
              <a:rPr lang="ko-KR" altLang="en-US" sz="1200" dirty="0"/>
              <a:t>변경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가장 큰 수는 </a:t>
            </a:r>
            <a:r>
              <a:rPr lang="en-US" altLang="ko-KR" sz="1200" dirty="0"/>
              <a:t>" + max + "</a:t>
            </a:r>
            <a:r>
              <a:rPr lang="ko-KR" altLang="en-US" sz="1200" dirty="0"/>
              <a:t>입니다</a:t>
            </a:r>
            <a:r>
              <a:rPr lang="en-US" altLang="ko-KR" sz="1200" dirty="0" smtClean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36287" y="5458351"/>
            <a:ext cx="403473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양수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1 39 78 100 99</a:t>
            </a:r>
          </a:p>
          <a:p>
            <a:r>
              <a:rPr lang="ko-KR" altLang="en-US" sz="1200" dirty="0"/>
              <a:t>가장 큰 수는 </a:t>
            </a:r>
            <a:r>
              <a:rPr lang="en-US" altLang="ko-KR" sz="1200" dirty="0"/>
              <a:t>100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15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8" y="2114568"/>
            <a:ext cx="7111390" cy="221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248" y="1066188"/>
            <a:ext cx="8640000" cy="49779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자바의 배열은 객체로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객체의 </a:t>
            </a:r>
            <a:r>
              <a:rPr lang="en-US" altLang="ko-KR" dirty="0" smtClean="0"/>
              <a:t>length </a:t>
            </a:r>
            <a:r>
              <a:rPr lang="ko-KR" altLang="en-US" dirty="0"/>
              <a:t>필드</a:t>
            </a:r>
            <a:endParaRPr lang="en-US" altLang="ko-KR" dirty="0"/>
          </a:p>
          <a:p>
            <a:pPr lvl="2"/>
            <a:r>
              <a:rPr lang="ko-KR" altLang="en-US" dirty="0"/>
              <a:t>배열의 크기는 배열 객체의 </a:t>
            </a:r>
            <a:r>
              <a:rPr lang="en-US" altLang="ko-KR" dirty="0"/>
              <a:t>length</a:t>
            </a:r>
            <a:r>
              <a:rPr lang="ko-KR" altLang="en-US" dirty="0"/>
              <a:t> 필드에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length </a:t>
            </a:r>
            <a:r>
              <a:rPr lang="ko-KR" altLang="en-US" dirty="0" smtClean="0"/>
              <a:t>필드를 이용하여 배열의 모든 값을 출력하는 사례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크기</a:t>
            </a:r>
            <a:r>
              <a:rPr lang="en-US" altLang="ko-KR" dirty="0" smtClean="0"/>
              <a:t>, length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90600" y="5304632"/>
            <a:ext cx="619268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//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</a:t>
            </a:r>
            <a:r>
              <a:rPr lang="ko-KR" altLang="en-US" sz="1400" dirty="0"/>
              <a:t>배열 크기만큼 루프를 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74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배열의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필드 활용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026" y="910454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length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이용하여 배열 크기만큼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정수를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받고 평균을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469" y="1692538"/>
            <a:ext cx="6480720" cy="41857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ArrayLength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("5</a:t>
            </a:r>
            <a:r>
              <a:rPr lang="ko-KR" altLang="en-US" sz="1400" dirty="0"/>
              <a:t>개의 정수를 입력하세요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[5</a:t>
            </a:r>
            <a:r>
              <a:rPr lang="en-US" altLang="ko-KR" sz="1400" b="1" dirty="0" smtClean="0"/>
              <a:t>];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double </a:t>
            </a:r>
            <a:r>
              <a:rPr lang="en-US" altLang="ko-KR" sz="1400" dirty="0"/>
              <a:t>sum=0.0;</a:t>
            </a:r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키보드에서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정수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 // </a:t>
            </a:r>
            <a:r>
              <a:rPr lang="ko-KR" altLang="en-US" sz="1400" dirty="0"/>
              <a:t>배열에 저장된 정수 값을 </a:t>
            </a:r>
            <a:r>
              <a:rPr lang="ko-KR" altLang="en-US" sz="1400" dirty="0" smtClean="0"/>
              <a:t>더하기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+ sum/</a:t>
            </a:r>
            <a:r>
              <a:rPr lang="en-US" altLang="ko-KR" sz="1400" dirty="0" err="1"/>
              <a:t>intArray.length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36217" y="5617686"/>
            <a:ext cx="306291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개의 정수를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2 3 4 5 9</a:t>
            </a:r>
          </a:p>
          <a:p>
            <a:r>
              <a:rPr lang="ko-KR" altLang="en-US" sz="1400" dirty="0"/>
              <a:t>평균은 </a:t>
            </a:r>
            <a:r>
              <a:rPr lang="en-US" altLang="ko-KR" sz="1400" dirty="0"/>
              <a:t>4.6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81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1758</TotalTime>
  <Words>1105</Words>
  <Application>Microsoft Office PowerPoint</Application>
  <PresentationFormat>화면 슬라이드 쇼(4:3)</PresentationFormat>
  <Paragraphs>443</Paragraphs>
  <Slides>27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2_Office 테마</vt:lpstr>
      <vt:lpstr>원본</vt:lpstr>
      <vt:lpstr>배열과 문자열</vt:lpstr>
      <vt:lpstr>배열의 개념(1)</vt:lpstr>
      <vt:lpstr>자바 배열의 필요성과 모양</vt:lpstr>
      <vt:lpstr>배열 선언 및 생성</vt:lpstr>
      <vt:lpstr>배열 인덱스와 배열 원소 접근</vt:lpstr>
      <vt:lpstr>배열안에 또 다른 배열로 설정하여  배열 공유</vt:lpstr>
      <vt:lpstr>배열 선언 및 생성</vt:lpstr>
      <vt:lpstr>배열의 크기, length 필드</vt:lpstr>
      <vt:lpstr>배열의 length 필드 활용</vt:lpstr>
      <vt:lpstr>배열과 for-each 문</vt:lpstr>
      <vt:lpstr>for-each 문 활용</vt:lpstr>
      <vt:lpstr>버블 정렬알고리즘</vt:lpstr>
      <vt:lpstr>배열 활용</vt:lpstr>
      <vt:lpstr>2차원 배열</vt:lpstr>
      <vt:lpstr>2차원 배열의 초기화</vt:lpstr>
      <vt:lpstr>2차원 배열 생성 및 활용하기</vt:lpstr>
      <vt:lpstr>for-each 문 활용</vt:lpstr>
      <vt:lpstr>문자열 선언 과 생성 </vt:lpstr>
      <vt:lpstr>스트링 객체의 주요 특징</vt:lpstr>
      <vt:lpstr>주요 메소드</vt:lpstr>
      <vt:lpstr>String을 활용하여 문자열 다루기</vt:lpstr>
      <vt:lpstr>사용자로 부터 입력받은 하나의 문자를 비교하기</vt:lpstr>
      <vt:lpstr>String배열을 이용한 예</vt:lpstr>
      <vt:lpstr>메서드의 필요성과 장점</vt:lpstr>
      <vt:lpstr>메서드의 호출과 반환</vt:lpstr>
      <vt:lpstr>메서드 호출에서 값 전달의 의미</vt:lpstr>
      <vt:lpstr>실습예제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Windows 사용자</cp:lastModifiedBy>
  <cp:revision>220</cp:revision>
  <dcterms:created xsi:type="dcterms:W3CDTF">2017-01-09T05:29:11Z</dcterms:created>
  <dcterms:modified xsi:type="dcterms:W3CDTF">2018-03-21T04:25:07Z</dcterms:modified>
</cp:coreProperties>
</file>