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3"/>
  </p:notesMasterIdLst>
  <p:handoutMasterIdLst>
    <p:handoutMasterId r:id="rId34"/>
  </p:handoutMasterIdLst>
  <p:sldIdLst>
    <p:sldId id="324" r:id="rId3"/>
    <p:sldId id="412" r:id="rId4"/>
    <p:sldId id="413" r:id="rId5"/>
    <p:sldId id="414" r:id="rId6"/>
    <p:sldId id="415" r:id="rId7"/>
    <p:sldId id="416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5" r:id="rId31"/>
    <p:sldId id="44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4/13/2018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 smtClean="0"/>
              <a:t>뷰플리퍼를</a:t>
            </a:r>
            <a:r>
              <a:rPr lang="ko-KR" altLang="en-US" sz="1600" dirty="0" smtClean="0"/>
              <a:t> 이용해서 자동 사진 보기 앱을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적절한 이미지 </a:t>
            </a:r>
            <a:r>
              <a:rPr lang="ko-KR" altLang="en-US" sz="1600" dirty="0" err="1" smtClean="0"/>
              <a:t>여러장이</a:t>
            </a:r>
            <a:r>
              <a:rPr lang="ko-KR" altLang="en-US" sz="1600" dirty="0" smtClean="0"/>
              <a:t> 자동으로 넘어가는 앱을 만든다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시작 보기 시작과 사진 보기 </a:t>
            </a:r>
            <a:r>
              <a:rPr lang="ko-KR" altLang="en-US" sz="1600" dirty="0" err="1" smtClean="0"/>
              <a:t>준지를</a:t>
            </a:r>
            <a:r>
              <a:rPr lang="ko-KR" altLang="en-US" sz="1600" dirty="0" smtClean="0"/>
              <a:t>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사진 보기 시작을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클릭하면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 단위로 화면이 자동으로 넘어간다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뷰플리퍼</a:t>
            </a:r>
            <a:r>
              <a:rPr lang="ko-KR" altLang="en-US" sz="1600" dirty="0" smtClean="0"/>
              <a:t> 안에 </a:t>
            </a:r>
            <a:r>
              <a:rPr lang="ko-KR" altLang="en-US" sz="1600" dirty="0" err="1" smtClean="0"/>
              <a:t>리니어</a:t>
            </a:r>
            <a:r>
              <a:rPr lang="ko-KR" altLang="en-US" sz="1600" dirty="0" smtClean="0"/>
              <a:t> 레이아웃을 배치할 필요는 없고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직접 이미지 뷰가 나오면 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60362" lvl="1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2756" t="15386" r="2351" b="6760"/>
          <a:stretch/>
        </p:blipFill>
        <p:spPr>
          <a:xfrm>
            <a:off x="6632088" y="1280160"/>
            <a:ext cx="1911097" cy="2706624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▶ 복잡한 기능의 뷰 컨테이너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" y="1052736"/>
            <a:ext cx="3028950" cy="441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235" t="21092" r="48587" b="6591"/>
          <a:stretch/>
        </p:blipFill>
        <p:spPr>
          <a:xfrm>
            <a:off x="3280470" y="1060552"/>
            <a:ext cx="5611050" cy="5652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71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탭호스트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TabHost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여러 탭을 두고 각 탭을 클릭할 때마다 해당 화면이 나오도록 설정하는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컨테이너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탭 호스트의 구성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13126" r="29316" b="6676"/>
          <a:stretch/>
        </p:blipFill>
        <p:spPr>
          <a:xfrm>
            <a:off x="5056632" y="954203"/>
            <a:ext cx="4087368" cy="10881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8" y="2221841"/>
            <a:ext cx="5746487" cy="24116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5853"/>
          <a:stretch/>
        </p:blipFill>
        <p:spPr>
          <a:xfrm>
            <a:off x="2369050" y="3789097"/>
            <a:ext cx="4991870" cy="2956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3192" y="2642173"/>
            <a:ext cx="3433335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탭 호스트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탭위젯과</a:t>
            </a:r>
            <a:r>
              <a:rPr lang="ko-KR" altLang="en-US" sz="1600" dirty="0" smtClean="0"/>
              <a:t> 프레임 레이아웃을 포함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탭 위젯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탭 모음</a:t>
            </a:r>
            <a:r>
              <a:rPr lang="en-US" altLang="ko-KR" sz="1600" dirty="0" smtClean="0">
                <a:sym typeface="Wingdings" panose="05000000000000000000" pitchFamily="2" charset="2"/>
              </a:rPr>
              <a:t>  text + icon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구성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프레임 레이아웃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선택한 탭의 실제 레이아웃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40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5" y="1585530"/>
            <a:ext cx="8775765" cy="2021269"/>
          </a:xfrm>
          <a:prstGeom prst="rect">
            <a:avLst/>
          </a:prstGeom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탭을 생성하고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탭화면을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연결하기 위한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0240" y="3717032"/>
            <a:ext cx="4113667" cy="3155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+mn-ea"/>
              </a:rPr>
              <a:t>탭스팩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TabSpec</a:t>
            </a:r>
            <a:r>
              <a:rPr lang="en-US" altLang="ko-KR" sz="1400" b="1" dirty="0" smtClean="0">
                <a:latin typeface="+mn-ea"/>
              </a:rPr>
              <a:t>)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탭을 구성하는 요소들의 집합</a:t>
            </a:r>
            <a:endParaRPr lang="en-US" altLang="ko-KR" sz="1400" b="1" dirty="0" smtClean="0">
              <a:latin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015189"/>
              </p:ext>
            </p:extLst>
          </p:nvPr>
        </p:nvGraphicFramePr>
        <p:xfrm>
          <a:off x="723762" y="4175811"/>
          <a:ext cx="4554538" cy="1847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269">
                  <a:extLst>
                    <a:ext uri="{9D8B030D-6E8A-4147-A177-3AD203B41FA5}">
                      <a16:colId xmlns:a16="http://schemas.microsoft.com/office/drawing/2014/main" val="3969999280"/>
                    </a:ext>
                  </a:extLst>
                </a:gridCol>
                <a:gridCol w="2277269">
                  <a:extLst>
                    <a:ext uri="{9D8B030D-6E8A-4147-A177-3AD203B41FA5}">
                      <a16:colId xmlns:a16="http://schemas.microsoft.com/office/drawing/2014/main" val="2265209046"/>
                    </a:ext>
                  </a:extLst>
                </a:gridCol>
              </a:tblGrid>
              <a:tr h="30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메서드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538570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newTabSpec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“</a:t>
                      </a:r>
                      <a:r>
                        <a:rPr lang="ko-KR" altLang="en-US" sz="1400" baseline="0" dirty="0" err="1" smtClean="0"/>
                        <a:t>탭이름</a:t>
                      </a:r>
                      <a:r>
                        <a:rPr lang="en-US" altLang="ko-KR" sz="1400" baseline="0" dirty="0" smtClean="0"/>
                        <a:t>”)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탭이름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322193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setIndicator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dirty="0" smtClean="0"/>
                        <a:t>탭에 보여질 글자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023773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setContent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탭스펙과</a:t>
                      </a:r>
                      <a:r>
                        <a:rPr lang="ko-KR" altLang="en-US" sz="1400" dirty="0" smtClean="0"/>
                        <a:t> 탭을 연결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566720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addTab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탭이름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추가할 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21219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setCurrentTab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탭번호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dirty="0" smtClean="0"/>
                        <a:t>기본 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9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7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탭호스트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xml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689"/>
          <a:stretch/>
        </p:blipFill>
        <p:spPr>
          <a:xfrm>
            <a:off x="647955" y="1299842"/>
            <a:ext cx="6093861" cy="51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탭호스트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992"/>
          <a:stretch/>
        </p:blipFill>
        <p:spPr>
          <a:xfrm>
            <a:off x="483983" y="1478101"/>
            <a:ext cx="5899884" cy="49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탭호스트를</a:t>
            </a:r>
            <a:r>
              <a:rPr lang="ko-KR" altLang="en-US" dirty="0" smtClean="0"/>
              <a:t> 이용하여 동물 선택 앱을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탭 위젯을 아래쪽에 배치하고 탭은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개가 나오도록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프레임 레이아웃 안의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리니어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레이아웃을제거하고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이미지 뷰로 배치한다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6730" t="12202" r="3277" b="7519"/>
          <a:stretch/>
        </p:blipFill>
        <p:spPr>
          <a:xfrm>
            <a:off x="1035158" y="2556933"/>
            <a:ext cx="2203433" cy="31372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203" t="44445" r="70208" b="28813"/>
          <a:stretch/>
        </p:blipFill>
        <p:spPr>
          <a:xfrm>
            <a:off x="4097867" y="2923281"/>
            <a:ext cx="2946400" cy="24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914191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웹뷰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WebView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웹브라우저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기능을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안에 직접 포함시킬 수 있는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err="1"/>
              <a:t>웹뷰를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사용할때</a:t>
            </a:r>
            <a:r>
              <a:rPr lang="ko-KR" altLang="en-US" sz="1800" dirty="0"/>
              <a:t> 주요 클래스</a:t>
            </a:r>
            <a:endParaRPr lang="en-US" altLang="ko-KR" sz="1800" dirty="0"/>
          </a:p>
          <a:p>
            <a:pPr lvl="1"/>
            <a:r>
              <a:rPr lang="en-US" altLang="ko-KR" dirty="0" err="1"/>
              <a:t>WebSetting</a:t>
            </a:r>
            <a:r>
              <a:rPr lang="en-US" altLang="ko-KR" dirty="0"/>
              <a:t> : </a:t>
            </a:r>
            <a:r>
              <a:rPr lang="ko-KR" altLang="en-US" dirty="0"/>
              <a:t>웹 뷰 설정과 관련</a:t>
            </a:r>
            <a:endParaRPr lang="en-US" altLang="ko-KR" dirty="0"/>
          </a:p>
          <a:p>
            <a:pPr lvl="1"/>
            <a:r>
              <a:rPr lang="en-US" altLang="ko-KR" dirty="0" err="1"/>
              <a:t>WebViewClient</a:t>
            </a:r>
            <a:r>
              <a:rPr lang="en-US" altLang="ko-KR" dirty="0"/>
              <a:t> : </a:t>
            </a:r>
            <a:r>
              <a:rPr lang="ko-KR" altLang="en-US" dirty="0"/>
              <a:t>웹 페이지 로딩을 담당</a:t>
            </a:r>
            <a:endParaRPr lang="en-US" altLang="ko-KR" dirty="0"/>
          </a:p>
          <a:p>
            <a:pPr lvl="1"/>
            <a:r>
              <a:rPr lang="en-US" altLang="ko-KR" dirty="0" err="1"/>
              <a:t>WebChromeClient</a:t>
            </a:r>
            <a:r>
              <a:rPr lang="en-US" altLang="ko-KR" dirty="0"/>
              <a:t> :  </a:t>
            </a:r>
            <a:r>
              <a:rPr lang="ko-KR" altLang="en-US" dirty="0"/>
              <a:t>자바 스크립트 </a:t>
            </a:r>
            <a:r>
              <a:rPr lang="ko-KR" altLang="en-US" dirty="0" err="1"/>
              <a:t>경고등을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ko-KR" altLang="en-US" sz="1800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11699" r="28461" b="6709"/>
          <a:stretch/>
        </p:blipFill>
        <p:spPr>
          <a:xfrm>
            <a:off x="1045557" y="1640841"/>
            <a:ext cx="4302298" cy="11553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71055" y="4568100"/>
            <a:ext cx="8035636" cy="21605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WebViewClient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클래스에서 제공해주는 메서드</a:t>
            </a:r>
            <a:endParaRPr lang="en-US" altLang="ko-KR" sz="1400" dirty="0" smtClean="0"/>
          </a:p>
          <a:p>
            <a:pPr marL="742950" lvl="1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goBack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이전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goForward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다음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Reload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() :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새로고침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loadURL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주소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해당 주소로 이동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shouldOverrideUrlLoading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:HTML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에서 사용자가 이벤트를 발생하여 새로운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URL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로딩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2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리니어레이아웃을</a:t>
            </a:r>
            <a:r>
              <a:rPr lang="ko-KR" altLang="en-US" dirty="0" smtClean="0"/>
              <a:t> 하나 더 만들고</a:t>
            </a:r>
            <a:r>
              <a:rPr lang="en-US" altLang="ko-KR" dirty="0" smtClean="0"/>
              <a:t>, 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그 안에 </a:t>
            </a:r>
            <a:r>
              <a:rPr lang="ko-KR" altLang="en-US" dirty="0" err="1" smtClean="0"/>
              <a:t>에디트텍스트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개와 버튼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구성</a:t>
            </a:r>
            <a:endParaRPr lang="en-US" altLang="ko-KR" dirty="0"/>
          </a:p>
          <a:p>
            <a:pPr marL="355600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하단에는 </a:t>
            </a:r>
            <a:r>
              <a:rPr lang="ko-KR" altLang="en-US" dirty="0" err="1" smtClean="0"/>
              <a:t>웹뷰를</a:t>
            </a:r>
            <a:r>
              <a:rPr lang="ko-KR" altLang="en-US" dirty="0" smtClean="0"/>
              <a:t> 만듦</a:t>
            </a:r>
            <a:endParaRPr lang="en-US" altLang="ko-KR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각 </a:t>
            </a:r>
            <a:r>
              <a:rPr lang="ko-KR" altLang="en-US" dirty="0" err="1"/>
              <a:t>위젯의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 err="1"/>
              <a:t>edtUrl</a:t>
            </a:r>
            <a:r>
              <a:rPr lang="en-US" altLang="ko-KR" dirty="0"/>
              <a:t>, </a:t>
            </a:r>
            <a:r>
              <a:rPr lang="en-US" altLang="ko-KR" dirty="0" err="1"/>
              <a:t>btnGo</a:t>
            </a:r>
            <a:r>
              <a:rPr lang="en-US" altLang="ko-KR" dirty="0"/>
              <a:t>, </a:t>
            </a:r>
            <a:r>
              <a:rPr lang="en-US" altLang="ko-KR" dirty="0" err="1"/>
              <a:t>btnBack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3556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webView1</a:t>
            </a:r>
            <a:r>
              <a:rPr lang="ko-KR" altLang="en-US" dirty="0"/>
              <a:t>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355600" lvl="1" indent="0">
              <a:buNone/>
            </a:pPr>
            <a:endParaRPr lang="en-US" altLang="ko-KR" dirty="0"/>
          </a:p>
          <a:p>
            <a:pPr marL="373063" indent="-285750"/>
            <a:r>
              <a:rPr lang="ko-KR" altLang="en-US" dirty="0" smtClean="0"/>
              <a:t>작업과정</a:t>
            </a:r>
            <a:endParaRPr lang="en-US" altLang="ko-KR" dirty="0" smtClean="0"/>
          </a:p>
          <a:p>
            <a:pPr marL="360362" lvl="1" indent="0">
              <a:buNone/>
            </a:pPr>
            <a:r>
              <a:rPr lang="en-US" altLang="ko-KR" dirty="0"/>
              <a:t>1&gt; </a:t>
            </a:r>
            <a:r>
              <a:rPr lang="ko-KR" altLang="en-US" dirty="0" smtClean="0"/>
              <a:t>레이아웃에는 </a:t>
            </a:r>
            <a:r>
              <a:rPr lang="en-US" altLang="ko-KR" dirty="0" err="1"/>
              <a:t>webview</a:t>
            </a:r>
            <a:r>
              <a:rPr lang="en-US" altLang="ko-KR" dirty="0"/>
              <a:t> </a:t>
            </a:r>
            <a:r>
              <a:rPr lang="ko-KR" altLang="en-US" dirty="0"/>
              <a:t>배치</a:t>
            </a:r>
            <a:endParaRPr lang="en-US" altLang="ko-KR" dirty="0"/>
          </a:p>
          <a:p>
            <a:pPr marL="360362" lvl="1" indent="0">
              <a:buNone/>
            </a:pPr>
            <a:r>
              <a:rPr lang="en-US" altLang="ko-KR" dirty="0"/>
              <a:t>2&gt; </a:t>
            </a:r>
            <a:r>
              <a:rPr lang="ko-KR" altLang="en-US" dirty="0"/>
              <a:t>자바 에서는 </a:t>
            </a:r>
            <a:r>
              <a:rPr lang="en-US" altLang="ko-KR" dirty="0" err="1"/>
              <a:t>webview</a:t>
            </a:r>
            <a:r>
              <a:rPr lang="ko-KR" altLang="en-US" dirty="0"/>
              <a:t>연결 </a:t>
            </a:r>
            <a:endParaRPr lang="en-US" altLang="ko-KR" dirty="0"/>
          </a:p>
          <a:p>
            <a:pPr marL="360362" lvl="1" indent="0">
              <a:buNone/>
            </a:pPr>
            <a:r>
              <a:rPr lang="en-US" altLang="ko-KR" dirty="0"/>
              <a:t>3&gt; adroidManifest.xml</a:t>
            </a:r>
            <a:r>
              <a:rPr lang="ko-KR" altLang="en-US" dirty="0"/>
              <a:t>에 연결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&lt;uses-permission </a:t>
            </a:r>
            <a:r>
              <a:rPr lang="en-US" altLang="ko-KR" dirty="0" err="1">
                <a:solidFill>
                  <a:srgbClr val="FF0000"/>
                </a:solidFill>
              </a:rPr>
              <a:t>android:name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i="1" dirty="0">
                <a:solidFill>
                  <a:srgbClr val="FF0000"/>
                </a:solidFill>
              </a:rPr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android.permission.INTERNET</a:t>
            </a:r>
            <a:r>
              <a:rPr lang="en-US" altLang="ko-KR" i="1" dirty="0">
                <a:solidFill>
                  <a:srgbClr val="FF0000"/>
                </a:solidFill>
              </a:rPr>
              <a:t>" /&gt;</a:t>
            </a:r>
          </a:p>
          <a:p>
            <a:pPr marL="355600" lvl="1" indent="0">
              <a:buNone/>
            </a:pPr>
            <a:endParaRPr lang="en-US" altLang="ko-KR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89" y="1190504"/>
            <a:ext cx="2355273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360"/>
          <a:stretch/>
        </p:blipFill>
        <p:spPr>
          <a:xfrm>
            <a:off x="495604" y="1463040"/>
            <a:ext cx="7481842" cy="4918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64" y="3297181"/>
            <a:ext cx="1924213" cy="26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스크롤뷰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ScrollView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30213" indent="-342900">
              <a:buFont typeface="Wingdings" panose="05000000000000000000" pitchFamily="2" charset="2"/>
              <a:buChar char="ü"/>
            </a:pP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스크롤뷰는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수직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위아래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스크롤하는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30213" indent="-342900">
              <a:buFont typeface="Wingdings" panose="05000000000000000000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수평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좌우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으로 스크롤하는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수평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스크롤뷰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0" dirty="0" err="1">
                <a:latin typeface="맑은 고딕" pitchFamily="50" charset="-127"/>
                <a:ea typeface="맑은 고딕" pitchFamily="50" charset="-127"/>
              </a:rPr>
              <a:t>HorizontalScrollView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는 따로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30213" indent="-342900"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주의할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점은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스크롤뷰에는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단 하나의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위젯만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넣을 수 있음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간단한 기능의 뷰 컨테이너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" t="8043" r="25774" b="8090"/>
          <a:stretch/>
        </p:blipFill>
        <p:spPr>
          <a:xfrm>
            <a:off x="6521823" y="2286000"/>
            <a:ext cx="2468880" cy="113525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/>
          <a:stretch/>
        </p:blipFill>
        <p:spPr>
          <a:xfrm>
            <a:off x="537228" y="2439624"/>
            <a:ext cx="5984595" cy="41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화면 디자인 및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편집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AndroidManifest.xml(</a:t>
            </a:r>
            <a:r>
              <a:rPr lang="ko-KR" altLang="en-US" b="1" dirty="0" err="1" smtClean="0"/>
              <a:t>매니패스트</a:t>
            </a:r>
            <a:r>
              <a:rPr lang="en-US" altLang="ko-KR" b="1" dirty="0" smtClean="0"/>
              <a:t>) : </a:t>
            </a:r>
            <a:r>
              <a:rPr lang="ko-KR" altLang="en-US" b="1" dirty="0" smtClean="0"/>
              <a:t>프로젝트의 전반적인 환경을 설정하는 파일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619" t="20707" r="11264" b="20402"/>
          <a:stretch/>
        </p:blipFill>
        <p:spPr>
          <a:xfrm>
            <a:off x="707911" y="2156328"/>
            <a:ext cx="5633184" cy="4224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189" t="36436" r="7817" b="37129"/>
          <a:stretch/>
        </p:blipFill>
        <p:spPr>
          <a:xfrm>
            <a:off x="3022899" y="5572460"/>
            <a:ext cx="5249732" cy="644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34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화면 디자인 및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편집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파일 수정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[20/28]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5" descr="스크린샷 2017-02-26 오후 4.31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/>
          <a:stretch/>
        </p:blipFill>
        <p:spPr>
          <a:xfrm>
            <a:off x="559684" y="1717463"/>
            <a:ext cx="5926740" cy="2688447"/>
          </a:xfrm>
          <a:prstGeom prst="rect">
            <a:avLst/>
          </a:prstGeom>
        </p:spPr>
      </p:pic>
      <p:pic>
        <p:nvPicPr>
          <p:cNvPr id="10" name="Picture 9" descr="스크린샷 2017-02-26 오후 4.3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4" y="4405910"/>
            <a:ext cx="6102964" cy="21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화면 상단에 아이콘과 타이틀이 변경된 것 확인 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3" y="2017875"/>
            <a:ext cx="6281777" cy="38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activity_main.xml</a:t>
            </a:r>
            <a:r>
              <a:rPr lang="ko-KR" altLang="en-US" b="1" dirty="0"/>
              <a:t>의 </a:t>
            </a:r>
            <a:r>
              <a:rPr lang="en-US" altLang="ko-KR" b="1" dirty="0"/>
              <a:t>4</a:t>
            </a:r>
            <a:r>
              <a:rPr lang="ko-KR" altLang="en-US" b="1" dirty="0"/>
              <a:t>개 </a:t>
            </a:r>
            <a:r>
              <a:rPr lang="ko-KR" altLang="en-US" b="1" dirty="0" err="1"/>
              <a:t>위젯에</a:t>
            </a:r>
            <a:r>
              <a:rPr lang="ko-KR" altLang="en-US" b="1" dirty="0"/>
              <a:t> 대응할 </a:t>
            </a:r>
            <a:r>
              <a:rPr lang="ko-KR" altLang="en-US" b="1" dirty="0" err="1"/>
              <a:t>위젯</a:t>
            </a:r>
            <a:r>
              <a:rPr lang="ko-KR" altLang="en-US" b="1" dirty="0"/>
              <a:t> 변수 </a:t>
            </a:r>
            <a:r>
              <a:rPr lang="en-US" altLang="ko-KR" b="1" dirty="0"/>
              <a:t>4</a:t>
            </a:r>
            <a:r>
              <a:rPr lang="ko-KR" altLang="en-US" b="1" dirty="0"/>
              <a:t>개를 전역변수로 </a:t>
            </a:r>
            <a:r>
              <a:rPr lang="ko-KR" altLang="en-US" b="1" dirty="0" smtClean="0"/>
              <a:t>선언</a:t>
            </a:r>
            <a:endParaRPr lang="en-US" altLang="ko-KR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err="1"/>
              <a:t>onCreate</a:t>
            </a:r>
            <a:r>
              <a:rPr lang="en-US" altLang="ko-KR" b="1" dirty="0"/>
              <a:t>( 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ko-KR" altLang="en-US" b="1" dirty="0"/>
              <a:t>안의 각 변수에 </a:t>
            </a:r>
            <a:r>
              <a:rPr lang="ko-KR" altLang="en-US" b="1" dirty="0" err="1"/>
              <a:t>위젯을</a:t>
            </a:r>
            <a:r>
              <a:rPr lang="ko-KR" altLang="en-US" b="1" dirty="0"/>
              <a:t> 대입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37419" y="2267174"/>
            <a:ext cx="6295930" cy="3895344"/>
            <a:chOff x="582435" y="2333157"/>
            <a:chExt cx="7966252" cy="582086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79"/>
            <a:stretch/>
          </p:blipFill>
          <p:spPr>
            <a:xfrm>
              <a:off x="595312" y="2333157"/>
              <a:ext cx="7953375" cy="254840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35" y="4791698"/>
              <a:ext cx="7962901" cy="3362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8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WebViewClient</a:t>
            </a:r>
            <a:r>
              <a:rPr lang="ko-KR" altLang="en-US" sz="1600" b="1" dirty="0"/>
              <a:t>의 상속을 받는 웹뷰클라이언트 클래스를 </a:t>
            </a:r>
            <a:r>
              <a:rPr lang="ko-KR" altLang="en-US" sz="1600" b="1" dirty="0" smtClean="0"/>
              <a:t>정의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메소드</a:t>
            </a:r>
            <a:r>
              <a:rPr lang="ko-KR" altLang="en-US" b="1" dirty="0"/>
              <a:t> 중 </a:t>
            </a:r>
            <a:r>
              <a:rPr lang="en-US" altLang="ko-KR" b="1" dirty="0" err="1"/>
              <a:t>shouldOverrideUrlLoading</a:t>
            </a:r>
            <a:r>
              <a:rPr lang="en-US" altLang="ko-KR" b="1" dirty="0"/>
              <a:t>( ) </a:t>
            </a:r>
            <a:r>
              <a:rPr lang="ko-KR" altLang="en-US" b="1" dirty="0" err="1"/>
              <a:t>메소드를</a:t>
            </a:r>
            <a:r>
              <a:rPr lang="ko-KR" altLang="en-US" b="1" dirty="0"/>
              <a:t> 선택하고 </a:t>
            </a:r>
            <a:r>
              <a:rPr lang="en-US" altLang="ko-KR" b="1" dirty="0"/>
              <a:t>&lt;OK&gt;</a:t>
            </a:r>
            <a:r>
              <a:rPr lang="ko-KR" altLang="en-US" b="1" dirty="0"/>
              <a:t>를 클릭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7"/>
          <a:stretch/>
        </p:blipFill>
        <p:spPr>
          <a:xfrm>
            <a:off x="1114044" y="1645920"/>
            <a:ext cx="5918200" cy="957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45" y="3307992"/>
            <a:ext cx="3347075" cy="30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자동으로 </a:t>
            </a:r>
            <a:r>
              <a:rPr lang="ko-KR" altLang="en-US" sz="1600" b="1" dirty="0" err="1" smtClean="0"/>
              <a:t>오버라이드된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메소드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348"/>
          <a:stretch/>
        </p:blipFill>
        <p:spPr>
          <a:xfrm>
            <a:off x="471395" y="1691639"/>
            <a:ext cx="6604525" cy="36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3749517" cy="5328592"/>
          </a:xfrm>
        </p:spPr>
        <p:txBody>
          <a:bodyPr>
            <a:normAutofit/>
          </a:bodyPr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생성한 </a:t>
            </a:r>
            <a:r>
              <a:rPr lang="en-US" altLang="ko-KR" dirty="0" err="1"/>
              <a:t>CookWebViewClient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endParaRPr lang="en-US" altLang="ko-KR" dirty="0" smtClean="0"/>
          </a:p>
          <a:p>
            <a:pPr marL="355600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 smtClean="0"/>
              <a:t>웹뷰에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화면 확대</a:t>
            </a:r>
            <a:r>
              <a:rPr lang="en-US" altLang="ko-KR" dirty="0"/>
              <a:t>/</a:t>
            </a:r>
            <a:r>
              <a:rPr lang="ko-KR" altLang="en-US" dirty="0"/>
              <a:t>축소 아이콘이 보이도록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두 버튼을 </a:t>
            </a:r>
            <a:r>
              <a:rPr lang="ko-KR" altLang="en-US" dirty="0"/>
              <a:t>클릭하면 입력한 </a:t>
            </a:r>
            <a:r>
              <a:rPr lang="en-US" altLang="ko-KR" dirty="0"/>
              <a:t>URL</a:t>
            </a:r>
            <a:r>
              <a:rPr lang="ko-KR" altLang="en-US" dirty="0"/>
              <a:t>로 </a:t>
            </a:r>
            <a:endParaRPr lang="en-US" altLang="ko-KR" dirty="0" smtClean="0"/>
          </a:p>
          <a:p>
            <a:pPr marL="355600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이동하거나 이전 </a:t>
            </a:r>
            <a:r>
              <a:rPr lang="ko-KR" altLang="en-US" dirty="0"/>
              <a:t>화면으로 </a:t>
            </a:r>
            <a:r>
              <a:rPr lang="ko-KR" altLang="en-US" dirty="0" smtClean="0"/>
              <a:t>돌아가도록 함 </a:t>
            </a:r>
            <a:endParaRPr lang="en-US" altLang="ko-KR" dirty="0" smtClean="0"/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에디트텍스트에</a:t>
            </a:r>
            <a:r>
              <a:rPr lang="ko-KR" altLang="en-US" b="1" dirty="0"/>
              <a:t> “</a:t>
            </a:r>
            <a:r>
              <a:rPr lang="en-US" altLang="ko-KR" b="1" dirty="0"/>
              <a:t>http://m.daum.net”</a:t>
            </a:r>
            <a:r>
              <a:rPr lang="ko-KR" altLang="en-US" b="1" dirty="0"/>
              <a:t>을 입력하고 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&lt;</a:t>
            </a:r>
            <a:r>
              <a:rPr lang="ko-KR" altLang="en-US" b="1" dirty="0"/>
              <a:t>이동</a:t>
            </a:r>
            <a:r>
              <a:rPr lang="en-US" altLang="ko-KR" b="1" dirty="0"/>
              <a:t>&gt;</a:t>
            </a:r>
            <a:r>
              <a:rPr lang="ko-KR" altLang="en-US" b="1" dirty="0"/>
              <a:t>을 클릭</a:t>
            </a:r>
            <a:endParaRPr lang="en-US" altLang="ko-KR" b="1" dirty="0"/>
          </a:p>
          <a:p>
            <a:pPr marL="355600" lvl="1" indent="0">
              <a:buNone/>
            </a:pPr>
            <a:endParaRPr lang="en-US" altLang="ko-KR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뷰 </a:t>
            </a:r>
            <a:r>
              <a:rPr lang="ko-KR" altLang="en-US" dirty="0"/>
              <a:t>컨테이너 ▶ </a:t>
            </a:r>
            <a:r>
              <a:rPr lang="ko-KR" altLang="en-US" sz="2400" dirty="0"/>
              <a:t>복잡한 기능의 뷰 </a:t>
            </a:r>
            <a:r>
              <a:rPr lang="ko-KR" altLang="en-US" sz="2400" dirty="0" smtClean="0"/>
              <a:t>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826"/>
          <a:stretch/>
        </p:blipFill>
        <p:spPr>
          <a:xfrm>
            <a:off x="4001037" y="888582"/>
            <a:ext cx="4808809" cy="47365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7491" b="26044"/>
          <a:stretch/>
        </p:blipFill>
        <p:spPr>
          <a:xfrm>
            <a:off x="6691255" y="4382237"/>
            <a:ext cx="1958659" cy="23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탭 호스트를 이용하여 메뉴를 만든 후 </a:t>
            </a:r>
            <a:endParaRPr lang="en-US" altLang="ko-KR" sz="2400" dirty="0" smtClean="0"/>
          </a:p>
          <a:p>
            <a:r>
              <a:rPr lang="ko-KR" altLang="en-US" sz="2400" dirty="0" smtClean="0"/>
              <a:t> 클릭할 때 로컬에 작성된 문서 연결하기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서버로 연결해서 작업하는 경우 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loadUrl</a:t>
            </a:r>
            <a:r>
              <a:rPr lang="en-US" altLang="ko-KR" sz="2400" dirty="0" smtClean="0"/>
              <a:t>(“http://localhost/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.html) </a:t>
            </a:r>
          </a:p>
          <a:p>
            <a:r>
              <a:rPr lang="ko-KR" altLang="en-US" sz="2400" dirty="0" smtClean="0"/>
              <a:t>로컬로 연결 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loadUrl</a:t>
            </a:r>
            <a:r>
              <a:rPr lang="en-US" altLang="ko-KR" sz="2400" dirty="0" smtClean="0"/>
              <a:t>(“file:///android_asset/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.html</a:t>
            </a:r>
          </a:p>
          <a:p>
            <a:pPr lvl="1"/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err="1" smtClean="0"/>
              <a:t>탭호스트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+ </a:t>
            </a:r>
            <a:r>
              <a:rPr lang="ko-KR" altLang="en-US" sz="3600" dirty="0" smtClean="0"/>
              <a:t>웹 </a:t>
            </a:r>
            <a:r>
              <a:rPr lang="ko-KR" altLang="en-US" sz="3600" dirty="0" err="1" smtClean="0"/>
              <a:t>뷰를</a:t>
            </a:r>
            <a:r>
              <a:rPr lang="ko-KR" altLang="en-US" sz="3600" dirty="0" smtClean="0"/>
              <a:t> 이용한 페이지 만들기 </a:t>
            </a:r>
            <a:endParaRPr lang="ko-KR" altLang="en-US" sz="3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52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Asset Folder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360362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마우스오른쪽</a:t>
            </a:r>
            <a:r>
              <a:rPr lang="en-US" altLang="ko-KR" dirty="0" smtClean="0"/>
              <a:t>-&gt; New -&gt; asset folder </a:t>
            </a:r>
          </a:p>
          <a:p>
            <a:pPr lvl="1"/>
            <a:r>
              <a:rPr lang="ko-KR" altLang="en-US" dirty="0" smtClean="0"/>
              <a:t>연결할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복사해서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준비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83" t="331" r="496" b="35834"/>
          <a:stretch/>
        </p:blipFill>
        <p:spPr>
          <a:xfrm>
            <a:off x="443043" y="2563812"/>
            <a:ext cx="3137622" cy="3569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031" t="25251" r="44375" b="13179"/>
          <a:stretch/>
        </p:blipFill>
        <p:spPr>
          <a:xfrm>
            <a:off x="4555221" y="2176587"/>
            <a:ext cx="2514600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56" t="20020" r="33594" b="7142"/>
          <a:stretch/>
        </p:blipFill>
        <p:spPr>
          <a:xfrm>
            <a:off x="251520" y="974034"/>
            <a:ext cx="6377880" cy="5658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7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스크롤하여 보여주기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컨테이너 ▶ 간단한 기능의 뷰 컨테이너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7020409"/>
              </p:ext>
            </p:extLst>
          </p:nvPr>
        </p:nvGraphicFramePr>
        <p:xfrm>
          <a:off x="3602735" y="1719072"/>
          <a:ext cx="5193792" cy="272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896">
                  <a:extLst>
                    <a:ext uri="{9D8B030D-6E8A-4147-A177-3AD203B41FA5}">
                      <a16:colId xmlns:a16="http://schemas.microsoft.com/office/drawing/2014/main" val="3430051511"/>
                    </a:ext>
                  </a:extLst>
                </a:gridCol>
                <a:gridCol w="2596896">
                  <a:extLst>
                    <a:ext uri="{9D8B030D-6E8A-4147-A177-3AD203B41FA5}">
                      <a16:colId xmlns:a16="http://schemas.microsoft.com/office/drawing/2014/main" val="88514362"/>
                    </a:ext>
                  </a:extLst>
                </a:gridCol>
              </a:tblGrid>
              <a:tr h="35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메서드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30669"/>
                  </a:ext>
                </a:extLst>
              </a:tr>
              <a:tr h="3541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setHorizontalScrollbarEnabled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수평 </a:t>
                      </a:r>
                      <a:r>
                        <a:rPr lang="ko-KR" altLang="en-US" sz="1200" b="0" dirty="0" err="1" smtClean="0"/>
                        <a:t>스크롤바</a:t>
                      </a:r>
                      <a:r>
                        <a:rPr lang="ko-KR" altLang="en-US" sz="1200" b="0" dirty="0" smtClean="0"/>
                        <a:t> 사용 가능성</a:t>
                      </a:r>
                      <a:r>
                        <a:rPr lang="en-US" altLang="ko-KR" sz="1200" b="0" dirty="0" smtClean="0"/>
                        <a:t/>
                      </a:r>
                      <a:br>
                        <a:rPr lang="en-US" altLang="ko-KR" sz="1200" b="0" dirty="0" smtClean="0"/>
                      </a:br>
                      <a:r>
                        <a:rPr lang="ko-KR" altLang="en-US" sz="1200" b="0" dirty="0" smtClean="0"/>
                        <a:t> 설정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1539"/>
                  </a:ext>
                </a:extLst>
              </a:tr>
              <a:tr h="3541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getDrawable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(id);  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리소스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 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형태로 반환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46321"/>
                  </a:ext>
                </a:extLst>
              </a:tr>
              <a:tr h="3541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getResources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현재의 어플리케이션 패키지에 리소스 객체를 반환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883425"/>
                  </a:ext>
                </a:extLst>
              </a:tr>
              <a:tr h="405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getIntrinsicWidth</a:t>
                      </a:r>
                      <a:r>
                        <a:rPr lang="en-US" altLang="ko-KR" sz="1200" b="0" dirty="0" smtClean="0"/>
                        <a:t>();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imageView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들어가있는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이미지의 실제 가로 사이즈를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얻으려고함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856267"/>
                  </a:ext>
                </a:extLst>
              </a:tr>
              <a:tr h="3541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setImageDrawable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이미지를 넣어 준다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0721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249" t="686" r="5080" b="2296"/>
          <a:stretch/>
        </p:blipFill>
        <p:spPr>
          <a:xfrm>
            <a:off x="677333" y="1642698"/>
            <a:ext cx="2827867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1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906" t="50403" r="26563" b="19617"/>
          <a:stretch/>
        </p:blipFill>
        <p:spPr>
          <a:xfrm>
            <a:off x="514350" y="1390649"/>
            <a:ext cx="7052080" cy="3314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06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28" t="13022" r="17610" b="11310"/>
          <a:stretch/>
        </p:blipFill>
        <p:spPr>
          <a:xfrm>
            <a:off x="374903" y="969263"/>
            <a:ext cx="5404105" cy="5555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컨테이너 ▶ 간단한 기능의 뷰 컨테이너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40" y="1052703"/>
            <a:ext cx="2705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컨테이너 ▶ 간단한 기능의 뷰 컨테이너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944" t="24335" r="45834" b="7344"/>
          <a:stretch/>
        </p:blipFill>
        <p:spPr>
          <a:xfrm>
            <a:off x="251520" y="1052737"/>
            <a:ext cx="5943601" cy="5606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82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컨테이너 ▶ 간단한 기능의 뷰 컨테이너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528" t="44724" r="46250" b="17718"/>
          <a:stretch/>
        </p:blipFill>
        <p:spPr>
          <a:xfrm>
            <a:off x="251520" y="1052736"/>
            <a:ext cx="6366934" cy="355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8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뷰플리퍼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ViewFlipper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안에 여러 개의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배치한 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필요에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따라서 화면을 왼쪽과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오른쪽으로 밀어서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위젯 씩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화면에 보여주는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방식의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뷰 컨테이너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430213" indent="-342900">
              <a:buFont typeface="Wingdings" panose="05000000000000000000" pitchFamily="2" charset="2"/>
              <a:buChar char="ü"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30213" indent="-342900">
              <a:buFont typeface="Wingdings" panose="05000000000000000000" pitchFamily="2" charset="2"/>
              <a:buChar char="ü"/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뷰플리퍼의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일반적 형태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" t="11014" r="13980" b="7074"/>
          <a:stretch/>
        </p:blipFill>
        <p:spPr>
          <a:xfrm>
            <a:off x="4343399" y="1081703"/>
            <a:ext cx="4679733" cy="166420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5888" b="78"/>
          <a:stretch/>
        </p:blipFill>
        <p:spPr>
          <a:xfrm>
            <a:off x="251520" y="3755892"/>
            <a:ext cx="3561131" cy="2153416"/>
          </a:xfrm>
          <a:prstGeom prst="rect">
            <a:avLst/>
          </a:prstGeom>
        </p:spPr>
      </p:pic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981697"/>
              </p:ext>
            </p:extLst>
          </p:nvPr>
        </p:nvGraphicFramePr>
        <p:xfrm>
          <a:off x="3979026" y="3625592"/>
          <a:ext cx="4554538" cy="2155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269">
                  <a:extLst>
                    <a:ext uri="{9D8B030D-6E8A-4147-A177-3AD203B41FA5}">
                      <a16:colId xmlns:a16="http://schemas.microsoft.com/office/drawing/2014/main" val="3969999280"/>
                    </a:ext>
                  </a:extLst>
                </a:gridCol>
                <a:gridCol w="2277269">
                  <a:extLst>
                    <a:ext uri="{9D8B030D-6E8A-4147-A177-3AD203B41FA5}">
                      <a16:colId xmlns:a16="http://schemas.microsoft.com/office/drawing/2014/main" val="2265209046"/>
                    </a:ext>
                  </a:extLst>
                </a:gridCol>
              </a:tblGrid>
              <a:tr h="30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메서드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538570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showPrevious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322193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showNext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다음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023773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setDisplayedChild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처음에 보여줄 화면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566720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startFlipping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시작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21219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stopFlipping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dirty="0" smtClean="0"/>
                        <a:t>정지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92878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setFlipInterval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밀리초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화면 넘김 간격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9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뷰플리퍼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/>
          <a:stretch/>
        </p:blipFill>
        <p:spPr>
          <a:xfrm>
            <a:off x="408018" y="1473200"/>
            <a:ext cx="7669182" cy="51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뷰플리퍼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컨테이너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복잡한 기능의 뷰 컨테이너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4"/>
          <a:stretch/>
        </p:blipFill>
        <p:spPr>
          <a:xfrm>
            <a:off x="487756" y="1380743"/>
            <a:ext cx="7247117" cy="50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2735</TotalTime>
  <Words>685</Words>
  <Application>Microsoft Office PowerPoint</Application>
  <PresentationFormat>화면 슬라이드 쇼(4:3)</PresentationFormat>
  <Paragraphs>165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HY견명조</vt:lpstr>
      <vt:lpstr>HY나무L</vt:lpstr>
      <vt:lpstr>굴림</vt:lpstr>
      <vt:lpstr>나눔고딕</vt:lpstr>
      <vt:lpstr>돋움</vt:lpstr>
      <vt:lpstr>휴먼편지체</vt:lpstr>
      <vt:lpstr>Arial</vt:lpstr>
      <vt:lpstr>Bookman Old Style</vt:lpstr>
      <vt:lpstr>Gill Sans MT</vt:lpstr>
      <vt:lpstr>HY헤드라인M</vt:lpstr>
      <vt:lpstr>Wingdings</vt:lpstr>
      <vt:lpstr>Wingdings 3</vt:lpstr>
      <vt:lpstr>맑은 고딕</vt:lpstr>
      <vt:lpstr>2_Office 테마</vt:lpstr>
      <vt:lpstr>원본</vt:lpstr>
      <vt:lpstr>모바일</vt:lpstr>
      <vt:lpstr>뷰 컨테이너 ▶ 간단한 기능의 뷰 컨테이너</vt:lpstr>
      <vt:lpstr>뷰 컨테이너 ▶ 간단한 기능의 뷰 컨테이너</vt:lpstr>
      <vt:lpstr>뷰 컨테이너 ▶ 간단한 기능의 뷰 컨테이너</vt:lpstr>
      <vt:lpstr>뷰 컨테이너 ▶ 간단한 기능의 뷰 컨테이너</vt:lpstr>
      <vt:lpstr>뷰 컨테이너 ▶ 간단한 기능의 뷰 컨테이너</vt:lpstr>
      <vt:lpstr>뷰 컨테이너 ▶ 복잡한 기능의 뷰 컨테이너</vt:lpstr>
      <vt:lpstr> 뷰 컨테이너 ▶ 복잡한 기능의 뷰 컨테이너</vt:lpstr>
      <vt:lpstr>뷰 컨테이너 ▶ 복잡한 기능의 뷰 컨테이너</vt:lpstr>
      <vt:lpstr>뷰 컨테이너 ▶ 복잡한 기능의 뷰 컨테이너</vt:lpstr>
      <vt:lpstr>컨테이너 ▶ 복잡한 기능의 뷰 컨테이너</vt:lpstr>
      <vt:lpstr>뷰 컨테이너 ▶ 복잡한 기능의 뷰 컨테이너</vt:lpstr>
      <vt:lpstr>뷰 컨테이너 ▶ 복잡한 기능의 뷰 컨테이너</vt:lpstr>
      <vt:lpstr>뷰 컨테이너 ▶ 복잡한 기능의 뷰 컨테이너</vt:lpstr>
      <vt:lpstr>뷰 컨테이너 ▶ 복잡한 기능의 뷰 컨테이너</vt:lpstr>
      <vt:lpstr>뷰 컨테이너 ▶ 복잡한 기능의 뷰 컨테이너</vt:lpstr>
      <vt:lpstr>뷰 컨테이너 ▶ 복잡한 기능의 뷰 컨테이너</vt:lpstr>
      <vt:lpstr>실습 : 뷰 컨테이너 ▶ 복잡한 기능의 뷰 컨테이너</vt:lpstr>
      <vt:lpstr>뷰 컨테이너 ▶ 복잡한 기능의 뷰 컨테이너</vt:lpstr>
      <vt:lpstr>뷰 컨테이너 ▶ 복잡한 기능의 뷰 컨테이너</vt:lpstr>
      <vt:lpstr>뷰 컨테이너 ▶ 복잡한 기능의 뷰 컨테이너[20/28]</vt:lpstr>
      <vt:lpstr>뷰 컨테이너 ▶ 복잡한 기능의 뷰 컨테이너</vt:lpstr>
      <vt:lpstr>뷰 컨테이너 ▶ 복잡한 기능의 뷰 컨테이너</vt:lpstr>
      <vt:lpstr>뷰 컨테이너 ▶ 복잡한 기능의 뷰 컨테이너</vt:lpstr>
      <vt:lpstr>뷰 컨테이너 ▶ 복잡한 기능의 뷰 컨테이너</vt:lpstr>
      <vt:lpstr>뷰 컨테이너 ▶ 복잡한 기능의 뷰 컨테이너</vt:lpstr>
      <vt:lpstr>탭호스트 + 웹 뷰를 이용한 페이지 만들기 </vt:lpstr>
      <vt:lpstr>연결할 html 문서 준비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SMART-16</cp:lastModifiedBy>
  <cp:revision>284</cp:revision>
  <dcterms:created xsi:type="dcterms:W3CDTF">2017-01-09T05:29:11Z</dcterms:created>
  <dcterms:modified xsi:type="dcterms:W3CDTF">2018-04-13T08:43:43Z</dcterms:modified>
</cp:coreProperties>
</file>