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0" r:id="rId2"/>
  </p:sldMasterIdLst>
  <p:notesMasterIdLst>
    <p:notesMasterId r:id="rId37"/>
  </p:notesMasterIdLst>
  <p:sldIdLst>
    <p:sldId id="324" r:id="rId3"/>
    <p:sldId id="328" r:id="rId4"/>
    <p:sldId id="364" r:id="rId5"/>
    <p:sldId id="329" r:id="rId6"/>
    <p:sldId id="348" r:id="rId7"/>
    <p:sldId id="359" r:id="rId8"/>
    <p:sldId id="330" r:id="rId9"/>
    <p:sldId id="360" r:id="rId10"/>
    <p:sldId id="331" r:id="rId11"/>
    <p:sldId id="361" r:id="rId12"/>
    <p:sldId id="382" r:id="rId13"/>
    <p:sldId id="332" r:id="rId14"/>
    <p:sldId id="378" r:id="rId15"/>
    <p:sldId id="354" r:id="rId16"/>
    <p:sldId id="381" r:id="rId17"/>
    <p:sldId id="379" r:id="rId18"/>
    <p:sldId id="380" r:id="rId19"/>
    <p:sldId id="363" r:id="rId20"/>
    <p:sldId id="325" r:id="rId21"/>
    <p:sldId id="365" r:id="rId22"/>
    <p:sldId id="356" r:id="rId23"/>
    <p:sldId id="366" r:id="rId24"/>
    <p:sldId id="373" r:id="rId25"/>
    <p:sldId id="374" r:id="rId26"/>
    <p:sldId id="335" r:id="rId27"/>
    <p:sldId id="367" r:id="rId28"/>
    <p:sldId id="337" r:id="rId29"/>
    <p:sldId id="368" r:id="rId30"/>
    <p:sldId id="349" r:id="rId31"/>
    <p:sldId id="340" r:id="rId32"/>
    <p:sldId id="372" r:id="rId33"/>
    <p:sldId id="341" r:id="rId34"/>
    <p:sldId id="371" r:id="rId35"/>
    <p:sldId id="38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367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108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E51BDB-9145-4B50-8B8D-5FB2816D37A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567DF4-B970-4A63-8FE9-43BE99CA1A8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3425"/>
            <a:ext cx="4886325" cy="3665538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이번에는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다양한 사용예를 살펴보겠습니다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코드는 사용자의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에 따라서 권한을 부여하는 코드인데요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실제로 여기엔 나와 있지 않지만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 grantDelete()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는 사용자에게 삭제권한을 주는일을 하고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grantWrite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메서드와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grandRead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메서드는 각각 쓰기와 읽기 권한을 주는일을 한다고 가정합시다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이니까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이곳으로 이동해서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grantDelete()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라는 메서드를 호출합니다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Break;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문이 없으니까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 다음 문장들을 계속해서 수행합니다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 grantWrite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메서드와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 grantRead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메서드를 모두 호출하고 더 이상 수행할 문장이 없어서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벗어나게 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라면 여기로 이동해서 쓰기와 읽기 권한을 갖게 될 것이고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이라면 여기로 이동해서 읽기 권한만을 갖게 되겠죠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level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 높을 수록 더 많은 권한을 갖게 되는 겁니다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 끝에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잊지말아야 하지만 이처럼 고의적으로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생략해서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간결한 코드를 만들어 낼 수도 있습니다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코드는 앞의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문으로 바꾼 것인데요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문처럼 값의 범위를 지정하지 못하고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 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문에 정수값만을 사용할 수 있기 때문에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이렇게 많은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문을 일일이 적어줘야합니다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그러나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 switch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조건식을 조금만 바꾸면 이렇게 간단하게 처리할 수 있습니다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…Swtich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조건식을 만들 때는 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문의 수를 줄 일 수 있는 방법이 없는지 고민해보시기 바랍니다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64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aphicFrame>
        <p:nvGraphicFramePr>
          <p:cNvPr id="7" name="표 6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70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9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3/16/2018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6" r:id="rId3"/>
    <p:sldLayoutId id="2147483674" r:id="rId4"/>
    <p:sldLayoutId id="2147483664" r:id="rId5"/>
    <p:sldLayoutId id="2147483679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81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432" y="928136"/>
            <a:ext cx="8504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점수와 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 받아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이상이면 합격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미만이면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불합격을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학년은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이상이어야 합격이다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 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이상인 경우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구분하여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처리해야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2433" y="1509780"/>
            <a:ext cx="5184576" cy="4708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NestedIf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점수를 입력하세요</a:t>
            </a:r>
            <a:r>
              <a:rPr lang="en-US" altLang="ko-KR" sz="1200" dirty="0"/>
              <a:t>(0~100):");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학년을 입력하세요</a:t>
            </a:r>
            <a:r>
              <a:rPr lang="en-US" altLang="ko-KR" sz="1200" dirty="0"/>
              <a:t>(1~4):");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year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if(score </a:t>
            </a:r>
            <a:r>
              <a:rPr lang="en-US" altLang="ko-KR" sz="1200" dirty="0"/>
              <a:t>&gt;= 60) { // 60</a:t>
            </a:r>
            <a:r>
              <a:rPr lang="ko-KR" altLang="en-US" sz="1200" dirty="0"/>
              <a:t>점 이상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if(year </a:t>
            </a:r>
            <a:r>
              <a:rPr lang="en-US" altLang="ko-KR" sz="1200" b="1" dirty="0">
                <a:solidFill>
                  <a:srgbClr val="FF0000"/>
                </a:solidFill>
              </a:rPr>
              <a:t>!= 4)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200" b="1" dirty="0">
                <a:solidFill>
                  <a:srgbClr val="FF0000"/>
                </a:solidFill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</a:rPr>
              <a:t>합격</a:t>
            </a:r>
            <a:r>
              <a:rPr lang="en-US" altLang="ko-KR" sz="1200" b="1" dirty="0">
                <a:solidFill>
                  <a:srgbClr val="FF0000"/>
                </a:solidFill>
              </a:rPr>
              <a:t>!"); </a:t>
            </a:r>
            <a:r>
              <a:rPr lang="en-US" altLang="ko-KR" sz="1200" dirty="0">
                <a:solidFill>
                  <a:srgbClr val="FF0000"/>
                </a:solidFill>
              </a:rPr>
              <a:t>// 4</a:t>
            </a:r>
            <a:r>
              <a:rPr lang="ko-KR" altLang="en-US" sz="1200" dirty="0">
                <a:solidFill>
                  <a:srgbClr val="FF0000"/>
                </a:solidFill>
              </a:rPr>
              <a:t>학년 아니면 합격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else </a:t>
            </a:r>
            <a:r>
              <a:rPr lang="en-US" altLang="ko-KR" sz="1200" b="1" dirty="0">
                <a:solidFill>
                  <a:srgbClr val="FF0000"/>
                </a:solidFill>
              </a:rPr>
              <a:t>if(score &gt;= 70)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200" b="1" dirty="0">
                <a:solidFill>
                  <a:srgbClr val="FF0000"/>
                </a:solidFill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</a:rPr>
              <a:t>합격</a:t>
            </a:r>
            <a:r>
              <a:rPr lang="en-US" altLang="ko-KR" sz="1200" b="1" dirty="0">
                <a:solidFill>
                  <a:srgbClr val="FF0000"/>
                </a:solidFill>
              </a:rPr>
              <a:t>!"); </a:t>
            </a:r>
            <a:r>
              <a:rPr lang="en-US" altLang="ko-KR" sz="1200" dirty="0">
                <a:solidFill>
                  <a:srgbClr val="FF0000"/>
                </a:solidFill>
              </a:rPr>
              <a:t>// 4</a:t>
            </a:r>
            <a:r>
              <a:rPr lang="ko-KR" altLang="en-US" sz="1200" dirty="0">
                <a:solidFill>
                  <a:srgbClr val="FF0000"/>
                </a:solidFill>
              </a:rPr>
              <a:t>학년이 </a:t>
            </a:r>
            <a:r>
              <a:rPr lang="en-US" altLang="ko-KR" sz="1200" dirty="0">
                <a:solidFill>
                  <a:srgbClr val="FF0000"/>
                </a:solidFill>
              </a:rPr>
              <a:t>70</a:t>
            </a:r>
            <a:r>
              <a:rPr lang="ko-KR" altLang="en-US" sz="1200" dirty="0">
                <a:solidFill>
                  <a:srgbClr val="FF0000"/>
                </a:solidFill>
              </a:rPr>
              <a:t>점 이상이면 합격</a:t>
            </a:r>
          </a:p>
          <a:p>
            <a:pPr defTabSz="180000"/>
            <a:r>
              <a:rPr lang="en-US" altLang="ko-KR" sz="1200" dirty="0" smtClean="0"/>
              <a:t>	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!"); 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미만이면 불합격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else </a:t>
            </a:r>
            <a:r>
              <a:rPr lang="en-US" altLang="ko-KR" sz="1200" dirty="0"/>
              <a:t>// 60</a:t>
            </a:r>
            <a:r>
              <a:rPr lang="ko-KR" altLang="en-US" sz="1200" dirty="0"/>
              <a:t>점 미만 불합격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 smtClean="0"/>
              <a:t>!");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32546" y="5675693"/>
            <a:ext cx="3017975" cy="738664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65</a:t>
            </a:r>
          </a:p>
          <a:p>
            <a:r>
              <a:rPr lang="ko-KR" altLang="en-US" sz="1400" dirty="0"/>
              <a:t>학년을 입력하세요</a:t>
            </a:r>
            <a:r>
              <a:rPr lang="en-US" altLang="ko-KR" sz="1400" dirty="0"/>
              <a:t>(1~4):</a:t>
            </a:r>
            <a:r>
              <a:rPr lang="en-US" altLang="ko-KR" sz="14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400" dirty="0"/>
              <a:t>불합격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45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50825" y="1052513"/>
          <a:ext cx="864076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960">
                  <a:extLst>
                    <a:ext uri="{9D8B030D-6E8A-4147-A177-3AD203B41FA5}">
                      <a16:colId xmlns:a16="http://schemas.microsoft.com/office/drawing/2014/main" val="642869728"/>
                    </a:ext>
                  </a:extLst>
                </a:gridCol>
                <a:gridCol w="4987804">
                  <a:extLst>
                    <a:ext uri="{9D8B030D-6E8A-4147-A177-3AD203B41FA5}">
                      <a16:colId xmlns:a16="http://schemas.microsoft.com/office/drawing/2014/main" val="2499692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 &lt;= x &amp;&amp; x &lt;=100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90 </a:t>
                      </a:r>
                      <a:r>
                        <a:rPr lang="ko-KR" altLang="en-US" dirty="0" smtClean="0"/>
                        <a:t>이상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이하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&lt;0 || x &gt;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보다 작거나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보다 </a:t>
                      </a:r>
                      <a:r>
                        <a:rPr lang="ko-KR" altLang="en-US" dirty="0" err="1" smtClean="0"/>
                        <a:t>클때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X%3</a:t>
                      </a:r>
                      <a:r>
                        <a:rPr lang="en-US" altLang="ko-KR" baseline="0" dirty="0" smtClean="0"/>
                        <a:t> ==0 &amp;&amp; x %2 !=0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의 배수지만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배수가 </a:t>
                      </a:r>
                      <a:r>
                        <a:rPr lang="ko-KR" altLang="en-US" dirty="0" err="1" smtClean="0"/>
                        <a:t>아닐때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7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==‘y’ ||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==‘Y’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‘y＇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‘Y’ </a:t>
                      </a:r>
                      <a:r>
                        <a:rPr lang="ko-KR" altLang="en-US" dirty="0" err="1" smtClean="0"/>
                        <a:t>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9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  ‘ || 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==‘\t’||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==‘\n’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공백이거나 탭 또는 </a:t>
                      </a:r>
                      <a:r>
                        <a:rPr lang="ko-KR" altLang="en-US" dirty="0" err="1" smtClean="0"/>
                        <a:t>개행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문자일때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‘A’&lt;=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 &amp;&amp; 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dirty="0" smtClean="0"/>
                        <a:t> &lt;=‘Z’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대문자일때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‘a’&lt;=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 &amp;&amp;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 &lt;=‘z’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소문자 </a:t>
                      </a:r>
                      <a:r>
                        <a:rPr lang="ko-KR" altLang="en-US" dirty="0" err="1" smtClean="0"/>
                        <a:t>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2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‘0’ &lt;=</a:t>
                      </a:r>
                      <a:r>
                        <a:rPr lang="en-US" altLang="ko-KR" dirty="0" err="1" smtClean="0"/>
                        <a:t>ch</a:t>
                      </a:r>
                      <a:r>
                        <a:rPr lang="en-US" altLang="ko-KR" baseline="0" dirty="0" smtClean="0"/>
                        <a:t> &amp;&amp; </a:t>
                      </a:r>
                      <a:r>
                        <a:rPr lang="en-US" altLang="ko-KR" baseline="0" dirty="0" err="1" smtClean="0"/>
                        <a:t>ch</a:t>
                      </a:r>
                      <a:r>
                        <a:rPr lang="en-US" altLang="ko-KR" baseline="0" dirty="0" smtClean="0"/>
                        <a:t> &lt;=‘9’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숫자일때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Str.equals</a:t>
                      </a:r>
                      <a:r>
                        <a:rPr lang="en-US" altLang="ko-KR" baseline="0" dirty="0" smtClean="0"/>
                        <a:t> (“yes”)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의 내용이 </a:t>
                      </a:r>
                      <a:r>
                        <a:rPr lang="en-US" altLang="ko-KR" dirty="0" smtClean="0"/>
                        <a:t>yes</a:t>
                      </a:r>
                      <a:r>
                        <a:rPr lang="ko-KR" altLang="en-US" dirty="0" err="1" smtClean="0"/>
                        <a:t>일때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14176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조건식의 사례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4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32648" y="814992"/>
            <a:ext cx="4422573" cy="5328592"/>
          </a:xfrm>
        </p:spPr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/>
              <a:t>문은 여러 경로 중 하나를 선택할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switch</a:t>
            </a:r>
            <a:r>
              <a:rPr lang="ko-KR" altLang="en-US" dirty="0"/>
              <a:t>문은 식과 </a:t>
            </a:r>
            <a:r>
              <a:rPr lang="en-US" altLang="ko-KR" dirty="0"/>
              <a:t>case </a:t>
            </a:r>
            <a:r>
              <a:rPr lang="ko-KR" altLang="en-US" dirty="0"/>
              <a:t>문의 값과 비교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일치하면 해당 </a:t>
            </a:r>
            <a:r>
              <a:rPr lang="en-US" altLang="ko-KR" dirty="0"/>
              <a:t>case</a:t>
            </a:r>
            <a:r>
              <a:rPr lang="ko-KR" altLang="en-US" dirty="0"/>
              <a:t>의 실행문장 수행 </a:t>
            </a:r>
            <a:endParaRPr lang="en-US" altLang="ko-KR" dirty="0"/>
          </a:p>
          <a:p>
            <a:pPr lvl="2"/>
            <a:r>
              <a:rPr lang="en-US" altLang="ko-KR" dirty="0"/>
              <a:t>break</a:t>
            </a:r>
            <a:r>
              <a:rPr lang="ko-KR" altLang="en-US" dirty="0"/>
              <a:t>를 만나면 </a:t>
            </a:r>
            <a:r>
              <a:rPr lang="en-US" altLang="ko-KR" dirty="0"/>
              <a:t>switch</a:t>
            </a:r>
            <a:r>
              <a:rPr lang="ko-KR" altLang="en-US" dirty="0"/>
              <a:t>문을 벗어남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일치하는 것이 없으면 </a:t>
            </a:r>
            <a:r>
              <a:rPr lang="en-US" altLang="ko-KR" dirty="0"/>
              <a:t>default</a:t>
            </a:r>
            <a:r>
              <a:rPr lang="ko-KR" altLang="en-US" dirty="0"/>
              <a:t> 문 실행</a:t>
            </a:r>
            <a:endParaRPr lang="en-US" altLang="ko-KR" dirty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문은 생략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다중</a:t>
            </a:r>
            <a:r>
              <a:rPr lang="en-US" altLang="ko-KR" dirty="0" smtClean="0"/>
              <a:t>if </a:t>
            </a:r>
            <a:r>
              <a:rPr lang="ko-KR" altLang="en-US" dirty="0"/>
              <a:t>문으로도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r>
              <a:rPr lang="en-US" altLang="ko-KR" dirty="0"/>
              <a:t>Switch</a:t>
            </a:r>
            <a:r>
              <a:rPr lang="ko-KR" altLang="en-US" dirty="0"/>
              <a:t>문의 제약 조건</a:t>
            </a:r>
            <a:endParaRPr lang="en-US" altLang="ko-KR" dirty="0"/>
          </a:p>
          <a:p>
            <a:pPr lvl="1"/>
            <a:r>
              <a:rPr lang="en-US" altLang="ko-KR" dirty="0" err="1"/>
              <a:t>Swtich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연산식은</a:t>
            </a:r>
            <a:r>
              <a:rPr lang="ko-KR" altLang="en-US" dirty="0" smtClean="0"/>
              <a:t> 변수나 산술연산을 간단한 표현식이여야 하고 결과는 정수나 </a:t>
            </a:r>
            <a:r>
              <a:rPr lang="ko-KR" altLang="en-US" dirty="0" err="1" smtClean="0"/>
              <a:t>문자이여야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.</a:t>
            </a:r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값은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문자이여야만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30" y="960120"/>
            <a:ext cx="419475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4384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defTabSz="180000">
              <a:buNone/>
            </a:pPr>
            <a:r>
              <a:rPr lang="en-US" altLang="ko-KR" sz="1800" b="0" dirty="0"/>
              <a:t>char grade='B';</a:t>
            </a:r>
          </a:p>
          <a:p>
            <a:pPr marL="0" indent="0" defTabSz="180000">
              <a:buNone/>
            </a:pPr>
            <a:r>
              <a:rPr lang="en-US" altLang="ko-KR" sz="1800" b="0" dirty="0"/>
              <a:t>switch(grade) {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case </a:t>
            </a:r>
            <a:r>
              <a:rPr lang="en-US" altLang="ko-KR" sz="1800" b="0" dirty="0"/>
              <a:t>'A':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축하합니다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잘했습니다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break</a:t>
            </a:r>
            <a:r>
              <a:rPr lang="en-US" altLang="ko-KR" sz="1800" b="0" dirty="0"/>
              <a:t>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case </a:t>
            </a:r>
            <a:r>
              <a:rPr lang="en-US" altLang="ko-KR" sz="1800" b="0" dirty="0"/>
              <a:t>'B':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좋아요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break</a:t>
            </a:r>
            <a:r>
              <a:rPr lang="en-US" altLang="ko-KR" sz="1800" b="0" dirty="0"/>
              <a:t>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case </a:t>
            </a:r>
            <a:r>
              <a:rPr lang="en-US" altLang="ko-KR" sz="1800" b="0" dirty="0"/>
              <a:t>'C':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노력하세요</a:t>
            </a:r>
            <a:r>
              <a:rPr lang="en-US" altLang="ko-KR" sz="1800" b="0" dirty="0"/>
              <a:t>.");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break</a:t>
            </a:r>
            <a:r>
              <a:rPr lang="en-US" altLang="ko-KR" sz="1800" b="0" dirty="0"/>
              <a:t>;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default</a:t>
            </a:r>
            <a:r>
              <a:rPr lang="en-US" altLang="ko-KR" sz="1800" b="0" dirty="0"/>
              <a:t>:</a:t>
            </a:r>
          </a:p>
          <a:p>
            <a:pPr marL="0" indent="0" defTabSz="180000">
              <a:buNone/>
            </a:pPr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System.out.println</a:t>
            </a:r>
            <a:r>
              <a:rPr lang="en-US" altLang="ko-KR" sz="1800" b="0" dirty="0"/>
              <a:t>("</a:t>
            </a:r>
            <a:r>
              <a:rPr lang="ko-KR" altLang="en-US" sz="1800" b="0" dirty="0"/>
              <a:t>탈락입니다</a:t>
            </a:r>
            <a:r>
              <a:rPr lang="en-US" altLang="ko-KR" sz="1800" b="0" dirty="0"/>
              <a:t>!");</a:t>
            </a:r>
          </a:p>
          <a:p>
            <a:pPr marL="0" indent="0" defTabSz="180000">
              <a:buNone/>
            </a:pPr>
            <a:r>
              <a:rPr lang="en-US" altLang="ko-KR" sz="1800" b="0" dirty="0"/>
              <a:t>}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655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문과 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비교 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0362" y="1231900"/>
            <a:ext cx="7812086" cy="2736850"/>
            <a:chOff x="453" y="2500"/>
            <a:chExt cx="4921" cy="1724"/>
          </a:xfrm>
        </p:grpSpPr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2993" y="2500"/>
              <a:ext cx="2381" cy="172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453" y="2500"/>
              <a:ext cx="2268" cy="172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8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2568"/>
              <a:ext cx="2313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582"/>
              <a:ext cx="2132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2426" y="3363"/>
              <a:ext cx="8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242" t="11441" r="40081" b="13094"/>
          <a:stretch/>
        </p:blipFill>
        <p:spPr>
          <a:xfrm>
            <a:off x="471949" y="1002892"/>
            <a:ext cx="6569438" cy="5353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228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322" t="11291" r="40726" b="17453"/>
          <a:stretch/>
        </p:blipFill>
        <p:spPr>
          <a:xfrm>
            <a:off x="251520" y="961366"/>
            <a:ext cx="7551173" cy="5896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640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8619" y="1343093"/>
            <a:ext cx="4176602" cy="4764629"/>
            <a:chOff x="271" y="2137"/>
            <a:chExt cx="2382" cy="2183"/>
          </a:xfrm>
        </p:grpSpPr>
        <p:pic>
          <p:nvPicPr>
            <p:cNvPr id="10255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" y="2205"/>
              <a:ext cx="2222" cy="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6" name="Rectangle 27"/>
            <p:cNvSpPr>
              <a:spLocks noChangeArrowheads="1"/>
            </p:cNvSpPr>
            <p:nvPr/>
          </p:nvSpPr>
          <p:spPr bwMode="auto">
            <a:xfrm>
              <a:off x="271" y="2137"/>
              <a:ext cx="2382" cy="2183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435990" y="1637247"/>
            <a:ext cx="4439711" cy="4228702"/>
            <a:chOff x="2631" y="2524"/>
            <a:chExt cx="2608" cy="1774"/>
          </a:xfrm>
        </p:grpSpPr>
        <p:pic>
          <p:nvPicPr>
            <p:cNvPr id="10252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569"/>
              <a:ext cx="1065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Rectangle 28"/>
            <p:cNvSpPr>
              <a:spLocks noChangeArrowheads="1"/>
            </p:cNvSpPr>
            <p:nvPr/>
          </p:nvSpPr>
          <p:spPr bwMode="auto">
            <a:xfrm>
              <a:off x="3493" y="2524"/>
              <a:ext cx="1746" cy="177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254" name="Line 30"/>
            <p:cNvSpPr>
              <a:spLocks noChangeShapeType="1"/>
            </p:cNvSpPr>
            <p:nvPr/>
          </p:nvSpPr>
          <p:spPr bwMode="auto">
            <a:xfrm>
              <a:off x="2631" y="3362"/>
              <a:ext cx="1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6" name="제목 7"/>
          <p:cNvSpPr>
            <a:spLocks noGrp="1"/>
          </p:cNvSpPr>
          <p:nvPr>
            <p:ph type="title"/>
          </p:nvPr>
        </p:nvSpPr>
        <p:spPr>
          <a:xfrm>
            <a:off x="234741" y="257175"/>
            <a:ext cx="8640960" cy="514052"/>
          </a:xfrm>
        </p:spPr>
        <p:txBody>
          <a:bodyPr/>
          <a:lstStyle/>
          <a:p>
            <a:r>
              <a:rPr lang="ko-KR" altLang="en-US" dirty="0"/>
              <a:t>실습예제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26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반복문은</a:t>
            </a:r>
            <a:r>
              <a:rPr lang="ko-KR" altLang="en-US" dirty="0" smtClean="0"/>
              <a:t> 조건에 </a:t>
            </a:r>
            <a:r>
              <a:rPr lang="ko-KR" altLang="en-US" dirty="0"/>
              <a:t>따라 같은 처리를 반복</a:t>
            </a: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문 등이 있음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반복문의 개념과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03 </a:t>
            </a:r>
            <a:r>
              <a:rPr lang="ko-KR" altLang="en-US" smtClean="0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7" y="4924273"/>
            <a:ext cx="2882351" cy="1165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99" y="4847877"/>
            <a:ext cx="2336810" cy="145881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43597" y="2124305"/>
            <a:ext cx="6517012" cy="2514490"/>
            <a:chOff x="935038" y="3992563"/>
            <a:chExt cx="7129462" cy="2676525"/>
          </a:xfrm>
        </p:grpSpPr>
        <p:pic>
          <p:nvPicPr>
            <p:cNvPr id="8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538" y="3992563"/>
              <a:ext cx="240030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3924300" y="4005263"/>
              <a:ext cx="4140200" cy="1008062"/>
              <a:chOff x="2472" y="2523"/>
              <a:chExt cx="2608" cy="635"/>
            </a:xfrm>
          </p:grpSpPr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3061" y="2523"/>
                <a:ext cx="2019" cy="635"/>
                <a:chOff x="2993" y="2478"/>
                <a:chExt cx="2019" cy="635"/>
              </a:xfrm>
            </p:grpSpPr>
            <p:pic>
              <p:nvPicPr>
                <p:cNvPr id="22" name="Picture 2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7" y="2546"/>
                  <a:ext cx="1770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Rectangle 28"/>
                <p:cNvSpPr>
                  <a:spLocks noChangeArrowheads="1"/>
                </p:cNvSpPr>
                <p:nvPr/>
              </p:nvSpPr>
              <p:spPr bwMode="auto">
                <a:xfrm>
                  <a:off x="2993" y="2478"/>
                  <a:ext cx="2019" cy="635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>
                <a:off x="2472" y="2840"/>
                <a:ext cx="7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3924300" y="4616450"/>
              <a:ext cx="4140200" cy="2052638"/>
              <a:chOff x="2472" y="2908"/>
              <a:chExt cx="2608" cy="1293"/>
            </a:xfrm>
          </p:grpSpPr>
          <p:grpSp>
            <p:nvGrpSpPr>
              <p:cNvPr id="16" name="Group 32"/>
              <p:cNvGrpSpPr>
                <a:grpSpLocks/>
              </p:cNvGrpSpPr>
              <p:nvPr/>
            </p:nvGrpSpPr>
            <p:grpSpPr bwMode="auto">
              <a:xfrm>
                <a:off x="3061" y="3317"/>
                <a:ext cx="2019" cy="884"/>
                <a:chOff x="2993" y="3249"/>
                <a:chExt cx="2019" cy="884"/>
              </a:xfrm>
            </p:grpSpPr>
            <p:pic>
              <p:nvPicPr>
                <p:cNvPr id="18" name="Picture 27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7" y="3271"/>
                  <a:ext cx="1758" cy="8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Rectangle 29"/>
                <p:cNvSpPr>
                  <a:spLocks noChangeArrowheads="1"/>
                </p:cNvSpPr>
                <p:nvPr/>
              </p:nvSpPr>
              <p:spPr bwMode="auto">
                <a:xfrm>
                  <a:off x="2993" y="3249"/>
                  <a:ext cx="2019" cy="884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>
                <a:off x="2472" y="2908"/>
                <a:ext cx="703" cy="6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935038" y="4652963"/>
              <a:ext cx="3205162" cy="2016125"/>
              <a:chOff x="589" y="2931"/>
              <a:chExt cx="2019" cy="1270"/>
            </a:xfrm>
          </p:grpSpPr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89" y="3317"/>
                <a:ext cx="2019" cy="884"/>
                <a:chOff x="521" y="3249"/>
                <a:chExt cx="2019" cy="884"/>
              </a:xfrm>
            </p:grpSpPr>
            <p:pic>
              <p:nvPicPr>
                <p:cNvPr id="14" name="Picture 2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" y="3271"/>
                  <a:ext cx="1776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30"/>
                <p:cNvSpPr>
                  <a:spLocks noChangeArrowheads="1"/>
                </p:cNvSpPr>
                <p:nvPr/>
              </p:nvSpPr>
              <p:spPr bwMode="auto">
                <a:xfrm>
                  <a:off x="521" y="3249"/>
                  <a:ext cx="2019" cy="884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>
                  <a:spAutoFit/>
                </a:bodyPr>
                <a:lstStyle>
                  <a:lvl1pPr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1pPr>
                  <a:lvl2pPr marL="742950" indent="-28575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2pPr>
                  <a:lvl3pPr marL="11430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3pPr>
                  <a:lvl4pPr marL="16002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4pPr>
                  <a:lvl5pPr marL="2057400" indent="-228600" eaLnBrk="0" hangingPunct="0"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Courier New" pitchFamily="49" charset="0"/>
                      <a:ea typeface="견명조" pitchFamily="18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13" name="Line 36"/>
              <p:cNvSpPr>
                <a:spLocks noChangeShapeType="1"/>
              </p:cNvSpPr>
              <p:nvPr/>
            </p:nvSpPr>
            <p:spPr bwMode="auto">
              <a:xfrm>
                <a:off x="2426" y="2931"/>
                <a:ext cx="0" cy="5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8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0" dirty="0" err="1"/>
              <a:t>제어문은</a:t>
            </a:r>
            <a:r>
              <a:rPr lang="ko-KR" altLang="en-US" b="0" dirty="0"/>
              <a:t> 실행문의 수행 순서를 </a:t>
            </a:r>
            <a:r>
              <a:rPr lang="ko-KR" altLang="en-US" b="0" dirty="0" smtClean="0"/>
              <a:t>변경</a:t>
            </a:r>
            <a:endParaRPr lang="en-US" altLang="ko-KR" b="0" dirty="0" smtClean="0"/>
          </a:p>
          <a:p>
            <a:r>
              <a:rPr lang="en-US" altLang="ko-KR" b="0" dirty="0" smtClean="0">
                <a:sym typeface="Wingdings" panose="05000000000000000000" pitchFamily="2" charset="2"/>
              </a:rPr>
              <a:t></a:t>
            </a:r>
            <a:r>
              <a:rPr lang="ko-KR" altLang="en-US" b="0" dirty="0" err="1"/>
              <a:t>제어문</a:t>
            </a:r>
            <a:r>
              <a:rPr lang="ko-KR" altLang="en-US" b="0" dirty="0"/>
              <a:t> 종류에는 </a:t>
            </a:r>
            <a:r>
              <a:rPr lang="ko-KR" altLang="en-US" b="0" dirty="0" err="1"/>
              <a:t>조건문</a:t>
            </a:r>
            <a:r>
              <a:rPr lang="en-US" altLang="ko-KR" b="0" dirty="0"/>
              <a:t>, </a:t>
            </a:r>
            <a:r>
              <a:rPr lang="ko-KR" altLang="en-US" b="0" dirty="0" err="1"/>
              <a:t>반복문</a:t>
            </a:r>
            <a:r>
              <a:rPr lang="en-US" altLang="ko-KR" b="0" dirty="0"/>
              <a:t>, </a:t>
            </a:r>
            <a:r>
              <a:rPr lang="ko-KR" altLang="en-US" b="0" dirty="0" err="1"/>
              <a:t>분기문이</a:t>
            </a:r>
            <a:r>
              <a:rPr lang="ko-KR" altLang="en-US" b="0" dirty="0"/>
              <a:t>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제어문의 필요성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01 </a:t>
            </a:r>
            <a:r>
              <a:rPr lang="ko-KR" altLang="en-US"/>
              <a:t>제어문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1" y="1075860"/>
            <a:ext cx="5226735" cy="157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8" y="3987107"/>
            <a:ext cx="5936343" cy="20444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6308" y="61117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 err="1" smtClean="0"/>
              <a:t>제어문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956953" y="60826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313898" y="60023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 err="1" smtClean="0"/>
              <a:t>반복문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808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일정한 횟수만큼 </a:t>
            </a:r>
            <a:r>
              <a:rPr lang="ko-KR" altLang="en-US" dirty="0" err="1" smtClean="0"/>
              <a:t>반복할때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문의 실행 순서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4" y="1563639"/>
            <a:ext cx="6458354" cy="154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3575304"/>
            <a:ext cx="4675275" cy="2915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b="333"/>
          <a:stretch/>
        </p:blipFill>
        <p:spPr>
          <a:xfrm>
            <a:off x="6876288" y="1431940"/>
            <a:ext cx="2061273" cy="18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9288" y="1034730"/>
            <a:ext cx="8640000" cy="5328592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 특별한 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1558642"/>
            <a:ext cx="3114675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8" y="3844166"/>
            <a:ext cx="4191000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01238" y="1850741"/>
            <a:ext cx="2223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초기식</a:t>
            </a:r>
            <a:r>
              <a:rPr lang="en-US" altLang="ko-KR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조건식</a:t>
            </a:r>
            <a:r>
              <a:rPr lang="en-US" altLang="ko-KR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증감식 생략</a:t>
            </a:r>
            <a:endParaRPr lang="en-US" altLang="ko-KR" sz="120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→ 무한 반복</a:t>
            </a:r>
            <a:endParaRPr lang="ko-KR" altLang="en-US" sz="120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783" y="4237346"/>
            <a:ext cx="3075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이상의 초기식이나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증감식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→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쉼표로 구분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7429" y="2534879"/>
            <a:ext cx="3240360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dirty="0"/>
              <a:t>; 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 smtClean="0"/>
              <a:t>무한반복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49569" y="2534878"/>
            <a:ext cx="3240360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b="1" dirty="0"/>
              <a:t>; 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 반복</a:t>
            </a:r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244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28744"/>
            <a:ext cx="5572164" cy="3754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=1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  <a:r>
              <a:rPr lang="en-US" altLang="ko-KR" sz="1400" dirty="0"/>
              <a:t> { // 1~10</a:t>
            </a:r>
            <a:r>
              <a:rPr lang="ko-KR" altLang="en-US" sz="1400" dirty="0"/>
              <a:t>까지 반복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); // </a:t>
            </a:r>
            <a:r>
              <a:rPr lang="ko-KR" altLang="en-US" sz="1400" dirty="0"/>
              <a:t>더하는 수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/>
              <a:t>&lt;=9)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'+'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("+");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else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경우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("="); // '=' </a:t>
            </a:r>
            <a:r>
              <a:rPr lang="ko-KR" altLang="en-US" sz="1400" dirty="0"/>
              <a:t>출력하고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(sum</a:t>
            </a:r>
            <a:r>
              <a:rPr lang="en-US" altLang="ko-KR" sz="1400" dirty="0"/>
              <a:t>); // </a:t>
            </a:r>
            <a:r>
              <a:rPr lang="ko-KR" altLang="en-US" sz="1400" dirty="0"/>
              <a:t>덧셈 결과 출력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for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</a:t>
            </a:r>
            <a:r>
              <a:rPr lang="ko-KR" altLang="en-US" sz="2400" dirty="0"/>
              <a:t>까지 </a:t>
            </a:r>
            <a:r>
              <a:rPr lang="ko-KR" altLang="en-US" sz="2400" dirty="0" smtClean="0"/>
              <a:t>합 출력하기</a:t>
            </a:r>
            <a:endParaRPr lang="ko-KR" altLang="en-US" sz="2400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112" y="1011970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덧셈으로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표시하고 합을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295" y="5559622"/>
            <a:ext cx="55721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1+2+3+4+5+6+7+8+9+10=55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중첩 반복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내포하는 구조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반복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59611" y="4660394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10000</a:t>
            </a:r>
            <a:r>
              <a:rPr lang="ko-KR" altLang="en-US" sz="1400" dirty="0" smtClean="0"/>
              <a:t>명의 학생이 있는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 대학의 모든 학생 성적의 합을 구할 때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1" y="2070190"/>
            <a:ext cx="5682009" cy="23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7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중 중첩을 이용한 구구단 출력하기</a:t>
            </a:r>
            <a:endParaRPr lang="ko-KR" altLang="en-US" sz="2800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713616"/>
            <a:ext cx="7075976" cy="26776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NestedLoop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=1;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 </a:t>
            </a:r>
            <a:r>
              <a:rPr lang="en-US" altLang="ko-KR" sz="1400" dirty="0"/>
              <a:t>// </a:t>
            </a:r>
            <a:r>
              <a:rPr lang="ko-KR" altLang="en-US" sz="1400" dirty="0"/>
              <a:t>단에 대한 반복</a:t>
            </a:r>
            <a:r>
              <a:rPr lang="en-US" altLang="ko-KR" sz="1400" dirty="0"/>
              <a:t>. 1</a:t>
            </a:r>
            <a:r>
              <a:rPr lang="ko-KR" altLang="en-US" sz="1400" dirty="0"/>
              <a:t>단에서 </a:t>
            </a:r>
            <a:r>
              <a:rPr lang="en-US" altLang="ko-KR" sz="1400" dirty="0"/>
              <a:t>9</a:t>
            </a:r>
            <a:r>
              <a:rPr lang="ko-KR" altLang="en-US" sz="1400" dirty="0"/>
              <a:t>단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j=1; j&lt;10; j++) { </a:t>
            </a:r>
            <a:r>
              <a:rPr lang="en-US" altLang="ko-KR" sz="1400" dirty="0"/>
              <a:t>// </a:t>
            </a:r>
            <a:r>
              <a:rPr lang="ko-KR" altLang="en-US" sz="1400" dirty="0"/>
              <a:t>각 단의 곱셈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"*" + j + "="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*j); // </a:t>
            </a:r>
            <a:r>
              <a:rPr lang="ko-KR" altLang="en-US" sz="1400" dirty="0" err="1"/>
              <a:t>구구셈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('\t'); // </a:t>
            </a:r>
            <a:r>
              <a:rPr lang="ko-KR" altLang="en-US" sz="1400" dirty="0"/>
              <a:t>하나씩 탭으로 띄기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(); // </a:t>
            </a:r>
            <a:r>
              <a:rPr lang="ko-KR" altLang="en-US" sz="1400" dirty="0"/>
              <a:t>한 단이 끝나면 다음 줄로 커서 이동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357" y="1068189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중첩된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구구단을 출력하는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157" y="4581128"/>
            <a:ext cx="7099379" cy="17543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96000"/>
            <a:r>
              <a:rPr lang="en-US" altLang="ko-KR" sz="1200" dirty="0" smtClean="0"/>
              <a:t>1*1=1	1*2=2	1*3=3	1*4=4	1*5=5	1*6=6	1*7=7	1*8=8	1*9=9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2*1=2	2*2=4	2*3=6	2*4=8	2*5=10	2*6=12	2*7=14	2*8=16	2*9=18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3*1=3	3*2=6	3*3=9	3*4=12	3*5=15	3*6=18	3*7=21	3*8=24	3*9=27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4*1=4	4*2=8	4*3=12	4*4=16	4*5=20	4*6=24	4*7=28	4*8=32	4*9=36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5*1=5	5*2=10	5*3=15	5*4=20	5*5=25	5*6=30	5*7=35	5*8=40	5*9=45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6*1=6	6*2=12	6*3=18	6*4=24	6*5=30	6*6=36	6*7=42	6*8=48	6*9=54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7*1=7	7*2=14	7*3=21	7*4=28	7*5=35	7*6=42	7*7=49	7*8=56	7*9=63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8*1=8	8*2=16	8*3=24	8*4=32	8*5=40	8*6=48	8*7=56	8*8=64	8*9=72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9*1=9	9*2=18	9*3=27	9*4=36	9*5=45	9*6=54	9*7=63	9*8=72	9*9=81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0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오류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while </a:t>
            </a:r>
            <a:r>
              <a:rPr lang="ko-KR" altLang="en-US" smtClean="0"/>
              <a:t>문</a:t>
            </a:r>
            <a:r>
              <a:rPr lang="en-US" altLang="ko-KR" smtClean="0"/>
              <a:t>(1)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03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8" y="1813888"/>
            <a:ext cx="5079300" cy="2391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6" y="4826908"/>
            <a:ext cx="5826742" cy="143673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4"/>
          <a:stretch/>
        </p:blipFill>
        <p:spPr bwMode="auto">
          <a:xfrm>
            <a:off x="5636646" y="1813888"/>
            <a:ext cx="3142354" cy="22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01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12" y="1708263"/>
            <a:ext cx="6552728" cy="36009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WhileSample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count=0, n=0;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sum=0;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((n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()) != 0) { </a:t>
            </a:r>
            <a:r>
              <a:rPr lang="en-US" altLang="ko-KR" sz="1200" dirty="0"/>
              <a:t>// 0</a:t>
            </a:r>
            <a:r>
              <a:rPr lang="ko-KR" altLang="en-US" sz="1200" dirty="0"/>
              <a:t>이 입력되면 </a:t>
            </a:r>
            <a:r>
              <a:rPr lang="en-US" altLang="ko-KR" sz="1200" dirty="0"/>
              <a:t>while </a:t>
            </a:r>
            <a:r>
              <a:rPr lang="ko-KR" altLang="en-US" sz="1200" dirty="0"/>
              <a:t>문 벗어남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sum </a:t>
            </a:r>
            <a:r>
              <a:rPr lang="en-US" altLang="ko-KR" sz="1200" b="1" dirty="0"/>
              <a:t>= sum + n;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count</a:t>
            </a:r>
            <a:r>
              <a:rPr lang="en-US" altLang="ko-KR" sz="1200" b="1" dirty="0"/>
              <a:t>++;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수의 개수는 </a:t>
            </a:r>
            <a:r>
              <a:rPr lang="en-US" altLang="ko-KR" sz="1200" dirty="0"/>
              <a:t>" + count + "</a:t>
            </a:r>
            <a:r>
              <a:rPr lang="ko-KR" altLang="en-US" sz="1200" dirty="0"/>
              <a:t>개이며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" + sum/count + "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while </a:t>
            </a:r>
            <a:r>
              <a:rPr lang="ko-KR" altLang="en-US" sz="2400" dirty="0" smtClean="0"/>
              <a:t>문을 이용하여 입력된 정수의 </a:t>
            </a:r>
            <a:r>
              <a:rPr lang="ko-KR" altLang="en-US" sz="2400" dirty="0"/>
              <a:t>평균 구하기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7240" y="959825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정수를 여러 개 입력 받고 평균을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입력을 종료한다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662989"/>
            <a:ext cx="655272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10 30 –20 40 0</a:t>
            </a:r>
          </a:p>
          <a:p>
            <a:r>
              <a:rPr lang="ko-KR" altLang="en-US" sz="1200" dirty="0"/>
              <a:t>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15.0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15916" y="5879446"/>
            <a:ext cx="1620180" cy="324036"/>
          </a:xfrm>
          <a:prstGeom prst="wedgeRoundRectCallout">
            <a:avLst>
              <a:gd name="adj1" fmla="val -171055"/>
              <a:gd name="adj2" fmla="val -17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은 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실행</a:t>
            </a:r>
            <a:endParaRPr lang="en-US" altLang="ko-KR" dirty="0"/>
          </a:p>
          <a:p>
            <a:pPr lvl="1"/>
            <a:r>
              <a:rPr lang="ko-KR" altLang="en-US" dirty="0" err="1"/>
              <a:t>작업문은</a:t>
            </a:r>
            <a:r>
              <a:rPr lang="ko-KR" altLang="en-US" dirty="0"/>
              <a:t> 한 번 반드시 실행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do~while</a:t>
            </a:r>
            <a:r>
              <a:rPr lang="ko-KR" altLang="en-US" dirty="0" smtClean="0"/>
              <a:t>의 차이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do~while </a:t>
            </a:r>
            <a:r>
              <a:rPr lang="ko-KR" altLang="en-US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2" y="4651035"/>
            <a:ext cx="3153156" cy="19499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6" y="2372456"/>
            <a:ext cx="4836266" cy="173391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/>
          <a:stretch/>
        </p:blipFill>
        <p:spPr bwMode="auto">
          <a:xfrm>
            <a:off x="5781143" y="2051564"/>
            <a:ext cx="3207410" cy="164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54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do-while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‘a’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‘z’</a:t>
            </a:r>
            <a:r>
              <a:rPr lang="ko-KR" altLang="en-US" sz="2400" dirty="0" smtClean="0"/>
              <a:t>까지 출력하기</a:t>
            </a:r>
            <a:endParaRPr lang="ko-KR" altLang="en-US" sz="2400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6392" y="1451010"/>
            <a:ext cx="5696102" cy="224676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DoWhileSample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a = 'a';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do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(a);</a:t>
            </a:r>
          </a:p>
          <a:p>
            <a:pPr defTabSz="180000"/>
            <a:r>
              <a:rPr lang="en-US" altLang="ko-KR" sz="1400" dirty="0"/>
              <a:t>			a = (char) (a + 1);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 while (a &lt;= 'z'); </a:t>
            </a:r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664" y="953066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'a'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'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z'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392" y="3845046"/>
            <a:ext cx="5696102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abcdefghijklmnopqrstuvwxyz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3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무조건 다른 경로로 이동하거나 </a:t>
            </a:r>
            <a:r>
              <a:rPr lang="ko-KR" altLang="en-US" dirty="0" smtClean="0"/>
              <a:t>반복을 종료할 때 </a:t>
            </a:r>
            <a:r>
              <a:rPr lang="ko-KR" altLang="en-US" dirty="0"/>
              <a:t>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break </a:t>
            </a:r>
            <a:r>
              <a:rPr lang="ko-KR" altLang="en-US" dirty="0"/>
              <a:t>문이나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문이 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분기문의 개념과 종류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20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0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하나를 즉시 벗어갈 때 사용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1"/>
            <a:r>
              <a:rPr lang="ko-KR" altLang="en-US" dirty="0"/>
              <a:t>중첩 반복의 경우 안쪽 반복문의 </a:t>
            </a:r>
            <a:r>
              <a:rPr lang="en-US" altLang="ko-KR" dirty="0"/>
              <a:t>break </a:t>
            </a:r>
            <a:r>
              <a:rPr lang="ko-KR" altLang="en-US" dirty="0"/>
              <a:t>문이 실행되면 안쪽</a:t>
            </a:r>
            <a:r>
              <a:rPr lang="en-US" altLang="ko-KR" dirty="0"/>
              <a:t>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r>
              <a:rPr lang="ko-KR" altLang="en-US" dirty="0" smtClean="0"/>
              <a:t>레이블 유무에 따른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break </a:t>
            </a:r>
            <a:r>
              <a:rPr lang="ko-KR" altLang="en-US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04 </a:t>
            </a:r>
            <a:r>
              <a:rPr lang="ko-KR" altLang="en-US" smtClean="0"/>
              <a:t>분기문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9" y="2744786"/>
            <a:ext cx="5935191" cy="21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24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/>
              <a:t>break </a:t>
            </a:r>
            <a:r>
              <a:rPr lang="ko-KR" altLang="en-US" sz="2800" dirty="0" smtClean="0"/>
              <a:t>문을 이용하여 </a:t>
            </a:r>
            <a:r>
              <a:rPr lang="en-US" altLang="ko-KR" sz="2800" dirty="0" smtClean="0"/>
              <a:t>while </a:t>
            </a:r>
            <a:r>
              <a:rPr lang="ko-KR" altLang="en-US" sz="2800" dirty="0" smtClean="0"/>
              <a:t>문 벗어나기</a:t>
            </a:r>
            <a:endParaRPr lang="ko-KR" altLang="en-US" sz="2800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분기문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4672" y="938432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"exit"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입력되면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while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벗어나도록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break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문을 활용하는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528" y="1672232"/>
            <a:ext cx="5993466" cy="3754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BreakExample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while(true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("&gt;&gt;");</a:t>
            </a:r>
          </a:p>
          <a:p>
            <a:pPr defTabSz="180000"/>
            <a:r>
              <a:rPr lang="en-US" altLang="ko-KR" sz="1400" dirty="0" smtClean="0"/>
              <a:t>			String </a:t>
            </a:r>
            <a:r>
              <a:rPr lang="en-US" altLang="ko-KR" sz="1400" dirty="0"/>
              <a:t>text = </a:t>
            </a:r>
            <a:r>
              <a:rPr lang="en-US" altLang="ko-KR" sz="1400" dirty="0" err="1"/>
              <a:t>scanner.nextLine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text.equals</a:t>
            </a:r>
            <a:r>
              <a:rPr lang="en-US" altLang="ko-KR" sz="1400" b="1" dirty="0"/>
              <a:t>("exit")) </a:t>
            </a:r>
            <a:r>
              <a:rPr lang="en-US" altLang="ko-KR" sz="1400" dirty="0"/>
              <a:t>// "exit"</a:t>
            </a:r>
            <a:r>
              <a:rPr lang="ko-KR" altLang="en-US" sz="1400" dirty="0"/>
              <a:t>이 입력되면 반복 종료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while </a:t>
            </a:r>
            <a:r>
              <a:rPr lang="ko-KR" altLang="en-US" sz="1400" dirty="0"/>
              <a:t>문을 벗어남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종료합니다</a:t>
            </a:r>
            <a:r>
              <a:rPr lang="en-US" altLang="ko-KR" sz="1400" dirty="0"/>
              <a:t>...");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81303" y="5571368"/>
            <a:ext cx="3497322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edit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400" dirty="0"/>
              <a:t>종료합니다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10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빠져 나가지 않고</a:t>
            </a:r>
            <a:r>
              <a:rPr lang="en-US" altLang="ko-KR" dirty="0"/>
              <a:t>, </a:t>
            </a:r>
            <a:r>
              <a:rPr lang="ko-KR" altLang="en-US" dirty="0"/>
              <a:t>다음 반복으로 제어 변경</a:t>
            </a:r>
            <a:endParaRPr lang="en-US" altLang="ko-KR" dirty="0"/>
          </a:p>
          <a:p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/>
              <a:t>continue; </a:t>
            </a:r>
            <a:r>
              <a:rPr lang="ko-KR" altLang="en-US" dirty="0"/>
              <a:t>문에 의한 분기</a:t>
            </a:r>
            <a:endParaRPr lang="en-US" altLang="ko-KR" dirty="0"/>
          </a:p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문의 사용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04 </a:t>
            </a:r>
            <a:r>
              <a:rPr lang="ko-KR" altLang="en-US"/>
              <a:t>분기문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9" y="2451354"/>
            <a:ext cx="7620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continue </a:t>
            </a:r>
            <a:r>
              <a:rPr lang="ko-KR" altLang="en-US" sz="2400" dirty="0" smtClean="0"/>
              <a:t>문을 이용하여 양수 합 구하기</a:t>
            </a:r>
            <a:endParaRPr lang="ko-KR" altLang="en-US" sz="2400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5708" y="1466008"/>
            <a:ext cx="6870588" cy="39703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ContinueExample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&lt;5;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n=</a:t>
            </a:r>
            <a:r>
              <a:rPr lang="en-US" altLang="ko-KR" sz="1400" dirty="0" err="1"/>
              <a:t>scanner.nextInt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if(n</a:t>
            </a:r>
            <a:r>
              <a:rPr lang="en-US" altLang="ko-KR" sz="1400" b="1" dirty="0"/>
              <a:t>&lt;=0) continue;</a:t>
            </a:r>
            <a:r>
              <a:rPr lang="en-US" altLang="ko-KR" sz="1400" dirty="0"/>
              <a:t> // 0</a:t>
            </a:r>
            <a:r>
              <a:rPr lang="ko-KR" altLang="en-US" sz="1400" dirty="0"/>
              <a:t>이나 음수인 경우 더하지 않고 다음 반복으로 진행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sum += n; // </a:t>
            </a:r>
            <a:r>
              <a:rPr lang="ko-KR" altLang="en-US" sz="1400" dirty="0"/>
              <a:t>양수인 경우 덧셈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양수의 합은 </a:t>
            </a:r>
            <a:r>
              <a:rPr lang="en-US" altLang="ko-KR" sz="1400" dirty="0"/>
              <a:t>" + sum);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372" y="939496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정수를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받고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양수 합을 구하여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36706" y="5581006"/>
            <a:ext cx="687058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5 -2 6 10 -4</a:t>
            </a:r>
          </a:p>
          <a:p>
            <a:r>
              <a:rPr lang="ko-KR" altLang="en-US" sz="1400" dirty="0"/>
              <a:t>양수의 합은 </a:t>
            </a:r>
            <a:r>
              <a:rPr lang="en-US" altLang="ko-KR" sz="1400" dirty="0"/>
              <a:t>21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64592" y="943243"/>
            <a:ext cx="8640000" cy="5328592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까지의 정수 중에서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배수가 아닌 총 합을 구하도록 작성하세요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0" dirty="0" smtClean="0"/>
              <a:t>학점이 </a:t>
            </a:r>
            <a:r>
              <a:rPr lang="en-US" altLang="ko-KR" b="0" dirty="0"/>
              <a:t>A, B</a:t>
            </a:r>
            <a:r>
              <a:rPr lang="ko-KR" altLang="en-US" b="0" dirty="0"/>
              <a:t>이면 </a:t>
            </a:r>
            <a:r>
              <a:rPr lang="en-US" altLang="ko-KR" b="0" dirty="0"/>
              <a:t>“EXCELLENT”,     </a:t>
            </a:r>
            <a:r>
              <a:rPr lang="ko-KR" altLang="en-US" b="0" dirty="0"/>
              <a:t>학점이 </a:t>
            </a:r>
            <a:r>
              <a:rPr lang="en-US" altLang="ko-KR" b="0" dirty="0"/>
              <a:t>C,D</a:t>
            </a:r>
            <a:r>
              <a:rPr lang="ko-KR" altLang="en-US" b="0" dirty="0"/>
              <a:t>이면 </a:t>
            </a:r>
            <a:r>
              <a:rPr lang="en-US" altLang="ko-KR" b="0" dirty="0"/>
              <a:t>“GOOD”, </a:t>
            </a:r>
            <a:r>
              <a:rPr lang="en-US" altLang="ko-KR" b="0" dirty="0" smtClean="0"/>
              <a:t> </a:t>
            </a:r>
            <a:r>
              <a:rPr lang="ko-KR" altLang="en-US" b="0" dirty="0"/>
              <a:t>학점이 </a:t>
            </a:r>
            <a:r>
              <a:rPr lang="en-US" altLang="ko-KR" b="0" dirty="0"/>
              <a:t>f</a:t>
            </a:r>
            <a:r>
              <a:rPr lang="ko-KR" altLang="en-US" b="0" dirty="0"/>
              <a:t>이면 </a:t>
            </a:r>
            <a:r>
              <a:rPr lang="en-US" altLang="ko-KR" b="0" dirty="0"/>
              <a:t>“ BYE”</a:t>
            </a:r>
            <a:r>
              <a:rPr lang="ko-KR" altLang="en-US" b="0" dirty="0"/>
              <a:t>를 출력하는 프로그램을 작성하여라</a:t>
            </a:r>
            <a:r>
              <a:rPr lang="en-US" altLang="ko-KR" b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 + (1+2) + (1+2+3) + (1+2+3+4)+… + (1+2+…+10)</a:t>
            </a:r>
            <a:r>
              <a:rPr lang="ko-KR" altLang="en-US" dirty="0" smtClean="0"/>
              <a:t>의 형식의 값이 나오도록 작성하세요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1+(-2) + 3+(-4) +.. </a:t>
            </a:r>
            <a:r>
              <a:rPr lang="ko-KR" altLang="en-US" dirty="0" smtClean="0"/>
              <a:t>같은 식으로 계속 더해 나갔을 때 몇까지 도해야 총합이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나오는지 작성하세요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선택할 때 사용</a:t>
            </a:r>
          </a:p>
          <a:p>
            <a:r>
              <a:rPr lang="ko-KR" altLang="en-US" dirty="0" smtClean="0"/>
              <a:t>단순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의 괄호 안에 </a:t>
            </a:r>
            <a:r>
              <a:rPr lang="ko-KR" altLang="en-US" dirty="0" err="1"/>
              <a:t>조건식</a:t>
            </a:r>
            <a:r>
              <a:rPr lang="en-US" altLang="ko-KR" dirty="0"/>
              <a:t>(</a:t>
            </a:r>
            <a:r>
              <a:rPr lang="ko-KR" altLang="en-US" dirty="0"/>
              <a:t>논리형 변수나 논리 연산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실행문장이 단일 문장인 경우 둘러싸는 </a:t>
            </a:r>
            <a:r>
              <a:rPr lang="en-US" altLang="ko-KR" dirty="0"/>
              <a:t>{, }</a:t>
            </a:r>
            <a:r>
              <a:rPr lang="ko-KR" altLang="en-US" dirty="0"/>
              <a:t> 생략 가능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0" b="-499"/>
          <a:stretch/>
        </p:blipFill>
        <p:spPr>
          <a:xfrm>
            <a:off x="4259728" y="2554932"/>
            <a:ext cx="2086207" cy="192991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8" y="2989552"/>
            <a:ext cx="3168352" cy="106067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7078" y="4624592"/>
            <a:ext cx="6367608" cy="13849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if(n%2 == 0)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은 짝수입니다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if(score &gt;= 80 &amp;&amp; score &lt;= 89)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654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lvl="1" indent="-268288">
              <a:buFont typeface="Arial" charset="0"/>
              <a:buChar char="•"/>
            </a:pPr>
            <a:r>
              <a:rPr lang="ko-KR" altLang="en-US" dirty="0"/>
              <a:t>조건식이 </a:t>
            </a:r>
            <a:r>
              <a:rPr lang="en-US" altLang="ko-KR" dirty="0"/>
              <a:t>true</a:t>
            </a:r>
            <a:r>
              <a:rPr lang="ko-KR" altLang="en-US" dirty="0"/>
              <a:t>면 실행문장</a:t>
            </a:r>
            <a:r>
              <a:rPr lang="en-US" altLang="ko-KR" dirty="0"/>
              <a:t>1, false</a:t>
            </a:r>
            <a:r>
              <a:rPr lang="ko-KR" altLang="en-US" dirty="0"/>
              <a:t>이면 실행문장</a:t>
            </a:r>
            <a:r>
              <a:rPr lang="en-US" altLang="ko-KR" dirty="0"/>
              <a:t>2</a:t>
            </a:r>
            <a:r>
              <a:rPr lang="ko-KR" altLang="en-US" dirty="0"/>
              <a:t> 실행 </a:t>
            </a:r>
            <a:endParaRPr lang="en-US" altLang="ko-KR" dirty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if~else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02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7"/>
          <a:stretch/>
        </p:blipFill>
        <p:spPr>
          <a:xfrm>
            <a:off x="3877217" y="1893039"/>
            <a:ext cx="3665602" cy="196215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34" y="2304519"/>
            <a:ext cx="3125006" cy="13958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7434" y="4308779"/>
            <a:ext cx="4733206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불합격입니다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7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8944" y="1469253"/>
            <a:ext cx="5798448" cy="37548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Twenties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나이를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age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if</a:t>
            </a:r>
            <a:r>
              <a:rPr lang="en-US" altLang="ko-KR" sz="1400" b="1" dirty="0"/>
              <a:t>((age&gt;=20) &amp;&amp; (age&lt;30))</a:t>
            </a:r>
            <a:r>
              <a:rPr lang="en-US" altLang="ko-KR" sz="1400" dirty="0"/>
              <a:t> {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age</a:t>
            </a:r>
            <a:r>
              <a:rPr lang="ko-KR" altLang="en-US" sz="1400" dirty="0"/>
              <a:t>가 </a:t>
            </a:r>
            <a:r>
              <a:rPr lang="en-US" altLang="ko-KR" sz="1400" dirty="0"/>
              <a:t>20~29 </a:t>
            </a:r>
            <a:r>
              <a:rPr lang="ko-KR" altLang="en-US" sz="1400" dirty="0"/>
              <a:t>사이인지 검사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else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대가 아닙니다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7504" y="971436"/>
            <a:ext cx="615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나이를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대인지 판별하는 프로그램을 작성하라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9406" y="5487690"/>
            <a:ext cx="57984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나이를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23</a:t>
            </a:r>
          </a:p>
          <a:p>
            <a:r>
              <a:rPr lang="en-US" altLang="ko-KR" sz="1400" dirty="0"/>
              <a:t>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8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02 </a:t>
            </a:r>
            <a:r>
              <a:rPr lang="ko-KR" altLang="en-US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3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2" b="-1395"/>
          <a:stretch/>
        </p:blipFill>
        <p:spPr>
          <a:xfrm>
            <a:off x="2368295" y="686976"/>
            <a:ext cx="6305029" cy="358327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42376" y="884066"/>
            <a:ext cx="8640000" cy="5328592"/>
          </a:xfrm>
        </p:spPr>
        <p:txBody>
          <a:bodyPr/>
          <a:lstStyle/>
          <a:p>
            <a:r>
              <a:rPr lang="ko-KR" altLang="en-US" dirty="0" err="1"/>
              <a:t>조건문이</a:t>
            </a:r>
            <a:r>
              <a:rPr lang="ko-KR" altLang="en-US" dirty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권장</a:t>
            </a:r>
            <a:endParaRPr lang="en-US" altLang="ko-KR" dirty="0" smtClean="0"/>
          </a:p>
          <a:p>
            <a:r>
              <a:rPr lang="ko-KR" altLang="en-US" dirty="0" smtClean="0"/>
              <a:t>형식과 순서도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다중 </a:t>
            </a:r>
            <a:r>
              <a:rPr lang="en-US" altLang="ko-KR" smtClean="0"/>
              <a:t>if 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3252" y="3836255"/>
            <a:ext cx="4732564" cy="26314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if(score &gt;= 90) { // score</a:t>
            </a:r>
            <a:r>
              <a:rPr lang="ko-KR" altLang="en-US" sz="1100" dirty="0"/>
              <a:t>가 </a:t>
            </a:r>
            <a:r>
              <a:rPr lang="en-US" altLang="ko-KR" sz="1100" dirty="0"/>
              <a:t>90 </a:t>
            </a:r>
            <a:r>
              <a:rPr lang="ko-KR" altLang="en-US" sz="1100" dirty="0"/>
              <a:t>이상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'A';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if(score &gt;= 80) { // 80 </a:t>
            </a:r>
            <a:r>
              <a:rPr lang="ko-KR" altLang="en-US" sz="1100" dirty="0"/>
              <a:t>이상 </a:t>
            </a:r>
            <a:r>
              <a:rPr lang="en-US" altLang="ko-KR" sz="1100" dirty="0"/>
              <a:t>90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'B';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if(score &gt;= 70) { // 70 </a:t>
            </a:r>
            <a:r>
              <a:rPr lang="ko-KR" altLang="en-US" sz="1100" dirty="0"/>
              <a:t>이상 </a:t>
            </a:r>
            <a:r>
              <a:rPr lang="en-US" altLang="ko-KR" sz="1100" dirty="0"/>
              <a:t>80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'C';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if(score &gt;= 60) { // 60 </a:t>
            </a:r>
            <a:r>
              <a:rPr lang="ko-KR" altLang="en-US" sz="1100" dirty="0"/>
              <a:t>이상 </a:t>
            </a:r>
            <a:r>
              <a:rPr lang="en-US" altLang="ko-KR" sz="1100" dirty="0"/>
              <a:t>70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'D';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 // 60 </a:t>
            </a:r>
            <a:r>
              <a:rPr lang="ko-KR" altLang="en-US" sz="1100" dirty="0"/>
              <a:t>미만</a:t>
            </a:r>
          </a:p>
          <a:p>
            <a:pPr defTabSz="180000"/>
            <a:r>
              <a:rPr lang="en-US" altLang="ko-KR" sz="1100" dirty="0" smtClean="0"/>
              <a:t>	grade </a:t>
            </a:r>
            <a:r>
              <a:rPr lang="en-US" altLang="ko-KR" sz="1100" dirty="0"/>
              <a:t>= 'F';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740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를 이용하여 학점 매기기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54286" y="1160289"/>
            <a:ext cx="4668396" cy="52629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Grading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grade;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(0~100</a:t>
            </a:r>
            <a:r>
              <a:rPr lang="en-US" altLang="ko-KR" sz="1400" dirty="0" smtClean="0"/>
              <a:t>):");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점수 읽기</a:t>
            </a:r>
          </a:p>
          <a:p>
            <a:pPr defTabSz="180000"/>
            <a:r>
              <a:rPr lang="en-US" altLang="ko-KR" sz="1400" dirty="0" smtClean="0"/>
              <a:t>		if(score </a:t>
            </a:r>
            <a:r>
              <a:rPr lang="en-US" altLang="ko-KR" sz="1400" dirty="0"/>
              <a:t>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80)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70)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60)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'F</a:t>
            </a:r>
            <a:r>
              <a:rPr lang="en-US" altLang="ko-KR" sz="1400" dirty="0" smtClean="0"/>
              <a:t>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" 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6376" y="837124"/>
            <a:ext cx="881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다중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문을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이용하여 입력 받은 성적에 대해 학점을 부여하는 프로그램을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94329" y="5900048"/>
            <a:ext cx="2748503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</a:p>
          <a:p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82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lvl="1" indent="-268288">
              <a:buFont typeface="Arial" charset="0"/>
              <a:buChar char="•"/>
            </a:pPr>
            <a:r>
              <a:rPr lang="en-US" altLang="ko-KR" b="1" dirty="0" smtClean="0"/>
              <a:t>if </a:t>
            </a:r>
            <a:r>
              <a:rPr lang="ko-KR" altLang="en-US" b="1" dirty="0"/>
              <a:t>문에 다른 </a:t>
            </a:r>
            <a:r>
              <a:rPr lang="en-US" altLang="ko-KR" b="1" dirty="0"/>
              <a:t>if </a:t>
            </a:r>
            <a:r>
              <a:rPr lang="ko-KR" altLang="en-US" b="1" dirty="0"/>
              <a:t>문이 포함되는 것을 중첩 </a:t>
            </a:r>
            <a:r>
              <a:rPr lang="en-US" altLang="ko-KR" b="1" dirty="0"/>
              <a:t>if </a:t>
            </a:r>
            <a:r>
              <a:rPr lang="ko-KR" altLang="en-US" b="1" dirty="0"/>
              <a:t>문이라고 </a:t>
            </a:r>
            <a:r>
              <a:rPr lang="ko-KR" altLang="en-US" b="1" dirty="0" smtClean="0"/>
              <a:t>한다</a:t>
            </a: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r>
              <a:rPr lang="ko-KR" altLang="en-US" b="1" dirty="0" smtClean="0"/>
              <a:t>주의 사항</a:t>
            </a: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/>
          </a:p>
          <a:p>
            <a:pPr marL="268288" lvl="1" indent="-268288">
              <a:buFont typeface="Arial" charset="0"/>
              <a:buChar char="•"/>
            </a:pPr>
            <a:endParaRPr lang="en-US" altLang="ko-KR" b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중첩 </a:t>
            </a:r>
            <a:r>
              <a:rPr lang="en-US" altLang="ko-KR"/>
              <a:t>if 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98" y="1903680"/>
            <a:ext cx="6629400" cy="2228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3301533"/>
            <a:ext cx="1576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들여쓰기를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잘못해 else </a:t>
            </a:r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절이 외부 if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문과 연결되어 </a:t>
            </a:r>
            <a:r>
              <a:rPr lang="en-US" altLang="ko-KR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있는 </a:t>
            </a:r>
            <a:r>
              <a:rPr lang="ko-KR" altLang="en-US" sz="120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것처럼 </a:t>
            </a:r>
            <a:r>
              <a:rPr lang="ko-KR" altLang="en-US" sz="120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보임</a:t>
            </a:r>
            <a:endParaRPr lang="ko-KR" altLang="en-US" sz="120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732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1265</Words>
  <Application>Microsoft Office PowerPoint</Application>
  <PresentationFormat>화면 슬라이드 쇼(4:3)</PresentationFormat>
  <Paragraphs>517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53" baseType="lpstr">
      <vt:lpstr>HY강B</vt:lpstr>
      <vt:lpstr>HY견명조</vt:lpstr>
      <vt:lpstr>HY나무L</vt:lpstr>
      <vt:lpstr>HY엽서L</vt:lpstr>
      <vt:lpstr>HY헤드라인M</vt:lpstr>
      <vt:lpstr>견명조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Courier New</vt:lpstr>
      <vt:lpstr>Gill Sans MT</vt:lpstr>
      <vt:lpstr>Wingdings</vt:lpstr>
      <vt:lpstr>Wingdings 3</vt:lpstr>
      <vt:lpstr>2_Office 테마</vt:lpstr>
      <vt:lpstr>원본</vt:lpstr>
      <vt:lpstr>제어문</vt:lpstr>
      <vt:lpstr>제어문의 필요성</vt:lpstr>
      <vt:lpstr>조건문</vt:lpstr>
      <vt:lpstr>단순 if 문</vt:lpstr>
      <vt:lpstr>if~else 문</vt:lpstr>
      <vt:lpstr>if-else 사용하기 </vt:lpstr>
      <vt:lpstr>다중 if 문</vt:lpstr>
      <vt:lpstr>다중 if-else를 이용하여 학점 매기기</vt:lpstr>
      <vt:lpstr>중첩 if 문</vt:lpstr>
      <vt:lpstr>중첩 if-else문</vt:lpstr>
      <vt:lpstr>조건식의 사례</vt:lpstr>
      <vt:lpstr>switch 문</vt:lpstr>
      <vt:lpstr>swic</vt:lpstr>
      <vt:lpstr>If문과  switch문 비교 </vt:lpstr>
      <vt:lpstr>실습예제 1 </vt:lpstr>
      <vt:lpstr>실습예제 2 </vt:lpstr>
      <vt:lpstr>실습예제 3</vt:lpstr>
      <vt:lpstr>반복문</vt:lpstr>
      <vt:lpstr>반복문의 개념과 종류</vt:lpstr>
      <vt:lpstr>for 문(1)</vt:lpstr>
      <vt:lpstr>for 문(2)</vt:lpstr>
      <vt:lpstr>for 문을 이용하여 1부터 10까지 합 출력하기</vt:lpstr>
      <vt:lpstr>중첩 반복</vt:lpstr>
      <vt:lpstr>2중 중첩을 이용한 구구단 출력하기</vt:lpstr>
      <vt:lpstr>while 문(1)</vt:lpstr>
      <vt:lpstr>while 문을 이용하여 입력된 정수의 평균 구하기</vt:lpstr>
      <vt:lpstr>do~while 문</vt:lpstr>
      <vt:lpstr>do-while 문을 이용하여 ‘a’에서 ‘z’까지 출력하기</vt:lpstr>
      <vt:lpstr>분기문의 개념과 종류</vt:lpstr>
      <vt:lpstr>break 문</vt:lpstr>
      <vt:lpstr>break 문을 이용하여 while 문 벗어나기</vt:lpstr>
      <vt:lpstr>continue 문</vt:lpstr>
      <vt:lpstr>continue 문을 이용하여 양수 합 구하기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SMART-16</cp:lastModifiedBy>
  <cp:revision>206</cp:revision>
  <dcterms:created xsi:type="dcterms:W3CDTF">2017-01-09T05:29:11Z</dcterms:created>
  <dcterms:modified xsi:type="dcterms:W3CDTF">2018-03-16T07:28:59Z</dcterms:modified>
</cp:coreProperties>
</file>