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39"/>
  </p:notesMasterIdLst>
  <p:handoutMasterIdLst>
    <p:handoutMasterId r:id="rId40"/>
  </p:handoutMasterIdLst>
  <p:sldIdLst>
    <p:sldId id="324" r:id="rId3"/>
    <p:sldId id="443" r:id="rId4"/>
    <p:sldId id="444" r:id="rId5"/>
    <p:sldId id="487" r:id="rId6"/>
    <p:sldId id="453" r:id="rId7"/>
    <p:sldId id="459" r:id="rId8"/>
    <p:sldId id="546" r:id="rId9"/>
    <p:sldId id="548" r:id="rId10"/>
    <p:sldId id="468" r:id="rId11"/>
    <p:sldId id="470" r:id="rId12"/>
    <p:sldId id="471" r:id="rId13"/>
    <p:sldId id="549" r:id="rId14"/>
    <p:sldId id="488" r:id="rId15"/>
    <p:sldId id="478" r:id="rId16"/>
    <p:sldId id="552" r:id="rId17"/>
    <p:sldId id="483" r:id="rId18"/>
    <p:sldId id="489" r:id="rId19"/>
    <p:sldId id="570" r:id="rId20"/>
    <p:sldId id="571" r:id="rId21"/>
    <p:sldId id="572" r:id="rId22"/>
    <p:sldId id="486" r:id="rId23"/>
    <p:sldId id="522" r:id="rId24"/>
    <p:sldId id="553" r:id="rId25"/>
    <p:sldId id="557" r:id="rId26"/>
    <p:sldId id="558" r:id="rId27"/>
    <p:sldId id="495" r:id="rId28"/>
    <p:sldId id="561" r:id="rId29"/>
    <p:sldId id="562" r:id="rId30"/>
    <p:sldId id="540" r:id="rId31"/>
    <p:sldId id="544" r:id="rId32"/>
    <p:sldId id="556" r:id="rId33"/>
    <p:sldId id="564" r:id="rId34"/>
    <p:sldId id="568" r:id="rId35"/>
    <p:sldId id="526" r:id="rId36"/>
    <p:sldId id="569" r:id="rId37"/>
    <p:sldId id="52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E6CAC6-1BC3-42F9-8155-FBF8FCD3441A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890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3/26/2018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19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3/26/2018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8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오버라이딩으로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다형성</a:t>
            </a:r>
            <a:r>
              <a:rPr lang="ko-KR" altLang="en-US" sz="1800" dirty="0" smtClean="0"/>
              <a:t> 실현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하나의 인터페이스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같은 이름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서로 다른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서브 </a:t>
            </a:r>
            <a:r>
              <a:rPr lang="ko-KR" altLang="en-US" sz="1600" dirty="0" smtClean="0"/>
              <a:t>클래스에서 각각 </a:t>
            </a:r>
            <a:r>
              <a:rPr lang="ko-KR" altLang="en-US" sz="1600" dirty="0"/>
              <a:t>목적에 맞게 </a:t>
            </a:r>
            <a:r>
              <a:rPr lang="ko-KR" altLang="en-US" sz="1600" dirty="0" smtClean="0"/>
              <a:t>다르게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사례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Shape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draw()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Line,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, Circle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오버라이딩하여</a:t>
            </a:r>
            <a:r>
              <a:rPr lang="ko-KR" altLang="en-US" sz="1400" dirty="0" smtClean="0"/>
              <a:t> 다르게 구현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오버라이딩의 목적</a:t>
            </a:r>
            <a:r>
              <a:rPr lang="en-US" altLang="ko-KR" smtClean="0"/>
              <a:t>,</a:t>
            </a:r>
            <a:r>
              <a:rPr lang="ko-KR" altLang="en-US" smtClean="0"/>
              <a:t> 다형성 실현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3" y="2906378"/>
            <a:ext cx="5873198" cy="243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오버라이딩으로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3" y="1657957"/>
            <a:ext cx="3384376" cy="387798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Shape </a:t>
            </a:r>
            <a:r>
              <a:rPr lang="en-US" altLang="ko-KR" sz="1200" dirty="0"/>
              <a:t>{ // </a:t>
            </a:r>
            <a:r>
              <a:rPr lang="ko-KR" altLang="en-US" sz="1200" dirty="0"/>
              <a:t>도형의 슈퍼 클래스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("Shape");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Line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("Line");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Circle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("Circle");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14167" y="1657959"/>
            <a:ext cx="5178313" cy="323165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MethodOverridingEx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 </a:t>
            </a:r>
            <a:r>
              <a:rPr lang="en-US" altLang="ko-KR" sz="1200" b="1" dirty="0"/>
              <a:t>void paint(Shape p) </a:t>
            </a:r>
            <a:r>
              <a:rPr lang="en-US" altLang="ko-KR" sz="1200" dirty="0"/>
              <a:t>{ // Shape</a:t>
            </a:r>
            <a:r>
              <a:rPr lang="ko-KR" altLang="en-US" sz="1200" dirty="0"/>
              <a:t>을 상속받은 </a:t>
            </a:r>
            <a:r>
              <a:rPr lang="ko-KR" altLang="en-US" sz="1200" dirty="0" smtClean="0"/>
              <a:t>객체들이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			// </a:t>
            </a:r>
            <a:r>
              <a:rPr lang="ko-KR" altLang="en-US" sz="1200" dirty="0" smtClean="0"/>
              <a:t>매개 </a:t>
            </a:r>
            <a:r>
              <a:rPr lang="ko-KR" altLang="en-US" sz="1200" dirty="0"/>
              <a:t>변수로 넘어올 수 있음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p.draw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p</a:t>
            </a:r>
            <a:r>
              <a:rPr lang="ko-KR" altLang="en-US" sz="1200" dirty="0"/>
              <a:t>가 가리키는 객체에 </a:t>
            </a:r>
            <a:r>
              <a:rPr lang="ko-KR" altLang="en-US" sz="1200" dirty="0" err="1" smtClean="0"/>
              <a:t>오버라이딩된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draw() </a:t>
            </a:r>
            <a:r>
              <a:rPr lang="ko-KR" altLang="en-US" sz="1200" dirty="0"/>
              <a:t>호출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  // </a:t>
            </a:r>
            <a:r>
              <a:rPr lang="ko-KR" altLang="en-US" sz="1200" dirty="0" err="1" smtClean="0"/>
              <a:t>동적바인딩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Line </a:t>
            </a:r>
            <a:r>
              <a:rPr lang="en-US" altLang="ko-KR" sz="1200" b="1" dirty="0" err="1"/>
              <a:t>line</a:t>
            </a:r>
            <a:r>
              <a:rPr lang="en-US" altLang="ko-KR" sz="1200" b="1" dirty="0"/>
              <a:t> = new Line();</a:t>
            </a:r>
          </a:p>
          <a:p>
            <a:pPr defTabSz="180000"/>
            <a:r>
              <a:rPr lang="en-US" altLang="ko-KR" sz="1200" b="1" dirty="0" smtClean="0"/>
              <a:t>		paint(line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Line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Shape()); // Shape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실행</a:t>
            </a:r>
            <a:r>
              <a:rPr lang="en-US" altLang="ko-KR" sz="1200" dirty="0"/>
              <a:t>. "Shape"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Line());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Line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	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Circle());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Circle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14164" y="4970325"/>
            <a:ext cx="5178313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Shape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954717"/>
            <a:ext cx="7551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Shape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draw()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Line, Circle,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Rect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클래스에서 목적에 맞게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오버라이딩하는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다형성의 사례를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87824" y="2017997"/>
            <a:ext cx="981789" cy="306467"/>
          </a:xfrm>
          <a:prstGeom prst="wedgeRoundRectCallout">
            <a:avLst>
              <a:gd name="adj1" fmla="val 63261"/>
              <a:gd name="adj2" fmla="val 596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200" dirty="0" err="1"/>
              <a:t>동적바인딩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41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바인딩 </a:t>
            </a:r>
            <a:r>
              <a:rPr lang="en-US" altLang="ko-KR" dirty="0" smtClean="0"/>
              <a:t>:</a:t>
            </a:r>
            <a:r>
              <a:rPr lang="ko-KR" altLang="en-US" dirty="0" smtClean="0"/>
              <a:t>실행할 메서드를 컴파일 시에 결정하지 않고  실행 시에 결정하는 것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오버라이딩으로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22" y="1554479"/>
            <a:ext cx="5137579" cy="4976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7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 </a:t>
            </a:r>
            <a:r>
              <a:rPr lang="ko-KR" altLang="en-US" dirty="0"/>
              <a:t>본체를 완성하지 못한 </a:t>
            </a:r>
            <a:r>
              <a:rPr lang="ko-KR" altLang="en-US" dirty="0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무엇을 할지는 </a:t>
            </a:r>
            <a:r>
              <a:rPr lang="ko-KR" altLang="en-US" dirty="0" smtClean="0"/>
              <a:t>선언할 수 있지만</a:t>
            </a:r>
            <a:r>
              <a:rPr lang="en-US" altLang="ko-KR" dirty="0"/>
              <a:t>, </a:t>
            </a:r>
            <a:r>
              <a:rPr lang="ko-KR" altLang="en-US" dirty="0"/>
              <a:t>어떻게 할지는 </a:t>
            </a:r>
            <a:r>
              <a:rPr lang="ko-KR" altLang="en-US" dirty="0" smtClean="0"/>
              <a:t>정의할 수 없음</a:t>
            </a:r>
            <a:endParaRPr lang="en-US" altLang="ko-KR" dirty="0" smtClean="0"/>
          </a:p>
          <a:p>
            <a:pPr lvl="1"/>
            <a:r>
              <a:rPr lang="en-US" altLang="ko-KR" dirty="0"/>
              <a:t>abstract</a:t>
            </a:r>
            <a:r>
              <a:rPr lang="ko-KR" altLang="en-US" dirty="0"/>
              <a:t>로 선언된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 err="1"/>
              <a:t>메소드의</a:t>
            </a:r>
            <a:r>
              <a:rPr lang="ko-KR" altLang="en-US" dirty="0"/>
              <a:t> 코드는 없고 원형만 선언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sz="105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1"/>
            <a:r>
              <a:rPr lang="ko-KR" altLang="en-US" dirty="0"/>
              <a:t>추상 </a:t>
            </a:r>
            <a:r>
              <a:rPr lang="ko-KR" altLang="en-US" dirty="0" err="1"/>
              <a:t>메소드를</a:t>
            </a:r>
            <a:r>
              <a:rPr lang="ko-KR" altLang="en-US" dirty="0"/>
              <a:t> 가지며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abstract</a:t>
            </a:r>
            <a:r>
              <a:rPr lang="ko-KR" altLang="en-US" dirty="0"/>
              <a:t>로 선언된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추상 </a:t>
            </a:r>
            <a:r>
              <a:rPr lang="ko-KR" altLang="en-US" dirty="0" err="1"/>
              <a:t>메소드</a:t>
            </a:r>
            <a:r>
              <a:rPr lang="ko-KR" altLang="en-US" dirty="0"/>
              <a:t> 없이</a:t>
            </a:r>
            <a:r>
              <a:rPr lang="en-US" altLang="ko-KR" dirty="0"/>
              <a:t>, abstract</a:t>
            </a:r>
            <a:r>
              <a:rPr lang="ko-KR" altLang="en-US" dirty="0"/>
              <a:t>로 선언한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추상 클래스는 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생성할 수 없음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추상 클래스의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01 </a:t>
            </a:r>
            <a:r>
              <a:rPr lang="ko-KR" altLang="en-US" smtClean="0"/>
              <a:t>추상 클래스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2" y="6412102"/>
            <a:ext cx="5141160" cy="28973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89707" y="2600617"/>
            <a:ext cx="3771069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public</a:t>
            </a:r>
            <a:r>
              <a:rPr lang="en-US" altLang="ko-KR" sz="1200" b="1" dirty="0"/>
              <a:t> abstract 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getName</a:t>
            </a:r>
            <a:r>
              <a:rPr lang="en-US" altLang="ko-KR" sz="1200" dirty="0"/>
              <a:t>(); // </a:t>
            </a:r>
            <a:r>
              <a:rPr lang="ko-KR" altLang="en-US" sz="1200" dirty="0"/>
              <a:t>추상 </a:t>
            </a:r>
            <a:r>
              <a:rPr lang="ko-KR" altLang="en-US" sz="1200" dirty="0" err="1" smtClean="0"/>
              <a:t>메소드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/>
              <a:t>public </a:t>
            </a:r>
            <a:r>
              <a:rPr lang="en-US" altLang="ko-KR" sz="1200" b="1" dirty="0"/>
              <a:t>abstract</a:t>
            </a:r>
            <a:r>
              <a:rPr lang="en-US" altLang="ko-KR" sz="1200" dirty="0"/>
              <a:t> String fail() { return "Good Bye"; }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아님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 오류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89707" y="4575537"/>
            <a:ext cx="3384376" cy="13849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// </a:t>
            </a:r>
            <a:r>
              <a:rPr lang="ko-KR" altLang="en-US" sz="1200" b="1" dirty="0"/>
              <a:t>추상 </a:t>
            </a:r>
            <a:r>
              <a:rPr lang="ko-KR" altLang="en-US" sz="1200" b="1" dirty="0" err="1"/>
              <a:t>메소드를</a:t>
            </a:r>
            <a:r>
              <a:rPr lang="ko-KR" altLang="en-US" sz="1200" b="1" dirty="0"/>
              <a:t> 가진 추상 클래스</a:t>
            </a:r>
          </a:p>
          <a:p>
            <a:pPr defTabSz="180000"/>
            <a:r>
              <a:rPr lang="en-US" altLang="ko-KR" sz="1200" b="1" dirty="0"/>
              <a:t>abstract class Shape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Shape</a:t>
            </a:r>
            <a:r>
              <a:rPr lang="en-US" altLang="ko-KR" sz="1200" dirty="0"/>
              <a:t>() { ... }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edit() { ...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public void draw(); // </a:t>
            </a:r>
            <a:r>
              <a:rPr lang="ko-KR" altLang="en-US" sz="1200" dirty="0"/>
              <a:t>추상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2" y="4833733"/>
            <a:ext cx="3480556" cy="11267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2" y="2600617"/>
            <a:ext cx="4128457" cy="6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 클래스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상속받으면 추상 클래스가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클래스도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선언해야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추상 클래스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클래스에서 슈퍼 클래스의 추상 </a:t>
            </a:r>
            <a:r>
              <a:rPr lang="ko-KR" altLang="en-US" dirty="0" err="1" smtClean="0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추상 클래스를 구현한 서브 클래스는 추상 클래스 아님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5518" y="2211237"/>
            <a:ext cx="5828706" cy="12003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A { // </a:t>
            </a:r>
            <a:r>
              <a:rPr lang="ko-KR" altLang="en-US" sz="1200" dirty="0"/>
              <a:t>추상 클래스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y); </a:t>
            </a:r>
            <a:r>
              <a:rPr lang="en-US" altLang="ko-KR" sz="1200" dirty="0"/>
              <a:t>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B extends A { // </a:t>
            </a:r>
            <a:r>
              <a:rPr lang="ko-KR" altLang="en-US" sz="1200" dirty="0"/>
              <a:t>추상 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메서드를 상속받음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show()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("B"); 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55518" y="5069311"/>
            <a:ext cx="5828706" cy="12003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 extends A { // </a:t>
            </a:r>
            <a:r>
              <a:rPr lang="ko-KR" altLang="en-US" sz="1200" dirty="0"/>
              <a:t>추상 클래스 구현</a:t>
            </a:r>
            <a:r>
              <a:rPr lang="en-US" altLang="ko-KR" sz="1200" dirty="0"/>
              <a:t>. C</a:t>
            </a:r>
            <a:r>
              <a:rPr lang="ko-KR" altLang="en-US" sz="1200" dirty="0"/>
              <a:t>는 정상 클래스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 { return </a:t>
            </a:r>
            <a:r>
              <a:rPr lang="en-US" altLang="ko-KR" sz="1200" b="1" dirty="0" err="1"/>
              <a:t>x+y</a:t>
            </a:r>
            <a:r>
              <a:rPr lang="en-US" altLang="ko-KR" sz="1200" b="1" dirty="0"/>
              <a:t>; }</a:t>
            </a:r>
            <a:r>
              <a:rPr lang="en-US" altLang="ko-KR" sz="1200" dirty="0"/>
              <a:t>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구현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show()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("C");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C </a:t>
            </a:r>
            <a:r>
              <a:rPr lang="en-US" altLang="ko-KR" sz="1200" dirty="0" err="1"/>
              <a:t>c</a:t>
            </a:r>
            <a:r>
              <a:rPr lang="en-US" altLang="ko-KR" sz="1200" dirty="0"/>
              <a:t> = new C(); // </a:t>
            </a:r>
            <a:r>
              <a:rPr lang="ko-KR" altLang="en-US" sz="1200" dirty="0"/>
              <a:t>정상</a:t>
            </a:r>
          </a:p>
        </p:txBody>
      </p:sp>
    </p:spTree>
    <p:extLst>
      <p:ext uri="{BB962C8B-B14F-4D97-AF65-F5344CB8AC3E}">
        <p14:creationId xmlns:p14="http://schemas.microsoft.com/office/powerpoint/2010/main" val="10995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305453"/>
            <a:ext cx="5214974" cy="116955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abstract </a:t>
            </a:r>
            <a:r>
              <a:rPr lang="en-US" altLang="ko-KR" sz="1400" dirty="0" smtClean="0"/>
              <a:t>class Calculator {</a:t>
            </a:r>
          </a:p>
          <a:p>
            <a:pPr lvl="1"/>
            <a:r>
              <a:rPr lang="fr-FR" altLang="ko-KR" sz="1400" dirty="0" smtClean="0"/>
              <a:t>public </a:t>
            </a:r>
            <a:r>
              <a:rPr lang="fr-FR" altLang="ko-KR" sz="1400" b="1" dirty="0" smtClean="0"/>
              <a:t>abstract</a:t>
            </a:r>
            <a:r>
              <a:rPr lang="fr-FR" altLang="ko-KR" sz="1400" dirty="0" smtClean="0"/>
              <a:t> int add(int a, int b);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subtract(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b);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double average(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a);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8914" y="885296"/>
            <a:ext cx="748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추상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구현하라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8188" y="2213944"/>
            <a:ext cx="5790468" cy="461664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/>
              <a:t>public class </a:t>
            </a:r>
            <a:r>
              <a:rPr lang="en-US" altLang="ko-KR" sz="1400" b="1" dirty="0" err="1"/>
              <a:t>GoodCalc</a:t>
            </a:r>
            <a:r>
              <a:rPr lang="en-US" altLang="ko-KR" sz="1400" b="1" dirty="0"/>
              <a:t> extends Calculator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</a:t>
            </a:r>
            <a:r>
              <a:rPr lang="en-US" altLang="ko-KR" sz="1400" dirty="0"/>
              <a:t>) {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a + b;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subtract(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a - b;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/>
              <a:t>double average(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[] a) </a:t>
            </a:r>
            <a:r>
              <a:rPr lang="en-US" altLang="ko-KR" sz="1400" dirty="0"/>
              <a:t>{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 smtClean="0"/>
              <a:t>		double </a:t>
            </a:r>
            <a:r>
              <a:rPr lang="en-US" altLang="ko-KR" sz="1400" dirty="0"/>
              <a:t>sum = 0;</a:t>
            </a:r>
          </a:p>
          <a:p>
            <a:pPr defTabSz="180000"/>
            <a:r>
              <a:rPr lang="nn-NO" altLang="ko-KR" sz="1400" dirty="0" smtClean="0"/>
              <a:t>		for </a:t>
            </a:r>
            <a:r>
              <a:rPr lang="nn-NO" altLang="ko-KR" sz="1400" dirty="0"/>
              <a:t>(int i = 0; i &lt; a.length; i++)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sum/</a:t>
            </a:r>
            <a:r>
              <a:rPr lang="en-US" altLang="ko-KR" sz="1400" dirty="0" err="1"/>
              <a:t>a.length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GoodCalc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c = new </a:t>
            </a:r>
            <a:r>
              <a:rPr lang="en-US" altLang="ko-KR" sz="1400" b="1" dirty="0" err="1"/>
              <a:t>GoodCalc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c.add</a:t>
            </a:r>
            <a:r>
              <a:rPr lang="en-US" altLang="ko-KR" sz="1400" b="1" dirty="0" smtClean="0"/>
              <a:t>(2,3</a:t>
            </a:r>
            <a:r>
              <a:rPr lang="en-US" altLang="ko-KR" sz="1400" b="1" dirty="0"/>
              <a:t>)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c.subtract</a:t>
            </a:r>
            <a:r>
              <a:rPr lang="en-US" altLang="ko-KR" sz="1400" b="1" dirty="0" smtClean="0"/>
              <a:t>(2,3</a:t>
            </a:r>
            <a:r>
              <a:rPr lang="en-US" altLang="ko-KR" sz="1400" b="1" dirty="0"/>
              <a:t>)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c.average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[] { 2,3,4 })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687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5221" y="865288"/>
            <a:ext cx="8640000" cy="5328592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소프트웨어를 규격화된 모듈로 만들고 인터페이스가 맞는 모듈을 조립하듯이 응용 프로그램을 작성할 수 있음 </a:t>
            </a:r>
            <a:endParaRPr lang="en-US" altLang="ko-KR" sz="1800" dirty="0" smtClean="0"/>
          </a:p>
          <a:p>
            <a:r>
              <a:rPr lang="ko-KR" altLang="en-US" sz="1800" dirty="0" smtClean="0"/>
              <a:t>자바에서는 인터페이스를 상수와 추상 </a:t>
            </a:r>
            <a:r>
              <a:rPr lang="ko-KR" altLang="en-US" sz="1800" dirty="0" err="1" smtClean="0"/>
              <a:t>메소드로만</a:t>
            </a:r>
            <a:r>
              <a:rPr lang="ko-KR" altLang="en-US" sz="1800" dirty="0" smtClean="0"/>
              <a:t> 구성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변수 필드 없음</a:t>
            </a:r>
            <a:endParaRPr lang="en-US" altLang="ko-KR" sz="1800" dirty="0" smtClean="0"/>
          </a:p>
          <a:p>
            <a:r>
              <a:rPr lang="ko-KR" altLang="en-US" sz="1800" dirty="0" smtClean="0"/>
              <a:t>선언</a:t>
            </a:r>
            <a:endParaRPr lang="en-US" altLang="ko-KR" sz="18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자바 인터페이스의 특징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상수와 추상 </a:t>
            </a:r>
            <a:r>
              <a:rPr lang="ko-KR" altLang="en-US" sz="1600" dirty="0" err="1" smtClean="0"/>
              <a:t>메소드로만</a:t>
            </a:r>
            <a:r>
              <a:rPr lang="ko-KR" altLang="en-US" sz="1600" dirty="0" smtClean="0"/>
              <a:t> 구성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인터페이스의 객체 생성 불가</a:t>
            </a:r>
            <a:endParaRPr lang="en-US" altLang="ko-KR" sz="1600" dirty="0" smtClean="0"/>
          </a:p>
          <a:p>
            <a:r>
              <a:rPr lang="ko-KR" altLang="en-US" sz="1600" dirty="0"/>
              <a:t>인터페이스에 의한 장점</a:t>
            </a:r>
            <a:endParaRPr lang="en-US" altLang="ko-KR" sz="1600" dirty="0"/>
          </a:p>
          <a:p>
            <a:pPr lvl="1"/>
            <a:r>
              <a:rPr lang="ko-KR" altLang="en-US" sz="1600" dirty="0"/>
              <a:t>인터페이스만 준수하면 통합에 신경 쓰지 않고 다양한 형태로 새로운 클래스를 개발할 </a:t>
            </a:r>
            <a:r>
              <a:rPr lang="ko-KR" altLang="en-US" sz="1600" dirty="0" smtClean="0"/>
              <a:t>수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클래스의 다중 상속을 지원하지 않지만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인터페이스로 다중 상속 효과를 간접적으로 얻을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91" y="2009594"/>
            <a:ext cx="3526295" cy="16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 간에 상속 가능</a:t>
            </a:r>
            <a:endParaRPr lang="en-US" altLang="ko-KR" dirty="0"/>
          </a:p>
          <a:p>
            <a:pPr lvl="1"/>
            <a:r>
              <a:rPr lang="ko-KR" altLang="en-US" dirty="0"/>
              <a:t>인터페이스를</a:t>
            </a:r>
            <a:r>
              <a:rPr lang="en-US" altLang="ko-KR" dirty="0"/>
              <a:t> </a:t>
            </a:r>
            <a:r>
              <a:rPr lang="ko-KR" altLang="en-US" dirty="0"/>
              <a:t>상속하여 확장된 인터페이스 작성 가능</a:t>
            </a:r>
            <a:endParaRPr lang="en-US" altLang="ko-KR" dirty="0"/>
          </a:p>
          <a:p>
            <a:pPr lvl="1"/>
            <a:r>
              <a:rPr lang="en-US" altLang="ko-KR" dirty="0"/>
              <a:t>extends </a:t>
            </a:r>
            <a:r>
              <a:rPr lang="ko-KR" altLang="en-US" dirty="0"/>
              <a:t>키워드로 상속 선언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인터페이스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인터페이스를 상속받아</a:t>
            </a:r>
            <a:r>
              <a:rPr lang="en-US" altLang="ko-KR" dirty="0"/>
              <a:t>, </a:t>
            </a:r>
            <a:r>
              <a:rPr lang="ko-KR" altLang="en-US" dirty="0"/>
              <a:t>모든 추상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구현한 클래스 선언</a:t>
            </a:r>
            <a:endParaRPr lang="en-US" altLang="ko-KR" dirty="0"/>
          </a:p>
          <a:p>
            <a:pPr lvl="1"/>
            <a:r>
              <a:rPr lang="en-US" altLang="ko-KR" dirty="0"/>
              <a:t>implements</a:t>
            </a:r>
            <a:r>
              <a:rPr lang="ko-KR" altLang="en-US" dirty="0"/>
              <a:t> 키워드로 인터페이스 구현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인터페이스 </a:t>
            </a:r>
            <a:r>
              <a:rPr lang="ko-KR" altLang="en-US" dirty="0"/>
              <a:t>다중 상속</a:t>
            </a:r>
            <a:endParaRPr lang="en-US" altLang="ko-KR" dirty="0"/>
          </a:p>
          <a:p>
            <a:pPr lvl="1"/>
            <a:r>
              <a:rPr lang="ko-KR" altLang="en-US" dirty="0"/>
              <a:t>여러 개의 인터페이스 동시 구현도 가능</a:t>
            </a:r>
            <a:endParaRPr lang="en-US" altLang="ko-KR" dirty="0"/>
          </a:p>
          <a:p>
            <a:pPr lvl="1"/>
            <a:r>
              <a:rPr lang="ko-KR" altLang="en-US" dirty="0"/>
              <a:t>클래스 상속과 인터페이스 구현을 동시에 할 수 있음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인터페이스의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07 </a:t>
            </a:r>
            <a:r>
              <a:rPr lang="ko-KR" altLang="en-US" dirty="0" smtClean="0"/>
              <a:t>추상 클래스와 인터페이스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6"/>
          <a:stretch/>
        </p:blipFill>
        <p:spPr>
          <a:xfrm>
            <a:off x="710952" y="3813048"/>
            <a:ext cx="3844269" cy="7438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54"/>
          <a:stretch/>
        </p:blipFill>
        <p:spPr>
          <a:xfrm>
            <a:off x="3925094" y="1749373"/>
            <a:ext cx="3844269" cy="7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1&gt; </a:t>
            </a:r>
            <a:r>
              <a:rPr lang="en-US" altLang="ko-KR" b="1" dirty="0" err="1"/>
              <a:t>기능을</a:t>
            </a:r>
            <a:r>
              <a:rPr lang="en-US" altLang="ko-KR" b="1" dirty="0"/>
              <a:t> </a:t>
            </a:r>
            <a:r>
              <a:rPr lang="en-US" altLang="ko-KR" b="1" dirty="0" err="1"/>
              <a:t>인터페이스로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정의한다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인터페이스를</a:t>
            </a:r>
            <a:r>
              <a:rPr lang="en-US" altLang="ko-KR" dirty="0"/>
              <a:t> </a:t>
            </a:r>
            <a:r>
              <a:rPr lang="en-US" altLang="ko-KR" dirty="0" err="1"/>
              <a:t>이용할</a:t>
            </a:r>
            <a:r>
              <a:rPr lang="en-US" altLang="ko-KR" dirty="0"/>
              <a:t> </a:t>
            </a:r>
            <a:r>
              <a:rPr lang="en-US" altLang="ko-KR" dirty="0" err="1"/>
              <a:t>때에는</a:t>
            </a:r>
            <a:r>
              <a:rPr lang="en-US" altLang="ko-KR" dirty="0"/>
              <a:t> </a:t>
            </a:r>
            <a:r>
              <a:rPr lang="en-US" altLang="ko-KR" dirty="0" err="1"/>
              <a:t>순서대로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11506" r="60770" b="63936"/>
          <a:stretch/>
        </p:blipFill>
        <p:spPr bwMode="auto">
          <a:xfrm>
            <a:off x="961666" y="1650508"/>
            <a:ext cx="3305907" cy="201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94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인터페이스를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구현한</a:t>
            </a:r>
            <a:r>
              <a:rPr lang="en-US" altLang="ko-KR" b="1" dirty="0"/>
              <a:t> </a:t>
            </a:r>
            <a:r>
              <a:rPr lang="en-US" altLang="ko-KR" b="1" dirty="0" err="1"/>
              <a:t>실제</a:t>
            </a:r>
            <a:r>
              <a:rPr lang="en-US" altLang="ko-KR" b="1" dirty="0"/>
              <a:t> </a:t>
            </a:r>
            <a:r>
              <a:rPr lang="en-US" altLang="ko-KR" b="1" dirty="0" err="1"/>
              <a:t>클래스를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만든다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인터페이스를</a:t>
            </a:r>
            <a:r>
              <a:rPr lang="en-US" altLang="ko-KR" b="1" dirty="0"/>
              <a:t> </a:t>
            </a:r>
            <a:r>
              <a:rPr lang="en-US" altLang="ko-KR" b="1" dirty="0" err="1"/>
              <a:t>이용할</a:t>
            </a:r>
            <a:r>
              <a:rPr lang="en-US" altLang="ko-KR" b="1" dirty="0"/>
              <a:t> </a:t>
            </a:r>
            <a:r>
              <a:rPr lang="en-US" altLang="ko-KR" b="1" dirty="0" err="1"/>
              <a:t>때에는</a:t>
            </a:r>
            <a:r>
              <a:rPr lang="en-US" altLang="ko-KR" b="1" dirty="0"/>
              <a:t> </a:t>
            </a:r>
            <a:r>
              <a:rPr lang="en-US" altLang="ko-KR" b="1" dirty="0" err="1"/>
              <a:t>순서대로</a:t>
            </a:r>
            <a:r>
              <a:rPr lang="en-US" altLang="ko-KR" b="1" dirty="0"/>
              <a:t> </a:t>
            </a:r>
            <a:r>
              <a:rPr lang="ko-KR" altLang="en-US" b="1" dirty="0"/>
              <a:t>작성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4" t="12021" r="47336" b="53803"/>
          <a:stretch/>
        </p:blipFill>
        <p:spPr bwMode="auto">
          <a:xfrm>
            <a:off x="359253" y="1506588"/>
            <a:ext cx="510099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4563" t="10817" r="26966" b="49232"/>
          <a:stretch/>
        </p:blipFill>
        <p:spPr>
          <a:xfrm>
            <a:off x="3563888" y="3634297"/>
            <a:ext cx="5328592" cy="27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상속 선언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extends </a:t>
            </a:r>
            <a:r>
              <a:rPr lang="ko-KR" altLang="en-US" sz="1800" dirty="0" smtClean="0"/>
              <a:t>키워드로 선언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부모 클래스를 물려받아 확장한다는 의미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부모 클래스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슈퍼 클래스</a:t>
            </a:r>
            <a:r>
              <a:rPr lang="en-US" altLang="ko-KR" sz="1800" dirty="0" smtClean="0"/>
              <a:t>(super class)</a:t>
            </a:r>
          </a:p>
          <a:p>
            <a:pPr lvl="1"/>
            <a:r>
              <a:rPr lang="ko-KR" altLang="en-US" sz="1800" dirty="0" smtClean="0"/>
              <a:t>자식 클래스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서브 클래스</a:t>
            </a:r>
            <a:r>
              <a:rPr lang="en-US" altLang="ko-KR" sz="1800" dirty="0" smtClean="0"/>
              <a:t>(sub class)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다중 </a:t>
            </a:r>
            <a:r>
              <a:rPr lang="ko-KR" altLang="en-US" dirty="0"/>
              <a:t>상속은 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인터페이스로 통해 구현 가능 </a:t>
            </a:r>
            <a:endParaRPr lang="en-US" altLang="ko-KR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상속과 객체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9" y="5945861"/>
            <a:ext cx="4527945" cy="4036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75" y="3059586"/>
            <a:ext cx="4760465" cy="1579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37" y="1737069"/>
            <a:ext cx="3912123" cy="11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3&gt; </a:t>
            </a:r>
            <a:r>
              <a:rPr lang="en-US" altLang="ko-KR" b="1" dirty="0" err="1" smtClean="0"/>
              <a:t>객체가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필요한</a:t>
            </a:r>
            <a:r>
              <a:rPr lang="en-US" altLang="ko-KR" b="1" dirty="0"/>
              <a:t> </a:t>
            </a:r>
            <a:r>
              <a:rPr lang="en-US" altLang="ko-KR" b="1" dirty="0" err="1"/>
              <a:t>곳에서는</a:t>
            </a:r>
            <a:r>
              <a:rPr lang="en-US" altLang="ko-KR" b="1" dirty="0"/>
              <a:t> </a:t>
            </a:r>
            <a:r>
              <a:rPr lang="en-US" altLang="ko-KR" b="1" dirty="0" err="1"/>
              <a:t>인터페이스만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보고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인터페이스를</a:t>
            </a:r>
            <a:r>
              <a:rPr lang="en-US" altLang="ko-KR" b="1" dirty="0"/>
              <a:t> </a:t>
            </a:r>
            <a:r>
              <a:rPr lang="en-US" altLang="ko-KR" b="1" dirty="0" err="1"/>
              <a:t>이용할</a:t>
            </a:r>
            <a:r>
              <a:rPr lang="en-US" altLang="ko-KR" b="1" dirty="0"/>
              <a:t> </a:t>
            </a:r>
            <a:r>
              <a:rPr lang="en-US" altLang="ko-KR" b="1" dirty="0" err="1"/>
              <a:t>때에는</a:t>
            </a:r>
            <a:r>
              <a:rPr lang="en-US" altLang="ko-KR" b="1" dirty="0"/>
              <a:t> </a:t>
            </a:r>
            <a:r>
              <a:rPr lang="en-US" altLang="ko-KR" b="1" dirty="0" err="1"/>
              <a:t>순서대로</a:t>
            </a:r>
            <a:r>
              <a:rPr lang="en-US" altLang="ko-KR" b="1" dirty="0"/>
              <a:t> </a:t>
            </a:r>
            <a:r>
              <a:rPr lang="ko-KR" altLang="en-US" b="1" dirty="0"/>
              <a:t>작성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11678" r="43139" b="44161"/>
          <a:stretch/>
        </p:blipFill>
        <p:spPr bwMode="auto">
          <a:xfrm>
            <a:off x="504245" y="1665270"/>
            <a:ext cx="5992836" cy="36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0" t="12708" r="47938" b="58266"/>
          <a:stretch/>
        </p:blipFill>
        <p:spPr bwMode="auto">
          <a:xfrm>
            <a:off x="4788024" y="4149080"/>
            <a:ext cx="4248472" cy="189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2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인터페이스 구현과 동시에 슈퍼 클래스 상속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415" y="1013693"/>
            <a:ext cx="3032257" cy="41549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PhoneInterface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BUTTONS = 20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interface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MobilePhoneInterface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extends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PhoneInterface</a:t>
            </a:r>
            <a:r>
              <a:rPr lang="en-US" altLang="ko-KR" sz="1200" dirty="0"/>
              <a:t>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interface</a:t>
            </a:r>
            <a:r>
              <a:rPr lang="en-US" altLang="ko-KR" sz="1200" dirty="0"/>
              <a:t> MP3Interface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play();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stop();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PDA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calculate(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return </a:t>
            </a:r>
            <a:r>
              <a:rPr lang="en-US" altLang="ko-KR" sz="1200" dirty="0"/>
              <a:t>x + y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313093" y="1458050"/>
            <a:ext cx="4572000" cy="489364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80000"/>
            <a:r>
              <a:rPr lang="en-US" altLang="ko-KR" sz="1200" dirty="0"/>
              <a:t>// </a:t>
            </a:r>
            <a:r>
              <a:rPr lang="en-US" altLang="ko-KR" sz="1200" dirty="0" err="1"/>
              <a:t>SmartPhone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클래스는 </a:t>
            </a:r>
            <a:r>
              <a:rPr lang="en-US" altLang="ko-KR" sz="1200" dirty="0"/>
              <a:t>PDA</a:t>
            </a:r>
            <a:r>
              <a:rPr lang="ko-KR" altLang="en-US" sz="1200" dirty="0"/>
              <a:t>를 상속받고</a:t>
            </a:r>
            <a:r>
              <a:rPr lang="en-US" altLang="ko-KR" sz="1200" dirty="0"/>
              <a:t>,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en-US" altLang="ko-KR" sz="1200" dirty="0" err="1"/>
              <a:t>MobilePhoneInterface</a:t>
            </a:r>
            <a:r>
              <a:rPr lang="ko-KR" altLang="en-US" sz="1200" dirty="0"/>
              <a:t>와 </a:t>
            </a:r>
            <a:r>
              <a:rPr lang="en-US" altLang="ko-KR" sz="1200" dirty="0"/>
              <a:t>MP3Interface </a:t>
            </a:r>
            <a:r>
              <a:rPr lang="ko-KR" altLang="en-US" sz="1200" dirty="0"/>
              <a:t>인터페이스에 선언된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모두 </a:t>
            </a:r>
            <a:r>
              <a:rPr lang="ko-KR" altLang="en-US" sz="1200" dirty="0" smtClean="0"/>
              <a:t>구현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SmartPhone</a:t>
            </a:r>
            <a:r>
              <a:rPr lang="en-US" altLang="ko-KR" sz="1200" b="1" dirty="0"/>
              <a:t> extends </a:t>
            </a:r>
            <a:r>
              <a:rPr lang="en-US" altLang="ko-KR" sz="1200" dirty="0"/>
              <a:t>PDA </a:t>
            </a:r>
            <a:r>
              <a:rPr lang="en-US" altLang="ko-KR" sz="1200" b="1" dirty="0"/>
              <a:t>implements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</a:t>
            </a:r>
            <a:r>
              <a:rPr lang="en-US" altLang="ko-KR" sz="1200" dirty="0" err="1" smtClean="0"/>
              <a:t>MobilePhoneInterface</a:t>
            </a:r>
            <a:r>
              <a:rPr lang="en-US" altLang="ko-KR" sz="1200" dirty="0"/>
              <a:t>, MP3Interface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 걸기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receiveCall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 받기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sendSMS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("SMS </a:t>
            </a:r>
            <a:r>
              <a:rPr lang="ko-KR" altLang="en-US" sz="1200" dirty="0"/>
              <a:t>보내기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receiveSMS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("SMS </a:t>
            </a:r>
            <a:r>
              <a:rPr lang="ko-KR" altLang="en-US" sz="1200" dirty="0"/>
              <a:t>받기</a:t>
            </a:r>
            <a:r>
              <a:rPr lang="en-US" altLang="ko-KR" sz="1200" dirty="0"/>
              <a:t>");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/>
              <a:t>play()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음악 재생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/>
              <a:t>stop()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재생 중지</a:t>
            </a:r>
            <a:r>
              <a:rPr lang="en-US" altLang="ko-KR" sz="1200" dirty="0"/>
              <a:t>");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smtClean="0"/>
              <a:t>schedule()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일정 관리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InterfaceEx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SmartPhone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SmartPhone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p.sendCall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p.play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p.calculate</a:t>
            </a:r>
            <a:r>
              <a:rPr lang="en-US" altLang="ko-KR" sz="1200" b="1" dirty="0" smtClean="0"/>
              <a:t>(3,5</a:t>
            </a:r>
            <a:r>
              <a:rPr lang="en-US" altLang="ko-KR" sz="1200" b="1" dirty="0"/>
              <a:t>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p.schedule</a:t>
            </a:r>
            <a:r>
              <a:rPr lang="en-US" altLang="ko-KR" sz="1200" b="1" dirty="0" smtClean="0"/>
              <a:t>();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오른쪽 중괄호 9"/>
          <p:cNvSpPr/>
          <p:nvPr/>
        </p:nvSpPr>
        <p:spPr>
          <a:xfrm>
            <a:off x="7759079" y="2688852"/>
            <a:ext cx="252028" cy="576064"/>
          </a:xfrm>
          <a:prstGeom prst="rightBrace">
            <a:avLst>
              <a:gd name="adj1" fmla="val 435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7285248" y="3555611"/>
            <a:ext cx="251534" cy="331869"/>
          </a:xfrm>
          <a:prstGeom prst="rightBrace">
            <a:avLst>
              <a:gd name="adj1" fmla="val 435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438938" y="1912826"/>
            <a:ext cx="1553592" cy="442674"/>
          </a:xfrm>
          <a:prstGeom prst="wedgeRoundRectCallout">
            <a:avLst>
              <a:gd name="adj1" fmla="val 11788"/>
              <a:gd name="adj2" fmla="val 464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 smtClean="0"/>
              <a:t>MobilePhoneInterface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모든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구현</a:t>
            </a:r>
            <a:endParaRPr lang="en-US" altLang="ko-KR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733623" y="3476349"/>
            <a:ext cx="1258907" cy="459700"/>
          </a:xfrm>
          <a:prstGeom prst="wedgeRoundRectCallout">
            <a:avLst>
              <a:gd name="adj1" fmla="val -62966"/>
              <a:gd name="adj2" fmla="val 9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50" dirty="0" smtClean="0"/>
              <a:t>MP3Interface</a:t>
            </a:r>
            <a:r>
              <a:rPr lang="ko-KR" altLang="en-US" sz="1050" dirty="0" smtClean="0"/>
              <a:t>의</a:t>
            </a:r>
            <a:endParaRPr lang="en-US" altLang="ko-KR" sz="1050" dirty="0" smtClean="0"/>
          </a:p>
          <a:p>
            <a:pPr defTabSz="180000"/>
            <a:r>
              <a:rPr lang="ko-KR" altLang="en-US" sz="1050" dirty="0" smtClean="0"/>
              <a:t>모든 </a:t>
            </a:r>
            <a:r>
              <a:rPr lang="ko-KR" altLang="en-US" sz="1050" dirty="0" err="1"/>
              <a:t>메소드</a:t>
            </a:r>
            <a:r>
              <a:rPr lang="ko-KR" altLang="en-US" sz="1050" dirty="0"/>
              <a:t> 구현</a:t>
            </a:r>
            <a:endParaRPr lang="en-US" altLang="ko-KR" sz="105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011107" y="4129010"/>
            <a:ext cx="981424" cy="459700"/>
          </a:xfrm>
          <a:prstGeom prst="wedgeRoundRectCallout">
            <a:avLst>
              <a:gd name="adj1" fmla="val -84702"/>
              <a:gd name="adj2" fmla="val -440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50" dirty="0" smtClean="0"/>
              <a:t>새로운</a:t>
            </a:r>
            <a:endParaRPr lang="en-US" altLang="ko-KR" sz="1050" dirty="0" smtClean="0"/>
          </a:p>
          <a:p>
            <a:pPr defTabSz="180000"/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추가</a:t>
            </a:r>
            <a:endParaRPr lang="en-US" altLang="ko-KR" sz="1050" dirty="0"/>
          </a:p>
        </p:txBody>
      </p:sp>
      <p:sp>
        <p:nvSpPr>
          <p:cNvPr id="16" name="자유형 15"/>
          <p:cNvSpPr/>
          <p:nvPr/>
        </p:nvSpPr>
        <p:spPr>
          <a:xfrm>
            <a:off x="7995464" y="2355500"/>
            <a:ext cx="440541" cy="564879"/>
          </a:xfrm>
          <a:custGeom>
            <a:avLst/>
            <a:gdLst>
              <a:gd name="connsiteX0" fmla="*/ 332965 w 440541"/>
              <a:gd name="connsiteY0" fmla="*/ 17929 h 564801"/>
              <a:gd name="connsiteX1" fmla="*/ 1270 w 440541"/>
              <a:gd name="connsiteY1" fmla="*/ 564777 h 564801"/>
              <a:gd name="connsiteX2" fmla="*/ 440541 w 440541"/>
              <a:gd name="connsiteY2" fmla="*/ 0 h 56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541" h="564801">
                <a:moveTo>
                  <a:pt x="332965" y="17929"/>
                </a:moveTo>
                <a:cubicBezTo>
                  <a:pt x="158153" y="292847"/>
                  <a:pt x="-16659" y="567765"/>
                  <a:pt x="1270" y="564777"/>
                </a:cubicBezTo>
                <a:cubicBezTo>
                  <a:pt x="19199" y="561789"/>
                  <a:pt x="229870" y="280894"/>
                  <a:pt x="440541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77081" y="5522933"/>
            <a:ext cx="917848" cy="83099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전화 걸기</a:t>
            </a:r>
          </a:p>
          <a:p>
            <a:r>
              <a:rPr lang="ko-KR" altLang="en-US" sz="1200" dirty="0"/>
              <a:t>음악 재생</a:t>
            </a:r>
          </a:p>
          <a:p>
            <a:r>
              <a:rPr lang="en-US" altLang="ko-KR" sz="1200" dirty="0"/>
              <a:t>8</a:t>
            </a:r>
          </a:p>
          <a:p>
            <a:r>
              <a:rPr lang="ko-KR" altLang="en-US" sz="1200" dirty="0"/>
              <a:t>일정 관리</a:t>
            </a:r>
          </a:p>
        </p:txBody>
      </p:sp>
    </p:spTree>
    <p:extLst>
      <p:ext uri="{BB962C8B-B14F-4D97-AF65-F5344CB8AC3E}">
        <p14:creationId xmlns:p14="http://schemas.microsoft.com/office/powerpoint/2010/main" val="388411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2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이미지 혹은 그래픽으로 그린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 등을 가진 화면에 마우스와 같은 입력도 구로 사용자가 쉽게 입출력 할 수 있도록 만든 인터페이스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레이블</a:t>
            </a:r>
            <a:r>
              <a:rPr lang="en-US" altLang="ko-KR" dirty="0"/>
              <a:t>, </a:t>
            </a:r>
            <a:r>
              <a:rPr lang="ko-KR" altLang="en-US" dirty="0"/>
              <a:t>텍스트 필드 등 </a:t>
            </a:r>
            <a:r>
              <a:rPr lang="en-US" altLang="ko-KR" dirty="0"/>
              <a:t>GUI</a:t>
            </a:r>
            <a:r>
              <a:rPr lang="ko-KR" altLang="en-US" dirty="0"/>
              <a:t>를 작성하는 기본적인 빌딩 블록을 의미</a:t>
            </a:r>
            <a:endParaRPr lang="en-US" altLang="ko-KR" dirty="0"/>
          </a:p>
          <a:p>
            <a:pPr lvl="1"/>
            <a:r>
              <a:rPr lang="ko-KR" altLang="en-US" dirty="0"/>
              <a:t>사용자 인터페이스를 생성하는 객체로</a:t>
            </a:r>
            <a:r>
              <a:rPr lang="en-US" altLang="ko-KR" dirty="0"/>
              <a:t>, </a:t>
            </a:r>
            <a:r>
              <a:rPr lang="ko-KR" altLang="en-US" dirty="0"/>
              <a:t>윈도우 시스템에서는 컨트롤에 해당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컨테이너</a:t>
            </a:r>
            <a:endParaRPr lang="en-US" altLang="ko-KR" dirty="0"/>
          </a:p>
          <a:p>
            <a:pPr lvl="1"/>
            <a:r>
              <a:rPr lang="ko-KR" altLang="en-US" dirty="0"/>
              <a:t>컴포넌트를 부착하는 특수한 컴포넌트를 의미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컴포넌트를 부착할 수 있는 프레임이나 패널 등이 대표적인 컨테이너 클래스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최상위 컨테이너</a:t>
            </a:r>
            <a:endParaRPr lang="en-US" altLang="ko-KR" dirty="0"/>
          </a:p>
          <a:p>
            <a:pPr lvl="1"/>
            <a:r>
              <a:rPr lang="ko-KR" altLang="en-US" dirty="0"/>
              <a:t>다른 컨테이너에 포함되지 않고도 화면에 출력되며 독립적으로 존재 가능한 컨테이너</a:t>
            </a:r>
            <a:endParaRPr lang="en-US" altLang="ko-KR" dirty="0"/>
          </a:p>
          <a:p>
            <a:pPr lvl="2"/>
            <a:r>
              <a:rPr lang="ko-KR" altLang="en-US" dirty="0"/>
              <a:t>스스로 화면에 자신을 출력하는 컨테이너 </a:t>
            </a:r>
            <a:r>
              <a:rPr lang="en-US" altLang="ko-KR" dirty="0"/>
              <a:t>: </a:t>
            </a:r>
            <a:r>
              <a:rPr lang="en-US" altLang="ko-KR" dirty="0" err="1"/>
              <a:t>JFrame</a:t>
            </a:r>
            <a:r>
              <a:rPr lang="en-US" altLang="ko-KR" dirty="0"/>
              <a:t>, </a:t>
            </a:r>
            <a:r>
              <a:rPr lang="en-US" altLang="ko-KR" dirty="0" err="1"/>
              <a:t>JDialog</a:t>
            </a:r>
            <a:r>
              <a:rPr lang="en-US" altLang="ko-KR" dirty="0"/>
              <a:t>, </a:t>
            </a:r>
            <a:r>
              <a:rPr lang="en-US" altLang="ko-KR" dirty="0" err="1"/>
              <a:t>JApplet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227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스윙 기반의 </a:t>
            </a:r>
            <a:r>
              <a:rPr lang="en-US" altLang="ko-KR"/>
              <a:t>GUI</a:t>
            </a:r>
            <a:r>
              <a:rPr lang="ko-KR" altLang="en-US"/>
              <a:t>프로그램 맛보기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02 </a:t>
            </a:r>
            <a:r>
              <a:rPr lang="ko-KR" altLang="en-US"/>
              <a:t>스윙을 이용한 </a:t>
            </a:r>
            <a:r>
              <a:rPr lang="en-US" altLang="ko-KR"/>
              <a:t>GUI </a:t>
            </a:r>
            <a:r>
              <a:rPr lang="ko-KR" altLang="en-US"/>
              <a:t>기초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2" y="819135"/>
            <a:ext cx="5935410" cy="3183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72" y="3645368"/>
            <a:ext cx="4143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4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277726"/>
          </a:xfrm>
        </p:spPr>
        <p:txBody>
          <a:bodyPr/>
          <a:lstStyle/>
          <a:p>
            <a:r>
              <a:rPr lang="ko-KR" altLang="en-US" dirty="0" smtClean="0"/>
              <a:t>컨테이너는 내부의 </a:t>
            </a:r>
            <a:r>
              <a:rPr lang="ko-KR" altLang="en-US" dirty="0"/>
              <a:t>배치 </a:t>
            </a:r>
            <a:r>
              <a:rPr lang="ko-KR" altLang="en-US" dirty="0" smtClean="0"/>
              <a:t>관리자를 </a:t>
            </a:r>
            <a:r>
              <a:rPr lang="ko-KR" altLang="en-US" dirty="0"/>
              <a:t>사용해 컴포넌트 위치를 결정하고 자신에게 </a:t>
            </a:r>
            <a:r>
              <a:rPr lang="ko-KR" altLang="en-US" dirty="0" smtClean="0"/>
              <a:t>부착</a:t>
            </a:r>
            <a:endParaRPr lang="en-US" altLang="ko-KR" dirty="0" smtClean="0"/>
          </a:p>
          <a:p>
            <a:r>
              <a:rPr lang="ko-KR" altLang="en-US" dirty="0" smtClean="0"/>
              <a:t>스윙 </a:t>
            </a:r>
            <a:r>
              <a:rPr lang="ko-KR" altLang="en-US" dirty="0"/>
              <a:t>애플리케이션을 작성하려면 스윙 애플리케이션의 최상위 컨테이너인 프레임을 </a:t>
            </a:r>
            <a:r>
              <a:rPr lang="ko-KR" altLang="en-US" dirty="0" smtClean="0"/>
              <a:t>생성 필요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컨테이너와 컴포넌트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</a:t>
            </a:r>
            <a:r>
              <a:rPr lang="en-US" altLang="ko-KR" smtClean="0"/>
              <a:t>3 </a:t>
            </a:r>
            <a:r>
              <a:rPr lang="ko-KR" altLang="en-US" smtClean="0"/>
              <a:t>컨테이너 </a:t>
            </a:r>
            <a:r>
              <a:rPr lang="ko-KR" altLang="en-US"/>
              <a:t>생성과 컴포넌트 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" y="2672965"/>
            <a:ext cx="7209585" cy="2932339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1106894" y="5853624"/>
            <a:ext cx="6336704" cy="612648"/>
          </a:xfrm>
          <a:prstGeom prst="wedgeRoundRectCallout">
            <a:avLst>
              <a:gd name="adj1" fmla="val -16972"/>
              <a:gd name="adj2" fmla="val -50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최상위 컨테이너를 바닥에 깔고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그 위에 컨테이너를 놓고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다시 컴포넌트를 쌓아가는 방식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즉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레고</a:t>
            </a:r>
            <a:r>
              <a:rPr lang="ko-KR" altLang="en-US" sz="1200" dirty="0" smtClean="0">
                <a:solidFill>
                  <a:schemeClr val="tx1"/>
                </a:solidFill>
              </a:rPr>
              <a:t> 블록을 쌓는 듯이 </a:t>
            </a:r>
            <a:r>
              <a:rPr lang="en-US" altLang="ko-KR" sz="1200" dirty="0" smtClean="0">
                <a:solidFill>
                  <a:schemeClr val="tx1"/>
                </a:solidFill>
              </a:rPr>
              <a:t>GUI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프로그램을 작성한다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스윙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프로그램을 만드는 과정</a:t>
            </a:r>
            <a:endParaRPr lang="en-US" altLang="ko-KR" sz="2000" dirty="0" smtClean="0"/>
          </a:p>
          <a:p>
            <a:pPr marL="32004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스윙 프레임 만들기</a:t>
            </a:r>
            <a:endParaRPr lang="en-US" altLang="ko-KR" sz="1800" dirty="0" smtClean="0"/>
          </a:p>
          <a:p>
            <a:pPr marL="320040" lvl="1" indent="0"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/>
              <a:t>main()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 </a:t>
            </a:r>
            <a:r>
              <a:rPr lang="ko-KR" altLang="en-US" sz="1800" dirty="0"/>
              <a:t>작성</a:t>
            </a:r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/>
              <a:t>스윙 프레임에 스윙 컴포넌트 붙이기</a:t>
            </a:r>
            <a:endParaRPr lang="en-US" altLang="ko-KR" sz="18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스윙 프로그램 작성에 필요한 </a:t>
            </a:r>
            <a:r>
              <a:rPr lang="en-US" altLang="ko-KR" sz="2000" dirty="0" smtClean="0"/>
              <a:t>import</a:t>
            </a:r>
            <a:r>
              <a:rPr lang="ko-KR" altLang="en-US" sz="2000" dirty="0" smtClean="0"/>
              <a:t>문</a:t>
            </a:r>
            <a:endParaRPr lang="en-US" altLang="ko-KR" sz="2000" dirty="0"/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</a:t>
            </a:r>
            <a:r>
              <a:rPr lang="en-US" altLang="ko-KR" sz="1800" dirty="0"/>
              <a:t>.*; </a:t>
            </a:r>
            <a:r>
              <a:rPr lang="en-US" altLang="ko-KR" sz="1800" dirty="0" smtClean="0"/>
              <a:t>		// </a:t>
            </a:r>
            <a:r>
              <a:rPr lang="ko-KR" altLang="en-US" sz="1800" dirty="0"/>
              <a:t>그래픽 처리를 위한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java.awt.event</a:t>
            </a:r>
            <a:r>
              <a:rPr lang="en-US" altLang="ko-KR" sz="1800" dirty="0"/>
              <a:t>.*; </a:t>
            </a:r>
            <a:r>
              <a:rPr lang="en-US" altLang="ko-KR" sz="1800" dirty="0" smtClean="0"/>
              <a:t>	// </a:t>
            </a:r>
            <a:r>
              <a:rPr lang="en-US" altLang="ko-KR" sz="1800" dirty="0"/>
              <a:t>AWT </a:t>
            </a:r>
            <a:r>
              <a:rPr lang="ko-KR" altLang="en-US" sz="1800" dirty="0"/>
              <a:t>이벤트 사용을 위한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</a:t>
            </a:r>
            <a:r>
              <a:rPr lang="en-US" altLang="ko-KR" sz="1800" dirty="0"/>
              <a:t>.*; </a:t>
            </a:r>
            <a:r>
              <a:rPr lang="en-US" altLang="ko-KR" sz="1800" dirty="0" smtClean="0"/>
              <a:t>	// </a:t>
            </a:r>
            <a:r>
              <a:rPr lang="ko-KR" altLang="en-US" sz="1800" dirty="0"/>
              <a:t>스윙 컴포넌트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javax.swing.event</a:t>
            </a:r>
            <a:r>
              <a:rPr lang="en-US" altLang="ko-KR" sz="1800" dirty="0"/>
              <a:t>.*; </a:t>
            </a:r>
            <a:r>
              <a:rPr lang="en-US" altLang="ko-KR" sz="1800" dirty="0" smtClean="0"/>
              <a:t>	// </a:t>
            </a:r>
            <a:r>
              <a:rPr lang="ko-KR" altLang="en-US" sz="1800" dirty="0"/>
              <a:t>스윙 이벤트를 위한 경로명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277726"/>
          </a:xfrm>
        </p:spPr>
        <p:txBody>
          <a:bodyPr/>
          <a:lstStyle/>
          <a:p>
            <a:r>
              <a:rPr lang="ko-KR" altLang="en-US" b="0" dirty="0" smtClean="0"/>
              <a:t>응응 프로그래밍의 프레임은 </a:t>
            </a:r>
            <a:r>
              <a:rPr lang="en-US" altLang="ko-KR" b="0" dirty="0" err="1" smtClean="0"/>
              <a:t>Jframe</a:t>
            </a:r>
            <a:r>
              <a:rPr lang="ko-KR" altLang="en-US" b="0" dirty="0" smtClean="0"/>
              <a:t>을 상속받아 </a:t>
            </a:r>
            <a:r>
              <a:rPr lang="ko-KR" altLang="en-US" b="0" dirty="0" err="1" smtClean="0"/>
              <a:t>만듬</a:t>
            </a:r>
            <a:r>
              <a:rPr lang="ko-KR" altLang="en-US" b="0" dirty="0" smtClean="0"/>
              <a:t> </a:t>
            </a:r>
            <a:endParaRPr lang="en-US" altLang="ko-KR" b="0" dirty="0"/>
          </a:p>
          <a:p>
            <a:r>
              <a:rPr lang="ko-KR" altLang="en-US" b="0" dirty="0" smtClean="0"/>
              <a:t>복잡한 </a:t>
            </a:r>
            <a:r>
              <a:rPr lang="ko-KR" altLang="en-US" b="0" dirty="0"/>
              <a:t>구조로 구성되어 있지만</a:t>
            </a:r>
            <a:r>
              <a:rPr lang="en-US" altLang="ko-KR" b="0" dirty="0"/>
              <a:t>, </a:t>
            </a:r>
            <a:r>
              <a:rPr lang="ko-KR" altLang="en-US" b="0" dirty="0"/>
              <a:t>개발자가 자주 접하는 부분은 </a:t>
            </a:r>
            <a:r>
              <a:rPr lang="ko-KR" altLang="en-US" b="0" dirty="0" err="1" smtClean="0"/>
              <a:t>메뉴바와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컨텐트페인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JFrame</a:t>
            </a:r>
            <a:r>
              <a:rPr lang="en-US" altLang="ko-KR" dirty="0"/>
              <a:t> </a:t>
            </a:r>
            <a:r>
              <a:rPr lang="ko-KR" altLang="en-US" dirty="0"/>
              <a:t>클래스에서 사용할 수 있는 주요 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프레임 만들기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컨테이너 생성과 컴포넌트 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61" y="1904549"/>
            <a:ext cx="5819163" cy="586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57" y="2922955"/>
            <a:ext cx="5854799" cy="605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8" y="4236204"/>
            <a:ext cx="6222564" cy="21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81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2480" y="1078009"/>
            <a:ext cx="8640000" cy="527772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 만들기</a:t>
            </a:r>
            <a:r>
              <a:rPr lang="en-US" altLang="ko-KR" dirty="0"/>
              <a:t>, </a:t>
            </a:r>
            <a:r>
              <a:rPr lang="en-US" altLang="ko-KR" dirty="0" err="1"/>
              <a:t>Jframe</a:t>
            </a:r>
            <a:r>
              <a:rPr lang="en-US" altLang="ko-KR" dirty="0"/>
              <a:t> </a:t>
            </a:r>
            <a:r>
              <a:rPr lang="ko-KR" altLang="en-US" dirty="0"/>
              <a:t>클래스 상속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컨테이너 생성과 컴포넌트 추가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0" y="1264996"/>
            <a:ext cx="2740629" cy="2359482"/>
          </a:xfrm>
          <a:prstGeom prst="rect">
            <a:avLst/>
          </a:prstGeom>
          <a:ln>
            <a:solidFill>
              <a:srgbClr val="242424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62" y="3624478"/>
            <a:ext cx="4309376" cy="1791183"/>
          </a:xfrm>
          <a:prstGeom prst="rect">
            <a:avLst/>
          </a:prstGeom>
          <a:ln>
            <a:solidFill>
              <a:srgbClr val="242424"/>
            </a:solidFill>
          </a:ln>
        </p:spPr>
      </p:pic>
    </p:spTree>
    <p:extLst>
      <p:ext uri="{BB962C8B-B14F-4D97-AF65-F5344CB8AC3E}">
        <p14:creationId xmlns:p14="http://schemas.microsoft.com/office/powerpoint/2010/main" val="419270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프레임에 컴포넌트 붙이기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컨테이너 생성과 컴포넌트 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9" y="1387264"/>
            <a:ext cx="3981232" cy="13338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21" y="795073"/>
            <a:ext cx="4116291" cy="5572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9" y="3333675"/>
            <a:ext cx="2609850" cy="1123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2" y="4917430"/>
            <a:ext cx="133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946765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(x, y)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한 점을 표현하는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Point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클래스와 이를 상속받아 점에 색을 추가한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ColorPoint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클래스를 만들고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활용해보자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3288" y="1629193"/>
            <a:ext cx="4536504" cy="23083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ColorPointEx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Point </a:t>
            </a:r>
            <a:r>
              <a:rPr lang="en-US" altLang="ko-KR" sz="1200" b="1" dirty="0"/>
              <a:t>p = new Point();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p.set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, 2); </a:t>
            </a:r>
            <a:r>
              <a:rPr lang="en-US" altLang="ko-KR" sz="1200" dirty="0" smtClean="0"/>
              <a:t>						// </a:t>
            </a:r>
            <a:r>
              <a:rPr lang="en-US" altLang="ko-KR" sz="1200" dirty="0"/>
              <a:t>Point 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set()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p.showPoint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ColorPoint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cp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cp.set</a:t>
            </a:r>
            <a:r>
              <a:rPr lang="en-US" altLang="ko-KR" sz="1200" dirty="0" smtClean="0"/>
              <a:t>(3</a:t>
            </a:r>
            <a:r>
              <a:rPr lang="en-US" altLang="ko-KR" sz="1200" dirty="0"/>
              <a:t>, 4); </a:t>
            </a:r>
            <a:r>
              <a:rPr lang="en-US" altLang="ko-KR" sz="1200" dirty="0" smtClean="0"/>
              <a:t>						// </a:t>
            </a:r>
            <a:r>
              <a:rPr lang="en-US" altLang="ko-KR" sz="1200" dirty="0"/>
              <a:t>Point 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set()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cp.setColor</a:t>
            </a:r>
            <a:r>
              <a:rPr lang="en-US" altLang="ko-KR" sz="1200" dirty="0"/>
              <a:t>("red"); </a:t>
            </a:r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ColorPoint</a:t>
            </a:r>
            <a:r>
              <a:rPr lang="ko-KR" altLang="en-US" sz="1200" dirty="0" smtClean="0"/>
              <a:t>의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cp.showColorPoint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// </a:t>
            </a:r>
            <a:r>
              <a:rPr lang="ko-KR" altLang="en-US" sz="1200" dirty="0"/>
              <a:t>컬러와 좌표 출력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7956" y="1629193"/>
            <a:ext cx="3879308" cy="397031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private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y; </a:t>
            </a:r>
            <a:r>
              <a:rPr lang="en-US" altLang="ko-KR" sz="1200" dirty="0"/>
              <a:t>// </a:t>
            </a:r>
            <a:r>
              <a:rPr lang="ko-KR" altLang="en-US" sz="1200" dirty="0"/>
              <a:t>한 점을 구성하는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("(" + x + "," + y + ")");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// Point</a:t>
            </a:r>
            <a:r>
              <a:rPr lang="ko-KR" altLang="en-US" sz="1200" dirty="0"/>
              <a:t>를 상속받은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extends Point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private </a:t>
            </a:r>
            <a:r>
              <a:rPr lang="en-US" altLang="ko-KR" sz="1200" b="1" dirty="0"/>
              <a:t>String color; </a:t>
            </a:r>
            <a:r>
              <a:rPr lang="en-US" altLang="ko-KR" sz="1200" dirty="0"/>
              <a:t>// </a:t>
            </a:r>
            <a:r>
              <a:rPr lang="ko-KR" altLang="en-US" sz="1200" dirty="0"/>
              <a:t>점의 색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color;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컬러 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(color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Point</a:t>
            </a:r>
            <a:r>
              <a:rPr lang="ko-KR" altLang="en-US" sz="1200" dirty="0" smtClean="0"/>
              <a:t>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4581128"/>
            <a:ext cx="453650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(1,2)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423732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277726"/>
          </a:xfrm>
        </p:spPr>
        <p:txBody>
          <a:bodyPr/>
          <a:lstStyle/>
          <a:p>
            <a:r>
              <a:rPr lang="ko-KR" altLang="en-US" dirty="0"/>
              <a:t>배치 </a:t>
            </a:r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부착할 </a:t>
            </a:r>
            <a:r>
              <a:rPr lang="ko-KR" altLang="en-US" dirty="0"/>
              <a:t>컴포넌트 위치를 결정해서 </a:t>
            </a:r>
            <a:r>
              <a:rPr lang="ko-KR" altLang="en-US" dirty="0" smtClean="0"/>
              <a:t>적절히 </a:t>
            </a:r>
            <a:r>
              <a:rPr lang="ko-KR" altLang="en-US" dirty="0"/>
              <a:t>배치하며</a:t>
            </a:r>
            <a:r>
              <a:rPr lang="en-US" altLang="ko-KR" dirty="0"/>
              <a:t>, </a:t>
            </a:r>
            <a:r>
              <a:rPr lang="ko-KR" altLang="en-US" dirty="0"/>
              <a:t>컨테이너의 크기가 변하면 컴포넌트를 </a:t>
            </a:r>
            <a:r>
              <a:rPr lang="ko-KR" altLang="en-US" dirty="0" smtClean="0"/>
              <a:t>재배치</a:t>
            </a:r>
            <a:endParaRPr lang="en-US" altLang="ko-KR" dirty="0" smtClean="0"/>
          </a:p>
          <a:p>
            <a:pPr lvl="1"/>
            <a:endParaRPr lang="en-US" altLang="ko-KR" sz="800" dirty="0"/>
          </a:p>
          <a:p>
            <a:r>
              <a:rPr lang="ko-KR" altLang="en-US" dirty="0" smtClean="0"/>
              <a:t>배치 관리자 설정 및 제거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컨테이너와 </a:t>
            </a:r>
            <a:r>
              <a:rPr lang="ko-KR" altLang="en-US" dirty="0"/>
              <a:t>기본 배치 </a:t>
            </a:r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컨테이너는 하나의 배치 관리자를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컨테이너에 컴포넌트가 부착되는 시점에</a:t>
            </a:r>
            <a:r>
              <a:rPr lang="en-US" altLang="ko-KR" dirty="0" smtClean="0"/>
              <a:t>, .</a:t>
            </a:r>
          </a:p>
          <a:p>
            <a:pPr lvl="1"/>
            <a:r>
              <a:rPr lang="ko-KR" altLang="en-US" dirty="0" smtClean="0"/>
              <a:t>배치 관리자는 컴포넌트 위치와 크기를 결정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컨테이너와 배치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04 </a:t>
            </a:r>
            <a:r>
              <a:rPr lang="ko-KR" altLang="en-US" smtClean="0"/>
              <a:t>컴포넌트 </a:t>
            </a:r>
            <a:r>
              <a:rPr lang="ko-KR" altLang="en-US"/>
              <a:t>배치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9" y="2706920"/>
            <a:ext cx="6548334" cy="5963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9" y="4109369"/>
            <a:ext cx="3240427" cy="20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3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Flowlayout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컨테이너 내부에 삽입되는 순서대로왼쪽에서 오른쪽으로 컴포넌트를 배치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BorderLayout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컨테이너 공간을 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중앙으로 영역을 나누어 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GridLayout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설정한 동일한 크기의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그리드로 나누고 컴포넌트가 들어오는 순서대로 좌에서 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위에서 아래로 순서대로 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CardLayout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컴포넌트를 포개서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컴포넌트의 크기는 컨테이너와 일치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관리자의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94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원의 넓이 </a:t>
            </a:r>
            <a:r>
              <a:rPr lang="ko-KR" altLang="en-US" dirty="0" smtClean="0"/>
              <a:t>구하기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이벤트 처리 응용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774422"/>
            <a:ext cx="3194419" cy="26235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9818" t="10982" r="49000" b="52245"/>
          <a:stretch/>
        </p:blipFill>
        <p:spPr>
          <a:xfrm>
            <a:off x="3347283" y="778176"/>
            <a:ext cx="5020518" cy="2404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9363" t="16404" r="50091" b="26488"/>
          <a:stretch/>
        </p:blipFill>
        <p:spPr>
          <a:xfrm>
            <a:off x="3347283" y="3397975"/>
            <a:ext cx="4783662" cy="3050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18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원의 넓이 구하기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091" t="18438" r="44364" b="46992"/>
          <a:stretch/>
        </p:blipFill>
        <p:spPr>
          <a:xfrm>
            <a:off x="251520" y="875578"/>
            <a:ext cx="6304535" cy="2511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455" t="21318" r="34091" b="25301"/>
          <a:stretch/>
        </p:blipFill>
        <p:spPr>
          <a:xfrm>
            <a:off x="2773822" y="3207574"/>
            <a:ext cx="5902038" cy="2993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760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277726"/>
          </a:xfrm>
        </p:spPr>
        <p:txBody>
          <a:bodyPr/>
          <a:lstStyle/>
          <a:p>
            <a:r>
              <a:rPr lang="en-US" altLang="ko-KR" dirty="0" smtClean="0"/>
              <a:t>GUI</a:t>
            </a:r>
            <a:r>
              <a:rPr lang="ko-KR" altLang="en-US" dirty="0"/>
              <a:t>프로그램은 이벤트가 실행 </a:t>
            </a:r>
            <a:r>
              <a:rPr lang="ko-KR" altLang="en-US" dirty="0" smtClean="0"/>
              <a:t>흐름을 </a:t>
            </a:r>
            <a:r>
              <a:rPr lang="ko-KR" altLang="en-US" dirty="0"/>
              <a:t>결정하는 이벤트 구동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ko-KR" altLang="en-US" dirty="0" smtClean="0"/>
              <a:t>이벤트</a:t>
            </a:r>
            <a:r>
              <a:rPr lang="en-US" altLang="ko-KR" dirty="0"/>
              <a:t>(event)</a:t>
            </a:r>
          </a:p>
          <a:p>
            <a:pPr lvl="1"/>
            <a:r>
              <a:rPr lang="ko-KR" altLang="en-US" sz="2000" dirty="0"/>
              <a:t>사용자의 입력</a:t>
            </a:r>
            <a:r>
              <a:rPr lang="en-US" altLang="ko-KR" sz="2000" dirty="0"/>
              <a:t>, </a:t>
            </a:r>
            <a:r>
              <a:rPr lang="ko-KR" altLang="en-US" sz="2000" dirty="0"/>
              <a:t>즉 키보드</a:t>
            </a:r>
            <a:r>
              <a:rPr lang="en-US" altLang="ko-KR" sz="2000" dirty="0"/>
              <a:t>, </a:t>
            </a:r>
            <a:r>
              <a:rPr lang="ko-KR" altLang="en-US" sz="2000" dirty="0"/>
              <a:t>마우스 등의 장치로부터 발생하는 모든 사건을 의미</a:t>
            </a:r>
            <a:endParaRPr lang="en-US" altLang="ko-KR" sz="2000" dirty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발생한 이벤트를 처리하는 객체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핸들러는</a:t>
            </a:r>
            <a:r>
              <a:rPr lang="ko-KR" altLang="en-US" dirty="0" smtClean="0"/>
              <a:t> 이벤트를 처리하는 이벤트 </a:t>
            </a:r>
            <a:r>
              <a:rPr lang="ko-KR" altLang="en-US" dirty="0" err="1" smtClean="0"/>
              <a:t>리스너의</a:t>
            </a:r>
            <a:r>
              <a:rPr lang="ko-KR" altLang="en-US" dirty="0" smtClean="0"/>
              <a:t> 멤버 메서드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</a:t>
            </a:r>
            <a:r>
              <a:rPr lang="ko-KR" altLang="en-US" dirty="0" smtClean="0"/>
              <a:t>개념과 처리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/>
              <a:t>이벤트 구동 프로그래밍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312" y="3594968"/>
            <a:ext cx="4880586" cy="301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02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받아들일 이벤트와 연관된 인터페이스를 사용하여 클래스 생성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GUI </a:t>
            </a:r>
            <a:r>
              <a:rPr lang="ko-KR" altLang="en-US" sz="1600" dirty="0" smtClean="0"/>
              <a:t>구축을 위한 컴포넌트 객체를 생성 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이벤트를 받아들인 컴포넌트 객체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여기서는 버튼 객체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리스너를</a:t>
            </a:r>
            <a:r>
              <a:rPr lang="ko-KR" altLang="en-US" sz="1600" dirty="0" smtClean="0"/>
              <a:t> 등록 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add()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 컴포넌트를 패널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프레임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추가 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이벤트를 처리할 이벤트 처리 루틴 작성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 </a:t>
            </a:r>
            <a:r>
              <a:rPr lang="en-US" altLang="ko-KR" sz="1600" dirty="0" smtClean="0"/>
              <a:t>: action </a:t>
            </a:r>
            <a:r>
              <a:rPr lang="ko-KR" altLang="en-US" sz="1600" dirty="0" smtClean="0"/>
              <a:t>이벤트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1126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컴포넌트에서의 이벤트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1981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9367D7D-40E6-4F57-BF66-ED7CD3424FB0}" type="slidenum">
              <a:rPr lang="en-US" altLang="ko-KR" sz="2000" smtClean="0"/>
              <a:pPr/>
              <a:t>35</a:t>
            </a:fld>
            <a:endParaRPr lang="en-US" altLang="ko-KR" sz="200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93004"/>
              </p:ext>
            </p:extLst>
          </p:nvPr>
        </p:nvGraphicFramePr>
        <p:xfrm>
          <a:off x="466769" y="1448588"/>
          <a:ext cx="8176903" cy="30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smtClean="0"/>
                        <a:t>public class </a:t>
                      </a:r>
                      <a:r>
                        <a:rPr lang="en-US" altLang="ko-KR" sz="1400" b="0" dirty="0" err="1" smtClean="0"/>
                        <a:t>MyButton</a:t>
                      </a:r>
                      <a:r>
                        <a:rPr lang="en-US" altLang="ko-KR" sz="1400" b="0" dirty="0" smtClean="0"/>
                        <a:t> implements </a:t>
                      </a:r>
                      <a:r>
                        <a:rPr lang="en-US" altLang="ko-KR" sz="1400" b="0" dirty="0" err="1" smtClean="0"/>
                        <a:t>ActionListener</a:t>
                      </a:r>
                      <a:endParaRPr lang="en-US" altLang="ko-KR" sz="1400" b="0" dirty="0" smtClean="0"/>
                    </a:p>
                  </a:txBody>
                  <a:tcPr marL="84406" marR="84406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23458"/>
              </p:ext>
            </p:extLst>
          </p:nvPr>
        </p:nvGraphicFramePr>
        <p:xfrm>
          <a:off x="466767" y="2349932"/>
          <a:ext cx="8176903" cy="4116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662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err="1" smtClean="0"/>
                        <a:t>JButton</a:t>
                      </a:r>
                      <a:r>
                        <a:rPr lang="en-US" altLang="ko-KR" sz="1400" b="0" dirty="0" smtClean="0"/>
                        <a:t> </a:t>
                      </a:r>
                      <a:r>
                        <a:rPr lang="en-US" altLang="ko-KR" sz="1400" b="0" dirty="0" err="1" smtClean="0"/>
                        <a:t>mybutton</a:t>
                      </a:r>
                      <a:r>
                        <a:rPr lang="en-US" altLang="ko-KR" sz="1400" b="0" dirty="0" smtClean="0"/>
                        <a:t> = new </a:t>
                      </a:r>
                      <a:r>
                        <a:rPr lang="en-US" altLang="ko-KR" sz="1400" b="0" dirty="0" err="1" smtClean="0"/>
                        <a:t>JButton</a:t>
                      </a:r>
                      <a:r>
                        <a:rPr lang="en-US" altLang="ko-KR" sz="1400" b="0" dirty="0" smtClean="0"/>
                        <a:t>("</a:t>
                      </a:r>
                      <a:r>
                        <a:rPr lang="ko-KR" altLang="en-US" sz="1400" b="0" dirty="0" smtClean="0"/>
                        <a:t>선택</a:t>
                      </a:r>
                      <a:r>
                        <a:rPr lang="en-US" altLang="ko-KR" sz="1400" b="0" dirty="0" smtClean="0"/>
                        <a:t>");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40132"/>
              </p:ext>
            </p:extLst>
          </p:nvPr>
        </p:nvGraphicFramePr>
        <p:xfrm>
          <a:off x="466768" y="3313120"/>
          <a:ext cx="8176903" cy="5048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12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err="1" smtClean="0"/>
                        <a:t>mybutton.addActionListener</a:t>
                      </a:r>
                      <a:r>
                        <a:rPr lang="en-US" altLang="ko-KR" sz="1400" b="0" dirty="0" smtClean="0"/>
                        <a:t>(this);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73794"/>
              </p:ext>
            </p:extLst>
          </p:nvPr>
        </p:nvGraphicFramePr>
        <p:xfrm>
          <a:off x="569785" y="5323625"/>
          <a:ext cx="8176903" cy="85228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2284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smtClean="0"/>
                        <a:t>public void </a:t>
                      </a:r>
                      <a:r>
                        <a:rPr lang="en-US" altLang="ko-KR" sz="1400" b="0" dirty="0" err="1" smtClean="0"/>
                        <a:t>actionPerformed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ActionEvent</a:t>
                      </a:r>
                      <a:r>
                        <a:rPr lang="en-US" altLang="ko-KR" sz="1400" b="0" dirty="0" smtClean="0"/>
                        <a:t> </a:t>
                      </a:r>
                      <a:r>
                        <a:rPr lang="en-US" altLang="ko-KR" sz="1400" b="0" dirty="0" err="1" smtClean="0"/>
                        <a:t>ae</a:t>
                      </a:r>
                      <a:r>
                        <a:rPr lang="en-US" altLang="ko-KR" sz="1400" b="0" dirty="0" smtClean="0"/>
                        <a:t>) {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  </a:t>
                      </a:r>
                      <a:r>
                        <a:rPr lang="en-US" altLang="ko-KR" sz="1400" b="0" dirty="0" err="1" smtClean="0"/>
                        <a:t>label.setText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err="1" smtClean="0"/>
                        <a:t>ae.getActionCommand</a:t>
                      </a:r>
                      <a:r>
                        <a:rPr lang="en-US" altLang="ko-KR" sz="1400" b="0" dirty="0" smtClean="0"/>
                        <a:t>()) ;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}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98610"/>
              </p:ext>
            </p:extLst>
          </p:nvPr>
        </p:nvGraphicFramePr>
        <p:xfrm>
          <a:off x="569786" y="4345845"/>
          <a:ext cx="8176903" cy="5048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12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smtClean="0"/>
                        <a:t>add(</a:t>
                      </a:r>
                      <a:r>
                        <a:rPr lang="en-US" altLang="ko-KR" sz="1400" b="0" dirty="0" err="1" smtClean="0"/>
                        <a:t>mybutton</a:t>
                      </a:r>
                      <a:r>
                        <a:rPr lang="en-US" altLang="ko-KR" sz="1400" b="0" dirty="0" smtClean="0"/>
                        <a:t>);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638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64198" y="997826"/>
            <a:ext cx="4929594" cy="3393247"/>
            <a:chOff x="354330" y="1541984"/>
            <a:chExt cx="6458286" cy="44862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330" y="1541984"/>
              <a:ext cx="6438900" cy="571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241" y="2075384"/>
              <a:ext cx="6429375" cy="3952875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이벤트 구동 프로그래밍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664865" y="1679146"/>
            <a:ext cx="2099697" cy="1564390"/>
            <a:chOff x="5883015" y="877058"/>
            <a:chExt cx="2705100" cy="213985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015" y="877058"/>
              <a:ext cx="2705100" cy="10668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015" y="1969167"/>
              <a:ext cx="2600325" cy="104775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r="22976"/>
          <a:stretch/>
        </p:blipFill>
        <p:spPr>
          <a:xfrm>
            <a:off x="4555221" y="4095545"/>
            <a:ext cx="4328264" cy="23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3171908" cy="532859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슈퍼 클래스 </a:t>
            </a:r>
            <a:r>
              <a:rPr lang="ko-KR" altLang="en-US" sz="1800" dirty="0" smtClean="0"/>
              <a:t>객체와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서브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클래스의 객체는 별개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서브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객체는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슈퍼 클래스 멤버 포함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서브클래스에서 슈퍼클래스의 접근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</a:t>
            </a:r>
            <a:r>
              <a:rPr lang="ko-KR" altLang="en-US" dirty="0" smtClean="0"/>
              <a:t>클래스 객체의 모양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클래스 상속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55" y="782594"/>
            <a:ext cx="5155449" cy="269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6" y="3516859"/>
            <a:ext cx="4053014" cy="302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6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4786824" cy="53285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슈퍼 클래스와 서브 클래스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각각 여러 개의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작성 가능</a:t>
            </a:r>
            <a:endParaRPr lang="en-US" altLang="ko-KR" sz="18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서브 클래스의 객체가 생성될 때</a:t>
            </a:r>
            <a:endParaRPr lang="en-US" altLang="ko-KR" sz="2200" dirty="0" smtClean="0"/>
          </a:p>
          <a:p>
            <a:pPr lvl="1"/>
            <a:r>
              <a:rPr lang="ko-KR" altLang="en-US" dirty="0" smtClean="0"/>
              <a:t>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실행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서브 클래스의 </a:t>
            </a:r>
            <a:r>
              <a:rPr lang="ko-KR" altLang="en-US" sz="2000" dirty="0" err="1" smtClean="0"/>
              <a:t>생성자와</a:t>
            </a:r>
            <a:r>
              <a:rPr lang="ko-KR" altLang="en-US" sz="2000" dirty="0" smtClean="0"/>
              <a:t> 슈퍼 클래스의 생성자가 결정되는 방식</a:t>
            </a:r>
            <a:endParaRPr lang="en-US" altLang="ko-KR" sz="2000" dirty="0"/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명시적 선택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서브 </a:t>
            </a:r>
            <a:r>
              <a:rPr lang="ko-KR" altLang="en-US" sz="1600" dirty="0"/>
              <a:t>클래스 개발자가 슈퍼 클래스의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명시적 선택</a:t>
            </a:r>
            <a:endParaRPr lang="en-US" altLang="ko-KR" sz="1600" dirty="0"/>
          </a:p>
          <a:p>
            <a:pPr lvl="2"/>
            <a:r>
              <a:rPr lang="en-US" altLang="ko-KR" sz="1600" dirty="0"/>
              <a:t>super() </a:t>
            </a:r>
            <a:r>
              <a:rPr lang="ko-KR" altLang="en-US" sz="1600" dirty="0"/>
              <a:t>키워드를 이용하여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컴파일러가 </a:t>
            </a:r>
            <a:r>
              <a:rPr lang="ko-KR" altLang="en-US" sz="1800" dirty="0" err="1" smtClean="0"/>
              <a:t>기본생성자</a:t>
            </a:r>
            <a:r>
              <a:rPr lang="ko-KR" altLang="en-US" sz="1800" dirty="0" smtClean="0"/>
              <a:t> 선택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서브 </a:t>
            </a:r>
            <a:r>
              <a:rPr lang="ko-KR" altLang="en-US" sz="1600" dirty="0"/>
              <a:t>클래스 개발자가 </a:t>
            </a:r>
            <a:r>
              <a:rPr lang="ko-KR" altLang="en-US" sz="1600" dirty="0" smtClean="0"/>
              <a:t>슈퍼 클래스의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선택하지 않는 경우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컴파일러가 자동으로 슈퍼 클래스의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선택</a:t>
            </a:r>
            <a:endParaRPr lang="en-US" altLang="ko-KR" sz="1600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서브 클래스와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8" y="1035350"/>
            <a:ext cx="3835834" cy="476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92928" y="5805264"/>
            <a:ext cx="10383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super</a:t>
            </a:r>
            <a:r>
              <a:rPr lang="en-US" altLang="ko-KR" dirty="0"/>
              <a:t>()</a:t>
            </a:r>
            <a:r>
              <a:rPr lang="ko-KR" altLang="en-US" dirty="0"/>
              <a:t>를 활용한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408" y="1089383"/>
            <a:ext cx="829296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super()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ColorPoint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생성자에서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서브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Point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호출하는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보인다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6104" y="1988840"/>
            <a:ext cx="4004824" cy="452431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 </a:t>
            </a:r>
            <a:r>
              <a:rPr lang="ko-KR" altLang="en-US" sz="1200" dirty="0"/>
              <a:t>한 점을 구성하는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 smtClean="0"/>
              <a:t>	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Point(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("(" + x + "," + y + ")");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extends Point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private </a:t>
            </a:r>
            <a:r>
              <a:rPr lang="en-US" altLang="ko-KR" sz="1200" dirty="0"/>
              <a:t>String color; // </a:t>
            </a:r>
            <a:r>
              <a:rPr lang="ko-KR" altLang="en-US" sz="1200" dirty="0"/>
              <a:t>점의 색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ColorPoint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y, String color)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super(x</a:t>
            </a:r>
            <a:r>
              <a:rPr lang="en-US" altLang="ko-KR" sz="1200" b="1" dirty="0"/>
              <a:t>, y); </a:t>
            </a:r>
            <a:r>
              <a:rPr lang="en-US" altLang="ko-KR" sz="1200" dirty="0"/>
              <a:t>// Point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Point(x, y)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color;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컬러 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(color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976952" y="1988840"/>
            <a:ext cx="3816424" cy="12003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SuperEx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</a:t>
            </a:r>
            <a:r>
              <a:rPr lang="en-US" altLang="ko-KR" sz="1200" dirty="0" smtClean="0"/>
              <a:t>main(String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(5, 6, "blue");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107503" y="3056965"/>
            <a:ext cx="995155" cy="2008094"/>
          </a:xfrm>
          <a:custGeom>
            <a:avLst/>
            <a:gdLst>
              <a:gd name="connsiteX0" fmla="*/ 1256100 w 1256100"/>
              <a:gd name="connsiteY0" fmla="*/ 2008094 h 2008094"/>
              <a:gd name="connsiteX1" fmla="*/ 1041 w 1256100"/>
              <a:gd name="connsiteY1" fmla="*/ 762000 h 2008094"/>
              <a:gd name="connsiteX2" fmla="*/ 1085770 w 1256100"/>
              <a:gd name="connsiteY2" fmla="*/ 0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6100" h="2008094">
                <a:moveTo>
                  <a:pt x="1256100" y="2008094"/>
                </a:moveTo>
                <a:cubicBezTo>
                  <a:pt x="642764" y="1552388"/>
                  <a:pt x="29429" y="1096682"/>
                  <a:pt x="1041" y="762000"/>
                </a:cubicBezTo>
                <a:cubicBezTo>
                  <a:pt x="-27347" y="427318"/>
                  <a:pt x="529211" y="213659"/>
                  <a:pt x="108577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948264" y="4116437"/>
            <a:ext cx="1584176" cy="510778"/>
          </a:xfrm>
          <a:prstGeom prst="wedgeRoundRectCallout">
            <a:avLst>
              <a:gd name="adj1" fmla="val -62863"/>
              <a:gd name="adj2" fmla="val -122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x=5, y=6,</a:t>
            </a:r>
          </a:p>
          <a:p>
            <a:r>
              <a:rPr lang="en-US" altLang="ko-KR" sz="1200" dirty="0"/>
              <a:t>color = "blue" </a:t>
            </a:r>
            <a:r>
              <a:rPr lang="ko-KR" altLang="en-US" sz="1200" dirty="0"/>
              <a:t>전달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07503" y="2555635"/>
            <a:ext cx="549682" cy="510778"/>
          </a:xfrm>
          <a:prstGeom prst="wedgeRoundRectCallout">
            <a:avLst>
              <a:gd name="adj1" fmla="val -8477"/>
              <a:gd name="adj2" fmla="val 1085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x=5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y=6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932040" y="3356992"/>
            <a:ext cx="3816424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blue(5,6)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3635896" y="2661012"/>
            <a:ext cx="3456384" cy="2208148"/>
          </a:xfrm>
          <a:custGeom>
            <a:avLst/>
            <a:gdLst>
              <a:gd name="connsiteX0" fmla="*/ 2254928 w 2266454"/>
              <a:gd name="connsiteY0" fmla="*/ 0 h 2929631"/>
              <a:gd name="connsiteX1" fmla="*/ 1926455 w 2266454"/>
              <a:gd name="connsiteY1" fmla="*/ 2370338 h 2929631"/>
              <a:gd name="connsiteX2" fmla="*/ 0 w 2266454"/>
              <a:gd name="connsiteY2" fmla="*/ 2929631 h 292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454" h="2929631">
                <a:moveTo>
                  <a:pt x="2254928" y="0"/>
                </a:moveTo>
                <a:cubicBezTo>
                  <a:pt x="2278602" y="941033"/>
                  <a:pt x="2302276" y="1882066"/>
                  <a:pt x="1926455" y="2370338"/>
                </a:cubicBezTo>
                <a:cubicBezTo>
                  <a:pt x="1550634" y="2858610"/>
                  <a:pt x="319596" y="2834936"/>
                  <a:pt x="0" y="292963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4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업캐스팅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upcasting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600" dirty="0" smtClean="0"/>
              <a:t>서브 클래스의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err="1"/>
              <a:t>를</a:t>
            </a:r>
            <a:r>
              <a:rPr lang="ko-KR" altLang="en-US" sz="1600" dirty="0" smtClean="0"/>
              <a:t> 슈퍼 클래스 </a:t>
            </a:r>
            <a:r>
              <a:rPr lang="ko-KR" altLang="en-US" sz="1600" dirty="0" err="1" smtClean="0"/>
              <a:t>레퍼런스에</a:t>
            </a:r>
            <a:r>
              <a:rPr lang="ko-KR" altLang="en-US" sz="1600" dirty="0" smtClean="0"/>
              <a:t> 대입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슈퍼 클래스 </a:t>
            </a:r>
            <a:r>
              <a:rPr lang="ko-KR" altLang="en-US" sz="1600" dirty="0" err="1"/>
              <a:t>레퍼런스로</a:t>
            </a:r>
            <a:r>
              <a:rPr lang="ko-KR" altLang="en-US" sz="1600" dirty="0"/>
              <a:t> 서브 클래스 </a:t>
            </a:r>
            <a:r>
              <a:rPr lang="ko-KR" altLang="en-US" sz="1400" dirty="0" smtClean="0"/>
              <a:t>객체를 </a:t>
            </a:r>
            <a:r>
              <a:rPr lang="ko-KR" altLang="en-US" sz="1400" dirty="0"/>
              <a:t>가리키게 되는 현상</a:t>
            </a:r>
            <a:endParaRPr lang="en-US" altLang="ko-KR" sz="1400" dirty="0"/>
          </a:p>
          <a:p>
            <a:pPr lvl="2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업캐스팅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5442" y="2319548"/>
            <a:ext cx="3024336" cy="13849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Person { }</a:t>
            </a:r>
          </a:p>
          <a:p>
            <a:r>
              <a:rPr lang="en-US" altLang="ko-KR" sz="1400" dirty="0" smtClean="0"/>
              <a:t>class Student extends Person { }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Person </a:t>
            </a:r>
            <a:r>
              <a:rPr lang="en-US" altLang="ko-KR" sz="1400" dirty="0" smtClean="0"/>
              <a:t>p;</a:t>
            </a:r>
          </a:p>
          <a:p>
            <a:r>
              <a:rPr lang="en-US" altLang="ko-KR" sz="1400" dirty="0" smtClean="0"/>
              <a:t>Student s = new Student();</a:t>
            </a:r>
          </a:p>
          <a:p>
            <a:r>
              <a:rPr lang="en-US" altLang="ko-KR" sz="1400" b="1" dirty="0" smtClean="0"/>
              <a:t>p = s; // </a:t>
            </a:r>
            <a:r>
              <a:rPr lang="ko-KR" altLang="en-US" sz="1400" b="1" dirty="0" err="1" smtClean="0"/>
              <a:t>업캐스팅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19696" y="1964353"/>
            <a:ext cx="4111108" cy="489364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Person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String name;</a:t>
            </a:r>
          </a:p>
          <a:p>
            <a:pPr defTabSz="180000"/>
            <a:r>
              <a:rPr lang="en-US" altLang="ko-KR" sz="1200" dirty="0" smtClean="0"/>
              <a:t>	String id;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Person(String name)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this.name = name;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b="1" dirty="0" smtClean="0"/>
              <a:t>class 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Student extends Person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String grade;</a:t>
            </a:r>
          </a:p>
          <a:p>
            <a:pPr defTabSz="180000"/>
            <a:r>
              <a:rPr lang="en-US" altLang="ko-KR" sz="1200" dirty="0" smtClean="0"/>
              <a:t>	String department;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Student(String name) {</a:t>
            </a:r>
          </a:p>
          <a:p>
            <a:pPr defTabSz="180000"/>
            <a:r>
              <a:rPr lang="en-US" altLang="ko-KR" sz="1200" dirty="0" smtClean="0"/>
              <a:t>		super(name);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UpcastingEx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Person  p;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smtClean="0"/>
              <a:t>Student s = new Student(</a:t>
            </a:r>
            <a:r>
              <a:rPr lang="en-US" altLang="ko-KR" sz="1200" dirty="0" smtClean="0"/>
              <a:t>"</a:t>
            </a:r>
            <a:r>
              <a:rPr lang="ko-KR" altLang="en-US" sz="1200" b="1" dirty="0" smtClean="0"/>
              <a:t>이재문</a:t>
            </a:r>
            <a:r>
              <a:rPr lang="en-US" altLang="ko-KR" sz="1200" dirty="0" smtClean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 = s; // </a:t>
            </a:r>
            <a:r>
              <a:rPr lang="ko-KR" altLang="en-US" sz="1200" b="1" dirty="0" err="1" smtClean="0"/>
              <a:t>업캐스팅</a:t>
            </a:r>
            <a:r>
              <a:rPr lang="ko-KR" altLang="en-US" sz="1200" b="1" dirty="0" smtClean="0"/>
              <a:t> 발생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(p.name); // </a:t>
            </a:r>
            <a:r>
              <a:rPr lang="ko-KR" altLang="en-US" sz="1200" dirty="0" smtClean="0"/>
              <a:t>오류 없음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strike="sngStrike" dirty="0" err="1" smtClean="0"/>
              <a:t>p.grade</a:t>
            </a:r>
            <a:r>
              <a:rPr lang="en-US" altLang="ko-KR" sz="1200" b="1" strike="sngStrike" dirty="0" smtClean="0"/>
              <a:t> = "A";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strike="sngStrike" dirty="0" err="1" smtClean="0"/>
              <a:t>p.department</a:t>
            </a:r>
            <a:r>
              <a:rPr lang="en-US" altLang="ko-KR" sz="1200" b="1" strike="sngStrike" dirty="0" smtClean="0"/>
              <a:t> = "Com";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85921" y="4304271"/>
            <a:ext cx="2381619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 슈퍼클래스 </a:t>
            </a:r>
            <a:r>
              <a:rPr lang="ko-KR" altLang="en-US" sz="1400" dirty="0" err="1" smtClean="0">
                <a:latin typeface="HY나무L" panose="02030600000101010101" pitchFamily="18" charset="-127"/>
                <a:ea typeface="HY나무L" panose="02030600000101010101" pitchFamily="18" charset="-127"/>
              </a:rPr>
              <a:t>레퍼런스로</a:t>
            </a:r>
            <a:r>
              <a:rPr lang="ko-KR" altLang="en-US" sz="1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 객체 내의 슈퍼 </a:t>
            </a:r>
            <a:r>
              <a:rPr lang="ko-KR" altLang="en-US" sz="1400" dirty="0">
                <a:latin typeface="HY나무L" panose="02030600000101010101" pitchFamily="18" charset="-127"/>
                <a:ea typeface="HY나무L" panose="02030600000101010101" pitchFamily="18" charset="-127"/>
              </a:rPr>
              <a:t>클래스의 </a:t>
            </a:r>
            <a:r>
              <a:rPr lang="ko-KR" altLang="en-US" sz="1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멤버만 </a:t>
            </a:r>
            <a:r>
              <a:rPr lang="ko-KR" altLang="en-US" sz="1400" dirty="0">
                <a:latin typeface="HY나무L" panose="02030600000101010101" pitchFamily="18" charset="-127"/>
                <a:ea typeface="HY나무L" panose="02030600000101010101" pitchFamily="18" charset="-127"/>
              </a:rPr>
              <a:t>접근 가능</a:t>
            </a:r>
            <a:endParaRPr lang="en-US" altLang="ko-KR" sz="14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3" y="4088747"/>
            <a:ext cx="3167986" cy="212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0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다운캐스팅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downcasting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슈퍼 클래스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레퍼런스에</a:t>
            </a:r>
            <a:r>
              <a:rPr lang="ko-KR" altLang="en-US" dirty="0" smtClean="0"/>
              <a:t> 대입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업캐스팅된</a:t>
            </a:r>
            <a:r>
              <a:rPr lang="ko-KR" altLang="en-US" dirty="0" smtClean="0"/>
              <a:t> 것을 다시 원래대로 되돌리는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명시적 타입 변환 지정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다운캐스팅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2331" y="2614265"/>
            <a:ext cx="6048672" cy="13849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Person { }</a:t>
            </a:r>
          </a:p>
          <a:p>
            <a:r>
              <a:rPr lang="en-US" altLang="ko-KR" sz="1400" dirty="0" smtClean="0"/>
              <a:t>class Student extends Person { 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Person p = new Student(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이재문</a:t>
            </a:r>
            <a:r>
              <a:rPr lang="en-US" altLang="ko-KR" sz="1400" dirty="0" smtClean="0"/>
              <a:t>"); // </a:t>
            </a:r>
            <a:r>
              <a:rPr lang="ko-KR" altLang="en-US" sz="1400" dirty="0" err="1" smtClean="0"/>
              <a:t>업캐스팅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Student s = (Student)p; // </a:t>
            </a:r>
            <a:r>
              <a:rPr lang="ko-KR" altLang="en-US" sz="1400" b="1" dirty="0" smtClean="0"/>
              <a:t>다운캐스팅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강제타입변환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499671" y="4089188"/>
            <a:ext cx="48245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DowncastingEx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Person </a:t>
            </a:r>
            <a:r>
              <a:rPr lang="en-US" altLang="ko-KR" sz="1400" dirty="0"/>
              <a:t>p = new Student("</a:t>
            </a:r>
            <a:r>
              <a:rPr lang="ko-KR" altLang="en-US" sz="1400" dirty="0"/>
              <a:t>이재문</a:t>
            </a:r>
            <a:r>
              <a:rPr lang="en-US" altLang="ko-KR" sz="1400" dirty="0"/>
              <a:t>"); // </a:t>
            </a:r>
            <a:r>
              <a:rPr lang="ko-KR" altLang="en-US" sz="1400" dirty="0" err="1" smtClean="0"/>
              <a:t>업캐스팅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Student </a:t>
            </a:r>
            <a:r>
              <a:rPr lang="en-US" altLang="ko-KR" sz="1400" dirty="0"/>
              <a:t>s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 </a:t>
            </a:r>
            <a:r>
              <a:rPr lang="en-US" altLang="ko-KR" sz="1400" b="1" dirty="0"/>
              <a:t>= (Student)p; // </a:t>
            </a:r>
            <a:r>
              <a:rPr lang="ko-KR" altLang="en-US" sz="1400" b="1" dirty="0" smtClean="0"/>
              <a:t>다운캐스팅</a:t>
            </a:r>
            <a:endParaRPr lang="en-US" altLang="ko-KR" sz="1400" b="1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(s.name</a:t>
            </a:r>
            <a:r>
              <a:rPr lang="en-US" altLang="ko-KR" sz="1400" dirty="0"/>
              <a:t>); // </a:t>
            </a:r>
            <a:r>
              <a:rPr lang="ko-KR" altLang="en-US" sz="1400" dirty="0"/>
              <a:t>오류 없음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s.grade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"A"; // </a:t>
            </a:r>
            <a:r>
              <a:rPr lang="ko-KR" altLang="en-US" sz="1400" dirty="0"/>
              <a:t>오류 없음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58" y="3334551"/>
            <a:ext cx="3001954" cy="32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06667" y="6220940"/>
            <a:ext cx="188132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이재문</a:t>
            </a:r>
          </a:p>
        </p:txBody>
      </p:sp>
    </p:spTree>
    <p:extLst>
      <p:ext uri="{BB962C8B-B14F-4D97-AF65-F5344CB8AC3E}">
        <p14:creationId xmlns:p14="http://schemas.microsoft.com/office/powerpoint/2010/main" val="4264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27758"/>
            <a:ext cx="8640000" cy="5328592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오버라이딩</a:t>
            </a:r>
            <a:r>
              <a:rPr lang="en-US" altLang="ko-KR" sz="1800" dirty="0" smtClean="0"/>
              <a:t>(Method Overriding)</a:t>
            </a:r>
          </a:p>
          <a:p>
            <a:pPr lvl="1"/>
            <a:r>
              <a:rPr lang="ko-KR" altLang="en-US" dirty="0" smtClean="0"/>
              <a:t>서브 클래스에서 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중복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무력화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항상 서브 클래스에 </a:t>
            </a:r>
            <a:r>
              <a:rPr lang="ko-KR" altLang="en-US" dirty="0" err="1" smtClean="0"/>
              <a:t>오버라이딩한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실행되도록 보장됨</a:t>
            </a:r>
            <a:endParaRPr lang="en-US" altLang="ko-KR" dirty="0" smtClean="0"/>
          </a:p>
          <a:p>
            <a:r>
              <a:rPr lang="ko-KR" altLang="en-US" sz="1800" dirty="0" err="1" smtClean="0"/>
              <a:t>오버라이딩</a:t>
            </a:r>
            <a:r>
              <a:rPr lang="ko-KR" altLang="en-US" sz="1800" dirty="0" smtClean="0"/>
              <a:t> 조건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슈퍼 클래스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원형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인자 타입 및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동일하게 작성</a:t>
            </a:r>
            <a:endParaRPr lang="en-US" altLang="ko-KR" dirty="0" smtClean="0"/>
          </a:p>
          <a:p>
            <a:r>
              <a:rPr lang="ko-KR" altLang="en-US" dirty="0" smtClean="0"/>
              <a:t>메서드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/>
              <a:t>@Override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오버라이딩의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4385" y="4172579"/>
            <a:ext cx="3914344" cy="224676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A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</a:t>
            </a:r>
            <a:r>
              <a:rPr lang="ko-KR" altLang="en-US" sz="1400" dirty="0"/>
              <a:t>의 </a:t>
            </a:r>
            <a:r>
              <a:rPr lang="en-US" altLang="ko-KR" sz="1400" dirty="0"/>
              <a:t>f() </a:t>
            </a:r>
            <a:r>
              <a:rPr lang="ko-KR" altLang="en-US" sz="1400" dirty="0"/>
              <a:t>호출</a:t>
            </a:r>
            <a:r>
              <a:rPr lang="en-US" altLang="ko-KR" sz="1400" dirty="0" smtClean="0"/>
              <a:t>");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b="1" dirty="0" smtClean="0"/>
              <a:t>class </a:t>
            </a:r>
            <a:r>
              <a:rPr lang="en-US" altLang="ko-KR" sz="1400" b="1" dirty="0"/>
              <a:t>B extends A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 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A</a:t>
            </a:r>
            <a:r>
              <a:rPr lang="ko-KR" altLang="en-US" sz="1400" dirty="0"/>
              <a:t>의 </a:t>
            </a:r>
            <a:r>
              <a:rPr lang="en-US" altLang="ko-KR" sz="1400" dirty="0"/>
              <a:t>f()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오버라이딩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("B</a:t>
            </a:r>
            <a:r>
              <a:rPr lang="ko-KR" altLang="en-US" sz="1400" dirty="0"/>
              <a:t>의 </a:t>
            </a:r>
            <a:r>
              <a:rPr lang="en-US" altLang="ko-KR" sz="1400" dirty="0"/>
              <a:t>f() </a:t>
            </a:r>
            <a:r>
              <a:rPr lang="ko-KR" altLang="en-US" sz="1400" dirty="0"/>
              <a:t>호출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9594" y="3945032"/>
            <a:ext cx="3527431" cy="135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72" y="5295963"/>
            <a:ext cx="3267064" cy="126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57" y="3427034"/>
            <a:ext cx="3055443" cy="6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</TotalTime>
  <Words>1351</Words>
  <Application>Microsoft Office PowerPoint</Application>
  <PresentationFormat>화면 슬라이드 쇼(4:3)</PresentationFormat>
  <Paragraphs>551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51" baseType="lpstr">
      <vt:lpstr>HY강B</vt:lpstr>
      <vt:lpstr>HY견명조</vt:lpstr>
      <vt:lpstr>HY나무L</vt:lpstr>
      <vt:lpstr>HY헤드라인M</vt:lpstr>
      <vt:lpstr>나눔고딕</vt:lpstr>
      <vt:lpstr>돋움</vt:lpstr>
      <vt:lpstr>맑은 고딕</vt:lpstr>
      <vt:lpstr>휴먼편지체</vt:lpstr>
      <vt:lpstr>Arial</vt:lpstr>
      <vt:lpstr>Bookman Old Style</vt:lpstr>
      <vt:lpstr>Gill Sans MT</vt:lpstr>
      <vt:lpstr>Wingdings</vt:lpstr>
      <vt:lpstr>Wingdings 3</vt:lpstr>
      <vt:lpstr>2_Office 테마</vt:lpstr>
      <vt:lpstr>원본</vt:lpstr>
      <vt:lpstr>상속</vt:lpstr>
      <vt:lpstr>클래스 상속과 객체</vt:lpstr>
      <vt:lpstr>클래스 상속</vt:lpstr>
      <vt:lpstr>서브 클래스 객체의 모양</vt:lpstr>
      <vt:lpstr>서브 클래스와 슈퍼 클래스의 생성자 선택</vt:lpstr>
      <vt:lpstr>super()를 활용한 ColorPoint 작성</vt:lpstr>
      <vt:lpstr>업캐스팅</vt:lpstr>
      <vt:lpstr>다운캐스팅</vt:lpstr>
      <vt:lpstr>메소드 오버라이딩의 개념</vt:lpstr>
      <vt:lpstr>오버라이딩의 목적, 다형성 실현</vt:lpstr>
      <vt:lpstr>메소드 오버라이딩으로 다형성 실현</vt:lpstr>
      <vt:lpstr>메소드 오버라이딩으로 다형성 실현</vt:lpstr>
      <vt:lpstr>추상 클래스의 개념</vt:lpstr>
      <vt:lpstr>추상 클래스의 상속과 구현</vt:lpstr>
      <vt:lpstr>추상 클래스의 구현</vt:lpstr>
      <vt:lpstr>인터페이스</vt:lpstr>
      <vt:lpstr>인터페이스의 구조</vt:lpstr>
      <vt:lpstr> 인터페이스를 이용할 때에는 순서대로 작성 </vt:lpstr>
      <vt:lpstr>인터페이스를 이용할 때에는 순서대로 작성</vt:lpstr>
      <vt:lpstr>인터페이스를 이용할 때에는 순서대로 작성</vt:lpstr>
      <vt:lpstr>인터페이스 구현과 동시에 슈퍼 클래스 상속</vt:lpstr>
      <vt:lpstr>GUI </vt:lpstr>
      <vt:lpstr>자바의  GUI</vt:lpstr>
      <vt:lpstr>스윙 기반의 GUI프로그램 맛보기</vt:lpstr>
      <vt:lpstr>컨테이너와 컴포넌트</vt:lpstr>
      <vt:lpstr>스윙 GUI 프로그램 만들기</vt:lpstr>
      <vt:lpstr>프레임 만들기, Jframe 클래스 상속</vt:lpstr>
      <vt:lpstr>프레임 만들기, Jframe 클래스 상속</vt:lpstr>
      <vt:lpstr>프레임에 컴포넌트 붙이기(2)</vt:lpstr>
      <vt:lpstr>컨테이너와 배치 </vt:lpstr>
      <vt:lpstr>배치 관리자의 종류</vt:lpstr>
      <vt:lpstr>원의 넓이 구하기</vt:lpstr>
      <vt:lpstr>원의 넓이 구하기</vt:lpstr>
      <vt:lpstr>이벤트의 개념과 처리 </vt:lpstr>
      <vt:lpstr>컴포넌트에서의 이벤트 처리</vt:lpstr>
      <vt:lpstr>이벤트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SMART-00</cp:lastModifiedBy>
  <cp:revision>230</cp:revision>
  <dcterms:created xsi:type="dcterms:W3CDTF">2017-01-09T05:29:11Z</dcterms:created>
  <dcterms:modified xsi:type="dcterms:W3CDTF">2018-03-25T23:46:43Z</dcterms:modified>
</cp:coreProperties>
</file>