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1" r:id="rId6"/>
    <p:sldId id="265" r:id="rId7"/>
    <p:sldId id="266" r:id="rId8"/>
    <p:sldId id="262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B6F-7DD7-190C-3360-036DA278B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A1A93-CFC6-0411-7EAF-04A00423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FDAB-6F15-60BA-8BDB-62B7FE6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7681C-4AF8-5725-D567-34BC2E26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529DA-2BCF-E841-4092-B7CBF66C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AD33B-C208-1A92-C8BF-91C191FD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4BCAD-41C9-D014-EDC2-0DB7354BC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C4401-474C-FFE8-9764-24118372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88F5C-7D6D-434B-8F6A-2DB26D67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D14C6-4386-F822-5C81-B398577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3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B92CA-9649-80C2-A6D8-666B522C0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16072-8A8A-A168-DA1B-EE77A086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79BF-B88B-70CC-4F6B-DE0D174A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F716D-9E34-9F34-06D9-ED5A31CE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DBAE-C3C9-23CE-8D03-214C43B6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1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35673-879F-26DC-309A-79020FE1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B2FA4-F474-D587-EF94-205071D4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26C7F-BAA4-9048-E6F4-C03B1E76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842C7-F109-B3CA-A945-D7AFEDE1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9909-12AC-CB68-7A93-88B27A20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C5B6-52DA-A1F1-B024-F2CC5BE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968B4-F4E6-BCB2-252B-D01EFACD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31863-3EED-7465-67B0-6B216826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87A6E-724D-15F7-C0B1-E0CDFA14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3907A-4514-3767-55B6-AADAE10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7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7F5EA-202D-75D5-5C47-260FFEB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5EF8A-A756-1499-5899-85581E38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C5F5D-B16D-BE20-56B5-BD7AA7B2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ECCD4-C9F5-0E45-C892-C2707F82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41B0-E4A6-7644-A405-4610408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B757E-6B19-E138-B018-508BA184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0D5B-3811-B523-1FB7-D481A64F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E417B-0779-6369-41A8-7CD09BF1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E728F-BB77-9B22-5E79-1BF1419B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E3B44-CDBF-807B-D0F3-8A5299447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00DF8-0F55-40B0-9747-FC21C0451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CD4290-0B95-2DDD-4379-3CD3AB4B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87AD9-55D9-3E78-AED4-EA349017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AC7DF-937B-1618-CCE4-68652924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F55DD-C641-5694-D64D-B593F977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F148F-DB47-9B41-FEC1-2C9755E7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545C7-521F-E088-6349-EC49C7F5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CE03F-4F03-E82A-AE1D-E20BB939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655AE8-FC9F-296E-E93F-5A513DB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AF7A9-5046-729D-C1F8-DF7A23A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A16D4-A671-1774-FE31-DB4B837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A97E2-8C83-ABFF-0ECA-D6237249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530C-D6D8-EE3C-265A-700D2ECF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C713A-2EFB-E5A2-F27F-DCDB3765B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C3968-485B-B785-0BBC-766F0700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9C3B6-F5C0-2187-E712-B02EEC00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9B0CA-7C47-1E23-718F-5699D46A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AEAA5-8643-03EE-DBEB-F776370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A681DB-D96E-EC27-964B-B2B3CD832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C90DD-0B62-B250-C7B3-46E759A4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7B9A-3EED-5C91-8163-340B63DF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EEEE-F482-8B3A-8B1A-76DF9777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90198-0BAA-4873-FF32-386F4060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54E9B-C285-800A-68AF-504B4D86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BD6DF-E93A-D1AE-E695-B159C0D0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A7E6-0433-96F2-2FE3-69242E32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5FC6-8485-44C8-A4B2-F61E7C0CF331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BCA32-EABF-64EA-0113-F2436E28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D82BF-6B55-2C2E-F9AB-51B6D41D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0D73-C40F-4A38-AFF4-00DCB575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항공권 예약 시스템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BB61A6-7096-9694-11C6-2AE99AF64243}"/>
              </a:ext>
            </a:extLst>
          </p:cNvPr>
          <p:cNvSpPr txBox="1">
            <a:spLocks/>
          </p:cNvSpPr>
          <p:nvPr/>
        </p:nvSpPr>
        <p:spPr>
          <a:xfrm>
            <a:off x="7812504" y="5375488"/>
            <a:ext cx="4820653" cy="1482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발표자 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우지연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98C40-C8ED-A756-86F7-B782A0638C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5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8919705-1739-FD58-092D-401F4AFCFEF2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6463"/>
            <a:ext cx="5755341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항공권 예약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C268E-E737-823C-1ADD-BB89136DA319}"/>
              </a:ext>
            </a:extLst>
          </p:cNvPr>
          <p:cNvSpPr txBox="1"/>
          <p:nvPr/>
        </p:nvSpPr>
        <p:spPr>
          <a:xfrm>
            <a:off x="3012141" y="6214586"/>
            <a:ext cx="612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항공권을 조회하고 예약하면 예매 정보를 보여준다</a:t>
            </a:r>
            <a:endParaRPr lang="en-US" altLang="ko-KR" sz="2000" b="1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27AB8FC-8637-04D9-AFA4-938E1C720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4"/>
          <a:stretch/>
        </p:blipFill>
        <p:spPr>
          <a:xfrm>
            <a:off x="1731924" y="1500438"/>
            <a:ext cx="8683327" cy="46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5A6B5A-C9F2-3365-2B85-6BFE4CDA54EB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0604"/>
            <a:ext cx="3673642" cy="943226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>
                <a:latin typeface="+mn-lt"/>
              </a:rPr>
              <a:t>잔여 좌석 확인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222D7E-86AC-091B-DE79-8D01087D5343}"/>
              </a:ext>
            </a:extLst>
          </p:cNvPr>
          <p:cNvGrpSpPr/>
          <p:nvPr/>
        </p:nvGrpSpPr>
        <p:grpSpPr>
          <a:xfrm>
            <a:off x="198520" y="2228008"/>
            <a:ext cx="5240255" cy="2449517"/>
            <a:chOff x="2503570" y="1114854"/>
            <a:chExt cx="6303135" cy="2756852"/>
          </a:xfrm>
        </p:grpSpPr>
        <p:pic>
          <p:nvPicPr>
            <p:cNvPr id="6" name="그림 5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AB747B63-0721-C2BE-DF45-2ACDA1AFC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99" r="7209"/>
            <a:stretch/>
          </p:blipFill>
          <p:spPr>
            <a:xfrm>
              <a:off x="2503570" y="1114854"/>
              <a:ext cx="6303135" cy="2756852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AC9053F-6B5A-6C26-D959-CCD7EF4A5B7D}"/>
                </a:ext>
              </a:extLst>
            </p:cNvPr>
            <p:cNvSpPr/>
            <p:nvPr/>
          </p:nvSpPr>
          <p:spPr>
            <a:xfrm>
              <a:off x="7633447" y="2809875"/>
              <a:ext cx="247650" cy="27622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04F8B2-8D32-5B24-EBFC-0FE30AF2131E}"/>
              </a:ext>
            </a:extLst>
          </p:cNvPr>
          <p:cNvGrpSpPr/>
          <p:nvPr/>
        </p:nvGrpSpPr>
        <p:grpSpPr>
          <a:xfrm>
            <a:off x="6374642" y="2294941"/>
            <a:ext cx="5455408" cy="2449517"/>
            <a:chOff x="2436896" y="4364720"/>
            <a:chExt cx="6303135" cy="2352676"/>
          </a:xfrm>
        </p:grpSpPr>
        <p:pic>
          <p:nvPicPr>
            <p:cNvPr id="9" name="그림 8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B5C69B05-5307-AA14-09AF-BEAA124DB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09" r="3924" b="26921"/>
            <a:stretch/>
          </p:blipFill>
          <p:spPr>
            <a:xfrm>
              <a:off x="2436896" y="4364720"/>
              <a:ext cx="6303135" cy="2352676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8C4C19-6F78-5378-51C1-8E5FB1931956}"/>
                </a:ext>
              </a:extLst>
            </p:cNvPr>
            <p:cNvSpPr/>
            <p:nvPr/>
          </p:nvSpPr>
          <p:spPr>
            <a:xfrm>
              <a:off x="7501777" y="6047255"/>
              <a:ext cx="247650" cy="2762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58D801-8538-D7F7-8E03-DB5AF85B2C0E}"/>
              </a:ext>
            </a:extLst>
          </p:cNvPr>
          <p:cNvSpPr txBox="1"/>
          <p:nvPr/>
        </p:nvSpPr>
        <p:spPr>
          <a:xfrm>
            <a:off x="3059766" y="6021358"/>
            <a:ext cx="572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항공권을 예매하면 잔여 좌석이 줄어듦을 볼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D7FC99E-ECA5-7775-FBAC-67428D9FE553}"/>
              </a:ext>
            </a:extLst>
          </p:cNvPr>
          <p:cNvSpPr/>
          <p:nvPr/>
        </p:nvSpPr>
        <p:spPr>
          <a:xfrm>
            <a:off x="5600700" y="3267075"/>
            <a:ext cx="609600" cy="46699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7660FB-33AD-118A-A2DE-4D6AC4C49EA0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463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795C5-195C-363D-EE12-89539DEB14ED}"/>
              </a:ext>
            </a:extLst>
          </p:cNvPr>
          <p:cNvSpPr txBox="1"/>
          <p:nvPr/>
        </p:nvSpPr>
        <p:spPr>
          <a:xfrm>
            <a:off x="1546971" y="2138150"/>
            <a:ext cx="865430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  <a:latin typeface="JetBrains Mono"/>
              </a:rPr>
              <a:t>1.</a:t>
            </a:r>
            <a:r>
              <a:rPr lang="ko-KR" altLang="en-US" sz="2000" b="1" dirty="0">
                <a:effectLst/>
                <a:latin typeface="JetBrains Mono"/>
              </a:rPr>
              <a:t>사용자가 항공권 예매를 위해 회원가입을 진행한다</a:t>
            </a:r>
            <a:endParaRPr lang="en-US" altLang="ko-KR" sz="2000" b="1" dirty="0">
              <a:effectLst/>
              <a:latin typeface="JetBrains Mono"/>
            </a:endParaRPr>
          </a:p>
          <a:p>
            <a:r>
              <a:rPr lang="en-US" altLang="ko-KR" sz="2000" b="1" dirty="0">
                <a:latin typeface="JetBrains Mono"/>
              </a:rPr>
              <a:t>     </a:t>
            </a:r>
            <a:r>
              <a:rPr lang="en-US" altLang="ko-KR" sz="2000" b="1" dirty="0">
                <a:effectLst/>
                <a:latin typeface="JetBrains Mono"/>
              </a:rPr>
              <a:t>-&gt; </a:t>
            </a:r>
            <a:r>
              <a:rPr lang="ko-KR" altLang="en-US" sz="2000" b="1" dirty="0">
                <a:effectLst/>
                <a:latin typeface="JetBrains Mono"/>
              </a:rPr>
              <a:t>회원가입 시 구별하는 요소는 </a:t>
            </a:r>
            <a:r>
              <a:rPr lang="en-US" altLang="ko-KR" sz="2000" b="1" dirty="0">
                <a:effectLst/>
                <a:latin typeface="JetBrains Mono"/>
              </a:rPr>
              <a:t>ID</a:t>
            </a:r>
            <a:r>
              <a:rPr lang="ko-KR" altLang="en-US" sz="2000" b="1" dirty="0">
                <a:effectLst/>
                <a:latin typeface="JetBrains Mono"/>
              </a:rPr>
              <a:t>로 지정한다</a:t>
            </a:r>
            <a:endParaRPr lang="en-US" altLang="ko-KR" sz="2000" b="1" dirty="0">
              <a:effectLst/>
              <a:latin typeface="JetBrains Mono"/>
            </a:endParaRPr>
          </a:p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     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(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이름과 이메일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전화번호는 동일한 경우가 존재할 수 있기 때문에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JetBrains Mono"/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        ID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를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PK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값으로 둔다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.)</a:t>
            </a:r>
          </a:p>
          <a:p>
            <a:endParaRPr lang="en-US" altLang="ko-KR" sz="2000" b="1" dirty="0">
              <a:effectLst/>
              <a:latin typeface="JetBrains Mono"/>
            </a:endParaRPr>
          </a:p>
          <a:p>
            <a:r>
              <a:rPr lang="en-US" altLang="ko-KR" sz="2000" b="1" dirty="0">
                <a:latin typeface="JetBrains Mono"/>
              </a:rPr>
              <a:t>2. </a:t>
            </a:r>
            <a:r>
              <a:rPr lang="ko-KR" altLang="en-US" sz="2000" b="1" dirty="0">
                <a:latin typeface="JetBrains Mono"/>
              </a:rPr>
              <a:t>회원 가입이 완료 되면 사용자는 항공편을 조회할 수 있다</a:t>
            </a:r>
            <a:r>
              <a:rPr lang="en-US" altLang="ko-KR" sz="2000" b="1" dirty="0">
                <a:latin typeface="JetBrains Mono"/>
              </a:rPr>
              <a:t>.</a:t>
            </a:r>
          </a:p>
          <a:p>
            <a:r>
              <a:rPr lang="en-US" altLang="ko-KR" sz="2000" b="1" dirty="0">
                <a:latin typeface="JetBrains Mono"/>
              </a:rPr>
              <a:t>    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-&gt; to String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함수를 통해 항공편을 출력해준다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JetBrains Mono"/>
            </a:endParaRPr>
          </a:p>
          <a:p>
            <a:endParaRPr lang="en-US" altLang="ko-KR" sz="2000" b="1" dirty="0">
              <a:effectLst/>
              <a:latin typeface="JetBrains Mono"/>
            </a:endParaRPr>
          </a:p>
          <a:p>
            <a:r>
              <a:rPr lang="en-US" altLang="ko-KR" sz="2000" b="1" dirty="0">
                <a:latin typeface="JetBrains Mono"/>
              </a:rPr>
              <a:t>3. </a:t>
            </a:r>
            <a:r>
              <a:rPr lang="ko-KR" altLang="en-US" sz="2000" b="1" dirty="0">
                <a:latin typeface="JetBrains Mono"/>
              </a:rPr>
              <a:t>조회된 항공편을 예약하고</a:t>
            </a:r>
            <a:r>
              <a:rPr lang="en-US" altLang="ko-KR" sz="2000" b="1" dirty="0">
                <a:latin typeface="JetBrains Mono"/>
              </a:rPr>
              <a:t>, </a:t>
            </a:r>
            <a:r>
              <a:rPr lang="ko-KR" altLang="en-US" sz="2000" b="1" dirty="0">
                <a:latin typeface="JetBrains Mono"/>
              </a:rPr>
              <a:t>해당 예약내용을 출력해준다</a:t>
            </a:r>
            <a:r>
              <a:rPr lang="en-US" altLang="ko-KR" sz="2000" b="1" dirty="0">
                <a:latin typeface="JetBrains Mono"/>
              </a:rPr>
              <a:t>.</a:t>
            </a:r>
          </a:p>
          <a:p>
            <a:endParaRPr lang="en-US" altLang="ko-KR" sz="2000" b="1" dirty="0">
              <a:effectLst/>
              <a:latin typeface="JetBrains Mono"/>
            </a:endParaRPr>
          </a:p>
          <a:p>
            <a:r>
              <a:rPr lang="en-US" altLang="ko-KR" sz="2000" b="1" dirty="0">
                <a:latin typeface="JetBrains Mono"/>
              </a:rPr>
              <a:t>4. </a:t>
            </a:r>
            <a:r>
              <a:rPr lang="ko-KR" altLang="en-US" sz="2000" b="1" dirty="0">
                <a:latin typeface="JetBrains Mono"/>
              </a:rPr>
              <a:t>시스템을 종료한다</a:t>
            </a:r>
            <a:r>
              <a:rPr lang="en-US" altLang="ko-KR" sz="2000" b="1" dirty="0">
                <a:latin typeface="JetBrains Mono"/>
              </a:rPr>
              <a:t>.</a:t>
            </a:r>
            <a:endParaRPr lang="en-US" altLang="ko-KR" sz="2000" b="1" dirty="0">
              <a:effectLst/>
              <a:latin typeface="JetBrains Mono"/>
            </a:endParaRP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489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D612B06-4C91-1840-17F7-A86B122B8B4B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463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E91A7-5B0C-B309-8CC6-6E7B2171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8" t="7301" r="8414" b="11742"/>
          <a:stretch/>
        </p:blipFill>
        <p:spPr>
          <a:xfrm>
            <a:off x="1488143" y="2281191"/>
            <a:ext cx="3110311" cy="2819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795C5-195C-363D-EE12-89539DEB14ED}"/>
              </a:ext>
            </a:extLst>
          </p:cNvPr>
          <p:cNvSpPr txBox="1"/>
          <p:nvPr/>
        </p:nvSpPr>
        <p:spPr>
          <a:xfrm>
            <a:off x="5385548" y="2525842"/>
            <a:ext cx="426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USERLOGIN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9876AA"/>
                </a:solidFill>
                <a:effectLst/>
                <a:latin typeface="JetBrains Mono"/>
              </a:rPr>
              <a:t>name 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VARCHAR2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9876AA"/>
                </a:solidFill>
                <a:effectLst/>
                <a:latin typeface="JetBrains Mono"/>
              </a:rPr>
              <a:t>id   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VARCHAR2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primary key,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 err="1">
                <a:solidFill>
                  <a:srgbClr val="9876AA"/>
                </a:solidFill>
                <a:effectLst/>
                <a:latin typeface="JetBrains Mono"/>
              </a:rPr>
              <a:t>tel</a:t>
            </a:r>
            <a:r>
              <a:rPr lang="en-US" altLang="ko-KR" dirty="0">
                <a:solidFill>
                  <a:srgbClr val="9876AA"/>
                </a:solidFill>
                <a:effectLst/>
                <a:latin typeface="JetBrains Mono"/>
              </a:rPr>
              <a:t>  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dirty="0">
                <a:solidFill>
                  <a:srgbClr val="9876AA"/>
                </a:solidFill>
                <a:effectLst/>
                <a:latin typeface="JetBrains Mono"/>
              </a:rPr>
              <a:t>email 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VARCHAR2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dirty="0"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ko-KR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45221-06E9-1BD7-5D97-04E4EFD686F2}"/>
              </a:ext>
            </a:extLst>
          </p:cNvPr>
          <p:cNvSpPr txBox="1"/>
          <p:nvPr/>
        </p:nvSpPr>
        <p:spPr>
          <a:xfrm>
            <a:off x="2158813" y="5759034"/>
            <a:ext cx="72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/>
                <a:latin typeface="JetBrains Mono"/>
              </a:rPr>
              <a:t>가입한 사용자의 정보를 </a:t>
            </a:r>
            <a:endParaRPr lang="en-US" altLang="ko-KR" b="1" dirty="0">
              <a:effectLst/>
              <a:latin typeface="JetBrains Mono"/>
            </a:endParaRPr>
          </a:p>
          <a:p>
            <a:pPr algn="ctr"/>
            <a:r>
              <a:rPr lang="ko-KR" altLang="en-US" b="1" dirty="0">
                <a:latin typeface="JetBrains Mono"/>
              </a:rPr>
              <a:t>로컬 데이터베이스에 저장하기 위해 만든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434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B6251DF-0783-DECA-BC78-059251DB8ED6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463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데이터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795C5-195C-363D-EE12-89539DEB14ED}"/>
              </a:ext>
            </a:extLst>
          </p:cNvPr>
          <p:cNvSpPr txBox="1"/>
          <p:nvPr/>
        </p:nvSpPr>
        <p:spPr>
          <a:xfrm>
            <a:off x="6347012" y="1661307"/>
            <a:ext cx="61049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try 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sql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"insert into USERLOGIN (</a:t>
            </a:r>
            <a:r>
              <a:rPr lang="en-US" altLang="ko-KR" sz="1600" b="1" dirty="0" err="1">
                <a:solidFill>
                  <a:srgbClr val="ACDBFD"/>
                </a:solidFill>
                <a:effectLst/>
                <a:latin typeface="JetBrains Mono"/>
              </a:rPr>
              <a:t>name,id,tel,email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) values(?,?,?,?)"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</a:t>
            </a:r>
            <a:r>
              <a:rPr lang="en-US" altLang="ko-KR" sz="1600" b="1" dirty="0">
                <a:effectLst/>
                <a:latin typeface="JetBrains Mono"/>
              </a:rPr>
              <a:t> = </a:t>
            </a:r>
            <a:r>
              <a:rPr lang="en-US" altLang="ko-KR" sz="1600" b="1" dirty="0" err="1">
                <a:effectLst/>
                <a:latin typeface="JetBrains Mono"/>
              </a:rPr>
              <a:t>conn.prepareStatement</a:t>
            </a:r>
            <a:r>
              <a:rPr lang="en-US" altLang="ko-KR" sz="1600" b="1" dirty="0">
                <a:effectLst/>
                <a:latin typeface="JetBrains Mono"/>
              </a:rPr>
              <a:t>(</a:t>
            </a:r>
            <a:r>
              <a:rPr lang="en-US" altLang="ko-KR" sz="1600" b="1" dirty="0" err="1">
                <a:effectLst/>
                <a:latin typeface="JetBrains Mono"/>
              </a:rPr>
              <a:t>sql</a:t>
            </a:r>
            <a:r>
              <a:rPr lang="en-US" altLang="ko-KR" sz="1600" b="1" dirty="0">
                <a:effectLst/>
                <a:latin typeface="JetBrains Mono"/>
              </a:rPr>
              <a:t>);</a:t>
            </a:r>
            <a:br>
              <a:rPr lang="en-US" altLang="ko-KR" sz="1600" b="1" dirty="0">
                <a:effectLst/>
                <a:latin typeface="JetBrains Mono"/>
              </a:rPr>
            </a:b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pstmt.setString</a:t>
            </a:r>
            <a:r>
              <a:rPr lang="en-US" altLang="ko-KR" sz="1600" b="1" dirty="0">
                <a:effectLst/>
                <a:latin typeface="JetBrains Mono"/>
              </a:rPr>
              <a:t>(1, </a:t>
            </a:r>
            <a:r>
              <a:rPr lang="en-US" altLang="ko-KR" sz="1600" b="1" dirty="0" err="1">
                <a:effectLst/>
                <a:latin typeface="JetBrains Mono"/>
              </a:rPr>
              <a:t>user.getName</a:t>
            </a:r>
            <a:r>
              <a:rPr lang="en-US" altLang="ko-KR" sz="1600" b="1" dirty="0">
                <a:effectLst/>
                <a:latin typeface="JetBrains Mono"/>
              </a:rPr>
              <a:t>());</a:t>
            </a: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pstmt.setString</a:t>
            </a:r>
            <a:r>
              <a:rPr lang="en-US" altLang="ko-KR" sz="1600" b="1" dirty="0">
                <a:effectLst/>
                <a:latin typeface="JetBrains Mono"/>
              </a:rPr>
              <a:t>(2, </a:t>
            </a:r>
            <a:r>
              <a:rPr lang="en-US" altLang="ko-KR" sz="1600" b="1" dirty="0" err="1">
                <a:effectLst/>
                <a:latin typeface="JetBrains Mono"/>
              </a:rPr>
              <a:t>user.getId</a:t>
            </a:r>
            <a:r>
              <a:rPr lang="en-US" altLang="ko-KR" sz="1600" b="1" dirty="0">
                <a:effectLst/>
                <a:latin typeface="JetBrains Mono"/>
              </a:rPr>
              <a:t>());</a:t>
            </a: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pstmt.setString</a:t>
            </a:r>
            <a:r>
              <a:rPr lang="en-US" altLang="ko-KR" sz="1600" b="1" dirty="0">
                <a:effectLst/>
                <a:latin typeface="JetBrains Mono"/>
              </a:rPr>
              <a:t>(3, </a:t>
            </a:r>
            <a:r>
              <a:rPr lang="en-US" altLang="ko-KR" sz="1600" b="1" dirty="0" err="1">
                <a:effectLst/>
                <a:latin typeface="JetBrains Mono"/>
              </a:rPr>
              <a:t>user.getTel</a:t>
            </a:r>
            <a:r>
              <a:rPr lang="en-US" altLang="ko-KR" sz="1600" b="1" dirty="0">
                <a:effectLst/>
                <a:latin typeface="JetBrains Mono"/>
              </a:rPr>
              <a:t>());</a:t>
            </a: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pstmt.setString</a:t>
            </a:r>
            <a:r>
              <a:rPr lang="en-US" altLang="ko-KR" sz="1600" b="1" dirty="0">
                <a:effectLst/>
                <a:latin typeface="JetBrains Mono"/>
              </a:rPr>
              <a:t>(4, </a:t>
            </a:r>
            <a:r>
              <a:rPr lang="en-US" altLang="ko-KR" sz="1600" b="1" dirty="0" err="1">
                <a:effectLst/>
                <a:latin typeface="JetBrains Mono"/>
              </a:rPr>
              <a:t>user.getEmail</a:t>
            </a:r>
            <a:r>
              <a:rPr lang="en-US" altLang="ko-KR" sz="1600" b="1" dirty="0">
                <a:effectLst/>
                <a:latin typeface="JetBrains Mono"/>
              </a:rPr>
              <a:t>());</a:t>
            </a:r>
            <a:br>
              <a:rPr lang="en-US" altLang="ko-KR" sz="1600" b="1" dirty="0">
                <a:effectLst/>
                <a:latin typeface="JetBrains Mono"/>
              </a:rPr>
            </a:b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result = </a:t>
            </a:r>
            <a:r>
              <a:rPr lang="en-US" altLang="ko-KR" sz="1600" b="1" dirty="0" err="1">
                <a:effectLst/>
                <a:latin typeface="JetBrains Mono"/>
              </a:rPr>
              <a:t>pstmt.executeUpdate</a:t>
            </a:r>
            <a:r>
              <a:rPr lang="en-US" altLang="ko-KR" sz="1600" b="1" dirty="0">
                <a:effectLst/>
                <a:latin typeface="JetBrains Mono"/>
              </a:rPr>
              <a:t>();</a:t>
            </a: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conn.close</a:t>
            </a:r>
            <a:r>
              <a:rPr lang="en-US" altLang="ko-KR" sz="1600" b="1" dirty="0">
                <a:effectLst/>
                <a:latin typeface="JetBrains Mono"/>
              </a:rPr>
              <a:t>();</a:t>
            </a:r>
            <a:br>
              <a:rPr lang="en-US" altLang="ko-KR" sz="1600" b="1" dirty="0">
                <a:effectLst/>
                <a:latin typeface="JetBrains Mono"/>
              </a:rPr>
            </a:b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effectLst/>
                <a:latin typeface="JetBrains Mono"/>
              </a:rPr>
              <a:t>pstmt.close</a:t>
            </a:r>
            <a:r>
              <a:rPr lang="en-US" altLang="ko-KR" sz="1600" b="1" dirty="0">
                <a:effectLst/>
                <a:latin typeface="JetBrains Mono"/>
              </a:rPr>
              <a:t>();</a:t>
            </a:r>
            <a:br>
              <a:rPr lang="en-US" altLang="ko-KR" sz="1600" b="1" dirty="0"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catch 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Exception 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e) {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6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e.toString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45221-06E9-1BD7-5D97-04E4EFD686F2}"/>
              </a:ext>
            </a:extLst>
          </p:cNvPr>
          <p:cNvSpPr txBox="1"/>
          <p:nvPr/>
        </p:nvSpPr>
        <p:spPr>
          <a:xfrm>
            <a:off x="857987" y="6035206"/>
            <a:ext cx="508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JetBrains Mono"/>
              </a:rPr>
              <a:t>사용자의 정보를 삽입하는 </a:t>
            </a:r>
            <a:r>
              <a:rPr lang="en-US" altLang="ko-KR" b="1" dirty="0" err="1">
                <a:effectLst/>
                <a:latin typeface="JetBrains Mono"/>
              </a:rPr>
              <a:t>sql</a:t>
            </a:r>
            <a:r>
              <a:rPr lang="ko-KR" altLang="en-US" b="1" dirty="0">
                <a:effectLst/>
                <a:latin typeface="JetBrains Mono"/>
              </a:rPr>
              <a:t>문을 통해</a:t>
            </a:r>
            <a:endParaRPr lang="en-US" altLang="ko-KR" b="1" dirty="0">
              <a:effectLst/>
              <a:latin typeface="JetBrains Mono"/>
            </a:endParaRPr>
          </a:p>
          <a:p>
            <a:r>
              <a:rPr lang="ko-KR" altLang="en-US" b="1" dirty="0">
                <a:effectLst/>
                <a:latin typeface="JetBrains Mono"/>
              </a:rPr>
              <a:t>테이블에 사용자의 정보를 저장할 수 있다</a:t>
            </a:r>
            <a:r>
              <a:rPr lang="en-US" altLang="ko-KR" b="1" dirty="0">
                <a:effectLst/>
                <a:latin typeface="JetBrains Mono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06374-7E20-DC92-F1C1-6102C17D0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1"/>
          <a:stretch/>
        </p:blipFill>
        <p:spPr>
          <a:xfrm>
            <a:off x="454192" y="1661307"/>
            <a:ext cx="589282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3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097EDE-9B28-BD14-3ED9-2C4855A97061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463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회원 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E26C-20DB-CC13-1111-C0517397BBA1}"/>
              </a:ext>
            </a:extLst>
          </p:cNvPr>
          <p:cNvSpPr txBox="1"/>
          <p:nvPr/>
        </p:nvSpPr>
        <p:spPr>
          <a:xfrm>
            <a:off x="203180" y="2043669"/>
            <a:ext cx="4867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try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User 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dto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User()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do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try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JetBrains Mono"/>
              </a:rPr>
              <a:t>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: "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String 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nameInput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ko-KR" sz="1400" b="1" dirty="0" err="1">
                <a:solidFill>
                  <a:srgbClr val="E0AFDF"/>
                </a:solidFill>
                <a:effectLst/>
                <a:latin typeface="JetBrains Mono"/>
              </a:rPr>
              <a:t>br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.readLine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if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checkName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nameInput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dto.setName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nameInput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       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name =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false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else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이름 형식이 아닙니다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."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catch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IOException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e) 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e.toString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   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while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(name)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66867-4034-F03C-EB68-B920903E3982}"/>
              </a:ext>
            </a:extLst>
          </p:cNvPr>
          <p:cNvSpPr txBox="1"/>
          <p:nvPr/>
        </p:nvSpPr>
        <p:spPr>
          <a:xfrm>
            <a:off x="2603658" y="6046041"/>
            <a:ext cx="8054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JetBrains Mono"/>
              </a:rPr>
              <a:t>Do – while</a:t>
            </a:r>
            <a:r>
              <a:rPr lang="ko-KR" altLang="en-US" b="1" dirty="0">
                <a:latin typeface="JetBrains Mono"/>
              </a:rPr>
              <a:t>문과 </a:t>
            </a:r>
            <a:r>
              <a:rPr lang="en-US" altLang="ko-KR" b="1" dirty="0" err="1">
                <a:latin typeface="JetBrains Mono"/>
              </a:rPr>
              <a:t>boolean</a:t>
            </a:r>
            <a:r>
              <a:rPr lang="ko-KR" altLang="en-US" b="1" dirty="0">
                <a:latin typeface="JetBrains Mono"/>
              </a:rPr>
              <a:t>을 사용하여 입력한 값이 제약조건에 걸리지 않는다면</a:t>
            </a:r>
            <a:r>
              <a:rPr lang="en-US" altLang="ko-KR" b="1" dirty="0">
                <a:latin typeface="JetBrains Mono"/>
              </a:rPr>
              <a:t>,</a:t>
            </a:r>
          </a:p>
          <a:p>
            <a:pPr algn="ctr"/>
            <a:r>
              <a:rPr lang="en-US" altLang="ko-KR" b="1" dirty="0">
                <a:effectLst/>
                <a:latin typeface="JetBrains Mono"/>
              </a:rPr>
              <a:t>Boolean</a:t>
            </a:r>
            <a:r>
              <a:rPr lang="ko-KR" altLang="en-US" b="1" dirty="0">
                <a:effectLst/>
                <a:latin typeface="JetBrains Mono"/>
              </a:rPr>
              <a:t>값을 </a:t>
            </a:r>
            <a:r>
              <a:rPr lang="en-US" altLang="ko-KR" b="1" dirty="0">
                <a:effectLst/>
                <a:latin typeface="JetBrains Mono"/>
              </a:rPr>
              <a:t>false</a:t>
            </a:r>
            <a:r>
              <a:rPr lang="ko-KR" altLang="en-US" b="1" dirty="0">
                <a:effectLst/>
                <a:latin typeface="JetBrains Mono"/>
              </a:rPr>
              <a:t>로 변경시키고 해당 입력부분을 나간다</a:t>
            </a:r>
            <a:r>
              <a:rPr lang="en-US" altLang="ko-KR" b="1" dirty="0">
                <a:effectLst/>
                <a:latin typeface="JetBrains Mono"/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C9BA665-0F9F-4D23-ECD3-38EF3A716EA3}"/>
              </a:ext>
            </a:extLst>
          </p:cNvPr>
          <p:cNvSpPr txBox="1">
            <a:spLocks/>
          </p:cNvSpPr>
          <p:nvPr/>
        </p:nvSpPr>
        <p:spPr>
          <a:xfrm>
            <a:off x="490229" y="1550734"/>
            <a:ext cx="2135487" cy="46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latin typeface="+mn-lt"/>
              </a:rPr>
              <a:t>Join Class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2BD05A5-5DF2-23FF-DEB1-B721E5A4C576}"/>
              </a:ext>
            </a:extLst>
          </p:cNvPr>
          <p:cNvSpPr txBox="1">
            <a:spLocks/>
          </p:cNvSpPr>
          <p:nvPr/>
        </p:nvSpPr>
        <p:spPr>
          <a:xfrm>
            <a:off x="7386918" y="1550733"/>
            <a:ext cx="2135487" cy="46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latin typeface="+mn-lt"/>
              </a:rPr>
              <a:t>Main</a:t>
            </a:r>
            <a:r>
              <a:rPr lang="ko-KR" altLang="en-US" sz="1800" b="1" dirty="0">
                <a:latin typeface="+mn-lt"/>
              </a:rPr>
              <a:t> </a:t>
            </a:r>
            <a:r>
              <a:rPr lang="en-US" altLang="ko-KR" sz="1800" b="1" dirty="0">
                <a:latin typeface="+mn-lt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AFD99-B485-5793-C225-6383E4357EE7}"/>
              </a:ext>
            </a:extLst>
          </p:cNvPr>
          <p:cNvSpPr txBox="1"/>
          <p:nvPr/>
        </p:nvSpPr>
        <p:spPr>
          <a:xfrm>
            <a:off x="7492253" y="2238372"/>
            <a:ext cx="304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C9C1F5"/>
                </a:solidFill>
                <a:effectLst/>
                <a:latin typeface="JetBrains Mono"/>
              </a:rPr>
              <a:t>case </a:t>
            </a:r>
            <a:r>
              <a:rPr lang="en-US" altLang="ko-KR" sz="1800" b="1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 b="1" dirty="0" err="1">
                <a:solidFill>
                  <a:srgbClr val="A9B7C6"/>
                </a:solidFill>
                <a:effectLst/>
                <a:latin typeface="JetBrains Mono"/>
              </a:rPr>
              <a:t>join.insert</a:t>
            </a:r>
            <a: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</a:br>
            <a:b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8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8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8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8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800" b="1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800" b="1" dirty="0">
                <a:solidFill>
                  <a:srgbClr val="C9C1F5"/>
                </a:solidFill>
                <a:effectLst/>
                <a:latin typeface="JetBrains Mono"/>
              </a:rPr>
              <a:t>break</a:t>
            </a:r>
            <a:r>
              <a:rPr lang="en-US" altLang="ko-KR" sz="18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endParaRPr lang="en-US" altLang="ko-KR" sz="1800" b="1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119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070B87-4879-1DA4-13AE-64354EC6CCC9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463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 제약 조건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795C5-195C-363D-EE12-89539DEB14ED}"/>
              </a:ext>
            </a:extLst>
          </p:cNvPr>
          <p:cNvSpPr txBox="1"/>
          <p:nvPr/>
        </p:nvSpPr>
        <p:spPr>
          <a:xfrm>
            <a:off x="580463" y="1832723"/>
            <a:ext cx="94331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형식 체크 함수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public </a:t>
            </a:r>
            <a:r>
              <a:rPr lang="en-US" altLang="ko-KR" sz="1600" b="1" dirty="0" err="1">
                <a:solidFill>
                  <a:srgbClr val="C9C1F5"/>
                </a:solidFill>
                <a:effectLst/>
                <a:latin typeface="JetBrains Mono"/>
              </a:rPr>
              <a:t>boolean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 </a:t>
            </a:r>
            <a:r>
              <a:rPr lang="en-US" altLang="ko-KR" sz="1600" b="1" dirty="0" err="1">
                <a:solidFill>
                  <a:srgbClr val="E0AFDF"/>
                </a:solidFill>
                <a:effectLst/>
                <a:latin typeface="JetBrains Mono"/>
              </a:rPr>
              <a:t>checkName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String 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name) {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이름은 한글과 공백만 허용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return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name.matches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"^[</a:t>
            </a:r>
            <a:r>
              <a:rPr lang="ko-KR" altLang="en-US" sz="1600" b="1" dirty="0" err="1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-</a:t>
            </a:r>
            <a:r>
              <a:rPr lang="ko-KR" altLang="en-US" sz="1600" b="1" dirty="0" err="1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ㅎㅏ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-</a:t>
            </a:r>
            <a:r>
              <a:rPr lang="ko-KR" altLang="en-US" sz="1600" b="1" dirty="0" err="1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ㅣ가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-</a:t>
            </a:r>
            <a:r>
              <a:rPr lang="ko-KR" altLang="en-US" sz="1600" b="1" dirty="0" err="1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\\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s]+$"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 형식 체크 함수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public </a:t>
            </a:r>
            <a:r>
              <a:rPr lang="en-US" altLang="ko-KR" sz="1600" b="1" dirty="0" err="1">
                <a:solidFill>
                  <a:srgbClr val="C9C1F5"/>
                </a:solidFill>
                <a:effectLst/>
                <a:latin typeface="JetBrains Mono"/>
              </a:rPr>
              <a:t>boolean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 </a:t>
            </a:r>
            <a:r>
              <a:rPr lang="en-US" altLang="ko-KR" sz="1600" b="1" dirty="0" err="1">
                <a:solidFill>
                  <a:srgbClr val="E0AFDF"/>
                </a:solidFill>
                <a:effectLst/>
                <a:latin typeface="JetBrains Mono"/>
              </a:rPr>
              <a:t>checkEmail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String 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email) {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 형식 체크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return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email.matches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"^[0-9a-zA-Z]([-_.]?[0-9a-zA-Z])*@[0-9a-zA-Z]([-_.]?[0-9a-zA-Z])*.[a-zA-Z]{2,3}$"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형식 체크 함수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public </a:t>
            </a:r>
            <a:r>
              <a:rPr lang="en-US" altLang="ko-KR" sz="1600" b="1" dirty="0" err="1">
                <a:solidFill>
                  <a:srgbClr val="C9C1F5"/>
                </a:solidFill>
                <a:effectLst/>
                <a:latin typeface="JetBrains Mono"/>
              </a:rPr>
              <a:t>boolean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 </a:t>
            </a:r>
            <a:r>
              <a:rPr lang="en-US" altLang="ko-KR" sz="1600" b="1" dirty="0" err="1">
                <a:solidFill>
                  <a:srgbClr val="E0AFDF"/>
                </a:solidFill>
                <a:effectLst/>
                <a:latin typeface="JetBrains Mono"/>
              </a:rPr>
              <a:t>checkPhoneNumber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String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phoneNumber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번호는 숫자와 하이픈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JetBrains Mono"/>
              </a:rPr>
              <a:t>(-)</a:t>
            </a: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b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return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phoneNumber.matches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"^[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\\</a:t>
            </a:r>
            <a:r>
              <a:rPr lang="en-US" altLang="ko-KR" sz="1600" b="1" dirty="0">
                <a:solidFill>
                  <a:srgbClr val="ACDBFD"/>
                </a:solidFill>
                <a:effectLst/>
                <a:latin typeface="JetBrains Mono"/>
              </a:rPr>
              <a:t>d-]+$"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22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0B6A09-D6F8-450B-E782-49681A06A2E1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6463"/>
            <a:ext cx="5755341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회원 가입 화면</a:t>
            </a: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7F72BE6-5F03-16D4-F309-5AAA1A76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3" y="1503045"/>
            <a:ext cx="4718012" cy="516365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427A28-1FDE-AD81-FFEE-B0B16FE08482}"/>
              </a:ext>
            </a:extLst>
          </p:cNvPr>
          <p:cNvCxnSpPr>
            <a:cxnSpLocks/>
          </p:cNvCxnSpPr>
          <p:nvPr/>
        </p:nvCxnSpPr>
        <p:spPr>
          <a:xfrm flipH="1">
            <a:off x="4873997" y="2841812"/>
            <a:ext cx="881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42022-7747-E3AF-559C-F594AF8E9AB5}"/>
              </a:ext>
            </a:extLst>
          </p:cNvPr>
          <p:cNvCxnSpPr>
            <a:cxnSpLocks/>
          </p:cNvCxnSpPr>
          <p:nvPr/>
        </p:nvCxnSpPr>
        <p:spPr>
          <a:xfrm flipH="1">
            <a:off x="4784349" y="5002308"/>
            <a:ext cx="881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8C268E-E737-823C-1ADD-BB89136DA319}"/>
              </a:ext>
            </a:extLst>
          </p:cNvPr>
          <p:cNvSpPr txBox="1"/>
          <p:nvPr/>
        </p:nvSpPr>
        <p:spPr>
          <a:xfrm>
            <a:off x="5943600" y="2657146"/>
            <a:ext cx="437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제약조건을 어길 시 안내문이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08883-1C60-449F-D727-B80EF59AC3E2}"/>
              </a:ext>
            </a:extLst>
          </p:cNvPr>
          <p:cNvSpPr txBox="1"/>
          <p:nvPr/>
        </p:nvSpPr>
        <p:spPr>
          <a:xfrm>
            <a:off x="5943600" y="4817642"/>
            <a:ext cx="61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가입을 완료하면 사용자의 이름과 함께 환영 문구 출력</a:t>
            </a:r>
          </a:p>
        </p:txBody>
      </p:sp>
    </p:spTree>
    <p:extLst>
      <p:ext uri="{BB962C8B-B14F-4D97-AF65-F5344CB8AC3E}">
        <p14:creationId xmlns:p14="http://schemas.microsoft.com/office/powerpoint/2010/main" val="293246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8B10C-4921-2E4A-9354-516CBCB952B4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0604"/>
            <a:ext cx="3673642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항공권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D51E0-F943-FFCA-51E0-C114563AAEDC}"/>
              </a:ext>
            </a:extLst>
          </p:cNvPr>
          <p:cNvSpPr txBox="1"/>
          <p:nvPr/>
        </p:nvSpPr>
        <p:spPr>
          <a:xfrm>
            <a:off x="555811" y="2175825"/>
            <a:ext cx="79965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public </a:t>
            </a:r>
            <a:r>
              <a:rPr lang="en-US" altLang="ko-KR" sz="1400" b="1" dirty="0">
                <a:solidFill>
                  <a:srgbClr val="F3EFB4"/>
                </a:solidFill>
                <a:effectLst/>
                <a:latin typeface="JetBrains Mono"/>
              </a:rPr>
              <a:t>Reservation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this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dirty="0" err="1">
                <a:solidFill>
                  <a:srgbClr val="E0AFDF"/>
                </a:solidFill>
                <a:effectLst/>
                <a:latin typeface="JetBrains Mono"/>
              </a:rPr>
              <a:t>join</a:t>
            </a:r>
            <a:r>
              <a:rPr lang="en-US" altLang="ko-KR" sz="1400" b="1" dirty="0">
                <a:solidFill>
                  <a:srgbClr val="E0AFDF"/>
                </a:solidFill>
                <a:effectLst/>
                <a:latin typeface="JetBrains Mono"/>
              </a:rPr>
              <a:t>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Join()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this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flights</a:t>
            </a:r>
            <a:r>
              <a:rPr lang="en-US" altLang="ko-KR" sz="1400" b="1" i="1" dirty="0">
                <a:solidFill>
                  <a:srgbClr val="E0AFDF"/>
                </a:solidFill>
                <a:effectLst/>
                <a:latin typeface="JetBrains Mono"/>
              </a:rPr>
              <a:t>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latin typeface="JetBrains Mono"/>
              </a:rPr>
              <a:t>    </a:t>
            </a:r>
          </a:p>
          <a:p>
            <a:r>
              <a:rPr lang="en-US" altLang="ko-KR" sz="1400" b="1" i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flights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Flight(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"Tokyo"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"08:00"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"2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"10:00"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100000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flights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Flight(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"London"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"10:00"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"10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"20:00"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1000000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flights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new 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Flight(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en-US" altLang="ko-KR" sz="1400" b="1" dirty="0" err="1">
                <a:solidFill>
                  <a:srgbClr val="ACDBFD"/>
                </a:solidFill>
                <a:effectLst/>
                <a:latin typeface="JetBrains Mono"/>
              </a:rPr>
              <a:t>Newyork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"04:00"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"12</a:t>
            </a:r>
            <a:r>
              <a:rPr lang="ko-KR" altLang="en-US" sz="1400" b="1" dirty="0">
                <a:solidFill>
                  <a:srgbClr val="ACDBF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ACDBFD"/>
                </a:solidFill>
                <a:effectLst/>
                <a:latin typeface="JetBrains Mono"/>
              </a:rPr>
              <a:t>"16:00"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, </a:t>
            </a:r>
            <a:r>
              <a:rPr lang="en-US" altLang="ko-KR" sz="1400" b="1" dirty="0">
                <a:solidFill>
                  <a:srgbClr val="6897BB"/>
                </a:solidFill>
                <a:effectLst/>
                <a:latin typeface="JetBrains Mono"/>
              </a:rPr>
              <a:t>2000000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C9C1F5"/>
                </a:solidFill>
                <a:effectLst/>
                <a:latin typeface="JetBrains Mono"/>
              </a:rPr>
              <a:t>public void </a:t>
            </a:r>
            <a:r>
              <a:rPr lang="en-US" altLang="ko-KR" sz="1400" b="1" dirty="0" err="1">
                <a:solidFill>
                  <a:srgbClr val="E0AFDF"/>
                </a:solidFill>
                <a:effectLst/>
                <a:latin typeface="JetBrains Mono"/>
              </a:rPr>
              <a:t>showFlightTimetable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4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400" b="1" dirty="0" err="1">
                <a:solidFill>
                  <a:srgbClr val="C9C1F5"/>
                </a:solidFill>
                <a:effectLst/>
                <a:latin typeface="JetBrains Mono"/>
              </a:rPr>
              <a:t>this</a:t>
            </a:r>
            <a:r>
              <a:rPr lang="en-US" altLang="ko-KR" sz="1400" b="1" dirty="0" err="1"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4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400" b="1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400" b="1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68C61E3-0BF2-3C12-F4D3-D3034333816C}"/>
              </a:ext>
            </a:extLst>
          </p:cNvPr>
          <p:cNvSpPr txBox="1">
            <a:spLocks/>
          </p:cNvSpPr>
          <p:nvPr/>
        </p:nvSpPr>
        <p:spPr>
          <a:xfrm>
            <a:off x="473242" y="1399387"/>
            <a:ext cx="2135487" cy="46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latin typeface="+mn-lt"/>
              </a:rPr>
              <a:t>Reservation Class</a:t>
            </a:r>
            <a:endParaRPr lang="ko-KR" altLang="en-US" sz="18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C50CF-3A8F-0BF0-9ACB-E6FC477AD288}"/>
              </a:ext>
            </a:extLst>
          </p:cNvPr>
          <p:cNvSpPr txBox="1"/>
          <p:nvPr/>
        </p:nvSpPr>
        <p:spPr>
          <a:xfrm>
            <a:off x="7164688" y="2094183"/>
            <a:ext cx="3693458" cy="1334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case </a:t>
            </a:r>
            <a:r>
              <a:rPr lang="en-US" altLang="ko-KR" sz="1600" b="1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reservation.showFlightTimetable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 err="1">
                <a:solidFill>
                  <a:srgbClr val="C9C1F5"/>
                </a:solidFill>
                <a:effectLst/>
                <a:latin typeface="JetBrains Mono"/>
              </a:rPr>
              <a:t>System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 altLang="ko-KR" sz="1600" b="1" i="1" dirty="0" err="1">
                <a:solidFill>
                  <a:srgbClr val="E0AFDF"/>
                </a:solidFill>
                <a:effectLst/>
                <a:latin typeface="JetBrains Mono"/>
              </a:rPr>
              <a:t>out</a:t>
            </a:r>
            <a:r>
              <a:rPr lang="en-US" altLang="ko-KR" sz="1600" b="1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altLang="ko-KR" sz="1600" b="1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b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</a:b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    </a:t>
            </a:r>
            <a:r>
              <a:rPr lang="en-US" altLang="ko-KR" sz="1600" b="1" dirty="0">
                <a:solidFill>
                  <a:srgbClr val="C9C1F5"/>
                </a:solidFill>
                <a:effectLst/>
                <a:latin typeface="JetBrains Mono"/>
              </a:rPr>
              <a:t>break</a:t>
            </a:r>
            <a:r>
              <a:rPr lang="en-US" altLang="ko-KR" sz="1600" b="1" dirty="0">
                <a:solidFill>
                  <a:srgbClr val="A89BF1"/>
                </a:solidFill>
                <a:effectLst/>
                <a:latin typeface="JetBrains Mono"/>
              </a:rPr>
              <a:t>;</a:t>
            </a:r>
            <a:endParaRPr lang="en-US" altLang="ko-KR" sz="1600" b="1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9DDA097-51A8-1529-EE21-81221D34276E}"/>
              </a:ext>
            </a:extLst>
          </p:cNvPr>
          <p:cNvSpPr txBox="1">
            <a:spLocks/>
          </p:cNvSpPr>
          <p:nvPr/>
        </p:nvSpPr>
        <p:spPr>
          <a:xfrm>
            <a:off x="6875930" y="1382382"/>
            <a:ext cx="2135487" cy="46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latin typeface="+mn-lt"/>
              </a:rPr>
              <a:t>Main</a:t>
            </a:r>
            <a:r>
              <a:rPr lang="ko-KR" altLang="en-US" sz="1800" b="1" dirty="0">
                <a:latin typeface="+mn-lt"/>
              </a:rPr>
              <a:t> </a:t>
            </a:r>
            <a:r>
              <a:rPr lang="en-US" altLang="ko-KR" sz="1800" b="1" dirty="0">
                <a:latin typeface="+mn-lt"/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C4C88-CB4E-AC8D-5D5E-D3926BEC747F}"/>
              </a:ext>
            </a:extLst>
          </p:cNvPr>
          <p:cNvSpPr txBox="1"/>
          <p:nvPr/>
        </p:nvSpPr>
        <p:spPr>
          <a:xfrm>
            <a:off x="1048870" y="5791588"/>
            <a:ext cx="89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 class</a:t>
            </a:r>
            <a:r>
              <a:rPr lang="ko-KR" altLang="en-US" b="1" dirty="0"/>
              <a:t>에서 </a:t>
            </a:r>
            <a:r>
              <a:rPr lang="en-US" altLang="ko-KR" b="1" dirty="0"/>
              <a:t>2</a:t>
            </a:r>
            <a:r>
              <a:rPr lang="ko-KR" altLang="en-US" b="1" dirty="0"/>
              <a:t>를 입력하면 미리</a:t>
            </a:r>
            <a:r>
              <a:rPr lang="en-US" altLang="ko-KR" b="1" dirty="0"/>
              <a:t> </a:t>
            </a:r>
            <a:r>
              <a:rPr lang="ko-KR" altLang="en-US" b="1" dirty="0"/>
              <a:t>입력된 항공권을 </a:t>
            </a:r>
            <a:r>
              <a:rPr lang="en-US" altLang="ko-KR" b="1" dirty="0" err="1"/>
              <a:t>toString</a:t>
            </a:r>
            <a:r>
              <a:rPr lang="en-US" altLang="ko-KR" b="1" dirty="0"/>
              <a:t>()</a:t>
            </a:r>
            <a:r>
              <a:rPr lang="ko-KR" altLang="en-US" b="1" dirty="0"/>
              <a:t>으로 출력해준다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43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04892-8400-E6AB-DBDC-13DA4E286765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D2341B9-8DF8-82AB-F924-6B887DB29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51118"/>
          <a:stretch/>
        </p:blipFill>
        <p:spPr>
          <a:xfrm>
            <a:off x="983203" y="1541446"/>
            <a:ext cx="9931325" cy="40452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1B5127-3C92-C5F3-0B54-F807BFA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6463"/>
            <a:ext cx="5755341" cy="94322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lt"/>
              </a:rPr>
              <a:t>항공권 조회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C268E-E737-823C-1ADD-BB89136DA319}"/>
              </a:ext>
            </a:extLst>
          </p:cNvPr>
          <p:cNvSpPr txBox="1"/>
          <p:nvPr/>
        </p:nvSpPr>
        <p:spPr>
          <a:xfrm>
            <a:off x="2726391" y="6014561"/>
            <a:ext cx="612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를 입력하면 저장된 항공편을 조회할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2776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760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JetBrains Mono</vt:lpstr>
      <vt:lpstr>맑은 고딕</vt:lpstr>
      <vt:lpstr>Arial</vt:lpstr>
      <vt:lpstr>Office 테마</vt:lpstr>
      <vt:lpstr>항공권 예약 시스템</vt:lpstr>
      <vt:lpstr>알고리즘</vt:lpstr>
      <vt:lpstr>테이블 생성</vt:lpstr>
      <vt:lpstr>데이터 저장</vt:lpstr>
      <vt:lpstr>회원 가입</vt:lpstr>
      <vt:lpstr> 제약 조건</vt:lpstr>
      <vt:lpstr>회원 가입 화면</vt:lpstr>
      <vt:lpstr>항공권 조회</vt:lpstr>
      <vt:lpstr>항공권 조회 화면</vt:lpstr>
      <vt:lpstr>항공권 예약 화면</vt:lpstr>
      <vt:lpstr>잔여 좌석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항공권 예약 시스템</dc:title>
  <dc:creator>지연</dc:creator>
  <cp:lastModifiedBy>지연</cp:lastModifiedBy>
  <cp:revision>1</cp:revision>
  <dcterms:created xsi:type="dcterms:W3CDTF">2023-07-30T15:30:07Z</dcterms:created>
  <dcterms:modified xsi:type="dcterms:W3CDTF">2023-07-30T16:21:22Z</dcterms:modified>
</cp:coreProperties>
</file>