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9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C087-8785-435E-8A39-DBEE5DCBD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19677-6228-48B5-9AA2-1A7316AD4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B2DE8-9074-4C1D-A440-86861839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B6ED7-3AA1-4C86-B772-B1A1ED60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39F0F-5F03-471C-B902-6F4AE0EB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544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1EAB-BBAF-4C7B-9789-4F158CCD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2904B-47D9-4C7F-A6E8-6501C91D1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9CDAE-19E5-4325-923D-C9D4AA5D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A69FE-22D5-40AB-96CC-55FC39A3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1D04-1496-44C0-A1DD-3C0F9F3D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72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3FA6B8-7F81-4D0E-AB6E-B5C74BBD3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32EDB-D210-4416-A92E-48D82E13F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804C3-2CCE-4933-A4DA-EC1B1152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F1CDB-6AC4-43C4-B4A8-DB0ADD1B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AB913-BA3A-4D55-915F-181B2BCC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488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1BDF-0551-4251-98E3-E95B3D16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FF95A-C840-4A12-96E6-3074CF8B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9375C-7DD2-4CBB-8889-64DFC379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EDC96-DF28-4477-B133-A04560F6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6EB0E-9DA6-4435-83A6-1AEFF7A2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242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8CAA-4EC4-49C6-BCAC-F0A640B0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92794-03DB-4B4E-8ED3-33A3C967F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9BCD9-740E-47E8-84F2-540EF860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98115-FF51-4496-ABE8-F35D10E7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0D2C6-FFDA-4D17-8B99-68C64910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73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BC4D-592F-479E-B22D-981EC551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50A94-75E6-4500-95DC-D0319A219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D6004-CE95-47D8-8548-36758DEA8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F60D9-C94A-4E15-9AE7-87F8B3B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C343C-432D-42C9-AA07-8373973E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652BC-BAB7-44B7-882F-E030D846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636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84AC-EC8A-4205-AEED-C5EC2420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DE6CC-F98B-445D-A3B7-CFCA65047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D3CCB-8D07-40A1-A94A-6F14F0BC4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02E26-2C1D-4D47-B9EA-B875F9057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3CF17-6183-46EF-85A4-D167DE0A5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C5A35-48B5-4B59-A273-4CC47FD5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2967E-B8CD-4A66-AB9B-950CFAEC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C9654-BCC8-4290-9A5C-3E69794E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907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5961-FB6F-4837-A6D0-4A548923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6C778-C5E0-45C1-BC0F-740116C1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56F59-551D-41A6-92BD-000FCF911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9DD7C-5996-4AE8-A99C-E554D0F2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0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EE0EE-8A39-4C2B-ADE4-33604341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7787A9-0AAE-4A75-964B-05431254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ABFA9-239B-433A-B93E-40DA4A65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035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DB2DA-6710-4345-B738-46C66919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37E00-FA8F-49E1-AE64-A089AA6EA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AD6AD-4E57-434E-B965-86C068509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B51A4-2192-464A-B7CC-1B695CC7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CA793-B437-4B2D-9544-774BECB9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51062-85B5-4466-BA80-81027BA1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968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1BC9-C793-48F2-BA15-33E1F175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FC4489-CF34-4144-87BC-CCDE3BCAF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FAB51-E965-48D5-8E30-4691122C6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773A9-3054-4487-85C5-450A11FA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9D80C-DD75-42BB-B6F5-20F63DA4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5E540-A6AC-4E84-8F3A-28B6A807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947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3880EC-BE16-42B7-9F52-7244EDFF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4F2B9-466C-4361-97F9-2DE2A5ECE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7E7EE-2403-4DCE-BFB8-4F639C955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E4620-7D4F-4324-A024-773B0D5F76E6}" type="datetimeFigureOut">
              <a:rPr lang="en-NZ" smtClean="0"/>
              <a:t>3/10/2021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505A-0004-41D1-842B-B607E2C90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24BA-EC29-41E3-95B8-FB18A8808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C1092-2B4B-4952-A456-A919154CA6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113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aptrinhx.com/spring-boot-architecture-2172211667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4B52-E320-4E11-8F19-1F762931E2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Application Automation Test </a:t>
            </a:r>
            <a:r>
              <a:rPr lang="en-NZ" sz="6000" dirty="0"/>
              <a:t>Architecture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6377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E84ED5-9FA4-4C7A-B07F-BF98741E92CC}"/>
              </a:ext>
            </a:extLst>
          </p:cNvPr>
          <p:cNvSpPr/>
          <p:nvPr/>
        </p:nvSpPr>
        <p:spPr>
          <a:xfrm>
            <a:off x="964735" y="2439799"/>
            <a:ext cx="1728132" cy="1501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CE091-1E57-4590-B4F8-EF26836E0A7B}"/>
              </a:ext>
            </a:extLst>
          </p:cNvPr>
          <p:cNvSpPr txBox="1"/>
          <p:nvPr/>
        </p:nvSpPr>
        <p:spPr>
          <a:xfrm>
            <a:off x="379601" y="1562636"/>
            <a:ext cx="56101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TestCase1#</a:t>
            </a:r>
          </a:p>
          <a:p>
            <a:r>
              <a:rPr lang="en-US" sz="1200" i="1" dirty="0"/>
              <a:t>……….</a:t>
            </a:r>
          </a:p>
          <a:p>
            <a:endParaRPr lang="en-US" sz="1200" i="1" dirty="0"/>
          </a:p>
          <a:p>
            <a:r>
              <a:rPr lang="en-US" sz="1200" i="1" dirty="0"/>
              <a:t>//Assert that the price equals $34.80</a:t>
            </a:r>
          </a:p>
          <a:p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WebElement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total=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.findBy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(By.id(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total_price_container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</a:t>
            </a:r>
            <a:r>
              <a:rPr lang="en-US" alt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total.getText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"$34.80"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i="1" dirty="0"/>
              <a:t>……….</a:t>
            </a:r>
            <a:endParaRPr lang="en-US" altLang="en-US" sz="1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NZ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60AF12D-124E-463C-B851-C2CDB9D39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876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1CE9B4-CD31-4228-B66F-9E463349B073}"/>
              </a:ext>
            </a:extLst>
          </p:cNvPr>
          <p:cNvSpPr txBox="1"/>
          <p:nvPr/>
        </p:nvSpPr>
        <p:spPr>
          <a:xfrm>
            <a:off x="339054" y="3190613"/>
            <a:ext cx="56101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TestCase2#</a:t>
            </a:r>
          </a:p>
          <a:p>
            <a:r>
              <a:rPr lang="en-US" sz="1200" i="1" dirty="0"/>
              <a:t>……….</a:t>
            </a:r>
          </a:p>
          <a:p>
            <a:endParaRPr lang="en-US" sz="1200" i="1" dirty="0"/>
          </a:p>
          <a:p>
            <a:r>
              <a:rPr lang="en-US" sz="1200" i="1" dirty="0"/>
              <a:t>//Assert that the price equals $44.80</a:t>
            </a:r>
          </a:p>
          <a:p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WebElement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total=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.findBy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(By.id(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total_price_container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</a:t>
            </a:r>
            <a:r>
              <a:rPr lang="en-US" alt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total.getText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"$44.80"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i="1" dirty="0"/>
              <a:t>……….</a:t>
            </a:r>
            <a:endParaRPr lang="en-US" altLang="en-US" sz="1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NZ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56729B-BB14-42FE-A381-C15A7BC27FC7}"/>
              </a:ext>
            </a:extLst>
          </p:cNvPr>
          <p:cNvSpPr txBox="1"/>
          <p:nvPr/>
        </p:nvSpPr>
        <p:spPr>
          <a:xfrm>
            <a:off x="339054" y="5103674"/>
            <a:ext cx="56101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TestCase</a:t>
            </a:r>
            <a:r>
              <a:rPr lang="en-US" dirty="0"/>
              <a:t> </a:t>
            </a:r>
            <a:r>
              <a:rPr lang="en-US" altLang="zh-CN" dirty="0"/>
              <a:t>n</a:t>
            </a:r>
            <a:r>
              <a:rPr lang="en-US" dirty="0"/>
              <a:t>#</a:t>
            </a:r>
          </a:p>
          <a:p>
            <a:r>
              <a:rPr lang="en-US" sz="1200" i="1" dirty="0"/>
              <a:t>……….</a:t>
            </a:r>
          </a:p>
          <a:p>
            <a:endParaRPr lang="en-US" sz="1200" i="1" dirty="0"/>
          </a:p>
          <a:p>
            <a:r>
              <a:rPr lang="en-US" sz="1200" i="1" dirty="0"/>
              <a:t>//Assert that the price equals $</a:t>
            </a:r>
            <a:r>
              <a:rPr lang="en-US" altLang="zh-CN" sz="1200" i="1" dirty="0"/>
              <a:t>xx</a:t>
            </a:r>
            <a:r>
              <a:rPr lang="en-US" sz="1200" i="1" dirty="0"/>
              <a:t>.80</a:t>
            </a:r>
          </a:p>
          <a:p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WebElement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total=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.findBy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(By.id(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total_price_container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</a:t>
            </a:r>
            <a:r>
              <a:rPr lang="en-US" alt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total.getText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"$xx.80"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i="1" dirty="0"/>
              <a:t>……….</a:t>
            </a:r>
            <a:endParaRPr lang="en-US" altLang="en-US" sz="1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NZ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5F8EB2-8A53-410A-AA65-AD792711C14A}"/>
              </a:ext>
            </a:extLst>
          </p:cNvPr>
          <p:cNvSpPr/>
          <p:nvPr/>
        </p:nvSpPr>
        <p:spPr>
          <a:xfrm>
            <a:off x="6655967" y="2439799"/>
            <a:ext cx="1728132" cy="1501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70190A-70AB-413D-9D03-26FFE88D7714}"/>
              </a:ext>
            </a:extLst>
          </p:cNvPr>
          <p:cNvSpPr txBox="1"/>
          <p:nvPr/>
        </p:nvSpPr>
        <p:spPr>
          <a:xfrm>
            <a:off x="6114877" y="1746825"/>
            <a:ext cx="56101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TestCase1#</a:t>
            </a:r>
          </a:p>
          <a:p>
            <a:r>
              <a:rPr lang="en-US" sz="1200" i="1" dirty="0"/>
              <a:t>……….</a:t>
            </a:r>
          </a:p>
          <a:p>
            <a:endParaRPr lang="en-US" sz="1200" i="1" dirty="0"/>
          </a:p>
          <a:p>
            <a:r>
              <a:rPr lang="en-US" sz="1200" i="1" dirty="0"/>
              <a:t>//Assert that the price equals $34.80</a:t>
            </a:r>
          </a:p>
          <a:p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WebElement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total=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.findBy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(By.id(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total_price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</a:t>
            </a:r>
            <a:r>
              <a:rPr lang="en-US" alt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total.getText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"$34.80"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i="1" dirty="0"/>
              <a:t>……….</a:t>
            </a:r>
            <a:endParaRPr lang="en-US" altLang="en-US" sz="1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N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96AF3A-24A2-425F-B036-CED5A8D99D53}"/>
              </a:ext>
            </a:extLst>
          </p:cNvPr>
          <p:cNvSpPr txBox="1"/>
          <p:nvPr/>
        </p:nvSpPr>
        <p:spPr>
          <a:xfrm>
            <a:off x="6030286" y="3190613"/>
            <a:ext cx="56101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TestCase2#</a:t>
            </a:r>
          </a:p>
          <a:p>
            <a:r>
              <a:rPr lang="en-US" sz="1200" i="1" dirty="0"/>
              <a:t>……….</a:t>
            </a:r>
          </a:p>
          <a:p>
            <a:endParaRPr lang="en-US" sz="1200" i="1" dirty="0"/>
          </a:p>
          <a:p>
            <a:r>
              <a:rPr lang="en-US" sz="1200" i="1" dirty="0"/>
              <a:t>//Assert that the price equals $44.80</a:t>
            </a:r>
          </a:p>
          <a:p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WebElement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total=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.findBy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(By.id(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total_price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</a:t>
            </a:r>
            <a:r>
              <a:rPr lang="en-US" alt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total.getText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"$44.80"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i="1" dirty="0"/>
              <a:t>……….</a:t>
            </a:r>
            <a:endParaRPr lang="en-US" altLang="en-US" sz="1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NZ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77AD9D-C49E-48CA-9D68-8E294CBAFE79}"/>
              </a:ext>
            </a:extLst>
          </p:cNvPr>
          <p:cNvSpPr txBox="1"/>
          <p:nvPr/>
        </p:nvSpPr>
        <p:spPr>
          <a:xfrm>
            <a:off x="6030286" y="5103674"/>
            <a:ext cx="56101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TestCase</a:t>
            </a:r>
            <a:r>
              <a:rPr lang="en-US" dirty="0"/>
              <a:t> </a:t>
            </a:r>
            <a:r>
              <a:rPr lang="en-US" altLang="zh-CN" dirty="0"/>
              <a:t>n</a:t>
            </a:r>
            <a:r>
              <a:rPr lang="en-US" dirty="0"/>
              <a:t>#</a:t>
            </a:r>
          </a:p>
          <a:p>
            <a:r>
              <a:rPr lang="en-US" sz="1200" i="1" dirty="0"/>
              <a:t>……….</a:t>
            </a:r>
          </a:p>
          <a:p>
            <a:endParaRPr lang="en-US" sz="1200" i="1" dirty="0"/>
          </a:p>
          <a:p>
            <a:r>
              <a:rPr lang="en-US" sz="1200" i="1" dirty="0"/>
              <a:t>//Assert that the price equals $</a:t>
            </a:r>
            <a:r>
              <a:rPr lang="en-US" altLang="zh-CN" sz="1200" i="1" dirty="0"/>
              <a:t>xx</a:t>
            </a:r>
            <a:r>
              <a:rPr lang="en-US" sz="1200" i="1" dirty="0"/>
              <a:t>.80</a:t>
            </a:r>
          </a:p>
          <a:p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WebElement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total=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.findBy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(By.id(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total_price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</a:t>
            </a:r>
            <a:r>
              <a:rPr lang="en-US" alt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total.getText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"$xx.80"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i="1" dirty="0"/>
              <a:t>……….</a:t>
            </a:r>
            <a:endParaRPr lang="en-US" altLang="en-US" sz="1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NZ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755F24-6589-4DFC-8FED-03623914CD19}"/>
              </a:ext>
            </a:extLst>
          </p:cNvPr>
          <p:cNvSpPr txBox="1"/>
          <p:nvPr/>
        </p:nvSpPr>
        <p:spPr>
          <a:xfrm>
            <a:off x="738231" y="972655"/>
            <a:ext cx="4328719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Change {id</a:t>
            </a:r>
            <a:r>
              <a:rPr lang="en-US" alt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total_price_container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"}</a:t>
            </a: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DF99907-26BA-4781-B2A0-10EB9B74E71D}"/>
              </a:ext>
            </a:extLst>
          </p:cNvPr>
          <p:cNvSpPr/>
          <p:nvPr/>
        </p:nvSpPr>
        <p:spPr>
          <a:xfrm>
            <a:off x="5754847" y="1051050"/>
            <a:ext cx="520117" cy="260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95BD63-0F21-4E9F-87BB-35793FE9E6CE}"/>
              </a:ext>
            </a:extLst>
          </p:cNvPr>
          <p:cNvSpPr txBox="1"/>
          <p:nvPr/>
        </p:nvSpPr>
        <p:spPr>
          <a:xfrm>
            <a:off x="6655967" y="1018366"/>
            <a:ext cx="2984733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Change {id</a:t>
            </a:r>
            <a:r>
              <a:rPr lang="en-US" alt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"}</a:t>
            </a: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DC0BE34-359F-4092-A9C5-CF5368D9FFF0}"/>
              </a:ext>
            </a:extLst>
          </p:cNvPr>
          <p:cNvSpPr txBox="1">
            <a:spLocks/>
          </p:cNvSpPr>
          <p:nvPr/>
        </p:nvSpPr>
        <p:spPr>
          <a:xfrm>
            <a:off x="184731" y="177218"/>
            <a:ext cx="10515600" cy="495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/>
              <a:t>Traditional test script based on the test flow :a flat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4759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06DA61F-7EAA-4D9C-BADE-5FEF6B3D33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31"/>
          <a:stretch/>
        </p:blipFill>
        <p:spPr bwMode="auto">
          <a:xfrm>
            <a:off x="1191237" y="2405064"/>
            <a:ext cx="9680895" cy="134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823EA2-AD9B-4206-BA79-177B7119431A}"/>
              </a:ext>
            </a:extLst>
          </p:cNvPr>
          <p:cNvSpPr/>
          <p:nvPr/>
        </p:nvSpPr>
        <p:spPr>
          <a:xfrm>
            <a:off x="1308683" y="3926047"/>
            <a:ext cx="1728132" cy="1501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Front Pages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(Html Elements)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A563D0-4B62-4A01-AA51-B691DA3DE59E}"/>
              </a:ext>
            </a:extLst>
          </p:cNvPr>
          <p:cNvSpPr/>
          <p:nvPr/>
        </p:nvSpPr>
        <p:spPr>
          <a:xfrm>
            <a:off x="3927446" y="3926047"/>
            <a:ext cx="1728132" cy="1501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Business Logic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(Business follow)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70FDC-AE45-4B60-AF10-C220B73F75A6}"/>
              </a:ext>
            </a:extLst>
          </p:cNvPr>
          <p:cNvSpPr txBox="1"/>
          <p:nvPr/>
        </p:nvSpPr>
        <p:spPr>
          <a:xfrm>
            <a:off x="6294540" y="4399862"/>
            <a:ext cx="21196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Z" dirty="0"/>
              <a:t>CRUD </a:t>
            </a:r>
            <a:r>
              <a:rPr lang="en-NZ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operations </a:t>
            </a:r>
            <a:endParaRPr lang="en-NZ" dirty="0"/>
          </a:p>
          <a:p>
            <a:pPr algn="ctr"/>
            <a:r>
              <a:rPr lang="en-NZ" sz="1200" dirty="0"/>
              <a:t>(DB to Java Object)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E5221-372E-4296-BEE2-B4BB2AD65EBA}"/>
              </a:ext>
            </a:extLst>
          </p:cNvPr>
          <p:cNvSpPr txBox="1"/>
          <p:nvPr/>
        </p:nvSpPr>
        <p:spPr>
          <a:xfrm>
            <a:off x="8904914" y="4464256"/>
            <a:ext cx="18246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Z" sz="1200" dirty="0"/>
              <a:t>DBMS</a:t>
            </a:r>
          </a:p>
          <a:p>
            <a:pPr algn="ctr"/>
            <a:r>
              <a:rPr lang="en-NZ" sz="1200" dirty="0"/>
              <a:t>(</a:t>
            </a:r>
            <a:r>
              <a:rPr lang="en-NZ" sz="1200" dirty="0" err="1"/>
              <a:t>Mysql,MongoDB</a:t>
            </a:r>
            <a:r>
              <a:rPr lang="en-NZ" sz="1200" dirty="0"/>
              <a:t>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F3CF38F-EFDF-4B5F-9368-6AF30387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sz="3200" dirty="0"/>
              <a:t>Web Application Architecture(</a:t>
            </a:r>
            <a:r>
              <a:rPr lang="en-NZ" sz="3200" dirty="0">
                <a:hlinkClick r:id="rId3"/>
              </a:rPr>
              <a:t>Java Spring Boot</a:t>
            </a:r>
            <a:r>
              <a:rPr lang="en-NZ" sz="32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9DCCA6-884C-4E09-8956-8A60CBC5B1A2}"/>
              </a:ext>
            </a:extLst>
          </p:cNvPr>
          <p:cNvSpPr txBox="1"/>
          <p:nvPr/>
        </p:nvSpPr>
        <p:spPr>
          <a:xfrm>
            <a:off x="838200" y="5097565"/>
            <a:ext cx="2574021" cy="2462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NZ" sz="1000" dirty="0"/>
              <a:t>&lt;</a:t>
            </a:r>
            <a:r>
              <a:rPr lang="en-NZ" sz="1000" dirty="0" err="1">
                <a:highlight>
                  <a:srgbClr val="FFFF00"/>
                </a:highlight>
              </a:rPr>
              <a:t>Total_price_container</a:t>
            </a:r>
            <a:r>
              <a:rPr lang="en-NZ" sz="1000" dirty="0">
                <a:highlight>
                  <a:srgbClr val="FFFF00"/>
                </a:highlight>
              </a:rPr>
              <a:t>  </a:t>
            </a:r>
            <a:r>
              <a:rPr lang="en-NZ" sz="1000" dirty="0"/>
              <a:t>text=${</a:t>
            </a:r>
            <a:r>
              <a:rPr lang="en-NZ" sz="1000" dirty="0" err="1"/>
              <a:t>totalPrice</a:t>
            </a:r>
            <a:r>
              <a:rPr lang="en-NZ" sz="1000" dirty="0"/>
              <a:t>} /&gt;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278B5F-0B13-4E25-AA51-74080F5A2D39}"/>
              </a:ext>
            </a:extLst>
          </p:cNvPr>
          <p:cNvSpPr txBox="1"/>
          <p:nvPr/>
        </p:nvSpPr>
        <p:spPr>
          <a:xfrm>
            <a:off x="838200" y="5845747"/>
            <a:ext cx="2574021" cy="2462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NZ" sz="1000" dirty="0"/>
              <a:t>&lt;</a:t>
            </a:r>
            <a:r>
              <a:rPr lang="en-NZ" sz="1000" dirty="0" err="1">
                <a:highlight>
                  <a:srgbClr val="FFFF00"/>
                </a:highlight>
              </a:rPr>
              <a:t>Total_price</a:t>
            </a:r>
            <a:r>
              <a:rPr lang="en-NZ" sz="1000" dirty="0">
                <a:highlight>
                  <a:srgbClr val="FFFF00"/>
                </a:highlight>
              </a:rPr>
              <a:t>  </a:t>
            </a:r>
            <a:r>
              <a:rPr lang="en-NZ" sz="1000" dirty="0"/>
              <a:t>text=${</a:t>
            </a:r>
            <a:r>
              <a:rPr lang="en-NZ" sz="1000" dirty="0" err="1"/>
              <a:t>totalPrice</a:t>
            </a:r>
            <a:r>
              <a:rPr lang="en-NZ" sz="1000" dirty="0"/>
              <a:t>} /&gt;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14055E3-C97E-4790-963A-285E2867AABF}"/>
              </a:ext>
            </a:extLst>
          </p:cNvPr>
          <p:cNvSpPr/>
          <p:nvPr/>
        </p:nvSpPr>
        <p:spPr>
          <a:xfrm>
            <a:off x="1890319" y="5415861"/>
            <a:ext cx="234891" cy="375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38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6FD8-B802-4838-8629-B5D745C5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002"/>
          </a:xfrm>
        </p:spPr>
        <p:txBody>
          <a:bodyPr>
            <a:normAutofit/>
          </a:bodyPr>
          <a:lstStyle/>
          <a:p>
            <a:r>
              <a:rPr lang="en-NZ" sz="3200" dirty="0"/>
              <a:t>Automation Test Layer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823EA2-AD9B-4206-BA79-177B7119431A}"/>
              </a:ext>
            </a:extLst>
          </p:cNvPr>
          <p:cNvSpPr/>
          <p:nvPr/>
        </p:nvSpPr>
        <p:spPr>
          <a:xfrm>
            <a:off x="1308683" y="3926047"/>
            <a:ext cx="1728132" cy="1501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Pages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(</a:t>
            </a:r>
            <a:r>
              <a:rPr lang="en-NZ" sz="1200" dirty="0" err="1">
                <a:solidFill>
                  <a:schemeClr val="tx1"/>
                </a:solidFill>
              </a:rPr>
              <a:t>selenium.WebElements</a:t>
            </a:r>
            <a:r>
              <a:rPr lang="en-NZ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A563D0-4B62-4A01-AA51-B691DA3DE59E}"/>
              </a:ext>
            </a:extLst>
          </p:cNvPr>
          <p:cNvSpPr/>
          <p:nvPr/>
        </p:nvSpPr>
        <p:spPr>
          <a:xfrm>
            <a:off x="3927446" y="3926047"/>
            <a:ext cx="1728132" cy="1501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(Test follow)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70FDC-AE45-4B60-AF10-C220B73F75A6}"/>
              </a:ext>
            </a:extLst>
          </p:cNvPr>
          <p:cNvSpPr txBox="1"/>
          <p:nvPr/>
        </p:nvSpPr>
        <p:spPr>
          <a:xfrm>
            <a:off x="6294540" y="4399862"/>
            <a:ext cx="188332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Z" dirty="0"/>
              <a:t>Params</a:t>
            </a:r>
          </a:p>
          <a:p>
            <a:pPr algn="ctr"/>
            <a:r>
              <a:rPr lang="en-NZ" sz="1200" dirty="0"/>
              <a:t>(Json file to Java Object)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E5221-372E-4296-BEE2-B4BB2AD65EBA}"/>
              </a:ext>
            </a:extLst>
          </p:cNvPr>
          <p:cNvSpPr txBox="1"/>
          <p:nvPr/>
        </p:nvSpPr>
        <p:spPr>
          <a:xfrm>
            <a:off x="8904914" y="4399862"/>
            <a:ext cx="18246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Z" dirty="0"/>
              <a:t>Json File </a:t>
            </a:r>
          </a:p>
          <a:p>
            <a:pPr algn="ctr"/>
            <a:r>
              <a:rPr lang="en-NZ" sz="1200" dirty="0"/>
              <a:t>(Test Data)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0BF02DFB-F26A-4BF1-97B6-0633ECDD2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31"/>
          <a:stretch/>
        </p:blipFill>
        <p:spPr bwMode="auto">
          <a:xfrm>
            <a:off x="1191237" y="2405064"/>
            <a:ext cx="9680895" cy="134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175B40-94CD-413F-B662-C6F668F4EF29}"/>
              </a:ext>
            </a:extLst>
          </p:cNvPr>
          <p:cNvSpPr txBox="1"/>
          <p:nvPr/>
        </p:nvSpPr>
        <p:spPr>
          <a:xfrm>
            <a:off x="955646" y="5027566"/>
            <a:ext cx="2727121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@FindBy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(id=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total_price_container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5CB890D-C86F-48E8-8D9C-99C901F974F2}"/>
              </a:ext>
            </a:extLst>
          </p:cNvPr>
          <p:cNvSpPr/>
          <p:nvPr/>
        </p:nvSpPr>
        <p:spPr>
          <a:xfrm>
            <a:off x="2007765" y="5454637"/>
            <a:ext cx="234891" cy="375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8F9820B1-B83B-466D-82EB-7F0635827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1D08A6-5312-4392-A4BB-E698783EF156}"/>
              </a:ext>
            </a:extLst>
          </p:cNvPr>
          <p:cNvSpPr txBox="1"/>
          <p:nvPr/>
        </p:nvSpPr>
        <p:spPr>
          <a:xfrm>
            <a:off x="926634" y="5975002"/>
            <a:ext cx="2727121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@FindBy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(id=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total_price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44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79BDF-14C4-453C-AF3B-7913EEF5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2400" b="1" dirty="0"/>
              <a:t>Automation Test  Flat Architecture Vs Automation Test  Layer Architecture </a:t>
            </a:r>
            <a:endParaRPr lang="en-NZ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C24DC-95FF-42AF-B20A-F3D069C4E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289"/>
          </a:xfrm>
        </p:spPr>
        <p:txBody>
          <a:bodyPr>
            <a:normAutofit/>
          </a:bodyPr>
          <a:lstStyle/>
          <a:p>
            <a:r>
              <a:rPr lang="en-NZ" sz="2000" dirty="0"/>
              <a:t>Most Web Application development based MVC layer Architecture</a:t>
            </a:r>
          </a:p>
          <a:p>
            <a:r>
              <a:rPr lang="en-NZ" sz="2000" dirty="0"/>
              <a:t>Traditional test script based on the test flow : a flat architecture.</a:t>
            </a:r>
          </a:p>
          <a:p>
            <a:r>
              <a:rPr lang="en-NZ" sz="2000" dirty="0"/>
              <a:t>If web Application development just change one line (Example: Id) but traditional test script has to change all test case including that id.</a:t>
            </a:r>
          </a:p>
          <a:p>
            <a:r>
              <a:rPr lang="en-NZ" sz="2000" dirty="0"/>
              <a:t>Agile or DevOps  change code every day ,need CI/CD daily . Traditional test script can’t meet this requirement.</a:t>
            </a:r>
          </a:p>
          <a:p>
            <a:r>
              <a:rPr lang="en-NZ" sz="2000" dirty="0"/>
              <a:t>The test architecture must align with application development architecture. So that test script can be updated as same complex as application development.</a:t>
            </a:r>
          </a:p>
          <a:p>
            <a:r>
              <a:rPr lang="en-NZ" sz="2000" dirty="0"/>
              <a:t>Because Json is </a:t>
            </a:r>
            <a:r>
              <a:rPr lang="zh-CN" altLang="en-US" sz="2000" dirty="0"/>
              <a:t>“</a:t>
            </a:r>
            <a:r>
              <a:rPr lang="en-US" altLang="zh-CN" sz="2000"/>
              <a:t>l</a:t>
            </a:r>
            <a:r>
              <a:rPr lang="en-NZ" sz="2000"/>
              <a:t>ogic</a:t>
            </a:r>
            <a:r>
              <a:rPr lang="zh-CN" altLang="en-US" sz="2000" dirty="0"/>
              <a:t>”</a:t>
            </a:r>
            <a:r>
              <a:rPr lang="en-NZ" sz="2000" dirty="0"/>
              <a:t> data structure in web application development, so the test data structure also align to Json.</a:t>
            </a:r>
          </a:p>
        </p:txBody>
      </p:sp>
    </p:spTree>
    <p:extLst>
      <p:ext uri="{BB962C8B-B14F-4D97-AF65-F5344CB8AC3E}">
        <p14:creationId xmlns:p14="http://schemas.microsoft.com/office/powerpoint/2010/main" val="262410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507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Web Application Automation Test Architecture</vt:lpstr>
      <vt:lpstr>PowerPoint Presentation</vt:lpstr>
      <vt:lpstr>Web Application Architecture(Java Spring Boot)</vt:lpstr>
      <vt:lpstr>Automation Test Layer Architecture</vt:lpstr>
      <vt:lpstr>Automation Test  Flat Architecture Vs Automation Test  Layer Architecture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Automation Test Architecture</dc:title>
  <dc:creator>Ziming Yao</dc:creator>
  <cp:lastModifiedBy>Ziming Yao</cp:lastModifiedBy>
  <cp:revision>4</cp:revision>
  <dcterms:created xsi:type="dcterms:W3CDTF">2021-10-03T10:22:09Z</dcterms:created>
  <dcterms:modified xsi:type="dcterms:W3CDTF">2021-10-03T12:28:26Z</dcterms:modified>
</cp:coreProperties>
</file>