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2"/>
  </p:notesMasterIdLst>
  <p:sldIdLst>
    <p:sldId id="265" r:id="rId2"/>
    <p:sldId id="273" r:id="rId3"/>
    <p:sldId id="268" r:id="rId4"/>
    <p:sldId id="272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9" r:id="rId15"/>
    <p:sldId id="274" r:id="rId16"/>
    <p:sldId id="276" r:id="rId17"/>
    <p:sldId id="270" r:id="rId18"/>
    <p:sldId id="275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F"/>
    <a:srgbClr val="BB3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7DEB1-325E-5744-BF22-4EDFF7FA4BD0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33DC3-4412-A047-826D-CCF5E3B0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1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smtClean="0"/>
              <a:t>Unified_Modeling_Language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33DC3-4412-A047-826D-CCF5E3B0B8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 예시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쇼핑몰 제품소개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영화관 영화소개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지하철 노선도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tv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유연성을 확보하기 위해 구체적인 것은 제거한다는 의미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83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 예시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쇼핑몰 제품소개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영화관 영화소개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지하철 노선도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tv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유연성을 확보하기 위해 구체적인 것은 제거한다는 의미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x-none"/>
              <a:t>op</a:t>
            </a:r>
            <a:r>
              <a:rPr lang="ko-KR" altLang="x-none"/>
              <a:t>설명</a:t>
            </a:r>
            <a:r>
              <a:rPr lang="x-none" altLang="ko-KR"/>
              <a:t> 
</a:t>
            </a:r>
          </a:p>
          <a:p>
            <a:r>
              <a:rPr lang="ko-KR" altLang="x-none" dirty="0"/>
              <a:t>건물짓기</a:t>
            </a:r>
            <a:r>
              <a:rPr lang="x-none" altLang="ko-KR"/>
              <a:t> </a:t>
            </a:r>
            <a:r>
              <a:rPr lang="ko-KR" altLang="x-none"/>
              <a:t>비유</a:t>
            </a:r>
            <a:r>
              <a:rPr lang="x-none" altLang="ko-KR"/>
              <a:t> 
</a:t>
            </a:r>
          </a:p>
          <a:p>
            <a:r>
              <a:rPr lang="ko-KR" altLang="x-none" dirty="0"/>
              <a:t>절차지향과</a:t>
            </a:r>
            <a:r>
              <a:rPr lang="x-none" altLang="ko-KR"/>
              <a:t> </a:t>
            </a:r>
            <a:r>
              <a:rPr lang="ko-KR" altLang="x-none"/>
              <a:t>비교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 예시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쇼핑몰 제품소개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영화관 영화소개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지하철 노선도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tv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유연성을 확보하기 위해 구체적인 것은 제거한다는 의미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33DC3-4412-A047-826D-CCF5E3B0B8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27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x-none"/>
              <a:t>op</a:t>
            </a:r>
            <a:r>
              <a:rPr lang="ko-KR" altLang="x-none"/>
              <a:t>설명</a:t>
            </a:r>
            <a:r>
              <a:rPr lang="x-none" altLang="ko-KR"/>
              <a:t> 
</a:t>
            </a:r>
          </a:p>
          <a:p>
            <a:r>
              <a:rPr lang="ko-KR" altLang="x-none" dirty="0"/>
              <a:t>건물짓기</a:t>
            </a:r>
            <a:r>
              <a:rPr lang="x-none" altLang="ko-KR"/>
              <a:t> </a:t>
            </a:r>
            <a:r>
              <a:rPr lang="ko-KR" altLang="x-none"/>
              <a:t>비유</a:t>
            </a:r>
            <a:r>
              <a:rPr lang="x-none" altLang="ko-KR"/>
              <a:t> 
</a:t>
            </a:r>
          </a:p>
          <a:p>
            <a:r>
              <a:rPr lang="ko-KR" altLang="x-none" dirty="0"/>
              <a:t>절차지향과</a:t>
            </a:r>
            <a:r>
              <a:rPr lang="x-none" altLang="ko-KR"/>
              <a:t> </a:t>
            </a:r>
            <a:r>
              <a:rPr lang="ko-KR" altLang="x-none"/>
              <a:t>비교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1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 예시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쇼핑몰 제품소개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영화관 영화소개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지하철 노선도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tv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유연성을 확보하기 위해 구체적인 것은 제거한다는 의미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 예시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쇼핑몰 제품소개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영화관 영화소개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지하철 노선도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tv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유연성을 확보하기 위해 구체적인 것은 제거한다는 의미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x-none"/>
              <a:t>op</a:t>
            </a:r>
            <a:r>
              <a:rPr lang="ko-KR" altLang="x-none"/>
              <a:t>설명</a:t>
            </a:r>
            <a:r>
              <a:rPr lang="x-none" altLang="ko-KR"/>
              <a:t> 
</a:t>
            </a:r>
          </a:p>
          <a:p>
            <a:r>
              <a:rPr lang="ko-KR" altLang="x-none" dirty="0"/>
              <a:t>건물짓기</a:t>
            </a:r>
            <a:r>
              <a:rPr lang="x-none" altLang="ko-KR"/>
              <a:t> </a:t>
            </a:r>
            <a:r>
              <a:rPr lang="ko-KR" altLang="x-none"/>
              <a:t>비유</a:t>
            </a:r>
            <a:r>
              <a:rPr lang="x-none" altLang="ko-KR"/>
              <a:t> 
</a:t>
            </a:r>
          </a:p>
          <a:p>
            <a:r>
              <a:rPr lang="ko-KR" altLang="x-none" dirty="0"/>
              <a:t>절차지향과</a:t>
            </a:r>
            <a:r>
              <a:rPr lang="x-none" altLang="ko-KR"/>
              <a:t> </a:t>
            </a:r>
            <a:r>
              <a:rPr lang="ko-KR" altLang="x-none"/>
              <a:t>비교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6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추상화 예시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쇼핑몰 제품소개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영화관 영화소개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지하철 노선도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tv</a:t>
            </a:r>
            <a:r>
              <a:rPr lang="ko-KR" altLang="en-US" dirty="0" smtClean="0"/>
              <a:t>그리기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유연성을 확보하기 위해 구체적인 것은 제거한다는 의미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F33AC-7E76-C049-8F2C-8BB25873B5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971552" y="0"/>
            <a:ext cx="619125" cy="6300788"/>
            <a:chOff x="2771800" y="0"/>
            <a:chExt cx="619160" cy="6300000"/>
          </a:xfrm>
        </p:grpSpPr>
        <p:sp>
          <p:nvSpPr>
            <p:cNvPr id="4" name="양쪽 모서리가 둥근 사각형 8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양쪽 모서리가 둥근 사각형 9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6" name="양쪽 모서리가 둥근 사각형 10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7" name="양쪽 모서리가 둥근 사각형 11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8" name="양쪽 모서리가 둥근 사각형 12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301876" y="2362195"/>
            <a:ext cx="5940425" cy="1200329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600" b="1" spc="-113" dirty="0" smtClean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UML</a:t>
            </a:r>
            <a:r>
              <a:rPr lang="en-US" altLang="ko-KR" sz="3600" b="1" spc="-113" baseline="0" dirty="0" smtClean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 Diagram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600" b="1" spc="-113" baseline="0" dirty="0" smtClean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rPr>
              <a:t>(Class Diagram)</a:t>
            </a:r>
            <a:endParaRPr lang="ko-KR" altLang="ko-KR" sz="2400" b="1" spc="-113" dirty="0">
              <a:solidFill>
                <a:srgbClr val="262626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pic>
        <p:nvPicPr>
          <p:cNvPr id="10" name="그림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1" y="260350"/>
            <a:ext cx="1990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1643062"/>
            <a:ext cx="280035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 r="25221"/>
          <a:stretch>
            <a:fillRect/>
          </a:stretch>
        </p:blipFill>
        <p:spPr bwMode="auto">
          <a:xfrm>
            <a:off x="2" y="650879"/>
            <a:ext cx="9180513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 rot="10800000">
            <a:off x="8651875" y="3933829"/>
            <a:ext cx="495300" cy="2924175"/>
            <a:chOff x="2771800" y="0"/>
            <a:chExt cx="495870" cy="6300000"/>
          </a:xfrm>
        </p:grpSpPr>
        <p:sp>
          <p:nvSpPr>
            <p:cNvPr id="4" name="양쪽 모서리가 둥근 사각형 8"/>
            <p:cNvSpPr/>
            <p:nvPr userDrawn="1"/>
          </p:nvSpPr>
          <p:spPr>
            <a:xfrm flipV="1">
              <a:off x="2849677" y="164169"/>
              <a:ext cx="125557" cy="5814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5" name="양쪽 모서리가 둥근 사각형 9"/>
            <p:cNvSpPr/>
            <p:nvPr userDrawn="1"/>
          </p:nvSpPr>
          <p:spPr>
            <a:xfrm flipV="1">
              <a:off x="2973644" y="174429"/>
              <a:ext cx="125557" cy="61187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6" name="양쪽 모서리가 둥근 사각형 10"/>
            <p:cNvSpPr/>
            <p:nvPr userDrawn="1"/>
          </p:nvSpPr>
          <p:spPr>
            <a:xfrm flipV="1">
              <a:off x="3096023" y="3419"/>
              <a:ext cx="125556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7" name="양쪽 모서리가 둥근 사각형 11"/>
            <p:cNvSpPr/>
            <p:nvPr userDrawn="1"/>
          </p:nvSpPr>
          <p:spPr>
            <a:xfrm flipV="1">
              <a:off x="3219990" y="3419"/>
              <a:ext cx="125556" cy="5349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grpSp>
        <p:nvGrpSpPr>
          <p:cNvPr id="8" name="그룹 21"/>
          <p:cNvGrpSpPr>
            <a:grpSpLocks/>
          </p:cNvGrpSpPr>
          <p:nvPr userDrawn="1"/>
        </p:nvGrpSpPr>
        <p:grpSpPr bwMode="auto">
          <a:xfrm>
            <a:off x="-3175" y="0"/>
            <a:ext cx="620713" cy="4941888"/>
            <a:chOff x="2771800" y="0"/>
            <a:chExt cx="619695" cy="6300000"/>
          </a:xfrm>
        </p:grpSpPr>
        <p:sp>
          <p:nvSpPr>
            <p:cNvPr id="9" name="양쪽 모서리가 둥근 사각형 22"/>
            <p:cNvSpPr/>
            <p:nvPr userDrawn="1"/>
          </p:nvSpPr>
          <p:spPr>
            <a:xfrm flipV="1">
              <a:off x="2771800" y="0"/>
              <a:ext cx="126792" cy="50958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0" name="양쪽 모서리가 둥근 사각형 23"/>
            <p:cNvSpPr/>
            <p:nvPr userDrawn="1"/>
          </p:nvSpPr>
          <p:spPr>
            <a:xfrm flipV="1">
              <a:off x="2895422" y="0"/>
              <a:ext cx="125207" cy="55087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1" name="양쪽 모서리가 둥근 사각형 24"/>
            <p:cNvSpPr/>
            <p:nvPr userDrawn="1"/>
          </p:nvSpPr>
          <p:spPr>
            <a:xfrm flipV="1">
              <a:off x="3019044" y="0"/>
              <a:ext cx="1252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2" name="양쪽 모서리가 둥근 사각형 25"/>
            <p:cNvSpPr/>
            <p:nvPr userDrawn="1"/>
          </p:nvSpPr>
          <p:spPr>
            <a:xfrm flipV="1">
              <a:off x="3141081" y="0"/>
              <a:ext cx="126792" cy="57373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3" name="양쪽 모서리가 둥근 사각형 26"/>
            <p:cNvSpPr/>
            <p:nvPr userDrawn="1"/>
          </p:nvSpPr>
          <p:spPr>
            <a:xfrm flipV="1">
              <a:off x="3264703" y="0"/>
              <a:ext cx="126792" cy="54156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pic>
        <p:nvPicPr>
          <p:cNvPr id="14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1" y="260350"/>
            <a:ext cx="1990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3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b="73100"/>
          <a:stretch>
            <a:fillRect/>
          </a:stretch>
        </p:blipFill>
        <p:spPr bwMode="auto">
          <a:xfrm>
            <a:off x="2" y="6291267"/>
            <a:ext cx="91805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16939"/>
          <a:stretch>
            <a:fillRect/>
          </a:stretch>
        </p:blipFill>
        <p:spPr bwMode="auto">
          <a:xfrm>
            <a:off x="2" y="0"/>
            <a:ext cx="91805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8"/>
          <p:cNvGrpSpPr>
            <a:grpSpLocks/>
          </p:cNvGrpSpPr>
          <p:nvPr userDrawn="1"/>
        </p:nvGrpSpPr>
        <p:grpSpPr bwMode="auto">
          <a:xfrm>
            <a:off x="2" y="4"/>
            <a:ext cx="373063" cy="828675"/>
            <a:chOff x="2895090" y="0"/>
            <a:chExt cx="372580" cy="6300000"/>
          </a:xfrm>
        </p:grpSpPr>
        <p:sp>
          <p:nvSpPr>
            <p:cNvPr id="7" name="양쪽 모서리가 둥근 사각형 9"/>
            <p:cNvSpPr/>
            <p:nvPr userDrawn="1"/>
          </p:nvSpPr>
          <p:spPr>
            <a:xfrm flipV="1">
              <a:off x="2895090" y="0"/>
              <a:ext cx="125251" cy="5648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8" name="양쪽 모서리가 둥근 사각형 10"/>
            <p:cNvSpPr/>
            <p:nvPr userDrawn="1"/>
          </p:nvSpPr>
          <p:spPr>
            <a:xfrm flipV="1">
              <a:off x="3018755" y="0"/>
              <a:ext cx="125251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9" name="양쪽 모서리가 둥근 사각형 11"/>
            <p:cNvSpPr/>
            <p:nvPr userDrawn="1"/>
          </p:nvSpPr>
          <p:spPr>
            <a:xfrm flipV="1">
              <a:off x="3142419" y="0"/>
              <a:ext cx="125251" cy="54431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grpSp>
        <p:nvGrpSpPr>
          <p:cNvPr id="10" name="그룹 12"/>
          <p:cNvGrpSpPr>
            <a:grpSpLocks/>
          </p:cNvGrpSpPr>
          <p:nvPr userDrawn="1"/>
        </p:nvGrpSpPr>
        <p:grpSpPr bwMode="auto">
          <a:xfrm rot="10800000">
            <a:off x="8770938" y="6030917"/>
            <a:ext cx="373062" cy="827087"/>
            <a:chOff x="2895090" y="0"/>
            <a:chExt cx="372580" cy="6300000"/>
          </a:xfrm>
        </p:grpSpPr>
        <p:sp>
          <p:nvSpPr>
            <p:cNvPr id="11" name="양쪽 모서리가 둥근 사각형 13"/>
            <p:cNvSpPr/>
            <p:nvPr userDrawn="1"/>
          </p:nvSpPr>
          <p:spPr>
            <a:xfrm flipV="1">
              <a:off x="2971192" y="72553"/>
              <a:ext cx="125250" cy="5647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2" name="양쪽 모서리가 둥근 사각형 14"/>
            <p:cNvSpPr/>
            <p:nvPr userDrawn="1"/>
          </p:nvSpPr>
          <p:spPr>
            <a:xfrm flipV="1">
              <a:off x="3018755" y="0"/>
              <a:ext cx="125250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3" name="양쪽 모서리가 둥근 사각형 15"/>
            <p:cNvSpPr/>
            <p:nvPr userDrawn="1"/>
          </p:nvSpPr>
          <p:spPr>
            <a:xfrm flipV="1">
              <a:off x="3218522" y="-568334"/>
              <a:ext cx="125250" cy="5441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pic>
        <p:nvPicPr>
          <p:cNvPr id="14" name="그림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1" y="260350"/>
            <a:ext cx="1990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85262" y="235598"/>
            <a:ext cx="8229600" cy="424732"/>
          </a:xfrm>
          <a:noFill/>
          <a:ln>
            <a:noFill/>
          </a:ln>
          <a:extLst/>
        </p:spPr>
        <p:txBody>
          <a:bodyPr>
            <a:spAutoFit/>
          </a:bodyPr>
          <a:lstStyle>
            <a:lvl1pPr algn="l">
              <a:defRPr lang="ko-KR" altLang="en-US" sz="2400" kern="1200" dirty="0">
                <a:solidFill>
                  <a:srgbClr val="FE005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0393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1871671"/>
            <a:ext cx="3905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871671"/>
            <a:ext cx="390525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8"/>
          <p:cNvGrpSpPr>
            <a:grpSpLocks/>
          </p:cNvGrpSpPr>
          <p:nvPr userDrawn="1"/>
        </p:nvGrpSpPr>
        <p:grpSpPr bwMode="auto">
          <a:xfrm rot="-5400000">
            <a:off x="1710535" y="96046"/>
            <a:ext cx="430213" cy="3851275"/>
            <a:chOff x="2951254" y="-2"/>
            <a:chExt cx="431056" cy="5384669"/>
          </a:xfrm>
        </p:grpSpPr>
        <p:sp>
          <p:nvSpPr>
            <p:cNvPr id="5" name="직사각형 4"/>
            <p:cNvSpPr/>
            <p:nvPr userDrawn="1"/>
          </p:nvSpPr>
          <p:spPr>
            <a:xfrm flipV="1">
              <a:off x="3097591" y="-1"/>
              <a:ext cx="127249" cy="5384669"/>
            </a:xfrm>
            <a:prstGeom prst="rect">
              <a:avLst/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 flipV="1">
              <a:off x="2944892" y="-1"/>
              <a:ext cx="127249" cy="5384669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 flipV="1">
              <a:off x="3256651" y="-2"/>
              <a:ext cx="125659" cy="5384669"/>
            </a:xfrm>
            <a:prstGeom prst="rect">
              <a:avLst/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12"/>
          <p:cNvGrpSpPr>
            <a:grpSpLocks/>
          </p:cNvGrpSpPr>
          <p:nvPr userDrawn="1"/>
        </p:nvGrpSpPr>
        <p:grpSpPr bwMode="auto">
          <a:xfrm rot="-5400000">
            <a:off x="7833523" y="1445421"/>
            <a:ext cx="430213" cy="1152525"/>
            <a:chOff x="2951257" y="-16"/>
            <a:chExt cx="431053" cy="7714613"/>
          </a:xfrm>
        </p:grpSpPr>
        <p:sp>
          <p:nvSpPr>
            <p:cNvPr id="9" name="양쪽 모서리가 둥근 사각형 8"/>
            <p:cNvSpPr/>
            <p:nvPr userDrawn="1"/>
          </p:nvSpPr>
          <p:spPr>
            <a:xfrm flipV="1">
              <a:off x="3097592" y="-16"/>
              <a:ext cx="127248" cy="70876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양쪽 모서리가 둥근 사각형 9"/>
            <p:cNvSpPr/>
            <p:nvPr userDrawn="1"/>
          </p:nvSpPr>
          <p:spPr>
            <a:xfrm flipV="1">
              <a:off x="2944895" y="-13"/>
              <a:ext cx="127248" cy="77146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양쪽 모서리가 둥근 사각형 10"/>
            <p:cNvSpPr/>
            <p:nvPr userDrawn="1"/>
          </p:nvSpPr>
          <p:spPr>
            <a:xfrm flipV="1">
              <a:off x="3256652" y="-16"/>
              <a:ext cx="125658" cy="66413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" name="그림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51" y="260350"/>
            <a:ext cx="19907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88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4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9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9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8655-9B04-DA4B-83A4-9C22721E545B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4E4B4-0F4C-A94E-ABE3-909864130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6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8.wdp"/><Relationship Id="rId5" Type="http://schemas.openxmlformats.org/officeDocument/2006/relationships/image" Target="../media/image17.png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19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Dependancy</a:t>
            </a:r>
            <a:r>
              <a:rPr lang="en-US" dirty="0" smtClean="0"/>
              <a:t> </a:t>
            </a:r>
            <a:r>
              <a:rPr lang="ko-KR" altLang="en-US" dirty="0" smtClean="0"/>
              <a:t>의존관계</a:t>
            </a:r>
            <a:endParaRPr lang="en-US" dirty="0"/>
          </a:p>
        </p:txBody>
      </p:sp>
      <p:sp>
        <p:nvSpPr>
          <p:cNvPr id="3" name="사각형: 둥근 모서리 17"/>
          <p:cNvSpPr/>
          <p:nvPr/>
        </p:nvSpPr>
        <p:spPr>
          <a:xfrm>
            <a:off x="1266652" y="1169455"/>
            <a:ext cx="6466820" cy="4006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객체 생성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메서드 호출시 객체 리턴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, </a:t>
            </a: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매개변수로 해당 객체를 사용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  <a:endParaRPr kumimoji="1" lang="ko-KR" altLang="en-US" sz="16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754506"/>
              </p:ext>
            </p:extLst>
          </p:nvPr>
        </p:nvGraphicFramePr>
        <p:xfrm>
          <a:off x="3722738" y="2444906"/>
          <a:ext cx="4338895" cy="288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881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class Student{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801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[]){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Student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Student();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1744011"/>
            <a:ext cx="2891466" cy="427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</a:t>
            </a:r>
            <a:r>
              <a:rPr lang="ko-KR" altLang="en-US" dirty="0" smtClean="0"/>
              <a:t>연관관계</a:t>
            </a:r>
            <a:endParaRPr lang="en-US" dirty="0"/>
          </a:p>
        </p:txBody>
      </p:sp>
      <p:sp>
        <p:nvSpPr>
          <p:cNvPr id="3" name="사각형: 둥근 모서리 17"/>
          <p:cNvSpPr/>
          <p:nvPr/>
        </p:nvSpPr>
        <p:spPr>
          <a:xfrm>
            <a:off x="1491352" y="1049908"/>
            <a:ext cx="6017419" cy="4006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필드로써 다른 객체의 참조를 가짐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  <a:endParaRPr kumimoji="1" lang="ko-KR" altLang="en-US" sz="16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37851"/>
              </p:ext>
            </p:extLst>
          </p:nvPr>
        </p:nvGraphicFramePr>
        <p:xfrm>
          <a:off x="3953051" y="2549611"/>
          <a:ext cx="3702453" cy="233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4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class Subject{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438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private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sbj</a:t>
                      </a:r>
                      <a:r>
                        <a:rPr lang="en-US" sz="180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sz="180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1" y="1829305"/>
            <a:ext cx="2808317" cy="38600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55021" y="3715507"/>
            <a:ext cx="432048" cy="27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68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</a:t>
            </a:r>
            <a:r>
              <a:rPr lang="ko-KR" altLang="en-US" dirty="0" smtClean="0"/>
              <a:t>집합연관관계</a:t>
            </a:r>
            <a:endParaRPr lang="en-US" dirty="0"/>
          </a:p>
        </p:txBody>
      </p:sp>
      <p:sp>
        <p:nvSpPr>
          <p:cNvPr id="3" name="사각형: 둥근 모서리 17"/>
          <p:cNvSpPr/>
          <p:nvPr/>
        </p:nvSpPr>
        <p:spPr>
          <a:xfrm>
            <a:off x="978839" y="1029659"/>
            <a:ext cx="7042445" cy="4006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연관 관계를 좀 더 세분화하여 양 측 클래스의 관계를 </a:t>
            </a:r>
            <a:r>
              <a:rPr kumimoji="1" 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1:N</a:t>
            </a: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의 관계로 나타냄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  <a:endParaRPr kumimoji="1" lang="ko-KR" altLang="en-US" sz="16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91574"/>
              </p:ext>
            </p:extLst>
          </p:nvPr>
        </p:nvGraphicFramePr>
        <p:xfrm>
          <a:off x="3869923" y="2483714"/>
          <a:ext cx="3954432" cy="259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43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52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public class Member {</a:t>
                      </a:r>
                    </a:p>
                    <a:p>
                      <a:pPr algn="l" latinLnBrk="1"/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private Product[]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purchaseList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l" latinLnBrk="1"/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87724" y="3645024"/>
            <a:ext cx="324036" cy="27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9" name="Group 18"/>
          <p:cNvGrpSpPr/>
          <p:nvPr/>
        </p:nvGrpSpPr>
        <p:grpSpPr>
          <a:xfrm>
            <a:off x="785231" y="2008871"/>
            <a:ext cx="2777256" cy="3810468"/>
            <a:chOff x="3521110" y="1936703"/>
            <a:chExt cx="2756019" cy="39206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1110" y="1936703"/>
              <a:ext cx="2756019" cy="392069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521111" y="3587440"/>
              <a:ext cx="2419042" cy="5616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806649" y="3579673"/>
              <a:ext cx="158492" cy="602093"/>
              <a:chOff x="1807367" y="3602914"/>
              <a:chExt cx="195986" cy="7574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906319" y="3602914"/>
                <a:ext cx="1385" cy="690182"/>
              </a:xfrm>
              <a:prstGeom prst="straightConnector1">
                <a:avLst/>
              </a:prstGeom>
              <a:ln w="34925">
                <a:solidFill>
                  <a:schemeClr val="bg1">
                    <a:lumMod val="75000"/>
                  </a:schemeClr>
                </a:solidFill>
                <a:headEnd type="diamon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 rot="2700000">
                <a:off x="1807367" y="4164396"/>
                <a:ext cx="195986" cy="195986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r>
              <a:rPr lang="ko-KR" altLang="en-US" dirty="0" smtClean="0"/>
              <a:t>포함연관관계</a:t>
            </a:r>
            <a:endParaRPr lang="en-US" dirty="0"/>
          </a:p>
        </p:txBody>
      </p:sp>
      <p:sp>
        <p:nvSpPr>
          <p:cNvPr id="3" name="사각형: 둥근 모서리 17"/>
          <p:cNvSpPr/>
          <p:nvPr/>
        </p:nvSpPr>
        <p:spPr>
          <a:xfrm>
            <a:off x="948034" y="1040922"/>
            <a:ext cx="7104055" cy="4006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연관 관계를 좀 더 세분화하여 양 측 클래스의 관계를 </a:t>
            </a:r>
            <a:r>
              <a:rPr kumimoji="1" 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1: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1</a:t>
            </a: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의 관계로 나타냄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  <a:endParaRPr kumimoji="1" lang="ko-KR" altLang="en-US" sz="1600" dirty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00115"/>
              </p:ext>
            </p:extLst>
          </p:nvPr>
        </p:nvGraphicFramePr>
        <p:xfrm>
          <a:off x="3173627" y="1996923"/>
          <a:ext cx="5139100" cy="440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83116">
                <a:tc>
                  <a:txBody>
                    <a:bodyPr/>
                    <a:lstStyle/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Grade implements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Cloneable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private String poin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@Override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public Grade clone() throws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CloneNotSupportedException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Grade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new Grade();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grade.point</a:t>
                      </a:r>
                      <a:r>
                        <a:rPr lang="en-US" altLang="ko-KR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point;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return grade;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831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public class User implements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Cloneable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private Grade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grade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@Override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public User clone() throw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CloneNotSupportedException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User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= new User();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user. grade = this. </a:t>
                      </a:r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</a:rPr>
                        <a:t>grade.clone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(); //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새로운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객체 생성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  return user;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pPr algn="l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}   </a:t>
                      </a: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87724" y="3645024"/>
            <a:ext cx="324036" cy="270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8" y="1784493"/>
            <a:ext cx="2299024" cy="42611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8034" y="3816064"/>
            <a:ext cx="1843909" cy="4547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6" name="Group 15"/>
          <p:cNvGrpSpPr/>
          <p:nvPr/>
        </p:nvGrpSpPr>
        <p:grpSpPr>
          <a:xfrm>
            <a:off x="1824096" y="3717546"/>
            <a:ext cx="114467" cy="609742"/>
            <a:chOff x="1457804" y="3423078"/>
            <a:chExt cx="146790" cy="87099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535317" y="3423078"/>
              <a:ext cx="0" cy="792089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headEnd type="diamon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2700000">
              <a:off x="1450465" y="4139940"/>
              <a:ext cx="161467" cy="1467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526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0330" y="3023825"/>
            <a:ext cx="4143340" cy="81035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Package</a:t>
            </a:r>
            <a:r>
              <a:rPr lang="en-US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27959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smtClean="0">
                <a:latin typeface="Tahoma" charset="0"/>
                <a:ea typeface="맑은 고딕" charset="-127"/>
              </a:rPr>
              <a:t>패키지 </a:t>
            </a:r>
            <a:r>
              <a:rPr lang="ko-KR" altLang="en-US" sz="2100" b="1" dirty="0">
                <a:latin typeface="Tahoma" charset="0"/>
                <a:ea typeface="맑은 고딕" charset="-127"/>
              </a:rPr>
              <a:t>다이어그램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9" name="사각형: 둥근 모서리 17"/>
          <p:cNvSpPr/>
          <p:nvPr/>
        </p:nvSpPr>
        <p:spPr>
          <a:xfrm>
            <a:off x="682662" y="1399614"/>
            <a:ext cx="7702802" cy="113576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여러 클래스들을 하나의 그룹으로 묶은 패키지를 </a:t>
            </a:r>
            <a:r>
              <a:rPr lang="en-US" altLang="ko-KR" sz="1600" dirty="0" smtClean="0"/>
              <a:t>UML </a:t>
            </a:r>
            <a:r>
              <a:rPr lang="ko-KR" altLang="en-US" sz="1600" dirty="0" smtClean="0"/>
              <a:t>형식으로 표기하여 각 패키지들의 상관 관계를 도표화 하는 방식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연결 방식은 클래스 다이어그램과 동일하다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495625" y="84609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패키지 다이어그램</a:t>
            </a:r>
            <a:endParaRPr lang="en-US" altLang="ko-KR" sz="2800" b="1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flipH="1">
            <a:off x="495625" y="2821132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smtClean="0">
                <a:latin typeface="Tahoma" charset="0"/>
                <a:ea typeface="맑은 고딕" charset="-127"/>
              </a:rPr>
              <a:t>패키지 다이어그램 예시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pic>
        <p:nvPicPr>
          <p:cNvPr id="4097" name="_x359507576" descr="EMB0000205829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95" y="2738003"/>
            <a:ext cx="6028296" cy="390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 flipH="1">
            <a:off x="495624" y="876364"/>
            <a:ext cx="36399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smtClean="0">
                <a:latin typeface="Tahoma" charset="0"/>
                <a:ea typeface="맑은 고딕" charset="-127"/>
              </a:rPr>
              <a:t>패키지 내부의 클래스 표현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9" name="사각형: 둥근 모서리 17"/>
          <p:cNvSpPr/>
          <p:nvPr/>
        </p:nvSpPr>
        <p:spPr>
          <a:xfrm>
            <a:off x="851338" y="1364157"/>
            <a:ext cx="3639956" cy="121889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하나의 패키지에 들어있는 클래스는 다음과 같이 표현할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495625" y="84609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패키지 다이어그램</a:t>
            </a:r>
            <a:endParaRPr lang="en-US" altLang="ko-KR" sz="2800" b="1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flipH="1">
            <a:off x="495625" y="3706407"/>
            <a:ext cx="347370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smtClean="0">
                <a:latin typeface="Tahoma" charset="0"/>
                <a:ea typeface="맑은 고딕" charset="-127"/>
              </a:rPr>
              <a:t>패키지 내부의 패키지 표현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569"/>
          <a:stretch/>
        </p:blipFill>
        <p:spPr>
          <a:xfrm>
            <a:off x="4569346" y="953885"/>
            <a:ext cx="1714501" cy="22498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30" y="3706407"/>
            <a:ext cx="1688631" cy="2381976"/>
          </a:xfrm>
          <a:prstGeom prst="rect">
            <a:avLst/>
          </a:prstGeom>
        </p:spPr>
      </p:pic>
      <p:sp>
        <p:nvSpPr>
          <p:cNvPr id="12" name="사각형: 둥근 모서리 17"/>
          <p:cNvSpPr/>
          <p:nvPr/>
        </p:nvSpPr>
        <p:spPr>
          <a:xfrm>
            <a:off x="851338" y="4363768"/>
            <a:ext cx="3897307" cy="121889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패키지 간의 그룹을 표현하기 위해 패키지 내부의 패키지를 표현하고자 할 경우 다음과 같이 표현할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87"/>
          <a:stretch/>
        </p:blipFill>
        <p:spPr>
          <a:xfrm>
            <a:off x="6667825" y="953885"/>
            <a:ext cx="1933210" cy="22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453882" y="2967335"/>
            <a:ext cx="4236237" cy="92333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en-US" sz="3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Sequence </a:t>
            </a:r>
            <a:r>
              <a:rPr lang="en-US" alt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Diagram </a:t>
            </a:r>
          </a:p>
        </p:txBody>
      </p:sp>
    </p:spTree>
    <p:extLst>
      <p:ext uri="{BB962C8B-B14F-4D97-AF65-F5344CB8AC3E}">
        <p14:creationId xmlns:p14="http://schemas.microsoft.com/office/powerpoint/2010/main" val="5500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smtClean="0">
                <a:latin typeface="Tahoma" charset="0"/>
                <a:ea typeface="맑은 고딕" charset="-127"/>
              </a:rPr>
              <a:t>시퀀스 </a:t>
            </a:r>
            <a:r>
              <a:rPr lang="ko-KR" altLang="en-US" sz="2100" b="1" dirty="0">
                <a:latin typeface="Tahoma" charset="0"/>
                <a:ea typeface="맑은 고딕" charset="-127"/>
              </a:rPr>
              <a:t>다이어그램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9" name="사각형: 둥근 모서리 17"/>
          <p:cNvSpPr/>
          <p:nvPr/>
        </p:nvSpPr>
        <p:spPr>
          <a:xfrm>
            <a:off x="682662" y="1399613"/>
            <a:ext cx="7702802" cy="116261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제작한 프로그램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프로젝트에서 제공하는 하나의 서비스를 기준으로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해당 서비스를 실행 시 어떠한 일들이 내부에서 일어나는 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서비스의 내용 하나하나를 시간 순으로 표현한 것을 말한다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495625" y="84609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시퀀스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다이어그램</a:t>
            </a:r>
            <a:endParaRPr lang="en-US" altLang="ko-KR" sz="2800" b="1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flipH="1">
            <a:off x="495625" y="2994037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smtClean="0">
                <a:latin typeface="Tahoma" charset="0"/>
                <a:ea typeface="맑은 고딕" charset="-127"/>
              </a:rPr>
              <a:t>시퀀스 다이어그램 예시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pic>
        <p:nvPicPr>
          <p:cNvPr id="3076" name="Picture 4" descr="Image result for 패키지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29" y="3046621"/>
            <a:ext cx="4364398" cy="365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7963840" y="3715856"/>
            <a:ext cx="0" cy="2646844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2914" y="340953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시간의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흐름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92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2100" b="1" dirty="0" smtClean="0">
                <a:latin typeface="Tahoma" charset="0"/>
                <a:ea typeface="맑은 고딕" charset="-127"/>
              </a:rPr>
              <a:t>Class Life Cycle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495625" y="84609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시퀀스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다이어그램</a:t>
            </a:r>
            <a:endParaRPr lang="en-US" altLang="ko-KR" sz="2800" b="1" dirty="0"/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 flipH="1">
            <a:off x="568361" y="2952677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smtClean="0">
                <a:latin typeface="Tahoma" charset="0"/>
                <a:ea typeface="맑은 고딕" charset="-127"/>
              </a:rPr>
              <a:t>기능 </a:t>
            </a:r>
            <a:r>
              <a:rPr lang="ko-KR" altLang="en-US" sz="2100" b="1" dirty="0" err="1" smtClean="0">
                <a:latin typeface="Tahoma" charset="0"/>
                <a:ea typeface="맑은 고딕" charset="-127"/>
              </a:rPr>
              <a:t>메소드와</a:t>
            </a:r>
            <a:r>
              <a:rPr lang="ko-KR" altLang="en-US" sz="2100" b="1" dirty="0" smtClean="0">
                <a:latin typeface="Tahoma" charset="0"/>
                <a:ea typeface="맑은 고딕" charset="-127"/>
              </a:rPr>
              <a:t> 메모 표기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10" name="사각형: 둥근 모서리 17"/>
          <p:cNvSpPr/>
          <p:nvPr/>
        </p:nvSpPr>
        <p:spPr>
          <a:xfrm>
            <a:off x="851338" y="1364157"/>
            <a:ext cx="3639956" cy="1218895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각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클래스의 순서를 표현하기 위한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Life </a:t>
            </a:r>
            <a:r>
              <a:rPr lang="ko-KR" altLang="en-US" sz="1600" dirty="0" smtClean="0"/>
              <a:t>도표는 다음과 같이 표시한다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5204287" y="1104324"/>
            <a:ext cx="1163782" cy="532728"/>
          </a:xfrm>
          <a:prstGeom prst="rect">
            <a:avLst/>
          </a:prstGeom>
          <a:solidFill>
            <a:srgbClr val="FFFFCF"/>
          </a:solidFill>
          <a:ln>
            <a:solidFill>
              <a:srgbClr val="BB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Class </a:t>
            </a:r>
            <a:r>
              <a:rPr lang="ko-KR" altLang="en-US" dirty="0" smtClean="0">
                <a:solidFill>
                  <a:schemeClr val="tx1"/>
                </a:solidFill>
              </a:rPr>
              <a:t>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86177" y="1677148"/>
            <a:ext cx="1" cy="13200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283809" y="1104324"/>
            <a:ext cx="1163782" cy="532728"/>
          </a:xfrm>
          <a:prstGeom prst="rect">
            <a:avLst/>
          </a:prstGeom>
          <a:solidFill>
            <a:srgbClr val="FFFFCF"/>
          </a:solidFill>
          <a:ln>
            <a:solidFill>
              <a:srgbClr val="BB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Class 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14" idx="2"/>
          </p:cNvCxnSpPr>
          <p:nvPr/>
        </p:nvCxnSpPr>
        <p:spPr>
          <a:xfrm>
            <a:off x="7865700" y="1637052"/>
            <a:ext cx="1" cy="10276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317904" y="2627698"/>
            <a:ext cx="1163782" cy="532728"/>
          </a:xfrm>
          <a:prstGeom prst="rect">
            <a:avLst/>
          </a:prstGeom>
          <a:solidFill>
            <a:srgbClr val="FFFFCF"/>
          </a:solidFill>
          <a:ln>
            <a:solidFill>
              <a:srgbClr val="BB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Class </a:t>
            </a:r>
            <a:r>
              <a:rPr lang="ko-KR" altLang="en-US">
                <a:solidFill>
                  <a:schemeClr val="tx1"/>
                </a:solidFill>
              </a:rPr>
              <a:t>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67825" y="194163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608149" y="3638135"/>
            <a:ext cx="1163782" cy="2814620"/>
            <a:chOff x="5342442" y="1293693"/>
            <a:chExt cx="1163782" cy="2814620"/>
          </a:xfrm>
        </p:grpSpPr>
        <p:sp>
          <p:nvSpPr>
            <p:cNvPr id="18" name="직사각형 17"/>
            <p:cNvSpPr/>
            <p:nvPr/>
          </p:nvSpPr>
          <p:spPr>
            <a:xfrm>
              <a:off x="5342442" y="1293693"/>
              <a:ext cx="1163782" cy="532728"/>
            </a:xfrm>
            <a:prstGeom prst="rect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924332" y="1866517"/>
              <a:ext cx="0" cy="22417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7333271" y="3638135"/>
            <a:ext cx="1163782" cy="2814620"/>
            <a:chOff x="5342442" y="1293693"/>
            <a:chExt cx="1163782" cy="2814620"/>
          </a:xfrm>
        </p:grpSpPr>
        <p:sp>
          <p:nvSpPr>
            <p:cNvPr id="23" name="직사각형 22"/>
            <p:cNvSpPr/>
            <p:nvPr/>
          </p:nvSpPr>
          <p:spPr>
            <a:xfrm>
              <a:off x="5342442" y="1293693"/>
              <a:ext cx="1163782" cy="532728"/>
            </a:xfrm>
            <a:prstGeom prst="rect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 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924332" y="1866517"/>
              <a:ext cx="0" cy="22417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6101369" y="4505305"/>
            <a:ext cx="902463" cy="501987"/>
            <a:chOff x="1749297" y="3970953"/>
            <a:chExt cx="2078182" cy="948056"/>
          </a:xfrm>
        </p:grpSpPr>
        <p:sp>
          <p:nvSpPr>
            <p:cNvPr id="20" name="한쪽 모서리가 잘린 사각형 19"/>
            <p:cNvSpPr/>
            <p:nvPr/>
          </p:nvSpPr>
          <p:spPr>
            <a:xfrm>
              <a:off x="1749297" y="3970953"/>
              <a:ext cx="2078182" cy="948056"/>
            </a:xfrm>
            <a:prstGeom prst="snip1Rect">
              <a:avLst>
                <a:gd name="adj" fmla="val 21411"/>
              </a:avLst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Memo1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>
              <a:off x="3582913" y="3985412"/>
              <a:ext cx="219343" cy="179340"/>
            </a:xfrm>
            <a:prstGeom prst="rtTriangle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5205410" y="5464880"/>
            <a:ext cx="270975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759130" y="5143682"/>
            <a:ext cx="1562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기능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명</a:t>
            </a:r>
            <a:endParaRPr lang="ko-KR" altLang="en-US" sz="1600" dirty="0"/>
          </a:p>
        </p:txBody>
      </p:sp>
      <p:sp>
        <p:nvSpPr>
          <p:cNvPr id="34" name="사각형: 둥근 모서리 17"/>
          <p:cNvSpPr/>
          <p:nvPr/>
        </p:nvSpPr>
        <p:spPr>
          <a:xfrm>
            <a:off x="851338" y="3601511"/>
            <a:ext cx="3639956" cy="2090629"/>
          </a:xfrm>
          <a:prstGeom prst="roundRect">
            <a:avLst>
              <a:gd name="adj" fmla="val 324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 smtClean="0"/>
              <a:t>A Class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B Class</a:t>
            </a:r>
            <a:r>
              <a:rPr lang="ko-KR" altLang="en-US" sz="1600" dirty="0" smtClean="0"/>
              <a:t>로 특정 서비스를 실행 한다고 하였을 때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수행 내용은 다음과 같이 표현할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필요한 경우 메모를 사용할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5205555" y="6173462"/>
            <a:ext cx="2709753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05345" y="5833121"/>
            <a:ext cx="19191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/>
              <a:t>기능을 </a:t>
            </a:r>
            <a:r>
              <a:rPr lang="ko-KR" altLang="en-US" sz="1600" smtClean="0"/>
              <a:t>수행한 결과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8057174" y="5170381"/>
            <a:ext cx="902463" cy="501987"/>
            <a:chOff x="1749297" y="3970953"/>
            <a:chExt cx="2078182" cy="948056"/>
          </a:xfrm>
        </p:grpSpPr>
        <p:sp>
          <p:nvSpPr>
            <p:cNvPr id="40" name="한쪽 모서리가 잘린 사각형 39"/>
            <p:cNvSpPr/>
            <p:nvPr/>
          </p:nvSpPr>
          <p:spPr>
            <a:xfrm>
              <a:off x="1749297" y="3970953"/>
              <a:ext cx="2078182" cy="948056"/>
            </a:xfrm>
            <a:prstGeom prst="snip1Rect">
              <a:avLst>
                <a:gd name="adj" fmla="val 21411"/>
              </a:avLst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Memo2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각 삼각형 40"/>
            <p:cNvSpPr/>
            <p:nvPr/>
          </p:nvSpPr>
          <p:spPr>
            <a:xfrm>
              <a:off x="3582913" y="3985412"/>
              <a:ext cx="219343" cy="179340"/>
            </a:xfrm>
            <a:prstGeom prst="rtTriangle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702754" y="937004"/>
            <a:ext cx="695068" cy="299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객체명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904530" y="2051252"/>
            <a:ext cx="840826" cy="299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생명 막대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8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3951149" y="1757363"/>
            <a:ext cx="3099320" cy="158303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en-US" sz="2100" b="1" dirty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1. Class Diagram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en-US" sz="2100" b="1" dirty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2. Package Diagram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en-US" sz="2100" b="1" dirty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en-US" sz="2100" b="1" dirty="0" smtClean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Sequence </a:t>
            </a:r>
            <a:r>
              <a:rPr lang="en-US" altLang="en-US" sz="2100" b="1" dirty="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89846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46574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 err="1" smtClean="0">
                <a:latin typeface="Tahoma" charset="0"/>
                <a:ea typeface="맑은 고딕" charset="-127"/>
              </a:rPr>
              <a:t>메소드</a:t>
            </a:r>
            <a:r>
              <a:rPr lang="ko-KR" altLang="en-US" sz="2100" b="1" dirty="0" smtClean="0">
                <a:latin typeface="Tahoma" charset="0"/>
                <a:ea typeface="맑은 고딕" charset="-127"/>
              </a:rPr>
              <a:t> 수행에 따른 활성화 기간 표기 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495625" y="84609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시퀀스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다이어그램</a:t>
            </a:r>
            <a:endParaRPr lang="en-US" altLang="ko-KR" sz="2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95625" y="3717230"/>
            <a:ext cx="1163782" cy="2814620"/>
            <a:chOff x="5342442" y="1293693"/>
            <a:chExt cx="1163782" cy="2814620"/>
          </a:xfrm>
        </p:grpSpPr>
        <p:sp>
          <p:nvSpPr>
            <p:cNvPr id="18" name="직사각형 17"/>
            <p:cNvSpPr/>
            <p:nvPr/>
          </p:nvSpPr>
          <p:spPr>
            <a:xfrm>
              <a:off x="5342442" y="1293693"/>
              <a:ext cx="1163782" cy="532728"/>
            </a:xfrm>
            <a:prstGeom prst="rect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5924332" y="1866517"/>
              <a:ext cx="0" cy="22417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2742672" y="3745687"/>
            <a:ext cx="1163782" cy="2814620"/>
            <a:chOff x="5342442" y="1293693"/>
            <a:chExt cx="1163782" cy="2814620"/>
          </a:xfrm>
        </p:grpSpPr>
        <p:sp>
          <p:nvSpPr>
            <p:cNvPr id="23" name="직사각형 22"/>
            <p:cNvSpPr/>
            <p:nvPr/>
          </p:nvSpPr>
          <p:spPr>
            <a:xfrm>
              <a:off x="5342442" y="1293693"/>
              <a:ext cx="1163782" cy="532728"/>
            </a:xfrm>
            <a:prstGeom prst="rect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 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924332" y="1866517"/>
              <a:ext cx="0" cy="22417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/>
          <p:cNvCxnSpPr/>
          <p:nvPr/>
        </p:nvCxnSpPr>
        <p:spPr>
          <a:xfrm>
            <a:off x="1093031" y="4962084"/>
            <a:ext cx="221616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77517" y="6014552"/>
            <a:ext cx="223167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99739" y="5674211"/>
            <a:ext cx="711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return</a:t>
            </a:r>
            <a:endParaRPr lang="ko-KR" altLang="en-US" sz="1600" dirty="0"/>
          </a:p>
        </p:txBody>
      </p:sp>
      <p:sp>
        <p:nvSpPr>
          <p:cNvPr id="42" name="사각형: 둥근 모서리 17"/>
          <p:cNvSpPr/>
          <p:nvPr/>
        </p:nvSpPr>
        <p:spPr>
          <a:xfrm>
            <a:off x="687307" y="1425106"/>
            <a:ext cx="7702802" cy="126287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수행하는 시간 동안 다른 일을 수행하거나 현재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연장선을 표기해야 한다면 해당 클래스의 생명 막대 안에 직선 막대를 하나 추가하여</a:t>
            </a:r>
            <a:r>
              <a:rPr lang="en-US" altLang="ko-KR" sz="16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활성화 기간을 표현할 수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1386362" y="4588512"/>
            <a:ext cx="17382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viewMenu</a:t>
            </a:r>
            <a:r>
              <a:rPr lang="en-US" altLang="ko-KR" sz="1600" dirty="0" smtClean="0"/>
              <a:t>() : void</a:t>
            </a:r>
            <a:endParaRPr lang="ko-KR" altLang="en-US" sz="16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4339408" y="3345873"/>
            <a:ext cx="0" cy="331470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29176" y="3134805"/>
            <a:ext cx="1728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일반 시퀀스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72363" y="3138887"/>
            <a:ext cx="3449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활성화 기간을 표현한 시퀀스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665889" y="3688773"/>
            <a:ext cx="1163782" cy="2814620"/>
            <a:chOff x="5342442" y="1293693"/>
            <a:chExt cx="1163782" cy="2814620"/>
          </a:xfrm>
        </p:grpSpPr>
        <p:sp>
          <p:nvSpPr>
            <p:cNvPr id="47" name="직사각형 46"/>
            <p:cNvSpPr/>
            <p:nvPr/>
          </p:nvSpPr>
          <p:spPr>
            <a:xfrm>
              <a:off x="5342442" y="1293693"/>
              <a:ext cx="1163782" cy="532728"/>
            </a:xfrm>
            <a:prstGeom prst="rect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 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5924332" y="1866517"/>
              <a:ext cx="0" cy="22417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6958079" y="3688773"/>
            <a:ext cx="1163782" cy="2814620"/>
            <a:chOff x="5342442" y="1293693"/>
            <a:chExt cx="1163782" cy="2814620"/>
          </a:xfrm>
        </p:grpSpPr>
        <p:sp>
          <p:nvSpPr>
            <p:cNvPr id="50" name="직사각형 49"/>
            <p:cNvSpPr/>
            <p:nvPr/>
          </p:nvSpPr>
          <p:spPr>
            <a:xfrm>
              <a:off x="5342442" y="1293693"/>
              <a:ext cx="1163782" cy="532728"/>
            </a:xfrm>
            <a:prstGeom prst="rect">
              <a:avLst/>
            </a:prstGeom>
            <a:solidFill>
              <a:srgbClr val="FFFFCF"/>
            </a:solidFill>
            <a:ln>
              <a:solidFill>
                <a:srgbClr val="BB3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 Class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5924332" y="1866517"/>
              <a:ext cx="0" cy="22417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화살표 연결선 51"/>
          <p:cNvCxnSpPr/>
          <p:nvPr/>
        </p:nvCxnSpPr>
        <p:spPr>
          <a:xfrm>
            <a:off x="5248302" y="4933627"/>
            <a:ext cx="215446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5232788" y="5986095"/>
            <a:ext cx="2231676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5814678" y="5674211"/>
            <a:ext cx="1158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return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[];</a:t>
            </a:r>
            <a:endParaRPr lang="ko-KR" altLang="en-US" sz="1600" dirty="0"/>
          </a:p>
        </p:txBody>
      </p:sp>
      <p:sp>
        <p:nvSpPr>
          <p:cNvPr id="55" name="직사각형 54"/>
          <p:cNvSpPr/>
          <p:nvPr/>
        </p:nvSpPr>
        <p:spPr>
          <a:xfrm>
            <a:off x="5541633" y="4560055"/>
            <a:ext cx="1578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sortArray</a:t>
            </a:r>
            <a:r>
              <a:rPr lang="en-US" altLang="ko-KR" sz="1600" dirty="0" smtClean="0"/>
              <a:t>() :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[]</a:t>
            </a:r>
            <a:endParaRPr lang="ko-KR" altLang="en-US" sz="1600" dirty="0"/>
          </a:p>
        </p:txBody>
      </p:sp>
      <p:sp>
        <p:nvSpPr>
          <p:cNvPr id="58" name="직사각형 57"/>
          <p:cNvSpPr/>
          <p:nvPr/>
        </p:nvSpPr>
        <p:spPr>
          <a:xfrm>
            <a:off x="7464464" y="4879397"/>
            <a:ext cx="152425" cy="1106697"/>
          </a:xfrm>
          <a:prstGeom prst="rect">
            <a:avLst/>
          </a:prstGeom>
          <a:solidFill>
            <a:srgbClr val="FFFFCF"/>
          </a:solidFill>
          <a:ln>
            <a:solidFill>
              <a:srgbClr val="BB3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7616889" y="5600377"/>
            <a:ext cx="4363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rot="16200000" flipH="1">
            <a:off x="7835043" y="5382224"/>
            <a:ext cx="436307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H="1">
            <a:off x="7621651" y="5169371"/>
            <a:ext cx="436307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007382" y="5212947"/>
            <a:ext cx="7936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swap();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8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265219" y="2875006"/>
            <a:ext cx="4794092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defPPr>
              <a:defRPr lang="ko-KR"/>
            </a:defPPr>
            <a:lvl1pPr eaLnBrk="1" latinLnBrk="1" hangingPunct="1">
              <a:buFontTx/>
              <a:buNone/>
              <a:defRPr sz="4800" b="1" spc="-150">
                <a:solidFill>
                  <a:srgbClr val="FE005E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/>
            </a:lvl2pPr>
            <a:lvl3pPr marL="1143000" indent="-228600" latinLnBrk="1">
              <a:spcBef>
                <a:spcPct val="20000"/>
              </a:spcBef>
              <a:buChar char="•"/>
              <a:defRPr sz="2400"/>
            </a:lvl3pPr>
            <a:lvl4pPr marL="1600200" indent="-228600" latinLnBrk="1">
              <a:spcBef>
                <a:spcPct val="20000"/>
              </a:spcBef>
              <a:buChar char="–"/>
              <a:defRPr sz="2000"/>
            </a:lvl4pPr>
            <a:lvl5pPr marL="2057400" indent="-228600" latinLnBrk="1">
              <a:spcBef>
                <a:spcPct val="20000"/>
              </a:spcBef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/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4400" dirty="0">
                <a:solidFill>
                  <a:schemeClr val="tx1"/>
                </a:solidFill>
                <a:ea typeface="굴림" panose="020B0600000101010101" pitchFamily="50" charset="-127"/>
              </a:rPr>
              <a:t>     </a:t>
            </a:r>
            <a:r>
              <a:rPr lang="en-US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 Diagram </a:t>
            </a:r>
          </a:p>
        </p:txBody>
      </p:sp>
    </p:spTree>
    <p:extLst>
      <p:ext uri="{BB962C8B-B14F-4D97-AF65-F5344CB8AC3E}">
        <p14:creationId xmlns:p14="http://schemas.microsoft.com/office/powerpoint/2010/main" val="31845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>
                <a:latin typeface="Tahoma" charset="0"/>
                <a:ea typeface="맑은 고딕" charset="-127"/>
              </a:rPr>
              <a:t>클래스 다이어그램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9" name="사각형: 둥근 모서리 17"/>
          <p:cNvSpPr/>
          <p:nvPr/>
        </p:nvSpPr>
        <p:spPr>
          <a:xfrm>
            <a:off x="682662" y="1399613"/>
            <a:ext cx="7702802" cy="94873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프로젝트 설계 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클래스에 대한 정보를 코드로 표현하기 이전에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간단한 표기 형태로 각 클래스의 정보를 </a:t>
            </a:r>
            <a:r>
              <a:rPr lang="en-US" altLang="ko-KR" sz="1600" dirty="0" smtClean="0"/>
              <a:t>UML </a:t>
            </a:r>
            <a:r>
              <a:rPr lang="ko-KR" altLang="en-US" sz="1600" dirty="0" smtClean="0"/>
              <a:t>형태로 도표화 하는 것을 말한다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3" name="제목 2"/>
          <p:cNvSpPr>
            <a:spLocks noGrp="1"/>
          </p:cNvSpPr>
          <p:nvPr>
            <p:ph type="title"/>
          </p:nvPr>
        </p:nvSpPr>
        <p:spPr>
          <a:xfrm>
            <a:off x="495625" y="84609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다이어그램</a:t>
            </a:r>
            <a:endParaRPr lang="en-US" altLang="ko-KR" sz="2800" b="1" dirty="0"/>
          </a:p>
        </p:txBody>
      </p:sp>
      <p:pic>
        <p:nvPicPr>
          <p:cNvPr id="1026" name="Picture 2" descr="http://cfile2.uf.tistory.com/image/27722C4259337B863125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174" y="3122575"/>
            <a:ext cx="4099690" cy="254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 flipH="1">
            <a:off x="495625" y="2941600"/>
            <a:ext cx="31825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>
                <a:latin typeface="Tahoma" charset="0"/>
                <a:ea typeface="맑은 고딕" charset="-127"/>
              </a:rPr>
              <a:t>클래스 </a:t>
            </a:r>
            <a:r>
              <a:rPr lang="ko-KR" altLang="en-US" sz="2100" b="1" dirty="0" smtClean="0">
                <a:latin typeface="Tahoma" charset="0"/>
                <a:ea typeface="맑은 고딕" charset="-127"/>
              </a:rPr>
              <a:t>다이어그램 예시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2662" y="3489768"/>
            <a:ext cx="2899063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abstract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en-US" altLang="ko-KR" dirty="0" err="1" smtClean="0"/>
              <a:t>Appliancies</a:t>
            </a:r>
            <a:r>
              <a:rPr lang="en-US" altLang="ko-KR" dirty="0" smtClean="0"/>
              <a:t> {</a:t>
            </a:r>
          </a:p>
          <a:p>
            <a:r>
              <a:rPr lang="en-US" altLang="ko-KR" dirty="0" smtClean="0"/>
              <a:t>          private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power;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private </a:t>
            </a:r>
            <a:r>
              <a:rPr lang="en-US" altLang="ko-KR" dirty="0" err="1"/>
              <a:t>int</a:t>
            </a:r>
            <a:r>
              <a:rPr lang="en-US" altLang="ko-KR" dirty="0"/>
              <a:t> channel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      </a:t>
            </a:r>
            <a:r>
              <a:rPr lang="en-US" altLang="ko-KR" dirty="0"/>
              <a:t>private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 smtClean="0"/>
              <a:t>volumn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public </a:t>
            </a:r>
            <a:r>
              <a:rPr lang="en-US" altLang="ko-KR" dirty="0" err="1" smtClean="0"/>
              <a:t>Appliencies</a:t>
            </a:r>
            <a:r>
              <a:rPr lang="en-US" altLang="ko-KR" dirty="0" smtClean="0"/>
              <a:t>(){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public void </a:t>
            </a:r>
            <a:r>
              <a:rPr lang="en-US" altLang="ko-KR" dirty="0" err="1" smtClean="0"/>
              <a:t>turnOn</a:t>
            </a:r>
            <a:r>
              <a:rPr lang="en-US" altLang="ko-KR" dirty="0" smtClean="0"/>
              <a:t>(){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. . .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678165" y="4303315"/>
            <a:ext cx="97956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70144"/>
              </p:ext>
            </p:extLst>
          </p:nvPr>
        </p:nvGraphicFramePr>
        <p:xfrm>
          <a:off x="2010268" y="1811472"/>
          <a:ext cx="2960597" cy="35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5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746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net.kh.member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model.Member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8746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memberPwd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memberName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age : </a:t>
                      </a:r>
                      <a:r>
                        <a:rPr lang="en-US" altLang="ko-KR" sz="1800" baseline="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gender : char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phone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email : String</a:t>
                      </a: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Member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Member(String name)</a:t>
                      </a: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1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+ setter()/getter()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24163"/>
              </p:ext>
            </p:extLst>
          </p:nvPr>
        </p:nvGraphicFramePr>
        <p:xfrm>
          <a:off x="5909736" y="2436078"/>
          <a:ext cx="2797835" cy="167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8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net.kh.member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controller.Run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22" marR="68522" marT="34234" marB="3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348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en-US" altLang="ko-KR" sz="1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22" marR="68522" marT="34234" marB="3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348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22" marR="68522" marT="34234" marB="3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u="sng" dirty="0">
                          <a:solidFill>
                            <a:schemeClr val="tx1"/>
                          </a:solidFill>
                        </a:rPr>
                        <a:t>+ main(String[]</a:t>
                      </a:r>
                      <a:r>
                        <a:rPr lang="en-US" altLang="ko-KR" sz="1800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1" u="sng" baseline="0" dirty="0" err="1">
                          <a:solidFill>
                            <a:schemeClr val="tx1"/>
                          </a:solidFill>
                        </a:rPr>
                        <a:t>agrs</a:t>
                      </a:r>
                      <a:r>
                        <a:rPr lang="en-US" altLang="ko-KR" sz="1800" b="1" u="sng" baseline="0" dirty="0">
                          <a:solidFill>
                            <a:schemeClr val="tx1"/>
                          </a:solidFill>
                        </a:rPr>
                        <a:t>) : void</a:t>
                      </a:r>
                      <a:endParaRPr lang="ko-KR" altLang="en-US" sz="18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68522" marR="68522" marT="34234" marB="34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endCxn id="4" idx="1"/>
          </p:cNvCxnSpPr>
          <p:nvPr/>
        </p:nvCxnSpPr>
        <p:spPr>
          <a:xfrm flipV="1">
            <a:off x="5001422" y="3275590"/>
            <a:ext cx="908314" cy="2458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2013109" y="2454371"/>
            <a:ext cx="210545" cy="2886556"/>
          </a:xfrm>
          <a:prstGeom prst="roundRect">
            <a:avLst/>
          </a:prstGeom>
          <a:noFill/>
          <a:ln w="28575">
            <a:solidFill>
              <a:srgbClr val="ED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2561512"/>
            <a:ext cx="126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buFontTx/>
              <a:buChar char="-"/>
            </a:pPr>
            <a:r>
              <a:rPr lang="en-US" altLang="ko-KR" dirty="0"/>
              <a:t>private</a:t>
            </a:r>
          </a:p>
          <a:p>
            <a:r>
              <a:rPr lang="en-US" altLang="ko-KR" dirty="0"/>
              <a:t>+  public</a:t>
            </a:r>
          </a:p>
          <a:p>
            <a:r>
              <a:rPr lang="en-US" altLang="ko-KR" dirty="0"/>
              <a:t>~ default</a:t>
            </a:r>
          </a:p>
          <a:p>
            <a:r>
              <a:rPr lang="en-US" altLang="ko-KR" dirty="0"/>
              <a:t># protected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1668633" y="3275590"/>
            <a:ext cx="341635" cy="314456"/>
          </a:xfrm>
          <a:prstGeom prst="rightArrow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16851" y="1884793"/>
            <a:ext cx="149288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Full </a:t>
            </a:r>
            <a:r>
              <a:rPr lang="ko-KR" altLang="en-US" b="1" dirty="0" err="1">
                <a:solidFill>
                  <a:srgbClr val="FF0000"/>
                </a:solidFill>
              </a:rPr>
              <a:t>클래스명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89131" y="3719028"/>
            <a:ext cx="7246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필드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6199" y="4580413"/>
            <a:ext cx="91401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생성자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6199" y="5086402"/>
            <a:ext cx="87245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메소드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35294" y="2760114"/>
            <a:ext cx="69580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관계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6434" y="2185752"/>
            <a:ext cx="13521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접근제한자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제목 2"/>
          <p:cNvSpPr txBox="1">
            <a:spLocks/>
          </p:cNvSpPr>
          <p:nvPr/>
        </p:nvSpPr>
        <p:spPr>
          <a:xfrm>
            <a:off x="495625" y="138796"/>
            <a:ext cx="6172200" cy="457048"/>
          </a:xfrm>
          <a:prstGeom prst="rect">
            <a:avLst/>
          </a:prstGeom>
          <a:noFill/>
          <a:ln>
            <a:noFill/>
          </a:ln>
          <a:extLst/>
        </p:spPr>
        <p:txBody>
          <a:bodyPr vert="horz" lIns="68580" tIns="34290" rIns="68580" bIns="3429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rgbClr val="FE005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ko-KR" altLang="en-US" sz="2800" b="1" dirty="0"/>
              <a:t>클래스 다이어그램</a:t>
            </a: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392122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>
                <a:latin typeface="Tahoma" charset="0"/>
                <a:ea typeface="맑은 고딕" charset="-127"/>
              </a:rPr>
              <a:t>클래스 </a:t>
            </a:r>
            <a:r>
              <a:rPr lang="ko-KR" altLang="en-US" sz="2100" b="1" dirty="0" smtClean="0">
                <a:latin typeface="Tahoma" charset="0"/>
                <a:ea typeface="맑은 고딕" charset="-127"/>
              </a:rPr>
              <a:t>다이어그램 구성요소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6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73553"/>
              </p:ext>
            </p:extLst>
          </p:nvPr>
        </p:nvGraphicFramePr>
        <p:xfrm>
          <a:off x="4671473" y="1722079"/>
          <a:ext cx="3116513" cy="246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4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net.kh.member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model.Member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665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memberId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u="sng" baseline="0" dirty="0" smtClean="0">
                          <a:solidFill>
                            <a:schemeClr val="tx1"/>
                          </a:solidFill>
                        </a:rPr>
                        <a:t>+    count </a:t>
                      </a:r>
                      <a:r>
                        <a:rPr lang="en-US" altLang="ko-KR" sz="1800" u="sng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800" u="sng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46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Member()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7226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u="sng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800" u="sng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u="sng" baseline="0" dirty="0" err="1" smtClean="0">
                          <a:solidFill>
                            <a:schemeClr val="tx1"/>
                          </a:solidFill>
                        </a:rPr>
                        <a:t>emailVerify</a:t>
                      </a:r>
                      <a:r>
                        <a:rPr lang="en-US" altLang="ko-KR" sz="1800" u="sng" baseline="0" dirty="0" smtClean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sz="1800" u="sng" baseline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sz="180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setter()/getter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i="1" u="none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altLang="ko-KR" sz="1800" i="1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i="1" u="none" baseline="0" dirty="0" err="1" smtClean="0">
                          <a:solidFill>
                            <a:schemeClr val="tx1"/>
                          </a:solidFill>
                        </a:rPr>
                        <a:t>modifyInformation</a:t>
                      </a:r>
                      <a:r>
                        <a:rPr lang="en-US" altLang="ko-KR" sz="1800" i="1" u="none" baseline="0" dirty="0" smtClean="0">
                          <a:solidFill>
                            <a:schemeClr val="tx1"/>
                          </a:solidFill>
                        </a:rPr>
                        <a:t>() : void</a:t>
                      </a:r>
                      <a:endParaRPr lang="en-US" altLang="ko-KR" sz="1800" i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293" marB="342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1465148" y="1958705"/>
            <a:ext cx="5909514" cy="2232279"/>
            <a:chOff x="598866" y="1542253"/>
            <a:chExt cx="7879352" cy="2976373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877808" y="2505474"/>
              <a:ext cx="1934781" cy="30716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5074" y="1542253"/>
              <a:ext cx="1995863" cy="492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표기 별 구분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884735" y="3420774"/>
              <a:ext cx="2495891" cy="313272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4873966" y="4101193"/>
              <a:ext cx="3604252" cy="356715"/>
            </a:xfrm>
            <a:prstGeom prst="roundRect">
              <a:avLst/>
            </a:prstGeom>
            <a:noFill/>
            <a:ln w="28575">
              <a:solidFill>
                <a:srgbClr val="ED1B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6" idx="1"/>
            </p:cNvCxnSpPr>
            <p:nvPr/>
          </p:nvCxnSpPr>
          <p:spPr>
            <a:xfrm flipH="1" flipV="1">
              <a:off x="4300949" y="2652170"/>
              <a:ext cx="576859" cy="68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4315809" y="3561884"/>
              <a:ext cx="58378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3694075" y="4254027"/>
              <a:ext cx="117296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>
              <a:off x="4305393" y="2665860"/>
              <a:ext cx="10416" cy="9169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2907121" y="3124314"/>
              <a:ext cx="1408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8866" y="2918186"/>
              <a:ext cx="3088281" cy="1600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        밑줄 </a:t>
              </a:r>
              <a:r>
                <a:rPr lang="en-US" altLang="ko-KR" dirty="0"/>
                <a:t>: static</a:t>
              </a:r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기울임 글꼴 </a:t>
              </a:r>
              <a:r>
                <a:rPr lang="en-US" altLang="ko-KR" dirty="0"/>
                <a:t>: abstract</a:t>
              </a:r>
              <a:endParaRPr lang="ko-KR" altLang="en-US" dirty="0"/>
            </a:p>
          </p:txBody>
        </p:sp>
      </p:grpSp>
      <p:sp>
        <p:nvSpPr>
          <p:cNvPr id="30" name="제목 2"/>
          <p:cNvSpPr>
            <a:spLocks noGrp="1"/>
          </p:cNvSpPr>
          <p:nvPr>
            <p:ph type="title"/>
          </p:nvPr>
        </p:nvSpPr>
        <p:spPr>
          <a:xfrm>
            <a:off x="495625" y="105392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ko-KR" altLang="en-US" sz="2800" b="1" dirty="0" smtClean="0"/>
              <a:t>클래스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다이어그램</a:t>
            </a:r>
            <a:endParaRPr lang="en-US" altLang="ko-KR" sz="2800" b="1" dirty="0"/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 flipH="1">
            <a:off x="495625" y="876364"/>
            <a:ext cx="392122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2100" b="1" dirty="0">
                <a:latin typeface="Tahoma" charset="0"/>
                <a:ea typeface="맑은 고딕" charset="-127"/>
              </a:rPr>
              <a:t>클래스 </a:t>
            </a:r>
            <a:r>
              <a:rPr lang="ko-KR" altLang="en-US" sz="2100" b="1" dirty="0" smtClean="0">
                <a:latin typeface="Tahoma" charset="0"/>
                <a:ea typeface="맑은 고딕" charset="-127"/>
              </a:rPr>
              <a:t>다이어그램 구성요소</a:t>
            </a:r>
            <a:endParaRPr lang="en-US" altLang="ko-KR" sz="2100" b="1" dirty="0">
              <a:latin typeface="Tahoma" charset="0"/>
              <a:ea typeface="맑은 고딕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55732" y="5110109"/>
            <a:ext cx="74699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※ </a:t>
            </a:r>
            <a:r>
              <a:rPr lang="ko-KR" altLang="en-US" dirty="0" smtClean="0"/>
              <a:t>다이어그램은 </a:t>
            </a:r>
            <a:r>
              <a:rPr lang="ko-KR" altLang="en-US" dirty="0"/>
              <a:t>아직 구현이 완료되어 있지 않은 상태에서</a:t>
            </a:r>
            <a:r>
              <a:rPr lang="en-US" altLang="ko-KR" dirty="0"/>
              <a:t> </a:t>
            </a:r>
            <a:r>
              <a:rPr lang="ko-KR" altLang="en-US" dirty="0"/>
              <a:t>설계 도표를 제공하기 위한 </a:t>
            </a:r>
            <a:r>
              <a:rPr lang="ko-KR" altLang="en-US" dirty="0" smtClean="0"/>
              <a:t>것이기 </a:t>
            </a:r>
            <a:r>
              <a:rPr lang="ko-KR" altLang="en-US" dirty="0"/>
              <a:t>때문에 내부의 필드와 </a:t>
            </a:r>
            <a:r>
              <a:rPr lang="ko-KR" altLang="en-US" dirty="0" err="1"/>
              <a:t>메소드는</a:t>
            </a:r>
            <a:r>
              <a:rPr lang="ko-KR" altLang="en-US" dirty="0"/>
              <a:t> 필수이거나 주요 기능을 제공하는 것을 </a:t>
            </a:r>
            <a:r>
              <a:rPr lang="ko-KR" altLang="en-US" dirty="0" smtClean="0"/>
              <a:t>제외하고 생략이 가능하다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003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10801"/>
              </p:ext>
            </p:extLst>
          </p:nvPr>
        </p:nvGraphicFramePr>
        <p:xfrm>
          <a:off x="644234" y="1040351"/>
          <a:ext cx="7751619" cy="494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221"/>
                <a:gridCol w="2660072"/>
                <a:gridCol w="2826326"/>
              </a:tblGrid>
              <a:tr h="414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관계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UML </a:t>
                      </a:r>
                      <a:r>
                        <a:rPr lang="ko-KR" altLang="en-US" sz="1400" dirty="0" smtClean="0"/>
                        <a:t>표기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  <a:tr h="68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Generalization </a:t>
                      </a:r>
                      <a:r>
                        <a:rPr lang="ko-KR" altLang="en-US" sz="1400" dirty="0" smtClean="0"/>
                        <a:t>일반화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상속관계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자식클래스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부모클래스</a:t>
                      </a:r>
                      <a:endParaRPr lang="en-US" altLang="ko-KR" sz="1400" dirty="0" smtClean="0">
                        <a:sym typeface="Wingdings" panose="05000000000000000000" pitchFamily="2" charset="2"/>
                      </a:endParaRPr>
                    </a:p>
                  </a:txBody>
                  <a:tcPr marL="68580" marR="68580" marT="34290" marB="34290" anchor="ctr"/>
                </a:tc>
              </a:tr>
              <a:tr h="68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smtClean="0"/>
                        <a:t>Realization </a:t>
                      </a:r>
                      <a:r>
                        <a:rPr lang="ko-KR" altLang="en-US" sz="1400" smtClean="0"/>
                        <a:t>실체화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구현관계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구현클래스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인터페이스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  <a:tr h="68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smtClean="0"/>
                        <a:t>Dependency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의존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smtClean="0"/>
                        <a:t>객체생성</a:t>
                      </a:r>
                      <a:r>
                        <a:rPr lang="en-US" altLang="ko-KR" sz="1400" smtClean="0"/>
                        <a:t>, </a:t>
                      </a:r>
                      <a:r>
                        <a:rPr lang="ko-KR" altLang="en-US" sz="1400" smtClean="0"/>
                        <a:t>객체사용</a:t>
                      </a:r>
                      <a:endParaRPr lang="en-US" altLang="ko-KR" sz="140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smtClean="0"/>
                        <a:t>사용클래스</a:t>
                      </a:r>
                      <a:r>
                        <a:rPr lang="en-US" altLang="ko-KR" sz="140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400" smtClean="0">
                          <a:sym typeface="Wingdings" panose="05000000000000000000" pitchFamily="2" charset="2"/>
                        </a:rPr>
                        <a:t>피사용클래스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</a:tr>
              <a:tr h="6882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smtClean="0"/>
                        <a:t>Association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연관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smtClean="0"/>
                        <a:t>필드로 다른 객체를 참조</a:t>
                      </a:r>
                      <a:r>
                        <a:rPr lang="en-US" altLang="ko-KR" sz="1400" smtClean="0"/>
                        <a:t>.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smtClean="0"/>
                        <a:t>사용클래스</a:t>
                      </a:r>
                      <a:r>
                        <a:rPr lang="en-US" altLang="ko-KR" sz="140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400" smtClean="0">
                          <a:sym typeface="Wingdings" panose="05000000000000000000" pitchFamily="2" charset="2"/>
                        </a:rPr>
                        <a:t>피사용클래스</a:t>
                      </a:r>
                      <a:endParaRPr lang="ko-KR" altLang="en-US" sz="1400"/>
                    </a:p>
                  </a:txBody>
                  <a:tcPr marL="68580" marR="68580" marT="34290" marB="34290" anchor="ctr"/>
                </a:tc>
              </a:tr>
              <a:tr h="8500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Aggregation </a:t>
                      </a:r>
                      <a:r>
                        <a:rPr lang="ko-KR" altLang="en-US" sz="1400" dirty="0" smtClean="0"/>
                        <a:t>집합연관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필드로 다른 객체를 참조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1:</a:t>
                      </a:r>
                      <a:r>
                        <a:rPr lang="ko-KR" altLang="en-US" sz="1400" dirty="0" smtClean="0"/>
                        <a:t>다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사용클래스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400" dirty="0" err="1" smtClean="0">
                          <a:sym typeface="Wingdings" panose="05000000000000000000" pitchFamily="2" charset="2"/>
                        </a:rPr>
                        <a:t>피사용클래스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  <a:tr h="923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Composition </a:t>
                      </a:r>
                      <a:r>
                        <a:rPr lang="ko-KR" altLang="en-US" sz="1400" dirty="0" smtClean="0"/>
                        <a:t>합성연관</a:t>
                      </a:r>
                      <a:endParaRPr lang="en-US" altLang="ko-KR" sz="1400" dirty="0" smtClean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완전포함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필드로 다른 객체를 참조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/>
                        <a:t>1:1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/>
                        <a:t>사용클래스</a:t>
                      </a:r>
                      <a:r>
                        <a:rPr lang="en-US" altLang="ko-KR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1400" dirty="0" smtClean="0">
                          <a:sym typeface="Wingdings" panose="05000000000000000000" pitchFamily="2" charset="2"/>
                        </a:rPr>
                        <a:t>피사용클래스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  <p:cxnSp>
        <p:nvCxnSpPr>
          <p:cNvPr id="28" name="직선 연결선 27"/>
          <p:cNvCxnSpPr/>
          <p:nvPr/>
        </p:nvCxnSpPr>
        <p:spPr>
          <a:xfrm>
            <a:off x="3371839" y="3840452"/>
            <a:ext cx="1888604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3345921" y="4494203"/>
            <a:ext cx="1940440" cy="323921"/>
            <a:chOff x="3167844" y="4977172"/>
            <a:chExt cx="2484276" cy="360040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3419872" y="5157192"/>
              <a:ext cx="2232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다이아몬드 34"/>
            <p:cNvSpPr/>
            <p:nvPr/>
          </p:nvSpPr>
          <p:spPr>
            <a:xfrm>
              <a:off x="3167844" y="4977172"/>
              <a:ext cx="504056" cy="36004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344533" y="5350382"/>
            <a:ext cx="1943216" cy="323921"/>
            <a:chOff x="3219969" y="5985284"/>
            <a:chExt cx="2432151" cy="360040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3419872" y="6165304"/>
              <a:ext cx="2232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다이아몬드 35"/>
            <p:cNvSpPr/>
            <p:nvPr/>
          </p:nvSpPr>
          <p:spPr>
            <a:xfrm>
              <a:off x="3219969" y="5985284"/>
              <a:ext cx="504056" cy="360040"/>
            </a:xfrm>
            <a:prstGeom prst="diamond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0" name="제목 2"/>
          <p:cNvSpPr>
            <a:spLocks noGrp="1"/>
          </p:cNvSpPr>
          <p:nvPr>
            <p:ph type="title"/>
          </p:nvPr>
        </p:nvSpPr>
        <p:spPr>
          <a:xfrm>
            <a:off x="495625" y="144912"/>
            <a:ext cx="6172200" cy="480131"/>
          </a:xfrm>
        </p:spPr>
        <p:txBody>
          <a:bodyPr/>
          <a:lstStyle/>
          <a:p>
            <a:pPr>
              <a:defRPr/>
            </a:pPr>
            <a:r>
              <a:rPr lang="en-US" altLang="ko-KR" sz="2800" b="1" dirty="0" smtClean="0"/>
              <a:t>UML </a:t>
            </a:r>
            <a:r>
              <a:rPr lang="ko-KR" altLang="en-US" sz="2800" b="1" dirty="0" smtClean="0"/>
              <a:t>연관관계 표시</a:t>
            </a:r>
            <a:endParaRPr lang="en-US" altLang="ko-KR" sz="2800" b="1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397773" y="3238170"/>
            <a:ext cx="1836737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368148" y="2420280"/>
            <a:ext cx="1895987" cy="278019"/>
            <a:chOff x="3419872" y="2708920"/>
            <a:chExt cx="2240975" cy="309019"/>
          </a:xfrm>
        </p:grpSpPr>
        <p:cxnSp>
          <p:nvCxnSpPr>
            <p:cNvPr id="30" name="직선 화살표 연결선 29"/>
            <p:cNvCxnSpPr/>
            <p:nvPr/>
          </p:nvCxnSpPr>
          <p:spPr>
            <a:xfrm>
              <a:off x="3419872" y="2852936"/>
              <a:ext cx="2232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이등변 삼각형 32"/>
            <p:cNvSpPr/>
            <p:nvPr/>
          </p:nvSpPr>
          <p:spPr>
            <a:xfrm rot="5400000">
              <a:off x="5344110" y="2701203"/>
              <a:ext cx="309019" cy="324454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368148" y="1775280"/>
            <a:ext cx="1895987" cy="259137"/>
            <a:chOff x="3419872" y="1916832"/>
            <a:chExt cx="2304256" cy="288032"/>
          </a:xfrm>
        </p:grpSpPr>
        <p:cxnSp>
          <p:nvCxnSpPr>
            <p:cNvPr id="39" name="직선 화살표 연결선 38"/>
            <p:cNvCxnSpPr/>
            <p:nvPr/>
          </p:nvCxnSpPr>
          <p:spPr>
            <a:xfrm>
              <a:off x="3419872" y="2060848"/>
              <a:ext cx="22322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5400000">
              <a:off x="5436096" y="1916832"/>
              <a:ext cx="288032" cy="288032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106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</a:t>
            </a:r>
            <a:r>
              <a:rPr lang="ko-KR" altLang="en-US" dirty="0" smtClean="0"/>
              <a:t>일반화</a:t>
            </a:r>
            <a:endParaRPr lang="en-US" dirty="0"/>
          </a:p>
        </p:txBody>
      </p:sp>
      <p:sp>
        <p:nvSpPr>
          <p:cNvPr id="3" name="사각형: 둥근 모서리 17"/>
          <p:cNvSpPr/>
          <p:nvPr/>
        </p:nvSpPr>
        <p:spPr>
          <a:xfrm>
            <a:off x="1554962" y="1142240"/>
            <a:ext cx="6017419" cy="4006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상속관계표현 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:</a:t>
            </a: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 부모클래스가 자식클래스를 일반화함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48" y="1868980"/>
            <a:ext cx="3099713" cy="4063581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25176"/>
              </p:ext>
            </p:extLst>
          </p:nvPr>
        </p:nvGraphicFramePr>
        <p:xfrm>
          <a:off x="3963761" y="2666634"/>
          <a:ext cx="3946225" cy="229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5219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class Parent {</a:t>
                      </a:r>
                    </a:p>
                    <a:p>
                      <a:pPr algn="l" latinLnBrk="1"/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92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public class Child extend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Parent 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algn="l" latinLnBrk="1"/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99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Relization</a:t>
            </a:r>
            <a:r>
              <a:rPr lang="en-US" dirty="0" smtClean="0"/>
              <a:t> </a:t>
            </a:r>
            <a:r>
              <a:rPr lang="ko-KR" altLang="en-US" dirty="0" smtClean="0"/>
              <a:t>실체화</a:t>
            </a:r>
            <a:endParaRPr lang="en-US" dirty="0"/>
          </a:p>
        </p:txBody>
      </p:sp>
      <p:sp>
        <p:nvSpPr>
          <p:cNvPr id="3" name="사각형: 둥근 모서리 17"/>
          <p:cNvSpPr/>
          <p:nvPr/>
        </p:nvSpPr>
        <p:spPr>
          <a:xfrm>
            <a:off x="1491352" y="1022904"/>
            <a:ext cx="6017419" cy="40069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구현관계표현 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:</a:t>
            </a:r>
            <a:r>
              <a:rPr kumimoji="1" lang="ko-KR" altLang="en-US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 일반클래스가 인터페이스를 구현함</a:t>
            </a:r>
            <a:r>
              <a:rPr kumimoji="1" lang="en-US" altLang="ko-KR" sz="1600" dirty="0">
                <a:solidFill>
                  <a:schemeClr val="tx1"/>
                </a:solidFill>
                <a:latin typeface="굴림" charset="-127"/>
                <a:ea typeface="굴림" charset="-127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7515"/>
              </p:ext>
            </p:extLst>
          </p:nvPr>
        </p:nvGraphicFramePr>
        <p:xfrm>
          <a:off x="3682218" y="2712027"/>
          <a:ext cx="459933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302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 interface </a:t>
                      </a:r>
                      <a:r>
                        <a:rPr lang="en-US" altLang="ko-KR" sz="1800" baseline="0" dirty="0" err="1" smtClean="0">
                          <a:solidFill>
                            <a:schemeClr val="tx1"/>
                          </a:solidFill>
                        </a:rPr>
                        <a:t>ISample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algn="l" latinLnBrk="1"/>
                      <a:endParaRPr lang="en-US" altLang="ko-KR" sz="1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713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public class Sample implements </a:t>
                      </a:r>
                      <a:r>
                        <a:rPr lang="en-US" altLang="ko-KR" sz="1800" b="1" dirty="0" err="1" smtClean="0">
                          <a:solidFill>
                            <a:schemeClr val="tx1"/>
                          </a:solidFill>
                        </a:rPr>
                        <a:t>ISample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 {</a:t>
                      </a:r>
                    </a:p>
                    <a:p>
                      <a:pPr algn="l" latinLnBrk="1"/>
                      <a:endParaRPr lang="en-US" altLang="ko-KR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68544" marR="68544" marT="34308" marB="343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1874048"/>
            <a:ext cx="2826733" cy="40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904</Words>
  <Application>Microsoft Office PowerPoint</Application>
  <PresentationFormat>화면 슬라이드 쇼(4:3)</PresentationFormat>
  <Paragraphs>281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굴림</vt:lpstr>
      <vt:lpstr>맑은 고딕</vt:lpstr>
      <vt:lpstr>Arial</vt:lpstr>
      <vt:lpstr>Calibri</vt:lpstr>
      <vt:lpstr>Calibri Light</vt:lpstr>
      <vt:lpstr>Tahoma</vt:lpstr>
      <vt:lpstr>Wingdings</vt:lpstr>
      <vt:lpstr>Office Theme</vt:lpstr>
      <vt:lpstr>PowerPoint 프레젠테이션</vt:lpstr>
      <vt:lpstr>PowerPoint 프레젠테이션</vt:lpstr>
      <vt:lpstr>PowerPoint 프레젠테이션</vt:lpstr>
      <vt:lpstr>클래스 다이어그램</vt:lpstr>
      <vt:lpstr>PowerPoint 프레젠테이션</vt:lpstr>
      <vt:lpstr>클래스 다이어그램</vt:lpstr>
      <vt:lpstr>UML 연관관계 표시</vt:lpstr>
      <vt:lpstr>Generalization 일반화</vt:lpstr>
      <vt:lpstr>Relization 실체화</vt:lpstr>
      <vt:lpstr>Dependancy 의존관계</vt:lpstr>
      <vt:lpstr>Association 연관관계</vt:lpstr>
      <vt:lpstr>Aggregation 집합연관관계</vt:lpstr>
      <vt:lpstr>Composition 포함연관관계</vt:lpstr>
      <vt:lpstr>PowerPoint 프레젠테이션</vt:lpstr>
      <vt:lpstr>패키지 다이어그램</vt:lpstr>
      <vt:lpstr>패키지 다이어그램</vt:lpstr>
      <vt:lpstr>PowerPoint 프레젠테이션</vt:lpstr>
      <vt:lpstr>시퀀스 다이어그램</vt:lpstr>
      <vt:lpstr>시퀀스 다이어그램</vt:lpstr>
      <vt:lpstr>시퀀스 다이어그램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KH_UML_DIAGRAM</dc:title>
  <dc:creator>DONGHYUN KIM;JEONGHUN YOO</dc:creator>
  <cp:lastModifiedBy>user1</cp:lastModifiedBy>
  <cp:revision>25</cp:revision>
  <dcterms:created xsi:type="dcterms:W3CDTF">2017-12-11T16:36:41Z</dcterms:created>
  <dcterms:modified xsi:type="dcterms:W3CDTF">2018-04-18T03:58:47Z</dcterms:modified>
</cp:coreProperties>
</file>