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7" r:id="rId6"/>
    <p:sldId id="268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나눔고딕" panose="020D0604000000000000" pitchFamily="50" charset="-127"/>
      <p:regular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1" d="100"/>
          <a:sy n="41" d="100"/>
        </p:scale>
        <p:origin x="3499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33E6DE1-A6AB-794C-F684-44ECC6AE66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4999E8-F74F-87D2-CBED-BF10D3B9C6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A91AE-F782-418B-B720-8B4B4B8661D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85CE55-3FDB-7864-A750-D2F038D332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5D8C3-4EAB-2483-D76E-35875CD98C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6701C-183C-46E8-867D-0E5D0D8D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09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6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43746"/>
            <a:ext cx="743581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2020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퀴즈 웹사이트 최종 보고서</a:t>
            </a:r>
            <a:endParaRPr lang="en-US" sz="46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385750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컴퓨터시스템공학과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학년 </a:t>
            </a:r>
            <a:endParaRPr 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6280190" y="447555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5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202045087 - </a:t>
            </a:r>
            <a:r>
              <a:rPr lang="en-US" sz="2500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공윤재</a:t>
            </a:r>
            <a:r>
              <a:rPr lang="en-US" sz="25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endParaRPr 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3"/>
          <p:cNvSpPr/>
          <p:nvPr/>
        </p:nvSpPr>
        <p:spPr>
          <a:xfrm>
            <a:off x="6280190" y="509361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5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202145023 - 고준규 </a:t>
            </a:r>
            <a:endParaRPr 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0F753A75-E5E9-7B6F-3356-ADAAF55A3F74}"/>
              </a:ext>
            </a:extLst>
          </p:cNvPr>
          <p:cNvSpPr/>
          <p:nvPr/>
        </p:nvSpPr>
        <p:spPr>
          <a:xfrm>
            <a:off x="6280189" y="571166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2025.06.18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4797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향후 개선 </a:t>
            </a:r>
            <a:endParaRPr lang="en-US" sz="46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910748" y="2154212"/>
            <a:ext cx="12659779" cy="10046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buSzPct val="100000"/>
              <a:buChar char="•"/>
            </a:pPr>
            <a:r>
              <a:rPr lang="ko-KR" altLang="en-US" sz="300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디자인 개선</a:t>
            </a:r>
            <a:r>
              <a:rPr lang="en-US" sz="300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:</a:t>
            </a:r>
            <a:r>
              <a:rPr 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ko-KR" alt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단색 보라색 배경은 사용자에게 시각적 피로감을 줄 수 있다는 피드백을 반영하여 새로운 디자인 방향성을 찾을 것입니다</a:t>
            </a:r>
            <a:r>
              <a:rPr lang="en-US" altLang="ko-KR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.</a:t>
            </a:r>
            <a:endParaRPr lang="en-US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910748" y="3491149"/>
            <a:ext cx="13042821" cy="1121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300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소셜 기능 추가:</a:t>
            </a:r>
            <a:r>
              <a:rPr 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친구 추가, 퀴즈 공유, 댓글 기능 등을 통해 사용자 </a:t>
            </a:r>
            <a:r>
              <a:rPr lang="en-US" sz="3000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간의</a:t>
            </a:r>
            <a:r>
              <a:rPr 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</a:p>
          <a:p>
            <a:pPr algn="l">
              <a:buSzPct val="100000"/>
            </a:pPr>
            <a:r>
              <a:rPr 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  </a:t>
            </a:r>
            <a:r>
              <a:rPr lang="en-US" sz="3000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상호작용을</a:t>
            </a:r>
            <a:r>
              <a:rPr 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증진시킬 수 있습니다.</a:t>
            </a:r>
            <a:endParaRPr lang="en-US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910748" y="4936417"/>
            <a:ext cx="13042821" cy="1121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300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퀴즈 유형 확장:</a:t>
            </a:r>
            <a:r>
              <a:rPr 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OX 퀴즈, </a:t>
            </a:r>
            <a:r>
              <a:rPr lang="ko-KR" alt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음성 및 영상</a:t>
            </a:r>
            <a:r>
              <a:rPr 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퀴즈 등 다양한 퀴즈 유형을 </a:t>
            </a:r>
            <a:r>
              <a:rPr lang="en-US" sz="3000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추가하여</a:t>
            </a:r>
            <a:r>
              <a:rPr 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</a:p>
          <a:p>
            <a:pPr algn="l">
              <a:buSzPct val="100000"/>
            </a:pPr>
            <a:r>
              <a:rPr 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  </a:t>
            </a:r>
            <a:r>
              <a:rPr lang="en-US" sz="3000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콘텐츠의</a:t>
            </a:r>
            <a:r>
              <a:rPr 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다양성을 확보할 것입니다.</a:t>
            </a:r>
            <a:endParaRPr lang="en-US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DF82F69-8659-057B-13DD-9ADA5D3284CC}"/>
              </a:ext>
            </a:extLst>
          </p:cNvPr>
          <p:cNvSpPr/>
          <p:nvPr/>
        </p:nvSpPr>
        <p:spPr>
          <a:xfrm>
            <a:off x="910748" y="6381685"/>
            <a:ext cx="13042821" cy="1121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buSzPct val="100000"/>
              <a:buChar char="•"/>
            </a:pPr>
            <a:r>
              <a:rPr lang="ko-KR" altLang="en-US" sz="300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보안 기능 강화</a:t>
            </a:r>
            <a:r>
              <a:rPr lang="en-US" sz="300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:</a:t>
            </a:r>
            <a:r>
              <a:rPr 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ko-KR" alt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비밀번호 암호화</a:t>
            </a:r>
            <a:r>
              <a:rPr lang="en-US" altLang="ko-KR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, SQL </a:t>
            </a:r>
            <a:r>
              <a:rPr lang="ko-KR" altLang="en-US" sz="3000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인젝션</a:t>
            </a:r>
            <a:r>
              <a:rPr lang="ko-KR" alt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방지와 같은 사용자 정보 보안 </a:t>
            </a:r>
            <a:endParaRPr lang="en-US" altLang="ko-KR" sz="3000" dirty="0">
              <a:solidFill>
                <a:srgbClr val="38383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DM Sans" pitchFamily="34" charset="-120"/>
            </a:endParaRPr>
          </a:p>
          <a:p>
            <a:pPr algn="l">
              <a:buSzPct val="100000"/>
            </a:pPr>
            <a:r>
              <a:rPr lang="en-US" altLang="ko-KR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  </a:t>
            </a:r>
            <a:r>
              <a:rPr lang="ko-KR" alt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강화에 힘쓸 필요가 있습니다</a:t>
            </a:r>
            <a:r>
              <a:rPr lang="en-US" altLang="ko-KR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.</a:t>
            </a:r>
            <a:endParaRPr lang="en-US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1702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결론</a:t>
            </a:r>
            <a:endParaRPr lang="en-US" sz="46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89" y="182123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300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프로젝트 요약</a:t>
            </a:r>
            <a:endParaRPr lang="en-US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284728"/>
            <a:ext cx="13042821" cy="1871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본 퀴즈 애플리케이션 프로젝트는 Node.js, Express.js, MySQL 기반으로 개발되었으며, 사용자들은 주관식 및 객관식 퀴즈를 만들고 플레이하며 실시간 결과를 확인할 수 있습니다. 사용자 인증, 퀴즈 관리, 프로필 관리, 알림 시스템 등 다양한 기능을 성공적으로 구현하여 </a:t>
            </a:r>
            <a:r>
              <a:rPr lang="en-US" sz="220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사용자 참여를 유도하고 학습 및 여가 활동에 기여</a:t>
            </a:r>
            <a:r>
              <a:rPr lang="en-US" sz="22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하는 플랫폼을 제공합니다.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89" y="457575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300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향후 전망</a:t>
            </a:r>
            <a:endParaRPr lang="en-US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029296"/>
            <a:ext cx="13161201" cy="233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이 퀴즈 애플리케이션은 사용자들의 적극적인 참여를 통해 지속적으로 성장할 수 있는 잠재력을 가지고 있습니다. 향후 사용자 피드백을 적극적으로 반영하고, 새로운 기능을 추가하며, 서비스 안정성을 강화하여 </a:t>
            </a:r>
            <a:r>
              <a:rPr lang="en-US" sz="220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더욱 풍부하고 매력적인 퀴즈 경험을 제공하는 플랫폼</a:t>
            </a:r>
            <a:r>
              <a:rPr lang="en-US" sz="22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으로 발전시킬 수 있을 것으로 기대됩니다.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6903" y="56858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프로젝트 개요</a:t>
            </a:r>
            <a:endParaRPr lang="en-US" sz="46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1844389"/>
            <a:ext cx="7383856" cy="16006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본 프로젝트는 사용자들이 직접 퀴즈를 생성하고 다른 사용자들이 이를 풀 수 있는 참여형 퀴즈 웹 애플리케이션을 개발하는 것을 목표로 합니다. 주관식과 객관식 두 가지 유형의 퀴즈를 지원하며, 실시간 결과 확인 및 사용자별 프로필 관리 기능을 제공하여 사용자의 참여를 유도합니다.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6280190" y="4784527"/>
            <a:ext cx="771636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최근 비대면 교육 및 여가 활동이 증가함에 따라, 학습과 즐거움을 동시에 제공하는 인터랙티브 웹 서비스의 필요성이 커지고 있습니다. 기존의 퀴즈 서비스들이 제공하는 단순한 문제 풀이를 넘어, 사용자들이 직접 콘텐츠를 생산하고 공유하며 상호작용할 수 있는 플랫폼의 중요성이 부각되고 있습니다.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406231"/>
            <a:ext cx="645854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프로젝트 계획 및 요구사항</a:t>
            </a:r>
            <a:endParaRPr lang="en-US" sz="46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98863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500" b="1" dirty="0" err="1">
                <a:solidFill>
                  <a:srgbClr val="02020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기능적</a:t>
            </a:r>
            <a:r>
              <a:rPr lang="en-US" sz="2500" b="1" dirty="0">
                <a:solidFill>
                  <a:srgbClr val="02020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 </a:t>
            </a:r>
            <a:r>
              <a:rPr lang="en-US" sz="2500" b="1" dirty="0" err="1">
                <a:solidFill>
                  <a:srgbClr val="02020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요구사항</a:t>
            </a:r>
            <a:endParaRPr lang="en-US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5234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사용자 인증: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회원가입 (이메일 기반), 로그인, 비밀번호 암호화, 세션 기반 인증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32854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퀴즈 생성 및 관리: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주관식/객관식 퀴즈 생성, 문제 및 </a:t>
            </a:r>
            <a:r>
              <a:rPr lang="en-US" sz="1750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답안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en-US" sz="1750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입력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13364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퀴즈 플레이: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실시간 피드백, 진행 상태 표시, 결과 </a:t>
            </a:r>
            <a:r>
              <a:rPr lang="en-US" sz="1750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즉시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en-US" sz="1750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확인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493874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프로필 관리: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개인 정보 수정, 퀴즈 히스토리 조회, 통계 확인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88" y="578324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알림 시스템: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퀴즈 결과, 새로운 퀴즈, 시스템 공지사항 알림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89" y="662773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퀴즈 결과 통계: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사용자별, 퀴즈별 통계 제공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493195" y="196833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500" b="1" dirty="0">
                <a:solidFill>
                  <a:srgbClr val="02020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비기능적 요구사항</a:t>
            </a:r>
            <a:endParaRPr lang="en-US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422874" y="2523440"/>
            <a:ext cx="639703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성능: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쾌적한 사용자 경험을 위한 빠른 응답 시간 및 시스템 처리 속도 보장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422874" y="3328541"/>
            <a:ext cx="58255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보안: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사용자 데이터 보호를 위한 강력한 보안 시스템 구축 (비밀번호 암호화, 세션 관리)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422874" y="4133641"/>
            <a:ext cx="66464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사용자 편의성 (UI/UX):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직관적인 사용자 인터페이스 및 경험 제공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422874" y="4938742"/>
            <a:ext cx="6490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확장성: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향후 기능 추가 및 사용자 증가에 용이한 유연한 아키텍처 설계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9882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기술 스택</a:t>
            </a:r>
            <a:endParaRPr lang="en-US" sz="46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07160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47" y="2103513"/>
            <a:ext cx="357188" cy="44648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21494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보안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3"/>
          <p:cNvSpPr/>
          <p:nvPr/>
        </p:nvSpPr>
        <p:spPr>
          <a:xfrm>
            <a:off x="793790" y="2631900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세션 기반 인증, 파일 </a:t>
            </a:r>
            <a:r>
              <a:rPr lang="en-US" sz="1750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업로드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en-US" sz="1750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제한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Shape 4"/>
          <p:cNvSpPr/>
          <p:nvPr/>
        </p:nvSpPr>
        <p:spPr>
          <a:xfrm>
            <a:off x="5235893" y="207160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450" y="2103513"/>
            <a:ext cx="357188" cy="4464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73008" y="21494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데이터베이스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235893" y="2613814"/>
            <a:ext cx="4740019" cy="1237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MySQL, 주요 테이블: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user, quiz, pending_quiz,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question_responses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9677995" y="207160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4552" y="2103513"/>
            <a:ext cx="357188" cy="44648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415111" y="21494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프론트엔드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9"/>
          <p:cNvSpPr/>
          <p:nvPr/>
        </p:nvSpPr>
        <p:spPr>
          <a:xfrm>
            <a:off x="9677995" y="2626781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EJS, Bootstrap, CSS3, JavaScript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Shape 10"/>
          <p:cNvSpPr/>
          <p:nvPr/>
        </p:nvSpPr>
        <p:spPr>
          <a:xfrm>
            <a:off x="870347" y="444416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904" y="4476074"/>
            <a:ext cx="357188" cy="446484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607463" y="452203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백엔드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 12"/>
          <p:cNvSpPr/>
          <p:nvPr/>
        </p:nvSpPr>
        <p:spPr>
          <a:xfrm>
            <a:off x="870347" y="4959096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Node.js, Express.js, MySQL, Express-session, Multer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object 3">
            <a:extLst>
              <a:ext uri="{FF2B5EF4-FFF2-40B4-BE49-F238E27FC236}">
                <a16:creationId xmlns:a16="http://schemas.microsoft.com/office/drawing/2014/main" id="{0CD85644-8072-CC89-88BE-771566C94F7F}"/>
              </a:ext>
            </a:extLst>
          </p:cNvPr>
          <p:cNvGrpSpPr/>
          <p:nvPr/>
        </p:nvGrpSpPr>
        <p:grpSpPr>
          <a:xfrm>
            <a:off x="1688523" y="1750906"/>
            <a:ext cx="11253354" cy="1143000"/>
            <a:chOff x="1381124" y="847724"/>
            <a:chExt cx="9429750" cy="923925"/>
          </a:xfrm>
        </p:grpSpPr>
        <p:sp>
          <p:nvSpPr>
            <p:cNvPr id="60" name="object 4">
              <a:extLst>
                <a:ext uri="{FF2B5EF4-FFF2-40B4-BE49-F238E27FC236}">
                  <a16:creationId xmlns:a16="http://schemas.microsoft.com/office/drawing/2014/main" id="{54D47192-DA6E-A72F-E5F4-F0F4156E3BAC}"/>
                </a:ext>
              </a:extLst>
            </p:cNvPr>
            <p:cNvSpPr/>
            <p:nvPr/>
          </p:nvSpPr>
          <p:spPr>
            <a:xfrm>
              <a:off x="1381124" y="847724"/>
              <a:ext cx="9429750" cy="923925"/>
            </a:xfrm>
            <a:custGeom>
              <a:avLst/>
              <a:gdLst/>
              <a:ahLst/>
              <a:cxnLst/>
              <a:rect l="l" t="t" r="r" b="b"/>
              <a:pathLst>
                <a:path w="9429750" h="923925">
                  <a:moveTo>
                    <a:pt x="9367451" y="923924"/>
                  </a:moveTo>
                  <a:lnTo>
                    <a:pt x="62297" y="923924"/>
                  </a:lnTo>
                  <a:lnTo>
                    <a:pt x="57961" y="923497"/>
                  </a:lnTo>
                  <a:lnTo>
                    <a:pt x="22624" y="907491"/>
                  </a:lnTo>
                  <a:lnTo>
                    <a:pt x="2135" y="874551"/>
                  </a:lnTo>
                  <a:lnTo>
                    <a:pt x="0" y="861627"/>
                  </a:lnTo>
                  <a:lnTo>
                    <a:pt x="0" y="857249"/>
                  </a:lnTo>
                  <a:lnTo>
                    <a:pt x="0" y="62296"/>
                  </a:lnTo>
                  <a:lnTo>
                    <a:pt x="13668" y="25992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9367451" y="0"/>
                  </a:lnTo>
                  <a:lnTo>
                    <a:pt x="9403756" y="13668"/>
                  </a:lnTo>
                  <a:lnTo>
                    <a:pt x="9426348" y="45204"/>
                  </a:lnTo>
                  <a:lnTo>
                    <a:pt x="9429748" y="62296"/>
                  </a:lnTo>
                  <a:lnTo>
                    <a:pt x="9429748" y="861627"/>
                  </a:lnTo>
                  <a:lnTo>
                    <a:pt x="9416079" y="897932"/>
                  </a:lnTo>
                  <a:lnTo>
                    <a:pt x="9384543" y="920524"/>
                  </a:lnTo>
                  <a:lnTo>
                    <a:pt x="9371787" y="923497"/>
                  </a:lnTo>
                  <a:lnTo>
                    <a:pt x="9367451" y="923924"/>
                  </a:lnTo>
                  <a:close/>
                </a:path>
              </a:pathLst>
            </a:custGeom>
            <a:solidFill>
              <a:srgbClr val="FFF4EC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object 5">
              <a:extLst>
                <a:ext uri="{FF2B5EF4-FFF2-40B4-BE49-F238E27FC236}">
                  <a16:creationId xmlns:a16="http://schemas.microsoft.com/office/drawing/2014/main" id="{ACF0A43E-F3D7-B470-ABB1-DA4DBEBAC011}"/>
                </a:ext>
              </a:extLst>
            </p:cNvPr>
            <p:cNvSpPr/>
            <p:nvPr/>
          </p:nvSpPr>
          <p:spPr>
            <a:xfrm>
              <a:off x="1381124" y="847724"/>
              <a:ext cx="9429750" cy="923925"/>
            </a:xfrm>
            <a:custGeom>
              <a:avLst/>
              <a:gdLst/>
              <a:ahLst/>
              <a:cxnLst/>
              <a:rect l="l" t="t" r="r" b="b"/>
              <a:pathLst>
                <a:path w="9429750" h="923925">
                  <a:moveTo>
                    <a:pt x="0" y="857249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7" y="57961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399" y="45204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3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2" y="11236"/>
                  </a:lnTo>
                  <a:lnTo>
                    <a:pt x="33272" y="8804"/>
                  </a:lnTo>
                  <a:lnTo>
                    <a:pt x="62297" y="0"/>
                  </a:lnTo>
                  <a:lnTo>
                    <a:pt x="66674" y="0"/>
                  </a:lnTo>
                  <a:lnTo>
                    <a:pt x="9363074" y="0"/>
                  </a:lnTo>
                  <a:lnTo>
                    <a:pt x="9367451" y="0"/>
                  </a:lnTo>
                  <a:lnTo>
                    <a:pt x="9371787" y="427"/>
                  </a:lnTo>
                  <a:lnTo>
                    <a:pt x="9376081" y="1281"/>
                  </a:lnTo>
                  <a:lnTo>
                    <a:pt x="9380375" y="2135"/>
                  </a:lnTo>
                  <a:lnTo>
                    <a:pt x="9384543" y="3399"/>
                  </a:lnTo>
                  <a:lnTo>
                    <a:pt x="9388587" y="5075"/>
                  </a:lnTo>
                  <a:lnTo>
                    <a:pt x="9392632" y="6750"/>
                  </a:lnTo>
                  <a:lnTo>
                    <a:pt x="9396474" y="8804"/>
                  </a:lnTo>
                  <a:lnTo>
                    <a:pt x="9400114" y="11236"/>
                  </a:lnTo>
                  <a:lnTo>
                    <a:pt x="9403756" y="13668"/>
                  </a:lnTo>
                  <a:lnTo>
                    <a:pt x="9407125" y="16432"/>
                  </a:lnTo>
                  <a:lnTo>
                    <a:pt x="9410220" y="19528"/>
                  </a:lnTo>
                  <a:lnTo>
                    <a:pt x="9413315" y="22624"/>
                  </a:lnTo>
                  <a:lnTo>
                    <a:pt x="9416079" y="25992"/>
                  </a:lnTo>
                  <a:lnTo>
                    <a:pt x="9418510" y="29632"/>
                  </a:lnTo>
                  <a:lnTo>
                    <a:pt x="9420942" y="33272"/>
                  </a:lnTo>
                  <a:lnTo>
                    <a:pt x="9422997" y="37114"/>
                  </a:lnTo>
                  <a:lnTo>
                    <a:pt x="9424672" y="41159"/>
                  </a:lnTo>
                  <a:lnTo>
                    <a:pt x="9426348" y="45204"/>
                  </a:lnTo>
                  <a:lnTo>
                    <a:pt x="9429749" y="66674"/>
                  </a:lnTo>
                  <a:lnTo>
                    <a:pt x="9429749" y="857249"/>
                  </a:lnTo>
                  <a:lnTo>
                    <a:pt x="9418510" y="894292"/>
                  </a:lnTo>
                  <a:lnTo>
                    <a:pt x="9416079" y="897932"/>
                  </a:lnTo>
                  <a:lnTo>
                    <a:pt x="9400114" y="912688"/>
                  </a:lnTo>
                  <a:lnTo>
                    <a:pt x="9396474" y="915120"/>
                  </a:lnTo>
                  <a:lnTo>
                    <a:pt x="9392632" y="917173"/>
                  </a:lnTo>
                  <a:lnTo>
                    <a:pt x="9388587" y="918849"/>
                  </a:lnTo>
                  <a:lnTo>
                    <a:pt x="9384543" y="920524"/>
                  </a:lnTo>
                  <a:lnTo>
                    <a:pt x="9380375" y="921789"/>
                  </a:lnTo>
                  <a:lnTo>
                    <a:pt x="9376081" y="922643"/>
                  </a:lnTo>
                  <a:lnTo>
                    <a:pt x="9371787" y="923497"/>
                  </a:lnTo>
                  <a:lnTo>
                    <a:pt x="9367451" y="923924"/>
                  </a:lnTo>
                  <a:lnTo>
                    <a:pt x="9363074" y="923924"/>
                  </a:lnTo>
                  <a:lnTo>
                    <a:pt x="66674" y="923924"/>
                  </a:lnTo>
                  <a:lnTo>
                    <a:pt x="62297" y="923924"/>
                  </a:lnTo>
                  <a:lnTo>
                    <a:pt x="57961" y="923497"/>
                  </a:lnTo>
                  <a:lnTo>
                    <a:pt x="53667" y="922643"/>
                  </a:lnTo>
                  <a:lnTo>
                    <a:pt x="49373" y="921789"/>
                  </a:lnTo>
                  <a:lnTo>
                    <a:pt x="29632" y="912688"/>
                  </a:lnTo>
                  <a:lnTo>
                    <a:pt x="25992" y="910255"/>
                  </a:lnTo>
                  <a:lnTo>
                    <a:pt x="11236" y="894292"/>
                  </a:lnTo>
                  <a:lnTo>
                    <a:pt x="8804" y="890652"/>
                  </a:lnTo>
                  <a:lnTo>
                    <a:pt x="1281" y="870257"/>
                  </a:lnTo>
                  <a:lnTo>
                    <a:pt x="427" y="865963"/>
                  </a:lnTo>
                  <a:lnTo>
                    <a:pt x="0" y="861627"/>
                  </a:lnTo>
                  <a:lnTo>
                    <a:pt x="0" y="857249"/>
                  </a:lnTo>
                  <a:close/>
                </a:path>
              </a:pathLst>
            </a:custGeom>
            <a:ln w="19049">
              <a:solidFill>
                <a:srgbClr val="FF8B41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9" name="object 6">
            <a:extLst>
              <a:ext uri="{FF2B5EF4-FFF2-40B4-BE49-F238E27FC236}">
                <a16:creationId xmlns:a16="http://schemas.microsoft.com/office/drawing/2014/main" id="{B98C0341-4868-BC89-B1A5-816F47B25E8B}"/>
              </a:ext>
            </a:extLst>
          </p:cNvPr>
          <p:cNvSpPr txBox="1"/>
          <p:nvPr/>
        </p:nvSpPr>
        <p:spPr>
          <a:xfrm>
            <a:off x="1688523" y="1815744"/>
            <a:ext cx="11253354" cy="786113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sz="1900" b="1" dirty="0">
                <a:solidFill>
                  <a:srgbClr val="E8532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클라이언트 계층</a:t>
            </a:r>
            <a:endParaRPr sz="1900" b="1" dirty="0">
              <a:latin typeface="나눔고딕" panose="020D0604000000000000" pitchFamily="50" charset="-127"/>
              <a:ea typeface="나눔고딕" panose="020D0604000000000000" pitchFamily="50" charset="-127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135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사용자와 직접 상호작용하는 웹 브라우저 기반의 프론트엔드</a:t>
            </a:r>
            <a:r>
              <a:rPr sz="13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. Bootstrap, CSS3, JavaScript</a:t>
            </a:r>
            <a:r>
              <a:rPr sz="135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를 활용하여 </a:t>
            </a:r>
            <a:r>
              <a:rPr sz="13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UI/UX</a:t>
            </a:r>
            <a:r>
              <a:rPr sz="135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를 구현합니다</a:t>
            </a:r>
            <a:r>
              <a:rPr sz="13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.</a:t>
            </a:r>
            <a:endParaRPr sz="13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62" name="Text 0">
            <a:extLst>
              <a:ext uri="{FF2B5EF4-FFF2-40B4-BE49-F238E27FC236}">
                <a16:creationId xmlns:a16="http://schemas.microsoft.com/office/drawing/2014/main" id="{0842DD0E-C784-080F-1749-0D55664945EF}"/>
              </a:ext>
            </a:extLst>
          </p:cNvPr>
          <p:cNvSpPr/>
          <p:nvPr/>
        </p:nvSpPr>
        <p:spPr>
          <a:xfrm>
            <a:off x="793790" y="66046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시스템 구성도</a:t>
            </a:r>
            <a:endParaRPr lang="en-US" sz="46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3" name="object 7">
            <a:extLst>
              <a:ext uri="{FF2B5EF4-FFF2-40B4-BE49-F238E27FC236}">
                <a16:creationId xmlns:a16="http://schemas.microsoft.com/office/drawing/2014/main" id="{7F6DC560-45B7-33F4-8700-D2AE6031878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7098" y="3199184"/>
            <a:ext cx="116204" cy="134272"/>
          </a:xfrm>
          <a:prstGeom prst="rect">
            <a:avLst/>
          </a:prstGeom>
        </p:spPr>
      </p:pic>
      <p:grpSp>
        <p:nvGrpSpPr>
          <p:cNvPr id="64" name="object 8">
            <a:extLst>
              <a:ext uri="{FF2B5EF4-FFF2-40B4-BE49-F238E27FC236}">
                <a16:creationId xmlns:a16="http://schemas.microsoft.com/office/drawing/2014/main" id="{819B0790-4153-81B4-F4B4-7A41759BC6AF}"/>
              </a:ext>
            </a:extLst>
          </p:cNvPr>
          <p:cNvGrpSpPr/>
          <p:nvPr/>
        </p:nvGrpSpPr>
        <p:grpSpPr>
          <a:xfrm>
            <a:off x="1688523" y="3682844"/>
            <a:ext cx="11253354" cy="1143000"/>
            <a:chOff x="1381124" y="2171699"/>
            <a:chExt cx="9429750" cy="1143000"/>
          </a:xfrm>
        </p:grpSpPr>
        <p:sp>
          <p:nvSpPr>
            <p:cNvPr id="65" name="object 9">
              <a:extLst>
                <a:ext uri="{FF2B5EF4-FFF2-40B4-BE49-F238E27FC236}">
                  <a16:creationId xmlns:a16="http://schemas.microsoft.com/office/drawing/2014/main" id="{3D2B9FB7-C63E-B123-4DD3-2C2CEAD7B0C9}"/>
                </a:ext>
              </a:extLst>
            </p:cNvPr>
            <p:cNvSpPr/>
            <p:nvPr/>
          </p:nvSpPr>
          <p:spPr>
            <a:xfrm>
              <a:off x="1381124" y="2171699"/>
              <a:ext cx="9429750" cy="1143000"/>
            </a:xfrm>
            <a:custGeom>
              <a:avLst/>
              <a:gdLst/>
              <a:ahLst/>
              <a:cxnLst/>
              <a:rect l="l" t="t" r="r" b="b"/>
              <a:pathLst>
                <a:path w="9429750" h="1143000">
                  <a:moveTo>
                    <a:pt x="9367451" y="1142999"/>
                  </a:moveTo>
                  <a:lnTo>
                    <a:pt x="62297" y="1142999"/>
                  </a:lnTo>
                  <a:lnTo>
                    <a:pt x="57961" y="1142572"/>
                  </a:lnTo>
                  <a:lnTo>
                    <a:pt x="22624" y="1126566"/>
                  </a:lnTo>
                  <a:lnTo>
                    <a:pt x="2135" y="1093625"/>
                  </a:lnTo>
                  <a:lnTo>
                    <a:pt x="0" y="1080702"/>
                  </a:lnTo>
                  <a:lnTo>
                    <a:pt x="0" y="1076324"/>
                  </a:lnTo>
                  <a:lnTo>
                    <a:pt x="0" y="62296"/>
                  </a:lnTo>
                  <a:lnTo>
                    <a:pt x="13668" y="25992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9367451" y="0"/>
                  </a:lnTo>
                  <a:lnTo>
                    <a:pt x="9403756" y="13668"/>
                  </a:lnTo>
                  <a:lnTo>
                    <a:pt x="9426348" y="45203"/>
                  </a:lnTo>
                  <a:lnTo>
                    <a:pt x="9429748" y="62296"/>
                  </a:lnTo>
                  <a:lnTo>
                    <a:pt x="9429748" y="1080702"/>
                  </a:lnTo>
                  <a:lnTo>
                    <a:pt x="9416079" y="1117007"/>
                  </a:lnTo>
                  <a:lnTo>
                    <a:pt x="9384543" y="1139599"/>
                  </a:lnTo>
                  <a:lnTo>
                    <a:pt x="9371787" y="1142572"/>
                  </a:lnTo>
                  <a:lnTo>
                    <a:pt x="9367451" y="1142999"/>
                  </a:lnTo>
                  <a:close/>
                </a:path>
              </a:pathLst>
            </a:custGeom>
            <a:solidFill>
              <a:srgbClr val="FFF4EC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object 10">
              <a:extLst>
                <a:ext uri="{FF2B5EF4-FFF2-40B4-BE49-F238E27FC236}">
                  <a16:creationId xmlns:a16="http://schemas.microsoft.com/office/drawing/2014/main" id="{F64AD930-F7B7-2E40-7757-0E6389770767}"/>
                </a:ext>
              </a:extLst>
            </p:cNvPr>
            <p:cNvSpPr/>
            <p:nvPr/>
          </p:nvSpPr>
          <p:spPr>
            <a:xfrm>
              <a:off x="1381124" y="2171699"/>
              <a:ext cx="9429750" cy="1143000"/>
            </a:xfrm>
            <a:custGeom>
              <a:avLst/>
              <a:gdLst/>
              <a:ahLst/>
              <a:cxnLst/>
              <a:rect l="l" t="t" r="r" b="b"/>
              <a:pathLst>
                <a:path w="9429750" h="1143000">
                  <a:moveTo>
                    <a:pt x="0" y="107632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7" y="57960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399" y="45203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3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2" y="11236"/>
                  </a:lnTo>
                  <a:lnTo>
                    <a:pt x="33272" y="8804"/>
                  </a:lnTo>
                  <a:lnTo>
                    <a:pt x="37114" y="6750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4" y="0"/>
                  </a:lnTo>
                  <a:lnTo>
                    <a:pt x="9363074" y="0"/>
                  </a:lnTo>
                  <a:lnTo>
                    <a:pt x="9367451" y="0"/>
                  </a:lnTo>
                  <a:lnTo>
                    <a:pt x="9371787" y="427"/>
                  </a:lnTo>
                  <a:lnTo>
                    <a:pt x="9376081" y="1281"/>
                  </a:lnTo>
                  <a:lnTo>
                    <a:pt x="9380375" y="2135"/>
                  </a:lnTo>
                  <a:lnTo>
                    <a:pt x="9384543" y="3399"/>
                  </a:lnTo>
                  <a:lnTo>
                    <a:pt x="9388587" y="5075"/>
                  </a:lnTo>
                  <a:lnTo>
                    <a:pt x="9392632" y="6750"/>
                  </a:lnTo>
                  <a:lnTo>
                    <a:pt x="9396474" y="8804"/>
                  </a:lnTo>
                  <a:lnTo>
                    <a:pt x="9400114" y="11236"/>
                  </a:lnTo>
                  <a:lnTo>
                    <a:pt x="9403756" y="13668"/>
                  </a:lnTo>
                  <a:lnTo>
                    <a:pt x="9418510" y="29632"/>
                  </a:lnTo>
                  <a:lnTo>
                    <a:pt x="9420942" y="33272"/>
                  </a:lnTo>
                  <a:lnTo>
                    <a:pt x="9429749" y="66674"/>
                  </a:lnTo>
                  <a:lnTo>
                    <a:pt x="9429749" y="1076324"/>
                  </a:lnTo>
                  <a:lnTo>
                    <a:pt x="9418510" y="1113367"/>
                  </a:lnTo>
                  <a:lnTo>
                    <a:pt x="9416079" y="1117007"/>
                  </a:lnTo>
                  <a:lnTo>
                    <a:pt x="9400114" y="1131762"/>
                  </a:lnTo>
                  <a:lnTo>
                    <a:pt x="9396474" y="1134194"/>
                  </a:lnTo>
                  <a:lnTo>
                    <a:pt x="9392632" y="1136248"/>
                  </a:lnTo>
                  <a:lnTo>
                    <a:pt x="9388587" y="1137924"/>
                  </a:lnTo>
                  <a:lnTo>
                    <a:pt x="9384543" y="1139599"/>
                  </a:lnTo>
                  <a:lnTo>
                    <a:pt x="9363074" y="1142999"/>
                  </a:lnTo>
                  <a:lnTo>
                    <a:pt x="66674" y="1142999"/>
                  </a:lnTo>
                  <a:lnTo>
                    <a:pt x="62297" y="1142999"/>
                  </a:lnTo>
                  <a:lnTo>
                    <a:pt x="57961" y="1142572"/>
                  </a:lnTo>
                  <a:lnTo>
                    <a:pt x="53667" y="1141718"/>
                  </a:lnTo>
                  <a:lnTo>
                    <a:pt x="49373" y="1140864"/>
                  </a:lnTo>
                  <a:lnTo>
                    <a:pt x="45204" y="1139599"/>
                  </a:lnTo>
                  <a:lnTo>
                    <a:pt x="41159" y="1137924"/>
                  </a:lnTo>
                  <a:lnTo>
                    <a:pt x="37114" y="1136248"/>
                  </a:lnTo>
                  <a:lnTo>
                    <a:pt x="33272" y="1134194"/>
                  </a:lnTo>
                  <a:lnTo>
                    <a:pt x="29632" y="1131762"/>
                  </a:lnTo>
                  <a:lnTo>
                    <a:pt x="25992" y="1129330"/>
                  </a:lnTo>
                  <a:lnTo>
                    <a:pt x="5075" y="1101839"/>
                  </a:lnTo>
                  <a:lnTo>
                    <a:pt x="3399" y="1097795"/>
                  </a:lnTo>
                  <a:lnTo>
                    <a:pt x="2135" y="1093625"/>
                  </a:lnTo>
                  <a:lnTo>
                    <a:pt x="1281" y="1089332"/>
                  </a:lnTo>
                  <a:lnTo>
                    <a:pt x="427" y="1085038"/>
                  </a:lnTo>
                  <a:lnTo>
                    <a:pt x="0" y="1080702"/>
                  </a:lnTo>
                  <a:lnTo>
                    <a:pt x="0" y="1076324"/>
                  </a:lnTo>
                  <a:close/>
                </a:path>
              </a:pathLst>
            </a:custGeom>
            <a:ln w="19049">
              <a:solidFill>
                <a:srgbClr val="FF8B41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7" name="object 11">
            <a:extLst>
              <a:ext uri="{FF2B5EF4-FFF2-40B4-BE49-F238E27FC236}">
                <a16:creationId xmlns:a16="http://schemas.microsoft.com/office/drawing/2014/main" id="{A36FC462-364C-1353-99F4-F052672224A8}"/>
              </a:ext>
            </a:extLst>
          </p:cNvPr>
          <p:cNvSpPr txBox="1"/>
          <p:nvPr/>
        </p:nvSpPr>
        <p:spPr>
          <a:xfrm>
            <a:off x="1688523" y="3631607"/>
            <a:ext cx="11253354" cy="1098762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sz="1900" b="1" dirty="0">
                <a:solidFill>
                  <a:srgbClr val="E8532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애플리케이션 계층</a:t>
            </a:r>
            <a:endParaRPr sz="1900" b="1" dirty="0">
              <a:latin typeface="나눔고딕" panose="020D0604000000000000" pitchFamily="50" charset="-127"/>
              <a:ea typeface="나눔고딕" panose="020D0604000000000000" pitchFamily="50" charset="-127"/>
              <a:cs typeface="Dotum"/>
            </a:endParaRPr>
          </a:p>
          <a:p>
            <a:pPr marL="12700" marR="5080" algn="ctr">
              <a:lnSpc>
                <a:spcPct val="106500"/>
              </a:lnSpc>
              <a:spcBef>
                <a:spcPts val="790"/>
              </a:spcBef>
            </a:pPr>
            <a:r>
              <a:rPr sz="13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Node.js</a:t>
            </a:r>
            <a:r>
              <a:rPr sz="135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와 </a:t>
            </a:r>
            <a:r>
              <a:rPr sz="13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Express.js </a:t>
            </a:r>
            <a:r>
              <a:rPr sz="135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기반의 백엔드 서버</a:t>
            </a:r>
            <a:r>
              <a:rPr sz="13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. </a:t>
            </a:r>
            <a:r>
              <a:rPr sz="135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요청 처리</a:t>
            </a:r>
            <a:r>
              <a:rPr sz="13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, </a:t>
            </a:r>
            <a:r>
              <a:rPr sz="135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비즈니스 로직 수행</a:t>
            </a:r>
            <a:r>
              <a:rPr sz="13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, </a:t>
            </a:r>
            <a:r>
              <a:rPr sz="135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데이터베이스와의 통신을 담당합니다</a:t>
            </a:r>
            <a:r>
              <a:rPr sz="13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. </a:t>
            </a:r>
            <a:endParaRPr lang="en-US" sz="1300" dirty="0">
              <a:solidFill>
                <a:srgbClr val="44444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  <a:p>
            <a:pPr marL="12700" marR="5080" algn="ctr">
              <a:lnSpc>
                <a:spcPct val="106500"/>
              </a:lnSpc>
              <a:spcBef>
                <a:spcPts val="790"/>
              </a:spcBef>
            </a:pPr>
            <a:r>
              <a:rPr sz="13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EJS </a:t>
            </a:r>
            <a:r>
              <a:rPr sz="135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템플릿 엔진을 </a:t>
            </a:r>
            <a:r>
              <a:rPr sz="1350" dirty="0" err="1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사용하여</a:t>
            </a:r>
            <a:r>
              <a:rPr sz="135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 </a:t>
            </a:r>
            <a:r>
              <a:rPr sz="1350" dirty="0" err="1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동적으로</a:t>
            </a:r>
            <a:r>
              <a:rPr sz="135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 웹 페이지를 렌더링합니다</a:t>
            </a:r>
            <a:r>
              <a:rPr sz="13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.</a:t>
            </a:r>
            <a:endParaRPr sz="13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pic>
        <p:nvPicPr>
          <p:cNvPr id="68" name="object 12">
            <a:extLst>
              <a:ext uri="{FF2B5EF4-FFF2-40B4-BE49-F238E27FC236}">
                <a16:creationId xmlns:a16="http://schemas.microsoft.com/office/drawing/2014/main" id="{FCF69375-23FC-2A18-8649-12F741F944E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7098" y="5136003"/>
            <a:ext cx="116204" cy="134272"/>
          </a:xfrm>
          <a:prstGeom prst="rect">
            <a:avLst/>
          </a:prstGeom>
        </p:spPr>
      </p:pic>
      <p:grpSp>
        <p:nvGrpSpPr>
          <p:cNvPr id="69" name="object 13">
            <a:extLst>
              <a:ext uri="{FF2B5EF4-FFF2-40B4-BE49-F238E27FC236}">
                <a16:creationId xmlns:a16="http://schemas.microsoft.com/office/drawing/2014/main" id="{F0B7163C-9527-53C2-6D97-D08A3BC3E63D}"/>
              </a:ext>
            </a:extLst>
          </p:cNvPr>
          <p:cNvGrpSpPr/>
          <p:nvPr/>
        </p:nvGrpSpPr>
        <p:grpSpPr>
          <a:xfrm>
            <a:off x="1688523" y="5601568"/>
            <a:ext cx="11253354" cy="1143000"/>
            <a:chOff x="1381124" y="3714749"/>
            <a:chExt cx="9429750" cy="933450"/>
          </a:xfrm>
        </p:grpSpPr>
        <p:sp>
          <p:nvSpPr>
            <p:cNvPr id="70" name="object 14">
              <a:extLst>
                <a:ext uri="{FF2B5EF4-FFF2-40B4-BE49-F238E27FC236}">
                  <a16:creationId xmlns:a16="http://schemas.microsoft.com/office/drawing/2014/main" id="{E0D4C3F6-DA78-913B-4CFD-7E016E82F03F}"/>
                </a:ext>
              </a:extLst>
            </p:cNvPr>
            <p:cNvSpPr/>
            <p:nvPr/>
          </p:nvSpPr>
          <p:spPr>
            <a:xfrm>
              <a:off x="1381124" y="3714749"/>
              <a:ext cx="9429750" cy="933450"/>
            </a:xfrm>
            <a:custGeom>
              <a:avLst/>
              <a:gdLst/>
              <a:ahLst/>
              <a:cxnLst/>
              <a:rect l="l" t="t" r="r" b="b"/>
              <a:pathLst>
                <a:path w="9429750" h="933450">
                  <a:moveTo>
                    <a:pt x="9367451" y="933449"/>
                  </a:moveTo>
                  <a:lnTo>
                    <a:pt x="62297" y="933449"/>
                  </a:lnTo>
                  <a:lnTo>
                    <a:pt x="57961" y="933022"/>
                  </a:lnTo>
                  <a:lnTo>
                    <a:pt x="22624" y="917016"/>
                  </a:lnTo>
                  <a:lnTo>
                    <a:pt x="2135" y="884075"/>
                  </a:lnTo>
                  <a:lnTo>
                    <a:pt x="0" y="871152"/>
                  </a:lnTo>
                  <a:lnTo>
                    <a:pt x="0" y="866774"/>
                  </a:lnTo>
                  <a:lnTo>
                    <a:pt x="0" y="62297"/>
                  </a:lnTo>
                  <a:lnTo>
                    <a:pt x="13668" y="25991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9367451" y="0"/>
                  </a:lnTo>
                  <a:lnTo>
                    <a:pt x="9403756" y="13668"/>
                  </a:lnTo>
                  <a:lnTo>
                    <a:pt x="9426348" y="45203"/>
                  </a:lnTo>
                  <a:lnTo>
                    <a:pt x="9429748" y="62297"/>
                  </a:lnTo>
                  <a:lnTo>
                    <a:pt x="9429748" y="871152"/>
                  </a:lnTo>
                  <a:lnTo>
                    <a:pt x="9416079" y="907457"/>
                  </a:lnTo>
                  <a:lnTo>
                    <a:pt x="9384543" y="930049"/>
                  </a:lnTo>
                  <a:lnTo>
                    <a:pt x="9371787" y="933022"/>
                  </a:lnTo>
                  <a:lnTo>
                    <a:pt x="9367451" y="933449"/>
                  </a:lnTo>
                  <a:close/>
                </a:path>
              </a:pathLst>
            </a:custGeom>
            <a:solidFill>
              <a:srgbClr val="FFF4EC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object 15">
              <a:extLst>
                <a:ext uri="{FF2B5EF4-FFF2-40B4-BE49-F238E27FC236}">
                  <a16:creationId xmlns:a16="http://schemas.microsoft.com/office/drawing/2014/main" id="{4BD9EAD3-82A4-EFDE-8E83-436EB84E2F86}"/>
                </a:ext>
              </a:extLst>
            </p:cNvPr>
            <p:cNvSpPr/>
            <p:nvPr/>
          </p:nvSpPr>
          <p:spPr>
            <a:xfrm>
              <a:off x="1381124" y="3714749"/>
              <a:ext cx="9429750" cy="933450"/>
            </a:xfrm>
            <a:custGeom>
              <a:avLst/>
              <a:gdLst/>
              <a:ahLst/>
              <a:cxnLst/>
              <a:rect l="l" t="t" r="r" b="b"/>
              <a:pathLst>
                <a:path w="9429750" h="933450">
                  <a:moveTo>
                    <a:pt x="0" y="8667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7" y="57960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399" y="45203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1"/>
                  </a:lnTo>
                  <a:lnTo>
                    <a:pt x="13668" y="25991"/>
                  </a:lnTo>
                  <a:lnTo>
                    <a:pt x="16433" y="22623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2" y="11236"/>
                  </a:lnTo>
                  <a:lnTo>
                    <a:pt x="33272" y="8804"/>
                  </a:lnTo>
                  <a:lnTo>
                    <a:pt x="37114" y="6750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4" y="0"/>
                  </a:lnTo>
                  <a:lnTo>
                    <a:pt x="9363074" y="0"/>
                  </a:lnTo>
                  <a:lnTo>
                    <a:pt x="9367451" y="0"/>
                  </a:lnTo>
                  <a:lnTo>
                    <a:pt x="9371787" y="427"/>
                  </a:lnTo>
                  <a:lnTo>
                    <a:pt x="9376081" y="1280"/>
                  </a:lnTo>
                  <a:lnTo>
                    <a:pt x="9380375" y="2135"/>
                  </a:lnTo>
                  <a:lnTo>
                    <a:pt x="9384543" y="3399"/>
                  </a:lnTo>
                  <a:lnTo>
                    <a:pt x="9388587" y="5074"/>
                  </a:lnTo>
                  <a:lnTo>
                    <a:pt x="9392632" y="6750"/>
                  </a:lnTo>
                  <a:lnTo>
                    <a:pt x="9396474" y="8804"/>
                  </a:lnTo>
                  <a:lnTo>
                    <a:pt x="9400114" y="11236"/>
                  </a:lnTo>
                  <a:lnTo>
                    <a:pt x="9403756" y="13668"/>
                  </a:lnTo>
                  <a:lnTo>
                    <a:pt x="9418510" y="29631"/>
                  </a:lnTo>
                  <a:lnTo>
                    <a:pt x="9420942" y="33272"/>
                  </a:lnTo>
                  <a:lnTo>
                    <a:pt x="9422997" y="37114"/>
                  </a:lnTo>
                  <a:lnTo>
                    <a:pt x="9424672" y="41159"/>
                  </a:lnTo>
                  <a:lnTo>
                    <a:pt x="9426348" y="45203"/>
                  </a:lnTo>
                  <a:lnTo>
                    <a:pt x="9429749" y="66674"/>
                  </a:lnTo>
                  <a:lnTo>
                    <a:pt x="9429749" y="866774"/>
                  </a:lnTo>
                  <a:lnTo>
                    <a:pt x="9418510" y="903816"/>
                  </a:lnTo>
                  <a:lnTo>
                    <a:pt x="9416079" y="907457"/>
                  </a:lnTo>
                  <a:lnTo>
                    <a:pt x="9400114" y="922212"/>
                  </a:lnTo>
                  <a:lnTo>
                    <a:pt x="9396474" y="924644"/>
                  </a:lnTo>
                  <a:lnTo>
                    <a:pt x="9392632" y="926698"/>
                  </a:lnTo>
                  <a:lnTo>
                    <a:pt x="9388587" y="928374"/>
                  </a:lnTo>
                  <a:lnTo>
                    <a:pt x="9384543" y="930049"/>
                  </a:lnTo>
                  <a:lnTo>
                    <a:pt x="9363074" y="933449"/>
                  </a:lnTo>
                  <a:lnTo>
                    <a:pt x="66674" y="933449"/>
                  </a:lnTo>
                  <a:lnTo>
                    <a:pt x="62297" y="933449"/>
                  </a:lnTo>
                  <a:lnTo>
                    <a:pt x="57961" y="933022"/>
                  </a:lnTo>
                  <a:lnTo>
                    <a:pt x="53667" y="932168"/>
                  </a:lnTo>
                  <a:lnTo>
                    <a:pt x="49373" y="931314"/>
                  </a:lnTo>
                  <a:lnTo>
                    <a:pt x="45204" y="930049"/>
                  </a:lnTo>
                  <a:lnTo>
                    <a:pt x="41159" y="928374"/>
                  </a:lnTo>
                  <a:lnTo>
                    <a:pt x="37114" y="926698"/>
                  </a:lnTo>
                  <a:lnTo>
                    <a:pt x="33272" y="924644"/>
                  </a:lnTo>
                  <a:lnTo>
                    <a:pt x="29632" y="922212"/>
                  </a:lnTo>
                  <a:lnTo>
                    <a:pt x="25992" y="919780"/>
                  </a:lnTo>
                  <a:lnTo>
                    <a:pt x="5075" y="892289"/>
                  </a:lnTo>
                  <a:lnTo>
                    <a:pt x="3399" y="888244"/>
                  </a:lnTo>
                  <a:lnTo>
                    <a:pt x="2135" y="884075"/>
                  </a:lnTo>
                  <a:lnTo>
                    <a:pt x="1281" y="879781"/>
                  </a:lnTo>
                  <a:lnTo>
                    <a:pt x="427" y="875488"/>
                  </a:lnTo>
                  <a:lnTo>
                    <a:pt x="0" y="871152"/>
                  </a:lnTo>
                  <a:lnTo>
                    <a:pt x="0" y="866774"/>
                  </a:lnTo>
                  <a:close/>
                </a:path>
              </a:pathLst>
            </a:custGeom>
            <a:ln w="19049">
              <a:solidFill>
                <a:srgbClr val="FF8B41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2" name="object 16">
            <a:extLst>
              <a:ext uri="{FF2B5EF4-FFF2-40B4-BE49-F238E27FC236}">
                <a16:creationId xmlns:a16="http://schemas.microsoft.com/office/drawing/2014/main" id="{FCB443C8-5A86-9B42-297F-B2EA0ECDE7F7}"/>
              </a:ext>
            </a:extLst>
          </p:cNvPr>
          <p:cNvSpPr txBox="1"/>
          <p:nvPr/>
        </p:nvSpPr>
        <p:spPr>
          <a:xfrm>
            <a:off x="1688523" y="5601568"/>
            <a:ext cx="11253354" cy="786113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sz="1900" b="1" dirty="0">
                <a:solidFill>
                  <a:srgbClr val="E8532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데이터 계층</a:t>
            </a:r>
            <a:endParaRPr sz="1900" b="1" dirty="0">
              <a:latin typeface="나눔고딕" panose="020D0604000000000000" pitchFamily="50" charset="-127"/>
              <a:ea typeface="나눔고딕" panose="020D0604000000000000" pitchFamily="50" charset="-127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13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MySQL </a:t>
            </a:r>
            <a:r>
              <a:rPr sz="135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데이터베이스를 사용하여 사용자 정보</a:t>
            </a:r>
            <a:r>
              <a:rPr sz="13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, </a:t>
            </a:r>
            <a:r>
              <a:rPr sz="135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퀴즈 정보</a:t>
            </a:r>
            <a:r>
              <a:rPr sz="13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, </a:t>
            </a:r>
            <a:r>
              <a:rPr sz="135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otum"/>
              </a:rPr>
              <a:t>퀴즈 응답 등 모든 데이터를 저장하고 관리합니다</a:t>
            </a:r>
            <a:r>
              <a:rPr sz="13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.</a:t>
            </a:r>
            <a:endParaRPr sz="1300" dirty="0"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34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07914C8-AD74-2177-1026-DE55D3196239}"/>
              </a:ext>
            </a:extLst>
          </p:cNvPr>
          <p:cNvSpPr/>
          <p:nvPr/>
        </p:nvSpPr>
        <p:spPr>
          <a:xfrm>
            <a:off x="793790" y="59882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ko-KR" altLang="en-US" sz="4650" dirty="0">
                <a:solidFill>
                  <a:srgbClr val="02020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역할</a:t>
            </a:r>
            <a:endParaRPr lang="en-US" sz="46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F8D4CCE3-F52B-2B68-18BC-42A025523FC2}"/>
              </a:ext>
            </a:extLst>
          </p:cNvPr>
          <p:cNvSpPr/>
          <p:nvPr/>
        </p:nvSpPr>
        <p:spPr>
          <a:xfrm>
            <a:off x="793790" y="198863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ko-KR" altLang="en-US" sz="2500" b="1" dirty="0" err="1">
                <a:solidFill>
                  <a:srgbClr val="02020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공윤재</a:t>
            </a:r>
            <a:endParaRPr lang="en-US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BFBC3FB7-A03C-9DE0-1693-8DD4776F0E20}"/>
              </a:ext>
            </a:extLst>
          </p:cNvPr>
          <p:cNvSpPr/>
          <p:nvPr/>
        </p:nvSpPr>
        <p:spPr>
          <a:xfrm>
            <a:off x="793790" y="270664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ko-KR" alt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메인 페이지 디자인</a:t>
            </a: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메인 페이지 </a:t>
            </a:r>
            <a:r>
              <a:rPr lang="en-US" altLang="ko-KR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UI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전반</a:t>
            </a:r>
            <a:r>
              <a:rPr lang="en-US" altLang="ko-KR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,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로그인 페이지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AC248751-930F-C8C5-70F1-55AFE0251B41}"/>
              </a:ext>
            </a:extLst>
          </p:cNvPr>
          <p:cNvSpPr/>
          <p:nvPr/>
        </p:nvSpPr>
        <p:spPr>
          <a:xfrm>
            <a:off x="793790" y="351174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퀴즈</a:t>
            </a: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en-US" sz="1750" b="1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생성</a:t>
            </a: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주관식/객관식 퀴즈 생성,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이미지 파일 처리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D9A072B7-FE29-8BEB-0E86-761A5601E8E9}"/>
              </a:ext>
            </a:extLst>
          </p:cNvPr>
          <p:cNvSpPr/>
          <p:nvPr/>
        </p:nvSpPr>
        <p:spPr>
          <a:xfrm>
            <a:off x="793790" y="431684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ko-KR" alt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관리자 페이지</a:t>
            </a: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사용자 관리</a:t>
            </a:r>
            <a:r>
              <a:rPr lang="en-US" altLang="ko-KR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,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퀴즈 관리</a:t>
            </a:r>
            <a:r>
              <a:rPr lang="en-US" altLang="ko-KR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,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공지사항 작성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08D6937D-FE07-3DF7-3967-9BB61C450C5B}"/>
              </a:ext>
            </a:extLst>
          </p:cNvPr>
          <p:cNvSpPr/>
          <p:nvPr/>
        </p:nvSpPr>
        <p:spPr>
          <a:xfrm>
            <a:off x="793790" y="51219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ko-KR" alt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데이터베이스 관리</a:t>
            </a: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데이터베이스 설계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29DCB2BD-1525-5DBB-11BD-C2DA61823B2F}"/>
              </a:ext>
            </a:extLst>
          </p:cNvPr>
          <p:cNvSpPr/>
          <p:nvPr/>
        </p:nvSpPr>
        <p:spPr>
          <a:xfrm>
            <a:off x="7493195" y="196833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ko-KR" altLang="en-US" sz="2500" b="1" dirty="0">
                <a:solidFill>
                  <a:srgbClr val="02020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고준규</a:t>
            </a:r>
            <a:endParaRPr lang="en-US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2F10C0ED-D649-D7E4-6A27-CABCBB768C20}"/>
              </a:ext>
            </a:extLst>
          </p:cNvPr>
          <p:cNvSpPr/>
          <p:nvPr/>
        </p:nvSpPr>
        <p:spPr>
          <a:xfrm>
            <a:off x="7422874" y="2706645"/>
            <a:ext cx="639703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ko-KR" alt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퀴즈 플레이</a:t>
            </a: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객관식</a:t>
            </a:r>
            <a:r>
              <a:rPr lang="en-US" altLang="ko-KR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/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주관식으로 이루어진 퀴즈 </a:t>
            </a:r>
            <a:r>
              <a:rPr lang="en-US" altLang="ko-KR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UI/UX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및 기능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D7397DF0-A7DE-33C2-D964-EB20D5F994AE}"/>
              </a:ext>
            </a:extLst>
          </p:cNvPr>
          <p:cNvSpPr/>
          <p:nvPr/>
        </p:nvSpPr>
        <p:spPr>
          <a:xfrm>
            <a:off x="7422874" y="3511745"/>
            <a:ext cx="64137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ko-KR" alt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랭킹 및 대시보드</a:t>
            </a: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사용자별</a:t>
            </a:r>
            <a:r>
              <a:rPr lang="en-US" altLang="ko-KR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,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퀴즈별 통계 대시보드 및 랭킹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40B5DFE8-52DE-3BB1-BEB8-99B6A9EE8657}"/>
              </a:ext>
            </a:extLst>
          </p:cNvPr>
          <p:cNvSpPr/>
          <p:nvPr/>
        </p:nvSpPr>
        <p:spPr>
          <a:xfrm>
            <a:off x="7422874" y="4316846"/>
            <a:ext cx="66464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ko-KR" alt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관리자 페이지</a:t>
            </a:r>
            <a:r>
              <a:rPr lang="en-US" altLang="ko-KR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(</a:t>
            </a:r>
            <a:r>
              <a:rPr lang="ko-KR" alt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보조</a:t>
            </a:r>
            <a:r>
              <a:rPr lang="en-US" altLang="ko-KR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)</a:t>
            </a: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유저 알림</a:t>
            </a:r>
            <a:r>
              <a:rPr lang="en-US" altLang="ko-KR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,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퀴즈 수정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1C275CD5-110B-E0B0-B484-749D2FE0B1F0}"/>
              </a:ext>
            </a:extLst>
          </p:cNvPr>
          <p:cNvSpPr/>
          <p:nvPr/>
        </p:nvSpPr>
        <p:spPr>
          <a:xfrm>
            <a:off x="7422874" y="5121947"/>
            <a:ext cx="6490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ko-KR" alt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데이터베이스 관리</a:t>
            </a:r>
            <a:r>
              <a:rPr lang="en-US" altLang="ko-KR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(</a:t>
            </a:r>
            <a:r>
              <a:rPr lang="ko-KR" alt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보조</a:t>
            </a:r>
            <a:r>
              <a:rPr lang="en-US" altLang="ko-KR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)</a:t>
            </a: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기능 추가에 따른 데이터베이스 보완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39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4" y="1854596"/>
            <a:ext cx="767120" cy="199120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20384" y="1875842"/>
            <a:ext cx="2013823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사용자 관리</a:t>
            </a:r>
            <a:endParaRPr lang="en-US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1620384" y="2257832"/>
            <a:ext cx="4709440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회원가입/로그인/로그아웃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3"/>
          <p:cNvSpPr/>
          <p:nvPr/>
        </p:nvSpPr>
        <p:spPr>
          <a:xfrm>
            <a:off x="1620384" y="2557036"/>
            <a:ext cx="4709440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프로필 관리 (정보 수정, 비밀번호 변경)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1620384" y="2856240"/>
            <a:ext cx="4709440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세션 기반 인증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72" y="4523305"/>
            <a:ext cx="767120" cy="209264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620384" y="4703878"/>
            <a:ext cx="2013823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퀴즈 시스템</a:t>
            </a:r>
            <a:endParaRPr lang="en-US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620384" y="5167655"/>
            <a:ext cx="4709440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퀴즈 생성 (주관식/객관식)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7"/>
          <p:cNvSpPr/>
          <p:nvPr/>
        </p:nvSpPr>
        <p:spPr>
          <a:xfrm>
            <a:off x="1620384" y="5466859"/>
            <a:ext cx="4709440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퀴즈 플레이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8"/>
          <p:cNvSpPr/>
          <p:nvPr/>
        </p:nvSpPr>
        <p:spPr>
          <a:xfrm>
            <a:off x="1620384" y="5766063"/>
            <a:ext cx="4709440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실시간 결과 확인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9"/>
          <p:cNvSpPr/>
          <p:nvPr/>
        </p:nvSpPr>
        <p:spPr>
          <a:xfrm>
            <a:off x="1620384" y="6065267"/>
            <a:ext cx="4709440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문제별 답안 처리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1620384" y="6364471"/>
            <a:ext cx="4709440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퀴즈 결과 저장 및 통계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464" y="1881965"/>
            <a:ext cx="767120" cy="1936461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7773183" y="1845026"/>
            <a:ext cx="2013823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관리자 기능</a:t>
            </a:r>
            <a:endParaRPr lang="en-US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 12"/>
          <p:cNvSpPr/>
          <p:nvPr/>
        </p:nvSpPr>
        <p:spPr>
          <a:xfrm>
            <a:off x="7790224" y="2270215"/>
            <a:ext cx="4709440" cy="286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퀴즈 승인/거절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 13"/>
          <p:cNvSpPr/>
          <p:nvPr/>
        </p:nvSpPr>
        <p:spPr>
          <a:xfrm>
            <a:off x="7790224" y="2569419"/>
            <a:ext cx="4709440" cy="286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사용자 관리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 14"/>
          <p:cNvSpPr/>
          <p:nvPr/>
        </p:nvSpPr>
        <p:spPr>
          <a:xfrm>
            <a:off x="7790224" y="2868623"/>
            <a:ext cx="4709440" cy="286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퀴즈</a:t>
            </a:r>
            <a:r>
              <a:rPr lang="en-US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en-US" sz="2000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관리</a:t>
            </a:r>
            <a:r>
              <a:rPr lang="en-US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(</a:t>
            </a:r>
            <a:r>
              <a:rPr lang="ko-KR" altLang="en-US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수정</a:t>
            </a:r>
            <a:r>
              <a:rPr lang="en-US" altLang="ko-KR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, </a:t>
            </a:r>
            <a:r>
              <a:rPr lang="ko-KR" altLang="en-US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삭제</a:t>
            </a:r>
            <a:r>
              <a:rPr lang="en-US" altLang="ko-KR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)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3301" y="4503320"/>
            <a:ext cx="767120" cy="2092643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773184" y="4624814"/>
            <a:ext cx="2013823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3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검색 및 필터링</a:t>
            </a:r>
            <a:endParaRPr lang="en-US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 16"/>
          <p:cNvSpPr/>
          <p:nvPr/>
        </p:nvSpPr>
        <p:spPr>
          <a:xfrm>
            <a:off x="7773183" y="5136679"/>
            <a:ext cx="4709440" cy="286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퀴즈 검색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 17"/>
          <p:cNvSpPr/>
          <p:nvPr/>
        </p:nvSpPr>
        <p:spPr>
          <a:xfrm>
            <a:off x="7773183" y="5435883"/>
            <a:ext cx="4709440" cy="286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카테고리별 필터링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 18"/>
          <p:cNvSpPr/>
          <p:nvPr/>
        </p:nvSpPr>
        <p:spPr>
          <a:xfrm>
            <a:off x="7773183" y="5735087"/>
            <a:ext cx="4709440" cy="286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인기순/최신순 정렬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 0">
            <a:extLst>
              <a:ext uri="{FF2B5EF4-FFF2-40B4-BE49-F238E27FC236}">
                <a16:creationId xmlns:a16="http://schemas.microsoft.com/office/drawing/2014/main" id="{E6A8D3BC-417A-1B7D-41BD-D14C3E774898}"/>
              </a:ext>
            </a:extLst>
          </p:cNvPr>
          <p:cNvSpPr/>
          <p:nvPr/>
        </p:nvSpPr>
        <p:spPr>
          <a:xfrm>
            <a:off x="793790" y="452812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ko-KR" altLang="en-US" sz="4650">
                <a:solidFill>
                  <a:srgbClr val="02020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주요기능</a:t>
            </a:r>
            <a:endParaRPr lang="en-US" sz="46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47412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구현 상세</a:t>
            </a:r>
            <a:endParaRPr lang="en-US" sz="46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84582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300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프론트엔드 구현</a:t>
            </a:r>
            <a:endParaRPr lang="en-US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5544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en-US" sz="1750" b="1" dirty="0">
                <a:solidFill>
                  <a:srgbClr val="383838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DM Sans" pitchFamily="34" charset="-120"/>
              </a:rPr>
              <a:t>UI/UX:</a:t>
            </a:r>
            <a:r>
              <a:rPr lang="en-US" sz="1750" dirty="0">
                <a:solidFill>
                  <a:srgbClr val="383838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DM Sans" pitchFamily="34" charset="-120"/>
              </a:rPr>
              <a:t> Bootstrap 5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를 활용하여 반응형 웹 디자인을 구현하여 다양한 디바이스에서 일관된 사용자 경험을 제공합니다.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29966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동적 처리: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en-US" sz="1750" dirty="0">
                <a:solidFill>
                  <a:srgbClr val="383838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DM Sans" pitchFamily="34" charset="-120"/>
              </a:rPr>
              <a:t>JavaScript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를 사용하여 퀴즈 플레이 중 실시간 피드백, 타이머, 유효성 검사 등 동적인 요소를 구현합니다.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3438882"/>
            <a:ext cx="1224680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템플릿 엔진: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en-US" sz="1750" dirty="0">
                <a:solidFill>
                  <a:srgbClr val="383838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DM Sans" pitchFamily="34" charset="-120"/>
              </a:rPr>
              <a:t>EJS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템플릿 엔진을 사용하여 서버 사이드 렌더링을 통해 페이지 로딩 속도를 최적화하고, </a:t>
            </a:r>
            <a:r>
              <a:rPr lang="en-US" sz="1750" dirty="0">
                <a:solidFill>
                  <a:srgbClr val="383838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DM Sans" pitchFamily="34" charset="-120"/>
              </a:rPr>
              <a:t>HTML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구조를 효율적으로 관리합니다.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441983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300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백엔드 구현</a:t>
            </a:r>
            <a:endParaRPr lang="en-US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5128498"/>
            <a:ext cx="13171592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라우팅: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en-US" sz="1750" dirty="0">
                <a:solidFill>
                  <a:srgbClr val="383838"/>
                </a:solidFill>
                <a:highlight>
                  <a:srgbClr val="FFDECC"/>
                </a:highlight>
                <a:latin typeface="Consolas" panose="020B0609020204030204" pitchFamily="49" charset="0"/>
                <a:ea typeface="나눔고딕" panose="020D0604000000000000" pitchFamily="50" charset="-127"/>
                <a:cs typeface="Consolas" pitchFamily="34" charset="-120"/>
              </a:rPr>
              <a:t>routes/quiz.js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는 퀴즈 생성, 조회, 플레이 등 퀴즈 관련 요청을 처리하며, </a:t>
            </a:r>
            <a:r>
              <a:rPr lang="en-US" sz="1750" dirty="0">
                <a:solidFill>
                  <a:srgbClr val="383838"/>
                </a:solidFill>
                <a:highlight>
                  <a:srgbClr val="FFDECC"/>
                </a:highlight>
                <a:latin typeface="Consolas" panose="020B0609020204030204" pitchFamily="49" charset="0"/>
                <a:ea typeface="나눔고딕" panose="020D0604000000000000" pitchFamily="50" charset="-127"/>
                <a:cs typeface="Consolas" pitchFamily="34" charset="-120"/>
              </a:rPr>
              <a:t>routes/admin.js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는 관리자 기능(예: 퀴즈 승인)을 담당합니다.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90" y="5941219"/>
            <a:ext cx="12911819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데이터베이스 연동: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en-US" sz="1750" dirty="0">
                <a:solidFill>
                  <a:srgbClr val="383838"/>
                </a:solidFill>
                <a:highlight>
                  <a:srgbClr val="FFDECC"/>
                </a:highlight>
                <a:latin typeface="Consolas" panose="020B0609020204030204" pitchFamily="49" charset="0"/>
                <a:ea typeface="나눔고딕" panose="020D0604000000000000" pitchFamily="50" charset="-127"/>
                <a:cs typeface="Consolas" pitchFamily="34" charset="-120"/>
              </a:rPr>
              <a:t>db.js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를 통해 </a:t>
            </a:r>
            <a:r>
              <a:rPr lang="en-US" sz="1750" dirty="0">
                <a:solidFill>
                  <a:srgbClr val="383838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DM Sans" pitchFamily="34" charset="-120"/>
              </a:rPr>
              <a:t>MySQL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데이터베이스와 연결하고, </a:t>
            </a:r>
            <a:r>
              <a:rPr lang="en-US" sz="1750" dirty="0">
                <a:solidFill>
                  <a:srgbClr val="383838"/>
                </a:solidFill>
                <a:highlight>
                  <a:srgbClr val="FFDECC"/>
                </a:highlight>
                <a:latin typeface="Consolas" panose="020B0609020204030204" pitchFamily="49" charset="0"/>
                <a:ea typeface="나눔고딕" panose="020D0604000000000000" pitchFamily="50" charset="-127"/>
                <a:cs typeface="Consolas" pitchFamily="34" charset="-120"/>
              </a:rPr>
              <a:t>models/Quiz.js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와 같은 모델 파일을 통해 데이터베이스 쿼리를 추상화하여 코드의 유지보수성을 높입니다.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8658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T Serif" pitchFamily="34" charset="-120"/>
              </a:rPr>
              <a:t>프로젝트 평가 및 회고</a:t>
            </a:r>
            <a:endParaRPr lang="en-US" sz="46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81637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300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목표 달성 여부</a:t>
            </a:r>
            <a:endParaRPr lang="en-US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1" y="2525030"/>
            <a:ext cx="121221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본 프로젝트는 주관식 및 객관식 퀴즈 지원, 사용자 인증, 퀴즈 생성/플레이, 실시간 결과 확인 등 </a:t>
            </a: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초기 설정한 주요 기능 목표를 성공적으로 달성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했습니다.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3301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사용자 친화적인 UI/UX와 안정적인 백엔드 시스템을 구축하여 만족스러운 사용자 경험을 제공합니다.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89" y="438926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300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개발 과정 중 발생한 어려움</a:t>
            </a:r>
            <a:endParaRPr lang="en-US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89" y="5097927"/>
            <a:ext cx="13042821" cy="20152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데이터베이스 스키마 설계 복잡성: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다양한 퀴즈 유형과 응답을 효율적으로 저장하고 관리하기 위한 데이터베이스 스키마 설계에 어려움이 있었습니다. </a:t>
            </a:r>
            <a:r>
              <a:rPr lang="en-US" sz="1750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이는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</a:t>
            </a:r>
            <a:r>
              <a:rPr lang="ko-KR" alt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새로운 데이터베이스 구조가 필요할 때마다 시행착오를 거치며 해결</a:t>
            </a:r>
            <a:r>
              <a:rPr lang="en-US" sz="1750" dirty="0" err="1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했습니다</a:t>
            </a:r>
            <a:r>
              <a:rPr 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.</a:t>
            </a: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altLang="ko-KR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AI </a:t>
            </a:r>
            <a:r>
              <a:rPr lang="ko-KR" alt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에이전트</a:t>
            </a:r>
            <a:r>
              <a:rPr lang="en-US" altLang="ko-KR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:</a:t>
            </a:r>
            <a:r>
              <a:rPr lang="en-US" altLang="ko-KR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 AI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에게 생각을 이해시키는 데에 많은 어려움이 있었습니다</a:t>
            </a:r>
            <a:r>
              <a:rPr lang="en-US" altLang="ko-KR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.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특히 </a:t>
            </a:r>
            <a:r>
              <a:rPr lang="en-US" altLang="ko-KR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DB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관련 코드 작성 시에 코드만으로는 알 수 없는 </a:t>
            </a:r>
            <a:r>
              <a:rPr lang="en-US" altLang="ko-KR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DB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구조를 명시할 필요가 있었습니다</a:t>
            </a:r>
            <a:r>
              <a:rPr lang="en-US" altLang="ko-KR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. 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이는 </a:t>
            </a:r>
            <a:r>
              <a:rPr lang="en-US" altLang="ko-KR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schema.md </a:t>
            </a:r>
            <a:r>
              <a:rPr lang="ko-KR" alt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파일을 작성함으로써 관련 작업 시 </a:t>
            </a:r>
            <a:r>
              <a:rPr lang="en-US" altLang="ko-KR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AI </a:t>
            </a:r>
            <a:r>
              <a:rPr lang="ko-KR" alt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에이전트가 </a:t>
            </a:r>
            <a:r>
              <a:rPr lang="en-US" altLang="ko-KR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DB</a:t>
            </a:r>
            <a:r>
              <a:rPr lang="ko-KR" altLang="en-US" sz="1750" b="1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구조를 확인</a:t>
            </a:r>
            <a:r>
              <a:rPr lang="ko-KR" altLang="en-US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하도록 하였습니다</a:t>
            </a:r>
            <a:r>
              <a:rPr lang="en-US" altLang="ko-KR" sz="1750" dirty="0">
                <a:solidFill>
                  <a:srgbClr val="38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DM Sans" pitchFamily="34" charset="-120"/>
              </a:rPr>
              <a:t>.</a:t>
            </a:r>
          </a:p>
        </p:txBody>
      </p:sp>
      <p:sp>
        <p:nvSpPr>
          <p:cNvPr id="8" name="Text 6"/>
          <p:cNvSpPr/>
          <p:nvPr/>
        </p:nvSpPr>
        <p:spPr>
          <a:xfrm>
            <a:off x="793789" y="5903028"/>
            <a:ext cx="13042821" cy="1059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altLang="ko-KR" sz="1750" dirty="0">
              <a:solidFill>
                <a:srgbClr val="38383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DM Sans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983</Words>
  <Application>Microsoft Office PowerPoint</Application>
  <PresentationFormat>사용자 지정</PresentationFormat>
  <Paragraphs>107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Consolas</vt:lpstr>
      <vt:lpstr>나눔고딕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고준규[컴퓨터시스템공학과]</cp:lastModifiedBy>
  <cp:revision>33</cp:revision>
  <dcterms:created xsi:type="dcterms:W3CDTF">2025-06-14T06:41:46Z</dcterms:created>
  <dcterms:modified xsi:type="dcterms:W3CDTF">2025-06-17T23:31:00Z</dcterms:modified>
</cp:coreProperties>
</file>