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v/7Mj6mC39arEeKSJCTOBHBhqv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이승현"/>
  <p:cmAuthor clrIdx="1" id="1" initials="" lastIdx="4" name="Yang gahee"/>
  <p:cmAuthor clrIdx="2" id="2" initials="" lastIdx="1" name="yuna l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33F06F-F5B5-400D-8347-FB364C76F6A0}">
  <a:tblStyle styleId="{EB33F06F-F5B5-400D-8347-FB364C76F6A0}" styleName="Table_0">
    <a:wholeTbl>
      <a:tcTxStyle b="off" i="off">
        <a:font>
          <a:latin typeface="맑은 고딕"/>
          <a:ea typeface="맑은 고딕"/>
          <a:cs typeface="맑은 고딕"/>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맑은 고딕"/>
          <a:ea typeface="맑은 고딕"/>
          <a:cs typeface="맑은 고딕"/>
        </a:font>
        <a:schemeClr val="lt1"/>
      </a:tcTxStyle>
      <a:tcStyle>
        <a:fill>
          <a:solidFill>
            <a:schemeClr val="accent1"/>
          </a:solidFill>
        </a:fill>
      </a:tcStyle>
    </a:lastCol>
    <a:firstCol>
      <a:tcTxStyle b="on" i="off">
        <a:font>
          <a:latin typeface="맑은 고딕"/>
          <a:ea typeface="맑은 고딕"/>
          <a:cs typeface="맑은 고딕"/>
        </a:font>
        <a:schemeClr val="lt1"/>
      </a:tcTxStyle>
      <a:tcStyle>
        <a:fill>
          <a:solidFill>
            <a:schemeClr val="accent1"/>
          </a:solidFill>
        </a:fill>
      </a:tcStyle>
    </a:firstCol>
    <a:lastRow>
      <a:tcTxStyle b="on" i="off">
        <a:font>
          <a:latin typeface="맑은 고딕"/>
          <a:ea typeface="맑은 고딕"/>
          <a:cs typeface="맑은 고딕"/>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맑은 고딕"/>
          <a:ea typeface="맑은 고딕"/>
          <a:cs typeface="맑은 고딕"/>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6-06T08:19:11.781">
    <p:pos x="6000" y="0"/>
    <p:text>혹시 팀원 소개 / 역할 분담 부분이 필요하다면 활용</p:text>
    <p:extLst>
      <p:ext uri="{C676402C-5697-4E1C-873F-D02D1690AC5C}">
        <p15:threadingInfo timeZoneBias="0"/>
      </p:ext>
      <p:ext uri="http://customooxmlschemas.google.com/">
        <go:slidesCustomData xmlns:go="http://customooxmlschemas.google.com/" commentPostId="AAABLZkEmAE"/>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06-07T07:05:57.350">
    <p:pos x="6000" y="0"/>
    <p:text>User table, Post table 로 테이블 이미지를 2개로 줄여야 할 것 같습니다</p:text>
    <p:extLst>
      <p:ext uri="{C676402C-5697-4E1C-873F-D02D1690AC5C}">
        <p15:threadingInfo timeZoneBias="0"/>
      </p:ext>
      <p:ext uri="http://customooxmlschemas.google.com/">
        <go:slidesCustomData xmlns:go="http://customooxmlschemas.google.com/" commentPostId="AAABO9ZUwOg"/>
      </p:ext>
    </p:extLst>
  </p:cm>
  <p:cm authorId="2" idx="1" dt="2024-06-07T06:05:29.981">
    <p:pos x="6000" y="0"/>
    <p:text>변경완료했습니다
1 total reaction
Yang gahee reacted with 👍 at 2024-06-07 00:05 오전</p:text>
    <p:extLst>
      <p:ext uri="{C676402C-5697-4E1C-873F-D02D1690AC5C}">
        <p15:threadingInfo timeZoneBias="0">
          <p15:parentCm authorId="1" idx="1"/>
        </p15:threadingInfo>
      </p:ext>
      <p:ext uri="http://customooxmlschemas.google.com/">
        <go:slidesCustomData xmlns:go="http://customooxmlschemas.google.com/" commentPostId="AAABPQw0wdk"/>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6-05T06:13:40.409">
    <p:pos x="6000" y="0"/>
    <p:text>함수 앱 실행 전 먼저, 영화 데이터 셋에서 코드 실행, 웹 페이지 결과 연결 시 필요한 데이터(영화 제목, 평점, 인기도, 홈페이지 주소 등)만 활용할 수 있도록 처리를 한다.
그 후, 추출된 데이터들을 가지고 장르 별 인기도 가중치 계산을 통해 장르들에 대해 인기도 간 유사도 계산을 진행하여 특정 장르에서 인기도가 높게 혹은 낮게 나타남을 확인하고 가중치를 부여하도록 한다.</p:text>
    <p:extLst>
      <p:ext uri="{C676402C-5697-4E1C-873F-D02D1690AC5C}">
        <p15:threadingInfo timeZoneBias="0"/>
      </p:ext>
      <p:ext uri="http://customooxmlschemas.google.com/">
        <go:slidesCustomData xmlns:go="http://customooxmlschemas.google.com/" commentPostId="AAABPNgIaYg"/>
      </p:ext>
    </p:extLst>
  </p:cm>
  <p:cm authorId="1" idx="2" dt="2024-06-07T07:09:49.268">
    <p:pos x="6000" y="100"/>
    <p:text>인기도, 유사도, 감정 타입 간의 관계가 조금 어려워서요..!!
전처리한 데이터셋으로 인기도 가중치 계산을 한 뒤에 유사도 계산은 어떤 유사도를 말하는 걸까요? 
그리고 유사도 계산을 하고 다시 가중치를 부여하는 걸까요?</p:text>
    <p:extLst>
      <p:ext uri="{C676402C-5697-4E1C-873F-D02D1690AC5C}">
        <p15:threadingInfo timeZoneBias="0"/>
      </p:ext>
      <p:ext uri="http://customooxmlschemas.google.com/">
        <go:slidesCustomData xmlns:go="http://customooxmlschemas.google.com/" commentPostId="AAABO9ZUwOk"/>
      </p:ext>
    </p:extLst>
  </p:cm>
  <p:cm authorId="0" idx="3" dt="2024-06-06T03:49:33.113">
    <p:pos x="6000" y="100"/>
    <p:text>인기도 가중치를 통해 "코사인"유사도를 계산합니다!
코사인 유사도 값을 각 장르마다 비교하여 최적의 영화를 출력할 수 있도록 합니다
1 total reaction
Yang gahee reacted with 👍 at 2024-06-07 00:09 오전</p:text>
    <p:extLst>
      <p:ext uri="{C676402C-5697-4E1C-873F-D02D1690AC5C}">
        <p15:threadingInfo timeZoneBias="0">
          <p15:parentCm authorId="1" idx="2"/>
        </p15:threadingInfo>
      </p:ext>
      <p:ext uri="http://customooxmlschemas.google.com/">
        <go:slidesCustomData xmlns:go="http://customooxmlschemas.google.com/" commentPostId="AAABO9ZUwOw"/>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6-05T06:14:33.002">
    <p:pos x="6000" y="0"/>
    <p:text>함수 앱 실행 부분에서는 사용자의 유형에 따라 각기 다른 로직으로 영화 추천이 이뤄진다.
타입 1 은 인기 / 평점 기반의 추천이 이뤄질 수 있도록 한다. 자신의 감정과는 상관없이 특정 장르의 영화를 기피하거나 특정 장르만을 원하지 않기에, 인기도와 평점을 기반으로 상위 10개의 영화를 추출하여 결과값으로 출력해준다.
타입 2는 사용자의 감정에 따라 추천되는 영화의 장르를 따로 매핑한 후, 해당 장르에 대해 계산했던 인기에 따른 유사도 가중치를 활용해 10개의 영화를 추출하여 결과값으로 출력해준다.
결과 값에서 홈페이지 값이 Nan 인 경우에는 영화 제목을 네이버 서치 창에 입력하여 출력된 url로 연결되도록 링크를 제공한다.</p:text>
    <p:extLst>
      <p:ext uri="{C676402C-5697-4E1C-873F-D02D1690AC5C}">
        <p15:threadingInfo timeZoneBias="0"/>
      </p:ext>
      <p:ext uri="http://customooxmlschemas.google.com/">
        <go:slidesCustomData xmlns:go="http://customooxmlschemas.google.com/" commentPostId="AAABPNgIaYk"/>
      </p:ext>
    </p:extLst>
  </p:cm>
  <p:cm authorId="1" idx="3" dt="2024-06-07T07:09:53.404">
    <p:pos x="6000" y="100"/>
    <p:text>1. 가중치에서 타입 1,2로 넘어가는 흐름을 잘 모르겠습니다.
2. 타입의 기준이 혹시
슬플때 슬픈 or 재밌는 영화 둘 중 어떤 걸로 추천할지? 
인지
사용자의 감정을 기반으로 추천할지 or 인기도와 평점 기반으로 추천할지? 
인지 잘 모르겠습니다!</p:text>
    <p:extLst>
      <p:ext uri="{C676402C-5697-4E1C-873F-D02D1690AC5C}">
        <p15:threadingInfo timeZoneBias="0"/>
      </p:ext>
      <p:ext uri="http://customooxmlschemas.google.com/">
        <go:slidesCustomData xmlns:go="http://customooxmlschemas.google.com/" commentPostId="AAABO9ZUwOs"/>
      </p:ext>
    </p:extLst>
  </p:cm>
  <p:cm authorId="0" idx="5" dt="2024-06-06T03:51:10.207">
    <p:pos x="6000" y="100"/>
    <p:text>타입 1,2 의 분류는 사용자가 회원 가입 시 자신의 선호에 따라 타입 선택을 하게 되고, 말씀하신 타입의 기준은 앞에 언급하신 슬플 때 슬픈 / 장르 관계 없음 으로 나뉘게 됩니다
타입 분류 이후에 타입 1은 인기도와 평점 기반으로 // 타입 2는 감정 기반으로 장르를 일부 분류 한 후 분류된 장르들에 한하여 인기도와 평점 기반으로 추천이 이뤄집니다
1 total reaction
Yang gahee reacted with 👍 at 2024-06-07 00:09 오전</p:text>
    <p:extLst>
      <p:ext uri="{C676402C-5697-4E1C-873F-D02D1690AC5C}">
        <p15:threadingInfo timeZoneBias="0">
          <p15:parentCm authorId="1" idx="3"/>
        </p15:threadingInfo>
      </p:ext>
      <p:ext uri="http://customooxmlschemas.google.com/">
        <go:slidesCustomData xmlns:go="http://customooxmlschemas.google.com/" commentPostId="AAABO9ZUwO0"/>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6-06T07:52:07.251">
    <p:pos x="4020" y="947"/>
    <p:text>메인 페이지 버튼 누르면 메인 페이지인 게시판으로 이동함</p:text>
    <p:extLst>
      <p:ext uri="{C676402C-5697-4E1C-873F-D02D1690AC5C}">
        <p15:threadingInfo timeZoneBias="0"/>
      </p:ext>
      <p:ext uri="http://customooxmlschemas.google.com/">
        <go:slidesCustomData xmlns:go="http://customooxmlschemas.google.com/" commentPostId="AAABLZkEl_s"/>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06-06T07:51:18.571">
    <p:pos x="6000" y="0"/>
    <p:text>수정된 부분 반영 수정</p:text>
    <p:extLst>
      <p:ext uri="{C676402C-5697-4E1C-873F-D02D1690AC5C}">
        <p15:threadingInfo timeZoneBias="0"/>
      </p:ext>
      <p:ext uri="http://customooxmlschemas.google.com/">
        <go:slidesCustomData xmlns:go="http://customooxmlschemas.google.com/" commentPostId="AAABLZkEl_w"/>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4-06-08T07:18:02.930">
    <p:pos x="6000" y="0"/>
    <p:text>최종 시연 영상 부탁드립니다!</p:text>
    <p:extLst>
      <p:ext uri="{C676402C-5697-4E1C-873F-D02D1690AC5C}">
        <p15:threadingInfo timeZoneBias="0"/>
      </p:ext>
      <p:ext uri="http://customooxmlschemas.google.com/">
        <go:slidesCustomData xmlns:go="http://customooxmlschemas.google.com/" commentPostId="AAABO9ZUwO4"/>
      </p:ext>
    </p:extLst>
  </p:cm>
  <p:cm authorId="0" idx="8" dt="2024-06-08T07:16:22.272">
    <p:pos x="6000" y="0"/>
    <p:text>최종 시연 영상 삽입했습니다 !</p:text>
    <p:extLst>
      <p:ext uri="{C676402C-5697-4E1C-873F-D02D1690AC5C}">
        <p15:threadingInfo timeZoneBias="0">
          <p15:parentCm authorId="1" idx="4"/>
        </p15:threadingInfo>
      </p:ext>
      <p:ext uri="http://customooxmlschemas.google.com/">
        <go:slidesCustomData xmlns:go="http://customooxmlschemas.google.com/" commentPostId="AAABPSyhaQQ"/>
      </p:ext>
    </p:extLst>
  </p:cm>
  <p:cm authorId="0" idx="9" dt="2024-06-08T07:18:02.930">
    <p:pos x="6000" y="0"/>
    <p:text>이게 유튜브 링크를 삽입한 거라..! 구글 프레젠테이션을 안쓰면 아마 정상 작동이 안될 것 같은 데 혹시 최종 다운로드 양식에 따라 수정 필요하다면 한번더 말씀해주세요!!</p:text>
    <p:extLst>
      <p:ext uri="{C676402C-5697-4E1C-873F-D02D1690AC5C}">
        <p15:threadingInfo timeZoneBias="0">
          <p15:parentCm authorId="1" idx="4"/>
        </p15:threadingInfo>
      </p:ext>
      <p:ext uri="http://customooxmlschemas.google.com/">
        <go:slidesCustomData xmlns:go="http://customooxmlschemas.google.com/" commentPostId="AAABPSyhaQ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310a2f3b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27310a2f3b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310a2f3be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27310a2f3be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310a2f3be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7310a2f3be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333170e3b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e333170e3b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757575"/>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757575"/>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757575"/>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757575"/>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757575"/>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757575"/>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757575"/>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757575"/>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3.xml"/><Relationship Id="rId4" Type="http://schemas.openxmlformats.org/officeDocument/2006/relationships/image" Target="../media/image21.png"/><Relationship Id="rId5" Type="http://schemas.openxmlformats.org/officeDocument/2006/relationships/image" Target="../media/image28.png"/><Relationship Id="rId6"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4.xml"/><Relationship Id="rId4" Type="http://schemas.openxmlformats.org/officeDocument/2006/relationships/image" Target="../media/image43.png"/><Relationship Id="rId5" Type="http://schemas.openxmlformats.org/officeDocument/2006/relationships/image" Target="../media/image18.png"/><Relationship Id="rId6" Type="http://schemas.openxmlformats.org/officeDocument/2006/relationships/image" Target="../media/image34.png"/><Relationship Id="rId7" Type="http://schemas.openxmlformats.org/officeDocument/2006/relationships/image" Target="../media/image24.png"/><Relationship Id="rId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5.xml"/><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37.png"/><Relationship Id="rId7"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6.xml"/><Relationship Id="rId4" Type="http://schemas.openxmlformats.org/officeDocument/2006/relationships/image" Target="../media/image48.png"/><Relationship Id="rId5" Type="http://schemas.openxmlformats.org/officeDocument/2006/relationships/image" Target="../media/image45.png"/><Relationship Id="rId6" Type="http://schemas.openxmlformats.org/officeDocument/2006/relationships/image" Target="../media/image31.png"/><Relationship Id="rId7"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5.png"/><Relationship Id="rId4" Type="http://schemas.openxmlformats.org/officeDocument/2006/relationships/image" Target="../media/image33.png"/><Relationship Id="rId5" Type="http://schemas.openxmlformats.org/officeDocument/2006/relationships/image" Target="../media/image29.png"/><Relationship Id="rId6" Type="http://schemas.openxmlformats.org/officeDocument/2006/relationships/image" Target="../media/image46.png"/><Relationship Id="rId7"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7.xml"/><Relationship Id="rId4" Type="http://schemas.openxmlformats.org/officeDocument/2006/relationships/hyperlink" Target="http://www.youtube.com/watch?v=2mlTB_skqE4" TargetMode="External"/><Relationship Id="rId5" Type="http://schemas.openxmlformats.org/officeDocument/2006/relationships/image" Target="../media/image3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41.png"/><Relationship Id="rId6" Type="http://schemas.openxmlformats.org/officeDocument/2006/relationships/image" Target="../media/image39.jpg"/><Relationship Id="rId7"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9.png"/><Relationship Id="rId4" Type="http://schemas.openxmlformats.org/officeDocument/2006/relationships/image" Target="../media/image51.png"/><Relationship Id="rId5"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40.png"/><Relationship Id="rId6" Type="http://schemas.openxmlformats.org/officeDocument/2006/relationships/image" Target="../media/image22.png"/><Relationship Id="rId7" Type="http://schemas.openxmlformats.org/officeDocument/2006/relationships/image" Target="../media/image27.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9216775" y="4690950"/>
            <a:ext cx="1869600" cy="1949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29729"/>
              <a:buFont typeface="Arial"/>
              <a:buNone/>
            </a:pPr>
            <a:r>
              <a:rPr lang="ko-KR" sz="1850">
                <a:latin typeface="Arial"/>
                <a:ea typeface="Arial"/>
                <a:cs typeface="Arial"/>
                <a:sym typeface="Arial"/>
              </a:rPr>
              <a:t>팀 </a:t>
            </a:r>
            <a:r>
              <a:rPr b="1" lang="ko-KR" sz="1850">
                <a:latin typeface="Arial"/>
                <a:ea typeface="Arial"/>
                <a:cs typeface="Arial"/>
                <a:sym typeface="Arial"/>
              </a:rPr>
              <a:t>감정 Picks</a:t>
            </a:r>
            <a:endParaRPr b="1" sz="1850">
              <a:latin typeface="Arial"/>
              <a:ea typeface="Arial"/>
              <a:cs typeface="Arial"/>
              <a:sym typeface="Arial"/>
            </a:endParaRPr>
          </a:p>
          <a:p>
            <a:pPr indent="0" lvl="0" marL="0" rtl="0" algn="r">
              <a:lnSpc>
                <a:spcPct val="150000"/>
              </a:lnSpc>
              <a:spcBef>
                <a:spcPts val="0"/>
              </a:spcBef>
              <a:spcAft>
                <a:spcPts val="0"/>
              </a:spcAft>
              <a:buClr>
                <a:schemeClr val="dk1"/>
              </a:buClr>
              <a:buSzPct val="129729"/>
              <a:buFont typeface="Arial"/>
              <a:buNone/>
            </a:pPr>
            <a:r>
              <a:rPr lang="ko-KR" sz="1850">
                <a:latin typeface="Arial"/>
                <a:ea typeface="Arial"/>
                <a:cs typeface="Arial"/>
                <a:sym typeface="Arial"/>
              </a:rPr>
              <a:t>20200520 양가희</a:t>
            </a:r>
            <a:endParaRPr sz="1850">
              <a:latin typeface="Arial"/>
              <a:ea typeface="Arial"/>
              <a:cs typeface="Arial"/>
              <a:sym typeface="Arial"/>
            </a:endParaRPr>
          </a:p>
          <a:p>
            <a:pPr indent="0" lvl="0" marL="0" rtl="0" algn="r">
              <a:lnSpc>
                <a:spcPct val="150000"/>
              </a:lnSpc>
              <a:spcBef>
                <a:spcPts val="0"/>
              </a:spcBef>
              <a:spcAft>
                <a:spcPts val="0"/>
              </a:spcAft>
              <a:buClr>
                <a:schemeClr val="dk1"/>
              </a:buClr>
              <a:buSzPct val="129729"/>
              <a:buFont typeface="Arial"/>
              <a:buNone/>
            </a:pPr>
            <a:r>
              <a:rPr lang="ko-KR" sz="1850">
                <a:latin typeface="Arial"/>
                <a:ea typeface="Arial"/>
                <a:cs typeface="Arial"/>
                <a:sym typeface="Arial"/>
              </a:rPr>
              <a:t>20201030 김윤정</a:t>
            </a:r>
            <a:endParaRPr sz="1850">
              <a:latin typeface="Arial"/>
              <a:ea typeface="Arial"/>
              <a:cs typeface="Arial"/>
              <a:sym typeface="Arial"/>
            </a:endParaRPr>
          </a:p>
          <a:p>
            <a:pPr indent="0" lvl="0" marL="0" rtl="0" algn="r">
              <a:lnSpc>
                <a:spcPct val="150000"/>
              </a:lnSpc>
              <a:spcBef>
                <a:spcPts val="0"/>
              </a:spcBef>
              <a:spcAft>
                <a:spcPts val="0"/>
              </a:spcAft>
              <a:buClr>
                <a:schemeClr val="dk1"/>
              </a:buClr>
              <a:buSzPct val="129729"/>
              <a:buFont typeface="Arial"/>
              <a:buNone/>
            </a:pPr>
            <a:r>
              <a:rPr lang="ko-KR" sz="1850">
                <a:latin typeface="Arial"/>
                <a:ea typeface="Arial"/>
                <a:cs typeface="Arial"/>
                <a:sym typeface="Arial"/>
              </a:rPr>
              <a:t>20210515 이지영</a:t>
            </a:r>
            <a:endParaRPr sz="1850">
              <a:latin typeface="Arial"/>
              <a:ea typeface="Arial"/>
              <a:cs typeface="Arial"/>
              <a:sym typeface="Arial"/>
            </a:endParaRPr>
          </a:p>
          <a:p>
            <a:pPr indent="0" lvl="0" marL="0" rtl="0" algn="r">
              <a:lnSpc>
                <a:spcPct val="150000"/>
              </a:lnSpc>
              <a:spcBef>
                <a:spcPts val="0"/>
              </a:spcBef>
              <a:spcAft>
                <a:spcPts val="0"/>
              </a:spcAft>
              <a:buClr>
                <a:schemeClr val="dk1"/>
              </a:buClr>
              <a:buSzPct val="129729"/>
              <a:buFont typeface="Arial"/>
              <a:buNone/>
            </a:pPr>
            <a:r>
              <a:rPr lang="ko-KR" sz="1850">
                <a:latin typeface="Arial"/>
                <a:ea typeface="Arial"/>
                <a:cs typeface="Arial"/>
                <a:sym typeface="Arial"/>
              </a:rPr>
              <a:t>20210813 이승현</a:t>
            </a:r>
            <a:endParaRPr sz="1850">
              <a:latin typeface="Arial"/>
              <a:ea typeface="Arial"/>
              <a:cs typeface="Arial"/>
              <a:sym typeface="Arial"/>
            </a:endParaRPr>
          </a:p>
        </p:txBody>
      </p:sp>
      <p:sp>
        <p:nvSpPr>
          <p:cNvPr id="89" name="Google Shape;8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90" name="Google Shape;90;p1"/>
          <p:cNvSpPr txBox="1"/>
          <p:nvPr>
            <p:ph idx="4294967295" type="title"/>
          </p:nvPr>
        </p:nvSpPr>
        <p:spPr>
          <a:xfrm>
            <a:off x="0" y="0"/>
            <a:ext cx="12351900" cy="4544700"/>
          </a:xfrm>
          <a:prstGeom prst="rect">
            <a:avLst/>
          </a:prstGeom>
          <a:solidFill>
            <a:srgbClr val="1CADBD"/>
          </a:solid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dk1"/>
              </a:buClr>
              <a:buSzPts val="2400"/>
              <a:buFont typeface="Arial"/>
              <a:buNone/>
            </a:pPr>
            <a:r>
              <a:rPr b="1" lang="ko-KR" sz="4700">
                <a:solidFill>
                  <a:schemeClr val="lt1"/>
                </a:solidFill>
              </a:rPr>
              <a:t>일기분석기반</a:t>
            </a:r>
            <a:endParaRPr b="1" sz="4700">
              <a:solidFill>
                <a:schemeClr val="lt1"/>
              </a:solidFill>
            </a:endParaRPr>
          </a:p>
          <a:p>
            <a:pPr indent="0" lvl="0" marL="0" rtl="0" algn="ctr">
              <a:lnSpc>
                <a:spcPct val="150000"/>
              </a:lnSpc>
              <a:spcBef>
                <a:spcPts val="0"/>
              </a:spcBef>
              <a:spcAft>
                <a:spcPts val="0"/>
              </a:spcAft>
              <a:buClr>
                <a:schemeClr val="dk1"/>
              </a:buClr>
              <a:buSzPts val="2400"/>
              <a:buFont typeface="Arial"/>
              <a:buNone/>
            </a:pPr>
            <a:r>
              <a:rPr b="1" lang="ko-KR" sz="4700">
                <a:solidFill>
                  <a:schemeClr val="lt1"/>
                </a:solidFill>
              </a:rPr>
              <a:t>영화 추천 서비스</a:t>
            </a:r>
            <a:endParaRPr b="1" sz="4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함수 앱 소개(1)</a:t>
            </a:r>
            <a:r>
              <a:rPr b="1" lang="ko-KR" sz="3000">
                <a:solidFill>
                  <a:schemeClr val="lt1"/>
                </a:solidFill>
                <a:latin typeface="Malgun Gothic"/>
                <a:ea typeface="Malgun Gothic"/>
                <a:cs typeface="Malgun Gothic"/>
                <a:sym typeface="Malgun Gothic"/>
              </a:rPr>
              <a:t> </a:t>
            </a:r>
            <a:r>
              <a:rPr b="1" lang="ko-KR" sz="2500">
                <a:solidFill>
                  <a:schemeClr val="lt1"/>
                </a:solidFill>
                <a:latin typeface="Malgun Gothic"/>
                <a:ea typeface="Malgun Gothic"/>
                <a:cs typeface="Malgun Gothic"/>
                <a:sym typeface="Malgun Gothic"/>
              </a:rPr>
              <a:t>_ 감정분류 모델</a:t>
            </a:r>
            <a:endParaRPr b="1" sz="2500"/>
          </a:p>
        </p:txBody>
      </p:sp>
      <p:sp>
        <p:nvSpPr>
          <p:cNvPr id="202" name="Google Shape;202;p8"/>
          <p:cNvSpPr txBox="1"/>
          <p:nvPr/>
        </p:nvSpPr>
        <p:spPr>
          <a:xfrm>
            <a:off x="356616" y="1234440"/>
            <a:ext cx="1892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chemeClr val="dk1"/>
                </a:solidFill>
                <a:latin typeface="Malgun Gothic"/>
                <a:ea typeface="Malgun Gothic"/>
                <a:cs typeface="Malgun Gothic"/>
                <a:sym typeface="Malgun Gothic"/>
              </a:rPr>
              <a:t>함수앱(1)</a:t>
            </a:r>
            <a:endParaRPr b="1" sz="1800">
              <a:solidFill>
                <a:schemeClr val="dk1"/>
              </a:solidFill>
              <a:latin typeface="Malgun Gothic"/>
              <a:ea typeface="Malgun Gothic"/>
              <a:cs typeface="Malgun Gothic"/>
              <a:sym typeface="Malgun Gothic"/>
            </a:endParaRPr>
          </a:p>
        </p:txBody>
      </p:sp>
      <p:pic>
        <p:nvPicPr>
          <p:cNvPr id="203" name="Google Shape;203;p8"/>
          <p:cNvPicPr preferRelativeResize="0"/>
          <p:nvPr/>
        </p:nvPicPr>
        <p:blipFill rotWithShape="1">
          <a:blip r:embed="rId3">
            <a:alphaModFix/>
          </a:blip>
          <a:srcRect b="0" l="0" r="0" t="0"/>
          <a:stretch/>
        </p:blipFill>
        <p:spPr>
          <a:xfrm>
            <a:off x="453648" y="1636710"/>
            <a:ext cx="7335273" cy="438211"/>
          </a:xfrm>
          <a:prstGeom prst="rect">
            <a:avLst/>
          </a:prstGeom>
          <a:noFill/>
          <a:ln>
            <a:noFill/>
          </a:ln>
        </p:spPr>
      </p:pic>
      <p:sp>
        <p:nvSpPr>
          <p:cNvPr id="204" name="Google Shape;204;p8"/>
          <p:cNvSpPr/>
          <p:nvPr/>
        </p:nvSpPr>
        <p:spPr>
          <a:xfrm>
            <a:off x="720348" y="2307138"/>
            <a:ext cx="3789300" cy="1947600"/>
          </a:xfrm>
          <a:prstGeom prst="rect">
            <a:avLst/>
          </a:prstGeom>
          <a:solidFill>
            <a:srgbClr val="F2F2F2"/>
          </a:solid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500"/>
              <a:buFont typeface="Malgun Gothic"/>
              <a:buChar char="-"/>
            </a:pPr>
            <a:r>
              <a:rPr lang="ko-KR" sz="1500">
                <a:solidFill>
                  <a:schemeClr val="dk1"/>
                </a:solidFill>
                <a:latin typeface="Malgun Gothic"/>
                <a:ea typeface="Malgun Gothic"/>
                <a:cs typeface="Malgun Gothic"/>
                <a:sym typeface="Malgun Gothic"/>
              </a:rPr>
              <a:t>모델은 .pkl 확장자로 함수앱에 넣어둠</a:t>
            </a:r>
            <a:endParaRPr sz="1500">
              <a:solidFill>
                <a:schemeClr val="dk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dk1"/>
              </a:buClr>
              <a:buSzPts val="1500"/>
              <a:buFont typeface="Malgun Gothic"/>
              <a:buChar char="-"/>
            </a:pPr>
            <a:r>
              <a:rPr lang="ko-KR" sz="1500">
                <a:solidFill>
                  <a:schemeClr val="dk1"/>
                </a:solidFill>
                <a:latin typeface="Malgun Gothic"/>
                <a:ea typeface="Malgun Gothic"/>
                <a:cs typeface="Malgun Gothic"/>
                <a:sym typeface="Malgun Gothic"/>
              </a:rPr>
              <a:t>Http trigger로 함수작성</a:t>
            </a:r>
            <a:endParaRPr sz="1500">
              <a:solidFill>
                <a:schemeClr val="dk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dk1"/>
              </a:buClr>
              <a:buSzPts val="1500"/>
              <a:buFont typeface="Noto Sans Symbols"/>
              <a:buChar char="🡪"/>
            </a:pPr>
            <a:r>
              <a:rPr lang="ko-KR" sz="1500">
                <a:solidFill>
                  <a:schemeClr val="dk1"/>
                </a:solidFill>
                <a:latin typeface="Malgun Gothic"/>
                <a:ea typeface="Malgun Gothic"/>
                <a:cs typeface="Malgun Gothic"/>
                <a:sym typeface="Malgun Gothic"/>
              </a:rPr>
              <a:t>일기를 url로 post하고 감정을 get하여</a:t>
            </a:r>
            <a:endParaRPr sz="15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lang="ko-KR" sz="1500">
                <a:solidFill>
                  <a:schemeClr val="dk1"/>
                </a:solidFill>
                <a:latin typeface="Malgun Gothic"/>
                <a:ea typeface="Malgun Gothic"/>
                <a:cs typeface="Malgun Gothic"/>
                <a:sym typeface="Malgun Gothic"/>
              </a:rPr>
              <a:t>웹페이지에 보여야하기 때문</a:t>
            </a:r>
            <a:endParaRPr/>
          </a:p>
        </p:txBody>
      </p:sp>
      <p:pic>
        <p:nvPicPr>
          <p:cNvPr id="205" name="Google Shape;205;p8"/>
          <p:cNvPicPr preferRelativeResize="0"/>
          <p:nvPr/>
        </p:nvPicPr>
        <p:blipFill rotWithShape="1">
          <a:blip r:embed="rId4">
            <a:alphaModFix/>
          </a:blip>
          <a:srcRect b="0" l="0" r="0" t="0"/>
          <a:stretch/>
        </p:blipFill>
        <p:spPr>
          <a:xfrm>
            <a:off x="170184" y="4363551"/>
            <a:ext cx="5344271" cy="1895740"/>
          </a:xfrm>
          <a:prstGeom prst="rect">
            <a:avLst/>
          </a:prstGeom>
          <a:noFill/>
          <a:ln>
            <a:noFill/>
          </a:ln>
        </p:spPr>
      </p:pic>
      <p:sp>
        <p:nvSpPr>
          <p:cNvPr id="206" name="Google Shape;206;p8"/>
          <p:cNvSpPr/>
          <p:nvPr/>
        </p:nvSpPr>
        <p:spPr>
          <a:xfrm>
            <a:off x="4802671" y="3090672"/>
            <a:ext cx="2084832" cy="338328"/>
          </a:xfrm>
          <a:prstGeom prst="right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07" name="Google Shape;207;p8"/>
          <p:cNvSpPr/>
          <p:nvPr/>
        </p:nvSpPr>
        <p:spPr>
          <a:xfrm>
            <a:off x="7545152" y="2161138"/>
            <a:ext cx="3789168" cy="2154923"/>
          </a:xfrm>
          <a:prstGeom prst="rect">
            <a:avLst/>
          </a:prstGeom>
          <a:solidFill>
            <a:srgbClr val="F2F2F2"/>
          </a:solidFill>
          <a:ln>
            <a:noFill/>
          </a:ln>
        </p:spPr>
        <p:txBody>
          <a:bodyPr anchorCtr="0" anchor="ctr" bIns="45700" lIns="91425" spcFirstLastPara="1" rIns="91425" wrap="square" tIns="45700">
            <a:noAutofit/>
          </a:bodyPr>
          <a:lstStyle/>
          <a:p>
            <a:pPr indent="-190500" lvl="0" marL="285750" marR="0" rtl="0" algn="l">
              <a:lnSpc>
                <a:spcPct val="150000"/>
              </a:lnSpc>
              <a:spcBef>
                <a:spcPts val="0"/>
              </a:spcBef>
              <a:spcAft>
                <a:spcPts val="0"/>
              </a:spcAft>
              <a:buClr>
                <a:schemeClr val="dk1"/>
              </a:buClr>
              <a:buSzPts val="1500"/>
              <a:buFont typeface="Malgun Gothic"/>
              <a:buNone/>
            </a:pPr>
            <a:r>
              <a:t/>
            </a:r>
            <a:endParaRPr sz="1500">
              <a:solidFill>
                <a:schemeClr val="dk1"/>
              </a:solidFill>
              <a:latin typeface="Malgun Gothic"/>
              <a:ea typeface="Malgun Gothic"/>
              <a:cs typeface="Malgun Gothic"/>
              <a:sym typeface="Malgun Gothic"/>
            </a:endParaRPr>
          </a:p>
        </p:txBody>
      </p:sp>
      <p:pic>
        <p:nvPicPr>
          <p:cNvPr id="208" name="Google Shape;208;p8"/>
          <p:cNvPicPr preferRelativeResize="0"/>
          <p:nvPr/>
        </p:nvPicPr>
        <p:blipFill rotWithShape="1">
          <a:blip r:embed="rId5">
            <a:alphaModFix/>
          </a:blip>
          <a:srcRect b="0" l="0" r="0" t="0"/>
          <a:stretch/>
        </p:blipFill>
        <p:spPr>
          <a:xfrm>
            <a:off x="7899748" y="2319858"/>
            <a:ext cx="2915057" cy="333422"/>
          </a:xfrm>
          <a:prstGeom prst="rect">
            <a:avLst/>
          </a:prstGeom>
          <a:noFill/>
          <a:ln>
            <a:noFill/>
          </a:ln>
        </p:spPr>
      </p:pic>
      <p:pic>
        <p:nvPicPr>
          <p:cNvPr id="209" name="Google Shape;209;p8"/>
          <p:cNvPicPr preferRelativeResize="0"/>
          <p:nvPr/>
        </p:nvPicPr>
        <p:blipFill rotWithShape="1">
          <a:blip r:embed="rId6">
            <a:alphaModFix/>
          </a:blip>
          <a:srcRect b="0" l="0" r="0" t="0"/>
          <a:stretch/>
        </p:blipFill>
        <p:spPr>
          <a:xfrm>
            <a:off x="7834549" y="2776038"/>
            <a:ext cx="3210373" cy="1009791"/>
          </a:xfrm>
          <a:prstGeom prst="rect">
            <a:avLst/>
          </a:prstGeom>
          <a:noFill/>
          <a:ln>
            <a:noFill/>
          </a:ln>
        </p:spPr>
      </p:pic>
      <p:sp>
        <p:nvSpPr>
          <p:cNvPr id="210" name="Google Shape;210;p8"/>
          <p:cNvSpPr txBox="1"/>
          <p:nvPr/>
        </p:nvSpPr>
        <p:spPr>
          <a:xfrm>
            <a:off x="7788921" y="3823619"/>
            <a:ext cx="2833953"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300">
                <a:solidFill>
                  <a:schemeClr val="dk1"/>
                </a:solidFill>
                <a:latin typeface="Malgun Gothic"/>
                <a:ea typeface="Malgun Gothic"/>
                <a:cs typeface="Malgun Gothic"/>
                <a:sym typeface="Malgun Gothic"/>
              </a:rPr>
              <a:t>🡪 입력값의 json형태</a:t>
            </a:r>
            <a:endParaRPr sz="13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300">
                <a:solidFill>
                  <a:schemeClr val="dk1"/>
                </a:solidFill>
                <a:latin typeface="Malgun Gothic"/>
                <a:ea typeface="Malgun Gothic"/>
                <a:cs typeface="Malgun Gothic"/>
                <a:sym typeface="Malgun Gothic"/>
              </a:rPr>
              <a:t>🡪 한 문장씩 넣어야한다</a:t>
            </a:r>
            <a:endParaRPr sz="1300">
              <a:solidFill>
                <a:schemeClr val="dk1"/>
              </a:solidFill>
              <a:latin typeface="Malgun Gothic"/>
              <a:ea typeface="Malgun Gothic"/>
              <a:cs typeface="Malgun Gothic"/>
              <a:sym typeface="Malgun Gothic"/>
            </a:endParaRPr>
          </a:p>
        </p:txBody>
      </p:sp>
      <p:sp>
        <p:nvSpPr>
          <p:cNvPr id="211" name="Google Shape;211;p8"/>
          <p:cNvSpPr txBox="1"/>
          <p:nvPr/>
        </p:nvSpPr>
        <p:spPr>
          <a:xfrm>
            <a:off x="7788921" y="6122192"/>
            <a:ext cx="2833953"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300">
                <a:solidFill>
                  <a:schemeClr val="dk1"/>
                </a:solidFill>
                <a:latin typeface="Malgun Gothic"/>
                <a:ea typeface="Malgun Gothic"/>
                <a:cs typeface="Malgun Gothic"/>
                <a:sym typeface="Malgun Gothic"/>
              </a:rPr>
              <a:t>🡪 출력값</a:t>
            </a:r>
            <a:endParaRPr sz="1300">
              <a:solidFill>
                <a:schemeClr val="dk1"/>
              </a:solidFill>
              <a:latin typeface="Malgun Gothic"/>
              <a:ea typeface="Malgun Gothic"/>
              <a:cs typeface="Malgun Gothic"/>
              <a:sym typeface="Malgun Gothic"/>
            </a:endParaRPr>
          </a:p>
        </p:txBody>
      </p:sp>
      <p:grpSp>
        <p:nvGrpSpPr>
          <p:cNvPr id="212" name="Google Shape;212;p8"/>
          <p:cNvGrpSpPr/>
          <p:nvPr/>
        </p:nvGrpSpPr>
        <p:grpSpPr>
          <a:xfrm>
            <a:off x="6392592" y="4444739"/>
            <a:ext cx="5626608" cy="2154923"/>
            <a:chOff x="6565392" y="4498189"/>
            <a:chExt cx="5626608" cy="2154923"/>
          </a:xfrm>
        </p:grpSpPr>
        <p:sp>
          <p:nvSpPr>
            <p:cNvPr id="213" name="Google Shape;213;p8"/>
            <p:cNvSpPr/>
            <p:nvPr/>
          </p:nvSpPr>
          <p:spPr>
            <a:xfrm>
              <a:off x="6565392" y="4498189"/>
              <a:ext cx="5626608" cy="2154923"/>
            </a:xfrm>
            <a:prstGeom prst="rect">
              <a:avLst/>
            </a:prstGeom>
            <a:solidFill>
              <a:srgbClr val="F2F2F2"/>
            </a:solidFill>
            <a:ln>
              <a:noFill/>
            </a:ln>
          </p:spPr>
          <p:txBody>
            <a:bodyPr anchorCtr="0" anchor="ctr" bIns="45700" lIns="91425" spcFirstLastPara="1" rIns="91425" wrap="square" tIns="45700">
              <a:noAutofit/>
            </a:bodyPr>
            <a:lstStyle/>
            <a:p>
              <a:pPr indent="-190500" lvl="0" marL="285750" marR="0" rtl="0" algn="l">
                <a:lnSpc>
                  <a:spcPct val="150000"/>
                </a:lnSpc>
                <a:spcBef>
                  <a:spcPts val="0"/>
                </a:spcBef>
                <a:spcAft>
                  <a:spcPts val="0"/>
                </a:spcAft>
                <a:buClr>
                  <a:schemeClr val="dk1"/>
                </a:buClr>
                <a:buSzPts val="1500"/>
                <a:buFont typeface="Malgun Gothic"/>
                <a:buNone/>
              </a:pPr>
              <a:r>
                <a:t/>
              </a:r>
              <a:endParaRPr sz="1500">
                <a:solidFill>
                  <a:schemeClr val="dk1"/>
                </a:solidFill>
                <a:latin typeface="Malgun Gothic"/>
                <a:ea typeface="Malgun Gothic"/>
                <a:cs typeface="Malgun Gothic"/>
                <a:sym typeface="Malgun Gothic"/>
              </a:endParaRPr>
            </a:p>
          </p:txBody>
        </p:sp>
        <p:pic>
          <p:nvPicPr>
            <p:cNvPr id="214" name="Google Shape;214;p8"/>
            <p:cNvPicPr preferRelativeResize="0"/>
            <p:nvPr/>
          </p:nvPicPr>
          <p:blipFill rotWithShape="1">
            <a:blip r:embed="rId7">
              <a:alphaModFix/>
            </a:blip>
            <a:srcRect b="0" l="0" r="0" t="0"/>
            <a:stretch/>
          </p:blipFill>
          <p:spPr>
            <a:xfrm>
              <a:off x="6991468" y="4638337"/>
              <a:ext cx="4896533" cy="876422"/>
            </a:xfrm>
            <a:prstGeom prst="rect">
              <a:avLst/>
            </a:prstGeom>
            <a:noFill/>
            <a:ln>
              <a:noFill/>
            </a:ln>
          </p:spPr>
        </p:pic>
        <p:sp>
          <p:nvSpPr>
            <p:cNvPr id="215" name="Google Shape;215;p8"/>
            <p:cNvSpPr txBox="1"/>
            <p:nvPr/>
          </p:nvSpPr>
          <p:spPr>
            <a:xfrm>
              <a:off x="6991468" y="5572254"/>
              <a:ext cx="3505800" cy="892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300"/>
                <a:buFont typeface="Noto Sans Symbols"/>
                <a:buChar char="🡪"/>
              </a:pPr>
              <a:r>
                <a:rPr lang="ko-KR" sz="1300">
                  <a:solidFill>
                    <a:schemeClr val="dk1"/>
                  </a:solidFill>
                  <a:latin typeface="Malgun Gothic"/>
                  <a:ea typeface="Malgun Gothic"/>
                  <a:cs typeface="Malgun Gothic"/>
                  <a:sym typeface="Malgun Gothic"/>
                </a:rPr>
                <a:t>출력값의 형태</a:t>
              </a:r>
              <a:endParaRPr sz="1300">
                <a:solidFill>
                  <a:schemeClr val="dk1"/>
                </a:solidFill>
                <a:latin typeface="Malgun Gothic"/>
                <a:ea typeface="Malgun Gothic"/>
                <a:cs typeface="Malgun Gothic"/>
                <a:sym typeface="Malgun Gothic"/>
              </a:endParaRPr>
            </a:p>
            <a:p>
              <a:pPr indent="-285750" lvl="0" marL="285750" marR="0" rtl="0" algn="l">
                <a:spcBef>
                  <a:spcPts val="0"/>
                </a:spcBef>
                <a:spcAft>
                  <a:spcPts val="0"/>
                </a:spcAft>
                <a:buClr>
                  <a:schemeClr val="dk1"/>
                </a:buClr>
                <a:buSzPts val="1300"/>
                <a:buFont typeface="Noto Sans Symbols"/>
                <a:buChar char="🡪"/>
              </a:pPr>
              <a:r>
                <a:rPr lang="ko-KR" sz="1300">
                  <a:solidFill>
                    <a:schemeClr val="dk1"/>
                  </a:solidFill>
                  <a:latin typeface="Malgun Gothic"/>
                  <a:ea typeface="Malgun Gothic"/>
                  <a:cs typeface="Malgun Gothic"/>
                  <a:sym typeface="Malgun Gothic"/>
                </a:rPr>
                <a:t>“classes” : 각 문장별 감정분류 결과</a:t>
              </a:r>
              <a:endParaRPr sz="1300">
                <a:solidFill>
                  <a:schemeClr val="dk1"/>
                </a:solidFill>
                <a:latin typeface="Malgun Gothic"/>
                <a:ea typeface="Malgun Gothic"/>
                <a:cs typeface="Malgun Gothic"/>
                <a:sym typeface="Malgun Gothic"/>
              </a:endParaRPr>
            </a:p>
            <a:p>
              <a:pPr indent="-285750" lvl="0" marL="285750" marR="0" rtl="0" algn="l">
                <a:spcBef>
                  <a:spcPts val="0"/>
                </a:spcBef>
                <a:spcAft>
                  <a:spcPts val="0"/>
                </a:spcAft>
                <a:buClr>
                  <a:schemeClr val="dk1"/>
                </a:buClr>
                <a:buSzPts val="1300"/>
                <a:buFont typeface="Noto Sans Symbols"/>
                <a:buChar char="🡪"/>
              </a:pPr>
              <a:r>
                <a:rPr lang="ko-KR" sz="1300">
                  <a:solidFill>
                    <a:schemeClr val="dk1"/>
                  </a:solidFill>
                  <a:latin typeface="Malgun Gothic"/>
                  <a:ea typeface="Malgun Gothic"/>
                  <a:cs typeface="Malgun Gothic"/>
                  <a:sym typeface="Malgun Gothic"/>
                </a:rPr>
                <a:t>“result” : 과반수인 감정 추출</a:t>
              </a:r>
              <a:endParaRPr sz="1300">
                <a:solidFill>
                  <a:schemeClr val="dk1"/>
                </a:solidFill>
                <a:latin typeface="Malgun Gothic"/>
                <a:ea typeface="Malgun Gothic"/>
                <a:cs typeface="Malgun Gothic"/>
                <a:sym typeface="Malgun Gothic"/>
              </a:endParaRPr>
            </a:p>
            <a:p>
              <a:pPr indent="-285750" lvl="0" marL="285750" marR="0" rtl="0" algn="l">
                <a:spcBef>
                  <a:spcPts val="0"/>
                </a:spcBef>
                <a:spcAft>
                  <a:spcPts val="0"/>
                </a:spcAft>
                <a:buClr>
                  <a:schemeClr val="dk1"/>
                </a:buClr>
                <a:buSzPts val="1300"/>
                <a:buFont typeface="Noto Sans Symbols"/>
                <a:buChar char="🡪"/>
              </a:pPr>
              <a:r>
                <a:rPr lang="ko-KR" sz="1300">
                  <a:solidFill>
                    <a:schemeClr val="dk1"/>
                  </a:solidFill>
                  <a:latin typeface="Malgun Gothic"/>
                  <a:ea typeface="Malgun Gothic"/>
                  <a:cs typeface="Malgun Gothic"/>
                  <a:sym typeface="Malgun Gothic"/>
                </a:rPr>
                <a:t>“ment” : 백분위로 감정의 비율 나타냄</a:t>
              </a:r>
              <a:endParaRPr sz="1300">
                <a:solidFill>
                  <a:schemeClr val="dk1"/>
                </a:solidFill>
                <a:latin typeface="Malgun Gothic"/>
                <a:ea typeface="Malgun Gothic"/>
                <a:cs typeface="Malgun Gothic"/>
                <a:sym typeface="Malgun Gothic"/>
              </a:endParaRPr>
            </a:p>
          </p:txBody>
        </p:sp>
      </p:grpSp>
      <p:sp>
        <p:nvSpPr>
          <p:cNvPr id="216" name="Google Shape;2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함수 앱 소개(2) </a:t>
            </a:r>
            <a:r>
              <a:rPr b="1" lang="ko-KR" sz="2500">
                <a:solidFill>
                  <a:schemeClr val="lt1"/>
                </a:solidFill>
                <a:latin typeface="Malgun Gothic"/>
                <a:ea typeface="Malgun Gothic"/>
                <a:cs typeface="Malgun Gothic"/>
                <a:sym typeface="Malgun Gothic"/>
              </a:rPr>
              <a:t>_</a:t>
            </a:r>
            <a:r>
              <a:rPr b="1" lang="ko-KR" sz="2500">
                <a:solidFill>
                  <a:schemeClr val="lt1"/>
                </a:solidFill>
                <a:latin typeface="Malgun Gothic"/>
                <a:ea typeface="Malgun Gothic"/>
                <a:cs typeface="Malgun Gothic"/>
                <a:sym typeface="Malgun Gothic"/>
              </a:rPr>
              <a:t> 영화추천</a:t>
            </a:r>
            <a:endParaRPr sz="2500"/>
          </a:p>
        </p:txBody>
      </p:sp>
      <p:sp>
        <p:nvSpPr>
          <p:cNvPr id="222" name="Google Shape;222;p9"/>
          <p:cNvSpPr txBox="1"/>
          <p:nvPr/>
        </p:nvSpPr>
        <p:spPr>
          <a:xfrm>
            <a:off x="356616" y="1234440"/>
            <a:ext cx="23500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chemeClr val="dk1"/>
                </a:solidFill>
                <a:latin typeface="Malgun Gothic"/>
                <a:ea typeface="Malgun Gothic"/>
                <a:cs typeface="Malgun Gothic"/>
                <a:sym typeface="Malgun Gothic"/>
              </a:rPr>
              <a:t>영화추천 알고리즘</a:t>
            </a:r>
            <a:endParaRPr b="1" sz="1800">
              <a:solidFill>
                <a:schemeClr val="dk1"/>
              </a:solidFill>
              <a:latin typeface="Malgun Gothic"/>
              <a:ea typeface="Malgun Gothic"/>
              <a:cs typeface="Malgun Gothic"/>
              <a:sym typeface="Malgun Gothic"/>
            </a:endParaRPr>
          </a:p>
        </p:txBody>
      </p:sp>
      <p:sp>
        <p:nvSpPr>
          <p:cNvPr id="223" name="Google Shape;22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224" name="Google Shape;224;p9"/>
          <p:cNvSpPr/>
          <p:nvPr/>
        </p:nvSpPr>
        <p:spPr>
          <a:xfrm>
            <a:off x="1601225" y="1603775"/>
            <a:ext cx="4535400" cy="4977000"/>
          </a:xfrm>
          <a:prstGeom prst="rect">
            <a:avLst/>
          </a:prstGeom>
          <a:solidFill>
            <a:srgbClr val="F2F2F2"/>
          </a:solidFill>
          <a:ln>
            <a:noFill/>
          </a:ln>
        </p:spPr>
        <p:txBody>
          <a:bodyPr anchorCtr="0" anchor="ctr" bIns="45700" lIns="91425" spcFirstLastPara="1" rIns="91425" wrap="square" tIns="45700">
            <a:noAutofit/>
          </a:bodyPr>
          <a:lstStyle/>
          <a:p>
            <a:pPr indent="0" lvl="0" marL="457200" marR="0" rtl="0" algn="l">
              <a:spcBef>
                <a:spcPts val="0"/>
              </a:spcBef>
              <a:spcAft>
                <a:spcPts val="0"/>
              </a:spcAft>
              <a:buNone/>
            </a:pPr>
            <a:r>
              <a:t/>
            </a:r>
            <a:endParaRPr/>
          </a:p>
          <a:p>
            <a:pPr indent="-171450" lvl="0" marL="285750" marR="0" rtl="0" algn="ctr">
              <a:spcBef>
                <a:spcPts val="0"/>
              </a:spcBef>
              <a:spcAft>
                <a:spcPts val="0"/>
              </a:spcAft>
              <a:buClr>
                <a:schemeClr val="dk1"/>
              </a:buClr>
              <a:buSzPts val="1800"/>
              <a:buFont typeface="Malgun Gothic"/>
              <a:buNone/>
            </a:pPr>
            <a:r>
              <a:t/>
            </a:r>
            <a:endParaRPr sz="1800">
              <a:solidFill>
                <a:schemeClr val="dk1"/>
              </a:solidFill>
              <a:latin typeface="Malgun Gothic"/>
              <a:ea typeface="Malgun Gothic"/>
              <a:cs typeface="Malgun Gothic"/>
              <a:sym typeface="Malgun Gothic"/>
            </a:endParaRPr>
          </a:p>
        </p:txBody>
      </p:sp>
      <p:sp>
        <p:nvSpPr>
          <p:cNvPr id="225" name="Google Shape;225;p9"/>
          <p:cNvSpPr/>
          <p:nvPr/>
        </p:nvSpPr>
        <p:spPr>
          <a:xfrm>
            <a:off x="3096260" y="1733101"/>
            <a:ext cx="1645800" cy="850500"/>
          </a:xfrm>
          <a:prstGeom prst="rect">
            <a:avLst/>
          </a:prstGeom>
          <a:solidFill>
            <a:srgbClr val="1CAD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800">
                <a:solidFill>
                  <a:schemeClr val="lt1"/>
                </a:solidFill>
                <a:latin typeface="Malgun Gothic"/>
                <a:ea typeface="Malgun Gothic"/>
                <a:cs typeface="Malgun Gothic"/>
                <a:sym typeface="Malgun Gothic"/>
              </a:rPr>
              <a:t>Kaggle</a:t>
            </a:r>
            <a:endParaRPr sz="1800">
              <a:solidFill>
                <a:schemeClr val="lt1"/>
              </a:solidFill>
              <a:latin typeface="Malgun Gothic"/>
              <a:ea typeface="Malgun Gothic"/>
              <a:cs typeface="Malgun Gothic"/>
              <a:sym typeface="Malgun Gothic"/>
            </a:endParaRPr>
          </a:p>
        </p:txBody>
      </p:sp>
      <p:pic>
        <p:nvPicPr>
          <p:cNvPr id="226" name="Google Shape;226;p9"/>
          <p:cNvPicPr preferRelativeResize="0"/>
          <p:nvPr/>
        </p:nvPicPr>
        <p:blipFill>
          <a:blip r:embed="rId4">
            <a:alphaModFix/>
          </a:blip>
          <a:stretch>
            <a:fillRect/>
          </a:stretch>
        </p:blipFill>
        <p:spPr>
          <a:xfrm>
            <a:off x="2155488" y="3149225"/>
            <a:ext cx="3527327" cy="1620701"/>
          </a:xfrm>
          <a:prstGeom prst="rect">
            <a:avLst/>
          </a:prstGeom>
          <a:noFill/>
          <a:ln>
            <a:noFill/>
          </a:ln>
        </p:spPr>
      </p:pic>
      <p:sp>
        <p:nvSpPr>
          <p:cNvPr id="227" name="Google Shape;227;p9"/>
          <p:cNvSpPr/>
          <p:nvPr/>
        </p:nvSpPr>
        <p:spPr>
          <a:xfrm>
            <a:off x="6988050" y="1603775"/>
            <a:ext cx="3772500" cy="4845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a:p>
        </p:txBody>
      </p:sp>
      <p:pic>
        <p:nvPicPr>
          <p:cNvPr id="228" name="Google Shape;228;p9"/>
          <p:cNvPicPr preferRelativeResize="0"/>
          <p:nvPr/>
        </p:nvPicPr>
        <p:blipFill>
          <a:blip r:embed="rId5">
            <a:alphaModFix/>
          </a:blip>
          <a:stretch>
            <a:fillRect/>
          </a:stretch>
        </p:blipFill>
        <p:spPr>
          <a:xfrm>
            <a:off x="1487100" y="5335550"/>
            <a:ext cx="4864102" cy="1113900"/>
          </a:xfrm>
          <a:prstGeom prst="rect">
            <a:avLst/>
          </a:prstGeom>
          <a:noFill/>
          <a:ln>
            <a:noFill/>
          </a:ln>
        </p:spPr>
      </p:pic>
      <p:pic>
        <p:nvPicPr>
          <p:cNvPr id="229" name="Google Shape;229;p9"/>
          <p:cNvPicPr preferRelativeResize="0"/>
          <p:nvPr/>
        </p:nvPicPr>
        <p:blipFill>
          <a:blip r:embed="rId6">
            <a:alphaModFix/>
          </a:blip>
          <a:stretch>
            <a:fillRect/>
          </a:stretch>
        </p:blipFill>
        <p:spPr>
          <a:xfrm>
            <a:off x="7110600" y="2668300"/>
            <a:ext cx="3527400" cy="1558894"/>
          </a:xfrm>
          <a:prstGeom prst="rect">
            <a:avLst/>
          </a:prstGeom>
          <a:noFill/>
          <a:ln>
            <a:noFill/>
          </a:ln>
        </p:spPr>
      </p:pic>
      <p:sp>
        <p:nvSpPr>
          <p:cNvPr id="230" name="Google Shape;230;p9"/>
          <p:cNvSpPr txBox="1"/>
          <p:nvPr/>
        </p:nvSpPr>
        <p:spPr>
          <a:xfrm>
            <a:off x="1892300" y="2678825"/>
            <a:ext cx="3772500" cy="5208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TMDB 5000 Movie Dataset</a:t>
            </a:r>
            <a:endParaRPr sz="1600">
              <a:solidFill>
                <a:schemeClr val="dk1"/>
              </a:solidFill>
              <a:latin typeface="Malgun Gothic"/>
              <a:ea typeface="Malgun Gothic"/>
              <a:cs typeface="Malgun Gothic"/>
              <a:sym typeface="Malgun Gothic"/>
            </a:endParaRPr>
          </a:p>
        </p:txBody>
      </p:sp>
      <p:sp>
        <p:nvSpPr>
          <p:cNvPr id="231" name="Google Shape;231;p9"/>
          <p:cNvSpPr txBox="1"/>
          <p:nvPr/>
        </p:nvSpPr>
        <p:spPr>
          <a:xfrm>
            <a:off x="1968500" y="4850525"/>
            <a:ext cx="4279800" cy="5970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데이터 전처리 과정</a:t>
            </a:r>
            <a:endParaRPr sz="2800">
              <a:solidFill>
                <a:schemeClr val="dk1"/>
              </a:solidFill>
              <a:latin typeface="Malgun Gothic"/>
              <a:ea typeface="Malgun Gothic"/>
              <a:cs typeface="Malgun Gothic"/>
              <a:sym typeface="Malgun Gothic"/>
            </a:endParaRPr>
          </a:p>
        </p:txBody>
      </p:sp>
      <p:sp>
        <p:nvSpPr>
          <p:cNvPr id="232" name="Google Shape;232;p9"/>
          <p:cNvSpPr txBox="1"/>
          <p:nvPr/>
        </p:nvSpPr>
        <p:spPr>
          <a:xfrm>
            <a:off x="7110600" y="1916825"/>
            <a:ext cx="3527400" cy="3693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장르 별 인기도 기반 가중치 부여</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p:txBody>
      </p:sp>
      <p:sp>
        <p:nvSpPr>
          <p:cNvPr id="233" name="Google Shape;233;p9"/>
          <p:cNvSpPr txBox="1"/>
          <p:nvPr/>
        </p:nvSpPr>
        <p:spPr>
          <a:xfrm>
            <a:off x="7162800" y="4367925"/>
            <a:ext cx="3475200" cy="18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1500">
                <a:solidFill>
                  <a:schemeClr val="dk1"/>
                </a:solidFill>
                <a:latin typeface="Malgun Gothic"/>
                <a:ea typeface="Malgun Gothic"/>
                <a:cs typeface="Malgun Gothic"/>
                <a:sym typeface="Malgun Gothic"/>
              </a:rPr>
              <a:t>각 장르별 인기도를 반영하여 장르 별 인기도 기반 코사인 유사도를 조정,</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500">
                <a:solidFill>
                  <a:schemeClr val="dk1"/>
                </a:solidFill>
                <a:latin typeface="Malgun Gothic"/>
                <a:ea typeface="Malgun Gothic"/>
                <a:cs typeface="Malgun Gothic"/>
                <a:sym typeface="Malgun Gothic"/>
              </a:rPr>
              <a:t>코사인 유사도를 계산하여 npm 파일로 저장</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Font typeface="Arial"/>
              <a:buNone/>
            </a:pPr>
            <a:r>
              <a:rPr lang="ko-KR" sz="1500">
                <a:solidFill>
                  <a:schemeClr val="dk1"/>
                </a:solidFill>
                <a:latin typeface="Malgun Gothic"/>
                <a:ea typeface="Malgun Gothic"/>
                <a:cs typeface="Malgun Gothic"/>
                <a:sym typeface="Malgun Gothic"/>
              </a:rPr>
              <a:t>&gt; 영화 추천 시 해당 유사도 값을 활용해 추천이 이뤄짐.</a:t>
            </a:r>
            <a:endParaRPr sz="1500">
              <a:solidFill>
                <a:schemeClr val="dk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p:nvPr/>
        </p:nvSpPr>
        <p:spPr>
          <a:xfrm>
            <a:off x="6614900" y="4286475"/>
            <a:ext cx="5364900" cy="2151300"/>
          </a:xfrm>
          <a:prstGeom prst="rect">
            <a:avLst/>
          </a:prstGeom>
          <a:solidFill>
            <a:srgbClr val="F2F2F2"/>
          </a:solidFill>
          <a:ln>
            <a:noFill/>
          </a:ln>
        </p:spPr>
        <p:txBody>
          <a:bodyPr anchorCtr="0" anchor="ctr" bIns="45700" lIns="91425" spcFirstLastPara="1" rIns="91425" wrap="square" tIns="45700">
            <a:noAutofit/>
          </a:bodyPr>
          <a:lstStyle/>
          <a:p>
            <a:pPr indent="-190500" lvl="0" marL="285750" marR="0" rtl="0" algn="l">
              <a:lnSpc>
                <a:spcPct val="150000"/>
              </a:lnSpc>
              <a:spcBef>
                <a:spcPts val="0"/>
              </a:spcBef>
              <a:spcAft>
                <a:spcPts val="0"/>
              </a:spcAft>
              <a:buClr>
                <a:schemeClr val="dk1"/>
              </a:buClr>
              <a:buSzPts val="1500"/>
              <a:buFont typeface="Malgun Gothic"/>
              <a:buNone/>
            </a:pPr>
            <a:r>
              <a:t/>
            </a:r>
            <a:endParaRPr sz="1500">
              <a:solidFill>
                <a:schemeClr val="dk1"/>
              </a:solidFill>
              <a:latin typeface="Malgun Gothic"/>
              <a:ea typeface="Malgun Gothic"/>
              <a:cs typeface="Malgun Gothic"/>
              <a:sym typeface="Malgun Gothic"/>
            </a:endParaRPr>
          </a:p>
        </p:txBody>
      </p:sp>
      <p:sp>
        <p:nvSpPr>
          <p:cNvPr id="239" name="Google Shape;239;p10"/>
          <p:cNvSpPr txBox="1"/>
          <p:nvPr/>
        </p:nvSpPr>
        <p:spPr>
          <a:xfrm>
            <a:off x="356616" y="1234440"/>
            <a:ext cx="23500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chemeClr val="dk1"/>
                </a:solidFill>
                <a:latin typeface="Malgun Gothic"/>
                <a:ea typeface="Malgun Gothic"/>
                <a:cs typeface="Malgun Gothic"/>
                <a:sym typeface="Malgun Gothic"/>
              </a:rPr>
              <a:t>함수앱(2)</a:t>
            </a:r>
            <a:endParaRPr b="1" sz="1800">
              <a:solidFill>
                <a:schemeClr val="dk1"/>
              </a:solidFill>
              <a:latin typeface="Malgun Gothic"/>
              <a:ea typeface="Malgun Gothic"/>
              <a:cs typeface="Malgun Gothic"/>
              <a:sym typeface="Malgun Gothic"/>
            </a:endParaRPr>
          </a:p>
        </p:txBody>
      </p:sp>
      <p:sp>
        <p:nvSpPr>
          <p:cNvPr id="240" name="Google Shape;240;p10"/>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함수 앱 소개(2) </a:t>
            </a:r>
            <a:r>
              <a:rPr b="1" lang="ko-KR" sz="2500">
                <a:solidFill>
                  <a:schemeClr val="lt1"/>
                </a:solidFill>
                <a:latin typeface="Malgun Gothic"/>
                <a:ea typeface="Malgun Gothic"/>
                <a:cs typeface="Malgun Gothic"/>
                <a:sym typeface="Malgun Gothic"/>
              </a:rPr>
              <a:t>_ 영화추천</a:t>
            </a:r>
            <a:endParaRPr sz="2500"/>
          </a:p>
        </p:txBody>
      </p:sp>
      <p:sp>
        <p:nvSpPr>
          <p:cNvPr id="241" name="Google Shape;24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pic>
        <p:nvPicPr>
          <p:cNvPr id="242" name="Google Shape;242;p10"/>
          <p:cNvPicPr preferRelativeResize="0"/>
          <p:nvPr/>
        </p:nvPicPr>
        <p:blipFill>
          <a:blip r:embed="rId4">
            <a:alphaModFix/>
          </a:blip>
          <a:stretch>
            <a:fillRect/>
          </a:stretch>
        </p:blipFill>
        <p:spPr>
          <a:xfrm>
            <a:off x="7620000" y="2731349"/>
            <a:ext cx="3024608" cy="1219600"/>
          </a:xfrm>
          <a:prstGeom prst="rect">
            <a:avLst/>
          </a:prstGeom>
          <a:noFill/>
          <a:ln>
            <a:noFill/>
          </a:ln>
        </p:spPr>
      </p:pic>
      <p:pic>
        <p:nvPicPr>
          <p:cNvPr id="243" name="Google Shape;243;p10"/>
          <p:cNvPicPr preferRelativeResize="0"/>
          <p:nvPr/>
        </p:nvPicPr>
        <p:blipFill>
          <a:blip r:embed="rId5">
            <a:alphaModFix/>
          </a:blip>
          <a:stretch>
            <a:fillRect/>
          </a:stretch>
        </p:blipFill>
        <p:spPr>
          <a:xfrm>
            <a:off x="7289800" y="1877187"/>
            <a:ext cx="3581400" cy="565484"/>
          </a:xfrm>
          <a:prstGeom prst="rect">
            <a:avLst/>
          </a:prstGeom>
          <a:noFill/>
          <a:ln>
            <a:noFill/>
          </a:ln>
        </p:spPr>
      </p:pic>
      <p:pic>
        <p:nvPicPr>
          <p:cNvPr id="244" name="Google Shape;244;p10"/>
          <p:cNvPicPr preferRelativeResize="0"/>
          <p:nvPr/>
        </p:nvPicPr>
        <p:blipFill>
          <a:blip r:embed="rId6">
            <a:alphaModFix/>
          </a:blip>
          <a:stretch>
            <a:fillRect/>
          </a:stretch>
        </p:blipFill>
        <p:spPr>
          <a:xfrm>
            <a:off x="508000" y="4349750"/>
            <a:ext cx="5435986" cy="1905000"/>
          </a:xfrm>
          <a:prstGeom prst="rect">
            <a:avLst/>
          </a:prstGeom>
          <a:noFill/>
          <a:ln>
            <a:noFill/>
          </a:ln>
        </p:spPr>
      </p:pic>
      <p:sp>
        <p:nvSpPr>
          <p:cNvPr id="245" name="Google Shape;245;p10"/>
          <p:cNvSpPr/>
          <p:nvPr/>
        </p:nvSpPr>
        <p:spPr>
          <a:xfrm>
            <a:off x="809248" y="2220000"/>
            <a:ext cx="3789300" cy="1947600"/>
          </a:xfrm>
          <a:prstGeom prst="rect">
            <a:avLst/>
          </a:prstGeom>
          <a:solidFill>
            <a:srgbClr val="F2F2F2"/>
          </a:solid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500"/>
              <a:buFont typeface="Malgun Gothic"/>
              <a:buChar char="-"/>
            </a:pPr>
            <a:r>
              <a:rPr lang="ko-KR" sz="1500">
                <a:solidFill>
                  <a:schemeClr val="dk1"/>
                </a:solidFill>
                <a:latin typeface="Malgun Gothic"/>
                <a:ea typeface="Malgun Gothic"/>
                <a:cs typeface="Malgun Gothic"/>
                <a:sym typeface="Malgun Gothic"/>
              </a:rPr>
              <a:t>필요한 csv/npy 파일은 로컬에서 업로드</a:t>
            </a:r>
            <a:endParaRPr sz="1500">
              <a:solidFill>
                <a:schemeClr val="dk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dk1"/>
              </a:buClr>
              <a:buSzPts val="1500"/>
              <a:buFont typeface="Malgun Gothic"/>
              <a:buChar char="-"/>
            </a:pPr>
            <a:r>
              <a:rPr lang="ko-KR" sz="1500">
                <a:solidFill>
                  <a:schemeClr val="dk1"/>
                </a:solidFill>
                <a:latin typeface="Malgun Gothic"/>
                <a:ea typeface="Malgun Gothic"/>
                <a:cs typeface="Malgun Gothic"/>
                <a:sym typeface="Malgun Gothic"/>
              </a:rPr>
              <a:t>Http trigger로 함수 </a:t>
            </a:r>
            <a:r>
              <a:rPr lang="ko-KR" sz="1500">
                <a:solidFill>
                  <a:schemeClr val="dk1"/>
                </a:solidFill>
                <a:latin typeface="Malgun Gothic"/>
                <a:ea typeface="Malgun Gothic"/>
                <a:cs typeface="Malgun Gothic"/>
                <a:sym typeface="Malgun Gothic"/>
              </a:rPr>
              <a:t>앱 파일 </a:t>
            </a:r>
            <a:r>
              <a:rPr lang="ko-KR" sz="1500">
                <a:solidFill>
                  <a:schemeClr val="dk1"/>
                </a:solidFill>
                <a:latin typeface="Malgun Gothic"/>
                <a:ea typeface="Malgun Gothic"/>
                <a:cs typeface="Malgun Gothic"/>
                <a:sym typeface="Malgun Gothic"/>
              </a:rPr>
              <a:t>작성</a:t>
            </a:r>
            <a:endParaRPr sz="1500">
              <a:solidFill>
                <a:schemeClr val="dk1"/>
              </a:solidFill>
              <a:latin typeface="Malgun Gothic"/>
              <a:ea typeface="Malgun Gothic"/>
              <a:cs typeface="Malgun Gothic"/>
              <a:sym typeface="Malgun Gothic"/>
            </a:endParaRPr>
          </a:p>
          <a:p>
            <a:pPr indent="-285750" lvl="0" marL="285750" marR="0" rtl="0" algn="l">
              <a:lnSpc>
                <a:spcPct val="150000"/>
              </a:lnSpc>
              <a:spcBef>
                <a:spcPts val="0"/>
              </a:spcBef>
              <a:spcAft>
                <a:spcPts val="0"/>
              </a:spcAft>
              <a:buClr>
                <a:schemeClr val="dk1"/>
              </a:buClr>
              <a:buSzPts val="1500"/>
              <a:buFont typeface="Noto Sans Symbols"/>
              <a:buChar char="🡪"/>
            </a:pPr>
            <a:r>
              <a:rPr lang="ko-KR" sz="1500">
                <a:solidFill>
                  <a:schemeClr val="dk1"/>
                </a:solidFill>
                <a:latin typeface="Malgun Gothic"/>
                <a:ea typeface="Malgun Gothic"/>
                <a:cs typeface="Malgun Gothic"/>
                <a:sym typeface="Malgun Gothic"/>
              </a:rPr>
              <a:t>받아오</a:t>
            </a:r>
            <a:r>
              <a:rPr lang="ko-KR" sz="1500">
                <a:solidFill>
                  <a:schemeClr val="dk1"/>
                </a:solidFill>
                <a:latin typeface="Malgun Gothic"/>
                <a:ea typeface="Malgun Gothic"/>
                <a:cs typeface="Malgun Gothic"/>
                <a:sym typeface="Malgun Gothic"/>
              </a:rPr>
              <a:t>는 감정/type 값을 POST로, 받은 값에 대한 결과(추천된 영화)는 GET으로 불러옴</a:t>
            </a:r>
            <a:endParaRPr/>
          </a:p>
        </p:txBody>
      </p:sp>
      <p:sp>
        <p:nvSpPr>
          <p:cNvPr id="246" name="Google Shape;246;p10"/>
          <p:cNvSpPr/>
          <p:nvPr/>
        </p:nvSpPr>
        <p:spPr>
          <a:xfrm>
            <a:off x="5141596" y="2963672"/>
            <a:ext cx="2084700" cy="338400"/>
          </a:xfrm>
          <a:prstGeom prst="right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47" name="Google Shape;247;p10"/>
          <p:cNvSpPr txBox="1"/>
          <p:nvPr/>
        </p:nvSpPr>
        <p:spPr>
          <a:xfrm>
            <a:off x="6935150" y="5297088"/>
            <a:ext cx="4724400" cy="9879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300"/>
              <a:buFont typeface="Noto Sans Symbols"/>
              <a:buChar char="🡪"/>
            </a:pPr>
            <a:r>
              <a:rPr lang="ko-KR" sz="1300">
                <a:solidFill>
                  <a:schemeClr val="dk1"/>
                </a:solidFill>
                <a:latin typeface="Malgun Gothic"/>
                <a:ea typeface="Malgun Gothic"/>
                <a:cs typeface="Malgun Gothic"/>
                <a:sym typeface="Malgun Gothic"/>
              </a:rPr>
              <a:t>입력 값 : type (사용자 유형) / emotion (일기 기반 탐지된 감정)</a:t>
            </a:r>
            <a:endParaRPr sz="1300">
              <a:solidFill>
                <a:schemeClr val="dk1"/>
              </a:solidFill>
              <a:latin typeface="Malgun Gothic"/>
              <a:ea typeface="Malgun Gothic"/>
              <a:cs typeface="Malgun Gothic"/>
              <a:sym typeface="Malgun Gothic"/>
            </a:endParaRPr>
          </a:p>
          <a:p>
            <a:pPr indent="-285750" lvl="0" marL="285750" rtl="0" algn="l">
              <a:spcBef>
                <a:spcPts val="0"/>
              </a:spcBef>
              <a:spcAft>
                <a:spcPts val="0"/>
              </a:spcAft>
              <a:buClr>
                <a:schemeClr val="dk1"/>
              </a:buClr>
              <a:buSzPts val="1300"/>
              <a:buFont typeface="Malgun Gothic"/>
              <a:buChar char="🡪"/>
            </a:pPr>
            <a:r>
              <a:rPr lang="ko-KR" sz="1300">
                <a:solidFill>
                  <a:schemeClr val="dk1"/>
                </a:solidFill>
                <a:latin typeface="Malgun Gothic"/>
                <a:ea typeface="Malgun Gothic"/>
                <a:cs typeface="Malgun Gothic"/>
                <a:sym typeface="Malgun Gothic"/>
              </a:rPr>
              <a:t>출력 값 : 유형과 감정을 기반으로 추천된 10개의 영화 제목 / 영화에 해당하는 홈페이지 (혹은 네이버 영화 검색 페이지)</a:t>
            </a:r>
            <a:endParaRPr sz="1300">
              <a:solidFill>
                <a:schemeClr val="dk1"/>
              </a:solidFill>
              <a:latin typeface="Malgun Gothic"/>
              <a:ea typeface="Malgun Gothic"/>
              <a:cs typeface="Malgun Gothic"/>
              <a:sym typeface="Malgun Gothic"/>
            </a:endParaRPr>
          </a:p>
        </p:txBody>
      </p:sp>
      <p:pic>
        <p:nvPicPr>
          <p:cNvPr id="248" name="Google Shape;248;p10"/>
          <p:cNvPicPr preferRelativeResize="0"/>
          <p:nvPr/>
        </p:nvPicPr>
        <p:blipFill>
          <a:blip r:embed="rId7">
            <a:alphaModFix/>
          </a:blip>
          <a:stretch>
            <a:fillRect/>
          </a:stretch>
        </p:blipFill>
        <p:spPr>
          <a:xfrm>
            <a:off x="543552" y="1780425"/>
            <a:ext cx="6365250" cy="262900"/>
          </a:xfrm>
          <a:prstGeom prst="rect">
            <a:avLst/>
          </a:prstGeom>
          <a:noFill/>
          <a:ln>
            <a:noFill/>
          </a:ln>
        </p:spPr>
      </p:pic>
      <p:pic>
        <p:nvPicPr>
          <p:cNvPr id="249" name="Google Shape;249;p10"/>
          <p:cNvPicPr preferRelativeResize="0"/>
          <p:nvPr/>
        </p:nvPicPr>
        <p:blipFill>
          <a:blip r:embed="rId8">
            <a:alphaModFix/>
          </a:blip>
          <a:stretch>
            <a:fillRect/>
          </a:stretch>
        </p:blipFill>
        <p:spPr>
          <a:xfrm>
            <a:off x="6908800" y="4432699"/>
            <a:ext cx="4724401" cy="793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웹페이지 기능소개 </a:t>
            </a:r>
            <a:r>
              <a:rPr b="1" lang="ko-KR" sz="2500">
                <a:solidFill>
                  <a:schemeClr val="lt1"/>
                </a:solidFill>
                <a:latin typeface="Malgun Gothic"/>
                <a:ea typeface="Malgun Gothic"/>
                <a:cs typeface="Malgun Gothic"/>
                <a:sym typeface="Malgun Gothic"/>
              </a:rPr>
              <a:t>: 로그인 페이지</a:t>
            </a:r>
            <a:endParaRPr sz="2500"/>
          </a:p>
        </p:txBody>
      </p:sp>
      <p:sp>
        <p:nvSpPr>
          <p:cNvPr id="255" name="Google Shape;25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pic>
        <p:nvPicPr>
          <p:cNvPr id="256" name="Google Shape;256;p11"/>
          <p:cNvPicPr preferRelativeResize="0"/>
          <p:nvPr/>
        </p:nvPicPr>
        <p:blipFill rotWithShape="1">
          <a:blip r:embed="rId4">
            <a:alphaModFix/>
          </a:blip>
          <a:srcRect b="0" l="0" r="0" t="0"/>
          <a:stretch/>
        </p:blipFill>
        <p:spPr>
          <a:xfrm>
            <a:off x="1219541" y="1992073"/>
            <a:ext cx="3035962" cy="3132123"/>
          </a:xfrm>
          <a:prstGeom prst="rect">
            <a:avLst/>
          </a:prstGeom>
          <a:noFill/>
          <a:ln>
            <a:noFill/>
          </a:ln>
        </p:spPr>
      </p:pic>
      <p:sp>
        <p:nvSpPr>
          <p:cNvPr id="257" name="Google Shape;257;p11"/>
          <p:cNvSpPr/>
          <p:nvPr/>
        </p:nvSpPr>
        <p:spPr>
          <a:xfrm rot="-813261">
            <a:off x="4608527" y="2243042"/>
            <a:ext cx="1289001" cy="338204"/>
          </a:xfrm>
          <a:prstGeom prst="right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58" name="Google Shape;258;p11"/>
          <p:cNvSpPr txBox="1"/>
          <p:nvPr/>
        </p:nvSpPr>
        <p:spPr>
          <a:xfrm>
            <a:off x="4708952" y="2627308"/>
            <a:ext cx="17790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500">
                <a:solidFill>
                  <a:schemeClr val="dk1"/>
                </a:solidFill>
                <a:latin typeface="Malgun Gothic"/>
                <a:ea typeface="Malgun Gothic"/>
                <a:cs typeface="Malgun Gothic"/>
                <a:sym typeface="Malgun Gothic"/>
              </a:rPr>
              <a:t>로그인 성공</a:t>
            </a:r>
            <a:endParaRPr/>
          </a:p>
        </p:txBody>
      </p:sp>
      <p:sp>
        <p:nvSpPr>
          <p:cNvPr id="259" name="Google Shape;259;p11"/>
          <p:cNvSpPr/>
          <p:nvPr/>
        </p:nvSpPr>
        <p:spPr>
          <a:xfrm rot="1242136">
            <a:off x="4605061" y="4715271"/>
            <a:ext cx="1288965" cy="338328"/>
          </a:xfrm>
          <a:prstGeom prst="right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60" name="Google Shape;260;p11"/>
          <p:cNvSpPr txBox="1"/>
          <p:nvPr/>
        </p:nvSpPr>
        <p:spPr>
          <a:xfrm>
            <a:off x="4701926" y="4335096"/>
            <a:ext cx="17790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500">
                <a:solidFill>
                  <a:schemeClr val="dk1"/>
                </a:solidFill>
                <a:latin typeface="Malgun Gothic"/>
                <a:ea typeface="Malgun Gothic"/>
                <a:cs typeface="Malgun Gothic"/>
                <a:sym typeface="Malgun Gothic"/>
              </a:rPr>
              <a:t>로그인 실패</a:t>
            </a:r>
            <a:endParaRPr/>
          </a:p>
        </p:txBody>
      </p:sp>
      <p:pic>
        <p:nvPicPr>
          <p:cNvPr id="261" name="Google Shape;261;p11"/>
          <p:cNvPicPr preferRelativeResize="0"/>
          <p:nvPr/>
        </p:nvPicPr>
        <p:blipFill>
          <a:blip r:embed="rId5">
            <a:alphaModFix/>
          </a:blip>
          <a:stretch>
            <a:fillRect/>
          </a:stretch>
        </p:blipFill>
        <p:spPr>
          <a:xfrm>
            <a:off x="6532811" y="3838125"/>
            <a:ext cx="3945425" cy="2718250"/>
          </a:xfrm>
          <a:prstGeom prst="rect">
            <a:avLst/>
          </a:prstGeom>
          <a:noFill/>
          <a:ln>
            <a:noFill/>
          </a:ln>
        </p:spPr>
      </p:pic>
      <p:pic>
        <p:nvPicPr>
          <p:cNvPr id="262" name="Google Shape;262;p11"/>
          <p:cNvPicPr preferRelativeResize="0"/>
          <p:nvPr/>
        </p:nvPicPr>
        <p:blipFill>
          <a:blip r:embed="rId6">
            <a:alphaModFix/>
          </a:blip>
          <a:stretch>
            <a:fillRect/>
          </a:stretch>
        </p:blipFill>
        <p:spPr>
          <a:xfrm>
            <a:off x="565825" y="5381325"/>
            <a:ext cx="4343400" cy="1175050"/>
          </a:xfrm>
          <a:prstGeom prst="rect">
            <a:avLst/>
          </a:prstGeom>
          <a:noFill/>
          <a:ln>
            <a:noFill/>
          </a:ln>
        </p:spPr>
      </p:pic>
      <p:pic>
        <p:nvPicPr>
          <p:cNvPr id="263" name="Google Shape;263;p11"/>
          <p:cNvPicPr preferRelativeResize="0"/>
          <p:nvPr/>
        </p:nvPicPr>
        <p:blipFill>
          <a:blip r:embed="rId7">
            <a:alphaModFix/>
          </a:blip>
          <a:stretch>
            <a:fillRect/>
          </a:stretch>
        </p:blipFill>
        <p:spPr>
          <a:xfrm>
            <a:off x="6383172" y="1504687"/>
            <a:ext cx="4244698" cy="1445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12"/>
          <p:cNvPicPr preferRelativeResize="0"/>
          <p:nvPr/>
        </p:nvPicPr>
        <p:blipFill>
          <a:blip r:embed="rId4">
            <a:alphaModFix/>
          </a:blip>
          <a:stretch>
            <a:fillRect/>
          </a:stretch>
        </p:blipFill>
        <p:spPr>
          <a:xfrm>
            <a:off x="8610598" y="1585738"/>
            <a:ext cx="3150851" cy="2414949"/>
          </a:xfrm>
          <a:prstGeom prst="rect">
            <a:avLst/>
          </a:prstGeom>
          <a:noFill/>
          <a:ln>
            <a:noFill/>
          </a:ln>
        </p:spPr>
      </p:pic>
      <p:sp>
        <p:nvSpPr>
          <p:cNvPr id="269" name="Google Shape;26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270" name="Google Shape;270;p12"/>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웹페이지 기능소개</a:t>
            </a:r>
            <a:r>
              <a:rPr b="1" lang="ko-KR" sz="2500">
                <a:solidFill>
                  <a:schemeClr val="lt1"/>
                </a:solidFill>
                <a:latin typeface="Malgun Gothic"/>
                <a:ea typeface="Malgun Gothic"/>
                <a:cs typeface="Malgun Gothic"/>
                <a:sym typeface="Malgun Gothic"/>
              </a:rPr>
              <a:t> : 게시판 페이지</a:t>
            </a:r>
            <a:endParaRPr sz="2500"/>
          </a:p>
        </p:txBody>
      </p:sp>
      <p:sp>
        <p:nvSpPr>
          <p:cNvPr id="271" name="Google Shape;271;p12"/>
          <p:cNvSpPr/>
          <p:nvPr/>
        </p:nvSpPr>
        <p:spPr>
          <a:xfrm>
            <a:off x="192425" y="4719600"/>
            <a:ext cx="5040000" cy="547200"/>
          </a:xfrm>
          <a:prstGeom prst="roundRect">
            <a:avLst>
              <a:gd fmla="val 10443" name="adj"/>
            </a:avLst>
          </a:prstGeom>
          <a:solidFill>
            <a:srgbClr val="F2F2F2"/>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400"/>
              <a:buFont typeface="Malgun Gothic"/>
              <a:buChar char="-"/>
            </a:pPr>
            <a:r>
              <a:rPr lang="ko-KR" sz="1400">
                <a:solidFill>
                  <a:schemeClr val="dk1"/>
                </a:solidFill>
                <a:latin typeface="Malgun Gothic"/>
                <a:ea typeface="Malgun Gothic"/>
                <a:cs typeface="Malgun Gothic"/>
                <a:sym typeface="Malgun Gothic"/>
              </a:rPr>
              <a:t>게시판 </a:t>
            </a:r>
            <a:r>
              <a:rPr lang="ko-KR">
                <a:solidFill>
                  <a:schemeClr val="dk1"/>
                </a:solidFill>
                <a:latin typeface="Malgun Gothic"/>
                <a:ea typeface="Malgun Gothic"/>
                <a:cs typeface="Malgun Gothic"/>
                <a:sym typeface="Malgun Gothic"/>
              </a:rPr>
              <a:t>페이지</a:t>
            </a:r>
            <a:r>
              <a:rPr lang="ko-KR" sz="1400">
                <a:solidFill>
                  <a:schemeClr val="dk1"/>
                </a:solidFill>
                <a:latin typeface="Malgun Gothic"/>
                <a:ea typeface="Malgun Gothic"/>
                <a:cs typeface="Malgun Gothic"/>
                <a:sym typeface="Malgun Gothic"/>
              </a:rPr>
              <a:t>에</a:t>
            </a:r>
            <a:r>
              <a:rPr lang="ko-KR">
                <a:solidFill>
                  <a:schemeClr val="dk1"/>
                </a:solidFill>
                <a:latin typeface="Malgun Gothic"/>
                <a:ea typeface="Malgun Gothic"/>
                <a:cs typeface="Malgun Gothic"/>
                <a:sym typeface="Malgun Gothic"/>
              </a:rPr>
              <a:t>서</a:t>
            </a:r>
            <a:r>
              <a:rPr lang="ko-KR" sz="1400">
                <a:solidFill>
                  <a:schemeClr val="dk1"/>
                </a:solidFill>
                <a:latin typeface="Malgun Gothic"/>
                <a:ea typeface="Malgun Gothic"/>
                <a:cs typeface="Malgun Gothic"/>
                <a:sym typeface="Malgun Gothic"/>
              </a:rPr>
              <a:t>는 </a:t>
            </a:r>
            <a:r>
              <a:rPr lang="ko-KR">
                <a:solidFill>
                  <a:schemeClr val="dk1"/>
                </a:solidFill>
                <a:latin typeface="Malgun Gothic"/>
                <a:ea typeface="Malgun Gothic"/>
                <a:cs typeface="Malgun Gothic"/>
                <a:sym typeface="Malgun Gothic"/>
              </a:rPr>
              <a:t>사용자가 작성한 일기를 확인 가능</a:t>
            </a:r>
            <a:endParaRPr/>
          </a:p>
        </p:txBody>
      </p:sp>
      <p:sp>
        <p:nvSpPr>
          <p:cNvPr id="272" name="Google Shape;272;p12"/>
          <p:cNvSpPr/>
          <p:nvPr/>
        </p:nvSpPr>
        <p:spPr>
          <a:xfrm>
            <a:off x="8747127" y="4000686"/>
            <a:ext cx="1207500" cy="279900"/>
          </a:xfrm>
          <a:prstGeom prst="roundRect">
            <a:avLst>
              <a:gd fmla="val 10443"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1000">
                <a:solidFill>
                  <a:schemeClr val="dk1"/>
                </a:solidFill>
                <a:latin typeface="Malgun Gothic"/>
                <a:ea typeface="Malgun Gothic"/>
                <a:cs typeface="Malgun Gothic"/>
                <a:sym typeface="Malgun Gothic"/>
              </a:rPr>
              <a:t>자세한 내용 확인</a:t>
            </a:r>
            <a:endParaRPr/>
          </a:p>
        </p:txBody>
      </p:sp>
      <p:pic>
        <p:nvPicPr>
          <p:cNvPr id="273" name="Google Shape;273;p12"/>
          <p:cNvPicPr preferRelativeResize="0"/>
          <p:nvPr/>
        </p:nvPicPr>
        <p:blipFill rotWithShape="1">
          <a:blip r:embed="rId5">
            <a:alphaModFix/>
          </a:blip>
          <a:srcRect b="0" l="0" r="0" t="0"/>
          <a:stretch/>
        </p:blipFill>
        <p:spPr>
          <a:xfrm>
            <a:off x="5518275" y="965200"/>
            <a:ext cx="2762145" cy="2587851"/>
          </a:xfrm>
          <a:prstGeom prst="rect">
            <a:avLst/>
          </a:prstGeom>
          <a:noFill/>
          <a:ln>
            <a:noFill/>
          </a:ln>
        </p:spPr>
      </p:pic>
      <p:sp>
        <p:nvSpPr>
          <p:cNvPr id="274" name="Google Shape;274;p12"/>
          <p:cNvSpPr/>
          <p:nvPr/>
        </p:nvSpPr>
        <p:spPr>
          <a:xfrm>
            <a:off x="5581779" y="3439058"/>
            <a:ext cx="762600" cy="248100"/>
          </a:xfrm>
          <a:prstGeom prst="roundRect">
            <a:avLst>
              <a:gd fmla="val 10443"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1000">
                <a:solidFill>
                  <a:schemeClr val="dk1"/>
                </a:solidFill>
                <a:latin typeface="Malgun Gothic"/>
                <a:ea typeface="Malgun Gothic"/>
                <a:cs typeface="Malgun Gothic"/>
                <a:sym typeface="Malgun Gothic"/>
              </a:rPr>
              <a:t>일기쓰기</a:t>
            </a:r>
            <a:endParaRPr/>
          </a:p>
        </p:txBody>
      </p:sp>
      <p:pic>
        <p:nvPicPr>
          <p:cNvPr id="275" name="Google Shape;275;p12"/>
          <p:cNvPicPr preferRelativeResize="0"/>
          <p:nvPr/>
        </p:nvPicPr>
        <p:blipFill>
          <a:blip r:embed="rId6">
            <a:alphaModFix/>
          </a:blip>
          <a:stretch>
            <a:fillRect/>
          </a:stretch>
        </p:blipFill>
        <p:spPr>
          <a:xfrm>
            <a:off x="5397500" y="4712849"/>
            <a:ext cx="6242176" cy="1636750"/>
          </a:xfrm>
          <a:prstGeom prst="rect">
            <a:avLst/>
          </a:prstGeom>
          <a:noFill/>
          <a:ln>
            <a:noFill/>
          </a:ln>
        </p:spPr>
      </p:pic>
      <p:pic>
        <p:nvPicPr>
          <p:cNvPr id="276" name="Google Shape;276;p12"/>
          <p:cNvPicPr preferRelativeResize="0"/>
          <p:nvPr/>
        </p:nvPicPr>
        <p:blipFill>
          <a:blip r:embed="rId7">
            <a:alphaModFix/>
          </a:blip>
          <a:stretch>
            <a:fillRect/>
          </a:stretch>
        </p:blipFill>
        <p:spPr>
          <a:xfrm>
            <a:off x="192431" y="2610626"/>
            <a:ext cx="5205069" cy="1636750"/>
          </a:xfrm>
          <a:prstGeom prst="rect">
            <a:avLst/>
          </a:prstGeom>
          <a:noFill/>
          <a:ln>
            <a:noFill/>
          </a:ln>
        </p:spPr>
      </p:pic>
      <p:sp>
        <p:nvSpPr>
          <p:cNvPr id="277" name="Google Shape;277;p12"/>
          <p:cNvSpPr/>
          <p:nvPr/>
        </p:nvSpPr>
        <p:spPr>
          <a:xfrm>
            <a:off x="1233425" y="3759197"/>
            <a:ext cx="502800" cy="111600"/>
          </a:xfrm>
          <a:custGeom>
            <a:rect b="b" l="l" r="r" t="t"/>
            <a:pathLst>
              <a:path extrusionOk="0" h="120000" w="120000">
                <a:moveTo>
                  <a:pt x="0" y="0"/>
                </a:moveTo>
                <a:lnTo>
                  <a:pt x="120000" y="0"/>
                </a:lnTo>
                <a:lnTo>
                  <a:pt x="120000" y="120000"/>
                </a:lnTo>
                <a:lnTo>
                  <a:pt x="0" y="120000"/>
                </a:lnTo>
                <a:close/>
              </a:path>
              <a:path extrusionOk="0" fill="none" h="120000" w="120000">
                <a:moveTo>
                  <a:pt x="123091" y="52500"/>
                </a:moveTo>
                <a:lnTo>
                  <a:pt x="1712166" y="55086"/>
                </a:lnTo>
                <a:lnTo>
                  <a:pt x="1918276" y="-427930"/>
                </a:lnTo>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Malgun Gothic"/>
              <a:ea typeface="Malgun Gothic"/>
              <a:cs typeface="Malgun Gothic"/>
              <a:sym typeface="Malgun Gothic"/>
            </a:endParaRPr>
          </a:p>
        </p:txBody>
      </p:sp>
      <p:sp>
        <p:nvSpPr>
          <p:cNvPr id="278" name="Google Shape;278;p12"/>
          <p:cNvSpPr/>
          <p:nvPr/>
        </p:nvSpPr>
        <p:spPr>
          <a:xfrm>
            <a:off x="735848" y="3172639"/>
            <a:ext cx="786900" cy="266400"/>
          </a:xfrm>
          <a:custGeom>
            <a:rect b="b" l="l" r="r" t="t"/>
            <a:pathLst>
              <a:path extrusionOk="0" h="120000" w="120000">
                <a:moveTo>
                  <a:pt x="0" y="0"/>
                </a:moveTo>
                <a:lnTo>
                  <a:pt x="120000" y="0"/>
                </a:lnTo>
                <a:lnTo>
                  <a:pt x="120000" y="120000"/>
                </a:lnTo>
                <a:lnTo>
                  <a:pt x="0" y="120000"/>
                </a:lnTo>
                <a:close/>
              </a:path>
              <a:path extrusionOk="0" fill="none" h="120000" w="120000">
                <a:moveTo>
                  <a:pt x="123091" y="52500"/>
                </a:moveTo>
                <a:lnTo>
                  <a:pt x="393268" y="-553847"/>
                </a:lnTo>
                <a:lnTo>
                  <a:pt x="732192" y="-559567"/>
                </a:lnTo>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3"/>
          <p:cNvSpPr/>
          <p:nvPr/>
        </p:nvSpPr>
        <p:spPr>
          <a:xfrm>
            <a:off x="769148" y="1092343"/>
            <a:ext cx="3621024" cy="5477256"/>
          </a:xfrm>
          <a:prstGeom prst="roundRect">
            <a:avLst>
              <a:gd fmla="val 5556"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4" name="Google Shape;2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285" name="Google Shape;285;p13"/>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웹페이지 기능소개</a:t>
            </a:r>
            <a:r>
              <a:rPr b="1" lang="ko-KR" sz="2500">
                <a:solidFill>
                  <a:schemeClr val="lt1"/>
                </a:solidFill>
                <a:latin typeface="Malgun Gothic"/>
                <a:ea typeface="Malgun Gothic"/>
                <a:cs typeface="Malgun Gothic"/>
                <a:sym typeface="Malgun Gothic"/>
              </a:rPr>
              <a:t> : 감정분류, 영화추천 페이지</a:t>
            </a:r>
            <a:endParaRPr sz="2500"/>
          </a:p>
        </p:txBody>
      </p:sp>
      <p:pic>
        <p:nvPicPr>
          <p:cNvPr id="286" name="Google Shape;286;p13"/>
          <p:cNvPicPr preferRelativeResize="0"/>
          <p:nvPr/>
        </p:nvPicPr>
        <p:blipFill rotWithShape="1">
          <a:blip r:embed="rId3">
            <a:alphaModFix/>
          </a:blip>
          <a:srcRect b="0" l="0" r="0" t="36662"/>
          <a:stretch/>
        </p:blipFill>
        <p:spPr>
          <a:xfrm>
            <a:off x="1450215" y="1583757"/>
            <a:ext cx="2258889" cy="1340458"/>
          </a:xfrm>
          <a:prstGeom prst="rect">
            <a:avLst/>
          </a:prstGeom>
          <a:noFill/>
          <a:ln>
            <a:noFill/>
          </a:ln>
        </p:spPr>
      </p:pic>
      <p:sp>
        <p:nvSpPr>
          <p:cNvPr id="287" name="Google Shape;287;p13"/>
          <p:cNvSpPr/>
          <p:nvPr/>
        </p:nvSpPr>
        <p:spPr>
          <a:xfrm>
            <a:off x="1413640" y="2601368"/>
            <a:ext cx="698624" cy="347736"/>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8" name="Google Shape;288;p13"/>
          <p:cNvSpPr/>
          <p:nvPr/>
        </p:nvSpPr>
        <p:spPr>
          <a:xfrm>
            <a:off x="1762952" y="953967"/>
            <a:ext cx="1645920" cy="347736"/>
          </a:xfrm>
          <a:prstGeom prst="rect">
            <a:avLst/>
          </a:prstGeom>
          <a:solidFill>
            <a:srgbClr val="1CAD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800">
                <a:solidFill>
                  <a:schemeClr val="lt1"/>
                </a:solidFill>
                <a:latin typeface="Malgun Gothic"/>
                <a:ea typeface="Malgun Gothic"/>
                <a:cs typeface="Malgun Gothic"/>
                <a:sym typeface="Malgun Gothic"/>
              </a:rPr>
              <a:t>apache</a:t>
            </a:r>
            <a:endParaRPr sz="1800">
              <a:solidFill>
                <a:schemeClr val="lt1"/>
              </a:solidFill>
              <a:latin typeface="Malgun Gothic"/>
              <a:ea typeface="Malgun Gothic"/>
              <a:cs typeface="Malgun Gothic"/>
              <a:sym typeface="Malgun Gothic"/>
            </a:endParaRPr>
          </a:p>
        </p:txBody>
      </p:sp>
      <p:sp>
        <p:nvSpPr>
          <p:cNvPr id="289" name="Google Shape;289;p13"/>
          <p:cNvSpPr/>
          <p:nvPr/>
        </p:nvSpPr>
        <p:spPr>
          <a:xfrm>
            <a:off x="5372992" y="1061656"/>
            <a:ext cx="6265480" cy="5477256"/>
          </a:xfrm>
          <a:prstGeom prst="roundRect">
            <a:avLst>
              <a:gd fmla="val 5556"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0" name="Google Shape;290;p13"/>
          <p:cNvSpPr/>
          <p:nvPr/>
        </p:nvSpPr>
        <p:spPr>
          <a:xfrm>
            <a:off x="7514528" y="957222"/>
            <a:ext cx="1645920" cy="518217"/>
          </a:xfrm>
          <a:prstGeom prst="rect">
            <a:avLst/>
          </a:prstGeom>
          <a:solidFill>
            <a:srgbClr val="1CAD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800">
                <a:solidFill>
                  <a:schemeClr val="lt1"/>
                </a:solidFill>
                <a:latin typeface="Malgun Gothic"/>
                <a:ea typeface="Malgun Gothic"/>
                <a:cs typeface="Malgun Gothic"/>
                <a:sym typeface="Malgun Gothic"/>
              </a:rPr>
              <a:t>Azure</a:t>
            </a:r>
            <a:endParaRPr/>
          </a:p>
          <a:p>
            <a:pPr indent="0" lvl="0" marL="0" marR="0" rtl="0" algn="ctr">
              <a:spcBef>
                <a:spcPts val="0"/>
              </a:spcBef>
              <a:spcAft>
                <a:spcPts val="0"/>
              </a:spcAft>
              <a:buNone/>
            </a:pPr>
            <a:r>
              <a:rPr lang="ko-KR" sz="1800">
                <a:solidFill>
                  <a:schemeClr val="lt1"/>
                </a:solidFill>
                <a:latin typeface="Malgun Gothic"/>
                <a:ea typeface="Malgun Gothic"/>
                <a:cs typeface="Malgun Gothic"/>
                <a:sym typeface="Malgun Gothic"/>
              </a:rPr>
              <a:t>function</a:t>
            </a:r>
            <a:endParaRPr sz="1800">
              <a:solidFill>
                <a:schemeClr val="lt1"/>
              </a:solidFill>
              <a:latin typeface="Malgun Gothic"/>
              <a:ea typeface="Malgun Gothic"/>
              <a:cs typeface="Malgun Gothic"/>
              <a:sym typeface="Malgun Gothic"/>
            </a:endParaRPr>
          </a:p>
        </p:txBody>
      </p:sp>
      <p:pic>
        <p:nvPicPr>
          <p:cNvPr id="291" name="Google Shape;291;p13"/>
          <p:cNvPicPr preferRelativeResize="0"/>
          <p:nvPr/>
        </p:nvPicPr>
        <p:blipFill rotWithShape="1">
          <a:blip r:embed="rId4">
            <a:alphaModFix/>
          </a:blip>
          <a:srcRect b="0" l="0" r="0" t="0"/>
          <a:stretch/>
        </p:blipFill>
        <p:spPr>
          <a:xfrm>
            <a:off x="5900612" y="1653211"/>
            <a:ext cx="5232208" cy="1168025"/>
          </a:xfrm>
          <a:prstGeom prst="rect">
            <a:avLst/>
          </a:prstGeom>
          <a:noFill/>
          <a:ln>
            <a:noFill/>
          </a:ln>
        </p:spPr>
      </p:pic>
      <p:cxnSp>
        <p:nvCxnSpPr>
          <p:cNvPr id="292" name="Google Shape;292;p13"/>
          <p:cNvCxnSpPr>
            <a:stCxn id="287" idx="3"/>
            <a:endCxn id="291" idx="1"/>
          </p:cNvCxnSpPr>
          <p:nvPr/>
        </p:nvCxnSpPr>
        <p:spPr>
          <a:xfrm flipH="1" rot="10800000">
            <a:off x="2112264" y="2237336"/>
            <a:ext cx="3788400" cy="537900"/>
          </a:xfrm>
          <a:prstGeom prst="bentConnector3">
            <a:avLst>
              <a:gd fmla="val 90791" name="adj1"/>
            </a:avLst>
          </a:prstGeom>
          <a:noFill/>
          <a:ln cap="flat" cmpd="sng" w="19050">
            <a:solidFill>
              <a:srgbClr val="FF0000"/>
            </a:solidFill>
            <a:prstDash val="solid"/>
            <a:miter lim="800000"/>
            <a:headEnd len="sm" w="sm" type="none"/>
            <a:tailEnd len="med" w="med" type="triangle"/>
          </a:ln>
        </p:spPr>
      </p:cxnSp>
      <p:sp>
        <p:nvSpPr>
          <p:cNvPr id="293" name="Google Shape;293;p13"/>
          <p:cNvSpPr txBox="1"/>
          <p:nvPr/>
        </p:nvSpPr>
        <p:spPr>
          <a:xfrm>
            <a:off x="4086448" y="1951918"/>
            <a:ext cx="18141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800">
                <a:solidFill>
                  <a:schemeClr val="dk1"/>
                </a:solidFill>
                <a:latin typeface="Malgun Gothic"/>
                <a:ea typeface="Malgun Gothic"/>
                <a:cs typeface="Malgun Gothic"/>
                <a:sym typeface="Malgun Gothic"/>
              </a:rPr>
              <a:t>입력값 서버에 전달</a:t>
            </a:r>
            <a:endParaRPr/>
          </a:p>
        </p:txBody>
      </p:sp>
      <p:pic>
        <p:nvPicPr>
          <p:cNvPr id="294" name="Google Shape;294;p13"/>
          <p:cNvPicPr preferRelativeResize="0"/>
          <p:nvPr/>
        </p:nvPicPr>
        <p:blipFill rotWithShape="1">
          <a:blip r:embed="rId5">
            <a:alphaModFix/>
          </a:blip>
          <a:srcRect b="0" l="0" r="0" t="0"/>
          <a:stretch/>
        </p:blipFill>
        <p:spPr>
          <a:xfrm>
            <a:off x="1357109" y="3097148"/>
            <a:ext cx="2550617" cy="1761017"/>
          </a:xfrm>
          <a:prstGeom prst="rect">
            <a:avLst/>
          </a:prstGeom>
          <a:noFill/>
          <a:ln>
            <a:noFill/>
          </a:ln>
        </p:spPr>
      </p:pic>
      <p:pic>
        <p:nvPicPr>
          <p:cNvPr id="295" name="Google Shape;295;p13"/>
          <p:cNvPicPr preferRelativeResize="0"/>
          <p:nvPr/>
        </p:nvPicPr>
        <p:blipFill rotWithShape="1">
          <a:blip r:embed="rId6">
            <a:alphaModFix/>
          </a:blip>
          <a:srcRect b="0" l="0" r="0" t="0"/>
          <a:stretch/>
        </p:blipFill>
        <p:spPr>
          <a:xfrm>
            <a:off x="1178389" y="4967554"/>
            <a:ext cx="2908059" cy="1355340"/>
          </a:xfrm>
          <a:prstGeom prst="rect">
            <a:avLst/>
          </a:prstGeom>
          <a:noFill/>
          <a:ln>
            <a:noFill/>
          </a:ln>
        </p:spPr>
      </p:pic>
      <p:sp>
        <p:nvSpPr>
          <p:cNvPr id="296" name="Google Shape;296;p13"/>
          <p:cNvSpPr txBox="1"/>
          <p:nvPr/>
        </p:nvSpPr>
        <p:spPr>
          <a:xfrm>
            <a:off x="5779900" y="2796778"/>
            <a:ext cx="255758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감정분류 모델 함수</a:t>
            </a:r>
            <a:endParaRPr/>
          </a:p>
        </p:txBody>
      </p:sp>
      <p:cxnSp>
        <p:nvCxnSpPr>
          <p:cNvPr id="297" name="Google Shape;297;p13"/>
          <p:cNvCxnSpPr>
            <a:stCxn id="291" idx="2"/>
            <a:endCxn id="294" idx="3"/>
          </p:cNvCxnSpPr>
          <p:nvPr/>
        </p:nvCxnSpPr>
        <p:spPr>
          <a:xfrm rot="5400000">
            <a:off x="5634016" y="1095036"/>
            <a:ext cx="1156500" cy="4608900"/>
          </a:xfrm>
          <a:prstGeom prst="bentConnector2">
            <a:avLst/>
          </a:prstGeom>
          <a:noFill/>
          <a:ln cap="flat" cmpd="sng" w="19050">
            <a:solidFill>
              <a:srgbClr val="FF0000"/>
            </a:solidFill>
            <a:prstDash val="solid"/>
            <a:miter lim="800000"/>
            <a:headEnd len="sm" w="sm" type="none"/>
            <a:tailEnd len="med" w="med" type="triangle"/>
          </a:ln>
        </p:spPr>
      </p:cxnSp>
      <p:sp>
        <p:nvSpPr>
          <p:cNvPr id="298" name="Google Shape;298;p13"/>
          <p:cNvSpPr txBox="1"/>
          <p:nvPr/>
        </p:nvSpPr>
        <p:spPr>
          <a:xfrm>
            <a:off x="4038155" y="3588997"/>
            <a:ext cx="181416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800">
                <a:solidFill>
                  <a:schemeClr val="dk1"/>
                </a:solidFill>
                <a:latin typeface="Malgun Gothic"/>
                <a:ea typeface="Malgun Gothic"/>
                <a:cs typeface="Malgun Gothic"/>
                <a:sym typeface="Malgun Gothic"/>
              </a:rPr>
              <a:t>출력값</a:t>
            </a:r>
            <a:endParaRPr b="1" sz="1800">
              <a:solidFill>
                <a:schemeClr val="dk1"/>
              </a:solidFill>
              <a:latin typeface="Malgun Gothic"/>
              <a:ea typeface="Malgun Gothic"/>
              <a:cs typeface="Malgun Gothic"/>
              <a:sym typeface="Malgun Gothic"/>
            </a:endParaRPr>
          </a:p>
        </p:txBody>
      </p:sp>
      <p:sp>
        <p:nvSpPr>
          <p:cNvPr id="299" name="Google Shape;299;p13"/>
          <p:cNvSpPr/>
          <p:nvPr/>
        </p:nvSpPr>
        <p:spPr>
          <a:xfrm>
            <a:off x="2041528" y="4259372"/>
            <a:ext cx="698624" cy="347736"/>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cxnSp>
        <p:nvCxnSpPr>
          <p:cNvPr id="300" name="Google Shape;300;p13"/>
          <p:cNvCxnSpPr/>
          <p:nvPr/>
        </p:nvCxnSpPr>
        <p:spPr>
          <a:xfrm>
            <a:off x="2740152" y="4427365"/>
            <a:ext cx="3139800" cy="24600"/>
          </a:xfrm>
          <a:prstGeom prst="straightConnector1">
            <a:avLst/>
          </a:prstGeom>
          <a:noFill/>
          <a:ln cap="flat" cmpd="sng" w="19050">
            <a:solidFill>
              <a:srgbClr val="FF0000"/>
            </a:solidFill>
            <a:prstDash val="solid"/>
            <a:miter lim="800000"/>
            <a:headEnd len="sm" w="sm" type="none"/>
            <a:tailEnd len="med" w="med" type="triangle"/>
          </a:ln>
        </p:spPr>
      </p:cxnSp>
      <p:sp>
        <p:nvSpPr>
          <p:cNvPr id="301" name="Google Shape;301;p13"/>
          <p:cNvSpPr txBox="1"/>
          <p:nvPr/>
        </p:nvSpPr>
        <p:spPr>
          <a:xfrm>
            <a:off x="6230360" y="5323489"/>
            <a:ext cx="25575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영화추천 함수</a:t>
            </a:r>
            <a:endParaRPr/>
          </a:p>
        </p:txBody>
      </p:sp>
      <p:cxnSp>
        <p:nvCxnSpPr>
          <p:cNvPr id="302" name="Google Shape;302;p13"/>
          <p:cNvCxnSpPr/>
          <p:nvPr/>
        </p:nvCxnSpPr>
        <p:spPr>
          <a:xfrm flipH="1">
            <a:off x="4055721" y="5262464"/>
            <a:ext cx="4313100" cy="542700"/>
          </a:xfrm>
          <a:prstGeom prst="bentConnector3">
            <a:avLst>
              <a:gd fmla="val 50000" name="adj1"/>
            </a:avLst>
          </a:prstGeom>
          <a:noFill/>
          <a:ln cap="flat" cmpd="sng" w="19050">
            <a:solidFill>
              <a:srgbClr val="FF0000"/>
            </a:solidFill>
            <a:prstDash val="solid"/>
            <a:miter lim="800000"/>
            <a:headEnd len="sm" w="sm" type="none"/>
            <a:tailEnd len="med" w="med" type="triangle"/>
          </a:ln>
        </p:spPr>
      </p:cxnSp>
      <p:pic>
        <p:nvPicPr>
          <p:cNvPr id="303" name="Google Shape;303;p13"/>
          <p:cNvPicPr preferRelativeResize="0"/>
          <p:nvPr/>
        </p:nvPicPr>
        <p:blipFill>
          <a:blip r:embed="rId7">
            <a:alphaModFix/>
          </a:blip>
          <a:stretch>
            <a:fillRect/>
          </a:stretch>
        </p:blipFill>
        <p:spPr>
          <a:xfrm>
            <a:off x="5900600" y="3915098"/>
            <a:ext cx="5232225" cy="1347379"/>
          </a:xfrm>
          <a:prstGeom prst="rect">
            <a:avLst/>
          </a:prstGeom>
          <a:noFill/>
          <a:ln>
            <a:noFill/>
          </a:ln>
        </p:spPr>
      </p:pic>
      <p:sp>
        <p:nvSpPr>
          <p:cNvPr id="304" name="Google Shape;304;p13"/>
          <p:cNvSpPr txBox="1"/>
          <p:nvPr/>
        </p:nvSpPr>
        <p:spPr>
          <a:xfrm>
            <a:off x="4038193" y="5460572"/>
            <a:ext cx="1814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800">
                <a:solidFill>
                  <a:schemeClr val="dk1"/>
                </a:solidFill>
                <a:latin typeface="Malgun Gothic"/>
                <a:ea typeface="Malgun Gothic"/>
                <a:cs typeface="Malgun Gothic"/>
                <a:sym typeface="Malgun Gothic"/>
              </a:rPr>
              <a:t>출력값</a:t>
            </a:r>
            <a:endParaRPr b="1" sz="1800">
              <a:solidFill>
                <a:schemeClr val="dk1"/>
              </a:solidFill>
              <a:latin typeface="Malgun Gothic"/>
              <a:ea typeface="Malgun Gothic"/>
              <a:cs typeface="Malgun Gothic"/>
              <a:sym typeface="Malgun Gothic"/>
            </a:endParaRPr>
          </a:p>
        </p:txBody>
      </p:sp>
      <p:sp>
        <p:nvSpPr>
          <p:cNvPr id="305" name="Google Shape;305;p13"/>
          <p:cNvSpPr txBox="1"/>
          <p:nvPr/>
        </p:nvSpPr>
        <p:spPr>
          <a:xfrm>
            <a:off x="3907725" y="4170438"/>
            <a:ext cx="20484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600">
                <a:solidFill>
                  <a:schemeClr val="dk1"/>
                </a:solidFill>
                <a:latin typeface="Malgun Gothic"/>
                <a:ea typeface="Malgun Gothic"/>
                <a:cs typeface="Malgun Gothic"/>
                <a:sym typeface="Malgun Gothic"/>
              </a:rPr>
              <a:t>유</a:t>
            </a:r>
            <a:r>
              <a:rPr b="1" lang="ko-KR" sz="1600">
                <a:solidFill>
                  <a:schemeClr val="dk1"/>
                </a:solidFill>
                <a:latin typeface="Malgun Gothic"/>
                <a:ea typeface="Malgun Gothic"/>
                <a:cs typeface="Malgun Gothic"/>
                <a:sym typeface="Malgun Gothic"/>
              </a:rPr>
              <a:t>저 타입, 감정 결과를</a:t>
            </a:r>
            <a:r>
              <a:rPr b="1" lang="ko-KR" sz="1600">
                <a:solidFill>
                  <a:schemeClr val="dk1"/>
                </a:solidFill>
                <a:latin typeface="Malgun Gothic"/>
                <a:ea typeface="Malgun Gothic"/>
                <a:cs typeface="Malgun Gothic"/>
                <a:sym typeface="Malgun Gothic"/>
              </a:rPr>
              <a:t> 서버에 전달</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312" name="Google Shape;312;p14"/>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시연영상</a:t>
            </a:r>
            <a:endParaRPr/>
          </a:p>
        </p:txBody>
      </p:sp>
      <p:pic>
        <p:nvPicPr>
          <p:cNvPr descr="클라우드컴퓨팅 AI 프로젝트 결과물 영상" id="313" name="Google Shape;313;p14" title="일기 텍스트 기반 감정 분석 / 영화 추천 시연 영상">
            <a:hlinkClick r:id="rId4"/>
          </p:cNvPr>
          <p:cNvPicPr preferRelativeResize="0"/>
          <p:nvPr/>
        </p:nvPicPr>
        <p:blipFill>
          <a:blip r:embed="rId5">
            <a:alphaModFix/>
          </a:blip>
          <a:stretch>
            <a:fillRect/>
          </a:stretch>
        </p:blipFill>
        <p:spPr>
          <a:xfrm>
            <a:off x="1723925" y="1324843"/>
            <a:ext cx="8458200" cy="47577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319" name="Google Shape;319;p15"/>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사용한 도구</a:t>
            </a:r>
            <a:endParaRPr/>
          </a:p>
        </p:txBody>
      </p:sp>
      <p:pic>
        <p:nvPicPr>
          <p:cNvPr id="320" name="Google Shape;320;p15"/>
          <p:cNvPicPr preferRelativeResize="0"/>
          <p:nvPr/>
        </p:nvPicPr>
        <p:blipFill rotWithShape="1">
          <a:blip r:embed="rId3">
            <a:alphaModFix/>
          </a:blip>
          <a:srcRect b="0" l="0" r="0" t="0"/>
          <a:stretch/>
        </p:blipFill>
        <p:spPr>
          <a:xfrm>
            <a:off x="1304464" y="1154149"/>
            <a:ext cx="1556846" cy="1952806"/>
          </a:xfrm>
          <a:prstGeom prst="rect">
            <a:avLst/>
          </a:prstGeom>
          <a:noFill/>
          <a:ln>
            <a:noFill/>
          </a:ln>
        </p:spPr>
      </p:pic>
      <p:sp>
        <p:nvSpPr>
          <p:cNvPr id="321" name="Google Shape;321;p15"/>
          <p:cNvSpPr/>
          <p:nvPr/>
        </p:nvSpPr>
        <p:spPr>
          <a:xfrm>
            <a:off x="303787" y="3314263"/>
            <a:ext cx="3558199" cy="873566"/>
          </a:xfrm>
          <a:prstGeom prst="roundRect">
            <a:avLst>
              <a:gd fmla="val 5556"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 프론트에서 서버, db연결, 웹페이지를 구성하는데 사용</a:t>
            </a:r>
            <a:endParaRPr/>
          </a:p>
        </p:txBody>
      </p:sp>
      <p:pic>
        <p:nvPicPr>
          <p:cNvPr descr="그래픽, 라인, 폰트, 다채로움이(가) 표시된 사진&#10;&#10;자동 생성된 설명" id="322" name="Google Shape;322;p15"/>
          <p:cNvPicPr preferRelativeResize="0"/>
          <p:nvPr/>
        </p:nvPicPr>
        <p:blipFill rotWithShape="1">
          <a:blip r:embed="rId4">
            <a:alphaModFix/>
          </a:blip>
          <a:srcRect b="0" l="0" r="0" t="0"/>
          <a:stretch/>
        </p:blipFill>
        <p:spPr>
          <a:xfrm>
            <a:off x="5158899" y="2338575"/>
            <a:ext cx="1981068" cy="1354246"/>
          </a:xfrm>
          <a:prstGeom prst="rect">
            <a:avLst/>
          </a:prstGeom>
          <a:noFill/>
          <a:ln>
            <a:noFill/>
          </a:ln>
        </p:spPr>
      </p:pic>
      <p:sp>
        <p:nvSpPr>
          <p:cNvPr id="323" name="Google Shape;323;p15"/>
          <p:cNvSpPr/>
          <p:nvPr/>
        </p:nvSpPr>
        <p:spPr>
          <a:xfrm>
            <a:off x="4370791" y="4084260"/>
            <a:ext cx="3558300" cy="1563600"/>
          </a:xfrm>
          <a:prstGeom prst="roundRect">
            <a:avLst>
              <a:gd fmla="val 5556" name="adj"/>
            </a:avLst>
          </a:prstGeom>
          <a:solidFill>
            <a:srgbClr val="F2F2F2"/>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500"/>
              <a:buFont typeface="Malgun Gothic"/>
              <a:buChar char="-"/>
            </a:pPr>
            <a:r>
              <a:rPr lang="ko-KR" sz="1500">
                <a:solidFill>
                  <a:schemeClr val="dk1"/>
                </a:solidFill>
                <a:latin typeface="Malgun Gothic"/>
                <a:ea typeface="Malgun Gothic"/>
                <a:cs typeface="Malgun Gothic"/>
                <a:sym typeface="Malgun Gothic"/>
              </a:rPr>
              <a:t>모델과 일기에 쓰일 기능을 url로 배포하여 어디서든지 기능을 접근 할 수 있게 사용</a:t>
            </a:r>
            <a:endParaRPr sz="1500">
              <a:solidFill>
                <a:schemeClr val="dk1"/>
              </a:solidFill>
              <a:latin typeface="Malgun Gothic"/>
              <a:ea typeface="Malgun Gothic"/>
              <a:cs typeface="Malgun Gothic"/>
              <a:sym typeface="Malgun Gothic"/>
            </a:endParaRPr>
          </a:p>
          <a:p>
            <a:pPr indent="-285750" lvl="0" marL="285750" marR="0" rtl="0" algn="l">
              <a:spcBef>
                <a:spcPts val="0"/>
              </a:spcBef>
              <a:spcAft>
                <a:spcPts val="0"/>
              </a:spcAft>
              <a:buClr>
                <a:schemeClr val="dk1"/>
              </a:buClr>
              <a:buSzPts val="1500"/>
              <a:buFont typeface="Malgun Gothic"/>
              <a:buChar char="-"/>
            </a:pPr>
            <a:r>
              <a:rPr lang="ko-KR" sz="1500">
                <a:solidFill>
                  <a:schemeClr val="dk1"/>
                </a:solidFill>
                <a:latin typeface="Malgun Gothic"/>
                <a:ea typeface="Malgun Gothic"/>
                <a:cs typeface="Malgun Gothic"/>
                <a:sym typeface="Malgun Gothic"/>
              </a:rPr>
              <a:t>Serverless방식을 선택하여 비용절감(사용할때만 돈이 나감)</a:t>
            </a:r>
            <a:endParaRPr sz="1500">
              <a:solidFill>
                <a:schemeClr val="dk1"/>
              </a:solidFill>
              <a:latin typeface="Malgun Gothic"/>
              <a:ea typeface="Malgun Gothic"/>
              <a:cs typeface="Malgun Gothic"/>
              <a:sym typeface="Malgun Gothic"/>
            </a:endParaRPr>
          </a:p>
        </p:txBody>
      </p:sp>
      <p:pic>
        <p:nvPicPr>
          <p:cNvPr descr="어둠, 블랙, 우주, 천문학이(가) 표시된 사진&#10;&#10;자동 생성된 설명" id="324" name="Google Shape;324;p15"/>
          <p:cNvPicPr preferRelativeResize="0"/>
          <p:nvPr/>
        </p:nvPicPr>
        <p:blipFill rotWithShape="1">
          <a:blip r:embed="rId5">
            <a:alphaModFix/>
          </a:blip>
          <a:srcRect b="0" l="0" r="0" t="0"/>
          <a:stretch/>
        </p:blipFill>
        <p:spPr>
          <a:xfrm>
            <a:off x="1349528" y="4630513"/>
            <a:ext cx="1466712" cy="1470179"/>
          </a:xfrm>
          <a:prstGeom prst="rect">
            <a:avLst/>
          </a:prstGeom>
          <a:noFill/>
          <a:ln>
            <a:noFill/>
          </a:ln>
        </p:spPr>
      </p:pic>
      <p:sp>
        <p:nvSpPr>
          <p:cNvPr id="325" name="Google Shape;325;p15"/>
          <p:cNvSpPr/>
          <p:nvPr/>
        </p:nvSpPr>
        <p:spPr>
          <a:xfrm>
            <a:off x="303725" y="6195063"/>
            <a:ext cx="3558300" cy="547200"/>
          </a:xfrm>
          <a:prstGeom prst="roundRect">
            <a:avLst>
              <a:gd fmla="val 5556"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 진행상황 공유</a:t>
            </a:r>
            <a:endParaRPr/>
          </a:p>
        </p:txBody>
      </p:sp>
      <p:pic>
        <p:nvPicPr>
          <p:cNvPr descr="폰트, 로고, 텍스트, 그래픽이(가) 표시된 사진&#10;&#10;자동 생성된 설명" id="326" name="Google Shape;326;p15"/>
          <p:cNvPicPr preferRelativeResize="0"/>
          <p:nvPr/>
        </p:nvPicPr>
        <p:blipFill rotWithShape="1">
          <a:blip r:embed="rId6">
            <a:alphaModFix/>
          </a:blip>
          <a:srcRect b="0" l="0" r="0" t="0"/>
          <a:stretch/>
        </p:blipFill>
        <p:spPr>
          <a:xfrm>
            <a:off x="9244952" y="1154140"/>
            <a:ext cx="1943862" cy="1412540"/>
          </a:xfrm>
          <a:prstGeom prst="rect">
            <a:avLst/>
          </a:prstGeom>
          <a:noFill/>
          <a:ln>
            <a:noFill/>
          </a:ln>
        </p:spPr>
      </p:pic>
      <p:sp>
        <p:nvSpPr>
          <p:cNvPr id="327" name="Google Shape;327;p15"/>
          <p:cNvSpPr/>
          <p:nvPr/>
        </p:nvSpPr>
        <p:spPr>
          <a:xfrm>
            <a:off x="8436912" y="2566680"/>
            <a:ext cx="3558300" cy="873600"/>
          </a:xfrm>
          <a:prstGeom prst="roundRect">
            <a:avLst>
              <a:gd fmla="val 5556"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 사용한 DB</a:t>
            </a:r>
            <a:endParaRPr sz="1500">
              <a:solidFill>
                <a:schemeClr val="dk1"/>
              </a:solidFill>
              <a:latin typeface="Malgun Gothic"/>
              <a:ea typeface="Malgun Gothic"/>
              <a:cs typeface="Malgun Gothic"/>
              <a:sym typeface="Malgun Gothic"/>
            </a:endParaRPr>
          </a:p>
        </p:txBody>
      </p:sp>
      <p:pic>
        <p:nvPicPr>
          <p:cNvPr descr="원, 그래픽, 만화 영화이(가) 표시된 사진&#10;&#10;자동 생성된 설명" id="328" name="Google Shape;328;p15"/>
          <p:cNvPicPr preferRelativeResize="0"/>
          <p:nvPr/>
        </p:nvPicPr>
        <p:blipFill rotWithShape="1">
          <a:blip r:embed="rId7">
            <a:alphaModFix/>
          </a:blip>
          <a:srcRect b="0" l="0" r="0" t="0"/>
          <a:stretch/>
        </p:blipFill>
        <p:spPr>
          <a:xfrm>
            <a:off x="9557734" y="4168279"/>
            <a:ext cx="1318332" cy="1318332"/>
          </a:xfrm>
          <a:prstGeom prst="rect">
            <a:avLst/>
          </a:prstGeom>
          <a:noFill/>
          <a:ln>
            <a:noFill/>
          </a:ln>
        </p:spPr>
      </p:pic>
      <p:sp>
        <p:nvSpPr>
          <p:cNvPr id="329" name="Google Shape;329;p15"/>
          <p:cNvSpPr/>
          <p:nvPr/>
        </p:nvSpPr>
        <p:spPr>
          <a:xfrm>
            <a:off x="8437796" y="5647875"/>
            <a:ext cx="3558199" cy="547205"/>
          </a:xfrm>
          <a:prstGeom prst="roundRect">
            <a:avLst>
              <a:gd fmla="val 5556"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 모델학습</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335" name="Google Shape;335;p16"/>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오류사항</a:t>
            </a:r>
            <a:endParaRPr/>
          </a:p>
        </p:txBody>
      </p:sp>
      <p:pic>
        <p:nvPicPr>
          <p:cNvPr id="336" name="Google Shape;336;p16"/>
          <p:cNvPicPr preferRelativeResize="0"/>
          <p:nvPr/>
        </p:nvPicPr>
        <p:blipFill>
          <a:blip r:embed="rId3">
            <a:alphaModFix/>
          </a:blip>
          <a:stretch>
            <a:fillRect/>
          </a:stretch>
        </p:blipFill>
        <p:spPr>
          <a:xfrm>
            <a:off x="7200775" y="1128915"/>
            <a:ext cx="4918251" cy="3326390"/>
          </a:xfrm>
          <a:prstGeom prst="rect">
            <a:avLst/>
          </a:prstGeom>
          <a:noFill/>
          <a:ln>
            <a:noFill/>
          </a:ln>
        </p:spPr>
      </p:pic>
      <p:pic>
        <p:nvPicPr>
          <p:cNvPr id="337" name="Google Shape;337;p16"/>
          <p:cNvPicPr preferRelativeResize="0"/>
          <p:nvPr/>
        </p:nvPicPr>
        <p:blipFill>
          <a:blip r:embed="rId4">
            <a:alphaModFix/>
          </a:blip>
          <a:stretch>
            <a:fillRect/>
          </a:stretch>
        </p:blipFill>
        <p:spPr>
          <a:xfrm>
            <a:off x="200625" y="1128925"/>
            <a:ext cx="4638959" cy="3326376"/>
          </a:xfrm>
          <a:prstGeom prst="rect">
            <a:avLst/>
          </a:prstGeom>
          <a:noFill/>
          <a:ln>
            <a:noFill/>
          </a:ln>
        </p:spPr>
      </p:pic>
      <p:pic>
        <p:nvPicPr>
          <p:cNvPr id="338" name="Google Shape;338;p16"/>
          <p:cNvPicPr preferRelativeResize="0"/>
          <p:nvPr/>
        </p:nvPicPr>
        <p:blipFill>
          <a:blip r:embed="rId5">
            <a:alphaModFix/>
          </a:blip>
          <a:stretch>
            <a:fillRect/>
          </a:stretch>
        </p:blipFill>
        <p:spPr>
          <a:xfrm>
            <a:off x="2983450" y="3675575"/>
            <a:ext cx="6225101" cy="3182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344" name="Google Shape;344;p17"/>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lang="ko-KR" sz="3000">
                <a:solidFill>
                  <a:schemeClr val="lt1"/>
                </a:solidFill>
                <a:latin typeface="Malgun Gothic"/>
                <a:ea typeface="Malgun Gothic"/>
                <a:cs typeface="Malgun Gothic"/>
                <a:sym typeface="Malgun Gothic"/>
              </a:rPr>
              <a:t>확장 가능성 및 보완점</a:t>
            </a:r>
            <a:endParaRPr/>
          </a:p>
        </p:txBody>
      </p:sp>
      <p:sp>
        <p:nvSpPr>
          <p:cNvPr id="345" name="Google Shape;345;p17"/>
          <p:cNvSpPr/>
          <p:nvPr/>
        </p:nvSpPr>
        <p:spPr>
          <a:xfrm>
            <a:off x="696979" y="1422089"/>
            <a:ext cx="10522709" cy="2327585"/>
          </a:xfrm>
          <a:prstGeom prst="roundRect">
            <a:avLst>
              <a:gd fmla="val 5556"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ko-KR" sz="1500">
                <a:solidFill>
                  <a:schemeClr val="dk1"/>
                </a:solidFill>
                <a:latin typeface="Malgun Gothic"/>
                <a:ea typeface="Malgun Gothic"/>
                <a:cs typeface="Malgun Gothic"/>
                <a:sym typeface="Malgun Gothic"/>
              </a:rPr>
              <a:t>&lt;확장 가능성&gt;</a:t>
            </a:r>
            <a:endParaRPr b="1"/>
          </a:p>
          <a:p>
            <a:pPr indent="0" lvl="0" marL="0" marR="0" rtl="0" algn="l">
              <a:spcBef>
                <a:spcPts val="0"/>
              </a:spcBef>
              <a:spcAft>
                <a:spcPts val="0"/>
              </a:spcAft>
              <a:buNone/>
            </a:pPr>
            <a:r>
              <a:t/>
            </a:r>
            <a:endParaRPr sz="15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lang="ko-KR" sz="1500">
                <a:solidFill>
                  <a:schemeClr val="dk1"/>
                </a:solidFill>
                <a:latin typeface="Malgun Gothic"/>
                <a:ea typeface="Malgun Gothic"/>
                <a:cs typeface="Malgun Gothic"/>
                <a:sym typeface="Malgun Gothic"/>
              </a:rPr>
              <a:t>데이터가 많이 쌓이는 프로젝트 🡪 감정의 추세파악 가능성</a:t>
            </a:r>
            <a:endParaRPr sz="15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lang="ko-KR" sz="1500">
                <a:solidFill>
                  <a:schemeClr val="dk1"/>
                </a:solidFill>
                <a:latin typeface="Malgun Gothic"/>
                <a:ea typeface="Malgun Gothic"/>
                <a:cs typeface="Malgun Gothic"/>
                <a:sym typeface="Malgun Gothic"/>
              </a:rPr>
              <a:t>영화의 선택에 따라 개개인의 데이터가 쌓인다면 🡪 추천시스템 확장 가능</a:t>
            </a:r>
            <a:endParaRPr sz="15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lang="ko-KR" sz="1500">
                <a:solidFill>
                  <a:schemeClr val="dk1"/>
                </a:solidFill>
                <a:latin typeface="Malgun Gothic"/>
                <a:ea typeface="Malgun Gothic"/>
                <a:cs typeface="Malgun Gothic"/>
                <a:sym typeface="Malgun Gothic"/>
              </a:rPr>
              <a:t>영화와 url의 연결 🡪 OTT의 부수 기능으로 확장 가능</a:t>
            </a:r>
            <a:endParaRPr sz="15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lang="ko-KR" sz="1500">
                <a:solidFill>
                  <a:schemeClr val="dk1"/>
                </a:solidFill>
                <a:latin typeface="Malgun Gothic"/>
                <a:ea typeface="Malgun Gothic"/>
                <a:cs typeface="Malgun Gothic"/>
                <a:sym typeface="Malgun Gothic"/>
              </a:rPr>
              <a:t>사용자 커뮤니티 및 공유 기능 🡪 경험을 공유, 영화 공유</a:t>
            </a:r>
            <a:endParaRPr sz="1500">
              <a:solidFill>
                <a:schemeClr val="dk1"/>
              </a:solidFill>
              <a:latin typeface="Malgun Gothic"/>
              <a:ea typeface="Malgun Gothic"/>
              <a:cs typeface="Malgun Gothic"/>
              <a:sym typeface="Malgun Gothic"/>
            </a:endParaRPr>
          </a:p>
          <a:p>
            <a:pPr indent="0" lvl="0" marL="0" rtl="0" algn="l">
              <a:lnSpc>
                <a:spcPct val="150000"/>
              </a:lnSpc>
              <a:spcBef>
                <a:spcPts val="0"/>
              </a:spcBef>
              <a:spcAft>
                <a:spcPts val="0"/>
              </a:spcAft>
              <a:buClr>
                <a:schemeClr val="dk1"/>
              </a:buClr>
              <a:buFont typeface="Arial"/>
              <a:buNone/>
            </a:pPr>
            <a:r>
              <a:rPr lang="ko-KR" sz="1500">
                <a:solidFill>
                  <a:schemeClr val="dk1"/>
                </a:solidFill>
                <a:latin typeface="Malgun Gothic"/>
                <a:ea typeface="Malgun Gothic"/>
                <a:cs typeface="Malgun Gothic"/>
                <a:sym typeface="Malgun Gothic"/>
              </a:rPr>
              <a:t>심리상담사 🡪 심리치료에 도움</a:t>
            </a:r>
            <a:endParaRPr sz="1500">
              <a:solidFill>
                <a:schemeClr val="dk1"/>
              </a:solidFill>
              <a:latin typeface="Malgun Gothic"/>
              <a:ea typeface="Malgun Gothic"/>
              <a:cs typeface="Malgun Gothic"/>
              <a:sym typeface="Malgun Gothic"/>
            </a:endParaRPr>
          </a:p>
        </p:txBody>
      </p:sp>
      <p:sp>
        <p:nvSpPr>
          <p:cNvPr id="346" name="Google Shape;346;p17"/>
          <p:cNvSpPr/>
          <p:nvPr/>
        </p:nvSpPr>
        <p:spPr>
          <a:xfrm>
            <a:off x="696978" y="4029399"/>
            <a:ext cx="10522709" cy="2327585"/>
          </a:xfrm>
          <a:prstGeom prst="roundRect">
            <a:avLst>
              <a:gd fmla="val 5556"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ko-KR" sz="1500">
                <a:solidFill>
                  <a:schemeClr val="dk1"/>
                </a:solidFill>
                <a:latin typeface="Malgun Gothic"/>
                <a:ea typeface="Malgun Gothic"/>
                <a:cs typeface="Malgun Gothic"/>
                <a:sym typeface="Malgun Gothic"/>
              </a:rPr>
              <a:t>&lt;보완점&gt;</a:t>
            </a:r>
            <a:endParaRPr b="1"/>
          </a:p>
          <a:p>
            <a:pPr indent="0" lvl="0" marL="0" marR="0" rtl="0" algn="l">
              <a:spcBef>
                <a:spcPts val="0"/>
              </a:spcBef>
              <a:spcAft>
                <a:spcPts val="0"/>
              </a:spcAft>
              <a:buNone/>
            </a:pPr>
            <a:r>
              <a:t/>
            </a:r>
            <a:endParaRPr sz="1500">
              <a:solidFill>
                <a:schemeClr val="dk1"/>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lang="ko-KR" sz="1500">
                <a:solidFill>
                  <a:schemeClr val="dk1"/>
                </a:solidFill>
                <a:latin typeface="Malgun Gothic"/>
                <a:ea typeface="Malgun Gothic"/>
                <a:cs typeface="Malgun Gothic"/>
                <a:sym typeface="Malgun Gothic"/>
              </a:rPr>
              <a:t>UI</a:t>
            </a:r>
            <a:endParaRPr/>
          </a:p>
          <a:p>
            <a:pPr indent="0" lvl="0" marL="0" marR="0" rtl="0" algn="l">
              <a:lnSpc>
                <a:spcPct val="150000"/>
              </a:lnSpc>
              <a:spcBef>
                <a:spcPts val="0"/>
              </a:spcBef>
              <a:spcAft>
                <a:spcPts val="0"/>
              </a:spcAft>
              <a:buNone/>
            </a:pPr>
            <a:r>
              <a:rPr lang="ko-KR" sz="1500">
                <a:solidFill>
                  <a:schemeClr val="dk1"/>
                </a:solidFill>
                <a:latin typeface="Malgun Gothic"/>
                <a:ea typeface="Malgun Gothic"/>
                <a:cs typeface="Malgun Gothic"/>
                <a:sym typeface="Malgun Gothic"/>
              </a:rPr>
              <a:t>클라우드 DB사용 🡪 완전한 웹 배포를 위해선 db의 클라우드로 확장 필요 (계속 시도했지만 안된부분)</a:t>
            </a:r>
            <a:endParaRPr/>
          </a:p>
          <a:p>
            <a:pPr indent="0" lvl="0" marL="0" marR="0" rtl="0" algn="l">
              <a:lnSpc>
                <a:spcPct val="150000"/>
              </a:lnSpc>
              <a:spcBef>
                <a:spcPts val="0"/>
              </a:spcBef>
              <a:spcAft>
                <a:spcPts val="0"/>
              </a:spcAft>
              <a:buNone/>
            </a:pPr>
            <a:r>
              <a:rPr lang="ko-KR" sz="1500">
                <a:solidFill>
                  <a:schemeClr val="dk1"/>
                </a:solidFill>
                <a:latin typeface="Malgun Gothic"/>
                <a:ea typeface="Malgun Gothic"/>
                <a:cs typeface="Malgun Gothic"/>
                <a:sym typeface="Malgun Gothic"/>
              </a:rPr>
              <a:t>감정분류 카테고리확장 🡪 지금은 크게 2가지로 나눠서 비율로 분석을 했지만 더 많은 분류 카테고리 필요</a:t>
            </a:r>
            <a:endParaRPr sz="15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 </a:t>
            </a:r>
            <a:endParaRPr sz="1500">
              <a:solidFill>
                <a:schemeClr val="dk1"/>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7310a2f3be_0_0"/>
          <p:cNvSpPr txBox="1"/>
          <p:nvPr>
            <p:ph type="title"/>
          </p:nvPr>
        </p:nvSpPr>
        <p:spPr>
          <a:xfrm>
            <a:off x="0" y="0"/>
            <a:ext cx="12192000" cy="873600"/>
          </a:xfrm>
          <a:prstGeom prst="rect">
            <a:avLst/>
          </a:prstGeom>
          <a:solidFill>
            <a:srgbClr val="1CADBD"/>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Clr>
                <a:schemeClr val="lt1"/>
              </a:buClr>
              <a:buSzPts val="3000"/>
              <a:buFont typeface="Malgun Gothic"/>
              <a:buNone/>
            </a:pPr>
            <a:r>
              <a:rPr b="1" lang="ko-KR" sz="3000">
                <a:solidFill>
                  <a:schemeClr val="lt1"/>
                </a:solidFill>
              </a:rPr>
              <a:t>감정 Picks - 팀원 소개</a:t>
            </a:r>
            <a:endParaRPr b="1"/>
          </a:p>
        </p:txBody>
      </p:sp>
      <p:sp>
        <p:nvSpPr>
          <p:cNvPr id="96" name="Google Shape;96;g27310a2f3be_0_0"/>
          <p:cNvSpPr txBox="1"/>
          <p:nvPr>
            <p:ph idx="12" type="sldNum"/>
          </p:nvPr>
        </p:nvSpPr>
        <p:spPr>
          <a:xfrm>
            <a:off x="8450600" y="642462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ko-KR"/>
              <a:t>‹#›</a:t>
            </a:fld>
            <a:endParaRPr b="1"/>
          </a:p>
        </p:txBody>
      </p:sp>
      <p:grpSp>
        <p:nvGrpSpPr>
          <p:cNvPr id="97" name="Google Shape;97;g27310a2f3be_0_0"/>
          <p:cNvGrpSpPr/>
          <p:nvPr/>
        </p:nvGrpSpPr>
        <p:grpSpPr>
          <a:xfrm>
            <a:off x="271850" y="1876063"/>
            <a:ext cx="2261100" cy="2681675"/>
            <a:chOff x="388875" y="1478775"/>
            <a:chExt cx="2261100" cy="2681675"/>
          </a:xfrm>
        </p:grpSpPr>
        <p:sp>
          <p:nvSpPr>
            <p:cNvPr id="98" name="Google Shape;98;g27310a2f3be_0_0"/>
            <p:cNvSpPr/>
            <p:nvPr/>
          </p:nvSpPr>
          <p:spPr>
            <a:xfrm>
              <a:off x="707925" y="1478775"/>
              <a:ext cx="1623000" cy="441600"/>
            </a:xfrm>
            <a:prstGeom prst="roundRect">
              <a:avLst>
                <a:gd fmla="val 16667" name="adj"/>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KR" sz="1900">
                  <a:latin typeface="Malgun Gothic"/>
                  <a:ea typeface="Malgun Gothic"/>
                  <a:cs typeface="Malgun Gothic"/>
                  <a:sym typeface="Malgun Gothic"/>
                </a:rPr>
                <a:t>양가희</a:t>
              </a:r>
              <a:endParaRPr b="1" sz="1900">
                <a:latin typeface="Malgun Gothic"/>
                <a:ea typeface="Malgun Gothic"/>
                <a:cs typeface="Malgun Gothic"/>
                <a:sym typeface="Malgun Gothic"/>
              </a:endParaRPr>
            </a:p>
          </p:txBody>
        </p:sp>
        <p:sp>
          <p:nvSpPr>
            <p:cNvPr id="99" name="Google Shape;99;g27310a2f3be_0_0"/>
            <p:cNvSpPr txBox="1"/>
            <p:nvPr/>
          </p:nvSpPr>
          <p:spPr>
            <a:xfrm>
              <a:off x="388875" y="2351450"/>
              <a:ext cx="2261100" cy="18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AI융합학부_IOT전공</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20학번</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DB쿼리문 작성</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프론트엔드 보조</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DB &amp; azure연동 시도</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발표</a:t>
              </a:r>
              <a:endParaRPr sz="1600">
                <a:solidFill>
                  <a:schemeClr val="dk1"/>
                </a:solidFill>
                <a:latin typeface="Malgun Gothic"/>
                <a:ea typeface="Malgun Gothic"/>
                <a:cs typeface="Malgun Gothic"/>
                <a:sym typeface="Malgun Gothic"/>
              </a:endParaRPr>
            </a:p>
          </p:txBody>
        </p:sp>
      </p:grpSp>
      <p:grpSp>
        <p:nvGrpSpPr>
          <p:cNvPr id="100" name="Google Shape;100;g27310a2f3be_0_0"/>
          <p:cNvGrpSpPr/>
          <p:nvPr/>
        </p:nvGrpSpPr>
        <p:grpSpPr>
          <a:xfrm>
            <a:off x="3282513" y="1870500"/>
            <a:ext cx="2295300" cy="3173075"/>
            <a:chOff x="371775" y="1478775"/>
            <a:chExt cx="2295300" cy="3173075"/>
          </a:xfrm>
        </p:grpSpPr>
        <p:sp>
          <p:nvSpPr>
            <p:cNvPr id="101" name="Google Shape;101;g27310a2f3be_0_0"/>
            <p:cNvSpPr/>
            <p:nvPr/>
          </p:nvSpPr>
          <p:spPr>
            <a:xfrm>
              <a:off x="707925" y="1478775"/>
              <a:ext cx="1623000" cy="441600"/>
            </a:xfrm>
            <a:prstGeom prst="roundRect">
              <a:avLst>
                <a:gd fmla="val 16667" name="adj"/>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KR" sz="1900">
                  <a:latin typeface="Malgun Gothic"/>
                  <a:ea typeface="Malgun Gothic"/>
                  <a:cs typeface="Malgun Gothic"/>
                  <a:sym typeface="Malgun Gothic"/>
                </a:rPr>
                <a:t>김윤정</a:t>
              </a:r>
              <a:endParaRPr b="1" sz="1900">
                <a:latin typeface="Malgun Gothic"/>
                <a:ea typeface="Malgun Gothic"/>
                <a:cs typeface="Malgun Gothic"/>
                <a:sym typeface="Malgun Gothic"/>
              </a:endParaRPr>
            </a:p>
          </p:txBody>
        </p:sp>
        <p:sp>
          <p:nvSpPr>
            <p:cNvPr id="102" name="Google Shape;102;g27310a2f3be_0_0"/>
            <p:cNvSpPr txBox="1"/>
            <p:nvPr/>
          </p:nvSpPr>
          <p:spPr>
            <a:xfrm>
              <a:off x="371775" y="2323850"/>
              <a:ext cx="2295300" cy="232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정보시스템공학과</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20학번</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프로세스 흐름 구성</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감정분류모델학습</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함수앱 배포</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프론트엔드 보조</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ppt제작</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t/>
              </a:r>
              <a:endParaRPr sz="1600">
                <a:solidFill>
                  <a:schemeClr val="dk1"/>
                </a:solidFill>
                <a:latin typeface="Malgun Gothic"/>
                <a:ea typeface="Malgun Gothic"/>
                <a:cs typeface="Malgun Gothic"/>
                <a:sym typeface="Malgun Gothic"/>
              </a:endParaRPr>
            </a:p>
          </p:txBody>
        </p:sp>
      </p:grpSp>
      <p:grpSp>
        <p:nvGrpSpPr>
          <p:cNvPr id="103" name="Google Shape;103;g27310a2f3be_0_0"/>
          <p:cNvGrpSpPr/>
          <p:nvPr/>
        </p:nvGrpSpPr>
        <p:grpSpPr>
          <a:xfrm>
            <a:off x="6327388" y="1870500"/>
            <a:ext cx="2236500" cy="2627038"/>
            <a:chOff x="401175" y="1478775"/>
            <a:chExt cx="2236500" cy="2627038"/>
          </a:xfrm>
        </p:grpSpPr>
        <p:sp>
          <p:nvSpPr>
            <p:cNvPr id="104" name="Google Shape;104;g27310a2f3be_0_0"/>
            <p:cNvSpPr/>
            <p:nvPr/>
          </p:nvSpPr>
          <p:spPr>
            <a:xfrm>
              <a:off x="707925" y="1478775"/>
              <a:ext cx="1623000" cy="441600"/>
            </a:xfrm>
            <a:prstGeom prst="roundRect">
              <a:avLst>
                <a:gd fmla="val 16667" name="adj"/>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KR" sz="1900">
                  <a:latin typeface="Malgun Gothic"/>
                  <a:ea typeface="Malgun Gothic"/>
                  <a:cs typeface="Malgun Gothic"/>
                  <a:sym typeface="Malgun Gothic"/>
                </a:rPr>
                <a:t>이지영</a:t>
              </a:r>
              <a:endParaRPr b="1" sz="1900">
                <a:latin typeface="Malgun Gothic"/>
                <a:ea typeface="Malgun Gothic"/>
                <a:cs typeface="Malgun Gothic"/>
                <a:sym typeface="Malgun Gothic"/>
              </a:endParaRPr>
            </a:p>
          </p:txBody>
        </p:sp>
        <p:sp>
          <p:nvSpPr>
            <p:cNvPr id="105" name="Google Shape;105;g27310a2f3be_0_0"/>
            <p:cNvSpPr txBox="1"/>
            <p:nvPr/>
          </p:nvSpPr>
          <p:spPr>
            <a:xfrm>
              <a:off x="401175" y="2296813"/>
              <a:ext cx="2236500" cy="18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미디어커뮤니케이션학과</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21학번</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영화 추천 사이트 </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프론트엔드 :</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페이지 일부 </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(회원가입, 로그인, 게시물 보드 저장 및 조회)</a:t>
              </a:r>
              <a:endParaRPr sz="1600">
                <a:solidFill>
                  <a:schemeClr val="dk1"/>
                </a:solidFill>
                <a:latin typeface="Malgun Gothic"/>
                <a:ea typeface="Malgun Gothic"/>
                <a:cs typeface="Malgun Gothic"/>
                <a:sym typeface="Malgun Gothic"/>
              </a:endParaRPr>
            </a:p>
          </p:txBody>
        </p:sp>
      </p:grpSp>
      <p:grpSp>
        <p:nvGrpSpPr>
          <p:cNvPr id="106" name="Google Shape;106;g27310a2f3be_0_0"/>
          <p:cNvGrpSpPr/>
          <p:nvPr/>
        </p:nvGrpSpPr>
        <p:grpSpPr>
          <a:xfrm>
            <a:off x="9121300" y="1876063"/>
            <a:ext cx="2274000" cy="3277400"/>
            <a:chOff x="402100" y="1513900"/>
            <a:chExt cx="2274000" cy="3277400"/>
          </a:xfrm>
        </p:grpSpPr>
        <p:sp>
          <p:nvSpPr>
            <p:cNvPr id="107" name="Google Shape;107;g27310a2f3be_0_0"/>
            <p:cNvSpPr/>
            <p:nvPr/>
          </p:nvSpPr>
          <p:spPr>
            <a:xfrm>
              <a:off x="712800" y="1513900"/>
              <a:ext cx="1623000" cy="441600"/>
            </a:xfrm>
            <a:prstGeom prst="roundRect">
              <a:avLst>
                <a:gd fmla="val 16667" name="adj"/>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KR" sz="1900">
                  <a:latin typeface="Malgun Gothic"/>
                  <a:ea typeface="Malgun Gothic"/>
                  <a:cs typeface="Malgun Gothic"/>
                  <a:sym typeface="Malgun Gothic"/>
                </a:rPr>
                <a:t>이승현</a:t>
              </a:r>
              <a:endParaRPr b="1" sz="1900">
                <a:latin typeface="Malgun Gothic"/>
                <a:ea typeface="Malgun Gothic"/>
                <a:cs typeface="Malgun Gothic"/>
                <a:sym typeface="Malgun Gothic"/>
              </a:endParaRPr>
            </a:p>
          </p:txBody>
        </p:sp>
        <p:sp>
          <p:nvSpPr>
            <p:cNvPr id="108" name="Google Shape;108;g27310a2f3be_0_0"/>
            <p:cNvSpPr txBox="1"/>
            <p:nvPr/>
          </p:nvSpPr>
          <p:spPr>
            <a:xfrm>
              <a:off x="402100" y="2305500"/>
              <a:ext cx="2274000" cy="248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융합보안공학과</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1600">
                  <a:solidFill>
                    <a:schemeClr val="dk1"/>
                  </a:solidFill>
                  <a:latin typeface="Malgun Gothic"/>
                  <a:ea typeface="Malgun Gothic"/>
                  <a:cs typeface="Malgun Gothic"/>
                  <a:sym typeface="Malgun Gothic"/>
                </a:rPr>
                <a:t>21학번</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t/>
              </a:r>
              <a:endParaRPr sz="1600">
                <a:solidFill>
                  <a:schemeClr val="dk1"/>
                </a:solidFill>
                <a:latin typeface="Malgun Gothic"/>
                <a:ea typeface="Malgun Gothic"/>
                <a:cs typeface="Malgun Gothic"/>
                <a:sym typeface="Malgun Gothic"/>
              </a:endParaRPr>
            </a:p>
            <a:p>
              <a:pPr indent="0" lvl="0" marL="0" rtl="0" algn="ctr">
                <a:lnSpc>
                  <a:spcPct val="115000"/>
                </a:lnSpc>
                <a:spcBef>
                  <a:spcPts val="0"/>
                </a:spcBef>
                <a:spcAft>
                  <a:spcPts val="0"/>
                </a:spcAft>
                <a:buNone/>
              </a:pPr>
              <a:r>
                <a:t/>
              </a:r>
              <a:endParaRPr sz="300">
                <a:solidFill>
                  <a:schemeClr val="dk1"/>
                </a:solidFill>
              </a:endParaRPr>
            </a:p>
            <a:p>
              <a:pPr indent="0" lvl="0" marL="0" rtl="0" algn="ctr">
                <a:lnSpc>
                  <a:spcPct val="115000"/>
                </a:lnSpc>
                <a:spcBef>
                  <a:spcPts val="0"/>
                </a:spcBef>
                <a:spcAft>
                  <a:spcPts val="0"/>
                </a:spcAft>
                <a:buNone/>
              </a:pPr>
              <a:r>
                <a:rPr lang="ko-KR" sz="1600">
                  <a:solidFill>
                    <a:schemeClr val="dk1"/>
                  </a:solidFill>
                </a:rPr>
                <a:t>영</a:t>
              </a:r>
              <a:r>
                <a:rPr lang="ko-KR" sz="1600">
                  <a:solidFill>
                    <a:schemeClr val="dk1"/>
                  </a:solidFill>
                </a:rPr>
                <a:t>화 추천 로직 구성, 함수앱 배포</a:t>
              </a:r>
              <a:endParaRPr sz="1600">
                <a:solidFill>
                  <a:schemeClr val="dk1"/>
                </a:solidFill>
              </a:endParaRPr>
            </a:p>
            <a:p>
              <a:pPr indent="0" lvl="0" marL="0" rtl="0" algn="ctr">
                <a:lnSpc>
                  <a:spcPct val="115000"/>
                </a:lnSpc>
                <a:spcBef>
                  <a:spcPts val="0"/>
                </a:spcBef>
                <a:spcAft>
                  <a:spcPts val="0"/>
                </a:spcAft>
                <a:buNone/>
              </a:pPr>
              <a:r>
                <a:t/>
              </a:r>
              <a:endParaRPr sz="300">
                <a:solidFill>
                  <a:schemeClr val="dk1"/>
                </a:solidFill>
              </a:endParaRPr>
            </a:p>
            <a:p>
              <a:pPr indent="0" lvl="0" marL="0" rtl="0" algn="ctr">
                <a:lnSpc>
                  <a:spcPct val="115000"/>
                </a:lnSpc>
                <a:spcBef>
                  <a:spcPts val="0"/>
                </a:spcBef>
                <a:spcAft>
                  <a:spcPts val="0"/>
                </a:spcAft>
                <a:buNone/>
              </a:pPr>
              <a:r>
                <a:rPr lang="ko-KR" sz="1600">
                  <a:solidFill>
                    <a:schemeClr val="dk1"/>
                  </a:solidFill>
                </a:rPr>
                <a:t>프론트엔드 :</a:t>
              </a:r>
              <a:endParaRPr sz="1600">
                <a:solidFill>
                  <a:schemeClr val="dk1"/>
                </a:solidFill>
              </a:endParaRPr>
            </a:p>
            <a:p>
              <a:pPr indent="0" lvl="0" marL="0" rtl="0" algn="ctr">
                <a:lnSpc>
                  <a:spcPct val="115000"/>
                </a:lnSpc>
                <a:spcBef>
                  <a:spcPts val="0"/>
                </a:spcBef>
                <a:spcAft>
                  <a:spcPts val="0"/>
                </a:spcAft>
                <a:buNone/>
              </a:pPr>
              <a:r>
                <a:rPr lang="ko-KR" sz="1600">
                  <a:solidFill>
                    <a:schemeClr val="dk1"/>
                  </a:solidFill>
                </a:rPr>
                <a:t> 페이지 일부 </a:t>
              </a:r>
              <a:r>
                <a:rPr lang="ko-KR">
                  <a:solidFill>
                    <a:schemeClr val="dk1"/>
                  </a:solidFill>
                </a:rPr>
                <a:t>(영화 추천페이지, 마이페이지, ID/PW 찾기) </a:t>
              </a:r>
              <a:r>
                <a:rPr lang="ko-KR" sz="1600">
                  <a:solidFill>
                    <a:schemeClr val="dk1"/>
                  </a:solidFill>
                </a:rPr>
                <a:t>구성</a:t>
              </a:r>
              <a:endParaRPr sz="1600">
                <a:solidFill>
                  <a:schemeClr val="dk1"/>
                </a:solidFill>
              </a:endParaRPr>
            </a:p>
          </p:txBody>
        </p:sp>
      </p:grpSp>
      <p:sp>
        <p:nvSpPr>
          <p:cNvPr id="109" name="Google Shape;109;g27310a2f3be_0_0"/>
          <p:cNvSpPr txBox="1"/>
          <p:nvPr/>
        </p:nvSpPr>
        <p:spPr>
          <a:xfrm>
            <a:off x="9791200" y="1270875"/>
            <a:ext cx="9342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KR" sz="2100">
                <a:solidFill>
                  <a:schemeClr val="dk1"/>
                </a:solidFill>
                <a:latin typeface="Malgun Gothic"/>
                <a:ea typeface="Malgun Gothic"/>
                <a:cs typeface="Malgun Gothic"/>
                <a:sym typeface="Malgun Gothic"/>
              </a:rPr>
              <a:t>팀장</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7310a2f3be_1_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352" name="Google Shape;352;g27310a2f3be_1_11"/>
          <p:cNvSpPr txBox="1"/>
          <p:nvPr>
            <p:ph idx="4294967295" type="title"/>
          </p:nvPr>
        </p:nvSpPr>
        <p:spPr>
          <a:xfrm>
            <a:off x="0" y="0"/>
            <a:ext cx="12192000" cy="6858000"/>
          </a:xfrm>
          <a:prstGeom prst="rect">
            <a:avLst/>
          </a:prstGeom>
          <a:solidFill>
            <a:srgbClr val="1CADBD"/>
          </a:solid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dk1"/>
              </a:buClr>
              <a:buSzPts val="2400"/>
              <a:buFont typeface="Arial"/>
              <a:buNone/>
            </a:pPr>
            <a:r>
              <a:rPr b="1" lang="ko-KR" sz="6000">
                <a:solidFill>
                  <a:schemeClr val="lt1"/>
                </a:solidFill>
              </a:rPr>
              <a:t>Q &amp; A</a:t>
            </a:r>
            <a:endParaRPr b="1" sz="60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7310a2f3be_1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358" name="Google Shape;358;g27310a2f3be_1_17"/>
          <p:cNvSpPr txBox="1"/>
          <p:nvPr>
            <p:ph idx="4294967295" type="title"/>
          </p:nvPr>
        </p:nvSpPr>
        <p:spPr>
          <a:xfrm>
            <a:off x="0" y="0"/>
            <a:ext cx="12192000" cy="6858000"/>
          </a:xfrm>
          <a:prstGeom prst="rect">
            <a:avLst/>
          </a:prstGeom>
          <a:solidFill>
            <a:srgbClr val="1CADBD"/>
          </a:solid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dk1"/>
              </a:buClr>
              <a:buSzPts val="2400"/>
              <a:buFont typeface="Arial"/>
              <a:buNone/>
            </a:pPr>
            <a:r>
              <a:rPr b="1" lang="ko-KR" sz="5000">
                <a:solidFill>
                  <a:schemeClr val="lt1"/>
                </a:solidFill>
              </a:rPr>
              <a:t>감사합니다</a:t>
            </a:r>
            <a:endParaRPr b="1" sz="5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e333170e3b_1_1"/>
          <p:cNvSpPr txBox="1"/>
          <p:nvPr>
            <p:ph type="title"/>
          </p:nvPr>
        </p:nvSpPr>
        <p:spPr>
          <a:xfrm>
            <a:off x="0" y="0"/>
            <a:ext cx="12192000" cy="873600"/>
          </a:xfrm>
          <a:prstGeom prst="rect">
            <a:avLst/>
          </a:prstGeom>
          <a:solidFill>
            <a:srgbClr val="1CADBD"/>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Clr>
                <a:schemeClr val="lt1"/>
              </a:buClr>
              <a:buSzPts val="3000"/>
              <a:buFont typeface="Malgun Gothic"/>
              <a:buNone/>
            </a:pPr>
            <a:r>
              <a:rPr b="1" lang="ko-KR" sz="3000">
                <a:solidFill>
                  <a:schemeClr val="lt1"/>
                </a:solidFill>
              </a:rPr>
              <a:t>목차</a:t>
            </a:r>
            <a:endParaRPr b="1"/>
          </a:p>
        </p:txBody>
      </p:sp>
      <p:sp>
        <p:nvSpPr>
          <p:cNvPr id="115" name="Google Shape;115;g2e333170e3b_1_1"/>
          <p:cNvSpPr txBox="1"/>
          <p:nvPr>
            <p:ph idx="12" type="sldNum"/>
          </p:nvPr>
        </p:nvSpPr>
        <p:spPr>
          <a:xfrm>
            <a:off x="8450600" y="642462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ko-KR"/>
              <a:t>‹#›</a:t>
            </a:fld>
            <a:endParaRPr b="1"/>
          </a:p>
        </p:txBody>
      </p:sp>
      <p:sp>
        <p:nvSpPr>
          <p:cNvPr id="116" name="Google Shape;116;g2e333170e3b_1_1"/>
          <p:cNvSpPr txBox="1"/>
          <p:nvPr/>
        </p:nvSpPr>
        <p:spPr>
          <a:xfrm>
            <a:off x="4328800" y="4313825"/>
            <a:ext cx="771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800">
              <a:solidFill>
                <a:schemeClr val="dk1"/>
              </a:solidFill>
              <a:latin typeface="Malgun Gothic"/>
              <a:ea typeface="Malgun Gothic"/>
              <a:cs typeface="Malgun Gothic"/>
              <a:sym typeface="Malgun Gothic"/>
            </a:endParaRPr>
          </a:p>
        </p:txBody>
      </p:sp>
      <p:sp>
        <p:nvSpPr>
          <p:cNvPr id="117" name="Google Shape;117;g2e333170e3b_1_1"/>
          <p:cNvSpPr txBox="1"/>
          <p:nvPr/>
        </p:nvSpPr>
        <p:spPr>
          <a:xfrm>
            <a:off x="556950" y="1850025"/>
            <a:ext cx="4937700" cy="4242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Malgun Gothic"/>
              <a:buAutoNum type="arabicPeriod"/>
            </a:pPr>
            <a:r>
              <a:rPr b="1" lang="ko-KR" sz="2400">
                <a:solidFill>
                  <a:schemeClr val="dk1"/>
                </a:solidFill>
                <a:latin typeface="Malgun Gothic"/>
                <a:ea typeface="Malgun Gothic"/>
                <a:cs typeface="Malgun Gothic"/>
                <a:sym typeface="Malgun Gothic"/>
              </a:rPr>
              <a:t>제안 배경</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b="1" sz="2400">
              <a:solidFill>
                <a:schemeClr val="dk1"/>
              </a:solidFill>
              <a:latin typeface="Malgun Gothic"/>
              <a:ea typeface="Malgun Gothic"/>
              <a:cs typeface="Malgun Gothic"/>
              <a:sym typeface="Malgun Gothic"/>
            </a:endParaRPr>
          </a:p>
          <a:p>
            <a:pPr indent="-381000" lvl="0" marL="457200" rtl="0" algn="l">
              <a:spcBef>
                <a:spcPts val="0"/>
              </a:spcBef>
              <a:spcAft>
                <a:spcPts val="0"/>
              </a:spcAft>
              <a:buClr>
                <a:schemeClr val="dk1"/>
              </a:buClr>
              <a:buSzPts val="2400"/>
              <a:buFont typeface="Malgun Gothic"/>
              <a:buAutoNum type="arabicPeriod"/>
            </a:pPr>
            <a:r>
              <a:rPr b="1" lang="ko-KR" sz="2400">
                <a:solidFill>
                  <a:schemeClr val="dk1"/>
                </a:solidFill>
                <a:latin typeface="Malgun Gothic"/>
                <a:ea typeface="Malgun Gothic"/>
                <a:cs typeface="Malgun Gothic"/>
                <a:sym typeface="Malgun Gothic"/>
              </a:rPr>
              <a:t>주제 및 내용</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b="1" sz="2400">
              <a:solidFill>
                <a:schemeClr val="dk1"/>
              </a:solidFill>
              <a:latin typeface="Malgun Gothic"/>
              <a:ea typeface="Malgun Gothic"/>
              <a:cs typeface="Malgun Gothic"/>
              <a:sym typeface="Malgun Gothic"/>
            </a:endParaRPr>
          </a:p>
          <a:p>
            <a:pPr indent="-381000" lvl="0" marL="457200" rtl="0" algn="l">
              <a:spcBef>
                <a:spcPts val="0"/>
              </a:spcBef>
              <a:spcAft>
                <a:spcPts val="0"/>
              </a:spcAft>
              <a:buClr>
                <a:schemeClr val="dk1"/>
              </a:buClr>
              <a:buSzPts val="2400"/>
              <a:buFont typeface="Malgun Gothic"/>
              <a:buAutoNum type="arabicPeriod"/>
            </a:pPr>
            <a:r>
              <a:rPr b="1" lang="ko-KR" sz="2400">
                <a:solidFill>
                  <a:schemeClr val="dk1"/>
                </a:solidFill>
                <a:latin typeface="Malgun Gothic"/>
                <a:ea typeface="Malgun Gothic"/>
                <a:cs typeface="Malgun Gothic"/>
                <a:sym typeface="Malgun Gothic"/>
              </a:rPr>
              <a:t>수행 방향 시스템 구성도</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b="1" sz="2400">
              <a:solidFill>
                <a:schemeClr val="dk1"/>
              </a:solidFill>
              <a:latin typeface="Malgun Gothic"/>
              <a:ea typeface="Malgun Gothic"/>
              <a:cs typeface="Malgun Gothic"/>
              <a:sym typeface="Malgun Gothic"/>
            </a:endParaRPr>
          </a:p>
          <a:p>
            <a:pPr indent="-381000" lvl="0" marL="457200" rtl="0" algn="l">
              <a:spcBef>
                <a:spcPts val="0"/>
              </a:spcBef>
              <a:spcAft>
                <a:spcPts val="0"/>
              </a:spcAft>
              <a:buClr>
                <a:schemeClr val="dk1"/>
              </a:buClr>
              <a:buSzPts val="2400"/>
              <a:buFont typeface="Malgun Gothic"/>
              <a:buAutoNum type="arabicPeriod"/>
            </a:pPr>
            <a:r>
              <a:rPr b="1" lang="ko-KR" sz="2400">
                <a:solidFill>
                  <a:schemeClr val="dk1"/>
                </a:solidFill>
                <a:latin typeface="Malgun Gothic"/>
                <a:ea typeface="Malgun Gothic"/>
                <a:cs typeface="Malgun Gothic"/>
                <a:sym typeface="Malgun Gothic"/>
              </a:rPr>
              <a:t>함수 앱 소개</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b="1" sz="2400">
              <a:solidFill>
                <a:schemeClr val="dk1"/>
              </a:solidFill>
              <a:latin typeface="Malgun Gothic"/>
              <a:ea typeface="Malgun Gothic"/>
              <a:cs typeface="Malgun Gothic"/>
              <a:sym typeface="Malgun Gothic"/>
            </a:endParaRPr>
          </a:p>
          <a:p>
            <a:pPr indent="-381000" lvl="0" marL="457200" rtl="0" algn="l">
              <a:spcBef>
                <a:spcPts val="0"/>
              </a:spcBef>
              <a:spcAft>
                <a:spcPts val="0"/>
              </a:spcAft>
              <a:buClr>
                <a:schemeClr val="dk1"/>
              </a:buClr>
              <a:buSzPts val="2400"/>
              <a:buFont typeface="Malgun Gothic"/>
              <a:buAutoNum type="arabicPeriod"/>
            </a:pPr>
            <a:r>
              <a:rPr b="1" lang="ko-KR" sz="2400">
                <a:solidFill>
                  <a:schemeClr val="dk1"/>
                </a:solidFill>
                <a:latin typeface="Malgun Gothic"/>
                <a:ea typeface="Malgun Gothic"/>
                <a:cs typeface="Malgun Gothic"/>
                <a:sym typeface="Malgun Gothic"/>
              </a:rPr>
              <a:t>웹페이지 소개</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b="1" sz="2400">
              <a:solidFill>
                <a:schemeClr val="dk1"/>
              </a:solidFill>
              <a:latin typeface="Malgun Gothic"/>
              <a:ea typeface="Malgun Gothic"/>
              <a:cs typeface="Malgun Gothic"/>
              <a:sym typeface="Malgun Gothic"/>
            </a:endParaRPr>
          </a:p>
        </p:txBody>
      </p:sp>
      <p:sp>
        <p:nvSpPr>
          <p:cNvPr id="118" name="Google Shape;118;g2e333170e3b_1_1"/>
          <p:cNvSpPr txBox="1"/>
          <p:nvPr/>
        </p:nvSpPr>
        <p:spPr>
          <a:xfrm>
            <a:off x="6431875" y="1850025"/>
            <a:ext cx="5029200" cy="47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KR" sz="2400">
                <a:solidFill>
                  <a:schemeClr val="dk1"/>
                </a:solidFill>
                <a:latin typeface="Malgun Gothic"/>
                <a:ea typeface="Malgun Gothic"/>
                <a:cs typeface="Malgun Gothic"/>
                <a:sym typeface="Malgun Gothic"/>
              </a:rPr>
              <a:t>6. 시연 영상</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b="1" lang="ko-KR" sz="2400">
                <a:solidFill>
                  <a:schemeClr val="dk1"/>
                </a:solidFill>
                <a:latin typeface="Malgun Gothic"/>
                <a:ea typeface="Malgun Gothic"/>
                <a:cs typeface="Malgun Gothic"/>
                <a:sym typeface="Malgun Gothic"/>
              </a:rPr>
              <a:t>7. 사용한 도구</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b="1" lang="ko-KR" sz="2400">
                <a:solidFill>
                  <a:schemeClr val="dk1"/>
                </a:solidFill>
                <a:latin typeface="Malgun Gothic"/>
                <a:ea typeface="Malgun Gothic"/>
                <a:cs typeface="Malgun Gothic"/>
                <a:sym typeface="Malgun Gothic"/>
              </a:rPr>
              <a:t>8. 오류사항 및 해결과정</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b="1" lang="ko-KR" sz="2400">
                <a:solidFill>
                  <a:schemeClr val="dk1"/>
                </a:solidFill>
                <a:latin typeface="Malgun Gothic"/>
                <a:ea typeface="Malgun Gothic"/>
                <a:cs typeface="Malgun Gothic"/>
                <a:sym typeface="Malgun Gothic"/>
              </a:rPr>
              <a:t>9. 확장가능성 및 보완점</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b="1" lang="ko-KR" sz="2400">
                <a:solidFill>
                  <a:schemeClr val="dk1"/>
                </a:solidFill>
                <a:latin typeface="Malgun Gothic"/>
                <a:ea typeface="Malgun Gothic"/>
                <a:cs typeface="Malgun Gothic"/>
                <a:sym typeface="Malgun Gothic"/>
              </a:rPr>
              <a:t>10. Q &amp; A</a:t>
            </a:r>
            <a:endParaRPr b="1" sz="2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Clr>
                <a:schemeClr val="lt1"/>
              </a:buClr>
              <a:buSzPts val="3000"/>
              <a:buFont typeface="Malgun Gothic"/>
              <a:buNone/>
            </a:pPr>
            <a:r>
              <a:rPr b="1" lang="ko-KR" sz="3000">
                <a:solidFill>
                  <a:schemeClr val="lt1"/>
                </a:solidFill>
              </a:rPr>
              <a:t>프로젝트 제안 배경</a:t>
            </a:r>
            <a:endParaRPr/>
          </a:p>
        </p:txBody>
      </p:sp>
      <p:pic>
        <p:nvPicPr>
          <p:cNvPr id="124" name="Google Shape;124;p2"/>
          <p:cNvPicPr preferRelativeResize="0"/>
          <p:nvPr/>
        </p:nvPicPr>
        <p:blipFill rotWithShape="1">
          <a:blip r:embed="rId3">
            <a:alphaModFix/>
          </a:blip>
          <a:srcRect b="0" l="0" r="0" t="0"/>
          <a:stretch/>
        </p:blipFill>
        <p:spPr>
          <a:xfrm>
            <a:off x="536449" y="1728216"/>
            <a:ext cx="7694960" cy="3870246"/>
          </a:xfrm>
          <a:prstGeom prst="rect">
            <a:avLst/>
          </a:prstGeom>
          <a:noFill/>
          <a:ln>
            <a:noFill/>
          </a:ln>
        </p:spPr>
      </p:pic>
      <p:sp>
        <p:nvSpPr>
          <p:cNvPr id="125" name="Google Shape;125;p2"/>
          <p:cNvSpPr/>
          <p:nvPr/>
        </p:nvSpPr>
        <p:spPr>
          <a:xfrm>
            <a:off x="8439912" y="2286000"/>
            <a:ext cx="3310200" cy="2907900"/>
          </a:xfrm>
          <a:prstGeom prst="ellipse">
            <a:avLst/>
          </a:prstGeom>
          <a:solidFill>
            <a:srgbClr val="1CAD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lt1"/>
                </a:solidFill>
                <a:latin typeface="Malgun Gothic"/>
                <a:ea typeface="Malgun Gothic"/>
                <a:cs typeface="Malgun Gothic"/>
                <a:sym typeface="Malgun Gothic"/>
              </a:rPr>
              <a:t>현대인</a:t>
            </a:r>
            <a:r>
              <a:rPr b="1" lang="ko-KR" sz="1800">
                <a:solidFill>
                  <a:schemeClr val="lt1"/>
                </a:solidFill>
                <a:latin typeface="Malgun Gothic"/>
                <a:ea typeface="Malgun Gothic"/>
                <a:cs typeface="Malgun Gothic"/>
                <a:sym typeface="Malgun Gothic"/>
              </a:rPr>
              <a:t>의</a:t>
            </a:r>
            <a:endParaRPr b="1" i="0" sz="1800" u="none" cap="none" strike="noStrike">
              <a:solidFill>
                <a:schemeClr val="lt1"/>
              </a:solidFill>
              <a:latin typeface="Malgun Gothic"/>
              <a:ea typeface="Malgun Gothic"/>
              <a:cs typeface="Malgun Gothic"/>
              <a:sym typeface="Malgun Gothic"/>
            </a:endParaRPr>
          </a:p>
          <a:p>
            <a:pPr indent="0" lvl="0" marL="0" marR="0" rtl="0" algn="ctr">
              <a:spcBef>
                <a:spcPts val="0"/>
              </a:spcBef>
              <a:spcAft>
                <a:spcPts val="0"/>
              </a:spcAft>
              <a:buNone/>
            </a:pPr>
            <a:r>
              <a:t/>
            </a:r>
            <a:endParaRPr b="1" i="0" sz="1800" u="none" cap="none" strike="noStrike">
              <a:solidFill>
                <a:schemeClr val="lt1"/>
              </a:solidFill>
              <a:latin typeface="Malgun Gothic"/>
              <a:ea typeface="Malgun Gothic"/>
              <a:cs typeface="Malgun Gothic"/>
              <a:sym typeface="Malgun Gothic"/>
            </a:endParaRPr>
          </a:p>
          <a:p>
            <a:pPr indent="0" lvl="0" marL="0" marR="0" rtl="0" algn="ctr">
              <a:spcBef>
                <a:spcPts val="0"/>
              </a:spcBef>
              <a:spcAft>
                <a:spcPts val="0"/>
              </a:spcAft>
              <a:buNone/>
            </a:pPr>
            <a:r>
              <a:rPr b="1" i="0" lang="ko-KR" sz="1800" u="none" cap="none" strike="noStrike">
                <a:solidFill>
                  <a:schemeClr val="lt1"/>
                </a:solidFill>
                <a:latin typeface="Malgun Gothic"/>
                <a:ea typeface="Malgun Gothic"/>
                <a:cs typeface="Malgun Gothic"/>
                <a:sym typeface="Malgun Gothic"/>
              </a:rPr>
              <a:t>우울증 증가</a:t>
            </a:r>
            <a:endParaRPr b="1"/>
          </a:p>
        </p:txBody>
      </p:sp>
      <p:sp>
        <p:nvSpPr>
          <p:cNvPr id="126" name="Google Shape;12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Clr>
                <a:schemeClr val="lt1"/>
              </a:buClr>
              <a:buSzPts val="3000"/>
              <a:buFont typeface="Malgun Gothic"/>
              <a:buNone/>
            </a:pPr>
            <a:r>
              <a:rPr b="1" lang="ko-KR" sz="3000">
                <a:solidFill>
                  <a:schemeClr val="lt1"/>
                </a:solidFill>
              </a:rPr>
              <a:t>프로젝트 제안 배경</a:t>
            </a:r>
            <a:endParaRPr/>
          </a:p>
        </p:txBody>
      </p:sp>
      <p:pic>
        <p:nvPicPr>
          <p:cNvPr id="132" name="Google Shape;132;p3"/>
          <p:cNvPicPr preferRelativeResize="0"/>
          <p:nvPr/>
        </p:nvPicPr>
        <p:blipFill rotWithShape="1">
          <a:blip r:embed="rId3">
            <a:alphaModFix/>
          </a:blip>
          <a:srcRect b="0" l="0" r="0" t="0"/>
          <a:stretch/>
        </p:blipFill>
        <p:spPr>
          <a:xfrm>
            <a:off x="443769" y="1520119"/>
            <a:ext cx="9934470" cy="4110371"/>
          </a:xfrm>
          <a:prstGeom prst="rect">
            <a:avLst/>
          </a:prstGeom>
          <a:noFill/>
          <a:ln>
            <a:noFill/>
          </a:ln>
        </p:spPr>
      </p:pic>
      <p:sp>
        <p:nvSpPr>
          <p:cNvPr id="133" name="Google Shape;133;p3"/>
          <p:cNvSpPr/>
          <p:nvPr/>
        </p:nvSpPr>
        <p:spPr>
          <a:xfrm>
            <a:off x="8284464" y="1975104"/>
            <a:ext cx="3310128" cy="2907792"/>
          </a:xfrm>
          <a:prstGeom prst="ellipse">
            <a:avLst/>
          </a:prstGeom>
          <a:solidFill>
            <a:srgbClr val="1CADBD"/>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ko-KR" sz="1800" u="none" cap="none" strike="noStrike">
                <a:solidFill>
                  <a:schemeClr val="lt1"/>
                </a:solidFill>
                <a:latin typeface="Malgun Gothic"/>
                <a:ea typeface="Malgun Gothic"/>
                <a:cs typeface="Malgun Gothic"/>
                <a:sym typeface="Malgun Gothic"/>
              </a:rPr>
              <a:t>영화를 통한</a:t>
            </a:r>
            <a:endParaRPr b="1" i="0" sz="1800" u="none" cap="none" strike="noStrike">
              <a:solidFill>
                <a:schemeClr val="lt1"/>
              </a:solidFill>
              <a:latin typeface="Malgun Gothic"/>
              <a:ea typeface="Malgun Gothic"/>
              <a:cs typeface="Malgun Gothic"/>
              <a:sym typeface="Malgun Gothic"/>
            </a:endParaRPr>
          </a:p>
          <a:p>
            <a:pPr indent="0" lvl="0" marL="0" marR="0" rtl="0" algn="ctr">
              <a:lnSpc>
                <a:spcPct val="115000"/>
              </a:lnSpc>
              <a:spcBef>
                <a:spcPts val="0"/>
              </a:spcBef>
              <a:spcAft>
                <a:spcPts val="0"/>
              </a:spcAft>
              <a:buNone/>
            </a:pPr>
            <a:r>
              <a:rPr b="1" i="0" lang="ko-KR" sz="1800" u="none" cap="none" strike="noStrike">
                <a:solidFill>
                  <a:schemeClr val="lt1"/>
                </a:solidFill>
                <a:latin typeface="Malgun Gothic"/>
                <a:ea typeface="Malgun Gothic"/>
                <a:cs typeface="Malgun Gothic"/>
                <a:sym typeface="Malgun Gothic"/>
              </a:rPr>
              <a:t>우울증에 긍정적 </a:t>
            </a:r>
            <a:endParaRPr b="1" i="0" sz="1800" u="none" cap="none" strike="noStrike">
              <a:solidFill>
                <a:schemeClr val="lt1"/>
              </a:solidFill>
              <a:latin typeface="Malgun Gothic"/>
              <a:ea typeface="Malgun Gothic"/>
              <a:cs typeface="Malgun Gothic"/>
              <a:sym typeface="Malgun Gothic"/>
            </a:endParaRPr>
          </a:p>
          <a:p>
            <a:pPr indent="0" lvl="0" marL="0" marR="0" rtl="0" algn="ctr">
              <a:lnSpc>
                <a:spcPct val="115000"/>
              </a:lnSpc>
              <a:spcBef>
                <a:spcPts val="0"/>
              </a:spcBef>
              <a:spcAft>
                <a:spcPts val="0"/>
              </a:spcAft>
              <a:buNone/>
            </a:pPr>
            <a:r>
              <a:rPr b="1" i="0" lang="ko-KR" sz="1800" u="none" cap="none" strike="noStrike">
                <a:solidFill>
                  <a:schemeClr val="lt1"/>
                </a:solidFill>
                <a:latin typeface="Malgun Gothic"/>
                <a:ea typeface="Malgun Gothic"/>
                <a:cs typeface="Malgun Gothic"/>
                <a:sym typeface="Malgun Gothic"/>
              </a:rPr>
              <a:t>효과</a:t>
            </a:r>
            <a:endParaRPr b="1" i="0" sz="1800" u="none" cap="none" strike="noStrike">
              <a:solidFill>
                <a:schemeClr val="lt1"/>
              </a:solidFill>
              <a:latin typeface="Malgun Gothic"/>
              <a:ea typeface="Malgun Gothic"/>
              <a:cs typeface="Malgun Gothic"/>
              <a:sym typeface="Malgun Gothic"/>
            </a:endParaRPr>
          </a:p>
        </p:txBody>
      </p:sp>
      <p:sp>
        <p:nvSpPr>
          <p:cNvPr id="134" name="Google Shape;134;p3"/>
          <p:cNvSpPr/>
          <p:nvPr/>
        </p:nvSpPr>
        <p:spPr>
          <a:xfrm>
            <a:off x="512064" y="5815584"/>
            <a:ext cx="11375136" cy="873565"/>
          </a:xfrm>
          <a:prstGeom prst="rect">
            <a:avLst/>
          </a:prstGeom>
          <a:solidFill>
            <a:srgbClr val="1CAD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1800" u="none" cap="none" strike="noStrike">
                <a:solidFill>
                  <a:schemeClr val="lt1"/>
                </a:solidFill>
                <a:latin typeface="Malgun Gothic"/>
                <a:ea typeface="Malgun Gothic"/>
                <a:cs typeface="Malgun Gothic"/>
                <a:sym typeface="Malgun Gothic"/>
              </a:rPr>
              <a:t>⭐ 일기를 통해 우울감을 파악하고 🡪 그에 맞는 영화를 추천해 줄 수 있다 </a:t>
            </a:r>
            <a:endParaRPr b="0" i="0" sz="1800" u="none" cap="none" strike="noStrike">
              <a:solidFill>
                <a:schemeClr val="lt1"/>
              </a:solidFill>
              <a:latin typeface="Malgun Gothic"/>
              <a:ea typeface="Malgun Gothic"/>
              <a:cs typeface="Malgun Gothic"/>
              <a:sym typeface="Malgun Gothic"/>
            </a:endParaRPr>
          </a:p>
        </p:txBody>
      </p:sp>
      <p:sp>
        <p:nvSpPr>
          <p:cNvPr id="135" name="Google Shape;13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Clr>
                <a:schemeClr val="lt1"/>
              </a:buClr>
              <a:buSzPts val="3000"/>
              <a:buFont typeface="Malgun Gothic"/>
              <a:buNone/>
            </a:pPr>
            <a:r>
              <a:rPr b="1" lang="ko-KR" sz="3000">
                <a:solidFill>
                  <a:schemeClr val="lt1"/>
                </a:solidFill>
              </a:rPr>
              <a:t>프로젝트 주제 및 내용</a:t>
            </a:r>
            <a:endParaRPr/>
          </a:p>
        </p:txBody>
      </p:sp>
      <p:graphicFrame>
        <p:nvGraphicFramePr>
          <p:cNvPr id="141" name="Google Shape;141;p4"/>
          <p:cNvGraphicFramePr/>
          <p:nvPr/>
        </p:nvGraphicFramePr>
        <p:xfrm>
          <a:off x="1145032" y="1712466"/>
          <a:ext cx="3000000" cy="3000000"/>
        </p:xfrm>
        <a:graphic>
          <a:graphicData uri="http://schemas.openxmlformats.org/drawingml/2006/table">
            <a:tbl>
              <a:tblPr bandRow="1" firstRow="1">
                <a:noFill/>
                <a:tableStyleId>{EB33F06F-F5B5-400D-8347-FB364C76F6A0}</a:tableStyleId>
              </a:tblPr>
              <a:tblGrid>
                <a:gridCol w="4780275"/>
              </a:tblGrid>
              <a:tr h="679375">
                <a:tc>
                  <a:txBody>
                    <a:bodyPr/>
                    <a:lstStyle/>
                    <a:p>
                      <a:pPr indent="0" lvl="0" marL="0" marR="0" rtl="0" algn="ctr">
                        <a:spcBef>
                          <a:spcPts val="0"/>
                        </a:spcBef>
                        <a:spcAft>
                          <a:spcPts val="0"/>
                        </a:spcAft>
                        <a:buNone/>
                      </a:pPr>
                      <a:r>
                        <a:rPr lang="ko-KR" sz="1800" u="none" cap="none" strike="noStrike"/>
                        <a:t> </a:t>
                      </a:r>
                      <a:r>
                        <a:rPr lang="ko-KR" sz="1800" u="none" cap="none" strike="noStrike"/>
                        <a:t>프로젝트 목적</a:t>
                      </a:r>
                      <a:endParaRPr/>
                    </a:p>
                  </a:txBody>
                  <a:tcPr marT="45725" marB="45725" marR="91450" marL="91450" anchor="ctr">
                    <a:solidFill>
                      <a:srgbClr val="1CADBD"/>
                    </a:solidFill>
                  </a:tcPr>
                </a:tc>
              </a:tr>
              <a:tr h="3041725">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1" lang="ko-KR" sz="1800" u="none" cap="none" strike="noStrike"/>
                        <a:t>   프로젝트 목적</a:t>
                      </a:r>
                      <a:endParaRPr b="1" sz="1800" u="none" cap="none" strike="noStrike"/>
                    </a:p>
                    <a:p>
                      <a:pPr indent="0" lvl="0" marL="0" marR="0" rtl="0" algn="l">
                        <a:lnSpc>
                          <a:spcPct val="150000"/>
                        </a:lnSpc>
                        <a:spcBef>
                          <a:spcPts val="0"/>
                        </a:spcBef>
                        <a:spcAft>
                          <a:spcPts val="0"/>
                        </a:spcAft>
                        <a:buNone/>
                      </a:pPr>
                      <a:r>
                        <a:t/>
                      </a:r>
                      <a:endParaRPr sz="1800" u="none" cap="none" strike="noStrike"/>
                    </a:p>
                    <a:p>
                      <a:pPr indent="0" lvl="0" marL="0" marR="0" rtl="0" algn="l">
                        <a:lnSpc>
                          <a:spcPct val="150000"/>
                        </a:lnSpc>
                        <a:spcBef>
                          <a:spcPts val="0"/>
                        </a:spcBef>
                        <a:spcAft>
                          <a:spcPts val="0"/>
                        </a:spcAft>
                        <a:buNone/>
                      </a:pPr>
                      <a:r>
                        <a:rPr lang="ko-KR" sz="1500" u="none" cap="none" strike="noStrike"/>
                        <a:t>  • 감정이 우울한 사람들을 위한 영화추천 웹사이트</a:t>
                      </a:r>
                      <a:endParaRPr sz="1500" u="none" cap="none" strike="noStrike"/>
                    </a:p>
                    <a:p>
                      <a:pPr indent="0" lvl="0" marL="0" marR="0" rtl="0" algn="l">
                        <a:lnSpc>
                          <a:spcPct val="150000"/>
                        </a:lnSpc>
                        <a:spcBef>
                          <a:spcPts val="0"/>
                        </a:spcBef>
                        <a:spcAft>
                          <a:spcPts val="0"/>
                        </a:spcAft>
                        <a:buNone/>
                      </a:pPr>
                      <a:r>
                        <a:rPr lang="ko-KR" sz="1500" u="none" cap="none" strike="noStrike"/>
                        <a:t>  • 그 날에 맞는 영화 추천과 동시에</a:t>
                      </a:r>
                      <a:endParaRPr sz="1500" u="none" cap="none" strike="noStrike"/>
                    </a:p>
                    <a:p>
                      <a:pPr indent="0" lvl="0" marL="0" marR="0" rtl="0" algn="l">
                        <a:lnSpc>
                          <a:spcPct val="150000"/>
                        </a:lnSpc>
                        <a:spcBef>
                          <a:spcPts val="0"/>
                        </a:spcBef>
                        <a:spcAft>
                          <a:spcPts val="0"/>
                        </a:spcAft>
                        <a:buNone/>
                      </a:pPr>
                      <a:r>
                        <a:rPr lang="ko-KR" sz="1500" u="none" cap="none" strike="noStrike"/>
                        <a:t>    일기장 기능 수행</a:t>
                      </a:r>
                      <a:endParaRPr sz="1500" u="none" cap="none" strike="noStrike"/>
                    </a:p>
                    <a:p>
                      <a:pPr indent="0" lvl="0" marL="0" marR="0" rtl="0" algn="l">
                        <a:lnSpc>
                          <a:spcPct val="150000"/>
                        </a:lnSpc>
                        <a:spcBef>
                          <a:spcPts val="0"/>
                        </a:spcBef>
                        <a:spcAft>
                          <a:spcPts val="0"/>
                        </a:spcAft>
                        <a:buNone/>
                      </a:pPr>
                      <a:r>
                        <a:rPr lang="ko-KR" sz="1500" u="none" cap="none" strike="noStrike"/>
                        <a:t>  • 감정 분석을 유저가 작성한 일기장을 통해서 진행</a:t>
                      </a:r>
                      <a:endParaRPr sz="1500" u="none" cap="none" strike="noStrike"/>
                    </a:p>
                    <a:p>
                      <a:pPr indent="0" lvl="0" marL="0" marR="0" rtl="0" algn="l">
                        <a:lnSpc>
                          <a:spcPct val="150000"/>
                        </a:lnSpc>
                        <a:spcBef>
                          <a:spcPts val="0"/>
                        </a:spcBef>
                        <a:spcAft>
                          <a:spcPts val="0"/>
                        </a:spcAft>
                        <a:buNone/>
                      </a:pPr>
                      <a:r>
                        <a:rPr lang="ko-KR" sz="1500" u="none" cap="none" strike="noStrike"/>
                        <a:t>  • 선택하는 영화에 따라 유저에 대한 성향 파악 후</a:t>
                      </a:r>
                      <a:endParaRPr sz="1500" u="none" cap="none" strike="noStrike"/>
                    </a:p>
                    <a:p>
                      <a:pPr indent="0" lvl="0" marL="0" marR="0" rtl="0" algn="l">
                        <a:lnSpc>
                          <a:spcPct val="150000"/>
                        </a:lnSpc>
                        <a:spcBef>
                          <a:spcPts val="0"/>
                        </a:spcBef>
                        <a:spcAft>
                          <a:spcPts val="0"/>
                        </a:spcAft>
                        <a:buNone/>
                      </a:pPr>
                      <a:r>
                        <a:rPr lang="ko-KR" sz="1500" u="none" cap="none" strike="noStrike"/>
                        <a:t>    영화추천이 달라짐</a:t>
                      </a:r>
                      <a:endParaRPr sz="1500" u="none" cap="none" strike="noStrike"/>
                    </a:p>
                    <a:p>
                      <a:pPr indent="0" lvl="0" marL="0" marR="0" rtl="0" algn="l">
                        <a:spcBef>
                          <a:spcPts val="0"/>
                        </a:spcBef>
                        <a:spcAft>
                          <a:spcPts val="0"/>
                        </a:spcAft>
                        <a:buNone/>
                      </a:pPr>
                      <a:r>
                        <a:rPr lang="ko-KR" sz="1800" u="none" cap="none" strike="noStrike"/>
                        <a:t>     </a:t>
                      </a:r>
                      <a:endParaRPr sz="1800" u="none" cap="none" strike="noStrike"/>
                    </a:p>
                  </a:txBody>
                  <a:tcPr marT="45725" marB="45725" marR="91450" marL="91450">
                    <a:solidFill>
                      <a:srgbClr val="F2F2F2"/>
                    </a:solidFill>
                  </a:tcPr>
                </a:tc>
              </a:tr>
            </a:tbl>
          </a:graphicData>
        </a:graphic>
      </p:graphicFrame>
      <p:graphicFrame>
        <p:nvGraphicFramePr>
          <p:cNvPr id="142" name="Google Shape;142;p4"/>
          <p:cNvGraphicFramePr/>
          <p:nvPr/>
        </p:nvGraphicFramePr>
        <p:xfrm>
          <a:off x="6291074" y="1712466"/>
          <a:ext cx="3000000" cy="3000000"/>
        </p:xfrm>
        <a:graphic>
          <a:graphicData uri="http://schemas.openxmlformats.org/drawingml/2006/table">
            <a:tbl>
              <a:tblPr bandRow="1" firstRow="1">
                <a:noFill/>
                <a:tableStyleId>{EB33F06F-F5B5-400D-8347-FB364C76F6A0}</a:tableStyleId>
              </a:tblPr>
              <a:tblGrid>
                <a:gridCol w="4780275"/>
              </a:tblGrid>
              <a:tr h="741725">
                <a:tc>
                  <a:txBody>
                    <a:bodyPr/>
                    <a:lstStyle/>
                    <a:p>
                      <a:pPr indent="0" lvl="0" marL="0" marR="0" rtl="0" algn="ctr">
                        <a:spcBef>
                          <a:spcPts val="0"/>
                        </a:spcBef>
                        <a:spcAft>
                          <a:spcPts val="0"/>
                        </a:spcAft>
                        <a:buNone/>
                      </a:pPr>
                      <a:r>
                        <a:rPr lang="ko-KR" sz="1800" u="none" cap="none" strike="noStrike"/>
                        <a:t> </a:t>
                      </a:r>
                      <a:r>
                        <a:rPr lang="ko-KR" sz="1800" u="none" cap="none" strike="noStrike"/>
                        <a:t>구현 기능</a:t>
                      </a:r>
                      <a:endParaRPr/>
                    </a:p>
                  </a:txBody>
                  <a:tcPr marT="45725" marB="45725" marR="91450" marL="91450" anchor="ctr">
                    <a:solidFill>
                      <a:srgbClr val="1CADBD"/>
                    </a:solidFill>
                  </a:tcPr>
                </a:tc>
              </a:tr>
              <a:tr h="3320925">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1" lang="ko-KR" sz="1800" u="none" cap="none" strike="noStrike"/>
                        <a:t>   구현 기능</a:t>
                      </a:r>
                      <a:endParaRPr b="1" sz="1800" u="none" cap="none" strike="noStrike"/>
                    </a:p>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t/>
                      </a:r>
                      <a:endParaRPr sz="1800" u="none" cap="none" strike="noStrike"/>
                    </a:p>
                    <a:p>
                      <a:pPr indent="0" lvl="0" marL="0" marR="0" rtl="0" algn="l">
                        <a:lnSpc>
                          <a:spcPct val="150000"/>
                        </a:lnSpc>
                        <a:spcBef>
                          <a:spcPts val="0"/>
                        </a:spcBef>
                        <a:spcAft>
                          <a:spcPts val="0"/>
                        </a:spcAft>
                        <a:buNone/>
                      </a:pPr>
                      <a:r>
                        <a:rPr lang="ko-KR" sz="1500" u="none" cap="none" strike="noStrike"/>
                        <a:t>  • 일기장</a:t>
                      </a:r>
                      <a:endParaRPr sz="1500" u="none" cap="none" strike="noStrike"/>
                    </a:p>
                    <a:p>
                      <a:pPr indent="0" lvl="0" marL="0" marR="0" rtl="0" algn="l">
                        <a:lnSpc>
                          <a:spcPct val="150000"/>
                        </a:lnSpc>
                        <a:spcBef>
                          <a:spcPts val="0"/>
                        </a:spcBef>
                        <a:spcAft>
                          <a:spcPts val="0"/>
                        </a:spcAft>
                        <a:buNone/>
                      </a:pPr>
                      <a:r>
                        <a:rPr lang="ko-KR" sz="1500" u="none" cap="none" strike="noStrike"/>
                        <a:t>  • 로그인 / 로그아웃 기능 – 유저관리</a:t>
                      </a:r>
                      <a:endParaRPr sz="1500" u="none" cap="none" strike="noStrike"/>
                    </a:p>
                    <a:p>
                      <a:pPr indent="0" lvl="0" marL="0" marR="0" rtl="0" algn="l">
                        <a:lnSpc>
                          <a:spcPct val="150000"/>
                        </a:lnSpc>
                        <a:spcBef>
                          <a:spcPts val="0"/>
                        </a:spcBef>
                        <a:spcAft>
                          <a:spcPts val="0"/>
                        </a:spcAft>
                        <a:buNone/>
                      </a:pPr>
                      <a:r>
                        <a:rPr lang="ko-KR" sz="1500" u="none" cap="none" strike="noStrike"/>
                        <a:t>  • 성향 파악</a:t>
                      </a:r>
                      <a:endParaRPr sz="1500" u="none" cap="none" strike="noStrike"/>
                    </a:p>
                    <a:p>
                      <a:pPr indent="0" lvl="0" marL="0" marR="0" rtl="0" algn="l">
                        <a:lnSpc>
                          <a:spcPct val="150000"/>
                        </a:lnSpc>
                        <a:spcBef>
                          <a:spcPts val="0"/>
                        </a:spcBef>
                        <a:spcAft>
                          <a:spcPts val="0"/>
                        </a:spcAft>
                        <a:buNone/>
                      </a:pPr>
                      <a:r>
                        <a:rPr lang="ko-KR" sz="1500" u="none" cap="none" strike="noStrike"/>
                        <a:t>  • 1. 낙천적 영화추천 | 2. 슬픈 영화 추천</a:t>
                      </a:r>
                      <a:endParaRPr sz="1500" u="none" cap="none" strike="noStrike"/>
                    </a:p>
                    <a:p>
                      <a:pPr indent="0" lvl="0" marL="0" marR="0" rtl="0" algn="l">
                        <a:lnSpc>
                          <a:spcPct val="150000"/>
                        </a:lnSpc>
                        <a:spcBef>
                          <a:spcPts val="0"/>
                        </a:spcBef>
                        <a:spcAft>
                          <a:spcPts val="0"/>
                        </a:spcAft>
                        <a:buNone/>
                      </a:pPr>
                      <a:r>
                        <a:t/>
                      </a:r>
                      <a:endParaRPr sz="1800" u="none" cap="none" strike="noStrike"/>
                    </a:p>
                  </a:txBody>
                  <a:tcPr marT="45725" marB="45725" marR="91450" marL="91450">
                    <a:solidFill>
                      <a:srgbClr val="F2F2F2"/>
                    </a:solidFill>
                  </a:tcPr>
                </a:tc>
              </a:tr>
            </a:tbl>
          </a:graphicData>
        </a:graphic>
      </p:graphicFrame>
      <p:sp>
        <p:nvSpPr>
          <p:cNvPr id="143" name="Google Shape;14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i="0" lang="ko-KR" sz="3000" u="none" cap="none" strike="noStrike">
                <a:solidFill>
                  <a:schemeClr val="lt1"/>
                </a:solidFill>
                <a:latin typeface="Malgun Gothic"/>
                <a:ea typeface="Malgun Gothic"/>
                <a:cs typeface="Malgun Gothic"/>
                <a:sym typeface="Malgun Gothic"/>
              </a:rPr>
              <a:t>프로젝트 수행 방향 시스템 구성도</a:t>
            </a:r>
            <a:endParaRPr/>
          </a:p>
        </p:txBody>
      </p:sp>
      <p:sp>
        <p:nvSpPr>
          <p:cNvPr id="149" name="Google Shape;149;p5"/>
          <p:cNvSpPr/>
          <p:nvPr/>
        </p:nvSpPr>
        <p:spPr>
          <a:xfrm>
            <a:off x="589026" y="2826707"/>
            <a:ext cx="2468880" cy="1161288"/>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500" u="none" cap="none" strike="noStrike">
                <a:solidFill>
                  <a:schemeClr val="dk1"/>
                </a:solidFill>
                <a:latin typeface="Malgun Gothic"/>
                <a:ea typeface="Malgun Gothic"/>
                <a:cs typeface="Malgun Gothic"/>
                <a:sym typeface="Malgun Gothic"/>
              </a:rPr>
              <a:t>아이디 / 비밀번호</a:t>
            </a:r>
            <a:endParaRPr b="1" i="0" sz="1500" u="none" cap="none" strike="noStrike">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b="1" i="0" lang="ko-KR" sz="1500" u="none" cap="none" strike="noStrike">
                <a:solidFill>
                  <a:schemeClr val="dk1"/>
                </a:solidFill>
                <a:latin typeface="Malgun Gothic"/>
                <a:ea typeface="Malgun Gothic"/>
                <a:cs typeface="Malgun Gothic"/>
                <a:sym typeface="Malgun Gothic"/>
              </a:rPr>
              <a:t>로그인</a:t>
            </a:r>
            <a:endParaRPr/>
          </a:p>
        </p:txBody>
      </p:sp>
      <p:sp>
        <p:nvSpPr>
          <p:cNvPr id="150" name="Google Shape;150;p5"/>
          <p:cNvSpPr/>
          <p:nvPr/>
        </p:nvSpPr>
        <p:spPr>
          <a:xfrm>
            <a:off x="630936" y="4617720"/>
            <a:ext cx="2468880" cy="1359408"/>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500" u="none" cap="none" strike="noStrike">
                <a:solidFill>
                  <a:schemeClr val="dk1"/>
                </a:solidFill>
                <a:latin typeface="Malgun Gothic"/>
                <a:ea typeface="Malgun Gothic"/>
                <a:cs typeface="Malgun Gothic"/>
                <a:sym typeface="Malgun Gothic"/>
              </a:rPr>
              <a:t>회원가입</a:t>
            </a:r>
            <a:endParaRPr b="1" i="0" sz="1500" u="none" cap="none" strike="noStrike">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t/>
            </a:r>
            <a:endParaRPr b="1" i="0" sz="1500" u="none" cap="none" strike="noStrike">
              <a:solidFill>
                <a:schemeClr val="dk1"/>
              </a:solidFill>
              <a:latin typeface="Malgun Gothic"/>
              <a:ea typeface="Malgun Gothic"/>
              <a:cs typeface="Malgun Gothic"/>
              <a:sym typeface="Malgun Gothic"/>
            </a:endParaRPr>
          </a:p>
          <a:p>
            <a:pPr indent="-342900" lvl="0" marL="342900" marR="0" rtl="0" algn="l">
              <a:spcBef>
                <a:spcPts val="0"/>
              </a:spcBef>
              <a:spcAft>
                <a:spcPts val="0"/>
              </a:spcAft>
              <a:buClr>
                <a:schemeClr val="dk1"/>
              </a:buClr>
              <a:buSzPts val="1500"/>
              <a:buFont typeface="Malgun Gothic"/>
              <a:buAutoNum type="arabicPeriod"/>
            </a:pPr>
            <a:r>
              <a:rPr b="1" i="0" lang="ko-KR" sz="1500" u="none" cap="none" strike="noStrike">
                <a:solidFill>
                  <a:schemeClr val="dk1"/>
                </a:solidFill>
                <a:latin typeface="Malgun Gothic"/>
                <a:ea typeface="Malgun Gothic"/>
                <a:cs typeface="Malgun Gothic"/>
                <a:sym typeface="Malgun Gothic"/>
              </a:rPr>
              <a:t>아이디</a:t>
            </a:r>
            <a:endParaRPr b="1" i="0" sz="1500" u="none" cap="none" strike="noStrike">
              <a:solidFill>
                <a:schemeClr val="dk1"/>
              </a:solidFill>
              <a:latin typeface="Malgun Gothic"/>
              <a:ea typeface="Malgun Gothic"/>
              <a:cs typeface="Malgun Gothic"/>
              <a:sym typeface="Malgun Gothic"/>
            </a:endParaRPr>
          </a:p>
          <a:p>
            <a:pPr indent="-342900" lvl="0" marL="342900" marR="0" rtl="0" algn="l">
              <a:spcBef>
                <a:spcPts val="0"/>
              </a:spcBef>
              <a:spcAft>
                <a:spcPts val="0"/>
              </a:spcAft>
              <a:buClr>
                <a:schemeClr val="dk1"/>
              </a:buClr>
              <a:buSzPts val="1500"/>
              <a:buFont typeface="Malgun Gothic"/>
              <a:buAutoNum type="arabicPeriod"/>
            </a:pPr>
            <a:r>
              <a:rPr b="1" i="0" lang="ko-KR" sz="1500" u="none" cap="none" strike="noStrike">
                <a:solidFill>
                  <a:schemeClr val="dk1"/>
                </a:solidFill>
                <a:latin typeface="Malgun Gothic"/>
                <a:ea typeface="Malgun Gothic"/>
                <a:cs typeface="Malgun Gothic"/>
                <a:sym typeface="Malgun Gothic"/>
              </a:rPr>
              <a:t>비밀번호</a:t>
            </a:r>
            <a:endParaRPr b="1" i="0" sz="1500" u="none" cap="none" strike="noStrike">
              <a:solidFill>
                <a:schemeClr val="dk1"/>
              </a:solidFill>
              <a:latin typeface="Malgun Gothic"/>
              <a:ea typeface="Malgun Gothic"/>
              <a:cs typeface="Malgun Gothic"/>
              <a:sym typeface="Malgun Gothic"/>
            </a:endParaRPr>
          </a:p>
          <a:p>
            <a:pPr indent="-342900" lvl="0" marL="342900" marR="0" rtl="0" algn="l">
              <a:spcBef>
                <a:spcPts val="0"/>
              </a:spcBef>
              <a:spcAft>
                <a:spcPts val="0"/>
              </a:spcAft>
              <a:buClr>
                <a:schemeClr val="dk1"/>
              </a:buClr>
              <a:buSzPts val="1500"/>
              <a:buFont typeface="Malgun Gothic"/>
              <a:buAutoNum type="arabicPeriod"/>
            </a:pPr>
            <a:r>
              <a:rPr b="1" i="0" lang="ko-KR" sz="1500" u="none" cap="none" strike="noStrike">
                <a:solidFill>
                  <a:schemeClr val="dk1"/>
                </a:solidFill>
                <a:latin typeface="Malgun Gothic"/>
                <a:ea typeface="Malgun Gothic"/>
                <a:cs typeface="Malgun Gothic"/>
                <a:sym typeface="Malgun Gothic"/>
              </a:rPr>
              <a:t>성향</a:t>
            </a:r>
            <a:endParaRPr/>
          </a:p>
        </p:txBody>
      </p:sp>
      <p:sp>
        <p:nvSpPr>
          <p:cNvPr id="151" name="Google Shape;151;p5"/>
          <p:cNvSpPr/>
          <p:nvPr/>
        </p:nvSpPr>
        <p:spPr>
          <a:xfrm>
            <a:off x="630936" y="1459992"/>
            <a:ext cx="2468880" cy="780288"/>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500" u="none" cap="none" strike="noStrike">
                <a:solidFill>
                  <a:schemeClr val="dk1"/>
                </a:solidFill>
                <a:latin typeface="Malgun Gothic"/>
                <a:ea typeface="Malgun Gothic"/>
                <a:cs typeface="Malgun Gothic"/>
                <a:sym typeface="Malgun Gothic"/>
              </a:rPr>
              <a:t>아이디 찾기</a:t>
            </a:r>
            <a:endParaRPr b="1" i="0" sz="1500" u="none" cap="none" strike="noStrike">
              <a:solidFill>
                <a:schemeClr val="dk1"/>
              </a:solidFill>
              <a:latin typeface="Malgun Gothic"/>
              <a:ea typeface="Malgun Gothic"/>
              <a:cs typeface="Malgun Gothic"/>
              <a:sym typeface="Malgun Gothic"/>
            </a:endParaRPr>
          </a:p>
        </p:txBody>
      </p:sp>
      <p:sp>
        <p:nvSpPr>
          <p:cNvPr id="152" name="Google Shape;152;p5"/>
          <p:cNvSpPr/>
          <p:nvPr/>
        </p:nvSpPr>
        <p:spPr>
          <a:xfrm>
            <a:off x="3603676" y="2848356"/>
            <a:ext cx="2645664" cy="1161288"/>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500" u="none" cap="none" strike="noStrike">
                <a:solidFill>
                  <a:schemeClr val="dk1"/>
                </a:solidFill>
                <a:latin typeface="Malgun Gothic"/>
                <a:ea typeface="Malgun Gothic"/>
                <a:cs typeface="Malgun Gothic"/>
                <a:sym typeface="Malgun Gothic"/>
              </a:rPr>
              <a:t>게시판</a:t>
            </a:r>
            <a:endParaRPr b="1" i="0" sz="1500" u="none" cap="none" strike="noStrike">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rPr b="1" i="0" lang="ko-KR" sz="1500" u="none" cap="none" strike="noStrike">
                <a:solidFill>
                  <a:schemeClr val="dk1"/>
                </a:solidFill>
                <a:latin typeface="Malgun Gothic"/>
                <a:ea typeface="Malgun Gothic"/>
                <a:cs typeface="Malgun Gothic"/>
                <a:sym typeface="Malgun Gothic"/>
              </a:rPr>
              <a:t>(일기 내용들 – 제목, 내용)</a:t>
            </a:r>
            <a:endParaRPr b="1" i="0" sz="1500" u="none" cap="none" strike="noStrike">
              <a:solidFill>
                <a:schemeClr val="dk1"/>
              </a:solidFill>
              <a:latin typeface="Malgun Gothic"/>
              <a:ea typeface="Malgun Gothic"/>
              <a:cs typeface="Malgun Gothic"/>
              <a:sym typeface="Malgun Gothic"/>
            </a:endParaRPr>
          </a:p>
        </p:txBody>
      </p:sp>
      <p:sp>
        <p:nvSpPr>
          <p:cNvPr id="153" name="Google Shape;153;p5"/>
          <p:cNvSpPr/>
          <p:nvPr/>
        </p:nvSpPr>
        <p:spPr>
          <a:xfrm>
            <a:off x="6760464" y="2848356"/>
            <a:ext cx="2282952" cy="1161288"/>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500" u="none" cap="none" strike="noStrike">
                <a:solidFill>
                  <a:schemeClr val="dk1"/>
                </a:solidFill>
                <a:latin typeface="Malgun Gothic"/>
                <a:ea typeface="Malgun Gothic"/>
                <a:cs typeface="Malgun Gothic"/>
                <a:sym typeface="Malgun Gothic"/>
              </a:rPr>
              <a:t>일기 작성</a:t>
            </a:r>
            <a:endParaRPr b="1" i="0" sz="1500" u="none" cap="none" strike="noStrike">
              <a:solidFill>
                <a:schemeClr val="dk1"/>
              </a:solidFill>
              <a:latin typeface="Malgun Gothic"/>
              <a:ea typeface="Malgun Gothic"/>
              <a:cs typeface="Malgun Gothic"/>
              <a:sym typeface="Malgun Gothic"/>
            </a:endParaRPr>
          </a:p>
        </p:txBody>
      </p:sp>
      <p:sp>
        <p:nvSpPr>
          <p:cNvPr id="154" name="Google Shape;154;p5"/>
          <p:cNvSpPr/>
          <p:nvPr/>
        </p:nvSpPr>
        <p:spPr>
          <a:xfrm>
            <a:off x="9208008" y="1459992"/>
            <a:ext cx="2282952" cy="1161288"/>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500" u="none" cap="none" strike="noStrike">
                <a:solidFill>
                  <a:schemeClr val="dk1"/>
                </a:solidFill>
                <a:latin typeface="Malgun Gothic"/>
                <a:ea typeface="Malgun Gothic"/>
                <a:cs typeface="Malgun Gothic"/>
                <a:sym typeface="Malgun Gothic"/>
              </a:rPr>
              <a:t>감정 분석 결과</a:t>
            </a:r>
            <a:endParaRPr b="1" i="0" sz="1500" u="none" cap="none" strike="noStrike">
              <a:solidFill>
                <a:schemeClr val="dk1"/>
              </a:solidFill>
              <a:latin typeface="Malgun Gothic"/>
              <a:ea typeface="Malgun Gothic"/>
              <a:cs typeface="Malgun Gothic"/>
              <a:sym typeface="Malgun Gothic"/>
            </a:endParaRPr>
          </a:p>
        </p:txBody>
      </p:sp>
      <p:sp>
        <p:nvSpPr>
          <p:cNvPr id="155" name="Google Shape;155;p5"/>
          <p:cNvSpPr/>
          <p:nvPr/>
        </p:nvSpPr>
        <p:spPr>
          <a:xfrm>
            <a:off x="9208008" y="4346448"/>
            <a:ext cx="2282952" cy="1161288"/>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1500" u="none" cap="none" strike="noStrike">
                <a:solidFill>
                  <a:schemeClr val="dk1"/>
                </a:solidFill>
                <a:latin typeface="Malgun Gothic"/>
                <a:ea typeface="Malgun Gothic"/>
                <a:cs typeface="Malgun Gothic"/>
                <a:sym typeface="Malgun Gothic"/>
              </a:rPr>
              <a:t>영화추천 목록</a:t>
            </a:r>
            <a:endParaRPr/>
          </a:p>
        </p:txBody>
      </p:sp>
      <p:sp>
        <p:nvSpPr>
          <p:cNvPr id="156" name="Google Shape;156;p5"/>
          <p:cNvSpPr/>
          <p:nvPr/>
        </p:nvSpPr>
        <p:spPr>
          <a:xfrm rot="10800000">
            <a:off x="1714500" y="2353818"/>
            <a:ext cx="301752" cy="381000"/>
          </a:xfrm>
          <a:prstGeom prst="down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57" name="Google Shape;157;p5"/>
          <p:cNvSpPr/>
          <p:nvPr/>
        </p:nvSpPr>
        <p:spPr>
          <a:xfrm>
            <a:off x="1714499" y="4123181"/>
            <a:ext cx="301752" cy="381000"/>
          </a:xfrm>
          <a:prstGeom prst="down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58" name="Google Shape;158;p5"/>
          <p:cNvSpPr/>
          <p:nvPr/>
        </p:nvSpPr>
        <p:spPr>
          <a:xfrm rot="-5400000">
            <a:off x="3260597" y="3238500"/>
            <a:ext cx="301752" cy="381000"/>
          </a:xfrm>
          <a:prstGeom prst="down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59" name="Google Shape;159;p5"/>
          <p:cNvSpPr/>
          <p:nvPr/>
        </p:nvSpPr>
        <p:spPr>
          <a:xfrm rot="-5400000">
            <a:off x="6408419" y="3238500"/>
            <a:ext cx="301752" cy="381000"/>
          </a:xfrm>
          <a:prstGeom prst="down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60" name="Google Shape;160;p5"/>
          <p:cNvSpPr/>
          <p:nvPr/>
        </p:nvSpPr>
        <p:spPr>
          <a:xfrm rot="-8022514">
            <a:off x="8866632" y="2471928"/>
            <a:ext cx="301752" cy="381000"/>
          </a:xfrm>
          <a:prstGeom prst="down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61" name="Google Shape;161;p5"/>
          <p:cNvSpPr/>
          <p:nvPr/>
        </p:nvSpPr>
        <p:spPr>
          <a:xfrm rot="-2994628">
            <a:off x="8866633" y="4046220"/>
            <a:ext cx="301752" cy="381000"/>
          </a:xfrm>
          <a:prstGeom prst="downArrow">
            <a:avLst>
              <a:gd fmla="val 50000" name="adj1"/>
              <a:gd fmla="val 50000" name="adj2"/>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descr="데이터베이스 단색으로 채워진" id="162" name="Google Shape;162;p5"/>
          <p:cNvPicPr preferRelativeResize="0"/>
          <p:nvPr/>
        </p:nvPicPr>
        <p:blipFill rotWithShape="1">
          <a:blip r:embed="rId3">
            <a:alphaModFix/>
          </a:blip>
          <a:srcRect b="0" l="0" r="0" t="0"/>
          <a:stretch/>
        </p:blipFill>
        <p:spPr>
          <a:xfrm>
            <a:off x="2445256" y="3608674"/>
            <a:ext cx="694183" cy="694183"/>
          </a:xfrm>
          <a:prstGeom prst="rect">
            <a:avLst/>
          </a:prstGeom>
          <a:noFill/>
          <a:ln>
            <a:noFill/>
          </a:ln>
        </p:spPr>
      </p:pic>
      <p:pic>
        <p:nvPicPr>
          <p:cNvPr descr="데이터베이스 단색으로 채워진" id="163" name="Google Shape;163;p5"/>
          <p:cNvPicPr preferRelativeResize="0"/>
          <p:nvPr/>
        </p:nvPicPr>
        <p:blipFill rotWithShape="1">
          <a:blip r:embed="rId3">
            <a:alphaModFix/>
          </a:blip>
          <a:srcRect b="0" l="0" r="0" t="0"/>
          <a:stretch/>
        </p:blipFill>
        <p:spPr>
          <a:xfrm>
            <a:off x="5617256" y="3640903"/>
            <a:ext cx="694183" cy="694183"/>
          </a:xfrm>
          <a:prstGeom prst="rect">
            <a:avLst/>
          </a:prstGeom>
          <a:noFill/>
          <a:ln>
            <a:noFill/>
          </a:ln>
        </p:spPr>
      </p:pic>
      <p:pic>
        <p:nvPicPr>
          <p:cNvPr descr="데이터베이스 단색으로 채워진" id="164" name="Google Shape;164;p5"/>
          <p:cNvPicPr preferRelativeResize="0"/>
          <p:nvPr/>
        </p:nvPicPr>
        <p:blipFill rotWithShape="1">
          <a:blip r:embed="rId3">
            <a:alphaModFix/>
          </a:blip>
          <a:srcRect b="0" l="0" r="0" t="0"/>
          <a:stretch/>
        </p:blipFill>
        <p:spPr>
          <a:xfrm>
            <a:off x="8104628" y="3654618"/>
            <a:ext cx="694183" cy="694183"/>
          </a:xfrm>
          <a:prstGeom prst="rect">
            <a:avLst/>
          </a:prstGeom>
          <a:noFill/>
          <a:ln>
            <a:noFill/>
          </a:ln>
        </p:spPr>
      </p:pic>
      <p:sp>
        <p:nvSpPr>
          <p:cNvPr id="165" name="Google Shape;165;p5"/>
          <p:cNvSpPr/>
          <p:nvPr/>
        </p:nvSpPr>
        <p:spPr>
          <a:xfrm>
            <a:off x="320040" y="1179576"/>
            <a:ext cx="8723376" cy="5495544"/>
          </a:xfrm>
          <a:prstGeom prst="roundRect">
            <a:avLst>
              <a:gd fmla="val 7516" name="adj"/>
            </a:avLst>
          </a:prstGeom>
          <a:noFill/>
          <a:ln cap="flat" cmpd="sng" w="19050">
            <a:solidFill>
              <a:srgbClr val="1CADB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pic>
        <p:nvPicPr>
          <p:cNvPr descr="인터넷 단색으로 채워진" id="166" name="Google Shape;166;p5"/>
          <p:cNvPicPr preferRelativeResize="0"/>
          <p:nvPr/>
        </p:nvPicPr>
        <p:blipFill rotWithShape="1">
          <a:blip r:embed="rId4">
            <a:alphaModFix/>
          </a:blip>
          <a:srcRect b="0" l="0" r="0" t="0"/>
          <a:stretch/>
        </p:blipFill>
        <p:spPr>
          <a:xfrm>
            <a:off x="4398264" y="800828"/>
            <a:ext cx="914400" cy="914400"/>
          </a:xfrm>
          <a:prstGeom prst="rect">
            <a:avLst/>
          </a:prstGeom>
          <a:noFill/>
          <a:ln>
            <a:noFill/>
          </a:ln>
        </p:spPr>
      </p:pic>
      <p:sp>
        <p:nvSpPr>
          <p:cNvPr id="167" name="Google Shape;167;p5"/>
          <p:cNvSpPr/>
          <p:nvPr/>
        </p:nvSpPr>
        <p:spPr>
          <a:xfrm>
            <a:off x="9210575" y="1258028"/>
            <a:ext cx="2299508" cy="5269007"/>
          </a:xfrm>
          <a:prstGeom prst="roundRect">
            <a:avLst>
              <a:gd fmla="val 7516" name="adj"/>
            </a:avLst>
          </a:prstGeom>
          <a:noFill/>
          <a:ln cap="flat" cmpd="sng" w="19050">
            <a:solidFill>
              <a:srgbClr val="1CADB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algun Gothic"/>
              <a:ea typeface="Malgun Gothic"/>
              <a:cs typeface="Malgun Gothic"/>
              <a:sym typeface="Malgun Gothic"/>
            </a:endParaRPr>
          </a:p>
        </p:txBody>
      </p:sp>
      <p:pic>
        <p:nvPicPr>
          <p:cNvPr descr="구름 단색으로 채워진" id="168" name="Google Shape;168;p5"/>
          <p:cNvPicPr preferRelativeResize="0"/>
          <p:nvPr/>
        </p:nvPicPr>
        <p:blipFill rotWithShape="1">
          <a:blip r:embed="rId5">
            <a:alphaModFix/>
          </a:blip>
          <a:srcRect b="0" l="0" r="0" t="0"/>
          <a:stretch/>
        </p:blipFill>
        <p:spPr>
          <a:xfrm>
            <a:off x="9903129" y="720947"/>
            <a:ext cx="914400" cy="914400"/>
          </a:xfrm>
          <a:prstGeom prst="rect">
            <a:avLst/>
          </a:prstGeom>
          <a:noFill/>
          <a:ln>
            <a:noFill/>
          </a:ln>
        </p:spPr>
      </p:pic>
      <p:pic>
        <p:nvPicPr>
          <p:cNvPr descr="그래픽, 라인, 폰트, 다채로움이(가) 표시된 사진&#10;&#10;자동 생성된 설명" id="169" name="Google Shape;169;p5"/>
          <p:cNvPicPr preferRelativeResize="0"/>
          <p:nvPr/>
        </p:nvPicPr>
        <p:blipFill rotWithShape="1">
          <a:blip r:embed="rId6">
            <a:alphaModFix/>
          </a:blip>
          <a:srcRect b="0" l="0" r="0" t="0"/>
          <a:stretch/>
        </p:blipFill>
        <p:spPr>
          <a:xfrm>
            <a:off x="10679024" y="2353818"/>
            <a:ext cx="758952" cy="518815"/>
          </a:xfrm>
          <a:prstGeom prst="rect">
            <a:avLst/>
          </a:prstGeom>
          <a:noFill/>
          <a:ln>
            <a:noFill/>
          </a:ln>
        </p:spPr>
      </p:pic>
      <p:pic>
        <p:nvPicPr>
          <p:cNvPr descr="그래픽, 라인, 폰트, 다채로움이(가) 표시된 사진&#10;&#10;자동 생성된 설명" id="170" name="Google Shape;170;p5"/>
          <p:cNvPicPr preferRelativeResize="0"/>
          <p:nvPr/>
        </p:nvPicPr>
        <p:blipFill rotWithShape="1">
          <a:blip r:embed="rId6">
            <a:alphaModFix/>
          </a:blip>
          <a:srcRect b="0" l="0" r="0" t="0"/>
          <a:stretch/>
        </p:blipFill>
        <p:spPr>
          <a:xfrm>
            <a:off x="10721696" y="5280987"/>
            <a:ext cx="758952" cy="518815"/>
          </a:xfrm>
          <a:prstGeom prst="rect">
            <a:avLst/>
          </a:prstGeom>
          <a:noFill/>
          <a:ln>
            <a:noFill/>
          </a:ln>
        </p:spPr>
      </p:pic>
      <p:sp>
        <p:nvSpPr>
          <p:cNvPr id="171" name="Google Shape;171;p5"/>
          <p:cNvSpPr/>
          <p:nvPr/>
        </p:nvSpPr>
        <p:spPr>
          <a:xfrm>
            <a:off x="9320931" y="3141506"/>
            <a:ext cx="2152473" cy="917448"/>
          </a:xfrm>
          <a:prstGeom prst="irregularSeal1">
            <a:avLst/>
          </a:prstGeom>
          <a:solidFill>
            <a:srgbClr val="1CADBD"/>
          </a:solidFill>
          <a:ln cap="flat" cmpd="sng" w="19050">
            <a:solidFill>
              <a:srgbClr val="1CADB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1800" u="none" cap="none" strike="noStrike">
                <a:solidFill>
                  <a:schemeClr val="lt1"/>
                </a:solidFill>
                <a:latin typeface="Malgun Gothic"/>
                <a:ea typeface="Malgun Gothic"/>
                <a:cs typeface="Malgun Gothic"/>
                <a:sym typeface="Malgun Gothic"/>
              </a:rPr>
              <a:t>serverless</a:t>
            </a:r>
            <a:endParaRPr b="0" i="0" sz="1800" u="none" cap="none" strike="noStrike">
              <a:solidFill>
                <a:schemeClr val="lt1"/>
              </a:solidFill>
              <a:latin typeface="Malgun Gothic"/>
              <a:ea typeface="Malgun Gothic"/>
              <a:cs typeface="Malgun Gothic"/>
              <a:sym typeface="Malgun Gothic"/>
            </a:endParaRPr>
          </a:p>
        </p:txBody>
      </p:sp>
      <p:sp>
        <p:nvSpPr>
          <p:cNvPr id="172" name="Google Shape;17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pic>
        <p:nvPicPr>
          <p:cNvPr id="173" name="Google Shape;173;p5"/>
          <p:cNvPicPr preferRelativeResize="0"/>
          <p:nvPr/>
        </p:nvPicPr>
        <p:blipFill rotWithShape="1">
          <a:blip r:embed="rId7">
            <a:alphaModFix/>
          </a:blip>
          <a:srcRect b="0" l="0" r="0" t="0"/>
          <a:stretch/>
        </p:blipFill>
        <p:spPr>
          <a:xfrm>
            <a:off x="8227234" y="5832287"/>
            <a:ext cx="571577" cy="716949"/>
          </a:xfrm>
          <a:prstGeom prst="rect">
            <a:avLst/>
          </a:prstGeom>
          <a:noFill/>
          <a:ln>
            <a:noFill/>
          </a:ln>
        </p:spPr>
      </p:pic>
      <p:pic>
        <p:nvPicPr>
          <p:cNvPr id="174" name="Google Shape;174;p5"/>
          <p:cNvPicPr preferRelativeResize="0"/>
          <p:nvPr/>
        </p:nvPicPr>
        <p:blipFill rotWithShape="1">
          <a:blip r:embed="rId8">
            <a:alphaModFix/>
          </a:blip>
          <a:srcRect b="0" l="0" r="0" t="0"/>
          <a:stretch/>
        </p:blipFill>
        <p:spPr>
          <a:xfrm>
            <a:off x="9429632" y="5866130"/>
            <a:ext cx="552568" cy="580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i="0" lang="ko-KR" sz="3000" u="none" cap="none" strike="noStrike">
                <a:solidFill>
                  <a:schemeClr val="lt1"/>
                </a:solidFill>
                <a:latin typeface="Malgun Gothic"/>
                <a:ea typeface="Malgun Gothic"/>
                <a:cs typeface="Malgun Gothic"/>
                <a:sym typeface="Malgun Gothic"/>
              </a:rPr>
              <a:t>프로젝트 수행 방향 시스템 구성도 </a:t>
            </a:r>
            <a:r>
              <a:rPr b="1" lang="ko-KR" sz="3000">
                <a:solidFill>
                  <a:schemeClr val="lt1"/>
                </a:solidFill>
                <a:latin typeface="Malgun Gothic"/>
                <a:ea typeface="Malgun Gothic"/>
                <a:cs typeface="Malgun Gothic"/>
                <a:sym typeface="Malgun Gothic"/>
              </a:rPr>
              <a:t>_</a:t>
            </a:r>
            <a:r>
              <a:rPr b="1" i="0" lang="ko-KR" sz="2500" u="none" cap="none" strike="noStrike">
                <a:solidFill>
                  <a:schemeClr val="lt1"/>
                </a:solidFill>
                <a:latin typeface="Malgun Gothic"/>
                <a:ea typeface="Malgun Gothic"/>
                <a:cs typeface="Malgun Gothic"/>
                <a:sym typeface="Malgun Gothic"/>
              </a:rPr>
              <a:t> 데이터베이스, 클라우드 구성</a:t>
            </a:r>
            <a:endParaRPr sz="2500"/>
          </a:p>
        </p:txBody>
      </p:sp>
      <p:sp>
        <p:nvSpPr>
          <p:cNvPr id="180" name="Google Shape;18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pic>
        <p:nvPicPr>
          <p:cNvPr id="181" name="Google Shape;181;p6"/>
          <p:cNvPicPr preferRelativeResize="0"/>
          <p:nvPr/>
        </p:nvPicPr>
        <p:blipFill>
          <a:blip r:embed="rId4">
            <a:alphaModFix/>
          </a:blip>
          <a:stretch>
            <a:fillRect/>
          </a:stretch>
        </p:blipFill>
        <p:spPr>
          <a:xfrm>
            <a:off x="1613500" y="1427740"/>
            <a:ext cx="9220200" cy="481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nvSpPr>
        <p:spPr>
          <a:xfrm>
            <a:off x="0" y="0"/>
            <a:ext cx="12191999" cy="873565"/>
          </a:xfrm>
          <a:prstGeom prst="rect">
            <a:avLst/>
          </a:prstGeom>
          <a:solidFill>
            <a:srgbClr val="1CADBD"/>
          </a:solidFill>
          <a:ln>
            <a:noFill/>
          </a:ln>
        </p:spPr>
        <p:txBody>
          <a:bodyPr anchorCtr="0" anchor="ctr" bIns="45700" lIns="91425" spcFirstLastPara="1" rIns="91425" wrap="square" tIns="45700">
            <a:normAutofit/>
          </a:bodyPr>
          <a:lstStyle/>
          <a:p>
            <a:pPr indent="457200" lvl="0" marL="0" marR="0" rtl="0" algn="l">
              <a:lnSpc>
                <a:spcPct val="90000"/>
              </a:lnSpc>
              <a:spcBef>
                <a:spcPts val="0"/>
              </a:spcBef>
              <a:spcAft>
                <a:spcPts val="0"/>
              </a:spcAft>
              <a:buClr>
                <a:schemeClr val="lt1"/>
              </a:buClr>
              <a:buSzPts val="3000"/>
              <a:buFont typeface="Malgun Gothic"/>
              <a:buNone/>
            </a:pPr>
            <a:r>
              <a:rPr b="1" i="0" lang="ko-KR" sz="3000" u="none" cap="none" strike="noStrike">
                <a:solidFill>
                  <a:schemeClr val="lt1"/>
                </a:solidFill>
                <a:latin typeface="Malgun Gothic"/>
                <a:ea typeface="Malgun Gothic"/>
                <a:cs typeface="Malgun Gothic"/>
                <a:sym typeface="Malgun Gothic"/>
              </a:rPr>
              <a:t>함수 앱 소개(1) </a:t>
            </a:r>
            <a:r>
              <a:rPr b="1" lang="ko-KR" sz="2500">
                <a:solidFill>
                  <a:schemeClr val="lt1"/>
                </a:solidFill>
                <a:latin typeface="Malgun Gothic"/>
                <a:ea typeface="Malgun Gothic"/>
                <a:cs typeface="Malgun Gothic"/>
                <a:sym typeface="Malgun Gothic"/>
              </a:rPr>
              <a:t>_</a:t>
            </a:r>
            <a:r>
              <a:rPr b="1" i="0" lang="ko-KR" sz="2500" u="none" cap="none" strike="noStrike">
                <a:solidFill>
                  <a:schemeClr val="lt1"/>
                </a:solidFill>
                <a:latin typeface="Malgun Gothic"/>
                <a:ea typeface="Malgun Gothic"/>
                <a:cs typeface="Malgun Gothic"/>
                <a:sym typeface="Malgun Gothic"/>
              </a:rPr>
              <a:t> 감정분류 모델</a:t>
            </a:r>
            <a:endParaRPr sz="2500"/>
          </a:p>
        </p:txBody>
      </p:sp>
      <p:sp>
        <p:nvSpPr>
          <p:cNvPr id="187" name="Google Shape;187;p7"/>
          <p:cNvSpPr txBox="1"/>
          <p:nvPr/>
        </p:nvSpPr>
        <p:spPr>
          <a:xfrm>
            <a:off x="356616" y="1234440"/>
            <a:ext cx="1892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1800" u="none" cap="none" strike="noStrike">
                <a:solidFill>
                  <a:schemeClr val="dk1"/>
                </a:solidFill>
                <a:latin typeface="Malgun Gothic"/>
                <a:ea typeface="Malgun Gothic"/>
                <a:cs typeface="Malgun Gothic"/>
                <a:sym typeface="Malgun Gothic"/>
              </a:rPr>
              <a:t>모델소개</a:t>
            </a:r>
            <a:endParaRPr/>
          </a:p>
        </p:txBody>
      </p:sp>
      <p:sp>
        <p:nvSpPr>
          <p:cNvPr id="188" name="Google Shape;188;p7"/>
          <p:cNvSpPr/>
          <p:nvPr/>
        </p:nvSpPr>
        <p:spPr>
          <a:xfrm>
            <a:off x="356616" y="1964647"/>
            <a:ext cx="4535424" cy="3163824"/>
          </a:xfrm>
          <a:prstGeom prst="rect">
            <a:avLst/>
          </a:prstGeom>
          <a:solidFill>
            <a:srgbClr val="F2F2F2"/>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10000개의 트위터 데이터</a:t>
            </a:r>
            <a:endParaRPr sz="1800">
              <a:solidFill>
                <a:schemeClr val="dk1"/>
              </a:solidFill>
              <a:latin typeface="Malgun Gothic"/>
              <a:ea typeface="Malgun Gothic"/>
              <a:cs typeface="Malgun Gothic"/>
              <a:sym typeface="Malgun Gothic"/>
            </a:endParaRPr>
          </a:p>
          <a:p>
            <a:pPr indent="-285750" lvl="0" marL="285750" marR="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label(happiness, sadness)</a:t>
            </a:r>
            <a:endParaRPr/>
          </a:p>
          <a:p>
            <a:pPr indent="-171450" lvl="0" marL="285750" marR="0" rtl="0" algn="ctr">
              <a:spcBef>
                <a:spcPts val="0"/>
              </a:spcBef>
              <a:spcAft>
                <a:spcPts val="0"/>
              </a:spcAft>
              <a:buClr>
                <a:schemeClr val="dk1"/>
              </a:buClr>
              <a:buSzPts val="1800"/>
              <a:buFont typeface="Malgun Gothic"/>
              <a:buNone/>
            </a:pPr>
            <a:r>
              <a:t/>
            </a:r>
            <a:endParaRPr sz="1800">
              <a:solidFill>
                <a:schemeClr val="dk1"/>
              </a:solidFill>
              <a:latin typeface="Malgun Gothic"/>
              <a:ea typeface="Malgun Gothic"/>
              <a:cs typeface="Malgun Gothic"/>
              <a:sym typeface="Malgun Gothic"/>
            </a:endParaRPr>
          </a:p>
        </p:txBody>
      </p:sp>
      <p:pic>
        <p:nvPicPr>
          <p:cNvPr id="189" name="Google Shape;189;p7"/>
          <p:cNvPicPr preferRelativeResize="0"/>
          <p:nvPr/>
        </p:nvPicPr>
        <p:blipFill rotWithShape="1">
          <a:blip r:embed="rId3">
            <a:alphaModFix/>
          </a:blip>
          <a:srcRect b="0" l="0" r="0" t="0"/>
          <a:stretch/>
        </p:blipFill>
        <p:spPr>
          <a:xfrm>
            <a:off x="858225" y="3799571"/>
            <a:ext cx="3896269" cy="1019317"/>
          </a:xfrm>
          <a:prstGeom prst="rect">
            <a:avLst/>
          </a:prstGeom>
          <a:noFill/>
          <a:ln>
            <a:noFill/>
          </a:ln>
        </p:spPr>
      </p:pic>
      <p:pic>
        <p:nvPicPr>
          <p:cNvPr id="190" name="Google Shape;190;p7"/>
          <p:cNvPicPr preferRelativeResize="0"/>
          <p:nvPr/>
        </p:nvPicPr>
        <p:blipFill rotWithShape="1">
          <a:blip r:embed="rId4">
            <a:alphaModFix/>
          </a:blip>
          <a:srcRect b="0" l="0" r="0" t="0"/>
          <a:stretch/>
        </p:blipFill>
        <p:spPr>
          <a:xfrm>
            <a:off x="1052088" y="5376891"/>
            <a:ext cx="3144480" cy="1213566"/>
          </a:xfrm>
          <a:prstGeom prst="rect">
            <a:avLst/>
          </a:prstGeom>
          <a:noFill/>
          <a:ln>
            <a:noFill/>
          </a:ln>
        </p:spPr>
      </p:pic>
      <p:sp>
        <p:nvSpPr>
          <p:cNvPr id="191" name="Google Shape;191;p7"/>
          <p:cNvSpPr/>
          <p:nvPr/>
        </p:nvSpPr>
        <p:spPr>
          <a:xfrm>
            <a:off x="1851660" y="2093976"/>
            <a:ext cx="1645920" cy="850392"/>
          </a:xfrm>
          <a:prstGeom prst="rect">
            <a:avLst/>
          </a:prstGeom>
          <a:solidFill>
            <a:srgbClr val="1CAD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800">
                <a:solidFill>
                  <a:schemeClr val="lt1"/>
                </a:solidFill>
                <a:latin typeface="Malgun Gothic"/>
                <a:ea typeface="Malgun Gothic"/>
                <a:cs typeface="Malgun Gothic"/>
                <a:sym typeface="Malgun Gothic"/>
              </a:rPr>
              <a:t>twiter</a:t>
            </a:r>
            <a:endParaRPr sz="1800">
              <a:solidFill>
                <a:schemeClr val="lt1"/>
              </a:solidFill>
              <a:latin typeface="Malgun Gothic"/>
              <a:ea typeface="Malgun Gothic"/>
              <a:cs typeface="Malgun Gothic"/>
              <a:sym typeface="Malgun Gothic"/>
            </a:endParaRPr>
          </a:p>
        </p:txBody>
      </p:sp>
      <p:sp>
        <p:nvSpPr>
          <p:cNvPr id="192" name="Google Shape;192;p7"/>
          <p:cNvSpPr/>
          <p:nvPr/>
        </p:nvSpPr>
        <p:spPr>
          <a:xfrm>
            <a:off x="5032250" y="1964649"/>
            <a:ext cx="3772500" cy="2513400"/>
          </a:xfrm>
          <a:prstGeom prst="rect">
            <a:avLst/>
          </a:prstGeom>
          <a:solidFill>
            <a:srgbClr val="F2F2F2"/>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500"/>
              <a:buFont typeface="Malgun Gothic"/>
              <a:buChar char="-"/>
            </a:pPr>
            <a:r>
              <a:rPr lang="ko-KR" sz="1500">
                <a:solidFill>
                  <a:schemeClr val="dk1"/>
                </a:solidFill>
                <a:latin typeface="Malgun Gothic"/>
                <a:ea typeface="Malgun Gothic"/>
                <a:cs typeface="Malgun Gothic"/>
                <a:sym typeface="Malgun Gothic"/>
              </a:rPr>
              <a:t>텍스트 분류를 위한 기본적인 DNN(심층신경망)</a:t>
            </a:r>
            <a:endParaRPr/>
          </a:p>
          <a:p>
            <a:pPr indent="-190500" lvl="0" marL="285750" marR="0" rtl="0" algn="just">
              <a:spcBef>
                <a:spcPts val="0"/>
              </a:spcBef>
              <a:spcAft>
                <a:spcPts val="0"/>
              </a:spcAft>
              <a:buClr>
                <a:schemeClr val="dk1"/>
              </a:buClr>
              <a:buSzPts val="1500"/>
              <a:buFont typeface="Malgun Gothic"/>
              <a:buNone/>
            </a:pPr>
            <a:r>
              <a:t/>
            </a:r>
            <a:endParaRPr sz="15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  이진 분류(happiness, sadness)가 목적</a:t>
            </a:r>
            <a:endParaRPr sz="15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500">
                <a:solidFill>
                  <a:schemeClr val="dk1"/>
                </a:solidFill>
                <a:latin typeface="Malgun Gothic"/>
                <a:ea typeface="Malgun Gothic"/>
                <a:cs typeface="Malgun Gothic"/>
                <a:sym typeface="Malgun Gothic"/>
              </a:rPr>
              <a:t>   &gt; 텍스트 데이터를 벡터화 하여 단어   위주로 유사한 의미의 단어들이 벡터공간에 할당되도록 학습</a:t>
            </a:r>
            <a:endParaRPr/>
          </a:p>
        </p:txBody>
      </p:sp>
      <p:pic>
        <p:nvPicPr>
          <p:cNvPr id="193" name="Google Shape;193;p7"/>
          <p:cNvPicPr preferRelativeResize="0"/>
          <p:nvPr/>
        </p:nvPicPr>
        <p:blipFill rotWithShape="1">
          <a:blip r:embed="rId5">
            <a:alphaModFix/>
          </a:blip>
          <a:srcRect b="0" l="0" r="0" t="0"/>
          <a:stretch/>
        </p:blipFill>
        <p:spPr>
          <a:xfrm>
            <a:off x="8939728" y="3022092"/>
            <a:ext cx="3062989" cy="1129284"/>
          </a:xfrm>
          <a:prstGeom prst="rect">
            <a:avLst/>
          </a:prstGeom>
          <a:noFill/>
          <a:ln>
            <a:noFill/>
          </a:ln>
        </p:spPr>
      </p:pic>
      <p:pic>
        <p:nvPicPr>
          <p:cNvPr id="194" name="Google Shape;194;p7"/>
          <p:cNvPicPr preferRelativeResize="0"/>
          <p:nvPr/>
        </p:nvPicPr>
        <p:blipFill rotWithShape="1">
          <a:blip r:embed="rId6">
            <a:alphaModFix/>
          </a:blip>
          <a:srcRect b="0" l="0" r="0" t="0"/>
          <a:stretch/>
        </p:blipFill>
        <p:spPr>
          <a:xfrm>
            <a:off x="5111075" y="6003875"/>
            <a:ext cx="3772500" cy="352475"/>
          </a:xfrm>
          <a:prstGeom prst="rect">
            <a:avLst/>
          </a:prstGeom>
          <a:noFill/>
          <a:ln>
            <a:noFill/>
          </a:ln>
        </p:spPr>
      </p:pic>
      <p:pic>
        <p:nvPicPr>
          <p:cNvPr id="195" name="Google Shape;195;p7"/>
          <p:cNvPicPr preferRelativeResize="0"/>
          <p:nvPr/>
        </p:nvPicPr>
        <p:blipFill rotWithShape="1">
          <a:blip r:embed="rId7">
            <a:alphaModFix/>
          </a:blip>
          <a:srcRect b="0" l="0" r="0" t="0"/>
          <a:stretch/>
        </p:blipFill>
        <p:spPr>
          <a:xfrm>
            <a:off x="5032250" y="4621750"/>
            <a:ext cx="3772500" cy="1266425"/>
          </a:xfrm>
          <a:prstGeom prst="rect">
            <a:avLst/>
          </a:prstGeom>
          <a:noFill/>
          <a:ln>
            <a:noFill/>
          </a:ln>
        </p:spPr>
      </p:pic>
      <p:sp>
        <p:nvSpPr>
          <p:cNvPr id="196" name="Google Shape;19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2024-06-03T11:44:45Z</dcterms:created>
  <dc:creator>윤정 킹</dc:creator>
</cp:coreProperties>
</file>