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마트/햄버거/영화예매/지하철 키오스크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원하는 주제 선택, 팀원들에게 본인이 원하는 주제 설득하기</a:t>
            </a:r>
          </a:p>
          <a:p>
            <a:pPr/>
            <a:r>
              <a:t> : 장점, 단점</a:t>
            </a:r>
          </a:p>
          <a:p>
            <a:pPr/>
            <a:r>
              <a:t>+</a:t>
            </a:r>
          </a:p>
          <a:p>
            <a:pPr/>
            <a:r>
              <a:t>키오스크로 결제과정 단순화 복잡한 주문처리도 클릭 몇번이면 쉽게 처리 가능 </a:t>
            </a:r>
          </a:p>
          <a:p>
            <a:pPr/>
            <a:r>
              <a:t>(대면처리는 전염병을 확산시킬 가능성이 높기 때문에) 현재와 같은 전염병의 위험이 있는 상황에서 비대면으로 발생가능성이 있는 전염 확산의 위험성을 낮추는 데에 조금이나마 일조할 수 있음</a:t>
            </a:r>
          </a:p>
          <a:p>
            <a:pPr/>
            <a:r>
              <a:t>주문시 소비자 개개인의 특성에 맞는 요구사항을 확실히 반영할 수 있음</a:t>
            </a:r>
          </a:p>
          <a:p>
            <a:pPr/>
            <a:r>
              <a:t>스마트폰 애플리케이션 계정 연동-&gt;즐겨 주문하는 메뉴 설정해놓고 결제만 하면 되게끔 해서 처리과정 단순화, 모바일/카드결제기능(키오스크 거치지 않고도 해당 기능 수행 가능)+웹</a:t>
            </a:r>
          </a:p>
          <a:p>
            <a:pPr/>
            <a:r>
              <a:t>-</a:t>
            </a:r>
          </a:p>
          <a:p>
            <a:pPr/>
            <a:r>
              <a:t>기기 사용에 익숙하지 않은 중장년층 사용에 불편함을 느낄 수 있음-&gt; 기기 사용 숙지/숙달하는 데에 시간 소요됨</a:t>
            </a:r>
          </a:p>
          <a:p>
            <a:pPr/>
            <a:r>
              <a:t>키오스크 사용에 앞서 해당 시스템의 사용법을 숙지해야 할 필요가 있음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본문 첫 번째 줄…"/>
          <p:cNvSpPr txBox="1"/>
          <p:nvPr>
            <p:ph type="body" sz="quarter" idx="13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half" idx="13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14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idx="13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half" idx="13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idx="13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sz="quarter" idx="1"/>
          </p:nvPr>
        </p:nvSpPr>
        <p:spPr>
          <a:xfrm>
            <a:off x="18070885" y="11859862"/>
            <a:ext cx="5101458" cy="636980"/>
          </a:xfrm>
          <a:prstGeom prst="rect">
            <a:avLst/>
          </a:prstGeom>
        </p:spPr>
        <p:txBody>
          <a:bodyPr/>
          <a:lstStyle>
            <a:lvl1pPr defTabSz="784225">
              <a:defRPr sz="3420"/>
            </a:lvl1pPr>
          </a:lstStyle>
          <a:p>
            <a:pPr/>
            <a:r>
              <a:t>20/06/23(화) 원윤경</a:t>
            </a:r>
          </a:p>
        </p:txBody>
      </p:sp>
      <p:sp>
        <p:nvSpPr>
          <p:cNvPr id="152" name="Presentation Title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/>
          <a:p>
            <a:pPr/>
            <a:r>
              <a:t>Kiosk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스크린샷 2020-06-23 오전 7.36.49.png" descr="스크린샷 2020-06-23 오전 7.36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9465" y="3498635"/>
            <a:ext cx="4013203" cy="671873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옵션"/>
          <p:cNvSpPr txBox="1"/>
          <p:nvPr/>
        </p:nvSpPr>
        <p:spPr>
          <a:xfrm>
            <a:off x="4212845" y="2784112"/>
            <a:ext cx="116890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옵션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스크린샷 2020-06-23 오전 7.36.51.png" descr="스크린샷 2020-06-23 오전 7.36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8002" y="3825583"/>
            <a:ext cx="4013202" cy="671873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메뉴선택(복귀)"/>
          <p:cNvSpPr txBox="1"/>
          <p:nvPr/>
        </p:nvSpPr>
        <p:spPr>
          <a:xfrm>
            <a:off x="4212845" y="2766128"/>
            <a:ext cx="3593897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메뉴선택(복귀)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스크린샷 2020-06-23 오전 7.36.53.png" descr="스크린샷 2020-06-23 오전 7.36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8002" y="4011293"/>
            <a:ext cx="4013202" cy="671873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결제방식"/>
          <p:cNvSpPr txBox="1"/>
          <p:nvPr/>
        </p:nvSpPr>
        <p:spPr>
          <a:xfrm>
            <a:off x="4212845" y="2784112"/>
            <a:ext cx="222351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결제방식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시작화면"/>
          <p:cNvSpPr txBox="1"/>
          <p:nvPr/>
        </p:nvSpPr>
        <p:spPr>
          <a:xfrm>
            <a:off x="4212845" y="2784112"/>
            <a:ext cx="222351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시작화면</a:t>
            </a:r>
          </a:p>
        </p:txBody>
      </p:sp>
      <p:pic>
        <p:nvPicPr>
          <p:cNvPr id="196" name="스크린샷 2020-06-23 오전 10.22.11.png" descr="스크린샷 2020-06-23 오전 10.22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4769" y="3393998"/>
            <a:ext cx="4119668" cy="6928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스크린샷 2020-06-23 오전 7.36.57.png" descr="스크린샷 2020-06-23 오전 7.36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8002" y="3498635"/>
            <a:ext cx="4013202" cy="671873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최종결제"/>
          <p:cNvSpPr txBox="1"/>
          <p:nvPr/>
        </p:nvSpPr>
        <p:spPr>
          <a:xfrm>
            <a:off x="4212845" y="2784112"/>
            <a:ext cx="222351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최종결제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3. 구현코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구현코드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910457886_1434x1669.jpg" descr="910457886_1434x1669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7" name="프로젝트 산출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프로젝트 산출물</a:t>
            </a:r>
          </a:p>
        </p:txBody>
      </p:sp>
      <p:sp>
        <p:nvSpPr>
          <p:cNvPr id="158" name="1. 정보구조도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1. 정보구조도</a:t>
            </a:r>
          </a:p>
          <a:p>
            <a:pPr/>
            <a:r>
              <a:t>2. 화면설계서(와이어프레임)</a:t>
            </a:r>
          </a:p>
          <a:p>
            <a:pPr/>
            <a:r>
              <a:t>3. 구현코드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스크린샷 2020-06-23 오전 7.36.39.png" descr="스크린샷 2020-06-23 오전 7.36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0119" y="-51641"/>
            <a:ext cx="4013203" cy="6718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스크린샷 2020-06-23 오전 7.36.43.png" descr="스크린샷 2020-06-23 오전 7.36.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70852" y="-51641"/>
            <a:ext cx="4013203" cy="6718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스크린샷 2020-06-23 오전 7.36.45.png" descr="스크린샷 2020-06-23 오전 7.36.4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29386" y="-51641"/>
            <a:ext cx="4013202" cy="6718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스크린샷 2020-06-23 오전 7.36.49.png" descr="스크린샷 2020-06-23 오전 7.36.4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99945" y="-51641"/>
            <a:ext cx="4013202" cy="6718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스크린샷 2020-06-23 오전 7.36.51.png" descr="스크린샷 2020-06-23 오전 7.36.5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60190" y="6690821"/>
            <a:ext cx="4013202" cy="671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스크린샷 2020-06-23 오전 7.36.53.png" descr="스크린샷 2020-06-23 오전 7.36.53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404121" y="6690821"/>
            <a:ext cx="4013203" cy="671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스크린샷 2020-06-23 오전 7.36.57.png" descr="스크린샷 2020-06-23 오전 7.36.57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7110608" y="6985135"/>
            <a:ext cx="4013202" cy="671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스크린샷 2020-06-23 오전 10.22.11.png" descr="스크린샷 2020-06-23 오전 10.22.11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496800" y="6586184"/>
            <a:ext cx="4119667" cy="6928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1. 정보구조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정보구조도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메인화면…"/>
          <p:cNvSpPr txBox="1"/>
          <p:nvPr/>
        </p:nvSpPr>
        <p:spPr>
          <a:xfrm>
            <a:off x="3792342" y="4772888"/>
            <a:ext cx="1889467" cy="417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3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메인화면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3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광고+주문버튼(하단)</a:t>
            </a:r>
          </a:p>
          <a:p>
            <a:pPr marL="166254" indent="-166254" defTabSz="457200">
              <a:lnSpc>
                <a:spcPct val="100000"/>
              </a:lnSpc>
              <a:spcBef>
                <a:spcPts val="800"/>
              </a:spcBef>
              <a:buSzPct val="120000"/>
              <a:buChar char="•"/>
              <a:defRPr sz="1300"/>
            </a:pPr>
            <a:r>
              <a:t>메뉴</a:t>
            </a:r>
          </a:p>
          <a:p>
            <a:pPr lvl="1" marL="318654" indent="-166254" defTabSz="457200">
              <a:lnSpc>
                <a:spcPct val="100000"/>
              </a:lnSpc>
              <a:spcBef>
                <a:spcPts val="800"/>
              </a:spcBef>
              <a:buSzPct val="120000"/>
              <a:buChar char="•"/>
              <a:defRPr sz="1300"/>
            </a:pPr>
            <a:r>
              <a:t>검색</a:t>
            </a:r>
          </a:p>
          <a:p>
            <a:pPr lvl="1" marL="318654" indent="-166254" defTabSz="457200">
              <a:lnSpc>
                <a:spcPct val="100000"/>
              </a:lnSpc>
              <a:spcBef>
                <a:spcPts val="800"/>
              </a:spcBef>
              <a:buSzPct val="120000"/>
              <a:buChar char="•"/>
              <a:defRPr sz="1300"/>
            </a:pPr>
            <a:r>
              <a:t>추천메뉴</a:t>
            </a:r>
          </a:p>
          <a:p>
            <a:pPr lvl="1" marL="318654" indent="-166254" defTabSz="457200">
              <a:lnSpc>
                <a:spcPct val="100000"/>
              </a:lnSpc>
              <a:spcBef>
                <a:spcPts val="800"/>
              </a:spcBef>
              <a:buSzPct val="120000"/>
              <a:buChar char="•"/>
              <a:defRPr sz="1300"/>
            </a:pPr>
            <a:r>
              <a:t>단품</a:t>
            </a:r>
          </a:p>
          <a:p>
            <a:pPr lvl="1" marL="318654" indent="-166254" defTabSz="457200">
              <a:lnSpc>
                <a:spcPct val="100000"/>
              </a:lnSpc>
              <a:spcBef>
                <a:spcPts val="800"/>
              </a:spcBef>
              <a:buSzPct val="120000"/>
              <a:buChar char="•"/>
              <a:defRPr sz="1300"/>
            </a:pPr>
            <a:r>
              <a:t>세트</a:t>
            </a:r>
          </a:p>
          <a:p>
            <a:pPr lvl="1" marL="318654" indent="-166254" defTabSz="457200">
              <a:lnSpc>
                <a:spcPct val="100000"/>
              </a:lnSpc>
              <a:spcBef>
                <a:spcPts val="800"/>
              </a:spcBef>
              <a:buSzPct val="120000"/>
              <a:buChar char="•"/>
              <a:defRPr sz="1300"/>
            </a:pPr>
            <a:r>
              <a:t>음료</a:t>
            </a:r>
          </a:p>
          <a:p>
            <a:pPr marL="166254" indent="-166254" defTabSz="457200">
              <a:lnSpc>
                <a:spcPct val="100000"/>
              </a:lnSpc>
              <a:spcBef>
                <a:spcPts val="800"/>
              </a:spcBef>
              <a:buSzPct val="120000"/>
              <a:buChar char="•"/>
              <a:defRPr sz="1300"/>
            </a:pPr>
            <a:r>
              <a:t>장바구니</a:t>
            </a:r>
          </a:p>
          <a:p>
            <a:pPr lvl="1" marL="318654" indent="-166254" defTabSz="457200">
              <a:lnSpc>
                <a:spcPct val="100000"/>
              </a:lnSpc>
              <a:spcBef>
                <a:spcPts val="800"/>
              </a:spcBef>
              <a:buSzPct val="120000"/>
              <a:buChar char="•"/>
              <a:defRPr sz="1300"/>
            </a:pPr>
            <a:r>
              <a:t>담기</a:t>
            </a:r>
          </a:p>
          <a:p>
            <a:pPr lvl="1" marL="318654" indent="-166254" defTabSz="457200">
              <a:lnSpc>
                <a:spcPct val="100000"/>
              </a:lnSpc>
              <a:spcBef>
                <a:spcPts val="800"/>
              </a:spcBef>
              <a:buSzPct val="120000"/>
              <a:buChar char="•"/>
              <a:defRPr sz="1300"/>
            </a:pPr>
            <a:r>
              <a:t>결제</a:t>
            </a:r>
          </a:p>
          <a:p>
            <a:pPr lvl="1" marL="318654" indent="-166254" defTabSz="457200">
              <a:lnSpc>
                <a:spcPct val="100000"/>
              </a:lnSpc>
              <a:spcBef>
                <a:spcPts val="800"/>
              </a:spcBef>
              <a:buSzPct val="120000"/>
              <a:buChar char="•"/>
              <a:defRPr sz="1300"/>
            </a:pPr>
            <a:r>
              <a:t>결제수단선택</a:t>
            </a:r>
          </a:p>
          <a:p>
            <a:pPr lvl="1" marL="318654" indent="-166254" defTabSz="457200">
              <a:lnSpc>
                <a:spcPct val="100000"/>
              </a:lnSpc>
              <a:spcBef>
                <a:spcPts val="800"/>
              </a:spcBef>
              <a:buSzPct val="120000"/>
              <a:buChar char="•"/>
              <a:defRPr sz="1300"/>
            </a:pPr>
            <a:r>
              <a:t>QR코드/바코드-&gt;할인</a:t>
            </a:r>
          </a:p>
          <a:p>
            <a:pPr marL="166254" indent="-166254" defTabSz="457200">
              <a:lnSpc>
                <a:spcPct val="100000"/>
              </a:lnSpc>
              <a:spcBef>
                <a:spcPts val="800"/>
              </a:spcBef>
              <a:buSzPct val="120000"/>
              <a:buChar char="•"/>
              <a:defRPr sz="1300"/>
            </a:pPr>
            <a:r>
              <a:t>언어선택-한/영/중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2. 화면설계서(와이어프레임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화면설계서(와이어프레임)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스크린샷 2020-06-23 오전 7.36.43.png" descr="스크린샷 2020-06-23 오전 7.36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8002" y="3344196"/>
            <a:ext cx="4013202" cy="671873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시작화면"/>
          <p:cNvSpPr txBox="1"/>
          <p:nvPr/>
        </p:nvSpPr>
        <p:spPr>
          <a:xfrm>
            <a:off x="4212845" y="2784112"/>
            <a:ext cx="222351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시작화면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스크린샷 2020-06-23 오전 7.36.39.png" descr="스크린샷 2020-06-23 오전 7.36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2737" y="4108825"/>
            <a:ext cx="4013202" cy="671872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추천 메뉴"/>
          <p:cNvSpPr txBox="1"/>
          <p:nvPr/>
        </p:nvSpPr>
        <p:spPr>
          <a:xfrm>
            <a:off x="4212845" y="2766128"/>
            <a:ext cx="2392985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추천 메뉴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스크린샷 2020-06-23 오전 7.36.45.png" descr="스크린샷 2020-06-23 오전 7.36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552" y="3498635"/>
            <a:ext cx="4013202" cy="671873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메뉴 선택"/>
          <p:cNvSpPr txBox="1"/>
          <p:nvPr/>
        </p:nvSpPr>
        <p:spPr>
          <a:xfrm>
            <a:off x="4212845" y="2766128"/>
            <a:ext cx="2392985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메뉴 선택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