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8.xml" ContentType="application/vnd.openxmlformats-officedocument.presentationml.notesSlide+xml"/>
  <Override PartName="/ppt/tags/tag39.xml" ContentType="application/vnd.openxmlformats-officedocument.presentationml.tags+xml"/>
  <Override PartName="/ppt/notesSlides/notesSlide19.xml" ContentType="application/vnd.openxmlformats-officedocument.presentationml.notesSlide+xml"/>
  <Override PartName="/ppt/tags/tag40.xml" ContentType="application/vnd.openxmlformats-officedocument.presentationml.tags+xml"/>
  <Override PartName="/ppt/notesSlides/notesSlide20.xml" ContentType="application/vnd.openxmlformats-officedocument.presentationml.notesSlide+xml"/>
  <Override PartName="/ppt/tags/tag41.xml" ContentType="application/vnd.openxmlformats-officedocument.presentationml.tags+xml"/>
  <Override PartName="/ppt/notesSlides/notesSlide21.xml" ContentType="application/vnd.openxmlformats-officedocument.presentationml.notesSlide+xml"/>
  <Override PartName="/ppt/tags/tag42.xml" ContentType="application/vnd.openxmlformats-officedocument.presentationml.tags+xml"/>
  <Override PartName="/ppt/notesSlides/notesSlide2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3.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4.xml" ContentType="application/vnd.openxmlformats-officedocument.presentationml.notesSlide+xml"/>
  <Override PartName="/ppt/tags/tag82.xml" ContentType="application/vnd.openxmlformats-officedocument.presentationml.tags+xml"/>
  <Override PartName="/ppt/notesSlides/notesSlide25.xml" ContentType="application/vnd.openxmlformats-officedocument.presentationml.notesSlide+xml"/>
  <Override PartName="/ppt/tags/tag83.xml" ContentType="application/vnd.openxmlformats-officedocument.presentationml.tags+xml"/>
  <Override PartName="/ppt/notesSlides/notesSlide26.xml" ContentType="application/vnd.openxmlformats-officedocument.presentationml.notesSlide+xml"/>
  <Override PartName="/ppt/tags/tag84.xml" ContentType="application/vnd.openxmlformats-officedocument.presentationml.tags+xml"/>
  <Override PartName="/ppt/notesSlides/notesSlide27.xml" ContentType="application/vnd.openxmlformats-officedocument.presentationml.notesSlide+xml"/>
  <Override PartName="/ppt/tags/tag85.xml" ContentType="application/vnd.openxmlformats-officedocument.presentationml.tags+xml"/>
  <Override PartName="/ppt/notesSlides/notesSlide28.xml" ContentType="application/vnd.openxmlformats-officedocument.presentationml.notesSlide+xml"/>
  <Override PartName="/ppt/tags/tag86.xml" ContentType="application/vnd.openxmlformats-officedocument.presentationml.tags+xml"/>
  <Override PartName="/ppt/notesSlides/notesSlide29.xml" ContentType="application/vnd.openxmlformats-officedocument.presentationml.notesSlide+xml"/>
  <Override PartName="/ppt/tags/tag87.xml" ContentType="application/vnd.openxmlformats-officedocument.presentationml.tags+xml"/>
  <Override PartName="/ppt/notesSlides/notesSlide30.xml" ContentType="application/vnd.openxmlformats-officedocument.presentationml.notesSlide+xml"/>
  <Override PartName="/ppt/tags/tag88.xml" ContentType="application/vnd.openxmlformats-officedocument.presentationml.tags+xml"/>
  <Override PartName="/ppt/notesSlides/notesSlide31.xml" ContentType="application/vnd.openxmlformats-officedocument.presentationml.notesSlide+xml"/>
  <Override PartName="/ppt/tags/tag89.xml" ContentType="application/vnd.openxmlformats-officedocument.presentationml.tags+xml"/>
  <Override PartName="/ppt/notesSlides/notesSlide32.xml" ContentType="application/vnd.openxmlformats-officedocument.presentationml.notesSlide+xml"/>
  <Override PartName="/ppt/tags/tag90.xml" ContentType="application/vnd.openxmlformats-officedocument.presentationml.tags+xml"/>
  <Override PartName="/ppt/notesSlides/notesSlide33.xml" ContentType="application/vnd.openxmlformats-officedocument.presentationml.notesSlide+xml"/>
  <Override PartName="/ppt/tags/tag91.xml" ContentType="application/vnd.openxmlformats-officedocument.presentationml.tags+xml"/>
  <Override PartName="/ppt/notesSlides/notesSlide34.xml" ContentType="application/vnd.openxmlformats-officedocument.presentationml.notesSlide+xml"/>
  <Override PartName="/ppt/tags/tag92.xml" ContentType="application/vnd.openxmlformats-officedocument.presentationml.tags+xml"/>
  <Override PartName="/ppt/notesSlides/notesSlide35.xml" ContentType="application/vnd.openxmlformats-officedocument.presentationml.notesSlide+xml"/>
  <Override PartName="/ppt/tags/tag93.xml" ContentType="application/vnd.openxmlformats-officedocument.presentationml.tags+xml"/>
  <Override PartName="/ppt/notesSlides/notesSlide36.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3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8.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39.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40.xml" ContentType="application/vnd.openxmlformats-officedocument.presentationml.notesSlide+xml"/>
  <Override PartName="/ppt/tags/tag148.xml" ContentType="application/vnd.openxmlformats-officedocument.presentationml.tags+xml"/>
  <Override PartName="/ppt/notesSlides/notesSlide41.xml" ContentType="application/vnd.openxmlformats-officedocument.presentationml.notesSlide+xml"/>
  <Override PartName="/ppt/tags/tag149.xml" ContentType="application/vnd.openxmlformats-officedocument.presentationml.tags+xml"/>
  <Override PartName="/ppt/notesSlides/notesSlide42.xml" ContentType="application/vnd.openxmlformats-officedocument.presentationml.notesSlide+xml"/>
  <Override PartName="/ppt/tags/tag150.xml" ContentType="application/vnd.openxmlformats-officedocument.presentationml.tags+xml"/>
  <Override PartName="/ppt/notesSlides/notesSlide43.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9"/>
  </p:notesMasterIdLst>
  <p:sldIdLst>
    <p:sldId id="451" r:id="rId2"/>
    <p:sldId id="452" r:id="rId3"/>
    <p:sldId id="453" r:id="rId4"/>
    <p:sldId id="257" r:id="rId5"/>
    <p:sldId id="343" r:id="rId6"/>
    <p:sldId id="258" r:id="rId7"/>
    <p:sldId id="259" r:id="rId8"/>
    <p:sldId id="358" r:id="rId9"/>
    <p:sldId id="357" r:id="rId10"/>
    <p:sldId id="344" r:id="rId11"/>
    <p:sldId id="345" r:id="rId12"/>
    <p:sldId id="260" r:id="rId13"/>
    <p:sldId id="261" r:id="rId14"/>
    <p:sldId id="346" r:id="rId15"/>
    <p:sldId id="347" r:id="rId16"/>
    <p:sldId id="349" r:id="rId17"/>
    <p:sldId id="348" r:id="rId18"/>
    <p:sldId id="350" r:id="rId19"/>
    <p:sldId id="263" r:id="rId20"/>
    <p:sldId id="351" r:id="rId21"/>
    <p:sldId id="352" r:id="rId22"/>
    <p:sldId id="264" r:id="rId23"/>
    <p:sldId id="353" r:id="rId24"/>
    <p:sldId id="354" r:id="rId25"/>
    <p:sldId id="265" r:id="rId26"/>
    <p:sldId id="355" r:id="rId27"/>
    <p:sldId id="356" r:id="rId28"/>
    <p:sldId id="266" r:id="rId29"/>
    <p:sldId id="361" r:id="rId30"/>
    <p:sldId id="360" r:id="rId31"/>
    <p:sldId id="359" r:id="rId32"/>
    <p:sldId id="362" r:id="rId33"/>
    <p:sldId id="363" r:id="rId34"/>
    <p:sldId id="364" r:id="rId35"/>
    <p:sldId id="365" r:id="rId36"/>
    <p:sldId id="366" r:id="rId37"/>
    <p:sldId id="367" r:id="rId38"/>
    <p:sldId id="268" r:id="rId39"/>
    <p:sldId id="269" r:id="rId40"/>
    <p:sldId id="270" r:id="rId41"/>
    <p:sldId id="271" r:id="rId42"/>
    <p:sldId id="272" r:id="rId43"/>
    <p:sldId id="368" r:id="rId44"/>
    <p:sldId id="369" r:id="rId45"/>
    <p:sldId id="273" r:id="rId46"/>
    <p:sldId id="370" r:id="rId47"/>
    <p:sldId id="275" r:id="rId48"/>
    <p:sldId id="276" r:id="rId49"/>
    <p:sldId id="277" r:id="rId50"/>
    <p:sldId id="372" r:id="rId51"/>
    <p:sldId id="373" r:id="rId52"/>
    <p:sldId id="374" r:id="rId53"/>
    <p:sldId id="375" r:id="rId54"/>
    <p:sldId id="376" r:id="rId55"/>
    <p:sldId id="377" r:id="rId56"/>
    <p:sldId id="378" r:id="rId57"/>
    <p:sldId id="379" r:id="rId58"/>
    <p:sldId id="380" r:id="rId59"/>
    <p:sldId id="381" r:id="rId60"/>
    <p:sldId id="382" r:id="rId61"/>
    <p:sldId id="281" r:id="rId62"/>
    <p:sldId id="383" r:id="rId63"/>
    <p:sldId id="384" r:id="rId64"/>
    <p:sldId id="385" r:id="rId65"/>
    <p:sldId id="386" r:id="rId66"/>
    <p:sldId id="387" r:id="rId67"/>
    <p:sldId id="283" r:id="rId68"/>
    <p:sldId id="389" r:id="rId69"/>
    <p:sldId id="388" r:id="rId70"/>
    <p:sldId id="284" r:id="rId71"/>
    <p:sldId id="285" r:id="rId72"/>
    <p:sldId id="286" r:id="rId73"/>
    <p:sldId id="391" r:id="rId74"/>
    <p:sldId id="392" r:id="rId75"/>
    <p:sldId id="393" r:id="rId76"/>
    <p:sldId id="394" r:id="rId77"/>
    <p:sldId id="287" r:id="rId78"/>
    <p:sldId id="401" r:id="rId79"/>
    <p:sldId id="402" r:id="rId80"/>
    <p:sldId id="403" r:id="rId81"/>
    <p:sldId id="404" r:id="rId82"/>
    <p:sldId id="395" r:id="rId83"/>
    <p:sldId id="396" r:id="rId84"/>
    <p:sldId id="397" r:id="rId85"/>
    <p:sldId id="398" r:id="rId86"/>
    <p:sldId id="399" r:id="rId87"/>
    <p:sldId id="400" r:id="rId88"/>
    <p:sldId id="289" r:id="rId89"/>
    <p:sldId id="290" r:id="rId90"/>
    <p:sldId id="405" r:id="rId91"/>
    <p:sldId id="406" r:id="rId92"/>
    <p:sldId id="291" r:id="rId93"/>
    <p:sldId id="408" r:id="rId94"/>
    <p:sldId id="409" r:id="rId95"/>
    <p:sldId id="407" r:id="rId96"/>
    <p:sldId id="412" r:id="rId97"/>
    <p:sldId id="413" r:id="rId98"/>
    <p:sldId id="410" r:id="rId99"/>
    <p:sldId id="411" r:id="rId100"/>
    <p:sldId id="414" r:id="rId101"/>
    <p:sldId id="415" r:id="rId102"/>
    <p:sldId id="298" r:id="rId103"/>
    <p:sldId id="419" r:id="rId104"/>
    <p:sldId id="418" r:id="rId105"/>
    <p:sldId id="299" r:id="rId106"/>
    <p:sldId id="300" r:id="rId107"/>
    <p:sldId id="417" r:id="rId108"/>
    <p:sldId id="416" r:id="rId109"/>
    <p:sldId id="301" r:id="rId110"/>
    <p:sldId id="302" r:id="rId111"/>
    <p:sldId id="424" r:id="rId112"/>
    <p:sldId id="423" r:id="rId113"/>
    <p:sldId id="303" r:id="rId114"/>
    <p:sldId id="421" r:id="rId115"/>
    <p:sldId id="422" r:id="rId116"/>
    <p:sldId id="304" r:id="rId117"/>
    <p:sldId id="305" r:id="rId118"/>
    <p:sldId id="306" r:id="rId119"/>
    <p:sldId id="307" r:id="rId120"/>
    <p:sldId id="308" r:id="rId121"/>
    <p:sldId id="309" r:id="rId122"/>
    <p:sldId id="438" r:id="rId123"/>
    <p:sldId id="437" r:id="rId124"/>
    <p:sldId id="310" r:id="rId125"/>
    <p:sldId id="311" r:id="rId126"/>
    <p:sldId id="436" r:id="rId127"/>
    <p:sldId id="435" r:id="rId128"/>
    <p:sldId id="434" r:id="rId129"/>
    <p:sldId id="433" r:id="rId130"/>
    <p:sldId id="312" r:id="rId131"/>
    <p:sldId id="313" r:id="rId132"/>
    <p:sldId id="314" r:id="rId133"/>
    <p:sldId id="426" r:id="rId134"/>
    <p:sldId id="427" r:id="rId135"/>
    <p:sldId id="317" r:id="rId136"/>
    <p:sldId id="425" r:id="rId137"/>
    <p:sldId id="428" r:id="rId138"/>
    <p:sldId id="432" r:id="rId139"/>
    <p:sldId id="431" r:id="rId140"/>
    <p:sldId id="430" r:id="rId141"/>
    <p:sldId id="429" r:id="rId142"/>
    <p:sldId id="319" r:id="rId143"/>
    <p:sldId id="320" r:id="rId144"/>
    <p:sldId id="321" r:id="rId145"/>
    <p:sldId id="439" r:id="rId146"/>
    <p:sldId id="440" r:id="rId147"/>
    <p:sldId id="441" r:id="rId148"/>
    <p:sldId id="322" r:id="rId149"/>
    <p:sldId id="323" r:id="rId150"/>
    <p:sldId id="324" r:id="rId151"/>
    <p:sldId id="325" r:id="rId152"/>
    <p:sldId id="326" r:id="rId153"/>
    <p:sldId id="442" r:id="rId154"/>
    <p:sldId id="327" r:id="rId155"/>
    <p:sldId id="328" r:id="rId156"/>
    <p:sldId id="443" r:id="rId157"/>
    <p:sldId id="444" r:id="rId158"/>
    <p:sldId id="329" r:id="rId159"/>
    <p:sldId id="330" r:id="rId160"/>
    <p:sldId id="331" r:id="rId161"/>
    <p:sldId id="332" r:id="rId162"/>
    <p:sldId id="333" r:id="rId163"/>
    <p:sldId id="334" r:id="rId164"/>
    <p:sldId id="335" r:id="rId165"/>
    <p:sldId id="336" r:id="rId166"/>
    <p:sldId id="337" r:id="rId167"/>
    <p:sldId id="338" r:id="rId168"/>
    <p:sldId id="339" r:id="rId169"/>
    <p:sldId id="450" r:id="rId170"/>
    <p:sldId id="449" r:id="rId171"/>
    <p:sldId id="448" r:id="rId172"/>
    <p:sldId id="447" r:id="rId173"/>
    <p:sldId id="446" r:id="rId174"/>
    <p:sldId id="445" r:id="rId175"/>
    <p:sldId id="340" r:id="rId176"/>
    <p:sldId id="341" r:id="rId177"/>
    <p:sldId id="342" r:id="rId1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51"/>
  </p:normalViewPr>
  <p:slideViewPr>
    <p:cSldViewPr snapToGrid="0" snapToObjects="1">
      <p:cViewPr>
        <p:scale>
          <a:sx n="110" d="100"/>
          <a:sy n="110" d="100"/>
        </p:scale>
        <p:origin x="63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83" Type="http://schemas.openxmlformats.org/officeDocument/2006/relationships/tableStyles" Target="tableStyle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notesMaster" Target="notesMasters/notesMaster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33B8E-9AF4-714C-84A2-44076C452AC5}" type="datetimeFigureOut">
              <a:rPr kumimoji="1" lang="zh-CN" altLang="en-US" smtClean="0"/>
              <a:t>18/9/19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252D1-F5F5-8A48-80CC-8D617F91EF84}" type="slidenum">
              <a:rPr kumimoji="1" lang="zh-CN" altLang="en-US" smtClean="0"/>
              <a:t>‹#›</a:t>
            </a:fld>
            <a:endParaRPr kumimoji="1" lang="zh-CN" altLang="en-US"/>
          </a:p>
        </p:txBody>
      </p:sp>
    </p:spTree>
    <p:extLst>
      <p:ext uri="{BB962C8B-B14F-4D97-AF65-F5344CB8AC3E}">
        <p14:creationId xmlns:p14="http://schemas.microsoft.com/office/powerpoint/2010/main" val="98669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44193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1、长江、黄河、日月潭，这类传说的“传说核“主要为自然界相互作用下形成的各类景观，没有人工雕琢的痕迹，传说围绕这些景观的基本状貌建构故事。</a:t>
            </a:r>
          </a:p>
          <a:p>
            <a:r>
              <a:rPr lang="zh-CN" altLang="en-US"/>
              <a:t>2、长城、黄鹤楼、大昭寺。这类传说的“传说核“主要是在不同时期因为某种原因由人建造的景观，在它的身上承载了许多的历史烟云和时代情结。</a:t>
            </a:r>
          </a:p>
          <a:p>
            <a:r>
              <a:rPr lang="zh-CN" altLang="en-US"/>
              <a:t>地方风物传说具有浓厚的地方性和民族性，各地民众认为他们传承的地方风物传说是本地特有的，因而在讲述时表现出浓郁的对乡土的热爱与自豪的情感。</a:t>
            </a:r>
          </a:p>
        </p:txBody>
      </p:sp>
    </p:spTree>
    <p:extLst>
      <p:ext uri="{BB962C8B-B14F-4D97-AF65-F5344CB8AC3E}">
        <p14:creationId xmlns:p14="http://schemas.microsoft.com/office/powerpoint/2010/main" val="1739175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1、长江、黄河、日月潭，这类传说的“传说核“主要为自然界相互作用下形成的各类景观，没有人工雕琢的痕迹，传说围绕这些景观的基本状貌建构故事。</a:t>
            </a:r>
          </a:p>
          <a:p>
            <a:r>
              <a:rPr lang="zh-CN" altLang="en-US"/>
              <a:t>2、长城、黄鹤楼、大昭寺。这类传说的“传说核“主要是在不同时期因为某种原因由人建造的景观，在它的身上承载了许多的历史烟云和时代情结。</a:t>
            </a:r>
          </a:p>
          <a:p>
            <a:r>
              <a:rPr lang="zh-CN" altLang="en-US"/>
              <a:t>地方风物传说具有浓厚的地方性和民族性，各地民众认为他们传承的地方风物传说是本地特有的，因而在讲述时表现出浓郁的对乡土的热爱与自豪的情感。</a:t>
            </a:r>
          </a:p>
        </p:txBody>
      </p:sp>
    </p:spTree>
    <p:extLst>
      <p:ext uri="{BB962C8B-B14F-4D97-AF65-F5344CB8AC3E}">
        <p14:creationId xmlns:p14="http://schemas.microsoft.com/office/powerpoint/2010/main" val="574143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86839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14736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65035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很早以前，人们还不会种地，吃的事野果和草根，生活过得很苦。有一位天神把这情形禀告了玉帝，玉帝很同情人们的疾苦，就下旨给伏羲，让他创造米和面。</a:t>
            </a:r>
          </a:p>
          <a:p>
            <a:r>
              <a:rPr lang="zh-CN" altLang="en-US"/>
              <a:t>伏羲从水陆两地，搜集结籽的百草，从中挑选吃了有益无毒的让人耕种，这才有了粮食。可是民间另有一种传说，玉帝下旨，令天神赐米面给百姓。每年夏天从天上下米，冬天下面。人间百姓有米和面，再也不发愁没饭吃了。过了一段时间，天神扮装成要饭的，到世间查看民情。他走进一户人家，对一个女人说：“大妈，行行好吧！把你的剩饭给我给一口。”那女人头也不抬地说：“剩饭还要喂狗呢！”。天神又乞求道：“那就给以馍馍吧，我饿得实在不行了。”这个妇女却狠狠地说：“馍馍还要给娃娃擦屁股哩。”那妇人说道，娃娃屙了屎，就用一块馍馍给孩子擦了屁眼，然后又顺手扔给狗吃了。</a:t>
            </a:r>
          </a:p>
          <a:p>
            <a:r>
              <a:rPr lang="zh-CN" altLang="en-US"/>
              <a:t>天神看到这情形十分气愤，回去后马上把人间如何糟蹋粮食的事，奏明了玉帝。玉帝听了大怒，立即下令把夏天下米变成下雨，把冬天下面变成了下雪。</a:t>
            </a:r>
          </a:p>
          <a:p>
            <a:r>
              <a:rPr lang="zh-CN" altLang="en-US"/>
              <a:t>人们又没有吃的了，饿的都奄奄一息，就跪在地上向天神求饶，天神气呼呼地说：“你们造孽，决不饶恕！”这时，一条黄狗跪在地上，眼泪汪汪地请求给它留点吃的。天神觉得狗没有罪，就对狗说：“你起来吧！我给你留一粒谷子、一粒麦子、一粒高粱、一粒稻子、一粒糜子，你自种自食吧。”</a:t>
            </a:r>
          </a:p>
          <a:p>
            <a:r>
              <a:rPr lang="zh-CN" altLang="en-US"/>
              <a:t>狗把这五粒种子种在地里，一夜之间，就成熟了。第二天，黄狗把粮食收回来，看见人们都快要饿死了，便煮了一锅粥，给大家分着吃。人们觉得自己是狗的主人，反而让狗养活自己，都不好意思，主人对狗说：“粮是你求来的，我们吃你的粮，你吃什么？”狗说：“你们吃我的粮，我吃你们的屎。”这五粒种子孕出来的粮食，就是今天人们说的五谷。</a:t>
            </a:r>
          </a:p>
        </p:txBody>
      </p:sp>
    </p:spTree>
    <p:extLst>
      <p:ext uri="{BB962C8B-B14F-4D97-AF65-F5344CB8AC3E}">
        <p14:creationId xmlns:p14="http://schemas.microsoft.com/office/powerpoint/2010/main" val="108601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很早以前，人们还不会种地，吃的事野果和草根，生活过得很苦。有一位天神把这情形禀告了玉帝，玉帝很同情人们的疾苦，就下旨给伏羲，让他创造米和面。</a:t>
            </a:r>
          </a:p>
          <a:p>
            <a:r>
              <a:rPr lang="zh-CN" altLang="en-US"/>
              <a:t>伏羲从水陆两地，搜集结籽的百草，从中挑选吃了有益无毒的让人耕种，这才有了粮食。可是民间另有一种传说，玉帝下旨，令天神赐米面给百姓。每年夏天从天上下米，冬天下面。人间百姓有米和面，再也不发愁没饭吃了。过了一段时间，天神扮装成要饭的，到世间查看民情。他走进一户人家，对一个女人说：“大妈，行行好吧！把你的剩饭给我给一口。”那女人头也不抬地说：“剩饭还要喂狗呢！”。天神又乞求道：“那就给以馍馍吧，我饿得实在不行了。”这个妇女却狠狠地说：“馍馍还要给娃娃擦屁股哩。”那妇人说道，娃娃屙了屎，就用一块馍馍给孩子擦了屁眼，然后又顺手扔给狗吃了。</a:t>
            </a:r>
          </a:p>
          <a:p>
            <a:r>
              <a:rPr lang="zh-CN" altLang="en-US"/>
              <a:t>天神看到这情形十分气愤，回去后马上把人间如何糟蹋粮食的事，奏明了玉帝。玉帝听了大怒，立即下令把夏天下米变成下雨，把冬天下面变成了下雪。</a:t>
            </a:r>
          </a:p>
          <a:p>
            <a:r>
              <a:rPr lang="zh-CN" altLang="en-US"/>
              <a:t>人们又没有吃的了，饿的都奄奄一息，就跪在地上向天神求饶，天神气呼呼地说：“你们造孽，决不饶恕！”这时，一条黄狗跪在地上，眼泪汪汪地请求给它留点吃的。天神觉得狗没有罪，就对狗说：“你起来吧！我给你留一粒谷子、一粒麦子、一粒高粱、一粒稻子、一粒糜子，你自种自食吧。”</a:t>
            </a:r>
          </a:p>
          <a:p>
            <a:r>
              <a:rPr lang="zh-CN" altLang="en-US"/>
              <a:t>狗把这五粒种子种在地里，一夜之间，就成熟了。第二天，黄狗把粮食收回来，看见人们都快要饿死了，便煮了一锅粥，给大家分着吃。人们觉得自己是狗的主人，反而让狗养活自己，都不好意思，主人对狗说：“粮是你求来的，我们吃你的粮，你吃什么？”狗说：“你们吃我的粮，我吃你们的屎。”这五粒种子孕出来的粮食，就是今天人们说的五谷。</a:t>
            </a:r>
          </a:p>
        </p:txBody>
      </p:sp>
    </p:spTree>
    <p:extLst>
      <p:ext uri="{BB962C8B-B14F-4D97-AF65-F5344CB8AC3E}">
        <p14:creationId xmlns:p14="http://schemas.microsoft.com/office/powerpoint/2010/main" val="1255469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很早以前，人们还不会种地，吃的事野果和草根，生活过得很苦。有一位天神把这情形禀告了玉帝，玉帝很同情人们的疾苦，就下旨给伏羲，让他创造米和面。</a:t>
            </a:r>
          </a:p>
          <a:p>
            <a:r>
              <a:rPr lang="zh-CN" altLang="en-US"/>
              <a:t>伏羲从水陆两地，搜集结籽的百草，从中挑选吃了有益无毒的让人耕种，这才有了粮食。可是民间另有一种传说，玉帝下旨，令天神赐米面给百姓。每年夏天从天上下米，冬天下面。人间百姓有米和面，再也不发愁没饭吃了。过了一段时间，天神扮装成要饭的，到世间查看民情。他走进一户人家，对一个女人说：“大妈，行行好吧！把你的剩饭给我给一口。”那女人头也不抬地说：“剩饭还要喂狗呢！”。天神又乞求道：“那就给以馍馍吧，我饿得实在不行了。”这个妇女却狠狠地说：“馍馍还要给娃娃擦屁股哩。”那妇人说道，娃娃屙了屎，就用一块馍馍给孩子擦了屁眼，然后又顺手扔给狗吃了。</a:t>
            </a:r>
          </a:p>
          <a:p>
            <a:r>
              <a:rPr lang="zh-CN" altLang="en-US"/>
              <a:t>天神看到这情形十分气愤，回去后马上把人间如何糟蹋粮食的事，奏明了玉帝。玉帝听了大怒，立即下令把夏天下米变成下雨，把冬天下面变成了下雪。</a:t>
            </a:r>
          </a:p>
          <a:p>
            <a:r>
              <a:rPr lang="zh-CN" altLang="en-US"/>
              <a:t>人们又没有吃的了，饿的都奄奄一息，就跪在地上向天神求饶，天神气呼呼地说：“你们造孽，决不饶恕！”这时，一条黄狗跪在地上，眼泪汪汪地请求给它留点吃的。天神觉得狗没有罪，就对狗说：“你起来吧！我给你留一粒谷子、一粒麦子、一粒高粱、一粒稻子、一粒糜子，你自种自食吧。”</a:t>
            </a:r>
          </a:p>
          <a:p>
            <a:r>
              <a:rPr lang="zh-CN" altLang="en-US"/>
              <a:t>狗把这五粒种子种在地里，一夜之间，就成熟了。第二天，黄狗把粮食收回来，看见人们都快要饿死了，便煮了一锅粥，给大家分着吃。人们觉得自己是狗的主人，反而让狗养活自己，都不好意思，主人对狗说：“粮是你求来的，我们吃你的粮，你吃什么？”狗说：“你们吃我的粮，我吃你们的屎。”这五粒种子孕出来的粮食，就是今天人们说的五谷。</a:t>
            </a:r>
          </a:p>
        </p:txBody>
      </p:sp>
    </p:spTree>
    <p:extLst>
      <p:ext uri="{BB962C8B-B14F-4D97-AF65-F5344CB8AC3E}">
        <p14:creationId xmlns:p14="http://schemas.microsoft.com/office/powerpoint/2010/main" val="77772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《白蛇传》为例：白娘子和小青从峨眉山下凡到杭州，清明节游西湖遇雨，许仙与白娘子同舟相识，二人在镇江开药店谋生。许仙到金山寺烧香，法海和尚说他的娘子是蛇精，并教以</a:t>
            </a:r>
          </a:p>
          <a:p>
            <a:r>
              <a:rPr lang="zh-CN" altLang="en-US"/>
              <a:t>识别之法。端午节白娘子经不住许仙劝酒，不得已现出白蛇原形，吓死许仙。白娘子盗来灵芝草，救活许仙。几天后许仙又被法海骗进金山寺，无奈之下，白娘子使用法术水漫金山寺，逼迫法海放回许仙。然而时隔不久夫妻和美的生活又遭法海破坏，白娘子被永镇雷峰塔下。代表邪恶势力的法海由于屡做坏事，被罚进蟹壳，小青经过不断修炼，利用自己的法术神力，毁掉雷峰塔，救出白娘子。</a:t>
            </a:r>
          </a:p>
        </p:txBody>
      </p:sp>
    </p:spTree>
    <p:extLst>
      <p:ext uri="{BB962C8B-B14F-4D97-AF65-F5344CB8AC3E}">
        <p14:creationId xmlns:p14="http://schemas.microsoft.com/office/powerpoint/2010/main" val="1305595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鲁班是我国春秋末期鲁国的一个著名工匠，又叫公输般。《墨子》记述他会造云梯、造木鸢。到汉代乐府《艳歌行》古词中，首次记录了鲁班参与重大建筑活动，，《述异记》中鲁班已有刻木为鹤，所刻之鹤有从这山飞到那山的本领，鲁班的手工技艺开始被传奇化。到唐朝鲁班已经变成了类型化的形象，他的性格特征聚焦为精湛无比的建筑艺术。唐代段成式《酉</a:t>
            </a:r>
          </a:p>
          <a:p>
            <a:r>
              <a:rPr lang="zh-CN" altLang="en-US"/>
              <a:t>阳杂俎》中说：“今人每睹栋宇巧丽，必强谓鲁班奇功也。至两都寺中，亦往往托为鲁班所造，其不稽古如此。”段氏的记录说明鲁班已脱离了公输般的原型，演化成一个箭垛式的人物，于是各地民众纷纷把本地的奇伟建筑说成是鲁班的创造。如河北赵县的赵州桥、河南开封的铁塔、北京的紫禁城、广西桂林的花桥等建筑物的建造，传说都与鲁班有关，这些不同地区的鲁班传说从不同的侧面集中突出鲁班技艺高超。</a:t>
            </a:r>
          </a:p>
        </p:txBody>
      </p:sp>
    </p:spTree>
    <p:extLst>
      <p:ext uri="{BB962C8B-B14F-4D97-AF65-F5344CB8AC3E}">
        <p14:creationId xmlns:p14="http://schemas.microsoft.com/office/powerpoint/2010/main" val="13378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5512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如屈原的传说在湖北、湖南较为流行，在屈原的家乡各种归讲述屈原传说往往与当地风物相关联，箱屈原小时候读书的读书洞，屈原照面时留下的照面井，屈原击鼓抗秦救楚的屈原岗、描鼓台，屈原为救百姓使巨石出米的米仓口，屈原忧国落泪入丘得玉米的玉米丘，屈原显灵救百姓的屈原庙等，这些与屈原有关的风物不仅加重了民间传说的可信性，而且使屈原的传说构成了一个以湖北种归为中心，分布于楚文化圈的传说圈</a:t>
            </a:r>
          </a:p>
        </p:txBody>
      </p:sp>
    </p:spTree>
    <p:extLst>
      <p:ext uri="{BB962C8B-B14F-4D97-AF65-F5344CB8AC3E}">
        <p14:creationId xmlns:p14="http://schemas.microsoft.com/office/powerpoint/2010/main" val="799184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《白蛇传》为例：白娘子和小青从峨眉山下凡到杭州，清明节游西湖遇雨，许仙与白娘子同舟相识，二人在镇江开药店谋生。许仙到金山寺烧香，法海和尚说他的娘子是蛇精，并教以</a:t>
            </a:r>
          </a:p>
          <a:p>
            <a:r>
              <a:rPr lang="zh-CN" altLang="en-US"/>
              <a:t>识别之法。端午节白娘子经不住许仙劝酒，不得已现出白蛇原形，吓死许仙。白娘子盗来灵芝草，救活许仙。几天后许仙又被法海骗进金山寺，无奈之下，白娘子使用法术水漫金山寺，逼迫法海放回许仙。然而时隔不久夫妻和美的生活又遭法海破坏，白娘子被永镇雷峰塔下。代表邪恶势力的法海由于屡做坏事，被罚进蟹壳，小青经过不断修炼，利用自己的法术神力，毁掉雷峰塔，救出白娘子。</a:t>
            </a:r>
          </a:p>
        </p:txBody>
      </p:sp>
    </p:spTree>
    <p:extLst>
      <p:ext uri="{BB962C8B-B14F-4D97-AF65-F5344CB8AC3E}">
        <p14:creationId xmlns:p14="http://schemas.microsoft.com/office/powerpoint/2010/main" val="1903496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《白蛇传》为例：白娘子和小青从峨眉山下凡到杭州，清明节游西湖遇雨，许仙与白娘子同舟相识，二人在镇江开药店谋生。许仙到金山寺烧香，法海和尚说他的娘子是蛇精，并教以</a:t>
            </a:r>
          </a:p>
          <a:p>
            <a:r>
              <a:rPr lang="zh-CN" altLang="en-US"/>
              <a:t>识别之法。端午节白娘子经不住许仙劝酒，不得已现出白蛇原形，吓死许仙。白娘子盗来灵芝草，救活许仙。几天后许仙又被法海骗进金山寺，无奈之下，白娘子使用法术水漫金山寺，逼迫法海放回许仙。然而时隔不久夫妻和美的生活又遭法海破坏，白娘子被永镇雷峰塔下。代表邪恶势力的法海由于屡做坏事，被罚进蟹壳，小青经过不断修炼，利用自己的法术神力，毁掉雷峰塔，救出白娘子。</a:t>
            </a:r>
          </a:p>
        </p:txBody>
      </p:sp>
    </p:spTree>
    <p:extLst>
      <p:ext uri="{BB962C8B-B14F-4D97-AF65-F5344CB8AC3E}">
        <p14:creationId xmlns:p14="http://schemas.microsoft.com/office/powerpoint/2010/main" val="826075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田螺姑娘</a:t>
            </a:r>
          </a:p>
        </p:txBody>
      </p:sp>
    </p:spTree>
    <p:extLst>
      <p:ext uri="{BB962C8B-B14F-4D97-AF65-F5344CB8AC3E}">
        <p14:creationId xmlns:p14="http://schemas.microsoft.com/office/powerpoint/2010/main" val="979159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1.</a:t>
            </a:r>
            <a:r>
              <a:rPr lang="zh-CN" altLang="en-US"/>
              <a:t>人类社会生活：《田螺姑娘》，反应古代男耕女织的生活  </a:t>
            </a:r>
            <a:r>
              <a:rPr lang="en-US" altLang="zh-CN"/>
              <a:t>2</a:t>
            </a:r>
            <a:r>
              <a:rPr lang="zh-CN" altLang="en-US"/>
              <a:t>、民众理想愿望：幸福生活的向往</a:t>
            </a:r>
          </a:p>
          <a:p>
            <a:r>
              <a:rPr lang="en-US" altLang="zh-CN"/>
              <a:t>3</a:t>
            </a:r>
            <a:r>
              <a:rPr lang="zh-CN" altLang="en-US"/>
              <a:t>、摆龙门阵就三五人相聚或两人一起同行、玩耍、做活时均可讲故事、聊天聊天、闲谈、神吹、侃大山的文化活动，还有东北人的唠嗑，生活在巴蜀地区的人们却另有一种说法，称之为：摆龙门阵或院坝龙门阵。</a:t>
            </a:r>
          </a:p>
        </p:txBody>
      </p:sp>
    </p:spTree>
    <p:extLst>
      <p:ext uri="{BB962C8B-B14F-4D97-AF65-F5344CB8AC3E}">
        <p14:creationId xmlns:p14="http://schemas.microsoft.com/office/powerpoint/2010/main" val="511928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1.</a:t>
            </a:r>
            <a:r>
              <a:rPr lang="zh-CN" altLang="en-US"/>
              <a:t>人类社会生活：《田螺姑娘》，反应古代男耕女织的生活  </a:t>
            </a:r>
            <a:r>
              <a:rPr lang="en-US" altLang="zh-CN"/>
              <a:t>2</a:t>
            </a:r>
            <a:r>
              <a:rPr lang="zh-CN" altLang="en-US"/>
              <a:t>、民众理想愿望：幸福生活的向往</a:t>
            </a:r>
          </a:p>
          <a:p>
            <a:r>
              <a:rPr lang="en-US" altLang="zh-CN"/>
              <a:t>3</a:t>
            </a:r>
            <a:r>
              <a:rPr lang="zh-CN" altLang="en-US"/>
              <a:t>、摆龙门阵就三五人相聚或两人一起同行、玩耍、做活时均可讲故事、聊天聊天、闲谈、神吹、侃大山的文化活动，还有东北人的唠嗑，生活在巴蜀地区的人们却另有一种说法，称之为：摆龙门阵或院坝龙门阵。</a:t>
            </a:r>
          </a:p>
        </p:txBody>
      </p:sp>
    </p:spTree>
    <p:extLst>
      <p:ext uri="{BB962C8B-B14F-4D97-AF65-F5344CB8AC3E}">
        <p14:creationId xmlns:p14="http://schemas.microsoft.com/office/powerpoint/2010/main" val="814839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1.</a:t>
            </a:r>
            <a:r>
              <a:rPr lang="zh-CN" altLang="en-US"/>
              <a:t>人类社会生活：《田螺姑娘》，反应古代男耕女织的生活  </a:t>
            </a:r>
            <a:r>
              <a:rPr lang="en-US" altLang="zh-CN"/>
              <a:t>2</a:t>
            </a:r>
            <a:r>
              <a:rPr lang="zh-CN" altLang="en-US"/>
              <a:t>、民众理想愿望：幸福生活的向往</a:t>
            </a:r>
          </a:p>
          <a:p>
            <a:r>
              <a:rPr lang="en-US" altLang="zh-CN"/>
              <a:t>3</a:t>
            </a:r>
            <a:r>
              <a:rPr lang="zh-CN" altLang="en-US"/>
              <a:t>、摆龙门阵就三五人相聚或两人一起同行、玩耍、做活时均可讲故事、聊天聊天、闲谈、神吹、侃大山的文化活动，还有东北人的唠嗑，生活在巴蜀地区的人们却另有一种说法，称之为：摆龙门阵或院坝龙门阵。</a:t>
            </a:r>
          </a:p>
        </p:txBody>
      </p:sp>
    </p:spTree>
    <p:extLst>
      <p:ext uri="{BB962C8B-B14F-4D97-AF65-F5344CB8AC3E}">
        <p14:creationId xmlns:p14="http://schemas.microsoft.com/office/powerpoint/2010/main" val="49399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4793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44255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9474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97163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764824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8703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28584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71679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23512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683910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15416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sym typeface="+mn-ea"/>
              </a:rPr>
              <a:t>1</a:t>
            </a:r>
            <a:r>
              <a:rPr lang="zh-CN" altLang="en-US">
                <a:sym typeface="+mn-ea"/>
              </a:rPr>
              <a:t>、猎人海力得到一颗宝石，含在嘴里就能听懂鸟兽的语言。但若泄露鸟兽传达的秘密消！他将受到天神的惩罚而变成石头。然而，当他听到鸟兽议论将有山洪暴发时，是宁肯牺牲自己，毅然地通知人们转移，最终自己变成了石头。这类故事在表人类不惜一切代价也要解开自然界的奥秘，以趋利避害并对其加以利用的同又几乎都设置有因泄露天机而遭受到惩罚的程式化情节，这从一个侧面表现人类对自然的奥秘所持有的神秘与崇拜的观念意识。</a:t>
            </a:r>
            <a:endParaRPr lang="zh-CN" altLang="en-US"/>
          </a:p>
          <a:p>
            <a:r>
              <a:rPr lang="en-US" altLang="zh-CN">
                <a:sym typeface="+mn-ea"/>
              </a:rPr>
              <a:t>3</a:t>
            </a:r>
            <a:r>
              <a:rPr lang="zh-CN" altLang="en-US">
                <a:sym typeface="+mn-ea"/>
              </a:rPr>
              <a:t>、某富人为儿子算命得知，其子须塞一有福女子为妻才能保住家业。一贫贱人家的女子因此而被娶。婚后丈夫嫌妻子出身卑贱而将其休弃。贫女骑马离家，她信马由蟹地来到一户穷苦人家，家中只有母子二人，贫女嫁给了这家的小伙子。她拿出带来的银子让丈夫去买粮米，穷小伙子从未见过银子，不识银子为何物，说他平时打柴的地方有很多这东西。贫女在丈夫的</a:t>
            </a:r>
            <a:endParaRPr lang="zh-CN" altLang="en-US"/>
          </a:p>
          <a:p>
            <a:r>
              <a:rPr lang="zh-CN" altLang="en-US">
                <a:sym typeface="+mn-ea"/>
              </a:rPr>
              <a:t>指点下，找到很多银子，从此过上了富裕的生活。贫女的前夫家业破败后沦为乞丐，恰好到贫女家乞讨，由于运气不好，几次都未得到食物。贫女认出这个倒运的乞丐正是她的前夫，就在施舍他的食物中暗藏了金银。不料夫阴差阳错，又与到手的财富失之交臂。最后，前夫了解了事情的真相，羞愧地自尽而死</a:t>
            </a:r>
            <a:endParaRPr lang="zh-CN" altLang="en-US"/>
          </a:p>
        </p:txBody>
      </p:sp>
    </p:spTree>
    <p:extLst>
      <p:ext uri="{BB962C8B-B14F-4D97-AF65-F5344CB8AC3E}">
        <p14:creationId xmlns:p14="http://schemas.microsoft.com/office/powerpoint/2010/main" val="767766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田螺姑娘</a:t>
            </a:r>
          </a:p>
        </p:txBody>
      </p:sp>
    </p:spTree>
    <p:extLst>
      <p:ext uri="{BB962C8B-B14F-4D97-AF65-F5344CB8AC3E}">
        <p14:creationId xmlns:p14="http://schemas.microsoft.com/office/powerpoint/2010/main" val="1108028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en-US" altLang="zh-CN"/>
              <a:t>1.</a:t>
            </a:r>
            <a:r>
              <a:rPr lang="zh-CN" altLang="en-US"/>
              <a:t>人类社会生活：《田螺姑娘》，反应古代男耕女织的生活  </a:t>
            </a:r>
            <a:r>
              <a:rPr lang="en-US" altLang="zh-CN"/>
              <a:t>2</a:t>
            </a:r>
            <a:r>
              <a:rPr lang="zh-CN" altLang="en-US"/>
              <a:t>、民众理想愿望：幸福生活的向往</a:t>
            </a:r>
          </a:p>
        </p:txBody>
      </p:sp>
    </p:spTree>
    <p:extLst>
      <p:ext uri="{BB962C8B-B14F-4D97-AF65-F5344CB8AC3E}">
        <p14:creationId xmlns:p14="http://schemas.microsoft.com/office/powerpoint/2010/main" val="1134605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71997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这部史诗是关于格萨尔一生业绩的列征战，他降伏妖魔、抑强扶弱、安置三界，最后从地狱中救出母亲和爱妃，完成人间使命，一同返回天国。史诗《格萨尔》起源于古代的部落社会，它继承了古老的说唱故事、谜语或占卜的传统，具有浓厚的西藏本土信仰——苯教色彩。</a:t>
            </a:r>
          </a:p>
        </p:txBody>
      </p:sp>
    </p:spTree>
    <p:extLst>
      <p:ext uri="{BB962C8B-B14F-4D97-AF65-F5344CB8AC3E}">
        <p14:creationId xmlns:p14="http://schemas.microsoft.com/office/powerpoint/2010/main" val="1369817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这部史诗是关于格萨尔一生业绩的列征战，他降伏妖魔、抑强扶弱、安置三界，最后从地狱中救出母亲和爱妃，完成人间使命，一同返回天国。史诗《格萨尔》起源于古代的部落社会，它继承了古老的说唱故事、谜语或占卜的传统，具有浓厚的西藏本土信仰——苯教色彩。</a:t>
            </a:r>
          </a:p>
        </p:txBody>
      </p:sp>
    </p:spTree>
    <p:extLst>
      <p:ext uri="{BB962C8B-B14F-4D97-AF65-F5344CB8AC3E}">
        <p14:creationId xmlns:p14="http://schemas.microsoft.com/office/powerpoint/2010/main" val="1089940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这部史诗是关于格萨尔一生业绩的列征战，他降伏妖魔、抑强扶弱、安置三界，最后从地狱中救出母亲和爱妃，完成人间使命，一同返回天国。史诗《格萨尔》起源于古代的部落社会，它继承了古老的说唱故事、谜语或占卜的传统，具有浓厚的西藏本土信仰——苯教色彩。</a:t>
            </a:r>
          </a:p>
        </p:txBody>
      </p:sp>
    </p:spTree>
    <p:extLst>
      <p:ext uri="{BB962C8B-B14F-4D97-AF65-F5344CB8AC3E}">
        <p14:creationId xmlns:p14="http://schemas.microsoft.com/office/powerpoint/2010/main" val="1298346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这部史诗是关于格萨尔一生业绩的列征战，他降伏妖魔、抑强扶弱、安置三界，最后从地狱中救出母亲和爱妃，完成人间使命，一同返回天国。史诗《格萨尔》起源于古代的部落社会，它继承了古老的说唱故事、谜语或占卜的传统，具有浓厚的西藏本土信仰——苯教色彩。</a:t>
            </a:r>
          </a:p>
        </p:txBody>
      </p:sp>
    </p:spTree>
    <p:extLst>
      <p:ext uri="{BB962C8B-B14F-4D97-AF65-F5344CB8AC3E}">
        <p14:creationId xmlns:p14="http://schemas.microsoft.com/office/powerpoint/2010/main" val="50242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703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如义和团系列传说中就刻画了许多英雄群像（杜为利带伤杀鬼子》中的杜为利“杀不尽鬼子，我死也闭不上眼睛”，这股力量鼓舞他</a:t>
            </a:r>
          </a:p>
          <a:p>
            <a:r>
              <a:rPr lang="zh-CN" altLang="en-US"/>
              <a:t>战斗到死；《义和团的志气永不灭》中的霍大雪被捕后，敌人一刀一刀地割她，她面不改色，不断地唾骂敌人；《宗老路》中的宗老路在强敌面前方寸不乱，从容地歼灭敌人等。</a:t>
            </a:r>
          </a:p>
        </p:txBody>
      </p:sp>
    </p:spTree>
    <p:extLst>
      <p:ext uri="{BB962C8B-B14F-4D97-AF65-F5344CB8AC3E}">
        <p14:creationId xmlns:p14="http://schemas.microsoft.com/office/powerpoint/2010/main" val="209380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如义和团系列传说中就刻画了许多英雄群像（杜为利带伤杀鬼子》中的杜为利“杀不尽鬼子，我死也闭不上眼睛”，这股力量鼓舞他</a:t>
            </a:r>
          </a:p>
          <a:p>
            <a:r>
              <a:rPr lang="zh-CN" altLang="en-US"/>
              <a:t>战斗到死；《义和团的志气永不灭》中的霍大雪被捕后，敌人一刀一刀地割她，她面不改色，不断地唾骂敌人；《宗老路》中的宗老路在强敌面前方寸不乱，从容地歼灭敌人等。</a:t>
            </a:r>
          </a:p>
        </p:txBody>
      </p:sp>
    </p:spTree>
    <p:extLst>
      <p:ext uri="{BB962C8B-B14F-4D97-AF65-F5344CB8AC3E}">
        <p14:creationId xmlns:p14="http://schemas.microsoft.com/office/powerpoint/2010/main" val="1467078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如义和团系列传说中就刻画了许多英雄群像（杜为利带伤杀鬼子》中的杜为利“杀不尽鬼子，我死也闭不上眼睛”，这股力量鼓舞他</a:t>
            </a:r>
          </a:p>
          <a:p>
            <a:r>
              <a:rPr lang="zh-CN" altLang="en-US"/>
              <a:t>战斗到死；《义和团的志气永不灭》中的霍大雪被捕后，敌人一刀一刀地割她，她面不改色，不断地唾骂敌人；《宗老路》中的宗老路在强敌面前方寸不乱，从容地歼灭敌人等。</a:t>
            </a:r>
          </a:p>
        </p:txBody>
      </p:sp>
    </p:spTree>
    <p:extLst>
      <p:ext uri="{BB962C8B-B14F-4D97-AF65-F5344CB8AC3E}">
        <p14:creationId xmlns:p14="http://schemas.microsoft.com/office/powerpoint/2010/main" val="1389772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1、长江、黄河、日月潭，这类传说的“传说核“主要为自然界相互作用下形成的各类景观，没有人工雕琢的痕迹，传说围绕这些景观的基本状貌建构故事。</a:t>
            </a:r>
          </a:p>
          <a:p>
            <a:r>
              <a:rPr lang="zh-CN" altLang="en-US"/>
              <a:t>2、长城、黄鹤楼、大昭寺。这类传说的“传说核“主要是在不同时期因为某种原因由人建造的景观，在它的身上承载了许多的历史烟云和时代情结。</a:t>
            </a:r>
          </a:p>
          <a:p>
            <a:r>
              <a:rPr lang="zh-CN" altLang="en-US"/>
              <a:t>地方风物传说具有浓厚的地方性和民族性，各地民众认为他们传承的地方风物传说是本地特有的，因而在讲述时表现出浓郁的对乡土的热爱与自豪的情感。</a:t>
            </a:r>
          </a:p>
        </p:txBody>
      </p:sp>
    </p:spTree>
    <p:extLst>
      <p:ext uri="{BB962C8B-B14F-4D97-AF65-F5344CB8AC3E}">
        <p14:creationId xmlns:p14="http://schemas.microsoft.com/office/powerpoint/2010/main" val="152799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5BBDCC01-07A9-5A4B-B3DB-67B3AB96C625}" type="datetimeFigureOut">
              <a:rPr kumimoji="1" lang="zh-CN" altLang="en-US" smtClean="0"/>
              <a:t>18/9/19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D1D5546-0C0B-B24F-ABCB-D5FD763AF555}" type="slidenum">
              <a:rPr kumimoji="1" lang="zh-CN" altLang="en-US" smtClean="0"/>
              <a:t>‹#›</a:t>
            </a:fld>
            <a:endParaRPr kumimoji="1" lang="zh-CN" altLang="en-US"/>
          </a:p>
        </p:txBody>
      </p:sp>
    </p:spTree>
    <p:extLst>
      <p:ext uri="{BB962C8B-B14F-4D97-AF65-F5344CB8AC3E}">
        <p14:creationId xmlns:p14="http://schemas.microsoft.com/office/powerpoint/2010/main" val="211920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BBDCC01-07A9-5A4B-B3DB-67B3AB96C625}" type="datetimeFigureOut">
              <a:rPr kumimoji="1" lang="zh-CN" altLang="en-US" smtClean="0"/>
              <a:t>18/9/19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D1D5546-0C0B-B24F-ABCB-D5FD763AF555}" type="slidenum">
              <a:rPr kumimoji="1" lang="zh-CN" altLang="en-US" smtClean="0"/>
              <a:t>‹#›</a:t>
            </a:fld>
            <a:endParaRPr kumimoji="1" lang="zh-CN" altLang="en-US"/>
          </a:p>
        </p:txBody>
      </p:sp>
    </p:spTree>
    <p:extLst>
      <p:ext uri="{BB962C8B-B14F-4D97-AF65-F5344CB8AC3E}">
        <p14:creationId xmlns:p14="http://schemas.microsoft.com/office/powerpoint/2010/main" val="1494120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BBDCC01-07A9-5A4B-B3DB-67B3AB96C625}" type="datetimeFigureOut">
              <a:rPr kumimoji="1" lang="zh-CN" altLang="en-US" smtClean="0"/>
              <a:t>18/9/19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D1D5546-0C0B-B24F-ABCB-D5FD763AF555}" type="slidenum">
              <a:rPr kumimoji="1" lang="zh-CN" altLang="en-US" smtClean="0"/>
              <a:t>‹#›</a:t>
            </a:fld>
            <a:endParaRPr kumimoji="1" lang="zh-CN" altLang="en-US"/>
          </a:p>
        </p:txBody>
      </p:sp>
    </p:spTree>
    <p:extLst>
      <p:ext uri="{BB962C8B-B14F-4D97-AF65-F5344CB8AC3E}">
        <p14:creationId xmlns:p14="http://schemas.microsoft.com/office/powerpoint/2010/main" val="1157228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8836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53299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439175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84806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538541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667593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900854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027532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5BBDCC01-07A9-5A4B-B3DB-67B3AB96C625}" type="datetimeFigureOut">
              <a:rPr kumimoji="1" lang="zh-CN" altLang="en-US" smtClean="0"/>
              <a:t>18/9/19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D1D5546-0C0B-B24F-ABCB-D5FD763AF555}" type="slidenum">
              <a:rPr kumimoji="1" lang="zh-CN" altLang="en-US" smtClean="0"/>
              <a:t>‹#›</a:t>
            </a:fld>
            <a:endParaRPr kumimoji="1" lang="zh-CN" altLang="en-US"/>
          </a:p>
        </p:txBody>
      </p:sp>
    </p:spTree>
    <p:extLst>
      <p:ext uri="{BB962C8B-B14F-4D97-AF65-F5344CB8AC3E}">
        <p14:creationId xmlns:p14="http://schemas.microsoft.com/office/powerpoint/2010/main" val="14505694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294484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7468831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79835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18/9/19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72543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5BBDCC01-07A9-5A4B-B3DB-67B3AB96C625}" type="datetimeFigureOut">
              <a:rPr kumimoji="1" lang="zh-CN" altLang="en-US" smtClean="0"/>
              <a:t>18/9/19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D1D5546-0C0B-B24F-ABCB-D5FD763AF555}" type="slidenum">
              <a:rPr kumimoji="1" lang="zh-CN" altLang="en-US" smtClean="0"/>
              <a:t>‹#›</a:t>
            </a:fld>
            <a:endParaRPr kumimoji="1" lang="zh-CN" altLang="en-US"/>
          </a:p>
        </p:txBody>
      </p:sp>
    </p:spTree>
    <p:extLst>
      <p:ext uri="{BB962C8B-B14F-4D97-AF65-F5344CB8AC3E}">
        <p14:creationId xmlns:p14="http://schemas.microsoft.com/office/powerpoint/2010/main" val="148692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5BBDCC01-07A9-5A4B-B3DB-67B3AB96C625}" type="datetimeFigureOut">
              <a:rPr kumimoji="1" lang="zh-CN" altLang="en-US" smtClean="0"/>
              <a:t>18/9/19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D1D5546-0C0B-B24F-ABCB-D5FD763AF555}" type="slidenum">
              <a:rPr kumimoji="1" lang="zh-CN" altLang="en-US" smtClean="0"/>
              <a:t>‹#›</a:t>
            </a:fld>
            <a:endParaRPr kumimoji="1" lang="zh-CN" altLang="en-US"/>
          </a:p>
        </p:txBody>
      </p:sp>
    </p:spTree>
    <p:extLst>
      <p:ext uri="{BB962C8B-B14F-4D97-AF65-F5344CB8AC3E}">
        <p14:creationId xmlns:p14="http://schemas.microsoft.com/office/powerpoint/2010/main" val="45152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5BBDCC01-07A9-5A4B-B3DB-67B3AB96C625}" type="datetimeFigureOut">
              <a:rPr kumimoji="1" lang="zh-CN" altLang="en-US" smtClean="0"/>
              <a:t>18/9/19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D1D5546-0C0B-B24F-ABCB-D5FD763AF555}" type="slidenum">
              <a:rPr kumimoji="1" lang="zh-CN" altLang="en-US" smtClean="0"/>
              <a:t>‹#›</a:t>
            </a:fld>
            <a:endParaRPr kumimoji="1" lang="zh-CN" altLang="en-US"/>
          </a:p>
        </p:txBody>
      </p:sp>
    </p:spTree>
    <p:extLst>
      <p:ext uri="{BB962C8B-B14F-4D97-AF65-F5344CB8AC3E}">
        <p14:creationId xmlns:p14="http://schemas.microsoft.com/office/powerpoint/2010/main" val="174567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5BBDCC01-07A9-5A4B-B3DB-67B3AB96C625}" type="datetimeFigureOut">
              <a:rPr kumimoji="1" lang="zh-CN" altLang="en-US" smtClean="0"/>
              <a:t>18/9/19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D1D5546-0C0B-B24F-ABCB-D5FD763AF555}" type="slidenum">
              <a:rPr kumimoji="1" lang="zh-CN" altLang="en-US" smtClean="0"/>
              <a:t>‹#›</a:t>
            </a:fld>
            <a:endParaRPr kumimoji="1" lang="zh-CN" altLang="en-US"/>
          </a:p>
        </p:txBody>
      </p:sp>
    </p:spTree>
    <p:extLst>
      <p:ext uri="{BB962C8B-B14F-4D97-AF65-F5344CB8AC3E}">
        <p14:creationId xmlns:p14="http://schemas.microsoft.com/office/powerpoint/2010/main" val="60866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BDCC01-07A9-5A4B-B3DB-67B3AB96C625}" type="datetimeFigureOut">
              <a:rPr kumimoji="1" lang="zh-CN" altLang="en-US" smtClean="0"/>
              <a:t>18/9/19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D1D5546-0C0B-B24F-ABCB-D5FD763AF555}" type="slidenum">
              <a:rPr kumimoji="1" lang="zh-CN" altLang="en-US" smtClean="0"/>
              <a:t>‹#›</a:t>
            </a:fld>
            <a:endParaRPr kumimoji="1" lang="zh-CN" altLang="en-US"/>
          </a:p>
        </p:txBody>
      </p:sp>
    </p:spTree>
    <p:extLst>
      <p:ext uri="{BB962C8B-B14F-4D97-AF65-F5344CB8AC3E}">
        <p14:creationId xmlns:p14="http://schemas.microsoft.com/office/powerpoint/2010/main" val="128750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BBDCC01-07A9-5A4B-B3DB-67B3AB96C625}" type="datetimeFigureOut">
              <a:rPr kumimoji="1" lang="zh-CN" altLang="en-US" smtClean="0"/>
              <a:t>18/9/19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D1D5546-0C0B-B24F-ABCB-D5FD763AF555}" type="slidenum">
              <a:rPr kumimoji="1" lang="zh-CN" altLang="en-US" smtClean="0"/>
              <a:t>‹#›</a:t>
            </a:fld>
            <a:endParaRPr kumimoji="1" lang="zh-CN" altLang="en-US"/>
          </a:p>
        </p:txBody>
      </p:sp>
    </p:spTree>
    <p:extLst>
      <p:ext uri="{BB962C8B-B14F-4D97-AF65-F5344CB8AC3E}">
        <p14:creationId xmlns:p14="http://schemas.microsoft.com/office/powerpoint/2010/main" val="105458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5BBDCC01-07A9-5A4B-B3DB-67B3AB96C625}" type="datetimeFigureOut">
              <a:rPr kumimoji="1" lang="zh-CN" altLang="en-US" smtClean="0"/>
              <a:t>18/9/19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D1D5546-0C0B-B24F-ABCB-D5FD763AF555}" type="slidenum">
              <a:rPr kumimoji="1" lang="zh-CN" altLang="en-US" smtClean="0"/>
              <a:t>‹#›</a:t>
            </a:fld>
            <a:endParaRPr kumimoji="1" lang="zh-CN" altLang="en-US"/>
          </a:p>
        </p:txBody>
      </p:sp>
    </p:spTree>
    <p:extLst>
      <p:ext uri="{BB962C8B-B14F-4D97-AF65-F5344CB8AC3E}">
        <p14:creationId xmlns:p14="http://schemas.microsoft.com/office/powerpoint/2010/main" val="123080006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DCC01-07A9-5A4B-B3DB-67B3AB96C625}" type="datetimeFigureOut">
              <a:rPr kumimoji="1" lang="zh-CN" altLang="en-US" smtClean="0"/>
              <a:t>18/9/19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D5546-0C0B-B24F-ABCB-D5FD763AF555}" type="slidenum">
              <a:rPr kumimoji="1" lang="zh-CN" altLang="en-US" smtClean="0"/>
              <a:t>‹#›</a:t>
            </a:fld>
            <a:endParaRPr kumimoji="1" lang="zh-CN" altLang="en-US"/>
          </a:p>
        </p:txBody>
      </p:sp>
    </p:spTree>
    <p:extLst>
      <p:ext uri="{BB962C8B-B14F-4D97-AF65-F5344CB8AC3E}">
        <p14:creationId xmlns:p14="http://schemas.microsoft.com/office/powerpoint/2010/main" val="1937422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7.jpeg"/><Relationship Id="rId5" Type="http://schemas.openxmlformats.org/officeDocument/2006/relationships/image" Target="../media/image6.png"/><Relationship Id="rId1" Type="http://schemas.openxmlformats.org/officeDocument/2006/relationships/tags" Target="../tags/tag8.xml"/><Relationship Id="rId2"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16.png"/><Relationship Id="rId5" Type="http://schemas.openxmlformats.org/officeDocument/2006/relationships/image" Target="../media/image17.jpeg"/><Relationship Id="rId1" Type="http://schemas.openxmlformats.org/officeDocument/2006/relationships/tags" Target="../tags/tag92.xml"/><Relationship Id="rId2"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16.png"/><Relationship Id="rId1" Type="http://schemas.openxmlformats.org/officeDocument/2006/relationships/tags" Target="../tags/tag93.xml"/><Relationship Id="rId2"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7.jpeg"/><Relationship Id="rId5" Type="http://schemas.openxmlformats.org/officeDocument/2006/relationships/image" Target="../media/image6.png"/><Relationship Id="rId1" Type="http://schemas.openxmlformats.org/officeDocument/2006/relationships/tags" Target="../tags/tag9.xml"/><Relationship Id="rId2"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1" Type="http://schemas.openxmlformats.org/officeDocument/2006/relationships/tags" Target="../tags/tag105.xml"/><Relationship Id="rId2" Type="http://schemas.openxmlformats.org/officeDocument/2006/relationships/slideLayout" Target="../slideLayouts/slideLayout19.xml"/></Relationships>
</file>

<file path=ppt/slides/_rels/slide114.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1" Type="http://schemas.openxmlformats.org/officeDocument/2006/relationships/tags" Target="../tags/tag108.xml"/><Relationship Id="rId2" Type="http://schemas.openxmlformats.org/officeDocument/2006/relationships/slideLayout" Target="../slideLayouts/slideLayout7.xml"/><Relationship Id="rId3" Type="http://schemas.openxmlformats.org/officeDocument/2006/relationships/image" Target="../media/image4.jpeg"/></Relationships>
</file>

<file path=ppt/slides/_rels/slide117.xml.rels><?xml version="1.0" encoding="UTF-8" standalone="yes"?>
<Relationships xmlns="http://schemas.openxmlformats.org/package/2006/relationships"><Relationship Id="rId1" Type="http://schemas.openxmlformats.org/officeDocument/2006/relationships/tags" Target="../tags/tag109.xml"/><Relationship Id="rId2" Type="http://schemas.openxmlformats.org/officeDocument/2006/relationships/slideLayout" Target="../slideLayouts/slideLayout7.xml"/><Relationship Id="rId3" Type="http://schemas.openxmlformats.org/officeDocument/2006/relationships/image" Target="../media/image18.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18.png"/><Relationship Id="rId1" Type="http://schemas.openxmlformats.org/officeDocument/2006/relationships/tags" Target="../tags/tag110.xml"/><Relationship Id="rId2"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tags" Target="../tags/tag111.xml"/><Relationship Id="rId2" Type="http://schemas.openxmlformats.org/officeDocument/2006/relationships/slideLayout" Target="../slideLayouts/slideLayout7.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tags" Target="../tags/tag112.xml"/><Relationship Id="rId2" Type="http://schemas.openxmlformats.org/officeDocument/2006/relationships/slideLayout" Target="../slideLayouts/slideLayout7.xml"/><Relationship Id="rId3" Type="http://schemas.openxmlformats.org/officeDocument/2006/relationships/image" Target="../media/image18.png"/></Relationships>
</file>

<file path=ppt/slides/_rels/slide121.xml.rels><?xml version="1.0" encoding="UTF-8" standalone="yes"?>
<Relationships xmlns="http://schemas.openxmlformats.org/package/2006/relationships"><Relationship Id="rId1" Type="http://schemas.openxmlformats.org/officeDocument/2006/relationships/tags" Target="../tags/tag113.xml"/><Relationship Id="rId2"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tags" Target="../tags/tag114.xml"/><Relationship Id="rId2"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tags" Target="../tags/tag115.xml"/><Relationship Id="rId2"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tags" Target="../tags/tag116.xml"/><Relationship Id="rId2"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tags" Target="../tags/tag117.xml"/><Relationship Id="rId2"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tags" Target="../tags/tag118.xml"/><Relationship Id="rId2"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tags" Target="../tags/tag119.xml"/><Relationship Id="rId2"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tags" Target="../tags/tag120.xml"/><Relationship Id="rId2"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tags" Target="../tags/tag12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30.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tags" Target="../tags/tag123.xml"/><Relationship Id="rId2" Type="http://schemas.openxmlformats.org/officeDocument/2006/relationships/slideLayout" Target="../slideLayouts/slideLayout7.xml"/><Relationship Id="rId3" Type="http://schemas.openxmlformats.org/officeDocument/2006/relationships/image" Target="../media/image4.jpeg"/></Relationships>
</file>

<file path=ppt/slides/_rels/slide132.xml.rels><?xml version="1.0" encoding="UTF-8" standalone="yes"?>
<Relationships xmlns="http://schemas.openxmlformats.org/package/2006/relationships"><Relationship Id="rId1" Type="http://schemas.openxmlformats.org/officeDocument/2006/relationships/tags" Target="../tags/tag124.xml"/><Relationship Id="rId2" Type="http://schemas.openxmlformats.org/officeDocument/2006/relationships/slideLayout" Target="../slideLayouts/slideLayout7.xml"/><Relationship Id="rId3" Type="http://schemas.openxmlformats.org/officeDocument/2006/relationships/image" Target="../media/image19.png"/></Relationships>
</file>

<file path=ppt/slides/_rels/slide133.xml.rels><?xml version="1.0" encoding="UTF-8" standalone="yes"?>
<Relationships xmlns="http://schemas.openxmlformats.org/package/2006/relationships"><Relationship Id="rId1" Type="http://schemas.openxmlformats.org/officeDocument/2006/relationships/tags" Target="../tags/tag125.xml"/><Relationship Id="rId2" Type="http://schemas.openxmlformats.org/officeDocument/2006/relationships/slideLayout" Target="../slideLayouts/slideLayout7.xml"/><Relationship Id="rId3" Type="http://schemas.openxmlformats.org/officeDocument/2006/relationships/image" Target="../media/image19.png"/></Relationships>
</file>

<file path=ppt/slides/_rels/slide134.xml.rels><?xml version="1.0" encoding="UTF-8" standalone="yes"?>
<Relationships xmlns="http://schemas.openxmlformats.org/package/2006/relationships"><Relationship Id="rId1" Type="http://schemas.openxmlformats.org/officeDocument/2006/relationships/tags" Target="../tags/tag126.xml"/><Relationship Id="rId2" Type="http://schemas.openxmlformats.org/officeDocument/2006/relationships/slideLayout" Target="../slideLayouts/slideLayout7.xml"/><Relationship Id="rId3" Type="http://schemas.openxmlformats.org/officeDocument/2006/relationships/image" Target="../media/image19.png"/></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19.png"/><Relationship Id="rId1" Type="http://schemas.openxmlformats.org/officeDocument/2006/relationships/tags" Target="../tags/tag127.xml"/><Relationship Id="rId2"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tags" Target="../tags/tag128.xml"/><Relationship Id="rId2" Type="http://schemas.openxmlformats.org/officeDocument/2006/relationships/slideLayout" Target="../slideLayouts/slideLayout7.xml"/><Relationship Id="rId3" Type="http://schemas.openxmlformats.org/officeDocument/2006/relationships/image" Target="../media/image20.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tags" Target="../tags/tag129.xml"/><Relationship Id="rId2" Type="http://schemas.openxmlformats.org/officeDocument/2006/relationships/slideLayout" Target="../slideLayouts/slideLayout7.xml"/><Relationship Id="rId3" Type="http://schemas.openxmlformats.org/officeDocument/2006/relationships/image" Target="../media/image4.jpeg"/></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1.png"/><Relationship Id="rId1" Type="http://schemas.openxmlformats.org/officeDocument/2006/relationships/tags" Target="../tags/tag130.xml"/><Relationship Id="rId2"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tags" Target="../tags/tag131.xml"/><Relationship Id="rId2" Type="http://schemas.openxmlformats.org/officeDocument/2006/relationships/slideLayout" Target="../slideLayouts/slideLayout7.xml"/><Relationship Id="rId3" Type="http://schemas.openxmlformats.org/officeDocument/2006/relationships/image" Target="../media/image21.png"/></Relationships>
</file>

<file path=ppt/slides/_rels/slide145.xml.rels><?xml version="1.0" encoding="UTF-8" standalone="yes"?>
<Relationships xmlns="http://schemas.openxmlformats.org/package/2006/relationships"><Relationship Id="rId1" Type="http://schemas.openxmlformats.org/officeDocument/2006/relationships/tags" Target="../tags/tag132.xml"/><Relationship Id="rId2" Type="http://schemas.openxmlformats.org/officeDocument/2006/relationships/slideLayout" Target="../slideLayouts/slideLayout7.xml"/><Relationship Id="rId3" Type="http://schemas.openxmlformats.org/officeDocument/2006/relationships/image" Target="../media/image21.png"/></Relationships>
</file>

<file path=ppt/slides/_rels/slide146.xml.rels><?xml version="1.0" encoding="UTF-8" standalone="yes"?>
<Relationships xmlns="http://schemas.openxmlformats.org/package/2006/relationships"><Relationship Id="rId1" Type="http://schemas.openxmlformats.org/officeDocument/2006/relationships/tags" Target="../tags/tag133.xml"/><Relationship Id="rId2" Type="http://schemas.openxmlformats.org/officeDocument/2006/relationships/slideLayout" Target="../slideLayouts/slideLayout7.xml"/><Relationship Id="rId3" Type="http://schemas.openxmlformats.org/officeDocument/2006/relationships/image" Target="../media/image21.png"/></Relationships>
</file>

<file path=ppt/slides/_rels/slide147.xml.rels><?xml version="1.0" encoding="UTF-8" standalone="yes"?>
<Relationships xmlns="http://schemas.openxmlformats.org/package/2006/relationships"><Relationship Id="rId1" Type="http://schemas.openxmlformats.org/officeDocument/2006/relationships/tags" Target="../tags/tag134.xml"/><Relationship Id="rId2" Type="http://schemas.openxmlformats.org/officeDocument/2006/relationships/slideLayout" Target="../slideLayouts/slideLayout7.xml"/><Relationship Id="rId3" Type="http://schemas.openxmlformats.org/officeDocument/2006/relationships/image" Target="../media/image21.png"/></Relationships>
</file>

<file path=ppt/slides/_rels/slide148.xml.rels><?xml version="1.0" encoding="UTF-8" standalone="yes"?>
<Relationships xmlns="http://schemas.openxmlformats.org/package/2006/relationships"><Relationship Id="rId1" Type="http://schemas.openxmlformats.org/officeDocument/2006/relationships/tags" Target="../tags/tag135.xml"/><Relationship Id="rId2" Type="http://schemas.openxmlformats.org/officeDocument/2006/relationships/slideLayout" Target="../slideLayouts/slideLayout7.xml"/><Relationship Id="rId3" Type="http://schemas.openxmlformats.org/officeDocument/2006/relationships/image" Target="../media/image4.jpeg"/></Relationships>
</file>

<file path=ppt/slides/_rels/slide149.xml.rels><?xml version="1.0" encoding="UTF-8" standalone="yes"?>
<Relationships xmlns="http://schemas.openxmlformats.org/package/2006/relationships"><Relationship Id="rId1" Type="http://schemas.openxmlformats.org/officeDocument/2006/relationships/tags" Target="../tags/tag136.xml"/><Relationship Id="rId2" Type="http://schemas.openxmlformats.org/officeDocument/2006/relationships/slideLayout" Target="../slideLayouts/slideLayout7.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7.xml"/><Relationship Id="rId3" Type="http://schemas.openxmlformats.org/officeDocument/2006/relationships/image" Target="../media/image6.png"/></Relationships>
</file>

<file path=ppt/slides/_rels/slide150.xml.rels><?xml version="1.0" encoding="UTF-8" standalone="yes"?>
<Relationships xmlns="http://schemas.openxmlformats.org/package/2006/relationships"><Relationship Id="rId1" Type="http://schemas.openxmlformats.org/officeDocument/2006/relationships/tags" Target="../tags/tag137.xml"/><Relationship Id="rId2" Type="http://schemas.openxmlformats.org/officeDocument/2006/relationships/slideLayout" Target="../slideLayouts/slideLayout7.xml"/><Relationship Id="rId3" Type="http://schemas.openxmlformats.org/officeDocument/2006/relationships/image" Target="../media/image22.png"/></Relationships>
</file>

<file path=ppt/slides/_rels/slide151.xml.rels><?xml version="1.0" encoding="UTF-8" standalone="yes"?>
<Relationships xmlns="http://schemas.openxmlformats.org/package/2006/relationships"><Relationship Id="rId1" Type="http://schemas.openxmlformats.org/officeDocument/2006/relationships/tags" Target="../tags/tag138.xml"/><Relationship Id="rId2" Type="http://schemas.openxmlformats.org/officeDocument/2006/relationships/slideLayout" Target="../slideLayouts/slideLayout7.xml"/><Relationship Id="rId3" Type="http://schemas.openxmlformats.org/officeDocument/2006/relationships/image" Target="../media/image22.png"/></Relationships>
</file>

<file path=ppt/slides/_rels/slide152.xml.rels><?xml version="1.0" encoding="UTF-8" standalone="yes"?>
<Relationships xmlns="http://schemas.openxmlformats.org/package/2006/relationships"><Relationship Id="rId1" Type="http://schemas.openxmlformats.org/officeDocument/2006/relationships/tags" Target="../tags/tag139.xml"/><Relationship Id="rId2" Type="http://schemas.openxmlformats.org/officeDocument/2006/relationships/slideLayout" Target="../slideLayouts/slideLayout7.xml"/><Relationship Id="rId3" Type="http://schemas.openxmlformats.org/officeDocument/2006/relationships/image" Target="../media/image22.png"/></Relationships>
</file>

<file path=ppt/slides/_rels/slide153.xml.rels><?xml version="1.0" encoding="UTF-8" standalone="yes"?>
<Relationships xmlns="http://schemas.openxmlformats.org/package/2006/relationships"><Relationship Id="rId1" Type="http://schemas.openxmlformats.org/officeDocument/2006/relationships/tags" Target="../tags/tag140.xml"/><Relationship Id="rId2" Type="http://schemas.openxmlformats.org/officeDocument/2006/relationships/slideLayout" Target="../slideLayouts/slideLayout7.xml"/><Relationship Id="rId3" Type="http://schemas.openxmlformats.org/officeDocument/2006/relationships/image" Target="../media/image22.png"/></Relationships>
</file>

<file path=ppt/slides/_rels/slide154.xml.rels><?xml version="1.0" encoding="UTF-8" standalone="yes"?>
<Relationships xmlns="http://schemas.openxmlformats.org/package/2006/relationships"><Relationship Id="rId1" Type="http://schemas.openxmlformats.org/officeDocument/2006/relationships/tags" Target="../tags/tag141.xml"/><Relationship Id="rId2" Type="http://schemas.openxmlformats.org/officeDocument/2006/relationships/slideLayout" Target="../slideLayouts/slideLayout7.xml"/><Relationship Id="rId3" Type="http://schemas.openxmlformats.org/officeDocument/2006/relationships/image" Target="../media/image22.png"/></Relationships>
</file>

<file path=ppt/slides/_rels/slide155.xml.rels><?xml version="1.0" encoding="UTF-8" standalone="yes"?>
<Relationships xmlns="http://schemas.openxmlformats.org/package/2006/relationships"><Relationship Id="rId1" Type="http://schemas.openxmlformats.org/officeDocument/2006/relationships/tags" Target="../tags/tag142.xml"/><Relationship Id="rId2" Type="http://schemas.openxmlformats.org/officeDocument/2006/relationships/slideLayout" Target="../slideLayouts/slideLayout7.xml"/><Relationship Id="rId3" Type="http://schemas.openxmlformats.org/officeDocument/2006/relationships/image" Target="../media/image22.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tags" Target="../tags/tag143.xml"/><Relationship Id="rId2" Type="http://schemas.openxmlformats.org/officeDocument/2006/relationships/slideLayout" Target="../slideLayouts/slideLayout7.xml"/><Relationship Id="rId3" Type="http://schemas.openxmlformats.org/officeDocument/2006/relationships/image" Target="../media/image4.jpeg"/></Relationships>
</file>

<file path=ppt/slides/_rels/slide159.xml.rels><?xml version="1.0" encoding="UTF-8" standalone="yes"?>
<Relationships xmlns="http://schemas.openxmlformats.org/package/2006/relationships"><Relationship Id="rId1" Type="http://schemas.openxmlformats.org/officeDocument/2006/relationships/tags" Target="../tags/tag144.xml"/><Relationship Id="rId2" Type="http://schemas.openxmlformats.org/officeDocument/2006/relationships/slideLayout" Target="../slideLayouts/slideLayout7.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6.png"/><Relationship Id="rId1" Type="http://schemas.openxmlformats.org/officeDocument/2006/relationships/tags" Target="../tags/tag14.xml"/><Relationship Id="rId2"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tags" Target="../tags/tag145.xml"/><Relationship Id="rId2" Type="http://schemas.openxmlformats.org/officeDocument/2006/relationships/slideLayout" Target="../slideLayouts/slideLayout7.xml"/><Relationship Id="rId3" Type="http://schemas.openxmlformats.org/officeDocument/2006/relationships/image" Target="../media/image23.png"/></Relationships>
</file>

<file path=ppt/slides/_rels/slide161.xml.rels><?xml version="1.0" encoding="UTF-8" standalone="yes"?>
<Relationships xmlns="http://schemas.openxmlformats.org/package/2006/relationships"><Relationship Id="rId1" Type="http://schemas.openxmlformats.org/officeDocument/2006/relationships/tags" Target="../tags/tag146.xml"/><Relationship Id="rId2" Type="http://schemas.openxmlformats.org/officeDocument/2006/relationships/slideLayout" Target="../slideLayouts/slideLayout7.xml"/><Relationship Id="rId3" Type="http://schemas.openxmlformats.org/officeDocument/2006/relationships/image" Target="../media/image23.png"/></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23.png"/><Relationship Id="rId1" Type="http://schemas.openxmlformats.org/officeDocument/2006/relationships/tags" Target="../tags/tag147.xml"/><Relationship Id="rId2"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23.png"/><Relationship Id="rId1" Type="http://schemas.openxmlformats.org/officeDocument/2006/relationships/tags" Target="../tags/tag148.xml"/><Relationship Id="rId2"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23.png"/><Relationship Id="rId1" Type="http://schemas.openxmlformats.org/officeDocument/2006/relationships/tags" Target="../tags/tag149.xml"/><Relationship Id="rId2"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23.png"/><Relationship Id="rId1" Type="http://schemas.openxmlformats.org/officeDocument/2006/relationships/tags" Target="../tags/tag150.xml"/><Relationship Id="rId2"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tags" Target="../tags/tag151.xml"/><Relationship Id="rId2" Type="http://schemas.openxmlformats.org/officeDocument/2006/relationships/slideLayout" Target="../slideLayouts/slideLayout20.xml"/></Relationships>
</file>

<file path=ppt/slides/_rels/slide167.xml.rels><?xml version="1.0" encoding="UTF-8" standalone="yes"?>
<Relationships xmlns="http://schemas.openxmlformats.org/package/2006/relationships"><Relationship Id="rId1" Type="http://schemas.openxmlformats.org/officeDocument/2006/relationships/tags" Target="../tags/tag152.xml"/><Relationship Id="rId2" Type="http://schemas.openxmlformats.org/officeDocument/2006/relationships/slideLayout" Target="../slideLayouts/slideLayout21.xml"/></Relationships>
</file>

<file path=ppt/slides/_rels/slide168.xml.rels><?xml version="1.0" encoding="UTF-8" standalone="yes"?>
<Relationships xmlns="http://schemas.openxmlformats.org/package/2006/relationships"><Relationship Id="rId1" Type="http://schemas.openxmlformats.org/officeDocument/2006/relationships/tags" Target="../tags/tag153.xml"/><Relationship Id="rId2" Type="http://schemas.openxmlformats.org/officeDocument/2006/relationships/slideLayout" Target="../slideLayouts/slideLayout22.xml"/></Relationships>
</file>

<file path=ppt/slides/_rels/slide169.xml.rels><?xml version="1.0" encoding="UTF-8" standalone="yes"?>
<Relationships xmlns="http://schemas.openxmlformats.org/package/2006/relationships"><Relationship Id="rId1" Type="http://schemas.openxmlformats.org/officeDocument/2006/relationships/tags" Target="../tags/tag154.xml"/><Relationship Id="rId2"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6.png"/><Relationship Id="rId1" Type="http://schemas.openxmlformats.org/officeDocument/2006/relationships/tags" Target="../tags/tag15.xml"/><Relationship Id="rId2"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tags" Target="../tags/tag155.xml"/><Relationship Id="rId2" Type="http://schemas.openxmlformats.org/officeDocument/2006/relationships/slideLayout" Target="../slideLayouts/slideLayout22.xml"/></Relationships>
</file>

<file path=ppt/slides/_rels/slide171.xml.rels><?xml version="1.0" encoding="UTF-8" standalone="yes"?>
<Relationships xmlns="http://schemas.openxmlformats.org/package/2006/relationships"><Relationship Id="rId1" Type="http://schemas.openxmlformats.org/officeDocument/2006/relationships/tags" Target="../tags/tag156.xml"/><Relationship Id="rId2" Type="http://schemas.openxmlformats.org/officeDocument/2006/relationships/slideLayout" Target="../slideLayouts/slideLayout22.xml"/></Relationships>
</file>

<file path=ppt/slides/_rels/slide172.xml.rels><?xml version="1.0" encoding="UTF-8" standalone="yes"?>
<Relationships xmlns="http://schemas.openxmlformats.org/package/2006/relationships"><Relationship Id="rId1" Type="http://schemas.openxmlformats.org/officeDocument/2006/relationships/tags" Target="../tags/tag157.xml"/><Relationship Id="rId2" Type="http://schemas.openxmlformats.org/officeDocument/2006/relationships/slideLayout" Target="../slideLayouts/slideLayout22.xml"/></Relationships>
</file>

<file path=ppt/slides/_rels/slide173.xml.rels><?xml version="1.0" encoding="UTF-8" standalone="yes"?>
<Relationships xmlns="http://schemas.openxmlformats.org/package/2006/relationships"><Relationship Id="rId1" Type="http://schemas.openxmlformats.org/officeDocument/2006/relationships/tags" Target="../tags/tag158.xml"/><Relationship Id="rId2" Type="http://schemas.openxmlformats.org/officeDocument/2006/relationships/slideLayout" Target="../slideLayouts/slideLayout22.xml"/></Relationships>
</file>

<file path=ppt/slides/_rels/slide174.xml.rels><?xml version="1.0" encoding="UTF-8" standalone="yes"?>
<Relationships xmlns="http://schemas.openxmlformats.org/package/2006/relationships"><Relationship Id="rId1" Type="http://schemas.openxmlformats.org/officeDocument/2006/relationships/tags" Target="../tags/tag159.xml"/><Relationship Id="rId2" Type="http://schemas.openxmlformats.org/officeDocument/2006/relationships/slideLayout" Target="../slideLayouts/slideLayout22.xml"/></Relationships>
</file>

<file path=ppt/slides/_rels/slide175.xml.rels><?xml version="1.0" encoding="UTF-8" standalone="yes"?>
<Relationships xmlns="http://schemas.openxmlformats.org/package/2006/relationships"><Relationship Id="rId1" Type="http://schemas.openxmlformats.org/officeDocument/2006/relationships/tags" Target="../tags/tag160.xml"/><Relationship Id="rId2" Type="http://schemas.openxmlformats.org/officeDocument/2006/relationships/slideLayout" Target="../slideLayouts/slideLayout23.xml"/></Relationships>
</file>

<file path=ppt/slides/_rels/slide176.xml.rels><?xml version="1.0" encoding="UTF-8" standalone="yes"?>
<Relationships xmlns="http://schemas.openxmlformats.org/package/2006/relationships"><Relationship Id="rId1" Type="http://schemas.openxmlformats.org/officeDocument/2006/relationships/tags" Target="../tags/tag161.xml"/><Relationship Id="rId2"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tags" Target="../tags/tag162.xml"/><Relationship Id="rId2" Type="http://schemas.openxmlformats.org/officeDocument/2006/relationships/slideLayout" Target="../slideLayouts/slideLayout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1" Type="http://schemas.openxmlformats.org/officeDocument/2006/relationships/tags" Target="../tags/tag16.x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6.png"/><Relationship Id="rId1" Type="http://schemas.openxmlformats.org/officeDocument/2006/relationships/tags" Target="../tags/tag17.x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6.png"/><Relationship Id="rId1" Type="http://schemas.openxmlformats.org/officeDocument/2006/relationships/tags" Target="../tags/tag18.x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6.png"/><Relationship Id="rId1" Type="http://schemas.openxmlformats.org/officeDocument/2006/relationships/tags" Target="../tags/tag19.xml"/><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6.png"/><Relationship Id="rId1" Type="http://schemas.openxmlformats.org/officeDocument/2006/relationships/tags" Target="../tags/tag20.x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6.png"/><Relationship Id="rId1" Type="http://schemas.openxmlformats.org/officeDocument/2006/relationships/tags" Target="../tags/tag21.x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6.png"/><Relationship Id="rId1" Type="http://schemas.openxmlformats.org/officeDocument/2006/relationships/tags" Target="../tags/tag22.x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8.png"/><Relationship Id="rId5" Type="http://schemas.openxmlformats.org/officeDocument/2006/relationships/image" Target="../media/image6.png"/><Relationship Id="rId1" Type="http://schemas.openxmlformats.org/officeDocument/2006/relationships/tags" Target="../tags/tag23.x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8.png"/><Relationship Id="rId5" Type="http://schemas.openxmlformats.org/officeDocument/2006/relationships/image" Target="../media/image6.png"/><Relationship Id="rId1" Type="http://schemas.openxmlformats.org/officeDocument/2006/relationships/tags" Target="../tags/tag24.x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8.png"/><Relationship Id="rId5" Type="http://schemas.openxmlformats.org/officeDocument/2006/relationships/image" Target="../media/image6.png"/><Relationship Id="rId1" Type="http://schemas.openxmlformats.org/officeDocument/2006/relationships/tags" Target="../tags/tag25.x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7.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image" Target="../media/image4.jpeg"/></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1" Type="http://schemas.openxmlformats.org/officeDocument/2006/relationships/tags" Target="../tags/tag37.x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7.xml"/><Relationship Id="rId3"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tags" Target="../tags/tag38.xml"/><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2.jpeg"/><Relationship Id="rId5" Type="http://schemas.openxmlformats.org/officeDocument/2006/relationships/image" Target="../media/image10.png"/><Relationship Id="rId1" Type="http://schemas.openxmlformats.org/officeDocument/2006/relationships/tags" Target="../tags/tag39.xml"/><Relationship Id="rId2"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13.jpeg"/><Relationship Id="rId5" Type="http://schemas.openxmlformats.org/officeDocument/2006/relationships/image" Target="../media/image10.png"/><Relationship Id="rId1" Type="http://schemas.openxmlformats.org/officeDocument/2006/relationships/tags" Target="../tags/tag40.xml"/><Relationship Id="rId2"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0.png"/><Relationship Id="rId1" Type="http://schemas.openxmlformats.org/officeDocument/2006/relationships/tags" Target="../tags/tag41.x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10.png"/><Relationship Id="rId1" Type="http://schemas.openxmlformats.org/officeDocument/2006/relationships/tags" Target="../tags/tag42.x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7.xml"/><Relationship Id="rId3"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7.xml"/><Relationship Id="rId3"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6.png"/><Relationship Id="rId1" Type="http://schemas.openxmlformats.org/officeDocument/2006/relationships/tags" Target="../tags/tag5.xml"/><Relationship Id="rId2"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image" Target="../media/image4.jpeg"/></Relationships>
</file>

<file path=ppt/slides/_rels/slide72.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image" Target="../media/image14.png"/></Relationships>
</file>

<file path=ppt/slides/_rels/slide73.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image" Target="../media/image14.png"/></Relationships>
</file>

<file path=ppt/slides/_rels/slide74.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image" Target="../media/image14.png"/></Relationships>
</file>

<file path=ppt/slides/_rels/slide75.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image" Target="../media/image14.png"/></Relationships>
</file>

<file path=ppt/slides/_rels/slide76.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image" Target="../media/image14.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14.png"/><Relationship Id="rId1" Type="http://schemas.openxmlformats.org/officeDocument/2006/relationships/tags" Target="../tags/tag75.xml"/><Relationship Id="rId2"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image" Target="../media/image15.png"/></Relationships>
</file>

<file path=ppt/slides/_rels/slide79.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6.png"/><Relationship Id="rId1" Type="http://schemas.openxmlformats.org/officeDocument/2006/relationships/tags" Target="../tags/tag6.xml"/><Relationship Id="rId2"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image" Target="../media/image15.png"/></Relationships>
</file>

<file path=ppt/slides/_rels/slide81.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image" Target="../media/image1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image" Target="../media/image4.jpe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16.png"/><Relationship Id="rId1" Type="http://schemas.openxmlformats.org/officeDocument/2006/relationships/tags" Target="../tags/tag81.x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7.jpeg"/><Relationship Id="rId5" Type="http://schemas.openxmlformats.org/officeDocument/2006/relationships/image" Target="../media/image6.png"/><Relationship Id="rId1" Type="http://schemas.openxmlformats.org/officeDocument/2006/relationships/tags" Target="../tags/tag7.xml"/><Relationship Id="rId2"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16.png"/><Relationship Id="rId1" Type="http://schemas.openxmlformats.org/officeDocument/2006/relationships/tags" Target="../tags/tag82.xml"/><Relationship Id="rId2"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16.png"/><Relationship Id="rId1" Type="http://schemas.openxmlformats.org/officeDocument/2006/relationships/tags" Target="../tags/tag83.xml"/><Relationship Id="rId2"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16.png"/><Relationship Id="rId1" Type="http://schemas.openxmlformats.org/officeDocument/2006/relationships/tags" Target="../tags/tag84.xml"/><Relationship Id="rId2"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6.png"/><Relationship Id="rId1" Type="http://schemas.openxmlformats.org/officeDocument/2006/relationships/tags" Target="../tags/tag85.xml"/><Relationship Id="rId2"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16.png"/><Relationship Id="rId1" Type="http://schemas.openxmlformats.org/officeDocument/2006/relationships/tags" Target="../tags/tag86.xml"/><Relationship Id="rId2"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16.png"/><Relationship Id="rId1" Type="http://schemas.openxmlformats.org/officeDocument/2006/relationships/tags" Target="../tags/tag87.xml"/><Relationship Id="rId2"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16.png"/><Relationship Id="rId1" Type="http://schemas.openxmlformats.org/officeDocument/2006/relationships/tags" Target="../tags/tag88.xml"/><Relationship Id="rId2"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16.png"/><Relationship Id="rId1" Type="http://schemas.openxmlformats.org/officeDocument/2006/relationships/tags" Target="../tags/tag89.xml"/><Relationship Id="rId2"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16.png"/><Relationship Id="rId1" Type="http://schemas.openxmlformats.org/officeDocument/2006/relationships/tags" Target="../tags/tag90.xml"/><Relationship Id="rId2"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16.png"/><Relationship Id="rId1" Type="http://schemas.openxmlformats.org/officeDocument/2006/relationships/tags" Target="../tags/tag91.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7451" y="4642801"/>
            <a:ext cx="7416073" cy="570990"/>
          </a:xfrm>
          <a:prstGeom prst="rect">
            <a:avLst/>
          </a:prstGeom>
        </p:spPr>
        <p:txBody>
          <a:bodyPr vert="horz" wrap="square" lIns="0" tIns="0" rIns="0" bIns="0" rtlCol="0">
            <a:spAutoFit/>
          </a:bodyPr>
          <a:lstStyle/>
          <a:p>
            <a:pPr marL="12700" marR="4093210">
              <a:lnSpc>
                <a:spcPct val="157800"/>
              </a:lnSpc>
            </a:pPr>
            <a:r>
              <a:rPr kumimoji="1" lang="zh-CN" altLang="en-US" sz="2800" b="1" dirty="0" smtClean="0">
                <a:solidFill>
                  <a:srgbClr val="FFC000"/>
                </a:solidFill>
                <a:latin typeface="STKaiti" charset="-122"/>
                <a:ea typeface="STKaiti" charset="-122"/>
                <a:cs typeface="STKaiti" charset="-122"/>
              </a:rPr>
              <a:t>无敌青春美少女</a:t>
            </a:r>
            <a:endParaRPr kumimoji="1" lang="zh-CN" altLang="en-US" sz="2800" b="1" dirty="0">
              <a:solidFill>
                <a:srgbClr val="FFC000"/>
              </a:solidFill>
              <a:latin typeface="STKaiti" charset="-122"/>
              <a:ea typeface="STKaiti" charset="-122"/>
              <a:cs typeface="STKaiti" charset="-122"/>
            </a:endParaRPr>
          </a:p>
        </p:txBody>
      </p:sp>
      <p:sp>
        <p:nvSpPr>
          <p:cNvPr id="11" name="文本框 10"/>
          <p:cNvSpPr txBox="1"/>
          <p:nvPr/>
        </p:nvSpPr>
        <p:spPr>
          <a:xfrm>
            <a:off x="9096765" y="5587384"/>
            <a:ext cx="6273800" cy="766364"/>
          </a:xfrm>
          <a:prstGeom prst="rect">
            <a:avLst/>
          </a:prstGeom>
        </p:spPr>
        <p:txBody>
          <a:bodyPr vert="horz" wrap="square" lIns="0" tIns="0" rIns="0" bIns="0" rtlCol="0">
            <a:spAutoFit/>
          </a:bodyPr>
          <a:lstStyle/>
          <a:p>
            <a:pPr marL="12700" marR="4093210">
              <a:lnSpc>
                <a:spcPct val="157800"/>
              </a:lnSpc>
            </a:pPr>
            <a:r>
              <a:rPr kumimoji="1" lang="zh-CN" altLang="en-US" sz="3600" b="1" dirty="0" smtClean="0">
                <a:latin typeface="微软雅黑" pitchFamily="34" charset="-122"/>
                <a:ea typeface="微软雅黑" pitchFamily="34" charset="-122"/>
                <a:cs typeface="Microsoft YaHei"/>
              </a:rPr>
              <a:t>李老师</a:t>
            </a:r>
            <a:endParaRPr kumimoji="1" lang="zh-CN" altLang="en-US" sz="3600" b="1" dirty="0">
              <a:latin typeface="微软雅黑" pitchFamily="34" charset="-122"/>
              <a:ea typeface="微软雅黑" pitchFamily="34" charset="-122"/>
              <a:cs typeface="Microsoft YaHei"/>
            </a:endParaRPr>
          </a:p>
        </p:txBody>
      </p:sp>
      <p:pic>
        <p:nvPicPr>
          <p:cNvPr id="3" name="图片 2"/>
          <p:cNvPicPr>
            <a:picLocks noChangeAspect="1"/>
          </p:cNvPicPr>
          <p:nvPr/>
        </p:nvPicPr>
        <p:blipFill>
          <a:blip r:embed="rId2"/>
          <a:stretch>
            <a:fillRect/>
          </a:stretch>
        </p:blipFill>
        <p:spPr>
          <a:xfrm>
            <a:off x="8063524" y="1306286"/>
            <a:ext cx="3051703" cy="4060461"/>
          </a:xfrm>
          <a:prstGeom prst="rect">
            <a:avLst/>
          </a:prstGeom>
        </p:spPr>
      </p:pic>
      <p:sp>
        <p:nvSpPr>
          <p:cNvPr id="4" name="文本框 3"/>
          <p:cNvSpPr txBox="1"/>
          <p:nvPr/>
        </p:nvSpPr>
        <p:spPr>
          <a:xfrm>
            <a:off x="4201885" y="1402024"/>
            <a:ext cx="2634343" cy="461665"/>
          </a:xfrm>
          <a:prstGeom prst="rect">
            <a:avLst/>
          </a:prstGeom>
          <a:noFill/>
        </p:spPr>
        <p:txBody>
          <a:bodyPr wrap="square" rtlCol="0">
            <a:spAutoFit/>
          </a:bodyPr>
          <a:lstStyle/>
          <a:p>
            <a:r>
              <a:rPr kumimoji="1" lang="zh-CN" altLang="en-US" sz="2400" dirty="0" smtClean="0">
                <a:solidFill>
                  <a:srgbClr val="FF0000"/>
                </a:solidFill>
                <a:latin typeface="Microsoft YaHei" charset="-122"/>
                <a:ea typeface="Microsoft YaHei" charset="-122"/>
                <a:cs typeface="Microsoft YaHei" charset="-122"/>
              </a:rPr>
              <a:t>东北女汉子</a:t>
            </a:r>
            <a:endParaRPr kumimoji="1" lang="zh-CN" altLang="en-US" sz="2400" dirty="0">
              <a:solidFill>
                <a:srgbClr val="FF0000"/>
              </a:solidFill>
              <a:latin typeface="Microsoft YaHei" charset="-122"/>
              <a:ea typeface="Microsoft YaHei" charset="-122"/>
              <a:cs typeface="Microsoft YaHei" charset="-122"/>
            </a:endParaRPr>
          </a:p>
        </p:txBody>
      </p:sp>
      <p:sp>
        <p:nvSpPr>
          <p:cNvPr id="5" name="文本框 4"/>
          <p:cNvSpPr txBox="1"/>
          <p:nvPr/>
        </p:nvSpPr>
        <p:spPr>
          <a:xfrm>
            <a:off x="922984" y="2448663"/>
            <a:ext cx="3341914" cy="461665"/>
          </a:xfrm>
          <a:prstGeom prst="rect">
            <a:avLst/>
          </a:prstGeom>
          <a:noFill/>
        </p:spPr>
        <p:txBody>
          <a:bodyPr wrap="square" rtlCol="0">
            <a:spAutoFit/>
          </a:bodyPr>
          <a:lstStyle/>
          <a:p>
            <a:r>
              <a:rPr kumimoji="1" lang="zh-CN" altLang="en-US" sz="2400" dirty="0" smtClean="0">
                <a:solidFill>
                  <a:srgbClr val="00B050"/>
                </a:solidFill>
                <a:latin typeface="Yuanti SC" charset="-122"/>
                <a:ea typeface="Yuanti SC" charset="-122"/>
                <a:cs typeface="Yuanti SC" charset="-122"/>
              </a:rPr>
              <a:t>逗逼文艺青年</a:t>
            </a:r>
            <a:endParaRPr kumimoji="1" lang="zh-CN" altLang="en-US" sz="2400" dirty="0">
              <a:solidFill>
                <a:srgbClr val="00B050"/>
              </a:solidFill>
              <a:latin typeface="Yuanti SC" charset="-122"/>
              <a:ea typeface="Yuanti SC" charset="-122"/>
              <a:cs typeface="Yuanti SC" charset="-122"/>
            </a:endParaRPr>
          </a:p>
        </p:txBody>
      </p:sp>
      <p:sp>
        <p:nvSpPr>
          <p:cNvPr id="6" name="文本框 5"/>
          <p:cNvSpPr txBox="1"/>
          <p:nvPr/>
        </p:nvSpPr>
        <p:spPr>
          <a:xfrm>
            <a:off x="3522436" y="3596162"/>
            <a:ext cx="4255338" cy="646331"/>
          </a:xfrm>
          <a:prstGeom prst="rect">
            <a:avLst/>
          </a:prstGeom>
          <a:noFill/>
        </p:spPr>
        <p:txBody>
          <a:bodyPr wrap="square" rtlCol="0">
            <a:spAutoFit/>
          </a:bodyPr>
          <a:lstStyle/>
          <a:p>
            <a:r>
              <a:rPr kumimoji="1" lang="zh-CN" altLang="en-US" sz="3600" b="1" dirty="0" smtClean="0">
                <a:solidFill>
                  <a:schemeClr val="accent1">
                    <a:lumMod val="75000"/>
                  </a:schemeClr>
                </a:solidFill>
                <a:latin typeface="DengXian" charset="-122"/>
                <a:ea typeface="DengXian" charset="-122"/>
                <a:cs typeface="DengXian" charset="-122"/>
              </a:rPr>
              <a:t>认真负责好老师</a:t>
            </a:r>
            <a:endParaRPr kumimoji="1" lang="zh-CN" altLang="en-US" sz="3600" b="1" dirty="0">
              <a:solidFill>
                <a:schemeClr val="accent1">
                  <a:lumMod val="75000"/>
                </a:schemeClr>
              </a:solidFill>
              <a:latin typeface="DengXian" charset="-122"/>
              <a:ea typeface="DengXian" charset="-122"/>
              <a:cs typeface="DengXian" charset="-122"/>
            </a:endParaRPr>
          </a:p>
        </p:txBody>
      </p:sp>
      <p:sp>
        <p:nvSpPr>
          <p:cNvPr id="8" name="文本框 7"/>
          <p:cNvSpPr txBox="1"/>
          <p:nvPr/>
        </p:nvSpPr>
        <p:spPr>
          <a:xfrm>
            <a:off x="424831" y="561516"/>
            <a:ext cx="3930656" cy="461665"/>
          </a:xfrm>
          <a:prstGeom prst="rect">
            <a:avLst/>
          </a:prstGeom>
          <a:noFill/>
        </p:spPr>
        <p:txBody>
          <a:bodyPr wrap="square" rtlCol="0">
            <a:spAutoFit/>
          </a:bodyPr>
          <a:lstStyle/>
          <a:p>
            <a:r>
              <a:rPr kumimoji="1" lang="zh-CN" altLang="en-US" sz="2400" dirty="0" smtClean="0">
                <a:solidFill>
                  <a:srgbClr val="7030A0"/>
                </a:solidFill>
                <a:latin typeface="Microsoft YaHei" charset="-122"/>
                <a:ea typeface="Microsoft YaHei" charset="-122"/>
                <a:cs typeface="Microsoft YaHei" charset="-122"/>
              </a:rPr>
              <a:t>女神，啊不，神经病！</a:t>
            </a:r>
            <a:endParaRPr kumimoji="1" lang="zh-CN" altLang="en-US" sz="2400" dirty="0">
              <a:solidFill>
                <a:srgbClr val="7030A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08270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5632" y="1145546"/>
            <a:ext cx="4136069"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4.1.1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民间传说的界定</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337" y="3774892"/>
            <a:ext cx="3667690" cy="2578100"/>
          </a:xfrm>
          <a:prstGeom prst="rect">
            <a:avLst/>
          </a:prstGeom>
        </p:spPr>
      </p:pic>
      <p:sp>
        <p:nvSpPr>
          <p:cNvPr id="5" name="Rectangle 1"/>
          <p:cNvSpPr>
            <a:spLocks noChangeArrowheads="1"/>
          </p:cNvSpPr>
          <p:nvPr/>
        </p:nvSpPr>
        <p:spPr bwMode="auto">
          <a:xfrm>
            <a:off x="768806" y="2042622"/>
            <a:ext cx="9576762" cy="1135054"/>
          </a:xfrm>
          <a:prstGeom prst="rect">
            <a:avLst/>
          </a:prstGeom>
          <a:noFill/>
          <a:ln w="9525">
            <a:noFill/>
            <a:miter lim="800000"/>
          </a:ln>
          <a:effectLst/>
        </p:spPr>
        <p:txBody>
          <a:bodyPr vert="horz" wrap="square" lIns="91440" tIns="45720" rIns="91440" bIns="45720" numCol="1" anchor="ctr" anchorCtr="0" compatLnSpc="1">
            <a:spAutoFit/>
          </a:bodyPr>
          <a:lstStyle/>
          <a:p>
            <a:pPr marR="0" lvl="0" indent="457200" fontAlgn="base" hangingPunct="0">
              <a:lnSpc>
                <a:spcPct val="150000"/>
              </a:lnSpc>
              <a:spcBef>
                <a:spcPct val="0"/>
              </a:spcBef>
              <a:spcAft>
                <a:spcPct val="0"/>
              </a:spcAft>
              <a:buClrTx/>
              <a:buSzTx/>
              <a:buFontTx/>
              <a:buNone/>
            </a:pPr>
            <a:r>
              <a:rPr lang="zh-CN" altLang="en-US" sz="2400" dirty="0">
                <a:latin typeface="微软雅黑" panose="020B0503020204020204" charset="-122"/>
                <a:ea typeface="微软雅黑" panose="020B0503020204020204" charset="-122"/>
                <a:cs typeface="Calibri" panose="020F0502020204030204" charset="0"/>
              </a:rPr>
              <a:t>定义：民间传说是</a:t>
            </a:r>
            <a:r>
              <a:rPr lang="zh-CN" altLang="en-US" sz="2400" dirty="0" smtClean="0">
                <a:latin typeface="微软雅黑" panose="020B0503020204020204" charset="-122"/>
                <a:ea typeface="微软雅黑" panose="020B0503020204020204" charset="-122"/>
                <a:cs typeface="Calibri" panose="020F0502020204030204" charset="0"/>
              </a:rPr>
              <a:t>围绕</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a:t>
            </a:r>
            <a:r>
              <a:rPr lang="zh-CN" altLang="en-US" sz="2400" dirty="0">
                <a:latin typeface="微软雅黑" panose="020B0503020204020204" charset="-122"/>
                <a:ea typeface="微软雅黑" panose="020B0503020204020204" charset="-122"/>
                <a:cs typeface="Calibri" panose="020F0502020204030204" charset="0"/>
              </a:rPr>
              <a:t>运用</a:t>
            </a:r>
            <a:r>
              <a:rPr lang="zh-CN" altLang="en-US" sz="2400" dirty="0" smtClean="0">
                <a:latin typeface="微软雅黑" panose="020B0503020204020204" charset="-122"/>
                <a:ea typeface="微软雅黑" panose="020B0503020204020204" charset="-122"/>
                <a:cs typeface="Calibri" panose="020F0502020204030204" charset="0"/>
              </a:rPr>
              <a:t>文学</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和</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构建</a:t>
            </a:r>
            <a:r>
              <a:rPr lang="zh-CN" altLang="en-US" sz="2400" dirty="0">
                <a:latin typeface="微软雅黑" panose="020B0503020204020204" charset="-122"/>
                <a:ea typeface="微软雅黑" panose="020B0503020204020204" charset="-122"/>
                <a:cs typeface="Calibri" panose="020F0502020204030204" charset="0"/>
              </a:rPr>
              <a:t>出来的，具有审美意味的散文体</a:t>
            </a:r>
            <a:r>
              <a:rPr lang="zh-CN" altLang="en-US" sz="2400" dirty="0" smtClean="0">
                <a:latin typeface="微软雅黑" panose="020B0503020204020204" charset="-122"/>
                <a:ea typeface="微软雅黑" panose="020B0503020204020204" charset="-122"/>
                <a:cs typeface="Calibri" panose="020F0502020204030204" charset="0"/>
              </a:rPr>
              <a:t>口头</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a:t>
            </a:r>
            <a:endParaRPr lang="zh-CN" altLang="en-US" sz="2400" dirty="0">
              <a:latin typeface="微软雅黑" panose="020B0503020204020204" charset="-122"/>
              <a:ea typeface="微软雅黑" panose="020B0503020204020204" charset="-122"/>
              <a:cs typeface="Calibri" panose="020F0502020204030204" charset="0"/>
            </a:endParaRPr>
          </a:p>
        </p:txBody>
      </p:sp>
      <p:sp>
        <p:nvSpPr>
          <p:cNvPr id="8" name="五边形 7"/>
          <p:cNvSpPr/>
          <p:nvPr/>
        </p:nvSpPr>
        <p:spPr>
          <a:xfrm flipH="1">
            <a:off x="5040630" y="935355"/>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2" name="文本框 1"/>
          <p:cNvSpPr txBox="1"/>
          <p:nvPr/>
        </p:nvSpPr>
        <p:spPr>
          <a:xfrm>
            <a:off x="645712" y="266087"/>
            <a:ext cx="4642618" cy="662489"/>
          </a:xfrm>
          <a:prstGeom prst="rect">
            <a:avLst/>
          </a:prstGeom>
          <a:noFill/>
        </p:spPr>
        <p:txBody>
          <a:bodyPr wrap="none" rtlCol="0" anchor="t">
            <a:spAutoFit/>
          </a:bodyPr>
          <a:lstStyle/>
          <a:p>
            <a:pPr>
              <a:lnSpc>
                <a:spcPct val="150000"/>
              </a:lnSpc>
            </a:pPr>
            <a:r>
              <a:rPr lang="en-US" altLang="zh-CN" sz="2800" b="1" dirty="0">
                <a:latin typeface="微软雅黑" panose="020B0503020204020204" charset="-122"/>
                <a:ea typeface="微软雅黑" panose="020B0503020204020204" charset="-122"/>
                <a:sym typeface="+mn-ea"/>
              </a:rPr>
              <a:t>4.1</a:t>
            </a:r>
            <a:r>
              <a:rPr lang="zh-CN" altLang="en-US" sz="2800" b="1" dirty="0">
                <a:latin typeface="微软雅黑" panose="020B0503020204020204" charset="-122"/>
                <a:ea typeface="微软雅黑" panose="020B0503020204020204" charset="-122"/>
                <a:sym typeface="+mn-ea"/>
              </a:rPr>
              <a:t> </a:t>
            </a:r>
            <a:r>
              <a:rPr lang="zh-CN" altLang="en-US" sz="2800" b="1" dirty="0">
                <a:solidFill>
                  <a:schemeClr val="tx1"/>
                </a:solidFill>
                <a:latin typeface="微软雅黑" panose="020B0503020204020204" charset="-122"/>
                <a:ea typeface="微软雅黑" panose="020B0503020204020204" charset="-122"/>
                <a:sym typeface="+mn-ea"/>
              </a:rPr>
              <a:t>  民间传说的界定与分类</a:t>
            </a:r>
          </a:p>
        </p:txBody>
      </p:sp>
      <p:pic>
        <p:nvPicPr>
          <p:cNvPr id="6" name="图片 5"/>
          <p:cNvPicPr>
            <a:picLocks noChangeAspect="1"/>
          </p:cNvPicPr>
          <p:nvPr/>
        </p:nvPicPr>
        <p:blipFill>
          <a:blip r:embed="rId5"/>
          <a:stretch>
            <a:fillRect/>
          </a:stretch>
        </p:blipFill>
        <p:spPr>
          <a:xfrm>
            <a:off x="8709284" y="0"/>
            <a:ext cx="3482715" cy="1451811"/>
          </a:xfrm>
          <a:prstGeom prst="rect">
            <a:avLst/>
          </a:prstGeom>
        </p:spPr>
      </p:pic>
    </p:spTree>
    <p:custDataLst>
      <p:tags r:id="rId1"/>
    </p:custDataLst>
    <p:extLst>
      <p:ext uri="{BB962C8B-B14F-4D97-AF65-F5344CB8AC3E}">
        <p14:creationId xmlns:p14="http://schemas.microsoft.com/office/powerpoint/2010/main" val="13315256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5179283" y="209790"/>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6" name="图片 5"/>
          <p:cNvPicPr>
            <a:picLocks noChangeAspect="1"/>
          </p:cNvPicPr>
          <p:nvPr/>
        </p:nvPicPr>
        <p:blipFill>
          <a:blip r:embed="rId4"/>
          <a:stretch>
            <a:fillRect/>
          </a:stretch>
        </p:blipFill>
        <p:spPr>
          <a:xfrm>
            <a:off x="8703732" y="17931"/>
            <a:ext cx="3471199" cy="1418339"/>
          </a:xfrm>
          <a:prstGeom prst="rect">
            <a:avLst/>
          </a:prstGeom>
        </p:spPr>
      </p:pic>
      <p:sp>
        <p:nvSpPr>
          <p:cNvPr id="7" name="文本框 6"/>
          <p:cNvSpPr txBox="1"/>
          <p:nvPr/>
        </p:nvSpPr>
        <p:spPr>
          <a:xfrm>
            <a:off x="481330" y="209811"/>
            <a:ext cx="4427815" cy="549446"/>
          </a:xfrm>
          <a:prstGeom prst="rect">
            <a:avLst/>
          </a:prstGeom>
          <a:noFill/>
        </p:spPr>
        <p:txBody>
          <a:bodyPr wrap="none" rtlCol="0" anchor="t">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5.1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民间故事的界定与</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分类</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481329" y="931293"/>
            <a:ext cx="6243562" cy="517065"/>
          </a:xfrm>
          <a:prstGeom prst="rect">
            <a:avLst/>
          </a:prstGeom>
          <a:noFill/>
        </p:spPr>
        <p:txBody>
          <a:bodyPr wrap="square" rtlCol="0">
            <a:spAutoFit/>
          </a:bodyPr>
          <a:lstStyle/>
          <a:p>
            <a:pPr lvl="0">
              <a:lnSpc>
                <a:spcPct val="115000"/>
              </a:lnSpc>
              <a:defRPr/>
            </a:pPr>
            <a:r>
              <a:rPr lang="en-US" altLang="zh-CN" sz="2400" b="1" dirty="0" smtClean="0">
                <a:solidFill>
                  <a:srgbClr val="0070C0"/>
                </a:solidFill>
                <a:latin typeface="微软雅黑" panose="020B0503020204020204" charset="-122"/>
                <a:ea typeface="微软雅黑" panose="020B0503020204020204" charset="-122"/>
                <a:sym typeface="+mn-ea"/>
              </a:rPr>
              <a:t>5.1.3</a:t>
            </a:r>
            <a:r>
              <a:rPr lang="zh-CN" altLang="en-US" sz="2400" b="1" dirty="0" smtClean="0">
                <a:solidFill>
                  <a:srgbClr val="0070C0"/>
                </a:solidFill>
                <a:latin typeface="微软雅黑" panose="020B0503020204020204" charset="-122"/>
                <a:ea typeface="微软雅黑" panose="020B0503020204020204" charset="-122"/>
                <a:sym typeface="+mn-ea"/>
              </a:rPr>
              <a:t> </a:t>
            </a:r>
            <a:r>
              <a:rPr lang="zh-CN" altLang="en-US" sz="2400" b="1" dirty="0">
                <a:solidFill>
                  <a:srgbClr val="0070C0"/>
                </a:solidFill>
                <a:latin typeface="微软雅黑" panose="020B0503020204020204" charset="-122"/>
                <a:ea typeface="微软雅黑" panose="020B0503020204020204" charset="-122"/>
                <a:sym typeface="+mn-ea"/>
              </a:rPr>
              <a:t>民间故事</a:t>
            </a:r>
            <a:r>
              <a:rPr lang="zh-CN" altLang="en-US" sz="2400" b="1" dirty="0" smtClean="0">
                <a:solidFill>
                  <a:srgbClr val="0070C0"/>
                </a:solidFill>
                <a:latin typeface="微软雅黑" panose="020B0503020204020204" charset="-122"/>
                <a:ea typeface="微软雅黑" panose="020B0503020204020204" charset="-122"/>
                <a:sym typeface="+mn-ea"/>
              </a:rPr>
              <a:t>的四大类别</a:t>
            </a:r>
            <a:endParaRPr lang="zh-CN" altLang="en-US" sz="2400" b="1" dirty="0">
              <a:solidFill>
                <a:srgbClr val="0070C0"/>
              </a:solidFill>
              <a:latin typeface="微软雅黑" panose="020B0503020204020204" charset="-122"/>
              <a:ea typeface="微软雅黑" panose="020B0503020204020204" charset="-122"/>
              <a:sym typeface="+mn-ea"/>
            </a:endParaRPr>
          </a:p>
        </p:txBody>
      </p:sp>
      <p:sp>
        <p:nvSpPr>
          <p:cNvPr id="9" name="文本框 8"/>
          <p:cNvSpPr txBox="1"/>
          <p:nvPr/>
        </p:nvSpPr>
        <p:spPr>
          <a:xfrm>
            <a:off x="481327" y="1630542"/>
            <a:ext cx="11101705" cy="460375"/>
          </a:xfrm>
          <a:prstGeom prst="rect">
            <a:avLst/>
          </a:prstGeom>
          <a:noFill/>
        </p:spPr>
        <p:txBody>
          <a:bodyPr wrap="square" rtlCol="0" anchor="t">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幻想</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故事 </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生活</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故事  </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民间</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笑话  </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民间寓言</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p:cNvSpPr txBox="1"/>
          <p:nvPr/>
        </p:nvSpPr>
        <p:spPr>
          <a:xfrm>
            <a:off x="616070" y="2090917"/>
            <a:ext cx="6548659" cy="2400657"/>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000" b="1" dirty="0">
                <a:latin typeface="微软雅黑" panose="020B0503020204020204" charset="-122"/>
                <a:ea typeface="微软雅黑" panose="020B0503020204020204" charset="-122"/>
                <a:sym typeface="+mn-ea"/>
              </a:rPr>
              <a:t>3</a:t>
            </a:r>
            <a:r>
              <a:rPr kumimoji="0" lang="en-US" altLang="zh-CN" sz="2000" b="1" i="0" u="none" strike="noStrike" kern="1200" cap="none" spc="0" normalizeH="0" baseline="0" noProof="0" dirty="0" smtClean="0">
                <a:ln>
                  <a:noFill/>
                </a:ln>
                <a:effectLst/>
                <a:uLnTx/>
                <a:uFillTx/>
                <a:latin typeface="微软雅黑" panose="020B0503020204020204" charset="-122"/>
                <a:ea typeface="微软雅黑" panose="020B0503020204020204" charset="-122"/>
                <a:cs typeface="+mn-cs"/>
                <a:sym typeface="+mn-ea"/>
              </a:rPr>
              <a:t>.</a:t>
            </a:r>
            <a:r>
              <a:rPr kumimoji="0" lang="zh-CN" altLang="en-US" sz="2000" b="1" i="0" u="none" strike="noStrike" kern="1200" cap="none" spc="0" normalizeH="0" baseline="0" noProof="0" dirty="0" smtClean="0">
                <a:ln>
                  <a:noFill/>
                </a:ln>
                <a:effectLst/>
                <a:uLnTx/>
                <a:uFillTx/>
                <a:latin typeface="微软雅黑" panose="020B0503020204020204" charset="-122"/>
                <a:ea typeface="微软雅黑" panose="020B0503020204020204" charset="-122"/>
                <a:cs typeface="+mn-cs"/>
                <a:sym typeface="+mn-ea"/>
              </a:rPr>
              <a:t>民间笑话</a:t>
            </a:r>
            <a:endParaRPr lang="en-US" altLang="zh-CN" sz="2000" b="1" dirty="0">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000" dirty="0" smtClean="0">
                <a:solidFill>
                  <a:prstClr val="black"/>
                </a:solidFill>
                <a:latin typeface="微软雅黑" panose="020B0503020204020204" charset="-122"/>
                <a:ea typeface="微软雅黑" panose="020B0503020204020204" charset="-122"/>
                <a:sym typeface="+mn-ea"/>
              </a:rPr>
              <a:t>它</a:t>
            </a:r>
            <a:r>
              <a:rPr lang="zh-CN" altLang="zh-CN" sz="2000" dirty="0" smtClean="0">
                <a:solidFill>
                  <a:prstClr val="black"/>
                </a:solidFill>
                <a:latin typeface="微软雅黑" panose="020B0503020204020204" charset="-122"/>
                <a:ea typeface="微软雅黑" panose="020B0503020204020204" charset="-122"/>
                <a:sym typeface="+mn-ea"/>
              </a:rPr>
              <a:t>是</a:t>
            </a:r>
            <a:r>
              <a:rPr lang="zh-CN" altLang="zh-CN" sz="2000" dirty="0">
                <a:solidFill>
                  <a:prstClr val="black"/>
                </a:solidFill>
                <a:latin typeface="微软雅黑" panose="020B0503020204020204" charset="-122"/>
                <a:ea typeface="微软雅黑" panose="020B0503020204020204" charset="-122"/>
                <a:sym typeface="+mn-ea"/>
              </a:rPr>
              <a:t>一种将</a:t>
            </a:r>
            <a:r>
              <a:rPr lang="zh-CN" altLang="zh-CN" sz="2000" dirty="0">
                <a:solidFill>
                  <a:srgbClr val="FF0000"/>
                </a:solidFill>
                <a:latin typeface="微软雅黑" panose="020B0503020204020204" charset="-122"/>
                <a:ea typeface="微软雅黑" panose="020B0503020204020204" charset="-122"/>
                <a:sym typeface="+mn-ea"/>
              </a:rPr>
              <a:t>嘲讽与训诫</a:t>
            </a:r>
            <a:r>
              <a:rPr lang="zh-CN" altLang="zh-CN" sz="2000" dirty="0">
                <a:solidFill>
                  <a:prstClr val="black"/>
                </a:solidFill>
                <a:latin typeface="微软雅黑" panose="020B0503020204020204" charset="-122"/>
                <a:ea typeface="微软雅黑" panose="020B0503020204020204" charset="-122"/>
                <a:sym typeface="+mn-ea"/>
              </a:rPr>
              <a:t>蕴涵于谈笑娱乐之中的</a:t>
            </a:r>
            <a:r>
              <a:rPr lang="zh-CN" altLang="zh-CN" sz="2000" dirty="0">
                <a:solidFill>
                  <a:srgbClr val="FF0000"/>
                </a:solidFill>
                <a:latin typeface="微软雅黑" panose="020B0503020204020204" charset="-122"/>
                <a:ea typeface="微软雅黑" panose="020B0503020204020204" charset="-122"/>
                <a:sym typeface="+mn-ea"/>
              </a:rPr>
              <a:t>短小</a:t>
            </a:r>
            <a:r>
              <a:rPr lang="zh-CN" altLang="zh-CN" sz="2000" dirty="0" smtClean="0">
                <a:solidFill>
                  <a:prstClr val="black"/>
                </a:solidFill>
                <a:latin typeface="微软雅黑" panose="020B0503020204020204" charset="-122"/>
                <a:ea typeface="微软雅黑" panose="020B0503020204020204" charset="-122"/>
                <a:sym typeface="+mn-ea"/>
              </a:rPr>
              <a:t>故事</a:t>
            </a:r>
            <a:r>
              <a:rPr lang="zh-CN" altLang="en-US" sz="2000" dirty="0">
                <a:solidFill>
                  <a:prstClr val="black"/>
                </a:solidFill>
                <a:latin typeface="微软雅黑" panose="020B0503020204020204" charset="-122"/>
                <a:ea typeface="微软雅黑" panose="020B0503020204020204" charset="-122"/>
                <a:sym typeface="+mn-ea"/>
              </a:rPr>
              <a:t>，</a:t>
            </a:r>
            <a:endParaRPr lang="en-US" altLang="zh-CN" sz="2000" dirty="0" smtClean="0">
              <a:solidFill>
                <a:prstClr val="black"/>
              </a:solidFill>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000" dirty="0" smtClean="0">
                <a:solidFill>
                  <a:prstClr val="black"/>
                </a:solidFill>
                <a:latin typeface="微软雅黑" panose="020B0503020204020204" charset="-122"/>
                <a:ea typeface="微软雅黑" panose="020B0503020204020204" charset="-122"/>
                <a:sym typeface="+mn-ea"/>
              </a:rPr>
              <a:t>通过</a:t>
            </a:r>
            <a:r>
              <a:rPr lang="zh-CN" altLang="en-US" sz="2000" dirty="0">
                <a:solidFill>
                  <a:prstClr val="black"/>
                </a:solidFill>
                <a:latin typeface="微软雅黑" panose="020B0503020204020204" charset="-122"/>
                <a:ea typeface="微软雅黑" panose="020B0503020204020204" charset="-122"/>
                <a:sym typeface="+mn-ea"/>
              </a:rPr>
              <a:t>辛辣的讽刺和机趣的调侃，一针见血地揭示生活中存在的各种矛盾现象，凸显出民众的智慧和才干，具有强烈的</a:t>
            </a:r>
            <a:r>
              <a:rPr lang="zh-CN" altLang="en-US" sz="2000" dirty="0">
                <a:solidFill>
                  <a:srgbClr val="FF0000"/>
                </a:solidFill>
                <a:latin typeface="微软雅黑" panose="020B0503020204020204" charset="-122"/>
                <a:ea typeface="微软雅黑" panose="020B0503020204020204" charset="-122"/>
                <a:sym typeface="+mn-ea"/>
              </a:rPr>
              <a:t>喜剧、幽默</a:t>
            </a:r>
            <a:r>
              <a:rPr lang="zh-CN" altLang="en-US" sz="2000" dirty="0">
                <a:solidFill>
                  <a:prstClr val="black"/>
                </a:solidFill>
                <a:latin typeface="微软雅黑" panose="020B0503020204020204" charset="-122"/>
                <a:ea typeface="微软雅黑" panose="020B0503020204020204" charset="-122"/>
                <a:sym typeface="+mn-ea"/>
              </a:rPr>
              <a:t>意味</a:t>
            </a:r>
            <a:r>
              <a:rPr lang="zh-CN" altLang="en-US" sz="2000" dirty="0" smtClean="0">
                <a:solidFill>
                  <a:prstClr val="black"/>
                </a:solidFill>
                <a:latin typeface="微软雅黑" panose="020B0503020204020204" charset="-122"/>
                <a:ea typeface="微软雅黑" panose="020B0503020204020204" charset="-122"/>
                <a:sym typeface="+mn-ea"/>
              </a:rPr>
              <a:t>。</a:t>
            </a:r>
            <a:endParaRPr lang="zh-CN" altLang="en-US" sz="2000" dirty="0">
              <a:solidFill>
                <a:prstClr val="black"/>
              </a:solidFill>
              <a:latin typeface="微软雅黑" panose="020B0503020204020204" charset="-122"/>
              <a:ea typeface="微软雅黑" panose="020B0503020204020204" charset="-122"/>
            </a:endParaRPr>
          </a:p>
        </p:txBody>
      </p:sp>
      <p:sp>
        <p:nvSpPr>
          <p:cNvPr id="2" name="矩形 1"/>
          <p:cNvSpPr/>
          <p:nvPr/>
        </p:nvSpPr>
        <p:spPr>
          <a:xfrm>
            <a:off x="8452132" y="4278800"/>
            <a:ext cx="3435069" cy="2520370"/>
          </a:xfrm>
          <a:prstGeom prst="rect">
            <a:avLst/>
          </a:prstGeom>
          <a:ln>
            <a:solidFill>
              <a:srgbClr val="C00000"/>
            </a:solidFill>
          </a:ln>
        </p:spPr>
        <p:txBody>
          <a:bodyPr wrap="square">
            <a:spAutoFit/>
          </a:bodyPr>
          <a:lstStyle/>
          <a:p>
            <a:pPr lvl="0">
              <a:lnSpc>
                <a:spcPct val="150000"/>
              </a:lnSpc>
              <a:defRPr/>
            </a:pPr>
            <a:r>
              <a:rPr lang="zh-CN" altLang="en-US" dirty="0">
                <a:solidFill>
                  <a:prstClr val="black"/>
                </a:solidFill>
                <a:latin typeface="微软雅黑" panose="020B0503020204020204" charset="-122"/>
                <a:ea typeface="微软雅黑" panose="020B0503020204020204" charset="-122"/>
                <a:sym typeface="+mn-ea"/>
              </a:rPr>
              <a:t>①</a:t>
            </a:r>
            <a:r>
              <a:rPr lang="zh-CN" altLang="zh-CN" dirty="0">
                <a:solidFill>
                  <a:prstClr val="black"/>
                </a:solidFill>
                <a:latin typeface="微软雅黑" panose="020B0503020204020204" charset="-122"/>
                <a:ea typeface="微软雅黑" panose="020B0503020204020204" charset="-122"/>
                <a:sym typeface="+mn-ea"/>
              </a:rPr>
              <a:t>揭露与</a:t>
            </a:r>
            <a:r>
              <a:rPr lang="zh-CN" altLang="zh-CN" dirty="0" smtClean="0">
                <a:solidFill>
                  <a:prstClr val="black"/>
                </a:solidFill>
                <a:latin typeface="微软雅黑" panose="020B0503020204020204" charset="-122"/>
                <a:ea typeface="微软雅黑" panose="020B0503020204020204" charset="-122"/>
                <a:sym typeface="+mn-ea"/>
              </a:rPr>
              <a:t>嘲讽</a:t>
            </a:r>
            <a:r>
              <a:rPr lang="zh-CN" altLang="en-US" dirty="0" smtClean="0">
                <a:solidFill>
                  <a:prstClr val="black"/>
                </a:solidFill>
                <a:latin typeface="微软雅黑" panose="020B0503020204020204" charset="-122"/>
                <a:ea typeface="微软雅黑" panose="020B0503020204020204" charset="-122"/>
                <a:sym typeface="+mn-ea"/>
              </a:rPr>
              <a:t>。</a:t>
            </a:r>
            <a:endParaRPr lang="en-US" altLang="zh-CN" dirty="0" smtClean="0">
              <a:solidFill>
                <a:prstClr val="black"/>
              </a:solidFill>
              <a:latin typeface="微软雅黑" panose="020B0503020204020204" charset="-122"/>
              <a:ea typeface="微软雅黑" panose="020B0503020204020204" charset="-122"/>
              <a:sym typeface="+mn-ea"/>
            </a:endParaRPr>
          </a:p>
          <a:p>
            <a:pPr lvl="0">
              <a:lnSpc>
                <a:spcPct val="150000"/>
              </a:lnSpc>
              <a:defRPr/>
            </a:pPr>
            <a:r>
              <a:rPr lang="zh-CN" altLang="en-US" b="1" dirty="0" smtClean="0">
                <a:solidFill>
                  <a:prstClr val="black"/>
                </a:solidFill>
                <a:latin typeface="楷体" panose="02010609060101010101" pitchFamily="49" charset="-122"/>
                <a:ea typeface="楷体" panose="02010609060101010101" pitchFamily="49" charset="-122"/>
                <a:sym typeface="+mn-ea"/>
              </a:rPr>
              <a:t>例</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五大天地</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太太属牛</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有天无日</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没有人味</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一文不值</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smtClean="0">
                <a:solidFill>
                  <a:prstClr val="black"/>
                </a:solidFill>
                <a:latin typeface="楷体" panose="02010609060101010101" pitchFamily="49" charset="-122"/>
                <a:ea typeface="楷体" panose="02010609060101010101" pitchFamily="49" charset="-122"/>
                <a:sym typeface="+mn-ea"/>
              </a:rPr>
              <a:t>《</a:t>
            </a:r>
            <a:r>
              <a:rPr lang="zh-CN" altLang="en-US" b="1" dirty="0" smtClean="0">
                <a:solidFill>
                  <a:prstClr val="black"/>
                </a:solidFill>
                <a:latin typeface="楷体" panose="02010609060101010101" pitchFamily="49" charset="-122"/>
                <a:ea typeface="楷体" panose="02010609060101010101" pitchFamily="49" charset="-122"/>
                <a:sym typeface="+mn-ea"/>
              </a:rPr>
              <a:t>等</a:t>
            </a:r>
            <a:r>
              <a:rPr lang="zh-CN" altLang="en-US" b="1" dirty="0">
                <a:solidFill>
                  <a:prstClr val="black"/>
                </a:solidFill>
                <a:latin typeface="楷体" panose="02010609060101010101" pitchFamily="49" charset="-122"/>
                <a:ea typeface="楷体" panose="02010609060101010101" pitchFamily="49" charset="-122"/>
                <a:sym typeface="+mn-ea"/>
              </a:rPr>
              <a:t>。</a:t>
            </a:r>
            <a:endParaRPr lang="en-US" altLang="zh-CN"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dirty="0">
                <a:solidFill>
                  <a:prstClr val="black"/>
                </a:solidFill>
                <a:latin typeface="微软雅黑" panose="020B0503020204020204" charset="-122"/>
                <a:ea typeface="微软雅黑" panose="020B0503020204020204" charset="-122"/>
                <a:sym typeface="+mn-ea"/>
              </a:rPr>
              <a:t>②</a:t>
            </a:r>
            <a:r>
              <a:rPr lang="zh-CN" altLang="zh-CN" dirty="0">
                <a:solidFill>
                  <a:prstClr val="black"/>
                </a:solidFill>
                <a:latin typeface="微软雅黑" panose="020B0503020204020204" charset="-122"/>
                <a:ea typeface="微软雅黑" panose="020B0503020204020204" charset="-122"/>
                <a:sym typeface="+mn-ea"/>
              </a:rPr>
              <a:t>讽刺与幽默笑话。</a:t>
            </a:r>
            <a:endParaRPr lang="en-US" altLang="zh-CN" dirty="0">
              <a:solidFill>
                <a:prstClr val="black"/>
              </a:solidFill>
              <a:latin typeface="微软雅黑" panose="020B0503020204020204" charset="-122"/>
              <a:ea typeface="微软雅黑" panose="020B0503020204020204" charset="-122"/>
            </a:endParaRPr>
          </a:p>
          <a:p>
            <a:pPr lvl="0">
              <a:lnSpc>
                <a:spcPct val="150000"/>
              </a:lnSpc>
              <a:defRPr/>
            </a:pPr>
            <a:r>
              <a:rPr lang="zh-CN" altLang="en-US" b="1" dirty="0" smtClean="0">
                <a:solidFill>
                  <a:prstClr val="black"/>
                </a:solidFill>
                <a:latin typeface="楷体" panose="02010609060101010101" pitchFamily="49" charset="-122"/>
                <a:ea typeface="楷体" panose="02010609060101010101" pitchFamily="49" charset="-122"/>
                <a:sym typeface="+mn-ea"/>
              </a:rPr>
              <a:t>例</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兄弟共靴</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a:t>
            </a:r>
            <a:r>
              <a:rPr lang="en-US" altLang="zh-CN" b="1" dirty="0">
                <a:solidFill>
                  <a:prstClr val="black"/>
                </a:solidFill>
                <a:latin typeface="楷体" panose="02010609060101010101" pitchFamily="49" charset="-122"/>
                <a:ea typeface="楷体" panose="02010609060101010101" pitchFamily="49" charset="-122"/>
                <a:sym typeface="+mn-ea"/>
              </a:rPr>
              <a:t>《</a:t>
            </a:r>
            <a:r>
              <a:rPr lang="zh-CN" altLang="en-US" b="1" dirty="0">
                <a:solidFill>
                  <a:prstClr val="black"/>
                </a:solidFill>
                <a:latin typeface="楷体" panose="02010609060101010101" pitchFamily="49" charset="-122"/>
                <a:ea typeface="楷体" panose="02010609060101010101" pitchFamily="49" charset="-122"/>
                <a:sym typeface="+mn-ea"/>
              </a:rPr>
              <a:t>吃酒席</a:t>
            </a:r>
            <a:r>
              <a:rPr lang="en-US" altLang="zh-CN" b="1" dirty="0">
                <a:solidFill>
                  <a:prstClr val="black"/>
                </a:solidFill>
                <a:latin typeface="楷体" panose="02010609060101010101" pitchFamily="49" charset="-122"/>
                <a:ea typeface="楷体" panose="02010609060101010101" pitchFamily="49" charset="-122"/>
                <a:sym typeface="+mn-ea"/>
              </a:rPr>
              <a:t>》</a:t>
            </a:r>
            <a:endParaRPr lang="zh-CN" altLang="en-US" b="1" dirty="0">
              <a:solidFill>
                <a:prstClr val="black"/>
              </a:solidFill>
              <a:latin typeface="楷体" panose="02010609060101010101" pitchFamily="49" charset="-122"/>
              <a:ea typeface="楷体" panose="02010609060101010101" pitchFamily="49" charset="-122"/>
            </a:endParaRPr>
          </a:p>
        </p:txBody>
      </p:sp>
      <p:pic>
        <p:nvPicPr>
          <p:cNvPr id="12" name="图片 11" descr="C:\Users\user\Desktop\ppt图片\t7_620414.jpgt7_620414"/>
          <p:cNvPicPr>
            <a:picLocks noChangeAspect="1"/>
          </p:cNvPicPr>
          <p:nvPr/>
        </p:nvPicPr>
        <p:blipFill>
          <a:blip r:embed="rId5"/>
          <a:srcRect/>
          <a:stretch>
            <a:fillRect/>
          </a:stretch>
        </p:blipFill>
        <p:spPr>
          <a:xfrm>
            <a:off x="9933932" y="1503437"/>
            <a:ext cx="1953269" cy="2714759"/>
          </a:xfrm>
          <a:prstGeom prst="rect">
            <a:avLst/>
          </a:prstGeom>
          <a:effectLst>
            <a:softEdge rad="63500"/>
          </a:effectLst>
        </p:spPr>
      </p:pic>
    </p:spTree>
    <p:custDataLst>
      <p:tags r:id="rId1"/>
    </p:custDataLst>
    <p:extLst>
      <p:ext uri="{BB962C8B-B14F-4D97-AF65-F5344CB8AC3E}">
        <p14:creationId xmlns:p14="http://schemas.microsoft.com/office/powerpoint/2010/main" val="21303169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5179283" y="209790"/>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prstClr val="white"/>
                </a:solidFill>
                <a:latin typeface="微软雅黑" panose="020B0503020204020204" charset="-122"/>
                <a:ea typeface="微软雅黑" panose="020B0503020204020204" charset="-122"/>
              </a:rPr>
              <a:t>名词</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解释</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6" name="图片 5"/>
          <p:cNvPicPr>
            <a:picLocks noChangeAspect="1"/>
          </p:cNvPicPr>
          <p:nvPr/>
        </p:nvPicPr>
        <p:blipFill>
          <a:blip r:embed="rId4"/>
          <a:stretch>
            <a:fillRect/>
          </a:stretch>
        </p:blipFill>
        <p:spPr>
          <a:xfrm>
            <a:off x="8703732" y="17931"/>
            <a:ext cx="3471199" cy="1418339"/>
          </a:xfrm>
          <a:prstGeom prst="rect">
            <a:avLst/>
          </a:prstGeom>
        </p:spPr>
      </p:pic>
      <p:sp>
        <p:nvSpPr>
          <p:cNvPr id="7" name="文本框 6"/>
          <p:cNvSpPr txBox="1"/>
          <p:nvPr/>
        </p:nvSpPr>
        <p:spPr>
          <a:xfrm>
            <a:off x="481330" y="209811"/>
            <a:ext cx="4427815" cy="549446"/>
          </a:xfrm>
          <a:prstGeom prst="rect">
            <a:avLst/>
          </a:prstGeom>
          <a:noFill/>
        </p:spPr>
        <p:txBody>
          <a:bodyPr wrap="none" rtlCol="0" anchor="t">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5.1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民间故事的界定与</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分类</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481329" y="931293"/>
            <a:ext cx="6243562" cy="517065"/>
          </a:xfrm>
          <a:prstGeom prst="rect">
            <a:avLst/>
          </a:prstGeom>
          <a:noFill/>
        </p:spPr>
        <p:txBody>
          <a:bodyPr wrap="square" rtlCol="0">
            <a:spAutoFit/>
          </a:bodyPr>
          <a:lstStyle/>
          <a:p>
            <a:pPr lvl="0">
              <a:lnSpc>
                <a:spcPct val="115000"/>
              </a:lnSpc>
              <a:defRPr/>
            </a:pPr>
            <a:r>
              <a:rPr lang="en-US" altLang="zh-CN" sz="2400" b="1" dirty="0" smtClean="0">
                <a:solidFill>
                  <a:srgbClr val="0070C0"/>
                </a:solidFill>
                <a:latin typeface="微软雅黑" panose="020B0503020204020204" charset="-122"/>
                <a:ea typeface="微软雅黑" panose="020B0503020204020204" charset="-122"/>
                <a:sym typeface="+mn-ea"/>
              </a:rPr>
              <a:t>5.1.3</a:t>
            </a:r>
            <a:r>
              <a:rPr lang="zh-CN" altLang="en-US" sz="2400" b="1" dirty="0" smtClean="0">
                <a:solidFill>
                  <a:srgbClr val="0070C0"/>
                </a:solidFill>
                <a:latin typeface="微软雅黑" panose="020B0503020204020204" charset="-122"/>
                <a:ea typeface="微软雅黑" panose="020B0503020204020204" charset="-122"/>
                <a:sym typeface="+mn-ea"/>
              </a:rPr>
              <a:t> </a:t>
            </a:r>
            <a:r>
              <a:rPr lang="zh-CN" altLang="en-US" sz="2400" b="1" dirty="0">
                <a:solidFill>
                  <a:srgbClr val="0070C0"/>
                </a:solidFill>
                <a:latin typeface="微软雅黑" panose="020B0503020204020204" charset="-122"/>
                <a:ea typeface="微软雅黑" panose="020B0503020204020204" charset="-122"/>
                <a:sym typeface="+mn-ea"/>
              </a:rPr>
              <a:t>民间故事</a:t>
            </a:r>
            <a:r>
              <a:rPr lang="zh-CN" altLang="en-US" sz="2400" b="1" dirty="0" smtClean="0">
                <a:solidFill>
                  <a:srgbClr val="0070C0"/>
                </a:solidFill>
                <a:latin typeface="微软雅黑" panose="020B0503020204020204" charset="-122"/>
                <a:ea typeface="微软雅黑" panose="020B0503020204020204" charset="-122"/>
                <a:sym typeface="+mn-ea"/>
              </a:rPr>
              <a:t>的四大类别</a:t>
            </a:r>
            <a:endParaRPr lang="zh-CN" altLang="en-US" sz="2400" b="1" dirty="0">
              <a:solidFill>
                <a:srgbClr val="0070C0"/>
              </a:solidFill>
              <a:latin typeface="微软雅黑" panose="020B0503020204020204" charset="-122"/>
              <a:ea typeface="微软雅黑" panose="020B0503020204020204" charset="-122"/>
              <a:sym typeface="+mn-ea"/>
            </a:endParaRPr>
          </a:p>
        </p:txBody>
      </p:sp>
      <p:sp>
        <p:nvSpPr>
          <p:cNvPr id="9" name="文本框 8"/>
          <p:cNvSpPr txBox="1"/>
          <p:nvPr/>
        </p:nvSpPr>
        <p:spPr>
          <a:xfrm>
            <a:off x="481327" y="1630542"/>
            <a:ext cx="11101705" cy="460375"/>
          </a:xfrm>
          <a:prstGeom prst="rect">
            <a:avLst/>
          </a:prstGeom>
          <a:noFill/>
        </p:spPr>
        <p:txBody>
          <a:bodyPr wrap="square" rtlCol="0" anchor="t">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幻想</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故事 </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生活</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故事  </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民间</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笑话  </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民间寓言</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p:cNvSpPr txBox="1"/>
          <p:nvPr/>
        </p:nvSpPr>
        <p:spPr>
          <a:xfrm>
            <a:off x="616070" y="2090917"/>
            <a:ext cx="6548659" cy="1938992"/>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000" b="1" dirty="0" smtClean="0">
                <a:latin typeface="微软雅黑" panose="020B0503020204020204" charset="-122"/>
                <a:ea typeface="微软雅黑" panose="020B0503020204020204" charset="-122"/>
                <a:sym typeface="+mn-ea"/>
              </a:rPr>
              <a:t>4</a:t>
            </a:r>
            <a:r>
              <a:rPr kumimoji="0" lang="en-US" altLang="zh-CN" sz="2000" b="1" i="0" u="none" strike="noStrike" kern="1200" cap="none" spc="0" normalizeH="0" baseline="0" noProof="0" dirty="0" smtClean="0">
                <a:ln>
                  <a:noFill/>
                </a:ln>
                <a:effectLst/>
                <a:uLnTx/>
                <a:uFillTx/>
                <a:latin typeface="微软雅黑" panose="020B0503020204020204" charset="-122"/>
                <a:ea typeface="微软雅黑" panose="020B0503020204020204" charset="-122"/>
                <a:cs typeface="+mn-cs"/>
                <a:sym typeface="+mn-ea"/>
              </a:rPr>
              <a:t>.</a:t>
            </a:r>
            <a:r>
              <a:rPr kumimoji="0" lang="zh-CN" altLang="en-US" sz="2000" b="1" i="0" u="none" strike="noStrike" kern="1200" cap="none" spc="0" normalizeH="0" baseline="0" noProof="0" dirty="0" smtClean="0">
                <a:ln>
                  <a:noFill/>
                </a:ln>
                <a:effectLst/>
                <a:uLnTx/>
                <a:uFillTx/>
                <a:latin typeface="微软雅黑" panose="020B0503020204020204" charset="-122"/>
                <a:ea typeface="微软雅黑" panose="020B0503020204020204" charset="-122"/>
                <a:cs typeface="+mn-cs"/>
                <a:sym typeface="+mn-ea"/>
              </a:rPr>
              <a:t>民间寓言</a:t>
            </a:r>
            <a:endParaRPr lang="en-US" altLang="zh-CN" sz="2000" b="1" dirty="0">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2000" dirty="0" smtClean="0">
                <a:solidFill>
                  <a:prstClr val="black"/>
                </a:solidFill>
                <a:latin typeface="微软雅黑" panose="020B0503020204020204" charset="-122"/>
                <a:ea typeface="微软雅黑" panose="020B0503020204020204" charset="-122"/>
                <a:cs typeface="Calibri" panose="020F0502020204030204" charset="0"/>
                <a:sym typeface="+mn-ea"/>
              </a:rPr>
              <a:t>它是</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由民众集体创作并流传的带有明显</a:t>
            </a:r>
            <a:r>
              <a:rPr lang="zh-CN" altLang="en-US" sz="2000" dirty="0">
                <a:solidFill>
                  <a:srgbClr val="FF0000"/>
                </a:solidFill>
                <a:latin typeface="微软雅黑" panose="020B0503020204020204" charset="-122"/>
                <a:ea typeface="微软雅黑" panose="020B0503020204020204" charset="-122"/>
                <a:cs typeface="Calibri" panose="020F0502020204030204" charset="0"/>
                <a:sym typeface="+mn-ea"/>
              </a:rPr>
              <a:t>教训寓意、富有哲理、短小精悍</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的口头故事，是社会智慧、经验和知识的结晶。</a:t>
            </a:r>
            <a:endParaRPr lang="en-US" altLang="zh-CN" sz="2000" dirty="0">
              <a:solidFill>
                <a:prstClr val="black"/>
              </a:solidFill>
              <a:latin typeface="微软雅黑" panose="020B0503020204020204" charset="-122"/>
              <a:ea typeface="微软雅黑" panose="020B0503020204020204" charset="-122"/>
              <a:cs typeface="Calibri" panose="020F0502020204030204" charset="0"/>
            </a:endParaRPr>
          </a:p>
        </p:txBody>
      </p:sp>
      <p:sp>
        <p:nvSpPr>
          <p:cNvPr id="2" name="矩形 1"/>
          <p:cNvSpPr/>
          <p:nvPr/>
        </p:nvSpPr>
        <p:spPr>
          <a:xfrm>
            <a:off x="616070" y="4268845"/>
            <a:ext cx="11398452" cy="442878"/>
          </a:xfrm>
          <a:prstGeom prst="rect">
            <a:avLst/>
          </a:prstGeom>
          <a:ln>
            <a:solidFill>
              <a:srgbClr val="C00000"/>
            </a:solidFill>
          </a:ln>
        </p:spPr>
        <p:txBody>
          <a:bodyPr wrap="square">
            <a:spAutoFit/>
          </a:bodyPr>
          <a:lstStyle/>
          <a:p>
            <a:pPr lvl="0" indent="457200" fontAlgn="base" hangingPunct="0">
              <a:lnSpc>
                <a:spcPct val="150000"/>
              </a:lnSpc>
              <a:spcBef>
                <a:spcPct val="0"/>
              </a:spcBef>
              <a:spcAft>
                <a:spcPct val="0"/>
              </a:spcAft>
              <a:defRPr/>
            </a:pP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揠苗助长</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b="1"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邯郸学步</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庖丁解牛</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守株待兔</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b="1"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买椟还珠</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en-US" altLang="zh-CN"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郑人买履</a:t>
            </a:r>
            <a:r>
              <a:rPr lang="en-US" altLang="zh-CN" b="1"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a:t>
            </a:r>
            <a:r>
              <a:rPr lang="zh-CN" altLang="en-US" b="1"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等</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a:t>
            </a:r>
            <a:endParaRPr lang="zh-CN" altLang="en-US" b="1" dirty="0">
              <a:solidFill>
                <a:prstClr val="black"/>
              </a:solidFill>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195928457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0345" y="1148052"/>
            <a:ext cx="9839592" cy="2713692"/>
          </a:xfrm>
          <a:prstGeom prst="rect">
            <a:avLst/>
          </a:prstGeom>
        </p:spPr>
        <p:txBody>
          <a:bodyPr vert="horz" wrap="square" lIns="0" tIns="0" rIns="0" bIns="0" rtlCol="0">
            <a:spAutoFit/>
          </a:bodyPr>
          <a:lstStyle/>
          <a:p>
            <a:pPr>
              <a:lnSpc>
                <a:spcPct val="150000"/>
              </a:lnSpc>
            </a:pPr>
            <a:r>
              <a:rPr lang="zh-CN" altLang="en-US" sz="2400" dirty="0">
                <a:latin typeface="Microsoft YaHei" charset="-122"/>
                <a:ea typeface="Microsoft YaHei" charset="-122"/>
                <a:cs typeface="Microsoft YaHei" charset="-122"/>
              </a:rPr>
              <a:t>下面不是幻想故事的别称的是（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童话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神奇故事</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传说故事</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魔法故事</a:t>
            </a: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1070853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0345" y="1148052"/>
            <a:ext cx="9839592" cy="2769989"/>
          </a:xfrm>
          <a:prstGeom prst="rect">
            <a:avLst/>
          </a:prstGeom>
        </p:spPr>
        <p:txBody>
          <a:bodyPr vert="horz" wrap="square" lIns="0" tIns="0" rIns="0" bIns="0" rtlCol="0">
            <a:spAutoFit/>
          </a:bodyPr>
          <a:lstStyle/>
          <a:p>
            <a:pPr>
              <a:lnSpc>
                <a:spcPct val="150000"/>
              </a:lnSpc>
            </a:pPr>
            <a:r>
              <a:rPr lang="zh-CN" altLang="en-US" sz="2400" dirty="0">
                <a:latin typeface="Microsoft YaHei" charset="-122"/>
                <a:ea typeface="Microsoft YaHei" charset="-122"/>
                <a:cs typeface="Microsoft YaHei" charset="-122"/>
              </a:rPr>
              <a:t>下面不是幻想故事的别称的是（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童话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神奇故事</a:t>
            </a:r>
          </a:p>
          <a:p>
            <a:pPr>
              <a:lnSpc>
                <a:spcPct val="150000"/>
              </a:lnSpc>
            </a:pPr>
            <a:r>
              <a:rPr lang="en-US" altLang="zh-CN" sz="2400" dirty="0">
                <a:solidFill>
                  <a:srgbClr val="C00000"/>
                </a:solidFill>
                <a:latin typeface="Microsoft YaHei" charset="-122"/>
                <a:ea typeface="Microsoft YaHei" charset="-122"/>
                <a:cs typeface="Microsoft YaHei" charset="-122"/>
              </a:rPr>
              <a:t>C:</a:t>
            </a:r>
            <a:r>
              <a:rPr lang="zh-CN" altLang="en-US" sz="2400" dirty="0">
                <a:solidFill>
                  <a:srgbClr val="C00000"/>
                </a:solidFill>
                <a:latin typeface="Microsoft YaHei" charset="-122"/>
                <a:ea typeface="Microsoft YaHei" charset="-122"/>
                <a:cs typeface="Microsoft YaHei" charset="-122"/>
              </a:rPr>
              <a:t>传说故事</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魔法故事</a:t>
            </a: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4457900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0345" y="1148052"/>
            <a:ext cx="9839592" cy="2908489"/>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a:t>
            </a:r>
            <a:r>
              <a:rPr kumimoji="0" lang="zh-CN" altLang="en-US"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分类法“将故事划分为几大类，共有</a:t>
            </a:r>
            <a:r>
              <a:rPr kumimoji="0" lang="en-US" altLang="zh-CN"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2500</a:t>
            </a:r>
            <a:r>
              <a:rPr kumimoji="0" lang="zh-CN" altLang="en-US"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个故事类型。</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 】</a:t>
            </a:r>
            <a:endParaRPr kumimoji="0" sz="26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动物故事</a:t>
            </a:r>
            <a:endParaRPr kumimoji="0" lang="en-US" altLang="zh-CN"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普遍民间故事</a:t>
            </a:r>
            <a:endParaRPr kumimoji="0" lang="en-US" altLang="zh-CN"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笑话</a:t>
            </a:r>
            <a:endParaRPr kumimoji="0" lang="en-US" altLang="zh-CN"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程式故事</a:t>
            </a:r>
            <a:endParaRPr kumimoji="0" lang="en-US" altLang="zh-CN"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E.</a:t>
            </a:r>
            <a:r>
              <a:rPr kumimoji="0" lang="zh-CN" altLang="en-US"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未分类的故事</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6886537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1037535"/>
            <a:ext cx="9839592" cy="2908300"/>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a:t>
            </a:r>
            <a:r>
              <a:rPr kumimoji="0" lang="zh-CN" altLang="en-US"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分类法“将故事划分为五大类，共有</a:t>
            </a:r>
            <a:r>
              <a:rPr kumimoji="0" lang="en-US" altLang="zh-CN"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2500</a:t>
            </a:r>
            <a:r>
              <a:rPr kumimoji="0" lang="zh-CN" altLang="en-US"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个故事类型。</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r>
              <a:rPr kumimoji="0" lang="en-US" altLang="zh-CN" sz="2600" b="1" i="0" u="none" strike="noStrike" kern="1200" cap="none" spc="40" normalizeH="0" baseline="0" noProof="0" dirty="0">
                <a:ln>
                  <a:noFill/>
                </a:ln>
                <a:solidFill>
                  <a:srgbClr val="C00000"/>
                </a:solidFill>
                <a:effectLst/>
                <a:uLnTx/>
                <a:uFillTx/>
                <a:latin typeface="微软雅黑" panose="020B0503020204020204" charset="-122"/>
                <a:ea typeface="宋体" panose="02010600030101010101" pitchFamily="2" charset="-122"/>
                <a:cs typeface="微软雅黑" panose="020B0503020204020204" charset="-122"/>
              </a:rPr>
              <a:t>ABCDE</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 】</a:t>
            </a:r>
            <a:endParaRPr kumimoji="0" sz="26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1" i="0" u="none" strike="noStrike" kern="1200" cap="none" spc="47"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动物故事</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1" i="0" u="none" strike="noStrike" kern="1200" cap="none" spc="47"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普遍民间故事</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1" i="0" u="none" strike="noStrike" kern="1200" cap="none" spc="47"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笑话</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1" i="0" u="none" strike="noStrike" kern="1200" cap="none" spc="47"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程式故事</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E.</a:t>
            </a:r>
            <a:r>
              <a:rPr kumimoji="0" lang="zh-CN" altLang="en-US" sz="2000" b="1" i="0" u="none" strike="noStrike" kern="1200" cap="none" spc="47"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未分类的故事</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993016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1037535"/>
            <a:ext cx="9839592" cy="3258713"/>
          </a:xfrm>
          <a:prstGeom prst="rect">
            <a:avLst/>
          </a:prstGeom>
        </p:spPr>
        <p:txBody>
          <a:bodyPr vert="horz" wrap="square" lIns="0" tIns="0" rIns="0" bIns="0" rtlCol="0">
            <a:spAutoFit/>
          </a:bodyPr>
          <a:lstStyle/>
          <a:p>
            <a:pPr>
              <a:lnSpc>
                <a:spcPct val="150000"/>
              </a:lnSpc>
            </a:pPr>
            <a:r>
              <a:rPr lang="zh-CN" altLang="en-US" sz="2400" dirty="0">
                <a:latin typeface="Microsoft YaHei" charset="-122"/>
                <a:ea typeface="Microsoft YaHei" charset="-122"/>
                <a:cs typeface="Microsoft YaHei" charset="-122"/>
              </a:rPr>
              <a:t>我国流传的魔法故事中比较典型的形象有（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老虎妈子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龙公主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蛤蟆儿子</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蛇郎 </a:t>
            </a:r>
          </a:p>
          <a:p>
            <a:pPr>
              <a:lnSpc>
                <a:spcPct val="150000"/>
              </a:lnSpc>
            </a:pPr>
            <a:r>
              <a:rPr lang="en-US" altLang="zh-CN" sz="2400" dirty="0">
                <a:latin typeface="Microsoft YaHei" charset="-122"/>
                <a:ea typeface="Microsoft YaHei" charset="-122"/>
                <a:cs typeface="Microsoft YaHei" charset="-122"/>
              </a:rPr>
              <a:t>E:</a:t>
            </a:r>
            <a:r>
              <a:rPr lang="zh-CN" altLang="en-US" sz="2400" dirty="0">
                <a:latin typeface="Microsoft YaHei" charset="-122"/>
                <a:ea typeface="Microsoft YaHei" charset="-122"/>
                <a:cs typeface="Microsoft YaHei" charset="-122"/>
              </a:rPr>
              <a:t>猴精</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42169117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1037535"/>
            <a:ext cx="9839592" cy="3323987"/>
          </a:xfrm>
          <a:prstGeom prst="rect">
            <a:avLst/>
          </a:prstGeom>
        </p:spPr>
        <p:txBody>
          <a:bodyPr vert="horz" wrap="square" lIns="0" tIns="0" rIns="0" bIns="0" rtlCol="0">
            <a:spAutoFit/>
          </a:bodyPr>
          <a:lstStyle/>
          <a:p>
            <a:pPr>
              <a:lnSpc>
                <a:spcPct val="150000"/>
              </a:lnSpc>
            </a:pPr>
            <a:r>
              <a:rPr lang="zh-CN" altLang="en-US" sz="2400" dirty="0">
                <a:latin typeface="Microsoft YaHei" charset="-122"/>
                <a:ea typeface="Microsoft YaHei" charset="-122"/>
                <a:cs typeface="Microsoft YaHei" charset="-122"/>
              </a:rPr>
              <a:t>我国流传的魔法故事中比较典型的形象有（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solidFill>
                  <a:srgbClr val="C00000"/>
                </a:solidFill>
                <a:latin typeface="Microsoft YaHei" charset="-122"/>
                <a:ea typeface="Microsoft YaHei" charset="-122"/>
                <a:cs typeface="Microsoft YaHei" charset="-122"/>
              </a:rPr>
              <a:t>A:</a:t>
            </a:r>
            <a:r>
              <a:rPr lang="zh-CN" altLang="en-US" sz="2400" dirty="0">
                <a:solidFill>
                  <a:srgbClr val="C00000"/>
                </a:solidFill>
                <a:latin typeface="Microsoft YaHei" charset="-122"/>
                <a:ea typeface="Microsoft YaHei" charset="-122"/>
                <a:cs typeface="Microsoft YaHei" charset="-122"/>
              </a:rPr>
              <a:t>老虎妈子 </a:t>
            </a:r>
          </a:p>
          <a:p>
            <a:pPr>
              <a:lnSpc>
                <a:spcPct val="150000"/>
              </a:lnSpc>
            </a:pPr>
            <a:r>
              <a:rPr lang="en-US" altLang="zh-CN" sz="2400" dirty="0">
                <a:solidFill>
                  <a:srgbClr val="C00000"/>
                </a:solidFill>
                <a:latin typeface="Microsoft YaHei" charset="-122"/>
                <a:ea typeface="Microsoft YaHei" charset="-122"/>
                <a:cs typeface="Microsoft YaHei" charset="-122"/>
              </a:rPr>
              <a:t>B:</a:t>
            </a:r>
            <a:r>
              <a:rPr lang="zh-CN" altLang="en-US" sz="2400" dirty="0">
                <a:solidFill>
                  <a:srgbClr val="C00000"/>
                </a:solidFill>
                <a:latin typeface="Microsoft YaHei" charset="-122"/>
                <a:ea typeface="Microsoft YaHei" charset="-122"/>
                <a:cs typeface="Microsoft YaHei" charset="-122"/>
              </a:rPr>
              <a:t>龙公主 </a:t>
            </a:r>
          </a:p>
          <a:p>
            <a:pPr>
              <a:lnSpc>
                <a:spcPct val="150000"/>
              </a:lnSpc>
            </a:pPr>
            <a:r>
              <a:rPr lang="en-US" altLang="zh-CN" sz="2400" dirty="0">
                <a:solidFill>
                  <a:srgbClr val="C00000"/>
                </a:solidFill>
                <a:latin typeface="Microsoft YaHei" charset="-122"/>
                <a:ea typeface="Microsoft YaHei" charset="-122"/>
                <a:cs typeface="Microsoft YaHei" charset="-122"/>
              </a:rPr>
              <a:t>C:</a:t>
            </a:r>
            <a:r>
              <a:rPr lang="zh-CN" altLang="en-US" sz="2400" dirty="0">
                <a:solidFill>
                  <a:srgbClr val="C00000"/>
                </a:solidFill>
                <a:latin typeface="Microsoft YaHei" charset="-122"/>
                <a:ea typeface="Microsoft YaHei" charset="-122"/>
                <a:cs typeface="Microsoft YaHei" charset="-122"/>
              </a:rPr>
              <a:t>蛤蟆儿子</a:t>
            </a:r>
          </a:p>
          <a:p>
            <a:pPr>
              <a:lnSpc>
                <a:spcPct val="150000"/>
              </a:lnSpc>
            </a:pPr>
            <a:r>
              <a:rPr lang="en-US" altLang="zh-CN" sz="2400" dirty="0">
                <a:solidFill>
                  <a:srgbClr val="C00000"/>
                </a:solidFill>
                <a:latin typeface="Microsoft YaHei" charset="-122"/>
                <a:ea typeface="Microsoft YaHei" charset="-122"/>
                <a:cs typeface="Microsoft YaHei" charset="-122"/>
              </a:rPr>
              <a:t>D:</a:t>
            </a:r>
            <a:r>
              <a:rPr lang="zh-CN" altLang="en-US" sz="2400" dirty="0">
                <a:solidFill>
                  <a:srgbClr val="C00000"/>
                </a:solidFill>
                <a:latin typeface="Microsoft YaHei" charset="-122"/>
                <a:ea typeface="Microsoft YaHei" charset="-122"/>
                <a:cs typeface="Microsoft YaHei" charset="-122"/>
              </a:rPr>
              <a:t>蛇郎 </a:t>
            </a:r>
          </a:p>
          <a:p>
            <a:pPr>
              <a:lnSpc>
                <a:spcPct val="150000"/>
              </a:lnSpc>
            </a:pPr>
            <a:r>
              <a:rPr lang="en-US" altLang="zh-CN" sz="2400" dirty="0">
                <a:solidFill>
                  <a:srgbClr val="C00000"/>
                </a:solidFill>
                <a:latin typeface="Microsoft YaHei" charset="-122"/>
                <a:ea typeface="Microsoft YaHei" charset="-122"/>
                <a:cs typeface="Microsoft YaHei" charset="-122"/>
              </a:rPr>
              <a:t>E:</a:t>
            </a:r>
            <a:r>
              <a:rPr lang="zh-CN" altLang="en-US" sz="2400" dirty="0">
                <a:solidFill>
                  <a:srgbClr val="C00000"/>
                </a:solidFill>
                <a:latin typeface="Microsoft YaHei" charset="-122"/>
                <a:ea typeface="Microsoft YaHei" charset="-122"/>
                <a:cs typeface="Microsoft YaHei" charset="-122"/>
              </a:rPr>
              <a:t>猴精</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51322656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1037535"/>
            <a:ext cx="9839592" cy="2908489"/>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按照在民间文艺学中使用的民间故事定义，民间故事包括</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 】</a:t>
            </a:r>
            <a:endParaRPr kumimoji="0" sz="26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幻想故事</a:t>
            </a:r>
            <a:endParaRPr kumimoji="0" lang="en-US" altLang="zh-CN"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动物</a:t>
            </a:r>
            <a:r>
              <a:rPr kumimoji="0" lang="zh-CN" altLang="en-US"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故事</a:t>
            </a:r>
            <a:endParaRPr kumimoji="0" lang="en-US" altLang="zh-CN"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民间笑话</a:t>
            </a:r>
            <a:endParaRPr kumimoji="0" lang="en-US" altLang="zh-CN"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民间寓言</a:t>
            </a:r>
            <a:endParaRPr kumimoji="0" lang="en-US" altLang="zh-CN"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E.</a:t>
            </a:r>
            <a:r>
              <a:rPr kumimoji="0" lang="zh-CN" altLang="en-US"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生活故事</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46848060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1037535"/>
            <a:ext cx="9839592" cy="2908300"/>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按照在民间文艺学中使用的民间故事定义，民间故事包括</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r>
              <a:rPr kumimoji="0" lang="en-US" altLang="zh-CN" sz="2600" b="1" i="0" u="none" strike="noStrike" kern="1200" cap="none" spc="40" normalizeH="0" baseline="0" noProof="0" dirty="0">
                <a:ln>
                  <a:noFill/>
                </a:ln>
                <a:solidFill>
                  <a:srgbClr val="C00000"/>
                </a:solidFill>
                <a:effectLst/>
                <a:uLnTx/>
                <a:uFillTx/>
                <a:latin typeface="微软雅黑" panose="020B0503020204020204" charset="-122"/>
                <a:ea typeface="宋体" panose="02010600030101010101" pitchFamily="2" charset="-122"/>
                <a:cs typeface="微软雅黑" panose="020B0503020204020204" charset="-122"/>
              </a:rPr>
              <a:t>ACDE</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endParaRPr kumimoji="0" sz="26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1" i="0" u="none" strike="noStrike" kern="1200" cap="none" spc="47"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幻想故事</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动物</a:t>
            </a:r>
            <a:r>
              <a:rPr kumimoji="0" lang="zh-CN" altLang="en-US"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故事</a:t>
            </a:r>
            <a:endParaRPr kumimoji="0" lang="en-US" altLang="zh-CN" sz="20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1" i="0" u="none" strike="noStrike" kern="1200" cap="none" spc="47"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民间笑话</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1" i="0" u="none" strike="noStrike" kern="1200" cap="none" spc="47"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民间寓言</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E.</a:t>
            </a:r>
            <a:r>
              <a:rPr kumimoji="0" lang="zh-CN" altLang="en-US" sz="2000" b="1" i="0" u="none" strike="noStrike" kern="1200" cap="none" spc="47"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生活故事</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79015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5632" y="1145546"/>
            <a:ext cx="4136069"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4.1.1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民间传说的界定</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337" y="3774892"/>
            <a:ext cx="3667690" cy="2578100"/>
          </a:xfrm>
          <a:prstGeom prst="rect">
            <a:avLst/>
          </a:prstGeom>
        </p:spPr>
      </p:pic>
      <p:sp>
        <p:nvSpPr>
          <p:cNvPr id="5" name="Rectangle 1"/>
          <p:cNvSpPr>
            <a:spLocks noChangeArrowheads="1"/>
          </p:cNvSpPr>
          <p:nvPr/>
        </p:nvSpPr>
        <p:spPr bwMode="auto">
          <a:xfrm>
            <a:off x="768806" y="1732987"/>
            <a:ext cx="9576762" cy="1754326"/>
          </a:xfrm>
          <a:prstGeom prst="rect">
            <a:avLst/>
          </a:prstGeom>
          <a:noFill/>
          <a:ln w="9525">
            <a:noFill/>
            <a:miter lim="800000"/>
          </a:ln>
          <a:effectLst/>
        </p:spPr>
        <p:txBody>
          <a:bodyPr vert="horz" wrap="square" lIns="91440" tIns="45720" rIns="91440" bIns="45720" numCol="1" anchor="ctr" anchorCtr="0" compatLnSpc="1">
            <a:spAutoFit/>
          </a:bodyPr>
          <a:lstStyle/>
          <a:p>
            <a:pPr marR="0" lvl="0" indent="457200" fontAlgn="base" hangingPunct="0">
              <a:lnSpc>
                <a:spcPct val="150000"/>
              </a:lnSpc>
              <a:spcBef>
                <a:spcPct val="0"/>
              </a:spcBef>
              <a:spcAft>
                <a:spcPct val="0"/>
              </a:spcAft>
              <a:buClrTx/>
              <a:buSzTx/>
              <a:buFontTx/>
              <a:buNone/>
            </a:pPr>
            <a:r>
              <a:rPr lang="zh-CN" altLang="en-US" sz="2400" dirty="0">
                <a:latin typeface="微软雅黑" panose="020B0503020204020204" charset="-122"/>
                <a:ea typeface="微软雅黑" panose="020B0503020204020204" charset="-122"/>
                <a:cs typeface="Calibri" panose="020F0502020204030204" charset="0"/>
              </a:rPr>
              <a:t>定义：民间传说是</a:t>
            </a:r>
            <a:r>
              <a:rPr lang="zh-CN" altLang="en-US" sz="2400" dirty="0" smtClean="0">
                <a:latin typeface="微软雅黑" panose="020B0503020204020204" charset="-122"/>
                <a:ea typeface="微软雅黑" panose="020B0503020204020204" charset="-122"/>
                <a:cs typeface="Calibri" panose="020F0502020204030204" charset="0"/>
              </a:rPr>
              <a:t>围绕</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（客观实在物）</a:t>
            </a:r>
            <a:r>
              <a:rPr lang="zh-CN" altLang="en-US" sz="2400" dirty="0" smtClean="0">
                <a:latin typeface="微软雅黑" panose="020B0503020204020204" charset="-122"/>
                <a:ea typeface="微软雅黑" panose="020B0503020204020204" charset="-122"/>
                <a:cs typeface="Calibri" panose="020F0502020204030204" charset="0"/>
              </a:rPr>
              <a:t>，运用</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（文学表现手法）</a:t>
            </a:r>
            <a:r>
              <a:rPr lang="zh-CN" altLang="en-US" sz="2400" dirty="0" smtClean="0">
                <a:latin typeface="微软雅黑" panose="020B0503020204020204" charset="-122"/>
                <a:ea typeface="微软雅黑" panose="020B0503020204020204" charset="-122"/>
                <a:cs typeface="Calibri" panose="020F0502020204030204" charset="0"/>
              </a:rPr>
              <a:t>和</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（历史表达方式）</a:t>
            </a:r>
            <a:r>
              <a:rPr lang="zh-CN" altLang="en-US" sz="2400" dirty="0" smtClean="0">
                <a:latin typeface="微软雅黑" panose="020B0503020204020204" charset="-122"/>
                <a:ea typeface="微软雅黑" panose="020B0503020204020204" charset="-122"/>
                <a:cs typeface="Calibri" panose="020F0502020204030204" charset="0"/>
              </a:rPr>
              <a:t>构建</a:t>
            </a:r>
            <a:r>
              <a:rPr lang="zh-CN" altLang="en-US" sz="2400" dirty="0">
                <a:latin typeface="微软雅黑" panose="020B0503020204020204" charset="-122"/>
                <a:ea typeface="微软雅黑" panose="020B0503020204020204" charset="-122"/>
                <a:cs typeface="Calibri" panose="020F0502020204030204" charset="0"/>
              </a:rPr>
              <a:t>出来的，具有审美意味的散文体</a:t>
            </a:r>
            <a:r>
              <a:rPr lang="zh-CN" altLang="en-US" sz="2400" dirty="0" smtClean="0">
                <a:latin typeface="微软雅黑" panose="020B0503020204020204" charset="-122"/>
                <a:ea typeface="微软雅黑" panose="020B0503020204020204" charset="-122"/>
                <a:cs typeface="Calibri" panose="020F0502020204030204" charset="0"/>
              </a:rPr>
              <a:t>口头</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（叙事文学）</a:t>
            </a:r>
            <a:r>
              <a:rPr lang="zh-CN" altLang="en-US" sz="2400" dirty="0" smtClean="0">
                <a:latin typeface="微软雅黑" panose="020B0503020204020204" charset="-122"/>
                <a:ea typeface="微软雅黑" panose="020B0503020204020204" charset="-122"/>
                <a:cs typeface="Calibri" panose="020F0502020204030204" charset="0"/>
              </a:rPr>
              <a:t>。</a:t>
            </a:r>
            <a:endParaRPr lang="zh-CN" altLang="en-US" sz="2400" dirty="0">
              <a:latin typeface="微软雅黑" panose="020B0503020204020204" charset="-122"/>
              <a:ea typeface="微软雅黑" panose="020B0503020204020204" charset="-122"/>
              <a:cs typeface="Calibri" panose="020F0502020204030204" charset="0"/>
            </a:endParaRPr>
          </a:p>
        </p:txBody>
      </p:sp>
      <p:sp>
        <p:nvSpPr>
          <p:cNvPr id="8" name="五边形 7"/>
          <p:cNvSpPr/>
          <p:nvPr/>
        </p:nvSpPr>
        <p:spPr>
          <a:xfrm flipH="1">
            <a:off x="5040630" y="935355"/>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2" name="文本框 1"/>
          <p:cNvSpPr txBox="1"/>
          <p:nvPr/>
        </p:nvSpPr>
        <p:spPr>
          <a:xfrm>
            <a:off x="645712" y="266087"/>
            <a:ext cx="4642618" cy="662489"/>
          </a:xfrm>
          <a:prstGeom prst="rect">
            <a:avLst/>
          </a:prstGeom>
          <a:noFill/>
        </p:spPr>
        <p:txBody>
          <a:bodyPr wrap="none" rtlCol="0" anchor="t">
            <a:spAutoFit/>
          </a:bodyPr>
          <a:lstStyle/>
          <a:p>
            <a:pPr>
              <a:lnSpc>
                <a:spcPct val="150000"/>
              </a:lnSpc>
            </a:pPr>
            <a:r>
              <a:rPr lang="en-US" altLang="zh-CN" sz="2800" b="1" dirty="0">
                <a:latin typeface="微软雅黑" panose="020B0503020204020204" charset="-122"/>
                <a:ea typeface="微软雅黑" panose="020B0503020204020204" charset="-122"/>
                <a:sym typeface="+mn-ea"/>
              </a:rPr>
              <a:t>4.1</a:t>
            </a:r>
            <a:r>
              <a:rPr lang="zh-CN" altLang="en-US" sz="2800" b="1" dirty="0">
                <a:latin typeface="微软雅黑" panose="020B0503020204020204" charset="-122"/>
                <a:ea typeface="微软雅黑" panose="020B0503020204020204" charset="-122"/>
                <a:sym typeface="+mn-ea"/>
              </a:rPr>
              <a:t> </a:t>
            </a:r>
            <a:r>
              <a:rPr lang="zh-CN" altLang="en-US" sz="2800" b="1" dirty="0">
                <a:solidFill>
                  <a:schemeClr val="tx1"/>
                </a:solidFill>
                <a:latin typeface="微软雅黑" panose="020B0503020204020204" charset="-122"/>
                <a:ea typeface="微软雅黑" panose="020B0503020204020204" charset="-122"/>
                <a:sym typeface="+mn-ea"/>
              </a:rPr>
              <a:t>  民间传说的界定与分类</a:t>
            </a:r>
          </a:p>
        </p:txBody>
      </p:sp>
      <p:pic>
        <p:nvPicPr>
          <p:cNvPr id="6" name="图片 5"/>
          <p:cNvPicPr>
            <a:picLocks noChangeAspect="1"/>
          </p:cNvPicPr>
          <p:nvPr/>
        </p:nvPicPr>
        <p:blipFill>
          <a:blip r:embed="rId5"/>
          <a:stretch>
            <a:fillRect/>
          </a:stretch>
        </p:blipFill>
        <p:spPr>
          <a:xfrm>
            <a:off x="8709284" y="0"/>
            <a:ext cx="3482715" cy="1451811"/>
          </a:xfrm>
          <a:prstGeom prst="rect">
            <a:avLst/>
          </a:prstGeom>
        </p:spPr>
      </p:pic>
    </p:spTree>
    <p:custDataLst>
      <p:tags r:id="rId1"/>
    </p:custDataLst>
    <p:extLst>
      <p:ext uri="{BB962C8B-B14F-4D97-AF65-F5344CB8AC3E}">
        <p14:creationId xmlns:p14="http://schemas.microsoft.com/office/powerpoint/2010/main" val="56043793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1037535"/>
            <a:ext cx="9839592" cy="2713692"/>
          </a:xfrm>
          <a:prstGeom prst="rect">
            <a:avLst/>
          </a:prstGeom>
        </p:spPr>
        <p:txBody>
          <a:bodyPr vert="horz" wrap="square" lIns="0" tIns="0" rIns="0" bIns="0" rtlCol="0">
            <a:spAutoFit/>
          </a:bodyPr>
          <a:lstStyle/>
          <a:p>
            <a:pPr>
              <a:lnSpc>
                <a:spcPct val="150000"/>
              </a:lnSpc>
            </a:pPr>
            <a:r>
              <a:rPr lang="zh-CN" altLang="en-US" sz="2400" dirty="0">
                <a:latin typeface="Microsoft YaHei" charset="-122"/>
                <a:ea typeface="Microsoft YaHei" charset="-122"/>
                <a:cs typeface="Microsoft YaHei" charset="-122"/>
              </a:rPr>
              <a:t>我国民间故事中，阿凡提这一机智人物是（ ）族的生活故事</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哈萨克族</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柯尔克孜族</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维吾尔族</a:t>
            </a:r>
          </a:p>
          <a:p>
            <a:pPr>
              <a:lnSpc>
                <a:spcPct val="150000"/>
              </a:lnSpc>
            </a:pPr>
            <a:r>
              <a:rPr lang="en-US" altLang="zh-CN" sz="2400" dirty="0">
                <a:latin typeface="Microsoft YaHei" charset="-122"/>
                <a:ea typeface="Microsoft YaHei" charset="-122"/>
                <a:cs typeface="Microsoft YaHei" charset="-122"/>
              </a:rPr>
              <a:t>D: </a:t>
            </a:r>
            <a:r>
              <a:rPr lang="zh-CN" altLang="en-US" sz="2400" dirty="0">
                <a:latin typeface="Microsoft YaHei" charset="-122"/>
                <a:ea typeface="Microsoft YaHei" charset="-122"/>
                <a:cs typeface="Microsoft YaHei" charset="-122"/>
              </a:rPr>
              <a:t>回族</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90334916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1037535"/>
            <a:ext cx="9839592" cy="2713692"/>
          </a:xfrm>
          <a:prstGeom prst="rect">
            <a:avLst/>
          </a:prstGeom>
        </p:spPr>
        <p:txBody>
          <a:bodyPr vert="horz" wrap="square" lIns="0" tIns="0" rIns="0" bIns="0" rtlCol="0">
            <a:spAutoFit/>
          </a:bodyPr>
          <a:lstStyle/>
          <a:p>
            <a:pPr>
              <a:lnSpc>
                <a:spcPct val="150000"/>
              </a:lnSpc>
            </a:pPr>
            <a:r>
              <a:rPr lang="zh-CN" altLang="en-US" sz="2400" dirty="0">
                <a:latin typeface="Microsoft YaHei" charset="-122"/>
                <a:ea typeface="Microsoft YaHei" charset="-122"/>
                <a:cs typeface="Microsoft YaHei" charset="-122"/>
              </a:rPr>
              <a:t>我国民间故事中，阿凡提这一机智人物是（ ）族的生活故事</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哈萨克族</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柯尔克孜族</a:t>
            </a:r>
          </a:p>
          <a:p>
            <a:pPr>
              <a:lnSpc>
                <a:spcPct val="150000"/>
              </a:lnSpc>
            </a:pPr>
            <a:r>
              <a:rPr lang="en-US" altLang="zh-CN" sz="2400" dirty="0">
                <a:solidFill>
                  <a:srgbClr val="C00000"/>
                </a:solidFill>
                <a:latin typeface="Microsoft YaHei" charset="-122"/>
                <a:ea typeface="Microsoft YaHei" charset="-122"/>
                <a:cs typeface="Microsoft YaHei" charset="-122"/>
              </a:rPr>
              <a:t>C:</a:t>
            </a:r>
            <a:r>
              <a:rPr lang="zh-CN" altLang="en-US" sz="2400" dirty="0">
                <a:solidFill>
                  <a:srgbClr val="C00000"/>
                </a:solidFill>
                <a:latin typeface="Microsoft YaHei" charset="-122"/>
                <a:ea typeface="Microsoft YaHei" charset="-122"/>
                <a:cs typeface="Microsoft YaHei" charset="-122"/>
              </a:rPr>
              <a:t>维吾尔族</a:t>
            </a:r>
          </a:p>
          <a:p>
            <a:pPr>
              <a:lnSpc>
                <a:spcPct val="150000"/>
              </a:lnSpc>
            </a:pPr>
            <a:r>
              <a:rPr lang="en-US" altLang="zh-CN" sz="2400" dirty="0">
                <a:latin typeface="Microsoft YaHei" charset="-122"/>
                <a:ea typeface="Microsoft YaHei" charset="-122"/>
                <a:cs typeface="Microsoft YaHei" charset="-122"/>
              </a:rPr>
              <a:t>D: </a:t>
            </a:r>
            <a:r>
              <a:rPr lang="zh-CN" altLang="en-US" sz="2400" dirty="0">
                <a:latin typeface="Microsoft YaHei" charset="-122"/>
                <a:ea typeface="Microsoft YaHei" charset="-122"/>
                <a:cs typeface="Microsoft YaHei" charset="-122"/>
              </a:rPr>
              <a:t>回族</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16573798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1037535"/>
            <a:ext cx="9839592" cy="2908300"/>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按照在民间文艺学中使用的民间故事定义，民间故事包括</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endParaRPr kumimoji="0" sz="26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A.《五大天地》</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B.《田螺姑娘》</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C.《有天无日》</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D.《没有人味》</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E.《太太属牛》</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91585070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1037535"/>
            <a:ext cx="9839592" cy="2908300"/>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按照在民间文艺学中使用的民间故事定义，民间故事包括</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r>
              <a:rPr kumimoji="0" lang="en-US" altLang="zh-CN" sz="2600" b="1" i="0" u="none" strike="noStrike" kern="1200" cap="none" spc="40" normalizeH="0" baseline="0" noProof="0" dirty="0">
                <a:ln>
                  <a:noFill/>
                </a:ln>
                <a:solidFill>
                  <a:srgbClr val="C00000"/>
                </a:solidFill>
                <a:effectLst/>
                <a:uLnTx/>
                <a:uFillTx/>
                <a:latin typeface="微软雅黑" panose="020B0503020204020204" charset="-122"/>
                <a:ea typeface="宋体" panose="02010600030101010101" pitchFamily="2" charset="-122"/>
                <a:cs typeface="微软雅黑" panose="020B0503020204020204" charset="-122"/>
              </a:rPr>
              <a:t>ACDE </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endParaRPr kumimoji="0" sz="26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A.《五大天地》</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B.《田螺姑娘》</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C.《有天无日》</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D.《没有人味》</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E.《太太属牛》</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4651748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1708867"/>
            <a:ext cx="9839592" cy="2150717"/>
          </a:xfrm>
          <a:prstGeom prst="rect">
            <a:avLst/>
          </a:prstGeom>
        </p:spPr>
        <p:txBody>
          <a:bodyPr vert="horz" wrap="square" lIns="0" tIns="0" rIns="0" bIns="0" rtlCol="0">
            <a:spAutoFit/>
          </a:bodyPr>
          <a:lstStyle/>
          <a:p>
            <a:pPr>
              <a:lnSpc>
                <a:spcPct val="150000"/>
              </a:lnSpc>
            </a:pP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AT</a:t>
            </a:r>
            <a:r>
              <a:rPr lang="zh-CN" altLang="en-US" sz="2400" dirty="0">
                <a:latin typeface="Microsoft YaHei" charset="-122"/>
                <a:ea typeface="Microsoft YaHei" charset="-122"/>
                <a:cs typeface="Microsoft YaHei" charset="-122"/>
              </a:rPr>
              <a:t>分类法“是由芬兰学者阿尔奈提出，后经美国学者汤普森所完善的一种编制故事类型索引的方法。</a:t>
            </a: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正确</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错误</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40624376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730" y="1708867"/>
            <a:ext cx="9839592" cy="2215991"/>
          </a:xfrm>
          <a:prstGeom prst="rect">
            <a:avLst/>
          </a:prstGeom>
        </p:spPr>
        <p:txBody>
          <a:bodyPr vert="horz" wrap="square" lIns="0" tIns="0" rIns="0" bIns="0" rtlCol="0">
            <a:spAutoFit/>
          </a:bodyPr>
          <a:lstStyle/>
          <a:p>
            <a:pPr>
              <a:lnSpc>
                <a:spcPct val="150000"/>
              </a:lnSpc>
            </a:pP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AT</a:t>
            </a:r>
            <a:r>
              <a:rPr lang="zh-CN" altLang="en-US" sz="2400" dirty="0">
                <a:latin typeface="Microsoft YaHei" charset="-122"/>
                <a:ea typeface="Microsoft YaHei" charset="-122"/>
                <a:cs typeface="Microsoft YaHei" charset="-122"/>
              </a:rPr>
              <a:t>分类法“是由芬兰学者阿尔奈提出，后经美国学者汤普森所完善的一种编制故事类型索引的方法。</a:t>
            </a:r>
          </a:p>
          <a:p>
            <a:pPr>
              <a:lnSpc>
                <a:spcPct val="150000"/>
              </a:lnSpc>
            </a:pPr>
            <a:r>
              <a:rPr lang="en-US" altLang="zh-CN" sz="2400" dirty="0">
                <a:solidFill>
                  <a:srgbClr val="C00000"/>
                </a:solidFill>
                <a:latin typeface="Microsoft YaHei" charset="-122"/>
                <a:ea typeface="Microsoft YaHei" charset="-122"/>
                <a:cs typeface="Microsoft YaHei" charset="-122"/>
              </a:rPr>
              <a:t>A:</a:t>
            </a:r>
            <a:r>
              <a:rPr lang="zh-CN" altLang="en-US" sz="2400" dirty="0">
                <a:solidFill>
                  <a:srgbClr val="C00000"/>
                </a:solidFill>
                <a:latin typeface="Microsoft YaHei" charset="-122"/>
                <a:ea typeface="Microsoft YaHei" charset="-122"/>
                <a:cs typeface="Microsoft YaHei" charset="-122"/>
              </a:rPr>
              <a:t>正确</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错误</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88849496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9409044" cy="3448116"/>
            <a:chOff x="622851" y="1180019"/>
            <a:chExt cx="9409044"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第五章</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民间故事</a:t>
              </a: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515098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民间故事的界定与分类</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4143817"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第二节 民间故事的特征</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8" y="4022538"/>
              <a:ext cx="5515417"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民间故事的价值及其研究</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6"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536372" y="553759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35301037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4490" y="1688440"/>
            <a:ext cx="5605780" cy="175323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a:t>
            </a:r>
            <a:r>
              <a:rPr kumimoji="0" lang="en-US" altLang="zh-CN"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1</a:t>
            </a:r>
            <a:r>
              <a:rPr kumimoji="0" lang="zh-CN" altLang="en-US"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a:t>
            </a:r>
            <a:r>
              <a:rPr kumimoji="0" lang="zh-CN" altLang="en-US" sz="2400" b="1"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内容</a:t>
            </a:r>
            <a:r>
              <a:rPr kumimoji="0" lang="zh-CN" altLang="en-US"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特征</a:t>
            </a:r>
            <a:endParaRPr kumimoji="0" lang="en-US" altLang="zh-CN"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a:t>
            </a:r>
            <a:r>
              <a:rPr kumimoji="0" lang="en-US" altLang="zh-CN"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2</a:t>
            </a:r>
            <a:r>
              <a:rPr kumimoji="0" lang="zh-CN" altLang="en-US"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a:t>
            </a:r>
            <a:r>
              <a:rPr kumimoji="0" lang="zh-CN" altLang="en-US" sz="2400" b="1"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艺术</a:t>
            </a:r>
            <a:r>
              <a:rPr kumimoji="0" lang="zh-CN" altLang="en-US"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特征</a:t>
            </a:r>
            <a:endParaRPr kumimoji="0" lang="en-US" altLang="zh-CN"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a:t>
            </a:r>
            <a:r>
              <a:rPr kumimoji="0" lang="en-US" altLang="zh-CN"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3</a:t>
            </a:r>
            <a:r>
              <a:rPr kumimoji="0" lang="zh-CN" altLang="en-US"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a:t>
            </a:r>
            <a:r>
              <a:rPr kumimoji="0" lang="zh-CN" altLang="en-US" sz="2400" b="1"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传承</a:t>
            </a:r>
            <a:r>
              <a:rPr kumimoji="0" lang="zh-CN" altLang="en-US"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特征</a:t>
            </a:r>
            <a:endParaRPr kumimoji="0" lang="zh-CN" altLang="en-US" sz="2400" b="0" i="0"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endParaRPr>
          </a:p>
        </p:txBody>
      </p:sp>
      <p:sp>
        <p:nvSpPr>
          <p:cNvPr id="5" name="五边形 4"/>
          <p:cNvSpPr/>
          <p:nvPr/>
        </p:nvSpPr>
        <p:spPr>
          <a:xfrm flipH="1">
            <a:off x="3741921" y="90582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4" name="文本框 3"/>
          <p:cNvSpPr txBox="1"/>
          <p:nvPr/>
        </p:nvSpPr>
        <p:spPr>
          <a:xfrm>
            <a:off x="283923" y="770046"/>
            <a:ext cx="3457998"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5.2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民间故事的特征</a:t>
            </a:r>
          </a:p>
        </p:txBody>
      </p:sp>
      <p:pic>
        <p:nvPicPr>
          <p:cNvPr id="2" name="图片 1"/>
          <p:cNvPicPr>
            <a:picLocks noChangeAspect="1"/>
          </p:cNvPicPr>
          <p:nvPr/>
        </p:nvPicPr>
        <p:blipFill>
          <a:blip r:embed="rId3"/>
          <a:stretch>
            <a:fillRect/>
          </a:stretch>
        </p:blipFill>
        <p:spPr>
          <a:xfrm>
            <a:off x="8771466" y="0"/>
            <a:ext cx="3420533" cy="1460452"/>
          </a:xfrm>
          <a:prstGeom prst="rect">
            <a:avLst/>
          </a:prstGeom>
        </p:spPr>
      </p:pic>
    </p:spTree>
    <p:custDataLst>
      <p:tags r:id="rId1"/>
    </p:custDataLst>
    <p:extLst>
      <p:ext uri="{BB962C8B-B14F-4D97-AF65-F5344CB8AC3E}">
        <p14:creationId xmlns:p14="http://schemas.microsoft.com/office/powerpoint/2010/main" val="34110177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726976"/>
            <a:ext cx="11232107" cy="1661993"/>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5.2.1</a:t>
            </a:r>
            <a:r>
              <a:rPr kumimoji="0" 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内容特征 </a:t>
            </a:r>
            <a:endParaRPr kumimoji="0" lang="en-US" altLang="zh-CN"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tabLst/>
              <a:defRPr/>
            </a:pPr>
            <a:endParaRPr kumimoji="0" lang="en-US" altLang="zh-CN" sz="2000" i="0"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base" latinLnBrk="0" hangingPunct="0">
              <a:lnSpc>
                <a:spcPct val="150000"/>
              </a:lnSpc>
              <a:spcBef>
                <a:spcPct val="0"/>
              </a:spcBef>
              <a:spcAft>
                <a:spcPct val="0"/>
              </a:spcAft>
              <a:buClrTx/>
              <a:buSzTx/>
              <a:buFontTx/>
              <a:buNone/>
              <a:tabLst/>
              <a:defRPr/>
            </a:pPr>
            <a:r>
              <a:rPr lang="zh-CN" altLang="en-US" sz="2000" dirty="0">
                <a:latin typeface="微软雅黑" panose="020B0503020204020204" charset="-122"/>
                <a:ea typeface="微软雅黑" panose="020B0503020204020204" charset="-122"/>
                <a:cs typeface="Calibri" panose="020F0502020204030204" charset="0"/>
              </a:rPr>
              <a:t> </a:t>
            </a:r>
            <a:r>
              <a:rPr lang="zh-CN" altLang="en-US" sz="2000" dirty="0" smtClean="0">
                <a:latin typeface="微软雅黑" panose="020B0503020204020204" charset="-122"/>
                <a:ea typeface="微软雅黑" panose="020B0503020204020204" charset="-122"/>
                <a:cs typeface="Calibri" panose="020F0502020204030204" charset="0"/>
              </a:rPr>
              <a:t>        </a:t>
            </a:r>
            <a:r>
              <a:rPr kumimoji="0" lang="zh-CN" altLang="en-US" sz="2000" i="0"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rPr>
              <a:t>特征：</a:t>
            </a:r>
            <a:r>
              <a:rPr kumimoji="0" lang="zh-CN" altLang="en-US" sz="2000" i="0"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幻想</a:t>
            </a:r>
            <a:r>
              <a:rPr kumimoji="0" lang="zh-CN" altLang="en-US" sz="2000" i="0"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000" i="0"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rPr>
              <a:t>概括性</a:t>
            </a:r>
            <a:r>
              <a:rPr kumimoji="0" lang="zh-CN" altLang="en-US" sz="20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与象征性</a:t>
            </a:r>
            <a:r>
              <a:rPr kumimoji="0" lang="zh-CN" altLang="en-US" sz="20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p:txBody>
      </p:sp>
      <p:sp>
        <p:nvSpPr>
          <p:cNvPr id="3" name="文本框 2"/>
          <p:cNvSpPr txBox="1"/>
          <p:nvPr/>
        </p:nvSpPr>
        <p:spPr>
          <a:xfrm>
            <a:off x="327025" y="2542540"/>
            <a:ext cx="8152765" cy="499624"/>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按故事的发展脉络来看，民间故事的内容具有以下特征：</a:t>
            </a:r>
            <a:endPar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endParaRPr>
          </a:p>
        </p:txBody>
      </p:sp>
      <p:sp>
        <p:nvSpPr>
          <p:cNvPr id="4" name="文本框 3"/>
          <p:cNvSpPr txBox="1"/>
          <p:nvPr/>
        </p:nvSpPr>
        <p:spPr>
          <a:xfrm>
            <a:off x="327025" y="3311525"/>
            <a:ext cx="11512550" cy="2328523"/>
          </a:xfrm>
          <a:prstGeom prst="rect">
            <a:avLst/>
          </a:prstGeom>
          <a:noFill/>
        </p:spPr>
        <p:txBody>
          <a:bodyPr wrap="square" rtlCol="0" anchor="t">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① </a:t>
            </a:r>
            <a:r>
              <a:rPr kumimoji="0" lang="zh-CN" altLang="en-US" sz="2000" i="0"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人类</a:t>
            </a:r>
            <a:r>
              <a:rPr kumimoji="0" lang="zh-CN" altLang="en-US" sz="20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社会</a:t>
            </a:r>
            <a:r>
              <a:rPr kumimoji="0" lang="zh-CN" altLang="en-US" sz="2000" i="0"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早期：内容</a:t>
            </a:r>
            <a:r>
              <a:rPr kumimoji="0" lang="zh-CN" altLang="en-US" sz="20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多表现</a:t>
            </a:r>
            <a:r>
              <a:rPr kumimoji="0" lang="zh-CN" altLang="en-US" sz="20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人与自然</a:t>
            </a:r>
            <a:r>
              <a:rPr kumimoji="0" lang="zh-CN" altLang="en-US" sz="20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的关系。</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i="0"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② </a:t>
            </a:r>
            <a:r>
              <a:rPr kumimoji="0" lang="zh-CN" altLang="en-US" sz="20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进入阶级</a:t>
            </a:r>
            <a:r>
              <a:rPr kumimoji="0" lang="zh-CN" altLang="en-US" sz="2000" i="0"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社会：表现</a:t>
            </a:r>
            <a:r>
              <a:rPr kumimoji="0" lang="zh-CN" altLang="en-US" sz="20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阶级社会矛盾冲突</a:t>
            </a:r>
            <a:r>
              <a:rPr kumimoji="0" lang="zh-CN" altLang="en-US" sz="20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的故事。</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i="0"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例：狼外婆的故事  </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③ 大量故事直接取材于人们的</a:t>
            </a:r>
            <a:r>
              <a:rPr kumimoji="0" lang="zh-CN" altLang="en-US" sz="20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日常生活</a:t>
            </a:r>
            <a:r>
              <a:rPr kumimoji="0" lang="zh-CN" altLang="en-US" sz="20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，以一种立足于现实生活基础上的幻想和</a:t>
            </a:r>
            <a:r>
              <a:rPr kumimoji="0" lang="zh-CN" altLang="en-US" sz="2000" i="0"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虚构。</a:t>
            </a:r>
            <a:endParaRPr kumimoji="0" lang="zh-CN" altLang="en-US" sz="20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i="0"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例：</a:t>
            </a:r>
            <a:r>
              <a:rPr kumimoji="0" lang="en-US" altLang="zh-CN" sz="2000" i="0"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a:t>
            </a:r>
            <a:r>
              <a:rPr kumimoji="0" lang="zh-CN" altLang="en-US" sz="2000" i="0"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张郎休妻》</a:t>
            </a:r>
          </a:p>
        </p:txBody>
      </p:sp>
      <p:pic>
        <p:nvPicPr>
          <p:cNvPr id="5" name="图片 4"/>
          <p:cNvPicPr>
            <a:picLocks noChangeAspect="1"/>
          </p:cNvPicPr>
          <p:nvPr/>
        </p:nvPicPr>
        <p:blipFill>
          <a:blip r:embed="rId4"/>
          <a:stretch>
            <a:fillRect/>
          </a:stretch>
        </p:blipFill>
        <p:spPr>
          <a:xfrm>
            <a:off x="8771466" y="0"/>
            <a:ext cx="3420533" cy="1460452"/>
          </a:xfrm>
          <a:prstGeom prst="rect">
            <a:avLst/>
          </a:prstGeom>
        </p:spPr>
      </p:pic>
    </p:spTree>
    <p:custDataLst>
      <p:tags r:id="rId1"/>
    </p:custDataLst>
    <p:extLst>
      <p:ext uri="{BB962C8B-B14F-4D97-AF65-F5344CB8AC3E}">
        <p14:creationId xmlns:p14="http://schemas.microsoft.com/office/powerpoint/2010/main" val="126359454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238760" y="793394"/>
            <a:ext cx="11713845" cy="184665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5.2.2</a:t>
            </a:r>
            <a:r>
              <a:rPr kumimoji="0" 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艺术特征 </a:t>
            </a:r>
          </a:p>
          <a:p>
            <a:pPr marL="0" marR="0" lvl="0" indent="0" algn="l" defTabSz="914400" rtl="0" eaLnBrk="1" fontAlgn="base" latinLnBrk="0" hangingPunct="0">
              <a:lnSpc>
                <a:spcPct val="150000"/>
              </a:lnSpc>
              <a:spcBef>
                <a:spcPct val="0"/>
              </a:spcBef>
              <a:spcAft>
                <a:spcPct val="0"/>
              </a:spcAft>
              <a:buClrTx/>
              <a:buSzTx/>
              <a:buFontTx/>
              <a:buNone/>
              <a:tabLst/>
              <a:defRPr/>
            </a:pPr>
            <a:r>
              <a:rPr lang="zh-CN" altLang="en-US" sz="2400" dirty="0" smtClean="0">
                <a:latin typeface="微软雅黑" panose="020B0503020204020204" charset="-122"/>
                <a:ea typeface="微软雅黑" panose="020B0503020204020204" charset="-122"/>
                <a:cs typeface="Calibri" panose="020F0502020204030204" charset="0"/>
                <a:sym typeface="+mn-ea"/>
              </a:rPr>
              <a:t>原因：按照</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一定</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的模式</a:t>
            </a:r>
            <a:r>
              <a:rPr kumimoji="0" lang="zh-CN" altLang="en-US" sz="2400" b="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建构</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lang="en-US" altLang="zh-CN" sz="2400" dirty="0">
              <a:solidFill>
                <a:prstClr val="black"/>
              </a:solidFill>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表现：</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3" name="文本框 2"/>
          <p:cNvSpPr txBox="1"/>
          <p:nvPr/>
        </p:nvSpPr>
        <p:spPr>
          <a:xfrm>
            <a:off x="1047794" y="2066587"/>
            <a:ext cx="10053320" cy="286131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1</a:t>
            </a:r>
            <a:r>
              <a:rPr kumimoji="0" lang="zh-CN"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主人公多是</a:t>
            </a:r>
            <a:r>
              <a:rPr kumimoji="0" lang="zh-CN" altLang="en-US" sz="20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泛指</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的，故事的时间、地点也多是模糊含混的。</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a:t>
            </a: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 很久以前，张三李四</a:t>
            </a:r>
            <a:endParaRPr kumimoji="0" lang="en-US" altLang="zh-CN"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2</a:t>
            </a:r>
            <a:r>
              <a:rPr kumimoji="0" lang="zh-CN"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人物设置与情节结构具有</a:t>
            </a:r>
            <a:r>
              <a:rPr kumimoji="0" lang="zh-CN" altLang="en-US" sz="20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程式化</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特点。</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“三段式”结构：三道难题、三次历险等。</a:t>
            </a:r>
            <a:endParaRPr kumimoji="0" lang="en-US" altLang="zh-CN"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3</a:t>
            </a:r>
            <a:r>
              <a:rPr kumimoji="0" lang="zh-CN"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情节构思具有</a:t>
            </a:r>
            <a:r>
              <a:rPr kumimoji="0" lang="zh-CN" altLang="en-US" sz="20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类同性</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特点，形象塑造多体现</a:t>
            </a:r>
            <a:r>
              <a:rPr kumimoji="0" lang="zh-CN" altLang="en-US" sz="20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“二元对立”</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的美学原则。</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二元对立：正反对比强烈，善与恶、忠与奸、勤劳与懒惰等。</a:t>
            </a:r>
            <a:endPar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pic>
        <p:nvPicPr>
          <p:cNvPr id="6" name="图片 5"/>
          <p:cNvPicPr>
            <a:picLocks noChangeAspect="1"/>
          </p:cNvPicPr>
          <p:nvPr/>
        </p:nvPicPr>
        <p:blipFill>
          <a:blip r:embed="rId3"/>
          <a:stretch>
            <a:fillRect/>
          </a:stretch>
        </p:blipFill>
        <p:spPr>
          <a:xfrm>
            <a:off x="8771466" y="0"/>
            <a:ext cx="3420533" cy="1460452"/>
          </a:xfrm>
          <a:prstGeom prst="rect">
            <a:avLst/>
          </a:prstGeom>
        </p:spPr>
      </p:pic>
    </p:spTree>
    <p:custDataLst>
      <p:tags r:id="rId1"/>
    </p:custDataLst>
    <p:extLst>
      <p:ext uri="{BB962C8B-B14F-4D97-AF65-F5344CB8AC3E}">
        <p14:creationId xmlns:p14="http://schemas.microsoft.com/office/powerpoint/2010/main" val="1765545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5095" y="603250"/>
            <a:ext cx="7461250" cy="4615815"/>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a:p>
            <a:pPr marR="0" lvl="0" indent="457200" fontAlgn="base" hangingPunct="0">
              <a:lnSpc>
                <a:spcPct val="150000"/>
              </a:lnSpc>
              <a:spcBef>
                <a:spcPct val="0"/>
              </a:spcBef>
              <a:spcAft>
                <a:spcPct val="0"/>
              </a:spcAft>
              <a:buClrTx/>
              <a:buSzTx/>
              <a:buFontTx/>
              <a:buNone/>
            </a:pPr>
            <a:endParaRPr lang="zh-CN" altLang="en-US" sz="2400" b="1" u="sng" dirty="0">
              <a:solidFill>
                <a:srgbClr val="C00000"/>
              </a:solidFill>
              <a:latin typeface="微软雅黑" panose="020B0503020204020204" charset="-122"/>
              <a:ea typeface="微软雅黑" panose="020B0503020204020204" charset="-122"/>
              <a:cs typeface="Calibri" panose="020F0502020204030204" charset="0"/>
              <a:sym typeface="+mn-ea"/>
            </a:endParaRPr>
          </a:p>
          <a:p>
            <a:pPr marR="0" lvl="0" indent="457200" fontAlgn="base" hangingPunct="0">
              <a:lnSpc>
                <a:spcPct val="150000"/>
              </a:lnSpc>
              <a:spcBef>
                <a:spcPct val="0"/>
              </a:spcBef>
              <a:spcAft>
                <a:spcPct val="0"/>
              </a:spcAft>
              <a:buClrTx/>
              <a:buSzTx/>
              <a:buFontTx/>
              <a:buNone/>
            </a:pPr>
            <a:r>
              <a:rPr lang="zh-CN" altLang="en-US" sz="2400" b="1" u="sng" dirty="0">
                <a:solidFill>
                  <a:srgbClr val="C00000"/>
                </a:solidFill>
                <a:latin typeface="微软雅黑" panose="020B0503020204020204" charset="-122"/>
                <a:ea typeface="微软雅黑" panose="020B0503020204020204" charset="-122"/>
                <a:cs typeface="Calibri" panose="020F0502020204030204" charset="0"/>
                <a:sym typeface="+mn-ea"/>
              </a:rPr>
              <a:t>以内容为核心（我国采用的主要方法）：</a:t>
            </a:r>
            <a:endParaRPr lang="en-US" altLang="zh-CN" sz="2400" b="1" u="sng" dirty="0">
              <a:solidFill>
                <a:srgbClr val="C00000"/>
              </a:solidFill>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zh-CN" altLang="en-US" sz="2400" b="1" dirty="0">
                <a:latin typeface="微软雅黑" panose="020B0503020204020204" charset="-122"/>
                <a:ea typeface="微软雅黑" panose="020B0503020204020204" charset="-122"/>
                <a:cs typeface="Calibri" panose="020F0502020204030204" charset="0"/>
                <a:sym typeface="+mn-ea"/>
              </a:rPr>
              <a:t>（</a:t>
            </a:r>
            <a:r>
              <a:rPr lang="en-US" altLang="zh-CN" sz="2400" b="1" dirty="0">
                <a:latin typeface="微软雅黑" panose="020B0503020204020204" charset="-122"/>
                <a:ea typeface="微软雅黑" panose="020B0503020204020204" charset="-122"/>
                <a:cs typeface="Calibri" panose="020F0502020204030204" charset="0"/>
                <a:sym typeface="+mn-ea"/>
              </a:rPr>
              <a:t>1</a:t>
            </a:r>
            <a:r>
              <a:rPr lang="zh-CN" altLang="en-US" sz="2400" b="1" dirty="0">
                <a:latin typeface="微软雅黑" panose="020B0503020204020204" charset="-122"/>
                <a:ea typeface="微软雅黑" panose="020B0503020204020204" charset="-122"/>
                <a:cs typeface="Calibri" panose="020F0502020204030204" charset="0"/>
                <a:sym typeface="+mn-ea"/>
              </a:rPr>
              <a:t>）人物传说；</a:t>
            </a:r>
          </a:p>
          <a:p>
            <a:pPr marR="0" lvl="0" indent="457200" fontAlgn="base" hangingPunct="0">
              <a:lnSpc>
                <a:spcPct val="150000"/>
              </a:lnSpc>
              <a:spcBef>
                <a:spcPct val="0"/>
              </a:spcBef>
              <a:spcAft>
                <a:spcPct val="0"/>
              </a:spcAft>
              <a:buClrTx/>
              <a:buSzTx/>
              <a:buFontTx/>
              <a:buNone/>
            </a:pPr>
            <a:r>
              <a:rPr lang="zh-CN" altLang="en-US" sz="2400" b="1" dirty="0">
                <a:latin typeface="微软雅黑" panose="020B0503020204020204" charset="-122"/>
                <a:ea typeface="微软雅黑" panose="020B0503020204020204" charset="-122"/>
                <a:cs typeface="Calibri" panose="020F0502020204030204" charset="0"/>
                <a:sym typeface="+mn-ea"/>
              </a:rPr>
              <a:t>（</a:t>
            </a:r>
            <a:r>
              <a:rPr lang="en-US" altLang="zh-CN" sz="2400" b="1" dirty="0">
                <a:latin typeface="微软雅黑" panose="020B0503020204020204" charset="-122"/>
                <a:ea typeface="微软雅黑" panose="020B0503020204020204" charset="-122"/>
                <a:cs typeface="Calibri" panose="020F0502020204030204" charset="0"/>
                <a:sym typeface="+mn-ea"/>
              </a:rPr>
              <a:t>2</a:t>
            </a:r>
            <a:r>
              <a:rPr lang="zh-CN" altLang="en-US" sz="2400" b="1" dirty="0">
                <a:latin typeface="微软雅黑" panose="020B0503020204020204" charset="-122"/>
                <a:ea typeface="微软雅黑" panose="020B0503020204020204" charset="-122"/>
                <a:cs typeface="Calibri" panose="020F0502020204030204" charset="0"/>
                <a:sym typeface="+mn-ea"/>
              </a:rPr>
              <a:t>）史事传说；</a:t>
            </a:r>
          </a:p>
          <a:p>
            <a:pPr marR="0" lvl="0" indent="457200" fontAlgn="base" hangingPunct="0">
              <a:lnSpc>
                <a:spcPct val="150000"/>
              </a:lnSpc>
              <a:spcBef>
                <a:spcPct val="0"/>
              </a:spcBef>
              <a:spcAft>
                <a:spcPct val="0"/>
              </a:spcAft>
              <a:buClrTx/>
              <a:buSzTx/>
              <a:buFontTx/>
              <a:buNone/>
            </a:pPr>
            <a:r>
              <a:rPr lang="zh-CN" altLang="en-US" sz="2400" b="1" dirty="0">
                <a:latin typeface="微软雅黑" panose="020B0503020204020204" charset="-122"/>
                <a:ea typeface="微软雅黑" panose="020B0503020204020204" charset="-122"/>
                <a:cs typeface="Calibri" panose="020F0502020204030204" charset="0"/>
                <a:sym typeface="+mn-ea"/>
              </a:rPr>
              <a:t>（</a:t>
            </a:r>
            <a:r>
              <a:rPr lang="en-US" altLang="zh-CN" sz="2400" b="1" dirty="0">
                <a:latin typeface="微软雅黑" panose="020B0503020204020204" charset="-122"/>
                <a:ea typeface="微软雅黑" panose="020B0503020204020204" charset="-122"/>
                <a:cs typeface="Calibri" panose="020F0502020204030204" charset="0"/>
                <a:sym typeface="+mn-ea"/>
              </a:rPr>
              <a:t>3</a:t>
            </a:r>
            <a:r>
              <a:rPr lang="zh-CN" altLang="en-US" sz="2400" b="1" dirty="0">
                <a:latin typeface="微软雅黑" panose="020B0503020204020204" charset="-122"/>
                <a:ea typeface="微软雅黑" panose="020B0503020204020204" charset="-122"/>
                <a:cs typeface="Calibri" panose="020F0502020204030204" charset="0"/>
                <a:sym typeface="+mn-ea"/>
              </a:rPr>
              <a:t>）地方风物传说；</a:t>
            </a:r>
          </a:p>
          <a:p>
            <a:pPr marR="0" lvl="0" indent="457200" fontAlgn="base" hangingPunct="0">
              <a:lnSpc>
                <a:spcPct val="150000"/>
              </a:lnSpc>
              <a:spcBef>
                <a:spcPct val="0"/>
              </a:spcBef>
              <a:spcAft>
                <a:spcPct val="0"/>
              </a:spcAft>
              <a:buClrTx/>
              <a:buSzTx/>
              <a:buFontTx/>
              <a:buNone/>
            </a:pPr>
            <a:r>
              <a:rPr lang="zh-CN" altLang="en-US" sz="2400" b="1" dirty="0">
                <a:latin typeface="微软雅黑" panose="020B0503020204020204" charset="-122"/>
                <a:ea typeface="微软雅黑" panose="020B0503020204020204" charset="-122"/>
                <a:cs typeface="Calibri" panose="020F0502020204030204" charset="0"/>
                <a:sym typeface="+mn-ea"/>
              </a:rPr>
              <a:t>（</a:t>
            </a:r>
            <a:r>
              <a:rPr lang="en-US" altLang="zh-CN" sz="2400" b="1" dirty="0">
                <a:latin typeface="微软雅黑" panose="020B0503020204020204" charset="-122"/>
                <a:ea typeface="微软雅黑" panose="020B0503020204020204" charset="-122"/>
                <a:cs typeface="Calibri" panose="020F0502020204030204" charset="0"/>
                <a:sym typeface="+mn-ea"/>
              </a:rPr>
              <a:t>4</a:t>
            </a:r>
            <a:r>
              <a:rPr lang="zh-CN" altLang="en-US" sz="2400" b="1" dirty="0">
                <a:latin typeface="微软雅黑" panose="020B0503020204020204" charset="-122"/>
                <a:ea typeface="微软雅黑" panose="020B0503020204020204" charset="-122"/>
                <a:cs typeface="Calibri" panose="020F0502020204030204" charset="0"/>
                <a:sym typeface="+mn-ea"/>
              </a:rPr>
              <a:t>）风俗传说；</a:t>
            </a:r>
          </a:p>
          <a:p>
            <a:pPr marR="0" lvl="0" indent="457200" fontAlgn="base" hangingPunct="0">
              <a:lnSpc>
                <a:spcPct val="150000"/>
              </a:lnSpc>
              <a:spcBef>
                <a:spcPct val="0"/>
              </a:spcBef>
              <a:spcAft>
                <a:spcPct val="0"/>
              </a:spcAft>
              <a:buClrTx/>
              <a:buSzTx/>
              <a:buFontTx/>
              <a:buNone/>
            </a:pPr>
            <a:r>
              <a:rPr lang="zh-CN" altLang="en-US" sz="2400" b="1" dirty="0">
                <a:latin typeface="微软雅黑" panose="020B0503020204020204" charset="-122"/>
                <a:ea typeface="微软雅黑" panose="020B0503020204020204" charset="-122"/>
                <a:cs typeface="Calibri" panose="020F0502020204030204" charset="0"/>
                <a:sym typeface="+mn-ea"/>
              </a:rPr>
              <a:t>（</a:t>
            </a:r>
            <a:r>
              <a:rPr lang="en-US" altLang="zh-CN" sz="2400" b="1" dirty="0">
                <a:latin typeface="微软雅黑" panose="020B0503020204020204" charset="-122"/>
                <a:ea typeface="微软雅黑" panose="020B0503020204020204" charset="-122"/>
                <a:cs typeface="Calibri" panose="020F0502020204030204" charset="0"/>
                <a:sym typeface="+mn-ea"/>
              </a:rPr>
              <a:t>5</a:t>
            </a:r>
            <a:r>
              <a:rPr lang="zh-CN" altLang="en-US" sz="2400" b="1" dirty="0">
                <a:latin typeface="微软雅黑" panose="020B0503020204020204" charset="-122"/>
                <a:ea typeface="微软雅黑" panose="020B0503020204020204" charset="-122"/>
                <a:cs typeface="Calibri" panose="020F0502020204030204" charset="0"/>
                <a:sym typeface="+mn-ea"/>
              </a:rPr>
              <a:t>）动植物传说。</a:t>
            </a:r>
            <a:endParaRPr lang="zh-CN" altLang="en-US" sz="2400" dirty="0">
              <a:latin typeface="微软雅黑" panose="020B0503020204020204" charset="-122"/>
              <a:ea typeface="微软雅黑" panose="020B0503020204020204" charset="-122"/>
            </a:endParaRPr>
          </a:p>
        </p:txBody>
      </p:sp>
      <p:sp>
        <p:nvSpPr>
          <p:cNvPr id="8" name="五边形 7"/>
          <p:cNvSpPr/>
          <p:nvPr/>
        </p:nvSpPr>
        <p:spPr>
          <a:xfrm flipH="1">
            <a:off x="4719955" y="78486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3" name="五边形 2"/>
          <p:cNvSpPr/>
          <p:nvPr/>
        </p:nvSpPr>
        <p:spPr>
          <a:xfrm flipH="1">
            <a:off x="6802061" y="78486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简答</a:t>
            </a:r>
          </a:p>
        </p:txBody>
      </p:sp>
      <p:sp>
        <p:nvSpPr>
          <p:cNvPr id="4" name="五边形 3"/>
          <p:cNvSpPr/>
          <p:nvPr/>
        </p:nvSpPr>
        <p:spPr>
          <a:xfrm flipH="1">
            <a:off x="6802061" y="1512248"/>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pic>
        <p:nvPicPr>
          <p:cNvPr id="6" name="图片 5"/>
          <p:cNvPicPr>
            <a:picLocks noChangeAspect="1"/>
          </p:cNvPicPr>
          <p:nvPr/>
        </p:nvPicPr>
        <p:blipFill>
          <a:blip r:embed="rId3"/>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13204150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4945" y="609600"/>
            <a:ext cx="6568440" cy="662489"/>
          </a:xfrm>
          <a:prstGeom prst="rect">
            <a:avLst/>
          </a:prstGeom>
          <a:noFill/>
        </p:spPr>
        <p:txBody>
          <a:bodyPr wrap="square" rtlCol="0">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5.2.3</a:t>
            </a:r>
            <a:r>
              <a:rPr kumimoji="0" 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传承特征</a:t>
            </a:r>
            <a:r>
              <a:rPr kumimoji="0" lang="zh-CN" altLang="en-US" sz="1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  </a:t>
            </a:r>
          </a:p>
        </p:txBody>
      </p:sp>
      <p:sp>
        <p:nvSpPr>
          <p:cNvPr id="4" name="五边形 3"/>
          <p:cNvSpPr/>
          <p:nvPr/>
        </p:nvSpPr>
        <p:spPr>
          <a:xfrm flipH="1">
            <a:off x="4889366" y="120745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17" name="五边形 16"/>
          <p:cNvSpPr/>
          <p:nvPr/>
        </p:nvSpPr>
        <p:spPr>
          <a:xfrm flipH="1">
            <a:off x="9942830" y="5892800"/>
            <a:ext cx="504825" cy="332740"/>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选</a:t>
            </a:r>
          </a:p>
        </p:txBody>
      </p:sp>
      <p:sp>
        <p:nvSpPr>
          <p:cNvPr id="7" name="五边形 6"/>
          <p:cNvSpPr/>
          <p:nvPr/>
        </p:nvSpPr>
        <p:spPr>
          <a:xfrm flipH="1">
            <a:off x="10680065" y="5885815"/>
            <a:ext cx="445135" cy="339725"/>
          </a:xfrm>
          <a:prstGeom prst="homePlat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判</a:t>
            </a:r>
          </a:p>
        </p:txBody>
      </p:sp>
      <p:pic>
        <p:nvPicPr>
          <p:cNvPr id="8" name="图片 7"/>
          <p:cNvPicPr>
            <a:picLocks noChangeAspect="1"/>
          </p:cNvPicPr>
          <p:nvPr/>
        </p:nvPicPr>
        <p:blipFill>
          <a:blip r:embed="rId3"/>
          <a:stretch>
            <a:fillRect/>
          </a:stretch>
        </p:blipFill>
        <p:spPr>
          <a:xfrm>
            <a:off x="8771466" y="0"/>
            <a:ext cx="3420533" cy="1460452"/>
          </a:xfrm>
          <a:prstGeom prst="rect">
            <a:avLst/>
          </a:prstGeom>
        </p:spPr>
      </p:pic>
      <p:sp>
        <p:nvSpPr>
          <p:cNvPr id="5" name="矩形 4"/>
          <p:cNvSpPr/>
          <p:nvPr/>
        </p:nvSpPr>
        <p:spPr>
          <a:xfrm>
            <a:off x="414838" y="1734160"/>
            <a:ext cx="8949055" cy="3985706"/>
          </a:xfrm>
          <a:prstGeom prst="rect">
            <a:avLst/>
          </a:prstGeom>
        </p:spPr>
        <p:txBody>
          <a:bodyPr wrap="square">
            <a:spAutoFit/>
          </a:bodyPr>
          <a:lstStyle/>
          <a:p>
            <a:pPr marL="342900" lvl="0" indent="-342900" fontAlgn="base" hangingPunct="0">
              <a:lnSpc>
                <a:spcPct val="150000"/>
              </a:lnSpc>
              <a:spcBef>
                <a:spcPct val="0"/>
              </a:spcBef>
              <a:spcAft>
                <a:spcPct val="0"/>
              </a:spcAft>
              <a:buFont typeface="Wingdings" panose="05000000000000000000" charset="0"/>
              <a:buChar char=""/>
              <a:defRPr/>
            </a:pP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特征：</a:t>
            </a:r>
            <a:endParaRPr lang="en-US" altLang="zh-CN" dirty="0" smtClean="0">
              <a:solidFill>
                <a:prstClr val="black"/>
              </a:solidFill>
              <a:latin typeface="微软雅黑" panose="020B0503020204020204" charset="-122"/>
              <a:ea typeface="微软雅黑" panose="020B0503020204020204" charset="-122"/>
              <a:cs typeface="Calibri" panose="020F0502020204030204" charset="0"/>
              <a:sym typeface="+mn-ea"/>
            </a:endParaRPr>
          </a:p>
          <a:p>
            <a:pPr marL="342900" lvl="0" indent="-342900" fontAlgn="base" hangingPunct="0">
              <a:lnSpc>
                <a:spcPct val="150000"/>
              </a:lnSpc>
              <a:spcBef>
                <a:spcPct val="0"/>
              </a:spcBef>
              <a:spcAft>
                <a:spcPct val="0"/>
              </a:spcAft>
              <a:buFont typeface="Wingdings" panose="05000000000000000000" charset="0"/>
              <a:buChar char=""/>
              <a:defRPr/>
            </a:pPr>
            <a:endParaRPr lang="zh-CN" altLang="en-US" dirty="0">
              <a:solidFill>
                <a:prstClr val="black"/>
              </a:solidFill>
              <a:latin typeface="微软雅黑" panose="020B0503020204020204" charset="-122"/>
              <a:ea typeface="微软雅黑" panose="020B0503020204020204" charset="-122"/>
              <a:cs typeface="Calibri" panose="020F0502020204030204" charset="0"/>
              <a:sym typeface="+mn-ea"/>
            </a:endParaRPr>
          </a:p>
          <a:p>
            <a:pPr lvl="0" indent="457200" fontAlgn="base" hangingPunct="0">
              <a:lnSpc>
                <a:spcPts val="12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1</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）故事传承的时间与场所：民间</a:t>
            </a:r>
            <a:r>
              <a:rPr lang="zh-CN" altLang="en-US" dirty="0">
                <a:solidFill>
                  <a:srgbClr val="C00000"/>
                </a:solidFill>
                <a:latin typeface="微软雅黑" panose="020B0503020204020204" charset="-122"/>
                <a:ea typeface="微软雅黑" panose="020B0503020204020204" charset="-122"/>
                <a:cs typeface="Calibri" panose="020F0502020204030204" charset="0"/>
                <a:sym typeface="+mn-ea"/>
              </a:rPr>
              <a:t>自发，不固定。</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（节庆、红白喜事）</a:t>
            </a:r>
            <a:endParaRPr lang="zh-CN" altLang="en-US" dirty="0">
              <a:solidFill>
                <a:prstClr val="black"/>
              </a:solidFill>
              <a:latin typeface="楷体" panose="02010609060101010101" pitchFamily="49" charset="-122"/>
              <a:ea typeface="楷体" panose="02010609060101010101" pitchFamily="49" charset="-122"/>
              <a:cs typeface="Calibri" panose="020F0502020204030204" charset="0"/>
            </a:endParaRPr>
          </a:p>
          <a:p>
            <a:pPr lvl="0" indent="4572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2</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）故事传承的线路：</a:t>
            </a:r>
            <a:r>
              <a:rPr lang="zh-CN" altLang="en-US" dirty="0">
                <a:solidFill>
                  <a:srgbClr val="C00000"/>
                </a:solidFill>
                <a:latin typeface="微软雅黑" panose="020B0503020204020204" charset="-122"/>
                <a:ea typeface="微软雅黑" panose="020B0503020204020204" charset="-122"/>
                <a:cs typeface="Calibri" panose="020F0502020204030204" charset="0"/>
                <a:sym typeface="+mn-ea"/>
              </a:rPr>
              <a:t>家族传承与社会传承</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zh-CN" altLang="en-US" dirty="0">
              <a:solidFill>
                <a:prstClr val="black"/>
              </a:solidFill>
              <a:latin typeface="微软雅黑" panose="020B0503020204020204" charset="-122"/>
              <a:ea typeface="微软雅黑" panose="020B0503020204020204" charset="-122"/>
              <a:cs typeface="Calibri" panose="020F0502020204030204" charset="0"/>
            </a:endParaRPr>
          </a:p>
          <a:p>
            <a:pPr lvl="0" indent="457200" fontAlgn="base" hangingPunct="0">
              <a:lnSpc>
                <a:spcPct val="150000"/>
              </a:lnSpc>
              <a:spcBef>
                <a:spcPct val="0"/>
              </a:spcBef>
              <a:spcAft>
                <a:spcPct val="0"/>
              </a:spcAft>
              <a:defRPr/>
            </a:pP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en-US" altLang="zh-CN" dirty="0">
                <a:solidFill>
                  <a:prstClr val="black"/>
                </a:solidFill>
                <a:latin typeface="微软雅黑" panose="020B0503020204020204" charset="-122"/>
                <a:ea typeface="微软雅黑" panose="020B0503020204020204" charset="-122"/>
                <a:cs typeface="Calibri" panose="020F0502020204030204" charset="0"/>
                <a:sym typeface="+mn-ea"/>
              </a:rPr>
              <a:t>3</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dirty="0">
                <a:solidFill>
                  <a:srgbClr val="FF0000"/>
                </a:solidFill>
                <a:latin typeface="微软雅黑" panose="020B0503020204020204" charset="-122"/>
                <a:ea typeface="微软雅黑" panose="020B0503020204020204" charset="-122"/>
                <a:cs typeface="Calibri" panose="020F0502020204030204" charset="0"/>
                <a:sym typeface="+mn-ea"/>
              </a:rPr>
              <a:t>民间故事传承人特点</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r>
              <a:rPr lang="zh-CN" altLang="en-US" b="1" dirty="0">
                <a:solidFill>
                  <a:prstClr val="black"/>
                </a:solidFill>
                <a:latin typeface="微软雅黑" panose="020B0503020204020204" charset="-122"/>
                <a:ea typeface="微软雅黑" panose="020B0503020204020204" charset="-122"/>
                <a:cs typeface="Calibri" panose="020F0502020204030204" charset="0"/>
                <a:sym typeface="+mn-ea"/>
              </a:rPr>
              <a:t>主要为四个</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a:t>
            </a:r>
            <a:endParaRPr lang="en-US" altLang="zh-CN" dirty="0">
              <a:solidFill>
                <a:prstClr val="black"/>
              </a:solidFill>
              <a:latin typeface="微软雅黑" panose="020B0503020204020204" charset="-122"/>
              <a:ea typeface="微软雅黑" panose="020B0503020204020204" charset="-122"/>
              <a:cs typeface="Calibri" panose="020F0502020204030204" charset="0"/>
            </a:endParaRPr>
          </a:p>
          <a:p>
            <a:pPr lvl="0" indent="457200" fontAlgn="base" hangingPunct="0">
              <a:lnSpc>
                <a:spcPct val="150000"/>
              </a:lnSpc>
              <a:spcBef>
                <a:spcPct val="0"/>
              </a:spcBef>
              <a:spcAft>
                <a:spcPct val="0"/>
              </a:spcAft>
              <a:defRPr/>
            </a:pP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①能讲述较多故事。</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能讲50则以上故事的讲述人，基本可称为讲述家。</a:t>
            </a:r>
          </a:p>
          <a:p>
            <a:pPr lvl="0" indent="457200" fontAlgn="base" hangingPunct="0">
              <a:lnSpc>
                <a:spcPct val="150000"/>
              </a:lnSpc>
              <a:spcBef>
                <a:spcPct val="0"/>
              </a:spcBef>
              <a:spcAft>
                <a:spcPct val="0"/>
              </a:spcAft>
              <a:defRPr/>
            </a:pP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②讲述活动有较大影响。</a:t>
            </a: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有一定知名度，讲述活动得到听众的普遍认同和喜爱。</a:t>
            </a:r>
          </a:p>
          <a:p>
            <a:pPr lvl="0" indent="457200" fontAlgn="base" hangingPunct="0">
              <a:lnSpc>
                <a:spcPct val="150000"/>
              </a:lnSpc>
              <a:spcBef>
                <a:spcPct val="0"/>
              </a:spcBef>
              <a:spcAft>
                <a:spcPct val="0"/>
              </a:spcAft>
              <a:defRPr/>
            </a:pP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③较高的讲述技巧，独特的风格与创造才能</a:t>
            </a:r>
            <a:r>
              <a:rPr lang="zh-CN" altLang="en-US" b="1"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a:t>
            </a:r>
            <a:endParaRPr lang="en-US" altLang="zh-CN" b="1" dirty="0" smtClean="0">
              <a:solidFill>
                <a:prstClr val="black"/>
              </a:solidFill>
              <a:latin typeface="楷体" panose="02010609060101010101" pitchFamily="49" charset="-122"/>
              <a:ea typeface="楷体" panose="02010609060101010101" pitchFamily="49" charset="-122"/>
              <a:cs typeface="Calibri" panose="020F0502020204030204" charset="0"/>
              <a:sym typeface="+mn-ea"/>
            </a:endParaRPr>
          </a:p>
          <a:p>
            <a:pPr lvl="0" indent="457200" fontAlgn="base" hangingPunct="0">
              <a:lnSpc>
                <a:spcPct val="150000"/>
              </a:lnSpc>
              <a:spcBef>
                <a:spcPct val="0"/>
              </a:spcBef>
              <a:spcAft>
                <a:spcPct val="0"/>
              </a:spcAft>
              <a:defRPr/>
            </a:pPr>
            <a:r>
              <a:rPr lang="zh-CN" altLang="en-US" b="1" dirty="0" smtClean="0">
                <a:solidFill>
                  <a:prstClr val="black"/>
                </a:solidFill>
                <a:latin typeface="楷体" panose="02010609060101010101" pitchFamily="49" charset="-122"/>
                <a:ea typeface="楷体" panose="02010609060101010101" pitchFamily="49" charset="-122"/>
                <a:cs typeface="Calibri" panose="020F0502020204030204" charset="0"/>
                <a:sym typeface="+mn-ea"/>
              </a:rPr>
              <a:t>④</a:t>
            </a:r>
            <a:r>
              <a:rPr lang="zh-CN" altLang="en-US" b="1" dirty="0">
                <a:solidFill>
                  <a:prstClr val="black"/>
                </a:solidFill>
                <a:latin typeface="楷体" panose="02010609060101010101" pitchFamily="49" charset="-122"/>
                <a:ea typeface="楷体" panose="02010609060101010101" pitchFamily="49" charset="-122"/>
                <a:cs typeface="Calibri" panose="020F0502020204030204" charset="0"/>
                <a:sym typeface="+mn-ea"/>
              </a:rPr>
              <a:t>有自己的传承线路。</a:t>
            </a:r>
          </a:p>
          <a:p>
            <a:pPr marL="342900" lvl="0" indent="-342900" fontAlgn="base" hangingPunct="0">
              <a:lnSpc>
                <a:spcPct val="150000"/>
              </a:lnSpc>
              <a:spcBef>
                <a:spcPct val="0"/>
              </a:spcBef>
              <a:spcAft>
                <a:spcPct val="0"/>
              </a:spcAft>
              <a:buFont typeface="Wingdings" panose="05000000000000000000" charset="0"/>
              <a:buChar char=""/>
              <a:defRPr/>
            </a:pPr>
            <a:r>
              <a:rPr lang="zh-CN" altLang="en-US" dirty="0">
                <a:solidFill>
                  <a:prstClr val="black"/>
                </a:solidFill>
                <a:latin typeface="微软雅黑" panose="020B0503020204020204" charset="-122"/>
                <a:ea typeface="微软雅黑" panose="020B0503020204020204" charset="-122"/>
              </a:rPr>
              <a:t>能讲一千余则故事，蜚声辽河两岸的辽宁籍民间故事传承人是</a:t>
            </a:r>
            <a:r>
              <a:rPr lang="zh-CN" altLang="en-US" dirty="0">
                <a:solidFill>
                  <a:srgbClr val="FF0000"/>
                </a:solidFill>
                <a:latin typeface="微软雅黑" panose="020B0503020204020204" charset="-122"/>
                <a:ea typeface="微软雅黑" panose="020B0503020204020204" charset="-122"/>
              </a:rPr>
              <a:t>谭振山</a:t>
            </a:r>
            <a:r>
              <a:rPr lang="zh-CN" altLang="en-US" dirty="0">
                <a:solidFill>
                  <a:prstClr val="black"/>
                </a:solidFill>
                <a:latin typeface="微软雅黑" panose="020B0503020204020204" charset="-122"/>
                <a:ea typeface="微软雅黑" panose="020B0503020204020204" charset="-122"/>
              </a:rPr>
              <a:t>。</a:t>
            </a:r>
          </a:p>
        </p:txBody>
      </p:sp>
    </p:spTree>
    <p:custDataLst>
      <p:tags r:id="rId1"/>
    </p:custDataLst>
    <p:extLst>
      <p:ext uri="{BB962C8B-B14F-4D97-AF65-F5344CB8AC3E}">
        <p14:creationId xmlns:p14="http://schemas.microsoft.com/office/powerpoint/2010/main" val="173907962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96620" y="1143000"/>
            <a:ext cx="7396480" cy="3231654"/>
          </a:xfrm>
          <a:prstGeom prst="rect">
            <a:avLst/>
          </a:prstGeom>
          <a:noFill/>
          <a:ln w="9525">
            <a:noFill/>
          </a:ln>
        </p:spPr>
        <p:txBody>
          <a:bodyPr wrap="square">
            <a:spAutoFit/>
          </a:bodyPr>
          <a:lstStyle/>
          <a:p>
            <a:pPr>
              <a:lnSpc>
                <a:spcPct val="150000"/>
              </a:lnSpc>
            </a:pPr>
            <a:r>
              <a:rPr lang="zh-CN" altLang="en-US" sz="2400" dirty="0"/>
              <a:t>民间故事的人物设置与情节结构具有（ ）特点</a:t>
            </a:r>
            <a:r>
              <a:rPr lang="zh-CN" altLang="en-US" sz="2400" dirty="0" smtClean="0"/>
              <a:t>。</a:t>
            </a:r>
            <a:endParaRPr lang="zh-CN" altLang="en-US" sz="2400" dirty="0"/>
          </a:p>
          <a:p>
            <a:pPr>
              <a:lnSpc>
                <a:spcPct val="150000"/>
              </a:lnSpc>
            </a:pPr>
            <a:r>
              <a:rPr lang="en-US" altLang="zh-CN" sz="2400" dirty="0"/>
              <a:t>A:</a:t>
            </a:r>
            <a:r>
              <a:rPr lang="zh-CN" altLang="en-US" sz="2400" dirty="0"/>
              <a:t>三段式</a:t>
            </a:r>
          </a:p>
          <a:p>
            <a:pPr>
              <a:lnSpc>
                <a:spcPct val="150000"/>
              </a:lnSpc>
            </a:pPr>
            <a:r>
              <a:rPr lang="en-US" altLang="zh-CN" sz="2400" dirty="0"/>
              <a:t>B:</a:t>
            </a:r>
            <a:r>
              <a:rPr lang="zh-CN" altLang="en-US" sz="2400" dirty="0"/>
              <a:t>复合式 </a:t>
            </a:r>
          </a:p>
          <a:p>
            <a:pPr>
              <a:lnSpc>
                <a:spcPct val="150000"/>
              </a:lnSpc>
            </a:pPr>
            <a:r>
              <a:rPr lang="en-US" altLang="zh-CN" sz="2400" dirty="0"/>
              <a:t>C:</a:t>
            </a:r>
            <a:r>
              <a:rPr lang="zh-CN" altLang="en-US" sz="2400" dirty="0"/>
              <a:t>程式化</a:t>
            </a:r>
          </a:p>
          <a:p>
            <a:pPr>
              <a:lnSpc>
                <a:spcPct val="150000"/>
              </a:lnSpc>
            </a:pPr>
            <a:r>
              <a:rPr lang="en-US" altLang="zh-CN" sz="2400" dirty="0"/>
              <a:t>D: </a:t>
            </a:r>
            <a:r>
              <a:rPr lang="zh-CN" altLang="en-US" sz="2400" dirty="0"/>
              <a:t>类同化</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3" name="文本框 2"/>
          <p:cNvSpPr txBox="1"/>
          <p:nvPr/>
        </p:nvSpPr>
        <p:spPr>
          <a:xfrm>
            <a:off x="311150" y="30289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随堂演练   </a:t>
            </a:r>
            <a:endParaRPr kumimoji="0" 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extLst>
      <p:ext uri="{BB962C8B-B14F-4D97-AF65-F5344CB8AC3E}">
        <p14:creationId xmlns:p14="http://schemas.microsoft.com/office/powerpoint/2010/main" val="145878809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96620" y="1143000"/>
            <a:ext cx="7396480" cy="3231654"/>
          </a:xfrm>
          <a:prstGeom prst="rect">
            <a:avLst/>
          </a:prstGeom>
          <a:noFill/>
          <a:ln w="9525">
            <a:noFill/>
          </a:ln>
        </p:spPr>
        <p:txBody>
          <a:bodyPr wrap="square">
            <a:spAutoFit/>
          </a:bodyPr>
          <a:lstStyle/>
          <a:p>
            <a:pPr>
              <a:lnSpc>
                <a:spcPct val="150000"/>
              </a:lnSpc>
            </a:pPr>
            <a:r>
              <a:rPr lang="zh-CN" altLang="en-US" sz="2400" dirty="0"/>
              <a:t>民间故事的人物设置与情节结构具有（ ）特点</a:t>
            </a:r>
            <a:r>
              <a:rPr lang="zh-CN" altLang="en-US" sz="2400" dirty="0" smtClean="0"/>
              <a:t>。</a:t>
            </a:r>
            <a:endParaRPr lang="zh-CN" altLang="en-US" sz="2400" dirty="0"/>
          </a:p>
          <a:p>
            <a:pPr>
              <a:lnSpc>
                <a:spcPct val="150000"/>
              </a:lnSpc>
            </a:pPr>
            <a:r>
              <a:rPr lang="en-US" altLang="zh-CN" sz="2400" dirty="0"/>
              <a:t>A:</a:t>
            </a:r>
            <a:r>
              <a:rPr lang="zh-CN" altLang="en-US" sz="2400" dirty="0"/>
              <a:t>三段式</a:t>
            </a:r>
          </a:p>
          <a:p>
            <a:pPr>
              <a:lnSpc>
                <a:spcPct val="150000"/>
              </a:lnSpc>
            </a:pPr>
            <a:r>
              <a:rPr lang="en-US" altLang="zh-CN" sz="2400" dirty="0"/>
              <a:t>B:</a:t>
            </a:r>
            <a:r>
              <a:rPr lang="zh-CN" altLang="en-US" sz="2400" dirty="0"/>
              <a:t>复合式 </a:t>
            </a:r>
          </a:p>
          <a:p>
            <a:pPr>
              <a:lnSpc>
                <a:spcPct val="150000"/>
              </a:lnSpc>
            </a:pPr>
            <a:r>
              <a:rPr lang="en-US" altLang="zh-CN" sz="2400" dirty="0">
                <a:solidFill>
                  <a:srgbClr val="C00000"/>
                </a:solidFill>
              </a:rPr>
              <a:t>C:</a:t>
            </a:r>
            <a:r>
              <a:rPr lang="zh-CN" altLang="en-US" sz="2400" dirty="0">
                <a:solidFill>
                  <a:srgbClr val="C00000"/>
                </a:solidFill>
              </a:rPr>
              <a:t>程式化</a:t>
            </a:r>
          </a:p>
          <a:p>
            <a:pPr>
              <a:lnSpc>
                <a:spcPct val="150000"/>
              </a:lnSpc>
            </a:pPr>
            <a:r>
              <a:rPr lang="en-US" altLang="zh-CN" sz="2400" dirty="0"/>
              <a:t>D: </a:t>
            </a:r>
            <a:r>
              <a:rPr lang="zh-CN" altLang="en-US" sz="2400" dirty="0"/>
              <a:t>类同化</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3" name="文本框 2"/>
          <p:cNvSpPr txBox="1"/>
          <p:nvPr/>
        </p:nvSpPr>
        <p:spPr>
          <a:xfrm>
            <a:off x="311150" y="30289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随堂演练   </a:t>
            </a:r>
            <a:endParaRPr kumimoji="0" 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extLst>
      <p:ext uri="{BB962C8B-B14F-4D97-AF65-F5344CB8AC3E}">
        <p14:creationId xmlns:p14="http://schemas.microsoft.com/office/powerpoint/2010/main" val="26149027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96620" y="1143000"/>
            <a:ext cx="7396480" cy="378460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在艺术上，民间故事的主人公多是（）</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A．特指的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B．泛指的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 . 固定的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D．指定的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3" name="文本框 2"/>
          <p:cNvSpPr txBox="1"/>
          <p:nvPr/>
        </p:nvSpPr>
        <p:spPr>
          <a:xfrm>
            <a:off x="311150" y="30289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随堂演练   </a:t>
            </a:r>
            <a:endParaRPr kumimoji="0" 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extLst>
      <p:ext uri="{BB962C8B-B14F-4D97-AF65-F5344CB8AC3E}">
        <p14:creationId xmlns:p14="http://schemas.microsoft.com/office/powerpoint/2010/main" val="41999561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315720" y="1089660"/>
            <a:ext cx="7396480" cy="4892675"/>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在艺术上，民间故事的主人公多是（</a:t>
            </a:r>
            <a:r>
              <a:rPr kumimoji="0" lang="en-US" altLang="zh-CN" sz="24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A．特指的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B．泛指的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 . 固定的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D．指定的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3" name="文本框 2"/>
          <p:cNvSpPr txBox="1"/>
          <p:nvPr/>
        </p:nvSpPr>
        <p:spPr>
          <a:xfrm>
            <a:off x="311150" y="302895"/>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随堂演练   </a:t>
            </a:r>
            <a:endParaRPr kumimoji="0" 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ustDataLst>
      <p:tags r:id="rId1"/>
    </p:custDataLst>
    <p:extLst>
      <p:ext uri="{BB962C8B-B14F-4D97-AF65-F5344CB8AC3E}">
        <p14:creationId xmlns:p14="http://schemas.microsoft.com/office/powerpoint/2010/main" val="306476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26795" y="2479675"/>
            <a:ext cx="10139045" cy="1815882"/>
          </a:xfrm>
          <a:prstGeom prst="rect">
            <a:avLst/>
          </a:prstGeom>
          <a:noFill/>
          <a:ln w="9525">
            <a:noFill/>
          </a:ln>
        </p:spPr>
        <p:txBody>
          <a:bodyPr wrap="square">
            <a:spAutoFit/>
          </a:bodyPr>
          <a:lstStyle/>
          <a:p>
            <a:r>
              <a:rPr lang="zh-CN" altLang="en-US" sz="2800" dirty="0"/>
              <a:t>能讲一千余则故事，蜚声辽河两岸的辽宁籍民间故事传承人是谭振山。</a:t>
            </a:r>
          </a:p>
          <a:p>
            <a:r>
              <a:rPr lang="en-US" altLang="zh-CN" sz="2800" dirty="0"/>
              <a:t>A:</a:t>
            </a:r>
            <a:r>
              <a:rPr lang="zh-CN" altLang="en-US" sz="2800" dirty="0"/>
              <a:t>正确</a:t>
            </a:r>
          </a:p>
          <a:p>
            <a:r>
              <a:rPr lang="en-US" altLang="zh-CN" sz="2800" dirty="0"/>
              <a:t>B:</a:t>
            </a:r>
            <a:r>
              <a:rPr lang="zh-CN" altLang="en-US" sz="2800" dirty="0"/>
              <a:t>错误</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84626023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26795" y="2479675"/>
            <a:ext cx="10139045" cy="1815882"/>
          </a:xfrm>
          <a:prstGeom prst="rect">
            <a:avLst/>
          </a:prstGeom>
          <a:noFill/>
          <a:ln w="9525">
            <a:noFill/>
          </a:ln>
        </p:spPr>
        <p:txBody>
          <a:bodyPr wrap="square">
            <a:spAutoFit/>
          </a:bodyPr>
          <a:lstStyle/>
          <a:p>
            <a:r>
              <a:rPr lang="zh-CN" altLang="en-US" sz="2800" dirty="0"/>
              <a:t>能讲一千余则故事，蜚声辽河两岸的辽宁籍民间故事传承人是谭振山。</a:t>
            </a:r>
          </a:p>
          <a:p>
            <a:r>
              <a:rPr lang="en-US" altLang="zh-CN" sz="2800" dirty="0">
                <a:solidFill>
                  <a:srgbClr val="C00000"/>
                </a:solidFill>
              </a:rPr>
              <a:t>A:</a:t>
            </a:r>
            <a:r>
              <a:rPr lang="zh-CN" altLang="en-US" sz="2800" dirty="0">
                <a:solidFill>
                  <a:srgbClr val="C00000"/>
                </a:solidFill>
              </a:rPr>
              <a:t>正确</a:t>
            </a:r>
          </a:p>
          <a:p>
            <a:r>
              <a:rPr lang="en-US" altLang="zh-CN" sz="2800" dirty="0"/>
              <a:t>B:</a:t>
            </a:r>
            <a:r>
              <a:rPr lang="zh-CN" altLang="en-US" sz="2800" dirty="0"/>
              <a:t>错误</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2097978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26795" y="2479675"/>
            <a:ext cx="10139045" cy="1384995"/>
          </a:xfrm>
          <a:prstGeom prst="rect">
            <a:avLst/>
          </a:prstGeom>
          <a:noFill/>
          <a:ln w="9525">
            <a:noFill/>
          </a:ln>
        </p:spPr>
        <p:txBody>
          <a:bodyPr wrap="square">
            <a:spAutoFit/>
          </a:bodyPr>
          <a:lstStyle/>
          <a:p>
            <a:r>
              <a:rPr lang="zh-CN" altLang="en-US" sz="2800" dirty="0"/>
              <a:t>民间故事的传承活动没有固定的时间与场所。</a:t>
            </a:r>
          </a:p>
          <a:p>
            <a:r>
              <a:rPr lang="en-US" altLang="zh-CN" sz="2800" dirty="0"/>
              <a:t>A:</a:t>
            </a:r>
            <a:r>
              <a:rPr lang="zh-CN" altLang="en-US" sz="2800" dirty="0"/>
              <a:t>正确</a:t>
            </a:r>
          </a:p>
          <a:p>
            <a:r>
              <a:rPr lang="en-US" altLang="zh-CN" sz="2800" dirty="0"/>
              <a:t>B:</a:t>
            </a:r>
            <a:r>
              <a:rPr lang="zh-CN" altLang="en-US" sz="2800" dirty="0"/>
              <a:t>错误</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959588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26795" y="2479675"/>
            <a:ext cx="10139045" cy="1384995"/>
          </a:xfrm>
          <a:prstGeom prst="rect">
            <a:avLst/>
          </a:prstGeom>
          <a:noFill/>
          <a:ln w="9525">
            <a:noFill/>
          </a:ln>
        </p:spPr>
        <p:txBody>
          <a:bodyPr wrap="square">
            <a:spAutoFit/>
          </a:bodyPr>
          <a:lstStyle/>
          <a:p>
            <a:r>
              <a:rPr lang="zh-CN" altLang="en-US" sz="2800" dirty="0"/>
              <a:t>民间故事的传承活动没有固定的时间与场所。</a:t>
            </a:r>
          </a:p>
          <a:p>
            <a:r>
              <a:rPr lang="en-US" altLang="zh-CN" sz="2800" dirty="0">
                <a:solidFill>
                  <a:srgbClr val="C00000"/>
                </a:solidFill>
              </a:rPr>
              <a:t>A:</a:t>
            </a:r>
            <a:r>
              <a:rPr lang="zh-CN" altLang="en-US" sz="2800" dirty="0">
                <a:solidFill>
                  <a:srgbClr val="C00000"/>
                </a:solidFill>
              </a:rPr>
              <a:t>正确</a:t>
            </a:r>
          </a:p>
          <a:p>
            <a:r>
              <a:rPr lang="en-US" altLang="zh-CN" sz="2800" dirty="0"/>
              <a:t>B:</a:t>
            </a:r>
            <a:r>
              <a:rPr lang="zh-CN" altLang="en-US" sz="2800" dirty="0"/>
              <a:t>错误</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63951041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26795" y="2479675"/>
            <a:ext cx="10139045" cy="52197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民间故事的传承活动没有固定的时间与场所。        【 </a:t>
            </a:r>
            <a:r>
              <a:rPr kumimoji="0" lang="en-US" altLang="zh-CN" sz="28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a:t>
            </a:r>
            <a:endParaRPr kumimoji="0" lang="zh-CN" altLang="en-US"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498864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511" y="755015"/>
            <a:ext cx="10386695" cy="6400800"/>
          </a:xfrm>
          <a:prstGeom prst="rect">
            <a:avLst/>
          </a:prstGeom>
          <a:noFill/>
        </p:spPr>
        <p:txBody>
          <a:bodyPr wrap="square" rtlCol="0" anchor="t">
            <a:spAutoFit/>
          </a:bodyPr>
          <a:lstStyle/>
          <a:p>
            <a:r>
              <a:rPr lang="en-US" altLang="zh-CN" sz="2800" b="1" dirty="0">
                <a:solidFill>
                  <a:srgbClr val="0070C0"/>
                </a:solidFill>
                <a:latin typeface="微软雅黑" panose="020B0503020204020204" charset="-122"/>
                <a:ea typeface="微软雅黑" panose="020B0503020204020204" charset="-122"/>
                <a:sym typeface="+mn-ea"/>
              </a:rPr>
              <a:t>1</a:t>
            </a:r>
            <a:r>
              <a:rPr lang="zh-CN" altLang="en-US" sz="2800" b="1" dirty="0">
                <a:solidFill>
                  <a:srgbClr val="0070C0"/>
                </a:solidFill>
                <a:latin typeface="微软雅黑" panose="020B0503020204020204" charset="-122"/>
                <a:ea typeface="微软雅黑" panose="020B0503020204020204" charset="-122"/>
                <a:sym typeface="+mn-ea"/>
              </a:rPr>
              <a:t>、人物传说</a:t>
            </a:r>
          </a:p>
          <a:p>
            <a:endParaRPr lang="zh-CN" altLang="en-US" sz="2800" b="1" dirty="0">
              <a:solidFill>
                <a:schemeClr val="tx1"/>
              </a:solidFill>
              <a:latin typeface="微软雅黑" panose="020B0503020204020204" charset="-122"/>
              <a:ea typeface="微软雅黑" panose="020B0503020204020204" charset="-122"/>
              <a:sym typeface="+mn-ea"/>
            </a:endParaRPr>
          </a:p>
          <a:p>
            <a:r>
              <a:rPr lang="zh-CN" altLang="en-US" sz="2400" dirty="0">
                <a:latin typeface="微软雅黑" panose="020B0503020204020204" charset="-122"/>
                <a:ea typeface="微软雅黑" panose="020B0503020204020204" charset="-122"/>
                <a:sym typeface="+mn-ea"/>
              </a:rPr>
              <a:t>这类传说以人物为中心，记叙他们的事迹，包含着民众对这些历史人物的评价，带有民众的普遍价值判断，也融会讲述人的个人情感。</a:t>
            </a:r>
          </a:p>
          <a:p>
            <a:endParaRPr lang="zh-CN" altLang="en-US" dirty="0">
              <a:latin typeface="微软雅黑" panose="020B0503020204020204" charset="-122"/>
              <a:ea typeface="微软雅黑" panose="020B0503020204020204" charset="-122"/>
              <a:sym typeface="+mn-ea"/>
            </a:endParaRPr>
          </a:p>
          <a:p>
            <a:r>
              <a:rPr lang="zh-CN" altLang="en-US" sz="2400" dirty="0">
                <a:latin typeface="微软雅黑" panose="020B0503020204020204" charset="-122"/>
                <a:ea typeface="微软雅黑" panose="020B0503020204020204" charset="-122"/>
                <a:sym typeface="+mn-ea"/>
              </a:rPr>
              <a:t>具体来说，我国的人物传说包括以下几类</a:t>
            </a:r>
            <a:r>
              <a:rPr lang="zh-CN" altLang="en-US" sz="2400" dirty="0">
                <a:latin typeface="楷体" panose="02010609060101010101" pitchFamily="49" charset="-122"/>
                <a:ea typeface="楷体" panose="02010609060101010101" pitchFamily="49" charset="-122"/>
                <a:sym typeface="+mn-ea"/>
              </a:rPr>
              <a:t>：</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sym typeface="+mn-ea"/>
              </a:rPr>
              <a:t>一是帝王将相的传说。       例如：秦始皇、赵匡胤、朱元璋</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sym typeface="+mn-ea"/>
              </a:rPr>
              <a:t>二是民族英雄的传说。       例如：岳飞、杨家将、戚继光</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sym typeface="+mn-ea"/>
              </a:rPr>
              <a:t>三是清官的传说。           例如：</a:t>
            </a:r>
            <a:r>
              <a:rPr lang="zh-CN" altLang="en-US" sz="2400" b="1" dirty="0">
                <a:solidFill>
                  <a:srgbClr val="FF0000"/>
                </a:solidFill>
                <a:latin typeface="楷体" panose="02010609060101010101" pitchFamily="49" charset="-122"/>
                <a:ea typeface="楷体" panose="02010609060101010101" pitchFamily="49" charset="-122"/>
                <a:sym typeface="+mn-ea"/>
              </a:rPr>
              <a:t>狄仁杰</a:t>
            </a:r>
            <a:r>
              <a:rPr lang="zh-CN" altLang="en-US" sz="2400" b="1" dirty="0">
                <a:latin typeface="楷体" panose="02010609060101010101" pitchFamily="49" charset="-122"/>
                <a:ea typeface="楷体" panose="02010609060101010101" pitchFamily="49" charset="-122"/>
                <a:sym typeface="+mn-ea"/>
              </a:rPr>
              <a:t>、包拯、海瑞</a:t>
            </a:r>
          </a:p>
          <a:p>
            <a:r>
              <a:rPr lang="zh-CN" altLang="en-US" sz="2400" b="1" dirty="0">
                <a:latin typeface="楷体" panose="02010609060101010101" pitchFamily="49" charset="-122"/>
                <a:ea typeface="楷体" panose="02010609060101010101" pitchFamily="49" charset="-122"/>
              </a:rPr>
              <a:t>四是农民起义传说。         例如：宋江、方腊</a:t>
            </a:r>
          </a:p>
          <a:p>
            <a:r>
              <a:rPr lang="zh-CN" altLang="en-US" sz="2400" b="1" dirty="0">
                <a:latin typeface="楷体" panose="02010609060101010101" pitchFamily="49" charset="-122"/>
                <a:ea typeface="楷体" panose="02010609060101010101" pitchFamily="49" charset="-122"/>
              </a:rPr>
              <a:t>五是近代革命领袖的传说。   例如：毛泽东、贺龙</a:t>
            </a:r>
          </a:p>
          <a:p>
            <a:r>
              <a:rPr lang="zh-CN" altLang="en-US" sz="2400" b="1" dirty="0">
                <a:latin typeface="楷体" panose="02010609060101010101" pitchFamily="49" charset="-122"/>
                <a:ea typeface="楷体" panose="02010609060101010101" pitchFamily="49" charset="-122"/>
              </a:rPr>
              <a:t>六是文人传说。             例如：屈原、李白</a:t>
            </a:r>
          </a:p>
          <a:p>
            <a:r>
              <a:rPr lang="zh-CN" altLang="en-US" sz="2400" b="1" dirty="0">
                <a:latin typeface="楷体" panose="02010609060101010101" pitchFamily="49" charset="-122"/>
                <a:ea typeface="楷体" panose="02010609060101010101" pitchFamily="49" charset="-122"/>
              </a:rPr>
              <a:t>七是工匠传说。             例如：鲁班</a:t>
            </a:r>
          </a:p>
          <a:p>
            <a:r>
              <a:rPr lang="zh-CN" altLang="en-US" sz="2400" b="1" dirty="0">
                <a:latin typeface="楷体" panose="02010609060101010101" pitchFamily="49" charset="-122"/>
                <a:ea typeface="楷体" panose="02010609060101010101" pitchFamily="49" charset="-122"/>
              </a:rPr>
              <a:t>八是神医传说。             例如：扁鹊、华佗、李时珍</a:t>
            </a:r>
          </a:p>
          <a:p>
            <a:r>
              <a:rPr lang="zh-CN" altLang="en-US" sz="2400" b="1" dirty="0">
                <a:latin typeface="楷体" panose="02010609060101010101" pitchFamily="49" charset="-122"/>
                <a:ea typeface="楷体" panose="02010609060101010101" pitchFamily="49" charset="-122"/>
              </a:rPr>
              <a:t>九是宗教人物传说。         例如：</a:t>
            </a:r>
            <a:r>
              <a:rPr lang="zh-CN" altLang="en-US" sz="2400" b="1" dirty="0">
                <a:solidFill>
                  <a:srgbClr val="FF0000"/>
                </a:solidFill>
                <a:latin typeface="楷体" panose="02010609060101010101" pitchFamily="49" charset="-122"/>
                <a:ea typeface="楷体" panose="02010609060101010101" pitchFamily="49" charset="-122"/>
              </a:rPr>
              <a:t>张三丰</a:t>
            </a:r>
            <a:r>
              <a:rPr lang="zh-CN" altLang="en-US" sz="2400" b="1" dirty="0">
                <a:latin typeface="楷体" panose="02010609060101010101" pitchFamily="49" charset="-122"/>
                <a:ea typeface="楷体" panose="02010609060101010101" pitchFamily="49" charset="-122"/>
              </a:rPr>
              <a:t>、张天师。</a:t>
            </a:r>
          </a:p>
          <a:p>
            <a:endParaRPr lang="zh-CN" altLang="en-US" sz="2400" b="1" dirty="0">
              <a:latin typeface="楷体" panose="02010609060101010101" pitchFamily="49" charset="-122"/>
              <a:ea typeface="楷体" panose="02010609060101010101" pitchFamily="49" charset="-122"/>
            </a:endParaRPr>
          </a:p>
        </p:txBody>
      </p:sp>
      <p:sp>
        <p:nvSpPr>
          <p:cNvPr id="8" name="五边形 7"/>
          <p:cNvSpPr/>
          <p:nvPr/>
        </p:nvSpPr>
        <p:spPr>
          <a:xfrm flipH="1">
            <a:off x="6714543" y="248506"/>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dirty="0">
                <a:latin typeface="微软雅黑" panose="020B0503020204020204" charset="-122"/>
                <a:ea typeface="微软雅黑" panose="020B0503020204020204" charset="-122"/>
              </a:rPr>
              <a:t>名词解释</a:t>
            </a:r>
          </a:p>
        </p:txBody>
      </p:sp>
      <p:sp>
        <p:nvSpPr>
          <p:cNvPr id="3" name="五边形 2"/>
          <p:cNvSpPr/>
          <p:nvPr/>
        </p:nvSpPr>
        <p:spPr>
          <a:xfrm flipH="1">
            <a:off x="4708690" y="248506"/>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xmlns="" id="{D170F47E-315C-9545-8687-F8E810E9C619}"/>
              </a:ext>
            </a:extLst>
          </p:cNvPr>
          <p:cNvSpPr txBox="1"/>
          <p:nvPr/>
        </p:nvSpPr>
        <p:spPr>
          <a:xfrm>
            <a:off x="0" y="92526"/>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6" name="图片 5"/>
          <p:cNvPicPr>
            <a:picLocks noChangeAspect="1"/>
          </p:cNvPicPr>
          <p:nvPr/>
        </p:nvPicPr>
        <p:blipFill>
          <a:blip r:embed="rId3"/>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87089995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26795" y="2479675"/>
            <a:ext cx="10139045" cy="521970"/>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民间故事的传承活动没有固定的时间与场所。        【</a:t>
            </a:r>
            <a:r>
              <a:rPr kumimoji="0" lang="zh-CN" altLang="en-US" sz="2800" b="0" i="0" u="none" strike="noStrike" kern="1200" cap="none" spc="0" normalizeH="0" baseline="0" noProof="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en-US" altLang="zh-CN" sz="28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kumimoji="0" lang="en-US" altLang="zh-CN" sz="28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en-US" altLang="zh-CN" sz="2800" b="0" i="0" u="none" strike="noStrike" kern="1200" cap="none" spc="0" normalizeH="0" baseline="0" noProof="0">
                <a:ln>
                  <a:noFill/>
                </a:ln>
                <a:solidFill>
                  <a:srgbClr val="C00000"/>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zh-CN" altLang="en-US" sz="28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rPr>
              <a:t>】</a:t>
            </a:r>
            <a:endParaRPr kumimoji="0" lang="zh-CN" altLang="en-US"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10452052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9409044" cy="3448116"/>
            <a:chOff x="622851" y="1180019"/>
            <a:chExt cx="9409044"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第五章</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民间故事</a:t>
              </a: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515098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民间故事的界定与分类</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4143817"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民间故事的特征</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8" y="4022538"/>
              <a:ext cx="5515417"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第三节 民间故事的价值及其研究</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6"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536372" y="553759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8278694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9730" y="883285"/>
            <a:ext cx="3674404"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5.3.1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民间故事的价值</a:t>
            </a:r>
          </a:p>
        </p:txBody>
      </p:sp>
      <p:sp>
        <p:nvSpPr>
          <p:cNvPr id="3" name="文本框 2"/>
          <p:cNvSpPr txBox="1"/>
          <p:nvPr/>
        </p:nvSpPr>
        <p:spPr>
          <a:xfrm>
            <a:off x="379730" y="1706245"/>
            <a:ext cx="10288270" cy="645160"/>
          </a:xfrm>
          <a:prstGeom prst="rect">
            <a:avLst/>
          </a:prstGeom>
          <a:noFill/>
        </p:spPr>
        <p:txBody>
          <a:bodyPr wrap="square" rtlCol="0" anchor="t">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）文化价值（</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）教育价值 （</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）心理补偿价值</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273050" y="146050"/>
            <a:ext cx="4894289"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5.3</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民间故事的价值及其研究</a:t>
            </a:r>
          </a:p>
        </p:txBody>
      </p:sp>
      <p:sp>
        <p:nvSpPr>
          <p:cNvPr id="5" name="文本框 4"/>
          <p:cNvSpPr txBox="1"/>
          <p:nvPr/>
        </p:nvSpPr>
        <p:spPr>
          <a:xfrm>
            <a:off x="550842" y="2337366"/>
            <a:ext cx="6339840" cy="58105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1. </a:t>
            </a:r>
            <a:r>
              <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文化价值</a:t>
            </a:r>
          </a:p>
        </p:txBody>
      </p:sp>
      <p:sp>
        <p:nvSpPr>
          <p:cNvPr id="6" name="文本框 5"/>
          <p:cNvSpPr txBox="1"/>
          <p:nvPr/>
        </p:nvSpPr>
        <p:spPr>
          <a:xfrm>
            <a:off x="379731" y="3088640"/>
            <a:ext cx="7687824" cy="861774"/>
          </a:xfrm>
          <a:prstGeom prst="rect">
            <a:avLst/>
          </a:prstGeom>
          <a:noFill/>
        </p:spPr>
        <p:txBody>
          <a:bodyPr wrap="square" rtlCol="0" anchor="t">
            <a:spAutoFit/>
          </a:bodyPr>
          <a:lstStyle/>
          <a:p>
            <a:pPr marL="0" marR="0" lvl="0" indent="720090" algn="l" defTabSz="914400" rtl="0" eaLnBrk="1" fontAlgn="base" latinLnBrk="0" hangingPunct="0">
              <a:lnSpc>
                <a:spcPct val="125000"/>
              </a:lnSpc>
              <a:spcBef>
                <a:spcPts val="0"/>
              </a:spcBef>
              <a:spcAft>
                <a:spcPts val="0"/>
              </a:spcAft>
              <a:buClrTx/>
              <a:buSzTx/>
              <a:buFontTx/>
              <a:buNone/>
              <a:tabLst/>
              <a:defRPr/>
            </a:pPr>
            <a:r>
              <a:rPr kumimoji="0" lang="zh-CN" altLang="en-US" sz="200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民间故事作为民众心理结构的一种物化形态，真实地</a:t>
            </a:r>
            <a:r>
              <a:rPr kumimoji="0" lang="zh-CN" altLang="en-US" sz="2000" i="0"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展示了</a:t>
            </a:r>
            <a:r>
              <a:rPr kumimoji="0" lang="zh-CN" altLang="en-US" sz="20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特定历史阶段民众的生活风貌及心路历程</a:t>
            </a:r>
            <a:r>
              <a:rPr kumimoji="0" lang="zh-CN" altLang="en-US" sz="2000" i="0"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zh-CN" altLang="en-US" sz="200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endParaRPr>
          </a:p>
        </p:txBody>
      </p:sp>
      <p:sp>
        <p:nvSpPr>
          <p:cNvPr id="26" name="五边形 25"/>
          <p:cNvSpPr/>
          <p:nvPr/>
        </p:nvSpPr>
        <p:spPr>
          <a:xfrm flipH="1">
            <a:off x="4220109" y="10939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论述</a:t>
            </a:r>
          </a:p>
        </p:txBody>
      </p:sp>
      <p:pic>
        <p:nvPicPr>
          <p:cNvPr id="7" name="图片 6"/>
          <p:cNvPicPr>
            <a:picLocks noChangeAspect="1"/>
          </p:cNvPicPr>
          <p:nvPr/>
        </p:nvPicPr>
        <p:blipFill>
          <a:blip r:embed="rId3"/>
          <a:stretch>
            <a:fillRect/>
          </a:stretch>
        </p:blipFill>
        <p:spPr>
          <a:xfrm>
            <a:off x="8462682" y="-15240"/>
            <a:ext cx="3729318" cy="1575053"/>
          </a:xfrm>
          <a:prstGeom prst="rect">
            <a:avLst/>
          </a:prstGeom>
        </p:spPr>
      </p:pic>
    </p:spTree>
    <p:custDataLst>
      <p:tags r:id="rId1"/>
    </p:custDataLst>
    <p:extLst>
      <p:ext uri="{BB962C8B-B14F-4D97-AF65-F5344CB8AC3E}">
        <p14:creationId xmlns:p14="http://schemas.microsoft.com/office/powerpoint/2010/main" val="45492748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9730" y="883285"/>
            <a:ext cx="3674404"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5.3.1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民间故事的价值</a:t>
            </a:r>
          </a:p>
        </p:txBody>
      </p:sp>
      <p:sp>
        <p:nvSpPr>
          <p:cNvPr id="3" name="文本框 2"/>
          <p:cNvSpPr txBox="1"/>
          <p:nvPr/>
        </p:nvSpPr>
        <p:spPr>
          <a:xfrm>
            <a:off x="379730" y="1706245"/>
            <a:ext cx="10288270" cy="645160"/>
          </a:xfrm>
          <a:prstGeom prst="rect">
            <a:avLst/>
          </a:prstGeom>
          <a:noFill/>
        </p:spPr>
        <p:txBody>
          <a:bodyPr wrap="square" rtlCol="0" anchor="t">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）文化价值（</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）教育价值 （</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）心理补偿价值</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273050" y="146050"/>
            <a:ext cx="4894289"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5.3</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民间故事的价值及其研究</a:t>
            </a:r>
          </a:p>
        </p:txBody>
      </p:sp>
      <p:sp>
        <p:nvSpPr>
          <p:cNvPr id="5" name="文本框 4"/>
          <p:cNvSpPr txBox="1"/>
          <p:nvPr/>
        </p:nvSpPr>
        <p:spPr>
          <a:xfrm>
            <a:off x="550842" y="2337366"/>
            <a:ext cx="6339840" cy="64633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2</a:t>
            </a:r>
            <a:r>
              <a:rPr kumimoji="0" lang="en-US"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 </a:t>
            </a:r>
            <a:r>
              <a:rPr kumimoji="0" lang="zh-CN" altLang="en-US"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教育价值</a:t>
            </a:r>
            <a:endPar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endParaRPr>
          </a:p>
        </p:txBody>
      </p:sp>
      <p:sp>
        <p:nvSpPr>
          <p:cNvPr id="6" name="文本框 5"/>
          <p:cNvSpPr txBox="1"/>
          <p:nvPr/>
        </p:nvSpPr>
        <p:spPr>
          <a:xfrm>
            <a:off x="379730" y="3044347"/>
            <a:ext cx="11297285" cy="961289"/>
          </a:xfrm>
          <a:prstGeom prst="rect">
            <a:avLst/>
          </a:prstGeom>
          <a:noFill/>
        </p:spPr>
        <p:txBody>
          <a:bodyPr wrap="square" rtlCol="0" anchor="t">
            <a:spAutoFit/>
          </a:bodyPr>
          <a:lstStyle/>
          <a:p>
            <a:pPr lvl="0" indent="720090" fontAlgn="base" hangingPunct="0">
              <a:lnSpc>
                <a:spcPct val="150000"/>
              </a:lnSpc>
              <a:spcBef>
                <a:spcPct val="0"/>
              </a:spcBef>
              <a:spcAft>
                <a:spcPct val="0"/>
              </a:spcAft>
              <a:defRPr/>
            </a:pP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由于民间故事的内容切近民众的日常生活，形式又为人们所喜闻乐见，因而它自然成为民众进行自我教育最方便、最普及的</a:t>
            </a:r>
            <a:r>
              <a:rPr lang="zh-CN" altLang="en-US" sz="2000" b="1" dirty="0">
                <a:solidFill>
                  <a:srgbClr val="FF0000"/>
                </a:solidFill>
                <a:latin typeface="微软雅黑" panose="020B0503020204020204" charset="-122"/>
                <a:ea typeface="微软雅黑" panose="020B0503020204020204" charset="-122"/>
                <a:cs typeface="Calibri" panose="020F0502020204030204" charset="0"/>
                <a:sym typeface="+mn-ea"/>
              </a:rPr>
              <a:t>口头教科书</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a:t>
            </a:r>
          </a:p>
        </p:txBody>
      </p:sp>
      <p:sp>
        <p:nvSpPr>
          <p:cNvPr id="26" name="五边形 25"/>
          <p:cNvSpPr/>
          <p:nvPr/>
        </p:nvSpPr>
        <p:spPr>
          <a:xfrm flipH="1">
            <a:off x="4220109" y="10939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论述</a:t>
            </a:r>
          </a:p>
        </p:txBody>
      </p:sp>
      <p:pic>
        <p:nvPicPr>
          <p:cNvPr id="7" name="图片 6"/>
          <p:cNvPicPr>
            <a:picLocks noChangeAspect="1"/>
          </p:cNvPicPr>
          <p:nvPr/>
        </p:nvPicPr>
        <p:blipFill>
          <a:blip r:embed="rId3"/>
          <a:stretch>
            <a:fillRect/>
          </a:stretch>
        </p:blipFill>
        <p:spPr>
          <a:xfrm>
            <a:off x="8462682" y="-15240"/>
            <a:ext cx="3729318" cy="1575053"/>
          </a:xfrm>
          <a:prstGeom prst="rect">
            <a:avLst/>
          </a:prstGeom>
        </p:spPr>
      </p:pic>
      <p:sp>
        <p:nvSpPr>
          <p:cNvPr id="8" name="矩形 7"/>
          <p:cNvSpPr/>
          <p:nvPr/>
        </p:nvSpPr>
        <p:spPr>
          <a:xfrm>
            <a:off x="550842" y="4066286"/>
            <a:ext cx="11641158" cy="1708160"/>
          </a:xfrm>
          <a:prstGeom prst="rect">
            <a:avLst/>
          </a:prstGeom>
        </p:spPr>
        <p:txBody>
          <a:bodyPr wrap="square">
            <a:spAutoFit/>
          </a:bodyPr>
          <a:lstStyle/>
          <a:p>
            <a:pPr lvl="0" indent="720090" fontAlgn="base" hangingPunct="0">
              <a:lnSpc>
                <a:spcPct val="150000"/>
              </a:lnSpc>
              <a:spcBef>
                <a:spcPct val="0"/>
              </a:spcBef>
              <a:spcAft>
                <a:spcPct val="0"/>
              </a:spcAft>
              <a:defRPr/>
            </a:pPr>
            <a:r>
              <a:rPr lang="zh-CN" altLang="en-US" sz="1600" dirty="0">
                <a:solidFill>
                  <a:prstClr val="black"/>
                </a:solidFill>
                <a:latin typeface="微软雅黑" panose="020B0503020204020204" charset="-122"/>
                <a:ea typeface="微软雅黑" panose="020B0503020204020204" charset="-122"/>
              </a:rPr>
              <a:t>民间故事的教育价值体现于直接的与</a:t>
            </a:r>
            <a:r>
              <a:rPr lang="zh-CN" altLang="en-US" sz="1600" dirty="0" smtClean="0">
                <a:solidFill>
                  <a:prstClr val="black"/>
                </a:solidFill>
                <a:latin typeface="微软雅黑" panose="020B0503020204020204" charset="-122"/>
                <a:ea typeface="微软雅黑" panose="020B0503020204020204" charset="-122"/>
              </a:rPr>
              <a:t>间接两</a:t>
            </a:r>
            <a:r>
              <a:rPr lang="zh-CN" altLang="en-US" sz="1600" dirty="0">
                <a:solidFill>
                  <a:prstClr val="black"/>
                </a:solidFill>
                <a:latin typeface="微软雅黑" panose="020B0503020204020204" charset="-122"/>
                <a:ea typeface="微软雅黑" panose="020B0503020204020204" charset="-122"/>
              </a:rPr>
              <a:t>个</a:t>
            </a:r>
            <a:r>
              <a:rPr lang="zh-CN" altLang="en-US" sz="1600" dirty="0" smtClean="0">
                <a:solidFill>
                  <a:prstClr val="black"/>
                </a:solidFill>
                <a:latin typeface="微软雅黑" panose="020B0503020204020204" charset="-122"/>
                <a:ea typeface="微软雅黑" panose="020B0503020204020204" charset="-122"/>
              </a:rPr>
              <a:t>层面：</a:t>
            </a:r>
            <a:endParaRPr lang="zh-CN" altLang="en-US" sz="1600" dirty="0">
              <a:solidFill>
                <a:prstClr val="black"/>
              </a:solidFill>
              <a:latin typeface="微软雅黑" panose="020B0503020204020204" charset="-122"/>
              <a:ea typeface="微软雅黑" panose="020B0503020204020204" charset="-122"/>
            </a:endParaRPr>
          </a:p>
          <a:p>
            <a:pPr lvl="0" indent="720090" fontAlgn="base" hangingPunct="0">
              <a:lnSpc>
                <a:spcPct val="150000"/>
              </a:lnSpc>
              <a:spcBef>
                <a:spcPct val="0"/>
              </a:spcBef>
              <a:spcAft>
                <a:spcPct val="0"/>
              </a:spcAft>
              <a:defRPr/>
            </a:pPr>
            <a:r>
              <a:rPr lang="en-US" altLang="zh-CN" dirty="0">
                <a:solidFill>
                  <a:prstClr val="black"/>
                </a:solidFill>
                <a:latin typeface="楷体" panose="02010609060101010101" pitchFamily="49" charset="-122"/>
                <a:ea typeface="楷体" panose="02010609060101010101" pitchFamily="49" charset="-122"/>
              </a:rPr>
              <a:t>① </a:t>
            </a:r>
            <a:r>
              <a:rPr lang="zh-CN" altLang="en-US" dirty="0">
                <a:solidFill>
                  <a:prstClr val="black"/>
                </a:solidFill>
                <a:latin typeface="楷体" panose="02010609060101010101" pitchFamily="49" charset="-122"/>
                <a:ea typeface="楷体" panose="02010609060101010101" pitchFamily="49" charset="-122"/>
              </a:rPr>
              <a:t>直接的价值主要体现于</a:t>
            </a:r>
            <a:r>
              <a:rPr lang="zh-CN" altLang="en-US" dirty="0">
                <a:solidFill>
                  <a:srgbClr val="C00000"/>
                </a:solidFill>
                <a:latin typeface="楷体" panose="02010609060101010101" pitchFamily="49" charset="-122"/>
                <a:ea typeface="楷体" panose="02010609060101010101" pitchFamily="49" charset="-122"/>
              </a:rPr>
              <a:t>各种</a:t>
            </a:r>
            <a:r>
              <a:rPr lang="zh-CN" altLang="en-US" b="1" dirty="0">
                <a:solidFill>
                  <a:srgbClr val="C00000"/>
                </a:solidFill>
                <a:latin typeface="楷体" panose="02010609060101010101" pitchFamily="49" charset="-122"/>
                <a:ea typeface="楷体" panose="02010609060101010101" pitchFamily="49" charset="-122"/>
              </a:rPr>
              <a:t>知识的传授</a:t>
            </a:r>
            <a:r>
              <a:rPr lang="zh-CN" altLang="en-US" dirty="0" smtClean="0">
                <a:solidFill>
                  <a:srgbClr val="C00000"/>
                </a:solidFill>
                <a:latin typeface="楷体" panose="02010609060101010101" pitchFamily="49" charset="-122"/>
                <a:ea typeface="楷体" panose="02010609060101010101" pitchFamily="49" charset="-122"/>
              </a:rPr>
              <a:t>。</a:t>
            </a:r>
            <a:endParaRPr lang="en-US" altLang="zh-CN" dirty="0" smtClean="0">
              <a:solidFill>
                <a:srgbClr val="C00000"/>
              </a:solidFill>
              <a:latin typeface="楷体" panose="02010609060101010101" pitchFamily="49" charset="-122"/>
              <a:ea typeface="楷体" panose="02010609060101010101" pitchFamily="49" charset="-122"/>
            </a:endParaRPr>
          </a:p>
          <a:p>
            <a:pPr lvl="0" indent="72009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rPr>
              <a:t> </a:t>
            </a:r>
            <a:r>
              <a:rPr lang="zh-CN" altLang="en-US" dirty="0" smtClean="0">
                <a:solidFill>
                  <a:prstClr val="black"/>
                </a:solidFill>
                <a:latin typeface="楷体" panose="02010609060101010101" pitchFamily="49" charset="-122"/>
                <a:ea typeface="楷体" panose="02010609060101010101" pitchFamily="49" charset="-122"/>
              </a:rPr>
              <a:t>  间接</a:t>
            </a:r>
            <a:r>
              <a:rPr lang="zh-CN" altLang="en-US" dirty="0">
                <a:solidFill>
                  <a:prstClr val="black"/>
                </a:solidFill>
                <a:latin typeface="楷体" panose="02010609060101010101" pitchFamily="49" charset="-122"/>
                <a:ea typeface="楷体" panose="02010609060101010101" pitchFamily="49" charset="-122"/>
              </a:rPr>
              <a:t>的价值主要体现于对社会成员的</a:t>
            </a:r>
            <a:r>
              <a:rPr lang="zh-CN" altLang="en-US" b="1" dirty="0">
                <a:solidFill>
                  <a:srgbClr val="C00000"/>
                </a:solidFill>
                <a:latin typeface="楷体" panose="02010609060101010101" pitchFamily="49" charset="-122"/>
                <a:ea typeface="楷体" panose="02010609060101010101" pitchFamily="49" charset="-122"/>
              </a:rPr>
              <a:t>习俗养成及道德规范的培养</a:t>
            </a:r>
            <a:r>
              <a:rPr lang="zh-CN" altLang="en-US" dirty="0">
                <a:solidFill>
                  <a:srgbClr val="C00000"/>
                </a:solidFill>
                <a:latin typeface="楷体" panose="02010609060101010101" pitchFamily="49" charset="-122"/>
                <a:ea typeface="楷体" panose="02010609060101010101" pitchFamily="49" charset="-122"/>
              </a:rPr>
              <a:t>。</a:t>
            </a:r>
          </a:p>
          <a:p>
            <a:pPr lvl="0" indent="72009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rPr>
              <a:t>② 民间故事以其独有的</a:t>
            </a:r>
            <a:r>
              <a:rPr lang="zh-CN" altLang="en-US" b="1" dirty="0">
                <a:solidFill>
                  <a:srgbClr val="C00000"/>
                </a:solidFill>
                <a:latin typeface="楷体" panose="02010609060101010101" pitchFamily="49" charset="-122"/>
                <a:ea typeface="楷体" panose="02010609060101010101" pitchFamily="49" charset="-122"/>
              </a:rPr>
              <a:t>艺术魅力</a:t>
            </a:r>
            <a:r>
              <a:rPr lang="zh-CN" altLang="en-US" dirty="0">
                <a:solidFill>
                  <a:prstClr val="black"/>
                </a:solidFill>
                <a:latin typeface="楷体" panose="02010609060101010101" pitchFamily="49" charset="-122"/>
                <a:ea typeface="楷体" panose="02010609060101010101" pitchFamily="49" charset="-122"/>
              </a:rPr>
              <a:t>，</a:t>
            </a:r>
            <a:r>
              <a:rPr lang="zh-CN" altLang="en-US" dirty="0" smtClean="0">
                <a:solidFill>
                  <a:prstClr val="black"/>
                </a:solidFill>
                <a:latin typeface="楷体" panose="02010609060101010101" pitchFamily="49" charset="-122"/>
                <a:ea typeface="楷体" panose="02010609060101010101" pitchFamily="49" charset="-122"/>
              </a:rPr>
              <a:t>不但为成</a:t>
            </a:r>
            <a:r>
              <a:rPr lang="zh-CN" altLang="en-US" dirty="0">
                <a:solidFill>
                  <a:prstClr val="black"/>
                </a:solidFill>
                <a:latin typeface="楷体" panose="02010609060101010101" pitchFamily="49" charset="-122"/>
                <a:ea typeface="楷体" panose="02010609060101010101" pitchFamily="49" charset="-122"/>
              </a:rPr>
              <a:t>年人所喜爱，更是和</a:t>
            </a:r>
            <a:r>
              <a:rPr lang="zh-CN" altLang="en-US" b="1" dirty="0">
                <a:solidFill>
                  <a:srgbClr val="C00000"/>
                </a:solidFill>
                <a:latin typeface="楷体" panose="02010609060101010101" pitchFamily="49" charset="-122"/>
                <a:ea typeface="楷体" panose="02010609060101010101" pitchFamily="49" charset="-122"/>
              </a:rPr>
              <a:t>孩子们</a:t>
            </a:r>
            <a:r>
              <a:rPr lang="zh-CN" altLang="en-US" dirty="0">
                <a:solidFill>
                  <a:prstClr val="black"/>
                </a:solidFill>
                <a:latin typeface="楷体" panose="02010609060101010101" pitchFamily="49" charset="-122"/>
                <a:ea typeface="楷体" panose="02010609060101010101" pitchFamily="49" charset="-122"/>
              </a:rPr>
              <a:t>结下了不解之缘。</a:t>
            </a:r>
          </a:p>
        </p:txBody>
      </p:sp>
    </p:spTree>
    <p:custDataLst>
      <p:tags r:id="rId1"/>
    </p:custDataLst>
    <p:extLst>
      <p:ext uri="{BB962C8B-B14F-4D97-AF65-F5344CB8AC3E}">
        <p14:creationId xmlns:p14="http://schemas.microsoft.com/office/powerpoint/2010/main" val="199288097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9730" y="883285"/>
            <a:ext cx="3674404"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5.3.1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民间故事的价值</a:t>
            </a:r>
          </a:p>
        </p:txBody>
      </p:sp>
      <p:sp>
        <p:nvSpPr>
          <p:cNvPr id="3" name="文本框 2"/>
          <p:cNvSpPr txBox="1"/>
          <p:nvPr/>
        </p:nvSpPr>
        <p:spPr>
          <a:xfrm>
            <a:off x="379730" y="1706245"/>
            <a:ext cx="10288270" cy="645160"/>
          </a:xfrm>
          <a:prstGeom prst="rect">
            <a:avLst/>
          </a:prstGeom>
          <a:noFill/>
        </p:spPr>
        <p:txBody>
          <a:bodyPr wrap="square" rtlCol="0" anchor="t">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）文化价值（</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）教育价值 （</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）心理补偿价值</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273050" y="146050"/>
            <a:ext cx="4894289"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5.3</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民间故事的价值及其研究</a:t>
            </a:r>
          </a:p>
        </p:txBody>
      </p:sp>
      <p:sp>
        <p:nvSpPr>
          <p:cNvPr id="5" name="文本框 4"/>
          <p:cNvSpPr txBox="1"/>
          <p:nvPr/>
        </p:nvSpPr>
        <p:spPr>
          <a:xfrm>
            <a:off x="550842" y="2337366"/>
            <a:ext cx="6339840" cy="64633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3</a:t>
            </a:r>
            <a:r>
              <a:rPr kumimoji="0" lang="en-US"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 </a:t>
            </a:r>
            <a:r>
              <a:rPr kumimoji="0" lang="zh-CN" altLang="en-US" sz="24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心理补偿价值</a:t>
            </a:r>
            <a:endParaRPr kumimoji="0" lang="zh-CN" altLang="en-US" sz="24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endParaRPr>
          </a:p>
        </p:txBody>
      </p:sp>
      <p:sp>
        <p:nvSpPr>
          <p:cNvPr id="6" name="文本框 5"/>
          <p:cNvSpPr txBox="1"/>
          <p:nvPr/>
        </p:nvSpPr>
        <p:spPr>
          <a:xfrm>
            <a:off x="379730" y="3044347"/>
            <a:ext cx="11297285" cy="961289"/>
          </a:xfrm>
          <a:prstGeom prst="rect">
            <a:avLst/>
          </a:prstGeom>
          <a:noFill/>
        </p:spPr>
        <p:txBody>
          <a:bodyPr wrap="square" rtlCol="0" anchor="t">
            <a:spAutoFit/>
          </a:bodyPr>
          <a:lstStyle/>
          <a:p>
            <a:pPr lvl="0" indent="720090" fontAlgn="base" hangingPunct="0">
              <a:lnSpc>
                <a:spcPct val="150000"/>
              </a:lnSpc>
              <a:spcBef>
                <a:spcPct val="0"/>
              </a:spcBef>
              <a:spcAft>
                <a:spcPct val="0"/>
              </a:spcAft>
              <a:defRPr/>
            </a:pP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民间故事在讲述和听取的过程中，在人们的心理上可以形成一种</a:t>
            </a:r>
            <a:r>
              <a:rPr lang="zh-CN" altLang="en-US" sz="2000" dirty="0">
                <a:solidFill>
                  <a:srgbClr val="C00000"/>
                </a:solidFill>
                <a:latin typeface="微软雅黑" panose="020B0503020204020204" charset="-122"/>
                <a:ea typeface="微软雅黑" panose="020B0503020204020204" charset="-122"/>
                <a:cs typeface="Calibri" panose="020F0502020204030204" charset="0"/>
                <a:sym typeface="+mn-ea"/>
              </a:rPr>
              <a:t>审美的愉悦之感</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，对民众具有一种</a:t>
            </a:r>
            <a:r>
              <a:rPr lang="zh-CN" altLang="en-US" sz="2000" dirty="0">
                <a:latin typeface="微软雅黑" panose="020B0503020204020204" charset="-122"/>
                <a:ea typeface="微软雅黑" panose="020B0503020204020204" charset="-122"/>
                <a:cs typeface="Calibri" panose="020F0502020204030204" charset="0"/>
                <a:sym typeface="+mn-ea"/>
              </a:rPr>
              <a:t>心理补偿的</a:t>
            </a:r>
            <a:r>
              <a:rPr lang="zh-CN" altLang="en-US" sz="2000" dirty="0" smtClean="0">
                <a:latin typeface="微软雅黑" panose="020B0503020204020204" charset="-122"/>
                <a:ea typeface="微软雅黑" panose="020B0503020204020204" charset="-122"/>
                <a:cs typeface="Calibri" panose="020F0502020204030204" charset="0"/>
                <a:sym typeface="+mn-ea"/>
              </a:rPr>
              <a:t>价值。</a:t>
            </a:r>
            <a:endParaRPr lang="zh-CN" altLang="en-US" sz="2000" dirty="0">
              <a:latin typeface="微软雅黑" panose="020B0503020204020204" charset="-122"/>
              <a:ea typeface="微软雅黑" panose="020B0503020204020204" charset="-122"/>
              <a:cs typeface="Calibri" panose="020F0502020204030204" charset="0"/>
              <a:sym typeface="+mn-ea"/>
            </a:endParaRPr>
          </a:p>
        </p:txBody>
      </p:sp>
      <p:sp>
        <p:nvSpPr>
          <p:cNvPr id="26" name="五边形 25"/>
          <p:cNvSpPr/>
          <p:nvPr/>
        </p:nvSpPr>
        <p:spPr>
          <a:xfrm flipH="1">
            <a:off x="4220109" y="109395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论述</a:t>
            </a:r>
          </a:p>
        </p:txBody>
      </p:sp>
      <p:pic>
        <p:nvPicPr>
          <p:cNvPr id="7" name="图片 6"/>
          <p:cNvPicPr>
            <a:picLocks noChangeAspect="1"/>
          </p:cNvPicPr>
          <p:nvPr/>
        </p:nvPicPr>
        <p:blipFill>
          <a:blip r:embed="rId3"/>
          <a:stretch>
            <a:fillRect/>
          </a:stretch>
        </p:blipFill>
        <p:spPr>
          <a:xfrm>
            <a:off x="8462682" y="-15240"/>
            <a:ext cx="3729318" cy="1575053"/>
          </a:xfrm>
          <a:prstGeom prst="rect">
            <a:avLst/>
          </a:prstGeom>
        </p:spPr>
      </p:pic>
      <p:sp>
        <p:nvSpPr>
          <p:cNvPr id="8" name="矩形 7"/>
          <p:cNvSpPr/>
          <p:nvPr/>
        </p:nvSpPr>
        <p:spPr>
          <a:xfrm>
            <a:off x="550842" y="4066286"/>
            <a:ext cx="11641158" cy="1273875"/>
          </a:xfrm>
          <a:prstGeom prst="rect">
            <a:avLst/>
          </a:prstGeom>
        </p:spPr>
        <p:txBody>
          <a:bodyPr wrap="square">
            <a:spAutoFit/>
          </a:bodyPr>
          <a:lstStyle/>
          <a:p>
            <a:pPr lvl="0" indent="4572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cs typeface="Calibri" panose="020F0502020204030204" charset="0"/>
                <a:sym typeface="+mn-ea"/>
              </a:rPr>
              <a:t>勤劳终获回报，有情终成眷属</a:t>
            </a:r>
          </a:p>
          <a:p>
            <a:pPr lvl="0" indent="457200" fontAlgn="base" hangingPunct="0">
              <a:lnSpc>
                <a:spcPct val="150000"/>
              </a:lnSpc>
              <a:spcBef>
                <a:spcPct val="0"/>
              </a:spcBef>
              <a:spcAft>
                <a:spcPct val="0"/>
              </a:spcAft>
              <a:defRPr/>
            </a:pPr>
            <a:r>
              <a:rPr lang="zh-CN" altLang="en-US" dirty="0">
                <a:solidFill>
                  <a:prstClr val="black"/>
                </a:solidFill>
                <a:latin typeface="楷体" panose="02010609060101010101" pitchFamily="49" charset="-122"/>
                <a:ea typeface="楷体" panose="02010609060101010101" pitchFamily="49" charset="-122"/>
              </a:rPr>
              <a:t>民间故事对民众的心理补偿，所激起的主要不是官能享受的快感，而是进行生存斗争、进取的快乐。这种审美愉悦同我国劳动民众淳朴的道德相融合，具有积极的价值与作用。</a:t>
            </a:r>
          </a:p>
        </p:txBody>
      </p:sp>
    </p:spTree>
    <p:custDataLst>
      <p:tags r:id="rId1"/>
    </p:custDataLst>
    <p:extLst>
      <p:ext uri="{BB962C8B-B14F-4D97-AF65-F5344CB8AC3E}">
        <p14:creationId xmlns:p14="http://schemas.microsoft.com/office/powerpoint/2010/main" val="9454195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3050" y="1733307"/>
            <a:ext cx="11586210" cy="424731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1. </a:t>
            </a:r>
            <a:r>
              <a:rPr kumimoji="0" lang="zh-CN" altLang="en-US" sz="2000"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国外</a:t>
            </a:r>
            <a:r>
              <a:rPr lang="zh-CN" altLang="en-US" sz="2000" dirty="0"/>
              <a:t/>
            </a:r>
            <a:br>
              <a:rPr lang="zh-CN" altLang="en-US" sz="2000" dirty="0"/>
            </a:br>
            <a:r>
              <a:rPr lang="zh-CN" altLang="en-US" sz="2000" dirty="0">
                <a:latin typeface="Microsoft YaHei" charset="-122"/>
                <a:ea typeface="Microsoft YaHei" charset="-122"/>
                <a:cs typeface="Microsoft YaHei" charset="-122"/>
              </a:rPr>
              <a:t>从世界范围来看，真正具有现代科学意义的民间故事研究肇始于</a:t>
            </a:r>
            <a:r>
              <a:rPr lang="en-US" altLang="zh-CN" sz="2000" dirty="0">
                <a:latin typeface="Microsoft YaHei" charset="-122"/>
                <a:ea typeface="Microsoft YaHei" charset="-122"/>
                <a:cs typeface="Microsoft YaHei" charset="-122"/>
              </a:rPr>
              <a:t>19</a:t>
            </a:r>
            <a:r>
              <a:rPr lang="zh-CN" altLang="en-US" sz="2000" dirty="0">
                <a:latin typeface="Microsoft YaHei" charset="-122"/>
                <a:ea typeface="Microsoft YaHei" charset="-122"/>
                <a:cs typeface="Microsoft YaHei" charset="-122"/>
              </a:rPr>
              <a:t>世纪初。 </a:t>
            </a:r>
            <a:r>
              <a:rPr kumimoji="0" lang="zh-CN" altLang="en-US" sz="20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1812</a:t>
            </a: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年——1814年间，德国著名语言学家</a:t>
            </a:r>
            <a:r>
              <a:rPr kumimoji="0" lang="zh-CN" altLang="en-US" sz="200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格林兄弟</a:t>
            </a: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出版了他们搜集整理的《儿童与家庭故事集》（即《格林童话集》），接着，又出版了《德国的传说》、《德国的神话》等专集，在欧洲激起巨大反响。</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2. </a:t>
            </a:r>
            <a:r>
              <a:rPr kumimoji="0" lang="zh-CN" altLang="en-US" sz="2000"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国内</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中国的民间故事研究是从20世纪二三十年代开始的，这一时期的成果主要有</a:t>
            </a:r>
            <a:r>
              <a:rPr kumimoji="0" lang="zh-CN" altLang="en-US" sz="200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赵景深、钟敬文</a:t>
            </a: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等人有关民间故事尤其是童话研究的一系列论述和译述。</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自20世纪90年代以来，中国民间文学三套集成之一的</a:t>
            </a:r>
            <a:r>
              <a:rPr kumimoji="0" lang="zh-CN" altLang="en-US" sz="200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《中国故事集成》</a:t>
            </a: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各省卷开始陆续出版，至目前已全部出齐</a:t>
            </a:r>
            <a:r>
              <a:rPr kumimoji="0" lang="zh-CN" altLang="en-US" sz="200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p:txBody>
      </p:sp>
      <p:sp>
        <p:nvSpPr>
          <p:cNvPr id="4" name="文本框 3"/>
          <p:cNvSpPr txBox="1"/>
          <p:nvPr/>
        </p:nvSpPr>
        <p:spPr>
          <a:xfrm>
            <a:off x="273050" y="808539"/>
            <a:ext cx="6109335" cy="738664"/>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5.3.2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民间故事的研究</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（了解即可）</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p:txBody>
      </p:sp>
      <p:sp>
        <p:nvSpPr>
          <p:cNvPr id="24" name="五边形 23"/>
          <p:cNvSpPr/>
          <p:nvPr/>
        </p:nvSpPr>
        <p:spPr>
          <a:xfrm flipH="1">
            <a:off x="6010809" y="24686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5" name="图片 4"/>
          <p:cNvPicPr>
            <a:picLocks noChangeAspect="1"/>
          </p:cNvPicPr>
          <p:nvPr/>
        </p:nvPicPr>
        <p:blipFill>
          <a:blip r:embed="rId4"/>
          <a:stretch>
            <a:fillRect/>
          </a:stretch>
        </p:blipFill>
        <p:spPr>
          <a:xfrm>
            <a:off x="8462682" y="-15240"/>
            <a:ext cx="3729318" cy="1575053"/>
          </a:xfrm>
          <a:prstGeom prst="rect">
            <a:avLst/>
          </a:prstGeom>
        </p:spPr>
      </p:pic>
      <p:sp>
        <p:nvSpPr>
          <p:cNvPr id="6" name="文本框 5"/>
          <p:cNvSpPr txBox="1"/>
          <p:nvPr/>
        </p:nvSpPr>
        <p:spPr>
          <a:xfrm>
            <a:off x="273050" y="146050"/>
            <a:ext cx="4894289"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5.3</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民间故事的价值及其研究</a:t>
            </a:r>
          </a:p>
        </p:txBody>
      </p:sp>
    </p:spTree>
    <p:custDataLst>
      <p:tags r:id="rId1"/>
    </p:custDataLst>
    <p:extLst>
      <p:ext uri="{BB962C8B-B14F-4D97-AF65-F5344CB8AC3E}">
        <p14:creationId xmlns:p14="http://schemas.microsoft.com/office/powerpoint/2010/main" val="73182286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第五章</a:t>
            </a:r>
          </a:p>
        </p:txBody>
      </p:sp>
      <p:pic>
        <p:nvPicPr>
          <p:cNvPr id="5" name="图片 4" descr="第五章  民间故事 "/>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080" y="281940"/>
            <a:ext cx="11831955" cy="6383020"/>
          </a:xfrm>
          <a:prstGeom prst="rect">
            <a:avLst/>
          </a:prstGeom>
        </p:spPr>
      </p:pic>
    </p:spTree>
    <p:custDataLst>
      <p:tags r:id="rId1"/>
    </p:custDataLst>
    <p:extLst>
      <p:ext uri="{BB962C8B-B14F-4D97-AF65-F5344CB8AC3E}">
        <p14:creationId xmlns:p14="http://schemas.microsoft.com/office/powerpoint/2010/main" val="10081085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8182" y="428263"/>
            <a:ext cx="3032567" cy="369332"/>
          </a:xfrm>
          <a:prstGeom prst="rect">
            <a:avLst/>
          </a:prstGeom>
          <a:noFill/>
        </p:spPr>
        <p:txBody>
          <a:bodyPr wrap="square" rtlCol="0">
            <a:spAutoFit/>
          </a:bodyPr>
          <a:lstStyle/>
          <a:p>
            <a:r>
              <a:rPr kumimoji="1" lang="zh-CN" altLang="en-US" dirty="0" smtClean="0"/>
              <a:t>随堂练习</a:t>
            </a:r>
            <a:endParaRPr kumimoji="1" lang="zh-CN" altLang="en-US" dirty="0"/>
          </a:p>
        </p:txBody>
      </p:sp>
      <p:sp>
        <p:nvSpPr>
          <p:cNvPr id="3" name="矩形 2"/>
          <p:cNvSpPr/>
          <p:nvPr/>
        </p:nvSpPr>
        <p:spPr>
          <a:xfrm>
            <a:off x="648182" y="1556415"/>
            <a:ext cx="6096000" cy="3360022"/>
          </a:xfrm>
          <a:prstGeom prst="rect">
            <a:avLst/>
          </a:prstGeom>
        </p:spPr>
        <p:txBody>
          <a:bodyPr>
            <a:spAutoFit/>
          </a:bodyPr>
          <a:lstStyle/>
          <a:p>
            <a:pPr>
              <a:lnSpc>
                <a:spcPct val="150000"/>
              </a:lnSpc>
            </a:pPr>
            <a:r>
              <a:rPr lang="zh-CN" altLang="en-US" sz="2400" dirty="0"/>
              <a:t>从世界范围来看，真正具有现代科学意义的民间故事研究肇始于（ ）</a:t>
            </a:r>
          </a:p>
          <a:p>
            <a:pPr>
              <a:lnSpc>
                <a:spcPct val="150000"/>
              </a:lnSpc>
            </a:pPr>
            <a:r>
              <a:rPr lang="en-US" altLang="zh-CN" sz="2400" dirty="0"/>
              <a:t>A:19</a:t>
            </a:r>
            <a:r>
              <a:rPr lang="zh-CN" altLang="en-US" sz="2400" dirty="0"/>
              <a:t>世纪初</a:t>
            </a:r>
          </a:p>
          <a:p>
            <a:pPr>
              <a:lnSpc>
                <a:spcPct val="150000"/>
              </a:lnSpc>
            </a:pPr>
            <a:r>
              <a:rPr lang="en-US" altLang="zh-CN" sz="2400" dirty="0"/>
              <a:t>B:20</a:t>
            </a:r>
            <a:r>
              <a:rPr lang="zh-CN" altLang="en-US" sz="2400" dirty="0"/>
              <a:t>世纪初</a:t>
            </a:r>
          </a:p>
          <a:p>
            <a:pPr>
              <a:lnSpc>
                <a:spcPct val="150000"/>
              </a:lnSpc>
            </a:pPr>
            <a:r>
              <a:rPr lang="en-US" altLang="zh-CN" sz="2400" dirty="0"/>
              <a:t>C:20</a:t>
            </a:r>
            <a:r>
              <a:rPr lang="zh-CN" altLang="en-US" sz="2400" dirty="0"/>
              <a:t>世纪末</a:t>
            </a:r>
          </a:p>
          <a:p>
            <a:pPr>
              <a:lnSpc>
                <a:spcPct val="150000"/>
              </a:lnSpc>
            </a:pPr>
            <a:r>
              <a:rPr lang="en-US" altLang="zh-CN" sz="2400" dirty="0"/>
              <a:t>D:19</a:t>
            </a:r>
            <a:r>
              <a:rPr lang="zh-CN" altLang="en-US" sz="2400" dirty="0"/>
              <a:t>世纪末</a:t>
            </a:r>
          </a:p>
        </p:txBody>
      </p:sp>
    </p:spTree>
    <p:extLst>
      <p:ext uri="{BB962C8B-B14F-4D97-AF65-F5344CB8AC3E}">
        <p14:creationId xmlns:p14="http://schemas.microsoft.com/office/powerpoint/2010/main" val="18980177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8182" y="428263"/>
            <a:ext cx="3032567" cy="369332"/>
          </a:xfrm>
          <a:prstGeom prst="rect">
            <a:avLst/>
          </a:prstGeom>
          <a:noFill/>
        </p:spPr>
        <p:txBody>
          <a:bodyPr wrap="square" rtlCol="0">
            <a:spAutoFit/>
          </a:bodyPr>
          <a:lstStyle/>
          <a:p>
            <a:r>
              <a:rPr kumimoji="1" lang="zh-CN" altLang="en-US" dirty="0" smtClean="0"/>
              <a:t>随堂练习</a:t>
            </a:r>
            <a:endParaRPr kumimoji="1" lang="zh-CN" altLang="en-US" dirty="0"/>
          </a:p>
        </p:txBody>
      </p:sp>
      <p:sp>
        <p:nvSpPr>
          <p:cNvPr id="3" name="矩形 2"/>
          <p:cNvSpPr/>
          <p:nvPr/>
        </p:nvSpPr>
        <p:spPr>
          <a:xfrm>
            <a:off x="648182" y="1556415"/>
            <a:ext cx="6096000" cy="3416320"/>
          </a:xfrm>
          <a:prstGeom prst="rect">
            <a:avLst/>
          </a:prstGeom>
        </p:spPr>
        <p:txBody>
          <a:bodyPr>
            <a:spAutoFit/>
          </a:bodyPr>
          <a:lstStyle/>
          <a:p>
            <a:pPr>
              <a:lnSpc>
                <a:spcPct val="150000"/>
              </a:lnSpc>
            </a:pPr>
            <a:r>
              <a:rPr lang="zh-CN" altLang="en-US" sz="2400" dirty="0"/>
              <a:t>从世界范围来看，真正具有现代科学意义的民间故事研究肇始于</a:t>
            </a:r>
            <a:r>
              <a:rPr lang="zh-CN" altLang="en-US" sz="2400" dirty="0" smtClean="0"/>
              <a:t>（）</a:t>
            </a:r>
            <a:endParaRPr lang="zh-CN" altLang="en-US" sz="2400" dirty="0"/>
          </a:p>
          <a:p>
            <a:pPr>
              <a:lnSpc>
                <a:spcPct val="150000"/>
              </a:lnSpc>
            </a:pPr>
            <a:r>
              <a:rPr lang="en-US" altLang="zh-CN" sz="2400" dirty="0">
                <a:solidFill>
                  <a:srgbClr val="C00000"/>
                </a:solidFill>
              </a:rPr>
              <a:t>A:19</a:t>
            </a:r>
            <a:r>
              <a:rPr lang="zh-CN" altLang="en-US" sz="2400" dirty="0">
                <a:solidFill>
                  <a:srgbClr val="C00000"/>
                </a:solidFill>
              </a:rPr>
              <a:t>世纪初</a:t>
            </a:r>
          </a:p>
          <a:p>
            <a:pPr>
              <a:lnSpc>
                <a:spcPct val="150000"/>
              </a:lnSpc>
            </a:pPr>
            <a:r>
              <a:rPr lang="en-US" altLang="zh-CN" sz="2400" dirty="0"/>
              <a:t>B:20</a:t>
            </a:r>
            <a:r>
              <a:rPr lang="zh-CN" altLang="en-US" sz="2400" dirty="0"/>
              <a:t>世纪初</a:t>
            </a:r>
          </a:p>
          <a:p>
            <a:pPr>
              <a:lnSpc>
                <a:spcPct val="150000"/>
              </a:lnSpc>
            </a:pPr>
            <a:r>
              <a:rPr lang="en-US" altLang="zh-CN" sz="2400" dirty="0"/>
              <a:t>C:20</a:t>
            </a:r>
            <a:r>
              <a:rPr lang="zh-CN" altLang="en-US" sz="2400" dirty="0"/>
              <a:t>世纪末</a:t>
            </a:r>
          </a:p>
          <a:p>
            <a:pPr>
              <a:lnSpc>
                <a:spcPct val="150000"/>
              </a:lnSpc>
            </a:pPr>
            <a:r>
              <a:rPr lang="en-US" altLang="zh-CN" sz="2400" dirty="0"/>
              <a:t>D:19</a:t>
            </a:r>
            <a:r>
              <a:rPr lang="zh-CN" altLang="en-US" sz="2400" dirty="0"/>
              <a:t>世纪末</a:t>
            </a:r>
          </a:p>
        </p:txBody>
      </p:sp>
    </p:spTree>
    <p:extLst>
      <p:ext uri="{BB962C8B-B14F-4D97-AF65-F5344CB8AC3E}">
        <p14:creationId xmlns:p14="http://schemas.microsoft.com/office/powerpoint/2010/main" val="151101328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8182" y="428263"/>
            <a:ext cx="3032567" cy="369332"/>
          </a:xfrm>
          <a:prstGeom prst="rect">
            <a:avLst/>
          </a:prstGeom>
          <a:noFill/>
        </p:spPr>
        <p:txBody>
          <a:bodyPr wrap="square" rtlCol="0">
            <a:spAutoFit/>
          </a:bodyPr>
          <a:lstStyle/>
          <a:p>
            <a:r>
              <a:rPr kumimoji="1" lang="zh-CN" altLang="en-US" dirty="0" smtClean="0"/>
              <a:t>随堂练习</a:t>
            </a:r>
            <a:endParaRPr kumimoji="1" lang="zh-CN" altLang="en-US" dirty="0"/>
          </a:p>
        </p:txBody>
      </p:sp>
      <p:sp>
        <p:nvSpPr>
          <p:cNvPr id="3" name="矩形 2"/>
          <p:cNvSpPr/>
          <p:nvPr/>
        </p:nvSpPr>
        <p:spPr>
          <a:xfrm>
            <a:off x="648182" y="1556415"/>
            <a:ext cx="6096000" cy="2802883"/>
          </a:xfrm>
          <a:prstGeom prst="rect">
            <a:avLst/>
          </a:prstGeom>
        </p:spPr>
        <p:txBody>
          <a:bodyPr>
            <a:spAutoFit/>
          </a:bodyPr>
          <a:lstStyle/>
          <a:p>
            <a:pPr>
              <a:lnSpc>
                <a:spcPct val="150000"/>
              </a:lnSpc>
            </a:pPr>
            <a:r>
              <a:rPr lang="zh-CN" altLang="en-US" sz="2400" dirty="0">
                <a:solidFill>
                  <a:srgbClr val="1F2D3D"/>
                </a:solidFill>
                <a:latin typeface="Helvetica Neue For Number" charset="0"/>
              </a:rPr>
              <a:t>格林兄弟属于民间故事研究的哪一个学派（ </a:t>
            </a:r>
            <a:r>
              <a:rPr lang="zh-CN" altLang="en-US" sz="2400" dirty="0" smtClean="0">
                <a:solidFill>
                  <a:srgbClr val="1F2D3D"/>
                </a:solidFill>
                <a:latin typeface="Helvetica Neue For Number" charset="0"/>
              </a:rPr>
              <a:t>）</a:t>
            </a:r>
            <a:endParaRPr lang="zh-CN" altLang="en-US" sz="2400" dirty="0">
              <a:solidFill>
                <a:srgbClr val="1F2D3D"/>
              </a:solidFill>
              <a:latin typeface="Helvetica Neue For Number" charset="0"/>
            </a:endParaRPr>
          </a:p>
          <a:p>
            <a:pPr>
              <a:lnSpc>
                <a:spcPct val="150000"/>
              </a:lnSpc>
            </a:pPr>
            <a:r>
              <a:rPr lang="en-US" altLang="zh-CN" sz="2400" dirty="0">
                <a:solidFill>
                  <a:srgbClr val="1F2D3D"/>
                </a:solidFill>
                <a:latin typeface="Helvetica Neue For Number" charset="0"/>
              </a:rPr>
              <a:t>A:</a:t>
            </a:r>
            <a:r>
              <a:rPr lang="zh-CN" altLang="en-US" sz="2400" dirty="0">
                <a:solidFill>
                  <a:srgbClr val="1F2D3D"/>
                </a:solidFill>
                <a:latin typeface="Helvetica Neue For Number" charset="0"/>
              </a:rPr>
              <a:t>人类学派 </a:t>
            </a:r>
          </a:p>
          <a:p>
            <a:pPr>
              <a:lnSpc>
                <a:spcPct val="150000"/>
              </a:lnSpc>
            </a:pPr>
            <a:r>
              <a:rPr lang="en-US" altLang="zh-CN" sz="2400" dirty="0">
                <a:solidFill>
                  <a:srgbClr val="1F2D3D"/>
                </a:solidFill>
                <a:latin typeface="Helvetica Neue For Number" charset="0"/>
              </a:rPr>
              <a:t>B:</a:t>
            </a:r>
            <a:r>
              <a:rPr lang="zh-CN" altLang="en-US" sz="2400" dirty="0">
                <a:solidFill>
                  <a:srgbClr val="1F2D3D"/>
                </a:solidFill>
                <a:latin typeface="Helvetica Neue For Number" charset="0"/>
              </a:rPr>
              <a:t>流传学派 </a:t>
            </a:r>
          </a:p>
          <a:p>
            <a:pPr>
              <a:lnSpc>
                <a:spcPct val="150000"/>
              </a:lnSpc>
            </a:pPr>
            <a:r>
              <a:rPr lang="en-US" altLang="zh-CN" sz="2400" dirty="0">
                <a:solidFill>
                  <a:srgbClr val="1F2D3D"/>
                </a:solidFill>
                <a:latin typeface="Helvetica Neue For Number" charset="0"/>
              </a:rPr>
              <a:t>C:</a:t>
            </a:r>
            <a:r>
              <a:rPr lang="zh-CN" altLang="en-US" sz="2400" dirty="0">
                <a:solidFill>
                  <a:srgbClr val="1F2D3D"/>
                </a:solidFill>
                <a:latin typeface="Helvetica Neue For Number" charset="0"/>
              </a:rPr>
              <a:t>神话学派 </a:t>
            </a:r>
          </a:p>
          <a:p>
            <a:pPr>
              <a:lnSpc>
                <a:spcPct val="150000"/>
              </a:lnSpc>
            </a:pPr>
            <a:r>
              <a:rPr lang="en-US" altLang="zh-CN" sz="2400" dirty="0">
                <a:solidFill>
                  <a:srgbClr val="1F2D3D"/>
                </a:solidFill>
                <a:latin typeface="Helvetica Neue For Number" charset="0"/>
              </a:rPr>
              <a:t>D:</a:t>
            </a:r>
            <a:r>
              <a:rPr lang="zh-CN" altLang="en-US" sz="2400" dirty="0">
                <a:solidFill>
                  <a:srgbClr val="1F2D3D"/>
                </a:solidFill>
                <a:latin typeface="Helvetica Neue For Number" charset="0"/>
              </a:rPr>
              <a:t>心理学派</a:t>
            </a:r>
            <a:endParaRPr lang="zh-CN" altLang="en-US" sz="2400" b="0" i="0" dirty="0">
              <a:solidFill>
                <a:srgbClr val="1F2D3D"/>
              </a:solidFill>
              <a:effectLst/>
              <a:latin typeface="Helvetica Neue For Number" charset="0"/>
            </a:endParaRPr>
          </a:p>
        </p:txBody>
      </p:sp>
    </p:spTree>
    <p:extLst>
      <p:ext uri="{BB962C8B-B14F-4D97-AF65-F5344CB8AC3E}">
        <p14:creationId xmlns:p14="http://schemas.microsoft.com/office/powerpoint/2010/main" val="1193619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511" y="755015"/>
            <a:ext cx="10386695" cy="3077766"/>
          </a:xfrm>
          <a:prstGeom prst="rect">
            <a:avLst/>
          </a:prstGeom>
          <a:noFill/>
        </p:spPr>
        <p:txBody>
          <a:bodyPr wrap="square" rtlCol="0" anchor="t">
            <a:spAutoFit/>
          </a:bodyPr>
          <a:lstStyle/>
          <a:p>
            <a:r>
              <a:rPr lang="en-US" altLang="zh-CN" sz="2800" b="1" dirty="0">
                <a:solidFill>
                  <a:srgbClr val="0070C0"/>
                </a:solidFill>
                <a:latin typeface="微软雅黑" panose="020B0503020204020204" charset="-122"/>
                <a:ea typeface="微软雅黑" panose="020B0503020204020204" charset="-122"/>
                <a:sym typeface="+mn-ea"/>
              </a:rPr>
              <a:t>1</a:t>
            </a:r>
            <a:r>
              <a:rPr lang="zh-CN" altLang="en-US" sz="2800" b="1" dirty="0">
                <a:solidFill>
                  <a:srgbClr val="0070C0"/>
                </a:solidFill>
                <a:latin typeface="微软雅黑" panose="020B0503020204020204" charset="-122"/>
                <a:ea typeface="微软雅黑" panose="020B0503020204020204" charset="-122"/>
                <a:sym typeface="+mn-ea"/>
              </a:rPr>
              <a:t>、人物传说</a:t>
            </a:r>
          </a:p>
          <a:p>
            <a:endParaRPr lang="zh-CN" altLang="en-US" sz="2800" b="1" dirty="0">
              <a:solidFill>
                <a:schemeClr val="tx1"/>
              </a:solidFill>
              <a:latin typeface="微软雅黑" panose="020B0503020204020204" charset="-122"/>
              <a:ea typeface="微软雅黑" panose="020B0503020204020204" charset="-122"/>
              <a:sym typeface="+mn-ea"/>
            </a:endParaRPr>
          </a:p>
          <a:p>
            <a:r>
              <a:rPr lang="zh-CN" altLang="en-US" sz="2400" dirty="0">
                <a:latin typeface="微软雅黑" panose="020B0503020204020204" charset="-122"/>
                <a:ea typeface="微软雅黑" panose="020B0503020204020204" charset="-122"/>
                <a:sym typeface="+mn-ea"/>
              </a:rPr>
              <a:t>这类</a:t>
            </a:r>
            <a:r>
              <a:rPr lang="zh-CN" altLang="en-US" sz="2400" dirty="0" smtClean="0">
                <a:latin typeface="微软雅黑" panose="020B0503020204020204" charset="-122"/>
                <a:ea typeface="微软雅黑" panose="020B0503020204020204" charset="-122"/>
                <a:sym typeface="+mn-ea"/>
              </a:rPr>
              <a:t>传说</a:t>
            </a:r>
            <a:r>
              <a:rPr lang="zh-CN" altLang="en-US" sz="2400" dirty="0" smtClean="0">
                <a:solidFill>
                  <a:srgbClr val="C00000"/>
                </a:solidFill>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为中心，</a:t>
            </a:r>
            <a:r>
              <a:rPr lang="zh-CN" altLang="en-US" sz="2400" dirty="0">
                <a:latin typeface="微软雅黑" panose="020B0503020204020204" charset="-122"/>
                <a:ea typeface="微软雅黑" panose="020B0503020204020204" charset="-122"/>
                <a:sym typeface="+mn-ea"/>
              </a:rPr>
              <a:t>记叙他们的事迹，包含着民众对这些历史人物</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C00000"/>
                </a:solidFill>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a:t>
            </a:r>
            <a:r>
              <a:rPr lang="zh-CN" altLang="en-US" sz="2400" dirty="0">
                <a:latin typeface="微软雅黑" panose="020B0503020204020204" charset="-122"/>
                <a:ea typeface="微软雅黑" panose="020B0503020204020204" charset="-122"/>
                <a:sym typeface="+mn-ea"/>
              </a:rPr>
              <a:t>带有民众的</a:t>
            </a:r>
            <a:r>
              <a:rPr lang="zh-CN" altLang="en-US" sz="2400" dirty="0" smtClean="0">
                <a:latin typeface="微软雅黑" panose="020B0503020204020204" charset="-122"/>
                <a:ea typeface="微软雅黑" panose="020B0503020204020204" charset="-122"/>
                <a:sym typeface="+mn-ea"/>
              </a:rPr>
              <a:t>普遍</a:t>
            </a:r>
            <a:r>
              <a:rPr lang="zh-CN" altLang="en-US" sz="2400" dirty="0" smtClean="0">
                <a:solidFill>
                  <a:srgbClr val="C00000"/>
                </a:solidFill>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a:t>
            </a:r>
            <a:r>
              <a:rPr lang="zh-CN" altLang="en-US" sz="2400" dirty="0">
                <a:latin typeface="微软雅黑" panose="020B0503020204020204" charset="-122"/>
                <a:ea typeface="微软雅黑" panose="020B0503020204020204" charset="-122"/>
                <a:sym typeface="+mn-ea"/>
              </a:rPr>
              <a:t>也融会讲述人的个人情感。</a:t>
            </a:r>
          </a:p>
          <a:p>
            <a:endParaRPr lang="zh-CN" altLang="en-US" dirty="0">
              <a:latin typeface="微软雅黑" panose="020B0503020204020204" charset="-122"/>
              <a:ea typeface="微软雅黑" panose="020B0503020204020204" charset="-122"/>
              <a:sym typeface="+mn-ea"/>
            </a:endParaRPr>
          </a:p>
          <a:p>
            <a:r>
              <a:rPr lang="zh-CN" altLang="en-US" sz="2400" dirty="0">
                <a:latin typeface="微软雅黑" panose="020B0503020204020204" charset="-122"/>
                <a:ea typeface="微软雅黑" panose="020B0503020204020204" charset="-122"/>
                <a:sym typeface="+mn-ea"/>
              </a:rPr>
              <a:t>具体来说，我国的人物传说包括以下几类</a:t>
            </a:r>
            <a:r>
              <a:rPr lang="zh-CN" altLang="en-US" sz="2400" dirty="0">
                <a:latin typeface="楷体" panose="02010609060101010101" pitchFamily="49" charset="-122"/>
                <a:ea typeface="楷体" panose="02010609060101010101" pitchFamily="49" charset="-122"/>
                <a:sym typeface="+mn-ea"/>
              </a:rPr>
              <a:t>：</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a:p>
            <a:endParaRPr lang="zh-CN" altLang="en-US" sz="2400" b="1" dirty="0">
              <a:latin typeface="楷体" panose="02010609060101010101" pitchFamily="49" charset="-122"/>
              <a:ea typeface="楷体" panose="02010609060101010101" pitchFamily="49" charset="-122"/>
            </a:endParaRPr>
          </a:p>
        </p:txBody>
      </p:sp>
      <p:sp>
        <p:nvSpPr>
          <p:cNvPr id="8" name="五边形 7"/>
          <p:cNvSpPr/>
          <p:nvPr/>
        </p:nvSpPr>
        <p:spPr>
          <a:xfrm flipH="1">
            <a:off x="6714543" y="248506"/>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dirty="0">
                <a:latin typeface="微软雅黑" panose="020B0503020204020204" charset="-122"/>
                <a:ea typeface="微软雅黑" panose="020B0503020204020204" charset="-122"/>
              </a:rPr>
              <a:t>名词解释</a:t>
            </a:r>
          </a:p>
        </p:txBody>
      </p:sp>
      <p:sp>
        <p:nvSpPr>
          <p:cNvPr id="3" name="五边形 2"/>
          <p:cNvSpPr/>
          <p:nvPr/>
        </p:nvSpPr>
        <p:spPr>
          <a:xfrm flipH="1">
            <a:off x="4708690" y="248506"/>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xmlns="" id="{D170F47E-315C-9545-8687-F8E810E9C619}"/>
              </a:ext>
            </a:extLst>
          </p:cNvPr>
          <p:cNvSpPr txBox="1"/>
          <p:nvPr/>
        </p:nvSpPr>
        <p:spPr>
          <a:xfrm>
            <a:off x="0" y="92526"/>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6" name="图片 5"/>
          <p:cNvPicPr>
            <a:picLocks noChangeAspect="1"/>
          </p:cNvPicPr>
          <p:nvPr/>
        </p:nvPicPr>
        <p:blipFill>
          <a:blip r:embed="rId3"/>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161899570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8182" y="428263"/>
            <a:ext cx="3032567" cy="369332"/>
          </a:xfrm>
          <a:prstGeom prst="rect">
            <a:avLst/>
          </a:prstGeom>
          <a:noFill/>
        </p:spPr>
        <p:txBody>
          <a:bodyPr wrap="square" rtlCol="0">
            <a:spAutoFit/>
          </a:bodyPr>
          <a:lstStyle/>
          <a:p>
            <a:r>
              <a:rPr kumimoji="1" lang="zh-CN" altLang="en-US" dirty="0" smtClean="0"/>
              <a:t>随堂练习</a:t>
            </a:r>
            <a:endParaRPr kumimoji="1" lang="zh-CN" altLang="en-US" dirty="0"/>
          </a:p>
        </p:txBody>
      </p:sp>
      <p:sp>
        <p:nvSpPr>
          <p:cNvPr id="3" name="矩形 2"/>
          <p:cNvSpPr/>
          <p:nvPr/>
        </p:nvSpPr>
        <p:spPr>
          <a:xfrm>
            <a:off x="648182" y="1556415"/>
            <a:ext cx="6096000" cy="2802883"/>
          </a:xfrm>
          <a:prstGeom prst="rect">
            <a:avLst/>
          </a:prstGeom>
        </p:spPr>
        <p:txBody>
          <a:bodyPr>
            <a:spAutoFit/>
          </a:bodyPr>
          <a:lstStyle/>
          <a:p>
            <a:pPr>
              <a:lnSpc>
                <a:spcPct val="150000"/>
              </a:lnSpc>
            </a:pPr>
            <a:r>
              <a:rPr lang="zh-CN" altLang="en-US" sz="2400" dirty="0">
                <a:solidFill>
                  <a:srgbClr val="1F2D3D"/>
                </a:solidFill>
                <a:latin typeface="Helvetica Neue For Number" charset="0"/>
              </a:rPr>
              <a:t>格林兄弟属于民间故事研究的哪一个学派（ </a:t>
            </a:r>
            <a:r>
              <a:rPr lang="zh-CN" altLang="en-US" sz="2400" dirty="0" smtClean="0">
                <a:solidFill>
                  <a:srgbClr val="1F2D3D"/>
                </a:solidFill>
                <a:latin typeface="Helvetica Neue For Number" charset="0"/>
              </a:rPr>
              <a:t>）</a:t>
            </a:r>
            <a:endParaRPr lang="zh-CN" altLang="en-US" sz="2400" dirty="0">
              <a:solidFill>
                <a:srgbClr val="1F2D3D"/>
              </a:solidFill>
              <a:latin typeface="Helvetica Neue For Number" charset="0"/>
            </a:endParaRPr>
          </a:p>
          <a:p>
            <a:pPr>
              <a:lnSpc>
                <a:spcPct val="150000"/>
              </a:lnSpc>
            </a:pPr>
            <a:r>
              <a:rPr lang="en-US" altLang="zh-CN" sz="2400" dirty="0">
                <a:solidFill>
                  <a:srgbClr val="1F2D3D"/>
                </a:solidFill>
                <a:latin typeface="Helvetica Neue For Number" charset="0"/>
              </a:rPr>
              <a:t>A:</a:t>
            </a:r>
            <a:r>
              <a:rPr lang="zh-CN" altLang="en-US" sz="2400" dirty="0">
                <a:solidFill>
                  <a:srgbClr val="1F2D3D"/>
                </a:solidFill>
                <a:latin typeface="Helvetica Neue For Number" charset="0"/>
              </a:rPr>
              <a:t>人类学派 </a:t>
            </a:r>
          </a:p>
          <a:p>
            <a:pPr>
              <a:lnSpc>
                <a:spcPct val="150000"/>
              </a:lnSpc>
            </a:pPr>
            <a:r>
              <a:rPr lang="en-US" altLang="zh-CN" sz="2400" dirty="0">
                <a:solidFill>
                  <a:srgbClr val="1F2D3D"/>
                </a:solidFill>
                <a:latin typeface="Helvetica Neue For Number" charset="0"/>
              </a:rPr>
              <a:t>B:</a:t>
            </a:r>
            <a:r>
              <a:rPr lang="zh-CN" altLang="en-US" sz="2400" dirty="0">
                <a:solidFill>
                  <a:srgbClr val="1F2D3D"/>
                </a:solidFill>
                <a:latin typeface="Helvetica Neue For Number" charset="0"/>
              </a:rPr>
              <a:t>流传学派 </a:t>
            </a:r>
          </a:p>
          <a:p>
            <a:pPr>
              <a:lnSpc>
                <a:spcPct val="150000"/>
              </a:lnSpc>
            </a:pPr>
            <a:r>
              <a:rPr lang="en-US" altLang="zh-CN" sz="2400" dirty="0">
                <a:solidFill>
                  <a:srgbClr val="1F2D3D"/>
                </a:solidFill>
                <a:latin typeface="Helvetica Neue For Number" charset="0"/>
              </a:rPr>
              <a:t>C:</a:t>
            </a:r>
            <a:r>
              <a:rPr lang="zh-CN" altLang="en-US" sz="2400" dirty="0">
                <a:solidFill>
                  <a:srgbClr val="1F2D3D"/>
                </a:solidFill>
                <a:latin typeface="Helvetica Neue For Number" charset="0"/>
              </a:rPr>
              <a:t>神话学派 </a:t>
            </a:r>
          </a:p>
          <a:p>
            <a:pPr>
              <a:lnSpc>
                <a:spcPct val="150000"/>
              </a:lnSpc>
            </a:pPr>
            <a:r>
              <a:rPr lang="en-US" altLang="zh-CN" sz="2400" dirty="0">
                <a:solidFill>
                  <a:srgbClr val="1F2D3D"/>
                </a:solidFill>
                <a:latin typeface="Helvetica Neue For Number" charset="0"/>
              </a:rPr>
              <a:t>D:</a:t>
            </a:r>
            <a:r>
              <a:rPr lang="zh-CN" altLang="en-US" sz="2400" dirty="0">
                <a:solidFill>
                  <a:srgbClr val="1F2D3D"/>
                </a:solidFill>
                <a:latin typeface="Helvetica Neue For Number" charset="0"/>
              </a:rPr>
              <a:t>心理学派</a:t>
            </a:r>
            <a:endParaRPr lang="zh-CN" altLang="en-US" sz="2400" b="0" i="0" dirty="0">
              <a:solidFill>
                <a:srgbClr val="1F2D3D"/>
              </a:solidFill>
              <a:effectLst/>
              <a:latin typeface="Helvetica Neue For Number" charset="0"/>
            </a:endParaRPr>
          </a:p>
        </p:txBody>
      </p:sp>
    </p:spTree>
    <p:extLst>
      <p:ext uri="{BB962C8B-B14F-4D97-AF65-F5344CB8AC3E}">
        <p14:creationId xmlns:p14="http://schemas.microsoft.com/office/powerpoint/2010/main" val="15442100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8182" y="428263"/>
            <a:ext cx="3032567" cy="369332"/>
          </a:xfrm>
          <a:prstGeom prst="rect">
            <a:avLst/>
          </a:prstGeom>
          <a:noFill/>
        </p:spPr>
        <p:txBody>
          <a:bodyPr wrap="square" rtlCol="0">
            <a:spAutoFit/>
          </a:bodyPr>
          <a:lstStyle/>
          <a:p>
            <a:r>
              <a:rPr kumimoji="1" lang="zh-CN" altLang="en-US" dirty="0" smtClean="0"/>
              <a:t>随堂练习</a:t>
            </a:r>
            <a:endParaRPr kumimoji="1" lang="zh-CN" altLang="en-US" dirty="0"/>
          </a:p>
        </p:txBody>
      </p:sp>
      <p:sp>
        <p:nvSpPr>
          <p:cNvPr id="3" name="矩形 2"/>
          <p:cNvSpPr/>
          <p:nvPr/>
        </p:nvSpPr>
        <p:spPr>
          <a:xfrm>
            <a:off x="648182" y="1556415"/>
            <a:ext cx="6096000" cy="2862322"/>
          </a:xfrm>
          <a:prstGeom prst="rect">
            <a:avLst/>
          </a:prstGeom>
        </p:spPr>
        <p:txBody>
          <a:bodyPr>
            <a:spAutoFit/>
          </a:bodyPr>
          <a:lstStyle/>
          <a:p>
            <a:pPr>
              <a:lnSpc>
                <a:spcPct val="150000"/>
              </a:lnSpc>
            </a:pPr>
            <a:r>
              <a:rPr lang="zh-CN" altLang="en-US" sz="2400" dirty="0">
                <a:solidFill>
                  <a:srgbClr val="1F2D3D"/>
                </a:solidFill>
                <a:latin typeface="Helvetica Neue For Number" charset="0"/>
              </a:rPr>
              <a:t>格林兄弟属于民间故事研究的哪一个学派（ </a:t>
            </a:r>
            <a:r>
              <a:rPr lang="zh-CN" altLang="en-US" sz="2400" dirty="0" smtClean="0">
                <a:solidFill>
                  <a:srgbClr val="1F2D3D"/>
                </a:solidFill>
                <a:latin typeface="Helvetica Neue For Number" charset="0"/>
              </a:rPr>
              <a:t>）</a:t>
            </a:r>
            <a:endParaRPr lang="zh-CN" altLang="en-US" sz="2400" dirty="0">
              <a:solidFill>
                <a:srgbClr val="1F2D3D"/>
              </a:solidFill>
              <a:latin typeface="Helvetica Neue For Number" charset="0"/>
            </a:endParaRPr>
          </a:p>
          <a:p>
            <a:pPr>
              <a:lnSpc>
                <a:spcPct val="150000"/>
              </a:lnSpc>
            </a:pPr>
            <a:r>
              <a:rPr lang="en-US" altLang="zh-CN" sz="2400" dirty="0">
                <a:solidFill>
                  <a:srgbClr val="1F2D3D"/>
                </a:solidFill>
                <a:latin typeface="Helvetica Neue For Number" charset="0"/>
              </a:rPr>
              <a:t>A:</a:t>
            </a:r>
            <a:r>
              <a:rPr lang="zh-CN" altLang="en-US" sz="2400" dirty="0">
                <a:solidFill>
                  <a:srgbClr val="1F2D3D"/>
                </a:solidFill>
                <a:latin typeface="Helvetica Neue For Number" charset="0"/>
              </a:rPr>
              <a:t>人类学派 </a:t>
            </a:r>
          </a:p>
          <a:p>
            <a:pPr>
              <a:lnSpc>
                <a:spcPct val="150000"/>
              </a:lnSpc>
            </a:pPr>
            <a:r>
              <a:rPr lang="en-US" altLang="zh-CN" sz="2400" dirty="0">
                <a:solidFill>
                  <a:srgbClr val="1F2D3D"/>
                </a:solidFill>
                <a:latin typeface="Helvetica Neue For Number" charset="0"/>
              </a:rPr>
              <a:t>B:</a:t>
            </a:r>
            <a:r>
              <a:rPr lang="zh-CN" altLang="en-US" sz="2400" dirty="0">
                <a:solidFill>
                  <a:srgbClr val="1F2D3D"/>
                </a:solidFill>
                <a:latin typeface="Helvetica Neue For Number" charset="0"/>
              </a:rPr>
              <a:t>流传学派 </a:t>
            </a:r>
          </a:p>
          <a:p>
            <a:pPr>
              <a:lnSpc>
                <a:spcPct val="150000"/>
              </a:lnSpc>
            </a:pPr>
            <a:r>
              <a:rPr lang="en-US" altLang="zh-CN" sz="2400" dirty="0">
                <a:solidFill>
                  <a:srgbClr val="C00000"/>
                </a:solidFill>
                <a:latin typeface="Helvetica Neue For Number" charset="0"/>
              </a:rPr>
              <a:t>C:</a:t>
            </a:r>
            <a:r>
              <a:rPr lang="zh-CN" altLang="en-US" sz="2400" dirty="0">
                <a:solidFill>
                  <a:srgbClr val="C00000"/>
                </a:solidFill>
                <a:latin typeface="Helvetica Neue For Number" charset="0"/>
              </a:rPr>
              <a:t>神话学派 </a:t>
            </a:r>
          </a:p>
          <a:p>
            <a:pPr>
              <a:lnSpc>
                <a:spcPct val="150000"/>
              </a:lnSpc>
            </a:pPr>
            <a:r>
              <a:rPr lang="en-US" altLang="zh-CN" sz="2400" dirty="0">
                <a:solidFill>
                  <a:srgbClr val="1F2D3D"/>
                </a:solidFill>
                <a:latin typeface="Helvetica Neue For Number" charset="0"/>
              </a:rPr>
              <a:t>D:</a:t>
            </a:r>
            <a:r>
              <a:rPr lang="zh-CN" altLang="en-US" sz="2400" dirty="0">
                <a:solidFill>
                  <a:srgbClr val="1F2D3D"/>
                </a:solidFill>
                <a:latin typeface="Helvetica Neue For Number" charset="0"/>
              </a:rPr>
              <a:t>心理学派</a:t>
            </a:r>
            <a:endParaRPr lang="zh-CN" altLang="en-US" sz="2400" b="0" i="0" dirty="0">
              <a:solidFill>
                <a:srgbClr val="1F2D3D"/>
              </a:solidFill>
              <a:effectLst/>
              <a:latin typeface="Helvetica Neue For Number" charset="0"/>
            </a:endParaRPr>
          </a:p>
        </p:txBody>
      </p:sp>
    </p:spTree>
    <p:extLst>
      <p:ext uri="{BB962C8B-B14F-4D97-AF65-F5344CB8AC3E}">
        <p14:creationId xmlns:p14="http://schemas.microsoft.com/office/powerpoint/2010/main" val="35501752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8481392" cy="3448116"/>
            <a:chOff x="622851" y="1180019"/>
            <a:chExt cx="8481392"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第六章 史诗</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417032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第一节 史诗的基本特征</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4726913"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史诗文本和史诗演唱</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9" y="4022538"/>
              <a:ext cx="4388982"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中国史诗的多样性</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536372" y="5488154"/>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02381432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602" y="993781"/>
            <a:ext cx="3417923" cy="662489"/>
          </a:xfrm>
          <a:prstGeom prst="rect">
            <a:avLst/>
          </a:prstGeom>
        </p:spPr>
        <p:txBody>
          <a:bodyPr wrap="non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6.1.1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史诗的含义</a:t>
            </a:r>
          </a:p>
        </p:txBody>
      </p:sp>
      <p:sp>
        <p:nvSpPr>
          <p:cNvPr id="11" name="五边形 10"/>
          <p:cNvSpPr/>
          <p:nvPr/>
        </p:nvSpPr>
        <p:spPr>
          <a:xfrm flipH="1">
            <a:off x="4068311" y="109886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7" name="文本框 6"/>
          <p:cNvSpPr txBox="1"/>
          <p:nvPr/>
        </p:nvSpPr>
        <p:spPr>
          <a:xfrm>
            <a:off x="414655" y="2005330"/>
            <a:ext cx="10928985" cy="2306955"/>
          </a:xfrm>
          <a:prstGeom prst="rect">
            <a:avLst/>
          </a:prstGeom>
          <a:noFill/>
        </p:spPr>
        <p:txBody>
          <a:bodyPr wrap="square" rtlCol="0">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史诗</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，是一种古老而源远流长的</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韵体叙事文学样式</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，是一种专门描写民族起源、民族迁徙、民族战争、民族英雄的不朽业绩等传说 长篇民间叙事诗，是原始社会或奴隶社会民族历史的形象化记载，是“诗性的历史”，可以视为某一民族早期生活的百科全书。</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414655" y="256540"/>
            <a:ext cx="3457998"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6.1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史诗的基本特征</a:t>
            </a:r>
          </a:p>
        </p:txBody>
      </p:sp>
      <p:pic>
        <p:nvPicPr>
          <p:cNvPr id="4" name="图片 3"/>
          <p:cNvPicPr>
            <a:picLocks noChangeAspect="1"/>
          </p:cNvPicPr>
          <p:nvPr/>
        </p:nvPicPr>
        <p:blipFill>
          <a:blip r:embed="rId4"/>
          <a:stretch>
            <a:fillRect/>
          </a:stretch>
        </p:blipFill>
        <p:spPr>
          <a:xfrm>
            <a:off x="9025467" y="0"/>
            <a:ext cx="3166532" cy="1403449"/>
          </a:xfrm>
          <a:prstGeom prst="rect">
            <a:avLst/>
          </a:prstGeom>
        </p:spPr>
      </p:pic>
    </p:spTree>
    <p:custDataLst>
      <p:tags r:id="rId1"/>
    </p:custDataLst>
    <p:extLst>
      <p:ext uri="{BB962C8B-B14F-4D97-AF65-F5344CB8AC3E}">
        <p14:creationId xmlns:p14="http://schemas.microsoft.com/office/powerpoint/2010/main" val="25382502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4945" y="271145"/>
            <a:ext cx="10408920" cy="138499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rPr>
              <a:t>6.1.2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史诗的基本特征</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（也可看作史诗与民间叙事长诗的</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区别）</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 name="文本框 2"/>
          <p:cNvSpPr txBox="1"/>
          <p:nvPr/>
        </p:nvSpPr>
        <p:spPr>
          <a:xfrm>
            <a:off x="393965" y="1426209"/>
            <a:ext cx="11436350" cy="1831271"/>
          </a:xfrm>
          <a:prstGeom prst="rect">
            <a:avLst/>
          </a:prstGeom>
          <a:noFill/>
        </p:spPr>
        <p:txBody>
          <a:bodyPr wrap="square" rtlCol="0">
            <a:spAutoFit/>
          </a:bodyPr>
          <a:lstStyle/>
          <a:p>
            <a:pPr marL="0" marR="0" lvl="0" indent="457200" algn="l" defTabSz="914400" rtl="0" eaLnBrk="1" fontAlgn="base" latinLnBrk="0" hangingPunct="0">
              <a:lnSpc>
                <a:spcPct val="115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1</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产生时间早</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：史诗的</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产生</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比狭义的民间叙事长诗要</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早</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，是艺术发展不发达阶段上的产物，大多出现在各民族社会发展的转折时期</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457200" algn="l" defTabSz="914400" rtl="0" eaLnBrk="1" fontAlgn="base" latinLnBrk="0" hangingPunct="0">
              <a:lnSpc>
                <a:spcPct val="115000"/>
              </a:lnSpc>
              <a:spcBef>
                <a:spcPts val="0"/>
              </a:spcBef>
              <a:spcAft>
                <a:spcPts val="0"/>
              </a:spcAft>
              <a:buClrTx/>
              <a:buSzTx/>
              <a:buFontTx/>
              <a:buNone/>
              <a:tabLst/>
              <a:defRPr/>
            </a:pPr>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457200" algn="l" defTabSz="914400" rtl="0" eaLnBrk="1" fontAlgn="base" latinLnBrk="0" hangingPunct="0">
              <a:lnSpc>
                <a:spcPct val="115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2）</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题材内容重大而严肃</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：史诗在内容上表现的不是个人的遭遇，而是关系到整个氏族或民族生死存亡的大事，较之狭义民间叙事长诗，其题材更重大，主题更严肃，格调也更庄重。</a:t>
            </a:r>
            <a:endPar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1" name="五边形 10"/>
          <p:cNvSpPr/>
          <p:nvPr/>
        </p:nvSpPr>
        <p:spPr>
          <a:xfrm flipH="1">
            <a:off x="7500395" y="963642"/>
            <a:ext cx="1798738"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4" name="文本框 3"/>
          <p:cNvSpPr txBox="1"/>
          <p:nvPr/>
        </p:nvSpPr>
        <p:spPr>
          <a:xfrm>
            <a:off x="498105" y="3860872"/>
            <a:ext cx="11332210" cy="1094082"/>
          </a:xfrm>
          <a:prstGeom prst="rect">
            <a:avLst/>
          </a:prstGeom>
          <a:noFill/>
        </p:spPr>
        <p:txBody>
          <a:bodyPr wrap="square" rtlCol="0" anchor="t">
            <a:spAutoFit/>
          </a:bodyPr>
          <a:lstStyle/>
          <a:p>
            <a:pPr marL="0" marR="0" lvl="0" indent="0" algn="l" defTabSz="914400" rtl="0" eaLnBrk="1" fontAlgn="base" latinLnBrk="0" hangingPunct="0">
              <a:lnSpc>
                <a:spcPct val="115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3</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形式独特而集大成</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：吸收了古代歌谣的一些要素，如韵律和节奏，描绘动作场景。史诗在形式</a:t>
            </a:r>
            <a:r>
              <a:rPr kumimoji="0" lang="zh-CN" altLang="en-US" sz="2000" b="0" i="0"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上集各类口头文学之大成</a:t>
            </a:r>
            <a:r>
              <a:rPr kumimoji="0" lang="zh-CN" altLang="en-US" sz="1800" b="0" i="0"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，吸收各类民间叙事文学的营养，融合多文类的传统，锤炼并形成了自己独特的主题、表达方式和诗学体系</a:t>
            </a:r>
            <a:r>
              <a:rPr kumimoji="0" lang="zh-CN" altLang="en-US" sz="1800" b="0" i="0"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rPr>
              <a:t>。</a:t>
            </a:r>
            <a:endParaRPr kumimoji="0" lang="zh-CN" altLang="en-US" sz="1800" b="0" i="0"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endParaRPr>
          </a:p>
        </p:txBody>
      </p:sp>
      <p:sp>
        <p:nvSpPr>
          <p:cNvPr id="17" name="五边形 16"/>
          <p:cNvSpPr/>
          <p:nvPr/>
        </p:nvSpPr>
        <p:spPr>
          <a:xfrm flipH="1">
            <a:off x="10934065" y="546735"/>
            <a:ext cx="504825" cy="332740"/>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选</a:t>
            </a:r>
          </a:p>
        </p:txBody>
      </p:sp>
      <p:pic>
        <p:nvPicPr>
          <p:cNvPr id="8" name="图片 7"/>
          <p:cNvPicPr>
            <a:picLocks noChangeAspect="1"/>
          </p:cNvPicPr>
          <p:nvPr/>
        </p:nvPicPr>
        <p:blipFill>
          <a:blip r:embed="rId3"/>
          <a:stretch>
            <a:fillRect/>
          </a:stretch>
        </p:blipFill>
        <p:spPr>
          <a:xfrm>
            <a:off x="9398643" y="1"/>
            <a:ext cx="2793356" cy="1238052"/>
          </a:xfrm>
          <a:prstGeom prst="rect">
            <a:avLst/>
          </a:prstGeom>
        </p:spPr>
      </p:pic>
    </p:spTree>
    <p:custDataLst>
      <p:tags r:id="rId1"/>
    </p:custDataLst>
    <p:extLst>
      <p:ext uri="{BB962C8B-B14F-4D97-AF65-F5344CB8AC3E}">
        <p14:creationId xmlns:p14="http://schemas.microsoft.com/office/powerpoint/2010/main" val="179901732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4945" y="271145"/>
            <a:ext cx="10408920" cy="138499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rPr>
              <a:t>6.1.2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史诗的基本特征</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（也可看作史诗与民间叙事长诗</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a:t>
            </a:r>
            <a:r>
              <a:rPr kumimoji="0" lang="zh-CN" altLang="en-US" sz="2400" b="1"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区别）</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五边形 10"/>
          <p:cNvSpPr/>
          <p:nvPr/>
        </p:nvSpPr>
        <p:spPr>
          <a:xfrm flipH="1">
            <a:off x="9228270" y="39884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4" name="文本框 3"/>
          <p:cNvSpPr txBox="1"/>
          <p:nvPr/>
        </p:nvSpPr>
        <p:spPr>
          <a:xfrm>
            <a:off x="474956" y="1674594"/>
            <a:ext cx="11332210" cy="3631763"/>
          </a:xfrm>
          <a:prstGeom prst="rect">
            <a:avLst/>
          </a:prstGeom>
          <a:noFill/>
        </p:spPr>
        <p:txBody>
          <a:bodyPr wrap="square" rtlCol="0" anchor="t">
            <a:spAutoFit/>
          </a:bodyPr>
          <a:lstStyle/>
          <a:p>
            <a:pPr marL="0" marR="0" lvl="0" indent="0" algn="l" defTabSz="914400" rtl="0" eaLnBrk="1" fontAlgn="base" latinLnBrk="0" hangingPunct="0">
              <a:lnSpc>
                <a:spcPct val="115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4</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流传方式口头书面并存</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：史诗多以</a:t>
            </a:r>
            <a:r>
              <a:rPr kumimoji="0" lang="zh-CN" altLang="en-US" sz="2000" b="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口头</a:t>
            </a:r>
            <a:r>
              <a:rPr kumimoji="0" lang="en-US" altLang="zh-CN" sz="2000" b="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000" b="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书面</a:t>
            </a:r>
            <a:r>
              <a:rPr kumimoji="0" lang="en-US" altLang="zh-CN" sz="2000" b="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000" b="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口头、书面并存</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的方式流传，在口头性和书面性的关系上，比狭义民间叙事长诗更为密切</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base" latinLnBrk="0" hangingPunct="0">
              <a:lnSpc>
                <a:spcPct val="115000"/>
              </a:lnSpc>
              <a:spcBef>
                <a:spcPts val="0"/>
              </a:spcBef>
              <a:spcAft>
                <a:spcPts val="0"/>
              </a:spcAft>
              <a:buClrTx/>
              <a:buSzTx/>
              <a:buFontTx/>
              <a:buNone/>
              <a:tabLst/>
              <a:defRPr/>
            </a:pPr>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base" latinLnBrk="0" hangingPunct="0">
              <a:lnSpc>
                <a:spcPct val="115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5</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0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与历史有着特殊关联性</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：即使史诗的历史印记十分鲜明，它也不是编年史式的实录，甚至也不是具体历史事件的艺术再现。史诗对历史有着特殊的概括方式，体现了史诗的创造者对历史和现实的理解与表现特点</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base" latinLnBrk="0" hangingPunct="0">
              <a:lnSpc>
                <a:spcPct val="115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342900" marR="0" lvl="0" indent="0" algn="l" defTabSz="914400" rtl="0" eaLnBrk="1" fontAlgn="base" latinLnBrk="0" hangingPunct="0">
              <a:lnSpc>
                <a:spcPct val="115000"/>
              </a:lnSpc>
              <a:spcBef>
                <a:spcPts val="0"/>
              </a:spcBef>
              <a:spcAft>
                <a:spcPts val="0"/>
              </a:spcAft>
              <a:buClrTx/>
              <a:buSzTx/>
              <a:buFont typeface="Wingdings" panose="05000000000000000000" charset="0"/>
              <a:buChar char=""/>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说唱故事、说唱英雄的事迹，这是史诗的</a:t>
            </a:r>
            <a:r>
              <a:rPr kumimoji="0" lang="zh-CN" altLang="en-US" sz="2000" b="0" i="0" u="sng"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最基本要素之一</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；英雄角色和英雄主义的内容成为史诗研究的</a:t>
            </a:r>
            <a:r>
              <a:rPr kumimoji="0" lang="zh-CN" altLang="en-US" sz="2000" b="0" i="0" u="sng"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主要任务</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。史诗：规模宏大，格调崇高、题材重大，特定的技法、长久的传统、豪迈的英雄主义精神等。</a:t>
            </a:r>
          </a:p>
        </p:txBody>
      </p:sp>
      <p:sp>
        <p:nvSpPr>
          <p:cNvPr id="17" name="五边形 16"/>
          <p:cNvSpPr/>
          <p:nvPr/>
        </p:nvSpPr>
        <p:spPr>
          <a:xfrm flipH="1">
            <a:off x="10934065" y="546735"/>
            <a:ext cx="504825" cy="332740"/>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选</a:t>
            </a:r>
          </a:p>
        </p:txBody>
      </p:sp>
      <p:sp>
        <p:nvSpPr>
          <p:cNvPr id="5" name="五边形 4"/>
          <p:cNvSpPr/>
          <p:nvPr/>
        </p:nvSpPr>
        <p:spPr>
          <a:xfrm flipH="1">
            <a:off x="910436" y="3795813"/>
            <a:ext cx="1080408" cy="347924"/>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选</a:t>
            </a:r>
          </a:p>
        </p:txBody>
      </p:sp>
      <p:pic>
        <p:nvPicPr>
          <p:cNvPr id="8" name="图片 7"/>
          <p:cNvPicPr>
            <a:picLocks noChangeAspect="1"/>
          </p:cNvPicPr>
          <p:nvPr/>
        </p:nvPicPr>
        <p:blipFill>
          <a:blip r:embed="rId3"/>
          <a:stretch>
            <a:fillRect/>
          </a:stretch>
        </p:blipFill>
        <p:spPr>
          <a:xfrm>
            <a:off x="9025467" y="0"/>
            <a:ext cx="3166532" cy="1403449"/>
          </a:xfrm>
          <a:prstGeom prst="rect">
            <a:avLst/>
          </a:prstGeom>
        </p:spPr>
      </p:pic>
    </p:spTree>
    <p:custDataLst>
      <p:tags r:id="rId1"/>
    </p:custDataLst>
    <p:extLst>
      <p:ext uri="{BB962C8B-B14F-4D97-AF65-F5344CB8AC3E}">
        <p14:creationId xmlns:p14="http://schemas.microsoft.com/office/powerpoint/2010/main" val="148834496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4945" y="271145"/>
            <a:ext cx="10408920" cy="138499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rPr>
              <a:t>6.1.2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史诗的基本特征</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（也可看作史诗与民间叙事长诗</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a:t>
            </a:r>
            <a:r>
              <a:rPr kumimoji="0" lang="zh-CN" altLang="en-US" sz="2400" b="1"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区别）</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五边形 10"/>
          <p:cNvSpPr/>
          <p:nvPr/>
        </p:nvSpPr>
        <p:spPr>
          <a:xfrm flipH="1">
            <a:off x="9228270" y="39884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4" name="文本框 3"/>
          <p:cNvSpPr txBox="1"/>
          <p:nvPr/>
        </p:nvSpPr>
        <p:spPr>
          <a:xfrm>
            <a:off x="474956" y="1674594"/>
            <a:ext cx="11332210" cy="3170099"/>
          </a:xfrm>
          <a:prstGeom prst="rect">
            <a:avLst/>
          </a:prstGeom>
          <a:noFill/>
        </p:spPr>
        <p:txBody>
          <a:bodyPr wrap="square" rtlCol="0" anchor="t">
            <a:spAutoFit/>
          </a:bodyPr>
          <a:lstStyle/>
          <a:p>
            <a:pPr lvl="0" fontAlgn="base" hangingPunct="0">
              <a:lnSpc>
                <a:spcPct val="200000"/>
              </a:lnSpc>
              <a:defRPr/>
            </a:pPr>
            <a:r>
              <a:rPr lang="zh-CN" altLang="en-US" sz="2000" dirty="0">
                <a:latin typeface="微软雅黑" panose="020B0503020204020204" charset="-122"/>
                <a:ea typeface="微软雅黑" panose="020B0503020204020204" charset="-122"/>
                <a:cs typeface="Calibri" panose="020F0502020204030204" charset="0"/>
                <a:sym typeface="+mn-ea"/>
              </a:rPr>
              <a:t>（</a:t>
            </a:r>
            <a:r>
              <a:rPr lang="en-US" altLang="zh-CN" sz="2000" dirty="0">
                <a:latin typeface="微软雅黑" panose="020B0503020204020204" charset="-122"/>
                <a:ea typeface="微软雅黑" panose="020B0503020204020204" charset="-122"/>
                <a:cs typeface="Calibri" panose="020F0502020204030204" charset="0"/>
                <a:sym typeface="+mn-ea"/>
              </a:rPr>
              <a:t>1</a:t>
            </a:r>
            <a:r>
              <a:rPr lang="zh-CN" altLang="en-US" sz="2000" dirty="0">
                <a:latin typeface="微软雅黑" panose="020B0503020204020204" charset="-122"/>
                <a:ea typeface="微软雅黑" panose="020B0503020204020204" charset="-122"/>
                <a:cs typeface="Calibri" panose="020F0502020204030204" charset="0"/>
                <a:sym typeface="+mn-ea"/>
              </a:rPr>
              <a:t>）产生</a:t>
            </a:r>
            <a:r>
              <a:rPr lang="zh-CN" altLang="en-US" sz="2000" dirty="0" smtClean="0">
                <a:latin typeface="微软雅黑" panose="020B0503020204020204" charset="-122"/>
                <a:ea typeface="微软雅黑" panose="020B0503020204020204" charset="-122"/>
                <a:cs typeface="Calibri" panose="020F0502020204030204" charset="0"/>
                <a:sym typeface="+mn-ea"/>
              </a:rPr>
              <a:t>时间（     ）－－－史诗在民间故事之前产生；</a:t>
            </a:r>
            <a:endParaRPr lang="en-US" altLang="zh-CN" sz="2000" dirty="0" smtClean="0">
              <a:latin typeface="微软雅黑" panose="020B0503020204020204" charset="-122"/>
              <a:ea typeface="微软雅黑" panose="020B0503020204020204" charset="-122"/>
              <a:cs typeface="Calibri" panose="020F0502020204030204" charset="0"/>
              <a:sym typeface="+mn-ea"/>
            </a:endParaRPr>
          </a:p>
          <a:p>
            <a:pPr lvl="0" fontAlgn="base" hangingPunct="0">
              <a:lnSpc>
                <a:spcPct val="200000"/>
              </a:lnSpc>
              <a:defRPr/>
            </a:pPr>
            <a:r>
              <a:rPr lang="zh-CN" altLang="en-US" sz="2000" dirty="0">
                <a:latin typeface="微软雅黑" panose="020B0503020204020204" charset="-122"/>
                <a:ea typeface="微软雅黑" panose="020B0503020204020204" charset="-122"/>
              </a:rPr>
              <a:t>（2）题材内容重大</a:t>
            </a:r>
            <a:r>
              <a:rPr lang="zh-CN" altLang="en-US" sz="2000" dirty="0" smtClean="0">
                <a:latin typeface="微软雅黑" panose="020B0503020204020204" charset="-122"/>
                <a:ea typeface="微软雅黑" panose="020B0503020204020204" charset="-122"/>
              </a:rPr>
              <a:t>而（   ）－－－关系整个民族生死存亡</a:t>
            </a:r>
            <a:endParaRPr lang="en-US" altLang="zh-CN" sz="2000" dirty="0" smtClean="0">
              <a:latin typeface="微软雅黑" panose="020B0503020204020204" charset="-122"/>
              <a:ea typeface="微软雅黑" panose="020B0503020204020204" charset="-122"/>
            </a:endParaRPr>
          </a:p>
          <a:p>
            <a:pPr lvl="0" fontAlgn="base" hangingPunct="0">
              <a:lnSpc>
                <a:spcPct val="200000"/>
              </a:lnSpc>
              <a:defRPr/>
            </a:pPr>
            <a:r>
              <a:rPr lang="zh-CN" altLang="en-US" sz="2000" dirty="0" smtClean="0">
                <a:latin typeface="微软雅黑" panose="020B0503020204020204" charset="-122"/>
                <a:ea typeface="微软雅黑" panose="020B0503020204020204" charset="-122"/>
                <a:cs typeface="Calibri" panose="020F0502020204030204" charset="0"/>
                <a:sym typeface="+mn-ea"/>
              </a:rPr>
              <a:t>（</a:t>
            </a:r>
            <a:r>
              <a:rPr lang="en-US" altLang="zh-CN" sz="2000" dirty="0">
                <a:latin typeface="微软雅黑" panose="020B0503020204020204" charset="-122"/>
                <a:ea typeface="微软雅黑" panose="020B0503020204020204" charset="-122"/>
                <a:cs typeface="Calibri" panose="020F0502020204030204" charset="0"/>
                <a:sym typeface="+mn-ea"/>
              </a:rPr>
              <a:t>3</a:t>
            </a:r>
            <a:r>
              <a:rPr lang="zh-CN" altLang="en-US" sz="2000" dirty="0">
                <a:latin typeface="微软雅黑" panose="020B0503020204020204" charset="-122"/>
                <a:ea typeface="微软雅黑" panose="020B0503020204020204" charset="-122"/>
                <a:cs typeface="Calibri" panose="020F0502020204030204" charset="0"/>
                <a:sym typeface="+mn-ea"/>
              </a:rPr>
              <a:t>）</a:t>
            </a:r>
            <a:r>
              <a:rPr lang="zh-CN" altLang="en-US" sz="2000" dirty="0" smtClean="0">
                <a:latin typeface="微软雅黑" panose="020B0503020204020204" charset="-122"/>
                <a:ea typeface="微软雅黑" panose="020B0503020204020204" charset="-122"/>
                <a:cs typeface="Calibri" panose="020F0502020204030204" charset="0"/>
                <a:sym typeface="+mn-ea"/>
              </a:rPr>
              <a:t>形式（     ）而</a:t>
            </a:r>
            <a:r>
              <a:rPr lang="zh-CN" altLang="en-US" sz="2000" dirty="0">
                <a:latin typeface="微软雅黑" panose="020B0503020204020204" charset="-122"/>
                <a:ea typeface="微软雅黑" panose="020B0503020204020204" charset="-122"/>
                <a:cs typeface="Calibri" panose="020F0502020204030204" charset="0"/>
                <a:sym typeface="+mn-ea"/>
              </a:rPr>
              <a:t>集</a:t>
            </a:r>
            <a:r>
              <a:rPr lang="zh-CN" altLang="en-US" sz="2000" dirty="0" smtClean="0">
                <a:latin typeface="微软雅黑" panose="020B0503020204020204" charset="-122"/>
                <a:ea typeface="微软雅黑" panose="020B0503020204020204" charset="-122"/>
                <a:cs typeface="Calibri" panose="020F0502020204030204" charset="0"/>
                <a:sym typeface="+mn-ea"/>
              </a:rPr>
              <a:t>大成－－－</a:t>
            </a:r>
            <a:r>
              <a:rPr lang="zh-CN" altLang="en-US" sz="2000" dirty="0">
                <a:latin typeface="微软雅黑" panose="020B0503020204020204" charset="-122"/>
                <a:ea typeface="微软雅黑" panose="020B0503020204020204" charset="-122"/>
                <a:cs typeface="Calibri" panose="020F0502020204030204" charset="0"/>
                <a:sym typeface="+mn-ea"/>
              </a:rPr>
              <a:t>吸收各类民间叙事文学的</a:t>
            </a:r>
            <a:r>
              <a:rPr lang="zh-CN" altLang="en-US" sz="2000" dirty="0" smtClean="0">
                <a:latin typeface="微软雅黑" panose="020B0503020204020204" charset="-122"/>
                <a:ea typeface="微软雅黑" panose="020B0503020204020204" charset="-122"/>
                <a:cs typeface="Calibri" panose="020F0502020204030204" charset="0"/>
                <a:sym typeface="+mn-ea"/>
              </a:rPr>
              <a:t>营养，形成自己的额风格；</a:t>
            </a:r>
            <a:endParaRPr lang="en-US" altLang="zh-CN" sz="2000" dirty="0">
              <a:latin typeface="微软雅黑" panose="020B0503020204020204" charset="-122"/>
              <a:ea typeface="微软雅黑" panose="020B0503020204020204" charset="-122"/>
              <a:cs typeface="Calibri" panose="020F0502020204030204" charset="0"/>
              <a:sym typeface="+mn-ea"/>
            </a:endParaRPr>
          </a:p>
          <a:p>
            <a:pPr lvl="0" fontAlgn="base" hangingPunct="0">
              <a:lnSpc>
                <a:spcPct val="200000"/>
              </a:lnSpc>
              <a:defRPr/>
            </a:pPr>
            <a:r>
              <a:rPr kumimoji="0" lang="zh-CN" altLang="en-US" sz="200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rPr>
              <a:t>（</a:t>
            </a:r>
            <a:r>
              <a:rPr kumimoji="0" lang="en-US" altLang="zh-CN" sz="200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4</a:t>
            </a:r>
            <a:r>
              <a:rPr kumimoji="0" lang="zh-CN" altLang="en-US" sz="200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）流传</a:t>
            </a:r>
            <a:r>
              <a:rPr kumimoji="0" lang="zh-CN" altLang="en-US" sz="200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rPr>
              <a:t>方式（      ）并存</a:t>
            </a:r>
            <a:r>
              <a:rPr lang="zh-CN" altLang="en-US" sz="2000" dirty="0" smtClean="0">
                <a:latin typeface="微软雅黑" panose="020B0503020204020204" charset="-122"/>
                <a:ea typeface="微软雅黑" panose="020B0503020204020204" charset="-122"/>
                <a:cs typeface="Calibri" panose="020F0502020204030204" charset="0"/>
                <a:sym typeface="+mn-ea"/>
              </a:rPr>
              <a:t>－－－</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多以</a:t>
            </a:r>
            <a:r>
              <a:rPr lang="zh-CN" altLang="en-US" sz="2000" dirty="0">
                <a:latin typeface="微软雅黑" panose="020B0503020204020204" charset="-122"/>
                <a:ea typeface="微软雅黑" panose="020B0503020204020204" charset="-122"/>
                <a:cs typeface="Calibri" panose="020F0502020204030204" charset="0"/>
                <a:sym typeface="+mn-ea"/>
              </a:rPr>
              <a:t>口头</a:t>
            </a:r>
            <a:r>
              <a:rPr lang="en-US" altLang="zh-CN" sz="2000" dirty="0">
                <a:latin typeface="微软雅黑" panose="020B0503020204020204" charset="-122"/>
                <a:ea typeface="微软雅黑" panose="020B0503020204020204" charset="-122"/>
                <a:cs typeface="Calibri" panose="020F0502020204030204" charset="0"/>
                <a:sym typeface="+mn-ea"/>
              </a:rPr>
              <a:t>—</a:t>
            </a:r>
            <a:r>
              <a:rPr lang="zh-CN" altLang="en-US" sz="2000" dirty="0">
                <a:latin typeface="微软雅黑" panose="020B0503020204020204" charset="-122"/>
                <a:ea typeface="微软雅黑" panose="020B0503020204020204" charset="-122"/>
                <a:cs typeface="Calibri" panose="020F0502020204030204" charset="0"/>
                <a:sym typeface="+mn-ea"/>
              </a:rPr>
              <a:t>书面</a:t>
            </a:r>
            <a:r>
              <a:rPr lang="en-US" altLang="zh-CN" sz="2000" dirty="0">
                <a:latin typeface="微软雅黑" panose="020B0503020204020204" charset="-122"/>
                <a:ea typeface="微软雅黑" panose="020B0503020204020204" charset="-122"/>
                <a:cs typeface="Calibri" panose="020F0502020204030204" charset="0"/>
                <a:sym typeface="+mn-ea"/>
              </a:rPr>
              <a:t>—</a:t>
            </a:r>
            <a:r>
              <a:rPr lang="zh-CN" altLang="en-US" sz="2000" dirty="0">
                <a:latin typeface="微软雅黑" panose="020B0503020204020204" charset="-122"/>
                <a:ea typeface="微软雅黑" panose="020B0503020204020204" charset="-122"/>
                <a:cs typeface="Calibri" panose="020F0502020204030204" charset="0"/>
                <a:sym typeface="+mn-ea"/>
              </a:rPr>
              <a:t>口头、书面并存</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的方式流传</a:t>
            </a:r>
            <a:endParaRPr kumimoji="0" lang="en-US" altLang="zh-CN" sz="200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endParaRPr>
          </a:p>
          <a:p>
            <a:pPr fontAlgn="base" hangingPunct="0">
              <a:lnSpc>
                <a:spcPct val="200000"/>
              </a:lnSpc>
              <a:defRPr/>
            </a:pPr>
            <a:r>
              <a:rPr kumimoji="0" lang="zh-CN" altLang="en-US" sz="200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rPr>
              <a:t>（</a:t>
            </a:r>
            <a:r>
              <a:rPr kumimoji="0" lang="en-US" altLang="zh-CN" sz="200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5</a:t>
            </a:r>
            <a:r>
              <a:rPr kumimoji="0" lang="zh-CN" altLang="en-US" sz="200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000" i="0"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与</a:t>
            </a:r>
            <a:r>
              <a:rPr kumimoji="0" lang="zh-CN" altLang="en-US" sz="2000" i="0"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rPr>
              <a:t>历史（     ）有</a:t>
            </a:r>
            <a:r>
              <a:rPr kumimoji="0" lang="zh-CN" altLang="en-US" sz="2000" i="0"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着特殊</a:t>
            </a:r>
            <a:r>
              <a:rPr kumimoji="0" lang="zh-CN" altLang="en-US" sz="2000" i="0"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rPr>
              <a:t>关联性－－－</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史诗的创造者对历史和现实的理解与表现</a:t>
            </a:r>
            <a:r>
              <a:rPr lang="zh-CN" altLang="en-US" sz="2000" dirty="0" smtClean="0">
                <a:solidFill>
                  <a:prstClr val="black"/>
                </a:solidFill>
                <a:latin typeface="微软雅黑" panose="020B0503020204020204" charset="-122"/>
                <a:ea typeface="微软雅黑" panose="020B0503020204020204" charset="-122"/>
                <a:cs typeface="Calibri" panose="020F0502020204030204" charset="0"/>
                <a:sym typeface="+mn-ea"/>
              </a:rPr>
              <a:t>特点</a:t>
            </a:r>
            <a:endPar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17" name="五边形 16"/>
          <p:cNvSpPr/>
          <p:nvPr/>
        </p:nvSpPr>
        <p:spPr>
          <a:xfrm flipH="1">
            <a:off x="10934065" y="546735"/>
            <a:ext cx="504825" cy="332740"/>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选</a:t>
            </a:r>
          </a:p>
        </p:txBody>
      </p:sp>
      <p:pic>
        <p:nvPicPr>
          <p:cNvPr id="8" name="图片 7"/>
          <p:cNvPicPr>
            <a:picLocks noChangeAspect="1"/>
          </p:cNvPicPr>
          <p:nvPr/>
        </p:nvPicPr>
        <p:blipFill>
          <a:blip r:embed="rId3"/>
          <a:stretch>
            <a:fillRect/>
          </a:stretch>
        </p:blipFill>
        <p:spPr>
          <a:xfrm>
            <a:off x="9025467" y="0"/>
            <a:ext cx="3166532" cy="1403449"/>
          </a:xfrm>
          <a:prstGeom prst="rect">
            <a:avLst/>
          </a:prstGeom>
        </p:spPr>
      </p:pic>
    </p:spTree>
    <p:custDataLst>
      <p:tags r:id="rId1"/>
    </p:custDataLst>
    <p:extLst>
      <p:ext uri="{BB962C8B-B14F-4D97-AF65-F5344CB8AC3E}">
        <p14:creationId xmlns:p14="http://schemas.microsoft.com/office/powerpoint/2010/main" val="173256168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4945" y="271145"/>
            <a:ext cx="10408920" cy="138499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rPr>
              <a:t>6.1.2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史诗的基本特征</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（也可看作史诗与民间叙事长诗</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a:t>
            </a:r>
            <a:r>
              <a:rPr kumimoji="0" lang="zh-CN" altLang="en-US" sz="2400" b="1"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区别）</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五边形 10"/>
          <p:cNvSpPr/>
          <p:nvPr/>
        </p:nvSpPr>
        <p:spPr>
          <a:xfrm flipH="1">
            <a:off x="9228270" y="39884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4" name="文本框 3"/>
          <p:cNvSpPr txBox="1"/>
          <p:nvPr/>
        </p:nvSpPr>
        <p:spPr>
          <a:xfrm>
            <a:off x="474956" y="1674594"/>
            <a:ext cx="11332210" cy="3170099"/>
          </a:xfrm>
          <a:prstGeom prst="rect">
            <a:avLst/>
          </a:prstGeom>
          <a:noFill/>
        </p:spPr>
        <p:txBody>
          <a:bodyPr wrap="square" rtlCol="0" anchor="t">
            <a:spAutoFit/>
          </a:bodyPr>
          <a:lstStyle/>
          <a:p>
            <a:pPr lvl="0" fontAlgn="base" hangingPunct="0">
              <a:lnSpc>
                <a:spcPct val="200000"/>
              </a:lnSpc>
              <a:defRPr/>
            </a:pPr>
            <a:r>
              <a:rPr lang="zh-CN" altLang="en-US" sz="2000" dirty="0">
                <a:latin typeface="微软雅黑" panose="020B0503020204020204" charset="-122"/>
                <a:ea typeface="微软雅黑" panose="020B0503020204020204" charset="-122"/>
                <a:cs typeface="Calibri" panose="020F0502020204030204" charset="0"/>
                <a:sym typeface="+mn-ea"/>
              </a:rPr>
              <a:t>（</a:t>
            </a:r>
            <a:r>
              <a:rPr lang="en-US" altLang="zh-CN" sz="2000" dirty="0">
                <a:latin typeface="微软雅黑" panose="020B0503020204020204" charset="-122"/>
                <a:ea typeface="微软雅黑" panose="020B0503020204020204" charset="-122"/>
                <a:cs typeface="Calibri" panose="020F0502020204030204" charset="0"/>
                <a:sym typeface="+mn-ea"/>
              </a:rPr>
              <a:t>1</a:t>
            </a:r>
            <a:r>
              <a:rPr lang="zh-CN" altLang="en-US" sz="2000" dirty="0">
                <a:latin typeface="微软雅黑" panose="020B0503020204020204" charset="-122"/>
                <a:ea typeface="微软雅黑" panose="020B0503020204020204" charset="-122"/>
                <a:cs typeface="Calibri" panose="020F0502020204030204" charset="0"/>
                <a:sym typeface="+mn-ea"/>
              </a:rPr>
              <a:t>）产生</a:t>
            </a:r>
            <a:r>
              <a:rPr lang="zh-CN" altLang="en-US" sz="2000" dirty="0" smtClean="0">
                <a:latin typeface="微软雅黑" panose="020B0503020204020204" charset="-122"/>
                <a:ea typeface="微软雅黑" panose="020B0503020204020204" charset="-122"/>
                <a:cs typeface="Calibri" panose="020F0502020204030204" charset="0"/>
                <a:sym typeface="+mn-ea"/>
              </a:rPr>
              <a:t>时间</a:t>
            </a:r>
            <a:r>
              <a:rPr lang="zh-CN" altLang="en-US" sz="2000" dirty="0" smtClean="0">
                <a:solidFill>
                  <a:srgbClr val="C00000"/>
                </a:solidFill>
                <a:latin typeface="微软雅黑" panose="020B0503020204020204" charset="-122"/>
                <a:ea typeface="微软雅黑" panose="020B0503020204020204" charset="-122"/>
                <a:cs typeface="Calibri" panose="020F0502020204030204" charset="0"/>
                <a:sym typeface="+mn-ea"/>
              </a:rPr>
              <a:t>（早）</a:t>
            </a:r>
            <a:r>
              <a:rPr lang="zh-CN" altLang="en-US" sz="2000" dirty="0" smtClean="0">
                <a:latin typeface="微软雅黑" panose="020B0503020204020204" charset="-122"/>
                <a:ea typeface="微软雅黑" panose="020B0503020204020204" charset="-122"/>
                <a:cs typeface="Calibri" panose="020F0502020204030204" charset="0"/>
                <a:sym typeface="+mn-ea"/>
              </a:rPr>
              <a:t>－－－史诗在民间故事之前产生；</a:t>
            </a:r>
            <a:endParaRPr lang="en-US" altLang="zh-CN" sz="2000" dirty="0" smtClean="0">
              <a:latin typeface="微软雅黑" panose="020B0503020204020204" charset="-122"/>
              <a:ea typeface="微软雅黑" panose="020B0503020204020204" charset="-122"/>
              <a:cs typeface="Calibri" panose="020F0502020204030204" charset="0"/>
              <a:sym typeface="+mn-ea"/>
            </a:endParaRPr>
          </a:p>
          <a:p>
            <a:pPr lvl="0" fontAlgn="base" hangingPunct="0">
              <a:lnSpc>
                <a:spcPct val="200000"/>
              </a:lnSpc>
              <a:defRPr/>
            </a:pPr>
            <a:r>
              <a:rPr lang="zh-CN" altLang="en-US" sz="2000" dirty="0">
                <a:latin typeface="微软雅黑" panose="020B0503020204020204" charset="-122"/>
                <a:ea typeface="微软雅黑" panose="020B0503020204020204" charset="-122"/>
              </a:rPr>
              <a:t>（2）题材内容重大</a:t>
            </a:r>
            <a:r>
              <a:rPr lang="zh-CN" altLang="en-US" sz="2000" dirty="0" smtClean="0">
                <a:latin typeface="微软雅黑" panose="020B0503020204020204" charset="-122"/>
                <a:ea typeface="微软雅黑" panose="020B0503020204020204" charset="-122"/>
              </a:rPr>
              <a:t>而</a:t>
            </a:r>
            <a:r>
              <a:rPr lang="zh-CN" altLang="en-US" sz="2000" dirty="0" smtClean="0">
                <a:solidFill>
                  <a:srgbClr val="C00000"/>
                </a:solidFill>
                <a:latin typeface="微软雅黑" panose="020B0503020204020204" charset="-122"/>
                <a:ea typeface="微软雅黑" panose="020B0503020204020204" charset="-122"/>
              </a:rPr>
              <a:t>（严肃）</a:t>
            </a:r>
            <a:r>
              <a:rPr lang="zh-CN" altLang="en-US" sz="2000" dirty="0" smtClean="0">
                <a:latin typeface="微软雅黑" panose="020B0503020204020204" charset="-122"/>
                <a:ea typeface="微软雅黑" panose="020B0503020204020204" charset="-122"/>
              </a:rPr>
              <a:t>－－－关系整个民族生死存亡</a:t>
            </a:r>
            <a:endParaRPr lang="en-US" altLang="zh-CN" sz="2000" dirty="0" smtClean="0">
              <a:latin typeface="微软雅黑" panose="020B0503020204020204" charset="-122"/>
              <a:ea typeface="微软雅黑" panose="020B0503020204020204" charset="-122"/>
            </a:endParaRPr>
          </a:p>
          <a:p>
            <a:pPr lvl="0" fontAlgn="base" hangingPunct="0">
              <a:lnSpc>
                <a:spcPct val="200000"/>
              </a:lnSpc>
              <a:defRPr/>
            </a:pPr>
            <a:r>
              <a:rPr lang="zh-CN" altLang="en-US" sz="2000" dirty="0" smtClean="0">
                <a:latin typeface="微软雅黑" panose="020B0503020204020204" charset="-122"/>
                <a:ea typeface="微软雅黑" panose="020B0503020204020204" charset="-122"/>
                <a:cs typeface="Calibri" panose="020F0502020204030204" charset="0"/>
                <a:sym typeface="+mn-ea"/>
              </a:rPr>
              <a:t>（</a:t>
            </a:r>
            <a:r>
              <a:rPr lang="en-US" altLang="zh-CN" sz="2000" dirty="0">
                <a:latin typeface="微软雅黑" panose="020B0503020204020204" charset="-122"/>
                <a:ea typeface="微软雅黑" panose="020B0503020204020204" charset="-122"/>
                <a:cs typeface="Calibri" panose="020F0502020204030204" charset="0"/>
                <a:sym typeface="+mn-ea"/>
              </a:rPr>
              <a:t>3</a:t>
            </a:r>
            <a:r>
              <a:rPr lang="zh-CN" altLang="en-US" sz="2000" dirty="0">
                <a:latin typeface="微软雅黑" panose="020B0503020204020204" charset="-122"/>
                <a:ea typeface="微软雅黑" panose="020B0503020204020204" charset="-122"/>
                <a:cs typeface="Calibri" panose="020F0502020204030204" charset="0"/>
                <a:sym typeface="+mn-ea"/>
              </a:rPr>
              <a:t>）</a:t>
            </a:r>
            <a:r>
              <a:rPr lang="zh-CN" altLang="en-US" sz="2000" dirty="0" smtClean="0">
                <a:latin typeface="微软雅黑" panose="020B0503020204020204" charset="-122"/>
                <a:ea typeface="微软雅黑" panose="020B0503020204020204" charset="-122"/>
                <a:cs typeface="Calibri" panose="020F0502020204030204" charset="0"/>
                <a:sym typeface="+mn-ea"/>
              </a:rPr>
              <a:t>形式</a:t>
            </a:r>
            <a:r>
              <a:rPr lang="zh-CN" altLang="en-US" sz="2000" dirty="0" smtClean="0">
                <a:solidFill>
                  <a:srgbClr val="C00000"/>
                </a:solidFill>
                <a:latin typeface="微软雅黑" panose="020B0503020204020204" charset="-122"/>
                <a:ea typeface="微软雅黑" panose="020B0503020204020204" charset="-122"/>
                <a:cs typeface="Calibri" panose="020F0502020204030204" charset="0"/>
                <a:sym typeface="+mn-ea"/>
              </a:rPr>
              <a:t>（独特）</a:t>
            </a:r>
            <a:r>
              <a:rPr lang="zh-CN" altLang="en-US" sz="2000" dirty="0" smtClean="0">
                <a:latin typeface="微软雅黑" panose="020B0503020204020204" charset="-122"/>
                <a:ea typeface="微软雅黑" panose="020B0503020204020204" charset="-122"/>
                <a:cs typeface="Calibri" panose="020F0502020204030204" charset="0"/>
                <a:sym typeface="+mn-ea"/>
              </a:rPr>
              <a:t>而</a:t>
            </a:r>
            <a:r>
              <a:rPr lang="zh-CN" altLang="en-US" sz="2000" dirty="0">
                <a:latin typeface="微软雅黑" panose="020B0503020204020204" charset="-122"/>
                <a:ea typeface="微软雅黑" panose="020B0503020204020204" charset="-122"/>
                <a:cs typeface="Calibri" panose="020F0502020204030204" charset="0"/>
                <a:sym typeface="+mn-ea"/>
              </a:rPr>
              <a:t>集</a:t>
            </a:r>
            <a:r>
              <a:rPr lang="zh-CN" altLang="en-US" sz="2000" dirty="0" smtClean="0">
                <a:latin typeface="微软雅黑" panose="020B0503020204020204" charset="-122"/>
                <a:ea typeface="微软雅黑" panose="020B0503020204020204" charset="-122"/>
                <a:cs typeface="Calibri" panose="020F0502020204030204" charset="0"/>
                <a:sym typeface="+mn-ea"/>
              </a:rPr>
              <a:t>大成－－－</a:t>
            </a:r>
            <a:r>
              <a:rPr lang="zh-CN" altLang="en-US" sz="2000" dirty="0">
                <a:latin typeface="微软雅黑" panose="020B0503020204020204" charset="-122"/>
                <a:ea typeface="微软雅黑" panose="020B0503020204020204" charset="-122"/>
                <a:cs typeface="Calibri" panose="020F0502020204030204" charset="0"/>
                <a:sym typeface="+mn-ea"/>
              </a:rPr>
              <a:t>吸收各类民间叙事文学的</a:t>
            </a:r>
            <a:r>
              <a:rPr lang="zh-CN" altLang="en-US" sz="2000" dirty="0" smtClean="0">
                <a:latin typeface="微软雅黑" panose="020B0503020204020204" charset="-122"/>
                <a:ea typeface="微软雅黑" panose="020B0503020204020204" charset="-122"/>
                <a:cs typeface="Calibri" panose="020F0502020204030204" charset="0"/>
                <a:sym typeface="+mn-ea"/>
              </a:rPr>
              <a:t>营养，形成自己的额风格；</a:t>
            </a:r>
            <a:endParaRPr lang="en-US" altLang="zh-CN" sz="2000" dirty="0">
              <a:latin typeface="微软雅黑" panose="020B0503020204020204" charset="-122"/>
              <a:ea typeface="微软雅黑" panose="020B0503020204020204" charset="-122"/>
              <a:cs typeface="Calibri" panose="020F0502020204030204" charset="0"/>
              <a:sym typeface="+mn-ea"/>
            </a:endParaRPr>
          </a:p>
          <a:p>
            <a:pPr lvl="0" fontAlgn="base" hangingPunct="0">
              <a:lnSpc>
                <a:spcPct val="200000"/>
              </a:lnSpc>
              <a:defRPr/>
            </a:pPr>
            <a:r>
              <a:rPr kumimoji="0" lang="zh-CN" altLang="en-US" sz="200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rPr>
              <a:t>（</a:t>
            </a:r>
            <a:r>
              <a:rPr kumimoji="0" lang="en-US" altLang="zh-CN" sz="200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4</a:t>
            </a:r>
            <a:r>
              <a:rPr kumimoji="0" lang="zh-CN" altLang="en-US" sz="200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）流传</a:t>
            </a:r>
            <a:r>
              <a:rPr kumimoji="0" lang="zh-CN" altLang="en-US" sz="200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rPr>
              <a:t>方式</a:t>
            </a:r>
            <a:r>
              <a:rPr kumimoji="0" lang="zh-CN" altLang="en-US" sz="2000"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 口头书面）</a:t>
            </a:r>
            <a:r>
              <a:rPr kumimoji="0" lang="zh-CN" altLang="en-US" sz="200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rPr>
              <a:t>并存</a:t>
            </a:r>
            <a:r>
              <a:rPr lang="zh-CN" altLang="en-US" sz="2000" dirty="0" smtClean="0">
                <a:latin typeface="微软雅黑" panose="020B0503020204020204" charset="-122"/>
                <a:ea typeface="微软雅黑" panose="020B0503020204020204" charset="-122"/>
                <a:cs typeface="Calibri" panose="020F0502020204030204" charset="0"/>
                <a:sym typeface="+mn-ea"/>
              </a:rPr>
              <a:t>－－－</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多以</a:t>
            </a:r>
            <a:r>
              <a:rPr lang="zh-CN" altLang="en-US" sz="2000" dirty="0">
                <a:latin typeface="微软雅黑" panose="020B0503020204020204" charset="-122"/>
                <a:ea typeface="微软雅黑" panose="020B0503020204020204" charset="-122"/>
                <a:cs typeface="Calibri" panose="020F0502020204030204" charset="0"/>
                <a:sym typeface="+mn-ea"/>
              </a:rPr>
              <a:t>口头</a:t>
            </a:r>
            <a:r>
              <a:rPr lang="en-US" altLang="zh-CN" sz="2000" dirty="0">
                <a:latin typeface="微软雅黑" panose="020B0503020204020204" charset="-122"/>
                <a:ea typeface="微软雅黑" panose="020B0503020204020204" charset="-122"/>
                <a:cs typeface="Calibri" panose="020F0502020204030204" charset="0"/>
                <a:sym typeface="+mn-ea"/>
              </a:rPr>
              <a:t>—</a:t>
            </a:r>
            <a:r>
              <a:rPr lang="zh-CN" altLang="en-US" sz="2000" dirty="0">
                <a:latin typeface="微软雅黑" panose="020B0503020204020204" charset="-122"/>
                <a:ea typeface="微软雅黑" panose="020B0503020204020204" charset="-122"/>
                <a:cs typeface="Calibri" panose="020F0502020204030204" charset="0"/>
                <a:sym typeface="+mn-ea"/>
              </a:rPr>
              <a:t>书面</a:t>
            </a:r>
            <a:r>
              <a:rPr lang="en-US" altLang="zh-CN" sz="2000" dirty="0">
                <a:latin typeface="微软雅黑" panose="020B0503020204020204" charset="-122"/>
                <a:ea typeface="微软雅黑" panose="020B0503020204020204" charset="-122"/>
                <a:cs typeface="Calibri" panose="020F0502020204030204" charset="0"/>
                <a:sym typeface="+mn-ea"/>
              </a:rPr>
              <a:t>—</a:t>
            </a:r>
            <a:r>
              <a:rPr lang="zh-CN" altLang="en-US" sz="2000" dirty="0">
                <a:latin typeface="微软雅黑" panose="020B0503020204020204" charset="-122"/>
                <a:ea typeface="微软雅黑" panose="020B0503020204020204" charset="-122"/>
                <a:cs typeface="Calibri" panose="020F0502020204030204" charset="0"/>
                <a:sym typeface="+mn-ea"/>
              </a:rPr>
              <a:t>口头、书面并存</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的方式流传</a:t>
            </a:r>
            <a:endParaRPr kumimoji="0" lang="en-US" altLang="zh-CN" sz="200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endParaRPr>
          </a:p>
          <a:p>
            <a:pPr fontAlgn="base" hangingPunct="0">
              <a:lnSpc>
                <a:spcPct val="200000"/>
              </a:lnSpc>
              <a:defRPr/>
            </a:pPr>
            <a:r>
              <a:rPr kumimoji="0" lang="zh-CN" altLang="en-US" sz="200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rPr>
              <a:t>（</a:t>
            </a:r>
            <a:r>
              <a:rPr kumimoji="0" lang="en-US" altLang="zh-CN" sz="200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5</a:t>
            </a:r>
            <a:r>
              <a:rPr kumimoji="0" lang="zh-CN" altLang="en-US" sz="2000" i="0" u="none"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000" i="0"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rPr>
              <a:t>与</a:t>
            </a:r>
            <a:r>
              <a:rPr kumimoji="0" lang="zh-CN" altLang="en-US" sz="2000" i="0"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（历史）</a:t>
            </a:r>
            <a:r>
              <a:rPr kumimoji="0" lang="zh-CN" altLang="en-US" sz="2000" i="0"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rPr>
              <a:t>有</a:t>
            </a:r>
            <a:r>
              <a:rPr kumimoji="0" lang="zh-CN" altLang="en-US" sz="2000" i="0" strike="noStrike" kern="1200" cap="none" spc="0" normalizeH="0" baseline="0" noProof="0" dirty="0">
                <a:ln>
                  <a:noFill/>
                </a:ln>
                <a:effectLst/>
                <a:uLnTx/>
                <a:uFillTx/>
                <a:latin typeface="微软雅黑" panose="020B0503020204020204" charset="-122"/>
                <a:ea typeface="微软雅黑" panose="020B0503020204020204" charset="-122"/>
                <a:cs typeface="Calibri" panose="020F0502020204030204" charset="0"/>
                <a:sym typeface="+mn-ea"/>
              </a:rPr>
              <a:t>着特殊</a:t>
            </a:r>
            <a:r>
              <a:rPr kumimoji="0" lang="zh-CN" altLang="en-US" sz="2000" i="0" strike="noStrike" kern="1200" cap="none" spc="0" normalizeH="0" baseline="0" noProof="0" dirty="0" smtClean="0">
                <a:ln>
                  <a:noFill/>
                </a:ln>
                <a:effectLst/>
                <a:uLnTx/>
                <a:uFillTx/>
                <a:latin typeface="微软雅黑" panose="020B0503020204020204" charset="-122"/>
                <a:ea typeface="微软雅黑" panose="020B0503020204020204" charset="-122"/>
                <a:cs typeface="Calibri" panose="020F0502020204030204" charset="0"/>
                <a:sym typeface="+mn-ea"/>
              </a:rPr>
              <a:t>关联性－－－</a:t>
            </a:r>
            <a:r>
              <a:rPr lang="zh-CN" altLang="en-US" sz="2000" dirty="0">
                <a:solidFill>
                  <a:prstClr val="black"/>
                </a:solidFill>
                <a:latin typeface="微软雅黑" panose="020B0503020204020204" charset="-122"/>
                <a:ea typeface="微软雅黑" panose="020B0503020204020204" charset="-122"/>
                <a:cs typeface="Calibri" panose="020F0502020204030204" charset="0"/>
                <a:sym typeface="+mn-ea"/>
              </a:rPr>
              <a:t>史诗的创造者对历史和现实的理解与表现</a:t>
            </a:r>
            <a:r>
              <a:rPr lang="zh-CN" altLang="en-US" sz="2000" dirty="0" smtClean="0">
                <a:solidFill>
                  <a:prstClr val="black"/>
                </a:solidFill>
                <a:latin typeface="微软雅黑" panose="020B0503020204020204" charset="-122"/>
                <a:ea typeface="微软雅黑" panose="020B0503020204020204" charset="-122"/>
                <a:cs typeface="Calibri" panose="020F0502020204030204" charset="0"/>
                <a:sym typeface="+mn-ea"/>
              </a:rPr>
              <a:t>特点</a:t>
            </a:r>
            <a:endParaRPr lang="en-US" altLang="zh-CN" sz="2000" dirty="0">
              <a:solidFill>
                <a:prstClr val="black"/>
              </a:solidFill>
              <a:latin typeface="微软雅黑" panose="020B0503020204020204" charset="-122"/>
              <a:ea typeface="微软雅黑" panose="020B0503020204020204" charset="-122"/>
              <a:cs typeface="Calibri" panose="020F0502020204030204" charset="0"/>
              <a:sym typeface="+mn-ea"/>
            </a:endParaRPr>
          </a:p>
        </p:txBody>
      </p:sp>
      <p:sp>
        <p:nvSpPr>
          <p:cNvPr id="17" name="五边形 16"/>
          <p:cNvSpPr/>
          <p:nvPr/>
        </p:nvSpPr>
        <p:spPr>
          <a:xfrm flipH="1">
            <a:off x="10934065" y="546735"/>
            <a:ext cx="504825" cy="332740"/>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选</a:t>
            </a:r>
          </a:p>
        </p:txBody>
      </p:sp>
      <p:pic>
        <p:nvPicPr>
          <p:cNvPr id="8" name="图片 7"/>
          <p:cNvPicPr>
            <a:picLocks noChangeAspect="1"/>
          </p:cNvPicPr>
          <p:nvPr/>
        </p:nvPicPr>
        <p:blipFill>
          <a:blip r:embed="rId3"/>
          <a:stretch>
            <a:fillRect/>
          </a:stretch>
        </p:blipFill>
        <p:spPr>
          <a:xfrm>
            <a:off x="9025467" y="0"/>
            <a:ext cx="3166532" cy="1403449"/>
          </a:xfrm>
          <a:prstGeom prst="rect">
            <a:avLst/>
          </a:prstGeom>
        </p:spPr>
      </p:pic>
    </p:spTree>
    <p:custDataLst>
      <p:tags r:id="rId1"/>
    </p:custDataLst>
    <p:extLst>
      <p:ext uri="{BB962C8B-B14F-4D97-AF65-F5344CB8AC3E}">
        <p14:creationId xmlns:p14="http://schemas.microsoft.com/office/powerpoint/2010/main" val="198931567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8481392" cy="3448116"/>
            <a:chOff x="622851" y="1180019"/>
            <a:chExt cx="8481392"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第六章 史诗</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417032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史诗的基本特征</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4726913"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第二节 史诗文本和史诗演唱</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9" y="4022538"/>
              <a:ext cx="4388982"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中国史诗的多样性</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536372" y="553759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66186474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3403466" y="168052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100" name="文本框 99"/>
          <p:cNvSpPr txBox="1"/>
          <p:nvPr/>
        </p:nvSpPr>
        <p:spPr>
          <a:xfrm>
            <a:off x="278130" y="1598295"/>
            <a:ext cx="11209020" cy="4338320"/>
          </a:xfrm>
          <a:prstGeom prst="rect">
            <a:avLst/>
          </a:prstGeom>
          <a:noFill/>
          <a:ln w="9525">
            <a:noFill/>
          </a:ln>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charset="0"/>
              <a:buChar char=""/>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史诗文本的分类</a:t>
            </a:r>
          </a:p>
          <a:p>
            <a:pPr marL="0" marR="0" lvl="0" indent="0" algn="l" defTabSz="914400" rtl="0" eaLnBrk="1" fontAlgn="auto" latinLnBrk="0" hangingPunct="1">
              <a:lnSpc>
                <a:spcPct val="150000"/>
              </a:lnSpc>
              <a:spcBef>
                <a:spcPts val="0"/>
              </a:spcBef>
              <a:spcAft>
                <a:spcPts val="0"/>
              </a:spcAft>
              <a:buClrTx/>
              <a:buSzTx/>
              <a:buFont typeface="Wingdings" panose="05000000000000000000" charset="0"/>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美国实施研究专家约翰</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迈尔斯</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弗里和芬兰民俗学家劳里</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航柯等学者，相继对口头史诗文本类型的划分与界定作出了理论上的探索。</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从史诗文本来源上考察，一般可以划分为</a:t>
            </a:r>
            <a:r>
              <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三个主要层面</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一是口头文本，</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二是来源于口头传统的文本，</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三是以传统为导向的口头文本。</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以上史诗文本的基本分类，原则上依据的是创作与传播过程中文本的特质和语境，也就是说，从</a:t>
            </a:r>
            <a:r>
              <a:rPr kumimoji="0" lang="zh-CN" altLang="en-US"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创作、表演、接受</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三个方面重新界定了口头诗歌的文本类型。</a:t>
            </a:r>
          </a:p>
        </p:txBody>
      </p:sp>
      <p:sp>
        <p:nvSpPr>
          <p:cNvPr id="6" name="文本框 5"/>
          <p:cNvSpPr txBox="1"/>
          <p:nvPr/>
        </p:nvSpPr>
        <p:spPr>
          <a:xfrm>
            <a:off x="158115" y="297180"/>
            <a:ext cx="4176143" cy="1308820"/>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6.2</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史诗文本和史诗演唱</a:t>
            </a: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sym typeface="+mn-ea"/>
              </a:rPr>
              <a:t>6.2.1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史诗文本</a:t>
            </a:r>
          </a:p>
        </p:txBody>
      </p:sp>
      <p:pic>
        <p:nvPicPr>
          <p:cNvPr id="2" name="图片 1"/>
          <p:cNvPicPr>
            <a:picLocks noChangeAspect="1"/>
          </p:cNvPicPr>
          <p:nvPr/>
        </p:nvPicPr>
        <p:blipFill>
          <a:blip r:embed="rId3"/>
          <a:stretch>
            <a:fillRect/>
          </a:stretch>
        </p:blipFill>
        <p:spPr>
          <a:xfrm>
            <a:off x="8481298" y="-23812"/>
            <a:ext cx="3710702" cy="1622107"/>
          </a:xfrm>
          <a:prstGeom prst="rect">
            <a:avLst/>
          </a:prstGeom>
        </p:spPr>
      </p:pic>
    </p:spTree>
    <p:custDataLst>
      <p:tags r:id="rId1"/>
    </p:custDataLst>
    <p:extLst>
      <p:ext uri="{BB962C8B-B14F-4D97-AF65-F5344CB8AC3E}">
        <p14:creationId xmlns:p14="http://schemas.microsoft.com/office/powerpoint/2010/main" val="788389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4511" y="755015"/>
            <a:ext cx="10386695" cy="2708434"/>
          </a:xfrm>
          <a:prstGeom prst="rect">
            <a:avLst/>
          </a:prstGeom>
          <a:noFill/>
        </p:spPr>
        <p:txBody>
          <a:bodyPr wrap="square" rtlCol="0" anchor="t">
            <a:spAutoFit/>
          </a:bodyPr>
          <a:lstStyle/>
          <a:p>
            <a:r>
              <a:rPr lang="en-US" altLang="zh-CN" sz="2800" b="1" dirty="0">
                <a:solidFill>
                  <a:srgbClr val="0070C0"/>
                </a:solidFill>
                <a:latin typeface="微软雅黑" panose="020B0503020204020204" charset="-122"/>
                <a:ea typeface="微软雅黑" panose="020B0503020204020204" charset="-122"/>
                <a:sym typeface="+mn-ea"/>
              </a:rPr>
              <a:t>1</a:t>
            </a:r>
            <a:r>
              <a:rPr lang="zh-CN" altLang="en-US" sz="2800" b="1" dirty="0">
                <a:solidFill>
                  <a:srgbClr val="0070C0"/>
                </a:solidFill>
                <a:latin typeface="微软雅黑" panose="020B0503020204020204" charset="-122"/>
                <a:ea typeface="微软雅黑" panose="020B0503020204020204" charset="-122"/>
                <a:sym typeface="+mn-ea"/>
              </a:rPr>
              <a:t>、人物传说</a:t>
            </a:r>
          </a:p>
          <a:p>
            <a:endParaRPr lang="zh-CN" altLang="en-US" sz="2800" b="1" dirty="0">
              <a:solidFill>
                <a:schemeClr val="tx1"/>
              </a:solidFill>
              <a:latin typeface="微软雅黑" panose="020B0503020204020204" charset="-122"/>
              <a:ea typeface="微软雅黑" panose="020B0503020204020204" charset="-122"/>
              <a:sym typeface="+mn-ea"/>
            </a:endParaRPr>
          </a:p>
          <a:p>
            <a:r>
              <a:rPr lang="zh-CN" altLang="en-US" sz="2400" dirty="0">
                <a:latin typeface="微软雅黑" panose="020B0503020204020204" charset="-122"/>
                <a:ea typeface="微软雅黑" panose="020B0503020204020204" charset="-122"/>
                <a:sym typeface="+mn-ea"/>
              </a:rPr>
              <a:t>这类</a:t>
            </a:r>
            <a:r>
              <a:rPr lang="zh-CN" altLang="en-US" sz="2400" dirty="0" smtClean="0">
                <a:latin typeface="微软雅黑" panose="020B0503020204020204" charset="-122"/>
                <a:ea typeface="微软雅黑" panose="020B0503020204020204" charset="-122"/>
                <a:sym typeface="+mn-ea"/>
              </a:rPr>
              <a:t>传说</a:t>
            </a:r>
            <a:r>
              <a:rPr lang="zh-CN" altLang="en-US" sz="2400" dirty="0" smtClean="0">
                <a:solidFill>
                  <a:srgbClr val="C00000"/>
                </a:solidFill>
                <a:latin typeface="微软雅黑" panose="020B0503020204020204" charset="-122"/>
                <a:ea typeface="微软雅黑" panose="020B0503020204020204" charset="-122"/>
                <a:sym typeface="+mn-ea"/>
              </a:rPr>
              <a:t>（以</a:t>
            </a:r>
            <a:r>
              <a:rPr lang="zh-CN" altLang="en-US" sz="2400" dirty="0">
                <a:solidFill>
                  <a:srgbClr val="C00000"/>
                </a:solidFill>
                <a:latin typeface="微软雅黑" panose="020B0503020204020204" charset="-122"/>
                <a:ea typeface="微软雅黑" panose="020B0503020204020204" charset="-122"/>
                <a:sym typeface="+mn-ea"/>
              </a:rPr>
              <a:t>人物为</a:t>
            </a:r>
            <a:r>
              <a:rPr lang="zh-CN" altLang="en-US" sz="2400" dirty="0" smtClean="0">
                <a:solidFill>
                  <a:srgbClr val="C00000"/>
                </a:solidFill>
                <a:latin typeface="微软雅黑" panose="020B0503020204020204" charset="-122"/>
                <a:ea typeface="微软雅黑" panose="020B0503020204020204" charset="-122"/>
                <a:sym typeface="+mn-ea"/>
              </a:rPr>
              <a:t>中心）</a:t>
            </a:r>
            <a:r>
              <a:rPr lang="zh-CN" altLang="en-US" sz="2400" dirty="0" smtClean="0">
                <a:latin typeface="微软雅黑" panose="020B0503020204020204" charset="-122"/>
                <a:ea typeface="微软雅黑" panose="020B0503020204020204" charset="-122"/>
                <a:sym typeface="+mn-ea"/>
              </a:rPr>
              <a:t>，</a:t>
            </a:r>
            <a:r>
              <a:rPr lang="zh-CN" altLang="en-US" sz="2400" dirty="0">
                <a:latin typeface="微软雅黑" panose="020B0503020204020204" charset="-122"/>
                <a:ea typeface="微软雅黑" panose="020B0503020204020204" charset="-122"/>
                <a:sym typeface="+mn-ea"/>
              </a:rPr>
              <a:t>记叙他们的事迹，包含着民众对这些历史人物</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（评价）</a:t>
            </a:r>
            <a:r>
              <a:rPr lang="zh-CN" altLang="en-US" sz="2400" dirty="0" smtClean="0">
                <a:latin typeface="微软雅黑" panose="020B0503020204020204" charset="-122"/>
                <a:ea typeface="微软雅黑" panose="020B0503020204020204" charset="-122"/>
                <a:sym typeface="+mn-ea"/>
              </a:rPr>
              <a:t>，</a:t>
            </a:r>
            <a:r>
              <a:rPr lang="zh-CN" altLang="en-US" sz="2400" dirty="0">
                <a:latin typeface="微软雅黑" panose="020B0503020204020204" charset="-122"/>
                <a:ea typeface="微软雅黑" panose="020B0503020204020204" charset="-122"/>
                <a:sym typeface="+mn-ea"/>
              </a:rPr>
              <a:t>带有民众的</a:t>
            </a:r>
            <a:r>
              <a:rPr lang="zh-CN" altLang="en-US" sz="2400" dirty="0" smtClean="0">
                <a:latin typeface="微软雅黑" panose="020B0503020204020204" charset="-122"/>
                <a:ea typeface="微软雅黑" panose="020B0503020204020204" charset="-122"/>
                <a:sym typeface="+mn-ea"/>
              </a:rPr>
              <a:t>普遍</a:t>
            </a:r>
            <a:r>
              <a:rPr lang="zh-CN" altLang="en-US" sz="2400" dirty="0" smtClean="0">
                <a:solidFill>
                  <a:srgbClr val="FF0000"/>
                </a:solidFill>
                <a:latin typeface="微软雅黑" panose="020B0503020204020204" charset="-122"/>
                <a:ea typeface="微软雅黑" panose="020B0503020204020204" charset="-122"/>
                <a:sym typeface="+mn-ea"/>
              </a:rPr>
              <a:t>（价值判断）</a:t>
            </a:r>
            <a:r>
              <a:rPr lang="zh-CN" altLang="en-US" sz="2400" dirty="0" smtClean="0">
                <a:latin typeface="微软雅黑" panose="020B0503020204020204" charset="-122"/>
                <a:ea typeface="微软雅黑" panose="020B0503020204020204" charset="-122"/>
                <a:sym typeface="+mn-ea"/>
              </a:rPr>
              <a:t>，</a:t>
            </a:r>
            <a:r>
              <a:rPr lang="zh-CN" altLang="en-US" sz="2400" dirty="0">
                <a:latin typeface="微软雅黑" panose="020B0503020204020204" charset="-122"/>
                <a:ea typeface="微软雅黑" panose="020B0503020204020204" charset="-122"/>
                <a:sym typeface="+mn-ea"/>
              </a:rPr>
              <a:t>也融会讲述人的个人情感。</a:t>
            </a:r>
          </a:p>
          <a:p>
            <a:endParaRPr lang="zh-CN" altLang="en-US" dirty="0">
              <a:latin typeface="微软雅黑" panose="020B0503020204020204" charset="-122"/>
              <a:ea typeface="微软雅黑" panose="020B0503020204020204" charset="-122"/>
              <a:sym typeface="+mn-ea"/>
            </a:endParaRPr>
          </a:p>
          <a:p>
            <a:r>
              <a:rPr lang="zh-CN" altLang="en-US" sz="2400" dirty="0">
                <a:latin typeface="微软雅黑" panose="020B0503020204020204" charset="-122"/>
                <a:ea typeface="微软雅黑" panose="020B0503020204020204" charset="-122"/>
                <a:sym typeface="+mn-ea"/>
              </a:rPr>
              <a:t>具体来说，我国的人物传说包括以下几类</a:t>
            </a:r>
            <a:r>
              <a:rPr lang="zh-CN" altLang="en-US" sz="2400" dirty="0">
                <a:latin typeface="楷体" panose="02010609060101010101" pitchFamily="49" charset="-122"/>
                <a:ea typeface="楷体" panose="02010609060101010101" pitchFamily="49" charset="-122"/>
                <a:sym typeface="+mn-ea"/>
              </a:rPr>
              <a:t>：</a:t>
            </a:r>
            <a:endParaRPr lang="en-US" altLang="zh-CN" sz="2400" dirty="0">
              <a:latin typeface="楷体" panose="02010609060101010101" pitchFamily="49" charset="-122"/>
              <a:ea typeface="楷体" panose="02010609060101010101" pitchFamily="49" charset="-122"/>
            </a:endParaRPr>
          </a:p>
          <a:p>
            <a:endParaRPr lang="zh-CN" altLang="en-US" sz="2400" b="1" dirty="0">
              <a:latin typeface="楷体" panose="02010609060101010101" pitchFamily="49" charset="-122"/>
              <a:ea typeface="楷体" panose="02010609060101010101" pitchFamily="49" charset="-122"/>
            </a:endParaRPr>
          </a:p>
        </p:txBody>
      </p:sp>
      <p:sp>
        <p:nvSpPr>
          <p:cNvPr id="8" name="五边形 7"/>
          <p:cNvSpPr/>
          <p:nvPr/>
        </p:nvSpPr>
        <p:spPr>
          <a:xfrm flipH="1">
            <a:off x="6714543" y="248506"/>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dirty="0">
                <a:latin typeface="微软雅黑" panose="020B0503020204020204" charset="-122"/>
                <a:ea typeface="微软雅黑" panose="020B0503020204020204" charset="-122"/>
              </a:rPr>
              <a:t>名词解释</a:t>
            </a:r>
          </a:p>
        </p:txBody>
      </p:sp>
      <p:sp>
        <p:nvSpPr>
          <p:cNvPr id="3" name="五边形 2"/>
          <p:cNvSpPr/>
          <p:nvPr/>
        </p:nvSpPr>
        <p:spPr>
          <a:xfrm flipH="1">
            <a:off x="4708690" y="248506"/>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xmlns="" id="{D170F47E-315C-9545-8687-F8E810E9C619}"/>
              </a:ext>
            </a:extLst>
          </p:cNvPr>
          <p:cNvSpPr txBox="1"/>
          <p:nvPr/>
        </p:nvSpPr>
        <p:spPr>
          <a:xfrm>
            <a:off x="0" y="92526"/>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6" name="图片 5"/>
          <p:cNvPicPr>
            <a:picLocks noChangeAspect="1"/>
          </p:cNvPicPr>
          <p:nvPr/>
        </p:nvPicPr>
        <p:blipFill>
          <a:blip r:embed="rId3"/>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99893612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4719613" y="9567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100" name="文本框 99"/>
          <p:cNvSpPr txBox="1"/>
          <p:nvPr/>
        </p:nvSpPr>
        <p:spPr>
          <a:xfrm>
            <a:off x="465720" y="1734185"/>
            <a:ext cx="11372215" cy="2322830"/>
          </a:xfrm>
          <a:prstGeom prst="rect">
            <a:avLst/>
          </a:prstGeom>
          <a:noFill/>
          <a:ln w="9525">
            <a:noFill/>
          </a:ln>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口头文本</a:t>
            </a:r>
            <a:r>
              <a:rPr kumimoji="0" lang="zh-CN" altLang="en-US" sz="28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含义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严格意义上的口头文本可以在</a:t>
            </a:r>
            <a:r>
              <a:rPr kumimoji="0" lang="zh-CN" altLang="en-US" sz="20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活形态的口头表演</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中，经过实地的观察、采集、记录、描述等严格的田野作业，直至其文本化的整个过程中</a:t>
            </a:r>
            <a:r>
              <a:rPr kumimoji="0" lang="zh-CN" altLang="en-US" sz="20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得到确证</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微软雅黑" panose="020B0503020204020204" charset="-122"/>
              </a:rPr>
              <a:t>这方面的典型例证之一是南斯拉夫的活态史诗文本。</a:t>
            </a: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特点</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：口头文本</a:t>
            </a:r>
            <a:r>
              <a:rPr kumimoji="0" lang="zh-CN" altLang="en-US" sz="20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既有保守性，又有流变性</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微软雅黑" panose="020B0503020204020204" charset="-122"/>
              </a:rPr>
              <a:t>中国的“三大史诗”皆为口头史诗。</a:t>
            </a:r>
          </a:p>
        </p:txBody>
      </p:sp>
      <p:sp>
        <p:nvSpPr>
          <p:cNvPr id="21" name="五边形 20"/>
          <p:cNvSpPr/>
          <p:nvPr/>
        </p:nvSpPr>
        <p:spPr>
          <a:xfrm flipH="1">
            <a:off x="2663724" y="9567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7" name="文本框 6">
            <a:extLst>
              <a:ext uri="{FF2B5EF4-FFF2-40B4-BE49-F238E27FC236}">
                <a16:creationId xmlns:a16="http://schemas.microsoft.com/office/drawing/2014/main" xmlns="" id="{E39EC731-8190-EF4A-8AEA-C48A427C3B56}"/>
              </a:ext>
            </a:extLst>
          </p:cNvPr>
          <p:cNvSpPr txBox="1"/>
          <p:nvPr/>
        </p:nvSpPr>
        <p:spPr>
          <a:xfrm>
            <a:off x="313589" y="158414"/>
            <a:ext cx="2597186"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sym typeface="+mn-ea"/>
              </a:rPr>
              <a:t>6.2.1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史诗文本</a:t>
            </a:r>
          </a:p>
        </p:txBody>
      </p:sp>
      <p:pic>
        <p:nvPicPr>
          <p:cNvPr id="8" name="图片 7"/>
          <p:cNvPicPr>
            <a:picLocks noChangeAspect="1"/>
          </p:cNvPicPr>
          <p:nvPr/>
        </p:nvPicPr>
        <p:blipFill>
          <a:blip r:embed="rId3"/>
          <a:stretch>
            <a:fillRect/>
          </a:stretch>
        </p:blipFill>
        <p:spPr>
          <a:xfrm>
            <a:off x="8481298" y="-23812"/>
            <a:ext cx="3710702" cy="1622107"/>
          </a:xfrm>
          <a:prstGeom prst="rect">
            <a:avLst/>
          </a:prstGeom>
        </p:spPr>
      </p:pic>
    </p:spTree>
    <p:custDataLst>
      <p:tags r:id="rId1"/>
    </p:custDataLst>
    <p:extLst>
      <p:ext uri="{BB962C8B-B14F-4D97-AF65-F5344CB8AC3E}">
        <p14:creationId xmlns:p14="http://schemas.microsoft.com/office/powerpoint/2010/main" val="48158574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4481728" y="226305"/>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100" name="文本框 99"/>
          <p:cNvSpPr txBox="1"/>
          <p:nvPr/>
        </p:nvSpPr>
        <p:spPr>
          <a:xfrm>
            <a:off x="313589" y="1852381"/>
            <a:ext cx="11372215" cy="1938020"/>
          </a:xfrm>
          <a:prstGeom prst="rect">
            <a:avLst/>
          </a:prstGeom>
          <a:noFill/>
          <a:ln w="9525">
            <a:noFill/>
          </a:ln>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“源于口头的文本”</a:t>
            </a: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含义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又称“与口传有关的文本”</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，是指某一社区中那些</a:t>
            </a:r>
            <a:r>
              <a:rPr kumimoji="0" lang="zh-CN" altLang="en-US" sz="2000" b="0" i="0" u="sng"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跟口头传统有密切关联</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的</a:t>
            </a:r>
            <a:r>
              <a:rPr kumimoji="0" lang="zh-CN" altLang="en-US" sz="20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书面文本</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，他们通过文字被固定下来，而文本以外的语境要素则无从考察。</a:t>
            </a: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特点</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：从文本分析看，这些写定的古籍文献依然附着了本民族口头传统的基本属性。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微软雅黑" panose="020B0503020204020204" charset="-122"/>
            </a:endParaRPr>
          </a:p>
        </p:txBody>
      </p:sp>
      <p:sp>
        <p:nvSpPr>
          <p:cNvPr id="21" name="五边形 20"/>
          <p:cNvSpPr/>
          <p:nvPr/>
        </p:nvSpPr>
        <p:spPr>
          <a:xfrm flipH="1">
            <a:off x="4481729" y="103934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7" name="文本框 6">
            <a:extLst>
              <a:ext uri="{FF2B5EF4-FFF2-40B4-BE49-F238E27FC236}">
                <a16:creationId xmlns:a16="http://schemas.microsoft.com/office/drawing/2014/main" xmlns="" id="{97748FA5-22A8-224E-8F16-00EA6EBF728B}"/>
              </a:ext>
            </a:extLst>
          </p:cNvPr>
          <p:cNvSpPr txBox="1"/>
          <p:nvPr/>
        </p:nvSpPr>
        <p:spPr>
          <a:xfrm>
            <a:off x="313589" y="158414"/>
            <a:ext cx="2597186"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sym typeface="+mn-ea"/>
              </a:rPr>
              <a:t>6.2.1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史诗文本</a:t>
            </a:r>
          </a:p>
        </p:txBody>
      </p:sp>
      <p:pic>
        <p:nvPicPr>
          <p:cNvPr id="8" name="图片 7"/>
          <p:cNvPicPr>
            <a:picLocks noChangeAspect="1"/>
          </p:cNvPicPr>
          <p:nvPr/>
        </p:nvPicPr>
        <p:blipFill>
          <a:blip r:embed="rId3"/>
          <a:stretch>
            <a:fillRect/>
          </a:stretch>
        </p:blipFill>
        <p:spPr>
          <a:xfrm>
            <a:off x="8481298" y="-23812"/>
            <a:ext cx="3710702" cy="1622107"/>
          </a:xfrm>
          <a:prstGeom prst="rect">
            <a:avLst/>
          </a:prstGeom>
        </p:spPr>
      </p:pic>
    </p:spTree>
    <p:custDataLst>
      <p:tags r:id="rId1"/>
    </p:custDataLst>
    <p:extLst>
      <p:ext uri="{BB962C8B-B14F-4D97-AF65-F5344CB8AC3E}">
        <p14:creationId xmlns:p14="http://schemas.microsoft.com/office/powerpoint/2010/main" val="14575067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5028463" y="298870"/>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100" name="文本框 99"/>
          <p:cNvSpPr txBox="1"/>
          <p:nvPr/>
        </p:nvSpPr>
        <p:spPr>
          <a:xfrm>
            <a:off x="313589" y="1729512"/>
            <a:ext cx="11372215" cy="2322830"/>
          </a:xfrm>
          <a:prstGeom prst="rect">
            <a:avLst/>
          </a:prstGeom>
          <a:noFill/>
          <a:ln w="9525">
            <a:noFill/>
          </a:ln>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“以传统为导向的文本”</a:t>
            </a: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含义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按照航柯的总结，是由</a:t>
            </a:r>
            <a:r>
              <a:rPr kumimoji="0" lang="zh-CN" altLang="en-US" sz="20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编辑者</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根据某一传统中的口传文本或与口传有关的文本进行</a:t>
            </a:r>
            <a:r>
              <a:rPr kumimoji="0" lang="zh-CN" altLang="en-US" sz="20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汇集后创编</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出来的。         </a:t>
            </a:r>
          </a:p>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特点</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：通常是</a:t>
            </a:r>
            <a:r>
              <a:rPr kumimoji="0" lang="zh-CN" altLang="en-US" sz="2000" b="0" i="0" u="sng"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将若干部分或主题内容汇编在一起，经过加工和修改</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sng"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呈现出传统的某些方面</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，这种工作常常带有民族主义民族主义或国家主义倾向。 </a:t>
            </a:r>
            <a:r>
              <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微软雅黑" panose="020B0503020204020204" charset="-122"/>
              </a:rPr>
              <a:t>如代表芬兰民族精神的史诗《卡勒瓦拉》。</a:t>
            </a:r>
            <a:endParaRPr kumimoji="0" lang="zh-CN" altLang="en-US"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微软雅黑" panose="020B0503020204020204" charset="-122"/>
            </a:endParaRPr>
          </a:p>
        </p:txBody>
      </p:sp>
      <p:sp>
        <p:nvSpPr>
          <p:cNvPr id="21" name="五边形 20"/>
          <p:cNvSpPr/>
          <p:nvPr/>
        </p:nvSpPr>
        <p:spPr>
          <a:xfrm flipH="1">
            <a:off x="5028464" y="9567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7" name="文本框 6">
            <a:extLst>
              <a:ext uri="{FF2B5EF4-FFF2-40B4-BE49-F238E27FC236}">
                <a16:creationId xmlns:a16="http://schemas.microsoft.com/office/drawing/2014/main" xmlns="" id="{164C8552-850B-B548-ADA2-10F5D31EBA68}"/>
              </a:ext>
            </a:extLst>
          </p:cNvPr>
          <p:cNvSpPr txBox="1"/>
          <p:nvPr/>
        </p:nvSpPr>
        <p:spPr>
          <a:xfrm>
            <a:off x="313589" y="158414"/>
            <a:ext cx="2597186"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sym typeface="+mn-ea"/>
              </a:rPr>
              <a:t>6.2.1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史诗文本</a:t>
            </a:r>
          </a:p>
        </p:txBody>
      </p:sp>
      <p:pic>
        <p:nvPicPr>
          <p:cNvPr id="8" name="图片 7"/>
          <p:cNvPicPr>
            <a:picLocks noChangeAspect="1"/>
          </p:cNvPicPr>
          <p:nvPr/>
        </p:nvPicPr>
        <p:blipFill>
          <a:blip r:embed="rId3"/>
          <a:stretch>
            <a:fillRect/>
          </a:stretch>
        </p:blipFill>
        <p:spPr>
          <a:xfrm>
            <a:off x="8481298" y="-23812"/>
            <a:ext cx="3710702" cy="1622107"/>
          </a:xfrm>
          <a:prstGeom prst="rect">
            <a:avLst/>
          </a:prstGeom>
        </p:spPr>
      </p:pic>
    </p:spTree>
    <p:custDataLst>
      <p:tags r:id="rId1"/>
    </p:custDataLst>
    <p:extLst>
      <p:ext uri="{BB962C8B-B14F-4D97-AF65-F5344CB8AC3E}">
        <p14:creationId xmlns:p14="http://schemas.microsoft.com/office/powerpoint/2010/main" val="150018672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1608068166"/>
              </p:ext>
            </p:extLst>
          </p:nvPr>
        </p:nvGraphicFramePr>
        <p:xfrm>
          <a:off x="819785" y="2587286"/>
          <a:ext cx="9204325" cy="3101975"/>
        </p:xfrm>
        <a:graphic>
          <a:graphicData uri="http://schemas.openxmlformats.org/drawingml/2006/table">
            <a:tbl>
              <a:tblPr firstRow="1" bandRow="1">
                <a:tableStyleId>{5C22544A-7EE6-4342-B048-85BDC9FD1C3A}</a:tableStyleId>
              </a:tblPr>
              <a:tblGrid>
                <a:gridCol w="2318385">
                  <a:extLst>
                    <a:ext uri="{9D8B030D-6E8A-4147-A177-3AD203B41FA5}">
                      <a16:colId xmlns:a16="http://schemas.microsoft.com/office/drawing/2014/main" xmlns="" val="20000"/>
                    </a:ext>
                  </a:extLst>
                </a:gridCol>
                <a:gridCol w="1362710">
                  <a:extLst>
                    <a:ext uri="{9D8B030D-6E8A-4147-A177-3AD203B41FA5}">
                      <a16:colId xmlns:a16="http://schemas.microsoft.com/office/drawing/2014/main" xmlns="" val="20001"/>
                    </a:ext>
                  </a:extLst>
                </a:gridCol>
                <a:gridCol w="1734820">
                  <a:extLst>
                    <a:ext uri="{9D8B030D-6E8A-4147-A177-3AD203B41FA5}">
                      <a16:colId xmlns:a16="http://schemas.microsoft.com/office/drawing/2014/main" xmlns="" val="20002"/>
                    </a:ext>
                  </a:extLst>
                </a:gridCol>
                <a:gridCol w="1548130">
                  <a:extLst>
                    <a:ext uri="{9D8B030D-6E8A-4147-A177-3AD203B41FA5}">
                      <a16:colId xmlns:a16="http://schemas.microsoft.com/office/drawing/2014/main" xmlns="" val="20003"/>
                    </a:ext>
                  </a:extLst>
                </a:gridCol>
                <a:gridCol w="2240280">
                  <a:extLst>
                    <a:ext uri="{9D8B030D-6E8A-4147-A177-3AD203B41FA5}">
                      <a16:colId xmlns:a16="http://schemas.microsoft.com/office/drawing/2014/main" xmlns="" val="20004"/>
                    </a:ext>
                  </a:extLst>
                </a:gridCol>
              </a:tblGrid>
              <a:tr h="633095">
                <a:tc>
                  <a:txBody>
                    <a:bodyPr/>
                    <a:lstStyle/>
                    <a:p>
                      <a:pPr algn="ct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2800">
                          <a:latin typeface="微软雅黑" panose="020B0503020204020204" charset="-122"/>
                          <a:ea typeface="微软雅黑" panose="020B0503020204020204" charset="-122"/>
                        </a:rPr>
                        <a:t>创编</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2800">
                          <a:latin typeface="微软雅黑" panose="020B0503020204020204" charset="-122"/>
                          <a:ea typeface="微软雅黑" panose="020B0503020204020204" charset="-122"/>
                        </a:rPr>
                        <a:t>演述</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2800">
                          <a:latin typeface="微软雅黑" panose="020B0503020204020204" charset="-122"/>
                          <a:ea typeface="微软雅黑" panose="020B0503020204020204" charset="-122"/>
                        </a:rPr>
                        <a:t>接受</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tc>
                  <a:txBody>
                    <a:bodyPr/>
                    <a:lstStyle/>
                    <a:p>
                      <a:pPr algn="ctr">
                        <a:buNone/>
                      </a:pPr>
                      <a:r>
                        <a:rPr lang="zh-CN" altLang="en-US" sz="2800">
                          <a:latin typeface="微软雅黑" panose="020B0503020204020204" charset="-122"/>
                          <a:ea typeface="微软雅黑" panose="020B0503020204020204" charset="-122"/>
                        </a:rPr>
                        <a:t>范型</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B0F0"/>
                    </a:solidFill>
                  </a:tcPr>
                </a:tc>
                <a:extLst>
                  <a:ext uri="{0D108BD9-81ED-4DB2-BD59-A6C34878D82A}">
                    <a16:rowId xmlns:a16="http://schemas.microsoft.com/office/drawing/2014/main" xmlns="" val="10000"/>
                  </a:ext>
                </a:extLst>
              </a:tr>
              <a:tr h="822960">
                <a:tc>
                  <a:txBody>
                    <a:bodyPr/>
                    <a:lstStyle/>
                    <a:p>
                      <a:pPr algn="ctr">
                        <a:buNone/>
                      </a:pPr>
                      <a:r>
                        <a:rPr lang="en-US" altLang="zh-CN" sz="2400" dirty="0">
                          <a:latin typeface="方正清刻本悦宋简体" panose="02000000000000000000" pitchFamily="2" charset="-122"/>
                          <a:ea typeface="方正清刻本悦宋简体" panose="02000000000000000000" pitchFamily="2" charset="-122"/>
                        </a:rPr>
                        <a:t>1</a:t>
                      </a:r>
                      <a:r>
                        <a:rPr lang="zh-CN" altLang="en-US" sz="2400" dirty="0">
                          <a:latin typeface="方正清刻本悦宋简体" panose="02000000000000000000" pitchFamily="2" charset="-122"/>
                          <a:ea typeface="方正清刻本悦宋简体" panose="02000000000000000000" pitchFamily="2" charset="-122"/>
                        </a:rPr>
                        <a:t>、</a:t>
                      </a:r>
                      <a:r>
                        <a:rPr lang="zh-CN" altLang="en-US" sz="2400" b="1" dirty="0">
                          <a:solidFill>
                            <a:srgbClr val="C00000"/>
                          </a:solidFill>
                          <a:latin typeface="方正清刻本悦宋简体" panose="02000000000000000000" pitchFamily="2" charset="-122"/>
                          <a:ea typeface="方正清刻本悦宋简体" panose="02000000000000000000" pitchFamily="2" charset="-122"/>
                        </a:rPr>
                        <a:t>口头</a:t>
                      </a:r>
                      <a:r>
                        <a:rPr lang="zh-CN" altLang="en-US" sz="2400" b="1" dirty="0" smtClean="0">
                          <a:solidFill>
                            <a:srgbClr val="C00000"/>
                          </a:solidFill>
                          <a:latin typeface="方正清刻本悦宋简体" panose="02000000000000000000" pitchFamily="2" charset="-122"/>
                          <a:ea typeface="方正清刻本悦宋简体" panose="02000000000000000000" pitchFamily="2" charset="-122"/>
                        </a:rPr>
                        <a:t>文本</a:t>
                      </a:r>
                      <a:endParaRPr lang="zh-CN" altLang="en-US" sz="2400" dirty="0">
                        <a:latin typeface="方正清刻本悦宋简体" panose="02000000000000000000" pitchFamily="2" charset="-122"/>
                        <a:ea typeface="方正清刻本悦宋简体" panose="02000000000000000000" pitchFamily="2"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2400">
                          <a:latin typeface="方正清刻本悦宋简体" panose="02000000000000000000" pitchFamily="2" charset="-122"/>
                          <a:ea typeface="方正清刻本悦宋简体" panose="02000000000000000000" pitchFamily="2" charset="-122"/>
                        </a:rPr>
                        <a:t>口头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2400">
                          <a:latin typeface="方正清刻本悦宋简体" panose="02000000000000000000" pitchFamily="2" charset="-122"/>
                          <a:ea typeface="方正清刻本悦宋简体" panose="02000000000000000000" pitchFamily="2" charset="-122"/>
                        </a:rPr>
                        <a:t>口头</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2400">
                          <a:latin typeface="方正清刻本悦宋简体" panose="02000000000000000000" pitchFamily="2" charset="-122"/>
                          <a:ea typeface="方正清刻本悦宋简体" panose="02000000000000000000" pitchFamily="2" charset="-122"/>
                        </a:rPr>
                        <a:t>听觉</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2400">
                          <a:latin typeface="方正清刻本悦宋简体" panose="02000000000000000000" pitchFamily="2" charset="-122"/>
                          <a:ea typeface="方正清刻本悦宋简体" panose="02000000000000000000" pitchFamily="2" charset="-122"/>
                        </a:rPr>
                        <a:t>《</a:t>
                      </a:r>
                      <a:r>
                        <a:rPr lang="zh-CN" altLang="en-US" sz="2400">
                          <a:latin typeface="方正清刻本悦宋简体" panose="02000000000000000000" pitchFamily="2" charset="-122"/>
                          <a:ea typeface="方正清刻本悦宋简体" panose="02000000000000000000" pitchFamily="2" charset="-122"/>
                          <a:sym typeface="+mn-ea"/>
                        </a:rPr>
                        <a:t>格</a:t>
                      </a:r>
                      <a:r>
                        <a:rPr lang="zh-CN" altLang="en-US" sz="2400">
                          <a:latin typeface="方正清刻本悦宋简体" panose="02000000000000000000" pitchFamily="2" charset="-122"/>
                          <a:ea typeface="方正清刻本悦宋简体" panose="02000000000000000000" pitchFamily="2" charset="-122"/>
                        </a:rPr>
                        <a:t>萨尔王》</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xmlns="" val="10001"/>
                  </a:ext>
                </a:extLst>
              </a:tr>
              <a:tr h="822960">
                <a:tc>
                  <a:txBody>
                    <a:bodyPr/>
                    <a:lstStyle/>
                    <a:p>
                      <a:pPr algn="ctr">
                        <a:buNone/>
                      </a:pPr>
                      <a:r>
                        <a:rPr lang="en-US" altLang="zh-CN" sz="2400" dirty="0">
                          <a:latin typeface="方正清刻本悦宋简体" panose="02000000000000000000" pitchFamily="2" charset="-122"/>
                          <a:ea typeface="方正清刻本悦宋简体" panose="02000000000000000000" pitchFamily="2" charset="-122"/>
                        </a:rPr>
                        <a:t>2</a:t>
                      </a:r>
                      <a:r>
                        <a:rPr lang="zh-CN" altLang="en-US" sz="2400" dirty="0">
                          <a:latin typeface="方正清刻本悦宋简体" panose="02000000000000000000" pitchFamily="2" charset="-122"/>
                          <a:ea typeface="方正清刻本悦宋简体" panose="02000000000000000000" pitchFamily="2" charset="-122"/>
                        </a:rPr>
                        <a:t>、</a:t>
                      </a:r>
                      <a:r>
                        <a:rPr lang="zh-CN" altLang="en-US" sz="2400" b="1" dirty="0">
                          <a:solidFill>
                            <a:srgbClr val="C00000"/>
                          </a:solidFill>
                          <a:latin typeface="方正清刻本悦宋简体" panose="02000000000000000000" pitchFamily="2" charset="-122"/>
                          <a:ea typeface="方正清刻本悦宋简体" panose="02000000000000000000" pitchFamily="2" charset="-122"/>
                        </a:rPr>
                        <a:t>源于口头的文本</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2400">
                          <a:latin typeface="方正清刻本悦宋简体" panose="02000000000000000000" pitchFamily="2" charset="-122"/>
                          <a:ea typeface="方正清刻本悦宋简体" panose="02000000000000000000" pitchFamily="2" charset="-122"/>
                        </a:rPr>
                        <a:t>口头 或  书写</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2400">
                          <a:latin typeface="方正清刻本悦宋简体" panose="02000000000000000000" pitchFamily="2" charset="-122"/>
                          <a:ea typeface="方正清刻本悦宋简体" panose="02000000000000000000" pitchFamily="2" charset="-122"/>
                        </a:rPr>
                        <a:t>口头  或 书写</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2400">
                          <a:latin typeface="方正清刻本悦宋简体" panose="02000000000000000000" pitchFamily="2" charset="-122"/>
                          <a:ea typeface="方正清刻本悦宋简体" panose="02000000000000000000" pitchFamily="2" charset="-122"/>
                        </a:rPr>
                        <a:t>视觉 或 听觉</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2400">
                          <a:latin typeface="方正清刻本悦宋简体" panose="02000000000000000000" pitchFamily="2" charset="-122"/>
                          <a:ea typeface="方正清刻本悦宋简体" panose="02000000000000000000" pitchFamily="2" charset="-122"/>
                        </a:rPr>
                        <a:t>《荷马史诗》</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xmlns="" val="10002"/>
                  </a:ext>
                </a:extLst>
              </a:tr>
              <a:tr h="822960">
                <a:tc>
                  <a:txBody>
                    <a:bodyPr/>
                    <a:lstStyle/>
                    <a:p>
                      <a:pPr algn="ctr">
                        <a:buNone/>
                      </a:pPr>
                      <a:r>
                        <a:rPr lang="en-US" altLang="zh-CN" sz="2400" dirty="0">
                          <a:latin typeface="方正清刻本悦宋简体" panose="02000000000000000000" pitchFamily="2" charset="-122"/>
                          <a:ea typeface="方正清刻本悦宋简体" panose="02000000000000000000" pitchFamily="2" charset="-122"/>
                          <a:sym typeface="+mn-ea"/>
                        </a:rPr>
                        <a:t>3</a:t>
                      </a:r>
                      <a:r>
                        <a:rPr lang="zh-CN" altLang="en-US" sz="2400" dirty="0">
                          <a:latin typeface="方正清刻本悦宋简体" panose="02000000000000000000" pitchFamily="2" charset="-122"/>
                          <a:ea typeface="方正清刻本悦宋简体" panose="02000000000000000000" pitchFamily="2" charset="-122"/>
                          <a:sym typeface="+mn-ea"/>
                        </a:rPr>
                        <a:t>、</a:t>
                      </a:r>
                      <a:r>
                        <a:rPr lang="zh-CN" altLang="en-US" sz="2400" b="1" dirty="0">
                          <a:solidFill>
                            <a:srgbClr val="C00000"/>
                          </a:solidFill>
                          <a:latin typeface="方正清刻本悦宋简体" panose="02000000000000000000" pitchFamily="2" charset="-122"/>
                          <a:ea typeface="方正清刻本悦宋简体" panose="02000000000000000000" pitchFamily="2" charset="-122"/>
                        </a:rPr>
                        <a:t>以传统为导向的文本</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2400">
                          <a:latin typeface="方正清刻本悦宋简体" panose="02000000000000000000" pitchFamily="2" charset="-122"/>
                          <a:ea typeface="方正清刻本悦宋简体" panose="02000000000000000000" pitchFamily="2" charset="-122"/>
                        </a:rPr>
                        <a:t>书写</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2400">
                          <a:latin typeface="方正清刻本悦宋简体" panose="02000000000000000000" pitchFamily="2" charset="-122"/>
                          <a:ea typeface="方正清刻本悦宋简体" panose="02000000000000000000" pitchFamily="2" charset="-122"/>
                        </a:rPr>
                        <a:t>书写</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2400">
                          <a:latin typeface="方正清刻本悦宋简体" panose="02000000000000000000" pitchFamily="2" charset="-122"/>
                          <a:ea typeface="方正清刻本悦宋简体" panose="02000000000000000000" pitchFamily="2" charset="-122"/>
                        </a:rPr>
                        <a:t>视觉</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algn="ctr">
                        <a:buNone/>
                      </a:pPr>
                      <a:r>
                        <a:rPr lang="zh-CN" altLang="en-US" sz="2400" dirty="0">
                          <a:latin typeface="方正清刻本悦宋简体" panose="02000000000000000000" pitchFamily="2" charset="-122"/>
                          <a:ea typeface="方正清刻本悦宋简体" panose="02000000000000000000" pitchFamily="2" charset="-122"/>
                        </a:rPr>
                        <a:t>《卡勒瓦拉》</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xmlns="" val="10003"/>
                  </a:ext>
                </a:extLst>
              </a:tr>
            </a:tbl>
          </a:graphicData>
        </a:graphic>
      </p:graphicFrame>
      <p:sp>
        <p:nvSpPr>
          <p:cNvPr id="4" name="五边形 3"/>
          <p:cNvSpPr/>
          <p:nvPr/>
        </p:nvSpPr>
        <p:spPr>
          <a:xfrm flipH="1">
            <a:off x="5028463" y="298870"/>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100" name="文本框 99"/>
          <p:cNvSpPr txBox="1"/>
          <p:nvPr/>
        </p:nvSpPr>
        <p:spPr>
          <a:xfrm>
            <a:off x="819785" y="1483499"/>
            <a:ext cx="11372215" cy="577081"/>
          </a:xfrm>
          <a:prstGeom prst="rect">
            <a:avLst/>
          </a:prstGeom>
          <a:noFill/>
          <a:ln w="9525">
            <a:noFill/>
          </a:ln>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2800" b="1" i="0" u="none" strike="noStrike" kern="1200" cap="none" spc="0" normalizeH="0" baseline="0" noProof="0" smtClean="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三种类型的区别</a:t>
            </a:r>
            <a:endParaRPr kumimoji="0" lang="zh-CN" altLang="en-US"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微软雅黑" panose="020B0503020204020204" charset="-122"/>
            </a:endParaRPr>
          </a:p>
        </p:txBody>
      </p:sp>
      <p:sp>
        <p:nvSpPr>
          <p:cNvPr id="21" name="五边形 20"/>
          <p:cNvSpPr/>
          <p:nvPr/>
        </p:nvSpPr>
        <p:spPr>
          <a:xfrm flipH="1">
            <a:off x="5028464" y="9567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7" name="文本框 6">
            <a:extLst>
              <a:ext uri="{FF2B5EF4-FFF2-40B4-BE49-F238E27FC236}">
                <a16:creationId xmlns:a16="http://schemas.microsoft.com/office/drawing/2014/main" xmlns="" id="{164C8552-850B-B548-ADA2-10F5D31EBA68}"/>
              </a:ext>
            </a:extLst>
          </p:cNvPr>
          <p:cNvSpPr txBox="1"/>
          <p:nvPr/>
        </p:nvSpPr>
        <p:spPr>
          <a:xfrm>
            <a:off x="313589" y="158414"/>
            <a:ext cx="2597186"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sym typeface="+mn-ea"/>
              </a:rPr>
              <a:t>6.2.1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史诗文本</a:t>
            </a:r>
          </a:p>
        </p:txBody>
      </p:sp>
      <p:pic>
        <p:nvPicPr>
          <p:cNvPr id="8" name="图片 7"/>
          <p:cNvPicPr>
            <a:picLocks noChangeAspect="1"/>
          </p:cNvPicPr>
          <p:nvPr/>
        </p:nvPicPr>
        <p:blipFill>
          <a:blip r:embed="rId3"/>
          <a:stretch>
            <a:fillRect/>
          </a:stretch>
        </p:blipFill>
        <p:spPr>
          <a:xfrm>
            <a:off x="8481298" y="-23812"/>
            <a:ext cx="3710702" cy="1622107"/>
          </a:xfrm>
          <a:prstGeom prst="rect">
            <a:avLst/>
          </a:prstGeom>
        </p:spPr>
      </p:pic>
    </p:spTree>
    <p:custDataLst>
      <p:tags r:id="rId1"/>
    </p:custDataLst>
    <p:extLst>
      <p:ext uri="{BB962C8B-B14F-4D97-AF65-F5344CB8AC3E}">
        <p14:creationId xmlns:p14="http://schemas.microsoft.com/office/powerpoint/2010/main" val="36141673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598295"/>
            <a:ext cx="11661775" cy="3939540"/>
          </a:xfrm>
          <a:prstGeom prst="rect">
            <a:avLst/>
          </a:prstGeom>
          <a:noFill/>
        </p:spPr>
        <p:txBody>
          <a:bodyPr wrap="square" rtlCol="0" anchor="t">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① </a:t>
            </a:r>
            <a:r>
              <a:rPr kumimoji="0"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史诗表演</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在许多社区或族群中，其基本作用是娱人，听众从中获得很大的</a:t>
            </a:r>
            <a:r>
              <a:rPr kumimoji="0"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审美愉悦</a:t>
            </a: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。但在另外一些传统中，史诗演唱往往具有其他功能</a:t>
            </a:r>
            <a:r>
              <a:rPr kumimoji="0"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a:t>
            </a:r>
            <a:endParaRPr kumimoji="0" 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25000"/>
              </a:lnSpc>
              <a:spcBef>
                <a:spcPts val="0"/>
              </a:spcBef>
              <a:spcAft>
                <a:spcPts val="0"/>
              </a:spcAft>
              <a:buClrTx/>
              <a:buSzTx/>
              <a:buFontTx/>
              <a:buNone/>
              <a:tabLst/>
              <a:defRPr/>
            </a:pPr>
            <a:r>
              <a:rPr kumimoji="0"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② </a:t>
            </a:r>
            <a:r>
              <a:rPr kumimoji="0"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史诗歌手群体</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作为史诗演唱传统的传承人，在不同民族和不同传统中，其角色、地位和作用也彼此有别。</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歌手有专业与业余之分，歌手及时口头史诗的传承人，也是创作者和保存者。</a:t>
            </a:r>
          </a:p>
          <a:p>
            <a:pPr marL="0" marR="0" lvl="0" indent="0" algn="l" defTabSz="914400" rtl="0" eaLnBrk="1" fontAlgn="auto" latinLnBrk="0" hangingPunct="1">
              <a:lnSpc>
                <a:spcPct val="125000"/>
              </a:lnSpc>
              <a:spcBef>
                <a:spcPts val="0"/>
              </a:spcBef>
              <a:spcAft>
                <a:spcPts val="0"/>
              </a:spcAft>
              <a:buClrTx/>
              <a:buSzTx/>
              <a:buFontTx/>
              <a:buNone/>
              <a:tabLst/>
              <a:defRPr/>
            </a:pPr>
            <a:r>
              <a:rPr kumimoji="0"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③ </a:t>
            </a: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中国还有许多</a:t>
            </a:r>
            <a:r>
              <a:rPr kumimoji="0" sz="2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说唱艺人</a:t>
            </a: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，他们以传统的古朴说唱形式活跃在民间，他们是史诗的</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保存者和</a:t>
            </a: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传播者。</a:t>
            </a:r>
          </a:p>
          <a:p>
            <a:pPr marL="0" marR="0" lvl="0" indent="0" algn="l" defTabSz="914400" rtl="0" eaLnBrk="1" fontAlgn="auto" latinLnBrk="0" hangingPunct="1">
              <a:lnSpc>
                <a:spcPct val="125000"/>
              </a:lnSpc>
              <a:spcBef>
                <a:spcPts val="0"/>
              </a:spcBef>
              <a:spcAft>
                <a:spcPts val="0"/>
              </a:spcAft>
              <a:buClrTx/>
              <a:buSzTx/>
              <a:buFontTx/>
              <a:buNone/>
              <a:tabLst/>
              <a:defRPr/>
            </a:pPr>
            <a:endPar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25000"/>
              </a:lnSpc>
              <a:spcBef>
                <a:spcPts val="0"/>
              </a:spcBef>
              <a:spcAft>
                <a:spcPts val="0"/>
              </a:spcAft>
              <a:buClrTx/>
              <a:buSzTx/>
              <a:buFontTx/>
              <a:buNone/>
              <a:tabLst/>
              <a:defRPr/>
            </a:pPr>
            <a:r>
              <a:rPr kumimoji="0" sz="20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sym typeface="+mn-ea"/>
              </a:rPr>
              <a:t>    </a:t>
            </a:r>
            <a:r>
              <a:rPr kumimoji="0" lang="zh-CN" altLang="en-US" sz="2000" b="0"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mn-cs"/>
                <a:sym typeface="+mn-ea"/>
              </a:rPr>
              <a:t>朱乃</a:t>
            </a:r>
            <a:r>
              <a:rPr kumimoji="0"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演唱蒙古史诗</a:t>
            </a:r>
            <a:r>
              <a:rPr kumimoji="0"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《江格尔》的民间艺人，蒙古语叫做“江格尔奇”。</a:t>
            </a:r>
          </a:p>
          <a:p>
            <a:pPr marL="342900" marR="0" lvl="0" indent="-342900" algn="l" defTabSz="914400" rtl="0" eaLnBrk="1" fontAlgn="auto" latinLnBrk="0" hangingPunct="1">
              <a:lnSpc>
                <a:spcPct val="125000"/>
              </a:lnSpc>
              <a:spcBef>
                <a:spcPts val="0"/>
              </a:spcBef>
              <a:spcAft>
                <a:spcPts val="0"/>
              </a:spcAft>
              <a:buClrTx/>
              <a:buSzTx/>
              <a:buFont typeface="Wingdings" panose="05000000000000000000" charset="0"/>
              <a:buChar char=""/>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扎巴是著名</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格萨尔</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说唱艺人</a:t>
            </a:r>
          </a:p>
          <a:p>
            <a:pPr marL="342900" marR="0" lvl="0" indent="-342900" algn="l" defTabSz="914400" rtl="0" eaLnBrk="1" fontAlgn="auto" latinLnBrk="0" hangingPunct="1">
              <a:lnSpc>
                <a:spcPct val="125000"/>
              </a:lnSpc>
              <a:spcBef>
                <a:spcPts val="0"/>
              </a:spcBef>
              <a:spcAft>
                <a:spcPts val="0"/>
              </a:spcAft>
              <a:buClrTx/>
              <a:buSzTx/>
              <a:buFont typeface="Wingdings" panose="05000000000000000000" charset="0"/>
              <a:buChar char=""/>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帕杰是受到毛主席接见的</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格斯尔</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说唱艺人，其他约</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100</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人。</a:t>
            </a:r>
          </a:p>
          <a:p>
            <a:pPr marL="342900" marR="0" lvl="0" indent="-342900" algn="l" defTabSz="914400" rtl="0" eaLnBrk="1" fontAlgn="auto" latinLnBrk="0" hangingPunct="1">
              <a:lnSpc>
                <a:spcPct val="125000"/>
              </a:lnSpc>
              <a:spcBef>
                <a:spcPts val="0"/>
              </a:spcBef>
              <a:spcAft>
                <a:spcPts val="0"/>
              </a:spcAft>
              <a:buClrTx/>
              <a:buSzTx/>
              <a:buFont typeface="Wingdings" panose="05000000000000000000" charset="0"/>
              <a:buChar char=""/>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鄂利扬</a:t>
            </a: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mn-ea"/>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奥夫拉是卡尔梅克（俄罗斯一个共和国）最杰出的江格尔奇。演唱《江格尔》</a:t>
            </a:r>
          </a:p>
        </p:txBody>
      </p:sp>
      <p:sp>
        <p:nvSpPr>
          <p:cNvPr id="4" name="五边形 3"/>
          <p:cNvSpPr/>
          <p:nvPr/>
        </p:nvSpPr>
        <p:spPr>
          <a:xfrm flipH="1">
            <a:off x="3224396" y="23717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5" name="文本框 4"/>
          <p:cNvSpPr txBox="1"/>
          <p:nvPr/>
        </p:nvSpPr>
        <p:spPr>
          <a:xfrm>
            <a:off x="195580" y="132080"/>
            <a:ext cx="2597186"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charset="0"/>
              <a:buNone/>
              <a:tabLst/>
              <a:defRPr/>
            </a:pPr>
            <a:r>
              <a:rPr lang="en-US" altLang="zh-CN" sz="2800" b="1" dirty="0">
                <a:solidFill>
                  <a:srgbClr val="0070C0"/>
                </a:solidFill>
                <a:latin typeface="微软雅黑" panose="020B0503020204020204" charset="-122"/>
                <a:ea typeface="微软雅黑" panose="020B0503020204020204" charset="-122"/>
                <a:sym typeface="+mn-ea"/>
              </a:rPr>
              <a:t>6.2.2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史诗演唱</a:t>
            </a:r>
          </a:p>
        </p:txBody>
      </p:sp>
      <p:pic>
        <p:nvPicPr>
          <p:cNvPr id="6" name="图片 5"/>
          <p:cNvPicPr>
            <a:picLocks noChangeAspect="1"/>
          </p:cNvPicPr>
          <p:nvPr/>
        </p:nvPicPr>
        <p:blipFill>
          <a:blip r:embed="rId3"/>
          <a:stretch>
            <a:fillRect/>
          </a:stretch>
        </p:blipFill>
        <p:spPr>
          <a:xfrm>
            <a:off x="8481298" y="-23812"/>
            <a:ext cx="3710702" cy="1622107"/>
          </a:xfrm>
          <a:prstGeom prst="rect">
            <a:avLst/>
          </a:prstGeom>
        </p:spPr>
      </p:pic>
    </p:spTree>
    <p:custDataLst>
      <p:tags r:id="rId1"/>
    </p:custDataLst>
    <p:extLst>
      <p:ext uri="{BB962C8B-B14F-4D97-AF65-F5344CB8AC3E}">
        <p14:creationId xmlns:p14="http://schemas.microsoft.com/office/powerpoint/2010/main" val="3277084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1570" y="1938020"/>
            <a:ext cx="9761855" cy="286131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1.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古希腊的荷马史诗：</a:t>
            </a:r>
            <a:r>
              <a:rPr kumimoji="0" lang="en-US"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伊利亚特</a:t>
            </a:r>
            <a:r>
              <a:rPr kumimoji="0" lang="en-US"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a:t>
            </a:r>
            <a:r>
              <a:rPr kumimoji="0" lang="en-US"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奥德赛</a:t>
            </a:r>
            <a:r>
              <a:rPr kumimoji="0" lang="en-US"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2. </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芬兰</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民族史诗：</a:t>
            </a:r>
            <a:r>
              <a:rPr kumimoji="0" lang="en-US"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卡勒瓦拉</a:t>
            </a:r>
            <a:r>
              <a:rPr kumimoji="0" lang="en-US"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3.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古巴比伦：</a:t>
            </a:r>
            <a:r>
              <a:rPr kumimoji="0" lang="en-US"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吉尔伽美什</a:t>
            </a:r>
            <a:r>
              <a:rPr kumimoji="0" lang="en-US"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世界上最古老的史诗。</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4.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纳西族：创世史诗</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创世纪</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，英雄史诗</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黑白之战</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5.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彝族：</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六祖史诗</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，英雄史诗</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俄索折怒王</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支嘎阿鲁王</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五边形 3"/>
          <p:cNvSpPr/>
          <p:nvPr/>
        </p:nvSpPr>
        <p:spPr>
          <a:xfrm flipH="1">
            <a:off x="5743441" y="668339"/>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5" name="文本框 4">
            <a:extLst>
              <a:ext uri="{FF2B5EF4-FFF2-40B4-BE49-F238E27FC236}">
                <a16:creationId xmlns:a16="http://schemas.microsoft.com/office/drawing/2014/main" xmlns="" id="{D14055CA-0851-0840-91B0-59681918F26B}"/>
              </a:ext>
            </a:extLst>
          </p:cNvPr>
          <p:cNvSpPr txBox="1"/>
          <p:nvPr/>
        </p:nvSpPr>
        <p:spPr>
          <a:xfrm>
            <a:off x="195580" y="132080"/>
            <a:ext cx="2597186"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charset="0"/>
              <a:buNone/>
              <a:tabLst/>
              <a:defRPr/>
            </a:pPr>
            <a:r>
              <a:rPr lang="en-US" altLang="zh-CN" sz="2800" b="1" dirty="0">
                <a:solidFill>
                  <a:srgbClr val="0070C0"/>
                </a:solidFill>
                <a:latin typeface="微软雅黑" panose="020B0503020204020204" charset="-122"/>
                <a:ea typeface="微软雅黑" panose="020B0503020204020204" charset="-122"/>
                <a:sym typeface="+mn-ea"/>
              </a:rPr>
              <a:t>6.2.2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史诗演唱</a:t>
            </a:r>
          </a:p>
        </p:txBody>
      </p:sp>
      <p:pic>
        <p:nvPicPr>
          <p:cNvPr id="6" name="图片 5"/>
          <p:cNvPicPr>
            <a:picLocks noChangeAspect="1"/>
          </p:cNvPicPr>
          <p:nvPr/>
        </p:nvPicPr>
        <p:blipFill>
          <a:blip r:embed="rId3"/>
          <a:stretch>
            <a:fillRect/>
          </a:stretch>
        </p:blipFill>
        <p:spPr>
          <a:xfrm>
            <a:off x="8481298" y="-23812"/>
            <a:ext cx="3710702" cy="1622107"/>
          </a:xfrm>
          <a:prstGeom prst="rect">
            <a:avLst/>
          </a:prstGeom>
        </p:spPr>
      </p:pic>
    </p:spTree>
    <p:custDataLst>
      <p:tags r:id="rId1"/>
    </p:custDataLst>
    <p:extLst>
      <p:ext uri="{BB962C8B-B14F-4D97-AF65-F5344CB8AC3E}">
        <p14:creationId xmlns:p14="http://schemas.microsoft.com/office/powerpoint/2010/main" val="102371105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2193" y="1394766"/>
            <a:ext cx="7928658" cy="3351046"/>
          </a:xfrm>
          <a:prstGeom prst="rect">
            <a:avLst/>
          </a:prstGeom>
        </p:spPr>
        <p:txBody>
          <a:bodyPr wrap="square">
            <a:spAutoFit/>
          </a:bodyPr>
          <a:lstStyle/>
          <a:p>
            <a:pPr>
              <a:lnSpc>
                <a:spcPct val="150000"/>
              </a:lnSpc>
            </a:pPr>
            <a:r>
              <a:rPr lang="zh-CN" altLang="en-US" sz="2400" dirty="0">
                <a:solidFill>
                  <a:srgbClr val="1F2D3D"/>
                </a:solidFill>
                <a:latin typeface="Microsoft YaHei" charset="-122"/>
                <a:ea typeface="Microsoft YaHei" charset="-122"/>
                <a:cs typeface="Microsoft YaHei" charset="-122"/>
              </a:rPr>
              <a:t>为今天的人们传授</a:t>
            </a:r>
            <a:r>
              <a:rPr lang="en-US" altLang="zh-CN" sz="2400" dirty="0">
                <a:solidFill>
                  <a:srgbClr val="1F2D3D"/>
                </a:solidFill>
                <a:latin typeface="Microsoft YaHei" charset="-122"/>
                <a:ea typeface="Microsoft YaHei" charset="-122"/>
                <a:cs typeface="Microsoft YaHei" charset="-122"/>
              </a:rPr>
              <a:t>《</a:t>
            </a:r>
            <a:r>
              <a:rPr lang="zh-CN" altLang="en-US" sz="2400" dirty="0">
                <a:solidFill>
                  <a:srgbClr val="1F2D3D"/>
                </a:solidFill>
                <a:latin typeface="Microsoft YaHei" charset="-122"/>
                <a:ea typeface="Microsoft YaHei" charset="-122"/>
                <a:cs typeface="Microsoft YaHei" charset="-122"/>
              </a:rPr>
              <a:t>江格尔</a:t>
            </a:r>
            <a:r>
              <a:rPr lang="en-US" altLang="zh-CN" sz="2400" dirty="0">
                <a:solidFill>
                  <a:srgbClr val="1F2D3D"/>
                </a:solidFill>
                <a:latin typeface="Microsoft YaHei" charset="-122"/>
                <a:ea typeface="Microsoft YaHei" charset="-122"/>
                <a:cs typeface="Microsoft YaHei" charset="-122"/>
              </a:rPr>
              <a:t>》</a:t>
            </a:r>
            <a:r>
              <a:rPr lang="zh-CN" altLang="en-US" sz="2400" dirty="0">
                <a:solidFill>
                  <a:srgbClr val="1F2D3D"/>
                </a:solidFill>
                <a:latin typeface="Microsoft YaHei" charset="-122"/>
                <a:ea typeface="Microsoft YaHei" charset="-122"/>
                <a:cs typeface="Microsoft YaHei" charset="-122"/>
              </a:rPr>
              <a:t>部数最多的卓有贡献的新疆籍江格尔奇是（ </a:t>
            </a:r>
            <a:r>
              <a:rPr lang="zh-CN" altLang="en-US" sz="2400" dirty="0" smtClean="0">
                <a:solidFill>
                  <a:srgbClr val="1F2D3D"/>
                </a:solidFill>
                <a:latin typeface="Microsoft YaHei" charset="-122"/>
                <a:ea typeface="Microsoft YaHei" charset="-122"/>
                <a:cs typeface="Microsoft YaHei" charset="-122"/>
              </a:rPr>
              <a:t>）</a:t>
            </a:r>
            <a:endParaRPr lang="zh-CN" altLang="en-US" sz="2400" dirty="0">
              <a:solidFill>
                <a:srgbClr val="1F2D3D"/>
              </a:solidFill>
              <a:latin typeface="Microsoft YaHei" charset="-122"/>
              <a:ea typeface="Microsoft YaHei" charset="-122"/>
              <a:cs typeface="Microsoft YaHei" charset="-122"/>
            </a:endParaRPr>
          </a:p>
          <a:p>
            <a:pPr>
              <a:lnSpc>
                <a:spcPct val="150000"/>
              </a:lnSpc>
            </a:pPr>
            <a:r>
              <a:rPr lang="en-US" altLang="zh-CN" sz="2400" dirty="0">
                <a:solidFill>
                  <a:srgbClr val="1F2D3D"/>
                </a:solidFill>
                <a:latin typeface="Microsoft YaHei" charset="-122"/>
                <a:ea typeface="Microsoft YaHei" charset="-122"/>
                <a:cs typeface="Microsoft YaHei" charset="-122"/>
              </a:rPr>
              <a:t>A:</a:t>
            </a:r>
            <a:r>
              <a:rPr lang="zh-CN" altLang="en-US" sz="2400" dirty="0">
                <a:solidFill>
                  <a:srgbClr val="1F2D3D"/>
                </a:solidFill>
                <a:latin typeface="Microsoft YaHei" charset="-122"/>
                <a:ea typeface="Microsoft YaHei" charset="-122"/>
                <a:cs typeface="Microsoft YaHei" charset="-122"/>
              </a:rPr>
              <a:t>勒俄</a:t>
            </a:r>
          </a:p>
          <a:p>
            <a:pPr>
              <a:lnSpc>
                <a:spcPct val="150000"/>
              </a:lnSpc>
            </a:pPr>
            <a:r>
              <a:rPr lang="en-US" altLang="zh-CN" sz="2400" dirty="0">
                <a:solidFill>
                  <a:srgbClr val="1F2D3D"/>
                </a:solidFill>
                <a:latin typeface="Microsoft YaHei" charset="-122"/>
                <a:ea typeface="Microsoft YaHei" charset="-122"/>
                <a:cs typeface="Microsoft YaHei" charset="-122"/>
              </a:rPr>
              <a:t>B:</a:t>
            </a:r>
            <a:r>
              <a:rPr lang="zh-CN" altLang="en-US" sz="2400" dirty="0">
                <a:solidFill>
                  <a:srgbClr val="1F2D3D"/>
                </a:solidFill>
                <a:latin typeface="Microsoft YaHei" charset="-122"/>
                <a:ea typeface="Microsoft YaHei" charset="-122"/>
                <a:cs typeface="Microsoft YaHei" charset="-122"/>
              </a:rPr>
              <a:t>玛玛依 </a:t>
            </a:r>
          </a:p>
          <a:p>
            <a:pPr>
              <a:lnSpc>
                <a:spcPct val="150000"/>
              </a:lnSpc>
            </a:pPr>
            <a:r>
              <a:rPr lang="en-US" altLang="zh-CN" sz="2400" dirty="0">
                <a:solidFill>
                  <a:srgbClr val="1F2D3D"/>
                </a:solidFill>
                <a:latin typeface="Microsoft YaHei" charset="-122"/>
                <a:ea typeface="Microsoft YaHei" charset="-122"/>
                <a:cs typeface="Microsoft YaHei" charset="-122"/>
              </a:rPr>
              <a:t>C:</a:t>
            </a:r>
            <a:r>
              <a:rPr lang="zh-CN" altLang="en-US" sz="2400" dirty="0">
                <a:solidFill>
                  <a:srgbClr val="1F2D3D"/>
                </a:solidFill>
                <a:latin typeface="Microsoft YaHei" charset="-122"/>
                <a:ea typeface="Microsoft YaHei" charset="-122"/>
                <a:cs typeface="Microsoft YaHei" charset="-122"/>
              </a:rPr>
              <a:t>朱乃</a:t>
            </a:r>
          </a:p>
          <a:p>
            <a:pPr>
              <a:lnSpc>
                <a:spcPct val="150000"/>
              </a:lnSpc>
            </a:pPr>
            <a:r>
              <a:rPr lang="en-US" altLang="zh-CN" sz="2400" dirty="0">
                <a:solidFill>
                  <a:srgbClr val="1F2D3D"/>
                </a:solidFill>
                <a:latin typeface="Microsoft YaHei" charset="-122"/>
                <a:ea typeface="Microsoft YaHei" charset="-122"/>
                <a:cs typeface="Microsoft YaHei" charset="-122"/>
              </a:rPr>
              <a:t>D:</a:t>
            </a:r>
            <a:r>
              <a:rPr lang="zh-CN" altLang="en-US" sz="2400" dirty="0">
                <a:solidFill>
                  <a:srgbClr val="1F2D3D"/>
                </a:solidFill>
                <a:latin typeface="Microsoft YaHei" charset="-122"/>
                <a:ea typeface="Microsoft YaHei" charset="-122"/>
                <a:cs typeface="Microsoft YaHei" charset="-122"/>
              </a:rPr>
              <a:t>玛纳斯</a:t>
            </a:r>
            <a:endParaRPr lang="zh-CN" altLang="en-US" sz="2400" b="0" i="0" dirty="0">
              <a:solidFill>
                <a:srgbClr val="1F2D3D"/>
              </a:solidFill>
              <a:effectLst/>
              <a:latin typeface="Microsoft YaHei" charset="-122"/>
              <a:ea typeface="Microsoft YaHei" charset="-122"/>
              <a:cs typeface="Microsoft YaHei" charset="-122"/>
            </a:endParaRPr>
          </a:p>
        </p:txBody>
      </p:sp>
      <p:sp>
        <p:nvSpPr>
          <p:cNvPr id="3" name="文本框 2"/>
          <p:cNvSpPr txBox="1"/>
          <p:nvPr/>
        </p:nvSpPr>
        <p:spPr>
          <a:xfrm>
            <a:off x="1064871" y="300942"/>
            <a:ext cx="2083443" cy="369332"/>
          </a:xfrm>
          <a:prstGeom prst="rect">
            <a:avLst/>
          </a:prstGeom>
          <a:noFill/>
        </p:spPr>
        <p:txBody>
          <a:bodyPr wrap="square" rtlCol="0">
            <a:spAutoFit/>
          </a:bodyPr>
          <a:lstStyle/>
          <a:p>
            <a:r>
              <a:rPr kumimoji="1" lang="zh-CN" altLang="en-US" dirty="0" smtClean="0"/>
              <a:t>随堂练习</a:t>
            </a:r>
            <a:endParaRPr kumimoji="1" lang="zh-CN" altLang="en-US" dirty="0"/>
          </a:p>
        </p:txBody>
      </p:sp>
    </p:spTree>
    <p:extLst>
      <p:ext uri="{BB962C8B-B14F-4D97-AF65-F5344CB8AC3E}">
        <p14:creationId xmlns:p14="http://schemas.microsoft.com/office/powerpoint/2010/main" val="76686974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2193" y="1394766"/>
            <a:ext cx="7928658" cy="3416320"/>
          </a:xfrm>
          <a:prstGeom prst="rect">
            <a:avLst/>
          </a:prstGeom>
        </p:spPr>
        <p:txBody>
          <a:bodyPr wrap="square">
            <a:spAutoFit/>
          </a:bodyPr>
          <a:lstStyle/>
          <a:p>
            <a:pPr>
              <a:lnSpc>
                <a:spcPct val="150000"/>
              </a:lnSpc>
            </a:pPr>
            <a:r>
              <a:rPr lang="zh-CN" altLang="en-US" sz="2400" dirty="0">
                <a:solidFill>
                  <a:srgbClr val="1F2D3D"/>
                </a:solidFill>
                <a:latin typeface="Microsoft YaHei" charset="-122"/>
                <a:ea typeface="Microsoft YaHei" charset="-122"/>
                <a:cs typeface="Microsoft YaHei" charset="-122"/>
              </a:rPr>
              <a:t>为今天的人们传授</a:t>
            </a:r>
            <a:r>
              <a:rPr lang="en-US" altLang="zh-CN" sz="2400" dirty="0">
                <a:solidFill>
                  <a:srgbClr val="1F2D3D"/>
                </a:solidFill>
                <a:latin typeface="Microsoft YaHei" charset="-122"/>
                <a:ea typeface="Microsoft YaHei" charset="-122"/>
                <a:cs typeface="Microsoft YaHei" charset="-122"/>
              </a:rPr>
              <a:t>《</a:t>
            </a:r>
            <a:r>
              <a:rPr lang="zh-CN" altLang="en-US" sz="2400" dirty="0">
                <a:solidFill>
                  <a:srgbClr val="1F2D3D"/>
                </a:solidFill>
                <a:latin typeface="Microsoft YaHei" charset="-122"/>
                <a:ea typeface="Microsoft YaHei" charset="-122"/>
                <a:cs typeface="Microsoft YaHei" charset="-122"/>
              </a:rPr>
              <a:t>江格尔</a:t>
            </a:r>
            <a:r>
              <a:rPr lang="en-US" altLang="zh-CN" sz="2400" dirty="0">
                <a:solidFill>
                  <a:srgbClr val="1F2D3D"/>
                </a:solidFill>
                <a:latin typeface="Microsoft YaHei" charset="-122"/>
                <a:ea typeface="Microsoft YaHei" charset="-122"/>
                <a:cs typeface="Microsoft YaHei" charset="-122"/>
              </a:rPr>
              <a:t>》</a:t>
            </a:r>
            <a:r>
              <a:rPr lang="zh-CN" altLang="en-US" sz="2400" dirty="0">
                <a:solidFill>
                  <a:srgbClr val="1F2D3D"/>
                </a:solidFill>
                <a:latin typeface="Microsoft YaHei" charset="-122"/>
                <a:ea typeface="Microsoft YaHei" charset="-122"/>
                <a:cs typeface="Microsoft YaHei" charset="-122"/>
              </a:rPr>
              <a:t>部数最多的卓有贡献的新疆籍江格尔奇是（ </a:t>
            </a:r>
            <a:r>
              <a:rPr lang="zh-CN" altLang="en-US" sz="2400" dirty="0" smtClean="0">
                <a:solidFill>
                  <a:srgbClr val="1F2D3D"/>
                </a:solidFill>
                <a:latin typeface="Microsoft YaHei" charset="-122"/>
                <a:ea typeface="Microsoft YaHei" charset="-122"/>
                <a:cs typeface="Microsoft YaHei" charset="-122"/>
              </a:rPr>
              <a:t>）</a:t>
            </a:r>
            <a:endParaRPr lang="zh-CN" altLang="en-US" sz="2400" dirty="0">
              <a:solidFill>
                <a:srgbClr val="1F2D3D"/>
              </a:solidFill>
              <a:latin typeface="Microsoft YaHei" charset="-122"/>
              <a:ea typeface="Microsoft YaHei" charset="-122"/>
              <a:cs typeface="Microsoft YaHei" charset="-122"/>
            </a:endParaRPr>
          </a:p>
          <a:p>
            <a:pPr>
              <a:lnSpc>
                <a:spcPct val="150000"/>
              </a:lnSpc>
            </a:pPr>
            <a:r>
              <a:rPr lang="en-US" altLang="zh-CN" sz="2400" dirty="0">
                <a:solidFill>
                  <a:srgbClr val="1F2D3D"/>
                </a:solidFill>
                <a:latin typeface="Microsoft YaHei" charset="-122"/>
                <a:ea typeface="Microsoft YaHei" charset="-122"/>
                <a:cs typeface="Microsoft YaHei" charset="-122"/>
              </a:rPr>
              <a:t>A:</a:t>
            </a:r>
            <a:r>
              <a:rPr lang="zh-CN" altLang="en-US" sz="2400" dirty="0">
                <a:solidFill>
                  <a:srgbClr val="1F2D3D"/>
                </a:solidFill>
                <a:latin typeface="Microsoft YaHei" charset="-122"/>
                <a:ea typeface="Microsoft YaHei" charset="-122"/>
                <a:cs typeface="Microsoft YaHei" charset="-122"/>
              </a:rPr>
              <a:t>勒俄</a:t>
            </a:r>
          </a:p>
          <a:p>
            <a:pPr>
              <a:lnSpc>
                <a:spcPct val="150000"/>
              </a:lnSpc>
            </a:pPr>
            <a:r>
              <a:rPr lang="en-US" altLang="zh-CN" sz="2400" dirty="0">
                <a:solidFill>
                  <a:srgbClr val="1F2D3D"/>
                </a:solidFill>
                <a:latin typeface="Microsoft YaHei" charset="-122"/>
                <a:ea typeface="Microsoft YaHei" charset="-122"/>
                <a:cs typeface="Microsoft YaHei" charset="-122"/>
              </a:rPr>
              <a:t>B:</a:t>
            </a:r>
            <a:r>
              <a:rPr lang="zh-CN" altLang="en-US" sz="2400" dirty="0">
                <a:solidFill>
                  <a:srgbClr val="1F2D3D"/>
                </a:solidFill>
                <a:latin typeface="Microsoft YaHei" charset="-122"/>
                <a:ea typeface="Microsoft YaHei" charset="-122"/>
                <a:cs typeface="Microsoft YaHei" charset="-122"/>
              </a:rPr>
              <a:t>玛玛依 </a:t>
            </a:r>
          </a:p>
          <a:p>
            <a:pPr>
              <a:lnSpc>
                <a:spcPct val="150000"/>
              </a:lnSpc>
            </a:pPr>
            <a:r>
              <a:rPr lang="en-US" altLang="zh-CN" sz="2400" dirty="0">
                <a:solidFill>
                  <a:srgbClr val="C00000"/>
                </a:solidFill>
                <a:latin typeface="Microsoft YaHei" charset="-122"/>
                <a:ea typeface="Microsoft YaHei" charset="-122"/>
                <a:cs typeface="Microsoft YaHei" charset="-122"/>
              </a:rPr>
              <a:t>C:</a:t>
            </a:r>
            <a:r>
              <a:rPr lang="zh-CN" altLang="en-US" sz="2400" dirty="0">
                <a:solidFill>
                  <a:srgbClr val="C00000"/>
                </a:solidFill>
                <a:latin typeface="Microsoft YaHei" charset="-122"/>
                <a:ea typeface="Microsoft YaHei" charset="-122"/>
                <a:cs typeface="Microsoft YaHei" charset="-122"/>
              </a:rPr>
              <a:t>朱乃</a:t>
            </a:r>
          </a:p>
          <a:p>
            <a:pPr>
              <a:lnSpc>
                <a:spcPct val="150000"/>
              </a:lnSpc>
            </a:pPr>
            <a:r>
              <a:rPr lang="en-US" altLang="zh-CN" sz="2400" dirty="0">
                <a:solidFill>
                  <a:srgbClr val="1F2D3D"/>
                </a:solidFill>
                <a:latin typeface="Microsoft YaHei" charset="-122"/>
                <a:ea typeface="Microsoft YaHei" charset="-122"/>
                <a:cs typeface="Microsoft YaHei" charset="-122"/>
              </a:rPr>
              <a:t>D:</a:t>
            </a:r>
            <a:r>
              <a:rPr lang="zh-CN" altLang="en-US" sz="2400" dirty="0">
                <a:solidFill>
                  <a:srgbClr val="1F2D3D"/>
                </a:solidFill>
                <a:latin typeface="Microsoft YaHei" charset="-122"/>
                <a:ea typeface="Microsoft YaHei" charset="-122"/>
                <a:cs typeface="Microsoft YaHei" charset="-122"/>
              </a:rPr>
              <a:t>玛纳斯</a:t>
            </a:r>
            <a:endParaRPr lang="zh-CN" altLang="en-US" sz="2400" b="0" i="0" dirty="0">
              <a:solidFill>
                <a:srgbClr val="1F2D3D"/>
              </a:solidFill>
              <a:effectLst/>
              <a:latin typeface="Microsoft YaHei" charset="-122"/>
              <a:ea typeface="Microsoft YaHei" charset="-122"/>
              <a:cs typeface="Microsoft YaHei" charset="-122"/>
            </a:endParaRPr>
          </a:p>
        </p:txBody>
      </p:sp>
      <p:sp>
        <p:nvSpPr>
          <p:cNvPr id="3" name="文本框 2"/>
          <p:cNvSpPr txBox="1"/>
          <p:nvPr/>
        </p:nvSpPr>
        <p:spPr>
          <a:xfrm>
            <a:off x="1064871" y="300942"/>
            <a:ext cx="2083443" cy="369332"/>
          </a:xfrm>
          <a:prstGeom prst="rect">
            <a:avLst/>
          </a:prstGeom>
          <a:noFill/>
        </p:spPr>
        <p:txBody>
          <a:bodyPr wrap="square" rtlCol="0">
            <a:spAutoFit/>
          </a:bodyPr>
          <a:lstStyle/>
          <a:p>
            <a:r>
              <a:rPr kumimoji="1" lang="zh-CN" altLang="en-US" dirty="0" smtClean="0"/>
              <a:t>随堂练习</a:t>
            </a:r>
            <a:endParaRPr kumimoji="1" lang="zh-CN" altLang="en-US" dirty="0"/>
          </a:p>
        </p:txBody>
      </p:sp>
    </p:spTree>
    <p:extLst>
      <p:ext uri="{BB962C8B-B14F-4D97-AF65-F5344CB8AC3E}">
        <p14:creationId xmlns:p14="http://schemas.microsoft.com/office/powerpoint/2010/main" val="36722409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8481392" cy="3448116"/>
            <a:chOff x="622851" y="1180019"/>
            <a:chExt cx="8481392"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第六章 史诗</a:t>
              </a:r>
              <a:endParaRPr kumimoji="1" lang="en-US" altLang="zh-CN" sz="3600" dirty="0">
                <a:solidFill>
                  <a:schemeClr val="tx1"/>
                </a:solidFill>
                <a:latin typeface="DengXian" panose="02010600030101010101" pitchFamily="2" charset="-122"/>
                <a:ea typeface="DengXian" panose="02010600030101010101" pitchFamily="2" charset="-122"/>
              </a:endParaRP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417032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史诗的基本特征</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4726913"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史诗文本和史诗演唱</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9" y="4022538"/>
              <a:ext cx="4388982"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第三节 中国史诗的多样性</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7"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536372" y="553759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02020526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1925" y="620395"/>
            <a:ext cx="3674404" cy="662489"/>
          </a:xfrm>
          <a:prstGeom prst="rect">
            <a:avLst/>
          </a:prstGeom>
          <a:noFill/>
        </p:spPr>
        <p:txBody>
          <a:bodyPr wrap="non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6.3.1 </a:t>
            </a:r>
            <a:r>
              <a:rPr kumimoji="0" lang="zh-CN"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史诗的主要类别</a:t>
            </a:r>
          </a:p>
        </p:txBody>
      </p:sp>
      <p:sp>
        <p:nvSpPr>
          <p:cNvPr id="3" name="文本框 2"/>
          <p:cNvSpPr txBox="1"/>
          <p:nvPr/>
        </p:nvSpPr>
        <p:spPr>
          <a:xfrm>
            <a:off x="281940" y="1426452"/>
            <a:ext cx="8401050" cy="645160"/>
          </a:xfrm>
          <a:prstGeom prst="rect">
            <a:avLst/>
          </a:prstGeom>
          <a:noFill/>
        </p:spPr>
        <p:txBody>
          <a:bodyPr wrap="square" rtlCol="0" anchor="t">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）创世史诗  （</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）迁徙史诗  （</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）英雄史诗</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4" name="文本框 3"/>
          <p:cNvSpPr txBox="1"/>
          <p:nvPr/>
        </p:nvSpPr>
        <p:spPr>
          <a:xfrm>
            <a:off x="161925" y="62865"/>
            <a:ext cx="3817071"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微软雅黑" panose="020B0503020204020204" charset="-122"/>
                <a:ea typeface="微软雅黑" panose="020B0503020204020204" charset="-122"/>
                <a:sym typeface="+mn-ea"/>
              </a:rPr>
              <a:t>6.3</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中国诗史的多样性</a:t>
            </a:r>
          </a:p>
        </p:txBody>
      </p:sp>
      <p:sp>
        <p:nvSpPr>
          <p:cNvPr id="5" name="文本框 4"/>
          <p:cNvSpPr txBox="1"/>
          <p:nvPr/>
        </p:nvSpPr>
        <p:spPr>
          <a:xfrm>
            <a:off x="281940" y="2002790"/>
            <a:ext cx="11187430" cy="4061460"/>
          </a:xfrm>
          <a:prstGeom prst="rect">
            <a:avLst/>
          </a:prstGeom>
          <a:noFill/>
        </p:spPr>
        <p:txBody>
          <a:bodyPr wrap="squar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1.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创世史诗</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含义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又称“神话史诗”，以</a:t>
            </a:r>
            <a:r>
              <a:rPr kumimoji="0" lang="zh-CN" altLang="en-US" sz="2400" b="0"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创世神话</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为基本内容，以天地、万物、人类、社会、文化之起源、演变、发展为内容的史诗。</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在我国西南云贵高原和东部丘陵地区发现的创世史诗群有</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纳西族的《创世纪》</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彝族的《梅葛》</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阿昌族的《帕米麻与遮米麻》</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壮族的《布洛陀》</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苗族的《苗族古歌》</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等</a:t>
            </a:r>
          </a:p>
          <a:p>
            <a:pPr marL="342900" marR="0" lvl="0" indent="-342900" algn="l" defTabSz="914400" rtl="0" eaLnBrk="1" fontAlgn="base" latinLnBrk="0" hangingPunct="0">
              <a:lnSpc>
                <a:spcPct val="150000"/>
              </a:lnSpc>
              <a:spcBef>
                <a:spcPct val="0"/>
              </a:spcBef>
              <a:spcAft>
                <a:spcPct val="0"/>
              </a:spcAft>
              <a:buClrTx/>
              <a:buSzTx/>
              <a:buFont typeface="Wingdings" panose="05000000000000000000" charset="0"/>
              <a:buChar char=""/>
              <a:tabLst/>
              <a:defRPr/>
            </a:pPr>
            <a:r>
              <a:rPr kumimoji="0" lang="zh-CN" altLang="en-US" sz="2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rPr>
              <a:t>鄂西汉</a:t>
            </a:r>
            <a:r>
              <a:rPr kumimoji="0" lang="zh-CN" altLang="en-US" sz="2400" b="0" i="0" u="none" strike="noStrike" kern="1200" cap="none" spc="0" normalizeH="0" baseline="0" noProof="0">
                <a:ln>
                  <a:noFill/>
                </a:ln>
                <a:solidFill>
                  <a:prstClr val="black"/>
                </a:solidFill>
                <a:effectLst/>
                <a:uLnTx/>
                <a:uFillTx/>
                <a:latin typeface="楷体" panose="02010609060101010101" pitchFamily="49" charset="-122"/>
                <a:ea typeface="楷体" panose="02010609060101010101" pitchFamily="49" charset="-122"/>
                <a:cs typeface="+mn-cs"/>
                <a:sym typeface="+mn-ea"/>
              </a:rPr>
              <a:t>族的《黑暗传》，有神话史诗的基本特征，受到学界的广泛关注</a:t>
            </a:r>
          </a:p>
        </p:txBody>
      </p:sp>
      <p:sp>
        <p:nvSpPr>
          <p:cNvPr id="21" name="五边形 20"/>
          <p:cNvSpPr/>
          <p:nvPr/>
        </p:nvSpPr>
        <p:spPr>
          <a:xfrm flipH="1">
            <a:off x="2663724" y="214043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24" name="五边形 23"/>
          <p:cNvSpPr/>
          <p:nvPr/>
        </p:nvSpPr>
        <p:spPr>
          <a:xfrm flipH="1">
            <a:off x="4840504" y="214043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6" name="五边形 5"/>
          <p:cNvSpPr/>
          <p:nvPr/>
        </p:nvSpPr>
        <p:spPr>
          <a:xfrm flipH="1">
            <a:off x="3975634" y="79994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7" name="图片 6"/>
          <p:cNvPicPr>
            <a:picLocks noChangeAspect="1"/>
          </p:cNvPicPr>
          <p:nvPr/>
        </p:nvPicPr>
        <p:blipFill>
          <a:blip r:embed="rId3"/>
          <a:stretch>
            <a:fillRect/>
          </a:stretch>
        </p:blipFill>
        <p:spPr>
          <a:xfrm>
            <a:off x="8762234" y="-16268"/>
            <a:ext cx="3429765" cy="1342922"/>
          </a:xfrm>
          <a:prstGeom prst="rect">
            <a:avLst/>
          </a:prstGeom>
        </p:spPr>
      </p:pic>
    </p:spTree>
    <p:custDataLst>
      <p:tags r:id="rId1"/>
    </p:custDataLst>
    <p:extLst>
      <p:ext uri="{BB962C8B-B14F-4D97-AF65-F5344CB8AC3E}">
        <p14:creationId xmlns:p14="http://schemas.microsoft.com/office/powerpoint/2010/main" val="1873480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8615" y="1042726"/>
            <a:ext cx="11738610" cy="3570208"/>
          </a:xfrm>
          <a:prstGeom prst="rect">
            <a:avLst/>
          </a:prstGeom>
          <a:noFill/>
        </p:spPr>
        <p:txBody>
          <a:bodyPr wrap="square" rtlCol="0" anchor="t">
            <a:spAutoFit/>
          </a:bodyPr>
          <a:lstStyle/>
          <a:p>
            <a:r>
              <a:rPr lang="zh-CN" altLang="en-US" sz="2800" b="1" dirty="0">
                <a:solidFill>
                  <a:srgbClr val="0070C0"/>
                </a:solidFill>
                <a:latin typeface="微软雅黑" panose="020B0503020204020204" charset="-122"/>
                <a:ea typeface="微软雅黑" panose="020B0503020204020204" charset="-122"/>
                <a:sym typeface="+mn-ea"/>
              </a:rPr>
              <a:t>2、史事传说</a:t>
            </a:r>
          </a:p>
          <a:p>
            <a:endParaRPr lang="zh-CN" altLang="en-US" b="1"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sym typeface="+mn-ea"/>
              </a:rPr>
              <a:t>  </a:t>
            </a:r>
          </a:p>
          <a:p>
            <a:pPr>
              <a:lnSpc>
                <a:spcPct val="150000"/>
              </a:lnSpc>
            </a:pPr>
            <a:r>
              <a:rPr lang="zh-CN" altLang="en-US" sz="2400" dirty="0">
                <a:latin typeface="微软雅黑" panose="020B0503020204020204" charset="-122"/>
                <a:ea typeface="微软雅黑" panose="020B0503020204020204" charset="-122"/>
                <a:sym typeface="+mn-ea"/>
              </a:rPr>
              <a:t>        这类传说以叙述重大的</a:t>
            </a:r>
            <a:r>
              <a:rPr lang="zh-CN" altLang="en-US" sz="2400" dirty="0">
                <a:solidFill>
                  <a:srgbClr val="C00000"/>
                </a:solidFill>
                <a:latin typeface="微软雅黑" panose="020B0503020204020204" charset="-122"/>
                <a:ea typeface="微软雅黑" panose="020B0503020204020204" charset="-122"/>
                <a:sym typeface="+mn-ea"/>
              </a:rPr>
              <a:t>历史事件</a:t>
            </a:r>
            <a:r>
              <a:rPr lang="zh-CN" altLang="en-US" sz="2400" dirty="0">
                <a:latin typeface="微软雅黑" panose="020B0503020204020204" charset="-122"/>
                <a:ea typeface="微软雅黑" panose="020B0503020204020204" charset="-122"/>
                <a:sym typeface="+mn-ea"/>
              </a:rPr>
              <a:t>为主，它往往从不同的角度和侧面记录历史事件的</a:t>
            </a:r>
            <a:r>
              <a:rPr lang="zh-CN" altLang="en-US" sz="2400" dirty="0">
                <a:solidFill>
                  <a:srgbClr val="C00000"/>
                </a:solidFill>
                <a:latin typeface="微软雅黑" panose="020B0503020204020204" charset="-122"/>
                <a:ea typeface="微软雅黑" panose="020B0503020204020204" charset="-122"/>
                <a:sym typeface="+mn-ea"/>
              </a:rPr>
              <a:t>某一片段</a:t>
            </a:r>
            <a:r>
              <a:rPr lang="zh-CN" altLang="en-US" sz="2400" dirty="0">
                <a:latin typeface="微软雅黑" panose="020B0503020204020204" charset="-122"/>
                <a:ea typeface="微软雅黑" panose="020B0503020204020204" charset="-122"/>
                <a:sym typeface="+mn-ea"/>
              </a:rPr>
              <a:t>，而不去关心历史事件的全过程，它的侧重点在</a:t>
            </a:r>
            <a:r>
              <a:rPr lang="zh-CN" altLang="en-US" sz="2400" dirty="0">
                <a:solidFill>
                  <a:srgbClr val="FF0000"/>
                </a:solidFill>
                <a:latin typeface="微软雅黑" panose="020B0503020204020204" charset="-122"/>
                <a:ea typeface="微软雅黑" panose="020B0503020204020204" charset="-122"/>
                <a:sym typeface="+mn-ea"/>
              </a:rPr>
              <a:t>记事</a:t>
            </a:r>
            <a:r>
              <a:rPr lang="zh-CN" altLang="en-US" sz="2400" dirty="0" smtClean="0">
                <a:latin typeface="微软雅黑" panose="020B0503020204020204" charset="-122"/>
                <a:ea typeface="微软雅黑" panose="020B0503020204020204" charset="-122"/>
                <a:sym typeface="+mn-ea"/>
              </a:rPr>
              <a:t>。</a:t>
            </a:r>
            <a:endParaRPr lang="en-US" altLang="zh-CN" sz="2400" dirty="0" smtClean="0">
              <a:latin typeface="微软雅黑" panose="020B0503020204020204" charset="-122"/>
              <a:ea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      这</a:t>
            </a:r>
            <a:r>
              <a:rPr lang="zh-CN" altLang="en-US" sz="2400" dirty="0">
                <a:latin typeface="微软雅黑" panose="020B0503020204020204" charset="-122"/>
                <a:ea typeface="微软雅黑" panose="020B0503020204020204" charset="-122"/>
                <a:sym typeface="+mn-ea"/>
              </a:rPr>
              <a:t>类传说往往与人物传说有所交叉，但是两者各有侧重，史事传说重在记事，人物传说重在记人。</a:t>
            </a:r>
            <a:endParaRPr lang="zh-CN" altLang="en-US" sz="2400" dirty="0">
              <a:latin typeface="微软雅黑" panose="020B0503020204020204" charset="-122"/>
              <a:ea typeface="微软雅黑" panose="020B0503020204020204" charset="-122"/>
            </a:endParaRPr>
          </a:p>
        </p:txBody>
      </p:sp>
      <p:sp>
        <p:nvSpPr>
          <p:cNvPr id="8" name="五边形 7"/>
          <p:cNvSpPr/>
          <p:nvPr/>
        </p:nvSpPr>
        <p:spPr>
          <a:xfrm flipH="1">
            <a:off x="3668395" y="64516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3" name="五边形 2"/>
          <p:cNvSpPr/>
          <p:nvPr/>
        </p:nvSpPr>
        <p:spPr>
          <a:xfrm flipH="1">
            <a:off x="6217920" y="64516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xmlns="" id="{5065BC6C-C25F-6841-8301-7856D3AC1794}"/>
              </a:ext>
            </a:extLst>
          </p:cNvPr>
          <p:cNvSpPr txBox="1"/>
          <p:nvPr/>
        </p:nvSpPr>
        <p:spPr>
          <a:xfrm>
            <a:off x="0" y="92526"/>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6" name="图片 5"/>
          <p:cNvPicPr>
            <a:picLocks noChangeAspect="1"/>
          </p:cNvPicPr>
          <p:nvPr/>
        </p:nvPicPr>
        <p:blipFill>
          <a:blip r:embed="rId4"/>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63145180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650" y="97155"/>
            <a:ext cx="3674404" cy="662489"/>
          </a:xfrm>
          <a:prstGeom prst="rect">
            <a:avLst/>
          </a:prstGeom>
          <a:noFill/>
        </p:spPr>
        <p:txBody>
          <a:bodyPr wrap="non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6.3.1 </a:t>
            </a:r>
            <a:r>
              <a:rPr kumimoji="0" lang="zh-CN"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史诗的主要类别</a:t>
            </a:r>
          </a:p>
        </p:txBody>
      </p:sp>
      <p:sp>
        <p:nvSpPr>
          <p:cNvPr id="5" name="文本框 4"/>
          <p:cNvSpPr txBox="1"/>
          <p:nvPr/>
        </p:nvSpPr>
        <p:spPr>
          <a:xfrm>
            <a:off x="120650" y="943610"/>
            <a:ext cx="11187430" cy="4615815"/>
          </a:xfrm>
          <a:prstGeom prst="rect">
            <a:avLst/>
          </a:prstGeom>
          <a:noFill/>
        </p:spPr>
        <p:txBody>
          <a:bodyPr wrap="squar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2.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迁徙史诗</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含义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以</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民族或支系</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在</a:t>
            </a:r>
            <a:r>
              <a:rPr kumimoji="0" lang="zh-CN" altLang="en-US" sz="2400" b="1"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历史上的迁徙事件</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为内容，展示各民族或各支系在漫长而艰难的迁徙道路上的社会生活和族群命运，塑造迁徙过程中发挥重大作用的民族英雄、部落首领等人物形象及</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描绘各民族迁徙业绩</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的壮阔画卷。</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特征</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：是以</a:t>
            </a:r>
            <a:r>
              <a:rPr kumimoji="0" lang="zh-CN" altLang="en-US" sz="2400" b="0"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各民族的世系谱牒为时间线索</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，以迁徙辗转的路线、沿途的迁居地为</a:t>
            </a:r>
            <a:r>
              <a:rPr kumimoji="0" lang="zh-CN" altLang="en-US" sz="2400" b="0"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空间线索</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，以迁徙原因、迁徙活动、迁徙结果为</a:t>
            </a:r>
            <a:r>
              <a:rPr kumimoji="0" lang="zh-CN" altLang="en-US" sz="2400" b="0"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叙述内容</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例如彝族《六祖史诗》</a:t>
            </a:r>
          </a:p>
        </p:txBody>
      </p:sp>
      <p:sp>
        <p:nvSpPr>
          <p:cNvPr id="21" name="五边形 20"/>
          <p:cNvSpPr/>
          <p:nvPr/>
        </p:nvSpPr>
        <p:spPr>
          <a:xfrm flipH="1">
            <a:off x="2553869" y="120634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24" name="五边形 23"/>
          <p:cNvSpPr/>
          <p:nvPr/>
        </p:nvSpPr>
        <p:spPr>
          <a:xfrm flipH="1">
            <a:off x="4861459" y="120634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7" name="图片 6"/>
          <p:cNvPicPr>
            <a:picLocks noChangeAspect="1"/>
          </p:cNvPicPr>
          <p:nvPr/>
        </p:nvPicPr>
        <p:blipFill>
          <a:blip r:embed="rId3"/>
          <a:stretch>
            <a:fillRect/>
          </a:stretch>
        </p:blipFill>
        <p:spPr>
          <a:xfrm>
            <a:off x="8762234" y="-16268"/>
            <a:ext cx="3429765" cy="1342922"/>
          </a:xfrm>
          <a:prstGeom prst="rect">
            <a:avLst/>
          </a:prstGeom>
        </p:spPr>
      </p:pic>
    </p:spTree>
    <p:custDataLst>
      <p:tags r:id="rId1"/>
    </p:custDataLst>
    <p:extLst>
      <p:ext uri="{BB962C8B-B14F-4D97-AF65-F5344CB8AC3E}">
        <p14:creationId xmlns:p14="http://schemas.microsoft.com/office/powerpoint/2010/main" val="117658992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0650" y="943610"/>
            <a:ext cx="11530965" cy="3507740"/>
          </a:xfrm>
          <a:prstGeom prst="rect">
            <a:avLst/>
          </a:prstGeom>
          <a:noFill/>
        </p:spPr>
        <p:txBody>
          <a:bodyPr wrap="squar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3.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英雄史诗</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含义</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叙述与部落、民族和国家（或地方政权）的形成与发展相关联的历史事件及历史上的</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英雄人物传说</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的诗作。</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特征</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：主要是以一个或几个英雄人物的历史活动为中心，展示广阔的社会生活。 </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      </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例如我国少数民族“三大史诗”：《格萨尔》《江格尔》《玛纳斯》。</a:t>
            </a:r>
          </a:p>
        </p:txBody>
      </p:sp>
      <p:sp>
        <p:nvSpPr>
          <p:cNvPr id="21" name="五边形 20"/>
          <p:cNvSpPr/>
          <p:nvPr/>
        </p:nvSpPr>
        <p:spPr>
          <a:xfrm flipH="1">
            <a:off x="2615280" y="1063301"/>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24" name="五边形 23"/>
          <p:cNvSpPr/>
          <p:nvPr/>
        </p:nvSpPr>
        <p:spPr>
          <a:xfrm flipH="1">
            <a:off x="4835859" y="1063301"/>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7" name="文本框 6">
            <a:extLst>
              <a:ext uri="{FF2B5EF4-FFF2-40B4-BE49-F238E27FC236}">
                <a16:creationId xmlns:a16="http://schemas.microsoft.com/office/drawing/2014/main" xmlns="" id="{1386C5EE-8A5E-FD4A-86AF-201A7EDB75B6}"/>
              </a:ext>
            </a:extLst>
          </p:cNvPr>
          <p:cNvSpPr txBox="1"/>
          <p:nvPr/>
        </p:nvSpPr>
        <p:spPr>
          <a:xfrm>
            <a:off x="120650" y="97155"/>
            <a:ext cx="3674404" cy="662489"/>
          </a:xfrm>
          <a:prstGeom prst="rect">
            <a:avLst/>
          </a:prstGeom>
          <a:noFill/>
        </p:spPr>
        <p:txBody>
          <a:bodyPr wrap="non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6.3.1 </a:t>
            </a:r>
            <a:r>
              <a:rPr kumimoji="0" lang="zh-CN"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史诗的主要类别</a:t>
            </a:r>
          </a:p>
        </p:txBody>
      </p:sp>
      <p:pic>
        <p:nvPicPr>
          <p:cNvPr id="8" name="图片 7"/>
          <p:cNvPicPr>
            <a:picLocks noChangeAspect="1"/>
          </p:cNvPicPr>
          <p:nvPr/>
        </p:nvPicPr>
        <p:blipFill>
          <a:blip r:embed="rId3"/>
          <a:stretch>
            <a:fillRect/>
          </a:stretch>
        </p:blipFill>
        <p:spPr>
          <a:xfrm>
            <a:off x="8762234" y="-16268"/>
            <a:ext cx="3429765" cy="1342922"/>
          </a:xfrm>
          <a:prstGeom prst="rect">
            <a:avLst/>
          </a:prstGeom>
        </p:spPr>
      </p:pic>
    </p:spTree>
    <p:custDataLst>
      <p:tags r:id="rId1"/>
    </p:custDataLst>
    <p:extLst>
      <p:ext uri="{BB962C8B-B14F-4D97-AF65-F5344CB8AC3E}">
        <p14:creationId xmlns:p14="http://schemas.microsoft.com/office/powerpoint/2010/main" val="9174983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9085" y="2259965"/>
            <a:ext cx="11593195" cy="3753485"/>
          </a:xfrm>
          <a:prstGeom prst="rect">
            <a:avLst/>
          </a:prstGeom>
          <a:noFill/>
        </p:spPr>
        <p:txBody>
          <a:bodyPr wrap="squar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1.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格萨尔</a:t>
            </a:r>
            <a:r>
              <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a:t>
            </a:r>
            <a:r>
              <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11</a:t>
            </a:r>
            <a:r>
              <a:rPr kumimoji="0" lang="zh-CN" altLang="en-US" sz="32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世纪）</a:t>
            </a:r>
          </a:p>
          <a:p>
            <a:pPr marL="0" marR="0" lvl="0" indent="0" algn="l" defTabSz="914400" rtl="0" eaLnBrk="1" fontAlgn="base" latinLnBrk="0" hangingPunct="0">
              <a:lnSpc>
                <a:spcPts val="1200"/>
              </a:lnSpc>
              <a:spcBef>
                <a:spcPct val="0"/>
              </a:spcBef>
              <a:spcAft>
                <a:spcPct val="0"/>
              </a:spcAft>
              <a:buClrTx/>
              <a:buSzTx/>
              <a:buFontTx/>
              <a:buNone/>
              <a:tabLst/>
              <a:defRPr/>
            </a:pPr>
            <a:endParaRPr kumimoji="0" lang="zh-CN" altLang="en-US" sz="32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流传于西藏、四川、青海、甘肃、云南等藏族聚居区。</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是目前世界上</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最长</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的史诗。</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以藏族地区一个称为岭国的格萨尔王为中心人物，叙述了</a:t>
            </a:r>
            <a:r>
              <a:rPr kumimoji="0" lang="zh-CN" altLang="en-US" sz="2400" b="1" i="0" u="sng"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Calibri" panose="020F0502020204030204" charset="0"/>
                <a:sym typeface="+mn-ea"/>
              </a:rPr>
              <a:t>格萨尔的英雄业绩</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，展现了波澜壮阔的战争场面，表达了古代藏族人民的美好愿望和崇高理想，反映了人们的道德概念、宗教信仰和风俗习惯。</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3" name="文本框 2"/>
          <p:cNvSpPr txBox="1"/>
          <p:nvPr/>
        </p:nvSpPr>
        <p:spPr>
          <a:xfrm>
            <a:off x="120650" y="97155"/>
            <a:ext cx="3315331" cy="662489"/>
          </a:xfrm>
          <a:prstGeom prst="rect">
            <a:avLst/>
          </a:prstGeom>
          <a:noFill/>
        </p:spPr>
        <p:txBody>
          <a:bodyPr wrap="non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6.3.2 </a:t>
            </a:r>
            <a:r>
              <a:rPr kumimoji="0" lang="zh-CN"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中国三大史诗</a:t>
            </a:r>
          </a:p>
        </p:txBody>
      </p:sp>
      <p:sp>
        <p:nvSpPr>
          <p:cNvPr id="100" name="文本框 99"/>
          <p:cNvSpPr txBox="1"/>
          <p:nvPr/>
        </p:nvSpPr>
        <p:spPr>
          <a:xfrm>
            <a:off x="120650" y="1199587"/>
            <a:ext cx="11771630" cy="1198880"/>
          </a:xfrm>
          <a:prstGeom prst="rect">
            <a:avLst/>
          </a:prstGeom>
          <a:noFill/>
          <a:ln w="9525">
            <a:no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中国少数民族的三大史诗</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藏族的</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格萨尔</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蒙古族</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江格尔</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柯尔克孜族</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的</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玛纳斯</a:t>
            </a:r>
            <a:r>
              <a:rPr kumimoji="0" lang="en-US" altLang="zh-CN"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，是公认的伟大英雄史诗，已经引起国内外广泛的关注。</a:t>
            </a:r>
          </a:p>
        </p:txBody>
      </p:sp>
      <p:sp>
        <p:nvSpPr>
          <p:cNvPr id="24" name="五边形 23"/>
          <p:cNvSpPr/>
          <p:nvPr/>
        </p:nvSpPr>
        <p:spPr>
          <a:xfrm flipH="1">
            <a:off x="3517799" y="20241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4" name="五边形 3"/>
          <p:cNvSpPr/>
          <p:nvPr/>
        </p:nvSpPr>
        <p:spPr>
          <a:xfrm flipH="1">
            <a:off x="4977664" y="239760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7" name="图片 6"/>
          <p:cNvPicPr>
            <a:picLocks noChangeAspect="1"/>
          </p:cNvPicPr>
          <p:nvPr/>
        </p:nvPicPr>
        <p:blipFill>
          <a:blip r:embed="rId4"/>
          <a:stretch>
            <a:fillRect/>
          </a:stretch>
        </p:blipFill>
        <p:spPr>
          <a:xfrm>
            <a:off x="8762234" y="-16268"/>
            <a:ext cx="3429765" cy="1342922"/>
          </a:xfrm>
          <a:prstGeom prst="rect">
            <a:avLst/>
          </a:prstGeom>
        </p:spPr>
      </p:pic>
    </p:spTree>
    <p:custDataLst>
      <p:tags r:id="rId1"/>
    </p:custDataLst>
    <p:extLst>
      <p:ext uri="{BB962C8B-B14F-4D97-AF65-F5344CB8AC3E}">
        <p14:creationId xmlns:p14="http://schemas.microsoft.com/office/powerpoint/2010/main" val="146167878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2885" y="970280"/>
            <a:ext cx="11593195" cy="2953385"/>
          </a:xfrm>
          <a:prstGeom prst="rect">
            <a:avLst/>
          </a:prstGeom>
          <a:noFill/>
        </p:spPr>
        <p:txBody>
          <a:bodyPr wrap="squar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2. </a:t>
            </a:r>
            <a:r>
              <a:rPr kumimoji="0"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《江格尔》</a:t>
            </a:r>
            <a:endParaRPr kumimoji="0" lang="zh-CN" altLang="en-US" sz="32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主要流传于中、蒙、俄三国卫拉特蒙古人中。</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热情讴歌了以圣主江格尔汗为首的六千多位勇士，歌颂了他们为保卫以阿尔泰圣山为中心的美丽富饶的宝木巴国，同来犯的形形色色凶残的敌人进行的英勇而不屈不挠的斗争。</a:t>
            </a:r>
          </a:p>
        </p:txBody>
      </p:sp>
      <p:sp>
        <p:nvSpPr>
          <p:cNvPr id="4" name="五边形 3"/>
          <p:cNvSpPr/>
          <p:nvPr/>
        </p:nvSpPr>
        <p:spPr>
          <a:xfrm flipH="1">
            <a:off x="2786764" y="1063301"/>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5" name="文本框 4">
            <a:extLst>
              <a:ext uri="{FF2B5EF4-FFF2-40B4-BE49-F238E27FC236}">
                <a16:creationId xmlns:a16="http://schemas.microsoft.com/office/drawing/2014/main" xmlns="" id="{31C4B821-026F-0E48-BD03-8BA76429AC6C}"/>
              </a:ext>
            </a:extLst>
          </p:cNvPr>
          <p:cNvSpPr txBox="1"/>
          <p:nvPr/>
        </p:nvSpPr>
        <p:spPr>
          <a:xfrm>
            <a:off x="120650" y="97155"/>
            <a:ext cx="3315331" cy="662489"/>
          </a:xfrm>
          <a:prstGeom prst="rect">
            <a:avLst/>
          </a:prstGeom>
          <a:noFill/>
        </p:spPr>
        <p:txBody>
          <a:bodyPr wrap="non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6.3.2 </a:t>
            </a:r>
            <a:r>
              <a:rPr kumimoji="0" lang="zh-CN"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中国三大史诗</a:t>
            </a:r>
          </a:p>
        </p:txBody>
      </p:sp>
      <p:pic>
        <p:nvPicPr>
          <p:cNvPr id="6" name="图片 5"/>
          <p:cNvPicPr>
            <a:picLocks noChangeAspect="1"/>
          </p:cNvPicPr>
          <p:nvPr/>
        </p:nvPicPr>
        <p:blipFill>
          <a:blip r:embed="rId4"/>
          <a:stretch>
            <a:fillRect/>
          </a:stretch>
        </p:blipFill>
        <p:spPr>
          <a:xfrm>
            <a:off x="8762234" y="-16268"/>
            <a:ext cx="3429765" cy="1342922"/>
          </a:xfrm>
          <a:prstGeom prst="rect">
            <a:avLst/>
          </a:prstGeom>
        </p:spPr>
      </p:pic>
    </p:spTree>
    <p:custDataLst>
      <p:tags r:id="rId1"/>
    </p:custDataLst>
    <p:extLst>
      <p:ext uri="{BB962C8B-B14F-4D97-AF65-F5344CB8AC3E}">
        <p14:creationId xmlns:p14="http://schemas.microsoft.com/office/powerpoint/2010/main" val="149679974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2885" y="970280"/>
            <a:ext cx="11593195" cy="1291590"/>
          </a:xfrm>
          <a:prstGeom prst="rect">
            <a:avLst/>
          </a:prstGeom>
          <a:noFill/>
        </p:spPr>
        <p:txBody>
          <a:bodyPr wrap="squar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3.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玛纳斯</a:t>
            </a:r>
            <a:r>
              <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a:t>
            </a:r>
          </a:p>
          <a:p>
            <a:pPr marL="0" marR="0" lvl="0" indent="720090" algn="l" defTabSz="914400" rtl="0" eaLnBrk="1" fontAlgn="base" latinLnBrk="0" hangingPunct="0">
              <a:lnSpc>
                <a:spcPct val="15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endParaRPr>
          </a:p>
        </p:txBody>
      </p:sp>
      <p:sp>
        <p:nvSpPr>
          <p:cNvPr id="4" name="文本框 3"/>
          <p:cNvSpPr txBox="1"/>
          <p:nvPr/>
        </p:nvSpPr>
        <p:spPr>
          <a:xfrm>
            <a:off x="363855" y="1852930"/>
            <a:ext cx="10944225" cy="2953385"/>
          </a:xfrm>
          <a:prstGeom prst="rect">
            <a:avLst/>
          </a:prstGeom>
          <a:noFill/>
        </p:spPr>
        <p:txBody>
          <a:bodyPr wrap="square" rtlCol="0" anchor="t">
            <a:spAutoFit/>
          </a:bodyPr>
          <a:lstStyle/>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柯尔克孜族</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的英雄史诗。形成于</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10~16</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世纪。</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共分</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8</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部，每部均以该部的主人公命名，第一部主人公为玛纳斯，因而成为整部史诗的名称</a:t>
            </a:r>
            <a:r>
              <a:rPr kumimoji="0" lang="zh-CN" altLang="en-US" sz="2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以玛纳斯及其</a:t>
            </a:r>
            <a:r>
              <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7</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代子孙的英雄业绩为主线，反映了柯尔克孜族人民抵御外侮，保家卫国的英雄主义精神。</a:t>
            </a:r>
          </a:p>
        </p:txBody>
      </p:sp>
      <p:sp>
        <p:nvSpPr>
          <p:cNvPr id="5" name="五边形 4"/>
          <p:cNvSpPr/>
          <p:nvPr/>
        </p:nvSpPr>
        <p:spPr>
          <a:xfrm flipH="1">
            <a:off x="2870734" y="1172058"/>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6" name="文本框 5">
            <a:extLst>
              <a:ext uri="{FF2B5EF4-FFF2-40B4-BE49-F238E27FC236}">
                <a16:creationId xmlns:a16="http://schemas.microsoft.com/office/drawing/2014/main" xmlns="" id="{B6638A16-C66E-324F-B020-EFB3A4A392E0}"/>
              </a:ext>
            </a:extLst>
          </p:cNvPr>
          <p:cNvSpPr txBox="1"/>
          <p:nvPr/>
        </p:nvSpPr>
        <p:spPr>
          <a:xfrm>
            <a:off x="120650" y="97155"/>
            <a:ext cx="3315331" cy="662489"/>
          </a:xfrm>
          <a:prstGeom prst="rect">
            <a:avLst/>
          </a:prstGeom>
          <a:noFill/>
        </p:spPr>
        <p:txBody>
          <a:bodyPr wrap="non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6.3.2 </a:t>
            </a:r>
            <a:r>
              <a:rPr kumimoji="0" lang="zh-CN"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中国三大史诗</a:t>
            </a:r>
          </a:p>
        </p:txBody>
      </p:sp>
      <p:pic>
        <p:nvPicPr>
          <p:cNvPr id="7" name="图片 6"/>
          <p:cNvPicPr>
            <a:picLocks noChangeAspect="1"/>
          </p:cNvPicPr>
          <p:nvPr/>
        </p:nvPicPr>
        <p:blipFill>
          <a:blip r:embed="rId4"/>
          <a:stretch>
            <a:fillRect/>
          </a:stretch>
        </p:blipFill>
        <p:spPr>
          <a:xfrm>
            <a:off x="8762234" y="-16268"/>
            <a:ext cx="3429765" cy="1342922"/>
          </a:xfrm>
          <a:prstGeom prst="rect">
            <a:avLst/>
          </a:prstGeom>
        </p:spPr>
      </p:pic>
    </p:spTree>
    <p:custDataLst>
      <p:tags r:id="rId1"/>
    </p:custDataLst>
    <p:extLst>
      <p:ext uri="{BB962C8B-B14F-4D97-AF65-F5344CB8AC3E}">
        <p14:creationId xmlns:p14="http://schemas.microsoft.com/office/powerpoint/2010/main" val="59422248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0650" y="193675"/>
            <a:ext cx="3674404" cy="662489"/>
          </a:xfrm>
          <a:prstGeom prst="rect">
            <a:avLst/>
          </a:prstGeom>
          <a:noFill/>
        </p:spPr>
        <p:txBody>
          <a:bodyPr wrap="none" rtlCol="0" anchor="t">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6.3.3 </a:t>
            </a:r>
            <a:r>
              <a:rPr kumimoji="0" lang="zh-CN"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中国史诗的特征</a:t>
            </a:r>
          </a:p>
        </p:txBody>
      </p:sp>
      <p:sp>
        <p:nvSpPr>
          <p:cNvPr id="4" name="文本框 3"/>
          <p:cNvSpPr txBox="1"/>
          <p:nvPr/>
        </p:nvSpPr>
        <p:spPr>
          <a:xfrm>
            <a:off x="271780" y="930910"/>
            <a:ext cx="10944225" cy="4799965"/>
          </a:xfrm>
          <a:prstGeom prst="rect">
            <a:avLst/>
          </a:prstGeom>
          <a:noFill/>
        </p:spPr>
        <p:txBody>
          <a:bodyPr wrap="square" rtlCol="0" anchor="t">
            <a:spAutoFit/>
          </a:bodyPr>
          <a:lstStyle/>
          <a:p>
            <a:pPr marL="342900" marR="0" lvl="0" indent="-342900" algn="l" defTabSz="914400" rtl="0" eaLnBrk="1" fontAlgn="base" latinLnBrk="0" hangingPunct="0">
              <a:lnSpc>
                <a:spcPct val="150000"/>
              </a:lnSpc>
              <a:spcBef>
                <a:spcPct val="0"/>
              </a:spcBef>
              <a:spcAft>
                <a:spcPct val="0"/>
              </a:spcAft>
              <a:buClrTx/>
              <a:buSzTx/>
              <a:buFont typeface="Wingdings" panose="05000000000000000000" charset="0"/>
              <a:buChar char=""/>
              <a:tabLst/>
              <a:defRPr/>
            </a:pPr>
            <a:r>
              <a:rPr kumimoji="0"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中国史诗的</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三大</a:t>
            </a:r>
            <a:r>
              <a:rPr kumimoji="0"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特征</a:t>
            </a:r>
            <a:r>
              <a:rPr kumimoji="0"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1. </a:t>
            </a:r>
            <a:r>
              <a:rPr kumimoji="0" sz="24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口头流传的活形态</a:t>
            </a:r>
            <a:r>
              <a:rPr kumimoji="0" lang="zh-CN" altLang="en-US" sz="2400"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a:t>
            </a:r>
            <a:endParaRPr kumimoji="0"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2. </a:t>
            </a:r>
            <a:r>
              <a:rPr kumimoji="0"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由于各民族历史发展的不平衡性，</a:t>
            </a:r>
            <a:r>
              <a:rPr kumimoji="0" sz="2400" b="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事实表现出</a:t>
            </a:r>
            <a:r>
              <a:rPr kumimoji="0" sz="2400" b="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多元化、</a:t>
            </a:r>
            <a:r>
              <a:rPr kumimoji="0" sz="2400" b="0" i="0"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多层次的文化史</a:t>
            </a:r>
            <a:r>
              <a:rPr kumimoji="0" sz="2400" b="0" i="0"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内容</a:t>
            </a:r>
            <a:r>
              <a:rPr kumimoji="0" lang="zh-CN" altLang="en-US" sz="2400" b="0" i="0"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sz="2400" b="0" i="0"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endParaRPr>
          </a:p>
          <a:p>
            <a:pPr marL="0" marR="0" lvl="0" indent="720090" algn="l" defTabSz="914400" rtl="0" eaLnBrk="1"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汇集了神话、传说、故事、歌舞、音乐等民间口头艺术的精华，是历史文化习俗的集大成，具有多学科的综合价值与社会文化教育功能。</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3. </a:t>
            </a:r>
            <a:r>
              <a:rPr kumimoji="0"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中国各民族史诗的</a:t>
            </a:r>
            <a:r>
              <a:rPr kumimoji="0" sz="2400" b="0" i="0"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类型多种多样</a:t>
            </a:r>
            <a:r>
              <a:rPr kumimoji="0"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，这是中国史诗的第三大特征。</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sym typeface="+mn-ea"/>
              </a:rPr>
              <a:t>北方以长篇英雄史诗见长，南方多为中小型的创世古歌和迁徙史诗</a:t>
            </a:r>
          </a:p>
          <a:p>
            <a:pPr marL="0" marR="0" lvl="0" indent="72009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中国口传史诗蕴藏丰富、形式多样、传承悠久，是当今世界少有的。</a:t>
            </a:r>
          </a:p>
        </p:txBody>
      </p:sp>
      <p:sp>
        <p:nvSpPr>
          <p:cNvPr id="24" name="五边形 23"/>
          <p:cNvSpPr/>
          <p:nvPr/>
        </p:nvSpPr>
        <p:spPr>
          <a:xfrm flipH="1">
            <a:off x="4413149" y="10202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26" name="五边形 25"/>
          <p:cNvSpPr/>
          <p:nvPr/>
        </p:nvSpPr>
        <p:spPr>
          <a:xfrm flipH="1">
            <a:off x="6451499" y="102029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论述</a:t>
            </a:r>
          </a:p>
        </p:txBody>
      </p:sp>
      <p:pic>
        <p:nvPicPr>
          <p:cNvPr id="6" name="图片 5"/>
          <p:cNvPicPr>
            <a:picLocks noChangeAspect="1"/>
          </p:cNvPicPr>
          <p:nvPr/>
        </p:nvPicPr>
        <p:blipFill>
          <a:blip r:embed="rId4"/>
          <a:stretch>
            <a:fillRect/>
          </a:stretch>
        </p:blipFill>
        <p:spPr>
          <a:xfrm>
            <a:off x="8762234" y="-16268"/>
            <a:ext cx="3429765" cy="1342922"/>
          </a:xfrm>
          <a:prstGeom prst="rect">
            <a:avLst/>
          </a:prstGeom>
        </p:spPr>
      </p:pic>
    </p:spTree>
    <p:custDataLst>
      <p:tags r:id="rId1"/>
    </p:custDataLst>
    <p:extLst>
      <p:ext uri="{BB962C8B-B14F-4D97-AF65-F5344CB8AC3E}">
        <p14:creationId xmlns:p14="http://schemas.microsoft.com/office/powerpoint/2010/main" val="73408674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1000" y="1548102"/>
            <a:ext cx="10449036" cy="3000821"/>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美国约翰</a:t>
            </a:r>
            <a:r>
              <a:rPr kumimoji="0" lang="en-US" altLang="zh-CN"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迈尔斯</a:t>
            </a:r>
            <a:r>
              <a:rPr kumimoji="0" lang="en-US" altLang="zh-CN"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弗里和芬兰劳里</a:t>
            </a:r>
            <a:r>
              <a:rPr kumimoji="0" lang="en-US" altLang="zh-CN"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航柯等学者，认为：从史诗文本来源上考察划分为三个主要层面，下列哪部史诗属于来源于口头传统的文本</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 】</a:t>
            </a:r>
            <a:endParaRPr kumimoji="0" sz="26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格萨尔</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江格尔</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玛纳斯</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荷马史诗</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59266871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1000" y="1272512"/>
            <a:ext cx="10449036" cy="3000375"/>
          </a:xfrm>
          <a:prstGeom prst="rect">
            <a:avLst/>
          </a:prstGeom>
        </p:spPr>
        <p:txBody>
          <a:bodyPr vert="horz" wrap="square" lIns="0" tIns="0" rIns="0" bIns="0" rtlCol="0">
            <a:spAutoFit/>
          </a:bodyPr>
          <a:lstStyle/>
          <a:p>
            <a:pPr marL="17145"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美国约翰</a:t>
            </a:r>
            <a:r>
              <a:rPr kumimoji="0" lang="en-US" altLang="zh-CN"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迈尔斯</a:t>
            </a:r>
            <a:r>
              <a:rPr kumimoji="0" lang="en-US" altLang="zh-CN"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弗里和芬兰劳里</a:t>
            </a:r>
            <a:r>
              <a:rPr kumimoji="0" lang="en-US" altLang="zh-CN"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47" normalizeH="0" baseline="0" noProof="0" dirty="0">
                <a:ln>
                  <a:noFill/>
                </a:ln>
                <a:solidFill>
                  <a:prstClr val="black"/>
                </a:solidFill>
                <a:effectLst/>
                <a:uLnTx/>
                <a:uFillTx/>
                <a:latin typeface="微软雅黑" panose="020B0503020204020204" charset="-122"/>
                <a:ea typeface="微软雅黑" panose="020B0503020204020204" charset="-122"/>
                <a:cs typeface="微软雅黑" panose="020B0503020204020204" charset="-122"/>
              </a:rPr>
              <a:t>航柯等学者，认为：从史诗文本来源上考察划分为三个主要层面，下列哪部史诗属于来源于口头传统的文本</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r>
              <a:rPr kumimoji="0" lang="en-US" altLang="zh-CN" sz="2600" b="1" i="0" u="none" strike="noStrike" kern="1200" cap="none" spc="40" normalizeH="0" baseline="0" noProof="0" dirty="0">
                <a:ln>
                  <a:noFill/>
                </a:ln>
                <a:solidFill>
                  <a:srgbClr val="FF0000"/>
                </a:solidFill>
                <a:effectLst/>
                <a:uLnTx/>
                <a:uFillTx/>
                <a:latin typeface="微软雅黑" panose="020B0503020204020204" charset="-122"/>
                <a:ea typeface="宋体" panose="02010600030101010101" pitchFamily="2" charset="-122"/>
                <a:cs typeface="微软雅黑" panose="020B0503020204020204" charset="-122"/>
              </a:rPr>
              <a:t>D</a:t>
            </a:r>
            <a:r>
              <a:rPr kumimoji="0" lang="en-US" altLang="zh-CN" sz="2600" b="1" i="0" u="none" strike="noStrike" kern="1200" cap="none" spc="40" normalizeH="0" baseline="0" noProof="0" dirty="0">
                <a:ln>
                  <a:noFill/>
                </a:ln>
                <a:solidFill>
                  <a:prstClr val="black"/>
                </a:solidFill>
                <a:effectLst/>
                <a:uLnTx/>
                <a:uFillTx/>
                <a:latin typeface="微软雅黑" panose="020B0503020204020204" charset="-122"/>
                <a:ea typeface="宋体" panose="02010600030101010101" pitchFamily="2" charset="-122"/>
                <a:cs typeface="微软雅黑" panose="020B0503020204020204" charset="-122"/>
              </a:rPr>
              <a:t>】</a:t>
            </a:r>
            <a:endParaRPr kumimoji="0" sz="2600" b="0" i="0" u="none" strike="noStrike" kern="1200" cap="none" spc="0" normalizeH="0" baseline="0" noProof="0" dirty="0">
              <a:ln>
                <a:noFill/>
              </a:ln>
              <a:solidFill>
                <a:prstClr val="black"/>
              </a:solidFill>
              <a:effectLst/>
              <a:uLnTx/>
              <a:uFillTx/>
              <a:latin typeface="微软雅黑" panose="020B0503020204020204" charset="-122"/>
              <a:ea typeface="+mn-ea"/>
              <a:cs typeface="微软雅黑" panose="020B0503020204020204"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格萨尔</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江格尔</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a:t>
            </a: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玛纳斯</a:t>
            </a:r>
            <a:r>
              <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荷马史诗</a:t>
            </a:r>
            <a:r>
              <a:rPr kumimoji="0" lang="en-US" alt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p>
        </p:txBody>
      </p:sp>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61671854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990" y="1234343"/>
            <a:ext cx="8302516" cy="2806025"/>
          </a:xfrm>
          <a:prstGeom prst="rect">
            <a:avLst/>
          </a:prstGeom>
        </p:spPr>
        <p:txBody>
          <a:bodyPr wrap="square">
            <a:spAutoFit/>
          </a:bodyPr>
          <a:lstStyle/>
          <a:p>
            <a:pPr>
              <a:lnSpc>
                <a:spcPct val="150000"/>
              </a:lnSpc>
            </a:pPr>
            <a:r>
              <a:rPr lang="zh-CN" altLang="en-US" sz="2400" dirty="0"/>
              <a:t>演唱</a:t>
            </a:r>
            <a:r>
              <a:rPr lang="en-US" altLang="zh-CN" sz="2400" dirty="0"/>
              <a:t>《</a:t>
            </a:r>
            <a:r>
              <a:rPr lang="zh-CN" altLang="en-US" sz="2400" dirty="0"/>
              <a:t>玛纳斯</a:t>
            </a:r>
            <a:r>
              <a:rPr lang="en-US" altLang="zh-CN" sz="2400" dirty="0"/>
              <a:t>》</a:t>
            </a:r>
            <a:r>
              <a:rPr lang="zh-CN" altLang="en-US" sz="2400" dirty="0"/>
              <a:t>史诗的民间口头艺人通常被称为（ </a:t>
            </a:r>
            <a:r>
              <a:rPr lang="zh-CN" altLang="en-US" sz="2400" dirty="0" smtClean="0"/>
              <a:t>）</a:t>
            </a:r>
            <a:endParaRPr lang="zh-CN" altLang="en-US" sz="2400" dirty="0"/>
          </a:p>
          <a:p>
            <a:pPr>
              <a:lnSpc>
                <a:spcPct val="150000"/>
              </a:lnSpc>
            </a:pPr>
            <a:r>
              <a:rPr lang="en-US" altLang="zh-CN" sz="2400" dirty="0"/>
              <a:t>A:</a:t>
            </a:r>
            <a:r>
              <a:rPr lang="zh-CN" altLang="en-US" sz="2400" dirty="0"/>
              <a:t>江格尔奇</a:t>
            </a:r>
          </a:p>
          <a:p>
            <a:pPr>
              <a:lnSpc>
                <a:spcPct val="150000"/>
              </a:lnSpc>
            </a:pPr>
            <a:r>
              <a:rPr lang="en-US" altLang="zh-CN" sz="2400" dirty="0"/>
              <a:t>B:</a:t>
            </a:r>
            <a:r>
              <a:rPr lang="zh-CN" altLang="en-US" sz="2400" dirty="0"/>
              <a:t>玛纳依 </a:t>
            </a:r>
          </a:p>
          <a:p>
            <a:pPr>
              <a:lnSpc>
                <a:spcPct val="150000"/>
              </a:lnSpc>
            </a:pPr>
            <a:r>
              <a:rPr lang="en-US" altLang="zh-CN" sz="2400" dirty="0"/>
              <a:t>C:</a:t>
            </a:r>
            <a:r>
              <a:rPr lang="zh-CN" altLang="en-US" sz="2400" dirty="0"/>
              <a:t>格萨尔奇 </a:t>
            </a:r>
          </a:p>
          <a:p>
            <a:pPr>
              <a:lnSpc>
                <a:spcPct val="150000"/>
              </a:lnSpc>
            </a:pPr>
            <a:r>
              <a:rPr lang="en-US" altLang="zh-CN" sz="2400" dirty="0"/>
              <a:t>D:</a:t>
            </a:r>
            <a:r>
              <a:rPr lang="zh-CN" altLang="en-US" sz="2400" dirty="0"/>
              <a:t>玛纳斯奇</a:t>
            </a: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70394554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990" y="1234343"/>
            <a:ext cx="8302516" cy="2862322"/>
          </a:xfrm>
          <a:prstGeom prst="rect">
            <a:avLst/>
          </a:prstGeom>
        </p:spPr>
        <p:txBody>
          <a:bodyPr wrap="square">
            <a:spAutoFit/>
          </a:bodyPr>
          <a:lstStyle/>
          <a:p>
            <a:pPr>
              <a:lnSpc>
                <a:spcPct val="150000"/>
              </a:lnSpc>
            </a:pPr>
            <a:r>
              <a:rPr lang="zh-CN" altLang="en-US" sz="2400" dirty="0"/>
              <a:t>演唱</a:t>
            </a:r>
            <a:r>
              <a:rPr lang="en-US" altLang="zh-CN" sz="2400" dirty="0"/>
              <a:t>《</a:t>
            </a:r>
            <a:r>
              <a:rPr lang="zh-CN" altLang="en-US" sz="2400" dirty="0"/>
              <a:t>玛纳斯</a:t>
            </a:r>
            <a:r>
              <a:rPr lang="en-US" altLang="zh-CN" sz="2400" dirty="0"/>
              <a:t>》</a:t>
            </a:r>
            <a:r>
              <a:rPr lang="zh-CN" altLang="en-US" sz="2400" dirty="0"/>
              <a:t>史诗的民间口头艺人通常被称为（ </a:t>
            </a:r>
            <a:r>
              <a:rPr lang="zh-CN" altLang="en-US" sz="2400" dirty="0" smtClean="0"/>
              <a:t>）</a:t>
            </a:r>
            <a:endParaRPr lang="zh-CN" altLang="en-US" sz="2400" dirty="0"/>
          </a:p>
          <a:p>
            <a:pPr>
              <a:lnSpc>
                <a:spcPct val="150000"/>
              </a:lnSpc>
            </a:pPr>
            <a:r>
              <a:rPr lang="en-US" altLang="zh-CN" sz="2400" dirty="0"/>
              <a:t>A:</a:t>
            </a:r>
            <a:r>
              <a:rPr lang="zh-CN" altLang="en-US" sz="2400" dirty="0"/>
              <a:t>江格尔奇</a:t>
            </a:r>
          </a:p>
          <a:p>
            <a:pPr>
              <a:lnSpc>
                <a:spcPct val="150000"/>
              </a:lnSpc>
            </a:pPr>
            <a:r>
              <a:rPr lang="en-US" altLang="zh-CN" sz="2400" dirty="0"/>
              <a:t>B:</a:t>
            </a:r>
            <a:r>
              <a:rPr lang="zh-CN" altLang="en-US" sz="2400" dirty="0"/>
              <a:t>玛纳依 </a:t>
            </a:r>
          </a:p>
          <a:p>
            <a:pPr>
              <a:lnSpc>
                <a:spcPct val="150000"/>
              </a:lnSpc>
            </a:pPr>
            <a:r>
              <a:rPr lang="en-US" altLang="zh-CN" sz="2400" dirty="0"/>
              <a:t>C:</a:t>
            </a:r>
            <a:r>
              <a:rPr lang="zh-CN" altLang="en-US" sz="2400" dirty="0"/>
              <a:t>格萨尔奇 </a:t>
            </a:r>
          </a:p>
          <a:p>
            <a:pPr>
              <a:lnSpc>
                <a:spcPct val="150000"/>
              </a:lnSpc>
            </a:pPr>
            <a:r>
              <a:rPr lang="en-US" altLang="zh-CN" sz="2400" dirty="0">
                <a:solidFill>
                  <a:srgbClr val="C00000"/>
                </a:solidFill>
              </a:rPr>
              <a:t>D:</a:t>
            </a:r>
            <a:r>
              <a:rPr lang="zh-CN" altLang="en-US" sz="2400" dirty="0">
                <a:solidFill>
                  <a:srgbClr val="C00000"/>
                </a:solidFill>
              </a:rPr>
              <a:t>玛纳斯奇</a:t>
            </a: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2027479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8615" y="1042726"/>
            <a:ext cx="11738610" cy="3570208"/>
          </a:xfrm>
          <a:prstGeom prst="rect">
            <a:avLst/>
          </a:prstGeom>
          <a:noFill/>
        </p:spPr>
        <p:txBody>
          <a:bodyPr wrap="square" rtlCol="0" anchor="t">
            <a:spAutoFit/>
          </a:bodyPr>
          <a:lstStyle/>
          <a:p>
            <a:r>
              <a:rPr lang="zh-CN" altLang="en-US" sz="2800" b="1" dirty="0">
                <a:solidFill>
                  <a:srgbClr val="0070C0"/>
                </a:solidFill>
                <a:latin typeface="微软雅黑" panose="020B0503020204020204" charset="-122"/>
                <a:ea typeface="微软雅黑" panose="020B0503020204020204" charset="-122"/>
                <a:sym typeface="+mn-ea"/>
              </a:rPr>
              <a:t>2、史事传说</a:t>
            </a:r>
          </a:p>
          <a:p>
            <a:endParaRPr lang="zh-CN" altLang="en-US" b="1"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sym typeface="+mn-ea"/>
              </a:rPr>
              <a:t>  </a:t>
            </a:r>
          </a:p>
          <a:p>
            <a:pPr>
              <a:lnSpc>
                <a:spcPct val="150000"/>
              </a:lnSpc>
            </a:pPr>
            <a:r>
              <a:rPr lang="zh-CN" altLang="en-US" sz="2400" dirty="0">
                <a:latin typeface="微软雅黑" panose="020B0503020204020204" charset="-122"/>
                <a:ea typeface="微软雅黑" panose="020B0503020204020204" charset="-122"/>
                <a:sym typeface="+mn-ea"/>
              </a:rPr>
              <a:t>        这类传说以叙述重大</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C00000"/>
                </a:solidFill>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为主</a:t>
            </a:r>
            <a:r>
              <a:rPr lang="zh-CN" altLang="en-US" sz="2400" dirty="0">
                <a:latin typeface="微软雅黑" panose="020B0503020204020204" charset="-122"/>
                <a:ea typeface="微软雅黑" panose="020B0503020204020204" charset="-122"/>
                <a:sym typeface="+mn-ea"/>
              </a:rPr>
              <a:t>，它往往从不同的角度和侧面记录历史事件</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C00000"/>
                </a:solidFill>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a:t>
            </a:r>
            <a:r>
              <a:rPr lang="zh-CN" altLang="en-US" sz="2400" dirty="0">
                <a:latin typeface="微软雅黑" panose="020B0503020204020204" charset="-122"/>
                <a:ea typeface="微软雅黑" panose="020B0503020204020204" charset="-122"/>
                <a:sym typeface="+mn-ea"/>
              </a:rPr>
              <a:t>而不去关心历史事件的全过程，它的侧重点</a:t>
            </a:r>
            <a:r>
              <a:rPr lang="zh-CN" altLang="en-US" sz="2400" dirty="0" smtClean="0">
                <a:latin typeface="微软雅黑" panose="020B0503020204020204" charset="-122"/>
                <a:ea typeface="微软雅黑" panose="020B0503020204020204" charset="-122"/>
                <a:sym typeface="+mn-ea"/>
              </a:rPr>
              <a:t>在</a:t>
            </a:r>
            <a:r>
              <a:rPr lang="zh-CN" altLang="en-US" sz="2400" dirty="0" smtClean="0">
                <a:solidFill>
                  <a:srgbClr val="FF0000"/>
                </a:solidFill>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a:t>
            </a:r>
            <a:endParaRPr lang="en-US" altLang="zh-CN" sz="2400" dirty="0" smtClean="0">
              <a:latin typeface="微软雅黑" panose="020B0503020204020204" charset="-122"/>
              <a:ea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      这</a:t>
            </a:r>
            <a:r>
              <a:rPr lang="zh-CN" altLang="en-US" sz="2400" dirty="0">
                <a:latin typeface="微软雅黑" panose="020B0503020204020204" charset="-122"/>
                <a:ea typeface="微软雅黑" panose="020B0503020204020204" charset="-122"/>
                <a:sym typeface="+mn-ea"/>
              </a:rPr>
              <a:t>类传说往往与人物传说有所交叉，但是两者各有侧重，史事传说重在记事，人物传说重在记人。</a:t>
            </a:r>
            <a:endParaRPr lang="zh-CN" altLang="en-US" sz="2400" dirty="0">
              <a:latin typeface="微软雅黑" panose="020B0503020204020204" charset="-122"/>
              <a:ea typeface="微软雅黑" panose="020B0503020204020204" charset="-122"/>
            </a:endParaRPr>
          </a:p>
        </p:txBody>
      </p:sp>
      <p:sp>
        <p:nvSpPr>
          <p:cNvPr id="8" name="五边形 7"/>
          <p:cNvSpPr/>
          <p:nvPr/>
        </p:nvSpPr>
        <p:spPr>
          <a:xfrm flipH="1">
            <a:off x="3668395" y="64516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3" name="五边形 2"/>
          <p:cNvSpPr/>
          <p:nvPr/>
        </p:nvSpPr>
        <p:spPr>
          <a:xfrm flipH="1">
            <a:off x="6217920" y="64516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xmlns="" id="{5065BC6C-C25F-6841-8301-7856D3AC1794}"/>
              </a:ext>
            </a:extLst>
          </p:cNvPr>
          <p:cNvSpPr txBox="1"/>
          <p:nvPr/>
        </p:nvSpPr>
        <p:spPr>
          <a:xfrm>
            <a:off x="0" y="92526"/>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6" name="图片 5"/>
          <p:cNvPicPr>
            <a:picLocks noChangeAspect="1"/>
          </p:cNvPicPr>
          <p:nvPr/>
        </p:nvPicPr>
        <p:blipFill>
          <a:blip r:embed="rId4"/>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171237552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990" y="1234343"/>
            <a:ext cx="8302516" cy="3360022"/>
          </a:xfrm>
          <a:prstGeom prst="rect">
            <a:avLst/>
          </a:prstGeom>
        </p:spPr>
        <p:txBody>
          <a:bodyPr wrap="square">
            <a:spAutoFit/>
          </a:bodyPr>
          <a:lstStyle/>
          <a:p>
            <a:pPr>
              <a:lnSpc>
                <a:spcPct val="150000"/>
              </a:lnSpc>
            </a:pPr>
            <a:r>
              <a:rPr lang="zh-CN" altLang="en-US" sz="2400" dirty="0"/>
              <a:t>叙述与部落、民族和国家（或地方政权）的形成与发展相关联的历史事件及历史上的英雄人物传说的诗作是（ </a:t>
            </a:r>
            <a:r>
              <a:rPr lang="zh-CN" altLang="en-US" sz="2400" dirty="0" smtClean="0"/>
              <a:t>）</a:t>
            </a:r>
            <a:endParaRPr lang="zh-CN" altLang="en-US" sz="2400" dirty="0"/>
          </a:p>
          <a:p>
            <a:pPr>
              <a:lnSpc>
                <a:spcPct val="150000"/>
              </a:lnSpc>
            </a:pPr>
            <a:r>
              <a:rPr lang="en-US" altLang="zh-CN" sz="2400" dirty="0"/>
              <a:t>A:</a:t>
            </a:r>
            <a:r>
              <a:rPr lang="zh-CN" altLang="en-US" sz="2400" dirty="0"/>
              <a:t>迁徒史诗</a:t>
            </a:r>
          </a:p>
          <a:p>
            <a:pPr>
              <a:lnSpc>
                <a:spcPct val="150000"/>
              </a:lnSpc>
            </a:pPr>
            <a:r>
              <a:rPr lang="en-US" altLang="zh-CN" sz="2400" dirty="0"/>
              <a:t>B:</a:t>
            </a:r>
            <a:r>
              <a:rPr lang="zh-CN" altLang="en-US" sz="2400" dirty="0"/>
              <a:t>英雄史诗 </a:t>
            </a:r>
          </a:p>
          <a:p>
            <a:pPr>
              <a:lnSpc>
                <a:spcPct val="150000"/>
              </a:lnSpc>
            </a:pPr>
            <a:r>
              <a:rPr lang="en-US" altLang="zh-CN" sz="2400" dirty="0"/>
              <a:t>C:</a:t>
            </a:r>
            <a:r>
              <a:rPr lang="zh-CN" altLang="en-US" sz="2400" dirty="0"/>
              <a:t>创世史诗</a:t>
            </a:r>
          </a:p>
          <a:p>
            <a:pPr>
              <a:lnSpc>
                <a:spcPct val="150000"/>
              </a:lnSpc>
            </a:pPr>
            <a:r>
              <a:rPr lang="en-US" altLang="zh-CN" sz="2400" dirty="0"/>
              <a:t>D:</a:t>
            </a:r>
            <a:r>
              <a:rPr lang="zh-CN" altLang="en-US" sz="2400" dirty="0"/>
              <a:t>文化史诗</a:t>
            </a: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79342100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990" y="1234343"/>
            <a:ext cx="8302516" cy="3416320"/>
          </a:xfrm>
          <a:prstGeom prst="rect">
            <a:avLst/>
          </a:prstGeom>
        </p:spPr>
        <p:txBody>
          <a:bodyPr wrap="square">
            <a:spAutoFit/>
          </a:bodyPr>
          <a:lstStyle/>
          <a:p>
            <a:pPr>
              <a:lnSpc>
                <a:spcPct val="150000"/>
              </a:lnSpc>
            </a:pPr>
            <a:r>
              <a:rPr lang="zh-CN" altLang="en-US" sz="2400" dirty="0"/>
              <a:t>叙述与部落、民族和国家（或地方政权）的形成与发展相关联的历史事件及历史上的英雄人物传说的诗作是（ </a:t>
            </a:r>
            <a:r>
              <a:rPr lang="zh-CN" altLang="en-US" sz="2400" dirty="0" smtClean="0"/>
              <a:t>）</a:t>
            </a:r>
            <a:endParaRPr lang="zh-CN" altLang="en-US" sz="2400" dirty="0"/>
          </a:p>
          <a:p>
            <a:pPr>
              <a:lnSpc>
                <a:spcPct val="150000"/>
              </a:lnSpc>
            </a:pPr>
            <a:r>
              <a:rPr lang="en-US" altLang="zh-CN" sz="2400" dirty="0"/>
              <a:t>A:</a:t>
            </a:r>
            <a:r>
              <a:rPr lang="zh-CN" altLang="en-US" sz="2400" dirty="0"/>
              <a:t>迁徒史诗</a:t>
            </a:r>
          </a:p>
          <a:p>
            <a:pPr>
              <a:lnSpc>
                <a:spcPct val="150000"/>
              </a:lnSpc>
            </a:pPr>
            <a:r>
              <a:rPr lang="en-US" altLang="zh-CN" sz="2400" dirty="0">
                <a:solidFill>
                  <a:srgbClr val="C00000"/>
                </a:solidFill>
              </a:rPr>
              <a:t>B:</a:t>
            </a:r>
            <a:r>
              <a:rPr lang="zh-CN" altLang="en-US" sz="2400" dirty="0">
                <a:solidFill>
                  <a:srgbClr val="C00000"/>
                </a:solidFill>
              </a:rPr>
              <a:t>英雄史诗</a:t>
            </a:r>
            <a:r>
              <a:rPr lang="zh-CN" altLang="en-US" sz="2400" dirty="0"/>
              <a:t> </a:t>
            </a:r>
          </a:p>
          <a:p>
            <a:pPr>
              <a:lnSpc>
                <a:spcPct val="150000"/>
              </a:lnSpc>
            </a:pPr>
            <a:r>
              <a:rPr lang="en-US" altLang="zh-CN" sz="2400" dirty="0"/>
              <a:t>C:</a:t>
            </a:r>
            <a:r>
              <a:rPr lang="zh-CN" altLang="en-US" sz="2400" dirty="0"/>
              <a:t>创世史诗</a:t>
            </a:r>
          </a:p>
          <a:p>
            <a:pPr>
              <a:lnSpc>
                <a:spcPct val="150000"/>
              </a:lnSpc>
            </a:pPr>
            <a:r>
              <a:rPr lang="en-US" altLang="zh-CN" sz="2400" dirty="0"/>
              <a:t>D:</a:t>
            </a:r>
            <a:r>
              <a:rPr lang="zh-CN" altLang="en-US" sz="2400" dirty="0"/>
              <a:t>文化史诗</a:t>
            </a: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27694398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990" y="1234343"/>
            <a:ext cx="5663131" cy="3351046"/>
          </a:xfrm>
          <a:prstGeom prst="rect">
            <a:avLst/>
          </a:prstGeom>
        </p:spPr>
        <p:txBody>
          <a:bodyPr wrap="square">
            <a:spAutoFit/>
          </a:bodyPr>
          <a:lstStyle/>
          <a:p>
            <a:pPr>
              <a:lnSpc>
                <a:spcPct val="150000"/>
              </a:lnSpc>
            </a:pPr>
            <a:r>
              <a:rPr kumimoji="0" lang="en-US" altLang="zh-CN" sz="2400" b="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a:t>
            </a:r>
            <a:r>
              <a:rPr kumimoji="0" lang="zh-CN" altLang="en-US" sz="2400" b="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多选</a:t>
            </a:r>
            <a:r>
              <a:rPr kumimoji="0" lang="en-US" altLang="zh-CN"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迁徙史诗的特征主要表现在（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以民间各民族的世系谱牒为时间线索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以沿途迁居为空间线索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以迁徙原因、活动为叙述内容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展现各民族或各支系的族群命运 </a:t>
            </a:r>
          </a:p>
          <a:p>
            <a:pPr>
              <a:lnSpc>
                <a:spcPct val="150000"/>
              </a:lnSpc>
            </a:pPr>
            <a:r>
              <a:rPr lang="en-US" altLang="zh-CN" sz="2400" dirty="0">
                <a:latin typeface="Microsoft YaHei" charset="-122"/>
                <a:ea typeface="Microsoft YaHei" charset="-122"/>
                <a:cs typeface="Microsoft YaHei" charset="-122"/>
              </a:rPr>
              <a:t>E:</a:t>
            </a:r>
            <a:r>
              <a:rPr lang="zh-CN" altLang="en-US" sz="2400" dirty="0">
                <a:latin typeface="Microsoft YaHei" charset="-122"/>
                <a:ea typeface="Microsoft YaHei" charset="-122"/>
                <a:cs typeface="Microsoft YaHei" charset="-122"/>
              </a:rPr>
              <a:t>与部族、民族、国家的形成发展相关联</a:t>
            </a: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76466699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990" y="1234343"/>
            <a:ext cx="5663131" cy="3416320"/>
          </a:xfrm>
          <a:prstGeom prst="rect">
            <a:avLst/>
          </a:prstGeom>
        </p:spPr>
        <p:txBody>
          <a:bodyPr wrap="square">
            <a:spAutoFit/>
          </a:bodyPr>
          <a:lstStyle/>
          <a:p>
            <a:pPr>
              <a:lnSpc>
                <a:spcPct val="150000"/>
              </a:lnSpc>
            </a:pPr>
            <a:r>
              <a:rPr kumimoji="0" lang="en-US" altLang="zh-CN" sz="2400" b="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a:t>
            </a:r>
            <a:r>
              <a:rPr kumimoji="0" lang="zh-CN" altLang="en-US" sz="2400" b="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多选</a:t>
            </a:r>
            <a:r>
              <a:rPr kumimoji="0" lang="en-US" altLang="zh-CN" sz="2400" b="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迁徙史诗的特征主要表现在（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solidFill>
                  <a:srgbClr val="C00000"/>
                </a:solidFill>
                <a:latin typeface="Microsoft YaHei" charset="-122"/>
                <a:ea typeface="Microsoft YaHei" charset="-122"/>
                <a:cs typeface="Microsoft YaHei" charset="-122"/>
              </a:rPr>
              <a:t>A:</a:t>
            </a:r>
            <a:r>
              <a:rPr lang="zh-CN" altLang="en-US" sz="2400" dirty="0">
                <a:solidFill>
                  <a:srgbClr val="C00000"/>
                </a:solidFill>
                <a:latin typeface="Microsoft YaHei" charset="-122"/>
                <a:ea typeface="Microsoft YaHei" charset="-122"/>
                <a:cs typeface="Microsoft YaHei" charset="-122"/>
              </a:rPr>
              <a:t>以民间各民族的世系谱牒为时间线索 </a:t>
            </a:r>
          </a:p>
          <a:p>
            <a:pPr>
              <a:lnSpc>
                <a:spcPct val="150000"/>
              </a:lnSpc>
            </a:pPr>
            <a:r>
              <a:rPr lang="en-US" altLang="zh-CN" sz="2400" dirty="0">
                <a:solidFill>
                  <a:srgbClr val="C00000"/>
                </a:solidFill>
                <a:latin typeface="Microsoft YaHei" charset="-122"/>
                <a:ea typeface="Microsoft YaHei" charset="-122"/>
                <a:cs typeface="Microsoft YaHei" charset="-122"/>
              </a:rPr>
              <a:t>B:</a:t>
            </a:r>
            <a:r>
              <a:rPr lang="zh-CN" altLang="en-US" sz="2400" dirty="0">
                <a:solidFill>
                  <a:srgbClr val="C00000"/>
                </a:solidFill>
                <a:latin typeface="Microsoft YaHei" charset="-122"/>
                <a:ea typeface="Microsoft YaHei" charset="-122"/>
                <a:cs typeface="Microsoft YaHei" charset="-122"/>
              </a:rPr>
              <a:t>以沿途迁居为空间线索 </a:t>
            </a:r>
          </a:p>
          <a:p>
            <a:pPr>
              <a:lnSpc>
                <a:spcPct val="150000"/>
              </a:lnSpc>
            </a:pPr>
            <a:r>
              <a:rPr lang="en-US" altLang="zh-CN" sz="2400" dirty="0">
                <a:solidFill>
                  <a:srgbClr val="C00000"/>
                </a:solidFill>
                <a:latin typeface="Microsoft YaHei" charset="-122"/>
                <a:ea typeface="Microsoft YaHei" charset="-122"/>
                <a:cs typeface="Microsoft YaHei" charset="-122"/>
              </a:rPr>
              <a:t>C:</a:t>
            </a:r>
            <a:r>
              <a:rPr lang="zh-CN" altLang="en-US" sz="2400" dirty="0">
                <a:solidFill>
                  <a:srgbClr val="C00000"/>
                </a:solidFill>
                <a:latin typeface="Microsoft YaHei" charset="-122"/>
                <a:ea typeface="Microsoft YaHei" charset="-122"/>
                <a:cs typeface="Microsoft YaHei" charset="-122"/>
              </a:rPr>
              <a:t>以迁徙原因、活动为叙述内容 </a:t>
            </a:r>
          </a:p>
          <a:p>
            <a:pPr>
              <a:lnSpc>
                <a:spcPct val="150000"/>
              </a:lnSpc>
            </a:pPr>
            <a:r>
              <a:rPr lang="en-US" altLang="zh-CN" sz="2400" dirty="0">
                <a:solidFill>
                  <a:srgbClr val="C00000"/>
                </a:solidFill>
                <a:latin typeface="Microsoft YaHei" charset="-122"/>
                <a:ea typeface="Microsoft YaHei" charset="-122"/>
                <a:cs typeface="Microsoft YaHei" charset="-122"/>
              </a:rPr>
              <a:t>D:</a:t>
            </a:r>
            <a:r>
              <a:rPr lang="zh-CN" altLang="en-US" sz="2400" dirty="0">
                <a:solidFill>
                  <a:srgbClr val="C00000"/>
                </a:solidFill>
                <a:latin typeface="Microsoft YaHei" charset="-122"/>
                <a:ea typeface="Microsoft YaHei" charset="-122"/>
                <a:cs typeface="Microsoft YaHei" charset="-122"/>
              </a:rPr>
              <a:t>展现各民族或各支系的族群命运 </a:t>
            </a:r>
          </a:p>
          <a:p>
            <a:pPr>
              <a:lnSpc>
                <a:spcPct val="150000"/>
              </a:lnSpc>
            </a:pPr>
            <a:r>
              <a:rPr lang="en-US" altLang="zh-CN" sz="2400" dirty="0">
                <a:latin typeface="Microsoft YaHei" charset="-122"/>
                <a:ea typeface="Microsoft YaHei" charset="-122"/>
                <a:cs typeface="Microsoft YaHei" charset="-122"/>
              </a:rPr>
              <a:t>E:</a:t>
            </a:r>
            <a:r>
              <a:rPr lang="zh-CN" altLang="en-US" sz="2400" dirty="0">
                <a:latin typeface="Microsoft YaHei" charset="-122"/>
                <a:ea typeface="Microsoft YaHei" charset="-122"/>
                <a:cs typeface="Microsoft YaHei" charset="-122"/>
              </a:rPr>
              <a:t>与部族、民族、国家的形成发展相关联</a:t>
            </a: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21196063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990" y="1234343"/>
            <a:ext cx="5663131" cy="3415030"/>
          </a:xfrm>
          <a:prstGeom prst="rect">
            <a:avLst/>
          </a:prstGeom>
        </p:spPr>
        <p:txBody>
          <a:bodyPr wrap="square">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多选</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中国三大史诗是</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  】</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格萨尔</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创世纪</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江格尔</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玛纳斯</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E.《</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俄索折怒王</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9717687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6855" y="1110518"/>
            <a:ext cx="5663131" cy="3415030"/>
          </a:xfrm>
          <a:prstGeom prst="rect">
            <a:avLst/>
          </a:prstGeom>
        </p:spPr>
        <p:txBody>
          <a:bodyPr wrap="square">
            <a:spAutoFit/>
          </a:bodyPr>
          <a:lstStyle/>
          <a:p>
            <a:pPr marL="0" marR="0" lvl="0" indent="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中国三大史诗是</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ACD</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格萨尔</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B.《</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创世纪</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C.《</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江格尔</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D.《</a:t>
            </a: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玛纳斯</a:t>
            </a:r>
            <a:r>
              <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rPr>
              <a:t>》</a:t>
            </a:r>
          </a:p>
          <a:p>
            <a:pPr marL="0" marR="0" lvl="0" indent="0" algn="l" defTabSz="914400" rtl="0" eaLnBrk="1"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E.《</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俄索折怒王</a:t>
            </a:r>
            <a:r>
              <a:rPr kumimoji="0" lang="en-US" altLang="zh-CN"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endParaRPr>
          </a:p>
        </p:txBody>
      </p:sp>
      <p:sp>
        <p:nvSpPr>
          <p:cNvPr id="4" name="文本框 3"/>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随堂演练</a:t>
            </a:r>
          </a:p>
        </p:txBody>
      </p:sp>
    </p:spTree>
    <p:custDataLst>
      <p:tags r:id="rId1"/>
    </p:custDataLst>
    <p:extLst>
      <p:ext uri="{BB962C8B-B14F-4D97-AF65-F5344CB8AC3E}">
        <p14:creationId xmlns:p14="http://schemas.microsoft.com/office/powerpoint/2010/main" val="104944702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第六章重点内容</a:t>
            </a:r>
          </a:p>
        </p:txBody>
      </p:sp>
      <p:sp>
        <p:nvSpPr>
          <p:cNvPr id="100" name="文本框 99"/>
          <p:cNvSpPr txBox="1"/>
          <p:nvPr/>
        </p:nvSpPr>
        <p:spPr>
          <a:xfrm>
            <a:off x="710565" y="1435100"/>
            <a:ext cx="6099810" cy="2306955"/>
          </a:xfrm>
          <a:prstGeom prst="rect">
            <a:avLst/>
          </a:prstGeom>
          <a:noFill/>
          <a:ln w="9525">
            <a:no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1. </a:t>
            </a: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史诗的</a:t>
            </a:r>
            <a:r>
              <a:rPr kumimoji="0"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基本特征</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2. </a:t>
            </a: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中国史诗的</a:t>
            </a:r>
            <a:r>
              <a:rPr kumimoji="0"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多样性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3. </a:t>
            </a: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分析</a:t>
            </a:r>
            <a:r>
              <a:rPr kumimoji="0"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宋体" panose="02010600030101010101" pitchFamily="2" charset="-122"/>
              </a:rPr>
              <a:t>史诗文本</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4. </a:t>
            </a:r>
            <a:r>
              <a:rPr kumimoji="0" sz="24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宋体" panose="02010600030101010101" pitchFamily="2" charset="-122"/>
              </a:rPr>
              <a:t>运用史诗的基本理论分析“活态”史诗</a:t>
            </a:r>
          </a:p>
        </p:txBody>
      </p:sp>
    </p:spTree>
    <p:custDataLst>
      <p:tags r:id="rId1"/>
    </p:custDataLst>
    <p:extLst>
      <p:ext uri="{BB962C8B-B14F-4D97-AF65-F5344CB8AC3E}">
        <p14:creationId xmlns:p14="http://schemas.microsoft.com/office/powerpoint/2010/main" val="77288913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史诗的多样性"/>
          <p:cNvPicPr>
            <a:picLocks noChangeAspect="1"/>
          </p:cNvPicPr>
          <p:nvPr/>
        </p:nvPicPr>
        <p:blipFill>
          <a:blip r:embed="rId3"/>
          <a:stretch>
            <a:fillRect/>
          </a:stretch>
        </p:blipFill>
        <p:spPr>
          <a:xfrm>
            <a:off x="1149350" y="1022350"/>
            <a:ext cx="10158095" cy="4813300"/>
          </a:xfrm>
          <a:prstGeom prst="rect">
            <a:avLst/>
          </a:prstGeom>
        </p:spPr>
      </p:pic>
      <p:sp>
        <p:nvSpPr>
          <p:cNvPr id="17" name="五边形 16"/>
          <p:cNvSpPr/>
          <p:nvPr/>
        </p:nvSpPr>
        <p:spPr>
          <a:xfrm flipH="1">
            <a:off x="5347335" y="2429510"/>
            <a:ext cx="504825" cy="332740"/>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选</a:t>
            </a:r>
          </a:p>
        </p:txBody>
      </p:sp>
      <p:sp>
        <p:nvSpPr>
          <p:cNvPr id="4" name="五边形 3"/>
          <p:cNvSpPr/>
          <p:nvPr/>
        </p:nvSpPr>
        <p:spPr>
          <a:xfrm flipH="1">
            <a:off x="5347335" y="3982085"/>
            <a:ext cx="504825" cy="332740"/>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选</a:t>
            </a:r>
          </a:p>
        </p:txBody>
      </p:sp>
      <p:sp>
        <p:nvSpPr>
          <p:cNvPr id="18" name="五边形 17"/>
          <p:cNvSpPr/>
          <p:nvPr/>
        </p:nvSpPr>
        <p:spPr>
          <a:xfrm flipH="1">
            <a:off x="8807450" y="1638300"/>
            <a:ext cx="494665" cy="342900"/>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名</a:t>
            </a:r>
          </a:p>
        </p:txBody>
      </p:sp>
      <p:sp>
        <p:nvSpPr>
          <p:cNvPr id="19" name="五边形 18"/>
          <p:cNvSpPr/>
          <p:nvPr/>
        </p:nvSpPr>
        <p:spPr>
          <a:xfrm flipH="1">
            <a:off x="5852160" y="5403215"/>
            <a:ext cx="492760" cy="347980"/>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简</a:t>
            </a:r>
          </a:p>
        </p:txBody>
      </p:sp>
      <p:sp>
        <p:nvSpPr>
          <p:cNvPr id="5" name="文本框 4"/>
          <p:cNvSpPr txBox="1"/>
          <p:nvPr/>
        </p:nvSpPr>
        <p:spPr>
          <a:xfrm>
            <a:off x="710565" y="426720"/>
            <a:ext cx="414528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小结</a:t>
            </a:r>
          </a:p>
        </p:txBody>
      </p:sp>
    </p:spTree>
    <p:custDataLst>
      <p:tags r:id="rId1"/>
    </p:custDataLst>
    <p:extLst>
      <p:ext uri="{BB962C8B-B14F-4D97-AF65-F5344CB8AC3E}">
        <p14:creationId xmlns:p14="http://schemas.microsoft.com/office/powerpoint/2010/main" val="19666116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8615" y="1042726"/>
            <a:ext cx="11738610" cy="3570208"/>
          </a:xfrm>
          <a:prstGeom prst="rect">
            <a:avLst/>
          </a:prstGeom>
          <a:noFill/>
        </p:spPr>
        <p:txBody>
          <a:bodyPr wrap="square" rtlCol="0" anchor="t">
            <a:spAutoFit/>
          </a:bodyPr>
          <a:lstStyle/>
          <a:p>
            <a:r>
              <a:rPr lang="zh-CN" altLang="en-US" sz="2800" b="1" dirty="0">
                <a:solidFill>
                  <a:srgbClr val="0070C0"/>
                </a:solidFill>
                <a:latin typeface="微软雅黑" panose="020B0503020204020204" charset="-122"/>
                <a:ea typeface="微软雅黑" panose="020B0503020204020204" charset="-122"/>
                <a:sym typeface="+mn-ea"/>
              </a:rPr>
              <a:t>2、史事传说</a:t>
            </a:r>
          </a:p>
          <a:p>
            <a:endParaRPr lang="zh-CN" altLang="en-US" b="1"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sym typeface="+mn-ea"/>
              </a:rPr>
              <a:t>  </a:t>
            </a:r>
          </a:p>
          <a:p>
            <a:pPr>
              <a:lnSpc>
                <a:spcPct val="150000"/>
              </a:lnSpc>
            </a:pPr>
            <a:r>
              <a:rPr lang="zh-CN" altLang="en-US" sz="2400" dirty="0">
                <a:latin typeface="微软雅黑" panose="020B0503020204020204" charset="-122"/>
                <a:ea typeface="微软雅黑" panose="020B0503020204020204" charset="-122"/>
                <a:sym typeface="+mn-ea"/>
              </a:rPr>
              <a:t>        这类传说以叙述重大</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（历史</a:t>
            </a:r>
            <a:r>
              <a:rPr lang="zh-CN" altLang="en-US" sz="2400" dirty="0" smtClean="0">
                <a:solidFill>
                  <a:srgbClr val="C00000"/>
                </a:solidFill>
                <a:latin typeface="微软雅黑" panose="020B0503020204020204" charset="-122"/>
                <a:ea typeface="微软雅黑" panose="020B0503020204020204" charset="-122"/>
                <a:sym typeface="+mn-ea"/>
              </a:rPr>
              <a:t>事件）</a:t>
            </a:r>
            <a:r>
              <a:rPr lang="zh-CN" altLang="en-US" sz="2400" dirty="0" smtClean="0">
                <a:latin typeface="微软雅黑" panose="020B0503020204020204" charset="-122"/>
                <a:ea typeface="微软雅黑" panose="020B0503020204020204" charset="-122"/>
                <a:sym typeface="+mn-ea"/>
              </a:rPr>
              <a:t>为主</a:t>
            </a:r>
            <a:r>
              <a:rPr lang="zh-CN" altLang="en-US" sz="2400" dirty="0">
                <a:latin typeface="微软雅黑" panose="020B0503020204020204" charset="-122"/>
                <a:ea typeface="微软雅黑" panose="020B0503020204020204" charset="-122"/>
                <a:sym typeface="+mn-ea"/>
              </a:rPr>
              <a:t>，它往往从不同的角度和侧面记录历史事件</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FF0000"/>
                </a:solidFill>
                <a:latin typeface="微软雅黑" panose="020B0503020204020204" charset="-122"/>
                <a:ea typeface="微软雅黑" panose="020B0503020204020204" charset="-122"/>
                <a:sym typeface="+mn-ea"/>
              </a:rPr>
              <a:t>（某</a:t>
            </a:r>
            <a:r>
              <a:rPr lang="zh-CN" altLang="en-US" sz="2400" dirty="0">
                <a:solidFill>
                  <a:srgbClr val="C00000"/>
                </a:solidFill>
                <a:latin typeface="微软雅黑" panose="020B0503020204020204" charset="-122"/>
                <a:ea typeface="微软雅黑" panose="020B0503020204020204" charset="-122"/>
                <a:sym typeface="+mn-ea"/>
              </a:rPr>
              <a:t>一片</a:t>
            </a:r>
            <a:r>
              <a:rPr lang="zh-CN" altLang="en-US" sz="2400" dirty="0" smtClean="0">
                <a:solidFill>
                  <a:srgbClr val="C00000"/>
                </a:solidFill>
                <a:latin typeface="微软雅黑" panose="020B0503020204020204" charset="-122"/>
                <a:ea typeface="微软雅黑" panose="020B0503020204020204" charset="-122"/>
                <a:sym typeface="+mn-ea"/>
              </a:rPr>
              <a:t>段）</a:t>
            </a:r>
            <a:r>
              <a:rPr lang="zh-CN" altLang="en-US" sz="2400" dirty="0" smtClean="0">
                <a:latin typeface="微软雅黑" panose="020B0503020204020204" charset="-122"/>
                <a:ea typeface="微软雅黑" panose="020B0503020204020204" charset="-122"/>
                <a:sym typeface="+mn-ea"/>
              </a:rPr>
              <a:t>，</a:t>
            </a:r>
            <a:r>
              <a:rPr lang="zh-CN" altLang="en-US" sz="2400" dirty="0">
                <a:latin typeface="微软雅黑" panose="020B0503020204020204" charset="-122"/>
                <a:ea typeface="微软雅黑" panose="020B0503020204020204" charset="-122"/>
                <a:sym typeface="+mn-ea"/>
              </a:rPr>
              <a:t>而不去关心历史事件的全过程，它的侧重点</a:t>
            </a:r>
            <a:r>
              <a:rPr lang="zh-CN" altLang="en-US" sz="2400" dirty="0" smtClean="0">
                <a:latin typeface="微软雅黑" panose="020B0503020204020204" charset="-122"/>
                <a:ea typeface="微软雅黑" panose="020B0503020204020204" charset="-122"/>
                <a:sym typeface="+mn-ea"/>
              </a:rPr>
              <a:t>在</a:t>
            </a:r>
            <a:r>
              <a:rPr lang="zh-CN" altLang="en-US" sz="2400" dirty="0" smtClean="0">
                <a:solidFill>
                  <a:srgbClr val="FF0000"/>
                </a:solidFill>
                <a:latin typeface="微软雅黑" panose="020B0503020204020204" charset="-122"/>
                <a:ea typeface="微软雅黑" panose="020B0503020204020204" charset="-122"/>
                <a:sym typeface="+mn-ea"/>
              </a:rPr>
              <a:t>（记事）</a:t>
            </a:r>
            <a:r>
              <a:rPr lang="zh-CN" altLang="en-US" sz="2400" dirty="0" smtClean="0">
                <a:latin typeface="微软雅黑" panose="020B0503020204020204" charset="-122"/>
                <a:ea typeface="微软雅黑" panose="020B0503020204020204" charset="-122"/>
                <a:sym typeface="+mn-ea"/>
              </a:rPr>
              <a:t>。</a:t>
            </a:r>
            <a:endParaRPr lang="en-US" altLang="zh-CN" sz="2400" dirty="0" smtClean="0">
              <a:latin typeface="微软雅黑" panose="020B0503020204020204" charset="-122"/>
              <a:ea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      这</a:t>
            </a:r>
            <a:r>
              <a:rPr lang="zh-CN" altLang="en-US" sz="2400" dirty="0">
                <a:latin typeface="微软雅黑" panose="020B0503020204020204" charset="-122"/>
                <a:ea typeface="微软雅黑" panose="020B0503020204020204" charset="-122"/>
                <a:sym typeface="+mn-ea"/>
              </a:rPr>
              <a:t>类传说往往与人物传说有所交叉，但是两者各有侧重，史事传说重在记事，人物传说重在记人。</a:t>
            </a:r>
            <a:endParaRPr lang="zh-CN" altLang="en-US" sz="2400" dirty="0">
              <a:latin typeface="微软雅黑" panose="020B0503020204020204" charset="-122"/>
              <a:ea typeface="微软雅黑" panose="020B0503020204020204" charset="-122"/>
            </a:endParaRPr>
          </a:p>
        </p:txBody>
      </p:sp>
      <p:sp>
        <p:nvSpPr>
          <p:cNvPr id="8" name="五边形 7"/>
          <p:cNvSpPr/>
          <p:nvPr/>
        </p:nvSpPr>
        <p:spPr>
          <a:xfrm flipH="1">
            <a:off x="3668395" y="64516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3" name="五边形 2"/>
          <p:cNvSpPr/>
          <p:nvPr/>
        </p:nvSpPr>
        <p:spPr>
          <a:xfrm flipH="1">
            <a:off x="6217920" y="64516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xmlns="" id="{5065BC6C-C25F-6841-8301-7856D3AC1794}"/>
              </a:ext>
            </a:extLst>
          </p:cNvPr>
          <p:cNvSpPr txBox="1"/>
          <p:nvPr/>
        </p:nvSpPr>
        <p:spPr>
          <a:xfrm>
            <a:off x="0" y="92526"/>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6" name="图片 5"/>
          <p:cNvPicPr>
            <a:picLocks noChangeAspect="1"/>
          </p:cNvPicPr>
          <p:nvPr/>
        </p:nvPicPr>
        <p:blipFill>
          <a:blip r:embed="rId4"/>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518713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0710" y="942340"/>
            <a:ext cx="9761855" cy="3938270"/>
          </a:xfrm>
          <a:prstGeom prst="rect">
            <a:avLst/>
          </a:prstGeom>
          <a:noFill/>
        </p:spPr>
        <p:txBody>
          <a:bodyPr wrap="square" rtlCol="0" anchor="t">
            <a:spAutoFit/>
          </a:bodyPr>
          <a:lstStyle/>
          <a:p>
            <a:r>
              <a:rPr lang="zh-CN" altLang="en-US" sz="2800" b="1" dirty="0">
                <a:solidFill>
                  <a:srgbClr val="0070C0"/>
                </a:solidFill>
                <a:latin typeface="微软雅黑" panose="020B0503020204020204" charset="-122"/>
                <a:ea typeface="微软雅黑" panose="020B0503020204020204" charset="-122"/>
                <a:sym typeface="+mn-ea"/>
              </a:rPr>
              <a:t>3、地方风物传说</a:t>
            </a:r>
          </a:p>
          <a:p>
            <a:endParaRPr lang="zh-CN" altLang="en-US" b="1" dirty="0">
              <a:latin typeface="微软雅黑" panose="020B0503020204020204" charset="-122"/>
              <a:ea typeface="微软雅黑" panose="020B0503020204020204" charset="-122"/>
            </a:endParaRPr>
          </a:p>
          <a:p>
            <a:endParaRPr lang="zh-CN" altLang="en-US" sz="2400" dirty="0">
              <a:latin typeface="微软雅黑" panose="020B0503020204020204" charset="-122"/>
              <a:ea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sym typeface="+mn-ea"/>
              </a:rPr>
              <a:t>这类民间传说在我国流传最为广泛，它主要是解释</a:t>
            </a:r>
            <a:r>
              <a:rPr lang="zh-CN" altLang="en-US" sz="2400" dirty="0">
                <a:solidFill>
                  <a:srgbClr val="C00000"/>
                </a:solidFill>
                <a:latin typeface="微软雅黑" panose="020B0503020204020204" charset="-122"/>
                <a:ea typeface="微软雅黑" panose="020B0503020204020204" charset="-122"/>
                <a:sym typeface="+mn-ea"/>
              </a:rPr>
              <a:t>各地山川名胜</a:t>
            </a:r>
            <a:r>
              <a:rPr lang="zh-CN" altLang="en-US" sz="2400" dirty="0">
                <a:latin typeface="微软雅黑" panose="020B0503020204020204" charset="-122"/>
                <a:ea typeface="微软雅黑" panose="020B0503020204020204" charset="-122"/>
                <a:sym typeface="+mn-ea"/>
              </a:rPr>
              <a:t>的由来，是具有较强解释性特点的传说。</a:t>
            </a:r>
          </a:p>
          <a:p>
            <a:pPr>
              <a:lnSpc>
                <a:spcPct val="150000"/>
              </a:lnSpc>
            </a:pPr>
            <a:r>
              <a:rPr lang="zh-CN" altLang="en-US" sz="2400" dirty="0">
                <a:latin typeface="微软雅黑" panose="020B0503020204020204" charset="-122"/>
                <a:ea typeface="微软雅黑" panose="020B0503020204020204" charset="-122"/>
                <a:sym typeface="+mn-ea"/>
              </a:rPr>
              <a:t>我国的地方风物传说具体包括：</a:t>
            </a:r>
          </a:p>
          <a:p>
            <a:pPr>
              <a:lnSpc>
                <a:spcPct val="150000"/>
              </a:lnSpc>
            </a:pPr>
            <a:r>
              <a:rPr lang="zh-CN" altLang="en-US" sz="2400" dirty="0">
                <a:latin typeface="微软雅黑" panose="020B0503020204020204" charset="-122"/>
                <a:ea typeface="微软雅黑" panose="020B0503020204020204" charset="-122"/>
                <a:sym typeface="+mn-ea"/>
              </a:rPr>
              <a:t>      ①山川湖海等自然风物的传说。</a:t>
            </a:r>
          </a:p>
          <a:p>
            <a:pPr>
              <a:lnSpc>
                <a:spcPct val="150000"/>
              </a:lnSpc>
            </a:pPr>
            <a:r>
              <a:rPr lang="zh-CN" altLang="en-US" sz="2400" dirty="0">
                <a:latin typeface="微软雅黑" panose="020B0503020204020204" charset="-122"/>
                <a:ea typeface="微软雅黑" panose="020B0503020204020204" charset="-122"/>
                <a:sym typeface="+mn-ea"/>
              </a:rPr>
              <a:t>      ②名胜古迹等人造景物传说。</a:t>
            </a:r>
            <a:endParaRPr lang="zh-CN" altLang="en-US" sz="2400">
              <a:latin typeface="微软雅黑" panose="020B0503020204020204" charset="-122"/>
              <a:ea typeface="微软雅黑" panose="020B0503020204020204" charset="-122"/>
            </a:endParaRPr>
          </a:p>
        </p:txBody>
      </p:sp>
      <p:sp>
        <p:nvSpPr>
          <p:cNvPr id="8" name="五边形 7"/>
          <p:cNvSpPr/>
          <p:nvPr/>
        </p:nvSpPr>
        <p:spPr>
          <a:xfrm flipH="1">
            <a:off x="4398645" y="94234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3" name="五边形 2"/>
          <p:cNvSpPr/>
          <p:nvPr/>
        </p:nvSpPr>
        <p:spPr>
          <a:xfrm flipH="1">
            <a:off x="6559520" y="94234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xmlns="" id="{1D7EBAB8-CFB0-4A44-8B68-AC8A7D5A092A}"/>
              </a:ext>
            </a:extLst>
          </p:cNvPr>
          <p:cNvSpPr txBox="1"/>
          <p:nvPr/>
        </p:nvSpPr>
        <p:spPr>
          <a:xfrm>
            <a:off x="0" y="92526"/>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6" name="图片 5"/>
          <p:cNvPicPr>
            <a:picLocks noChangeAspect="1"/>
          </p:cNvPicPr>
          <p:nvPr/>
        </p:nvPicPr>
        <p:blipFill>
          <a:blip r:embed="rId4"/>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1831847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txBox="1"/>
          <p:nvPr/>
        </p:nvSpPr>
        <p:spPr>
          <a:xfrm>
            <a:off x="5969839" y="3164198"/>
            <a:ext cx="5991860" cy="971550"/>
          </a:xfrm>
          <a:prstGeom prst="rect">
            <a:avLst/>
          </a:prstGeom>
          <a:noFill/>
          <a:ln w="9525">
            <a:noFill/>
          </a:ln>
        </p:spPr>
        <p:txBody>
          <a:bodyPr anchor="b"/>
          <a:lstStyle/>
          <a:p>
            <a:pPr defTabSz="914400"/>
            <a:r>
              <a:rPr lang="zh-CN" altLang="en-US" sz="5400" b="1" dirty="0">
                <a:latin typeface="STHeiti Light" charset="-122"/>
                <a:ea typeface="STHeiti Light" charset="-122"/>
                <a:cs typeface="STHeiti Light" charset="-122"/>
                <a:sym typeface="+mn-ea"/>
              </a:rPr>
              <a:t>民间文学</a:t>
            </a:r>
            <a:r>
              <a:rPr lang="zh-CN" altLang="en-US" sz="5400" b="1" dirty="0" smtClean="0">
                <a:latin typeface="STHeiti Light" charset="-122"/>
                <a:ea typeface="STHeiti Light" charset="-122"/>
                <a:cs typeface="STHeiti Light" charset="-122"/>
                <a:sym typeface="+mn-ea"/>
              </a:rPr>
              <a:t>概论</a:t>
            </a:r>
            <a:endParaRPr lang="en-US" altLang="zh-CN" sz="5400" b="1" dirty="0" smtClean="0">
              <a:latin typeface="STHeiti Light" charset="-122"/>
              <a:ea typeface="STHeiti Light" charset="-122"/>
              <a:cs typeface="STHeiti Light" charset="-122"/>
              <a:sym typeface="+mn-ea"/>
            </a:endParaRPr>
          </a:p>
          <a:p>
            <a:pPr defTabSz="914400"/>
            <a:endParaRPr lang="zh-CN" altLang="en-US" sz="5400" b="1" dirty="0">
              <a:latin typeface="STHeiti Light" charset="-122"/>
              <a:ea typeface="STHeiti Light" charset="-122"/>
              <a:cs typeface="STHeiti Light" charset="-122"/>
              <a:sym typeface="+mn-ea"/>
            </a:endParaRPr>
          </a:p>
        </p:txBody>
      </p:sp>
      <p:pic>
        <p:nvPicPr>
          <p:cNvPr id="1026" name="Picture 2" descr="http://img2.imgtn.bdimg.com/it/u=2299543968,895629692&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7625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7020732" y="3812583"/>
            <a:ext cx="3890075" cy="646331"/>
          </a:xfrm>
          <a:prstGeom prst="rect">
            <a:avLst/>
          </a:prstGeom>
          <a:noFill/>
        </p:spPr>
        <p:txBody>
          <a:bodyPr wrap="square" rtlCol="0">
            <a:spAutoFit/>
          </a:bodyPr>
          <a:lstStyle/>
          <a:p>
            <a:r>
              <a:rPr kumimoji="1" lang="zh-CN" altLang="en-US" sz="3600" dirty="0" smtClean="0">
                <a:latin typeface="STHeiti Light" charset="-122"/>
                <a:ea typeface="STHeiti Light" charset="-122"/>
                <a:cs typeface="STHeiti Light" charset="-122"/>
              </a:rPr>
              <a:t>主讲老师：李东洋</a:t>
            </a:r>
            <a:endParaRPr kumimoji="1" lang="zh-CN" altLang="en-US" sz="3600" dirty="0">
              <a:latin typeface="STHeiti Light" charset="-122"/>
              <a:ea typeface="STHeiti Light" charset="-122"/>
              <a:cs typeface="STHeiti Light" charset="-122"/>
            </a:endParaRPr>
          </a:p>
        </p:txBody>
      </p:sp>
    </p:spTree>
    <p:extLst>
      <p:ext uri="{BB962C8B-B14F-4D97-AF65-F5344CB8AC3E}">
        <p14:creationId xmlns:p14="http://schemas.microsoft.com/office/powerpoint/2010/main" val="997393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0710" y="942340"/>
            <a:ext cx="9761855" cy="3938270"/>
          </a:xfrm>
          <a:prstGeom prst="rect">
            <a:avLst/>
          </a:prstGeom>
          <a:noFill/>
        </p:spPr>
        <p:txBody>
          <a:bodyPr wrap="square" rtlCol="0" anchor="t">
            <a:spAutoFit/>
          </a:bodyPr>
          <a:lstStyle/>
          <a:p>
            <a:r>
              <a:rPr lang="zh-CN" altLang="en-US" sz="2800" b="1" dirty="0">
                <a:solidFill>
                  <a:srgbClr val="0070C0"/>
                </a:solidFill>
                <a:latin typeface="微软雅黑" panose="020B0503020204020204" charset="-122"/>
                <a:ea typeface="微软雅黑" panose="020B0503020204020204" charset="-122"/>
                <a:sym typeface="+mn-ea"/>
              </a:rPr>
              <a:t>3、地方风物传说</a:t>
            </a:r>
          </a:p>
          <a:p>
            <a:endParaRPr lang="zh-CN" altLang="en-US" b="1" dirty="0">
              <a:latin typeface="微软雅黑" panose="020B0503020204020204" charset="-122"/>
              <a:ea typeface="微软雅黑" panose="020B0503020204020204" charset="-122"/>
            </a:endParaRPr>
          </a:p>
          <a:p>
            <a:endParaRPr lang="zh-CN" altLang="en-US" sz="2400" dirty="0">
              <a:latin typeface="微软雅黑" panose="020B0503020204020204" charset="-122"/>
              <a:ea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sym typeface="+mn-ea"/>
              </a:rPr>
              <a:t>这类民间传说在我国流传最为广泛，它主要是解释</a:t>
            </a:r>
            <a:r>
              <a:rPr lang="zh-CN" altLang="en-US" sz="2400" dirty="0" smtClean="0">
                <a:latin typeface="微软雅黑" panose="020B0503020204020204" charset="-122"/>
                <a:ea typeface="微软雅黑" panose="020B0503020204020204" charset="-122"/>
                <a:sym typeface="+mn-ea"/>
              </a:rPr>
              <a:t>各地</a:t>
            </a:r>
            <a:r>
              <a:rPr lang="zh-CN" altLang="en-US" sz="2400" dirty="0" smtClean="0">
                <a:solidFill>
                  <a:srgbClr val="C00000"/>
                </a:solidFill>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的</a:t>
            </a:r>
            <a:r>
              <a:rPr lang="zh-CN" altLang="en-US" sz="2400" dirty="0">
                <a:latin typeface="微软雅黑" panose="020B0503020204020204" charset="-122"/>
                <a:ea typeface="微软雅黑" panose="020B0503020204020204" charset="-122"/>
                <a:sym typeface="+mn-ea"/>
              </a:rPr>
              <a:t>由来，是具有较</a:t>
            </a:r>
            <a:r>
              <a:rPr lang="zh-CN" altLang="en-US" sz="2400" dirty="0" smtClean="0">
                <a:latin typeface="微软雅黑" panose="020B0503020204020204" charset="-122"/>
                <a:ea typeface="微软雅黑" panose="020B0503020204020204" charset="-122"/>
                <a:sym typeface="+mn-ea"/>
              </a:rPr>
              <a:t>强</a:t>
            </a:r>
            <a:r>
              <a:rPr lang="zh-CN" altLang="en-US" sz="2400" dirty="0" smtClean="0">
                <a:solidFill>
                  <a:srgbClr val="FF0000"/>
                </a:solidFill>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特点</a:t>
            </a:r>
            <a:r>
              <a:rPr lang="zh-CN" altLang="en-US" sz="2400" dirty="0">
                <a:latin typeface="微软雅黑" panose="020B0503020204020204" charset="-122"/>
                <a:ea typeface="微软雅黑" panose="020B0503020204020204" charset="-122"/>
                <a:sym typeface="+mn-ea"/>
              </a:rPr>
              <a:t>的传说。</a:t>
            </a:r>
          </a:p>
          <a:p>
            <a:pPr>
              <a:lnSpc>
                <a:spcPct val="150000"/>
              </a:lnSpc>
            </a:pPr>
            <a:r>
              <a:rPr lang="zh-CN" altLang="en-US" sz="2400" dirty="0">
                <a:latin typeface="微软雅黑" panose="020B0503020204020204" charset="-122"/>
                <a:ea typeface="微软雅黑" panose="020B0503020204020204" charset="-122"/>
                <a:sym typeface="+mn-ea"/>
              </a:rPr>
              <a:t>我国的地方风物传说具体包括：</a:t>
            </a:r>
          </a:p>
          <a:p>
            <a:pPr>
              <a:lnSpc>
                <a:spcPct val="150000"/>
              </a:lnSpc>
            </a:pPr>
            <a:r>
              <a:rPr lang="zh-CN" altLang="en-US" sz="2400" dirty="0">
                <a:latin typeface="微软雅黑" panose="020B0503020204020204" charset="-122"/>
                <a:ea typeface="微软雅黑" panose="020B0503020204020204" charset="-122"/>
                <a:sym typeface="+mn-ea"/>
              </a:rPr>
              <a:t>      ①山川湖海等自然风物的传说。</a:t>
            </a:r>
          </a:p>
          <a:p>
            <a:pPr>
              <a:lnSpc>
                <a:spcPct val="150000"/>
              </a:lnSpc>
            </a:pPr>
            <a:r>
              <a:rPr lang="zh-CN" altLang="en-US" sz="2400" dirty="0">
                <a:latin typeface="微软雅黑" panose="020B0503020204020204" charset="-122"/>
                <a:ea typeface="微软雅黑" panose="020B0503020204020204" charset="-122"/>
                <a:sym typeface="+mn-ea"/>
              </a:rPr>
              <a:t>      ②名胜古迹等人造景物传说。</a:t>
            </a:r>
            <a:endParaRPr lang="zh-CN" altLang="en-US" sz="2400" dirty="0">
              <a:latin typeface="微软雅黑" panose="020B0503020204020204" charset="-122"/>
              <a:ea typeface="微软雅黑" panose="020B0503020204020204" charset="-122"/>
            </a:endParaRPr>
          </a:p>
        </p:txBody>
      </p:sp>
      <p:sp>
        <p:nvSpPr>
          <p:cNvPr id="8" name="五边形 7"/>
          <p:cNvSpPr/>
          <p:nvPr/>
        </p:nvSpPr>
        <p:spPr>
          <a:xfrm flipH="1">
            <a:off x="4398645" y="94234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3" name="五边形 2"/>
          <p:cNvSpPr/>
          <p:nvPr/>
        </p:nvSpPr>
        <p:spPr>
          <a:xfrm flipH="1">
            <a:off x="6559520" y="94234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xmlns="" id="{1D7EBAB8-CFB0-4A44-8B68-AC8A7D5A092A}"/>
              </a:ext>
            </a:extLst>
          </p:cNvPr>
          <p:cNvSpPr txBox="1"/>
          <p:nvPr/>
        </p:nvSpPr>
        <p:spPr>
          <a:xfrm>
            <a:off x="0" y="92526"/>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6" name="图片 5"/>
          <p:cNvPicPr>
            <a:picLocks noChangeAspect="1"/>
          </p:cNvPicPr>
          <p:nvPr/>
        </p:nvPicPr>
        <p:blipFill>
          <a:blip r:embed="rId4"/>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1814993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0710" y="942340"/>
            <a:ext cx="9761855" cy="3938270"/>
          </a:xfrm>
          <a:prstGeom prst="rect">
            <a:avLst/>
          </a:prstGeom>
          <a:noFill/>
        </p:spPr>
        <p:txBody>
          <a:bodyPr wrap="square" rtlCol="0" anchor="t">
            <a:spAutoFit/>
          </a:bodyPr>
          <a:lstStyle/>
          <a:p>
            <a:r>
              <a:rPr lang="zh-CN" altLang="en-US" sz="2800" b="1" dirty="0">
                <a:solidFill>
                  <a:srgbClr val="0070C0"/>
                </a:solidFill>
                <a:latin typeface="微软雅黑" panose="020B0503020204020204" charset="-122"/>
                <a:ea typeface="微软雅黑" panose="020B0503020204020204" charset="-122"/>
                <a:sym typeface="+mn-ea"/>
              </a:rPr>
              <a:t>3、地方风物传说</a:t>
            </a:r>
          </a:p>
          <a:p>
            <a:endParaRPr lang="zh-CN" altLang="en-US" b="1" dirty="0">
              <a:latin typeface="微软雅黑" panose="020B0503020204020204" charset="-122"/>
              <a:ea typeface="微软雅黑" panose="020B0503020204020204" charset="-122"/>
            </a:endParaRPr>
          </a:p>
          <a:p>
            <a:endParaRPr lang="zh-CN" altLang="en-US" sz="2400" dirty="0">
              <a:latin typeface="微软雅黑" panose="020B0503020204020204" charset="-122"/>
              <a:ea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sym typeface="+mn-ea"/>
              </a:rPr>
              <a:t>这类民间传说在我国流传最为广泛，它主要是解释</a:t>
            </a:r>
            <a:r>
              <a:rPr lang="zh-CN" altLang="en-US" sz="2400" dirty="0" smtClean="0">
                <a:latin typeface="微软雅黑" panose="020B0503020204020204" charset="-122"/>
                <a:ea typeface="微软雅黑" panose="020B0503020204020204" charset="-122"/>
                <a:sym typeface="+mn-ea"/>
              </a:rPr>
              <a:t>各地</a:t>
            </a:r>
            <a:r>
              <a:rPr lang="zh-CN" altLang="en-US" sz="2400" dirty="0" smtClean="0">
                <a:solidFill>
                  <a:srgbClr val="C00000"/>
                </a:solidFill>
                <a:latin typeface="微软雅黑" panose="020B0503020204020204" charset="-122"/>
                <a:ea typeface="微软雅黑" panose="020B0503020204020204" charset="-122"/>
                <a:sym typeface="+mn-ea"/>
              </a:rPr>
              <a:t>（山川名胜）</a:t>
            </a:r>
            <a:r>
              <a:rPr lang="zh-CN" altLang="en-US" sz="2400" dirty="0" smtClean="0">
                <a:latin typeface="微软雅黑" panose="020B0503020204020204" charset="-122"/>
                <a:ea typeface="微软雅黑" panose="020B0503020204020204" charset="-122"/>
                <a:sym typeface="+mn-ea"/>
              </a:rPr>
              <a:t>的</a:t>
            </a:r>
            <a:r>
              <a:rPr lang="zh-CN" altLang="en-US" sz="2400" dirty="0">
                <a:latin typeface="微软雅黑" panose="020B0503020204020204" charset="-122"/>
                <a:ea typeface="微软雅黑" panose="020B0503020204020204" charset="-122"/>
                <a:sym typeface="+mn-ea"/>
              </a:rPr>
              <a:t>由来，是具有较</a:t>
            </a:r>
            <a:r>
              <a:rPr lang="zh-CN" altLang="en-US" sz="2400" dirty="0" smtClean="0">
                <a:latin typeface="微软雅黑" panose="020B0503020204020204" charset="-122"/>
                <a:ea typeface="微软雅黑" panose="020B0503020204020204" charset="-122"/>
                <a:sym typeface="+mn-ea"/>
              </a:rPr>
              <a:t>强</a:t>
            </a:r>
            <a:r>
              <a:rPr lang="zh-CN" altLang="en-US" sz="2400" dirty="0" smtClean="0">
                <a:solidFill>
                  <a:srgbClr val="C00000"/>
                </a:solidFill>
                <a:latin typeface="微软雅黑" panose="020B0503020204020204" charset="-122"/>
                <a:ea typeface="微软雅黑" panose="020B0503020204020204" charset="-122"/>
                <a:sym typeface="+mn-ea"/>
              </a:rPr>
              <a:t>（解释性）</a:t>
            </a:r>
            <a:r>
              <a:rPr lang="zh-CN" altLang="en-US" sz="2400" dirty="0" smtClean="0">
                <a:latin typeface="微软雅黑" panose="020B0503020204020204" charset="-122"/>
                <a:ea typeface="微软雅黑" panose="020B0503020204020204" charset="-122"/>
                <a:sym typeface="+mn-ea"/>
              </a:rPr>
              <a:t>特点</a:t>
            </a:r>
            <a:r>
              <a:rPr lang="zh-CN" altLang="en-US" sz="2400" dirty="0">
                <a:latin typeface="微软雅黑" panose="020B0503020204020204" charset="-122"/>
                <a:ea typeface="微软雅黑" panose="020B0503020204020204" charset="-122"/>
                <a:sym typeface="+mn-ea"/>
              </a:rPr>
              <a:t>的传说。</a:t>
            </a:r>
          </a:p>
          <a:p>
            <a:pPr>
              <a:lnSpc>
                <a:spcPct val="150000"/>
              </a:lnSpc>
            </a:pPr>
            <a:r>
              <a:rPr lang="zh-CN" altLang="en-US" sz="2400" dirty="0">
                <a:latin typeface="微软雅黑" panose="020B0503020204020204" charset="-122"/>
                <a:ea typeface="微软雅黑" panose="020B0503020204020204" charset="-122"/>
                <a:sym typeface="+mn-ea"/>
              </a:rPr>
              <a:t>我国的地方风物传说具体包括：</a:t>
            </a:r>
          </a:p>
          <a:p>
            <a:pPr>
              <a:lnSpc>
                <a:spcPct val="150000"/>
              </a:lnSpc>
            </a:pPr>
            <a:r>
              <a:rPr lang="zh-CN" altLang="en-US" sz="2400" dirty="0">
                <a:latin typeface="微软雅黑" panose="020B0503020204020204" charset="-122"/>
                <a:ea typeface="微软雅黑" panose="020B0503020204020204" charset="-122"/>
                <a:sym typeface="+mn-ea"/>
              </a:rPr>
              <a:t>      ①山川湖海等自然风物的传说。</a:t>
            </a:r>
          </a:p>
          <a:p>
            <a:pPr>
              <a:lnSpc>
                <a:spcPct val="150000"/>
              </a:lnSpc>
            </a:pPr>
            <a:r>
              <a:rPr lang="zh-CN" altLang="en-US" sz="2400" dirty="0">
                <a:latin typeface="微软雅黑" panose="020B0503020204020204" charset="-122"/>
                <a:ea typeface="微软雅黑" panose="020B0503020204020204" charset="-122"/>
                <a:sym typeface="+mn-ea"/>
              </a:rPr>
              <a:t>      ②名胜古迹等人造景物传说。</a:t>
            </a:r>
            <a:endParaRPr lang="zh-CN" altLang="en-US" sz="2400" dirty="0">
              <a:latin typeface="微软雅黑" panose="020B0503020204020204" charset="-122"/>
              <a:ea typeface="微软雅黑" panose="020B0503020204020204" charset="-122"/>
            </a:endParaRPr>
          </a:p>
        </p:txBody>
      </p:sp>
      <p:sp>
        <p:nvSpPr>
          <p:cNvPr id="8" name="五边形 7"/>
          <p:cNvSpPr/>
          <p:nvPr/>
        </p:nvSpPr>
        <p:spPr>
          <a:xfrm flipH="1">
            <a:off x="4398645" y="94234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3" name="五边形 2"/>
          <p:cNvSpPr/>
          <p:nvPr/>
        </p:nvSpPr>
        <p:spPr>
          <a:xfrm flipH="1">
            <a:off x="6559520" y="942340"/>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xmlns="" id="{1D7EBAB8-CFB0-4A44-8B68-AC8A7D5A092A}"/>
              </a:ext>
            </a:extLst>
          </p:cNvPr>
          <p:cNvSpPr txBox="1"/>
          <p:nvPr/>
        </p:nvSpPr>
        <p:spPr>
          <a:xfrm>
            <a:off x="0" y="92526"/>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6" name="图片 5"/>
          <p:cNvPicPr>
            <a:picLocks noChangeAspect="1"/>
          </p:cNvPicPr>
          <p:nvPr/>
        </p:nvPicPr>
        <p:blipFill>
          <a:blip r:embed="rId4"/>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18719110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6705" y="832485"/>
            <a:ext cx="11135360" cy="3661410"/>
          </a:xfrm>
          <a:prstGeom prst="rect">
            <a:avLst/>
          </a:prstGeom>
          <a:noFill/>
        </p:spPr>
        <p:txBody>
          <a:bodyPr wrap="square" rtlCol="0" anchor="t">
            <a:spAutoFit/>
          </a:bodyPr>
          <a:lstStyle/>
          <a:p>
            <a:r>
              <a:rPr lang="zh-CN" altLang="en-US" sz="2800" b="1" dirty="0">
                <a:solidFill>
                  <a:srgbClr val="0070C0"/>
                </a:solidFill>
                <a:latin typeface="微软雅黑" panose="020B0503020204020204" charset="-122"/>
                <a:ea typeface="微软雅黑" panose="020B0503020204020204" charset="-122"/>
                <a:sym typeface="+mn-ea"/>
              </a:rPr>
              <a:t>4、风俗传说</a:t>
            </a:r>
          </a:p>
          <a:p>
            <a:endParaRPr lang="zh-CN" altLang="en-US" sz="2800" b="1" dirty="0">
              <a:solidFill>
                <a:srgbClr val="0070C0"/>
              </a:solidFill>
              <a:latin typeface="微软雅黑" panose="020B0503020204020204" charset="-122"/>
              <a:ea typeface="微软雅黑" panose="020B0503020204020204" charset="-122"/>
              <a:sym typeface="+mn-ea"/>
            </a:endParaRPr>
          </a:p>
          <a:p>
            <a:endParaRPr lang="zh-CN" altLang="en-US" sz="2400" dirty="0">
              <a:latin typeface="微软雅黑" panose="020B0503020204020204" charset="-122"/>
              <a:ea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sym typeface="+mn-ea"/>
              </a:rPr>
              <a:t>       指以某个流行的</a:t>
            </a:r>
            <a:r>
              <a:rPr lang="zh-CN" altLang="en-US" sz="2400" dirty="0">
                <a:solidFill>
                  <a:srgbClr val="C00000"/>
                </a:solidFill>
                <a:latin typeface="微软雅黑" panose="020B0503020204020204" charset="-122"/>
                <a:ea typeface="微软雅黑" panose="020B0503020204020204" charset="-122"/>
                <a:sym typeface="+mn-ea"/>
              </a:rPr>
              <a:t>风俗习惯为中心</a:t>
            </a:r>
            <a:r>
              <a:rPr lang="zh-CN" altLang="en-US" sz="2400" dirty="0">
                <a:latin typeface="微软雅黑" panose="020B0503020204020204" charset="-122"/>
                <a:ea typeface="微软雅黑" panose="020B0503020204020204" charset="-122"/>
                <a:sym typeface="+mn-ea"/>
              </a:rPr>
              <a:t>构建的民间叙事。由于风俗的形成历史悠久，涉及的领域十分广泛。</a:t>
            </a:r>
          </a:p>
          <a:p>
            <a:pPr>
              <a:lnSpc>
                <a:spcPct val="150000"/>
              </a:lnSpc>
            </a:pPr>
            <a:endParaRPr lang="zh-CN" altLang="en-US" sz="2400" dirty="0">
              <a:latin typeface="微软雅黑" panose="020B0503020204020204" charset="-122"/>
              <a:ea typeface="微软雅黑" panose="020B0503020204020204" charset="-122"/>
            </a:endParaRPr>
          </a:p>
          <a:p>
            <a:r>
              <a:rPr lang="zh-CN" altLang="en-US" sz="2400">
                <a:latin typeface="楷体" panose="02010609060101010101" pitchFamily="49" charset="-122"/>
                <a:ea typeface="楷体" panose="02010609060101010101" pitchFamily="49" charset="-122"/>
                <a:sym typeface="+mn-ea"/>
              </a:rPr>
              <a:t>例如：过年、清明节、端午节、除此之外新娘红盖头、三媒六证、披麻戴孝</a:t>
            </a:r>
          </a:p>
          <a:p>
            <a:endParaRPr lang="zh-CN" altLang="en-US" sz="2000" dirty="0">
              <a:latin typeface="楷体" panose="02010609060101010101" pitchFamily="49" charset="-122"/>
              <a:ea typeface="楷体" panose="02010609060101010101" pitchFamily="49" charset="-122"/>
            </a:endParaRPr>
          </a:p>
        </p:txBody>
      </p:sp>
      <p:sp>
        <p:nvSpPr>
          <p:cNvPr id="8" name="五边形 7"/>
          <p:cNvSpPr/>
          <p:nvPr/>
        </p:nvSpPr>
        <p:spPr>
          <a:xfrm flipH="1">
            <a:off x="3347085" y="832485"/>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3" name="五边形 2"/>
          <p:cNvSpPr/>
          <p:nvPr/>
        </p:nvSpPr>
        <p:spPr>
          <a:xfrm flipH="1">
            <a:off x="5896610" y="832485"/>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xmlns="" id="{F190411D-F46F-4845-8649-5AFA8AC127FA}"/>
              </a:ext>
            </a:extLst>
          </p:cNvPr>
          <p:cNvSpPr txBox="1"/>
          <p:nvPr/>
        </p:nvSpPr>
        <p:spPr>
          <a:xfrm>
            <a:off x="0" y="92526"/>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6" name="图片 5"/>
          <p:cNvPicPr>
            <a:picLocks noChangeAspect="1"/>
          </p:cNvPicPr>
          <p:nvPr/>
        </p:nvPicPr>
        <p:blipFill>
          <a:blip r:embed="rId4"/>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1332513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6705" y="832485"/>
            <a:ext cx="11135360" cy="3661410"/>
          </a:xfrm>
          <a:prstGeom prst="rect">
            <a:avLst/>
          </a:prstGeom>
          <a:noFill/>
        </p:spPr>
        <p:txBody>
          <a:bodyPr wrap="square" rtlCol="0" anchor="t">
            <a:spAutoFit/>
          </a:bodyPr>
          <a:lstStyle/>
          <a:p>
            <a:r>
              <a:rPr lang="zh-CN" altLang="en-US" sz="2800" b="1" dirty="0">
                <a:solidFill>
                  <a:srgbClr val="0070C0"/>
                </a:solidFill>
                <a:latin typeface="微软雅黑" panose="020B0503020204020204" charset="-122"/>
                <a:ea typeface="微软雅黑" panose="020B0503020204020204" charset="-122"/>
                <a:sym typeface="+mn-ea"/>
              </a:rPr>
              <a:t>4、风俗传说</a:t>
            </a:r>
          </a:p>
          <a:p>
            <a:endParaRPr lang="zh-CN" altLang="en-US" sz="2800" b="1" dirty="0">
              <a:solidFill>
                <a:srgbClr val="0070C0"/>
              </a:solidFill>
              <a:latin typeface="微软雅黑" panose="020B0503020204020204" charset="-122"/>
              <a:ea typeface="微软雅黑" panose="020B0503020204020204" charset="-122"/>
              <a:sym typeface="+mn-ea"/>
            </a:endParaRPr>
          </a:p>
          <a:p>
            <a:endParaRPr lang="zh-CN" altLang="en-US" sz="2400" dirty="0">
              <a:latin typeface="微软雅黑" panose="020B0503020204020204" charset="-122"/>
              <a:ea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sym typeface="+mn-ea"/>
              </a:rPr>
              <a:t>       指以某个流行</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C00000"/>
                </a:solidFill>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为</a:t>
            </a:r>
            <a:r>
              <a:rPr lang="zh-CN" altLang="en-US" sz="2400" dirty="0">
                <a:latin typeface="微软雅黑" panose="020B0503020204020204" charset="-122"/>
                <a:ea typeface="微软雅黑" panose="020B0503020204020204" charset="-122"/>
                <a:sym typeface="+mn-ea"/>
              </a:rPr>
              <a:t>中心构建的民间叙事。由于风俗的形成历史悠久，涉及的领域十分广泛。</a:t>
            </a:r>
          </a:p>
          <a:p>
            <a:pPr>
              <a:lnSpc>
                <a:spcPct val="150000"/>
              </a:lnSpc>
            </a:pPr>
            <a:endParaRPr lang="zh-CN" altLang="en-US" sz="2400" dirty="0">
              <a:latin typeface="微软雅黑" panose="020B0503020204020204" charset="-122"/>
              <a:ea typeface="微软雅黑" panose="020B0503020204020204" charset="-122"/>
            </a:endParaRPr>
          </a:p>
          <a:p>
            <a:r>
              <a:rPr lang="zh-CN" altLang="en-US" sz="2400" dirty="0">
                <a:latin typeface="楷体" panose="02010609060101010101" pitchFamily="49" charset="-122"/>
                <a:ea typeface="楷体" panose="02010609060101010101" pitchFamily="49" charset="-122"/>
                <a:sym typeface="+mn-ea"/>
              </a:rPr>
              <a:t>例如：过年、清明节、端午节、除此之外新娘红盖头、三媒六证、披麻戴孝</a:t>
            </a:r>
          </a:p>
          <a:p>
            <a:endParaRPr lang="zh-CN" altLang="en-US" sz="2000" dirty="0">
              <a:latin typeface="楷体" panose="02010609060101010101" pitchFamily="49" charset="-122"/>
              <a:ea typeface="楷体" panose="02010609060101010101" pitchFamily="49" charset="-122"/>
            </a:endParaRPr>
          </a:p>
        </p:txBody>
      </p:sp>
      <p:sp>
        <p:nvSpPr>
          <p:cNvPr id="8" name="五边形 7"/>
          <p:cNvSpPr/>
          <p:nvPr/>
        </p:nvSpPr>
        <p:spPr>
          <a:xfrm flipH="1">
            <a:off x="3347085" y="832485"/>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3" name="五边形 2"/>
          <p:cNvSpPr/>
          <p:nvPr/>
        </p:nvSpPr>
        <p:spPr>
          <a:xfrm flipH="1">
            <a:off x="5896610" y="832485"/>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xmlns="" id="{F190411D-F46F-4845-8649-5AFA8AC127FA}"/>
              </a:ext>
            </a:extLst>
          </p:cNvPr>
          <p:cNvSpPr txBox="1"/>
          <p:nvPr/>
        </p:nvSpPr>
        <p:spPr>
          <a:xfrm>
            <a:off x="0" y="92526"/>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6" name="图片 5"/>
          <p:cNvPicPr>
            <a:picLocks noChangeAspect="1"/>
          </p:cNvPicPr>
          <p:nvPr/>
        </p:nvPicPr>
        <p:blipFill>
          <a:blip r:embed="rId4"/>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444084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6705" y="832485"/>
            <a:ext cx="11135360" cy="3661410"/>
          </a:xfrm>
          <a:prstGeom prst="rect">
            <a:avLst/>
          </a:prstGeom>
          <a:noFill/>
        </p:spPr>
        <p:txBody>
          <a:bodyPr wrap="square" rtlCol="0" anchor="t">
            <a:spAutoFit/>
          </a:bodyPr>
          <a:lstStyle/>
          <a:p>
            <a:r>
              <a:rPr lang="zh-CN" altLang="en-US" sz="2800" b="1" dirty="0">
                <a:solidFill>
                  <a:srgbClr val="0070C0"/>
                </a:solidFill>
                <a:latin typeface="微软雅黑" panose="020B0503020204020204" charset="-122"/>
                <a:ea typeface="微软雅黑" panose="020B0503020204020204" charset="-122"/>
                <a:sym typeface="+mn-ea"/>
              </a:rPr>
              <a:t>4、风俗传说</a:t>
            </a:r>
          </a:p>
          <a:p>
            <a:endParaRPr lang="zh-CN" altLang="en-US" sz="2800" b="1" dirty="0">
              <a:solidFill>
                <a:srgbClr val="0070C0"/>
              </a:solidFill>
              <a:latin typeface="微软雅黑" panose="020B0503020204020204" charset="-122"/>
              <a:ea typeface="微软雅黑" panose="020B0503020204020204" charset="-122"/>
              <a:sym typeface="+mn-ea"/>
            </a:endParaRPr>
          </a:p>
          <a:p>
            <a:endParaRPr lang="zh-CN" altLang="en-US" sz="2400" dirty="0">
              <a:latin typeface="微软雅黑" panose="020B0503020204020204" charset="-122"/>
              <a:ea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sym typeface="+mn-ea"/>
              </a:rPr>
              <a:t>       指以某个流行的</a:t>
            </a:r>
            <a:r>
              <a:rPr lang="zh-CN" altLang="en-US" sz="2400" dirty="0" smtClean="0">
                <a:latin typeface="微软雅黑" panose="020B0503020204020204" charset="-122"/>
                <a:ea typeface="微软雅黑" panose="020B0503020204020204" charset="-122"/>
                <a:sym typeface="+mn-ea"/>
              </a:rPr>
              <a:t>风俗</a:t>
            </a:r>
            <a:r>
              <a:rPr lang="zh-CN" altLang="en-US" sz="2400" dirty="0" smtClean="0">
                <a:solidFill>
                  <a:srgbClr val="C00000"/>
                </a:solidFill>
                <a:latin typeface="微软雅黑" panose="020B0503020204020204" charset="-122"/>
                <a:ea typeface="微软雅黑" panose="020B0503020204020204" charset="-122"/>
                <a:sym typeface="+mn-ea"/>
              </a:rPr>
              <a:t>（习惯</a:t>
            </a:r>
            <a:r>
              <a:rPr lang="zh-CN" altLang="en-US" sz="2400" dirty="0">
                <a:solidFill>
                  <a:srgbClr val="C00000"/>
                </a:solidFill>
                <a:latin typeface="微软雅黑" panose="020B0503020204020204" charset="-122"/>
                <a:ea typeface="微软雅黑" panose="020B0503020204020204" charset="-122"/>
                <a:sym typeface="+mn-ea"/>
              </a:rPr>
              <a:t>为</a:t>
            </a:r>
            <a:r>
              <a:rPr lang="zh-CN" altLang="en-US" sz="2400" dirty="0" smtClean="0">
                <a:solidFill>
                  <a:srgbClr val="C00000"/>
                </a:solidFill>
                <a:latin typeface="微软雅黑" panose="020B0503020204020204" charset="-122"/>
                <a:ea typeface="微软雅黑" panose="020B0503020204020204" charset="-122"/>
                <a:sym typeface="+mn-ea"/>
              </a:rPr>
              <a:t>中心）</a:t>
            </a:r>
            <a:r>
              <a:rPr lang="zh-CN" altLang="en-US" sz="2400" dirty="0" smtClean="0">
                <a:latin typeface="微软雅黑" panose="020B0503020204020204" charset="-122"/>
                <a:ea typeface="微软雅黑" panose="020B0503020204020204" charset="-122"/>
                <a:sym typeface="+mn-ea"/>
              </a:rPr>
              <a:t>构建</a:t>
            </a:r>
            <a:r>
              <a:rPr lang="zh-CN" altLang="en-US" sz="2400" dirty="0">
                <a:latin typeface="微软雅黑" panose="020B0503020204020204" charset="-122"/>
                <a:ea typeface="微软雅黑" panose="020B0503020204020204" charset="-122"/>
                <a:sym typeface="+mn-ea"/>
              </a:rPr>
              <a:t>的民间叙事。由于风俗的形成历史悠久，涉及的领域十分广泛。</a:t>
            </a:r>
          </a:p>
          <a:p>
            <a:pPr>
              <a:lnSpc>
                <a:spcPct val="150000"/>
              </a:lnSpc>
            </a:pPr>
            <a:endParaRPr lang="zh-CN" altLang="en-US" sz="2400" dirty="0">
              <a:latin typeface="微软雅黑" panose="020B0503020204020204" charset="-122"/>
              <a:ea typeface="微软雅黑" panose="020B0503020204020204" charset="-122"/>
            </a:endParaRPr>
          </a:p>
          <a:p>
            <a:r>
              <a:rPr lang="zh-CN" altLang="en-US" sz="2400" dirty="0">
                <a:latin typeface="楷体" panose="02010609060101010101" pitchFamily="49" charset="-122"/>
                <a:ea typeface="楷体" panose="02010609060101010101" pitchFamily="49" charset="-122"/>
                <a:sym typeface="+mn-ea"/>
              </a:rPr>
              <a:t>例如：过年、清明节、端午节、除此之外新娘红盖头、三媒六证、披麻戴孝</a:t>
            </a:r>
          </a:p>
          <a:p>
            <a:endParaRPr lang="zh-CN" altLang="en-US" sz="2000" dirty="0">
              <a:latin typeface="楷体" panose="02010609060101010101" pitchFamily="49" charset="-122"/>
              <a:ea typeface="楷体" panose="02010609060101010101" pitchFamily="49" charset="-122"/>
            </a:endParaRPr>
          </a:p>
        </p:txBody>
      </p:sp>
      <p:sp>
        <p:nvSpPr>
          <p:cNvPr id="8" name="五边形 7"/>
          <p:cNvSpPr/>
          <p:nvPr/>
        </p:nvSpPr>
        <p:spPr>
          <a:xfrm flipH="1">
            <a:off x="3347085" y="832485"/>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3" name="五边形 2"/>
          <p:cNvSpPr/>
          <p:nvPr/>
        </p:nvSpPr>
        <p:spPr>
          <a:xfrm flipH="1">
            <a:off x="5896610" y="832485"/>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5" name="文本框 4">
            <a:extLst>
              <a:ext uri="{FF2B5EF4-FFF2-40B4-BE49-F238E27FC236}">
                <a16:creationId xmlns:a16="http://schemas.microsoft.com/office/drawing/2014/main" xmlns="" id="{F190411D-F46F-4845-8649-5AFA8AC127FA}"/>
              </a:ext>
            </a:extLst>
          </p:cNvPr>
          <p:cNvSpPr txBox="1"/>
          <p:nvPr/>
        </p:nvSpPr>
        <p:spPr>
          <a:xfrm>
            <a:off x="0" y="92526"/>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6" name="图片 5"/>
          <p:cNvPicPr>
            <a:picLocks noChangeAspect="1"/>
          </p:cNvPicPr>
          <p:nvPr/>
        </p:nvPicPr>
        <p:blipFill>
          <a:blip r:embed="rId4"/>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1226929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8285" y="1034415"/>
            <a:ext cx="10900410" cy="3169285"/>
          </a:xfrm>
          <a:prstGeom prst="rect">
            <a:avLst/>
          </a:prstGeom>
          <a:noFill/>
        </p:spPr>
        <p:txBody>
          <a:bodyPr wrap="square" rtlCol="0" anchor="t">
            <a:spAutoFit/>
          </a:bodyPr>
          <a:lstStyle/>
          <a:p>
            <a:r>
              <a:rPr lang="zh-CN" altLang="en-US" sz="2800" b="1" dirty="0">
                <a:solidFill>
                  <a:srgbClr val="0070C0"/>
                </a:solidFill>
                <a:latin typeface="微软雅黑" panose="020B0503020204020204" charset="-122"/>
                <a:ea typeface="微软雅黑" panose="020B0503020204020204" charset="-122"/>
                <a:sym typeface="+mn-ea"/>
              </a:rPr>
              <a:t>5、动植物传说：</a:t>
            </a:r>
          </a:p>
          <a:p>
            <a:endParaRPr lang="zh-CN" altLang="en-US" sz="2800" b="1" dirty="0">
              <a:solidFill>
                <a:srgbClr val="0070C0"/>
              </a:solidFill>
              <a:latin typeface="微软雅黑" panose="020B0503020204020204" charset="-122"/>
              <a:ea typeface="微软雅黑" panose="020B0503020204020204" charset="-122"/>
              <a:sym typeface="+mn-ea"/>
            </a:endParaRPr>
          </a:p>
          <a:p>
            <a:pPr algn="l"/>
            <a:endParaRPr lang="zh-CN" altLang="en-US" sz="2400" dirty="0">
              <a:latin typeface="微软雅黑" panose="020B0503020204020204" charset="-122"/>
              <a:ea typeface="微软雅黑" panose="020B0503020204020204" charset="-122"/>
              <a:sym typeface="+mn-ea"/>
            </a:endParaRPr>
          </a:p>
          <a:p>
            <a:pPr algn="l">
              <a:lnSpc>
                <a:spcPct val="150000"/>
              </a:lnSpc>
            </a:pPr>
            <a:r>
              <a:rPr lang="zh-CN" altLang="en-US" sz="2400" dirty="0">
                <a:latin typeface="微软雅黑" panose="020B0503020204020204" charset="-122"/>
                <a:ea typeface="微软雅黑" panose="020B0503020204020204" charset="-122"/>
                <a:sym typeface="+mn-ea"/>
              </a:rPr>
              <a:t>       指以动植物的情状和形态为核心构成的民间叙事，它排除带有神性色彩的</a:t>
            </a:r>
            <a:r>
              <a:rPr lang="zh-CN" altLang="en-US" sz="2400" dirty="0">
                <a:solidFill>
                  <a:srgbClr val="C00000"/>
                </a:solidFill>
                <a:latin typeface="微软雅黑" panose="020B0503020204020204" charset="-122"/>
                <a:ea typeface="微软雅黑" panose="020B0503020204020204" charset="-122"/>
                <a:sym typeface="+mn-ea"/>
              </a:rPr>
              <a:t>动植物神话</a:t>
            </a:r>
            <a:r>
              <a:rPr lang="zh-CN" altLang="en-US" sz="2400" dirty="0">
                <a:latin typeface="微软雅黑" panose="020B0503020204020204" charset="-122"/>
                <a:ea typeface="微软雅黑" panose="020B0503020204020204" charset="-122"/>
                <a:sym typeface="+mn-ea"/>
              </a:rPr>
              <a:t>，以及带有明显教育意义的动植物故事。</a:t>
            </a:r>
          </a:p>
          <a:p>
            <a:pPr algn="l"/>
            <a:endParaRPr lang="zh-CN" altLang="en-US" sz="2400" dirty="0">
              <a:latin typeface="微软雅黑" panose="020B0503020204020204" charset="-122"/>
              <a:ea typeface="微软雅黑" panose="020B0503020204020204" charset="-122"/>
              <a:sym typeface="+mn-ea"/>
            </a:endParaRPr>
          </a:p>
          <a:p>
            <a:pPr algn="l"/>
            <a:r>
              <a:rPr lang="zh-CN" altLang="en-US" sz="2400" b="1" dirty="0">
                <a:latin typeface="楷体" panose="02010609060101010101" pitchFamily="49" charset="-122"/>
                <a:ea typeface="楷体" panose="02010609060101010101" pitchFamily="49" charset="-122"/>
              </a:rPr>
              <a:t>例如：五谷的来历</a:t>
            </a:r>
          </a:p>
        </p:txBody>
      </p:sp>
      <p:sp>
        <p:nvSpPr>
          <p:cNvPr id="8" name="五边形 7"/>
          <p:cNvSpPr/>
          <p:nvPr/>
        </p:nvSpPr>
        <p:spPr>
          <a:xfrm flipH="1">
            <a:off x="4389755" y="353469"/>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dirty="0">
                <a:latin typeface="微软雅黑" panose="020B0503020204020204" charset="-122"/>
                <a:ea typeface="微软雅黑" panose="020B0503020204020204" charset="-122"/>
              </a:rPr>
              <a:t>名词解释</a:t>
            </a:r>
          </a:p>
        </p:txBody>
      </p:sp>
      <p:sp>
        <p:nvSpPr>
          <p:cNvPr id="3" name="五边形 2"/>
          <p:cNvSpPr/>
          <p:nvPr/>
        </p:nvSpPr>
        <p:spPr>
          <a:xfrm flipH="1">
            <a:off x="6504387" y="353468"/>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a:latin typeface="微软雅黑" panose="020B0503020204020204" charset="-122"/>
                <a:ea typeface="微软雅黑" panose="020B0503020204020204" charset="-122"/>
              </a:rPr>
              <a:t>选择</a:t>
            </a:r>
          </a:p>
        </p:txBody>
      </p:sp>
      <p:pic>
        <p:nvPicPr>
          <p:cNvPr id="4" name="图片 3"/>
          <p:cNvPicPr>
            <a:picLocks noChangeAspect="1"/>
          </p:cNvPicPr>
          <p:nvPr/>
        </p:nvPicPr>
        <p:blipFill>
          <a:blip r:embed="rId4"/>
          <a:stretch>
            <a:fillRect/>
          </a:stretch>
        </p:blipFill>
        <p:spPr>
          <a:xfrm>
            <a:off x="6842760" y="3321050"/>
            <a:ext cx="3915410" cy="2995930"/>
          </a:xfrm>
          <a:prstGeom prst="rect">
            <a:avLst/>
          </a:prstGeom>
          <a:effectLst>
            <a:softEdge rad="63500"/>
          </a:effectLst>
        </p:spPr>
      </p:pic>
      <p:sp>
        <p:nvSpPr>
          <p:cNvPr id="5" name="文本框 4"/>
          <p:cNvSpPr txBox="1"/>
          <p:nvPr/>
        </p:nvSpPr>
        <p:spPr>
          <a:xfrm>
            <a:off x="433705" y="4163060"/>
            <a:ext cx="4619625" cy="1630045"/>
          </a:xfrm>
          <a:prstGeom prst="rect">
            <a:avLst/>
          </a:prstGeom>
          <a:noFill/>
        </p:spPr>
        <p:txBody>
          <a:bodyPr wrap="square" rtlCol="0" anchor="t">
            <a:spAutoFit/>
          </a:bodyPr>
          <a:lstStyle/>
          <a:p>
            <a:r>
              <a:rPr lang="zh-CN" altLang="en-US" sz="2000">
                <a:latin typeface="楷体" panose="02010609060101010101" pitchFamily="49" charset="-122"/>
                <a:ea typeface="楷体" panose="02010609060101010101" pitchFamily="49" charset="-122"/>
              </a:rPr>
              <a:t>课外小知识：</a:t>
            </a:r>
          </a:p>
          <a:p>
            <a:r>
              <a:rPr lang="zh-CN" altLang="en-US" sz="2000">
                <a:latin typeface="楷体" panose="02010609060101010101" pitchFamily="49" charset="-122"/>
                <a:ea typeface="楷体" panose="02010609060101010101" pitchFamily="49" charset="-122"/>
              </a:rPr>
              <a:t>古代有多种不同说法，最主要的有两种：一种指稻、黍、稷、麦、菽；另一种指麻、黍、稷、麦、菽。两者的区别是：前者有稻无麻，后者有麻无稻。</a:t>
            </a:r>
          </a:p>
        </p:txBody>
      </p:sp>
      <p:sp>
        <p:nvSpPr>
          <p:cNvPr id="7" name="文本框 6">
            <a:extLst>
              <a:ext uri="{FF2B5EF4-FFF2-40B4-BE49-F238E27FC236}">
                <a16:creationId xmlns:a16="http://schemas.microsoft.com/office/drawing/2014/main" xmlns="" id="{4E1F782F-E9DD-EB46-B928-7DBEB6489BDB}"/>
              </a:ext>
            </a:extLst>
          </p:cNvPr>
          <p:cNvSpPr txBox="1"/>
          <p:nvPr/>
        </p:nvSpPr>
        <p:spPr>
          <a:xfrm>
            <a:off x="0" y="217395"/>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9" name="图片 8"/>
          <p:cNvPicPr>
            <a:picLocks noChangeAspect="1"/>
          </p:cNvPicPr>
          <p:nvPr/>
        </p:nvPicPr>
        <p:blipFill>
          <a:blip r:embed="rId5"/>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410669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8285" y="1034415"/>
            <a:ext cx="10900410" cy="3169285"/>
          </a:xfrm>
          <a:prstGeom prst="rect">
            <a:avLst/>
          </a:prstGeom>
          <a:noFill/>
        </p:spPr>
        <p:txBody>
          <a:bodyPr wrap="square" rtlCol="0" anchor="t">
            <a:spAutoFit/>
          </a:bodyPr>
          <a:lstStyle/>
          <a:p>
            <a:r>
              <a:rPr lang="zh-CN" altLang="en-US" sz="2800" b="1" dirty="0">
                <a:solidFill>
                  <a:srgbClr val="0070C0"/>
                </a:solidFill>
                <a:latin typeface="微软雅黑" panose="020B0503020204020204" charset="-122"/>
                <a:ea typeface="微软雅黑" panose="020B0503020204020204" charset="-122"/>
                <a:sym typeface="+mn-ea"/>
              </a:rPr>
              <a:t>5、动植物传说：</a:t>
            </a:r>
          </a:p>
          <a:p>
            <a:endParaRPr lang="zh-CN" altLang="en-US" sz="2800" b="1" dirty="0">
              <a:solidFill>
                <a:srgbClr val="0070C0"/>
              </a:solidFill>
              <a:latin typeface="微软雅黑" panose="020B0503020204020204" charset="-122"/>
              <a:ea typeface="微软雅黑" panose="020B0503020204020204" charset="-122"/>
              <a:sym typeface="+mn-ea"/>
            </a:endParaRPr>
          </a:p>
          <a:p>
            <a:pPr algn="l"/>
            <a:endParaRPr lang="zh-CN" altLang="en-US" sz="2400" dirty="0">
              <a:latin typeface="微软雅黑" panose="020B0503020204020204" charset="-122"/>
              <a:ea typeface="微软雅黑" panose="020B0503020204020204" charset="-122"/>
              <a:sym typeface="+mn-ea"/>
            </a:endParaRPr>
          </a:p>
          <a:p>
            <a:pPr algn="l">
              <a:lnSpc>
                <a:spcPct val="150000"/>
              </a:lnSpc>
            </a:pPr>
            <a:r>
              <a:rPr lang="zh-CN" altLang="en-US" sz="2400" dirty="0">
                <a:latin typeface="微软雅黑" panose="020B0503020204020204" charset="-122"/>
                <a:ea typeface="微软雅黑" panose="020B0503020204020204" charset="-122"/>
                <a:sym typeface="+mn-ea"/>
              </a:rPr>
              <a:t>       指以动植物的情状</a:t>
            </a:r>
            <a:r>
              <a:rPr lang="zh-CN" altLang="en-US" sz="2400" dirty="0" smtClean="0">
                <a:latin typeface="微软雅黑" panose="020B0503020204020204" charset="-122"/>
                <a:ea typeface="微软雅黑" panose="020B0503020204020204" charset="-122"/>
                <a:sym typeface="+mn-ea"/>
              </a:rPr>
              <a:t>和</a:t>
            </a:r>
            <a:r>
              <a:rPr lang="zh-CN" altLang="en-US" sz="2400" dirty="0" smtClean="0">
                <a:solidFill>
                  <a:srgbClr val="C00000"/>
                </a:solidFill>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为</a:t>
            </a:r>
            <a:r>
              <a:rPr lang="zh-CN" altLang="en-US" sz="2400" dirty="0">
                <a:latin typeface="微软雅黑" panose="020B0503020204020204" charset="-122"/>
                <a:ea typeface="微软雅黑" panose="020B0503020204020204" charset="-122"/>
                <a:sym typeface="+mn-ea"/>
              </a:rPr>
              <a:t>核心构成的民间叙事，它排除带有神性色彩</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C00000"/>
                </a:solidFill>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a:t>
            </a:r>
            <a:r>
              <a:rPr lang="zh-CN" altLang="en-US" sz="2400" dirty="0">
                <a:latin typeface="微软雅黑" panose="020B0503020204020204" charset="-122"/>
                <a:ea typeface="微软雅黑" panose="020B0503020204020204" charset="-122"/>
                <a:sym typeface="+mn-ea"/>
              </a:rPr>
              <a:t>以及带有明显教育意义</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C00000"/>
                </a:solidFill>
                <a:latin typeface="微软雅黑" panose="020B0503020204020204" charset="-122"/>
                <a:ea typeface="微软雅黑" panose="020B0503020204020204" charset="-122"/>
                <a:sym typeface="+mn-ea"/>
              </a:rPr>
              <a:t>（     ）</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sym typeface="+mn-ea"/>
            </a:endParaRPr>
          </a:p>
          <a:p>
            <a:pPr algn="l"/>
            <a:endParaRPr lang="zh-CN" altLang="en-US" sz="2400" dirty="0">
              <a:latin typeface="微软雅黑" panose="020B0503020204020204" charset="-122"/>
              <a:ea typeface="微软雅黑" panose="020B0503020204020204" charset="-122"/>
              <a:sym typeface="+mn-ea"/>
            </a:endParaRPr>
          </a:p>
          <a:p>
            <a:pPr algn="l"/>
            <a:r>
              <a:rPr lang="zh-CN" altLang="en-US" sz="2400" b="1" dirty="0">
                <a:latin typeface="楷体" panose="02010609060101010101" pitchFamily="49" charset="-122"/>
                <a:ea typeface="楷体" panose="02010609060101010101" pitchFamily="49" charset="-122"/>
              </a:rPr>
              <a:t>例如：五谷的来历</a:t>
            </a:r>
          </a:p>
        </p:txBody>
      </p:sp>
      <p:sp>
        <p:nvSpPr>
          <p:cNvPr id="8" name="五边形 7"/>
          <p:cNvSpPr/>
          <p:nvPr/>
        </p:nvSpPr>
        <p:spPr>
          <a:xfrm flipH="1">
            <a:off x="4389755" y="353469"/>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dirty="0">
                <a:latin typeface="微软雅黑" panose="020B0503020204020204" charset="-122"/>
                <a:ea typeface="微软雅黑" panose="020B0503020204020204" charset="-122"/>
              </a:rPr>
              <a:t>名词解释</a:t>
            </a:r>
          </a:p>
        </p:txBody>
      </p:sp>
      <p:sp>
        <p:nvSpPr>
          <p:cNvPr id="3" name="五边形 2"/>
          <p:cNvSpPr/>
          <p:nvPr/>
        </p:nvSpPr>
        <p:spPr>
          <a:xfrm flipH="1">
            <a:off x="6504387" y="353468"/>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a:latin typeface="微软雅黑" panose="020B0503020204020204" charset="-122"/>
                <a:ea typeface="微软雅黑" panose="020B0503020204020204" charset="-122"/>
              </a:rPr>
              <a:t>选择</a:t>
            </a:r>
          </a:p>
        </p:txBody>
      </p:sp>
      <p:pic>
        <p:nvPicPr>
          <p:cNvPr id="4" name="图片 3"/>
          <p:cNvPicPr>
            <a:picLocks noChangeAspect="1"/>
          </p:cNvPicPr>
          <p:nvPr/>
        </p:nvPicPr>
        <p:blipFill>
          <a:blip r:embed="rId4"/>
          <a:stretch>
            <a:fillRect/>
          </a:stretch>
        </p:blipFill>
        <p:spPr>
          <a:xfrm>
            <a:off x="6842760" y="3321050"/>
            <a:ext cx="3915410" cy="2995930"/>
          </a:xfrm>
          <a:prstGeom prst="rect">
            <a:avLst/>
          </a:prstGeom>
          <a:effectLst>
            <a:softEdge rad="63500"/>
          </a:effectLst>
        </p:spPr>
      </p:pic>
      <p:sp>
        <p:nvSpPr>
          <p:cNvPr id="5" name="文本框 4"/>
          <p:cNvSpPr txBox="1"/>
          <p:nvPr/>
        </p:nvSpPr>
        <p:spPr>
          <a:xfrm>
            <a:off x="433705" y="4163060"/>
            <a:ext cx="4619625" cy="1630045"/>
          </a:xfrm>
          <a:prstGeom prst="rect">
            <a:avLst/>
          </a:prstGeom>
          <a:noFill/>
        </p:spPr>
        <p:txBody>
          <a:bodyPr wrap="square" rtlCol="0" anchor="t">
            <a:spAutoFit/>
          </a:bodyPr>
          <a:lstStyle/>
          <a:p>
            <a:r>
              <a:rPr lang="zh-CN" altLang="en-US" sz="2000" dirty="0">
                <a:latin typeface="楷体" panose="02010609060101010101" pitchFamily="49" charset="-122"/>
                <a:ea typeface="楷体" panose="02010609060101010101" pitchFamily="49" charset="-122"/>
              </a:rPr>
              <a:t>课外小知识：</a:t>
            </a:r>
          </a:p>
          <a:p>
            <a:r>
              <a:rPr lang="zh-CN" altLang="en-US" sz="2000" dirty="0">
                <a:latin typeface="楷体" panose="02010609060101010101" pitchFamily="49" charset="-122"/>
                <a:ea typeface="楷体" panose="02010609060101010101" pitchFamily="49" charset="-122"/>
              </a:rPr>
              <a:t>古代有多种不同说法，最主要的有两种：一种指稻、黍、稷、麦、菽；另一种指麻、黍、稷、麦、菽。两者的区别是：前者有稻无麻，后者有麻无稻。</a:t>
            </a:r>
          </a:p>
        </p:txBody>
      </p:sp>
      <p:sp>
        <p:nvSpPr>
          <p:cNvPr id="7" name="文本框 6">
            <a:extLst>
              <a:ext uri="{FF2B5EF4-FFF2-40B4-BE49-F238E27FC236}">
                <a16:creationId xmlns:a16="http://schemas.microsoft.com/office/drawing/2014/main" xmlns="" id="{4E1F782F-E9DD-EB46-B928-7DBEB6489BDB}"/>
              </a:ext>
            </a:extLst>
          </p:cNvPr>
          <p:cNvSpPr txBox="1"/>
          <p:nvPr/>
        </p:nvSpPr>
        <p:spPr>
          <a:xfrm>
            <a:off x="0" y="217395"/>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9" name="图片 8"/>
          <p:cNvPicPr>
            <a:picLocks noChangeAspect="1"/>
          </p:cNvPicPr>
          <p:nvPr/>
        </p:nvPicPr>
        <p:blipFill>
          <a:blip r:embed="rId5"/>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479990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8285" y="1034415"/>
            <a:ext cx="10900410" cy="3169285"/>
          </a:xfrm>
          <a:prstGeom prst="rect">
            <a:avLst/>
          </a:prstGeom>
          <a:noFill/>
        </p:spPr>
        <p:txBody>
          <a:bodyPr wrap="square" rtlCol="0" anchor="t">
            <a:spAutoFit/>
          </a:bodyPr>
          <a:lstStyle/>
          <a:p>
            <a:r>
              <a:rPr lang="zh-CN" altLang="en-US" sz="2800" b="1" dirty="0">
                <a:solidFill>
                  <a:srgbClr val="0070C0"/>
                </a:solidFill>
                <a:latin typeface="微软雅黑" panose="020B0503020204020204" charset="-122"/>
                <a:ea typeface="微软雅黑" panose="020B0503020204020204" charset="-122"/>
                <a:sym typeface="+mn-ea"/>
              </a:rPr>
              <a:t>5、动植物传说：</a:t>
            </a:r>
          </a:p>
          <a:p>
            <a:endParaRPr lang="zh-CN" altLang="en-US" sz="2800" b="1" dirty="0">
              <a:solidFill>
                <a:srgbClr val="0070C0"/>
              </a:solidFill>
              <a:latin typeface="微软雅黑" panose="020B0503020204020204" charset="-122"/>
              <a:ea typeface="微软雅黑" panose="020B0503020204020204" charset="-122"/>
              <a:sym typeface="+mn-ea"/>
            </a:endParaRPr>
          </a:p>
          <a:p>
            <a:pPr algn="l"/>
            <a:endParaRPr lang="zh-CN" altLang="en-US" sz="2400" dirty="0">
              <a:latin typeface="微软雅黑" panose="020B0503020204020204" charset="-122"/>
              <a:ea typeface="微软雅黑" panose="020B0503020204020204" charset="-122"/>
              <a:sym typeface="+mn-ea"/>
            </a:endParaRPr>
          </a:p>
          <a:p>
            <a:pPr algn="l">
              <a:lnSpc>
                <a:spcPct val="150000"/>
              </a:lnSpc>
            </a:pPr>
            <a:r>
              <a:rPr lang="zh-CN" altLang="en-US" sz="2400" dirty="0">
                <a:latin typeface="微软雅黑" panose="020B0503020204020204" charset="-122"/>
                <a:ea typeface="微软雅黑" panose="020B0503020204020204" charset="-122"/>
                <a:sym typeface="+mn-ea"/>
              </a:rPr>
              <a:t>       指以动植物的情状</a:t>
            </a:r>
            <a:r>
              <a:rPr lang="zh-CN" altLang="en-US" sz="2400" dirty="0" smtClean="0">
                <a:latin typeface="微软雅黑" panose="020B0503020204020204" charset="-122"/>
                <a:ea typeface="微软雅黑" panose="020B0503020204020204" charset="-122"/>
                <a:sym typeface="+mn-ea"/>
              </a:rPr>
              <a:t>和</a:t>
            </a:r>
            <a:r>
              <a:rPr lang="zh-CN" altLang="en-US" sz="2400" dirty="0" smtClean="0">
                <a:solidFill>
                  <a:srgbClr val="C00000"/>
                </a:solidFill>
                <a:latin typeface="微软雅黑" panose="020B0503020204020204" charset="-122"/>
                <a:ea typeface="微软雅黑" panose="020B0503020204020204" charset="-122"/>
                <a:sym typeface="+mn-ea"/>
              </a:rPr>
              <a:t>（形态）</a:t>
            </a:r>
            <a:r>
              <a:rPr lang="zh-CN" altLang="en-US" sz="2400" dirty="0" smtClean="0">
                <a:latin typeface="微软雅黑" panose="020B0503020204020204" charset="-122"/>
                <a:ea typeface="微软雅黑" panose="020B0503020204020204" charset="-122"/>
                <a:sym typeface="+mn-ea"/>
              </a:rPr>
              <a:t>为</a:t>
            </a:r>
            <a:r>
              <a:rPr lang="zh-CN" altLang="en-US" sz="2400" dirty="0">
                <a:latin typeface="微软雅黑" panose="020B0503020204020204" charset="-122"/>
                <a:ea typeface="微软雅黑" panose="020B0503020204020204" charset="-122"/>
                <a:sym typeface="+mn-ea"/>
              </a:rPr>
              <a:t>核心构成的民间叙事，它排除带有神性色彩</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C00000"/>
                </a:solidFill>
                <a:latin typeface="微软雅黑" panose="020B0503020204020204" charset="-122"/>
                <a:ea typeface="微软雅黑" panose="020B0503020204020204" charset="-122"/>
                <a:sym typeface="+mn-ea"/>
              </a:rPr>
              <a:t>（动植物神话）</a:t>
            </a:r>
            <a:r>
              <a:rPr lang="zh-CN" altLang="en-US" sz="2400" dirty="0" smtClean="0">
                <a:latin typeface="微软雅黑" panose="020B0503020204020204" charset="-122"/>
                <a:ea typeface="微软雅黑" panose="020B0503020204020204" charset="-122"/>
                <a:sym typeface="+mn-ea"/>
              </a:rPr>
              <a:t>，</a:t>
            </a:r>
            <a:r>
              <a:rPr lang="zh-CN" altLang="en-US" sz="2400" dirty="0">
                <a:latin typeface="微软雅黑" panose="020B0503020204020204" charset="-122"/>
                <a:ea typeface="微软雅黑" panose="020B0503020204020204" charset="-122"/>
                <a:sym typeface="+mn-ea"/>
              </a:rPr>
              <a:t>以及带有明显教育意义</a:t>
            </a:r>
            <a:r>
              <a:rPr lang="zh-CN" altLang="en-US" sz="2400" dirty="0" smtClean="0">
                <a:latin typeface="微软雅黑" panose="020B0503020204020204" charset="-122"/>
                <a:ea typeface="微软雅黑" panose="020B0503020204020204" charset="-122"/>
                <a:sym typeface="+mn-ea"/>
              </a:rPr>
              <a:t>的</a:t>
            </a:r>
            <a:r>
              <a:rPr lang="zh-CN" altLang="en-US" sz="2400" dirty="0" smtClean="0">
                <a:solidFill>
                  <a:srgbClr val="C00000"/>
                </a:solidFill>
                <a:latin typeface="微软雅黑" panose="020B0503020204020204" charset="-122"/>
                <a:ea typeface="微软雅黑" panose="020B0503020204020204" charset="-122"/>
                <a:sym typeface="+mn-ea"/>
              </a:rPr>
              <a:t>（动植物故事）</a:t>
            </a:r>
            <a:r>
              <a:rPr lang="zh-CN" altLang="en-US" sz="2400" dirty="0" smtClean="0">
                <a:latin typeface="微软雅黑" panose="020B0503020204020204" charset="-122"/>
                <a:ea typeface="微软雅黑" panose="020B0503020204020204" charset="-122"/>
                <a:sym typeface="+mn-ea"/>
              </a:rPr>
              <a:t>。</a:t>
            </a:r>
            <a:endParaRPr lang="zh-CN" altLang="en-US" sz="2400" dirty="0">
              <a:latin typeface="微软雅黑" panose="020B0503020204020204" charset="-122"/>
              <a:ea typeface="微软雅黑" panose="020B0503020204020204" charset="-122"/>
              <a:sym typeface="+mn-ea"/>
            </a:endParaRPr>
          </a:p>
          <a:p>
            <a:pPr algn="l"/>
            <a:endParaRPr lang="zh-CN" altLang="en-US" sz="2400" dirty="0">
              <a:latin typeface="微软雅黑" panose="020B0503020204020204" charset="-122"/>
              <a:ea typeface="微软雅黑" panose="020B0503020204020204" charset="-122"/>
              <a:sym typeface="+mn-ea"/>
            </a:endParaRPr>
          </a:p>
          <a:p>
            <a:pPr algn="l"/>
            <a:r>
              <a:rPr lang="zh-CN" altLang="en-US" sz="2400" b="1" dirty="0">
                <a:latin typeface="楷体" panose="02010609060101010101" pitchFamily="49" charset="-122"/>
                <a:ea typeface="楷体" panose="02010609060101010101" pitchFamily="49" charset="-122"/>
              </a:rPr>
              <a:t>例如：五谷的来历</a:t>
            </a:r>
          </a:p>
        </p:txBody>
      </p:sp>
      <p:sp>
        <p:nvSpPr>
          <p:cNvPr id="8" name="五边形 7"/>
          <p:cNvSpPr/>
          <p:nvPr/>
        </p:nvSpPr>
        <p:spPr>
          <a:xfrm flipH="1">
            <a:off x="4389755" y="353469"/>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dirty="0">
                <a:latin typeface="微软雅黑" panose="020B0503020204020204" charset="-122"/>
                <a:ea typeface="微软雅黑" panose="020B0503020204020204" charset="-122"/>
              </a:rPr>
              <a:t>名词解释</a:t>
            </a:r>
          </a:p>
        </p:txBody>
      </p:sp>
      <p:sp>
        <p:nvSpPr>
          <p:cNvPr id="3" name="五边形 2"/>
          <p:cNvSpPr/>
          <p:nvPr/>
        </p:nvSpPr>
        <p:spPr>
          <a:xfrm flipH="1">
            <a:off x="6504387" y="353468"/>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a:latin typeface="微软雅黑" panose="020B0503020204020204" charset="-122"/>
                <a:ea typeface="微软雅黑" panose="020B0503020204020204" charset="-122"/>
              </a:rPr>
              <a:t>选择</a:t>
            </a:r>
          </a:p>
        </p:txBody>
      </p:sp>
      <p:pic>
        <p:nvPicPr>
          <p:cNvPr id="4" name="图片 3"/>
          <p:cNvPicPr>
            <a:picLocks noChangeAspect="1"/>
          </p:cNvPicPr>
          <p:nvPr/>
        </p:nvPicPr>
        <p:blipFill>
          <a:blip r:embed="rId4"/>
          <a:stretch>
            <a:fillRect/>
          </a:stretch>
        </p:blipFill>
        <p:spPr>
          <a:xfrm>
            <a:off x="6842760" y="3321050"/>
            <a:ext cx="3915410" cy="2995930"/>
          </a:xfrm>
          <a:prstGeom prst="rect">
            <a:avLst/>
          </a:prstGeom>
          <a:effectLst>
            <a:softEdge rad="63500"/>
          </a:effectLst>
        </p:spPr>
      </p:pic>
      <p:sp>
        <p:nvSpPr>
          <p:cNvPr id="5" name="文本框 4"/>
          <p:cNvSpPr txBox="1"/>
          <p:nvPr/>
        </p:nvSpPr>
        <p:spPr>
          <a:xfrm>
            <a:off x="433705" y="4163060"/>
            <a:ext cx="4619625" cy="1630045"/>
          </a:xfrm>
          <a:prstGeom prst="rect">
            <a:avLst/>
          </a:prstGeom>
          <a:noFill/>
        </p:spPr>
        <p:txBody>
          <a:bodyPr wrap="square" rtlCol="0" anchor="t">
            <a:spAutoFit/>
          </a:bodyPr>
          <a:lstStyle/>
          <a:p>
            <a:r>
              <a:rPr lang="zh-CN" altLang="en-US" sz="2000">
                <a:latin typeface="楷体" panose="02010609060101010101" pitchFamily="49" charset="-122"/>
                <a:ea typeface="楷体" panose="02010609060101010101" pitchFamily="49" charset="-122"/>
              </a:rPr>
              <a:t>课外小知识：</a:t>
            </a:r>
          </a:p>
          <a:p>
            <a:r>
              <a:rPr lang="zh-CN" altLang="en-US" sz="2000">
                <a:latin typeface="楷体" panose="02010609060101010101" pitchFamily="49" charset="-122"/>
                <a:ea typeface="楷体" panose="02010609060101010101" pitchFamily="49" charset="-122"/>
              </a:rPr>
              <a:t>古代有多种不同说法，最主要的有两种：一种指稻、黍、稷、麦、菽；另一种指麻、黍、稷、麦、菽。两者的区别是：前者有稻无麻，后者有麻无稻。</a:t>
            </a:r>
          </a:p>
        </p:txBody>
      </p:sp>
      <p:sp>
        <p:nvSpPr>
          <p:cNvPr id="7" name="文本框 6">
            <a:extLst>
              <a:ext uri="{FF2B5EF4-FFF2-40B4-BE49-F238E27FC236}">
                <a16:creationId xmlns:a16="http://schemas.microsoft.com/office/drawing/2014/main" xmlns="" id="{4E1F782F-E9DD-EB46-B928-7DBEB6489BDB}"/>
              </a:ext>
            </a:extLst>
          </p:cNvPr>
          <p:cNvSpPr txBox="1"/>
          <p:nvPr/>
        </p:nvSpPr>
        <p:spPr>
          <a:xfrm>
            <a:off x="0" y="217395"/>
            <a:ext cx="4674290" cy="662489"/>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4.1.2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民间传说的分类：</a:t>
            </a:r>
          </a:p>
        </p:txBody>
      </p:sp>
      <p:pic>
        <p:nvPicPr>
          <p:cNvPr id="9" name="图片 8"/>
          <p:cNvPicPr>
            <a:picLocks noChangeAspect="1"/>
          </p:cNvPicPr>
          <p:nvPr/>
        </p:nvPicPr>
        <p:blipFill>
          <a:blip r:embed="rId5"/>
          <a:stretch>
            <a:fillRect/>
          </a:stretch>
        </p:blipFill>
        <p:spPr>
          <a:xfrm>
            <a:off x="8720396" y="0"/>
            <a:ext cx="3482715" cy="1451811"/>
          </a:xfrm>
          <a:prstGeom prst="rect">
            <a:avLst/>
          </a:prstGeom>
        </p:spPr>
      </p:pic>
    </p:spTree>
    <p:custDataLst>
      <p:tags r:id="rId1"/>
    </p:custDataLst>
    <p:extLst>
      <p:ext uri="{BB962C8B-B14F-4D97-AF65-F5344CB8AC3E}">
        <p14:creationId xmlns:p14="http://schemas.microsoft.com/office/powerpoint/2010/main" val="1310446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8790" y="1313125"/>
            <a:ext cx="9839592" cy="2908300"/>
          </a:xfrm>
          <a:prstGeom prst="rect">
            <a:avLst/>
          </a:prstGeom>
        </p:spPr>
        <p:txBody>
          <a:bodyPr vert="horz" wrap="square" lIns="0" tIns="0" rIns="0" bIns="0" rtlCol="0">
            <a:spAutoFit/>
          </a:bodyPr>
          <a:lstStyle/>
          <a:p>
            <a:pPr marL="17145">
              <a:lnSpc>
                <a:spcPct val="150000"/>
              </a:lnSpc>
            </a:pPr>
            <a:r>
              <a:rPr lang="en-US" altLang="zh-CN" sz="2400" spc="47" dirty="0">
                <a:latin typeface="微软雅黑" panose="020B0503020204020204" charset="-122"/>
                <a:ea typeface="微软雅黑" panose="020B0503020204020204" charset="-122"/>
                <a:cs typeface="微软雅黑" panose="020B0503020204020204" charset="-122"/>
              </a:rPr>
              <a:t>1</a:t>
            </a:r>
            <a:r>
              <a:rPr lang="zh-CN" altLang="en-US" sz="2400" spc="47" dirty="0">
                <a:latin typeface="微软雅黑" panose="020B0503020204020204" charset="-122"/>
                <a:ea typeface="微软雅黑" panose="020B0503020204020204" charset="-122"/>
                <a:cs typeface="微软雅黑" panose="020B0503020204020204" charset="-122"/>
              </a:rPr>
              <a:t>、我国民间传说按照内容为核心的分类方法可以将民间传说分为</a:t>
            </a:r>
            <a:r>
              <a:rPr lang="en-US" altLang="zh-CN" sz="2600" b="1" spc="40" dirty="0">
                <a:latin typeface="微软雅黑" panose="020B0503020204020204" charset="-122"/>
                <a:cs typeface="微软雅黑" panose="020B0503020204020204" charset="-122"/>
              </a:rPr>
              <a:t>【 】</a:t>
            </a:r>
            <a:endParaRPr sz="2600" dirty="0">
              <a:latin typeface="微软雅黑" panose="020B0503020204020204" charset="-122"/>
              <a:cs typeface="微软雅黑" panose="020B0503020204020204" charset="-122"/>
            </a:endParaRPr>
          </a:p>
          <a:p>
            <a:pPr marR="0" lvl="0" indent="457200" fontAlgn="base" hangingPunct="0">
              <a:lnSpc>
                <a:spcPct val="150000"/>
              </a:lnSpc>
              <a:spcBef>
                <a:spcPct val="0"/>
              </a:spcBef>
              <a:spcAft>
                <a:spcPct val="0"/>
              </a:spcAft>
              <a:buClrTx/>
              <a:buSzTx/>
              <a:buFontTx/>
              <a:buNone/>
            </a:pPr>
            <a:r>
              <a:rPr lang="en-US" altLang="zh-CN" sz="2000" dirty="0">
                <a:latin typeface="微软雅黑" panose="020B0503020204020204" charset="-122"/>
                <a:ea typeface="微软雅黑" panose="020B0503020204020204" charset="-122"/>
                <a:cs typeface="Calibri" panose="020F0502020204030204" charset="0"/>
              </a:rPr>
              <a:t>A.</a:t>
            </a:r>
            <a:r>
              <a:rPr lang="zh-CN" altLang="en-US" sz="2000" dirty="0">
                <a:latin typeface="微软雅黑" panose="020B0503020204020204" charset="-122"/>
                <a:ea typeface="微软雅黑" panose="020B0503020204020204" charset="-122"/>
                <a:cs typeface="Calibri" panose="020F0502020204030204" charset="0"/>
              </a:rPr>
              <a:t>人物传说</a:t>
            </a:r>
            <a:endParaRPr lang="en-US" altLang="zh-CN" sz="2000" dirty="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en-US" altLang="zh-CN" sz="2000" dirty="0">
                <a:latin typeface="微软雅黑" panose="020B0503020204020204" charset="-122"/>
                <a:ea typeface="微软雅黑" panose="020B0503020204020204" charset="-122"/>
                <a:cs typeface="Calibri" panose="020F0502020204030204" charset="0"/>
              </a:rPr>
              <a:t>B.</a:t>
            </a:r>
            <a:r>
              <a:rPr lang="zh-CN" altLang="en-US" sz="2000" dirty="0">
                <a:latin typeface="微软雅黑" panose="020B0503020204020204" charset="-122"/>
                <a:ea typeface="微软雅黑" panose="020B0503020204020204" charset="-122"/>
                <a:cs typeface="Calibri" panose="020F0502020204030204" charset="0"/>
              </a:rPr>
              <a:t>史事传说</a:t>
            </a:r>
            <a:endParaRPr lang="en-US" altLang="zh-CN" sz="2000" dirty="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en-US" altLang="zh-CN" sz="2000" dirty="0">
                <a:latin typeface="微软雅黑" panose="020B0503020204020204" charset="-122"/>
                <a:ea typeface="微软雅黑" panose="020B0503020204020204" charset="-122"/>
                <a:cs typeface="Calibri" panose="020F0502020204030204" charset="0"/>
              </a:rPr>
              <a:t>C.</a:t>
            </a:r>
            <a:r>
              <a:rPr lang="zh-CN" altLang="en-US" sz="2000" dirty="0">
                <a:latin typeface="微软雅黑" panose="020B0503020204020204" charset="-122"/>
                <a:ea typeface="微软雅黑" panose="020B0503020204020204" charset="-122"/>
                <a:cs typeface="Calibri" panose="020F0502020204030204" charset="0"/>
              </a:rPr>
              <a:t>地方风物传说</a:t>
            </a:r>
            <a:endParaRPr lang="en-US" altLang="zh-CN" sz="2000" dirty="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en-US" altLang="zh-CN" sz="2000" dirty="0">
                <a:latin typeface="微软雅黑" panose="020B0503020204020204" charset="-122"/>
                <a:ea typeface="微软雅黑" panose="020B0503020204020204" charset="-122"/>
                <a:cs typeface="Calibri" panose="020F0502020204030204" charset="0"/>
              </a:rPr>
              <a:t>D.</a:t>
            </a:r>
            <a:r>
              <a:rPr lang="zh-CN" altLang="en-US" sz="2000" dirty="0">
                <a:latin typeface="微软雅黑" panose="020B0503020204020204" charset="-122"/>
                <a:ea typeface="微软雅黑" panose="020B0503020204020204" charset="-122"/>
                <a:cs typeface="Calibri" panose="020F0502020204030204" charset="0"/>
              </a:rPr>
              <a:t>风俗传说</a:t>
            </a:r>
            <a:endParaRPr lang="en-US" altLang="zh-CN" sz="2000" dirty="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en-US" altLang="zh-CN" sz="2000" dirty="0">
                <a:latin typeface="微软雅黑" panose="020B0503020204020204" charset="-122"/>
                <a:ea typeface="微软雅黑" panose="020B0503020204020204" charset="-122"/>
                <a:cs typeface="Calibri" panose="020F0502020204030204" charset="0"/>
              </a:rPr>
              <a:t>E.</a:t>
            </a:r>
            <a:r>
              <a:rPr lang="zh-CN" altLang="en-US" sz="2000" dirty="0">
                <a:latin typeface="微软雅黑" panose="020B0503020204020204" charset="-122"/>
                <a:ea typeface="微软雅黑" panose="020B0503020204020204" charset="-122"/>
                <a:cs typeface="Calibri" panose="020F0502020204030204" charset="0"/>
              </a:rPr>
              <a:t>动植物传说</a:t>
            </a:r>
            <a:endParaRPr lang="en-US" altLang="zh-CN" sz="2000" dirty="0">
              <a:latin typeface="微软雅黑" panose="020B0503020204020204" charset="-122"/>
              <a:ea typeface="微软雅黑" panose="020B0503020204020204" charset="-122"/>
              <a:cs typeface="Calibri" panose="020F0502020204030204" charset="0"/>
            </a:endParaRPr>
          </a:p>
        </p:txBody>
      </p:sp>
      <p:sp>
        <p:nvSpPr>
          <p:cNvPr id="4" name="文本框 3"/>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20366291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8790" y="1313125"/>
            <a:ext cx="9839592" cy="3508653"/>
          </a:xfrm>
          <a:prstGeom prst="rect">
            <a:avLst/>
          </a:prstGeom>
        </p:spPr>
        <p:txBody>
          <a:bodyPr vert="horz" wrap="square" lIns="0" tIns="0" rIns="0" bIns="0" rtlCol="0">
            <a:spAutoFit/>
          </a:bodyPr>
          <a:lstStyle/>
          <a:p>
            <a:pPr marL="17145">
              <a:lnSpc>
                <a:spcPct val="150000"/>
              </a:lnSpc>
            </a:pPr>
            <a:r>
              <a:rPr lang="en-US" altLang="zh-CN" sz="2400" spc="47" dirty="0">
                <a:latin typeface="微软雅黑" panose="020B0503020204020204" charset="-122"/>
                <a:ea typeface="微软雅黑" panose="020B0503020204020204" charset="-122"/>
                <a:cs typeface="微软雅黑" panose="020B0503020204020204" charset="-122"/>
              </a:rPr>
              <a:t>1</a:t>
            </a:r>
            <a:r>
              <a:rPr lang="zh-CN" altLang="en-US" sz="2400" spc="47" dirty="0">
                <a:latin typeface="微软雅黑" panose="020B0503020204020204" charset="-122"/>
                <a:ea typeface="微软雅黑" panose="020B0503020204020204" charset="-122"/>
                <a:cs typeface="微软雅黑" panose="020B0503020204020204" charset="-122"/>
              </a:rPr>
              <a:t>、我国民间传说按照内容为核心的分类方法可以将民间传说分为</a:t>
            </a:r>
            <a:r>
              <a:rPr lang="en-US" altLang="zh-CN" sz="2600" b="1" spc="40" dirty="0" smtClean="0">
                <a:latin typeface="微软雅黑" panose="020B0503020204020204" charset="-122"/>
                <a:cs typeface="微软雅黑" panose="020B0503020204020204" charset="-122"/>
              </a:rPr>
              <a:t>【</a:t>
            </a:r>
            <a:r>
              <a:rPr lang="en-US" altLang="zh-CN" sz="2800" spc="40" dirty="0">
                <a:solidFill>
                  <a:srgbClr val="C00000"/>
                </a:solidFill>
                <a:latin typeface="微软雅黑" panose="020B0503020204020204" charset="-122"/>
                <a:cs typeface="微软雅黑" panose="020B0503020204020204" charset="-122"/>
              </a:rPr>
              <a:t> ABCDE</a:t>
            </a:r>
            <a:r>
              <a:rPr lang="en-US" altLang="zh-CN" sz="2600" spc="40" dirty="0" smtClean="0">
                <a:solidFill>
                  <a:srgbClr val="C00000"/>
                </a:solidFill>
                <a:latin typeface="微软雅黑" panose="020B0503020204020204" charset="-122"/>
                <a:cs typeface="微软雅黑" panose="020B0503020204020204" charset="-122"/>
              </a:rPr>
              <a:t> </a:t>
            </a:r>
            <a:r>
              <a:rPr lang="en-US" altLang="zh-CN" sz="2600" b="1" spc="40" dirty="0">
                <a:latin typeface="微软雅黑" panose="020B0503020204020204" charset="-122"/>
                <a:cs typeface="微软雅黑" panose="020B0503020204020204" charset="-122"/>
              </a:rPr>
              <a:t>】</a:t>
            </a:r>
            <a:endParaRPr sz="2600" dirty="0">
              <a:latin typeface="微软雅黑" panose="020B0503020204020204" charset="-122"/>
              <a:cs typeface="微软雅黑" panose="020B0503020204020204" charset="-122"/>
            </a:endParaRPr>
          </a:p>
          <a:p>
            <a:pPr marR="0" lvl="0" indent="457200" fontAlgn="base" hangingPunct="0">
              <a:lnSpc>
                <a:spcPct val="150000"/>
              </a:lnSpc>
              <a:spcBef>
                <a:spcPct val="0"/>
              </a:spcBef>
              <a:spcAft>
                <a:spcPct val="0"/>
              </a:spcAft>
              <a:buClrTx/>
              <a:buSzTx/>
              <a:buFontTx/>
              <a:buNone/>
            </a:pPr>
            <a:r>
              <a:rPr lang="en-US" altLang="zh-CN" sz="2000" dirty="0">
                <a:solidFill>
                  <a:srgbClr val="C00000"/>
                </a:solidFill>
                <a:latin typeface="微软雅黑" panose="020B0503020204020204" charset="-122"/>
                <a:ea typeface="微软雅黑" panose="020B0503020204020204" charset="-122"/>
                <a:cs typeface="Calibri" panose="020F0502020204030204" charset="0"/>
              </a:rPr>
              <a:t>A.</a:t>
            </a:r>
            <a:r>
              <a:rPr lang="zh-CN" altLang="en-US" sz="2000" dirty="0">
                <a:solidFill>
                  <a:srgbClr val="C00000"/>
                </a:solidFill>
                <a:latin typeface="微软雅黑" panose="020B0503020204020204" charset="-122"/>
                <a:ea typeface="微软雅黑" panose="020B0503020204020204" charset="-122"/>
                <a:cs typeface="Calibri" panose="020F0502020204030204" charset="0"/>
              </a:rPr>
              <a:t>人物传说</a:t>
            </a:r>
            <a:endParaRPr lang="en-US" altLang="zh-CN" sz="2000" dirty="0">
              <a:solidFill>
                <a:srgbClr val="C00000"/>
              </a:solidFill>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en-US" altLang="zh-CN" sz="2000" dirty="0">
                <a:solidFill>
                  <a:srgbClr val="C00000"/>
                </a:solidFill>
                <a:latin typeface="微软雅黑" panose="020B0503020204020204" charset="-122"/>
                <a:ea typeface="微软雅黑" panose="020B0503020204020204" charset="-122"/>
                <a:cs typeface="Calibri" panose="020F0502020204030204" charset="0"/>
              </a:rPr>
              <a:t>B.</a:t>
            </a:r>
            <a:r>
              <a:rPr lang="zh-CN" altLang="en-US" sz="2000" dirty="0">
                <a:solidFill>
                  <a:srgbClr val="C00000"/>
                </a:solidFill>
                <a:latin typeface="微软雅黑" panose="020B0503020204020204" charset="-122"/>
                <a:ea typeface="微软雅黑" panose="020B0503020204020204" charset="-122"/>
                <a:cs typeface="Calibri" panose="020F0502020204030204" charset="0"/>
              </a:rPr>
              <a:t>史事传说</a:t>
            </a:r>
            <a:endParaRPr lang="en-US" altLang="zh-CN" sz="2000" dirty="0">
              <a:solidFill>
                <a:srgbClr val="C00000"/>
              </a:solidFill>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en-US" altLang="zh-CN" sz="2000" dirty="0">
                <a:solidFill>
                  <a:srgbClr val="C00000"/>
                </a:solidFill>
                <a:latin typeface="微软雅黑" panose="020B0503020204020204" charset="-122"/>
                <a:ea typeface="微软雅黑" panose="020B0503020204020204" charset="-122"/>
                <a:cs typeface="Calibri" panose="020F0502020204030204" charset="0"/>
              </a:rPr>
              <a:t>C.</a:t>
            </a:r>
            <a:r>
              <a:rPr lang="zh-CN" altLang="en-US" sz="2000" dirty="0">
                <a:solidFill>
                  <a:srgbClr val="C00000"/>
                </a:solidFill>
                <a:latin typeface="微软雅黑" panose="020B0503020204020204" charset="-122"/>
                <a:ea typeface="微软雅黑" panose="020B0503020204020204" charset="-122"/>
                <a:cs typeface="Calibri" panose="020F0502020204030204" charset="0"/>
              </a:rPr>
              <a:t>地方风物传说</a:t>
            </a:r>
            <a:endParaRPr lang="en-US" altLang="zh-CN" sz="2000" dirty="0">
              <a:solidFill>
                <a:srgbClr val="C00000"/>
              </a:solidFill>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en-US" altLang="zh-CN" sz="2000" dirty="0">
                <a:solidFill>
                  <a:srgbClr val="C00000"/>
                </a:solidFill>
                <a:latin typeface="微软雅黑" panose="020B0503020204020204" charset="-122"/>
                <a:ea typeface="微软雅黑" panose="020B0503020204020204" charset="-122"/>
                <a:cs typeface="Calibri" panose="020F0502020204030204" charset="0"/>
              </a:rPr>
              <a:t>D.</a:t>
            </a:r>
            <a:r>
              <a:rPr lang="zh-CN" altLang="en-US" sz="2000" dirty="0">
                <a:solidFill>
                  <a:srgbClr val="C00000"/>
                </a:solidFill>
                <a:latin typeface="微软雅黑" panose="020B0503020204020204" charset="-122"/>
                <a:ea typeface="微软雅黑" panose="020B0503020204020204" charset="-122"/>
                <a:cs typeface="Calibri" panose="020F0502020204030204" charset="0"/>
              </a:rPr>
              <a:t>风俗传说</a:t>
            </a:r>
            <a:endParaRPr lang="en-US" altLang="zh-CN" sz="2000" dirty="0">
              <a:solidFill>
                <a:srgbClr val="C00000"/>
              </a:solidFill>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en-US" altLang="zh-CN" sz="2000" dirty="0">
                <a:solidFill>
                  <a:srgbClr val="C00000"/>
                </a:solidFill>
                <a:latin typeface="微软雅黑" panose="020B0503020204020204" charset="-122"/>
                <a:ea typeface="微软雅黑" panose="020B0503020204020204" charset="-122"/>
                <a:cs typeface="Calibri" panose="020F0502020204030204" charset="0"/>
              </a:rPr>
              <a:t>E.</a:t>
            </a:r>
            <a:r>
              <a:rPr lang="zh-CN" altLang="en-US" sz="2000" dirty="0">
                <a:solidFill>
                  <a:srgbClr val="C00000"/>
                </a:solidFill>
                <a:latin typeface="微软雅黑" panose="020B0503020204020204" charset="-122"/>
                <a:ea typeface="微软雅黑" panose="020B0503020204020204" charset="-122"/>
                <a:cs typeface="Calibri" panose="020F0502020204030204" charset="0"/>
              </a:rPr>
              <a:t>动植物传说</a:t>
            </a:r>
            <a:endParaRPr lang="en-US" altLang="zh-CN" sz="2000" dirty="0">
              <a:solidFill>
                <a:srgbClr val="C00000"/>
              </a:solidFill>
              <a:latin typeface="微软雅黑" panose="020B0503020204020204" charset="-122"/>
              <a:ea typeface="微软雅黑" panose="020B0503020204020204" charset="-122"/>
              <a:cs typeface="Calibri" panose="020F0502020204030204" charset="0"/>
            </a:endParaRPr>
          </a:p>
        </p:txBody>
      </p:sp>
      <p:sp>
        <p:nvSpPr>
          <p:cNvPr id="4" name="文本框 3"/>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747477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816100"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全书框架</a:t>
            </a:r>
          </a:p>
        </p:txBody>
      </p:sp>
      <p:sp>
        <p:nvSpPr>
          <p:cNvPr id="7" name="文本框 6"/>
          <p:cNvSpPr txBox="1"/>
          <p:nvPr/>
        </p:nvSpPr>
        <p:spPr>
          <a:xfrm>
            <a:off x="190500" y="5396230"/>
            <a:ext cx="3260090"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加粗标黄</a:t>
            </a:r>
            <a:r>
              <a:rPr kumimoji="0" lang="zh-CN" altLang="en-US" sz="24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章节为考前复习</a:t>
            </a:r>
            <a:r>
              <a:rPr kumimoji="0" lang="zh-CN" altLang="en-US" sz="2400" b="1"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重点和优先章节</a:t>
            </a:r>
          </a:p>
        </p:txBody>
      </p:sp>
      <p:pic>
        <p:nvPicPr>
          <p:cNvPr id="9" name="图片 8" descr="民间文学概论"/>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195830" y="169545"/>
            <a:ext cx="10058400" cy="6518910"/>
          </a:xfrm>
          <a:prstGeom prst="rect">
            <a:avLst/>
          </a:prstGeom>
        </p:spPr>
      </p:pic>
    </p:spTree>
    <p:custDataLst>
      <p:tags r:id="rId1"/>
    </p:custDataLst>
    <p:extLst>
      <p:ext uri="{BB962C8B-B14F-4D97-AF65-F5344CB8AC3E}">
        <p14:creationId xmlns:p14="http://schemas.microsoft.com/office/powerpoint/2010/main" val="11910805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8790" y="1313125"/>
            <a:ext cx="9839592" cy="3323987"/>
          </a:xfrm>
          <a:prstGeom prst="rect">
            <a:avLst/>
          </a:prstGeom>
        </p:spPr>
        <p:txBody>
          <a:bodyPr vert="horz" wrap="square" lIns="0" tIns="0" rIns="0" bIns="0" rtlCol="0">
            <a:spAutoFit/>
          </a:bodyPr>
          <a:lstStyle/>
          <a:p>
            <a:pPr>
              <a:lnSpc>
                <a:spcPct val="150000"/>
              </a:lnSpc>
            </a:pPr>
            <a:r>
              <a:rPr lang="en-US" altLang="zh-CN" sz="2400" spc="47" dirty="0">
                <a:latin typeface="Microsoft YaHei" charset="-122"/>
                <a:ea typeface="Microsoft YaHei" charset="-122"/>
                <a:cs typeface="Microsoft YaHei" charset="-122"/>
              </a:rPr>
              <a:t>2</a:t>
            </a:r>
            <a:r>
              <a:rPr lang="zh-CN" altLang="en-US" sz="2400" spc="47" dirty="0" smtClean="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狄仁杰的传说属于（ ） </a:t>
            </a:r>
            <a:endParaRPr lang="en-US" altLang="zh-CN" sz="2400" dirty="0" smtClean="0">
              <a:latin typeface="Microsoft YaHei" charset="-122"/>
              <a:ea typeface="Microsoft YaHei" charset="-122"/>
              <a:cs typeface="Microsoft YaHei" charset="-122"/>
            </a:endParaRPr>
          </a:p>
          <a:p>
            <a:pPr>
              <a:lnSpc>
                <a:spcPct val="150000"/>
              </a:lnSpc>
            </a:pP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农民起义英雄的传说</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文人的传说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清官的传说</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宗教人物的传说</a:t>
            </a:r>
          </a:p>
        </p:txBody>
      </p:sp>
      <p:sp>
        <p:nvSpPr>
          <p:cNvPr id="4" name="文本框 3"/>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9580685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8790" y="1313125"/>
            <a:ext cx="9839592" cy="3323987"/>
          </a:xfrm>
          <a:prstGeom prst="rect">
            <a:avLst/>
          </a:prstGeom>
        </p:spPr>
        <p:txBody>
          <a:bodyPr vert="horz" wrap="square" lIns="0" tIns="0" rIns="0" bIns="0" rtlCol="0">
            <a:spAutoFit/>
          </a:bodyPr>
          <a:lstStyle/>
          <a:p>
            <a:pPr>
              <a:lnSpc>
                <a:spcPct val="150000"/>
              </a:lnSpc>
            </a:pPr>
            <a:r>
              <a:rPr lang="en-US" altLang="zh-CN" sz="2400" spc="47" dirty="0" smtClean="0">
                <a:latin typeface="Microsoft YaHei" charset="-122"/>
                <a:ea typeface="Microsoft YaHei" charset="-122"/>
                <a:cs typeface="Microsoft YaHei" charset="-122"/>
              </a:rPr>
              <a:t>2</a:t>
            </a:r>
            <a:r>
              <a:rPr lang="zh-CN" altLang="en-US" sz="2400" spc="47" dirty="0" smtClean="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狄仁杰的传说属于</a:t>
            </a:r>
            <a:r>
              <a:rPr lang="zh-CN" altLang="en-US" sz="2400" dirty="0" smtClean="0">
                <a:latin typeface="Microsoft YaHei" charset="-122"/>
                <a:ea typeface="Microsoft YaHei" charset="-122"/>
                <a:cs typeface="Microsoft YaHei" charset="-122"/>
              </a:rPr>
              <a:t>（</a:t>
            </a:r>
            <a:r>
              <a:rPr lang="en-US" altLang="zh-CN" sz="2400" dirty="0">
                <a:solidFill>
                  <a:srgbClr val="C00000"/>
                </a:solidFill>
                <a:latin typeface="Microsoft YaHei" charset="-122"/>
                <a:ea typeface="Microsoft YaHei" charset="-122"/>
                <a:cs typeface="Microsoft YaHei" charset="-122"/>
              </a:rPr>
              <a:t> C</a:t>
            </a:r>
            <a:r>
              <a:rPr lang="zh-CN" altLang="en-US" sz="2400" dirty="0" smtClean="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 </a:t>
            </a:r>
            <a:endParaRPr lang="en-US" altLang="zh-CN" sz="2400" dirty="0" smtClean="0">
              <a:latin typeface="Microsoft YaHei" charset="-122"/>
              <a:ea typeface="Microsoft YaHei" charset="-122"/>
              <a:cs typeface="Microsoft YaHei" charset="-122"/>
            </a:endParaRPr>
          </a:p>
          <a:p>
            <a:pPr>
              <a:lnSpc>
                <a:spcPct val="150000"/>
              </a:lnSpc>
            </a:pP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农民起义英雄的传说</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文人的传说 </a:t>
            </a:r>
          </a:p>
          <a:p>
            <a:pPr>
              <a:lnSpc>
                <a:spcPct val="150000"/>
              </a:lnSpc>
            </a:pPr>
            <a:r>
              <a:rPr lang="en-US" altLang="zh-CN" sz="2400" dirty="0">
                <a:solidFill>
                  <a:srgbClr val="C00000"/>
                </a:solidFill>
                <a:latin typeface="Microsoft YaHei" charset="-122"/>
                <a:ea typeface="Microsoft YaHei" charset="-122"/>
                <a:cs typeface="Microsoft YaHei" charset="-122"/>
              </a:rPr>
              <a:t>C:</a:t>
            </a:r>
            <a:r>
              <a:rPr lang="zh-CN" altLang="en-US" sz="2400" dirty="0">
                <a:solidFill>
                  <a:srgbClr val="C00000"/>
                </a:solidFill>
                <a:latin typeface="Microsoft YaHei" charset="-122"/>
                <a:ea typeface="Microsoft YaHei" charset="-122"/>
                <a:cs typeface="Microsoft YaHei" charset="-122"/>
              </a:rPr>
              <a:t>清官的传说</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宗教人物的传说</a:t>
            </a:r>
          </a:p>
        </p:txBody>
      </p:sp>
      <p:sp>
        <p:nvSpPr>
          <p:cNvPr id="4" name="文本框 3"/>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0663475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7904" y="1530839"/>
            <a:ext cx="9839592" cy="2769989"/>
          </a:xfrm>
          <a:prstGeom prst="rect">
            <a:avLst/>
          </a:prstGeom>
        </p:spPr>
        <p:txBody>
          <a:bodyPr vert="horz" wrap="square" lIns="0" tIns="0" rIns="0" bIns="0" rtlCol="0">
            <a:spAutoFit/>
          </a:bodyPr>
          <a:lstStyle/>
          <a:p>
            <a:pPr>
              <a:lnSpc>
                <a:spcPct val="150000"/>
              </a:lnSpc>
            </a:pPr>
            <a:r>
              <a:rPr lang="en-US" altLang="zh-CN" sz="2400" spc="47" dirty="0">
                <a:latin typeface="Microsoft YaHei" charset="-122"/>
                <a:ea typeface="Microsoft YaHei" charset="-122"/>
                <a:cs typeface="Microsoft YaHei" charset="-122"/>
              </a:rPr>
              <a:t>3</a:t>
            </a:r>
            <a:r>
              <a:rPr lang="zh-CN" altLang="en-US" sz="2400" spc="47" dirty="0" smtClean="0">
                <a:latin typeface="Microsoft YaHei" charset="-122"/>
                <a:ea typeface="Microsoft YaHei" charset="-122"/>
                <a:cs typeface="Microsoft YaHei" charset="-122"/>
              </a:rPr>
              <a:t>、</a:t>
            </a:r>
            <a:r>
              <a:rPr lang="zh-CN" altLang="en-US" sz="2400" dirty="0" smtClean="0"/>
              <a:t>张三丰</a:t>
            </a:r>
            <a:r>
              <a:rPr lang="zh-CN" altLang="en-US" sz="2400" dirty="0"/>
              <a:t>的传说属于（ ）</a:t>
            </a:r>
          </a:p>
          <a:p>
            <a:pPr>
              <a:lnSpc>
                <a:spcPct val="150000"/>
              </a:lnSpc>
            </a:pPr>
            <a:r>
              <a:rPr lang="en-US" altLang="zh-CN" sz="2400" dirty="0"/>
              <a:t>A:</a:t>
            </a:r>
            <a:r>
              <a:rPr lang="zh-CN" altLang="en-US" sz="2400" dirty="0"/>
              <a:t>农民起义英雄的传说</a:t>
            </a:r>
          </a:p>
          <a:p>
            <a:pPr>
              <a:lnSpc>
                <a:spcPct val="150000"/>
              </a:lnSpc>
            </a:pPr>
            <a:r>
              <a:rPr lang="en-US" altLang="zh-CN" sz="2400" dirty="0"/>
              <a:t>B:</a:t>
            </a:r>
            <a:r>
              <a:rPr lang="zh-CN" altLang="en-US" sz="2400" dirty="0"/>
              <a:t>文人的传说 </a:t>
            </a:r>
          </a:p>
          <a:p>
            <a:pPr>
              <a:lnSpc>
                <a:spcPct val="150000"/>
              </a:lnSpc>
            </a:pPr>
            <a:r>
              <a:rPr lang="en-US" altLang="zh-CN" sz="2400" dirty="0"/>
              <a:t>C:</a:t>
            </a:r>
            <a:r>
              <a:rPr lang="zh-CN" altLang="en-US" sz="2400" dirty="0"/>
              <a:t>神医的传说</a:t>
            </a:r>
          </a:p>
          <a:p>
            <a:pPr>
              <a:lnSpc>
                <a:spcPct val="150000"/>
              </a:lnSpc>
            </a:pPr>
            <a:r>
              <a:rPr lang="en-US" altLang="zh-CN" sz="2400" dirty="0"/>
              <a:t>D:</a:t>
            </a:r>
            <a:r>
              <a:rPr lang="zh-CN" altLang="en-US" sz="2400" dirty="0"/>
              <a:t>宗教人物的传说</a:t>
            </a:r>
          </a:p>
        </p:txBody>
      </p:sp>
      <p:sp>
        <p:nvSpPr>
          <p:cNvPr id="4" name="文本框 3"/>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040323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7904" y="1530839"/>
            <a:ext cx="9839592" cy="2769989"/>
          </a:xfrm>
          <a:prstGeom prst="rect">
            <a:avLst/>
          </a:prstGeom>
        </p:spPr>
        <p:txBody>
          <a:bodyPr vert="horz" wrap="square" lIns="0" tIns="0" rIns="0" bIns="0" rtlCol="0">
            <a:spAutoFit/>
          </a:bodyPr>
          <a:lstStyle/>
          <a:p>
            <a:pPr>
              <a:lnSpc>
                <a:spcPct val="150000"/>
              </a:lnSpc>
            </a:pPr>
            <a:r>
              <a:rPr lang="en-US" altLang="zh-CN" sz="2400" spc="47" dirty="0">
                <a:latin typeface="Microsoft YaHei" charset="-122"/>
                <a:ea typeface="Microsoft YaHei" charset="-122"/>
                <a:cs typeface="Microsoft YaHei" charset="-122"/>
              </a:rPr>
              <a:t>3</a:t>
            </a:r>
            <a:r>
              <a:rPr lang="zh-CN" altLang="en-US" sz="2400" spc="47" dirty="0" smtClean="0">
                <a:latin typeface="Microsoft YaHei" charset="-122"/>
                <a:ea typeface="Microsoft YaHei" charset="-122"/>
                <a:cs typeface="Microsoft YaHei" charset="-122"/>
              </a:rPr>
              <a:t>、</a:t>
            </a:r>
            <a:r>
              <a:rPr lang="zh-CN" altLang="en-US" sz="2400" dirty="0" smtClean="0"/>
              <a:t>张三丰</a:t>
            </a:r>
            <a:r>
              <a:rPr lang="zh-CN" altLang="en-US" sz="2400" dirty="0"/>
              <a:t>的传说属于</a:t>
            </a:r>
            <a:r>
              <a:rPr lang="zh-CN" altLang="en-US" sz="2400" dirty="0" smtClean="0"/>
              <a:t>（</a:t>
            </a:r>
            <a:r>
              <a:rPr lang="en-US" altLang="zh-CN" sz="2400" dirty="0">
                <a:solidFill>
                  <a:srgbClr val="C00000"/>
                </a:solidFill>
              </a:rPr>
              <a:t> D</a:t>
            </a:r>
            <a:r>
              <a:rPr lang="zh-CN" altLang="en-US" sz="2400" dirty="0" smtClean="0"/>
              <a:t> </a:t>
            </a:r>
            <a:r>
              <a:rPr lang="zh-CN" altLang="en-US" sz="2400" dirty="0"/>
              <a:t>）</a:t>
            </a:r>
          </a:p>
          <a:p>
            <a:pPr>
              <a:lnSpc>
                <a:spcPct val="150000"/>
              </a:lnSpc>
            </a:pPr>
            <a:r>
              <a:rPr lang="en-US" altLang="zh-CN" sz="2400" dirty="0"/>
              <a:t>A:</a:t>
            </a:r>
            <a:r>
              <a:rPr lang="zh-CN" altLang="en-US" sz="2400" dirty="0"/>
              <a:t>农民起义英雄的传说</a:t>
            </a:r>
          </a:p>
          <a:p>
            <a:pPr>
              <a:lnSpc>
                <a:spcPct val="150000"/>
              </a:lnSpc>
            </a:pPr>
            <a:r>
              <a:rPr lang="en-US" altLang="zh-CN" sz="2400" dirty="0"/>
              <a:t>B:</a:t>
            </a:r>
            <a:r>
              <a:rPr lang="zh-CN" altLang="en-US" sz="2400" dirty="0"/>
              <a:t>文人的传说 </a:t>
            </a:r>
          </a:p>
          <a:p>
            <a:pPr>
              <a:lnSpc>
                <a:spcPct val="150000"/>
              </a:lnSpc>
            </a:pPr>
            <a:r>
              <a:rPr lang="en-US" altLang="zh-CN" sz="2400" dirty="0"/>
              <a:t>C:</a:t>
            </a:r>
            <a:r>
              <a:rPr lang="zh-CN" altLang="en-US" sz="2400" dirty="0"/>
              <a:t>神医的传说</a:t>
            </a:r>
          </a:p>
          <a:p>
            <a:pPr>
              <a:lnSpc>
                <a:spcPct val="150000"/>
              </a:lnSpc>
            </a:pPr>
            <a:r>
              <a:rPr lang="en-US" altLang="zh-CN" sz="2400" dirty="0">
                <a:solidFill>
                  <a:srgbClr val="C00000"/>
                </a:solidFill>
              </a:rPr>
              <a:t>D:</a:t>
            </a:r>
            <a:r>
              <a:rPr lang="zh-CN" altLang="en-US" sz="2400" dirty="0">
                <a:solidFill>
                  <a:srgbClr val="C00000"/>
                </a:solidFill>
              </a:rPr>
              <a:t>宗教人物的传说</a:t>
            </a:r>
          </a:p>
        </p:txBody>
      </p:sp>
      <p:sp>
        <p:nvSpPr>
          <p:cNvPr id="4" name="文本框 3"/>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6617707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7904" y="1530839"/>
            <a:ext cx="9839592" cy="2807948"/>
          </a:xfrm>
          <a:prstGeom prst="rect">
            <a:avLst/>
          </a:prstGeom>
        </p:spPr>
        <p:txBody>
          <a:bodyPr vert="horz" wrap="square" lIns="0" tIns="0" rIns="0" bIns="0" rtlCol="0">
            <a:spAutoFit/>
          </a:bodyPr>
          <a:lstStyle/>
          <a:p>
            <a:pPr>
              <a:lnSpc>
                <a:spcPct val="150000"/>
              </a:lnSpc>
            </a:pPr>
            <a:r>
              <a:rPr lang="en-US" altLang="zh-CN" sz="2400" spc="47" dirty="0" smtClean="0">
                <a:latin typeface="Microsoft YaHei" charset="-122"/>
                <a:ea typeface="Microsoft YaHei" charset="-122"/>
                <a:cs typeface="Microsoft YaHei" charset="-122"/>
              </a:rPr>
              <a:t>4</a:t>
            </a:r>
            <a:r>
              <a:rPr lang="zh-CN" altLang="en-US" sz="2400" spc="47" dirty="0" smtClean="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史事传说和人物传说的区别在于（ ）</a:t>
            </a:r>
          </a:p>
          <a:p>
            <a:pPr>
              <a:lnSpc>
                <a:spcPct val="150000"/>
              </a:lnSpc>
            </a:pPr>
            <a:r>
              <a:rPr lang="en-US" altLang="zh-CN" sz="2000" dirty="0">
                <a:latin typeface="Microsoft YaHei" charset="-122"/>
                <a:ea typeface="Microsoft YaHei" charset="-122"/>
                <a:cs typeface="Microsoft YaHei" charset="-122"/>
              </a:rPr>
              <a:t>A:</a:t>
            </a:r>
            <a:r>
              <a:rPr lang="zh-CN" altLang="en-US" sz="2000" dirty="0">
                <a:latin typeface="Microsoft YaHei" charset="-122"/>
                <a:ea typeface="Microsoft YaHei" charset="-122"/>
                <a:cs typeface="Microsoft YaHei" charset="-122"/>
              </a:rPr>
              <a:t>史事传说重在记事，人物传说重在记人</a:t>
            </a:r>
          </a:p>
          <a:p>
            <a:pPr>
              <a:lnSpc>
                <a:spcPct val="150000"/>
              </a:lnSpc>
            </a:pPr>
            <a:r>
              <a:rPr lang="en-US" altLang="zh-CN" sz="2000" dirty="0">
                <a:latin typeface="Microsoft YaHei" charset="-122"/>
                <a:ea typeface="Microsoft YaHei" charset="-122"/>
                <a:cs typeface="Microsoft YaHei" charset="-122"/>
              </a:rPr>
              <a:t>B:</a:t>
            </a:r>
            <a:r>
              <a:rPr lang="zh-CN" altLang="en-US" sz="2000" dirty="0">
                <a:latin typeface="Microsoft YaHei" charset="-122"/>
                <a:ea typeface="Microsoft YaHei" charset="-122"/>
                <a:cs typeface="Microsoft YaHei" charset="-122"/>
              </a:rPr>
              <a:t>史事传说中的人物一般是普通百姓 </a:t>
            </a:r>
          </a:p>
          <a:p>
            <a:pPr>
              <a:lnSpc>
                <a:spcPct val="150000"/>
              </a:lnSpc>
            </a:pPr>
            <a:r>
              <a:rPr lang="en-US" altLang="zh-CN" sz="2000" dirty="0">
                <a:latin typeface="Microsoft YaHei" charset="-122"/>
                <a:ea typeface="Microsoft YaHei" charset="-122"/>
                <a:cs typeface="Microsoft YaHei" charset="-122"/>
              </a:rPr>
              <a:t>C:</a:t>
            </a:r>
            <a:r>
              <a:rPr lang="zh-CN" altLang="en-US" sz="2000" dirty="0">
                <a:latin typeface="Microsoft YaHei" charset="-122"/>
                <a:ea typeface="Microsoft YaHei" charset="-122"/>
                <a:cs typeface="Microsoft YaHei" charset="-122"/>
              </a:rPr>
              <a:t>史事传说关心历史事件全过程 </a:t>
            </a:r>
          </a:p>
          <a:p>
            <a:pPr>
              <a:lnSpc>
                <a:spcPct val="150000"/>
              </a:lnSpc>
            </a:pPr>
            <a:r>
              <a:rPr lang="en-US" altLang="zh-CN" sz="2000" dirty="0">
                <a:latin typeface="Microsoft YaHei" charset="-122"/>
                <a:ea typeface="Microsoft YaHei" charset="-122"/>
                <a:cs typeface="Microsoft YaHei" charset="-122"/>
              </a:rPr>
              <a:t>D:</a:t>
            </a:r>
            <a:r>
              <a:rPr lang="zh-CN" altLang="en-US" sz="2000" dirty="0">
                <a:latin typeface="Microsoft YaHei" charset="-122"/>
                <a:ea typeface="Microsoft YaHei" charset="-122"/>
                <a:cs typeface="Microsoft YaHei" charset="-122"/>
              </a:rPr>
              <a:t>人物传说中的人物一般是著名人物</a:t>
            </a:r>
          </a:p>
          <a:p>
            <a:pPr>
              <a:lnSpc>
                <a:spcPct val="150000"/>
              </a:lnSpc>
            </a:pPr>
            <a:r>
              <a:rPr lang="en-US" altLang="zh-CN" sz="2000" dirty="0">
                <a:latin typeface="Microsoft YaHei" charset="-122"/>
                <a:ea typeface="Microsoft YaHei" charset="-122"/>
                <a:cs typeface="Microsoft YaHei" charset="-122"/>
              </a:rPr>
              <a:t>E:</a:t>
            </a:r>
            <a:r>
              <a:rPr lang="zh-CN" altLang="en-US" sz="2000" dirty="0">
                <a:latin typeface="Microsoft YaHei" charset="-122"/>
                <a:ea typeface="Microsoft YaHei" charset="-122"/>
                <a:cs typeface="Microsoft YaHei" charset="-122"/>
              </a:rPr>
              <a:t>史事传说往往从不同角度记录历史事件的某一个片段</a:t>
            </a:r>
          </a:p>
        </p:txBody>
      </p:sp>
      <p:sp>
        <p:nvSpPr>
          <p:cNvPr id="4" name="文本框 3"/>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5624143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7904" y="1530839"/>
            <a:ext cx="9839592" cy="2862322"/>
          </a:xfrm>
          <a:prstGeom prst="rect">
            <a:avLst/>
          </a:prstGeom>
        </p:spPr>
        <p:txBody>
          <a:bodyPr vert="horz" wrap="square" lIns="0" tIns="0" rIns="0" bIns="0" rtlCol="0">
            <a:spAutoFit/>
          </a:bodyPr>
          <a:lstStyle/>
          <a:p>
            <a:pPr>
              <a:lnSpc>
                <a:spcPct val="150000"/>
              </a:lnSpc>
            </a:pPr>
            <a:r>
              <a:rPr lang="en-US" altLang="zh-CN" sz="2400" spc="47" dirty="0" smtClean="0">
                <a:latin typeface="Microsoft YaHei" charset="-122"/>
                <a:ea typeface="Microsoft YaHei" charset="-122"/>
                <a:cs typeface="Microsoft YaHei" charset="-122"/>
              </a:rPr>
              <a:t>4</a:t>
            </a:r>
            <a:r>
              <a:rPr lang="zh-CN" altLang="en-US" sz="2400" spc="47" dirty="0" smtClean="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史事传说和人物传说的区别在于</a:t>
            </a:r>
            <a:r>
              <a:rPr lang="zh-CN" altLang="en-US" sz="2400" dirty="0" smtClean="0">
                <a:latin typeface="Microsoft YaHei" charset="-122"/>
                <a:ea typeface="Microsoft YaHei" charset="-122"/>
                <a:cs typeface="Microsoft YaHei" charset="-122"/>
              </a:rPr>
              <a:t>（</a:t>
            </a:r>
            <a:r>
              <a:rPr lang="en-US" altLang="zh-CN" sz="2400" dirty="0">
                <a:solidFill>
                  <a:srgbClr val="C00000"/>
                </a:solidFill>
                <a:latin typeface="Microsoft YaHei" charset="-122"/>
                <a:ea typeface="Microsoft YaHei" charset="-122"/>
                <a:cs typeface="Microsoft YaHei" charset="-122"/>
              </a:rPr>
              <a:t> </a:t>
            </a:r>
            <a:r>
              <a:rPr lang="en-US" altLang="zh-CN" sz="2400" dirty="0" smtClean="0">
                <a:solidFill>
                  <a:srgbClr val="C00000"/>
                </a:solidFill>
                <a:latin typeface="Microsoft YaHei" charset="-122"/>
                <a:ea typeface="Microsoft YaHei" charset="-122"/>
                <a:cs typeface="Microsoft YaHei" charset="-122"/>
              </a:rPr>
              <a:t>ABD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000" dirty="0">
                <a:solidFill>
                  <a:srgbClr val="C00000"/>
                </a:solidFill>
                <a:latin typeface="Microsoft YaHei" charset="-122"/>
                <a:ea typeface="Microsoft YaHei" charset="-122"/>
                <a:cs typeface="Microsoft YaHei" charset="-122"/>
              </a:rPr>
              <a:t>A:</a:t>
            </a:r>
            <a:r>
              <a:rPr lang="zh-CN" altLang="en-US" sz="2000" dirty="0">
                <a:solidFill>
                  <a:srgbClr val="C00000"/>
                </a:solidFill>
                <a:latin typeface="Microsoft YaHei" charset="-122"/>
                <a:ea typeface="Microsoft YaHei" charset="-122"/>
                <a:cs typeface="Microsoft YaHei" charset="-122"/>
              </a:rPr>
              <a:t>史事传说重在记事，人物传说重在记人</a:t>
            </a:r>
          </a:p>
          <a:p>
            <a:pPr>
              <a:lnSpc>
                <a:spcPct val="150000"/>
              </a:lnSpc>
            </a:pPr>
            <a:r>
              <a:rPr lang="en-US" altLang="zh-CN" sz="2000" dirty="0">
                <a:solidFill>
                  <a:srgbClr val="C00000"/>
                </a:solidFill>
                <a:latin typeface="Microsoft YaHei" charset="-122"/>
                <a:ea typeface="Microsoft YaHei" charset="-122"/>
                <a:cs typeface="Microsoft YaHei" charset="-122"/>
              </a:rPr>
              <a:t>B:</a:t>
            </a:r>
            <a:r>
              <a:rPr lang="zh-CN" altLang="en-US" sz="2000" dirty="0">
                <a:solidFill>
                  <a:srgbClr val="C00000"/>
                </a:solidFill>
                <a:latin typeface="Microsoft YaHei" charset="-122"/>
                <a:ea typeface="Microsoft YaHei" charset="-122"/>
                <a:cs typeface="Microsoft YaHei" charset="-122"/>
              </a:rPr>
              <a:t>史事传说中的人物一般是普通百姓 </a:t>
            </a:r>
          </a:p>
          <a:p>
            <a:pPr>
              <a:lnSpc>
                <a:spcPct val="150000"/>
              </a:lnSpc>
            </a:pPr>
            <a:r>
              <a:rPr lang="en-US" altLang="zh-CN" sz="2000" dirty="0">
                <a:latin typeface="Microsoft YaHei" charset="-122"/>
                <a:ea typeface="Microsoft YaHei" charset="-122"/>
                <a:cs typeface="Microsoft YaHei" charset="-122"/>
              </a:rPr>
              <a:t>C:</a:t>
            </a:r>
            <a:r>
              <a:rPr lang="zh-CN" altLang="en-US" sz="2000" dirty="0">
                <a:latin typeface="Microsoft YaHei" charset="-122"/>
                <a:ea typeface="Microsoft YaHei" charset="-122"/>
                <a:cs typeface="Microsoft YaHei" charset="-122"/>
              </a:rPr>
              <a:t>史事传说关心历史事件全过程 </a:t>
            </a:r>
          </a:p>
          <a:p>
            <a:pPr>
              <a:lnSpc>
                <a:spcPct val="150000"/>
              </a:lnSpc>
            </a:pPr>
            <a:r>
              <a:rPr lang="en-US" altLang="zh-CN" sz="2000" dirty="0">
                <a:solidFill>
                  <a:srgbClr val="C00000"/>
                </a:solidFill>
                <a:latin typeface="Microsoft YaHei" charset="-122"/>
                <a:ea typeface="Microsoft YaHei" charset="-122"/>
                <a:cs typeface="Microsoft YaHei" charset="-122"/>
              </a:rPr>
              <a:t>D:</a:t>
            </a:r>
            <a:r>
              <a:rPr lang="zh-CN" altLang="en-US" sz="2000" dirty="0">
                <a:solidFill>
                  <a:srgbClr val="C00000"/>
                </a:solidFill>
                <a:latin typeface="Microsoft YaHei" charset="-122"/>
                <a:ea typeface="Microsoft YaHei" charset="-122"/>
                <a:cs typeface="Microsoft YaHei" charset="-122"/>
              </a:rPr>
              <a:t>人物传说中的人物一般是著名人物</a:t>
            </a:r>
          </a:p>
          <a:p>
            <a:pPr>
              <a:lnSpc>
                <a:spcPct val="150000"/>
              </a:lnSpc>
            </a:pPr>
            <a:r>
              <a:rPr lang="en-US" altLang="zh-CN" sz="2000" dirty="0">
                <a:latin typeface="Microsoft YaHei" charset="-122"/>
                <a:ea typeface="Microsoft YaHei" charset="-122"/>
                <a:cs typeface="Microsoft YaHei" charset="-122"/>
              </a:rPr>
              <a:t>E:</a:t>
            </a:r>
            <a:r>
              <a:rPr lang="zh-CN" altLang="en-US" sz="2000" dirty="0">
                <a:latin typeface="Microsoft YaHei" charset="-122"/>
                <a:ea typeface="Microsoft YaHei" charset="-122"/>
                <a:cs typeface="Microsoft YaHei" charset="-122"/>
              </a:rPr>
              <a:t>史事传说往往从不同角度记录历史事件的某一个片段</a:t>
            </a:r>
          </a:p>
        </p:txBody>
      </p:sp>
      <p:sp>
        <p:nvSpPr>
          <p:cNvPr id="4" name="文本框 3"/>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421861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7904" y="1530839"/>
            <a:ext cx="9839592" cy="3877985"/>
          </a:xfrm>
          <a:prstGeom prst="rect">
            <a:avLst/>
          </a:prstGeom>
        </p:spPr>
        <p:txBody>
          <a:bodyPr vert="horz" wrap="square" lIns="0" tIns="0" rIns="0" bIns="0" rtlCol="0">
            <a:spAutoFit/>
          </a:bodyPr>
          <a:lstStyle/>
          <a:p>
            <a:pPr>
              <a:lnSpc>
                <a:spcPct val="150000"/>
              </a:lnSpc>
            </a:pPr>
            <a:r>
              <a:rPr lang="en-US" altLang="zh-CN" sz="2400" spc="47" dirty="0" smtClean="0">
                <a:latin typeface="Microsoft YaHei" charset="-122"/>
                <a:ea typeface="Microsoft YaHei" charset="-122"/>
                <a:cs typeface="Microsoft YaHei" charset="-122"/>
              </a:rPr>
              <a:t>5</a:t>
            </a:r>
            <a:r>
              <a:rPr lang="zh-CN" altLang="en-US" sz="2400" spc="47"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）以人物为中心，记叙他们的事迹，包含着民众对这些历史人物的评价，也融合讲述人的个人情感。</a:t>
            </a:r>
            <a:br>
              <a:rPr lang="zh-CN" altLang="en-US" sz="2400" dirty="0">
                <a:latin typeface="Microsoft YaHei" charset="-122"/>
                <a:ea typeface="Microsoft YaHei" charset="-122"/>
                <a:cs typeface="Microsoft YaHei" charset="-122"/>
              </a:rPr>
            </a:b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人物传说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史事传说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风俗传说</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地方风物传说</a:t>
            </a:r>
          </a:p>
        </p:txBody>
      </p:sp>
      <p:sp>
        <p:nvSpPr>
          <p:cNvPr id="4" name="文本框 3"/>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6543921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7904" y="1530839"/>
            <a:ext cx="9839592" cy="3877985"/>
          </a:xfrm>
          <a:prstGeom prst="rect">
            <a:avLst/>
          </a:prstGeom>
        </p:spPr>
        <p:txBody>
          <a:bodyPr vert="horz" wrap="square" lIns="0" tIns="0" rIns="0" bIns="0" rtlCol="0">
            <a:spAutoFit/>
          </a:bodyPr>
          <a:lstStyle/>
          <a:p>
            <a:pPr>
              <a:lnSpc>
                <a:spcPct val="150000"/>
              </a:lnSpc>
            </a:pPr>
            <a:r>
              <a:rPr lang="en-US" altLang="zh-CN" sz="2400" spc="47" dirty="0" smtClean="0">
                <a:latin typeface="Microsoft YaHei" charset="-122"/>
                <a:ea typeface="Microsoft YaHei" charset="-122"/>
                <a:cs typeface="Microsoft YaHei" charset="-122"/>
              </a:rPr>
              <a:t>5</a:t>
            </a:r>
            <a:r>
              <a:rPr lang="zh-CN" altLang="en-US" sz="2400" spc="47"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 </a:t>
            </a:r>
            <a:r>
              <a:rPr lang="en-US" altLang="zh-CN" sz="2400" dirty="0">
                <a:solidFill>
                  <a:srgbClr val="C00000"/>
                </a:solidFill>
                <a:latin typeface="Microsoft YaHei" charset="-122"/>
                <a:ea typeface="Microsoft YaHei" charset="-122"/>
                <a:cs typeface="Microsoft YaHei" charset="-122"/>
              </a:rPr>
              <a:t>A </a:t>
            </a:r>
            <a:r>
              <a:rPr lang="zh-CN" altLang="en-US" sz="2400" dirty="0" smtClean="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以人物为中心，记叙他们的事迹，包含着民众对这些历史人物的评价，也融合讲述人的个人情感。</a:t>
            </a:r>
            <a:br>
              <a:rPr lang="zh-CN" altLang="en-US" sz="2400" dirty="0">
                <a:latin typeface="Microsoft YaHei" charset="-122"/>
                <a:ea typeface="Microsoft YaHei" charset="-122"/>
                <a:cs typeface="Microsoft YaHei" charset="-122"/>
              </a:rPr>
            </a:br>
            <a:endParaRPr lang="zh-CN" altLang="en-US" sz="2400" dirty="0">
              <a:latin typeface="Microsoft YaHei" charset="-122"/>
              <a:ea typeface="Microsoft YaHei" charset="-122"/>
              <a:cs typeface="Microsoft YaHei" charset="-122"/>
            </a:endParaRPr>
          </a:p>
          <a:p>
            <a:pPr>
              <a:lnSpc>
                <a:spcPct val="150000"/>
              </a:lnSpc>
            </a:pPr>
            <a:r>
              <a:rPr lang="en-US" altLang="zh-CN" sz="2400" dirty="0">
                <a:solidFill>
                  <a:srgbClr val="C00000"/>
                </a:solidFill>
                <a:latin typeface="Microsoft YaHei" charset="-122"/>
                <a:ea typeface="Microsoft YaHei" charset="-122"/>
                <a:cs typeface="Microsoft YaHei" charset="-122"/>
              </a:rPr>
              <a:t>A:</a:t>
            </a:r>
            <a:r>
              <a:rPr lang="zh-CN" altLang="en-US" sz="2400" dirty="0">
                <a:solidFill>
                  <a:srgbClr val="C00000"/>
                </a:solidFill>
                <a:latin typeface="Microsoft YaHei" charset="-122"/>
                <a:ea typeface="Microsoft YaHei" charset="-122"/>
                <a:cs typeface="Microsoft YaHei" charset="-122"/>
              </a:rPr>
              <a:t>人物传说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史事传说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风俗传说</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地方风物传说</a:t>
            </a:r>
          </a:p>
        </p:txBody>
      </p:sp>
      <p:sp>
        <p:nvSpPr>
          <p:cNvPr id="4" name="文本框 3"/>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654765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9409044" cy="3448116"/>
            <a:chOff x="622851" y="1180019"/>
            <a:chExt cx="9409044"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第四章</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民间传说</a:t>
              </a: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515098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民间传说的界定与分类</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4143817" cy="594658"/>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第二节 民间传说的特征</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8" y="4022538"/>
              <a:ext cx="5515417"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民间传说的价值及其研究</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6"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438400" y="4216341"/>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2448130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100965" y="702766"/>
            <a:ext cx="11414760" cy="2400657"/>
          </a:xfrm>
          <a:prstGeom prst="rect">
            <a:avLst/>
          </a:prstGeom>
          <a:noFill/>
          <a:ln w="9525">
            <a:noFill/>
            <a:miter lim="800000"/>
          </a:ln>
          <a:effectLst/>
        </p:spPr>
        <p:txBody>
          <a:bodyPr vert="horz" wrap="square" lIns="91440" tIns="45720" rIns="91440" bIns="45720" numCol="1" anchor="ctr" anchorCtr="0" compatLnSpc="1">
            <a:spAutoFit/>
          </a:bodyPr>
          <a:lstStyle/>
          <a:p>
            <a:pPr marR="0" lvl="0" indent="457200" fontAlgn="base" hangingPunct="0">
              <a:lnSpc>
                <a:spcPct val="150000"/>
              </a:lnSpc>
              <a:spcBef>
                <a:spcPct val="0"/>
              </a:spcBef>
              <a:spcAft>
                <a:spcPct val="0"/>
              </a:spcAft>
              <a:buClrTx/>
              <a:buSzTx/>
              <a:buFontTx/>
              <a:buNone/>
            </a:pPr>
            <a:endParaRPr lang="zh-CN" sz="2800" b="1" dirty="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endParaRPr lang="en-US" altLang="zh-CN" sz="2400" dirty="0" smtClean="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zh-CN" sz="2400" dirty="0" smtClean="0">
                <a:latin typeface="微软雅黑" panose="020B0503020204020204" charset="-122"/>
                <a:ea typeface="微软雅黑" panose="020B0503020204020204" charset="-122"/>
                <a:cs typeface="Calibri" panose="020F0502020204030204" charset="0"/>
              </a:rPr>
              <a:t>民间</a:t>
            </a:r>
            <a:r>
              <a:rPr lang="zh-CN" sz="2400" dirty="0">
                <a:latin typeface="微软雅黑" panose="020B0503020204020204" charset="-122"/>
                <a:ea typeface="微软雅黑" panose="020B0503020204020204" charset="-122"/>
                <a:cs typeface="Calibri" panose="020F0502020204030204" charset="0"/>
              </a:rPr>
              <a:t>传说的内容所涉及的一些</a:t>
            </a:r>
            <a:r>
              <a:rPr lang="zh-CN" sz="2400" dirty="0">
                <a:solidFill>
                  <a:srgbClr val="C00000"/>
                </a:solidFill>
                <a:latin typeface="微软雅黑" panose="020B0503020204020204" charset="-122"/>
                <a:ea typeface="微软雅黑" panose="020B0503020204020204" charset="-122"/>
                <a:cs typeface="Calibri" panose="020F0502020204030204" charset="0"/>
              </a:rPr>
              <a:t>人物、事件、地点、时间</a:t>
            </a:r>
            <a:r>
              <a:rPr lang="zh-CN" sz="2400" dirty="0">
                <a:latin typeface="微软雅黑" panose="020B0503020204020204" charset="-122"/>
                <a:ea typeface="微软雅黑" panose="020B0503020204020204" charset="-122"/>
                <a:cs typeface="Calibri" panose="020F0502020204030204" charset="0"/>
              </a:rPr>
              <a:t>，一般是</a:t>
            </a:r>
            <a:r>
              <a:rPr lang="zh-CN" sz="2400" dirty="0">
                <a:solidFill>
                  <a:srgbClr val="C00000"/>
                </a:solidFill>
                <a:latin typeface="微软雅黑" panose="020B0503020204020204" charset="-122"/>
                <a:ea typeface="微软雅黑" panose="020B0503020204020204" charset="-122"/>
                <a:cs typeface="Calibri" panose="020F0502020204030204" charset="0"/>
              </a:rPr>
              <a:t>特指</a:t>
            </a:r>
            <a:r>
              <a:rPr lang="zh-CN" sz="2400" dirty="0">
                <a:latin typeface="微软雅黑" panose="020B0503020204020204" charset="-122"/>
                <a:ea typeface="微软雅黑" panose="020B0503020204020204" charset="-122"/>
                <a:cs typeface="Calibri" panose="020F0502020204030204" charset="0"/>
              </a:rPr>
              <a:t>的、</a:t>
            </a:r>
            <a:r>
              <a:rPr lang="zh-CN" sz="2400" dirty="0">
                <a:solidFill>
                  <a:srgbClr val="C00000"/>
                </a:solidFill>
                <a:latin typeface="微软雅黑" panose="020B0503020204020204" charset="-122"/>
                <a:ea typeface="微软雅黑" panose="020B0503020204020204" charset="-122"/>
                <a:cs typeface="Calibri" panose="020F0502020204030204" charset="0"/>
              </a:rPr>
              <a:t>相对固定</a:t>
            </a:r>
            <a:r>
              <a:rPr lang="zh-CN" sz="2400" dirty="0">
                <a:latin typeface="微软雅黑" panose="020B0503020204020204" charset="-122"/>
                <a:ea typeface="微软雅黑" panose="020B0503020204020204" charset="-122"/>
                <a:cs typeface="Calibri" panose="020F0502020204030204" charset="0"/>
              </a:rPr>
              <a:t>的，讲述时不能随意遗漏或替代，这决定了民间传说的叙事内容具有可信性。</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3307" y="3674986"/>
            <a:ext cx="3254158" cy="2771106"/>
          </a:xfrm>
          <a:prstGeom prst="rect">
            <a:avLst/>
          </a:prstGeom>
        </p:spPr>
      </p:pic>
      <p:sp>
        <p:nvSpPr>
          <p:cNvPr id="3" name="五边形 2"/>
          <p:cNvSpPr/>
          <p:nvPr/>
        </p:nvSpPr>
        <p:spPr>
          <a:xfrm flipH="1">
            <a:off x="4384114" y="575152"/>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简答</a:t>
            </a:r>
          </a:p>
        </p:txBody>
      </p:sp>
      <p:sp>
        <p:nvSpPr>
          <p:cNvPr id="6" name="五边形 5"/>
          <p:cNvSpPr/>
          <p:nvPr/>
        </p:nvSpPr>
        <p:spPr>
          <a:xfrm flipH="1">
            <a:off x="6641465" y="575152"/>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判断</a:t>
            </a:r>
          </a:p>
        </p:txBody>
      </p:sp>
      <p:pic>
        <p:nvPicPr>
          <p:cNvPr id="4" name="图片 3"/>
          <p:cNvPicPr>
            <a:picLocks noChangeAspect="1"/>
          </p:cNvPicPr>
          <p:nvPr/>
        </p:nvPicPr>
        <p:blipFill>
          <a:blip r:embed="rId4"/>
          <a:stretch>
            <a:fillRect/>
          </a:stretch>
        </p:blipFill>
        <p:spPr>
          <a:xfrm>
            <a:off x="8713695" y="22067"/>
            <a:ext cx="3521354" cy="1542861"/>
          </a:xfrm>
          <a:prstGeom prst="rect">
            <a:avLst/>
          </a:prstGeom>
        </p:spPr>
      </p:pic>
      <p:sp>
        <p:nvSpPr>
          <p:cNvPr id="5" name="文本框 4"/>
          <p:cNvSpPr txBox="1"/>
          <p:nvPr/>
        </p:nvSpPr>
        <p:spPr>
          <a:xfrm>
            <a:off x="100965" y="1101567"/>
            <a:ext cx="3505200" cy="581057"/>
          </a:xfrm>
          <a:prstGeom prst="rect">
            <a:avLst/>
          </a:prstGeom>
          <a:noFill/>
        </p:spPr>
        <p:txBody>
          <a:bodyPr wrap="square" rtlCol="0">
            <a:spAutoFit/>
          </a:bodyPr>
          <a:lstStyle/>
          <a:p>
            <a:pPr marR="0" lvl="0" indent="457200" fontAlgn="base" hangingPunct="0">
              <a:lnSpc>
                <a:spcPct val="150000"/>
              </a:lnSpc>
              <a:spcBef>
                <a:spcPct val="0"/>
              </a:spcBef>
              <a:spcAft>
                <a:spcPct val="0"/>
              </a:spcAft>
              <a:buClrTx/>
              <a:buSzTx/>
              <a:buFontTx/>
              <a:buNone/>
            </a:pPr>
            <a:r>
              <a:rPr lang="en-US" altLang="zh-CN" sz="2400" b="1" dirty="0">
                <a:solidFill>
                  <a:srgbClr val="C00000"/>
                </a:solidFill>
                <a:latin typeface="微软雅黑" panose="020B0503020204020204" charset="-122"/>
                <a:ea typeface="微软雅黑" panose="020B0503020204020204" charset="-122"/>
                <a:cs typeface="Calibri" panose="020F0502020204030204" charset="0"/>
              </a:rPr>
              <a:t>4.2.1</a:t>
            </a:r>
            <a:r>
              <a:rPr lang="zh-CN" altLang="en-US" sz="2400" b="1" dirty="0">
                <a:solidFill>
                  <a:srgbClr val="C00000"/>
                </a:solidFill>
                <a:latin typeface="微软雅黑" panose="020B0503020204020204" charset="-122"/>
                <a:ea typeface="微软雅黑" panose="020B0503020204020204" charset="-122"/>
                <a:cs typeface="Calibri" panose="020F0502020204030204" charset="0"/>
              </a:rPr>
              <a:t> </a:t>
            </a:r>
            <a:r>
              <a:rPr lang="zh-CN" altLang="zh-CN" sz="2400" b="1" dirty="0">
                <a:solidFill>
                  <a:srgbClr val="C00000"/>
                </a:solidFill>
                <a:latin typeface="微软雅黑" panose="020B0503020204020204" charset="-122"/>
                <a:ea typeface="微软雅黑" panose="020B0503020204020204" charset="-122"/>
                <a:cs typeface="Calibri" panose="020F0502020204030204" charset="0"/>
              </a:rPr>
              <a:t>可信性的内容</a:t>
            </a:r>
          </a:p>
        </p:txBody>
      </p:sp>
      <p:sp>
        <p:nvSpPr>
          <p:cNvPr id="7" name="文本框 6"/>
          <p:cNvSpPr txBox="1"/>
          <p:nvPr/>
        </p:nvSpPr>
        <p:spPr>
          <a:xfrm>
            <a:off x="100965" y="99695"/>
            <a:ext cx="4278086" cy="738664"/>
          </a:xfrm>
          <a:prstGeom prst="rect">
            <a:avLst/>
          </a:prstGeom>
          <a:noFill/>
        </p:spPr>
        <p:txBody>
          <a:bodyPr wrap="square" rtlCol="0">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民间传说的特征：</a:t>
            </a:r>
            <a:endParaRPr lang="en-US" altLang="zh-CN" sz="2800" b="1" dirty="0">
              <a:solidFill>
                <a:srgbClr val="0070C0"/>
              </a:solidFill>
              <a:latin typeface="微软雅黑" panose="020B0503020204020204" charset="-122"/>
              <a:ea typeface="微软雅黑" panose="020B0503020204020204" charset="-122"/>
              <a:cs typeface="Calibri" panose="020F0502020204030204" charset="0"/>
            </a:endParaRPr>
          </a:p>
        </p:txBody>
      </p:sp>
    </p:spTree>
    <p:custDataLst>
      <p:tags r:id="rId1"/>
    </p:custDataLst>
    <p:extLst>
      <p:ext uri="{BB962C8B-B14F-4D97-AF65-F5344CB8AC3E}">
        <p14:creationId xmlns:p14="http://schemas.microsoft.com/office/powerpoint/2010/main" val="787662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9409044" cy="3448116"/>
            <a:chOff x="622851" y="1180019"/>
            <a:chExt cx="9409044"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第四章</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民间传说</a:t>
              </a: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515098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民间传说的界定与分类</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4143817"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民间传说的特征</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8" y="4022538"/>
              <a:ext cx="5515417"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民间传说的价值及其研究</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6"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460172" y="396793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9120964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266525" y="1442583"/>
            <a:ext cx="7636812" cy="3600986"/>
          </a:xfrm>
          <a:prstGeom prst="rect">
            <a:avLst/>
          </a:prstGeom>
          <a:noFill/>
          <a:ln w="9525">
            <a:noFill/>
            <a:miter lim="800000"/>
          </a:ln>
          <a:effectLst/>
        </p:spPr>
        <p:txBody>
          <a:bodyPr vert="horz" wrap="square" lIns="91440" tIns="45720" rIns="91440" bIns="45720" numCol="1" anchor="ctr" anchorCtr="0" compatLnSpc="1">
            <a:spAutoFit/>
          </a:bodyPr>
          <a:lstStyle/>
          <a:p>
            <a:pPr marR="0" lvl="0" indent="457200" fontAlgn="base" hangingPunct="0">
              <a:lnSpc>
                <a:spcPct val="150000"/>
              </a:lnSpc>
              <a:spcBef>
                <a:spcPct val="0"/>
              </a:spcBef>
              <a:spcAft>
                <a:spcPct val="0"/>
              </a:spcAft>
              <a:buClrTx/>
              <a:buSzTx/>
              <a:buFontTx/>
              <a:buNone/>
            </a:pPr>
            <a:endParaRPr lang="zh-CN" altLang="en-US" sz="2000" dirty="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endParaRPr lang="zh-CN" altLang="en-US" sz="2000" dirty="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zh-CN" altLang="en-US" sz="2400" dirty="0">
                <a:latin typeface="微软雅黑" panose="020B0503020204020204" charset="-122"/>
                <a:ea typeface="微软雅黑" panose="020B0503020204020204" charset="-122"/>
                <a:cs typeface="Calibri" panose="020F0502020204030204" charset="0"/>
              </a:rPr>
              <a:t>传奇性是民间传说</a:t>
            </a:r>
            <a:r>
              <a:rPr lang="zh-CN" altLang="en-US" sz="2400" dirty="0">
                <a:solidFill>
                  <a:srgbClr val="C00000"/>
                </a:solidFill>
                <a:latin typeface="微软雅黑" panose="020B0503020204020204" charset="-122"/>
                <a:ea typeface="微软雅黑" panose="020B0503020204020204" charset="-122"/>
                <a:cs typeface="Calibri" panose="020F0502020204030204" charset="0"/>
              </a:rPr>
              <a:t>生命力</a:t>
            </a:r>
            <a:r>
              <a:rPr lang="zh-CN" altLang="en-US" sz="2400" dirty="0">
                <a:latin typeface="微软雅黑" panose="020B0503020204020204" charset="-122"/>
                <a:ea typeface="微软雅黑" panose="020B0503020204020204" charset="-122"/>
                <a:cs typeface="Calibri" panose="020F0502020204030204" charset="0"/>
              </a:rPr>
              <a:t>之所在</a:t>
            </a:r>
            <a:r>
              <a:rPr lang="zh-CN" altLang="en-US" sz="2000" dirty="0">
                <a:latin typeface="微软雅黑" panose="020B0503020204020204" charset="-122"/>
                <a:ea typeface="微软雅黑" panose="020B0503020204020204" charset="-122"/>
                <a:cs typeface="Calibri" panose="020F0502020204030204" charset="0"/>
              </a:rPr>
              <a:t>。</a:t>
            </a:r>
          </a:p>
          <a:p>
            <a:pPr marR="0" lvl="0" indent="457200" fontAlgn="base" hangingPunct="0">
              <a:lnSpc>
                <a:spcPct val="150000"/>
              </a:lnSpc>
              <a:spcBef>
                <a:spcPct val="0"/>
              </a:spcBef>
              <a:spcAft>
                <a:spcPct val="0"/>
              </a:spcAft>
              <a:buClrTx/>
              <a:buSzTx/>
              <a:buFontTx/>
              <a:buNone/>
            </a:pPr>
            <a:endParaRPr lang="zh-CN" altLang="en-US" sz="2000" dirty="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zh-CN" altLang="en-US" sz="2400" b="1" dirty="0">
                <a:latin typeface="楷体" panose="02010609060101010101" pitchFamily="49" charset="-122"/>
                <a:ea typeface="楷体" panose="02010609060101010101" pitchFamily="49" charset="-122"/>
                <a:cs typeface="Calibri" panose="020F0502020204030204" charset="0"/>
              </a:rPr>
              <a:t>如</a:t>
            </a:r>
            <a:r>
              <a:rPr lang="en-US" altLang="zh-CN" sz="2400" b="1" dirty="0">
                <a:latin typeface="楷体" panose="02010609060101010101" pitchFamily="49" charset="-122"/>
                <a:ea typeface="楷体" panose="02010609060101010101" pitchFamily="49" charset="-122"/>
                <a:cs typeface="Calibri" panose="020F0502020204030204" charset="0"/>
              </a:rPr>
              <a:t>《</a:t>
            </a:r>
            <a:r>
              <a:rPr lang="zh-CN" altLang="en-US" sz="2400" b="1" dirty="0">
                <a:latin typeface="楷体" panose="02010609060101010101" pitchFamily="49" charset="-122"/>
                <a:ea typeface="楷体" panose="02010609060101010101" pitchFamily="49" charset="-122"/>
                <a:cs typeface="Calibri" panose="020F0502020204030204" charset="0"/>
              </a:rPr>
              <a:t>白蛇传</a:t>
            </a:r>
            <a:r>
              <a:rPr lang="en-US" altLang="zh-CN" sz="2400" b="1" dirty="0">
                <a:latin typeface="楷体" panose="02010609060101010101" pitchFamily="49" charset="-122"/>
                <a:ea typeface="楷体" panose="02010609060101010101" pitchFamily="49" charset="-122"/>
                <a:cs typeface="Calibri" panose="020F0502020204030204" charset="0"/>
              </a:rPr>
              <a:t>》</a:t>
            </a:r>
          </a:p>
          <a:p>
            <a:pPr marR="0" lvl="0" indent="457200" fontAlgn="base" hangingPunct="0">
              <a:lnSpc>
                <a:spcPct val="150000"/>
              </a:lnSpc>
              <a:spcBef>
                <a:spcPct val="0"/>
              </a:spcBef>
              <a:spcAft>
                <a:spcPct val="0"/>
              </a:spcAft>
              <a:buClrTx/>
              <a:buSzTx/>
              <a:buFontTx/>
              <a:buNone/>
            </a:pPr>
            <a:endParaRPr lang="en-US" altLang="zh-CN" sz="2400" b="1" dirty="0">
              <a:latin typeface="楷体" panose="02010609060101010101" pitchFamily="49" charset="-122"/>
              <a:ea typeface="楷体" panose="02010609060101010101" pitchFamily="49" charset="-122"/>
              <a:cs typeface="Calibri" panose="020F0502020204030204" charset="0"/>
            </a:endParaRPr>
          </a:p>
          <a:p>
            <a:pPr marR="0" lvl="0" indent="457200" fontAlgn="base" hangingPunct="0">
              <a:lnSpc>
                <a:spcPct val="150000"/>
              </a:lnSpc>
              <a:spcBef>
                <a:spcPct val="0"/>
              </a:spcBef>
              <a:spcAft>
                <a:spcPct val="0"/>
              </a:spcAft>
              <a:buClrTx/>
              <a:buSzTx/>
              <a:buFontTx/>
              <a:buNone/>
            </a:pPr>
            <a:endParaRPr lang="zh-CN" sz="2000" dirty="0">
              <a:latin typeface="微软雅黑" panose="020B0503020204020204" charset="-122"/>
              <a:ea typeface="微软雅黑" panose="020B0503020204020204" charset="-122"/>
              <a:cs typeface="Calibri" panose="020F0502020204030204" charset="0"/>
            </a:endParaRPr>
          </a:p>
        </p:txBody>
      </p:sp>
      <p:pic>
        <p:nvPicPr>
          <p:cNvPr id="3" name="图片 2"/>
          <p:cNvPicPr>
            <a:picLocks noChangeAspect="1"/>
          </p:cNvPicPr>
          <p:nvPr/>
        </p:nvPicPr>
        <p:blipFill>
          <a:blip r:embed="rId4"/>
          <a:stretch>
            <a:fillRect/>
          </a:stretch>
        </p:blipFill>
        <p:spPr>
          <a:xfrm>
            <a:off x="6269482" y="1664596"/>
            <a:ext cx="3267710" cy="4352925"/>
          </a:xfrm>
          <a:prstGeom prst="rect">
            <a:avLst/>
          </a:prstGeom>
          <a:effectLst>
            <a:softEdge rad="127000"/>
          </a:effectLst>
        </p:spPr>
      </p:pic>
      <p:pic>
        <p:nvPicPr>
          <p:cNvPr id="4" name="图片 3"/>
          <p:cNvPicPr>
            <a:picLocks noChangeAspect="1"/>
          </p:cNvPicPr>
          <p:nvPr/>
        </p:nvPicPr>
        <p:blipFill>
          <a:blip r:embed="rId5"/>
          <a:stretch>
            <a:fillRect/>
          </a:stretch>
        </p:blipFill>
        <p:spPr>
          <a:xfrm>
            <a:off x="8713695" y="22067"/>
            <a:ext cx="3521354" cy="1542861"/>
          </a:xfrm>
          <a:prstGeom prst="rect">
            <a:avLst/>
          </a:prstGeom>
        </p:spPr>
      </p:pic>
      <p:sp>
        <p:nvSpPr>
          <p:cNvPr id="5" name="文本框 4"/>
          <p:cNvSpPr txBox="1"/>
          <p:nvPr/>
        </p:nvSpPr>
        <p:spPr>
          <a:xfrm>
            <a:off x="100965" y="1101567"/>
            <a:ext cx="3505200" cy="646331"/>
          </a:xfrm>
          <a:prstGeom prst="rect">
            <a:avLst/>
          </a:prstGeom>
          <a:noFill/>
        </p:spPr>
        <p:txBody>
          <a:bodyPr wrap="square" rtlCol="0">
            <a:spAutoFit/>
          </a:bodyPr>
          <a:lstStyle/>
          <a:p>
            <a:pPr marR="0" lvl="0" indent="457200" fontAlgn="base" hangingPunct="0">
              <a:lnSpc>
                <a:spcPct val="150000"/>
              </a:lnSpc>
              <a:spcBef>
                <a:spcPct val="0"/>
              </a:spcBef>
              <a:spcAft>
                <a:spcPct val="0"/>
              </a:spcAft>
              <a:buClrTx/>
              <a:buSzTx/>
              <a:buFontTx/>
              <a:buNone/>
            </a:pPr>
            <a:r>
              <a:rPr lang="en-US" altLang="zh-CN" sz="2400" b="1" dirty="0" smtClean="0">
                <a:solidFill>
                  <a:srgbClr val="C00000"/>
                </a:solidFill>
                <a:latin typeface="微软雅黑" panose="020B0503020204020204" charset="-122"/>
                <a:ea typeface="微软雅黑" panose="020B0503020204020204" charset="-122"/>
                <a:cs typeface="Calibri" panose="020F0502020204030204" charset="0"/>
              </a:rPr>
              <a:t>4.2.2</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rPr>
              <a:t> 传奇性的情节</a:t>
            </a:r>
            <a:endParaRPr lang="zh-CN" altLang="zh-CN" sz="2400" b="1" dirty="0">
              <a:solidFill>
                <a:srgbClr val="C00000"/>
              </a:solidFill>
              <a:latin typeface="微软雅黑" panose="020B0503020204020204" charset="-122"/>
              <a:ea typeface="微软雅黑" panose="020B0503020204020204" charset="-122"/>
              <a:cs typeface="Calibri" panose="020F0502020204030204" charset="0"/>
            </a:endParaRPr>
          </a:p>
        </p:txBody>
      </p:sp>
      <p:sp>
        <p:nvSpPr>
          <p:cNvPr id="6" name="文本框 5"/>
          <p:cNvSpPr txBox="1"/>
          <p:nvPr/>
        </p:nvSpPr>
        <p:spPr>
          <a:xfrm>
            <a:off x="100965" y="99695"/>
            <a:ext cx="4278086" cy="738664"/>
          </a:xfrm>
          <a:prstGeom prst="rect">
            <a:avLst/>
          </a:prstGeom>
          <a:noFill/>
        </p:spPr>
        <p:txBody>
          <a:bodyPr wrap="square" rtlCol="0">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民间传说的特征：</a:t>
            </a:r>
            <a:endParaRPr lang="en-US" altLang="zh-CN" sz="2800" b="1" dirty="0">
              <a:solidFill>
                <a:srgbClr val="0070C0"/>
              </a:solidFill>
              <a:latin typeface="微软雅黑" panose="020B0503020204020204" charset="-122"/>
              <a:ea typeface="微软雅黑" panose="020B0503020204020204" charset="-122"/>
              <a:cs typeface="Calibri" panose="020F0502020204030204" charset="0"/>
            </a:endParaRPr>
          </a:p>
        </p:txBody>
      </p:sp>
    </p:spTree>
    <p:custDataLst>
      <p:tags r:id="rId1"/>
    </p:custDataLst>
    <p:extLst>
      <p:ext uri="{BB962C8B-B14F-4D97-AF65-F5344CB8AC3E}">
        <p14:creationId xmlns:p14="http://schemas.microsoft.com/office/powerpoint/2010/main" val="11536138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9700" y="856615"/>
            <a:ext cx="9053195" cy="4524315"/>
          </a:xfrm>
          <a:prstGeom prst="rect">
            <a:avLst/>
          </a:prstGeom>
          <a:noFill/>
        </p:spPr>
        <p:txBody>
          <a:bodyPr wrap="square" rtlCol="0" anchor="t">
            <a:spAutoFit/>
          </a:bodyPr>
          <a:lstStyle/>
          <a:p>
            <a:pPr marR="0" lvl="0" indent="457200" fontAlgn="base" hangingPunct="0">
              <a:lnSpc>
                <a:spcPct val="150000"/>
              </a:lnSpc>
              <a:spcBef>
                <a:spcPct val="0"/>
              </a:spcBef>
              <a:spcAft>
                <a:spcPct val="0"/>
              </a:spcAft>
              <a:buClrTx/>
              <a:buSzTx/>
              <a:buFontTx/>
              <a:buNone/>
            </a:pPr>
            <a:endParaRPr lang="en-US" altLang="zh-CN" sz="2400" b="1" dirty="0">
              <a:solidFill>
                <a:srgbClr val="C00000"/>
              </a:solidFill>
              <a:latin typeface="微软雅黑" panose="020B0503020204020204" charset="-122"/>
              <a:ea typeface="微软雅黑" panose="020B0503020204020204" charset="-122"/>
              <a:cs typeface="Calibri" panose="020F0502020204030204" charset="0"/>
              <a:sym typeface="+mn-ea"/>
            </a:endParaRPr>
          </a:p>
          <a:p>
            <a:pPr marR="0" lvl="0" indent="457200" fontAlgn="base" hangingPunct="0">
              <a:lnSpc>
                <a:spcPct val="150000"/>
              </a:lnSpc>
              <a:spcBef>
                <a:spcPct val="0"/>
              </a:spcBef>
              <a:spcAft>
                <a:spcPct val="0"/>
              </a:spcAft>
              <a:buClrTx/>
              <a:buSzTx/>
              <a:buFontTx/>
              <a:buNone/>
            </a:pPr>
            <a:endParaRPr lang="zh-CN" sz="2400" b="1" dirty="0">
              <a:solidFill>
                <a:srgbClr val="FF0000"/>
              </a:solidFill>
              <a:latin typeface="微软雅黑" panose="020B0503020204020204" charset="-122"/>
              <a:ea typeface="微软雅黑" panose="020B0503020204020204" charset="-122"/>
              <a:cs typeface="Calibri" panose="020F0502020204030204" charset="0"/>
              <a:sym typeface="+mn-ea"/>
            </a:endParaRPr>
          </a:p>
          <a:p>
            <a:pPr marR="0" lvl="0" indent="457200" fontAlgn="base" hangingPunct="0">
              <a:lnSpc>
                <a:spcPct val="150000"/>
              </a:lnSpc>
              <a:spcBef>
                <a:spcPct val="0"/>
              </a:spcBef>
              <a:spcAft>
                <a:spcPct val="0"/>
              </a:spcAft>
              <a:buClrTx/>
              <a:buSzTx/>
              <a:buFontTx/>
              <a:buNone/>
            </a:pPr>
            <a:r>
              <a:rPr lang="zh-CN" sz="2400" dirty="0">
                <a:latin typeface="微软雅黑" panose="020B0503020204020204" charset="-122"/>
                <a:ea typeface="微软雅黑" panose="020B0503020204020204" charset="-122"/>
                <a:cs typeface="Calibri" panose="020F0502020204030204" charset="0"/>
                <a:sym typeface="+mn-ea"/>
              </a:rPr>
              <a:t>所谓箭垛式是指民众把一些</a:t>
            </a:r>
            <a:r>
              <a:rPr lang="zh-CN" sz="2400" dirty="0">
                <a:solidFill>
                  <a:srgbClr val="C00000"/>
                </a:solidFill>
                <a:latin typeface="微软雅黑" panose="020B0503020204020204" charset="-122"/>
                <a:ea typeface="微软雅黑" panose="020B0503020204020204" charset="-122"/>
                <a:cs typeface="Calibri" panose="020F0502020204030204" charset="0"/>
                <a:sym typeface="+mn-ea"/>
              </a:rPr>
              <a:t>同类情节</a:t>
            </a:r>
            <a:r>
              <a:rPr lang="zh-CN" sz="2400" dirty="0">
                <a:latin typeface="微软雅黑" panose="020B0503020204020204" charset="-122"/>
                <a:ea typeface="微软雅黑" panose="020B0503020204020204" charset="-122"/>
                <a:cs typeface="Calibri" panose="020F0502020204030204" charset="0"/>
                <a:sym typeface="+mn-ea"/>
              </a:rPr>
              <a:t>集中安置在</a:t>
            </a:r>
            <a:r>
              <a:rPr lang="zh-CN" sz="2400" dirty="0">
                <a:solidFill>
                  <a:srgbClr val="C00000"/>
                </a:solidFill>
                <a:latin typeface="微软雅黑" panose="020B0503020204020204" charset="-122"/>
                <a:ea typeface="微软雅黑" panose="020B0503020204020204" charset="-122"/>
                <a:cs typeface="Calibri" panose="020F0502020204030204" charset="0"/>
                <a:sym typeface="+mn-ea"/>
              </a:rPr>
              <a:t>某一人物</a:t>
            </a:r>
            <a:r>
              <a:rPr lang="zh-CN" sz="2400" dirty="0">
                <a:latin typeface="微软雅黑" panose="020B0503020204020204" charset="-122"/>
                <a:ea typeface="微软雅黑" panose="020B0503020204020204" charset="-122"/>
                <a:cs typeface="Calibri" panose="020F0502020204030204" charset="0"/>
                <a:sym typeface="+mn-ea"/>
              </a:rPr>
              <a:t>身上的现象。</a:t>
            </a:r>
          </a:p>
          <a:p>
            <a:pPr marR="0" lvl="0" indent="457200" fontAlgn="base" hangingPunct="0">
              <a:lnSpc>
                <a:spcPct val="150000"/>
              </a:lnSpc>
              <a:spcBef>
                <a:spcPct val="0"/>
              </a:spcBef>
              <a:spcAft>
                <a:spcPct val="0"/>
              </a:spcAft>
              <a:buClrTx/>
              <a:buSzTx/>
              <a:buFontTx/>
              <a:buNone/>
            </a:pPr>
            <a:r>
              <a:rPr lang="zh-CN" sz="2400" dirty="0">
                <a:latin typeface="微软雅黑" panose="020B0503020204020204" charset="-122"/>
                <a:ea typeface="微软雅黑" panose="020B0503020204020204" charset="-122"/>
                <a:cs typeface="Calibri" panose="020F0502020204030204" charset="0"/>
                <a:sym typeface="+mn-ea"/>
              </a:rPr>
              <a:t>民间传说在塑造人物形象时，往往将人物最具代表性的某种性格进行集中描述，使这一性格在传说人物身上得到</a:t>
            </a:r>
            <a:r>
              <a:rPr lang="zh-CN" sz="2400" dirty="0">
                <a:solidFill>
                  <a:srgbClr val="C00000"/>
                </a:solidFill>
                <a:latin typeface="微软雅黑" panose="020B0503020204020204" charset="-122"/>
                <a:ea typeface="微软雅黑" panose="020B0503020204020204" charset="-122"/>
                <a:cs typeface="Calibri" panose="020F0502020204030204" charset="0"/>
                <a:sym typeface="+mn-ea"/>
              </a:rPr>
              <a:t>强化</a:t>
            </a:r>
            <a:r>
              <a:rPr lang="zh-CN" sz="2400" dirty="0">
                <a:latin typeface="微软雅黑" panose="020B0503020204020204" charset="-122"/>
                <a:ea typeface="微软雅黑" panose="020B0503020204020204" charset="-122"/>
                <a:cs typeface="Calibri" panose="020F0502020204030204" charset="0"/>
                <a:sym typeface="+mn-ea"/>
              </a:rPr>
              <a:t>，逐渐</a:t>
            </a:r>
            <a:r>
              <a:rPr lang="zh-CN" sz="2400" dirty="0">
                <a:solidFill>
                  <a:srgbClr val="C00000"/>
                </a:solidFill>
                <a:latin typeface="微软雅黑" panose="020B0503020204020204" charset="-122"/>
                <a:ea typeface="微软雅黑" panose="020B0503020204020204" charset="-122"/>
                <a:cs typeface="Calibri" panose="020F0502020204030204" charset="0"/>
                <a:sym typeface="+mn-ea"/>
              </a:rPr>
              <a:t>定型</a:t>
            </a:r>
            <a:r>
              <a:rPr lang="zh-CN" sz="2400" dirty="0">
                <a:latin typeface="微软雅黑" panose="020B0503020204020204" charset="-122"/>
                <a:ea typeface="微软雅黑" panose="020B0503020204020204" charset="-122"/>
                <a:cs typeface="Calibri" panose="020F0502020204030204" charset="0"/>
                <a:sym typeface="+mn-ea"/>
              </a:rPr>
              <a:t>下来，形成一个具有极强</a:t>
            </a:r>
            <a:r>
              <a:rPr lang="zh-CN" sz="2400" dirty="0">
                <a:solidFill>
                  <a:srgbClr val="C00000"/>
                </a:solidFill>
                <a:latin typeface="微软雅黑" panose="020B0503020204020204" charset="-122"/>
                <a:ea typeface="微软雅黑" panose="020B0503020204020204" charset="-122"/>
                <a:cs typeface="Calibri" panose="020F0502020204030204" charset="0"/>
                <a:sym typeface="+mn-ea"/>
              </a:rPr>
              <a:t>凝聚力和包容性</a:t>
            </a:r>
            <a:r>
              <a:rPr lang="zh-CN" sz="2400" dirty="0">
                <a:latin typeface="微软雅黑" panose="020B0503020204020204" charset="-122"/>
                <a:ea typeface="微软雅黑" panose="020B0503020204020204" charset="-122"/>
                <a:cs typeface="Calibri" panose="020F0502020204030204" charset="0"/>
                <a:sym typeface="+mn-ea"/>
              </a:rPr>
              <a:t>的箭垛式的人物形象。</a:t>
            </a:r>
          </a:p>
          <a:p>
            <a:pPr marR="0" lvl="0" indent="457200" fontAlgn="base" hangingPunct="0">
              <a:lnSpc>
                <a:spcPct val="150000"/>
              </a:lnSpc>
              <a:spcBef>
                <a:spcPct val="0"/>
              </a:spcBef>
              <a:spcAft>
                <a:spcPct val="0"/>
              </a:spcAft>
              <a:buClrTx/>
              <a:buSzTx/>
              <a:buFontTx/>
              <a:buNone/>
            </a:pPr>
            <a:r>
              <a:rPr lang="zh-CN" altLang="en-US" sz="2400" b="1" dirty="0">
                <a:latin typeface="楷体" panose="02010609060101010101" pitchFamily="49" charset="-122"/>
                <a:ea typeface="楷体" panose="02010609060101010101" pitchFamily="49" charset="-122"/>
                <a:cs typeface="Calibri" panose="020F0502020204030204" charset="0"/>
                <a:sym typeface="+mn-ea"/>
              </a:rPr>
              <a:t>例如：如鲁班</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1820" y="2084070"/>
            <a:ext cx="2438400" cy="2689860"/>
          </a:xfrm>
          <a:prstGeom prst="rect">
            <a:avLst/>
          </a:prstGeom>
        </p:spPr>
      </p:pic>
      <p:sp>
        <p:nvSpPr>
          <p:cNvPr id="4" name="五边形 3"/>
          <p:cNvSpPr/>
          <p:nvPr/>
        </p:nvSpPr>
        <p:spPr>
          <a:xfrm flipH="1">
            <a:off x="4388055" y="1039495"/>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简答</a:t>
            </a:r>
          </a:p>
        </p:txBody>
      </p:sp>
      <p:sp>
        <p:nvSpPr>
          <p:cNvPr id="5" name="五边形 4"/>
          <p:cNvSpPr/>
          <p:nvPr/>
        </p:nvSpPr>
        <p:spPr>
          <a:xfrm flipH="1">
            <a:off x="6506435" y="1039495"/>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pic>
        <p:nvPicPr>
          <p:cNvPr id="6" name="图片 5"/>
          <p:cNvPicPr>
            <a:picLocks noChangeAspect="1"/>
          </p:cNvPicPr>
          <p:nvPr/>
        </p:nvPicPr>
        <p:blipFill>
          <a:blip r:embed="rId5"/>
          <a:stretch>
            <a:fillRect/>
          </a:stretch>
        </p:blipFill>
        <p:spPr>
          <a:xfrm>
            <a:off x="8713695" y="22067"/>
            <a:ext cx="3521354" cy="1542861"/>
          </a:xfrm>
          <a:prstGeom prst="rect">
            <a:avLst/>
          </a:prstGeom>
        </p:spPr>
      </p:pic>
      <p:sp>
        <p:nvSpPr>
          <p:cNvPr id="7" name="文本框 6"/>
          <p:cNvSpPr txBox="1"/>
          <p:nvPr/>
        </p:nvSpPr>
        <p:spPr>
          <a:xfrm>
            <a:off x="100965" y="99695"/>
            <a:ext cx="4278086" cy="738664"/>
          </a:xfrm>
          <a:prstGeom prst="rect">
            <a:avLst/>
          </a:prstGeom>
          <a:noFill/>
        </p:spPr>
        <p:txBody>
          <a:bodyPr wrap="square" rtlCol="0">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民间传说的特征：</a:t>
            </a:r>
            <a:endParaRPr lang="en-US" altLang="zh-CN" sz="2800" b="1" dirty="0">
              <a:solidFill>
                <a:srgbClr val="0070C0"/>
              </a:solidFill>
              <a:latin typeface="微软雅黑" panose="020B0503020204020204" charset="-122"/>
              <a:ea typeface="微软雅黑" panose="020B0503020204020204" charset="-122"/>
              <a:cs typeface="Calibri" panose="020F0502020204030204" charset="0"/>
            </a:endParaRPr>
          </a:p>
        </p:txBody>
      </p:sp>
      <p:sp>
        <p:nvSpPr>
          <p:cNvPr id="8" name="文本框 7"/>
          <p:cNvSpPr txBox="1"/>
          <p:nvPr/>
        </p:nvSpPr>
        <p:spPr>
          <a:xfrm>
            <a:off x="212226" y="1091850"/>
            <a:ext cx="4454071" cy="581057"/>
          </a:xfrm>
          <a:prstGeom prst="rect">
            <a:avLst/>
          </a:prstGeom>
          <a:noFill/>
        </p:spPr>
        <p:txBody>
          <a:bodyPr wrap="square" rtlCol="0">
            <a:spAutoFit/>
          </a:bodyPr>
          <a:lstStyle/>
          <a:p>
            <a:pPr marR="0" lvl="0" indent="457200" fontAlgn="base" hangingPunct="0">
              <a:lnSpc>
                <a:spcPct val="150000"/>
              </a:lnSpc>
              <a:spcBef>
                <a:spcPct val="0"/>
              </a:spcBef>
              <a:spcAft>
                <a:spcPct val="0"/>
              </a:spcAft>
              <a:buClrTx/>
              <a:buSzTx/>
              <a:buFontTx/>
              <a:buNone/>
            </a:pPr>
            <a:r>
              <a:rPr lang="en-US" altLang="zh-CN" sz="2400" b="1" dirty="0" smtClean="0">
                <a:solidFill>
                  <a:srgbClr val="C00000"/>
                </a:solidFill>
                <a:latin typeface="微软雅黑" panose="020B0503020204020204" charset="-122"/>
                <a:ea typeface="微软雅黑" panose="020B0503020204020204" charset="-122"/>
                <a:cs typeface="Calibri" panose="020F0502020204030204" charset="0"/>
              </a:rPr>
              <a:t>4.2.3</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zh-CN" sz="2400" b="1" dirty="0" smtClean="0">
                <a:solidFill>
                  <a:srgbClr val="C00000"/>
                </a:solidFill>
                <a:latin typeface="微软雅黑" panose="020B0503020204020204" charset="-122"/>
                <a:ea typeface="微软雅黑" panose="020B0503020204020204" charset="-122"/>
                <a:cs typeface="Calibri" panose="020F0502020204030204" charset="0"/>
                <a:sym typeface="+mn-ea"/>
              </a:rPr>
              <a:t>箭垛式</a:t>
            </a:r>
            <a:r>
              <a:rPr lang="zh-CN" altLang="zh-CN" sz="2400" b="1" dirty="0">
                <a:solidFill>
                  <a:srgbClr val="C00000"/>
                </a:solidFill>
                <a:latin typeface="微软雅黑" panose="020B0503020204020204" charset="-122"/>
                <a:ea typeface="微软雅黑" panose="020B0503020204020204" charset="-122"/>
                <a:cs typeface="Calibri" panose="020F0502020204030204" charset="0"/>
                <a:sym typeface="+mn-ea"/>
              </a:rPr>
              <a:t>的人物形象</a:t>
            </a:r>
            <a:endParaRPr lang="zh-CN" altLang="zh-CN" sz="2400" b="1" dirty="0">
              <a:solidFill>
                <a:srgbClr val="C00000"/>
              </a:solidFill>
              <a:latin typeface="微软雅黑" panose="020B0503020204020204" charset="-122"/>
              <a:ea typeface="微软雅黑" panose="020B0503020204020204" charset="-122"/>
              <a:cs typeface="Calibri" panose="020F0502020204030204" charset="0"/>
            </a:endParaRPr>
          </a:p>
        </p:txBody>
      </p:sp>
    </p:spTree>
    <p:custDataLst>
      <p:tags r:id="rId1"/>
    </p:custDataLst>
    <p:extLst>
      <p:ext uri="{BB962C8B-B14F-4D97-AF65-F5344CB8AC3E}">
        <p14:creationId xmlns:p14="http://schemas.microsoft.com/office/powerpoint/2010/main" val="147713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114935" y="814834"/>
            <a:ext cx="10995660" cy="2862322"/>
          </a:xfrm>
          <a:prstGeom prst="rect">
            <a:avLst/>
          </a:prstGeom>
          <a:noFill/>
          <a:ln w="9525">
            <a:noFill/>
            <a:miter lim="800000"/>
          </a:ln>
          <a:effectLst/>
        </p:spPr>
        <p:txBody>
          <a:bodyPr vert="horz" wrap="square" lIns="91440" tIns="45720" rIns="91440" bIns="45720" numCol="1" anchor="ctr" anchorCtr="0" compatLnSpc="1">
            <a:spAutoFit/>
          </a:bodyPr>
          <a:lstStyle/>
          <a:p>
            <a:pPr marR="0" lvl="0" indent="457200" fontAlgn="base" hangingPunct="0">
              <a:lnSpc>
                <a:spcPct val="150000"/>
              </a:lnSpc>
              <a:spcBef>
                <a:spcPct val="0"/>
              </a:spcBef>
              <a:spcAft>
                <a:spcPct val="0"/>
              </a:spcAft>
              <a:buClrTx/>
              <a:buSzTx/>
              <a:buFontTx/>
              <a:buNone/>
            </a:pPr>
            <a:endParaRPr lang="en-US" altLang="zh-CN" sz="2400" b="1" dirty="0">
              <a:solidFill>
                <a:srgbClr val="C00000"/>
              </a:solidFill>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endParaRPr lang="zh-CN" sz="2400" b="1" dirty="0">
              <a:solidFill>
                <a:srgbClr val="0070C0"/>
              </a:solidFill>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zh-CN" sz="2400" dirty="0">
                <a:latin typeface="微软雅黑" panose="020B0503020204020204" charset="-122"/>
                <a:ea typeface="微软雅黑" panose="020B0503020204020204" charset="-122"/>
                <a:cs typeface="Calibri" panose="020F0502020204030204" charset="0"/>
              </a:rPr>
              <a:t>   民间传说围绕一定的</a:t>
            </a:r>
            <a:r>
              <a:rPr lang="zh-CN" sz="2400" dirty="0">
                <a:solidFill>
                  <a:srgbClr val="C00000"/>
                </a:solidFill>
                <a:latin typeface="微软雅黑" panose="020B0503020204020204" charset="-122"/>
                <a:ea typeface="微软雅黑" panose="020B0503020204020204" charset="-122"/>
                <a:cs typeface="Calibri" panose="020F0502020204030204" charset="0"/>
              </a:rPr>
              <a:t>客观实在物</a:t>
            </a:r>
            <a:r>
              <a:rPr lang="zh-CN" sz="2400" dirty="0">
                <a:latin typeface="微软雅黑" panose="020B0503020204020204" charset="-122"/>
                <a:ea typeface="微软雅黑" panose="020B0503020204020204" charset="-122"/>
                <a:cs typeface="Calibri" panose="020F0502020204030204" charset="0"/>
              </a:rPr>
              <a:t>来讲述，它的艺术构思也依凭于客观实在物，这就决定了民间传说的传播总是围绕客观实在物这个</a:t>
            </a:r>
            <a:r>
              <a:rPr lang="zh-CN" sz="2400" dirty="0">
                <a:solidFill>
                  <a:srgbClr val="C00000"/>
                </a:solidFill>
                <a:latin typeface="微软雅黑" panose="020B0503020204020204" charset="-122"/>
                <a:ea typeface="微软雅黑" panose="020B0503020204020204" charset="-122"/>
                <a:cs typeface="Calibri" panose="020F0502020204030204" charset="0"/>
              </a:rPr>
              <a:t>特定的中心</a:t>
            </a:r>
            <a:r>
              <a:rPr lang="zh-CN" sz="2400" dirty="0">
                <a:latin typeface="微软雅黑" panose="020B0503020204020204" charset="-122"/>
                <a:ea typeface="微软雅黑" panose="020B0503020204020204" charset="-122"/>
                <a:cs typeface="Calibri" panose="020F0502020204030204" charset="0"/>
              </a:rPr>
              <a:t>进行，因此民间传说的</a:t>
            </a:r>
            <a:r>
              <a:rPr lang="zh-CN" sz="2400" dirty="0">
                <a:solidFill>
                  <a:srgbClr val="C00000"/>
                </a:solidFill>
                <a:latin typeface="微软雅黑" panose="020B0503020204020204" charset="-122"/>
                <a:ea typeface="微软雅黑" panose="020B0503020204020204" charset="-122"/>
                <a:cs typeface="Calibri" panose="020F0502020204030204" charset="0"/>
              </a:rPr>
              <a:t>传承范围</a:t>
            </a:r>
            <a:r>
              <a:rPr lang="zh-CN" sz="2400" dirty="0">
                <a:latin typeface="微软雅黑" panose="020B0503020204020204" charset="-122"/>
                <a:ea typeface="微软雅黑" panose="020B0503020204020204" charset="-122"/>
                <a:cs typeface="Calibri" panose="020F0502020204030204" charset="0"/>
              </a:rPr>
              <a:t>是</a:t>
            </a:r>
            <a:r>
              <a:rPr lang="zh-CN" sz="2400" dirty="0">
                <a:solidFill>
                  <a:srgbClr val="C00000"/>
                </a:solidFill>
                <a:latin typeface="微软雅黑" panose="020B0503020204020204" charset="-122"/>
                <a:ea typeface="微软雅黑" panose="020B0503020204020204" charset="-122"/>
                <a:cs typeface="Calibri" panose="020F0502020204030204" charset="0"/>
              </a:rPr>
              <a:t>相对固定</a:t>
            </a:r>
            <a:r>
              <a:rPr lang="zh-CN" sz="2400" dirty="0">
                <a:latin typeface="微软雅黑" panose="020B0503020204020204" charset="-122"/>
                <a:ea typeface="微软雅黑" panose="020B0503020204020204" charset="-122"/>
                <a:cs typeface="Calibri" panose="020F0502020204030204" charset="0"/>
              </a:rPr>
              <a:t>的，从而构成了一个个大大小小的民间传说圈。</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4400" y="3801110"/>
            <a:ext cx="4283075" cy="2530475"/>
          </a:xfrm>
          <a:prstGeom prst="rect">
            <a:avLst/>
          </a:prstGeom>
        </p:spPr>
      </p:pic>
      <p:pic>
        <p:nvPicPr>
          <p:cNvPr id="4" name="图片 3"/>
          <p:cNvPicPr>
            <a:picLocks noChangeAspect="1"/>
          </p:cNvPicPr>
          <p:nvPr/>
        </p:nvPicPr>
        <p:blipFill>
          <a:blip r:embed="rId5"/>
          <a:stretch>
            <a:fillRect/>
          </a:stretch>
        </p:blipFill>
        <p:spPr>
          <a:xfrm>
            <a:off x="8713695" y="22067"/>
            <a:ext cx="3521354" cy="1542861"/>
          </a:xfrm>
          <a:prstGeom prst="rect">
            <a:avLst/>
          </a:prstGeom>
        </p:spPr>
      </p:pic>
      <p:sp>
        <p:nvSpPr>
          <p:cNvPr id="5" name="文本框 4"/>
          <p:cNvSpPr txBox="1"/>
          <p:nvPr/>
        </p:nvSpPr>
        <p:spPr>
          <a:xfrm>
            <a:off x="100965" y="99695"/>
            <a:ext cx="4278086" cy="738664"/>
          </a:xfrm>
          <a:prstGeom prst="rect">
            <a:avLst/>
          </a:prstGeom>
          <a:noFill/>
        </p:spPr>
        <p:txBody>
          <a:bodyPr wrap="square" rtlCol="0">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民间传说的特征：</a:t>
            </a:r>
            <a:endParaRPr lang="en-US" altLang="zh-CN" sz="2800" b="1" dirty="0">
              <a:solidFill>
                <a:srgbClr val="0070C0"/>
              </a:solidFill>
              <a:latin typeface="微软雅黑" panose="020B0503020204020204" charset="-122"/>
              <a:ea typeface="微软雅黑" panose="020B0503020204020204" charset="-122"/>
              <a:cs typeface="Calibri" panose="020F0502020204030204" charset="0"/>
            </a:endParaRPr>
          </a:p>
        </p:txBody>
      </p:sp>
      <p:sp>
        <p:nvSpPr>
          <p:cNvPr id="6" name="文本框 5"/>
          <p:cNvSpPr txBox="1"/>
          <p:nvPr/>
        </p:nvSpPr>
        <p:spPr>
          <a:xfrm>
            <a:off x="139699" y="1039495"/>
            <a:ext cx="4454071" cy="646331"/>
          </a:xfrm>
          <a:prstGeom prst="rect">
            <a:avLst/>
          </a:prstGeom>
          <a:noFill/>
        </p:spPr>
        <p:txBody>
          <a:bodyPr wrap="square" rtlCol="0">
            <a:spAutoFit/>
          </a:bodyPr>
          <a:lstStyle/>
          <a:p>
            <a:pPr marR="0" lvl="0" indent="457200" fontAlgn="base" hangingPunct="0">
              <a:lnSpc>
                <a:spcPct val="150000"/>
              </a:lnSpc>
              <a:spcBef>
                <a:spcPct val="0"/>
              </a:spcBef>
              <a:spcAft>
                <a:spcPct val="0"/>
              </a:spcAft>
              <a:buClrTx/>
              <a:buSzTx/>
              <a:buFontTx/>
              <a:buNone/>
            </a:pPr>
            <a:r>
              <a:rPr lang="en-US" altLang="zh-CN" sz="2400" b="1" dirty="0" smtClean="0">
                <a:solidFill>
                  <a:srgbClr val="C00000"/>
                </a:solidFill>
                <a:latin typeface="微软雅黑" panose="020B0503020204020204" charset="-122"/>
                <a:ea typeface="微软雅黑" panose="020B0503020204020204" charset="-122"/>
                <a:cs typeface="Calibri" panose="020F0502020204030204" charset="0"/>
              </a:rPr>
              <a:t>4.2.3</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sym typeface="+mn-ea"/>
              </a:rPr>
              <a:t>相对固定</a:t>
            </a:r>
            <a:r>
              <a:rPr lang="zh-CN" altLang="zh-CN" sz="2400" b="1" dirty="0" smtClean="0">
                <a:solidFill>
                  <a:srgbClr val="C00000"/>
                </a:solidFill>
                <a:latin typeface="微软雅黑" panose="020B0503020204020204" charset="-122"/>
                <a:ea typeface="微软雅黑" panose="020B0503020204020204" charset="-122"/>
                <a:cs typeface="Calibri" panose="020F0502020204030204" charset="0"/>
                <a:sym typeface="+mn-ea"/>
              </a:rPr>
              <a:t>的</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sym typeface="+mn-ea"/>
              </a:rPr>
              <a:t>传承范围</a:t>
            </a:r>
            <a:endParaRPr lang="zh-CN" altLang="zh-CN" sz="2400" b="1" dirty="0">
              <a:solidFill>
                <a:srgbClr val="C00000"/>
              </a:solidFill>
              <a:latin typeface="微软雅黑" panose="020B0503020204020204" charset="-122"/>
              <a:ea typeface="微软雅黑" panose="020B0503020204020204" charset="-122"/>
              <a:cs typeface="Calibri" panose="020F0502020204030204" charset="0"/>
            </a:endParaRPr>
          </a:p>
        </p:txBody>
      </p:sp>
    </p:spTree>
    <p:custDataLst>
      <p:tags r:id="rId1"/>
    </p:custDataLst>
    <p:extLst>
      <p:ext uri="{BB962C8B-B14F-4D97-AF65-F5344CB8AC3E}">
        <p14:creationId xmlns:p14="http://schemas.microsoft.com/office/powerpoint/2010/main" val="699394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266525" y="2458246"/>
            <a:ext cx="7636812" cy="1569660"/>
          </a:xfrm>
          <a:prstGeom prst="rect">
            <a:avLst/>
          </a:prstGeom>
          <a:noFill/>
          <a:ln w="9525">
            <a:noFill/>
            <a:miter lim="800000"/>
          </a:ln>
          <a:effectLst/>
        </p:spPr>
        <p:txBody>
          <a:bodyPr vert="horz" wrap="square" lIns="91440" tIns="45720" rIns="91440" bIns="45720" numCol="1" anchor="ctr" anchorCtr="0" compatLnSpc="1">
            <a:spAutoFit/>
          </a:bodyPr>
          <a:lstStyle/>
          <a:p>
            <a:pPr marR="0" lvl="0" indent="457200" fontAlgn="base" hangingPunct="0">
              <a:lnSpc>
                <a:spcPct val="150000"/>
              </a:lnSpc>
              <a:spcBef>
                <a:spcPct val="0"/>
              </a:spcBef>
              <a:spcAft>
                <a:spcPct val="0"/>
              </a:spcAft>
              <a:buClrTx/>
              <a:buSzTx/>
              <a:buFontTx/>
              <a:buNone/>
            </a:pPr>
            <a:endParaRPr lang="zh-CN" altLang="en-US" sz="2000" dirty="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endParaRPr lang="en-US" altLang="zh-CN" sz="2400" b="1" dirty="0">
              <a:latin typeface="楷体" panose="02010609060101010101" pitchFamily="49" charset="-122"/>
              <a:ea typeface="楷体" panose="02010609060101010101" pitchFamily="49" charset="-122"/>
              <a:cs typeface="Calibri" panose="020F0502020204030204" charset="0"/>
            </a:endParaRPr>
          </a:p>
          <a:p>
            <a:pPr marR="0" lvl="0" indent="457200" fontAlgn="base" hangingPunct="0">
              <a:lnSpc>
                <a:spcPct val="150000"/>
              </a:lnSpc>
              <a:spcBef>
                <a:spcPct val="0"/>
              </a:spcBef>
              <a:spcAft>
                <a:spcPct val="0"/>
              </a:spcAft>
              <a:buClrTx/>
              <a:buSzTx/>
              <a:buFontTx/>
              <a:buNone/>
            </a:pPr>
            <a:endParaRPr lang="zh-CN" sz="2000" dirty="0">
              <a:latin typeface="微软雅黑" panose="020B0503020204020204" charset="-122"/>
              <a:ea typeface="微软雅黑" panose="020B0503020204020204" charset="-122"/>
              <a:cs typeface="Calibri" panose="020F0502020204030204" charset="0"/>
            </a:endParaRPr>
          </a:p>
        </p:txBody>
      </p:sp>
      <p:pic>
        <p:nvPicPr>
          <p:cNvPr id="4" name="图片 3"/>
          <p:cNvPicPr>
            <a:picLocks noChangeAspect="1"/>
          </p:cNvPicPr>
          <p:nvPr/>
        </p:nvPicPr>
        <p:blipFill>
          <a:blip r:embed="rId4"/>
          <a:stretch>
            <a:fillRect/>
          </a:stretch>
        </p:blipFill>
        <p:spPr>
          <a:xfrm>
            <a:off x="8713695" y="22067"/>
            <a:ext cx="3521354" cy="1542861"/>
          </a:xfrm>
          <a:prstGeom prst="rect">
            <a:avLst/>
          </a:prstGeom>
        </p:spPr>
      </p:pic>
      <p:sp>
        <p:nvSpPr>
          <p:cNvPr id="5" name="文本框 4"/>
          <p:cNvSpPr txBox="1"/>
          <p:nvPr/>
        </p:nvSpPr>
        <p:spPr>
          <a:xfrm>
            <a:off x="511629" y="1564928"/>
            <a:ext cx="8425851" cy="2862322"/>
          </a:xfrm>
          <a:prstGeom prst="rect">
            <a:avLst/>
          </a:prstGeom>
          <a:noFill/>
        </p:spPr>
        <p:txBody>
          <a:bodyPr wrap="square" rtlCol="0">
            <a:spAutoFit/>
          </a:bodyPr>
          <a:lstStyle/>
          <a:p>
            <a:pPr marR="0" lvl="0" indent="457200" fontAlgn="base" hangingPunct="0">
              <a:lnSpc>
                <a:spcPct val="150000"/>
              </a:lnSpc>
              <a:spcBef>
                <a:spcPct val="0"/>
              </a:spcBef>
              <a:spcAft>
                <a:spcPct val="0"/>
              </a:spcAft>
              <a:buClrTx/>
              <a:buSzTx/>
              <a:buFontTx/>
              <a:buNone/>
            </a:pPr>
            <a:r>
              <a:rPr lang="en-US" altLang="zh-CN" sz="2400" dirty="0" smtClean="0">
                <a:latin typeface="微软雅黑" panose="020B0503020204020204" charset="-122"/>
                <a:ea typeface="微软雅黑" panose="020B0503020204020204" charset="-122"/>
                <a:cs typeface="Calibri" panose="020F0502020204030204" charset="0"/>
              </a:rPr>
              <a:t>1</a:t>
            </a:r>
            <a:r>
              <a:rPr lang="zh-CN" altLang="en-US" sz="2400" dirty="0" smtClean="0">
                <a:latin typeface="微软雅黑" panose="020B0503020204020204" charset="-122"/>
                <a:ea typeface="微软雅黑" panose="020B0503020204020204" charset="-122"/>
                <a:cs typeface="Calibri" panose="020F0502020204030204" charset="0"/>
              </a:rPr>
              <a:t>） </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rPr>
              <a:t>      ？             </a:t>
            </a:r>
            <a:r>
              <a:rPr lang="zh-CN" altLang="en-US" sz="2400" dirty="0" smtClean="0">
                <a:latin typeface="微软雅黑" panose="020B0503020204020204" charset="-122"/>
                <a:ea typeface="微软雅黑" panose="020B0503020204020204" charset="-122"/>
                <a:cs typeface="Calibri" panose="020F0502020204030204" charset="0"/>
              </a:rPr>
              <a:t>（时间人物地点</a:t>
            </a:r>
            <a:r>
              <a:rPr lang="zh-CN" altLang="en-US" sz="2400" b="1" dirty="0" smtClean="0">
                <a:latin typeface="微软雅黑" panose="020B0503020204020204" charset="-122"/>
                <a:ea typeface="微软雅黑" panose="020B0503020204020204" charset="-122"/>
                <a:cs typeface="Calibri" panose="020F0502020204030204" charset="0"/>
              </a:rPr>
              <a:t>）</a:t>
            </a:r>
            <a:endParaRPr lang="en-US" altLang="zh-CN" sz="2400" b="1" dirty="0" smtClean="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en-US" altLang="zh-CN" sz="2400" dirty="0" smtClean="0">
                <a:latin typeface="微软雅黑" panose="020B0503020204020204" charset="-122"/>
                <a:ea typeface="微软雅黑" panose="020B0503020204020204" charset="-122"/>
                <a:cs typeface="Calibri" panose="020F0502020204030204" charset="0"/>
              </a:rPr>
              <a:t>2</a:t>
            </a:r>
            <a:r>
              <a:rPr lang="zh-CN" altLang="en-US" sz="2400" dirty="0" smtClean="0">
                <a:latin typeface="微软雅黑" panose="020B0503020204020204" charset="-122"/>
                <a:ea typeface="微软雅黑" panose="020B0503020204020204" charset="-122"/>
                <a:cs typeface="Calibri" panose="020F0502020204030204" charset="0"/>
              </a:rPr>
              <a:t>）</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rPr>
              <a:t>         ？           </a:t>
            </a:r>
            <a:r>
              <a:rPr lang="zh-CN" altLang="en-US" sz="2400" dirty="0" smtClean="0">
                <a:latin typeface="微软雅黑" panose="020B0503020204020204" charset="-122"/>
                <a:ea typeface="微软雅黑" panose="020B0503020204020204" charset="-122"/>
                <a:cs typeface="Calibri" panose="020F0502020204030204" charset="0"/>
              </a:rPr>
              <a:t>（白蛇传）</a:t>
            </a:r>
            <a:endParaRPr lang="en-US" altLang="zh-CN" sz="2400" dirty="0" smtClean="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en-US" altLang="zh-CN" sz="2400" dirty="0" smtClean="0">
                <a:latin typeface="微软雅黑" panose="020B0503020204020204" charset="-122"/>
                <a:ea typeface="微软雅黑" panose="020B0503020204020204" charset="-122"/>
                <a:cs typeface="Calibri" panose="020F0502020204030204" charset="0"/>
              </a:rPr>
              <a:t>3</a:t>
            </a:r>
            <a:r>
              <a:rPr lang="zh-CN" altLang="en-US" sz="2400" dirty="0" smtClean="0">
                <a:latin typeface="微软雅黑" panose="020B0503020204020204" charset="-122"/>
                <a:ea typeface="微软雅黑" panose="020B0503020204020204" charset="-122"/>
                <a:cs typeface="Calibri" panose="020F0502020204030204" charset="0"/>
              </a:rPr>
              <a:t>） </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sym typeface="+mn-ea"/>
              </a:rPr>
              <a:t>          ？         </a:t>
            </a:r>
            <a:r>
              <a:rPr lang="zh-CN" altLang="en-US" sz="2400" dirty="0" smtClean="0">
                <a:latin typeface="微软雅黑" panose="020B0503020204020204" charset="-122"/>
                <a:ea typeface="微软雅黑" panose="020B0503020204020204" charset="-122"/>
                <a:cs typeface="Calibri" panose="020F0502020204030204" charset="0"/>
                <a:sym typeface="+mn-ea"/>
              </a:rPr>
              <a:t>（同类情节安置在一个人身上）</a:t>
            </a:r>
            <a:endParaRPr lang="zh-CN" altLang="zh-CN" sz="2400" dirty="0">
              <a:latin typeface="微软雅黑" panose="020B0503020204020204" charset="-122"/>
              <a:ea typeface="微软雅黑" panose="020B0503020204020204" charset="-122"/>
              <a:cs typeface="Calibri" panose="020F0502020204030204" charset="0"/>
            </a:endParaRPr>
          </a:p>
          <a:p>
            <a:pPr indent="457200" fontAlgn="base" hangingPunct="0">
              <a:lnSpc>
                <a:spcPct val="150000"/>
              </a:lnSpc>
              <a:spcBef>
                <a:spcPct val="0"/>
              </a:spcBef>
              <a:spcAft>
                <a:spcPct val="0"/>
              </a:spcAft>
            </a:pPr>
            <a:r>
              <a:rPr lang="en-US" altLang="zh-CN" sz="2400" dirty="0" smtClean="0">
                <a:latin typeface="微软雅黑" panose="020B0503020204020204" charset="-122"/>
                <a:ea typeface="微软雅黑" panose="020B0503020204020204" charset="-122"/>
                <a:cs typeface="Calibri" panose="020F0502020204030204" charset="0"/>
              </a:rPr>
              <a:t>4</a:t>
            </a:r>
            <a:r>
              <a:rPr lang="zh-CN" altLang="en-US" sz="2400" dirty="0" smtClean="0">
                <a:latin typeface="微软雅黑" panose="020B0503020204020204" charset="-122"/>
                <a:ea typeface="微软雅黑" panose="020B0503020204020204" charset="-122"/>
                <a:cs typeface="Calibri" panose="020F0502020204030204" charset="0"/>
              </a:rPr>
              <a:t>）</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rPr>
              <a:t>              ？      </a:t>
            </a:r>
            <a:r>
              <a:rPr lang="zh-CN" altLang="en-US" sz="2400" dirty="0" smtClean="0">
                <a:latin typeface="微软雅黑" panose="020B0503020204020204" charset="-122"/>
                <a:ea typeface="微软雅黑" panose="020B0503020204020204" charset="-122"/>
                <a:cs typeface="Calibri" panose="020F0502020204030204" charset="0"/>
                <a:sym typeface="+mn-ea"/>
              </a:rPr>
              <a:t>（围绕中心）</a:t>
            </a:r>
            <a:endParaRPr lang="zh-CN" altLang="zh-CN" sz="2400" dirty="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endParaRPr lang="zh-CN" altLang="zh-CN" sz="2400" b="1" dirty="0">
              <a:solidFill>
                <a:srgbClr val="C00000"/>
              </a:solidFill>
              <a:latin typeface="微软雅黑" panose="020B0503020204020204" charset="-122"/>
              <a:ea typeface="微软雅黑" panose="020B0503020204020204" charset="-122"/>
              <a:cs typeface="Calibri" panose="020F0502020204030204" charset="0"/>
            </a:endParaRPr>
          </a:p>
        </p:txBody>
      </p:sp>
      <p:sp>
        <p:nvSpPr>
          <p:cNvPr id="6" name="文本框 5"/>
          <p:cNvSpPr txBox="1"/>
          <p:nvPr/>
        </p:nvSpPr>
        <p:spPr>
          <a:xfrm>
            <a:off x="100965" y="99695"/>
            <a:ext cx="4278086" cy="738664"/>
          </a:xfrm>
          <a:prstGeom prst="rect">
            <a:avLst/>
          </a:prstGeom>
          <a:noFill/>
        </p:spPr>
        <p:txBody>
          <a:bodyPr wrap="square" rtlCol="0">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民间传说的特征：</a:t>
            </a:r>
            <a:endParaRPr lang="en-US" altLang="zh-CN" sz="2800" b="1" dirty="0">
              <a:solidFill>
                <a:srgbClr val="0070C0"/>
              </a:solidFill>
              <a:latin typeface="微软雅黑" panose="020B0503020204020204" charset="-122"/>
              <a:ea typeface="微软雅黑" panose="020B0503020204020204" charset="-122"/>
              <a:cs typeface="Calibri" panose="020F0502020204030204" charset="0"/>
            </a:endParaRPr>
          </a:p>
        </p:txBody>
      </p:sp>
    </p:spTree>
    <p:custDataLst>
      <p:tags r:id="rId1"/>
    </p:custDataLst>
    <p:extLst>
      <p:ext uri="{BB962C8B-B14F-4D97-AF65-F5344CB8AC3E}">
        <p14:creationId xmlns:p14="http://schemas.microsoft.com/office/powerpoint/2010/main" val="6587839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266525" y="2458246"/>
            <a:ext cx="7636812" cy="1569660"/>
          </a:xfrm>
          <a:prstGeom prst="rect">
            <a:avLst/>
          </a:prstGeom>
          <a:noFill/>
          <a:ln w="9525">
            <a:noFill/>
            <a:miter lim="800000"/>
          </a:ln>
          <a:effectLst/>
        </p:spPr>
        <p:txBody>
          <a:bodyPr vert="horz" wrap="square" lIns="91440" tIns="45720" rIns="91440" bIns="45720" numCol="1" anchor="ctr" anchorCtr="0" compatLnSpc="1">
            <a:spAutoFit/>
          </a:bodyPr>
          <a:lstStyle/>
          <a:p>
            <a:pPr marR="0" lvl="0" indent="457200" fontAlgn="base" hangingPunct="0">
              <a:lnSpc>
                <a:spcPct val="150000"/>
              </a:lnSpc>
              <a:spcBef>
                <a:spcPct val="0"/>
              </a:spcBef>
              <a:spcAft>
                <a:spcPct val="0"/>
              </a:spcAft>
              <a:buClrTx/>
              <a:buSzTx/>
              <a:buFontTx/>
              <a:buNone/>
            </a:pPr>
            <a:endParaRPr lang="zh-CN" altLang="en-US" sz="2000" dirty="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endParaRPr lang="en-US" altLang="zh-CN" sz="2400" b="1" dirty="0">
              <a:latin typeface="楷体" panose="02010609060101010101" pitchFamily="49" charset="-122"/>
              <a:ea typeface="楷体" panose="02010609060101010101" pitchFamily="49" charset="-122"/>
              <a:cs typeface="Calibri" panose="020F0502020204030204" charset="0"/>
            </a:endParaRPr>
          </a:p>
          <a:p>
            <a:pPr marR="0" lvl="0" indent="457200" fontAlgn="base" hangingPunct="0">
              <a:lnSpc>
                <a:spcPct val="150000"/>
              </a:lnSpc>
              <a:spcBef>
                <a:spcPct val="0"/>
              </a:spcBef>
              <a:spcAft>
                <a:spcPct val="0"/>
              </a:spcAft>
              <a:buClrTx/>
              <a:buSzTx/>
              <a:buFontTx/>
              <a:buNone/>
            </a:pPr>
            <a:endParaRPr lang="zh-CN" sz="2000" dirty="0">
              <a:latin typeface="微软雅黑" panose="020B0503020204020204" charset="-122"/>
              <a:ea typeface="微软雅黑" panose="020B0503020204020204" charset="-122"/>
              <a:cs typeface="Calibri" panose="020F0502020204030204" charset="0"/>
            </a:endParaRPr>
          </a:p>
        </p:txBody>
      </p:sp>
      <p:pic>
        <p:nvPicPr>
          <p:cNvPr id="4" name="图片 3"/>
          <p:cNvPicPr>
            <a:picLocks noChangeAspect="1"/>
          </p:cNvPicPr>
          <p:nvPr/>
        </p:nvPicPr>
        <p:blipFill>
          <a:blip r:embed="rId4"/>
          <a:stretch>
            <a:fillRect/>
          </a:stretch>
        </p:blipFill>
        <p:spPr>
          <a:xfrm>
            <a:off x="8713695" y="22067"/>
            <a:ext cx="3521354" cy="1542861"/>
          </a:xfrm>
          <a:prstGeom prst="rect">
            <a:avLst/>
          </a:prstGeom>
        </p:spPr>
      </p:pic>
      <p:sp>
        <p:nvSpPr>
          <p:cNvPr id="5" name="文本框 4"/>
          <p:cNvSpPr txBox="1"/>
          <p:nvPr/>
        </p:nvSpPr>
        <p:spPr>
          <a:xfrm>
            <a:off x="511629" y="1564928"/>
            <a:ext cx="8425851" cy="2862322"/>
          </a:xfrm>
          <a:prstGeom prst="rect">
            <a:avLst/>
          </a:prstGeom>
          <a:noFill/>
        </p:spPr>
        <p:txBody>
          <a:bodyPr wrap="square" rtlCol="0">
            <a:spAutoFit/>
          </a:bodyPr>
          <a:lstStyle/>
          <a:p>
            <a:pPr marR="0" lvl="0" indent="457200" fontAlgn="base" hangingPunct="0">
              <a:lnSpc>
                <a:spcPct val="150000"/>
              </a:lnSpc>
              <a:spcBef>
                <a:spcPct val="0"/>
              </a:spcBef>
              <a:spcAft>
                <a:spcPct val="0"/>
              </a:spcAft>
              <a:buClrTx/>
              <a:buSzTx/>
              <a:buFontTx/>
              <a:buNone/>
            </a:pPr>
            <a:r>
              <a:rPr lang="en-US" altLang="zh-CN" sz="2400" dirty="0" smtClean="0">
                <a:latin typeface="微软雅黑" panose="020B0503020204020204" charset="-122"/>
                <a:ea typeface="微软雅黑" panose="020B0503020204020204" charset="-122"/>
                <a:cs typeface="Calibri" panose="020F0502020204030204" charset="0"/>
              </a:rPr>
              <a:t>1</a:t>
            </a:r>
            <a:r>
              <a:rPr lang="zh-CN" altLang="en-US" sz="2400" dirty="0" smtClean="0">
                <a:latin typeface="微软雅黑" panose="020B0503020204020204" charset="-122"/>
                <a:ea typeface="微软雅黑" panose="020B0503020204020204" charset="-122"/>
                <a:cs typeface="Calibri" panose="020F0502020204030204" charset="0"/>
              </a:rPr>
              <a:t>） </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rPr>
              <a:t>可信性的内容</a:t>
            </a:r>
            <a:r>
              <a:rPr lang="zh-CN" altLang="en-US" sz="2400" dirty="0" smtClean="0">
                <a:latin typeface="微软雅黑" panose="020B0503020204020204" charset="-122"/>
                <a:ea typeface="微软雅黑" panose="020B0503020204020204" charset="-122"/>
                <a:cs typeface="Calibri" panose="020F0502020204030204" charset="0"/>
              </a:rPr>
              <a:t>（时间人物地点</a:t>
            </a:r>
            <a:r>
              <a:rPr lang="zh-CN" altLang="en-US" sz="2400" b="1" dirty="0" smtClean="0">
                <a:latin typeface="微软雅黑" panose="020B0503020204020204" charset="-122"/>
                <a:ea typeface="微软雅黑" panose="020B0503020204020204" charset="-122"/>
                <a:cs typeface="Calibri" panose="020F0502020204030204" charset="0"/>
              </a:rPr>
              <a:t>）</a:t>
            </a:r>
            <a:endParaRPr lang="en-US" altLang="zh-CN" sz="2400" b="1" dirty="0" smtClean="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en-US" altLang="zh-CN" sz="2400" dirty="0" smtClean="0">
                <a:latin typeface="微软雅黑" panose="020B0503020204020204" charset="-122"/>
                <a:ea typeface="微软雅黑" panose="020B0503020204020204" charset="-122"/>
                <a:cs typeface="Calibri" panose="020F0502020204030204" charset="0"/>
              </a:rPr>
              <a:t>2</a:t>
            </a:r>
            <a:r>
              <a:rPr lang="zh-CN" altLang="en-US" sz="2400" dirty="0" smtClean="0">
                <a:latin typeface="微软雅黑" panose="020B0503020204020204" charset="-122"/>
                <a:ea typeface="微软雅黑" panose="020B0503020204020204" charset="-122"/>
                <a:cs typeface="Calibri" panose="020F0502020204030204" charset="0"/>
              </a:rPr>
              <a:t>）</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rPr>
              <a:t>传奇性的情节</a:t>
            </a:r>
            <a:r>
              <a:rPr lang="zh-CN" altLang="en-US" sz="2400" dirty="0" smtClean="0">
                <a:latin typeface="微软雅黑" panose="020B0503020204020204" charset="-122"/>
                <a:ea typeface="微软雅黑" panose="020B0503020204020204" charset="-122"/>
                <a:cs typeface="Calibri" panose="020F0502020204030204" charset="0"/>
              </a:rPr>
              <a:t>（白蛇传）</a:t>
            </a:r>
            <a:endParaRPr lang="en-US" altLang="zh-CN" sz="2400" dirty="0" smtClean="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en-US" altLang="zh-CN" sz="2400" dirty="0" smtClean="0">
                <a:latin typeface="微软雅黑" panose="020B0503020204020204" charset="-122"/>
                <a:ea typeface="微软雅黑" panose="020B0503020204020204" charset="-122"/>
                <a:cs typeface="Calibri" panose="020F0502020204030204" charset="0"/>
              </a:rPr>
              <a:t>3</a:t>
            </a:r>
            <a:r>
              <a:rPr lang="zh-CN" altLang="en-US" sz="2400" dirty="0" smtClean="0">
                <a:latin typeface="微软雅黑" panose="020B0503020204020204" charset="-122"/>
                <a:ea typeface="微软雅黑" panose="020B0503020204020204" charset="-122"/>
                <a:cs typeface="Calibri" panose="020F0502020204030204" charset="0"/>
              </a:rPr>
              <a:t>） </a:t>
            </a:r>
            <a:r>
              <a:rPr lang="zh-CN" altLang="zh-CN" sz="2400" b="1" dirty="0" smtClean="0">
                <a:solidFill>
                  <a:srgbClr val="C00000"/>
                </a:solidFill>
                <a:latin typeface="微软雅黑" panose="020B0503020204020204" charset="-122"/>
                <a:ea typeface="微软雅黑" panose="020B0503020204020204" charset="-122"/>
                <a:cs typeface="Calibri" panose="020F0502020204030204" charset="0"/>
                <a:sym typeface="+mn-ea"/>
              </a:rPr>
              <a:t>箭垛式</a:t>
            </a:r>
            <a:r>
              <a:rPr lang="zh-CN" altLang="zh-CN" sz="2400" b="1" dirty="0">
                <a:solidFill>
                  <a:srgbClr val="C00000"/>
                </a:solidFill>
                <a:latin typeface="微软雅黑" panose="020B0503020204020204" charset="-122"/>
                <a:ea typeface="微软雅黑" panose="020B0503020204020204" charset="-122"/>
                <a:cs typeface="Calibri" panose="020F0502020204030204" charset="0"/>
                <a:sym typeface="+mn-ea"/>
              </a:rPr>
              <a:t>的人物</a:t>
            </a:r>
            <a:r>
              <a:rPr lang="zh-CN" altLang="zh-CN" sz="2400" b="1" dirty="0" smtClean="0">
                <a:solidFill>
                  <a:srgbClr val="C00000"/>
                </a:solidFill>
                <a:latin typeface="微软雅黑" panose="020B0503020204020204" charset="-122"/>
                <a:ea typeface="微软雅黑" panose="020B0503020204020204" charset="-122"/>
                <a:cs typeface="Calibri" panose="020F0502020204030204" charset="0"/>
                <a:sym typeface="+mn-ea"/>
              </a:rPr>
              <a:t>形象</a:t>
            </a:r>
            <a:r>
              <a:rPr lang="zh-CN" altLang="en-US" sz="2400" dirty="0" smtClean="0">
                <a:latin typeface="微软雅黑" panose="020B0503020204020204" charset="-122"/>
                <a:ea typeface="微软雅黑" panose="020B0503020204020204" charset="-122"/>
                <a:cs typeface="Calibri" panose="020F0502020204030204" charset="0"/>
                <a:sym typeface="+mn-ea"/>
              </a:rPr>
              <a:t>（同类情节安置在一个人身上）</a:t>
            </a:r>
            <a:endParaRPr lang="zh-CN" altLang="zh-CN" sz="2400" dirty="0">
              <a:latin typeface="微软雅黑" panose="020B0503020204020204" charset="-122"/>
              <a:ea typeface="微软雅黑" panose="020B0503020204020204" charset="-122"/>
              <a:cs typeface="Calibri" panose="020F0502020204030204" charset="0"/>
            </a:endParaRPr>
          </a:p>
          <a:p>
            <a:pPr indent="457200" fontAlgn="base" hangingPunct="0">
              <a:lnSpc>
                <a:spcPct val="150000"/>
              </a:lnSpc>
              <a:spcBef>
                <a:spcPct val="0"/>
              </a:spcBef>
              <a:spcAft>
                <a:spcPct val="0"/>
              </a:spcAft>
            </a:pPr>
            <a:r>
              <a:rPr lang="en-US" altLang="zh-CN" sz="2400" dirty="0" smtClean="0">
                <a:latin typeface="微软雅黑" panose="020B0503020204020204" charset="-122"/>
                <a:ea typeface="微软雅黑" panose="020B0503020204020204" charset="-122"/>
                <a:cs typeface="Calibri" panose="020F0502020204030204" charset="0"/>
              </a:rPr>
              <a:t>4</a:t>
            </a:r>
            <a:r>
              <a:rPr lang="zh-CN" altLang="en-US" sz="2400" dirty="0" smtClean="0">
                <a:latin typeface="微软雅黑" panose="020B0503020204020204" charset="-122"/>
                <a:ea typeface="微软雅黑" panose="020B0503020204020204" charset="-122"/>
                <a:cs typeface="Calibri" panose="020F0502020204030204" charset="0"/>
              </a:rPr>
              <a:t>）</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rPr>
              <a:t>相</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sym typeface="+mn-ea"/>
              </a:rPr>
              <a:t>对</a:t>
            </a:r>
            <a:r>
              <a:rPr lang="zh-CN" altLang="en-US" sz="2400" b="1" dirty="0">
                <a:solidFill>
                  <a:srgbClr val="C00000"/>
                </a:solidFill>
                <a:latin typeface="微软雅黑" panose="020B0503020204020204" charset="-122"/>
                <a:ea typeface="微软雅黑" panose="020B0503020204020204" charset="-122"/>
                <a:cs typeface="Calibri" panose="020F0502020204030204" charset="0"/>
                <a:sym typeface="+mn-ea"/>
              </a:rPr>
              <a:t>固定</a:t>
            </a:r>
            <a:r>
              <a:rPr lang="zh-CN" altLang="zh-CN" sz="2400" b="1" dirty="0">
                <a:solidFill>
                  <a:srgbClr val="C00000"/>
                </a:solidFill>
                <a:latin typeface="微软雅黑" panose="020B0503020204020204" charset="-122"/>
                <a:ea typeface="微软雅黑" panose="020B0503020204020204" charset="-122"/>
                <a:cs typeface="Calibri" panose="020F0502020204030204" charset="0"/>
                <a:sym typeface="+mn-ea"/>
              </a:rPr>
              <a:t>的</a:t>
            </a:r>
            <a:r>
              <a:rPr lang="zh-CN" altLang="en-US" sz="2400" b="1" dirty="0">
                <a:solidFill>
                  <a:srgbClr val="C00000"/>
                </a:solidFill>
                <a:latin typeface="微软雅黑" panose="020B0503020204020204" charset="-122"/>
                <a:ea typeface="微软雅黑" panose="020B0503020204020204" charset="-122"/>
                <a:cs typeface="Calibri" panose="020F0502020204030204" charset="0"/>
                <a:sym typeface="+mn-ea"/>
              </a:rPr>
              <a:t>传承</a:t>
            </a:r>
            <a:r>
              <a:rPr lang="zh-CN" altLang="en-US" sz="2400" b="1" dirty="0" smtClean="0">
                <a:solidFill>
                  <a:srgbClr val="C00000"/>
                </a:solidFill>
                <a:latin typeface="微软雅黑" panose="020B0503020204020204" charset="-122"/>
                <a:ea typeface="微软雅黑" panose="020B0503020204020204" charset="-122"/>
                <a:cs typeface="Calibri" panose="020F0502020204030204" charset="0"/>
                <a:sym typeface="+mn-ea"/>
              </a:rPr>
              <a:t>范围</a:t>
            </a:r>
            <a:r>
              <a:rPr lang="zh-CN" altLang="en-US" sz="2400" dirty="0" smtClean="0">
                <a:latin typeface="微软雅黑" panose="020B0503020204020204" charset="-122"/>
                <a:ea typeface="微软雅黑" panose="020B0503020204020204" charset="-122"/>
                <a:cs typeface="Calibri" panose="020F0502020204030204" charset="0"/>
                <a:sym typeface="+mn-ea"/>
              </a:rPr>
              <a:t>（围绕中心）</a:t>
            </a:r>
            <a:endParaRPr lang="zh-CN" altLang="zh-CN" sz="2400" dirty="0">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endParaRPr lang="zh-CN" altLang="zh-CN" sz="2400" b="1" dirty="0">
              <a:solidFill>
                <a:srgbClr val="C00000"/>
              </a:solidFill>
              <a:latin typeface="微软雅黑" panose="020B0503020204020204" charset="-122"/>
              <a:ea typeface="微软雅黑" panose="020B0503020204020204" charset="-122"/>
              <a:cs typeface="Calibri" panose="020F0502020204030204" charset="0"/>
            </a:endParaRPr>
          </a:p>
        </p:txBody>
      </p:sp>
      <p:sp>
        <p:nvSpPr>
          <p:cNvPr id="6" name="文本框 5"/>
          <p:cNvSpPr txBox="1"/>
          <p:nvPr/>
        </p:nvSpPr>
        <p:spPr>
          <a:xfrm>
            <a:off x="100965" y="99695"/>
            <a:ext cx="4278086" cy="738664"/>
          </a:xfrm>
          <a:prstGeom prst="rect">
            <a:avLst/>
          </a:prstGeom>
          <a:noFill/>
        </p:spPr>
        <p:txBody>
          <a:bodyPr wrap="square" rtlCol="0">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民间传说的特征：</a:t>
            </a:r>
            <a:endParaRPr lang="en-US" altLang="zh-CN" sz="2800" b="1" dirty="0">
              <a:solidFill>
                <a:srgbClr val="0070C0"/>
              </a:solidFill>
              <a:latin typeface="微软雅黑" panose="020B0503020204020204" charset="-122"/>
              <a:ea typeface="微软雅黑" panose="020B0503020204020204" charset="-122"/>
              <a:cs typeface="Calibri" panose="020F0502020204030204" charset="0"/>
            </a:endParaRPr>
          </a:p>
        </p:txBody>
      </p:sp>
    </p:spTree>
    <p:custDataLst>
      <p:tags r:id="rId1"/>
    </p:custDataLst>
    <p:extLst>
      <p:ext uri="{BB962C8B-B14F-4D97-AF65-F5344CB8AC3E}">
        <p14:creationId xmlns:p14="http://schemas.microsoft.com/office/powerpoint/2010/main" val="20235928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3645" y="1790694"/>
            <a:ext cx="9611296" cy="3046095"/>
          </a:xfrm>
          <a:prstGeom prst="rect">
            <a:avLst/>
          </a:prstGeom>
        </p:spPr>
        <p:txBody>
          <a:bodyPr vert="horz" wrap="square" lIns="0" tIns="0" rIns="0" bIns="0" rtlCol="0">
            <a:spAutoFit/>
          </a:bodyPr>
          <a:lstStyle/>
          <a:p>
            <a:pPr marL="17145">
              <a:tabLst>
                <a:tab pos="3961130" algn="l"/>
              </a:tabLst>
            </a:pPr>
            <a:r>
              <a:rPr lang="en-US" sz="2400" b="1" spc="40" dirty="0">
                <a:latin typeface="微软雅黑" panose="020B0503020204020204" charset="-122"/>
                <a:cs typeface="微软雅黑" panose="020B0503020204020204" charset="-122"/>
              </a:rPr>
              <a:t>1</a:t>
            </a:r>
            <a:r>
              <a:rPr lang="zh-CN" altLang="en-US" sz="2400" b="1" spc="40" dirty="0">
                <a:latin typeface="微软雅黑" panose="020B0503020204020204" charset="-122"/>
                <a:cs typeface="微软雅黑" panose="020B0503020204020204" charset="-122"/>
              </a:rPr>
              <a:t>、</a:t>
            </a:r>
            <a:r>
              <a:rPr sz="2400" b="1" spc="40" dirty="0">
                <a:latin typeface="微软雅黑" panose="020B0503020204020204" charset="-122"/>
                <a:cs typeface="微软雅黑" panose="020B0503020204020204" charset="-122"/>
              </a:rPr>
              <a:t>民间传说的特</a:t>
            </a:r>
            <a:r>
              <a:rPr sz="2400" b="1" spc="27" dirty="0">
                <a:latin typeface="微软雅黑" panose="020B0503020204020204" charset="-122"/>
                <a:cs typeface="微软雅黑" panose="020B0503020204020204" charset="-122"/>
              </a:rPr>
              <a:t>征</a:t>
            </a:r>
            <a:r>
              <a:rPr sz="2400" b="1" spc="33" dirty="0">
                <a:latin typeface="微软雅黑" panose="020B0503020204020204" charset="-122"/>
                <a:cs typeface="微软雅黑" panose="020B0503020204020204" charset="-122"/>
              </a:rPr>
              <a:t>有</a:t>
            </a:r>
            <a:r>
              <a:rPr lang="en-US" altLang="zh-CN" sz="2400" b="1" spc="33" dirty="0">
                <a:latin typeface="微软雅黑" panose="020B0503020204020204" charset="-122"/>
                <a:cs typeface="微软雅黑" panose="020B0503020204020204" charset="-122"/>
              </a:rPr>
              <a:t>【  】</a:t>
            </a:r>
            <a:endParaRPr sz="2400" dirty="0">
              <a:latin typeface="微软雅黑" panose="020B0503020204020204" charset="-122"/>
              <a:cs typeface="微软雅黑" panose="020B0503020204020204" charset="-122"/>
            </a:endParaRPr>
          </a:p>
          <a:p>
            <a:pPr marL="17145" marR="747395">
              <a:lnSpc>
                <a:spcPct val="154000"/>
              </a:lnSpc>
              <a:spcBef>
                <a:spcPts val="480"/>
              </a:spcBef>
            </a:pPr>
            <a:r>
              <a:rPr sz="2000" spc="33" dirty="0" err="1">
                <a:latin typeface="微软雅黑" panose="020B0503020204020204" charset="-122"/>
                <a:cs typeface="微软雅黑" panose="020B0503020204020204" charset="-122"/>
              </a:rPr>
              <a:t>A．可信性的内容</a:t>
            </a:r>
            <a:r>
              <a:rPr sz="2000" spc="33" dirty="0">
                <a:latin typeface="微软雅黑" panose="020B0503020204020204" charset="-122"/>
                <a:cs typeface="微软雅黑" panose="020B0503020204020204" charset="-122"/>
              </a:rPr>
              <a:t>  </a:t>
            </a:r>
            <a:endParaRPr lang="en-US" sz="2000" spc="33" dirty="0">
              <a:latin typeface="微软雅黑" panose="020B0503020204020204" charset="-122"/>
              <a:cs typeface="微软雅黑" panose="020B0503020204020204" charset="-122"/>
            </a:endParaRPr>
          </a:p>
          <a:p>
            <a:pPr marL="17145" marR="747395">
              <a:lnSpc>
                <a:spcPct val="154000"/>
              </a:lnSpc>
              <a:spcBef>
                <a:spcPts val="480"/>
              </a:spcBef>
            </a:pPr>
            <a:r>
              <a:rPr sz="2000" spc="40" dirty="0" err="1">
                <a:latin typeface="微软雅黑" panose="020B0503020204020204" charset="-122"/>
                <a:cs typeface="微软雅黑" panose="020B0503020204020204" charset="-122"/>
              </a:rPr>
              <a:t>B．传奇性的情节</a:t>
            </a:r>
            <a:r>
              <a:rPr sz="2000" spc="40" dirty="0">
                <a:latin typeface="微软雅黑" panose="020B0503020204020204" charset="-122"/>
                <a:cs typeface="微软雅黑" panose="020B0503020204020204" charset="-122"/>
              </a:rPr>
              <a:t>  </a:t>
            </a:r>
            <a:endParaRPr lang="en-US" sz="2000" spc="40" dirty="0">
              <a:latin typeface="微软雅黑" panose="020B0503020204020204" charset="-122"/>
              <a:cs typeface="微软雅黑" panose="020B0503020204020204" charset="-122"/>
            </a:endParaRPr>
          </a:p>
          <a:p>
            <a:pPr marL="17145" marR="747395">
              <a:lnSpc>
                <a:spcPct val="154000"/>
              </a:lnSpc>
              <a:spcBef>
                <a:spcPts val="480"/>
              </a:spcBef>
            </a:pPr>
            <a:r>
              <a:rPr sz="2000" spc="40" dirty="0" err="1">
                <a:latin typeface="微软雅黑" panose="020B0503020204020204" charset="-122"/>
                <a:cs typeface="微软雅黑" panose="020B0503020204020204" charset="-122"/>
              </a:rPr>
              <a:t>C．箭垛式人物形象</a:t>
            </a:r>
            <a:r>
              <a:rPr sz="2000" spc="40" dirty="0">
                <a:latin typeface="微软雅黑" panose="020B0503020204020204" charset="-122"/>
                <a:cs typeface="微软雅黑" panose="020B0503020204020204" charset="-122"/>
              </a:rPr>
              <a:t>  </a:t>
            </a:r>
            <a:endParaRPr lang="en-US" sz="2000" spc="40" dirty="0">
              <a:latin typeface="微软雅黑" panose="020B0503020204020204" charset="-122"/>
              <a:cs typeface="微软雅黑" panose="020B0503020204020204" charset="-122"/>
            </a:endParaRPr>
          </a:p>
          <a:p>
            <a:pPr marL="17145" marR="747395">
              <a:lnSpc>
                <a:spcPct val="154000"/>
              </a:lnSpc>
              <a:spcBef>
                <a:spcPts val="480"/>
              </a:spcBef>
            </a:pPr>
            <a:r>
              <a:rPr sz="2000" spc="33" dirty="0" err="1">
                <a:latin typeface="微软雅黑" panose="020B0503020204020204" charset="-122"/>
                <a:cs typeface="微软雅黑" panose="020B0503020204020204" charset="-122"/>
              </a:rPr>
              <a:t>D．意境优美生动</a:t>
            </a:r>
            <a:r>
              <a:rPr sz="2000" spc="33" dirty="0">
                <a:latin typeface="微软雅黑" panose="020B0503020204020204" charset="-122"/>
                <a:cs typeface="微软雅黑" panose="020B0503020204020204" charset="-122"/>
              </a:rPr>
              <a:t>  </a:t>
            </a:r>
            <a:endParaRPr lang="en-US" sz="2000" spc="33" dirty="0">
              <a:latin typeface="微软雅黑" panose="020B0503020204020204" charset="-122"/>
              <a:cs typeface="微软雅黑" panose="020B0503020204020204" charset="-122"/>
            </a:endParaRPr>
          </a:p>
          <a:p>
            <a:pPr marL="17145" marR="747395">
              <a:lnSpc>
                <a:spcPct val="154000"/>
              </a:lnSpc>
              <a:spcBef>
                <a:spcPts val="480"/>
              </a:spcBef>
            </a:pPr>
            <a:r>
              <a:rPr sz="2000" spc="7" dirty="0" err="1">
                <a:latin typeface="微软雅黑" panose="020B0503020204020204" charset="-122"/>
                <a:cs typeface="微软雅黑" panose="020B0503020204020204" charset="-122"/>
              </a:rPr>
              <a:t>E</a:t>
            </a:r>
            <a:r>
              <a:rPr sz="2000" spc="33" dirty="0" err="1">
                <a:latin typeface="微软雅黑" panose="020B0503020204020204" charset="-122"/>
                <a:cs typeface="微软雅黑" panose="020B0503020204020204" charset="-122"/>
              </a:rPr>
              <a:t>．</a:t>
            </a:r>
            <a:r>
              <a:rPr sz="2000" spc="40" dirty="0" err="1">
                <a:latin typeface="微软雅黑" panose="020B0503020204020204" charset="-122"/>
                <a:cs typeface="微软雅黑" panose="020B0503020204020204" charset="-122"/>
              </a:rPr>
              <a:t>相对固定的传承范围</a:t>
            </a:r>
            <a:endParaRPr sz="2000" dirty="0">
              <a:latin typeface="微软雅黑" panose="020B0503020204020204" charset="-122"/>
              <a:cs typeface="微软雅黑" panose="020B0503020204020204" charset="-122"/>
            </a:endParaRPr>
          </a:p>
        </p:txBody>
      </p:sp>
      <p:sp>
        <p:nvSpPr>
          <p:cNvPr id="4" name="文本框 3"/>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6877528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3645" y="1790694"/>
            <a:ext cx="9611296" cy="3046095"/>
          </a:xfrm>
          <a:prstGeom prst="rect">
            <a:avLst/>
          </a:prstGeom>
        </p:spPr>
        <p:txBody>
          <a:bodyPr vert="horz" wrap="square" lIns="0" tIns="0" rIns="0" bIns="0" rtlCol="0">
            <a:spAutoFit/>
          </a:bodyPr>
          <a:lstStyle/>
          <a:p>
            <a:pPr marL="17145">
              <a:tabLst>
                <a:tab pos="3961130" algn="l"/>
              </a:tabLst>
            </a:pPr>
            <a:r>
              <a:rPr lang="en-US" sz="2400" b="1" spc="40" dirty="0">
                <a:latin typeface="微软雅黑" panose="020B0503020204020204" charset="-122"/>
                <a:cs typeface="微软雅黑" panose="020B0503020204020204" charset="-122"/>
              </a:rPr>
              <a:t>1</a:t>
            </a:r>
            <a:r>
              <a:rPr lang="zh-CN" altLang="en-US" sz="2400" b="1" spc="40" dirty="0">
                <a:latin typeface="微软雅黑" panose="020B0503020204020204" charset="-122"/>
                <a:cs typeface="微软雅黑" panose="020B0503020204020204" charset="-122"/>
              </a:rPr>
              <a:t>、</a:t>
            </a:r>
            <a:r>
              <a:rPr sz="2400" b="1" spc="40" dirty="0">
                <a:latin typeface="微软雅黑" panose="020B0503020204020204" charset="-122"/>
                <a:cs typeface="微软雅黑" panose="020B0503020204020204" charset="-122"/>
              </a:rPr>
              <a:t>民间传说的特</a:t>
            </a:r>
            <a:r>
              <a:rPr sz="2400" b="1" spc="27" dirty="0">
                <a:latin typeface="微软雅黑" panose="020B0503020204020204" charset="-122"/>
                <a:cs typeface="微软雅黑" panose="020B0503020204020204" charset="-122"/>
              </a:rPr>
              <a:t>征</a:t>
            </a:r>
            <a:r>
              <a:rPr sz="2400" b="1" spc="33" dirty="0">
                <a:latin typeface="微软雅黑" panose="020B0503020204020204" charset="-122"/>
                <a:cs typeface="微软雅黑" panose="020B0503020204020204" charset="-122"/>
              </a:rPr>
              <a:t>有</a:t>
            </a:r>
            <a:r>
              <a:rPr lang="en-US" altLang="zh-CN" sz="2400" b="1" spc="33" dirty="0">
                <a:latin typeface="微软雅黑" panose="020B0503020204020204" charset="-122"/>
                <a:cs typeface="微软雅黑" panose="020B0503020204020204" charset="-122"/>
              </a:rPr>
              <a:t>【  】</a:t>
            </a:r>
            <a:endParaRPr sz="2400" dirty="0">
              <a:latin typeface="微软雅黑" panose="020B0503020204020204" charset="-122"/>
              <a:cs typeface="微软雅黑" panose="020B0503020204020204" charset="-122"/>
            </a:endParaRPr>
          </a:p>
          <a:p>
            <a:pPr marL="17145" marR="747395">
              <a:lnSpc>
                <a:spcPct val="154000"/>
              </a:lnSpc>
              <a:spcBef>
                <a:spcPts val="480"/>
              </a:spcBef>
            </a:pPr>
            <a:r>
              <a:rPr sz="2000" spc="33" dirty="0" err="1">
                <a:solidFill>
                  <a:srgbClr val="C00000"/>
                </a:solidFill>
                <a:latin typeface="微软雅黑" panose="020B0503020204020204" charset="-122"/>
                <a:cs typeface="微软雅黑" panose="020B0503020204020204" charset="-122"/>
              </a:rPr>
              <a:t>A．可信性的内容</a:t>
            </a:r>
            <a:r>
              <a:rPr sz="2000" spc="33" dirty="0">
                <a:solidFill>
                  <a:srgbClr val="C00000"/>
                </a:solidFill>
                <a:latin typeface="微软雅黑" panose="020B0503020204020204" charset="-122"/>
                <a:cs typeface="微软雅黑" panose="020B0503020204020204" charset="-122"/>
              </a:rPr>
              <a:t>  </a:t>
            </a:r>
            <a:endParaRPr lang="en-US" sz="2000" spc="33" dirty="0">
              <a:solidFill>
                <a:srgbClr val="C00000"/>
              </a:solidFill>
              <a:latin typeface="微软雅黑" panose="020B0503020204020204" charset="-122"/>
              <a:cs typeface="微软雅黑" panose="020B0503020204020204" charset="-122"/>
            </a:endParaRPr>
          </a:p>
          <a:p>
            <a:pPr marL="17145" marR="747395">
              <a:lnSpc>
                <a:spcPct val="154000"/>
              </a:lnSpc>
              <a:spcBef>
                <a:spcPts val="480"/>
              </a:spcBef>
            </a:pPr>
            <a:r>
              <a:rPr sz="2000" spc="40" dirty="0" err="1">
                <a:solidFill>
                  <a:srgbClr val="C00000"/>
                </a:solidFill>
                <a:latin typeface="微软雅黑" panose="020B0503020204020204" charset="-122"/>
                <a:cs typeface="微软雅黑" panose="020B0503020204020204" charset="-122"/>
              </a:rPr>
              <a:t>B．传奇性的情节</a:t>
            </a:r>
            <a:r>
              <a:rPr sz="2000" spc="40" dirty="0">
                <a:solidFill>
                  <a:srgbClr val="C00000"/>
                </a:solidFill>
                <a:latin typeface="微软雅黑" panose="020B0503020204020204" charset="-122"/>
                <a:cs typeface="微软雅黑" panose="020B0503020204020204" charset="-122"/>
              </a:rPr>
              <a:t>  </a:t>
            </a:r>
            <a:endParaRPr lang="en-US" sz="2000" spc="40" dirty="0">
              <a:solidFill>
                <a:srgbClr val="C00000"/>
              </a:solidFill>
              <a:latin typeface="微软雅黑" panose="020B0503020204020204" charset="-122"/>
              <a:cs typeface="微软雅黑" panose="020B0503020204020204" charset="-122"/>
            </a:endParaRPr>
          </a:p>
          <a:p>
            <a:pPr marL="17145" marR="747395">
              <a:lnSpc>
                <a:spcPct val="154000"/>
              </a:lnSpc>
              <a:spcBef>
                <a:spcPts val="480"/>
              </a:spcBef>
            </a:pPr>
            <a:r>
              <a:rPr sz="2000" spc="40" dirty="0" err="1">
                <a:solidFill>
                  <a:srgbClr val="C00000"/>
                </a:solidFill>
                <a:latin typeface="微软雅黑" panose="020B0503020204020204" charset="-122"/>
                <a:cs typeface="微软雅黑" panose="020B0503020204020204" charset="-122"/>
              </a:rPr>
              <a:t>C．箭垛式人物形象</a:t>
            </a:r>
            <a:r>
              <a:rPr sz="2000" spc="40" dirty="0">
                <a:solidFill>
                  <a:srgbClr val="C00000"/>
                </a:solidFill>
                <a:latin typeface="微软雅黑" panose="020B0503020204020204" charset="-122"/>
                <a:cs typeface="微软雅黑" panose="020B0503020204020204" charset="-122"/>
              </a:rPr>
              <a:t>  </a:t>
            </a:r>
            <a:endParaRPr lang="en-US" sz="2000" spc="40" dirty="0">
              <a:solidFill>
                <a:srgbClr val="C00000"/>
              </a:solidFill>
              <a:latin typeface="微软雅黑" panose="020B0503020204020204" charset="-122"/>
              <a:cs typeface="微软雅黑" panose="020B0503020204020204" charset="-122"/>
            </a:endParaRPr>
          </a:p>
          <a:p>
            <a:pPr marL="17145" marR="747395">
              <a:lnSpc>
                <a:spcPct val="154000"/>
              </a:lnSpc>
              <a:spcBef>
                <a:spcPts val="480"/>
              </a:spcBef>
            </a:pPr>
            <a:r>
              <a:rPr sz="2000" spc="33" dirty="0" err="1">
                <a:latin typeface="微软雅黑" panose="020B0503020204020204" charset="-122"/>
                <a:cs typeface="微软雅黑" panose="020B0503020204020204" charset="-122"/>
              </a:rPr>
              <a:t>D．意境优美生动</a:t>
            </a:r>
            <a:r>
              <a:rPr sz="2000" spc="33" dirty="0">
                <a:latin typeface="微软雅黑" panose="020B0503020204020204" charset="-122"/>
                <a:cs typeface="微软雅黑" panose="020B0503020204020204" charset="-122"/>
              </a:rPr>
              <a:t>  </a:t>
            </a:r>
            <a:endParaRPr lang="en-US" sz="2000" spc="33" dirty="0">
              <a:latin typeface="微软雅黑" panose="020B0503020204020204" charset="-122"/>
              <a:cs typeface="微软雅黑" panose="020B0503020204020204" charset="-122"/>
            </a:endParaRPr>
          </a:p>
          <a:p>
            <a:pPr marL="17145" marR="747395">
              <a:lnSpc>
                <a:spcPct val="154000"/>
              </a:lnSpc>
              <a:spcBef>
                <a:spcPts val="480"/>
              </a:spcBef>
            </a:pPr>
            <a:r>
              <a:rPr sz="2000" spc="7" dirty="0" err="1">
                <a:solidFill>
                  <a:srgbClr val="C00000"/>
                </a:solidFill>
                <a:latin typeface="微软雅黑" panose="020B0503020204020204" charset="-122"/>
                <a:cs typeface="微软雅黑" panose="020B0503020204020204" charset="-122"/>
              </a:rPr>
              <a:t>E</a:t>
            </a:r>
            <a:r>
              <a:rPr sz="2000" spc="33" dirty="0" err="1">
                <a:solidFill>
                  <a:srgbClr val="C00000"/>
                </a:solidFill>
                <a:latin typeface="微软雅黑" panose="020B0503020204020204" charset="-122"/>
                <a:cs typeface="微软雅黑" panose="020B0503020204020204" charset="-122"/>
              </a:rPr>
              <a:t>．</a:t>
            </a:r>
            <a:r>
              <a:rPr sz="2000" spc="40" dirty="0" err="1">
                <a:solidFill>
                  <a:srgbClr val="C00000"/>
                </a:solidFill>
                <a:latin typeface="微软雅黑" panose="020B0503020204020204" charset="-122"/>
                <a:cs typeface="微软雅黑" panose="020B0503020204020204" charset="-122"/>
              </a:rPr>
              <a:t>相对固定的传承范围</a:t>
            </a:r>
            <a:endParaRPr sz="2000" dirty="0">
              <a:solidFill>
                <a:srgbClr val="C00000"/>
              </a:solidFill>
              <a:latin typeface="微软雅黑" panose="020B0503020204020204" charset="-122"/>
              <a:cs typeface="微软雅黑" panose="020B0503020204020204" charset="-122"/>
            </a:endParaRPr>
          </a:p>
        </p:txBody>
      </p:sp>
      <p:sp>
        <p:nvSpPr>
          <p:cNvPr id="4" name="文本框 3"/>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6738951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06600" y="2557780"/>
            <a:ext cx="7461885" cy="521970"/>
          </a:xfrm>
          <a:prstGeom prst="rect">
            <a:avLst/>
          </a:prstGeom>
          <a:noFill/>
        </p:spPr>
        <p:txBody>
          <a:bodyPr wrap="square" rtlCol="0" anchor="t">
            <a:spAutoFit/>
          </a:bodyPr>
          <a:lstStyle/>
          <a:p>
            <a:r>
              <a:rPr lang="en-US" altLang="zh-CN" sz="2800"/>
              <a:t>2</a:t>
            </a:r>
            <a:r>
              <a:rPr lang="zh-CN" altLang="en-US" sz="2800"/>
              <a:t>.民间传说中提及的事物往往是</a:t>
            </a:r>
            <a:r>
              <a:rPr lang="zh-CN" altLang="en-US" sz="2800" u="sng"/>
              <a:t>虚构</a:t>
            </a:r>
            <a:r>
              <a:rPr lang="zh-CN" altLang="en-US" sz="2800"/>
              <a:t>的   （）   </a:t>
            </a:r>
          </a:p>
        </p:txBody>
      </p:sp>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6855940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64335" y="2451100"/>
            <a:ext cx="8863965" cy="521970"/>
          </a:xfrm>
          <a:prstGeom prst="rect">
            <a:avLst/>
          </a:prstGeom>
          <a:noFill/>
        </p:spPr>
        <p:txBody>
          <a:bodyPr wrap="square" rtlCol="0" anchor="t">
            <a:spAutoFit/>
          </a:bodyPr>
          <a:lstStyle/>
          <a:p>
            <a:r>
              <a:rPr lang="zh-CN" altLang="en-US" sz="2800"/>
              <a:t>民间传说中提及的事物往往是</a:t>
            </a:r>
            <a:r>
              <a:rPr lang="zh-CN" altLang="en-US" sz="2800" u="sng"/>
              <a:t>虚构</a:t>
            </a:r>
            <a:r>
              <a:rPr lang="zh-CN" altLang="en-US" sz="2800"/>
              <a:t>的   （</a:t>
            </a:r>
            <a:r>
              <a:rPr lang="zh-CN" altLang="en-US" sz="2800">
                <a:solidFill>
                  <a:srgbClr val="C00000"/>
                </a:solidFill>
              </a:rPr>
              <a:t>×</a:t>
            </a:r>
            <a:r>
              <a:rPr lang="zh-CN" altLang="en-US" sz="2800"/>
              <a:t>）</a:t>
            </a:r>
            <a:r>
              <a:rPr lang="zh-CN" altLang="en-US" sz="2800">
                <a:solidFill>
                  <a:srgbClr val="C00000"/>
                </a:solidFill>
              </a:rPr>
              <a:t>客观存在  </a:t>
            </a:r>
            <a:r>
              <a:rPr lang="zh-CN" altLang="en-US" sz="2800"/>
              <a:t> </a:t>
            </a:r>
          </a:p>
        </p:txBody>
      </p:sp>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5302389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584926" y="1307287"/>
            <a:ext cx="11841480" cy="2862322"/>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fontAlgn="base" hangingPunct="0">
              <a:lnSpc>
                <a:spcPct val="150000"/>
              </a:lnSpc>
              <a:spcBef>
                <a:spcPct val="0"/>
              </a:spcBef>
              <a:spcAft>
                <a:spcPct val="0"/>
              </a:spcAft>
              <a:buClrTx/>
              <a:buSzTx/>
              <a:buFontTx/>
              <a:buAutoNum type="arabicPeriod"/>
            </a:pPr>
            <a:r>
              <a:rPr lang="zh-CN" sz="2400" b="1" dirty="0" smtClean="0">
                <a:solidFill>
                  <a:srgbClr val="0070C0"/>
                </a:solidFill>
                <a:latin typeface="微软雅黑" panose="020B0503020204020204" charset="-122"/>
                <a:ea typeface="微软雅黑" panose="020B0503020204020204" charset="-122"/>
                <a:cs typeface="Calibri" panose="020F0502020204030204" charset="0"/>
              </a:rPr>
              <a:t>民间</a:t>
            </a:r>
            <a:r>
              <a:rPr lang="zh-CN" sz="2400" b="1" dirty="0">
                <a:solidFill>
                  <a:srgbClr val="0070C0"/>
                </a:solidFill>
                <a:latin typeface="微软雅黑" panose="020B0503020204020204" charset="-122"/>
                <a:ea typeface="微软雅黑" panose="020B0503020204020204" charset="-122"/>
                <a:cs typeface="Calibri" panose="020F0502020204030204" charset="0"/>
              </a:rPr>
              <a:t>传说与神话的</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关系</a:t>
            </a:r>
            <a:endPar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endParaRPr>
          </a:p>
          <a:p>
            <a:pPr marL="457200" marR="0" lvl="0" indent="-457200" fontAlgn="base" hangingPunct="0">
              <a:lnSpc>
                <a:spcPct val="150000"/>
              </a:lnSpc>
              <a:spcBef>
                <a:spcPct val="0"/>
              </a:spcBef>
              <a:spcAft>
                <a:spcPct val="0"/>
              </a:spcAft>
              <a:buClrTx/>
              <a:buSzTx/>
              <a:buFontTx/>
              <a:buAutoNum type="arabicPeriod"/>
            </a:pPr>
            <a:endParaRPr lang="zh-CN" sz="2400" b="1" dirty="0">
              <a:solidFill>
                <a:srgbClr val="0070C0"/>
              </a:solidFill>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r>
              <a:rPr lang="zh-CN" sz="2400" dirty="0">
                <a:solidFill>
                  <a:srgbClr val="C00000"/>
                </a:solidFill>
                <a:latin typeface="微软雅黑" panose="020B0503020204020204" charset="-122"/>
                <a:ea typeface="微软雅黑" panose="020B0503020204020204" charset="-122"/>
                <a:cs typeface="Calibri" panose="020F0502020204030204" charset="0"/>
              </a:rPr>
              <a:t>联系</a:t>
            </a:r>
            <a:r>
              <a:rPr lang="zh-CN" sz="2400" dirty="0">
                <a:solidFill>
                  <a:srgbClr val="FF0000"/>
                </a:solidFill>
                <a:latin typeface="微软雅黑" panose="020B0503020204020204" charset="-122"/>
                <a:ea typeface="微软雅黑" panose="020B0503020204020204" charset="-122"/>
                <a:cs typeface="Calibri" panose="020F0502020204030204" charset="0"/>
              </a:rPr>
              <a:t>：</a:t>
            </a:r>
            <a:r>
              <a:rPr lang="zh-CN" sz="2400" dirty="0">
                <a:solidFill>
                  <a:srgbClr val="C00000"/>
                </a:solidFill>
                <a:latin typeface="微软雅黑" panose="020B0503020204020204" charset="-122"/>
                <a:ea typeface="微软雅黑" panose="020B0503020204020204" charset="-122"/>
                <a:cs typeface="Calibri" panose="020F0502020204030204" charset="0"/>
              </a:rPr>
              <a:t>属于同一种文学体式</a:t>
            </a:r>
          </a:p>
          <a:p>
            <a:pPr marR="0" lvl="0" indent="539750" fontAlgn="base" hangingPunct="0">
              <a:lnSpc>
                <a:spcPct val="150000"/>
              </a:lnSpc>
              <a:spcBef>
                <a:spcPct val="0"/>
              </a:spcBef>
              <a:spcAft>
                <a:spcPct val="0"/>
              </a:spcAft>
              <a:buClrTx/>
              <a:buSzTx/>
              <a:buFontTx/>
              <a:buNone/>
            </a:pPr>
            <a:r>
              <a:rPr lang="zh-CN" sz="2400" dirty="0">
                <a:latin typeface="微软雅黑" panose="020B0503020204020204" charset="-122"/>
                <a:ea typeface="微软雅黑" panose="020B0503020204020204" charset="-122"/>
                <a:cs typeface="Calibri" panose="020F0502020204030204" charset="0"/>
              </a:rPr>
              <a:t>产生的历史时期比较接近，它们的历史关系十分密切，在远古时期传说和神话很难截然分开，甚至有一部分古史传说渗透了浓厚的神话色彩，或者是从神话演变过来的。</a:t>
            </a:r>
          </a:p>
        </p:txBody>
      </p:sp>
      <p:sp>
        <p:nvSpPr>
          <p:cNvPr id="3" name="矩形 2"/>
          <p:cNvSpPr/>
          <p:nvPr/>
        </p:nvSpPr>
        <p:spPr>
          <a:xfrm>
            <a:off x="157939" y="178369"/>
            <a:ext cx="7008650"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4.2.5</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民间传说与神话、民间故事的区别</a:t>
            </a:r>
          </a:p>
        </p:txBody>
      </p:sp>
      <p:sp>
        <p:nvSpPr>
          <p:cNvPr id="4" name="五边形 3"/>
          <p:cNvSpPr/>
          <p:nvPr/>
        </p:nvSpPr>
        <p:spPr>
          <a:xfrm flipH="1">
            <a:off x="7166587" y="1030288"/>
            <a:ext cx="1705795" cy="457853"/>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26" name="五边形 25"/>
          <p:cNvSpPr/>
          <p:nvPr/>
        </p:nvSpPr>
        <p:spPr>
          <a:xfrm flipH="1">
            <a:off x="7166589" y="31415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p>
        </p:txBody>
      </p:sp>
      <p:pic>
        <p:nvPicPr>
          <p:cNvPr id="7" name="图片 6"/>
          <p:cNvPicPr>
            <a:picLocks noChangeAspect="1"/>
          </p:cNvPicPr>
          <p:nvPr/>
        </p:nvPicPr>
        <p:blipFill>
          <a:blip r:embed="rId3"/>
          <a:stretch>
            <a:fillRect/>
          </a:stretch>
        </p:blipFill>
        <p:spPr>
          <a:xfrm>
            <a:off x="8713695" y="22067"/>
            <a:ext cx="3521354" cy="1542861"/>
          </a:xfrm>
          <a:prstGeom prst="rect">
            <a:avLst/>
          </a:prstGeom>
        </p:spPr>
      </p:pic>
    </p:spTree>
    <p:custDataLst>
      <p:tags r:id="rId1"/>
    </p:custDataLst>
    <p:extLst>
      <p:ext uri="{BB962C8B-B14F-4D97-AF65-F5344CB8AC3E}">
        <p14:creationId xmlns:p14="http://schemas.microsoft.com/office/powerpoint/2010/main" val="461556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9409044" cy="3448116"/>
            <a:chOff x="622851" y="1180019"/>
            <a:chExt cx="9409044"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第四章</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民间传说</a:t>
              </a: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515098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第一节 民间传说的界定与分类</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4143817"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民间传说的特征</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8" y="4022538"/>
              <a:ext cx="5515417"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民间传说的价值及其研究</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6"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438400" y="4216341"/>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349308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584926" y="1030288"/>
            <a:ext cx="11841480" cy="3416320"/>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fontAlgn="base" hangingPunct="0">
              <a:lnSpc>
                <a:spcPct val="150000"/>
              </a:lnSpc>
              <a:spcBef>
                <a:spcPct val="0"/>
              </a:spcBef>
              <a:spcAft>
                <a:spcPct val="0"/>
              </a:spcAft>
              <a:buClrTx/>
              <a:buSzTx/>
              <a:buFontTx/>
              <a:buAutoNum type="arabicPeriod"/>
            </a:pPr>
            <a:r>
              <a:rPr lang="zh-CN" sz="2400" b="1" dirty="0" smtClean="0">
                <a:solidFill>
                  <a:srgbClr val="0070C0"/>
                </a:solidFill>
                <a:latin typeface="微软雅黑" panose="020B0503020204020204" charset="-122"/>
                <a:ea typeface="微软雅黑" panose="020B0503020204020204" charset="-122"/>
                <a:cs typeface="Calibri" panose="020F0502020204030204" charset="0"/>
              </a:rPr>
              <a:t>民间</a:t>
            </a:r>
            <a:r>
              <a:rPr lang="zh-CN" sz="2400" b="1" dirty="0">
                <a:solidFill>
                  <a:srgbClr val="0070C0"/>
                </a:solidFill>
                <a:latin typeface="微软雅黑" panose="020B0503020204020204" charset="-122"/>
                <a:ea typeface="微软雅黑" panose="020B0503020204020204" charset="-122"/>
                <a:cs typeface="Calibri" panose="020F0502020204030204" charset="0"/>
              </a:rPr>
              <a:t>传说与神话的</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关系</a:t>
            </a:r>
            <a:endPar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endParaRPr>
          </a:p>
          <a:p>
            <a:pPr marL="457200" marR="0" lvl="0" indent="-457200" fontAlgn="base" hangingPunct="0">
              <a:lnSpc>
                <a:spcPct val="150000"/>
              </a:lnSpc>
              <a:spcBef>
                <a:spcPct val="0"/>
              </a:spcBef>
              <a:spcAft>
                <a:spcPct val="0"/>
              </a:spcAft>
              <a:buClrTx/>
              <a:buSzTx/>
              <a:buFontTx/>
              <a:buAutoNum type="arabicPeriod"/>
            </a:pPr>
            <a:endParaRPr lang="zh-CN" sz="2400" b="1" dirty="0">
              <a:solidFill>
                <a:srgbClr val="0070C0"/>
              </a:solidFill>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区别（</a:t>
            </a:r>
            <a:r>
              <a:rPr lang="en-US" altLang="zh-CN" sz="2400" dirty="0" smtClean="0">
                <a:solidFill>
                  <a:srgbClr val="C00000"/>
                </a:solidFill>
                <a:latin typeface="微软雅黑" panose="020B0503020204020204" charset="-122"/>
                <a:ea typeface="微软雅黑" panose="020B0503020204020204" charset="-122"/>
                <a:cs typeface="Calibri" panose="020F0502020204030204" charset="0"/>
              </a:rPr>
              <a:t>1</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a:t>
            </a:r>
            <a:r>
              <a:rPr lang="zh-CN" altLang="zh-CN" sz="2400" dirty="0" smtClean="0">
                <a:latin typeface="微软雅黑" panose="020B0503020204020204" charset="-122"/>
                <a:ea typeface="微软雅黑" panose="020B0503020204020204" charset="-122"/>
                <a:cs typeface="Calibri" panose="020F0502020204030204" charset="0"/>
              </a:rPr>
              <a:t>民间</a:t>
            </a:r>
            <a:r>
              <a:rPr lang="zh-CN" altLang="zh-CN" sz="2400" dirty="0">
                <a:latin typeface="微软雅黑" panose="020B0503020204020204" charset="-122"/>
                <a:ea typeface="微软雅黑" panose="020B0503020204020204" charset="-122"/>
                <a:cs typeface="Calibri" panose="020F0502020204030204" charset="0"/>
              </a:rPr>
              <a:t>传说和神话的</a:t>
            </a:r>
            <a:r>
              <a:rPr lang="zh-CN" altLang="zh-CN" sz="2400" dirty="0">
                <a:solidFill>
                  <a:srgbClr val="C00000"/>
                </a:solidFill>
                <a:latin typeface="微软雅黑" panose="020B0503020204020204" charset="-122"/>
                <a:ea typeface="微软雅黑" panose="020B0503020204020204" charset="-122"/>
                <a:cs typeface="Calibri" panose="020F0502020204030204" charset="0"/>
              </a:rPr>
              <a:t>主人公身份和属性不同</a:t>
            </a:r>
            <a:r>
              <a:rPr lang="zh-CN" altLang="zh-CN" sz="2400" dirty="0">
                <a:latin typeface="微软雅黑" panose="020B0503020204020204" charset="-122"/>
                <a:ea typeface="微软雅黑" panose="020B0503020204020204" charset="-122"/>
                <a:cs typeface="Calibri" panose="020F0502020204030204" charset="0"/>
              </a:rPr>
              <a:t>。</a:t>
            </a:r>
          </a:p>
          <a:p>
            <a:pPr marR="0" lvl="0" indent="539750" fontAlgn="base" hangingPunct="0">
              <a:lnSpc>
                <a:spcPct val="150000"/>
              </a:lnSpc>
              <a:spcBef>
                <a:spcPct val="0"/>
              </a:spcBef>
              <a:spcAft>
                <a:spcPct val="0"/>
              </a:spcAft>
              <a:buClrTx/>
              <a:buSzTx/>
              <a:buFontTx/>
              <a:buNone/>
            </a:pPr>
            <a:r>
              <a:rPr lang="zh-CN" altLang="zh-CN" sz="2400" dirty="0" smtClean="0">
                <a:latin typeface="楷体" panose="02010609060101010101" pitchFamily="49" charset="-122"/>
                <a:ea typeface="楷体" panose="02010609060101010101" pitchFamily="49" charset="-122"/>
                <a:cs typeface="Calibri" panose="020F0502020204030204" charset="0"/>
              </a:rPr>
              <a:t>民间</a:t>
            </a:r>
            <a:r>
              <a:rPr lang="zh-CN" altLang="zh-CN" sz="2400" dirty="0">
                <a:latin typeface="楷体" panose="02010609060101010101" pitchFamily="49" charset="-122"/>
                <a:ea typeface="楷体" panose="02010609060101010101" pitchFamily="49" charset="-122"/>
                <a:cs typeface="Calibri" panose="020F0502020204030204" charset="0"/>
              </a:rPr>
              <a:t>传说的主人公是基于历史上存在过的真人，事情是大体真实的；</a:t>
            </a:r>
          </a:p>
          <a:p>
            <a:pPr marR="0" lvl="0" indent="539750" fontAlgn="base" hangingPunct="0">
              <a:lnSpc>
                <a:spcPct val="150000"/>
              </a:lnSpc>
              <a:spcBef>
                <a:spcPct val="0"/>
              </a:spcBef>
              <a:spcAft>
                <a:spcPct val="0"/>
              </a:spcAft>
              <a:buClrTx/>
              <a:buSzTx/>
              <a:buFontTx/>
              <a:buNone/>
            </a:pPr>
            <a:r>
              <a:rPr lang="zh-CN" altLang="zh-CN" sz="2400" dirty="0">
                <a:latin typeface="楷体" panose="02010609060101010101" pitchFamily="49" charset="-122"/>
                <a:ea typeface="楷体" panose="02010609060101010101" pitchFamily="49" charset="-122"/>
                <a:cs typeface="Calibri" panose="020F0502020204030204" charset="0"/>
              </a:rPr>
              <a:t>而神话里的主人公则是各种动植物人格化、各种社会力量神格化的结果，是具有超人和超自然力量的神。</a:t>
            </a:r>
          </a:p>
        </p:txBody>
      </p:sp>
      <p:sp>
        <p:nvSpPr>
          <p:cNvPr id="3" name="矩形 2"/>
          <p:cNvSpPr/>
          <p:nvPr/>
        </p:nvSpPr>
        <p:spPr>
          <a:xfrm>
            <a:off x="157939" y="178369"/>
            <a:ext cx="7008650"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4.2.5</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民间传说与神话、民间故事的区别</a:t>
            </a:r>
          </a:p>
        </p:txBody>
      </p:sp>
      <p:sp>
        <p:nvSpPr>
          <p:cNvPr id="4" name="五边形 3"/>
          <p:cNvSpPr/>
          <p:nvPr/>
        </p:nvSpPr>
        <p:spPr>
          <a:xfrm flipH="1">
            <a:off x="7166587" y="1030288"/>
            <a:ext cx="1705795" cy="457853"/>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26" name="五边形 25"/>
          <p:cNvSpPr/>
          <p:nvPr/>
        </p:nvSpPr>
        <p:spPr>
          <a:xfrm flipH="1">
            <a:off x="7166589" y="31415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p>
        </p:txBody>
      </p:sp>
      <p:pic>
        <p:nvPicPr>
          <p:cNvPr id="7" name="图片 6"/>
          <p:cNvPicPr>
            <a:picLocks noChangeAspect="1"/>
          </p:cNvPicPr>
          <p:nvPr/>
        </p:nvPicPr>
        <p:blipFill>
          <a:blip r:embed="rId3"/>
          <a:stretch>
            <a:fillRect/>
          </a:stretch>
        </p:blipFill>
        <p:spPr>
          <a:xfrm>
            <a:off x="8713695" y="22067"/>
            <a:ext cx="3521354" cy="1542861"/>
          </a:xfrm>
          <a:prstGeom prst="rect">
            <a:avLst/>
          </a:prstGeom>
        </p:spPr>
      </p:pic>
    </p:spTree>
    <p:custDataLst>
      <p:tags r:id="rId1"/>
    </p:custDataLst>
    <p:extLst>
      <p:ext uri="{BB962C8B-B14F-4D97-AF65-F5344CB8AC3E}">
        <p14:creationId xmlns:p14="http://schemas.microsoft.com/office/powerpoint/2010/main" val="8281967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584926" y="882556"/>
            <a:ext cx="11841480" cy="3711785"/>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fontAlgn="base" hangingPunct="0">
              <a:lnSpc>
                <a:spcPct val="150000"/>
              </a:lnSpc>
              <a:spcBef>
                <a:spcPct val="0"/>
              </a:spcBef>
              <a:spcAft>
                <a:spcPct val="0"/>
              </a:spcAft>
              <a:buClrTx/>
              <a:buSzTx/>
              <a:buFontTx/>
              <a:buAutoNum type="arabicPeriod"/>
            </a:pPr>
            <a:r>
              <a:rPr lang="zh-CN" sz="2400" b="1" dirty="0" smtClean="0">
                <a:solidFill>
                  <a:srgbClr val="0070C0"/>
                </a:solidFill>
                <a:latin typeface="微软雅黑" panose="020B0503020204020204" charset="-122"/>
                <a:ea typeface="微软雅黑" panose="020B0503020204020204" charset="-122"/>
                <a:cs typeface="Calibri" panose="020F0502020204030204" charset="0"/>
              </a:rPr>
              <a:t>民间</a:t>
            </a:r>
            <a:r>
              <a:rPr lang="zh-CN" sz="2400" b="1" dirty="0">
                <a:solidFill>
                  <a:srgbClr val="0070C0"/>
                </a:solidFill>
                <a:latin typeface="微软雅黑" panose="020B0503020204020204" charset="-122"/>
                <a:ea typeface="微软雅黑" panose="020B0503020204020204" charset="-122"/>
                <a:cs typeface="Calibri" panose="020F0502020204030204" charset="0"/>
              </a:rPr>
              <a:t>传说与神话的</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关系</a:t>
            </a:r>
            <a:endPar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endParaRPr>
          </a:p>
          <a:p>
            <a:pPr marL="457200" marR="0" lvl="0" indent="-457200" fontAlgn="base" hangingPunct="0">
              <a:lnSpc>
                <a:spcPct val="150000"/>
              </a:lnSpc>
              <a:spcBef>
                <a:spcPct val="0"/>
              </a:spcBef>
              <a:spcAft>
                <a:spcPct val="0"/>
              </a:spcAft>
              <a:buClrTx/>
              <a:buSzTx/>
              <a:buFontTx/>
              <a:buAutoNum type="arabicPeriod"/>
            </a:pPr>
            <a:endParaRPr lang="zh-CN" sz="2400" b="1" dirty="0">
              <a:solidFill>
                <a:srgbClr val="0070C0"/>
              </a:solidFill>
              <a:latin typeface="微软雅黑" panose="020B0503020204020204" charset="-122"/>
              <a:ea typeface="微软雅黑" panose="020B0503020204020204" charset="-122"/>
              <a:cs typeface="Calibri" panose="020F0502020204030204" charset="0"/>
            </a:endParaRPr>
          </a:p>
          <a:p>
            <a:pPr indent="539750" fontAlgn="base" hangingPunct="0">
              <a:lnSpc>
                <a:spcPct val="150000"/>
              </a:lnSpc>
              <a:spcBef>
                <a:spcPct val="0"/>
              </a:spcBef>
              <a:spcAft>
                <a:spcPct val="0"/>
              </a:spcAft>
            </a:pP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区别（</a:t>
            </a:r>
            <a:r>
              <a:rPr lang="en-US" altLang="zh-CN" sz="2400" dirty="0" smtClean="0">
                <a:solidFill>
                  <a:srgbClr val="C00000"/>
                </a:solidFill>
                <a:latin typeface="微软雅黑" panose="020B0503020204020204" charset="-122"/>
                <a:ea typeface="微软雅黑" panose="020B0503020204020204" charset="-122"/>
                <a:cs typeface="Calibri" panose="020F0502020204030204" charset="0"/>
              </a:rPr>
              <a:t>2</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a:t>
            </a:r>
            <a:r>
              <a:rPr lang="zh-CN" altLang="zh-CN" sz="2400" dirty="0" smtClean="0">
                <a:latin typeface="微软雅黑" panose="020B0503020204020204" charset="-122"/>
                <a:ea typeface="微软雅黑" panose="020B0503020204020204" charset="-122"/>
                <a:cs typeface="Calibri" panose="020F0502020204030204" charset="0"/>
              </a:rPr>
              <a:t>民间</a:t>
            </a:r>
            <a:r>
              <a:rPr lang="zh-CN" altLang="zh-CN" sz="2400" dirty="0">
                <a:latin typeface="微软雅黑" panose="020B0503020204020204" charset="-122"/>
                <a:ea typeface="微软雅黑" panose="020B0503020204020204" charset="-122"/>
                <a:cs typeface="Calibri" panose="020F0502020204030204" charset="0"/>
              </a:rPr>
              <a:t>传说和神话所反映的</a:t>
            </a:r>
            <a:r>
              <a:rPr lang="zh-CN" altLang="zh-CN" sz="2400" dirty="0">
                <a:solidFill>
                  <a:srgbClr val="C00000"/>
                </a:solidFill>
                <a:latin typeface="微软雅黑" panose="020B0503020204020204" charset="-122"/>
                <a:ea typeface="微软雅黑" panose="020B0503020204020204" charset="-122"/>
                <a:cs typeface="Calibri" panose="020F0502020204030204" charset="0"/>
              </a:rPr>
              <a:t>社会现象和创作的思维机制</a:t>
            </a:r>
            <a:r>
              <a:rPr lang="zh-CN" altLang="zh-CN" sz="2400" dirty="0">
                <a:latin typeface="微软雅黑" panose="020B0503020204020204" charset="-122"/>
                <a:ea typeface="微软雅黑" panose="020B0503020204020204" charset="-122"/>
                <a:cs typeface="Calibri" panose="020F0502020204030204" charset="0"/>
              </a:rPr>
              <a:t>不同。</a:t>
            </a:r>
          </a:p>
          <a:p>
            <a:pPr marR="0" lvl="0" indent="539750" fontAlgn="base" hangingPunct="0">
              <a:lnSpc>
                <a:spcPct val="150000"/>
              </a:lnSpc>
              <a:spcBef>
                <a:spcPct val="0"/>
              </a:spcBef>
              <a:spcAft>
                <a:spcPct val="0"/>
              </a:spcAft>
              <a:buClrTx/>
              <a:buSzTx/>
              <a:buFontTx/>
              <a:buNone/>
            </a:pPr>
            <a:r>
              <a:rPr lang="zh-CN" altLang="zh-CN" sz="2400" b="1" dirty="0" smtClean="0">
                <a:latin typeface="微软雅黑" panose="020B0503020204020204" charset="-122"/>
                <a:ea typeface="微软雅黑" panose="020B0503020204020204" charset="-122"/>
                <a:cs typeface="Calibri" panose="020F0502020204030204" charset="0"/>
              </a:rPr>
              <a:t>传说</a:t>
            </a:r>
            <a:r>
              <a:rPr lang="zh-CN" altLang="zh-CN" sz="2400" dirty="0">
                <a:latin typeface="楷体" panose="02010609060101010101" pitchFamily="49" charset="-122"/>
                <a:ea typeface="楷体" panose="02010609060101010101" pitchFamily="49" charset="-122"/>
                <a:cs typeface="Calibri" panose="020F0502020204030204" charset="0"/>
              </a:rPr>
              <a:t>是以自觉或</a:t>
            </a:r>
            <a:r>
              <a:rPr lang="zh-CN" altLang="zh-CN" sz="2400" b="1" dirty="0">
                <a:solidFill>
                  <a:srgbClr val="FF0000"/>
                </a:solidFill>
                <a:latin typeface="楷体" panose="02010609060101010101" pitchFamily="49" charset="-122"/>
                <a:ea typeface="楷体" panose="02010609060101010101" pitchFamily="49" charset="-122"/>
                <a:cs typeface="Calibri" panose="020F0502020204030204" charset="0"/>
              </a:rPr>
              <a:t>比较自觉</a:t>
            </a:r>
            <a:r>
              <a:rPr lang="zh-CN" altLang="zh-CN" sz="2400" dirty="0">
                <a:latin typeface="楷体" panose="02010609060101010101" pitchFamily="49" charset="-122"/>
                <a:ea typeface="楷体" panose="02010609060101010101" pitchFamily="49" charset="-122"/>
                <a:cs typeface="Calibri" panose="020F0502020204030204" charset="0"/>
              </a:rPr>
              <a:t>的思维方式，讲述某一历史时代的具体人物或事件，有时代和地点的约束性，</a:t>
            </a:r>
            <a:endParaRPr lang="en-US" altLang="zh-CN" sz="2400" dirty="0">
              <a:latin typeface="楷体" panose="02010609060101010101" pitchFamily="49" charset="-122"/>
              <a:ea typeface="楷体" panose="02010609060101010101" pitchFamily="49" charset="-122"/>
              <a:cs typeface="Calibri" panose="020F0502020204030204" charset="0"/>
            </a:endParaRPr>
          </a:p>
          <a:p>
            <a:pPr marR="0" lvl="0" indent="539750" fontAlgn="base" hangingPunct="0">
              <a:lnSpc>
                <a:spcPct val="115000"/>
              </a:lnSpc>
              <a:spcBef>
                <a:spcPts val="0"/>
              </a:spcBef>
              <a:spcAft>
                <a:spcPts val="0"/>
              </a:spcAft>
              <a:buClrTx/>
              <a:buSzTx/>
              <a:buFontTx/>
              <a:buNone/>
            </a:pPr>
            <a:r>
              <a:rPr lang="zh-CN" altLang="zh-CN" sz="2400" b="1" dirty="0">
                <a:latin typeface="微软雅黑" panose="020B0503020204020204" charset="-122"/>
                <a:ea typeface="微软雅黑" panose="020B0503020204020204" charset="-122"/>
                <a:cs typeface="Calibri" panose="020F0502020204030204" charset="0"/>
              </a:rPr>
              <a:t>神话</a:t>
            </a:r>
            <a:r>
              <a:rPr lang="zh-CN" altLang="zh-CN" sz="2400" dirty="0">
                <a:latin typeface="楷体" panose="02010609060101010101" pitchFamily="49" charset="-122"/>
                <a:ea typeface="楷体" panose="02010609060101010101" pitchFamily="49" charset="-122"/>
                <a:cs typeface="Calibri" panose="020F0502020204030204" charset="0"/>
              </a:rPr>
              <a:t>则是以一种</a:t>
            </a:r>
            <a:r>
              <a:rPr lang="zh-CN" altLang="zh-CN" sz="2400" b="1" dirty="0">
                <a:solidFill>
                  <a:srgbClr val="FF0000"/>
                </a:solidFill>
                <a:latin typeface="楷体" panose="02010609060101010101" pitchFamily="49" charset="-122"/>
                <a:ea typeface="楷体" panose="02010609060101010101" pitchFamily="49" charset="-122"/>
                <a:cs typeface="Calibri" panose="020F0502020204030204" charset="0"/>
              </a:rPr>
              <a:t>不自觉</a:t>
            </a:r>
            <a:r>
              <a:rPr lang="zh-CN" altLang="zh-CN" sz="2400" dirty="0">
                <a:latin typeface="楷体" panose="02010609060101010101" pitchFamily="49" charset="-122"/>
                <a:ea typeface="楷体" panose="02010609060101010101" pitchFamily="49" charset="-122"/>
                <a:cs typeface="Calibri" panose="020F0502020204030204" charset="0"/>
              </a:rPr>
              <a:t>的艺术思维方式把自然界和社会生活人格化、神灵化，从而曲折地反映人类史前时代的人与自然界的种种关系，</a:t>
            </a:r>
            <a:r>
              <a:rPr lang="zh-CN" altLang="zh-CN" sz="2400" b="1" dirty="0">
                <a:solidFill>
                  <a:srgbClr val="FF0000"/>
                </a:solidFill>
                <a:latin typeface="楷体" panose="02010609060101010101" pitchFamily="49" charset="-122"/>
                <a:ea typeface="楷体" panose="02010609060101010101" pitchFamily="49" charset="-122"/>
                <a:cs typeface="Calibri" panose="020F0502020204030204" charset="0"/>
              </a:rPr>
              <a:t>具有全人类、全部族性</a:t>
            </a:r>
            <a:r>
              <a:rPr lang="zh-CN" altLang="zh-CN" sz="2400" dirty="0">
                <a:latin typeface="楷体" panose="02010609060101010101" pitchFamily="49" charset="-122"/>
                <a:ea typeface="楷体" panose="02010609060101010101" pitchFamily="49" charset="-122"/>
                <a:cs typeface="Calibri" panose="020F0502020204030204" charset="0"/>
              </a:rPr>
              <a:t>。</a:t>
            </a:r>
          </a:p>
        </p:txBody>
      </p:sp>
      <p:sp>
        <p:nvSpPr>
          <p:cNvPr id="3" name="矩形 2"/>
          <p:cNvSpPr/>
          <p:nvPr/>
        </p:nvSpPr>
        <p:spPr>
          <a:xfrm>
            <a:off x="157939" y="178369"/>
            <a:ext cx="7008650"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4.2.5</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民间传说与神话、民间故事的区别</a:t>
            </a:r>
          </a:p>
        </p:txBody>
      </p:sp>
      <p:sp>
        <p:nvSpPr>
          <p:cNvPr id="4" name="五边形 3"/>
          <p:cNvSpPr/>
          <p:nvPr/>
        </p:nvSpPr>
        <p:spPr>
          <a:xfrm flipH="1">
            <a:off x="7166587" y="1030288"/>
            <a:ext cx="1705795" cy="457853"/>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26" name="五边形 25"/>
          <p:cNvSpPr/>
          <p:nvPr/>
        </p:nvSpPr>
        <p:spPr>
          <a:xfrm flipH="1">
            <a:off x="7166589" y="31415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p>
        </p:txBody>
      </p:sp>
      <p:pic>
        <p:nvPicPr>
          <p:cNvPr id="7" name="图片 6"/>
          <p:cNvPicPr>
            <a:picLocks noChangeAspect="1"/>
          </p:cNvPicPr>
          <p:nvPr/>
        </p:nvPicPr>
        <p:blipFill>
          <a:blip r:embed="rId3"/>
          <a:stretch>
            <a:fillRect/>
          </a:stretch>
        </p:blipFill>
        <p:spPr>
          <a:xfrm>
            <a:off x="8713695" y="22067"/>
            <a:ext cx="3521354" cy="1542861"/>
          </a:xfrm>
          <a:prstGeom prst="rect">
            <a:avLst/>
          </a:prstGeom>
        </p:spPr>
      </p:pic>
    </p:spTree>
    <p:custDataLst>
      <p:tags r:id="rId1"/>
    </p:custDataLst>
    <p:extLst>
      <p:ext uri="{BB962C8B-B14F-4D97-AF65-F5344CB8AC3E}">
        <p14:creationId xmlns:p14="http://schemas.microsoft.com/office/powerpoint/2010/main" val="718662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650240" y="840858"/>
            <a:ext cx="11841480" cy="4524315"/>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fontAlgn="base" hangingPunct="0">
              <a:lnSpc>
                <a:spcPct val="150000"/>
              </a:lnSpc>
              <a:spcBef>
                <a:spcPct val="0"/>
              </a:spcBef>
              <a:spcAft>
                <a:spcPct val="0"/>
              </a:spcAft>
              <a:buClrTx/>
              <a:buSzTx/>
              <a:buFontTx/>
              <a:buAutoNum type="arabicPeriod"/>
            </a:pPr>
            <a:r>
              <a:rPr lang="zh-CN" sz="2400" b="1" dirty="0" smtClean="0">
                <a:solidFill>
                  <a:srgbClr val="0070C0"/>
                </a:solidFill>
                <a:latin typeface="微软雅黑" panose="020B0503020204020204" charset="-122"/>
                <a:ea typeface="微软雅黑" panose="020B0503020204020204" charset="-122"/>
                <a:cs typeface="Calibri" panose="020F0502020204030204" charset="0"/>
              </a:rPr>
              <a:t>民间</a:t>
            </a:r>
            <a:r>
              <a:rPr lang="zh-CN" sz="2400" b="1" dirty="0">
                <a:solidFill>
                  <a:srgbClr val="0070C0"/>
                </a:solidFill>
                <a:latin typeface="微软雅黑" panose="020B0503020204020204" charset="-122"/>
                <a:ea typeface="微软雅黑" panose="020B0503020204020204" charset="-122"/>
                <a:cs typeface="Calibri" panose="020F0502020204030204" charset="0"/>
              </a:rPr>
              <a:t>传说与神话的</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关系</a:t>
            </a:r>
            <a:endPar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endParaRPr>
          </a:p>
          <a:p>
            <a:pPr marL="457200" marR="0" lvl="0" indent="-457200" fontAlgn="base" hangingPunct="0">
              <a:lnSpc>
                <a:spcPct val="150000"/>
              </a:lnSpc>
              <a:spcBef>
                <a:spcPct val="0"/>
              </a:spcBef>
              <a:spcAft>
                <a:spcPct val="0"/>
              </a:spcAft>
              <a:buClrTx/>
              <a:buSzTx/>
              <a:buFontTx/>
              <a:buAutoNum type="arabicPeriod"/>
            </a:pPr>
            <a:endParaRPr lang="zh-CN" sz="2400" b="1" dirty="0">
              <a:solidFill>
                <a:srgbClr val="0070C0"/>
              </a:solidFill>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区别（</a:t>
            </a:r>
            <a:r>
              <a:rPr lang="en-US" altLang="zh-CN" sz="2400" dirty="0" smtClean="0">
                <a:solidFill>
                  <a:srgbClr val="C00000"/>
                </a:solidFill>
                <a:latin typeface="微软雅黑" panose="020B0503020204020204" charset="-122"/>
                <a:ea typeface="微软雅黑" panose="020B0503020204020204" charset="-122"/>
                <a:cs typeface="Calibri" panose="020F0502020204030204" charset="0"/>
              </a:rPr>
              <a:t>3</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a:t>
            </a:r>
            <a:r>
              <a:rPr lang="zh-CN" altLang="zh-CN" sz="2400" dirty="0" smtClean="0">
                <a:latin typeface="微软雅黑" panose="020B0503020204020204" charset="-122"/>
                <a:ea typeface="微软雅黑" panose="020B0503020204020204" charset="-122"/>
                <a:cs typeface="Calibri" panose="020F0502020204030204" charset="0"/>
              </a:rPr>
              <a:t>民间传说与神话的</a:t>
            </a:r>
            <a:r>
              <a:rPr lang="zh-CN" altLang="zh-CN" sz="2400" dirty="0" smtClean="0">
                <a:solidFill>
                  <a:srgbClr val="C00000"/>
                </a:solidFill>
                <a:latin typeface="微软雅黑" panose="020B0503020204020204" charset="-122"/>
                <a:ea typeface="微软雅黑" panose="020B0503020204020204" charset="-122"/>
                <a:cs typeface="Calibri" panose="020F0502020204030204" charset="0"/>
              </a:rPr>
              <a:t>功能不同。</a:t>
            </a:r>
          </a:p>
          <a:p>
            <a:pPr marR="0" lvl="0" indent="539750" fontAlgn="base" hangingPunct="0">
              <a:lnSpc>
                <a:spcPct val="150000"/>
              </a:lnSpc>
              <a:spcBef>
                <a:spcPts val="0"/>
              </a:spcBef>
              <a:spcAft>
                <a:spcPts val="0"/>
              </a:spcAft>
              <a:buClrTx/>
              <a:buSzTx/>
              <a:buFontTx/>
              <a:buNone/>
            </a:pPr>
            <a:r>
              <a:rPr lang="zh-CN" altLang="zh-CN" sz="2400" b="1" dirty="0" smtClean="0">
                <a:latin typeface="微软雅黑" panose="020B0503020204020204" charset="-122"/>
                <a:ea typeface="微软雅黑" panose="020B0503020204020204" charset="-122"/>
                <a:cs typeface="Calibri" panose="020F0502020204030204" charset="0"/>
              </a:rPr>
              <a:t>传说</a:t>
            </a:r>
            <a:r>
              <a:rPr lang="zh-CN" altLang="zh-CN" sz="2400" dirty="0">
                <a:latin typeface="楷体" panose="02010609060101010101" pitchFamily="49" charset="-122"/>
                <a:ea typeface="楷体" panose="02010609060101010101" pitchFamily="49" charset="-122"/>
                <a:cs typeface="Calibri" panose="020F0502020204030204" charset="0"/>
              </a:rPr>
              <a:t>是由</a:t>
            </a:r>
            <a:r>
              <a:rPr lang="zh-CN" altLang="zh-CN" sz="2400" b="1" dirty="0">
                <a:latin typeface="楷体" panose="02010609060101010101" pitchFamily="49" charset="-122"/>
                <a:ea typeface="楷体" panose="02010609060101010101" pitchFamily="49" charset="-122"/>
                <a:cs typeface="Calibri" panose="020F0502020204030204" charset="0"/>
              </a:rPr>
              <a:t>集体创造、流传</a:t>
            </a:r>
            <a:r>
              <a:rPr lang="zh-CN" altLang="zh-CN" sz="2400" dirty="0">
                <a:latin typeface="楷体" panose="02010609060101010101" pitchFamily="49" charset="-122"/>
                <a:ea typeface="楷体" panose="02010609060101010101" pitchFamily="49" charset="-122"/>
                <a:cs typeface="Calibri" panose="020F0502020204030204" charset="0"/>
              </a:rPr>
              <a:t>的，它所描述的是特殊历史时期的人物、事件及各种风物，具有鲜明的地方性、民族性，其内容具有一定的</a:t>
            </a:r>
            <a:r>
              <a:rPr lang="zh-CN" altLang="zh-CN" sz="2400" b="1" dirty="0">
                <a:solidFill>
                  <a:srgbClr val="FF0000"/>
                </a:solidFill>
                <a:latin typeface="楷体" panose="02010609060101010101" pitchFamily="49" charset="-122"/>
                <a:ea typeface="楷体" panose="02010609060101010101" pitchFamily="49" charset="-122"/>
                <a:cs typeface="Calibri" panose="020F0502020204030204" charset="0"/>
              </a:rPr>
              <a:t>教育和娱乐作用</a:t>
            </a:r>
            <a:r>
              <a:rPr lang="zh-CN" altLang="zh-CN" sz="2400" dirty="0">
                <a:latin typeface="楷体" panose="02010609060101010101" pitchFamily="49" charset="-122"/>
                <a:ea typeface="楷体" panose="02010609060101010101" pitchFamily="49" charset="-122"/>
                <a:cs typeface="Calibri" panose="020F0502020204030204" charset="0"/>
              </a:rPr>
              <a:t>；</a:t>
            </a:r>
            <a:endParaRPr lang="en-US" altLang="zh-CN" sz="2400" dirty="0">
              <a:latin typeface="楷体" panose="02010609060101010101" pitchFamily="49" charset="-122"/>
              <a:ea typeface="楷体" panose="02010609060101010101" pitchFamily="49" charset="-122"/>
              <a:cs typeface="Calibri" panose="020F0502020204030204" charset="0"/>
            </a:endParaRPr>
          </a:p>
          <a:p>
            <a:pPr marR="0" lvl="0" indent="539750" fontAlgn="base" hangingPunct="0">
              <a:lnSpc>
                <a:spcPct val="150000"/>
              </a:lnSpc>
              <a:spcBef>
                <a:spcPts val="0"/>
              </a:spcBef>
              <a:spcAft>
                <a:spcPts val="0"/>
              </a:spcAft>
              <a:buClrTx/>
              <a:buSzTx/>
              <a:buFontTx/>
              <a:buNone/>
            </a:pPr>
            <a:r>
              <a:rPr lang="zh-CN" altLang="zh-CN" sz="2400" b="1" dirty="0">
                <a:latin typeface="微软雅黑" panose="020B0503020204020204" charset="-122"/>
                <a:ea typeface="微软雅黑" panose="020B0503020204020204" charset="-122"/>
                <a:cs typeface="Calibri" panose="020F0502020204030204" charset="0"/>
              </a:rPr>
              <a:t>神话</a:t>
            </a:r>
            <a:r>
              <a:rPr lang="zh-CN" altLang="zh-CN" sz="2400" dirty="0">
                <a:latin typeface="楷体" panose="02010609060101010101" pitchFamily="49" charset="-122"/>
                <a:ea typeface="楷体" panose="02010609060101010101" pitchFamily="49" charset="-122"/>
                <a:cs typeface="Calibri" panose="020F0502020204030204" charset="0"/>
              </a:rPr>
              <a:t>的产生与原始信仰关系密切，是祭祀人员在特定的场合和时间里宣讲的，在远古时代的现实生活当中能够发挥类似于法律那样切实有效的作用，</a:t>
            </a:r>
            <a:r>
              <a:rPr lang="zh-CN" altLang="zh-CN" sz="2400" b="1" dirty="0">
                <a:solidFill>
                  <a:srgbClr val="FF0000"/>
                </a:solidFill>
                <a:latin typeface="楷体" panose="02010609060101010101" pitchFamily="49" charset="-122"/>
                <a:ea typeface="楷体" panose="02010609060101010101" pitchFamily="49" charset="-122"/>
                <a:cs typeface="Calibri" panose="020F0502020204030204" charset="0"/>
              </a:rPr>
              <a:t>具有神圣性和权威性。</a:t>
            </a:r>
          </a:p>
        </p:txBody>
      </p:sp>
      <p:sp>
        <p:nvSpPr>
          <p:cNvPr id="3" name="矩形 2"/>
          <p:cNvSpPr/>
          <p:nvPr/>
        </p:nvSpPr>
        <p:spPr>
          <a:xfrm>
            <a:off x="157939" y="178369"/>
            <a:ext cx="7008650"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4.2.5</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民间传说与神话、民间故事的区别</a:t>
            </a:r>
          </a:p>
        </p:txBody>
      </p:sp>
      <p:sp>
        <p:nvSpPr>
          <p:cNvPr id="4" name="五边形 3"/>
          <p:cNvSpPr/>
          <p:nvPr/>
        </p:nvSpPr>
        <p:spPr>
          <a:xfrm flipH="1">
            <a:off x="7166587" y="1030288"/>
            <a:ext cx="1705795" cy="457853"/>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26" name="五边形 25"/>
          <p:cNvSpPr/>
          <p:nvPr/>
        </p:nvSpPr>
        <p:spPr>
          <a:xfrm flipH="1">
            <a:off x="7166589" y="31415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p>
        </p:txBody>
      </p:sp>
      <p:pic>
        <p:nvPicPr>
          <p:cNvPr id="7" name="图片 6"/>
          <p:cNvPicPr>
            <a:picLocks noChangeAspect="1"/>
          </p:cNvPicPr>
          <p:nvPr/>
        </p:nvPicPr>
        <p:blipFill>
          <a:blip r:embed="rId3"/>
          <a:stretch>
            <a:fillRect/>
          </a:stretch>
        </p:blipFill>
        <p:spPr>
          <a:xfrm>
            <a:off x="8713695" y="22067"/>
            <a:ext cx="3521354" cy="1542861"/>
          </a:xfrm>
          <a:prstGeom prst="rect">
            <a:avLst/>
          </a:prstGeom>
        </p:spPr>
      </p:pic>
    </p:spTree>
    <p:custDataLst>
      <p:tags r:id="rId1"/>
    </p:custDataLst>
    <p:extLst>
      <p:ext uri="{BB962C8B-B14F-4D97-AF65-F5344CB8AC3E}">
        <p14:creationId xmlns:p14="http://schemas.microsoft.com/office/powerpoint/2010/main" val="21409142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704668" y="976641"/>
            <a:ext cx="11841480" cy="4524315"/>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fontAlgn="base" hangingPunct="0">
              <a:lnSpc>
                <a:spcPct val="150000"/>
              </a:lnSpc>
              <a:spcBef>
                <a:spcPct val="0"/>
              </a:spcBef>
              <a:spcAft>
                <a:spcPct val="0"/>
              </a:spcAft>
              <a:buClrTx/>
              <a:buSzTx/>
              <a:buFontTx/>
              <a:buAutoNum type="arabicPeriod"/>
            </a:pPr>
            <a:r>
              <a:rPr lang="zh-CN" sz="2400" b="1" dirty="0" smtClean="0">
                <a:solidFill>
                  <a:srgbClr val="0070C0"/>
                </a:solidFill>
                <a:latin typeface="微软雅黑" panose="020B0503020204020204" charset="-122"/>
                <a:ea typeface="微软雅黑" panose="020B0503020204020204" charset="-122"/>
                <a:cs typeface="Calibri" panose="020F0502020204030204" charset="0"/>
              </a:rPr>
              <a:t>民间</a:t>
            </a:r>
            <a:r>
              <a:rPr lang="zh-CN" sz="2400" b="1" dirty="0">
                <a:solidFill>
                  <a:srgbClr val="0070C0"/>
                </a:solidFill>
                <a:latin typeface="微软雅黑" panose="020B0503020204020204" charset="-122"/>
                <a:ea typeface="微软雅黑" panose="020B0503020204020204" charset="-122"/>
                <a:cs typeface="Calibri" panose="020F0502020204030204" charset="0"/>
              </a:rPr>
              <a:t>传说与神话的</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关系</a:t>
            </a:r>
            <a:endPar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endParaRPr>
          </a:p>
          <a:p>
            <a:pPr marL="457200" marR="0" lvl="0" indent="-457200" fontAlgn="base" hangingPunct="0">
              <a:lnSpc>
                <a:spcPct val="150000"/>
              </a:lnSpc>
              <a:spcBef>
                <a:spcPct val="0"/>
              </a:spcBef>
              <a:spcAft>
                <a:spcPct val="0"/>
              </a:spcAft>
              <a:buClrTx/>
              <a:buSzTx/>
              <a:buFontTx/>
              <a:buAutoNum type="arabicPeriod"/>
            </a:pPr>
            <a:endParaRPr lang="zh-CN" sz="2400" b="1" dirty="0">
              <a:solidFill>
                <a:srgbClr val="0070C0"/>
              </a:solidFill>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r>
              <a:rPr lang="zh-CN" sz="2400" dirty="0">
                <a:latin typeface="微软雅黑" panose="020B0503020204020204" charset="-122"/>
                <a:ea typeface="微软雅黑" panose="020B0503020204020204" charset="-122"/>
                <a:cs typeface="Calibri" panose="020F0502020204030204" charset="0"/>
              </a:rPr>
              <a:t>联系：属于同一</a:t>
            </a:r>
            <a:r>
              <a:rPr lang="zh-CN" sz="2400" dirty="0" smtClean="0">
                <a:latin typeface="微软雅黑" panose="020B0503020204020204" charset="-122"/>
                <a:ea typeface="微软雅黑" panose="020B0503020204020204" charset="-122"/>
                <a:cs typeface="Calibri" panose="020F0502020204030204" charset="0"/>
              </a:rPr>
              <a:t>种</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a:t>
            </a:r>
            <a:endParaRPr lang="zh-CN" sz="2400" dirty="0">
              <a:solidFill>
                <a:srgbClr val="C00000"/>
              </a:solidFill>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r>
              <a:rPr lang="zh-CN" altLang="en-US" sz="2400" dirty="0" smtClean="0">
                <a:latin typeface="微软雅黑" panose="020B0503020204020204" charset="-122"/>
                <a:ea typeface="微软雅黑" panose="020B0503020204020204" charset="-122"/>
                <a:cs typeface="Calibri" panose="020F0502020204030204" charset="0"/>
              </a:rPr>
              <a:t>区别</a:t>
            </a:r>
            <a:r>
              <a:rPr lang="zh-CN" altLang="en-US" sz="2400" dirty="0" smtClean="0">
                <a:latin typeface="微软雅黑" panose="020B0503020204020204" charset="-122"/>
                <a:ea typeface="微软雅黑" panose="020B0503020204020204" charset="-122"/>
                <a:cs typeface="Calibri" panose="020F0502020204030204" charset="0"/>
                <a:sym typeface="Wingdings"/>
              </a:rPr>
              <a:t>：（</a:t>
            </a:r>
            <a:r>
              <a:rPr lang="en-US" altLang="zh-CN" sz="2400" dirty="0" smtClean="0">
                <a:latin typeface="微软雅黑" panose="020B0503020204020204" charset="-122"/>
                <a:ea typeface="微软雅黑" panose="020B0503020204020204" charset="-122"/>
                <a:cs typeface="Calibri" panose="020F0502020204030204" charset="0"/>
                <a:sym typeface="Wingdings"/>
              </a:rPr>
              <a:t>1</a:t>
            </a:r>
            <a:r>
              <a:rPr lang="zh-CN" altLang="en-US" sz="2400" dirty="0" smtClean="0">
                <a:latin typeface="微软雅黑" panose="020B0503020204020204" charset="-122"/>
                <a:ea typeface="微软雅黑" panose="020B0503020204020204" charset="-122"/>
                <a:cs typeface="Calibri" panose="020F0502020204030204" charset="0"/>
                <a:sym typeface="Wingdings"/>
              </a:rPr>
              <a:t>）</a:t>
            </a:r>
            <a:r>
              <a:rPr lang="zh-CN" altLang="en-US" sz="2400" dirty="0" smtClean="0">
                <a:latin typeface="微软雅黑" panose="020B0503020204020204" charset="-122"/>
                <a:ea typeface="微软雅黑" panose="020B0503020204020204" charset="-122"/>
                <a:cs typeface="Calibri" panose="020F0502020204030204" charset="0"/>
              </a:rPr>
              <a:t>主人公的</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zh-CN" sz="2400" dirty="0" smtClean="0">
                <a:latin typeface="微软雅黑" panose="020B0503020204020204" charset="-122"/>
                <a:ea typeface="微软雅黑" panose="020B0503020204020204" charset="-122"/>
                <a:cs typeface="Calibri" panose="020F0502020204030204" charset="0"/>
              </a:rPr>
              <a:t>和</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zh-CN" sz="2400" dirty="0" smtClean="0">
                <a:latin typeface="微软雅黑" panose="020B0503020204020204" charset="-122"/>
                <a:ea typeface="微软雅黑" panose="020B0503020204020204" charset="-122"/>
                <a:cs typeface="Calibri" panose="020F0502020204030204" charset="0"/>
              </a:rPr>
              <a:t>不同</a:t>
            </a:r>
            <a:r>
              <a:rPr lang="zh-CN" altLang="en-US" sz="2400" dirty="0" smtClean="0">
                <a:latin typeface="微软雅黑" panose="020B0503020204020204" charset="-122"/>
                <a:ea typeface="微软雅黑" panose="020B0503020204020204" charset="-122"/>
                <a:cs typeface="Calibri" panose="020F0502020204030204" charset="0"/>
              </a:rPr>
              <a:t>；</a:t>
            </a:r>
            <a:endParaRPr lang="en-US" altLang="zh-CN" sz="2400" dirty="0" smtClean="0">
              <a:latin typeface="微软雅黑" panose="020B0503020204020204" charset="-122"/>
              <a:ea typeface="微软雅黑" panose="020B0503020204020204" charset="-122"/>
              <a:cs typeface="Calibri" panose="020F0502020204030204" charset="0"/>
            </a:endParaRPr>
          </a:p>
          <a:p>
            <a:pPr indent="539750" fontAlgn="base" hangingPunct="0">
              <a:lnSpc>
                <a:spcPct val="150000"/>
              </a:lnSpc>
              <a:spcBef>
                <a:spcPct val="0"/>
              </a:spcBef>
              <a:spcAft>
                <a:spcPct val="0"/>
              </a:spcAft>
            </a:pPr>
            <a:r>
              <a:rPr lang="zh-CN" altLang="en-US" sz="2400" dirty="0">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         （</a:t>
            </a:r>
            <a:r>
              <a:rPr lang="en-US" altLang="zh-CN" sz="2400" dirty="0" smtClean="0">
                <a:latin typeface="微软雅黑" panose="020B0503020204020204" charset="-122"/>
                <a:ea typeface="微软雅黑" panose="020B0503020204020204" charset="-122"/>
                <a:cs typeface="Calibri" panose="020F0502020204030204" charset="0"/>
              </a:rPr>
              <a:t>2</a:t>
            </a:r>
            <a:r>
              <a:rPr lang="zh-CN" altLang="en-US" sz="2400" dirty="0" smtClean="0">
                <a:latin typeface="微软雅黑" panose="020B0503020204020204" charset="-122"/>
                <a:ea typeface="微软雅黑" panose="020B0503020204020204" charset="-122"/>
                <a:cs typeface="Calibri" panose="020F0502020204030204" charset="0"/>
              </a:rPr>
              <a:t>）</a:t>
            </a:r>
            <a:r>
              <a:rPr lang="zh-CN" altLang="zh-CN" sz="2400" dirty="0">
                <a:latin typeface="微软雅黑" panose="020B0503020204020204" charset="-122"/>
                <a:ea typeface="微软雅黑" panose="020B0503020204020204" charset="-122"/>
                <a:cs typeface="Calibri" panose="020F0502020204030204" charset="0"/>
              </a:rPr>
              <a:t>反映</a:t>
            </a:r>
            <a:r>
              <a:rPr lang="zh-CN" altLang="zh-CN" sz="2400" dirty="0" smtClean="0">
                <a:latin typeface="微软雅黑" panose="020B0503020204020204" charset="-122"/>
                <a:ea typeface="微软雅黑" panose="020B0503020204020204" charset="-122"/>
                <a:cs typeface="Calibri" panose="020F0502020204030204" charset="0"/>
              </a:rPr>
              <a:t>的</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zh-CN" sz="2400" dirty="0">
                <a:latin typeface="微软雅黑" panose="020B0503020204020204" charset="-122"/>
                <a:ea typeface="微软雅黑" panose="020B0503020204020204" charset="-122"/>
                <a:cs typeface="Calibri" panose="020F0502020204030204" charset="0"/>
              </a:rPr>
              <a:t>和</a:t>
            </a:r>
            <a:r>
              <a:rPr lang="zh-CN" altLang="en-US" sz="2400" dirty="0">
                <a:latin typeface="微软雅黑" panose="020B0503020204020204" charset="-122"/>
                <a:ea typeface="微软雅黑" panose="020B0503020204020204" charset="-122"/>
                <a:cs typeface="Calibri" panose="020F0502020204030204" charset="0"/>
              </a:rPr>
              <a:t>创作思维机制</a:t>
            </a:r>
            <a:r>
              <a:rPr lang="zh-CN" altLang="zh-CN" sz="2400" dirty="0">
                <a:latin typeface="微软雅黑" panose="020B0503020204020204" charset="-122"/>
                <a:ea typeface="微软雅黑" panose="020B0503020204020204" charset="-122"/>
                <a:cs typeface="Calibri" panose="020F0502020204030204" charset="0"/>
              </a:rPr>
              <a:t>不同</a:t>
            </a:r>
            <a:r>
              <a:rPr lang="zh-CN" altLang="en-US" sz="2400" dirty="0">
                <a:latin typeface="微软雅黑" panose="020B0503020204020204" charset="-122"/>
                <a:ea typeface="微软雅黑" panose="020B0503020204020204" charset="-122"/>
                <a:cs typeface="Calibri" panose="020F0502020204030204" charset="0"/>
              </a:rPr>
              <a:t>；</a:t>
            </a:r>
            <a:endParaRPr lang="en-US" altLang="zh-CN" sz="2400" dirty="0">
              <a:latin typeface="微软雅黑" panose="020B0503020204020204" charset="-122"/>
              <a:ea typeface="微软雅黑" panose="020B0503020204020204" charset="-122"/>
              <a:cs typeface="Calibri" panose="020F0502020204030204" charset="0"/>
            </a:endParaRPr>
          </a:p>
          <a:p>
            <a:pPr lvl="0" indent="539750" fontAlgn="base" hangingPunct="0">
              <a:lnSpc>
                <a:spcPct val="150000"/>
              </a:lnSpc>
              <a:spcBef>
                <a:spcPct val="0"/>
              </a:spcBef>
              <a:spcAft>
                <a:spcPct val="0"/>
              </a:spcAft>
            </a:pPr>
            <a:r>
              <a:rPr lang="zh-CN" altLang="en-US" sz="2400" dirty="0" smtClean="0">
                <a:latin typeface="微软雅黑" panose="020B0503020204020204" charset="-122"/>
                <a:ea typeface="微软雅黑" panose="020B0503020204020204" charset="-122"/>
                <a:cs typeface="Calibri" panose="020F0502020204030204" charset="0"/>
              </a:rPr>
              <a:t>          （</a:t>
            </a:r>
            <a:r>
              <a:rPr lang="en-US" altLang="zh-CN" sz="2400" dirty="0" smtClean="0">
                <a:latin typeface="微软雅黑" panose="020B0503020204020204" charset="-122"/>
                <a:ea typeface="微软雅黑" panose="020B0503020204020204" charset="-122"/>
                <a:cs typeface="Calibri" panose="020F0502020204030204" charset="0"/>
              </a:rPr>
              <a:t>3</a:t>
            </a:r>
            <a:r>
              <a:rPr lang="zh-CN" altLang="en-US" sz="2400" dirty="0" smtClean="0">
                <a:latin typeface="微软雅黑" panose="020B0503020204020204" charset="-122"/>
                <a:ea typeface="微软雅黑" panose="020B0503020204020204" charset="-122"/>
                <a:cs typeface="Calibri" panose="020F0502020204030204" charset="0"/>
              </a:rPr>
              <a:t>）</a:t>
            </a:r>
            <a:r>
              <a:rPr lang="zh-CN" altLang="zh-CN" sz="2400" dirty="0">
                <a:latin typeface="微软雅黑" panose="020B0503020204020204" charset="-122"/>
                <a:ea typeface="微软雅黑" panose="020B0503020204020204" charset="-122"/>
                <a:cs typeface="Calibri" panose="020F0502020204030204" charset="0"/>
              </a:rPr>
              <a:t>功能不同。</a:t>
            </a:r>
          </a:p>
          <a:p>
            <a:pPr indent="539750" fontAlgn="base" hangingPunct="0">
              <a:lnSpc>
                <a:spcPct val="150000"/>
              </a:lnSpc>
              <a:spcBef>
                <a:spcPct val="0"/>
              </a:spcBef>
              <a:spcAft>
                <a:spcPct val="0"/>
              </a:spcAft>
            </a:pPr>
            <a:endParaRPr lang="zh-CN" altLang="zh-CN" sz="2400" dirty="0">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endParaRPr lang="zh-CN" sz="2400" dirty="0">
              <a:latin typeface="微软雅黑" panose="020B0503020204020204" charset="-122"/>
              <a:ea typeface="微软雅黑" panose="020B0503020204020204" charset="-122"/>
              <a:cs typeface="Calibri" panose="020F0502020204030204" charset="0"/>
            </a:endParaRPr>
          </a:p>
        </p:txBody>
      </p:sp>
      <p:sp>
        <p:nvSpPr>
          <p:cNvPr id="3" name="矩形 2"/>
          <p:cNvSpPr/>
          <p:nvPr/>
        </p:nvSpPr>
        <p:spPr>
          <a:xfrm>
            <a:off x="157939" y="178369"/>
            <a:ext cx="7008650"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4.2.5</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民间传说与神话、民间故事的区别</a:t>
            </a:r>
          </a:p>
        </p:txBody>
      </p:sp>
      <p:sp>
        <p:nvSpPr>
          <p:cNvPr id="4" name="五边形 3"/>
          <p:cNvSpPr/>
          <p:nvPr/>
        </p:nvSpPr>
        <p:spPr>
          <a:xfrm flipH="1">
            <a:off x="7166587" y="1030288"/>
            <a:ext cx="1705795" cy="457853"/>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26" name="五边形 25"/>
          <p:cNvSpPr/>
          <p:nvPr/>
        </p:nvSpPr>
        <p:spPr>
          <a:xfrm flipH="1">
            <a:off x="7166589" y="31415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p>
        </p:txBody>
      </p:sp>
      <p:pic>
        <p:nvPicPr>
          <p:cNvPr id="7" name="图片 6"/>
          <p:cNvPicPr>
            <a:picLocks noChangeAspect="1"/>
          </p:cNvPicPr>
          <p:nvPr/>
        </p:nvPicPr>
        <p:blipFill>
          <a:blip r:embed="rId3"/>
          <a:stretch>
            <a:fillRect/>
          </a:stretch>
        </p:blipFill>
        <p:spPr>
          <a:xfrm>
            <a:off x="8713695" y="22067"/>
            <a:ext cx="3521354" cy="1542861"/>
          </a:xfrm>
          <a:prstGeom prst="rect">
            <a:avLst/>
          </a:prstGeom>
        </p:spPr>
      </p:pic>
    </p:spTree>
    <p:custDataLst>
      <p:tags r:id="rId1"/>
    </p:custDataLst>
    <p:extLst>
      <p:ext uri="{BB962C8B-B14F-4D97-AF65-F5344CB8AC3E}">
        <p14:creationId xmlns:p14="http://schemas.microsoft.com/office/powerpoint/2010/main" val="318011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737326" y="976641"/>
            <a:ext cx="11841480" cy="4524315"/>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fontAlgn="base" hangingPunct="0">
              <a:lnSpc>
                <a:spcPct val="150000"/>
              </a:lnSpc>
              <a:spcBef>
                <a:spcPct val="0"/>
              </a:spcBef>
              <a:spcAft>
                <a:spcPct val="0"/>
              </a:spcAft>
              <a:buClrTx/>
              <a:buSzTx/>
              <a:buFontTx/>
              <a:buAutoNum type="arabicPeriod"/>
            </a:pPr>
            <a:r>
              <a:rPr lang="zh-CN" sz="2400" b="1" dirty="0" smtClean="0">
                <a:solidFill>
                  <a:srgbClr val="0070C0"/>
                </a:solidFill>
                <a:latin typeface="微软雅黑" panose="020B0503020204020204" charset="-122"/>
                <a:ea typeface="微软雅黑" panose="020B0503020204020204" charset="-122"/>
                <a:cs typeface="Calibri" panose="020F0502020204030204" charset="0"/>
              </a:rPr>
              <a:t>民间</a:t>
            </a:r>
            <a:r>
              <a:rPr lang="zh-CN" sz="2400" b="1" dirty="0">
                <a:solidFill>
                  <a:srgbClr val="0070C0"/>
                </a:solidFill>
                <a:latin typeface="微软雅黑" panose="020B0503020204020204" charset="-122"/>
                <a:ea typeface="微软雅黑" panose="020B0503020204020204" charset="-122"/>
                <a:cs typeface="Calibri" panose="020F0502020204030204" charset="0"/>
              </a:rPr>
              <a:t>传说与神话的</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关系</a:t>
            </a:r>
            <a:endPar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endParaRPr>
          </a:p>
          <a:p>
            <a:pPr marL="457200" marR="0" lvl="0" indent="-457200" fontAlgn="base" hangingPunct="0">
              <a:lnSpc>
                <a:spcPct val="150000"/>
              </a:lnSpc>
              <a:spcBef>
                <a:spcPct val="0"/>
              </a:spcBef>
              <a:spcAft>
                <a:spcPct val="0"/>
              </a:spcAft>
              <a:buClrTx/>
              <a:buSzTx/>
              <a:buFontTx/>
              <a:buAutoNum type="arabicPeriod"/>
            </a:pPr>
            <a:endParaRPr lang="zh-CN" sz="2400" b="1" dirty="0">
              <a:solidFill>
                <a:srgbClr val="0070C0"/>
              </a:solidFill>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r>
              <a:rPr lang="zh-CN" sz="2400" dirty="0">
                <a:latin typeface="微软雅黑" panose="020B0503020204020204" charset="-122"/>
                <a:ea typeface="微软雅黑" panose="020B0503020204020204" charset="-122"/>
                <a:cs typeface="Calibri" panose="020F0502020204030204" charset="0"/>
              </a:rPr>
              <a:t>联系：属于同一</a:t>
            </a:r>
            <a:r>
              <a:rPr lang="zh-CN" sz="2400" dirty="0" smtClean="0">
                <a:latin typeface="微软雅黑" panose="020B0503020204020204" charset="-122"/>
                <a:ea typeface="微软雅黑" panose="020B0503020204020204" charset="-122"/>
                <a:cs typeface="Calibri" panose="020F0502020204030204" charset="0"/>
              </a:rPr>
              <a:t>种</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（文学样式）；</a:t>
            </a:r>
            <a:endParaRPr lang="zh-CN" sz="2400" dirty="0">
              <a:solidFill>
                <a:srgbClr val="C00000"/>
              </a:solidFill>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r>
              <a:rPr lang="zh-CN" altLang="en-US" sz="2400" dirty="0" smtClean="0">
                <a:latin typeface="微软雅黑" panose="020B0503020204020204" charset="-122"/>
                <a:ea typeface="微软雅黑" panose="020B0503020204020204" charset="-122"/>
                <a:cs typeface="Calibri" panose="020F0502020204030204" charset="0"/>
              </a:rPr>
              <a:t>区别</a:t>
            </a:r>
            <a:r>
              <a:rPr lang="zh-CN" altLang="en-US" sz="2400" dirty="0" smtClean="0">
                <a:latin typeface="微软雅黑" panose="020B0503020204020204" charset="-122"/>
                <a:ea typeface="微软雅黑" panose="020B0503020204020204" charset="-122"/>
                <a:cs typeface="Calibri" panose="020F0502020204030204" charset="0"/>
                <a:sym typeface="Wingdings"/>
              </a:rPr>
              <a:t>：（</a:t>
            </a:r>
            <a:r>
              <a:rPr lang="en-US" altLang="zh-CN" sz="2400" dirty="0" smtClean="0">
                <a:latin typeface="微软雅黑" panose="020B0503020204020204" charset="-122"/>
                <a:ea typeface="微软雅黑" panose="020B0503020204020204" charset="-122"/>
                <a:cs typeface="Calibri" panose="020F0502020204030204" charset="0"/>
                <a:sym typeface="Wingdings"/>
              </a:rPr>
              <a:t>1</a:t>
            </a:r>
            <a:r>
              <a:rPr lang="zh-CN" altLang="en-US" sz="2400" dirty="0" smtClean="0">
                <a:latin typeface="微软雅黑" panose="020B0503020204020204" charset="-122"/>
                <a:ea typeface="微软雅黑" panose="020B0503020204020204" charset="-122"/>
                <a:cs typeface="Calibri" panose="020F0502020204030204" charset="0"/>
                <a:sym typeface="Wingdings"/>
              </a:rPr>
              <a:t>）</a:t>
            </a:r>
            <a:r>
              <a:rPr lang="zh-CN" altLang="en-US" sz="2400" dirty="0" smtClean="0">
                <a:latin typeface="微软雅黑" panose="020B0503020204020204" charset="-122"/>
                <a:ea typeface="微软雅黑" panose="020B0503020204020204" charset="-122"/>
                <a:cs typeface="Calibri" panose="020F0502020204030204" charset="0"/>
              </a:rPr>
              <a:t>主人公的</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（身份）</a:t>
            </a:r>
            <a:r>
              <a:rPr lang="zh-CN" altLang="zh-CN" sz="2400" dirty="0" smtClean="0">
                <a:latin typeface="微软雅黑" panose="020B0503020204020204" charset="-122"/>
                <a:ea typeface="微软雅黑" panose="020B0503020204020204" charset="-122"/>
                <a:cs typeface="Calibri" panose="020F0502020204030204" charset="0"/>
              </a:rPr>
              <a:t>和</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（属性）</a:t>
            </a:r>
            <a:r>
              <a:rPr lang="zh-CN" altLang="zh-CN" sz="2400" dirty="0" smtClean="0">
                <a:latin typeface="微软雅黑" panose="020B0503020204020204" charset="-122"/>
                <a:ea typeface="微软雅黑" panose="020B0503020204020204" charset="-122"/>
                <a:cs typeface="Calibri" panose="020F0502020204030204" charset="0"/>
              </a:rPr>
              <a:t>不同</a:t>
            </a:r>
            <a:r>
              <a:rPr lang="zh-CN" altLang="en-US" sz="2400" dirty="0" smtClean="0">
                <a:latin typeface="微软雅黑" panose="020B0503020204020204" charset="-122"/>
                <a:ea typeface="微软雅黑" panose="020B0503020204020204" charset="-122"/>
                <a:cs typeface="Calibri" panose="020F0502020204030204" charset="0"/>
              </a:rPr>
              <a:t>；</a:t>
            </a:r>
            <a:endParaRPr lang="en-US" altLang="zh-CN" sz="2400" dirty="0" smtClean="0">
              <a:latin typeface="微软雅黑" panose="020B0503020204020204" charset="-122"/>
              <a:ea typeface="微软雅黑" panose="020B0503020204020204" charset="-122"/>
              <a:cs typeface="Calibri" panose="020F0502020204030204" charset="0"/>
            </a:endParaRPr>
          </a:p>
          <a:p>
            <a:pPr indent="539750" fontAlgn="base" hangingPunct="0">
              <a:lnSpc>
                <a:spcPct val="150000"/>
              </a:lnSpc>
              <a:spcBef>
                <a:spcPct val="0"/>
              </a:spcBef>
              <a:spcAft>
                <a:spcPct val="0"/>
              </a:spcAft>
            </a:pPr>
            <a:r>
              <a:rPr lang="zh-CN" altLang="en-US" sz="2400" dirty="0">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         （</a:t>
            </a:r>
            <a:r>
              <a:rPr lang="en-US" altLang="zh-CN" sz="2400" dirty="0" smtClean="0">
                <a:latin typeface="微软雅黑" panose="020B0503020204020204" charset="-122"/>
                <a:ea typeface="微软雅黑" panose="020B0503020204020204" charset="-122"/>
                <a:cs typeface="Calibri" panose="020F0502020204030204" charset="0"/>
              </a:rPr>
              <a:t>2</a:t>
            </a:r>
            <a:r>
              <a:rPr lang="zh-CN" altLang="en-US" sz="2400" dirty="0" smtClean="0">
                <a:latin typeface="微软雅黑" panose="020B0503020204020204" charset="-122"/>
                <a:ea typeface="微软雅黑" panose="020B0503020204020204" charset="-122"/>
                <a:cs typeface="Calibri" panose="020F0502020204030204" charset="0"/>
              </a:rPr>
              <a:t>）</a:t>
            </a:r>
            <a:r>
              <a:rPr lang="zh-CN" altLang="zh-CN" sz="2400" dirty="0">
                <a:latin typeface="微软雅黑" panose="020B0503020204020204" charset="-122"/>
                <a:ea typeface="微软雅黑" panose="020B0503020204020204" charset="-122"/>
                <a:cs typeface="Calibri" panose="020F0502020204030204" charset="0"/>
              </a:rPr>
              <a:t>反映</a:t>
            </a:r>
            <a:r>
              <a:rPr lang="zh-CN" altLang="zh-CN" sz="2400" dirty="0" smtClean="0">
                <a:latin typeface="微软雅黑" panose="020B0503020204020204" charset="-122"/>
                <a:ea typeface="微软雅黑" panose="020B0503020204020204" charset="-122"/>
                <a:cs typeface="Calibri" panose="020F0502020204030204" charset="0"/>
              </a:rPr>
              <a:t>的</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（社会现象）</a:t>
            </a:r>
            <a:r>
              <a:rPr lang="zh-CN" altLang="zh-CN" sz="2400" dirty="0" smtClean="0">
                <a:latin typeface="微软雅黑" panose="020B0503020204020204" charset="-122"/>
                <a:ea typeface="微软雅黑" panose="020B0503020204020204" charset="-122"/>
                <a:cs typeface="Calibri" panose="020F0502020204030204" charset="0"/>
              </a:rPr>
              <a:t>和</a:t>
            </a:r>
            <a:r>
              <a:rPr lang="zh-CN" altLang="en-US" sz="2400" dirty="0" smtClean="0">
                <a:latin typeface="微软雅黑" panose="020B0503020204020204" charset="-122"/>
                <a:ea typeface="微软雅黑" panose="020B0503020204020204" charset="-122"/>
                <a:cs typeface="Calibri" panose="020F0502020204030204" charset="0"/>
              </a:rPr>
              <a:t>创作思维机制</a:t>
            </a:r>
            <a:r>
              <a:rPr lang="zh-CN" altLang="zh-CN" sz="2400" dirty="0" smtClean="0">
                <a:latin typeface="微软雅黑" panose="020B0503020204020204" charset="-122"/>
                <a:ea typeface="微软雅黑" panose="020B0503020204020204" charset="-122"/>
                <a:cs typeface="Calibri" panose="020F0502020204030204" charset="0"/>
              </a:rPr>
              <a:t>不同</a:t>
            </a:r>
            <a:r>
              <a:rPr lang="zh-CN" altLang="en-US" sz="2400" dirty="0" smtClean="0">
                <a:latin typeface="微软雅黑" panose="020B0503020204020204" charset="-122"/>
                <a:ea typeface="微软雅黑" panose="020B0503020204020204" charset="-122"/>
                <a:cs typeface="Calibri" panose="020F0502020204030204" charset="0"/>
              </a:rPr>
              <a:t>；</a:t>
            </a:r>
            <a:endParaRPr lang="en-US" altLang="zh-CN" sz="2400" dirty="0" smtClean="0">
              <a:latin typeface="微软雅黑" panose="020B0503020204020204" charset="-122"/>
              <a:ea typeface="微软雅黑" panose="020B0503020204020204" charset="-122"/>
              <a:cs typeface="Calibri" panose="020F0502020204030204" charset="0"/>
            </a:endParaRPr>
          </a:p>
          <a:p>
            <a:pPr lvl="0" indent="539750" fontAlgn="base" hangingPunct="0">
              <a:lnSpc>
                <a:spcPct val="150000"/>
              </a:lnSpc>
              <a:spcBef>
                <a:spcPct val="0"/>
              </a:spcBef>
              <a:spcAft>
                <a:spcPct val="0"/>
              </a:spcAft>
            </a:pPr>
            <a:r>
              <a:rPr lang="zh-CN" altLang="en-US" sz="2400" dirty="0">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         （</a:t>
            </a:r>
            <a:r>
              <a:rPr lang="en-US" altLang="zh-CN" sz="2400" dirty="0" smtClean="0">
                <a:latin typeface="微软雅黑" panose="020B0503020204020204" charset="-122"/>
                <a:ea typeface="微软雅黑" panose="020B0503020204020204" charset="-122"/>
                <a:cs typeface="Calibri" panose="020F0502020204030204" charset="0"/>
              </a:rPr>
              <a:t>3</a:t>
            </a:r>
            <a:r>
              <a:rPr lang="zh-CN" altLang="en-US" sz="2400" dirty="0" smtClean="0">
                <a:latin typeface="微软雅黑" panose="020B0503020204020204" charset="-122"/>
                <a:ea typeface="微软雅黑" panose="020B0503020204020204" charset="-122"/>
                <a:cs typeface="Calibri" panose="020F0502020204030204" charset="0"/>
              </a:rPr>
              <a:t>）</a:t>
            </a:r>
            <a:r>
              <a:rPr lang="zh-CN" altLang="zh-CN" sz="2400" dirty="0">
                <a:latin typeface="微软雅黑" panose="020B0503020204020204" charset="-122"/>
                <a:ea typeface="微软雅黑" panose="020B0503020204020204" charset="-122"/>
                <a:cs typeface="Calibri" panose="020F0502020204030204" charset="0"/>
              </a:rPr>
              <a:t>功能不同。</a:t>
            </a:r>
          </a:p>
          <a:p>
            <a:pPr indent="539750" fontAlgn="base" hangingPunct="0">
              <a:lnSpc>
                <a:spcPct val="150000"/>
              </a:lnSpc>
              <a:spcBef>
                <a:spcPct val="0"/>
              </a:spcBef>
              <a:spcAft>
                <a:spcPct val="0"/>
              </a:spcAft>
            </a:pPr>
            <a:endParaRPr lang="zh-CN" altLang="zh-CN" sz="2400" dirty="0">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endParaRPr lang="zh-CN" sz="2400" dirty="0">
              <a:latin typeface="微软雅黑" panose="020B0503020204020204" charset="-122"/>
              <a:ea typeface="微软雅黑" panose="020B0503020204020204" charset="-122"/>
              <a:cs typeface="Calibri" panose="020F0502020204030204" charset="0"/>
            </a:endParaRPr>
          </a:p>
        </p:txBody>
      </p:sp>
      <p:sp>
        <p:nvSpPr>
          <p:cNvPr id="3" name="矩形 2"/>
          <p:cNvSpPr/>
          <p:nvPr/>
        </p:nvSpPr>
        <p:spPr>
          <a:xfrm>
            <a:off x="157939" y="178369"/>
            <a:ext cx="7008650"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4.2.5</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民间传说与神话、民间故事的区别</a:t>
            </a:r>
          </a:p>
        </p:txBody>
      </p:sp>
      <p:sp>
        <p:nvSpPr>
          <p:cNvPr id="4" name="五边形 3"/>
          <p:cNvSpPr/>
          <p:nvPr/>
        </p:nvSpPr>
        <p:spPr>
          <a:xfrm flipH="1">
            <a:off x="7166587" y="1030288"/>
            <a:ext cx="1705795" cy="457853"/>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26" name="五边形 25"/>
          <p:cNvSpPr/>
          <p:nvPr/>
        </p:nvSpPr>
        <p:spPr>
          <a:xfrm flipH="1">
            <a:off x="7166589" y="31415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p>
        </p:txBody>
      </p:sp>
      <p:pic>
        <p:nvPicPr>
          <p:cNvPr id="7" name="图片 6"/>
          <p:cNvPicPr>
            <a:picLocks noChangeAspect="1"/>
          </p:cNvPicPr>
          <p:nvPr/>
        </p:nvPicPr>
        <p:blipFill>
          <a:blip r:embed="rId3"/>
          <a:stretch>
            <a:fillRect/>
          </a:stretch>
        </p:blipFill>
        <p:spPr>
          <a:xfrm>
            <a:off x="8713695" y="22067"/>
            <a:ext cx="3521354" cy="1542861"/>
          </a:xfrm>
          <a:prstGeom prst="rect">
            <a:avLst/>
          </a:prstGeom>
        </p:spPr>
      </p:pic>
    </p:spTree>
    <p:custDataLst>
      <p:tags r:id="rId1"/>
    </p:custDataLst>
    <p:extLst>
      <p:ext uri="{BB962C8B-B14F-4D97-AF65-F5344CB8AC3E}">
        <p14:creationId xmlns:p14="http://schemas.microsoft.com/office/powerpoint/2010/main" val="19752449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584926" y="1584286"/>
            <a:ext cx="11030131" cy="2308324"/>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fontAlgn="base" hangingPunct="0">
              <a:lnSpc>
                <a:spcPct val="150000"/>
              </a:lnSpc>
              <a:spcBef>
                <a:spcPct val="0"/>
              </a:spcBef>
              <a:spcAft>
                <a:spcPct val="0"/>
              </a:spcAft>
              <a:buClrTx/>
              <a:buSzTx/>
              <a:buFontTx/>
              <a:buAutoNum type="arabicPeriod"/>
            </a:pPr>
            <a:r>
              <a:rPr lang="zh-CN" sz="2400" b="1" dirty="0" smtClean="0">
                <a:solidFill>
                  <a:srgbClr val="0070C0"/>
                </a:solidFill>
                <a:latin typeface="微软雅黑" panose="020B0503020204020204" charset="-122"/>
                <a:ea typeface="微软雅黑" panose="020B0503020204020204" charset="-122"/>
                <a:cs typeface="Calibri" panose="020F0502020204030204" charset="0"/>
              </a:rPr>
              <a:t>民间</a:t>
            </a:r>
            <a:r>
              <a:rPr lang="zh-CN" sz="2400" b="1" dirty="0">
                <a:solidFill>
                  <a:srgbClr val="0070C0"/>
                </a:solidFill>
                <a:latin typeface="微软雅黑" panose="020B0503020204020204" charset="-122"/>
                <a:ea typeface="微软雅黑" panose="020B0503020204020204" charset="-122"/>
                <a:cs typeface="Calibri" panose="020F0502020204030204" charset="0"/>
              </a:rPr>
              <a:t>传说</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与</a:t>
            </a:r>
            <a:r>
              <a:rPr lang="zh-CN" altLang="en-US" sz="2400" b="1" dirty="0" smtClean="0">
                <a:solidFill>
                  <a:srgbClr val="0070C0"/>
                </a:solidFill>
                <a:latin typeface="微软雅黑" panose="020B0503020204020204" charset="-122"/>
                <a:ea typeface="微软雅黑" panose="020B0503020204020204" charset="-122"/>
                <a:cs typeface="Calibri" panose="020F0502020204030204" charset="0"/>
              </a:rPr>
              <a:t>故事</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的关系</a:t>
            </a:r>
            <a:endPar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endParaRPr>
          </a:p>
          <a:p>
            <a:pPr marL="457200" marR="0" lvl="0" indent="-457200" fontAlgn="base" hangingPunct="0">
              <a:lnSpc>
                <a:spcPct val="150000"/>
              </a:lnSpc>
              <a:spcBef>
                <a:spcPct val="0"/>
              </a:spcBef>
              <a:spcAft>
                <a:spcPct val="0"/>
              </a:spcAft>
              <a:buClrTx/>
              <a:buSzTx/>
              <a:buFontTx/>
              <a:buAutoNum type="arabicPeriod"/>
            </a:pPr>
            <a:endParaRPr lang="zh-CN" sz="2400" b="1" dirty="0">
              <a:solidFill>
                <a:srgbClr val="0070C0"/>
              </a:solidFill>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zh-CN" sz="2400" dirty="0">
                <a:solidFill>
                  <a:srgbClr val="C00000"/>
                </a:solidFill>
                <a:latin typeface="微软雅黑" panose="020B0503020204020204" charset="-122"/>
                <a:ea typeface="微软雅黑" panose="020B0503020204020204" charset="-122"/>
                <a:cs typeface="Calibri" panose="020F0502020204030204" charset="0"/>
              </a:rPr>
              <a:t>联系</a:t>
            </a:r>
            <a:r>
              <a:rPr lang="zh-CN" sz="2400" dirty="0" smtClean="0">
                <a:solidFill>
                  <a:srgbClr val="FF0000"/>
                </a:solidFill>
                <a:latin typeface="微软雅黑" panose="020B0503020204020204" charset="-122"/>
                <a:ea typeface="微软雅黑" panose="020B0503020204020204" charset="-122"/>
                <a:cs typeface="Calibri" panose="020F0502020204030204" charset="0"/>
              </a:rPr>
              <a:t>：</a:t>
            </a:r>
            <a:r>
              <a:rPr lang="zh-CN" altLang="en-US" sz="2400" dirty="0">
                <a:latin typeface="微软雅黑" panose="020B0503020204020204" charset="-122"/>
                <a:ea typeface="微软雅黑" panose="020B0503020204020204" charset="-122"/>
                <a:cs typeface="Calibri" panose="020F0502020204030204" charset="0"/>
              </a:rPr>
              <a:t>民间传说作为</a:t>
            </a:r>
            <a:r>
              <a:rPr lang="zh-CN" altLang="en-US" sz="2400" dirty="0">
                <a:solidFill>
                  <a:srgbClr val="C00000"/>
                </a:solidFill>
                <a:latin typeface="微软雅黑" panose="020B0503020204020204" charset="-122"/>
                <a:ea typeface="微软雅黑" panose="020B0503020204020204" charset="-122"/>
                <a:cs typeface="Calibri" panose="020F0502020204030204" charset="0"/>
              </a:rPr>
              <a:t>散文体口头叙事文学</a:t>
            </a:r>
            <a:r>
              <a:rPr lang="zh-CN" altLang="en-US" sz="2400" dirty="0">
                <a:latin typeface="微软雅黑" panose="020B0503020204020204" charset="-122"/>
                <a:ea typeface="微软雅黑" panose="020B0503020204020204" charset="-122"/>
                <a:cs typeface="Calibri" panose="020F0502020204030204" charset="0"/>
              </a:rPr>
              <a:t>的一种，自然离不开讲故事，从这</a:t>
            </a:r>
            <a:r>
              <a:rPr lang="zh-CN" altLang="en-US" sz="2400" dirty="0" smtClean="0">
                <a:latin typeface="微软雅黑" panose="020B0503020204020204" charset="-122"/>
                <a:ea typeface="微软雅黑" panose="020B0503020204020204" charset="-122"/>
                <a:cs typeface="Calibri" panose="020F0502020204030204" charset="0"/>
              </a:rPr>
              <a:t>一       点</a:t>
            </a:r>
            <a:r>
              <a:rPr lang="zh-CN" altLang="en-US" sz="2400" dirty="0">
                <a:latin typeface="微软雅黑" panose="020B0503020204020204" charset="-122"/>
                <a:ea typeface="微软雅黑" panose="020B0503020204020204" charset="-122"/>
                <a:cs typeface="Calibri" panose="020F0502020204030204" charset="0"/>
              </a:rPr>
              <a:t>来讲，有时传说与故事很难分开</a:t>
            </a:r>
            <a:r>
              <a:rPr lang="zh-CN" altLang="en-US" sz="2400" dirty="0" smtClean="0">
                <a:latin typeface="微软雅黑" panose="020B0503020204020204" charset="-122"/>
                <a:ea typeface="微软雅黑" panose="020B0503020204020204" charset="-122"/>
                <a:cs typeface="Calibri" panose="020F0502020204030204" charset="0"/>
              </a:rPr>
              <a:t>。</a:t>
            </a:r>
            <a:endParaRPr lang="zh-CN" altLang="en-US" sz="2400" dirty="0">
              <a:latin typeface="微软雅黑" panose="020B0503020204020204" charset="-122"/>
              <a:ea typeface="微软雅黑" panose="020B0503020204020204" charset="-122"/>
              <a:cs typeface="Calibri" panose="020F0502020204030204" charset="0"/>
            </a:endParaRPr>
          </a:p>
        </p:txBody>
      </p:sp>
      <p:sp>
        <p:nvSpPr>
          <p:cNvPr id="3" name="矩形 2"/>
          <p:cNvSpPr/>
          <p:nvPr/>
        </p:nvSpPr>
        <p:spPr>
          <a:xfrm>
            <a:off x="157939" y="178369"/>
            <a:ext cx="7008650"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4.2.5</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民间传说与神话、民间故事的区别</a:t>
            </a:r>
          </a:p>
        </p:txBody>
      </p:sp>
      <p:sp>
        <p:nvSpPr>
          <p:cNvPr id="4" name="五边形 3"/>
          <p:cNvSpPr/>
          <p:nvPr/>
        </p:nvSpPr>
        <p:spPr>
          <a:xfrm flipH="1">
            <a:off x="7166587" y="1030288"/>
            <a:ext cx="1705795" cy="457853"/>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26" name="五边形 25"/>
          <p:cNvSpPr/>
          <p:nvPr/>
        </p:nvSpPr>
        <p:spPr>
          <a:xfrm flipH="1">
            <a:off x="7166589" y="31415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p>
        </p:txBody>
      </p:sp>
      <p:pic>
        <p:nvPicPr>
          <p:cNvPr id="7" name="图片 6"/>
          <p:cNvPicPr>
            <a:picLocks noChangeAspect="1"/>
          </p:cNvPicPr>
          <p:nvPr/>
        </p:nvPicPr>
        <p:blipFill>
          <a:blip r:embed="rId3"/>
          <a:stretch>
            <a:fillRect/>
          </a:stretch>
        </p:blipFill>
        <p:spPr>
          <a:xfrm>
            <a:off x="8713695" y="22067"/>
            <a:ext cx="3521354" cy="1542861"/>
          </a:xfrm>
          <a:prstGeom prst="rect">
            <a:avLst/>
          </a:prstGeom>
        </p:spPr>
      </p:pic>
    </p:spTree>
    <p:custDataLst>
      <p:tags r:id="rId1"/>
    </p:custDataLst>
    <p:extLst>
      <p:ext uri="{BB962C8B-B14F-4D97-AF65-F5344CB8AC3E}">
        <p14:creationId xmlns:p14="http://schemas.microsoft.com/office/powerpoint/2010/main" val="20807408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584926" y="937955"/>
            <a:ext cx="11030131" cy="3600986"/>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fontAlgn="base" hangingPunct="0">
              <a:lnSpc>
                <a:spcPct val="150000"/>
              </a:lnSpc>
              <a:spcBef>
                <a:spcPct val="0"/>
              </a:spcBef>
              <a:spcAft>
                <a:spcPct val="0"/>
              </a:spcAft>
              <a:buClrTx/>
              <a:buSzTx/>
              <a:buFontTx/>
              <a:buAutoNum type="arabicPeriod"/>
            </a:pPr>
            <a:r>
              <a:rPr lang="zh-CN" sz="2400" b="1" dirty="0" smtClean="0">
                <a:solidFill>
                  <a:srgbClr val="0070C0"/>
                </a:solidFill>
                <a:latin typeface="微软雅黑" panose="020B0503020204020204" charset="-122"/>
                <a:ea typeface="微软雅黑" panose="020B0503020204020204" charset="-122"/>
                <a:cs typeface="Calibri" panose="020F0502020204030204" charset="0"/>
              </a:rPr>
              <a:t>民间</a:t>
            </a:r>
            <a:r>
              <a:rPr lang="zh-CN" sz="2400" b="1" dirty="0">
                <a:solidFill>
                  <a:srgbClr val="0070C0"/>
                </a:solidFill>
                <a:latin typeface="微软雅黑" panose="020B0503020204020204" charset="-122"/>
                <a:ea typeface="微软雅黑" panose="020B0503020204020204" charset="-122"/>
                <a:cs typeface="Calibri" panose="020F0502020204030204" charset="0"/>
              </a:rPr>
              <a:t>传说</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与</a:t>
            </a:r>
            <a:r>
              <a:rPr lang="zh-CN" altLang="en-US" sz="2400" b="1" dirty="0" smtClean="0">
                <a:solidFill>
                  <a:srgbClr val="0070C0"/>
                </a:solidFill>
                <a:latin typeface="微软雅黑" panose="020B0503020204020204" charset="-122"/>
                <a:ea typeface="微软雅黑" panose="020B0503020204020204" charset="-122"/>
                <a:cs typeface="Calibri" panose="020F0502020204030204" charset="0"/>
              </a:rPr>
              <a:t>故事</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的关系</a:t>
            </a:r>
            <a:endPar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endParaRPr>
          </a:p>
          <a:p>
            <a:pPr marL="457200" marR="0" lvl="0" indent="-457200" fontAlgn="base" hangingPunct="0">
              <a:lnSpc>
                <a:spcPct val="150000"/>
              </a:lnSpc>
              <a:spcBef>
                <a:spcPct val="0"/>
              </a:spcBef>
              <a:spcAft>
                <a:spcPct val="0"/>
              </a:spcAft>
              <a:buClrTx/>
              <a:buSzTx/>
              <a:buFontTx/>
              <a:buAutoNum type="arabicPeriod"/>
            </a:pPr>
            <a:endParaRPr lang="zh-CN" sz="2400" b="1" dirty="0">
              <a:solidFill>
                <a:srgbClr val="0070C0"/>
              </a:solidFill>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r>
              <a:rPr lang="zh-CN" altLang="en-US" sz="2400" dirty="0" smtClean="0">
                <a:latin typeface="微软雅黑" panose="020B0503020204020204" charset="-122"/>
                <a:ea typeface="微软雅黑" panose="020B0503020204020204" charset="-122"/>
                <a:cs typeface="Calibri" panose="020F0502020204030204" charset="0"/>
              </a:rPr>
              <a:t>区别（</a:t>
            </a:r>
            <a:r>
              <a:rPr lang="en-US" altLang="zh-CN" sz="2400" dirty="0" smtClean="0">
                <a:latin typeface="微软雅黑" panose="020B0503020204020204" charset="-122"/>
                <a:ea typeface="微软雅黑" panose="020B0503020204020204" charset="-122"/>
                <a:cs typeface="Calibri" panose="020F0502020204030204" charset="0"/>
              </a:rPr>
              <a:t>1</a:t>
            </a:r>
            <a:r>
              <a:rPr lang="zh-CN" altLang="en-US" sz="2400" dirty="0" smtClean="0">
                <a:latin typeface="微软雅黑" panose="020B0503020204020204" charset="-122"/>
                <a:ea typeface="微软雅黑" panose="020B0503020204020204" charset="-122"/>
                <a:cs typeface="Calibri" panose="020F0502020204030204" charset="0"/>
              </a:rPr>
              <a:t>）</a:t>
            </a:r>
            <a:r>
              <a:rPr lang="zh-CN" sz="2400" dirty="0" smtClean="0">
                <a:latin typeface="微软雅黑" panose="020B0503020204020204" charset="-122"/>
                <a:ea typeface="微软雅黑" panose="020B0503020204020204" charset="-122"/>
                <a:cs typeface="Calibri" panose="020F0502020204030204" charset="0"/>
              </a:rPr>
              <a:t>：</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内容是否真实；</a:t>
            </a:r>
            <a:endParaRPr lang="en-US" altLang="zh-CN" sz="2400" dirty="0" smtClean="0">
              <a:solidFill>
                <a:srgbClr val="C00000"/>
              </a:solidFill>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r>
              <a:rPr lang="zh-CN" altLang="zh-CN" sz="2000" dirty="0" smtClean="0">
                <a:solidFill>
                  <a:srgbClr val="C00000"/>
                </a:solidFill>
                <a:latin typeface="Microsoft YaHei" charset="-122"/>
                <a:ea typeface="Microsoft YaHei" charset="-122"/>
                <a:cs typeface="Microsoft YaHei" charset="-122"/>
              </a:rPr>
              <a:t>民间</a:t>
            </a:r>
            <a:r>
              <a:rPr lang="zh-CN" altLang="zh-CN" sz="2000" dirty="0">
                <a:solidFill>
                  <a:srgbClr val="C00000"/>
                </a:solidFill>
                <a:latin typeface="Microsoft YaHei" charset="-122"/>
                <a:ea typeface="Microsoft YaHei" charset="-122"/>
                <a:cs typeface="Microsoft YaHei" charset="-122"/>
              </a:rPr>
              <a:t>传说</a:t>
            </a:r>
            <a:r>
              <a:rPr lang="zh-CN" altLang="zh-CN" sz="2000" dirty="0">
                <a:latin typeface="STKaiti" charset="-122"/>
                <a:ea typeface="STKaiti" charset="-122"/>
                <a:cs typeface="STKaiti" charset="-122"/>
              </a:rPr>
              <a:t>里的人物、事件、地点都必须以历史上的实有人物、事件和地方风物作为叙述的</a:t>
            </a:r>
            <a:r>
              <a:rPr lang="zh-CN" altLang="zh-CN" sz="2000" dirty="0">
                <a:solidFill>
                  <a:srgbClr val="C00000"/>
                </a:solidFill>
                <a:latin typeface="STKaiti" charset="-122"/>
                <a:ea typeface="STKaiti" charset="-122"/>
                <a:cs typeface="STKaiti" charset="-122"/>
              </a:rPr>
              <a:t>真实背景</a:t>
            </a:r>
            <a:r>
              <a:rPr lang="zh-CN" altLang="zh-CN" sz="2000" dirty="0">
                <a:latin typeface="STKaiti" charset="-122"/>
                <a:ea typeface="STKaiti" charset="-122"/>
                <a:cs typeface="STKaiti" charset="-122"/>
              </a:rPr>
              <a:t>，以此演化出生动、传奇的情节；</a:t>
            </a:r>
            <a:endParaRPr lang="en-US" altLang="zh-CN" sz="2000" dirty="0">
              <a:latin typeface="STKaiti" charset="-122"/>
              <a:ea typeface="STKaiti" charset="-122"/>
              <a:cs typeface="STKaiti" charset="-122"/>
            </a:endParaRPr>
          </a:p>
          <a:p>
            <a:pPr marR="0" lvl="0" indent="539750" fontAlgn="base" hangingPunct="0">
              <a:lnSpc>
                <a:spcPct val="150000"/>
              </a:lnSpc>
              <a:spcBef>
                <a:spcPct val="0"/>
              </a:spcBef>
              <a:spcAft>
                <a:spcPct val="0"/>
              </a:spcAft>
              <a:buClrTx/>
              <a:buSzTx/>
              <a:buFontTx/>
              <a:buNone/>
            </a:pPr>
            <a:r>
              <a:rPr lang="zh-CN" altLang="zh-CN" sz="2000" dirty="0" smtClean="0">
                <a:solidFill>
                  <a:srgbClr val="C00000"/>
                </a:solidFill>
                <a:latin typeface="Microsoft YaHei" charset="-122"/>
                <a:ea typeface="Microsoft YaHei" charset="-122"/>
                <a:cs typeface="Microsoft YaHei" charset="-122"/>
              </a:rPr>
              <a:t>民间</a:t>
            </a:r>
            <a:r>
              <a:rPr lang="zh-CN" altLang="zh-CN" sz="2000" dirty="0">
                <a:solidFill>
                  <a:srgbClr val="C00000"/>
                </a:solidFill>
                <a:latin typeface="Microsoft YaHei" charset="-122"/>
                <a:ea typeface="Microsoft YaHei" charset="-122"/>
                <a:cs typeface="Microsoft YaHei" charset="-122"/>
              </a:rPr>
              <a:t>故事</a:t>
            </a:r>
            <a:r>
              <a:rPr lang="zh-CN" altLang="zh-CN" sz="2000" dirty="0">
                <a:latin typeface="STKaiti" charset="-122"/>
                <a:ea typeface="STKaiti" charset="-122"/>
                <a:cs typeface="STKaiti" charset="-122"/>
              </a:rPr>
              <a:t>中的人物、事件、地点、时间、情节、母题等都是不确定的、泛指的，是</a:t>
            </a:r>
            <a:r>
              <a:rPr lang="zh-CN" altLang="zh-CN" sz="2000" dirty="0">
                <a:solidFill>
                  <a:srgbClr val="C00000"/>
                </a:solidFill>
                <a:latin typeface="STKaiti" charset="-122"/>
                <a:ea typeface="STKaiti" charset="-122"/>
                <a:cs typeface="STKaiti" charset="-122"/>
              </a:rPr>
              <a:t>虚构的产物。</a:t>
            </a:r>
          </a:p>
        </p:txBody>
      </p:sp>
      <p:sp>
        <p:nvSpPr>
          <p:cNvPr id="3" name="矩形 2"/>
          <p:cNvSpPr/>
          <p:nvPr/>
        </p:nvSpPr>
        <p:spPr>
          <a:xfrm>
            <a:off x="157939" y="178369"/>
            <a:ext cx="7008650"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4.2.5</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民间传说与神话、民间故事的区别</a:t>
            </a:r>
          </a:p>
        </p:txBody>
      </p:sp>
      <p:sp>
        <p:nvSpPr>
          <p:cNvPr id="4" name="五边形 3"/>
          <p:cNvSpPr/>
          <p:nvPr/>
        </p:nvSpPr>
        <p:spPr>
          <a:xfrm flipH="1">
            <a:off x="7166587" y="1030288"/>
            <a:ext cx="1705795" cy="457853"/>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26" name="五边形 25"/>
          <p:cNvSpPr/>
          <p:nvPr/>
        </p:nvSpPr>
        <p:spPr>
          <a:xfrm flipH="1">
            <a:off x="7166589" y="31415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p>
        </p:txBody>
      </p:sp>
      <p:pic>
        <p:nvPicPr>
          <p:cNvPr id="7" name="图片 6"/>
          <p:cNvPicPr>
            <a:picLocks noChangeAspect="1"/>
          </p:cNvPicPr>
          <p:nvPr/>
        </p:nvPicPr>
        <p:blipFill>
          <a:blip r:embed="rId3"/>
          <a:stretch>
            <a:fillRect/>
          </a:stretch>
        </p:blipFill>
        <p:spPr>
          <a:xfrm>
            <a:off x="8713695" y="22067"/>
            <a:ext cx="3521354" cy="1542861"/>
          </a:xfrm>
          <a:prstGeom prst="rect">
            <a:avLst/>
          </a:prstGeom>
        </p:spPr>
      </p:pic>
      <p:sp>
        <p:nvSpPr>
          <p:cNvPr id="2" name="文本框 1"/>
          <p:cNvSpPr txBox="1"/>
          <p:nvPr/>
        </p:nvSpPr>
        <p:spPr>
          <a:xfrm>
            <a:off x="2612571" y="4887686"/>
            <a:ext cx="184731" cy="369332"/>
          </a:xfrm>
          <a:prstGeom prst="rect">
            <a:avLst/>
          </a:prstGeom>
          <a:noFill/>
        </p:spPr>
        <p:txBody>
          <a:bodyPr wrap="none" rtlCol="0">
            <a:spAutoFit/>
          </a:bodyPr>
          <a:lstStyle/>
          <a:p>
            <a:endParaRPr kumimoji="1" lang="zh-CN" altLang="en-US"/>
          </a:p>
        </p:txBody>
      </p:sp>
    </p:spTree>
    <p:custDataLst>
      <p:tags r:id="rId1"/>
    </p:custDataLst>
    <p:extLst>
      <p:ext uri="{BB962C8B-B14F-4D97-AF65-F5344CB8AC3E}">
        <p14:creationId xmlns:p14="http://schemas.microsoft.com/office/powerpoint/2010/main" val="4568476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584926" y="1122621"/>
            <a:ext cx="11030131" cy="3231654"/>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fontAlgn="base" hangingPunct="0">
              <a:lnSpc>
                <a:spcPct val="150000"/>
              </a:lnSpc>
              <a:spcBef>
                <a:spcPct val="0"/>
              </a:spcBef>
              <a:spcAft>
                <a:spcPct val="0"/>
              </a:spcAft>
              <a:buClrTx/>
              <a:buSzTx/>
              <a:buFontTx/>
              <a:buAutoNum type="arabicPeriod"/>
            </a:pPr>
            <a:r>
              <a:rPr lang="zh-CN" sz="2400" b="1" dirty="0" smtClean="0">
                <a:solidFill>
                  <a:srgbClr val="0070C0"/>
                </a:solidFill>
                <a:latin typeface="微软雅黑" panose="020B0503020204020204" charset="-122"/>
                <a:ea typeface="微软雅黑" panose="020B0503020204020204" charset="-122"/>
                <a:cs typeface="Calibri" panose="020F0502020204030204" charset="0"/>
              </a:rPr>
              <a:t>民间</a:t>
            </a:r>
            <a:r>
              <a:rPr lang="zh-CN" sz="2400" b="1" dirty="0">
                <a:solidFill>
                  <a:srgbClr val="0070C0"/>
                </a:solidFill>
                <a:latin typeface="微软雅黑" panose="020B0503020204020204" charset="-122"/>
                <a:ea typeface="微软雅黑" panose="020B0503020204020204" charset="-122"/>
                <a:cs typeface="Calibri" panose="020F0502020204030204" charset="0"/>
              </a:rPr>
              <a:t>传说</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与</a:t>
            </a:r>
            <a:r>
              <a:rPr lang="zh-CN" altLang="en-US" sz="2400" b="1" dirty="0" smtClean="0">
                <a:solidFill>
                  <a:srgbClr val="0070C0"/>
                </a:solidFill>
                <a:latin typeface="微软雅黑" panose="020B0503020204020204" charset="-122"/>
                <a:ea typeface="微软雅黑" panose="020B0503020204020204" charset="-122"/>
                <a:cs typeface="Calibri" panose="020F0502020204030204" charset="0"/>
              </a:rPr>
              <a:t>故事</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的关系</a:t>
            </a:r>
            <a:endPar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endParaRPr>
          </a:p>
          <a:p>
            <a:pPr marL="457200" marR="0" lvl="0" indent="-457200" fontAlgn="base" hangingPunct="0">
              <a:lnSpc>
                <a:spcPct val="150000"/>
              </a:lnSpc>
              <a:spcBef>
                <a:spcPct val="0"/>
              </a:spcBef>
              <a:spcAft>
                <a:spcPct val="0"/>
              </a:spcAft>
              <a:buClrTx/>
              <a:buSzTx/>
              <a:buFontTx/>
              <a:buAutoNum type="arabicPeriod"/>
            </a:pPr>
            <a:endParaRPr lang="zh-CN" sz="2400" b="1" dirty="0">
              <a:solidFill>
                <a:srgbClr val="0070C0"/>
              </a:solidFill>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zh-CN" altLang="en-US" sz="2400" dirty="0" smtClean="0">
                <a:latin typeface="微软雅黑" panose="020B0503020204020204" charset="-122"/>
                <a:ea typeface="微软雅黑" panose="020B0503020204020204" charset="-122"/>
                <a:cs typeface="Calibri" panose="020F0502020204030204" charset="0"/>
              </a:rPr>
              <a:t>区别（</a:t>
            </a:r>
            <a:r>
              <a:rPr lang="en-US" altLang="zh-CN" sz="2400" dirty="0" smtClean="0">
                <a:latin typeface="微软雅黑" panose="020B0503020204020204" charset="-122"/>
                <a:ea typeface="微软雅黑" panose="020B0503020204020204" charset="-122"/>
                <a:cs typeface="Calibri" panose="020F0502020204030204" charset="0"/>
              </a:rPr>
              <a:t>2</a:t>
            </a:r>
            <a:r>
              <a:rPr lang="zh-CN" altLang="en-US" sz="2400" dirty="0" smtClean="0">
                <a:latin typeface="微软雅黑" panose="020B0503020204020204" charset="-122"/>
                <a:ea typeface="微软雅黑" panose="020B0503020204020204" charset="-122"/>
                <a:cs typeface="Calibri" panose="020F0502020204030204" charset="0"/>
              </a:rPr>
              <a:t>）</a:t>
            </a:r>
            <a:r>
              <a:rPr lang="zh-CN" sz="2400" dirty="0" smtClean="0">
                <a:latin typeface="微软雅黑" panose="020B0503020204020204" charset="-122"/>
                <a:ea typeface="微软雅黑" panose="020B0503020204020204" charset="-122"/>
                <a:cs typeface="Calibri" panose="020F0502020204030204" charset="0"/>
              </a:rPr>
              <a:t>：</a:t>
            </a:r>
            <a:r>
              <a:rPr lang="zh-CN" altLang="zh-CN" sz="2400" dirty="0">
                <a:solidFill>
                  <a:srgbClr val="C00000"/>
                </a:solidFill>
                <a:latin typeface="微软雅黑" panose="020B0503020204020204" charset="-122"/>
                <a:ea typeface="微软雅黑" panose="020B0503020204020204" charset="-122"/>
                <a:cs typeface="Calibri" panose="020F0502020204030204" charset="0"/>
              </a:rPr>
              <a:t>故事的结构安排不同。</a:t>
            </a:r>
          </a:p>
          <a:p>
            <a:pPr marR="0" lvl="0" indent="457200" fontAlgn="base" hangingPunct="0">
              <a:lnSpc>
                <a:spcPct val="150000"/>
              </a:lnSpc>
              <a:spcBef>
                <a:spcPct val="0"/>
              </a:spcBef>
              <a:spcAft>
                <a:spcPct val="0"/>
              </a:spcAft>
              <a:buClrTx/>
              <a:buSzTx/>
              <a:buFontTx/>
              <a:buNone/>
            </a:pPr>
            <a:r>
              <a:rPr lang="zh-CN" altLang="zh-CN" sz="2000" b="1" dirty="0">
                <a:latin typeface="微软雅黑" panose="020B0503020204020204" charset="-122"/>
                <a:ea typeface="微软雅黑" panose="020B0503020204020204" charset="-122"/>
                <a:cs typeface="Calibri" panose="020F0502020204030204" charset="0"/>
              </a:rPr>
              <a:t>传说</a:t>
            </a:r>
            <a:r>
              <a:rPr lang="zh-CN" altLang="zh-CN" sz="2000" dirty="0">
                <a:latin typeface="楷体" panose="02010609060101010101" pitchFamily="49" charset="-122"/>
                <a:ea typeface="楷体" panose="02010609060101010101" pitchFamily="49" charset="-122"/>
                <a:cs typeface="Calibri" panose="020F0502020204030204" charset="0"/>
              </a:rPr>
              <a:t>在结构安排上有</a:t>
            </a:r>
            <a:r>
              <a:rPr lang="zh-CN" altLang="zh-CN" sz="2000" dirty="0">
                <a:solidFill>
                  <a:srgbClr val="FF0000"/>
                </a:solidFill>
                <a:latin typeface="楷体" panose="02010609060101010101" pitchFamily="49" charset="-122"/>
                <a:ea typeface="楷体" panose="02010609060101010101" pitchFamily="49" charset="-122"/>
                <a:cs typeface="Calibri" panose="020F0502020204030204" charset="0"/>
              </a:rPr>
              <a:t>较大的灵活性</a:t>
            </a:r>
            <a:r>
              <a:rPr lang="zh-CN" altLang="zh-CN" sz="2000" dirty="0">
                <a:latin typeface="楷体" panose="02010609060101010101" pitchFamily="49" charset="-122"/>
                <a:ea typeface="楷体" panose="02010609060101010101" pitchFamily="49" charset="-122"/>
                <a:cs typeface="Calibri" panose="020F0502020204030204" charset="0"/>
              </a:rPr>
              <a:t>，情节的繁简取决于题材内容的需要</a:t>
            </a:r>
            <a:r>
              <a:rPr lang="zh-CN" altLang="en-US" sz="2400" dirty="0">
                <a:latin typeface="楷体" panose="02010609060101010101" pitchFamily="49" charset="-122"/>
                <a:ea typeface="楷体" panose="02010609060101010101" pitchFamily="49" charset="-122"/>
                <a:cs typeface="Calibri" panose="020F0502020204030204" charset="0"/>
              </a:rPr>
              <a:t>；</a:t>
            </a:r>
          </a:p>
          <a:p>
            <a:pPr marR="0" lvl="0" indent="457200" fontAlgn="base" hangingPunct="0">
              <a:lnSpc>
                <a:spcPct val="150000"/>
              </a:lnSpc>
              <a:spcBef>
                <a:spcPct val="0"/>
              </a:spcBef>
              <a:spcAft>
                <a:spcPct val="0"/>
              </a:spcAft>
              <a:buClrTx/>
              <a:buSzTx/>
              <a:buFontTx/>
              <a:buNone/>
            </a:pPr>
            <a:r>
              <a:rPr lang="zh-CN" altLang="zh-CN" sz="2000" b="1" dirty="0">
                <a:latin typeface="微软雅黑" panose="020B0503020204020204" charset="-122"/>
                <a:ea typeface="微软雅黑" panose="020B0503020204020204" charset="-122"/>
                <a:cs typeface="Calibri" panose="020F0502020204030204" charset="0"/>
              </a:rPr>
              <a:t>故事</a:t>
            </a:r>
            <a:r>
              <a:rPr lang="zh-CN" altLang="zh-CN" sz="2000" dirty="0">
                <a:latin typeface="楷体" panose="02010609060101010101" pitchFamily="49" charset="-122"/>
                <a:ea typeface="楷体" panose="02010609060101010101" pitchFamily="49" charset="-122"/>
                <a:cs typeface="Calibri" panose="020F0502020204030204" charset="0"/>
              </a:rPr>
              <a:t>的结构安排一般都</a:t>
            </a:r>
            <a:r>
              <a:rPr lang="zh-CN" altLang="zh-CN" sz="2000" dirty="0">
                <a:solidFill>
                  <a:srgbClr val="FF0000"/>
                </a:solidFill>
                <a:latin typeface="楷体" panose="02010609060101010101" pitchFamily="49" charset="-122"/>
                <a:ea typeface="楷体" panose="02010609060101010101" pitchFamily="49" charset="-122"/>
                <a:cs typeface="Calibri" panose="020F0502020204030204" charset="0"/>
              </a:rPr>
              <a:t>有一定的程式和固定的组织方式</a:t>
            </a:r>
            <a:r>
              <a:rPr lang="zh-CN" altLang="zh-CN" sz="2000" dirty="0">
                <a:latin typeface="楷体" panose="02010609060101010101" pitchFamily="49" charset="-122"/>
                <a:ea typeface="楷体" panose="02010609060101010101" pitchFamily="49" charset="-122"/>
                <a:cs typeface="Calibri" panose="020F0502020204030204" charset="0"/>
              </a:rPr>
              <a:t>，往往在同类故事中出现一些反复使用的传统母题和模式。</a:t>
            </a:r>
          </a:p>
        </p:txBody>
      </p:sp>
      <p:sp>
        <p:nvSpPr>
          <p:cNvPr id="3" name="矩形 2"/>
          <p:cNvSpPr/>
          <p:nvPr/>
        </p:nvSpPr>
        <p:spPr>
          <a:xfrm>
            <a:off x="157939" y="178369"/>
            <a:ext cx="7008650"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4.2.5</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民间传说与神话、民间故事的区别</a:t>
            </a:r>
          </a:p>
        </p:txBody>
      </p:sp>
      <p:sp>
        <p:nvSpPr>
          <p:cNvPr id="4" name="五边形 3"/>
          <p:cNvSpPr/>
          <p:nvPr/>
        </p:nvSpPr>
        <p:spPr>
          <a:xfrm flipH="1">
            <a:off x="7166587" y="1030288"/>
            <a:ext cx="1705795" cy="457853"/>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26" name="五边形 25"/>
          <p:cNvSpPr/>
          <p:nvPr/>
        </p:nvSpPr>
        <p:spPr>
          <a:xfrm flipH="1">
            <a:off x="7166589" y="31415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p>
        </p:txBody>
      </p:sp>
      <p:pic>
        <p:nvPicPr>
          <p:cNvPr id="7" name="图片 6"/>
          <p:cNvPicPr>
            <a:picLocks noChangeAspect="1"/>
          </p:cNvPicPr>
          <p:nvPr/>
        </p:nvPicPr>
        <p:blipFill>
          <a:blip r:embed="rId3"/>
          <a:stretch>
            <a:fillRect/>
          </a:stretch>
        </p:blipFill>
        <p:spPr>
          <a:xfrm>
            <a:off x="8713695" y="22067"/>
            <a:ext cx="3521354" cy="1542861"/>
          </a:xfrm>
          <a:prstGeom prst="rect">
            <a:avLst/>
          </a:prstGeom>
        </p:spPr>
      </p:pic>
      <p:sp>
        <p:nvSpPr>
          <p:cNvPr id="2" name="文本框 1"/>
          <p:cNvSpPr txBox="1"/>
          <p:nvPr/>
        </p:nvSpPr>
        <p:spPr>
          <a:xfrm>
            <a:off x="2612571" y="4887686"/>
            <a:ext cx="184731" cy="369332"/>
          </a:xfrm>
          <a:prstGeom prst="rect">
            <a:avLst/>
          </a:prstGeom>
          <a:noFill/>
        </p:spPr>
        <p:txBody>
          <a:bodyPr wrap="none" rtlCol="0">
            <a:spAutoFit/>
          </a:bodyPr>
          <a:lstStyle/>
          <a:p>
            <a:endParaRPr kumimoji="1" lang="zh-CN" altLang="en-US"/>
          </a:p>
        </p:txBody>
      </p:sp>
    </p:spTree>
    <p:custDataLst>
      <p:tags r:id="rId1"/>
    </p:custDataLst>
    <p:extLst>
      <p:ext uri="{BB962C8B-B14F-4D97-AF65-F5344CB8AC3E}">
        <p14:creationId xmlns:p14="http://schemas.microsoft.com/office/powerpoint/2010/main" val="10367353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584926" y="937955"/>
            <a:ext cx="11030131" cy="3600986"/>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fontAlgn="base" hangingPunct="0">
              <a:lnSpc>
                <a:spcPct val="150000"/>
              </a:lnSpc>
              <a:spcBef>
                <a:spcPct val="0"/>
              </a:spcBef>
              <a:spcAft>
                <a:spcPct val="0"/>
              </a:spcAft>
              <a:buClrTx/>
              <a:buSzTx/>
              <a:buFontTx/>
              <a:buAutoNum type="arabicPeriod"/>
            </a:pPr>
            <a:r>
              <a:rPr lang="zh-CN" sz="2400" b="1" dirty="0" smtClean="0">
                <a:solidFill>
                  <a:srgbClr val="0070C0"/>
                </a:solidFill>
                <a:latin typeface="微软雅黑" panose="020B0503020204020204" charset="-122"/>
                <a:ea typeface="微软雅黑" panose="020B0503020204020204" charset="-122"/>
                <a:cs typeface="Calibri" panose="020F0502020204030204" charset="0"/>
              </a:rPr>
              <a:t>民间</a:t>
            </a:r>
            <a:r>
              <a:rPr lang="zh-CN" sz="2400" b="1" dirty="0">
                <a:solidFill>
                  <a:srgbClr val="0070C0"/>
                </a:solidFill>
                <a:latin typeface="微软雅黑" panose="020B0503020204020204" charset="-122"/>
                <a:ea typeface="微软雅黑" panose="020B0503020204020204" charset="-122"/>
                <a:cs typeface="Calibri" panose="020F0502020204030204" charset="0"/>
              </a:rPr>
              <a:t>传说</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与</a:t>
            </a:r>
            <a:r>
              <a:rPr lang="zh-CN" altLang="en-US" sz="2400" b="1" dirty="0" smtClean="0">
                <a:solidFill>
                  <a:srgbClr val="0070C0"/>
                </a:solidFill>
                <a:latin typeface="微软雅黑" panose="020B0503020204020204" charset="-122"/>
                <a:ea typeface="微软雅黑" panose="020B0503020204020204" charset="-122"/>
                <a:cs typeface="Calibri" panose="020F0502020204030204" charset="0"/>
              </a:rPr>
              <a:t>故事</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的关系</a:t>
            </a:r>
            <a:endPar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endParaRPr>
          </a:p>
          <a:p>
            <a:pPr marL="457200" marR="0" lvl="0" indent="-457200" fontAlgn="base" hangingPunct="0">
              <a:lnSpc>
                <a:spcPct val="150000"/>
              </a:lnSpc>
              <a:spcBef>
                <a:spcPct val="0"/>
              </a:spcBef>
              <a:spcAft>
                <a:spcPct val="0"/>
              </a:spcAft>
              <a:buClrTx/>
              <a:buSzTx/>
              <a:buFontTx/>
              <a:buAutoNum type="arabicPeriod"/>
            </a:pPr>
            <a:endParaRPr lang="zh-CN" sz="2400" b="1" dirty="0">
              <a:solidFill>
                <a:srgbClr val="0070C0"/>
              </a:solidFill>
              <a:latin typeface="微软雅黑" panose="020B0503020204020204" charset="-122"/>
              <a:ea typeface="微软雅黑" panose="020B0503020204020204" charset="-122"/>
              <a:cs typeface="Calibri" panose="020F0502020204030204" charset="0"/>
            </a:endParaRPr>
          </a:p>
          <a:p>
            <a:pPr marR="0" lvl="0" indent="457200" fontAlgn="base" hangingPunct="0">
              <a:lnSpc>
                <a:spcPct val="150000"/>
              </a:lnSpc>
              <a:spcBef>
                <a:spcPct val="0"/>
              </a:spcBef>
              <a:spcAft>
                <a:spcPct val="0"/>
              </a:spcAft>
              <a:buClrTx/>
              <a:buSzTx/>
              <a:buFontTx/>
              <a:buNone/>
            </a:pPr>
            <a:r>
              <a:rPr lang="zh-CN" altLang="en-US" sz="2400" dirty="0" smtClean="0">
                <a:latin typeface="微软雅黑" panose="020B0503020204020204" charset="-122"/>
                <a:ea typeface="微软雅黑" panose="020B0503020204020204" charset="-122"/>
                <a:cs typeface="Calibri" panose="020F0502020204030204" charset="0"/>
              </a:rPr>
              <a:t>区别（</a:t>
            </a:r>
            <a:r>
              <a:rPr lang="en-US" altLang="zh-CN" sz="2400" dirty="0" smtClean="0">
                <a:latin typeface="微软雅黑" panose="020B0503020204020204" charset="-122"/>
                <a:ea typeface="微软雅黑" panose="020B0503020204020204" charset="-122"/>
                <a:cs typeface="Calibri" panose="020F0502020204030204" charset="0"/>
              </a:rPr>
              <a:t>3</a:t>
            </a:r>
            <a:r>
              <a:rPr lang="zh-CN" altLang="en-US" sz="2400" dirty="0" smtClean="0">
                <a:latin typeface="微软雅黑" panose="020B0503020204020204" charset="-122"/>
                <a:ea typeface="微软雅黑" panose="020B0503020204020204" charset="-122"/>
                <a:cs typeface="Calibri" panose="020F0502020204030204" charset="0"/>
              </a:rPr>
              <a:t>）</a:t>
            </a:r>
            <a:r>
              <a:rPr lang="zh-CN" sz="2400" dirty="0" smtClean="0">
                <a:latin typeface="微软雅黑" panose="020B0503020204020204" charset="-122"/>
                <a:ea typeface="微软雅黑" panose="020B0503020204020204" charset="-122"/>
                <a:cs typeface="Calibri" panose="020F0502020204030204" charset="0"/>
              </a:rPr>
              <a:t>：</a:t>
            </a:r>
            <a:r>
              <a:rPr lang="zh-CN" altLang="zh-CN" sz="2400" dirty="0" smtClean="0">
                <a:solidFill>
                  <a:srgbClr val="C00000"/>
                </a:solidFill>
                <a:latin typeface="微软雅黑" panose="020B0503020204020204" charset="-122"/>
                <a:ea typeface="微软雅黑" panose="020B0503020204020204" charset="-122"/>
                <a:cs typeface="Calibri" panose="020F0502020204030204" charset="0"/>
              </a:rPr>
              <a:t>讲述</a:t>
            </a:r>
            <a:r>
              <a:rPr lang="zh-CN" altLang="zh-CN" sz="2400" dirty="0">
                <a:solidFill>
                  <a:srgbClr val="C00000"/>
                </a:solidFill>
                <a:latin typeface="微软雅黑" panose="020B0503020204020204" charset="-122"/>
                <a:ea typeface="微软雅黑" panose="020B0503020204020204" charset="-122"/>
                <a:cs typeface="Calibri" panose="020F0502020204030204" charset="0"/>
              </a:rPr>
              <a:t>方式不同。</a:t>
            </a:r>
          </a:p>
          <a:p>
            <a:pPr indent="457200" fontAlgn="base" hangingPunct="0">
              <a:lnSpc>
                <a:spcPct val="150000"/>
              </a:lnSpc>
              <a:spcBef>
                <a:spcPct val="0"/>
              </a:spcBef>
              <a:spcAft>
                <a:spcPct val="0"/>
              </a:spcAft>
            </a:pPr>
            <a:r>
              <a:rPr lang="zh-CN" altLang="zh-CN" sz="2000" b="1" dirty="0">
                <a:latin typeface="微软雅黑" panose="020B0503020204020204" charset="-122"/>
                <a:ea typeface="微软雅黑" panose="020B0503020204020204" charset="-122"/>
                <a:cs typeface="Calibri" panose="020F0502020204030204" charset="0"/>
              </a:rPr>
              <a:t>传说</a:t>
            </a:r>
            <a:r>
              <a:rPr lang="zh-CN" altLang="zh-CN" sz="2000" dirty="0">
                <a:latin typeface="楷体" panose="02010609060101010101" pitchFamily="49" charset="-122"/>
                <a:ea typeface="楷体" panose="02010609060101010101" pitchFamily="49" charset="-122"/>
                <a:cs typeface="Calibri" panose="020F0502020204030204" charset="0"/>
              </a:rPr>
              <a:t>的传承没有特殊的表述方法，讲述者</a:t>
            </a:r>
            <a:r>
              <a:rPr lang="zh-CN" altLang="zh-CN" sz="2000" dirty="0">
                <a:solidFill>
                  <a:srgbClr val="FF0000"/>
                </a:solidFill>
                <a:latin typeface="楷体" panose="02010609060101010101" pitchFamily="49" charset="-122"/>
                <a:ea typeface="楷体" panose="02010609060101010101" pitchFamily="49" charset="-122"/>
                <a:cs typeface="Calibri" panose="020F0502020204030204" charset="0"/>
              </a:rPr>
              <a:t>不受叙述形式的规定</a:t>
            </a:r>
            <a:r>
              <a:rPr lang="zh-CN" altLang="zh-CN" sz="2000" dirty="0">
                <a:latin typeface="楷体" panose="02010609060101010101" pitchFamily="49" charset="-122"/>
                <a:ea typeface="楷体" panose="02010609060101010101" pitchFamily="49" charset="-122"/>
                <a:cs typeface="Calibri" panose="020F0502020204030204" charset="0"/>
              </a:rPr>
              <a:t>，讲述时围绕传说中心点可以发挥自己的创造力。</a:t>
            </a:r>
          </a:p>
          <a:p>
            <a:pPr marR="0" lvl="0" indent="457200" fontAlgn="base" hangingPunct="0">
              <a:lnSpc>
                <a:spcPct val="150000"/>
              </a:lnSpc>
              <a:spcBef>
                <a:spcPct val="0"/>
              </a:spcBef>
              <a:spcAft>
                <a:spcPct val="0"/>
              </a:spcAft>
              <a:buClrTx/>
              <a:buSzTx/>
              <a:buFontTx/>
              <a:buNone/>
            </a:pPr>
            <a:r>
              <a:rPr lang="zh-CN" altLang="zh-CN" sz="2000" b="1" dirty="0">
                <a:latin typeface="微软雅黑" panose="020B0503020204020204" charset="-122"/>
                <a:ea typeface="微软雅黑" panose="020B0503020204020204" charset="-122"/>
                <a:cs typeface="Calibri" panose="020F0502020204030204" charset="0"/>
              </a:rPr>
              <a:t>故事</a:t>
            </a:r>
            <a:r>
              <a:rPr lang="zh-CN" altLang="zh-CN" sz="2000" dirty="0">
                <a:latin typeface="楷体" panose="02010609060101010101" pitchFamily="49" charset="-122"/>
                <a:ea typeface="楷体" panose="02010609060101010101" pitchFamily="49" charset="-122"/>
                <a:cs typeface="Calibri" panose="020F0502020204030204" charset="0"/>
              </a:rPr>
              <a:t>的传承中讲述者</a:t>
            </a:r>
            <a:r>
              <a:rPr lang="zh-CN" altLang="zh-CN" sz="2000" dirty="0">
                <a:solidFill>
                  <a:srgbClr val="FF0000"/>
                </a:solidFill>
                <a:latin typeface="楷体" panose="02010609060101010101" pitchFamily="49" charset="-122"/>
                <a:ea typeface="楷体" panose="02010609060101010101" pitchFamily="49" charset="-122"/>
                <a:cs typeface="Calibri" panose="020F0502020204030204" charset="0"/>
              </a:rPr>
              <a:t>有一套固定的语言和顺序</a:t>
            </a:r>
            <a:r>
              <a:rPr lang="zh-CN" altLang="zh-CN" sz="2000" dirty="0">
                <a:latin typeface="楷体" panose="02010609060101010101" pitchFamily="49" charset="-122"/>
                <a:ea typeface="楷体" panose="02010609060101010101" pitchFamily="49" charset="-122"/>
                <a:cs typeface="Calibri" panose="020F0502020204030204" charset="0"/>
              </a:rPr>
              <a:t>，受一定叙述形式的限制，基本上不准许有所改变。</a:t>
            </a:r>
          </a:p>
        </p:txBody>
      </p:sp>
      <p:sp>
        <p:nvSpPr>
          <p:cNvPr id="3" name="矩形 2"/>
          <p:cNvSpPr/>
          <p:nvPr/>
        </p:nvSpPr>
        <p:spPr>
          <a:xfrm>
            <a:off x="157939" y="178369"/>
            <a:ext cx="7008650"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4.2.5</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民间传说与神话、民间故事的区别</a:t>
            </a:r>
          </a:p>
        </p:txBody>
      </p:sp>
      <p:sp>
        <p:nvSpPr>
          <p:cNvPr id="4" name="五边形 3"/>
          <p:cNvSpPr/>
          <p:nvPr/>
        </p:nvSpPr>
        <p:spPr>
          <a:xfrm flipH="1">
            <a:off x="7166587" y="1030288"/>
            <a:ext cx="1705795" cy="457853"/>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26" name="五边形 25"/>
          <p:cNvSpPr/>
          <p:nvPr/>
        </p:nvSpPr>
        <p:spPr>
          <a:xfrm flipH="1">
            <a:off x="7166589" y="31415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p>
        </p:txBody>
      </p:sp>
      <p:pic>
        <p:nvPicPr>
          <p:cNvPr id="7" name="图片 6"/>
          <p:cNvPicPr>
            <a:picLocks noChangeAspect="1"/>
          </p:cNvPicPr>
          <p:nvPr/>
        </p:nvPicPr>
        <p:blipFill>
          <a:blip r:embed="rId3"/>
          <a:stretch>
            <a:fillRect/>
          </a:stretch>
        </p:blipFill>
        <p:spPr>
          <a:xfrm>
            <a:off x="8713695" y="22067"/>
            <a:ext cx="3521354" cy="1542861"/>
          </a:xfrm>
          <a:prstGeom prst="rect">
            <a:avLst/>
          </a:prstGeom>
        </p:spPr>
      </p:pic>
      <p:sp>
        <p:nvSpPr>
          <p:cNvPr id="2" name="文本框 1"/>
          <p:cNvSpPr txBox="1"/>
          <p:nvPr/>
        </p:nvSpPr>
        <p:spPr>
          <a:xfrm>
            <a:off x="2612571" y="4887686"/>
            <a:ext cx="184731" cy="369332"/>
          </a:xfrm>
          <a:prstGeom prst="rect">
            <a:avLst/>
          </a:prstGeom>
          <a:noFill/>
        </p:spPr>
        <p:txBody>
          <a:bodyPr wrap="none" rtlCol="0">
            <a:spAutoFit/>
          </a:bodyPr>
          <a:lstStyle/>
          <a:p>
            <a:endParaRPr kumimoji="1" lang="zh-CN" altLang="en-US"/>
          </a:p>
        </p:txBody>
      </p:sp>
    </p:spTree>
    <p:custDataLst>
      <p:tags r:id="rId1"/>
    </p:custDataLst>
    <p:extLst>
      <p:ext uri="{BB962C8B-B14F-4D97-AF65-F5344CB8AC3E}">
        <p14:creationId xmlns:p14="http://schemas.microsoft.com/office/powerpoint/2010/main" val="16131035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139955" y="1259214"/>
            <a:ext cx="11841480" cy="4524315"/>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fontAlgn="base" hangingPunct="0">
              <a:lnSpc>
                <a:spcPct val="150000"/>
              </a:lnSpc>
              <a:spcBef>
                <a:spcPct val="0"/>
              </a:spcBef>
              <a:spcAft>
                <a:spcPct val="0"/>
              </a:spcAft>
              <a:buClrTx/>
              <a:buSzTx/>
              <a:buFontTx/>
              <a:buAutoNum type="arabicPeriod"/>
            </a:pPr>
            <a:r>
              <a:rPr lang="zh-CN" sz="2400" b="1" dirty="0" smtClean="0">
                <a:solidFill>
                  <a:srgbClr val="0070C0"/>
                </a:solidFill>
                <a:latin typeface="微软雅黑" panose="020B0503020204020204" charset="-122"/>
                <a:ea typeface="微软雅黑" panose="020B0503020204020204" charset="-122"/>
                <a:cs typeface="Calibri" panose="020F0502020204030204" charset="0"/>
              </a:rPr>
              <a:t>民间</a:t>
            </a:r>
            <a:r>
              <a:rPr lang="zh-CN" sz="2400" b="1" dirty="0">
                <a:solidFill>
                  <a:srgbClr val="0070C0"/>
                </a:solidFill>
                <a:latin typeface="微软雅黑" panose="020B0503020204020204" charset="-122"/>
                <a:ea typeface="微软雅黑" panose="020B0503020204020204" charset="-122"/>
                <a:cs typeface="Calibri" panose="020F0502020204030204" charset="0"/>
              </a:rPr>
              <a:t>传说</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与</a:t>
            </a:r>
            <a:r>
              <a:rPr lang="zh-CN" altLang="en-US" sz="2400" b="1" dirty="0" smtClean="0">
                <a:solidFill>
                  <a:srgbClr val="0070C0"/>
                </a:solidFill>
                <a:latin typeface="微软雅黑" panose="020B0503020204020204" charset="-122"/>
                <a:ea typeface="微软雅黑" panose="020B0503020204020204" charset="-122"/>
                <a:cs typeface="Calibri" panose="020F0502020204030204" charset="0"/>
              </a:rPr>
              <a:t>故事</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的关系</a:t>
            </a:r>
            <a:endPar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endParaRPr>
          </a:p>
          <a:p>
            <a:pPr marL="457200" marR="0" lvl="0" indent="-457200" fontAlgn="base" hangingPunct="0">
              <a:lnSpc>
                <a:spcPct val="150000"/>
              </a:lnSpc>
              <a:spcBef>
                <a:spcPct val="0"/>
              </a:spcBef>
              <a:spcAft>
                <a:spcPct val="0"/>
              </a:spcAft>
              <a:buClrTx/>
              <a:buSzTx/>
              <a:buFontTx/>
              <a:buAutoNum type="arabicPeriod"/>
            </a:pPr>
            <a:endParaRPr lang="zh-CN" sz="2400" b="1" dirty="0">
              <a:solidFill>
                <a:srgbClr val="0070C0"/>
              </a:solidFill>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r>
              <a:rPr lang="zh-CN" sz="2400" dirty="0">
                <a:latin typeface="微软雅黑" panose="020B0503020204020204" charset="-122"/>
                <a:ea typeface="微软雅黑" panose="020B0503020204020204" charset="-122"/>
                <a:cs typeface="Calibri" panose="020F0502020204030204" charset="0"/>
              </a:rPr>
              <a:t>联系</a:t>
            </a:r>
            <a:r>
              <a:rPr lang="zh-CN" sz="2400" dirty="0" smtClean="0">
                <a:latin typeface="微软雅黑" panose="020B0503020204020204" charset="-122"/>
                <a:ea typeface="微软雅黑" panose="020B0503020204020204" charset="-122"/>
                <a:cs typeface="Calibri" panose="020F0502020204030204" charset="0"/>
              </a:rPr>
              <a:t>：</a:t>
            </a:r>
            <a:r>
              <a:rPr lang="zh-CN" altLang="en-US" sz="2400" dirty="0" smtClean="0">
                <a:latin typeface="微软雅黑" panose="020B0503020204020204" charset="-122"/>
                <a:ea typeface="微软雅黑" panose="020B0503020204020204" charset="-122"/>
                <a:cs typeface="Calibri" panose="020F0502020204030204" charset="0"/>
              </a:rPr>
              <a:t>作为散文体</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文学的一种，传说离不开故事</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a:t>
            </a:r>
            <a:endParaRPr lang="zh-CN" sz="2400" dirty="0">
              <a:solidFill>
                <a:srgbClr val="C00000"/>
              </a:solidFill>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r>
              <a:rPr lang="zh-CN" altLang="en-US" sz="2400" dirty="0" smtClean="0">
                <a:latin typeface="微软雅黑" panose="020B0503020204020204" charset="-122"/>
                <a:ea typeface="微软雅黑" panose="020B0503020204020204" charset="-122"/>
                <a:cs typeface="Calibri" panose="020F0502020204030204" charset="0"/>
              </a:rPr>
              <a:t>区别</a:t>
            </a:r>
            <a:r>
              <a:rPr lang="zh-CN" altLang="en-US" sz="2400" dirty="0" smtClean="0">
                <a:latin typeface="微软雅黑" panose="020B0503020204020204" charset="-122"/>
                <a:ea typeface="微软雅黑" panose="020B0503020204020204" charset="-122"/>
                <a:cs typeface="Calibri" panose="020F0502020204030204" charset="0"/>
                <a:sym typeface="Wingdings"/>
              </a:rPr>
              <a:t>：（</a:t>
            </a:r>
            <a:r>
              <a:rPr lang="en-US" altLang="zh-CN" sz="2400" dirty="0" smtClean="0">
                <a:latin typeface="微软雅黑" panose="020B0503020204020204" charset="-122"/>
                <a:ea typeface="微软雅黑" panose="020B0503020204020204" charset="-122"/>
                <a:cs typeface="Calibri" panose="020F0502020204030204" charset="0"/>
                <a:sym typeface="Wingdings"/>
              </a:rPr>
              <a:t>1</a:t>
            </a:r>
            <a:r>
              <a:rPr lang="zh-CN" altLang="en-US" sz="2400" dirty="0" smtClean="0">
                <a:latin typeface="微软雅黑" panose="020B0503020204020204" charset="-122"/>
                <a:ea typeface="微软雅黑" panose="020B0503020204020204" charset="-122"/>
                <a:cs typeface="Calibri" panose="020F0502020204030204" charset="0"/>
                <a:sym typeface="Wingdings"/>
              </a:rPr>
              <a:t>）</a:t>
            </a:r>
            <a:r>
              <a:rPr lang="zh-CN" altLang="en-US" sz="2400" dirty="0" smtClean="0">
                <a:latin typeface="微软雅黑" panose="020B0503020204020204" charset="-122"/>
                <a:ea typeface="微软雅黑" panose="020B0503020204020204" charset="-122"/>
                <a:cs typeface="Calibri" panose="020F0502020204030204" charset="0"/>
              </a:rPr>
              <a:t>传说的内容</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，而故事的内容</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a:t>
            </a:r>
            <a:endParaRPr lang="en-US" altLang="zh-CN" sz="2400" dirty="0" smtClean="0">
              <a:latin typeface="微软雅黑" panose="020B0503020204020204" charset="-122"/>
              <a:ea typeface="微软雅黑" panose="020B0503020204020204" charset="-122"/>
              <a:cs typeface="Calibri" panose="020F0502020204030204" charset="0"/>
            </a:endParaRPr>
          </a:p>
          <a:p>
            <a:pPr indent="539750" fontAlgn="base" hangingPunct="0">
              <a:lnSpc>
                <a:spcPct val="150000"/>
              </a:lnSpc>
              <a:spcBef>
                <a:spcPct val="0"/>
              </a:spcBef>
              <a:spcAft>
                <a:spcPct val="0"/>
              </a:spcAft>
            </a:pPr>
            <a:r>
              <a:rPr lang="zh-CN" altLang="en-US" sz="2400" dirty="0">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         （</a:t>
            </a:r>
            <a:r>
              <a:rPr lang="en-US" altLang="zh-CN" sz="2400" dirty="0" smtClean="0">
                <a:latin typeface="微软雅黑" panose="020B0503020204020204" charset="-122"/>
                <a:ea typeface="微软雅黑" panose="020B0503020204020204" charset="-122"/>
                <a:cs typeface="Calibri" panose="020F0502020204030204" charset="0"/>
              </a:rPr>
              <a:t>2</a:t>
            </a:r>
            <a:r>
              <a:rPr lang="zh-CN" altLang="en-US" sz="2400" dirty="0" smtClean="0">
                <a:latin typeface="微软雅黑" panose="020B0503020204020204" charset="-122"/>
                <a:ea typeface="微软雅黑" panose="020B0503020204020204" charset="-122"/>
                <a:cs typeface="Calibri" panose="020F0502020204030204" charset="0"/>
              </a:rPr>
              <a:t>）故事的结构安排不同，传说</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，而故事固定；</a:t>
            </a:r>
            <a:endParaRPr lang="en-US" altLang="zh-CN" sz="2400" dirty="0">
              <a:latin typeface="微软雅黑" panose="020B0503020204020204" charset="-122"/>
              <a:ea typeface="微软雅黑" panose="020B0503020204020204" charset="-122"/>
              <a:cs typeface="Calibri" panose="020F0502020204030204" charset="0"/>
            </a:endParaRPr>
          </a:p>
          <a:p>
            <a:pPr lvl="0" indent="539750" fontAlgn="base" hangingPunct="0">
              <a:lnSpc>
                <a:spcPct val="150000"/>
              </a:lnSpc>
              <a:spcBef>
                <a:spcPct val="0"/>
              </a:spcBef>
              <a:spcAft>
                <a:spcPct val="0"/>
              </a:spcAft>
            </a:pPr>
            <a:r>
              <a:rPr lang="zh-CN" altLang="en-US" sz="2400" dirty="0" smtClean="0">
                <a:latin typeface="微软雅黑" panose="020B0503020204020204" charset="-122"/>
                <a:ea typeface="微软雅黑" panose="020B0503020204020204" charset="-122"/>
                <a:cs typeface="Calibri" panose="020F0502020204030204" charset="0"/>
              </a:rPr>
              <a:t>          （</a:t>
            </a:r>
            <a:r>
              <a:rPr lang="en-US" altLang="zh-CN" sz="2400" dirty="0" smtClean="0">
                <a:latin typeface="微软雅黑" panose="020B0503020204020204" charset="-122"/>
                <a:ea typeface="微软雅黑" panose="020B0503020204020204" charset="-122"/>
                <a:cs typeface="Calibri" panose="020F0502020204030204" charset="0"/>
              </a:rPr>
              <a:t>3</a:t>
            </a:r>
            <a:r>
              <a:rPr lang="zh-CN" altLang="en-US" sz="2400" dirty="0" smtClean="0">
                <a:latin typeface="微软雅黑" panose="020B0503020204020204" charset="-122"/>
                <a:ea typeface="微软雅黑" panose="020B0503020204020204" charset="-122"/>
                <a:cs typeface="Calibri" panose="020F0502020204030204" charset="0"/>
              </a:rPr>
              <a:t>）</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不同，传说不受叙事方式限制，故事有自己固定的方式</a:t>
            </a:r>
            <a:r>
              <a:rPr lang="zh-CN" altLang="zh-CN" sz="2400" dirty="0" smtClean="0">
                <a:latin typeface="微软雅黑" panose="020B0503020204020204" charset="-122"/>
                <a:ea typeface="微软雅黑" panose="020B0503020204020204" charset="-122"/>
                <a:cs typeface="Calibri" panose="020F0502020204030204" charset="0"/>
              </a:rPr>
              <a:t>。</a:t>
            </a:r>
            <a:endParaRPr lang="zh-CN" altLang="zh-CN" sz="2400" dirty="0">
              <a:latin typeface="微软雅黑" panose="020B0503020204020204" charset="-122"/>
              <a:ea typeface="微软雅黑" panose="020B0503020204020204" charset="-122"/>
              <a:cs typeface="Calibri" panose="020F0502020204030204" charset="0"/>
            </a:endParaRPr>
          </a:p>
          <a:p>
            <a:pPr indent="539750" fontAlgn="base" hangingPunct="0">
              <a:lnSpc>
                <a:spcPct val="150000"/>
              </a:lnSpc>
              <a:spcBef>
                <a:spcPct val="0"/>
              </a:spcBef>
              <a:spcAft>
                <a:spcPct val="0"/>
              </a:spcAft>
            </a:pPr>
            <a:endParaRPr lang="zh-CN" altLang="zh-CN" sz="2400" dirty="0">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endParaRPr lang="zh-CN" sz="2400" dirty="0">
              <a:latin typeface="微软雅黑" panose="020B0503020204020204" charset="-122"/>
              <a:ea typeface="微软雅黑" panose="020B0503020204020204" charset="-122"/>
              <a:cs typeface="Calibri" panose="020F0502020204030204" charset="0"/>
            </a:endParaRPr>
          </a:p>
        </p:txBody>
      </p:sp>
      <p:sp>
        <p:nvSpPr>
          <p:cNvPr id="3" name="矩形 2"/>
          <p:cNvSpPr/>
          <p:nvPr/>
        </p:nvSpPr>
        <p:spPr>
          <a:xfrm>
            <a:off x="157939" y="178369"/>
            <a:ext cx="7008650"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4.2.5</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民间传说与神话、民间故事的区别</a:t>
            </a:r>
          </a:p>
        </p:txBody>
      </p:sp>
      <p:sp>
        <p:nvSpPr>
          <p:cNvPr id="4" name="五边形 3"/>
          <p:cNvSpPr/>
          <p:nvPr/>
        </p:nvSpPr>
        <p:spPr>
          <a:xfrm flipH="1">
            <a:off x="7166587" y="1030288"/>
            <a:ext cx="1705795" cy="457853"/>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26" name="五边形 25"/>
          <p:cNvSpPr/>
          <p:nvPr/>
        </p:nvSpPr>
        <p:spPr>
          <a:xfrm flipH="1">
            <a:off x="7166589" y="31415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p>
        </p:txBody>
      </p:sp>
      <p:pic>
        <p:nvPicPr>
          <p:cNvPr id="7" name="图片 6"/>
          <p:cNvPicPr>
            <a:picLocks noChangeAspect="1"/>
          </p:cNvPicPr>
          <p:nvPr/>
        </p:nvPicPr>
        <p:blipFill>
          <a:blip r:embed="rId3"/>
          <a:stretch>
            <a:fillRect/>
          </a:stretch>
        </p:blipFill>
        <p:spPr>
          <a:xfrm>
            <a:off x="8713695" y="22067"/>
            <a:ext cx="3521354" cy="1542861"/>
          </a:xfrm>
          <a:prstGeom prst="rect">
            <a:avLst/>
          </a:prstGeom>
        </p:spPr>
      </p:pic>
    </p:spTree>
    <p:custDataLst>
      <p:tags r:id="rId1"/>
    </p:custDataLst>
    <p:extLst>
      <p:ext uri="{BB962C8B-B14F-4D97-AF65-F5344CB8AC3E}">
        <p14:creationId xmlns:p14="http://schemas.microsoft.com/office/powerpoint/2010/main" val="1231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86270" y="2405380"/>
            <a:ext cx="4399280" cy="521970"/>
          </a:xfrm>
          <a:prstGeom prst="rect">
            <a:avLst/>
          </a:prstGeom>
          <a:noFill/>
        </p:spPr>
        <p:txBody>
          <a:bodyPr wrap="square" rtlCol="0">
            <a:spAutoFit/>
          </a:bodyPr>
          <a:lstStyle/>
          <a:p>
            <a:r>
              <a:rPr lang="zh-CN" altLang="en-US" sz="2800" b="1" dirty="0">
                <a:latin typeface="微软雅黑" panose="020B0503020204020204" charset="-122"/>
                <a:ea typeface="微软雅黑" panose="020B0503020204020204" charset="-122"/>
              </a:rPr>
              <a:t>民间传说是什么？</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959" y="1578278"/>
            <a:ext cx="4476466" cy="3194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6598590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258354" y="1253640"/>
            <a:ext cx="11933646" cy="4524315"/>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fontAlgn="base" hangingPunct="0">
              <a:lnSpc>
                <a:spcPct val="150000"/>
              </a:lnSpc>
              <a:spcBef>
                <a:spcPct val="0"/>
              </a:spcBef>
              <a:spcAft>
                <a:spcPct val="0"/>
              </a:spcAft>
              <a:buClrTx/>
              <a:buSzTx/>
              <a:buFontTx/>
              <a:buAutoNum type="arabicPeriod"/>
            </a:pPr>
            <a:r>
              <a:rPr lang="zh-CN" sz="2400" b="1" dirty="0" smtClean="0">
                <a:solidFill>
                  <a:srgbClr val="0070C0"/>
                </a:solidFill>
                <a:latin typeface="微软雅黑" panose="020B0503020204020204" charset="-122"/>
                <a:ea typeface="微软雅黑" panose="020B0503020204020204" charset="-122"/>
                <a:cs typeface="Calibri" panose="020F0502020204030204" charset="0"/>
              </a:rPr>
              <a:t>民间</a:t>
            </a:r>
            <a:r>
              <a:rPr lang="zh-CN" sz="2400" b="1" dirty="0">
                <a:solidFill>
                  <a:srgbClr val="0070C0"/>
                </a:solidFill>
                <a:latin typeface="微软雅黑" panose="020B0503020204020204" charset="-122"/>
                <a:ea typeface="微软雅黑" panose="020B0503020204020204" charset="-122"/>
                <a:cs typeface="Calibri" panose="020F0502020204030204" charset="0"/>
              </a:rPr>
              <a:t>传说</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与</a:t>
            </a:r>
            <a:r>
              <a:rPr lang="zh-CN" altLang="en-US" sz="2400" b="1" dirty="0" smtClean="0">
                <a:solidFill>
                  <a:srgbClr val="0070C0"/>
                </a:solidFill>
                <a:latin typeface="微软雅黑" panose="020B0503020204020204" charset="-122"/>
                <a:ea typeface="微软雅黑" panose="020B0503020204020204" charset="-122"/>
                <a:cs typeface="Calibri" panose="020F0502020204030204" charset="0"/>
              </a:rPr>
              <a:t>故事</a:t>
            </a:r>
            <a:r>
              <a:rPr lang="zh-CN" sz="2400" b="1" dirty="0" smtClean="0">
                <a:solidFill>
                  <a:srgbClr val="0070C0"/>
                </a:solidFill>
                <a:latin typeface="微软雅黑" panose="020B0503020204020204" charset="-122"/>
                <a:ea typeface="微软雅黑" panose="020B0503020204020204" charset="-122"/>
                <a:cs typeface="Calibri" panose="020F0502020204030204" charset="0"/>
              </a:rPr>
              <a:t>的关系</a:t>
            </a:r>
            <a:endParaRPr lang="en-US" altLang="zh-CN" sz="2400" b="1" dirty="0" smtClean="0">
              <a:solidFill>
                <a:srgbClr val="0070C0"/>
              </a:solidFill>
              <a:latin typeface="微软雅黑" panose="020B0503020204020204" charset="-122"/>
              <a:ea typeface="微软雅黑" panose="020B0503020204020204" charset="-122"/>
              <a:cs typeface="Calibri" panose="020F0502020204030204" charset="0"/>
            </a:endParaRPr>
          </a:p>
          <a:p>
            <a:pPr marL="457200" marR="0" lvl="0" indent="-457200" fontAlgn="base" hangingPunct="0">
              <a:lnSpc>
                <a:spcPct val="150000"/>
              </a:lnSpc>
              <a:spcBef>
                <a:spcPct val="0"/>
              </a:spcBef>
              <a:spcAft>
                <a:spcPct val="0"/>
              </a:spcAft>
              <a:buClrTx/>
              <a:buSzTx/>
              <a:buFontTx/>
              <a:buAutoNum type="arabicPeriod"/>
            </a:pPr>
            <a:endParaRPr lang="zh-CN" sz="2400" b="1" dirty="0">
              <a:solidFill>
                <a:srgbClr val="0070C0"/>
              </a:solidFill>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r>
              <a:rPr lang="zh-CN" sz="2400" dirty="0">
                <a:latin typeface="微软雅黑" panose="020B0503020204020204" charset="-122"/>
                <a:ea typeface="微软雅黑" panose="020B0503020204020204" charset="-122"/>
                <a:cs typeface="Calibri" panose="020F0502020204030204" charset="0"/>
              </a:rPr>
              <a:t>联系</a:t>
            </a:r>
            <a:r>
              <a:rPr lang="zh-CN" sz="2400" dirty="0" smtClean="0">
                <a:latin typeface="微软雅黑" panose="020B0503020204020204" charset="-122"/>
                <a:ea typeface="微软雅黑" panose="020B0503020204020204" charset="-122"/>
                <a:cs typeface="Calibri" panose="020F0502020204030204" charset="0"/>
              </a:rPr>
              <a:t>：</a:t>
            </a:r>
            <a:r>
              <a:rPr lang="zh-CN" altLang="en-US" sz="2400" dirty="0" smtClean="0">
                <a:latin typeface="微软雅黑" panose="020B0503020204020204" charset="-122"/>
                <a:ea typeface="微软雅黑" panose="020B0503020204020204" charset="-122"/>
                <a:cs typeface="Calibri" panose="020F0502020204030204" charset="0"/>
              </a:rPr>
              <a:t>作为散文体</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（口头叙事）</a:t>
            </a:r>
            <a:r>
              <a:rPr lang="zh-CN" altLang="en-US" sz="2400" dirty="0" smtClean="0">
                <a:latin typeface="微软雅黑" panose="020B0503020204020204" charset="-122"/>
                <a:ea typeface="微软雅黑" panose="020B0503020204020204" charset="-122"/>
                <a:cs typeface="Calibri" panose="020F0502020204030204" charset="0"/>
              </a:rPr>
              <a:t>文学的一种，传说离不开故事</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a:t>
            </a:r>
            <a:endParaRPr lang="zh-CN" sz="2400" dirty="0">
              <a:solidFill>
                <a:srgbClr val="C00000"/>
              </a:solidFill>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r>
              <a:rPr lang="zh-CN" altLang="en-US" sz="2400" dirty="0" smtClean="0">
                <a:latin typeface="微软雅黑" panose="020B0503020204020204" charset="-122"/>
                <a:ea typeface="微软雅黑" panose="020B0503020204020204" charset="-122"/>
                <a:cs typeface="Calibri" panose="020F0502020204030204" charset="0"/>
              </a:rPr>
              <a:t>区别</a:t>
            </a:r>
            <a:r>
              <a:rPr lang="zh-CN" altLang="en-US" sz="2400" dirty="0" smtClean="0">
                <a:latin typeface="微软雅黑" panose="020B0503020204020204" charset="-122"/>
                <a:ea typeface="微软雅黑" panose="020B0503020204020204" charset="-122"/>
                <a:cs typeface="Calibri" panose="020F0502020204030204" charset="0"/>
                <a:sym typeface="Wingdings"/>
              </a:rPr>
              <a:t>：（</a:t>
            </a:r>
            <a:r>
              <a:rPr lang="en-US" altLang="zh-CN" sz="2400" dirty="0" smtClean="0">
                <a:latin typeface="微软雅黑" panose="020B0503020204020204" charset="-122"/>
                <a:ea typeface="微软雅黑" panose="020B0503020204020204" charset="-122"/>
                <a:cs typeface="Calibri" panose="020F0502020204030204" charset="0"/>
                <a:sym typeface="Wingdings"/>
              </a:rPr>
              <a:t>1</a:t>
            </a:r>
            <a:r>
              <a:rPr lang="zh-CN" altLang="en-US" sz="2400" dirty="0" smtClean="0">
                <a:latin typeface="微软雅黑" panose="020B0503020204020204" charset="-122"/>
                <a:ea typeface="微软雅黑" panose="020B0503020204020204" charset="-122"/>
                <a:cs typeface="Calibri" panose="020F0502020204030204" charset="0"/>
                <a:sym typeface="Wingdings"/>
              </a:rPr>
              <a:t>）</a:t>
            </a:r>
            <a:r>
              <a:rPr lang="zh-CN" altLang="en-US" sz="2400" dirty="0" smtClean="0">
                <a:latin typeface="微软雅黑" panose="020B0503020204020204" charset="-122"/>
                <a:ea typeface="微软雅黑" panose="020B0503020204020204" charset="-122"/>
                <a:cs typeface="Calibri" panose="020F0502020204030204" charset="0"/>
              </a:rPr>
              <a:t>传说的内容</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（真实）</a:t>
            </a:r>
            <a:r>
              <a:rPr lang="zh-CN" altLang="en-US" sz="2400" dirty="0" smtClean="0">
                <a:latin typeface="微软雅黑" panose="020B0503020204020204" charset="-122"/>
                <a:ea typeface="微软雅黑" panose="020B0503020204020204" charset="-122"/>
                <a:cs typeface="Calibri" panose="020F0502020204030204" charset="0"/>
              </a:rPr>
              <a:t>，而故事的内容</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（虚构）</a:t>
            </a:r>
            <a:r>
              <a:rPr lang="zh-CN" altLang="en-US" sz="2400" dirty="0" smtClean="0">
                <a:latin typeface="微软雅黑" panose="020B0503020204020204" charset="-122"/>
                <a:ea typeface="微软雅黑" panose="020B0503020204020204" charset="-122"/>
                <a:cs typeface="Calibri" panose="020F0502020204030204" charset="0"/>
              </a:rPr>
              <a:t>；</a:t>
            </a:r>
            <a:endParaRPr lang="en-US" altLang="zh-CN" sz="2400" dirty="0" smtClean="0">
              <a:latin typeface="微软雅黑" panose="020B0503020204020204" charset="-122"/>
              <a:ea typeface="微软雅黑" panose="020B0503020204020204" charset="-122"/>
              <a:cs typeface="Calibri" panose="020F0502020204030204" charset="0"/>
            </a:endParaRPr>
          </a:p>
          <a:p>
            <a:pPr indent="539750" fontAlgn="base" hangingPunct="0">
              <a:lnSpc>
                <a:spcPct val="150000"/>
              </a:lnSpc>
              <a:spcBef>
                <a:spcPct val="0"/>
              </a:spcBef>
              <a:spcAft>
                <a:spcPct val="0"/>
              </a:spcAft>
            </a:pPr>
            <a:r>
              <a:rPr lang="zh-CN" altLang="en-US" sz="2400" dirty="0">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         （</a:t>
            </a:r>
            <a:r>
              <a:rPr lang="en-US" altLang="zh-CN" sz="2400" dirty="0" smtClean="0">
                <a:latin typeface="微软雅黑" panose="020B0503020204020204" charset="-122"/>
                <a:ea typeface="微软雅黑" panose="020B0503020204020204" charset="-122"/>
                <a:cs typeface="Calibri" panose="020F0502020204030204" charset="0"/>
              </a:rPr>
              <a:t>2</a:t>
            </a:r>
            <a:r>
              <a:rPr lang="zh-CN" altLang="en-US" sz="2400" dirty="0" smtClean="0">
                <a:latin typeface="微软雅黑" panose="020B0503020204020204" charset="-122"/>
                <a:ea typeface="微软雅黑" panose="020B0503020204020204" charset="-122"/>
                <a:cs typeface="Calibri" panose="020F0502020204030204" charset="0"/>
              </a:rPr>
              <a:t>）故事的结构安排不同，传说</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 灵活）</a:t>
            </a:r>
            <a:r>
              <a:rPr lang="zh-CN" altLang="en-US" sz="2400" dirty="0" smtClean="0">
                <a:latin typeface="微软雅黑" panose="020B0503020204020204" charset="-122"/>
                <a:ea typeface="微软雅黑" panose="020B0503020204020204" charset="-122"/>
                <a:cs typeface="Calibri" panose="020F0502020204030204" charset="0"/>
              </a:rPr>
              <a:t>，而故事固定；</a:t>
            </a:r>
            <a:endParaRPr lang="en-US" altLang="zh-CN" sz="2400" dirty="0">
              <a:latin typeface="微软雅黑" panose="020B0503020204020204" charset="-122"/>
              <a:ea typeface="微软雅黑" panose="020B0503020204020204" charset="-122"/>
              <a:cs typeface="Calibri" panose="020F0502020204030204" charset="0"/>
            </a:endParaRPr>
          </a:p>
          <a:p>
            <a:pPr lvl="0" indent="539750" fontAlgn="base" hangingPunct="0">
              <a:lnSpc>
                <a:spcPct val="150000"/>
              </a:lnSpc>
              <a:spcBef>
                <a:spcPct val="0"/>
              </a:spcBef>
              <a:spcAft>
                <a:spcPct val="0"/>
              </a:spcAft>
            </a:pPr>
            <a:r>
              <a:rPr lang="zh-CN" altLang="en-US" sz="2400" dirty="0" smtClean="0">
                <a:latin typeface="微软雅黑" panose="020B0503020204020204" charset="-122"/>
                <a:ea typeface="微软雅黑" panose="020B0503020204020204" charset="-122"/>
                <a:cs typeface="Calibri" panose="020F0502020204030204" charset="0"/>
              </a:rPr>
              <a:t>          （</a:t>
            </a:r>
            <a:r>
              <a:rPr lang="en-US" altLang="zh-CN" sz="2400" dirty="0" smtClean="0">
                <a:latin typeface="微软雅黑" panose="020B0503020204020204" charset="-122"/>
                <a:ea typeface="微软雅黑" panose="020B0503020204020204" charset="-122"/>
                <a:cs typeface="Calibri" panose="020F0502020204030204" charset="0"/>
              </a:rPr>
              <a:t>3</a:t>
            </a:r>
            <a:r>
              <a:rPr lang="zh-CN" altLang="en-US" sz="2400" dirty="0" smtClean="0">
                <a:latin typeface="微软雅黑" panose="020B0503020204020204" charset="-122"/>
                <a:ea typeface="微软雅黑" panose="020B0503020204020204" charset="-122"/>
                <a:cs typeface="Calibri" panose="020F0502020204030204" charset="0"/>
              </a:rPr>
              <a:t>）</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（叙事方式）</a:t>
            </a:r>
            <a:r>
              <a:rPr lang="zh-CN" altLang="en-US" sz="2400" dirty="0" smtClean="0">
                <a:latin typeface="微软雅黑" panose="020B0503020204020204" charset="-122"/>
                <a:ea typeface="微软雅黑" panose="020B0503020204020204" charset="-122"/>
                <a:cs typeface="Calibri" panose="020F0502020204030204" charset="0"/>
              </a:rPr>
              <a:t>不同，传说不受叙事方式限制，故事有自己固定的方式</a:t>
            </a:r>
            <a:r>
              <a:rPr lang="zh-CN" altLang="zh-CN" sz="2400" dirty="0" smtClean="0">
                <a:latin typeface="微软雅黑" panose="020B0503020204020204" charset="-122"/>
                <a:ea typeface="微软雅黑" panose="020B0503020204020204" charset="-122"/>
                <a:cs typeface="Calibri" panose="020F0502020204030204" charset="0"/>
              </a:rPr>
              <a:t>。</a:t>
            </a:r>
            <a:endParaRPr lang="zh-CN" altLang="zh-CN" sz="2400" dirty="0">
              <a:latin typeface="微软雅黑" panose="020B0503020204020204" charset="-122"/>
              <a:ea typeface="微软雅黑" panose="020B0503020204020204" charset="-122"/>
              <a:cs typeface="Calibri" panose="020F0502020204030204" charset="0"/>
            </a:endParaRPr>
          </a:p>
          <a:p>
            <a:pPr indent="539750" fontAlgn="base" hangingPunct="0">
              <a:lnSpc>
                <a:spcPct val="150000"/>
              </a:lnSpc>
              <a:spcBef>
                <a:spcPct val="0"/>
              </a:spcBef>
              <a:spcAft>
                <a:spcPct val="0"/>
              </a:spcAft>
            </a:pPr>
            <a:endParaRPr lang="zh-CN" altLang="zh-CN" sz="2400" dirty="0">
              <a:latin typeface="微软雅黑" panose="020B0503020204020204" charset="-122"/>
              <a:ea typeface="微软雅黑" panose="020B0503020204020204" charset="-122"/>
              <a:cs typeface="Calibri" panose="020F0502020204030204" charset="0"/>
            </a:endParaRPr>
          </a:p>
          <a:p>
            <a:pPr marR="0" lvl="0" indent="539750" fontAlgn="base" hangingPunct="0">
              <a:lnSpc>
                <a:spcPct val="150000"/>
              </a:lnSpc>
              <a:spcBef>
                <a:spcPct val="0"/>
              </a:spcBef>
              <a:spcAft>
                <a:spcPct val="0"/>
              </a:spcAft>
              <a:buClrTx/>
              <a:buSzTx/>
              <a:buFontTx/>
              <a:buNone/>
            </a:pPr>
            <a:endParaRPr lang="zh-CN" sz="2400" dirty="0">
              <a:latin typeface="微软雅黑" panose="020B0503020204020204" charset="-122"/>
              <a:ea typeface="微软雅黑" panose="020B0503020204020204" charset="-122"/>
              <a:cs typeface="Calibri" panose="020F0502020204030204" charset="0"/>
            </a:endParaRPr>
          </a:p>
        </p:txBody>
      </p:sp>
      <p:sp>
        <p:nvSpPr>
          <p:cNvPr id="3" name="矩形 2"/>
          <p:cNvSpPr/>
          <p:nvPr/>
        </p:nvSpPr>
        <p:spPr>
          <a:xfrm>
            <a:off x="157939" y="178369"/>
            <a:ext cx="7008650"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4.2.5</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a:t>
            </a:r>
            <a:r>
              <a:rPr lang="zh-CN" altLang="zh-CN" sz="2800" b="1" dirty="0">
                <a:solidFill>
                  <a:srgbClr val="0070C0"/>
                </a:solidFill>
                <a:latin typeface="微软雅黑" panose="020B0503020204020204" charset="-122"/>
                <a:ea typeface="微软雅黑" panose="020B0503020204020204" charset="-122"/>
                <a:cs typeface="Calibri" panose="020F0502020204030204" charset="0"/>
              </a:rPr>
              <a:t>民间传说与神话、民间故事的区别</a:t>
            </a:r>
          </a:p>
        </p:txBody>
      </p:sp>
      <p:sp>
        <p:nvSpPr>
          <p:cNvPr id="4" name="五边形 3"/>
          <p:cNvSpPr/>
          <p:nvPr/>
        </p:nvSpPr>
        <p:spPr>
          <a:xfrm flipH="1">
            <a:off x="7166587" y="1030288"/>
            <a:ext cx="1705795" cy="457853"/>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选择</a:t>
            </a:r>
          </a:p>
        </p:txBody>
      </p:sp>
      <p:sp>
        <p:nvSpPr>
          <p:cNvPr id="26" name="五边形 25"/>
          <p:cNvSpPr/>
          <p:nvPr/>
        </p:nvSpPr>
        <p:spPr>
          <a:xfrm flipH="1">
            <a:off x="7166589" y="314152"/>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论述</a:t>
            </a:r>
          </a:p>
        </p:txBody>
      </p:sp>
      <p:pic>
        <p:nvPicPr>
          <p:cNvPr id="7" name="图片 6"/>
          <p:cNvPicPr>
            <a:picLocks noChangeAspect="1"/>
          </p:cNvPicPr>
          <p:nvPr/>
        </p:nvPicPr>
        <p:blipFill>
          <a:blip r:embed="rId3"/>
          <a:stretch>
            <a:fillRect/>
          </a:stretch>
        </p:blipFill>
        <p:spPr>
          <a:xfrm>
            <a:off x="8713695" y="22067"/>
            <a:ext cx="3521354" cy="1542861"/>
          </a:xfrm>
          <a:prstGeom prst="rect">
            <a:avLst/>
          </a:prstGeom>
        </p:spPr>
      </p:pic>
    </p:spTree>
    <p:custDataLst>
      <p:tags r:id="rId1"/>
    </p:custDataLst>
    <p:extLst>
      <p:ext uri="{BB962C8B-B14F-4D97-AF65-F5344CB8AC3E}">
        <p14:creationId xmlns:p14="http://schemas.microsoft.com/office/powerpoint/2010/main" val="7517888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17525" y="1277620"/>
            <a:ext cx="11403965" cy="3905043"/>
          </a:xfrm>
          <a:prstGeom prst="rect">
            <a:avLst/>
          </a:prstGeom>
          <a:noFill/>
          <a:ln w="9525">
            <a:noFill/>
          </a:ln>
        </p:spPr>
        <p:txBody>
          <a:bodyPr wrap="square">
            <a:spAutoFit/>
          </a:bodyPr>
          <a:lstStyle/>
          <a:p>
            <a:pPr indent="0">
              <a:lnSpc>
                <a:spcPct val="150000"/>
              </a:lnSpc>
            </a:pPr>
            <a:r>
              <a:rPr lang="en-US" altLang="zh-CN" sz="2400" b="0" dirty="0">
                <a:latin typeface="微软雅黑" panose="020B0503020204020204" charset="-122"/>
                <a:ea typeface="微软雅黑" panose="020B0503020204020204" charset="-122"/>
                <a:cs typeface="宋体" panose="02010600030101010101" pitchFamily="2" charset="-122"/>
              </a:rPr>
              <a:t>1</a:t>
            </a:r>
            <a:r>
              <a:rPr lang="zh-CN" altLang="en-US" sz="2400" b="0" dirty="0">
                <a:latin typeface="微软雅黑" panose="020B0503020204020204" charset="-122"/>
                <a:ea typeface="微软雅黑" panose="020B0503020204020204" charset="-122"/>
                <a:cs typeface="宋体" panose="02010600030101010101" pitchFamily="2" charset="-122"/>
              </a:rPr>
              <a:t>、</a:t>
            </a:r>
            <a:r>
              <a:rPr lang="en-US" altLang="zh-CN" sz="2400" b="0" dirty="0">
                <a:latin typeface="微软雅黑" panose="020B0503020204020204" charset="-122"/>
                <a:ea typeface="微软雅黑" panose="020B0503020204020204" charset="-122"/>
                <a:cs typeface="宋体" panose="02010600030101010101" pitchFamily="2" charset="-122"/>
              </a:rPr>
              <a:t>(</a:t>
            </a:r>
            <a:r>
              <a:rPr lang="zh-CN" altLang="en-US" sz="2400" b="0" dirty="0">
                <a:latin typeface="微软雅黑" panose="020B0503020204020204" charset="-122"/>
                <a:ea typeface="微软雅黑" panose="020B0503020204020204" charset="-122"/>
                <a:cs typeface="宋体" panose="02010600030101010101" pitchFamily="2" charset="-122"/>
              </a:rPr>
              <a:t>多选</a:t>
            </a:r>
            <a:r>
              <a:rPr lang="en-US" altLang="zh-CN" sz="2400" b="0" dirty="0">
                <a:latin typeface="微软雅黑" panose="020B0503020204020204" charset="-122"/>
                <a:ea typeface="微软雅黑" panose="020B0503020204020204" charset="-122"/>
                <a:cs typeface="宋体" panose="02010600030101010101" pitchFamily="2" charset="-122"/>
              </a:rPr>
              <a:t>)</a:t>
            </a:r>
            <a:r>
              <a:rPr lang="zh-CN" altLang="en-US" sz="2400" b="0" dirty="0">
                <a:latin typeface="微软雅黑" panose="020B0503020204020204" charset="-122"/>
                <a:ea typeface="微软雅黑" panose="020B0503020204020204" charset="-122"/>
                <a:cs typeface="宋体" panose="02010600030101010101" pitchFamily="2" charset="-122"/>
              </a:rPr>
              <a:t>民间传说与民间故事的区别在于   （）</a:t>
            </a:r>
          </a:p>
          <a:p>
            <a:pPr indent="0">
              <a:lnSpc>
                <a:spcPct val="150000"/>
              </a:lnSpc>
            </a:pPr>
            <a:endParaRPr lang="en-US" altLang="zh-CN" sz="2400" b="0" dirty="0">
              <a:latin typeface="微软雅黑" panose="020B0503020204020204" charset="-122"/>
              <a:ea typeface="微软雅黑" panose="020B0503020204020204" charset="-122"/>
              <a:cs typeface="宋体" panose="02010600030101010101" pitchFamily="2" charset="-122"/>
            </a:endParaRPr>
          </a:p>
          <a:p>
            <a:pPr indent="0">
              <a:lnSpc>
                <a:spcPct val="150000"/>
              </a:lnSpc>
            </a:pPr>
            <a:r>
              <a:rPr lang="en-US" altLang="zh-CN" sz="2400" b="0" dirty="0">
                <a:latin typeface="微软雅黑" panose="020B0503020204020204" charset="-122"/>
                <a:ea typeface="微软雅黑" panose="020B0503020204020204" charset="-122"/>
                <a:cs typeface="宋体" panose="02010600030101010101" pitchFamily="2" charset="-122"/>
              </a:rPr>
              <a:t>A.</a:t>
            </a:r>
            <a:r>
              <a:rPr lang="zh-CN" altLang="en-US" sz="2400" b="0" dirty="0">
                <a:latin typeface="微软雅黑" panose="020B0503020204020204" charset="-122"/>
                <a:ea typeface="微软雅黑" panose="020B0503020204020204" charset="-122"/>
                <a:cs typeface="宋体" panose="02010600030101010101" pitchFamily="2" charset="-122"/>
              </a:rPr>
              <a:t>民间传说总是围绕客观实在物进行叙事，民间故事无需围绕客观实在物构建故事</a:t>
            </a:r>
          </a:p>
          <a:p>
            <a:pPr indent="0">
              <a:lnSpc>
                <a:spcPct val="150000"/>
              </a:lnSpc>
            </a:pPr>
            <a:r>
              <a:rPr lang="en-US" altLang="zh-CN" sz="2400" b="0" dirty="0">
                <a:latin typeface="微软雅黑" panose="020B0503020204020204" charset="-122"/>
                <a:ea typeface="微软雅黑" panose="020B0503020204020204" charset="-122"/>
                <a:cs typeface="宋体" panose="02010600030101010101" pitchFamily="2" charset="-122"/>
              </a:rPr>
              <a:t>B.</a:t>
            </a:r>
            <a:r>
              <a:rPr lang="zh-CN" altLang="en-US" sz="2400" b="0" dirty="0">
                <a:latin typeface="微软雅黑" panose="020B0503020204020204" charset="-122"/>
                <a:ea typeface="微软雅黑" panose="020B0503020204020204" charset="-122"/>
                <a:cs typeface="宋体" panose="02010600030101010101" pitchFamily="2" charset="-122"/>
              </a:rPr>
              <a:t>民间传说以人拟神，民间故事以神拟人</a:t>
            </a:r>
          </a:p>
          <a:p>
            <a:pPr indent="0">
              <a:lnSpc>
                <a:spcPct val="150000"/>
              </a:lnSpc>
            </a:pPr>
            <a:r>
              <a:rPr lang="en-US" altLang="zh-CN" sz="2400" b="0" dirty="0">
                <a:latin typeface="微软雅黑" panose="020B0503020204020204" charset="-122"/>
                <a:ea typeface="微软雅黑" panose="020B0503020204020204" charset="-122"/>
                <a:cs typeface="宋体" panose="02010600030101010101" pitchFamily="2" charset="-122"/>
              </a:rPr>
              <a:t>C.</a:t>
            </a:r>
            <a:r>
              <a:rPr lang="zh-CN" altLang="en-US" sz="2400" b="0" dirty="0">
                <a:latin typeface="微软雅黑" panose="020B0503020204020204" charset="-122"/>
                <a:ea typeface="微软雅黑" panose="020B0503020204020204" charset="-122"/>
                <a:cs typeface="宋体" panose="02010600030101010101" pitchFamily="2" charset="-122"/>
              </a:rPr>
              <a:t>民间传说是时间艺术，民间故事是空间艺术</a:t>
            </a:r>
          </a:p>
          <a:p>
            <a:pPr indent="0">
              <a:lnSpc>
                <a:spcPct val="150000"/>
              </a:lnSpc>
            </a:pPr>
            <a:r>
              <a:rPr lang="en-US" altLang="zh-CN" sz="2400" b="0" dirty="0">
                <a:latin typeface="微软雅黑" panose="020B0503020204020204" charset="-122"/>
                <a:ea typeface="微软雅黑" panose="020B0503020204020204" charset="-122"/>
                <a:cs typeface="宋体" panose="02010600030101010101" pitchFamily="2" charset="-122"/>
              </a:rPr>
              <a:t>D.</a:t>
            </a:r>
            <a:r>
              <a:rPr lang="zh-CN" altLang="en-US" sz="2400" b="0" dirty="0">
                <a:latin typeface="微软雅黑" panose="020B0503020204020204" charset="-122"/>
                <a:ea typeface="微软雅黑" panose="020B0503020204020204" charset="-122"/>
                <a:cs typeface="宋体" panose="02010600030101010101" pitchFamily="2" charset="-122"/>
              </a:rPr>
              <a:t>民间传说贵浅显，民间故事重机趣</a:t>
            </a:r>
          </a:p>
          <a:p>
            <a:pPr indent="0">
              <a:lnSpc>
                <a:spcPct val="150000"/>
              </a:lnSpc>
            </a:pPr>
            <a:r>
              <a:rPr lang="en-US" altLang="zh-CN" sz="2400" b="0" dirty="0">
                <a:latin typeface="微软雅黑" panose="020B0503020204020204" charset="-122"/>
                <a:ea typeface="微软雅黑" panose="020B0503020204020204" charset="-122"/>
                <a:cs typeface="宋体" panose="02010600030101010101" pitchFamily="2" charset="-122"/>
              </a:rPr>
              <a:t>E.</a:t>
            </a:r>
            <a:r>
              <a:rPr lang="zh-CN" altLang="en-US" sz="2400" b="0" dirty="0">
                <a:latin typeface="微软雅黑" panose="020B0503020204020204" charset="-122"/>
                <a:ea typeface="微软雅黑" panose="020B0503020204020204" charset="-122"/>
                <a:cs typeface="宋体" panose="02010600030101010101" pitchFamily="2" charset="-122"/>
              </a:rPr>
              <a:t>民间传说的幻想和虚构是有限的，民间故事中可以张开幻想的翅膀虚构故事</a:t>
            </a:r>
            <a:endParaRPr lang="zh-CN" altLang="en-US" sz="2400" dirty="0">
              <a:latin typeface="微软雅黑" panose="020B0503020204020204" charset="-122"/>
              <a:ea typeface="微软雅黑" panose="020B0503020204020204" charset="-122"/>
            </a:endParaRPr>
          </a:p>
        </p:txBody>
      </p:sp>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4839580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41325" y="1310277"/>
            <a:ext cx="11403965" cy="3970318"/>
          </a:xfrm>
          <a:prstGeom prst="rect">
            <a:avLst/>
          </a:prstGeom>
          <a:noFill/>
          <a:ln w="9525">
            <a:noFill/>
          </a:ln>
        </p:spPr>
        <p:txBody>
          <a:bodyPr wrap="square">
            <a:spAutoFit/>
          </a:bodyPr>
          <a:lstStyle/>
          <a:p>
            <a:pPr indent="0">
              <a:lnSpc>
                <a:spcPct val="150000"/>
              </a:lnSpc>
            </a:pPr>
            <a:r>
              <a:rPr lang="en-US" altLang="zh-CN" sz="2400" b="0" dirty="0">
                <a:latin typeface="微软雅黑" panose="020B0503020204020204" charset="-122"/>
                <a:ea typeface="微软雅黑" panose="020B0503020204020204" charset="-122"/>
                <a:cs typeface="宋体" panose="02010600030101010101" pitchFamily="2" charset="-122"/>
              </a:rPr>
              <a:t>1</a:t>
            </a:r>
            <a:r>
              <a:rPr lang="zh-CN" altLang="en-US" sz="2400" b="0" dirty="0">
                <a:latin typeface="微软雅黑" panose="020B0503020204020204" charset="-122"/>
                <a:ea typeface="微软雅黑" panose="020B0503020204020204" charset="-122"/>
                <a:cs typeface="宋体" panose="02010600030101010101" pitchFamily="2" charset="-122"/>
              </a:rPr>
              <a:t>、</a:t>
            </a:r>
            <a:r>
              <a:rPr lang="en-US" altLang="zh-CN" sz="2400" b="0" dirty="0">
                <a:latin typeface="微软雅黑" panose="020B0503020204020204" charset="-122"/>
                <a:ea typeface="微软雅黑" panose="020B0503020204020204" charset="-122"/>
                <a:cs typeface="宋体" panose="02010600030101010101" pitchFamily="2" charset="-122"/>
              </a:rPr>
              <a:t>(</a:t>
            </a:r>
            <a:r>
              <a:rPr lang="zh-CN" altLang="en-US" sz="2400" b="0" dirty="0">
                <a:latin typeface="微软雅黑" panose="020B0503020204020204" charset="-122"/>
                <a:ea typeface="微软雅黑" panose="020B0503020204020204" charset="-122"/>
                <a:cs typeface="宋体" panose="02010600030101010101" pitchFamily="2" charset="-122"/>
              </a:rPr>
              <a:t>多选</a:t>
            </a:r>
            <a:r>
              <a:rPr lang="en-US" altLang="zh-CN" sz="2400" b="0" dirty="0">
                <a:latin typeface="微软雅黑" panose="020B0503020204020204" charset="-122"/>
                <a:ea typeface="微软雅黑" panose="020B0503020204020204" charset="-122"/>
                <a:cs typeface="宋体" panose="02010600030101010101" pitchFamily="2" charset="-122"/>
              </a:rPr>
              <a:t>)</a:t>
            </a:r>
            <a:r>
              <a:rPr lang="zh-CN" altLang="en-US" sz="2400" b="0" dirty="0">
                <a:latin typeface="微软雅黑" panose="020B0503020204020204" charset="-122"/>
                <a:ea typeface="微软雅黑" panose="020B0503020204020204" charset="-122"/>
                <a:cs typeface="宋体" panose="02010600030101010101" pitchFamily="2" charset="-122"/>
              </a:rPr>
              <a:t>民间传说与民间故事的区别在于   （）</a:t>
            </a:r>
          </a:p>
          <a:p>
            <a:pPr indent="0">
              <a:lnSpc>
                <a:spcPct val="150000"/>
              </a:lnSpc>
            </a:pPr>
            <a:endParaRPr lang="en-US" altLang="zh-CN" sz="2400" b="0" dirty="0">
              <a:latin typeface="微软雅黑" panose="020B0503020204020204" charset="-122"/>
              <a:ea typeface="微软雅黑" panose="020B0503020204020204" charset="-122"/>
              <a:cs typeface="宋体" panose="02010600030101010101" pitchFamily="2" charset="-122"/>
            </a:endParaRPr>
          </a:p>
          <a:p>
            <a:pPr indent="0">
              <a:lnSpc>
                <a:spcPct val="150000"/>
              </a:lnSpc>
            </a:pPr>
            <a:r>
              <a:rPr lang="en-US" altLang="zh-CN" sz="2400" b="0" dirty="0">
                <a:solidFill>
                  <a:srgbClr val="C00000"/>
                </a:solidFill>
                <a:latin typeface="微软雅黑" panose="020B0503020204020204" charset="-122"/>
                <a:ea typeface="微软雅黑" panose="020B0503020204020204" charset="-122"/>
                <a:cs typeface="宋体" panose="02010600030101010101" pitchFamily="2" charset="-122"/>
              </a:rPr>
              <a:t>A.</a:t>
            </a:r>
            <a:r>
              <a:rPr lang="zh-CN" altLang="en-US" sz="2400" b="0" dirty="0">
                <a:solidFill>
                  <a:srgbClr val="C00000"/>
                </a:solidFill>
                <a:latin typeface="微软雅黑" panose="020B0503020204020204" charset="-122"/>
                <a:ea typeface="微软雅黑" panose="020B0503020204020204" charset="-122"/>
                <a:cs typeface="宋体" panose="02010600030101010101" pitchFamily="2" charset="-122"/>
              </a:rPr>
              <a:t>民间传说总是围绕客观实在物进行叙事，民间故事无需围绕客观实在物构建故事</a:t>
            </a:r>
          </a:p>
          <a:p>
            <a:pPr indent="0">
              <a:lnSpc>
                <a:spcPct val="150000"/>
              </a:lnSpc>
            </a:pPr>
            <a:r>
              <a:rPr lang="en-US" altLang="zh-CN" sz="2400" b="0" dirty="0">
                <a:latin typeface="微软雅黑" panose="020B0503020204020204" charset="-122"/>
                <a:ea typeface="微软雅黑" panose="020B0503020204020204" charset="-122"/>
                <a:cs typeface="宋体" panose="02010600030101010101" pitchFamily="2" charset="-122"/>
              </a:rPr>
              <a:t>B.</a:t>
            </a:r>
            <a:r>
              <a:rPr lang="zh-CN" altLang="en-US" sz="2400" b="0" dirty="0">
                <a:latin typeface="微软雅黑" panose="020B0503020204020204" charset="-122"/>
                <a:ea typeface="微软雅黑" panose="020B0503020204020204" charset="-122"/>
                <a:cs typeface="宋体" panose="02010600030101010101" pitchFamily="2" charset="-122"/>
              </a:rPr>
              <a:t>民间传说以人拟神，民间故事以神拟人</a:t>
            </a:r>
          </a:p>
          <a:p>
            <a:pPr indent="0">
              <a:lnSpc>
                <a:spcPct val="150000"/>
              </a:lnSpc>
            </a:pPr>
            <a:r>
              <a:rPr lang="en-US" altLang="zh-CN" sz="2400" b="0" dirty="0">
                <a:latin typeface="微软雅黑" panose="020B0503020204020204" charset="-122"/>
                <a:ea typeface="微软雅黑" panose="020B0503020204020204" charset="-122"/>
                <a:cs typeface="宋体" panose="02010600030101010101" pitchFamily="2" charset="-122"/>
              </a:rPr>
              <a:t>C.</a:t>
            </a:r>
            <a:r>
              <a:rPr lang="zh-CN" altLang="en-US" sz="2400" b="0" dirty="0">
                <a:latin typeface="微软雅黑" panose="020B0503020204020204" charset="-122"/>
                <a:ea typeface="微软雅黑" panose="020B0503020204020204" charset="-122"/>
                <a:cs typeface="宋体" panose="02010600030101010101" pitchFamily="2" charset="-122"/>
              </a:rPr>
              <a:t>民间传说是时间艺术，民间故事是空间艺术</a:t>
            </a:r>
          </a:p>
          <a:p>
            <a:pPr indent="0">
              <a:lnSpc>
                <a:spcPct val="150000"/>
              </a:lnSpc>
            </a:pPr>
            <a:r>
              <a:rPr lang="en-US" altLang="zh-CN" sz="2400" b="0" dirty="0">
                <a:latin typeface="微软雅黑" panose="020B0503020204020204" charset="-122"/>
                <a:ea typeface="微软雅黑" panose="020B0503020204020204" charset="-122"/>
                <a:cs typeface="宋体" panose="02010600030101010101" pitchFamily="2" charset="-122"/>
              </a:rPr>
              <a:t>D.</a:t>
            </a:r>
            <a:r>
              <a:rPr lang="zh-CN" altLang="en-US" sz="2400" b="0" dirty="0">
                <a:latin typeface="微软雅黑" panose="020B0503020204020204" charset="-122"/>
                <a:ea typeface="微软雅黑" panose="020B0503020204020204" charset="-122"/>
                <a:cs typeface="宋体" panose="02010600030101010101" pitchFamily="2" charset="-122"/>
              </a:rPr>
              <a:t>民间传说贵浅显，民间故事重机趣</a:t>
            </a:r>
          </a:p>
          <a:p>
            <a:pPr indent="0">
              <a:lnSpc>
                <a:spcPct val="150000"/>
              </a:lnSpc>
            </a:pPr>
            <a:r>
              <a:rPr lang="en-US" altLang="zh-CN" sz="2400" b="0" dirty="0">
                <a:solidFill>
                  <a:srgbClr val="C00000"/>
                </a:solidFill>
                <a:latin typeface="微软雅黑" panose="020B0503020204020204" charset="-122"/>
                <a:ea typeface="微软雅黑" panose="020B0503020204020204" charset="-122"/>
                <a:cs typeface="宋体" panose="02010600030101010101" pitchFamily="2" charset="-122"/>
              </a:rPr>
              <a:t>E.</a:t>
            </a:r>
            <a:r>
              <a:rPr lang="zh-CN" altLang="en-US" sz="2400" b="0" dirty="0">
                <a:solidFill>
                  <a:srgbClr val="C00000"/>
                </a:solidFill>
                <a:latin typeface="微软雅黑" panose="020B0503020204020204" charset="-122"/>
                <a:ea typeface="微软雅黑" panose="020B0503020204020204" charset="-122"/>
                <a:cs typeface="宋体" panose="02010600030101010101" pitchFamily="2" charset="-122"/>
              </a:rPr>
              <a:t>民间传说的幻想和虚构是有限的，民间故事中可以张开幻想的翅膀虚构故事</a:t>
            </a:r>
            <a:endParaRPr lang="zh-CN" altLang="en-US" sz="2400" dirty="0">
              <a:solidFill>
                <a:srgbClr val="C00000"/>
              </a:solidFill>
              <a:latin typeface="微软雅黑" panose="020B0503020204020204" charset="-122"/>
              <a:ea typeface="微软雅黑" panose="020B0503020204020204" charset="-122"/>
            </a:endParaRPr>
          </a:p>
        </p:txBody>
      </p:sp>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584871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17525" y="1277620"/>
            <a:ext cx="11403965" cy="3416320"/>
          </a:xfrm>
          <a:prstGeom prst="rect">
            <a:avLst/>
          </a:prstGeom>
          <a:noFill/>
          <a:ln w="9525">
            <a:noFill/>
          </a:ln>
        </p:spPr>
        <p:txBody>
          <a:bodyPr wrap="square">
            <a:spAutoFit/>
          </a:bodyPr>
          <a:lstStyle/>
          <a:p>
            <a:pPr>
              <a:lnSpc>
                <a:spcPct val="150000"/>
              </a:lnSpc>
            </a:pPr>
            <a:r>
              <a:rPr lang="en-US" altLang="zh-CN" sz="2400" b="0" dirty="0" smtClean="0">
                <a:latin typeface="Microsoft YaHei" charset="-122"/>
                <a:ea typeface="Microsoft YaHei" charset="-122"/>
                <a:cs typeface="Microsoft YaHei" charset="-122"/>
              </a:rPr>
              <a:t>2.</a:t>
            </a:r>
            <a:r>
              <a:rPr lang="zh-CN" altLang="en-US" sz="2400" dirty="0" smtClean="0">
                <a:latin typeface="Microsoft YaHei" charset="-122"/>
                <a:ea typeface="Microsoft YaHei" charset="-122"/>
                <a:cs typeface="Microsoft YaHei" charset="-122"/>
              </a:rPr>
              <a:t>民间</a:t>
            </a:r>
            <a:r>
              <a:rPr lang="zh-CN" altLang="en-US" sz="2400" dirty="0">
                <a:latin typeface="Microsoft YaHei" charset="-122"/>
                <a:ea typeface="Microsoft YaHei" charset="-122"/>
                <a:cs typeface="Microsoft YaHei" charset="-122"/>
              </a:rPr>
              <a:t>传说的特征有（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可信性的内容</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传奇性的情节 </a:t>
            </a:r>
          </a:p>
          <a:p>
            <a:pPr>
              <a:lnSpc>
                <a:spcPct val="150000"/>
              </a:lnSpc>
            </a:pPr>
            <a:r>
              <a:rPr lang="en-US" altLang="zh-CN" sz="2400" dirty="0">
                <a:latin typeface="Microsoft YaHei" charset="-122"/>
                <a:ea typeface="Microsoft YaHei" charset="-122"/>
                <a:cs typeface="Microsoft YaHei" charset="-122"/>
              </a:rPr>
              <a:t>C</a:t>
            </a:r>
            <a:r>
              <a:rPr lang="en-US" altLang="zh-CN"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箭垛式</a:t>
            </a:r>
            <a:r>
              <a:rPr lang="zh-CN" altLang="en-US" sz="2400" dirty="0">
                <a:latin typeface="Microsoft YaHei" charset="-122"/>
                <a:ea typeface="Microsoft YaHei" charset="-122"/>
                <a:cs typeface="Microsoft YaHei" charset="-122"/>
              </a:rPr>
              <a:t>人物形象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意境优美生动 </a:t>
            </a:r>
          </a:p>
          <a:p>
            <a:pPr>
              <a:lnSpc>
                <a:spcPct val="150000"/>
              </a:lnSpc>
            </a:pPr>
            <a:r>
              <a:rPr lang="en-US" altLang="zh-CN" sz="2400" dirty="0">
                <a:latin typeface="Microsoft YaHei" charset="-122"/>
                <a:ea typeface="Microsoft YaHei" charset="-122"/>
                <a:cs typeface="Microsoft YaHei" charset="-122"/>
              </a:rPr>
              <a:t>E:</a:t>
            </a:r>
            <a:r>
              <a:rPr lang="zh-CN" altLang="en-US" sz="2400" dirty="0">
                <a:latin typeface="Microsoft YaHei" charset="-122"/>
                <a:ea typeface="Microsoft YaHei" charset="-122"/>
                <a:cs typeface="Microsoft YaHei" charset="-122"/>
              </a:rPr>
              <a:t>相对固定的传承范围</a:t>
            </a:r>
          </a:p>
        </p:txBody>
      </p:sp>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3116198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17525" y="1277620"/>
            <a:ext cx="11403965" cy="3416320"/>
          </a:xfrm>
          <a:prstGeom prst="rect">
            <a:avLst/>
          </a:prstGeom>
          <a:noFill/>
          <a:ln w="9525">
            <a:noFill/>
          </a:ln>
        </p:spPr>
        <p:txBody>
          <a:bodyPr wrap="square">
            <a:spAutoFit/>
          </a:bodyPr>
          <a:lstStyle/>
          <a:p>
            <a:pPr>
              <a:lnSpc>
                <a:spcPct val="150000"/>
              </a:lnSpc>
            </a:pPr>
            <a:r>
              <a:rPr lang="en-US" altLang="zh-CN" sz="2400" b="0" dirty="0" smtClean="0">
                <a:latin typeface="Microsoft YaHei" charset="-122"/>
                <a:ea typeface="Microsoft YaHei" charset="-122"/>
                <a:cs typeface="Microsoft YaHei" charset="-122"/>
              </a:rPr>
              <a:t>2.</a:t>
            </a:r>
            <a:r>
              <a:rPr lang="zh-CN" altLang="en-US" sz="2400" dirty="0" smtClean="0">
                <a:latin typeface="Microsoft YaHei" charset="-122"/>
                <a:ea typeface="Microsoft YaHei" charset="-122"/>
                <a:cs typeface="Microsoft YaHei" charset="-122"/>
              </a:rPr>
              <a:t>民间</a:t>
            </a:r>
            <a:r>
              <a:rPr lang="zh-CN" altLang="en-US" sz="2400" dirty="0">
                <a:latin typeface="Microsoft YaHei" charset="-122"/>
                <a:ea typeface="Microsoft YaHei" charset="-122"/>
                <a:cs typeface="Microsoft YaHei" charset="-122"/>
              </a:rPr>
              <a:t>传说的特征有（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solidFill>
                  <a:srgbClr val="C00000"/>
                </a:solidFill>
                <a:latin typeface="Microsoft YaHei" charset="-122"/>
                <a:ea typeface="Microsoft YaHei" charset="-122"/>
                <a:cs typeface="Microsoft YaHei" charset="-122"/>
              </a:rPr>
              <a:t>A:</a:t>
            </a:r>
            <a:r>
              <a:rPr lang="zh-CN" altLang="en-US" sz="2400" dirty="0">
                <a:solidFill>
                  <a:srgbClr val="C00000"/>
                </a:solidFill>
                <a:latin typeface="Microsoft YaHei" charset="-122"/>
                <a:ea typeface="Microsoft YaHei" charset="-122"/>
                <a:cs typeface="Microsoft YaHei" charset="-122"/>
              </a:rPr>
              <a:t>可信性的内容</a:t>
            </a:r>
          </a:p>
          <a:p>
            <a:pPr>
              <a:lnSpc>
                <a:spcPct val="150000"/>
              </a:lnSpc>
            </a:pPr>
            <a:r>
              <a:rPr lang="en-US" altLang="zh-CN" sz="2400" dirty="0">
                <a:solidFill>
                  <a:srgbClr val="C00000"/>
                </a:solidFill>
                <a:latin typeface="Microsoft YaHei" charset="-122"/>
                <a:ea typeface="Microsoft YaHei" charset="-122"/>
                <a:cs typeface="Microsoft YaHei" charset="-122"/>
              </a:rPr>
              <a:t>B:</a:t>
            </a:r>
            <a:r>
              <a:rPr lang="zh-CN" altLang="en-US" sz="2400" dirty="0">
                <a:solidFill>
                  <a:srgbClr val="C00000"/>
                </a:solidFill>
                <a:latin typeface="Microsoft YaHei" charset="-122"/>
                <a:ea typeface="Microsoft YaHei" charset="-122"/>
                <a:cs typeface="Microsoft YaHei" charset="-122"/>
              </a:rPr>
              <a:t>传奇性的情节 </a:t>
            </a:r>
          </a:p>
          <a:p>
            <a:pPr>
              <a:lnSpc>
                <a:spcPct val="150000"/>
              </a:lnSpc>
            </a:pPr>
            <a:r>
              <a:rPr lang="en-US" altLang="zh-CN" sz="2400" dirty="0">
                <a:solidFill>
                  <a:srgbClr val="C00000"/>
                </a:solidFill>
                <a:latin typeface="Microsoft YaHei" charset="-122"/>
                <a:ea typeface="Microsoft YaHei" charset="-122"/>
                <a:cs typeface="Microsoft YaHei" charset="-122"/>
              </a:rPr>
              <a:t>C</a:t>
            </a:r>
            <a:r>
              <a:rPr lang="en-US" altLang="zh-CN" sz="2400" dirty="0" smtClean="0">
                <a:solidFill>
                  <a:srgbClr val="C00000"/>
                </a:solidFill>
                <a:latin typeface="Microsoft YaHei" charset="-122"/>
                <a:ea typeface="Microsoft YaHei" charset="-122"/>
                <a:cs typeface="Microsoft YaHei" charset="-122"/>
              </a:rPr>
              <a:t>:</a:t>
            </a:r>
            <a:r>
              <a:rPr lang="zh-CN" altLang="en-US" sz="2400" dirty="0" smtClean="0">
                <a:solidFill>
                  <a:srgbClr val="C00000"/>
                </a:solidFill>
                <a:latin typeface="Microsoft YaHei" charset="-122"/>
                <a:ea typeface="Microsoft YaHei" charset="-122"/>
                <a:cs typeface="Microsoft YaHei" charset="-122"/>
              </a:rPr>
              <a:t>箭垛式</a:t>
            </a:r>
            <a:r>
              <a:rPr lang="zh-CN" altLang="en-US" sz="2400" dirty="0">
                <a:solidFill>
                  <a:srgbClr val="C00000"/>
                </a:solidFill>
                <a:latin typeface="Microsoft YaHei" charset="-122"/>
                <a:ea typeface="Microsoft YaHei" charset="-122"/>
                <a:cs typeface="Microsoft YaHei" charset="-122"/>
              </a:rPr>
              <a:t>人物形象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意境优美生动 </a:t>
            </a:r>
          </a:p>
          <a:p>
            <a:pPr>
              <a:lnSpc>
                <a:spcPct val="150000"/>
              </a:lnSpc>
            </a:pPr>
            <a:r>
              <a:rPr lang="en-US" altLang="zh-CN" sz="2400" dirty="0">
                <a:solidFill>
                  <a:srgbClr val="C00000"/>
                </a:solidFill>
                <a:latin typeface="Microsoft YaHei" charset="-122"/>
                <a:ea typeface="Microsoft YaHei" charset="-122"/>
                <a:cs typeface="Microsoft YaHei" charset="-122"/>
              </a:rPr>
              <a:t>E:</a:t>
            </a:r>
            <a:r>
              <a:rPr lang="zh-CN" altLang="en-US" sz="2400" dirty="0">
                <a:solidFill>
                  <a:srgbClr val="C00000"/>
                </a:solidFill>
                <a:latin typeface="Microsoft YaHei" charset="-122"/>
                <a:ea typeface="Microsoft YaHei" charset="-122"/>
                <a:cs typeface="Microsoft YaHei" charset="-122"/>
              </a:rPr>
              <a:t>相对固定的传承范围</a:t>
            </a:r>
          </a:p>
        </p:txBody>
      </p:sp>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7853143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17525" y="1277620"/>
            <a:ext cx="11403965" cy="2862322"/>
          </a:xfrm>
          <a:prstGeom prst="rect">
            <a:avLst/>
          </a:prstGeom>
          <a:noFill/>
          <a:ln w="9525">
            <a:noFill/>
          </a:ln>
        </p:spPr>
        <p:txBody>
          <a:bodyPr wrap="square">
            <a:spAutoFit/>
          </a:bodyPr>
          <a:lstStyle/>
          <a:p>
            <a:pPr>
              <a:lnSpc>
                <a:spcPct val="150000"/>
              </a:lnSpc>
            </a:pPr>
            <a:r>
              <a:rPr lang="en-US" altLang="zh-CN" sz="2400" b="0" dirty="0" smtClean="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民间传说的内容一般是（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固定的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随意的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不固定的</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相对固定的</a:t>
            </a:r>
          </a:p>
        </p:txBody>
      </p:sp>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1373696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17525" y="1277620"/>
            <a:ext cx="11403965" cy="2862322"/>
          </a:xfrm>
          <a:prstGeom prst="rect">
            <a:avLst/>
          </a:prstGeom>
          <a:noFill/>
          <a:ln w="9525">
            <a:noFill/>
          </a:ln>
        </p:spPr>
        <p:txBody>
          <a:bodyPr wrap="square">
            <a:spAutoFit/>
          </a:bodyPr>
          <a:lstStyle/>
          <a:p>
            <a:pPr>
              <a:lnSpc>
                <a:spcPct val="150000"/>
              </a:lnSpc>
            </a:pPr>
            <a:r>
              <a:rPr lang="en-US" altLang="zh-CN" sz="2400" b="0" dirty="0" smtClean="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民间传说的内容一般是（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固定的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随意的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不固定的</a:t>
            </a:r>
          </a:p>
          <a:p>
            <a:pPr>
              <a:lnSpc>
                <a:spcPct val="150000"/>
              </a:lnSpc>
            </a:pPr>
            <a:r>
              <a:rPr lang="en-US" altLang="zh-CN" sz="2400" dirty="0">
                <a:solidFill>
                  <a:srgbClr val="C00000"/>
                </a:solidFill>
                <a:latin typeface="Microsoft YaHei" charset="-122"/>
                <a:ea typeface="Microsoft YaHei" charset="-122"/>
                <a:cs typeface="Microsoft YaHei" charset="-122"/>
              </a:rPr>
              <a:t>D:</a:t>
            </a:r>
            <a:r>
              <a:rPr lang="zh-CN" altLang="en-US" sz="2400" dirty="0">
                <a:solidFill>
                  <a:srgbClr val="C00000"/>
                </a:solidFill>
                <a:latin typeface="Microsoft YaHei" charset="-122"/>
                <a:ea typeface="Microsoft YaHei" charset="-122"/>
                <a:cs typeface="Microsoft YaHei" charset="-122"/>
              </a:rPr>
              <a:t>相对固定的</a:t>
            </a:r>
          </a:p>
        </p:txBody>
      </p:sp>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8317131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3495" y="2512060"/>
            <a:ext cx="7065645" cy="1384995"/>
          </a:xfrm>
          <a:prstGeom prst="rect">
            <a:avLst/>
          </a:prstGeom>
          <a:noFill/>
        </p:spPr>
        <p:txBody>
          <a:bodyPr wrap="square" rtlCol="0" anchor="t">
            <a:spAutoFit/>
          </a:bodyPr>
          <a:lstStyle/>
          <a:p>
            <a:r>
              <a:rPr lang="en-US" altLang="zh-CN" sz="2800" dirty="0" smtClean="0"/>
              <a:t>4</a:t>
            </a:r>
            <a:r>
              <a:rPr lang="zh-CN" altLang="en-US" sz="2800" dirty="0" smtClean="0"/>
              <a:t>、</a:t>
            </a:r>
            <a:r>
              <a:rPr lang="zh-CN" altLang="en-US" sz="2800" dirty="0"/>
              <a:t>传奇性是民间传说的生命力所在。</a:t>
            </a:r>
          </a:p>
          <a:p>
            <a:r>
              <a:rPr lang="en-US" altLang="zh-CN" sz="2800" dirty="0"/>
              <a:t>A:</a:t>
            </a:r>
            <a:r>
              <a:rPr lang="zh-CN" altLang="en-US" sz="2800" dirty="0"/>
              <a:t>正确</a:t>
            </a:r>
          </a:p>
          <a:p>
            <a:r>
              <a:rPr lang="en-US" altLang="zh-CN" sz="2800" dirty="0"/>
              <a:t>B:</a:t>
            </a:r>
            <a:r>
              <a:rPr lang="zh-CN" altLang="en-US" sz="2800" dirty="0"/>
              <a:t>错误</a:t>
            </a:r>
          </a:p>
        </p:txBody>
      </p:sp>
      <p:sp>
        <p:nvSpPr>
          <p:cNvPr id="3" name="文本框 2"/>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9317894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3495" y="2512060"/>
            <a:ext cx="7065645" cy="1384995"/>
          </a:xfrm>
          <a:prstGeom prst="rect">
            <a:avLst/>
          </a:prstGeom>
          <a:noFill/>
        </p:spPr>
        <p:txBody>
          <a:bodyPr wrap="square" rtlCol="0" anchor="t">
            <a:spAutoFit/>
          </a:bodyPr>
          <a:lstStyle/>
          <a:p>
            <a:r>
              <a:rPr lang="en-US" altLang="zh-CN" sz="2800" dirty="0" smtClean="0"/>
              <a:t>4</a:t>
            </a:r>
            <a:r>
              <a:rPr lang="zh-CN" altLang="en-US" sz="2800" dirty="0" smtClean="0"/>
              <a:t>、</a:t>
            </a:r>
            <a:r>
              <a:rPr lang="zh-CN" altLang="en-US" sz="2800" dirty="0"/>
              <a:t>传奇性是民间传说的生命力所在。</a:t>
            </a:r>
          </a:p>
          <a:p>
            <a:r>
              <a:rPr lang="en-US" altLang="zh-CN" sz="2800" dirty="0">
                <a:solidFill>
                  <a:srgbClr val="C00000"/>
                </a:solidFill>
              </a:rPr>
              <a:t>A:</a:t>
            </a:r>
            <a:r>
              <a:rPr lang="zh-CN" altLang="en-US" sz="2800" dirty="0">
                <a:solidFill>
                  <a:srgbClr val="C00000"/>
                </a:solidFill>
              </a:rPr>
              <a:t>正确</a:t>
            </a:r>
          </a:p>
          <a:p>
            <a:r>
              <a:rPr lang="en-US" altLang="zh-CN" sz="2800" dirty="0"/>
              <a:t>B:</a:t>
            </a:r>
            <a:r>
              <a:rPr lang="zh-CN" altLang="en-US" sz="2800" dirty="0"/>
              <a:t>错误</a:t>
            </a:r>
          </a:p>
        </p:txBody>
      </p:sp>
      <p:sp>
        <p:nvSpPr>
          <p:cNvPr id="3" name="文本框 2"/>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1782259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3495" y="2512060"/>
            <a:ext cx="7065645" cy="521970"/>
          </a:xfrm>
          <a:prstGeom prst="rect">
            <a:avLst/>
          </a:prstGeom>
          <a:noFill/>
        </p:spPr>
        <p:txBody>
          <a:bodyPr wrap="square" rtlCol="0" anchor="t">
            <a:spAutoFit/>
          </a:bodyPr>
          <a:lstStyle/>
          <a:p>
            <a:r>
              <a:rPr lang="en-US" altLang="zh-CN" sz="2800" dirty="0" smtClean="0"/>
              <a:t>5</a:t>
            </a:r>
            <a:r>
              <a:rPr lang="zh-CN" altLang="en-US" sz="2800" dirty="0" smtClean="0"/>
              <a:t>、</a:t>
            </a:r>
            <a:r>
              <a:rPr lang="zh-CN" altLang="en-US" sz="2800" dirty="0"/>
              <a:t>民间故事的主人公多是</a:t>
            </a:r>
            <a:r>
              <a:rPr lang="zh-CN" altLang="en-US" sz="2800" u="sng" dirty="0"/>
              <a:t>特指</a:t>
            </a:r>
            <a:r>
              <a:rPr lang="zh-CN" altLang="en-US" sz="2800" dirty="0"/>
              <a:t>的。       （）</a:t>
            </a:r>
          </a:p>
        </p:txBody>
      </p:sp>
      <p:sp>
        <p:nvSpPr>
          <p:cNvPr id="3" name="文本框 2"/>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26668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5632" y="1145546"/>
            <a:ext cx="4136069"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4.1.1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民间传说的界定</a:t>
            </a:r>
          </a:p>
        </p:txBody>
      </p:sp>
      <p:sp>
        <p:nvSpPr>
          <p:cNvPr id="5" name="Rectangle 1"/>
          <p:cNvSpPr>
            <a:spLocks noChangeArrowheads="1"/>
          </p:cNvSpPr>
          <p:nvPr/>
        </p:nvSpPr>
        <p:spPr bwMode="auto">
          <a:xfrm>
            <a:off x="873879" y="2025005"/>
            <a:ext cx="9576762" cy="3351046"/>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2400" dirty="0">
                <a:latin typeface="Microsoft YaHei" charset="-122"/>
                <a:ea typeface="Microsoft YaHei" charset="-122"/>
                <a:cs typeface="Microsoft YaHei" charset="-122"/>
              </a:rPr>
              <a:t>（ ）将民间叙事分为划分为民间故事、传说和神话。</a:t>
            </a:r>
            <a:br>
              <a:rPr lang="zh-CN" altLang="en-US" sz="2400" dirty="0">
                <a:latin typeface="Microsoft YaHei" charset="-122"/>
                <a:ea typeface="Microsoft YaHei" charset="-122"/>
                <a:cs typeface="Microsoft YaHei" charset="-122"/>
              </a:rPr>
            </a:b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柳田国男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斯蒂▪汤普森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格林兄弟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阿兰▪邓迪斯</a:t>
            </a:r>
          </a:p>
        </p:txBody>
      </p:sp>
      <p:sp>
        <p:nvSpPr>
          <p:cNvPr id="8" name="五边形 7"/>
          <p:cNvSpPr/>
          <p:nvPr/>
        </p:nvSpPr>
        <p:spPr>
          <a:xfrm flipH="1">
            <a:off x="5040630" y="935355"/>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2" name="文本框 1"/>
          <p:cNvSpPr txBox="1"/>
          <p:nvPr/>
        </p:nvSpPr>
        <p:spPr>
          <a:xfrm>
            <a:off x="645712" y="266087"/>
            <a:ext cx="4642618" cy="662489"/>
          </a:xfrm>
          <a:prstGeom prst="rect">
            <a:avLst/>
          </a:prstGeom>
          <a:noFill/>
        </p:spPr>
        <p:txBody>
          <a:bodyPr wrap="none" rtlCol="0" anchor="t">
            <a:spAutoFit/>
          </a:bodyPr>
          <a:lstStyle/>
          <a:p>
            <a:pPr>
              <a:lnSpc>
                <a:spcPct val="150000"/>
              </a:lnSpc>
            </a:pPr>
            <a:r>
              <a:rPr lang="en-US" altLang="zh-CN" sz="2800" b="1" dirty="0">
                <a:latin typeface="微软雅黑" panose="020B0503020204020204" charset="-122"/>
                <a:ea typeface="微软雅黑" panose="020B0503020204020204" charset="-122"/>
                <a:sym typeface="+mn-ea"/>
              </a:rPr>
              <a:t>4.1</a:t>
            </a:r>
            <a:r>
              <a:rPr lang="zh-CN" altLang="en-US" sz="2800" b="1" dirty="0">
                <a:latin typeface="微软雅黑" panose="020B0503020204020204" charset="-122"/>
                <a:ea typeface="微软雅黑" panose="020B0503020204020204" charset="-122"/>
                <a:sym typeface="+mn-ea"/>
              </a:rPr>
              <a:t> </a:t>
            </a:r>
            <a:r>
              <a:rPr lang="zh-CN" altLang="en-US" sz="2800" b="1" dirty="0">
                <a:solidFill>
                  <a:schemeClr val="tx1"/>
                </a:solidFill>
                <a:latin typeface="微软雅黑" panose="020B0503020204020204" charset="-122"/>
                <a:ea typeface="微软雅黑" panose="020B0503020204020204" charset="-122"/>
                <a:sym typeface="+mn-ea"/>
              </a:rPr>
              <a:t>  民间传说的界定与分类</a:t>
            </a:r>
          </a:p>
        </p:txBody>
      </p:sp>
      <p:pic>
        <p:nvPicPr>
          <p:cNvPr id="6" name="图片 5"/>
          <p:cNvPicPr>
            <a:picLocks noChangeAspect="1"/>
          </p:cNvPicPr>
          <p:nvPr/>
        </p:nvPicPr>
        <p:blipFill>
          <a:blip r:embed="rId4"/>
          <a:stretch>
            <a:fillRect/>
          </a:stretch>
        </p:blipFill>
        <p:spPr>
          <a:xfrm>
            <a:off x="8709284" y="0"/>
            <a:ext cx="3482715" cy="1451811"/>
          </a:xfrm>
          <a:prstGeom prst="rect">
            <a:avLst/>
          </a:prstGeom>
        </p:spPr>
      </p:pic>
    </p:spTree>
    <p:custDataLst>
      <p:tags r:id="rId1"/>
    </p:custDataLst>
    <p:extLst>
      <p:ext uri="{BB962C8B-B14F-4D97-AF65-F5344CB8AC3E}">
        <p14:creationId xmlns:p14="http://schemas.microsoft.com/office/powerpoint/2010/main" val="14391679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3495" y="2512060"/>
            <a:ext cx="8512810" cy="521970"/>
          </a:xfrm>
          <a:prstGeom prst="rect">
            <a:avLst/>
          </a:prstGeom>
          <a:noFill/>
        </p:spPr>
        <p:txBody>
          <a:bodyPr wrap="square" rtlCol="0" anchor="t">
            <a:spAutoFit/>
          </a:bodyPr>
          <a:lstStyle/>
          <a:p>
            <a:r>
              <a:rPr lang="en-US" altLang="zh-CN" sz="2800" dirty="0"/>
              <a:t>5</a:t>
            </a:r>
            <a:r>
              <a:rPr lang="zh-CN" altLang="en-US" sz="2800" dirty="0"/>
              <a:t>、民间故事的主人公多是</a:t>
            </a:r>
            <a:r>
              <a:rPr lang="zh-CN" altLang="en-US" sz="2800" u="sng" dirty="0"/>
              <a:t>特指</a:t>
            </a:r>
            <a:r>
              <a:rPr lang="zh-CN" altLang="en-US" sz="2800" dirty="0"/>
              <a:t>的。      （</a:t>
            </a:r>
            <a:r>
              <a:rPr lang="zh-CN" altLang="en-US" sz="2800" dirty="0">
                <a:solidFill>
                  <a:srgbClr val="C00000"/>
                </a:solidFill>
              </a:rPr>
              <a:t>×</a:t>
            </a:r>
            <a:r>
              <a:rPr lang="zh-CN" altLang="en-US" sz="2800" dirty="0"/>
              <a:t>）</a:t>
            </a:r>
            <a:r>
              <a:rPr lang="zh-CN" altLang="en-US" sz="2800" dirty="0">
                <a:solidFill>
                  <a:srgbClr val="C00000"/>
                </a:solidFill>
              </a:rPr>
              <a:t>泛指</a:t>
            </a:r>
          </a:p>
        </p:txBody>
      </p:sp>
      <p:sp>
        <p:nvSpPr>
          <p:cNvPr id="3" name="文本框 2"/>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Tree>
    <p:custDataLst>
      <p:tags r:id="rId1"/>
    </p:custDataLst>
    <p:extLst>
      <p:ext uri="{BB962C8B-B14F-4D97-AF65-F5344CB8AC3E}">
        <p14:creationId xmlns:p14="http://schemas.microsoft.com/office/powerpoint/2010/main" val="19279814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9409044" cy="3448116"/>
            <a:chOff x="622851" y="1180019"/>
            <a:chExt cx="9409044"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第四章</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民间传说</a:t>
              </a: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5150981" cy="6029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第一节 民间传说的界定与分类</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4143817"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民间传说的特征</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8" y="4022538"/>
              <a:ext cx="5515417" cy="605597"/>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第三节 民间传说的价值及其研究</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6"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536373" y="4220420"/>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2026402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7003" y="44183"/>
            <a:ext cx="3888493" cy="662489"/>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4.3.1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民间传说的价值</a:t>
            </a:r>
          </a:p>
        </p:txBody>
      </p:sp>
      <p:sp>
        <p:nvSpPr>
          <p:cNvPr id="23" name="五边形 22"/>
          <p:cNvSpPr/>
          <p:nvPr/>
        </p:nvSpPr>
        <p:spPr>
          <a:xfrm flipH="1">
            <a:off x="5170712" y="179966"/>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25601" name="Rectangle 1"/>
          <p:cNvSpPr>
            <a:spLocks noChangeArrowheads="1"/>
          </p:cNvSpPr>
          <p:nvPr/>
        </p:nvSpPr>
        <p:spPr bwMode="auto">
          <a:xfrm>
            <a:off x="176573" y="1302724"/>
            <a:ext cx="9988278" cy="197421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40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1. </a:t>
            </a:r>
            <a:r>
              <a:rPr kumimoji="0" lang="zh-CN" altLang="en-US" sz="240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民间传说具有重要的</a:t>
            </a:r>
            <a:r>
              <a:rPr kumimoji="0" lang="zh-CN" altLang="en-US" sz="240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历史价值。</a:t>
            </a:r>
            <a:endParaRPr kumimoji="0" lang="zh-CN" altLang="zh-CN" sz="240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endParaRPr>
          </a:p>
          <a:p>
            <a:pPr marL="0" marR="0" lvl="0" indent="457200" algn="l" defTabSz="914400" rtl="0" eaLnBrk="1" fontAlgn="base" latinLnBrk="0" hangingPunct="0">
              <a:lnSpc>
                <a:spcPct val="12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以客观实在物为中心构建的民间传说，寄寓着民众对各类历史人物</a:t>
            </a:r>
            <a:r>
              <a:rPr kumimoji="0" lang="zh-CN" altLang="en-US" sz="2400" b="0" i="0" u="none" strike="noStrike" kern="1200" cap="none" spc="0" normalizeH="0" baseline="0" noProof="0" dirty="0" smtClean="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或       历史</a:t>
            </a: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rPr>
              <a:t>事件的评价，是他们历史观点、历史情感的重要载体，因此人们常将民间传说称为“口传的历史”。</a:t>
            </a:r>
            <a:endParaRPr kumimoji="0" lang="zh-CN"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pic>
        <p:nvPicPr>
          <p:cNvPr id="3" name="图片 2"/>
          <p:cNvPicPr>
            <a:picLocks noChangeAspect="1"/>
          </p:cNvPicPr>
          <p:nvPr/>
        </p:nvPicPr>
        <p:blipFill>
          <a:blip r:embed="rId3"/>
          <a:stretch>
            <a:fillRect/>
          </a:stretch>
        </p:blipFill>
        <p:spPr>
          <a:xfrm>
            <a:off x="9099030" y="0"/>
            <a:ext cx="3092970" cy="1302724"/>
          </a:xfrm>
          <a:prstGeom prst="rect">
            <a:avLst/>
          </a:prstGeom>
        </p:spPr>
      </p:pic>
    </p:spTree>
    <p:custDataLst>
      <p:tags r:id="rId1"/>
    </p:custDataLst>
    <p:extLst>
      <p:ext uri="{BB962C8B-B14F-4D97-AF65-F5344CB8AC3E}">
        <p14:creationId xmlns:p14="http://schemas.microsoft.com/office/powerpoint/2010/main" val="20125466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7003" y="44183"/>
            <a:ext cx="3888493" cy="662489"/>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4.3.1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民间传说的价值</a:t>
            </a:r>
          </a:p>
        </p:txBody>
      </p:sp>
      <p:sp>
        <p:nvSpPr>
          <p:cNvPr id="23" name="五边形 22"/>
          <p:cNvSpPr/>
          <p:nvPr/>
        </p:nvSpPr>
        <p:spPr>
          <a:xfrm flipH="1">
            <a:off x="5170712" y="179966"/>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25601" name="Rectangle 1"/>
          <p:cNvSpPr>
            <a:spLocks noChangeArrowheads="1"/>
          </p:cNvSpPr>
          <p:nvPr/>
        </p:nvSpPr>
        <p:spPr bwMode="auto">
          <a:xfrm>
            <a:off x="176573" y="1302724"/>
            <a:ext cx="9988278" cy="1974215"/>
          </a:xfrm>
          <a:prstGeom prst="rect">
            <a:avLst/>
          </a:prstGeom>
          <a:noFill/>
          <a:ln w="9525">
            <a:noFill/>
            <a:miter lim="800000"/>
          </a:ln>
          <a:effectLst/>
        </p:spPr>
        <p:txBody>
          <a:bodyPr vert="horz" wrap="square" lIns="91440" tIns="45720" rIns="91440" bIns="45720" numCol="1" anchor="ctr" anchorCtr="0" compatLnSpc="1">
            <a:spAutoFit/>
          </a:bodyPr>
          <a:lstStyle/>
          <a:p>
            <a:pPr lvl="0" indent="457200" fontAlgn="base" hangingPunct="0">
              <a:lnSpc>
                <a:spcPct val="150000"/>
              </a:lnSpc>
              <a:spcBef>
                <a:spcPct val="0"/>
              </a:spcBef>
              <a:spcAft>
                <a:spcPct val="0"/>
              </a:spcAft>
              <a:defRPr/>
            </a:pPr>
            <a:r>
              <a:rPr lang="en-US" altLang="zh-CN" sz="2400" dirty="0">
                <a:solidFill>
                  <a:prstClr val="black"/>
                </a:solidFill>
                <a:latin typeface="微软雅黑" panose="020B0503020204020204" charset="-122"/>
                <a:ea typeface="微软雅黑" panose="020B0503020204020204" charset="-122"/>
                <a:cs typeface="Calibri" panose="020F0502020204030204" charset="0"/>
              </a:rPr>
              <a:t>2. </a:t>
            </a:r>
            <a:r>
              <a:rPr lang="zh-CN" altLang="zh-CN" sz="2400" dirty="0">
                <a:solidFill>
                  <a:prstClr val="black"/>
                </a:solidFill>
                <a:latin typeface="微软雅黑" panose="020B0503020204020204" charset="-122"/>
                <a:ea typeface="微软雅黑" panose="020B0503020204020204" charset="-122"/>
                <a:cs typeface="Calibri" panose="020F0502020204030204" charset="0"/>
              </a:rPr>
              <a:t>民间传说具有较强的</a:t>
            </a:r>
            <a:r>
              <a:rPr lang="zh-CN" altLang="zh-CN" sz="2400" dirty="0">
                <a:solidFill>
                  <a:srgbClr val="FF0000"/>
                </a:solidFill>
                <a:latin typeface="微软雅黑" panose="020B0503020204020204" charset="-122"/>
                <a:ea typeface="微软雅黑" panose="020B0503020204020204" charset="-122"/>
                <a:cs typeface="Calibri" panose="020F0502020204030204" charset="0"/>
              </a:rPr>
              <a:t>实用功能。</a:t>
            </a:r>
          </a:p>
          <a:p>
            <a:pPr lvl="0" indent="457200" fontAlgn="base" hangingPunct="0">
              <a:lnSpc>
                <a:spcPct val="120000"/>
              </a:lnSpc>
              <a:spcBef>
                <a:spcPct val="0"/>
              </a:spcBef>
              <a:spcAft>
                <a:spcPct val="0"/>
              </a:spcAft>
              <a:defRPr/>
            </a:pPr>
            <a:r>
              <a:rPr lang="zh-CN" altLang="zh-CN" sz="2400" dirty="0">
                <a:solidFill>
                  <a:prstClr val="black"/>
                </a:solidFill>
                <a:latin typeface="楷体" panose="02010609060101010101" pitchFamily="49" charset="-122"/>
                <a:ea typeface="楷体" panose="02010609060101010101" pitchFamily="49" charset="-122"/>
                <a:cs typeface="Calibri" panose="020F0502020204030204" charset="0"/>
              </a:rPr>
              <a:t>作为民众生活文化重要组成部分的民间传说，不仅以它特有的方式保存民众的历史，而且在大力发展旅游事业的今天，民间传说仍然能够发挥重要的作用。</a:t>
            </a:r>
          </a:p>
        </p:txBody>
      </p:sp>
      <p:pic>
        <p:nvPicPr>
          <p:cNvPr id="3" name="图片 2"/>
          <p:cNvPicPr>
            <a:picLocks noChangeAspect="1"/>
          </p:cNvPicPr>
          <p:nvPr/>
        </p:nvPicPr>
        <p:blipFill>
          <a:blip r:embed="rId3"/>
          <a:stretch>
            <a:fillRect/>
          </a:stretch>
        </p:blipFill>
        <p:spPr>
          <a:xfrm>
            <a:off x="9099030" y="0"/>
            <a:ext cx="3092970" cy="1302724"/>
          </a:xfrm>
          <a:prstGeom prst="rect">
            <a:avLst/>
          </a:prstGeom>
        </p:spPr>
      </p:pic>
    </p:spTree>
    <p:custDataLst>
      <p:tags r:id="rId1"/>
    </p:custDataLst>
    <p:extLst>
      <p:ext uri="{BB962C8B-B14F-4D97-AF65-F5344CB8AC3E}">
        <p14:creationId xmlns:p14="http://schemas.microsoft.com/office/powerpoint/2010/main" val="20912958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7003" y="44183"/>
            <a:ext cx="3888493" cy="662489"/>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4.3.1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民间传说的价值</a:t>
            </a:r>
          </a:p>
        </p:txBody>
      </p:sp>
      <p:sp>
        <p:nvSpPr>
          <p:cNvPr id="23" name="五边形 22"/>
          <p:cNvSpPr/>
          <p:nvPr/>
        </p:nvSpPr>
        <p:spPr>
          <a:xfrm flipH="1">
            <a:off x="5170712" y="179966"/>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25601" name="Rectangle 1"/>
          <p:cNvSpPr>
            <a:spLocks noChangeArrowheads="1"/>
          </p:cNvSpPr>
          <p:nvPr/>
        </p:nvSpPr>
        <p:spPr bwMode="auto">
          <a:xfrm>
            <a:off x="176573" y="1302724"/>
            <a:ext cx="9988278" cy="2360262"/>
          </a:xfrm>
          <a:prstGeom prst="rect">
            <a:avLst/>
          </a:prstGeom>
          <a:noFill/>
          <a:ln w="9525">
            <a:noFill/>
            <a:miter lim="800000"/>
          </a:ln>
          <a:effectLst/>
        </p:spPr>
        <p:txBody>
          <a:bodyPr vert="horz" wrap="square" lIns="91440" tIns="45720" rIns="91440" bIns="45720" numCol="1" anchor="ctr" anchorCtr="0" compatLnSpc="1">
            <a:spAutoFit/>
          </a:bodyPr>
          <a:lstStyle/>
          <a:p>
            <a:pPr lvl="0" indent="457200" fontAlgn="base" hangingPunct="0">
              <a:lnSpc>
                <a:spcPct val="150000"/>
              </a:lnSpc>
              <a:spcBef>
                <a:spcPct val="0"/>
              </a:spcBef>
              <a:spcAft>
                <a:spcPct val="0"/>
              </a:spcAft>
              <a:defRPr/>
            </a:pPr>
            <a:r>
              <a:rPr lang="en-US" altLang="zh-CN" sz="2400" dirty="0">
                <a:solidFill>
                  <a:prstClr val="black"/>
                </a:solidFill>
                <a:latin typeface="微软雅黑" panose="020B0503020204020204" charset="-122"/>
                <a:ea typeface="微软雅黑" panose="020B0503020204020204" charset="-122"/>
                <a:cs typeface="Calibri" panose="020F0502020204030204" charset="0"/>
              </a:rPr>
              <a:t>3. </a:t>
            </a:r>
            <a:r>
              <a:rPr lang="zh-CN" altLang="zh-CN" sz="2400" dirty="0">
                <a:solidFill>
                  <a:prstClr val="black"/>
                </a:solidFill>
                <a:latin typeface="微软雅黑" panose="020B0503020204020204" charset="-122"/>
                <a:ea typeface="微软雅黑" panose="020B0503020204020204" charset="-122"/>
                <a:cs typeface="Calibri" panose="020F0502020204030204" charset="0"/>
              </a:rPr>
              <a:t>民间传说</a:t>
            </a:r>
            <a:r>
              <a:rPr lang="zh-CN" altLang="zh-CN" sz="2400" dirty="0">
                <a:solidFill>
                  <a:srgbClr val="FF0000"/>
                </a:solidFill>
                <a:latin typeface="微软雅黑" panose="020B0503020204020204" charset="-122"/>
                <a:ea typeface="微软雅黑" panose="020B0503020204020204" charset="-122"/>
                <a:cs typeface="Calibri" panose="020F0502020204030204" charset="0"/>
              </a:rPr>
              <a:t>有利于我们深刻理解乡土文化和民族精神。</a:t>
            </a:r>
          </a:p>
          <a:p>
            <a:pPr lvl="0" indent="457200" fontAlgn="base" hangingPunct="0">
              <a:lnSpc>
                <a:spcPct val="120000"/>
              </a:lnSpc>
              <a:spcBef>
                <a:spcPct val="0"/>
              </a:spcBef>
              <a:spcAft>
                <a:spcPct val="0"/>
              </a:spcAft>
              <a:defRPr/>
            </a:pPr>
            <a:r>
              <a:rPr lang="zh-CN" altLang="zh-CN" sz="2400" dirty="0">
                <a:solidFill>
                  <a:prstClr val="black"/>
                </a:solidFill>
                <a:latin typeface="楷体" panose="02010609060101010101" pitchFamily="49" charset="-122"/>
                <a:ea typeface="楷体" panose="02010609060101010101" pitchFamily="49" charset="-122"/>
                <a:cs typeface="Calibri" panose="020F0502020204030204" charset="0"/>
              </a:rPr>
              <a:t>具有浓郁地方特色的民间传说在叙述人物、刻画景物、解释风俗时，讲述者的语言常常是自豪而亲切的；尽管传说质朴纯真、充满着乡土气息，但是这些极富韵味的方言土语却将沉寂的山水描绘得灵光四射，使民众从传说的字里行间中自然升腾出热爱故园的乡土情结。</a:t>
            </a:r>
          </a:p>
        </p:txBody>
      </p:sp>
      <p:pic>
        <p:nvPicPr>
          <p:cNvPr id="3" name="图片 2"/>
          <p:cNvPicPr>
            <a:picLocks noChangeAspect="1"/>
          </p:cNvPicPr>
          <p:nvPr/>
        </p:nvPicPr>
        <p:blipFill>
          <a:blip r:embed="rId3"/>
          <a:stretch>
            <a:fillRect/>
          </a:stretch>
        </p:blipFill>
        <p:spPr>
          <a:xfrm>
            <a:off x="9099030" y="0"/>
            <a:ext cx="3092970" cy="1302724"/>
          </a:xfrm>
          <a:prstGeom prst="rect">
            <a:avLst/>
          </a:prstGeom>
        </p:spPr>
      </p:pic>
    </p:spTree>
    <p:custDataLst>
      <p:tags r:id="rId1"/>
    </p:custDataLst>
    <p:extLst>
      <p:ext uri="{BB962C8B-B14F-4D97-AF65-F5344CB8AC3E}">
        <p14:creationId xmlns:p14="http://schemas.microsoft.com/office/powerpoint/2010/main" val="5448870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7003" y="44183"/>
            <a:ext cx="3888493" cy="662489"/>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4.3.1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民间传说的价值</a:t>
            </a:r>
          </a:p>
        </p:txBody>
      </p:sp>
      <p:sp>
        <p:nvSpPr>
          <p:cNvPr id="23" name="五边形 22"/>
          <p:cNvSpPr/>
          <p:nvPr/>
        </p:nvSpPr>
        <p:spPr>
          <a:xfrm flipH="1">
            <a:off x="5170712" y="179966"/>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25601" name="Rectangle 1"/>
          <p:cNvSpPr>
            <a:spLocks noChangeArrowheads="1"/>
          </p:cNvSpPr>
          <p:nvPr/>
        </p:nvSpPr>
        <p:spPr bwMode="auto">
          <a:xfrm>
            <a:off x="481373" y="1625527"/>
            <a:ext cx="9988278" cy="2308324"/>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algn="l" defTabSz="914400" rtl="0" eaLnBrk="1" fontAlgn="base" latinLnBrk="0" hangingPunct="0">
              <a:lnSpc>
                <a:spcPct val="150000"/>
              </a:lnSpc>
              <a:spcBef>
                <a:spcPct val="0"/>
              </a:spcBef>
              <a:spcAft>
                <a:spcPct val="0"/>
              </a:spcAft>
              <a:buClrTx/>
              <a:buSzTx/>
              <a:buFontTx/>
              <a:buAutoNum type="arabicPeriod"/>
              <a:tabLst/>
              <a:defRPr/>
            </a:pPr>
            <a:r>
              <a:rPr kumimoji="0" lang="zh-CN" altLang="en-US" sz="240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民间</a:t>
            </a:r>
            <a:r>
              <a:rPr kumimoji="0" lang="zh-CN" altLang="en-US" sz="240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传说具有重要</a:t>
            </a:r>
            <a:r>
              <a:rPr kumimoji="0" lang="zh-CN" altLang="en-US" sz="240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的</a:t>
            </a:r>
            <a:r>
              <a:rPr kumimoji="0" lang="zh-CN" altLang="en-US" sz="2400" i="0" u="none" strike="noStrike" kern="1200" cap="none" spc="0" normalizeH="0" baseline="0" noProof="0" dirty="0" smtClean="0">
                <a:ln>
                  <a:noFill/>
                </a:ln>
                <a:solidFill>
                  <a:srgbClr val="FF0000"/>
                </a:solidFill>
                <a:effectLst/>
                <a:uLnTx/>
                <a:uFillTx/>
                <a:latin typeface="Microsoft YaHei" charset="-122"/>
                <a:ea typeface="Microsoft YaHei" charset="-122"/>
                <a:cs typeface="Microsoft YaHei" charset="-122"/>
              </a:rPr>
              <a:t>（      ）</a:t>
            </a:r>
            <a:r>
              <a:rPr kumimoji="0" lang="zh-CN" altLang="en-US" sz="2400" i="0" u="none" strike="noStrike" kern="1200" cap="none" spc="0" normalizeH="0" baseline="0" noProof="0" dirty="0" smtClean="0">
                <a:ln>
                  <a:noFill/>
                </a:ln>
                <a:effectLst/>
                <a:uLnTx/>
                <a:uFillTx/>
                <a:latin typeface="Microsoft YaHei" charset="-122"/>
                <a:ea typeface="Microsoft YaHei" charset="-122"/>
                <a:cs typeface="Microsoft YaHei" charset="-122"/>
              </a:rPr>
              <a:t>价值。（对历史事件的评价）</a:t>
            </a:r>
            <a:endParaRPr kumimoji="0" lang="en-US" altLang="zh-CN" sz="2400" i="0" u="none" strike="noStrike" kern="1200" cap="none" spc="0" normalizeH="0" baseline="0" noProof="0" dirty="0" smtClean="0">
              <a:ln>
                <a:noFill/>
              </a:ln>
              <a:effectLst/>
              <a:uLnTx/>
              <a:uFillTx/>
              <a:latin typeface="Microsoft YaHei" charset="-122"/>
              <a:ea typeface="Microsoft YaHei" charset="-122"/>
              <a:cs typeface="Microsoft YaHei" charset="-122"/>
            </a:endParaRPr>
          </a:p>
          <a:p>
            <a:pPr marL="457200" indent="-457200" fontAlgn="base" hangingPunct="0">
              <a:lnSpc>
                <a:spcPct val="150000"/>
              </a:lnSpc>
              <a:spcBef>
                <a:spcPct val="0"/>
              </a:spcBef>
              <a:spcAft>
                <a:spcPct val="0"/>
              </a:spcAft>
              <a:buFontTx/>
              <a:buAutoNum type="arabicPeriod"/>
              <a:defRPr/>
            </a:pPr>
            <a:r>
              <a:rPr lang="zh-CN" altLang="zh-CN" sz="2400" dirty="0" smtClean="0">
                <a:solidFill>
                  <a:prstClr val="black"/>
                </a:solidFill>
                <a:latin typeface="微软雅黑" panose="020B0503020204020204" charset="-122"/>
                <a:ea typeface="微软雅黑" panose="020B0503020204020204" charset="-122"/>
                <a:cs typeface="Calibri" panose="020F0502020204030204" charset="0"/>
              </a:rPr>
              <a:t>民间</a:t>
            </a:r>
            <a:r>
              <a:rPr lang="zh-CN" altLang="zh-CN" sz="2400" dirty="0">
                <a:solidFill>
                  <a:prstClr val="black"/>
                </a:solidFill>
                <a:latin typeface="微软雅黑" panose="020B0503020204020204" charset="-122"/>
                <a:ea typeface="微软雅黑" panose="020B0503020204020204" charset="-122"/>
                <a:cs typeface="Calibri" panose="020F0502020204030204" charset="0"/>
              </a:rPr>
              <a:t>传说具有较强</a:t>
            </a:r>
            <a:r>
              <a:rPr lang="zh-CN" altLang="zh-CN" sz="2400" dirty="0" smtClean="0">
                <a:solidFill>
                  <a:prstClr val="black"/>
                </a:solidFill>
                <a:latin typeface="微软雅黑" panose="020B0503020204020204" charset="-122"/>
                <a:ea typeface="微软雅黑" panose="020B0503020204020204" charset="-122"/>
                <a:cs typeface="Calibri" panose="020F0502020204030204" charset="0"/>
              </a:rPr>
              <a:t>的</a:t>
            </a:r>
            <a:r>
              <a:rPr lang="zh-CN" altLang="en-US" sz="2400" dirty="0" smtClean="0">
                <a:solidFill>
                  <a:srgbClr val="FF0000"/>
                </a:solidFill>
                <a:latin typeface="微软雅黑" panose="020B0503020204020204" charset="-122"/>
                <a:ea typeface="微软雅黑" panose="020B0503020204020204" charset="-122"/>
                <a:cs typeface="Calibri" panose="020F0502020204030204" charset="0"/>
              </a:rPr>
              <a:t>（      ）</a:t>
            </a:r>
            <a:r>
              <a:rPr lang="zh-CN" altLang="zh-CN" sz="2400" dirty="0" smtClean="0">
                <a:latin typeface="微软雅黑" panose="020B0503020204020204" charset="-122"/>
                <a:ea typeface="微软雅黑" panose="020B0503020204020204" charset="-122"/>
                <a:cs typeface="Calibri" panose="020F0502020204030204" charset="0"/>
              </a:rPr>
              <a:t>功能。</a:t>
            </a:r>
            <a:r>
              <a:rPr lang="zh-CN" altLang="en-US" sz="2400" dirty="0" smtClean="0">
                <a:latin typeface="微软雅黑" panose="020B0503020204020204" charset="-122"/>
                <a:ea typeface="微软雅黑" panose="020B0503020204020204" charset="-122"/>
                <a:cs typeface="Calibri" panose="020F0502020204030204" charset="0"/>
              </a:rPr>
              <a:t>（对旅游业的影响）</a:t>
            </a:r>
            <a:endParaRPr lang="en-US" altLang="zh-CN" sz="2400" dirty="0" smtClean="0">
              <a:latin typeface="微软雅黑" panose="020B0503020204020204" charset="-122"/>
              <a:ea typeface="微软雅黑" panose="020B0503020204020204" charset="-122"/>
              <a:cs typeface="Calibri" panose="020F0502020204030204" charset="0"/>
            </a:endParaRPr>
          </a:p>
          <a:p>
            <a:pPr marL="457200" indent="-457200" fontAlgn="base" hangingPunct="0">
              <a:lnSpc>
                <a:spcPct val="150000"/>
              </a:lnSpc>
              <a:spcBef>
                <a:spcPct val="0"/>
              </a:spcBef>
              <a:spcAft>
                <a:spcPct val="0"/>
              </a:spcAft>
              <a:buFontTx/>
              <a:buAutoNum type="arabicPeriod"/>
              <a:defRPr/>
            </a:pPr>
            <a:r>
              <a:rPr lang="zh-CN" altLang="zh-CN" sz="2400" dirty="0" smtClean="0">
                <a:solidFill>
                  <a:prstClr val="black"/>
                </a:solidFill>
                <a:latin typeface="微软雅黑" panose="020B0503020204020204" charset="-122"/>
                <a:ea typeface="微软雅黑" panose="020B0503020204020204" charset="-122"/>
                <a:cs typeface="Calibri" panose="020F0502020204030204" charset="0"/>
              </a:rPr>
              <a:t>民间</a:t>
            </a:r>
            <a:r>
              <a:rPr lang="zh-CN" altLang="zh-CN" sz="2400" dirty="0">
                <a:solidFill>
                  <a:prstClr val="black"/>
                </a:solidFill>
                <a:latin typeface="微软雅黑" panose="020B0503020204020204" charset="-122"/>
                <a:ea typeface="微软雅黑" panose="020B0503020204020204" charset="-122"/>
                <a:cs typeface="Calibri" panose="020F0502020204030204" charset="0"/>
              </a:rPr>
              <a:t>传说</a:t>
            </a:r>
            <a:r>
              <a:rPr lang="zh-CN" altLang="zh-CN" sz="2400" dirty="0">
                <a:latin typeface="微软雅黑" panose="020B0503020204020204" charset="-122"/>
                <a:ea typeface="微软雅黑" panose="020B0503020204020204" charset="-122"/>
                <a:cs typeface="Calibri" panose="020F0502020204030204" charset="0"/>
              </a:rPr>
              <a:t>有利于我们深刻</a:t>
            </a:r>
            <a:r>
              <a:rPr lang="zh-CN" altLang="zh-CN" sz="2400" dirty="0" smtClean="0">
                <a:latin typeface="微软雅黑" panose="020B0503020204020204" charset="-122"/>
                <a:ea typeface="微软雅黑" panose="020B0503020204020204" charset="-122"/>
                <a:cs typeface="Calibri" panose="020F0502020204030204" charset="0"/>
              </a:rPr>
              <a:t>理解</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a:t>
            </a:r>
            <a:r>
              <a:rPr lang="zh-CN" altLang="en-US" sz="2400" dirty="0" smtClean="0">
                <a:solidFill>
                  <a:srgbClr val="FF0000"/>
                </a:solidFill>
                <a:latin typeface="微软雅黑" panose="020B0503020204020204" charset="-122"/>
                <a:ea typeface="微软雅黑" panose="020B0503020204020204" charset="-122"/>
                <a:cs typeface="Calibri" panose="020F0502020204030204" charset="0"/>
              </a:rPr>
              <a:t>      ）</a:t>
            </a:r>
            <a:r>
              <a:rPr lang="zh-CN" altLang="en-US" sz="2400" dirty="0" smtClean="0">
                <a:latin typeface="微软雅黑" panose="020B0503020204020204" charset="-122"/>
                <a:ea typeface="微软雅黑" panose="020B0503020204020204" charset="-122"/>
                <a:cs typeface="Calibri" panose="020F0502020204030204" charset="0"/>
              </a:rPr>
              <a:t>文化</a:t>
            </a:r>
            <a:r>
              <a:rPr lang="zh-CN" altLang="zh-CN" sz="2400" dirty="0" smtClean="0">
                <a:latin typeface="微软雅黑" panose="020B0503020204020204" charset="-122"/>
                <a:ea typeface="微软雅黑" panose="020B0503020204020204" charset="-122"/>
                <a:cs typeface="Calibri" panose="020F0502020204030204" charset="0"/>
              </a:rPr>
              <a:t>和</a:t>
            </a:r>
            <a:r>
              <a:rPr lang="zh-CN" altLang="zh-CN" sz="2400" dirty="0">
                <a:latin typeface="微软雅黑" panose="020B0503020204020204" charset="-122"/>
                <a:ea typeface="微软雅黑" panose="020B0503020204020204" charset="-122"/>
                <a:cs typeface="Calibri" panose="020F0502020204030204" charset="0"/>
              </a:rPr>
              <a:t>民族精神。</a:t>
            </a:r>
          </a:p>
          <a:p>
            <a:pPr marL="457200" marR="0" lvl="0" indent="-457200" algn="l" defTabSz="914400" rtl="0" eaLnBrk="1" fontAlgn="base" latinLnBrk="0" hangingPunct="0">
              <a:lnSpc>
                <a:spcPct val="150000"/>
              </a:lnSpc>
              <a:spcBef>
                <a:spcPct val="0"/>
              </a:spcBef>
              <a:spcAft>
                <a:spcPct val="0"/>
              </a:spcAft>
              <a:buClrTx/>
              <a:buSzTx/>
              <a:buFontTx/>
              <a:buAutoNum type="arabicPeriod"/>
              <a:tabLst/>
              <a:defRPr/>
            </a:pPr>
            <a:endParaRPr kumimoji="0" lang="zh-CN" altLang="zh-CN" sz="2400" i="0" u="none" strike="noStrike" kern="1200" cap="none" spc="0" normalizeH="0" baseline="0" noProof="0" dirty="0">
              <a:ln>
                <a:noFill/>
              </a:ln>
              <a:effectLst/>
              <a:uLnTx/>
              <a:uFillTx/>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9099030" y="0"/>
            <a:ext cx="3092970" cy="1302724"/>
          </a:xfrm>
          <a:prstGeom prst="rect">
            <a:avLst/>
          </a:prstGeom>
        </p:spPr>
      </p:pic>
    </p:spTree>
    <p:custDataLst>
      <p:tags r:id="rId1"/>
    </p:custDataLst>
    <p:extLst>
      <p:ext uri="{BB962C8B-B14F-4D97-AF65-F5344CB8AC3E}">
        <p14:creationId xmlns:p14="http://schemas.microsoft.com/office/powerpoint/2010/main" val="15810283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7003" y="44183"/>
            <a:ext cx="3888493" cy="662489"/>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4.3.1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民间传说的价值</a:t>
            </a:r>
          </a:p>
        </p:txBody>
      </p:sp>
      <p:sp>
        <p:nvSpPr>
          <p:cNvPr id="23" name="五边形 22"/>
          <p:cNvSpPr/>
          <p:nvPr/>
        </p:nvSpPr>
        <p:spPr>
          <a:xfrm flipH="1">
            <a:off x="5170712" y="179966"/>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简答</a:t>
            </a:r>
          </a:p>
        </p:txBody>
      </p:sp>
      <p:sp>
        <p:nvSpPr>
          <p:cNvPr id="25601" name="Rectangle 1"/>
          <p:cNvSpPr>
            <a:spLocks noChangeArrowheads="1"/>
          </p:cNvSpPr>
          <p:nvPr/>
        </p:nvSpPr>
        <p:spPr bwMode="auto">
          <a:xfrm>
            <a:off x="481373" y="1625527"/>
            <a:ext cx="9988278" cy="2308324"/>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algn="l" defTabSz="914400" rtl="0" eaLnBrk="1" fontAlgn="base" latinLnBrk="0" hangingPunct="0">
              <a:lnSpc>
                <a:spcPct val="150000"/>
              </a:lnSpc>
              <a:spcBef>
                <a:spcPct val="0"/>
              </a:spcBef>
              <a:spcAft>
                <a:spcPct val="0"/>
              </a:spcAft>
              <a:buClrTx/>
              <a:buSzTx/>
              <a:buFontTx/>
              <a:buAutoNum type="arabicPeriod"/>
              <a:tabLst/>
              <a:defRPr/>
            </a:pPr>
            <a:r>
              <a:rPr kumimoji="0" lang="zh-CN" altLang="en-US" sz="240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民间</a:t>
            </a:r>
            <a:r>
              <a:rPr kumimoji="0" lang="zh-CN" altLang="en-US" sz="240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传说具有重要</a:t>
            </a:r>
            <a:r>
              <a:rPr kumimoji="0" lang="zh-CN" altLang="en-US" sz="2400" i="0" u="none"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的</a:t>
            </a:r>
            <a:r>
              <a:rPr kumimoji="0" lang="zh-CN" altLang="en-US" sz="2400" i="0" u="none" strike="noStrike" kern="1200" cap="none" spc="0" normalizeH="0" baseline="0" noProof="0" dirty="0" smtClean="0">
                <a:ln>
                  <a:noFill/>
                </a:ln>
                <a:solidFill>
                  <a:srgbClr val="FF0000"/>
                </a:solidFill>
                <a:effectLst/>
                <a:uLnTx/>
                <a:uFillTx/>
                <a:latin typeface="Microsoft YaHei" charset="-122"/>
                <a:ea typeface="Microsoft YaHei" charset="-122"/>
                <a:cs typeface="Microsoft YaHei" charset="-122"/>
              </a:rPr>
              <a:t>（历史）</a:t>
            </a:r>
            <a:r>
              <a:rPr kumimoji="0" lang="zh-CN" altLang="en-US" sz="2400" i="0" u="none" strike="noStrike" kern="1200" cap="none" spc="0" normalizeH="0" baseline="0" noProof="0" dirty="0" smtClean="0">
                <a:ln>
                  <a:noFill/>
                </a:ln>
                <a:effectLst/>
                <a:uLnTx/>
                <a:uFillTx/>
                <a:latin typeface="Microsoft YaHei" charset="-122"/>
                <a:ea typeface="Microsoft YaHei" charset="-122"/>
                <a:cs typeface="Microsoft YaHei" charset="-122"/>
              </a:rPr>
              <a:t>价值。（对历史事件的评价）</a:t>
            </a:r>
            <a:endParaRPr kumimoji="0" lang="en-US" altLang="zh-CN" sz="2400" i="0" u="none" strike="noStrike" kern="1200" cap="none" spc="0" normalizeH="0" baseline="0" noProof="0" dirty="0" smtClean="0">
              <a:ln>
                <a:noFill/>
              </a:ln>
              <a:effectLst/>
              <a:uLnTx/>
              <a:uFillTx/>
              <a:latin typeface="Microsoft YaHei" charset="-122"/>
              <a:ea typeface="Microsoft YaHei" charset="-122"/>
              <a:cs typeface="Microsoft YaHei" charset="-122"/>
            </a:endParaRPr>
          </a:p>
          <a:p>
            <a:pPr marL="457200" indent="-457200" fontAlgn="base" hangingPunct="0">
              <a:lnSpc>
                <a:spcPct val="150000"/>
              </a:lnSpc>
              <a:spcBef>
                <a:spcPct val="0"/>
              </a:spcBef>
              <a:spcAft>
                <a:spcPct val="0"/>
              </a:spcAft>
              <a:buFontTx/>
              <a:buAutoNum type="arabicPeriod"/>
              <a:defRPr/>
            </a:pPr>
            <a:r>
              <a:rPr lang="zh-CN" altLang="zh-CN" sz="2400" dirty="0" smtClean="0">
                <a:solidFill>
                  <a:prstClr val="black"/>
                </a:solidFill>
                <a:latin typeface="微软雅黑" panose="020B0503020204020204" charset="-122"/>
                <a:ea typeface="微软雅黑" panose="020B0503020204020204" charset="-122"/>
                <a:cs typeface="Calibri" panose="020F0502020204030204" charset="0"/>
              </a:rPr>
              <a:t>民间</a:t>
            </a:r>
            <a:r>
              <a:rPr lang="zh-CN" altLang="zh-CN" sz="2400" dirty="0">
                <a:solidFill>
                  <a:prstClr val="black"/>
                </a:solidFill>
                <a:latin typeface="微软雅黑" panose="020B0503020204020204" charset="-122"/>
                <a:ea typeface="微软雅黑" panose="020B0503020204020204" charset="-122"/>
                <a:cs typeface="Calibri" panose="020F0502020204030204" charset="0"/>
              </a:rPr>
              <a:t>传说具有较强</a:t>
            </a:r>
            <a:r>
              <a:rPr lang="zh-CN" altLang="zh-CN" sz="2400" dirty="0" smtClean="0">
                <a:solidFill>
                  <a:prstClr val="black"/>
                </a:solidFill>
                <a:latin typeface="微软雅黑" panose="020B0503020204020204" charset="-122"/>
                <a:ea typeface="微软雅黑" panose="020B0503020204020204" charset="-122"/>
                <a:cs typeface="Calibri" panose="020F0502020204030204" charset="0"/>
              </a:rPr>
              <a:t>的</a:t>
            </a:r>
            <a:r>
              <a:rPr lang="zh-CN" altLang="en-US" sz="2400" dirty="0" smtClean="0">
                <a:solidFill>
                  <a:srgbClr val="FF0000"/>
                </a:solidFill>
                <a:latin typeface="微软雅黑" panose="020B0503020204020204" charset="-122"/>
                <a:ea typeface="微软雅黑" panose="020B0503020204020204" charset="-122"/>
                <a:cs typeface="Calibri" panose="020F0502020204030204" charset="0"/>
              </a:rPr>
              <a:t>（ 实用）</a:t>
            </a:r>
            <a:r>
              <a:rPr lang="zh-CN" altLang="zh-CN" sz="2400" dirty="0" smtClean="0">
                <a:latin typeface="微软雅黑" panose="020B0503020204020204" charset="-122"/>
                <a:ea typeface="微软雅黑" panose="020B0503020204020204" charset="-122"/>
                <a:cs typeface="Calibri" panose="020F0502020204030204" charset="0"/>
              </a:rPr>
              <a:t>功能。</a:t>
            </a:r>
            <a:r>
              <a:rPr lang="zh-CN" altLang="en-US" sz="2400" dirty="0" smtClean="0">
                <a:latin typeface="微软雅黑" panose="020B0503020204020204" charset="-122"/>
                <a:ea typeface="微软雅黑" panose="020B0503020204020204" charset="-122"/>
                <a:cs typeface="Calibri" panose="020F0502020204030204" charset="0"/>
              </a:rPr>
              <a:t>（对旅游业的影响）</a:t>
            </a:r>
            <a:endParaRPr lang="en-US" altLang="zh-CN" sz="2400" dirty="0" smtClean="0">
              <a:latin typeface="微软雅黑" panose="020B0503020204020204" charset="-122"/>
              <a:ea typeface="微软雅黑" panose="020B0503020204020204" charset="-122"/>
              <a:cs typeface="Calibri" panose="020F0502020204030204" charset="0"/>
            </a:endParaRPr>
          </a:p>
          <a:p>
            <a:pPr marL="457200" indent="-457200" fontAlgn="base" hangingPunct="0">
              <a:lnSpc>
                <a:spcPct val="150000"/>
              </a:lnSpc>
              <a:spcBef>
                <a:spcPct val="0"/>
              </a:spcBef>
              <a:spcAft>
                <a:spcPct val="0"/>
              </a:spcAft>
              <a:buFontTx/>
              <a:buAutoNum type="arabicPeriod"/>
              <a:defRPr/>
            </a:pPr>
            <a:r>
              <a:rPr lang="zh-CN" altLang="zh-CN" sz="2400" dirty="0" smtClean="0">
                <a:solidFill>
                  <a:prstClr val="black"/>
                </a:solidFill>
                <a:latin typeface="微软雅黑" panose="020B0503020204020204" charset="-122"/>
                <a:ea typeface="微软雅黑" panose="020B0503020204020204" charset="-122"/>
                <a:cs typeface="Calibri" panose="020F0502020204030204" charset="0"/>
              </a:rPr>
              <a:t>民间</a:t>
            </a:r>
            <a:r>
              <a:rPr lang="zh-CN" altLang="zh-CN" sz="2400" dirty="0">
                <a:solidFill>
                  <a:prstClr val="black"/>
                </a:solidFill>
                <a:latin typeface="微软雅黑" panose="020B0503020204020204" charset="-122"/>
                <a:ea typeface="微软雅黑" panose="020B0503020204020204" charset="-122"/>
                <a:cs typeface="Calibri" panose="020F0502020204030204" charset="0"/>
              </a:rPr>
              <a:t>传说</a:t>
            </a:r>
            <a:r>
              <a:rPr lang="zh-CN" altLang="zh-CN" sz="2400" dirty="0">
                <a:latin typeface="微软雅黑" panose="020B0503020204020204" charset="-122"/>
                <a:ea typeface="微软雅黑" panose="020B0503020204020204" charset="-122"/>
                <a:cs typeface="Calibri" panose="020F0502020204030204" charset="0"/>
              </a:rPr>
              <a:t>有利于我们深刻</a:t>
            </a:r>
            <a:r>
              <a:rPr lang="zh-CN" altLang="zh-CN" sz="2400" dirty="0" smtClean="0">
                <a:latin typeface="微软雅黑" panose="020B0503020204020204" charset="-122"/>
                <a:ea typeface="微软雅黑" panose="020B0503020204020204" charset="-122"/>
                <a:cs typeface="Calibri" panose="020F0502020204030204" charset="0"/>
              </a:rPr>
              <a:t>理解</a:t>
            </a:r>
            <a:r>
              <a:rPr lang="zh-CN" altLang="en-US" sz="2400" dirty="0" smtClean="0">
                <a:solidFill>
                  <a:srgbClr val="C00000"/>
                </a:solidFill>
                <a:latin typeface="微软雅黑" panose="020B0503020204020204" charset="-122"/>
                <a:ea typeface="微软雅黑" panose="020B0503020204020204" charset="-122"/>
                <a:cs typeface="Calibri" panose="020F0502020204030204" charset="0"/>
              </a:rPr>
              <a:t>（</a:t>
            </a:r>
            <a:r>
              <a:rPr lang="zh-CN" altLang="en-US" sz="2400" dirty="0" smtClean="0">
                <a:solidFill>
                  <a:srgbClr val="FF0000"/>
                </a:solidFill>
                <a:latin typeface="微软雅黑" panose="020B0503020204020204" charset="-122"/>
                <a:ea typeface="微软雅黑" panose="020B0503020204020204" charset="-122"/>
                <a:cs typeface="Calibri" panose="020F0502020204030204" charset="0"/>
              </a:rPr>
              <a:t>乡土）</a:t>
            </a:r>
            <a:r>
              <a:rPr lang="zh-CN" altLang="en-US" sz="2400" dirty="0" smtClean="0">
                <a:latin typeface="微软雅黑" panose="020B0503020204020204" charset="-122"/>
                <a:ea typeface="微软雅黑" panose="020B0503020204020204" charset="-122"/>
                <a:cs typeface="Calibri" panose="020F0502020204030204" charset="0"/>
              </a:rPr>
              <a:t>文化</a:t>
            </a:r>
            <a:r>
              <a:rPr lang="zh-CN" altLang="zh-CN" sz="2400" dirty="0" smtClean="0">
                <a:latin typeface="微软雅黑" panose="020B0503020204020204" charset="-122"/>
                <a:ea typeface="微软雅黑" panose="020B0503020204020204" charset="-122"/>
                <a:cs typeface="Calibri" panose="020F0502020204030204" charset="0"/>
              </a:rPr>
              <a:t>和</a:t>
            </a:r>
            <a:r>
              <a:rPr lang="zh-CN" altLang="zh-CN" sz="2400" dirty="0">
                <a:latin typeface="微软雅黑" panose="020B0503020204020204" charset="-122"/>
                <a:ea typeface="微软雅黑" panose="020B0503020204020204" charset="-122"/>
                <a:cs typeface="Calibri" panose="020F0502020204030204" charset="0"/>
              </a:rPr>
              <a:t>民族精神。</a:t>
            </a:r>
          </a:p>
          <a:p>
            <a:pPr marL="457200" marR="0" lvl="0" indent="-457200" algn="l" defTabSz="914400" rtl="0" eaLnBrk="1" fontAlgn="base" latinLnBrk="0" hangingPunct="0">
              <a:lnSpc>
                <a:spcPct val="150000"/>
              </a:lnSpc>
              <a:spcBef>
                <a:spcPct val="0"/>
              </a:spcBef>
              <a:spcAft>
                <a:spcPct val="0"/>
              </a:spcAft>
              <a:buClrTx/>
              <a:buSzTx/>
              <a:buFontTx/>
              <a:buAutoNum type="arabicPeriod"/>
              <a:tabLst/>
              <a:defRPr/>
            </a:pPr>
            <a:endParaRPr kumimoji="0" lang="zh-CN" altLang="zh-CN" sz="2400" i="0" u="none" strike="noStrike" kern="1200" cap="none" spc="0" normalizeH="0" baseline="0" noProof="0" dirty="0">
              <a:ln>
                <a:noFill/>
              </a:ln>
              <a:effectLst/>
              <a:uLnTx/>
              <a:uFillTx/>
              <a:latin typeface="Microsoft YaHei" charset="-122"/>
              <a:ea typeface="Microsoft YaHei" charset="-122"/>
              <a:cs typeface="Microsoft YaHei" charset="-122"/>
            </a:endParaRPr>
          </a:p>
        </p:txBody>
      </p:sp>
      <p:pic>
        <p:nvPicPr>
          <p:cNvPr id="3" name="图片 2"/>
          <p:cNvPicPr>
            <a:picLocks noChangeAspect="1"/>
          </p:cNvPicPr>
          <p:nvPr/>
        </p:nvPicPr>
        <p:blipFill>
          <a:blip r:embed="rId3"/>
          <a:stretch>
            <a:fillRect/>
          </a:stretch>
        </p:blipFill>
        <p:spPr>
          <a:xfrm>
            <a:off x="9099030" y="0"/>
            <a:ext cx="3092970" cy="1302724"/>
          </a:xfrm>
          <a:prstGeom prst="rect">
            <a:avLst/>
          </a:prstGeom>
        </p:spPr>
      </p:pic>
    </p:spTree>
    <p:custDataLst>
      <p:tags r:id="rId1"/>
    </p:custDataLst>
    <p:extLst>
      <p:ext uri="{BB962C8B-B14F-4D97-AF65-F5344CB8AC3E}">
        <p14:creationId xmlns:p14="http://schemas.microsoft.com/office/powerpoint/2010/main" val="12114629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810" y="1778544"/>
            <a:ext cx="10897870" cy="2308324"/>
          </a:xfrm>
          <a:prstGeom prst="rect">
            <a:avLst/>
          </a:prstGeom>
          <a:noFill/>
        </p:spPr>
        <p:txBody>
          <a:bodyPr wrap="square" rtlCol="0" anchor="t">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en-US" altLang="zh-CN"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1</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）我国</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民间传说中还有一种较为独特的种类——</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仙话</a:t>
            </a:r>
            <a:r>
              <a:rPr kumimoji="0" lang="zh-CN" altLang="en-US" sz="24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。这种以</a:t>
            </a:r>
            <a:r>
              <a:rPr kumimoji="0" lang="zh-CN" altLang="en-US" sz="24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Calibri" panose="020F0502020204030204" charset="0"/>
                <a:sym typeface="+mn-ea"/>
              </a:rPr>
              <a:t>叙述神仙活动为中心内容</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的传说，早在</a:t>
            </a:r>
            <a:r>
              <a:rPr kumimoji="0" lang="zh-CN" altLang="en-US" sz="24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春秋战国</a:t>
            </a:r>
            <a:r>
              <a:rPr kumimoji="0" lang="zh-CN" altLang="en-US" sz="24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时期就已经出现。</a:t>
            </a:r>
          </a:p>
          <a:p>
            <a:pPr lvl="0" indent="457200" fontAlgn="base" hangingPunct="0">
              <a:lnSpc>
                <a:spcPct val="150000"/>
              </a:lnSpc>
              <a:spcBef>
                <a:spcPct val="0"/>
              </a:spcBef>
              <a:spcAft>
                <a:spcPct val="0"/>
              </a:spcAft>
              <a:defRPr/>
            </a:pP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）内容较为复杂，既含有</a:t>
            </a:r>
            <a:r>
              <a:rPr lang="zh-CN" altLang="en-US" sz="2400" dirty="0">
                <a:solidFill>
                  <a:srgbClr val="C00000"/>
                </a:solidFill>
                <a:latin typeface="Microsoft YaHei" charset="-122"/>
                <a:ea typeface="Microsoft YaHei" charset="-122"/>
                <a:cs typeface="Microsoft YaHei" charset="-122"/>
              </a:rPr>
              <a:t>出世隐逸</a:t>
            </a:r>
            <a:r>
              <a:rPr lang="zh-CN" altLang="en-US" sz="2400" dirty="0">
                <a:latin typeface="Microsoft YaHei" charset="-122"/>
                <a:ea typeface="Microsoft YaHei" charset="-122"/>
                <a:cs typeface="Microsoft YaHei" charset="-122"/>
              </a:rPr>
              <a:t>的消极思想，又包含</a:t>
            </a:r>
            <a:r>
              <a:rPr lang="zh-CN" altLang="en-US" sz="2400" dirty="0">
                <a:solidFill>
                  <a:srgbClr val="C00000"/>
                </a:solidFill>
                <a:latin typeface="Microsoft YaHei" charset="-122"/>
                <a:ea typeface="Microsoft YaHei" charset="-122"/>
                <a:cs typeface="Microsoft YaHei" charset="-122"/>
              </a:rPr>
              <a:t>积极进取</a:t>
            </a:r>
            <a:r>
              <a:rPr lang="zh-CN" altLang="en-US" sz="2400" dirty="0">
                <a:latin typeface="Microsoft YaHei" charset="-122"/>
                <a:ea typeface="Microsoft YaHei" charset="-122"/>
                <a:cs typeface="Microsoft YaHei" charset="-122"/>
              </a:rPr>
              <a:t>精神，艺术表现手法</a:t>
            </a:r>
            <a:r>
              <a:rPr lang="zh-CN" altLang="en-US" sz="2400" dirty="0" smtClean="0">
                <a:solidFill>
                  <a:srgbClr val="C00000"/>
                </a:solidFill>
                <a:latin typeface="Microsoft YaHei" charset="-122"/>
                <a:ea typeface="Microsoft YaHei" charset="-122"/>
                <a:cs typeface="Microsoft YaHei" charset="-122"/>
              </a:rPr>
              <a:t>奇特，想象</a:t>
            </a:r>
            <a:r>
              <a:rPr lang="zh-CN" altLang="en-US" sz="2400" dirty="0">
                <a:solidFill>
                  <a:srgbClr val="C00000"/>
                </a:solidFill>
                <a:latin typeface="Microsoft YaHei" charset="-122"/>
                <a:ea typeface="Microsoft YaHei" charset="-122"/>
                <a:cs typeface="Microsoft YaHei" charset="-122"/>
              </a:rPr>
              <a:t>别致</a:t>
            </a:r>
            <a:r>
              <a:rPr lang="zh-CN" altLang="en-US" sz="2400" dirty="0" smtClean="0">
                <a:latin typeface="Microsoft YaHei" charset="-122"/>
                <a:ea typeface="Microsoft YaHei" charset="-122"/>
                <a:cs typeface="Microsoft YaHei" charset="-122"/>
              </a:rPr>
              <a:t>。</a:t>
            </a:r>
            <a:endParaRPr kumimoji="0" lang="zh-CN" altLang="en-US" sz="2400" b="0"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p:txBody>
      </p:sp>
      <p:sp>
        <p:nvSpPr>
          <p:cNvPr id="4" name="文本框 3"/>
          <p:cNvSpPr txBox="1"/>
          <p:nvPr/>
        </p:nvSpPr>
        <p:spPr>
          <a:xfrm>
            <a:off x="228600" y="583565"/>
            <a:ext cx="3674404" cy="66248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srgbClr val="0070C0"/>
                </a:solidFill>
                <a:latin typeface="微软雅黑" panose="020B0503020204020204" charset="-122"/>
                <a:ea typeface="微软雅黑" panose="020B0503020204020204" charset="-122"/>
                <a:cs typeface="Calibri" panose="020F0502020204030204" charset="0"/>
                <a:sym typeface="+mn-ea"/>
              </a:rPr>
              <a:t>4.3.2</a:t>
            </a:r>
            <a:r>
              <a:rPr lang="zh-CN" altLang="en-US" sz="2800" b="1" dirty="0">
                <a:solidFill>
                  <a:srgbClr val="0070C0"/>
                </a:solidFill>
                <a:latin typeface="微软雅黑" panose="020B0503020204020204" charset="-122"/>
                <a:ea typeface="微软雅黑" panose="020B0503020204020204" charset="-122"/>
                <a:cs typeface="Calibri" panose="020F0502020204030204" charset="0"/>
                <a:sym typeface="+mn-ea"/>
              </a:rPr>
              <a:t> </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sym typeface="+mn-ea"/>
              </a:rPr>
              <a:t>民间传说的研究</a:t>
            </a:r>
          </a:p>
        </p:txBody>
      </p:sp>
      <p:sp>
        <p:nvSpPr>
          <p:cNvPr id="24" name="五边形 23"/>
          <p:cNvSpPr/>
          <p:nvPr/>
        </p:nvSpPr>
        <p:spPr>
          <a:xfrm flipH="1">
            <a:off x="3958489" y="794233"/>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名词解释</a:t>
            </a:r>
            <a:endParaRPr kumimoji="0" lang="zh-CN"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5" name="图片 4"/>
          <p:cNvPicPr>
            <a:picLocks noChangeAspect="1"/>
          </p:cNvPicPr>
          <p:nvPr/>
        </p:nvPicPr>
        <p:blipFill>
          <a:blip r:embed="rId4"/>
          <a:stretch>
            <a:fillRect/>
          </a:stretch>
        </p:blipFill>
        <p:spPr>
          <a:xfrm>
            <a:off x="9099030" y="0"/>
            <a:ext cx="3092970" cy="1302724"/>
          </a:xfrm>
          <a:prstGeom prst="rect">
            <a:avLst/>
          </a:prstGeom>
        </p:spPr>
      </p:pic>
      <p:sp>
        <p:nvSpPr>
          <p:cNvPr id="3" name="矩形 2"/>
          <p:cNvSpPr/>
          <p:nvPr/>
        </p:nvSpPr>
        <p:spPr>
          <a:xfrm>
            <a:off x="401410" y="4388908"/>
            <a:ext cx="11386457" cy="707886"/>
          </a:xfrm>
          <a:prstGeom prst="rect">
            <a:avLst/>
          </a:prstGeom>
        </p:spPr>
        <p:txBody>
          <a:bodyPr wrap="square">
            <a:spAutoFit/>
          </a:bodyPr>
          <a:lstStyle/>
          <a:p>
            <a:r>
              <a:rPr lang="zh-CN" altLang="en-US" sz="2000" dirty="0">
                <a:latin typeface="STKaiti" charset="-122"/>
                <a:ea typeface="STKaiti" charset="-122"/>
                <a:cs typeface="STKaiti" charset="-122"/>
              </a:rPr>
              <a:t>我国古代仙话的专门集子有刘向</a:t>
            </a:r>
            <a:r>
              <a:rPr lang="en-US" altLang="zh-CN" sz="2000" dirty="0">
                <a:latin typeface="STKaiti" charset="-122"/>
                <a:ea typeface="STKaiti" charset="-122"/>
                <a:cs typeface="STKaiti" charset="-122"/>
              </a:rPr>
              <a:t>《</a:t>
            </a:r>
            <a:r>
              <a:rPr lang="zh-CN" altLang="en-US" sz="2000" dirty="0">
                <a:latin typeface="STKaiti" charset="-122"/>
                <a:ea typeface="STKaiti" charset="-122"/>
                <a:cs typeface="STKaiti" charset="-122"/>
              </a:rPr>
              <a:t>列仙传</a:t>
            </a:r>
            <a:r>
              <a:rPr lang="en-US" altLang="zh-CN" sz="2000" dirty="0">
                <a:latin typeface="STKaiti" charset="-122"/>
                <a:ea typeface="STKaiti" charset="-122"/>
                <a:cs typeface="STKaiti" charset="-122"/>
              </a:rPr>
              <a:t>》</a:t>
            </a:r>
            <a:r>
              <a:rPr lang="zh-CN" altLang="en-US" sz="2000" dirty="0">
                <a:latin typeface="STKaiti" charset="-122"/>
                <a:ea typeface="STKaiti" charset="-122"/>
                <a:cs typeface="STKaiti" charset="-122"/>
              </a:rPr>
              <a:t>、葛洪</a:t>
            </a:r>
            <a:r>
              <a:rPr lang="en-US" altLang="zh-CN" sz="2000" dirty="0">
                <a:latin typeface="STKaiti" charset="-122"/>
                <a:ea typeface="STKaiti" charset="-122"/>
                <a:cs typeface="STKaiti" charset="-122"/>
              </a:rPr>
              <a:t>《</a:t>
            </a:r>
            <a:r>
              <a:rPr lang="zh-CN" altLang="en-US" sz="2000" dirty="0">
                <a:latin typeface="STKaiti" charset="-122"/>
                <a:ea typeface="STKaiti" charset="-122"/>
                <a:cs typeface="STKaiti" charset="-122"/>
              </a:rPr>
              <a:t>神仙传</a:t>
            </a:r>
            <a:r>
              <a:rPr lang="en-US" altLang="zh-CN" sz="2000" dirty="0">
                <a:latin typeface="STKaiti" charset="-122"/>
                <a:ea typeface="STKaiti" charset="-122"/>
                <a:cs typeface="STKaiti" charset="-122"/>
              </a:rPr>
              <a:t>》 </a:t>
            </a:r>
            <a:r>
              <a:rPr lang="zh-CN" altLang="en-US" sz="2000" dirty="0">
                <a:latin typeface="STKaiti" charset="-122"/>
                <a:ea typeface="STKaiti" charset="-122"/>
                <a:cs typeface="STKaiti" charset="-122"/>
              </a:rPr>
              <a:t>、杜光庭</a:t>
            </a:r>
            <a:r>
              <a:rPr lang="en-US" altLang="zh-CN" sz="2000" dirty="0">
                <a:latin typeface="STKaiti" charset="-122"/>
                <a:ea typeface="STKaiti" charset="-122"/>
                <a:cs typeface="STKaiti" charset="-122"/>
              </a:rPr>
              <a:t>《</a:t>
            </a:r>
            <a:r>
              <a:rPr lang="zh-CN" altLang="en-US" sz="2000" dirty="0">
                <a:latin typeface="STKaiti" charset="-122"/>
                <a:ea typeface="STKaiti" charset="-122"/>
                <a:cs typeface="STKaiti" charset="-122"/>
              </a:rPr>
              <a:t>墉城集仙录</a:t>
            </a:r>
            <a:r>
              <a:rPr lang="en-US" altLang="zh-CN" sz="2000" dirty="0">
                <a:latin typeface="STKaiti" charset="-122"/>
                <a:ea typeface="STKaiti" charset="-122"/>
                <a:cs typeface="STKaiti" charset="-122"/>
              </a:rPr>
              <a:t>》 </a:t>
            </a:r>
            <a:r>
              <a:rPr lang="zh-CN" altLang="en-US" sz="2000" dirty="0">
                <a:latin typeface="STKaiti" charset="-122"/>
                <a:ea typeface="STKaiti" charset="-122"/>
                <a:cs typeface="STKaiti" charset="-122"/>
              </a:rPr>
              <a:t>、王世贞</a:t>
            </a:r>
            <a:r>
              <a:rPr lang="en-US" altLang="zh-CN" sz="2000" dirty="0">
                <a:latin typeface="STKaiti" charset="-122"/>
                <a:ea typeface="STKaiti" charset="-122"/>
                <a:cs typeface="STKaiti" charset="-122"/>
              </a:rPr>
              <a:t>《</a:t>
            </a:r>
            <a:r>
              <a:rPr lang="zh-CN" altLang="en-US" sz="2000" dirty="0">
                <a:latin typeface="STKaiti" charset="-122"/>
                <a:ea typeface="STKaiti" charset="-122"/>
                <a:cs typeface="STKaiti" charset="-122"/>
              </a:rPr>
              <a:t>列仙全传</a:t>
            </a:r>
            <a:r>
              <a:rPr lang="en-US" altLang="zh-CN" sz="2000" dirty="0">
                <a:latin typeface="STKaiti" charset="-122"/>
                <a:ea typeface="STKaiti" charset="-122"/>
                <a:cs typeface="STKaiti" charset="-122"/>
              </a:rPr>
              <a:t>》 </a:t>
            </a:r>
            <a:r>
              <a:rPr lang="zh-CN" altLang="en-US" sz="2000" dirty="0" smtClean="0">
                <a:latin typeface="STKaiti" charset="-122"/>
                <a:ea typeface="STKaiti" charset="-122"/>
                <a:cs typeface="STKaiti" charset="-122"/>
              </a:rPr>
              <a:t>。</a:t>
            </a:r>
            <a:endParaRPr lang="zh-CN" altLang="en-US" sz="2000" dirty="0">
              <a:latin typeface="STKaiti" charset="-122"/>
              <a:ea typeface="STKaiti" charset="-122"/>
              <a:cs typeface="STKaiti" charset="-122"/>
            </a:endParaRPr>
          </a:p>
        </p:txBody>
      </p:sp>
    </p:spTree>
    <p:custDataLst>
      <p:tags r:id="rId1"/>
    </p:custDataLst>
    <p:extLst>
      <p:ext uri="{BB962C8B-B14F-4D97-AF65-F5344CB8AC3E}">
        <p14:creationId xmlns:p14="http://schemas.microsoft.com/office/powerpoint/2010/main" val="20036693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第四章</a:t>
            </a:r>
          </a:p>
        </p:txBody>
      </p:sp>
      <p:pic>
        <p:nvPicPr>
          <p:cNvPr id="3" name="图片 2" descr="第四章  民间传说"/>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764155" y="-27940"/>
            <a:ext cx="7914005" cy="6914515"/>
          </a:xfrm>
          <a:prstGeom prst="rect">
            <a:avLst/>
          </a:prstGeom>
        </p:spPr>
      </p:pic>
      <p:sp>
        <p:nvSpPr>
          <p:cNvPr id="2" name="文本框 1"/>
          <p:cNvSpPr txBox="1"/>
          <p:nvPr/>
        </p:nvSpPr>
        <p:spPr>
          <a:xfrm>
            <a:off x="8055429" y="108857"/>
            <a:ext cx="1088571" cy="369332"/>
          </a:xfrm>
          <a:prstGeom prst="rect">
            <a:avLst/>
          </a:prstGeom>
          <a:solidFill>
            <a:schemeClr val="bg1"/>
          </a:solidFill>
        </p:spPr>
        <p:txBody>
          <a:bodyPr wrap="square" rtlCol="0">
            <a:spAutoFit/>
          </a:bodyPr>
          <a:lstStyle/>
          <a:p>
            <a:endParaRPr kumimoji="1" lang="zh-CN" altLang="en-US" dirty="0"/>
          </a:p>
        </p:txBody>
      </p:sp>
      <p:sp>
        <p:nvSpPr>
          <p:cNvPr id="5" name="文本框 4"/>
          <p:cNvSpPr txBox="1"/>
          <p:nvPr/>
        </p:nvSpPr>
        <p:spPr>
          <a:xfrm>
            <a:off x="8262259" y="682382"/>
            <a:ext cx="881742" cy="369332"/>
          </a:xfrm>
          <a:prstGeom prst="rect">
            <a:avLst/>
          </a:prstGeom>
          <a:solidFill>
            <a:schemeClr val="bg1"/>
          </a:solidFill>
        </p:spPr>
        <p:txBody>
          <a:bodyPr wrap="square" rtlCol="0">
            <a:spAutoFit/>
          </a:bodyPr>
          <a:lstStyle/>
          <a:p>
            <a:endParaRPr kumimoji="1" lang="zh-CN" altLang="en-US" dirty="0"/>
          </a:p>
        </p:txBody>
      </p:sp>
    </p:spTree>
    <p:custDataLst>
      <p:tags r:id="rId1"/>
    </p:custDataLst>
    <p:extLst>
      <p:ext uri="{BB962C8B-B14F-4D97-AF65-F5344CB8AC3E}">
        <p14:creationId xmlns:p14="http://schemas.microsoft.com/office/powerpoint/2010/main" val="8586016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第四章</a:t>
            </a:r>
          </a:p>
        </p:txBody>
      </p:sp>
      <p:pic>
        <p:nvPicPr>
          <p:cNvPr id="3" name="图片 2" descr="第四章  民间传说"/>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764155" y="-27940"/>
            <a:ext cx="7914005" cy="6914515"/>
          </a:xfrm>
          <a:prstGeom prst="rect">
            <a:avLst/>
          </a:prstGeom>
        </p:spPr>
      </p:pic>
      <p:sp>
        <p:nvSpPr>
          <p:cNvPr id="2" name="文本框 1"/>
          <p:cNvSpPr txBox="1"/>
          <p:nvPr/>
        </p:nvSpPr>
        <p:spPr>
          <a:xfrm>
            <a:off x="6449787" y="2688558"/>
            <a:ext cx="1088571" cy="369332"/>
          </a:xfrm>
          <a:prstGeom prst="rect">
            <a:avLst/>
          </a:prstGeom>
          <a:solidFill>
            <a:schemeClr val="bg1"/>
          </a:solidFill>
        </p:spPr>
        <p:txBody>
          <a:bodyPr wrap="square" rtlCol="0">
            <a:spAutoFit/>
          </a:bodyPr>
          <a:lstStyle/>
          <a:p>
            <a:endParaRPr kumimoji="1" lang="zh-CN" altLang="en-US" dirty="0"/>
          </a:p>
        </p:txBody>
      </p:sp>
      <p:sp>
        <p:nvSpPr>
          <p:cNvPr id="5" name="文本框 4"/>
          <p:cNvSpPr txBox="1"/>
          <p:nvPr/>
        </p:nvSpPr>
        <p:spPr>
          <a:xfrm>
            <a:off x="6553202" y="1368182"/>
            <a:ext cx="881742" cy="369332"/>
          </a:xfrm>
          <a:prstGeom prst="rect">
            <a:avLst/>
          </a:prstGeom>
          <a:solidFill>
            <a:schemeClr val="bg1"/>
          </a:solidFill>
        </p:spPr>
        <p:txBody>
          <a:bodyPr wrap="square" rtlCol="0">
            <a:spAutoFit/>
          </a:bodyPr>
          <a:lstStyle/>
          <a:p>
            <a:endParaRPr kumimoji="1" lang="zh-CN" altLang="en-US" dirty="0"/>
          </a:p>
        </p:txBody>
      </p:sp>
    </p:spTree>
    <p:custDataLst>
      <p:tags r:id="rId1"/>
    </p:custDataLst>
    <p:extLst>
      <p:ext uri="{BB962C8B-B14F-4D97-AF65-F5344CB8AC3E}">
        <p14:creationId xmlns:p14="http://schemas.microsoft.com/office/powerpoint/2010/main" val="94124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5632" y="1145546"/>
            <a:ext cx="4136069"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4.1.1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民间传说的界定</a:t>
            </a:r>
          </a:p>
        </p:txBody>
      </p:sp>
      <p:sp>
        <p:nvSpPr>
          <p:cNvPr id="5" name="Rectangle 1"/>
          <p:cNvSpPr>
            <a:spLocks noChangeArrowheads="1"/>
          </p:cNvSpPr>
          <p:nvPr/>
        </p:nvSpPr>
        <p:spPr bwMode="auto">
          <a:xfrm>
            <a:off x="873879" y="1992368"/>
            <a:ext cx="9576762" cy="3416320"/>
          </a:xfrm>
          <a:prstGeom prst="rect">
            <a:avLst/>
          </a:prstGeom>
          <a:noFill/>
          <a:ln w="9525">
            <a:noFill/>
            <a:miter lim="800000"/>
          </a:ln>
          <a:effectLst/>
        </p:spPr>
        <p:txBody>
          <a:bodyPr vert="horz" wrap="square" lIns="91440" tIns="45720" rIns="91440" bIns="45720" numCol="1" anchor="ctr" anchorCtr="0" compatLnSpc="1">
            <a:spAutoFit/>
          </a:bodyPr>
          <a:lstStyle/>
          <a:p>
            <a:pPr>
              <a:lnSpc>
                <a:spcPct val="150000"/>
              </a:lnSpc>
            </a:pPr>
            <a:r>
              <a:rPr lang="zh-CN" altLang="en-US" sz="2400" dirty="0">
                <a:latin typeface="Microsoft YaHei" charset="-122"/>
                <a:ea typeface="Microsoft YaHei" charset="-122"/>
                <a:cs typeface="Microsoft YaHei" charset="-122"/>
              </a:rPr>
              <a:t>（ </a:t>
            </a:r>
            <a:r>
              <a:rPr lang="en-US" altLang="zh-CN" sz="2400" dirty="0" smtClean="0">
                <a:solidFill>
                  <a:srgbClr val="C00000"/>
                </a:solidFill>
                <a:latin typeface="Microsoft YaHei" charset="-122"/>
                <a:ea typeface="Microsoft YaHei" charset="-122"/>
                <a:cs typeface="Microsoft YaHei" charset="-122"/>
              </a:rPr>
              <a:t>c</a:t>
            </a:r>
            <a:r>
              <a:rPr lang="zh-CN" altLang="en-US" sz="2400" dirty="0" smtClean="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将民间叙事分为划分为民间故事、传说和神话。</a:t>
            </a:r>
            <a:br>
              <a:rPr lang="zh-CN" altLang="en-US" sz="2400" dirty="0">
                <a:latin typeface="Microsoft YaHei" charset="-122"/>
                <a:ea typeface="Microsoft YaHei" charset="-122"/>
                <a:cs typeface="Microsoft YaHei" charset="-122"/>
              </a:rPr>
            </a:b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柳田国男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斯蒂▪汤普森 </a:t>
            </a:r>
          </a:p>
          <a:p>
            <a:pPr>
              <a:lnSpc>
                <a:spcPct val="150000"/>
              </a:lnSpc>
            </a:pPr>
            <a:r>
              <a:rPr lang="en-US" altLang="zh-CN" sz="2400" dirty="0">
                <a:solidFill>
                  <a:srgbClr val="C00000"/>
                </a:solidFill>
                <a:latin typeface="Microsoft YaHei" charset="-122"/>
                <a:ea typeface="Microsoft YaHei" charset="-122"/>
                <a:cs typeface="Microsoft YaHei" charset="-122"/>
              </a:rPr>
              <a:t>C:</a:t>
            </a:r>
            <a:r>
              <a:rPr lang="zh-CN" altLang="en-US" sz="2400" dirty="0">
                <a:solidFill>
                  <a:srgbClr val="C00000"/>
                </a:solidFill>
                <a:latin typeface="Microsoft YaHei" charset="-122"/>
                <a:ea typeface="Microsoft YaHei" charset="-122"/>
                <a:cs typeface="Microsoft YaHei" charset="-122"/>
              </a:rPr>
              <a:t>格林兄弟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阿兰▪邓迪斯</a:t>
            </a:r>
          </a:p>
        </p:txBody>
      </p:sp>
      <p:sp>
        <p:nvSpPr>
          <p:cNvPr id="8" name="五边形 7"/>
          <p:cNvSpPr/>
          <p:nvPr/>
        </p:nvSpPr>
        <p:spPr>
          <a:xfrm flipH="1">
            <a:off x="5040630" y="935355"/>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2" name="文本框 1"/>
          <p:cNvSpPr txBox="1"/>
          <p:nvPr/>
        </p:nvSpPr>
        <p:spPr>
          <a:xfrm>
            <a:off x="645712" y="266087"/>
            <a:ext cx="4642618" cy="662489"/>
          </a:xfrm>
          <a:prstGeom prst="rect">
            <a:avLst/>
          </a:prstGeom>
          <a:noFill/>
        </p:spPr>
        <p:txBody>
          <a:bodyPr wrap="none" rtlCol="0" anchor="t">
            <a:spAutoFit/>
          </a:bodyPr>
          <a:lstStyle/>
          <a:p>
            <a:pPr>
              <a:lnSpc>
                <a:spcPct val="150000"/>
              </a:lnSpc>
            </a:pPr>
            <a:r>
              <a:rPr lang="en-US" altLang="zh-CN" sz="2800" b="1" dirty="0">
                <a:latin typeface="微软雅黑" panose="020B0503020204020204" charset="-122"/>
                <a:ea typeface="微软雅黑" panose="020B0503020204020204" charset="-122"/>
                <a:sym typeface="+mn-ea"/>
              </a:rPr>
              <a:t>4.1</a:t>
            </a:r>
            <a:r>
              <a:rPr lang="zh-CN" altLang="en-US" sz="2800" b="1" dirty="0">
                <a:latin typeface="微软雅黑" panose="020B0503020204020204" charset="-122"/>
                <a:ea typeface="微软雅黑" panose="020B0503020204020204" charset="-122"/>
                <a:sym typeface="+mn-ea"/>
              </a:rPr>
              <a:t> </a:t>
            </a:r>
            <a:r>
              <a:rPr lang="zh-CN" altLang="en-US" sz="2800" b="1" dirty="0">
                <a:solidFill>
                  <a:schemeClr val="tx1"/>
                </a:solidFill>
                <a:latin typeface="微软雅黑" panose="020B0503020204020204" charset="-122"/>
                <a:ea typeface="微软雅黑" panose="020B0503020204020204" charset="-122"/>
                <a:sym typeface="+mn-ea"/>
              </a:rPr>
              <a:t>  民间传说的界定与分类</a:t>
            </a:r>
          </a:p>
        </p:txBody>
      </p:sp>
      <p:pic>
        <p:nvPicPr>
          <p:cNvPr id="6" name="图片 5"/>
          <p:cNvPicPr>
            <a:picLocks noChangeAspect="1"/>
          </p:cNvPicPr>
          <p:nvPr/>
        </p:nvPicPr>
        <p:blipFill>
          <a:blip r:embed="rId4"/>
          <a:stretch>
            <a:fillRect/>
          </a:stretch>
        </p:blipFill>
        <p:spPr>
          <a:xfrm>
            <a:off x="8709284" y="0"/>
            <a:ext cx="3482715" cy="1451811"/>
          </a:xfrm>
          <a:prstGeom prst="rect">
            <a:avLst/>
          </a:prstGeom>
        </p:spPr>
      </p:pic>
    </p:spTree>
    <p:custDataLst>
      <p:tags r:id="rId1"/>
    </p:custDataLst>
    <p:extLst>
      <p:ext uri="{BB962C8B-B14F-4D97-AF65-F5344CB8AC3E}">
        <p14:creationId xmlns:p14="http://schemas.microsoft.com/office/powerpoint/2010/main" val="631422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第四章</a:t>
            </a:r>
          </a:p>
        </p:txBody>
      </p:sp>
      <p:pic>
        <p:nvPicPr>
          <p:cNvPr id="3" name="图片 2" descr="第四章  民间传说"/>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764155" y="-27940"/>
            <a:ext cx="7914005" cy="6914515"/>
          </a:xfrm>
          <a:prstGeom prst="rect">
            <a:avLst/>
          </a:prstGeom>
        </p:spPr>
      </p:pic>
      <p:sp>
        <p:nvSpPr>
          <p:cNvPr id="2" name="文本框 1"/>
          <p:cNvSpPr txBox="1"/>
          <p:nvPr/>
        </p:nvSpPr>
        <p:spPr>
          <a:xfrm>
            <a:off x="6553202" y="3942712"/>
            <a:ext cx="1502227" cy="369332"/>
          </a:xfrm>
          <a:prstGeom prst="rect">
            <a:avLst/>
          </a:prstGeom>
          <a:solidFill>
            <a:schemeClr val="bg1"/>
          </a:solidFill>
        </p:spPr>
        <p:txBody>
          <a:bodyPr wrap="square" rtlCol="0">
            <a:spAutoFit/>
          </a:bodyPr>
          <a:lstStyle/>
          <a:p>
            <a:endParaRPr kumimoji="1" lang="zh-CN" altLang="en-US" dirty="0"/>
          </a:p>
        </p:txBody>
      </p:sp>
      <p:sp>
        <p:nvSpPr>
          <p:cNvPr id="5" name="文本框 4"/>
          <p:cNvSpPr txBox="1"/>
          <p:nvPr/>
        </p:nvSpPr>
        <p:spPr>
          <a:xfrm>
            <a:off x="6553202" y="4437953"/>
            <a:ext cx="772884" cy="369332"/>
          </a:xfrm>
          <a:prstGeom prst="rect">
            <a:avLst/>
          </a:prstGeom>
          <a:solidFill>
            <a:schemeClr val="bg1"/>
          </a:solidFill>
        </p:spPr>
        <p:txBody>
          <a:bodyPr wrap="square" rtlCol="0">
            <a:spAutoFit/>
          </a:bodyPr>
          <a:lstStyle/>
          <a:p>
            <a:endParaRPr kumimoji="1" lang="zh-CN" altLang="en-US" dirty="0"/>
          </a:p>
        </p:txBody>
      </p:sp>
    </p:spTree>
    <p:custDataLst>
      <p:tags r:id="rId1"/>
    </p:custDataLst>
    <p:extLst>
      <p:ext uri="{BB962C8B-B14F-4D97-AF65-F5344CB8AC3E}">
        <p14:creationId xmlns:p14="http://schemas.microsoft.com/office/powerpoint/2010/main" val="1187348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9730" y="250825"/>
            <a:ext cx="1407795" cy="58356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prstClr val="black"/>
                </a:solidFill>
                <a:effectLst/>
                <a:uLnTx/>
                <a:uFillTx/>
                <a:latin typeface="方正清刻本悦宋简体" panose="02000000000000000000" charset="-122"/>
                <a:ea typeface="方正清刻本悦宋简体" panose="02000000000000000000" charset="-122"/>
                <a:cs typeface="+mn-cs"/>
              </a:rPr>
              <a:t>第四章</a:t>
            </a:r>
          </a:p>
        </p:txBody>
      </p:sp>
      <p:pic>
        <p:nvPicPr>
          <p:cNvPr id="3" name="图片 2" descr="第四章  民间传说"/>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764155" y="-27940"/>
            <a:ext cx="7914005" cy="6914515"/>
          </a:xfrm>
          <a:prstGeom prst="rect">
            <a:avLst/>
          </a:prstGeom>
        </p:spPr>
      </p:pic>
      <p:sp>
        <p:nvSpPr>
          <p:cNvPr id="2" name="文本框 1"/>
          <p:cNvSpPr txBox="1"/>
          <p:nvPr/>
        </p:nvSpPr>
        <p:spPr>
          <a:xfrm>
            <a:off x="8251373" y="6359341"/>
            <a:ext cx="968827" cy="369332"/>
          </a:xfrm>
          <a:prstGeom prst="rect">
            <a:avLst/>
          </a:prstGeom>
          <a:solidFill>
            <a:schemeClr val="bg1"/>
          </a:solidFill>
        </p:spPr>
        <p:txBody>
          <a:bodyPr wrap="square" rtlCol="0">
            <a:spAutoFit/>
          </a:bodyPr>
          <a:lstStyle/>
          <a:p>
            <a:endParaRPr kumimoji="1" lang="zh-CN" altLang="en-US" dirty="0"/>
          </a:p>
        </p:txBody>
      </p:sp>
      <p:sp>
        <p:nvSpPr>
          <p:cNvPr id="5" name="文本框 4"/>
          <p:cNvSpPr txBox="1"/>
          <p:nvPr/>
        </p:nvSpPr>
        <p:spPr>
          <a:xfrm>
            <a:off x="6531431" y="5414643"/>
            <a:ext cx="968826" cy="369332"/>
          </a:xfrm>
          <a:prstGeom prst="rect">
            <a:avLst/>
          </a:prstGeom>
          <a:solidFill>
            <a:schemeClr val="bg1"/>
          </a:solidFill>
        </p:spPr>
        <p:txBody>
          <a:bodyPr wrap="square" rtlCol="0">
            <a:spAutoFit/>
          </a:bodyPr>
          <a:lstStyle/>
          <a:p>
            <a:endParaRPr kumimoji="1" lang="zh-CN" altLang="en-US" dirty="0"/>
          </a:p>
        </p:txBody>
      </p:sp>
    </p:spTree>
    <p:custDataLst>
      <p:tags r:id="rId1"/>
    </p:custDataLst>
    <p:extLst>
      <p:ext uri="{BB962C8B-B14F-4D97-AF65-F5344CB8AC3E}">
        <p14:creationId xmlns:p14="http://schemas.microsoft.com/office/powerpoint/2010/main" val="13473008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
        <p:nvSpPr>
          <p:cNvPr id="3" name="矩形 2"/>
          <p:cNvSpPr/>
          <p:nvPr/>
        </p:nvSpPr>
        <p:spPr>
          <a:xfrm>
            <a:off x="710565" y="1422738"/>
            <a:ext cx="7867378" cy="2862322"/>
          </a:xfrm>
          <a:prstGeom prst="rect">
            <a:avLst/>
          </a:prstGeom>
        </p:spPr>
        <p:txBody>
          <a:bodyPr wrap="square">
            <a:spAutoFit/>
          </a:bodyPr>
          <a:lstStyle/>
          <a:p>
            <a:pPr>
              <a:lnSpc>
                <a:spcPct val="150000"/>
              </a:lnSpc>
            </a:pPr>
            <a:r>
              <a:rPr lang="en-US" altLang="zh-CN" sz="2400" dirty="0" smtClean="0">
                <a:latin typeface="Microsoft YaHei" charset="-122"/>
                <a:ea typeface="Microsoft YaHei" charset="-122"/>
                <a:cs typeface="Microsoft YaHei" charset="-122"/>
              </a:rPr>
              <a:t>1.</a:t>
            </a:r>
            <a:r>
              <a:rPr lang="zh-CN" altLang="en-US" sz="2400" dirty="0" smtClean="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仙话”早在什么时期就已经出现（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夏朝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魏晋</a:t>
            </a:r>
          </a:p>
          <a:p>
            <a:pPr>
              <a:lnSpc>
                <a:spcPct val="150000"/>
              </a:lnSpc>
            </a:pPr>
            <a:r>
              <a:rPr lang="en-US" altLang="zh-CN" sz="2400" dirty="0">
                <a:latin typeface="Microsoft YaHei" charset="-122"/>
                <a:ea typeface="Microsoft YaHei" charset="-122"/>
                <a:cs typeface="Microsoft YaHei" charset="-122"/>
              </a:rPr>
              <a:t>C</a:t>
            </a:r>
            <a:r>
              <a:rPr lang="en-US" altLang="zh-CN"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商朝</a:t>
            </a:r>
            <a:r>
              <a:rPr lang="zh-CN" altLang="en-US"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春秋战国</a:t>
            </a:r>
            <a:endParaRPr lang="zh-CN" altLang="en-US" sz="2400" b="0" i="0" dirty="0">
              <a:effectLst/>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235945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
        <p:nvSpPr>
          <p:cNvPr id="3" name="矩形 2"/>
          <p:cNvSpPr/>
          <p:nvPr/>
        </p:nvSpPr>
        <p:spPr>
          <a:xfrm>
            <a:off x="710565" y="1422738"/>
            <a:ext cx="7867378" cy="2862322"/>
          </a:xfrm>
          <a:prstGeom prst="rect">
            <a:avLst/>
          </a:prstGeom>
        </p:spPr>
        <p:txBody>
          <a:bodyPr wrap="square">
            <a:spAutoFit/>
          </a:bodyPr>
          <a:lstStyle/>
          <a:p>
            <a:pPr>
              <a:lnSpc>
                <a:spcPct val="150000"/>
              </a:lnSpc>
            </a:pPr>
            <a:r>
              <a:rPr lang="en-US" altLang="zh-CN" sz="2400" dirty="0" smtClean="0">
                <a:latin typeface="Microsoft YaHei" charset="-122"/>
                <a:ea typeface="Microsoft YaHei" charset="-122"/>
                <a:cs typeface="Microsoft YaHei" charset="-122"/>
              </a:rPr>
              <a:t>1.</a:t>
            </a:r>
            <a:r>
              <a:rPr lang="zh-CN" altLang="en-US" sz="2400" dirty="0" smtClean="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仙话”早在什么时期就已经出现（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夏朝 </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魏晋</a:t>
            </a:r>
          </a:p>
          <a:p>
            <a:pPr>
              <a:lnSpc>
                <a:spcPct val="150000"/>
              </a:lnSpc>
            </a:pPr>
            <a:r>
              <a:rPr lang="en-US" altLang="zh-CN" sz="2400" dirty="0">
                <a:latin typeface="Microsoft YaHei" charset="-122"/>
                <a:ea typeface="Microsoft YaHei" charset="-122"/>
                <a:cs typeface="Microsoft YaHei" charset="-122"/>
              </a:rPr>
              <a:t>C</a:t>
            </a:r>
            <a:r>
              <a:rPr lang="en-US" altLang="zh-CN"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商朝</a:t>
            </a:r>
            <a:r>
              <a:rPr lang="zh-CN" altLang="en-US" sz="2400" dirty="0">
                <a:latin typeface="Microsoft YaHei" charset="-122"/>
                <a:ea typeface="Microsoft YaHei" charset="-122"/>
                <a:cs typeface="Microsoft YaHei" charset="-122"/>
              </a:rPr>
              <a:t> </a:t>
            </a:r>
          </a:p>
          <a:p>
            <a:pPr>
              <a:lnSpc>
                <a:spcPct val="150000"/>
              </a:lnSpc>
            </a:pPr>
            <a:r>
              <a:rPr lang="en-US" altLang="zh-CN" sz="2400" dirty="0">
                <a:solidFill>
                  <a:srgbClr val="C00000"/>
                </a:solidFill>
                <a:latin typeface="Microsoft YaHei" charset="-122"/>
                <a:ea typeface="Microsoft YaHei" charset="-122"/>
                <a:cs typeface="Microsoft YaHei" charset="-122"/>
              </a:rPr>
              <a:t>D:</a:t>
            </a:r>
            <a:r>
              <a:rPr lang="zh-CN" altLang="en-US" sz="2400" dirty="0">
                <a:solidFill>
                  <a:srgbClr val="C00000"/>
                </a:solidFill>
                <a:latin typeface="Microsoft YaHei" charset="-122"/>
                <a:ea typeface="Microsoft YaHei" charset="-122"/>
                <a:cs typeface="Microsoft YaHei" charset="-122"/>
              </a:rPr>
              <a:t>春秋战国</a:t>
            </a:r>
            <a:endParaRPr lang="zh-CN" altLang="en-US" sz="2400" b="0" i="0" dirty="0">
              <a:solidFill>
                <a:srgbClr val="C00000"/>
              </a:solidFill>
              <a:effectLst/>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89640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
        <p:nvSpPr>
          <p:cNvPr id="3" name="矩形 2"/>
          <p:cNvSpPr/>
          <p:nvPr/>
        </p:nvSpPr>
        <p:spPr>
          <a:xfrm>
            <a:off x="710565" y="1422738"/>
            <a:ext cx="7867378" cy="2862322"/>
          </a:xfrm>
          <a:prstGeom prst="rect">
            <a:avLst/>
          </a:prstGeom>
        </p:spPr>
        <p:txBody>
          <a:bodyPr wrap="square">
            <a:spAutoFit/>
          </a:bodyPr>
          <a:lstStyle/>
          <a:p>
            <a:pPr>
              <a:lnSpc>
                <a:spcPct val="150000"/>
              </a:lnSpc>
            </a:pPr>
            <a:r>
              <a:rPr lang="en-US" altLang="zh-CN" sz="2400" dirty="0" smtClean="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关于民间传说，下列说法错误的是（ ）</a:t>
            </a: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具有重要的历史价值</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利于深刻理解民俗文化和民族精神</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具有较强的实用功能</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有一种独特的种类</a:t>
            </a:r>
            <a:r>
              <a:rPr lang="en-US" altLang="zh-CN"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“仙话</a:t>
            </a:r>
            <a:r>
              <a:rPr lang="zh-CN" altLang="en-US"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3564810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
        <p:nvSpPr>
          <p:cNvPr id="3" name="矩形 2"/>
          <p:cNvSpPr/>
          <p:nvPr/>
        </p:nvSpPr>
        <p:spPr>
          <a:xfrm>
            <a:off x="710565" y="1422738"/>
            <a:ext cx="7867378" cy="2862322"/>
          </a:xfrm>
          <a:prstGeom prst="rect">
            <a:avLst/>
          </a:prstGeom>
        </p:spPr>
        <p:txBody>
          <a:bodyPr wrap="square">
            <a:spAutoFit/>
          </a:bodyPr>
          <a:lstStyle/>
          <a:p>
            <a:pPr>
              <a:lnSpc>
                <a:spcPct val="150000"/>
              </a:lnSpc>
            </a:pPr>
            <a:r>
              <a:rPr lang="en-US" altLang="zh-CN" sz="2400" dirty="0" smtClean="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关于民间传说，下列说法错误的是（ </a:t>
            </a:r>
            <a:r>
              <a:rPr lang="en-US" altLang="zh-CN" sz="2400" dirty="0">
                <a:latin typeface="Microsoft YaHei" charset="-122"/>
                <a:ea typeface="Microsoft YaHei" charset="-122"/>
                <a:cs typeface="Microsoft YaHei" charset="-122"/>
              </a:rPr>
              <a:t>B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具有重要的历史价值</a:t>
            </a:r>
          </a:p>
          <a:p>
            <a:pPr>
              <a:lnSpc>
                <a:spcPct val="150000"/>
              </a:lnSpc>
            </a:pPr>
            <a:r>
              <a:rPr lang="en-US" altLang="zh-CN" sz="2400" dirty="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利于深刻理解</a:t>
            </a:r>
            <a:r>
              <a:rPr lang="zh-CN" altLang="en-US" sz="2400" dirty="0">
                <a:solidFill>
                  <a:srgbClr val="C00000"/>
                </a:solidFill>
                <a:latin typeface="Microsoft YaHei" charset="-122"/>
                <a:ea typeface="Microsoft YaHei" charset="-122"/>
                <a:cs typeface="Microsoft YaHei" charset="-122"/>
              </a:rPr>
              <a:t>民俗文化</a:t>
            </a:r>
            <a:r>
              <a:rPr lang="zh-CN" altLang="en-US" sz="2400" dirty="0">
                <a:latin typeface="Microsoft YaHei" charset="-122"/>
                <a:ea typeface="Microsoft YaHei" charset="-122"/>
                <a:cs typeface="Microsoft YaHei" charset="-122"/>
              </a:rPr>
              <a:t>和民族精神</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具有较强的实用功能</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有一种独特的种类</a:t>
            </a:r>
            <a:r>
              <a:rPr lang="en-US" altLang="zh-CN"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“仙话</a:t>
            </a:r>
            <a:r>
              <a:rPr lang="zh-CN" altLang="en-US"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5860474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
        <p:nvSpPr>
          <p:cNvPr id="3" name="矩形 2"/>
          <p:cNvSpPr/>
          <p:nvPr/>
        </p:nvSpPr>
        <p:spPr>
          <a:xfrm>
            <a:off x="710565" y="1422738"/>
            <a:ext cx="7867378" cy="3360022"/>
          </a:xfrm>
          <a:prstGeom prst="rect">
            <a:avLst/>
          </a:prstGeom>
        </p:spPr>
        <p:txBody>
          <a:bodyPr wrap="square">
            <a:spAutoFit/>
          </a:bodyPr>
          <a:lstStyle/>
          <a:p>
            <a:pPr>
              <a:lnSpc>
                <a:spcPct val="150000"/>
              </a:lnSpc>
            </a:pPr>
            <a:r>
              <a:rPr lang="en-US" altLang="zh-CN" sz="2400" dirty="0" smtClean="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我国古代仙话的专门集子有（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A:</a:t>
            </a:r>
            <a:r>
              <a:rPr lang="zh-CN" altLang="en-US" sz="2400" dirty="0">
                <a:latin typeface="Microsoft YaHei" charset="-122"/>
                <a:ea typeface="Microsoft YaHei" charset="-122"/>
                <a:cs typeface="Microsoft YaHei" charset="-122"/>
              </a:rPr>
              <a:t>刘向</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列仙传</a:t>
            </a:r>
            <a:r>
              <a:rPr lang="en-US" altLang="zh-CN" sz="2400" dirty="0">
                <a:latin typeface="Microsoft YaHei" charset="-122"/>
                <a:ea typeface="Microsoft YaHei" charset="-122"/>
                <a:cs typeface="Microsoft YaHei" charset="-122"/>
              </a:rPr>
              <a:t>》</a:t>
            </a:r>
          </a:p>
          <a:p>
            <a:pPr>
              <a:lnSpc>
                <a:spcPct val="150000"/>
              </a:lnSpc>
            </a:pPr>
            <a:r>
              <a:rPr lang="en-US" altLang="zh-CN" sz="2400" dirty="0">
                <a:latin typeface="Microsoft YaHei" charset="-122"/>
                <a:ea typeface="Microsoft YaHei" charset="-122"/>
                <a:cs typeface="Microsoft YaHei" charset="-122"/>
              </a:rPr>
              <a:t>B: </a:t>
            </a:r>
            <a:r>
              <a:rPr lang="zh-CN" altLang="en-US" sz="2400" dirty="0">
                <a:latin typeface="Microsoft YaHei" charset="-122"/>
                <a:ea typeface="Microsoft YaHei" charset="-122"/>
                <a:cs typeface="Microsoft YaHei" charset="-122"/>
              </a:rPr>
              <a:t>葛洪</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神仙传</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C:</a:t>
            </a:r>
            <a:r>
              <a:rPr lang="zh-CN" altLang="en-US" sz="2400" dirty="0">
                <a:latin typeface="Microsoft YaHei" charset="-122"/>
                <a:ea typeface="Microsoft YaHei" charset="-122"/>
                <a:cs typeface="Microsoft YaHei" charset="-122"/>
              </a:rPr>
              <a:t>杜光庭</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墉城集仙录</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D:</a:t>
            </a:r>
            <a:r>
              <a:rPr lang="zh-CN" altLang="en-US" sz="2400" dirty="0">
                <a:latin typeface="Microsoft YaHei" charset="-122"/>
                <a:ea typeface="Microsoft YaHei" charset="-122"/>
                <a:cs typeface="Microsoft YaHei" charset="-122"/>
              </a:rPr>
              <a:t>王世贞</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列仙全传</a:t>
            </a:r>
            <a:r>
              <a:rPr lang="en-US" altLang="zh-CN" sz="2400" dirty="0">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E:</a:t>
            </a:r>
            <a:r>
              <a:rPr lang="zh-CN" altLang="en-US" sz="2400" dirty="0">
                <a:latin typeface="Microsoft YaHei" charset="-122"/>
                <a:ea typeface="Microsoft YaHei" charset="-122"/>
                <a:cs typeface="Microsoft YaHei" charset="-122"/>
              </a:rPr>
              <a:t>许仲琳</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封神演义</a:t>
            </a:r>
            <a:r>
              <a:rPr lang="en-US" altLang="zh-CN" sz="2400"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2335953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0565" y="426720"/>
            <a:ext cx="4145280" cy="521970"/>
          </a:xfrm>
          <a:prstGeom prst="rect">
            <a:avLst/>
          </a:prstGeom>
          <a:noFill/>
        </p:spPr>
        <p:txBody>
          <a:bodyPr wrap="square" rtlCol="0">
            <a:spAutoFit/>
          </a:bodyPr>
          <a:lstStyle/>
          <a:p>
            <a:r>
              <a:rPr lang="zh-CN" altLang="en-US" sz="2800">
                <a:latin typeface="微软雅黑" panose="020B0503020204020204" charset="-122"/>
                <a:ea typeface="微软雅黑" panose="020B0503020204020204" charset="-122"/>
              </a:rPr>
              <a:t>随堂演练</a:t>
            </a:r>
          </a:p>
        </p:txBody>
      </p:sp>
      <p:sp>
        <p:nvSpPr>
          <p:cNvPr id="3" name="矩形 2"/>
          <p:cNvSpPr/>
          <p:nvPr/>
        </p:nvSpPr>
        <p:spPr>
          <a:xfrm>
            <a:off x="710565" y="1422738"/>
            <a:ext cx="7867378" cy="3970318"/>
          </a:xfrm>
          <a:prstGeom prst="rect">
            <a:avLst/>
          </a:prstGeom>
        </p:spPr>
        <p:txBody>
          <a:bodyPr wrap="square">
            <a:spAutoFit/>
          </a:bodyPr>
          <a:lstStyle/>
          <a:p>
            <a:pPr>
              <a:lnSpc>
                <a:spcPct val="150000"/>
              </a:lnSpc>
            </a:pPr>
            <a:r>
              <a:rPr lang="en-US" altLang="zh-CN" sz="2400" dirty="0" smtClean="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我国古代仙话的专门集子有（ </a:t>
            </a:r>
            <a:r>
              <a:rPr lang="zh-CN" altLang="en-US" sz="2400" dirty="0" smtClean="0">
                <a:latin typeface="Microsoft YaHei" charset="-122"/>
                <a:ea typeface="Microsoft YaHei" charset="-122"/>
                <a:cs typeface="Microsoft YaHei" charset="-122"/>
              </a:rPr>
              <a:t>）</a:t>
            </a:r>
            <a:endParaRPr lang="zh-CN" altLang="en-US" sz="2400" dirty="0">
              <a:latin typeface="Microsoft YaHei" charset="-122"/>
              <a:ea typeface="Microsoft YaHei" charset="-122"/>
              <a:cs typeface="Microsoft YaHei" charset="-122"/>
            </a:endParaRPr>
          </a:p>
          <a:p>
            <a:pPr>
              <a:lnSpc>
                <a:spcPct val="150000"/>
              </a:lnSpc>
            </a:pPr>
            <a:r>
              <a:rPr lang="en-US" altLang="zh-CN" sz="2400" dirty="0">
                <a:solidFill>
                  <a:srgbClr val="C00000"/>
                </a:solidFill>
                <a:latin typeface="Microsoft YaHei" charset="-122"/>
                <a:ea typeface="Microsoft YaHei" charset="-122"/>
                <a:cs typeface="Microsoft YaHei" charset="-122"/>
              </a:rPr>
              <a:t>A:</a:t>
            </a:r>
            <a:r>
              <a:rPr lang="zh-CN" altLang="en-US" sz="2400" dirty="0">
                <a:solidFill>
                  <a:srgbClr val="C00000"/>
                </a:solidFill>
                <a:latin typeface="Microsoft YaHei" charset="-122"/>
                <a:ea typeface="Microsoft YaHei" charset="-122"/>
                <a:cs typeface="Microsoft YaHei" charset="-122"/>
              </a:rPr>
              <a:t>刘向</a:t>
            </a:r>
            <a:r>
              <a:rPr lang="en-US" altLang="zh-CN" sz="2400" dirty="0">
                <a:solidFill>
                  <a:srgbClr val="C00000"/>
                </a:solidFill>
                <a:latin typeface="Microsoft YaHei" charset="-122"/>
                <a:ea typeface="Microsoft YaHei" charset="-122"/>
                <a:cs typeface="Microsoft YaHei" charset="-122"/>
              </a:rPr>
              <a:t>《</a:t>
            </a:r>
            <a:r>
              <a:rPr lang="zh-CN" altLang="en-US" sz="2400" dirty="0">
                <a:solidFill>
                  <a:srgbClr val="C00000"/>
                </a:solidFill>
                <a:latin typeface="Microsoft YaHei" charset="-122"/>
                <a:ea typeface="Microsoft YaHei" charset="-122"/>
                <a:cs typeface="Microsoft YaHei" charset="-122"/>
              </a:rPr>
              <a:t>列仙传</a:t>
            </a:r>
            <a:r>
              <a:rPr lang="en-US" altLang="zh-CN" sz="2400" dirty="0">
                <a:solidFill>
                  <a:srgbClr val="C00000"/>
                </a:solidFill>
                <a:latin typeface="Microsoft YaHei" charset="-122"/>
                <a:ea typeface="Microsoft YaHei" charset="-122"/>
                <a:cs typeface="Microsoft YaHei" charset="-122"/>
              </a:rPr>
              <a:t>》</a:t>
            </a:r>
          </a:p>
          <a:p>
            <a:pPr>
              <a:lnSpc>
                <a:spcPct val="150000"/>
              </a:lnSpc>
            </a:pPr>
            <a:r>
              <a:rPr lang="en-US" altLang="zh-CN" sz="2400" dirty="0">
                <a:solidFill>
                  <a:srgbClr val="C00000"/>
                </a:solidFill>
                <a:latin typeface="Microsoft YaHei" charset="-122"/>
                <a:ea typeface="Microsoft YaHei" charset="-122"/>
                <a:cs typeface="Microsoft YaHei" charset="-122"/>
              </a:rPr>
              <a:t>B: </a:t>
            </a:r>
            <a:r>
              <a:rPr lang="zh-CN" altLang="en-US" sz="2400" dirty="0">
                <a:solidFill>
                  <a:srgbClr val="C00000"/>
                </a:solidFill>
                <a:latin typeface="Microsoft YaHei" charset="-122"/>
                <a:ea typeface="Microsoft YaHei" charset="-122"/>
                <a:cs typeface="Microsoft YaHei" charset="-122"/>
              </a:rPr>
              <a:t>葛洪</a:t>
            </a:r>
            <a:r>
              <a:rPr lang="en-US" altLang="zh-CN" sz="2400" dirty="0">
                <a:solidFill>
                  <a:srgbClr val="C00000"/>
                </a:solidFill>
                <a:latin typeface="Microsoft YaHei" charset="-122"/>
                <a:ea typeface="Microsoft YaHei" charset="-122"/>
                <a:cs typeface="Microsoft YaHei" charset="-122"/>
              </a:rPr>
              <a:t>《</a:t>
            </a:r>
            <a:r>
              <a:rPr lang="zh-CN" altLang="en-US" sz="2400" dirty="0">
                <a:solidFill>
                  <a:srgbClr val="C00000"/>
                </a:solidFill>
                <a:latin typeface="Microsoft YaHei" charset="-122"/>
                <a:ea typeface="Microsoft YaHei" charset="-122"/>
                <a:cs typeface="Microsoft YaHei" charset="-122"/>
              </a:rPr>
              <a:t>神仙传</a:t>
            </a:r>
            <a:r>
              <a:rPr lang="en-US" altLang="zh-CN" sz="2400" dirty="0">
                <a:solidFill>
                  <a:srgbClr val="C00000"/>
                </a:solidFill>
                <a:latin typeface="Microsoft YaHei" charset="-122"/>
                <a:ea typeface="Microsoft YaHei" charset="-122"/>
                <a:cs typeface="Microsoft YaHei" charset="-122"/>
              </a:rPr>
              <a:t>》 </a:t>
            </a:r>
          </a:p>
          <a:p>
            <a:pPr>
              <a:lnSpc>
                <a:spcPct val="150000"/>
              </a:lnSpc>
            </a:pPr>
            <a:r>
              <a:rPr lang="en-US" altLang="zh-CN" sz="2400" dirty="0">
                <a:solidFill>
                  <a:srgbClr val="C00000"/>
                </a:solidFill>
                <a:latin typeface="Microsoft YaHei" charset="-122"/>
                <a:ea typeface="Microsoft YaHei" charset="-122"/>
                <a:cs typeface="Microsoft YaHei" charset="-122"/>
              </a:rPr>
              <a:t>C:</a:t>
            </a:r>
            <a:r>
              <a:rPr lang="zh-CN" altLang="en-US" sz="2400" dirty="0">
                <a:solidFill>
                  <a:srgbClr val="C00000"/>
                </a:solidFill>
                <a:latin typeface="Microsoft YaHei" charset="-122"/>
                <a:ea typeface="Microsoft YaHei" charset="-122"/>
                <a:cs typeface="Microsoft YaHei" charset="-122"/>
              </a:rPr>
              <a:t>杜光庭</a:t>
            </a:r>
            <a:r>
              <a:rPr lang="en-US" altLang="zh-CN" sz="2400" dirty="0">
                <a:solidFill>
                  <a:srgbClr val="C00000"/>
                </a:solidFill>
                <a:latin typeface="Microsoft YaHei" charset="-122"/>
                <a:ea typeface="Microsoft YaHei" charset="-122"/>
                <a:cs typeface="Microsoft YaHei" charset="-122"/>
              </a:rPr>
              <a:t>《</a:t>
            </a:r>
            <a:r>
              <a:rPr lang="zh-CN" altLang="en-US" sz="2400" dirty="0">
                <a:solidFill>
                  <a:srgbClr val="C00000"/>
                </a:solidFill>
                <a:latin typeface="Microsoft YaHei" charset="-122"/>
                <a:ea typeface="Microsoft YaHei" charset="-122"/>
                <a:cs typeface="Microsoft YaHei" charset="-122"/>
              </a:rPr>
              <a:t>墉城集仙录</a:t>
            </a:r>
            <a:r>
              <a:rPr lang="en-US" altLang="zh-CN" sz="2400" dirty="0">
                <a:solidFill>
                  <a:srgbClr val="C00000"/>
                </a:solidFill>
                <a:latin typeface="Microsoft YaHei" charset="-122"/>
                <a:ea typeface="Microsoft YaHei" charset="-122"/>
                <a:cs typeface="Microsoft YaHei" charset="-122"/>
              </a:rPr>
              <a:t>》 </a:t>
            </a:r>
          </a:p>
          <a:p>
            <a:pPr>
              <a:lnSpc>
                <a:spcPct val="150000"/>
              </a:lnSpc>
            </a:pPr>
            <a:r>
              <a:rPr lang="en-US" altLang="zh-CN" sz="2400" dirty="0">
                <a:solidFill>
                  <a:srgbClr val="C00000"/>
                </a:solidFill>
                <a:latin typeface="Microsoft YaHei" charset="-122"/>
                <a:ea typeface="Microsoft YaHei" charset="-122"/>
                <a:cs typeface="Microsoft YaHei" charset="-122"/>
              </a:rPr>
              <a:t>D:</a:t>
            </a:r>
            <a:r>
              <a:rPr lang="zh-CN" altLang="en-US" sz="2400" dirty="0">
                <a:solidFill>
                  <a:srgbClr val="C00000"/>
                </a:solidFill>
                <a:latin typeface="Microsoft YaHei" charset="-122"/>
                <a:ea typeface="Microsoft YaHei" charset="-122"/>
                <a:cs typeface="Microsoft YaHei" charset="-122"/>
              </a:rPr>
              <a:t>王世贞</a:t>
            </a:r>
            <a:r>
              <a:rPr lang="en-US" altLang="zh-CN" sz="2400" dirty="0">
                <a:solidFill>
                  <a:srgbClr val="C00000"/>
                </a:solidFill>
                <a:latin typeface="Microsoft YaHei" charset="-122"/>
                <a:ea typeface="Microsoft YaHei" charset="-122"/>
                <a:cs typeface="Microsoft YaHei" charset="-122"/>
              </a:rPr>
              <a:t>《</a:t>
            </a:r>
            <a:r>
              <a:rPr lang="zh-CN" altLang="en-US" sz="2400" dirty="0">
                <a:solidFill>
                  <a:srgbClr val="C00000"/>
                </a:solidFill>
                <a:latin typeface="Microsoft YaHei" charset="-122"/>
                <a:ea typeface="Microsoft YaHei" charset="-122"/>
                <a:cs typeface="Microsoft YaHei" charset="-122"/>
              </a:rPr>
              <a:t>列仙全传</a:t>
            </a:r>
            <a:r>
              <a:rPr lang="en-US" altLang="zh-CN" sz="2400" dirty="0">
                <a:solidFill>
                  <a:srgbClr val="C00000"/>
                </a:solidFill>
                <a:latin typeface="Microsoft YaHei" charset="-122"/>
                <a:ea typeface="Microsoft YaHei" charset="-122"/>
                <a:cs typeface="Microsoft YaHei" charset="-122"/>
              </a:rPr>
              <a:t>》 </a:t>
            </a:r>
          </a:p>
          <a:p>
            <a:pPr>
              <a:lnSpc>
                <a:spcPct val="150000"/>
              </a:lnSpc>
            </a:pPr>
            <a:r>
              <a:rPr lang="en-US" altLang="zh-CN" sz="2400" dirty="0">
                <a:latin typeface="Microsoft YaHei" charset="-122"/>
                <a:ea typeface="Microsoft YaHei" charset="-122"/>
                <a:cs typeface="Microsoft YaHei" charset="-122"/>
              </a:rPr>
              <a:t>E:</a:t>
            </a:r>
            <a:r>
              <a:rPr lang="zh-CN" altLang="en-US" sz="2400" dirty="0">
                <a:latin typeface="Microsoft YaHei" charset="-122"/>
                <a:ea typeface="Microsoft YaHei" charset="-122"/>
                <a:cs typeface="Microsoft YaHei" charset="-122"/>
              </a:rPr>
              <a:t>许仲琳</a:t>
            </a:r>
            <a:r>
              <a:rPr lang="en-US"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封神演义</a:t>
            </a:r>
            <a:r>
              <a:rPr lang="en-US" altLang="zh-CN" sz="2400" dirty="0" smtClean="0">
                <a:latin typeface="Microsoft YaHei" charset="-122"/>
                <a:ea typeface="Microsoft YaHei" charset="-122"/>
                <a:cs typeface="Microsoft YaHei" charset="-122"/>
              </a:rPr>
              <a:t>》</a:t>
            </a:r>
          </a:p>
          <a:p>
            <a:pPr>
              <a:lnSpc>
                <a:spcPct val="150000"/>
              </a:lnSpc>
            </a:pPr>
            <a:r>
              <a:rPr lang="zh-CN" altLang="en-US" sz="2400" dirty="0" smtClean="0">
                <a:solidFill>
                  <a:srgbClr val="C00000"/>
                </a:solidFill>
                <a:latin typeface="Microsoft YaHei" charset="-122"/>
                <a:ea typeface="Microsoft YaHei" charset="-122"/>
                <a:cs typeface="Microsoft YaHei" charset="-122"/>
              </a:rPr>
              <a:t>（记忆新知识点）</a:t>
            </a:r>
            <a:endParaRPr lang="en-US" altLang="zh-CN" sz="2400" dirty="0">
              <a:solidFill>
                <a:srgbClr val="C0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5938734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xmlns="" id="{FF67A24E-89A4-0143-9F57-86A5BBC6596B}"/>
              </a:ext>
            </a:extLst>
          </p:cNvPr>
          <p:cNvGrpSpPr/>
          <p:nvPr/>
        </p:nvGrpSpPr>
        <p:grpSpPr>
          <a:xfrm>
            <a:off x="1272208" y="1180020"/>
            <a:ext cx="9409044" cy="3448116"/>
            <a:chOff x="622851" y="1180019"/>
            <a:chExt cx="9409044" cy="3448116"/>
          </a:xfrm>
        </p:grpSpPr>
        <p:sp>
          <p:nvSpPr>
            <p:cNvPr id="3" name="圆角矩形 2">
              <a:extLst>
                <a:ext uri="{FF2B5EF4-FFF2-40B4-BE49-F238E27FC236}">
                  <a16:creationId xmlns:a16="http://schemas.microsoft.com/office/drawing/2014/main" xmlns="" id="{EC3F5AF2-376F-0844-A51B-07622CD5612F}"/>
                </a:ext>
              </a:extLst>
            </p:cNvPr>
            <p:cNvSpPr/>
            <p:nvPr/>
          </p:nvSpPr>
          <p:spPr>
            <a:xfrm>
              <a:off x="622851" y="2307346"/>
              <a:ext cx="2875721" cy="136959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solidFill>
                    <a:schemeClr val="tx1"/>
                  </a:solidFill>
                  <a:latin typeface="DengXian" panose="02010600030101010101" pitchFamily="2" charset="-122"/>
                  <a:ea typeface="DengXian" panose="02010600030101010101" pitchFamily="2" charset="-122"/>
                </a:rPr>
                <a:t>第五章</a:t>
              </a:r>
              <a:endParaRPr kumimoji="1" lang="en-US" altLang="zh-CN" sz="3600" dirty="0">
                <a:solidFill>
                  <a:schemeClr val="tx1"/>
                </a:solidFill>
                <a:latin typeface="DengXian" panose="02010600030101010101" pitchFamily="2" charset="-122"/>
                <a:ea typeface="DengXian" panose="02010600030101010101" pitchFamily="2" charset="-122"/>
              </a:endParaRPr>
            </a:p>
            <a:p>
              <a:pPr algn="ctr"/>
              <a:r>
                <a:rPr kumimoji="1" lang="zh-CN" altLang="en-US" sz="3600" dirty="0">
                  <a:solidFill>
                    <a:schemeClr val="tx1"/>
                  </a:solidFill>
                  <a:latin typeface="DengXian" panose="02010600030101010101" pitchFamily="2" charset="-122"/>
                  <a:ea typeface="DengXian" panose="02010600030101010101" pitchFamily="2" charset="-122"/>
                </a:rPr>
                <a:t>民间故事</a:t>
              </a:r>
            </a:p>
          </p:txBody>
        </p:sp>
        <p:sp>
          <p:nvSpPr>
            <p:cNvPr id="9" name="圆角矩形 8">
              <a:extLst>
                <a:ext uri="{FF2B5EF4-FFF2-40B4-BE49-F238E27FC236}">
                  <a16:creationId xmlns:a16="http://schemas.microsoft.com/office/drawing/2014/main" xmlns="" id="{C5B71DDD-B67F-BB44-982E-9606408DF879}"/>
                </a:ext>
              </a:extLst>
            </p:cNvPr>
            <p:cNvSpPr/>
            <p:nvPr/>
          </p:nvSpPr>
          <p:spPr>
            <a:xfrm>
              <a:off x="4350826" y="1180019"/>
              <a:ext cx="5150981" cy="602973"/>
            </a:xfrm>
            <a:prstGeom prst="roundRect">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bg1"/>
                  </a:solidFill>
                  <a:latin typeface="DengXian" panose="02010600030101010101" pitchFamily="2" charset="-122"/>
                  <a:ea typeface="DengXian" panose="02010600030101010101" pitchFamily="2" charset="-122"/>
                </a:rPr>
                <a:t>第一节 民间故事的界定与分类</a:t>
              </a:r>
            </a:p>
          </p:txBody>
        </p:sp>
        <p:sp>
          <p:nvSpPr>
            <p:cNvPr id="10" name="圆角矩形 9">
              <a:extLst>
                <a:ext uri="{FF2B5EF4-FFF2-40B4-BE49-F238E27FC236}">
                  <a16:creationId xmlns:a16="http://schemas.microsoft.com/office/drawing/2014/main" xmlns="" id="{74213CE4-F95E-0B4F-9ED7-66AA0EC54EC0}"/>
                </a:ext>
              </a:extLst>
            </p:cNvPr>
            <p:cNvSpPr/>
            <p:nvPr/>
          </p:nvSpPr>
          <p:spPr>
            <a:xfrm>
              <a:off x="4377330" y="2694816"/>
              <a:ext cx="4143817" cy="59465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第二节 民间故事的特征</a:t>
              </a:r>
            </a:p>
          </p:txBody>
        </p:sp>
        <p:sp>
          <p:nvSpPr>
            <p:cNvPr id="11" name="圆角矩形 10">
              <a:extLst>
                <a:ext uri="{FF2B5EF4-FFF2-40B4-BE49-F238E27FC236}">
                  <a16:creationId xmlns:a16="http://schemas.microsoft.com/office/drawing/2014/main" xmlns="" id="{0215B883-6253-8449-A953-2792DF534019}"/>
                </a:ext>
              </a:extLst>
            </p:cNvPr>
            <p:cNvSpPr/>
            <p:nvPr/>
          </p:nvSpPr>
          <p:spPr>
            <a:xfrm>
              <a:off x="4516478" y="4022538"/>
              <a:ext cx="5515417" cy="60559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zh-CN" altLang="en-US" sz="2800" dirty="0">
                  <a:solidFill>
                    <a:schemeClr val="tx1"/>
                  </a:solidFill>
                  <a:latin typeface="DengXian" panose="02010600030101010101" pitchFamily="2" charset="-122"/>
                  <a:ea typeface="DengXian" panose="02010600030101010101" pitchFamily="2" charset="-122"/>
                </a:rPr>
                <a:t>第三节 民间故事的价值及其研究</a:t>
              </a:r>
            </a:p>
          </p:txBody>
        </p:sp>
        <p:cxnSp>
          <p:nvCxnSpPr>
            <p:cNvPr id="20" name="直线连接符 19">
              <a:extLst>
                <a:ext uri="{FF2B5EF4-FFF2-40B4-BE49-F238E27FC236}">
                  <a16:creationId xmlns:a16="http://schemas.microsoft.com/office/drawing/2014/main" xmlns="" id="{2E56B57E-A19F-4B44-AB34-B35D23F9C872}"/>
                </a:ext>
              </a:extLst>
            </p:cNvPr>
            <p:cNvCxnSpPr>
              <a:cxnSpLocks/>
              <a:stCxn id="3" idx="3"/>
              <a:endCxn id="9" idx="1"/>
            </p:cNvCxnSpPr>
            <p:nvPr/>
          </p:nvCxnSpPr>
          <p:spPr>
            <a:xfrm flipV="1">
              <a:off x="3498572" y="1481506"/>
              <a:ext cx="852254" cy="1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xmlns="" id="{A4A1488C-75DF-9B4C-9E26-CBFD89D282C5}"/>
                </a:ext>
              </a:extLst>
            </p:cNvPr>
            <p:cNvCxnSpPr>
              <a:cxnSpLocks/>
              <a:stCxn id="3" idx="3"/>
              <a:endCxn id="10" idx="1"/>
            </p:cNvCxnSpPr>
            <p:nvPr/>
          </p:nvCxnSpPr>
          <p:spPr>
            <a:xfrm>
              <a:off x="3498572" y="2992145"/>
              <a:ext cx="878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xmlns="" id="{25D2EFA0-9CDE-3447-873C-47F8EBC4E40C}"/>
                </a:ext>
              </a:extLst>
            </p:cNvPr>
            <p:cNvCxnSpPr>
              <a:cxnSpLocks/>
              <a:stCxn id="3" idx="3"/>
              <a:endCxn id="11" idx="1"/>
            </p:cNvCxnSpPr>
            <p:nvPr/>
          </p:nvCxnSpPr>
          <p:spPr>
            <a:xfrm>
              <a:off x="3498572" y="2992145"/>
              <a:ext cx="1017906" cy="133319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xmlns="" id="{98092F7A-3839-5A45-8ECB-95D1248243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064" b="7756"/>
          <a:stretch>
            <a:fillRect/>
          </a:stretch>
        </p:blipFill>
        <p:spPr>
          <a:xfrm>
            <a:off x="1536372" y="5537592"/>
            <a:ext cx="2347392" cy="1320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28782981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4184" y="2170425"/>
            <a:ext cx="11343582" cy="1944763"/>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民间故事是</a:t>
            </a:r>
            <a:r>
              <a:rPr kumimoji="0" lang="zh-CN" altLang="en-US" sz="2000" i="0"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广大民众创作并传承的反映</a:t>
            </a:r>
            <a:r>
              <a:rPr kumimoji="0" lang="zh-CN" altLang="en-US" sz="2000" i="0" strike="noStrike" kern="1200" cap="none" spc="0" normalizeH="0" baseline="0" noProof="0" dirty="0">
                <a:ln>
                  <a:noFill/>
                </a:ln>
                <a:solidFill>
                  <a:srgbClr val="C00000"/>
                </a:solidFill>
                <a:effectLst/>
                <a:uLnTx/>
                <a:uFillTx/>
                <a:latin typeface="Microsoft YaHei" charset="-122"/>
                <a:ea typeface="Microsoft YaHei" charset="-122"/>
                <a:cs typeface="Microsoft YaHei" charset="-122"/>
              </a:rPr>
              <a:t>人类社会生活</a:t>
            </a:r>
            <a:r>
              <a:rPr kumimoji="0" lang="zh-CN" altLang="en-US" sz="2000" i="0"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以及</a:t>
            </a:r>
            <a:r>
              <a:rPr kumimoji="0" lang="zh-CN" altLang="en-US" sz="2000" i="0" strike="noStrike" kern="1200" cap="none" spc="0" normalizeH="0" baseline="0" noProof="0" dirty="0">
                <a:ln>
                  <a:noFill/>
                </a:ln>
                <a:solidFill>
                  <a:srgbClr val="C00000"/>
                </a:solidFill>
                <a:effectLst/>
                <a:uLnTx/>
                <a:uFillTx/>
                <a:latin typeface="Microsoft YaHei" charset="-122"/>
                <a:ea typeface="Microsoft YaHei" charset="-122"/>
                <a:cs typeface="Microsoft YaHei" charset="-122"/>
              </a:rPr>
              <a:t>民众理想愿望</a:t>
            </a:r>
            <a:r>
              <a:rPr kumimoji="0" lang="zh-CN" altLang="en-US" sz="2000" i="0"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的</a:t>
            </a:r>
            <a:r>
              <a:rPr kumimoji="0" lang="zh-CN" altLang="en-US" sz="2000" i="0" strike="noStrike" kern="1200" cap="none" spc="0" normalizeH="0" baseline="0" noProof="0" dirty="0">
                <a:ln>
                  <a:noFill/>
                </a:ln>
                <a:solidFill>
                  <a:srgbClr val="C00000"/>
                </a:solidFill>
                <a:effectLst/>
                <a:uLnTx/>
                <a:uFillTx/>
                <a:latin typeface="Microsoft YaHei" charset="-122"/>
                <a:ea typeface="Microsoft YaHei" charset="-122"/>
                <a:cs typeface="Microsoft YaHei" charset="-122"/>
              </a:rPr>
              <a:t>口头文学作品</a:t>
            </a: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a:t>
            </a:r>
            <a:endParaRPr kumimoji="0" lang="en-US" altLang="zh-CN"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在</a:t>
            </a:r>
            <a:r>
              <a:rPr kumimoji="0" lang="zh-CN" altLang="en-US" sz="2000" i="0"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我国民间，各地民众对讲述民间故事有各种称呼，如：“讲瞎话“、“讲古”、“讲经”、“说白话“、“摆龙门阵”</a:t>
            </a: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等。</a:t>
            </a:r>
            <a:endParaRPr kumimoji="0" lang="zh-CN" altLang="en-US" sz="2000" i="0"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sp>
        <p:nvSpPr>
          <p:cNvPr id="3" name="矩形 2"/>
          <p:cNvSpPr/>
          <p:nvPr/>
        </p:nvSpPr>
        <p:spPr>
          <a:xfrm>
            <a:off x="0" y="1560708"/>
            <a:ext cx="3101056" cy="553998"/>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0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、民间故事的含义</a:t>
            </a:r>
          </a:p>
        </p:txBody>
      </p:sp>
      <p:sp>
        <p:nvSpPr>
          <p:cNvPr id="6" name="文本框 5"/>
          <p:cNvSpPr txBox="1"/>
          <p:nvPr/>
        </p:nvSpPr>
        <p:spPr>
          <a:xfrm>
            <a:off x="481330" y="4626487"/>
            <a:ext cx="8467725" cy="559769"/>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rPr>
              <a:t>民间</a:t>
            </a:r>
            <a:r>
              <a:rPr kumimoji="0" lang="zh-CN" altLang="en-US" sz="2400" b="0" i="0" u="none" strike="noStrike" kern="1200" cap="none" spc="0" normalizeH="0" baseline="0" noProof="0" dirty="0" smtClean="0">
                <a:ln>
                  <a:noFill/>
                </a:ln>
                <a:solidFill>
                  <a:srgbClr val="C00000"/>
                </a:solidFill>
                <a:effectLst/>
                <a:uLnTx/>
                <a:uFillTx/>
                <a:latin typeface="楷体" panose="02010609060101010101" pitchFamily="49" charset="-122"/>
                <a:ea typeface="楷体" panose="02010609060101010101" pitchFamily="49" charset="-122"/>
                <a:cs typeface="+mn-cs"/>
                <a:sym typeface="+mn-ea"/>
              </a:rPr>
              <a:t>故事英文</a:t>
            </a:r>
            <a:r>
              <a:rPr kumimoji="0" lang="zh-CN" altLang="en-US" sz="24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rPr>
              <a:t>：</a:t>
            </a:r>
            <a:r>
              <a:rPr kumimoji="0" lang="en-US" altLang="zh-CN" sz="24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rPr>
              <a:t>Folk </a:t>
            </a:r>
            <a:r>
              <a:rPr kumimoji="0" lang="en-US" altLang="zh-CN" sz="2400" b="0" i="0" u="none" strike="noStrike" kern="1200" cap="none" spc="0" normalizeH="0" baseline="0" noProof="0" dirty="0" smtClean="0">
                <a:ln>
                  <a:noFill/>
                </a:ln>
                <a:solidFill>
                  <a:srgbClr val="C00000"/>
                </a:solidFill>
                <a:effectLst/>
                <a:uLnTx/>
                <a:uFillTx/>
                <a:latin typeface="楷体" panose="02010609060101010101" pitchFamily="49" charset="-122"/>
                <a:ea typeface="楷体" panose="02010609060101010101" pitchFamily="49" charset="-122"/>
                <a:cs typeface="+mn-cs"/>
                <a:sym typeface="+mn-ea"/>
              </a:rPr>
              <a:t>tale</a:t>
            </a:r>
            <a:endParaRPr kumimoji="0" lang="en-US" altLang="zh-CN" sz="24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endParaRPr>
          </a:p>
        </p:txBody>
      </p:sp>
      <p:sp>
        <p:nvSpPr>
          <p:cNvPr id="11" name="五边形 10"/>
          <p:cNvSpPr/>
          <p:nvPr/>
        </p:nvSpPr>
        <p:spPr>
          <a:xfrm flipH="1">
            <a:off x="4536941" y="146526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5" name="五边形 4"/>
          <p:cNvSpPr/>
          <p:nvPr/>
        </p:nvSpPr>
        <p:spPr>
          <a:xfrm flipH="1">
            <a:off x="4536940" y="4659550"/>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4" name="文本框 3"/>
          <p:cNvSpPr txBox="1"/>
          <p:nvPr/>
        </p:nvSpPr>
        <p:spPr>
          <a:xfrm>
            <a:off x="481330" y="209811"/>
            <a:ext cx="4427815" cy="549446"/>
          </a:xfrm>
          <a:prstGeom prst="rect">
            <a:avLst/>
          </a:prstGeom>
          <a:noFill/>
        </p:spPr>
        <p:txBody>
          <a:bodyPr wrap="none" rtlCol="0" anchor="t">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5.1</a:t>
            </a:r>
            <a:r>
              <a:rPr kumimoji="0" lang="zh-CN" altLang="en-US"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rPr>
              <a:t> 民间故事的界定与</a:t>
            </a:r>
            <a:r>
              <a:rPr kumimoji="0" lang="zh-CN" altLang="en-US" sz="2800" b="1" i="0" u="none" strike="noStrike" kern="1200" cap="none" spc="0" normalizeH="0" baseline="0" noProof="0" dirty="0" smtClean="0">
                <a:ln>
                  <a:noFill/>
                </a:ln>
                <a:solidFill>
                  <a:srgbClr val="0070C0"/>
                </a:solidFill>
                <a:effectLst/>
                <a:uLnTx/>
                <a:uFillTx/>
                <a:latin typeface="微软雅黑" panose="020B0503020204020204" charset="-122"/>
                <a:ea typeface="微软雅黑" panose="020B0503020204020204" charset="-122"/>
                <a:cs typeface="+mn-cs"/>
                <a:sym typeface="+mn-ea"/>
              </a:rPr>
              <a:t>分类</a:t>
            </a:r>
            <a:endParaRPr kumimoji="0" lang="en-US" altLang="zh-CN" sz="28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sym typeface="+mn-ea"/>
            </a:endParaRPr>
          </a:p>
        </p:txBody>
      </p:sp>
      <p:pic>
        <p:nvPicPr>
          <p:cNvPr id="7" name="图片 6"/>
          <p:cNvPicPr>
            <a:picLocks noChangeAspect="1"/>
          </p:cNvPicPr>
          <p:nvPr/>
        </p:nvPicPr>
        <p:blipFill>
          <a:blip r:embed="rId4"/>
          <a:stretch>
            <a:fillRect/>
          </a:stretch>
        </p:blipFill>
        <p:spPr>
          <a:xfrm>
            <a:off x="8703732" y="17931"/>
            <a:ext cx="3471199" cy="1418339"/>
          </a:xfrm>
          <a:prstGeom prst="rect">
            <a:avLst/>
          </a:prstGeom>
        </p:spPr>
      </p:pic>
      <p:sp>
        <p:nvSpPr>
          <p:cNvPr id="8" name="文本框 7"/>
          <p:cNvSpPr txBox="1"/>
          <p:nvPr/>
        </p:nvSpPr>
        <p:spPr>
          <a:xfrm>
            <a:off x="481330" y="1020882"/>
            <a:ext cx="3423968" cy="484107"/>
          </a:xfrm>
          <a:prstGeom prst="rect">
            <a:avLst/>
          </a:prstGeom>
          <a:noFill/>
        </p:spPr>
        <p:txBody>
          <a:bodyPr wrap="square" rtlCol="0">
            <a:spAutoFit/>
          </a:bodyPr>
          <a:lstStyle/>
          <a:p>
            <a:pPr lvl="0">
              <a:lnSpc>
                <a:spcPct val="115000"/>
              </a:lnSpc>
              <a:defRPr/>
            </a:pPr>
            <a:r>
              <a:rPr lang="en-US" altLang="zh-CN" sz="2400" b="1" dirty="0">
                <a:solidFill>
                  <a:srgbClr val="0070C0"/>
                </a:solidFill>
                <a:latin typeface="微软雅黑" panose="020B0503020204020204" charset="-122"/>
                <a:ea typeface="微软雅黑" panose="020B0503020204020204" charset="-122"/>
                <a:sym typeface="+mn-ea"/>
              </a:rPr>
              <a:t>5.1.1</a:t>
            </a:r>
            <a:r>
              <a:rPr lang="zh-CN" altLang="en-US" sz="2400" b="1" dirty="0">
                <a:solidFill>
                  <a:srgbClr val="0070C0"/>
                </a:solidFill>
                <a:latin typeface="微软雅黑" panose="020B0503020204020204" charset="-122"/>
                <a:ea typeface="微软雅黑" panose="020B0503020204020204" charset="-122"/>
                <a:sym typeface="+mn-ea"/>
              </a:rPr>
              <a:t> 民间故事的界定</a:t>
            </a:r>
          </a:p>
        </p:txBody>
      </p:sp>
    </p:spTree>
    <p:custDataLst>
      <p:tags r:id="rId1"/>
    </p:custDataLst>
    <p:extLst>
      <p:ext uri="{BB962C8B-B14F-4D97-AF65-F5344CB8AC3E}">
        <p14:creationId xmlns:p14="http://schemas.microsoft.com/office/powerpoint/2010/main" val="68005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5632" y="1145546"/>
            <a:ext cx="4136069" cy="662489"/>
          </a:xfrm>
          <a:prstGeom prst="rect">
            <a:avLst/>
          </a:prstGeom>
        </p:spPr>
        <p:txBody>
          <a:bodyPr wrap="none">
            <a:spAutoFit/>
          </a:bodyPr>
          <a:lstStyle/>
          <a:p>
            <a:pPr marR="0" lvl="0" indent="457200" fontAlgn="base" hangingPunct="0">
              <a:lnSpc>
                <a:spcPct val="150000"/>
              </a:lnSpc>
              <a:spcBef>
                <a:spcPct val="0"/>
              </a:spcBef>
              <a:spcAft>
                <a:spcPct val="0"/>
              </a:spcAft>
              <a:buClrTx/>
              <a:buSzTx/>
              <a:buFontTx/>
              <a:buNone/>
            </a:pPr>
            <a:r>
              <a:rPr lang="en-US" altLang="zh-CN" sz="2800" b="1" dirty="0">
                <a:solidFill>
                  <a:srgbClr val="0070C0"/>
                </a:solidFill>
                <a:latin typeface="微软雅黑" panose="020B0503020204020204" charset="-122"/>
                <a:ea typeface="微软雅黑" panose="020B0503020204020204" charset="-122"/>
                <a:cs typeface="Calibri" panose="020F0502020204030204" charset="0"/>
              </a:rPr>
              <a:t>4.1.1</a:t>
            </a:r>
            <a:r>
              <a:rPr lang="zh-CN" altLang="en-US" sz="2800" b="1" dirty="0">
                <a:solidFill>
                  <a:srgbClr val="0070C0"/>
                </a:solidFill>
                <a:latin typeface="微软雅黑" panose="020B0503020204020204" charset="-122"/>
                <a:ea typeface="微软雅黑" panose="020B0503020204020204" charset="-122"/>
                <a:cs typeface="Calibri" panose="020F0502020204030204" charset="0"/>
              </a:rPr>
              <a:t> 民间传说的界定</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8337" y="3774892"/>
            <a:ext cx="3667690" cy="2578100"/>
          </a:xfrm>
          <a:prstGeom prst="rect">
            <a:avLst/>
          </a:prstGeom>
        </p:spPr>
      </p:pic>
      <p:sp>
        <p:nvSpPr>
          <p:cNvPr id="5" name="Rectangle 1"/>
          <p:cNvSpPr>
            <a:spLocks noChangeArrowheads="1"/>
          </p:cNvSpPr>
          <p:nvPr/>
        </p:nvSpPr>
        <p:spPr bwMode="auto">
          <a:xfrm>
            <a:off x="768806" y="2009985"/>
            <a:ext cx="9576762" cy="1200329"/>
          </a:xfrm>
          <a:prstGeom prst="rect">
            <a:avLst/>
          </a:prstGeom>
          <a:noFill/>
          <a:ln w="9525">
            <a:noFill/>
            <a:miter lim="800000"/>
          </a:ln>
          <a:effectLst/>
        </p:spPr>
        <p:txBody>
          <a:bodyPr vert="horz" wrap="square" lIns="91440" tIns="45720" rIns="91440" bIns="45720" numCol="1" anchor="ctr" anchorCtr="0" compatLnSpc="1">
            <a:spAutoFit/>
          </a:bodyPr>
          <a:lstStyle/>
          <a:p>
            <a:pPr marR="0" lvl="0" indent="457200" fontAlgn="base" hangingPunct="0">
              <a:lnSpc>
                <a:spcPct val="150000"/>
              </a:lnSpc>
              <a:spcBef>
                <a:spcPct val="0"/>
              </a:spcBef>
              <a:spcAft>
                <a:spcPct val="0"/>
              </a:spcAft>
              <a:buClrTx/>
              <a:buSzTx/>
              <a:buFontTx/>
              <a:buNone/>
            </a:pPr>
            <a:r>
              <a:rPr lang="zh-CN" altLang="en-US" sz="2400" dirty="0">
                <a:latin typeface="微软雅黑" panose="020B0503020204020204" charset="-122"/>
                <a:ea typeface="微软雅黑" panose="020B0503020204020204" charset="-122"/>
                <a:cs typeface="Calibri" panose="020F0502020204030204" charset="0"/>
              </a:rPr>
              <a:t>定义：民间传说是围绕</a:t>
            </a:r>
            <a:r>
              <a:rPr lang="zh-CN" altLang="en-US" sz="2400" dirty="0">
                <a:solidFill>
                  <a:srgbClr val="C00000"/>
                </a:solidFill>
                <a:latin typeface="微软雅黑" panose="020B0503020204020204" charset="-122"/>
                <a:ea typeface="微软雅黑" panose="020B0503020204020204" charset="-122"/>
                <a:cs typeface="Calibri" panose="020F0502020204030204" charset="0"/>
              </a:rPr>
              <a:t>客观实在物</a:t>
            </a:r>
            <a:r>
              <a:rPr lang="zh-CN" altLang="en-US" sz="2400" dirty="0">
                <a:latin typeface="微软雅黑" panose="020B0503020204020204" charset="-122"/>
                <a:ea typeface="微软雅黑" panose="020B0503020204020204" charset="-122"/>
                <a:cs typeface="Calibri" panose="020F0502020204030204" charset="0"/>
              </a:rPr>
              <a:t>，运用文学表现手法和历史表达方式</a:t>
            </a:r>
            <a:r>
              <a:rPr lang="zh-CN" altLang="en-US" sz="2400" dirty="0">
                <a:solidFill>
                  <a:srgbClr val="C00000"/>
                </a:solidFill>
                <a:latin typeface="微软雅黑" panose="020B0503020204020204" charset="-122"/>
                <a:ea typeface="微软雅黑" panose="020B0503020204020204" charset="-122"/>
                <a:cs typeface="Calibri" panose="020F0502020204030204" charset="0"/>
              </a:rPr>
              <a:t>构建</a:t>
            </a:r>
            <a:r>
              <a:rPr lang="zh-CN" altLang="en-US" sz="2400" dirty="0">
                <a:latin typeface="微软雅黑" panose="020B0503020204020204" charset="-122"/>
                <a:ea typeface="微软雅黑" panose="020B0503020204020204" charset="-122"/>
                <a:cs typeface="Calibri" panose="020F0502020204030204" charset="0"/>
              </a:rPr>
              <a:t>出来的，具有审美意味的散文体口头</a:t>
            </a:r>
            <a:r>
              <a:rPr lang="zh-CN" altLang="en-US" sz="2400" dirty="0">
                <a:solidFill>
                  <a:srgbClr val="C00000"/>
                </a:solidFill>
                <a:latin typeface="微软雅黑" panose="020B0503020204020204" charset="-122"/>
                <a:ea typeface="微软雅黑" panose="020B0503020204020204" charset="-122"/>
                <a:cs typeface="Calibri" panose="020F0502020204030204" charset="0"/>
              </a:rPr>
              <a:t>叙事文学</a:t>
            </a:r>
            <a:r>
              <a:rPr lang="zh-CN" altLang="en-US" sz="2400" dirty="0">
                <a:latin typeface="微软雅黑" panose="020B0503020204020204" charset="-122"/>
                <a:ea typeface="微软雅黑" panose="020B0503020204020204" charset="-122"/>
                <a:cs typeface="Calibri" panose="020F0502020204030204" charset="0"/>
              </a:rPr>
              <a:t>。</a:t>
            </a:r>
          </a:p>
        </p:txBody>
      </p:sp>
      <p:sp>
        <p:nvSpPr>
          <p:cNvPr id="8" name="五边形 7"/>
          <p:cNvSpPr/>
          <p:nvPr/>
        </p:nvSpPr>
        <p:spPr>
          <a:xfrm flipH="1">
            <a:off x="5040630" y="935355"/>
            <a:ext cx="1918335" cy="526415"/>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b="1">
                <a:latin typeface="微软雅黑" panose="020B0503020204020204" charset="-122"/>
                <a:ea typeface="微软雅黑" panose="020B0503020204020204" charset="-122"/>
              </a:rPr>
              <a:t>名词解释</a:t>
            </a:r>
          </a:p>
        </p:txBody>
      </p:sp>
      <p:sp>
        <p:nvSpPr>
          <p:cNvPr id="2" name="文本框 1"/>
          <p:cNvSpPr txBox="1"/>
          <p:nvPr/>
        </p:nvSpPr>
        <p:spPr>
          <a:xfrm>
            <a:off x="645712" y="266087"/>
            <a:ext cx="4642618" cy="662489"/>
          </a:xfrm>
          <a:prstGeom prst="rect">
            <a:avLst/>
          </a:prstGeom>
          <a:noFill/>
        </p:spPr>
        <p:txBody>
          <a:bodyPr wrap="none" rtlCol="0" anchor="t">
            <a:spAutoFit/>
          </a:bodyPr>
          <a:lstStyle/>
          <a:p>
            <a:pPr>
              <a:lnSpc>
                <a:spcPct val="150000"/>
              </a:lnSpc>
            </a:pPr>
            <a:r>
              <a:rPr lang="en-US" altLang="zh-CN" sz="2800" b="1" dirty="0">
                <a:latin typeface="微软雅黑" panose="020B0503020204020204" charset="-122"/>
                <a:ea typeface="微软雅黑" panose="020B0503020204020204" charset="-122"/>
                <a:sym typeface="+mn-ea"/>
              </a:rPr>
              <a:t>4.1</a:t>
            </a:r>
            <a:r>
              <a:rPr lang="zh-CN" altLang="en-US" sz="2800" b="1" dirty="0">
                <a:latin typeface="微软雅黑" panose="020B0503020204020204" charset="-122"/>
                <a:ea typeface="微软雅黑" panose="020B0503020204020204" charset="-122"/>
                <a:sym typeface="+mn-ea"/>
              </a:rPr>
              <a:t> </a:t>
            </a:r>
            <a:r>
              <a:rPr lang="zh-CN" altLang="en-US" sz="2800" b="1" dirty="0">
                <a:solidFill>
                  <a:schemeClr val="tx1"/>
                </a:solidFill>
                <a:latin typeface="微软雅黑" panose="020B0503020204020204" charset="-122"/>
                <a:ea typeface="微软雅黑" panose="020B0503020204020204" charset="-122"/>
                <a:sym typeface="+mn-ea"/>
              </a:rPr>
              <a:t>  民间传说的界定与分类</a:t>
            </a:r>
          </a:p>
        </p:txBody>
      </p:sp>
      <p:pic>
        <p:nvPicPr>
          <p:cNvPr id="6" name="图片 5"/>
          <p:cNvPicPr>
            <a:picLocks noChangeAspect="1"/>
          </p:cNvPicPr>
          <p:nvPr/>
        </p:nvPicPr>
        <p:blipFill>
          <a:blip r:embed="rId5"/>
          <a:stretch>
            <a:fillRect/>
          </a:stretch>
        </p:blipFill>
        <p:spPr>
          <a:xfrm>
            <a:off x="8709284" y="0"/>
            <a:ext cx="3482715" cy="1451811"/>
          </a:xfrm>
          <a:prstGeom prst="rect">
            <a:avLst/>
          </a:prstGeom>
        </p:spPr>
      </p:pic>
    </p:spTree>
    <p:custDataLst>
      <p:tags r:id="rId1"/>
    </p:custDataLst>
    <p:extLst>
      <p:ext uri="{BB962C8B-B14F-4D97-AF65-F5344CB8AC3E}">
        <p14:creationId xmlns:p14="http://schemas.microsoft.com/office/powerpoint/2010/main" val="12656882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4184" y="2170425"/>
            <a:ext cx="11343582" cy="1944763"/>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民间故事是</a:t>
            </a:r>
            <a:r>
              <a:rPr kumimoji="0" lang="zh-CN" altLang="en-US" sz="2000" i="0"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广大民众创作并传承的</a:t>
            </a: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反映</a:t>
            </a:r>
            <a:r>
              <a:rPr kumimoji="0" lang="zh-CN" altLang="en-US" sz="2000" i="0" strike="noStrike" kern="1200" cap="none" spc="0" normalizeH="0" baseline="0" noProof="0" dirty="0" smtClean="0">
                <a:ln>
                  <a:noFill/>
                </a:ln>
                <a:solidFill>
                  <a:srgbClr val="C00000"/>
                </a:solidFill>
                <a:effectLst/>
                <a:uLnTx/>
                <a:uFillTx/>
                <a:latin typeface="Microsoft YaHei" charset="-122"/>
                <a:ea typeface="Microsoft YaHei" charset="-122"/>
                <a:cs typeface="Microsoft YaHei" charset="-122"/>
              </a:rPr>
              <a:t>（      ）</a:t>
            </a: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以及</a:t>
            </a:r>
            <a:r>
              <a:rPr kumimoji="0" lang="zh-CN" altLang="en-US" sz="2000" i="0" strike="noStrike" kern="1200" cap="none" spc="0" normalizeH="0" baseline="0" noProof="0" dirty="0" smtClean="0">
                <a:ln>
                  <a:noFill/>
                </a:ln>
                <a:solidFill>
                  <a:srgbClr val="C00000"/>
                </a:solidFill>
                <a:effectLst/>
                <a:uLnTx/>
                <a:uFillTx/>
                <a:latin typeface="Microsoft YaHei" charset="-122"/>
                <a:ea typeface="Microsoft YaHei" charset="-122"/>
                <a:cs typeface="Microsoft YaHei" charset="-122"/>
              </a:rPr>
              <a:t>民众（     ）</a:t>
            </a: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的</a:t>
            </a:r>
            <a:r>
              <a:rPr kumimoji="0" lang="zh-CN" altLang="en-US" sz="2000" i="0" strike="noStrike" kern="1200" cap="none" spc="0" normalizeH="0" baseline="0" noProof="0" dirty="0" smtClean="0">
                <a:ln>
                  <a:noFill/>
                </a:ln>
                <a:solidFill>
                  <a:srgbClr val="C00000"/>
                </a:solidFill>
                <a:effectLst/>
                <a:uLnTx/>
                <a:uFillTx/>
                <a:latin typeface="Microsoft YaHei" charset="-122"/>
                <a:ea typeface="Microsoft YaHei" charset="-122"/>
                <a:cs typeface="Microsoft YaHei" charset="-122"/>
              </a:rPr>
              <a:t>（       ）作品</a:t>
            </a: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a:t>
            </a:r>
            <a:endParaRPr kumimoji="0" lang="en-US" altLang="zh-CN"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在</a:t>
            </a:r>
            <a:r>
              <a:rPr kumimoji="0" lang="zh-CN" altLang="en-US" sz="2000" i="0"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我国民间，各地民众对讲述民间故事有各种称呼，如：“讲瞎话“、“讲古”、“讲经”、“说白话“、“摆龙门阵”</a:t>
            </a: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等。</a:t>
            </a:r>
            <a:endParaRPr kumimoji="0" lang="zh-CN" altLang="en-US" sz="2000" i="0"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sp>
        <p:nvSpPr>
          <p:cNvPr id="3" name="矩形 2"/>
          <p:cNvSpPr/>
          <p:nvPr/>
        </p:nvSpPr>
        <p:spPr>
          <a:xfrm>
            <a:off x="0" y="1560708"/>
            <a:ext cx="3101056" cy="553998"/>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0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、民间故事的含义</a:t>
            </a:r>
          </a:p>
        </p:txBody>
      </p:sp>
      <p:sp>
        <p:nvSpPr>
          <p:cNvPr id="6" name="文本框 5"/>
          <p:cNvSpPr txBox="1"/>
          <p:nvPr/>
        </p:nvSpPr>
        <p:spPr>
          <a:xfrm>
            <a:off x="481330" y="4626487"/>
            <a:ext cx="8467725" cy="559769"/>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rPr>
              <a:t>民间</a:t>
            </a:r>
            <a:r>
              <a:rPr kumimoji="0" lang="zh-CN" altLang="en-US" sz="2400" b="0" i="0" u="none" strike="noStrike" kern="1200" cap="none" spc="0" normalizeH="0" baseline="0" noProof="0" dirty="0" smtClean="0">
                <a:ln>
                  <a:noFill/>
                </a:ln>
                <a:solidFill>
                  <a:srgbClr val="C00000"/>
                </a:solidFill>
                <a:effectLst/>
                <a:uLnTx/>
                <a:uFillTx/>
                <a:latin typeface="楷体" panose="02010609060101010101" pitchFamily="49" charset="-122"/>
                <a:ea typeface="楷体" panose="02010609060101010101" pitchFamily="49" charset="-122"/>
                <a:cs typeface="+mn-cs"/>
                <a:sym typeface="+mn-ea"/>
              </a:rPr>
              <a:t>故事英文</a:t>
            </a:r>
            <a:r>
              <a:rPr kumimoji="0" lang="zh-CN" altLang="en-US" sz="24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rPr>
              <a:t>：</a:t>
            </a:r>
            <a:r>
              <a:rPr kumimoji="0" lang="en-US" altLang="zh-CN" sz="24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rPr>
              <a:t>Folk </a:t>
            </a:r>
            <a:r>
              <a:rPr kumimoji="0" lang="en-US" altLang="zh-CN" sz="2400" b="0" i="0" u="none" strike="noStrike" kern="1200" cap="none" spc="0" normalizeH="0" baseline="0" noProof="0" dirty="0" smtClean="0">
                <a:ln>
                  <a:noFill/>
                </a:ln>
                <a:solidFill>
                  <a:srgbClr val="C00000"/>
                </a:solidFill>
                <a:effectLst/>
                <a:uLnTx/>
                <a:uFillTx/>
                <a:latin typeface="楷体" panose="02010609060101010101" pitchFamily="49" charset="-122"/>
                <a:ea typeface="楷体" panose="02010609060101010101" pitchFamily="49" charset="-122"/>
                <a:cs typeface="+mn-cs"/>
                <a:sym typeface="+mn-ea"/>
              </a:rPr>
              <a:t>tale</a:t>
            </a:r>
            <a:endParaRPr kumimoji="0" lang="en-US" altLang="zh-CN" sz="24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endParaRPr>
          </a:p>
        </p:txBody>
      </p:sp>
      <p:sp>
        <p:nvSpPr>
          <p:cNvPr id="11" name="五边形 10"/>
          <p:cNvSpPr/>
          <p:nvPr/>
        </p:nvSpPr>
        <p:spPr>
          <a:xfrm flipH="1">
            <a:off x="4536941" y="146526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5" name="五边形 4"/>
          <p:cNvSpPr/>
          <p:nvPr/>
        </p:nvSpPr>
        <p:spPr>
          <a:xfrm flipH="1">
            <a:off x="4536940" y="4729520"/>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4" name="文本框 3"/>
          <p:cNvSpPr txBox="1"/>
          <p:nvPr/>
        </p:nvSpPr>
        <p:spPr>
          <a:xfrm>
            <a:off x="481330" y="209811"/>
            <a:ext cx="4427815" cy="549446"/>
          </a:xfrm>
          <a:prstGeom prst="rect">
            <a:avLst/>
          </a:prstGeom>
          <a:noFill/>
        </p:spPr>
        <p:txBody>
          <a:bodyPr wrap="none" rtlCol="0" anchor="t">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5.1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民间故事的界定与</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分类</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pic>
        <p:nvPicPr>
          <p:cNvPr id="7" name="图片 6"/>
          <p:cNvPicPr>
            <a:picLocks noChangeAspect="1"/>
          </p:cNvPicPr>
          <p:nvPr/>
        </p:nvPicPr>
        <p:blipFill>
          <a:blip r:embed="rId4"/>
          <a:stretch>
            <a:fillRect/>
          </a:stretch>
        </p:blipFill>
        <p:spPr>
          <a:xfrm>
            <a:off x="8703732" y="17931"/>
            <a:ext cx="3471199" cy="1418339"/>
          </a:xfrm>
          <a:prstGeom prst="rect">
            <a:avLst/>
          </a:prstGeom>
        </p:spPr>
      </p:pic>
      <p:sp>
        <p:nvSpPr>
          <p:cNvPr id="8" name="文本框 7"/>
          <p:cNvSpPr txBox="1"/>
          <p:nvPr/>
        </p:nvSpPr>
        <p:spPr>
          <a:xfrm>
            <a:off x="481330" y="1020882"/>
            <a:ext cx="3423968" cy="484107"/>
          </a:xfrm>
          <a:prstGeom prst="rect">
            <a:avLst/>
          </a:prstGeom>
          <a:noFill/>
        </p:spPr>
        <p:txBody>
          <a:bodyPr wrap="square" rtlCol="0">
            <a:spAutoFit/>
          </a:bodyPr>
          <a:lstStyle/>
          <a:p>
            <a:pPr lvl="0">
              <a:lnSpc>
                <a:spcPct val="115000"/>
              </a:lnSpc>
              <a:defRPr/>
            </a:pPr>
            <a:r>
              <a:rPr lang="en-US" altLang="zh-CN" sz="2400" b="1" dirty="0">
                <a:solidFill>
                  <a:srgbClr val="0070C0"/>
                </a:solidFill>
                <a:latin typeface="微软雅黑" panose="020B0503020204020204" charset="-122"/>
                <a:ea typeface="微软雅黑" panose="020B0503020204020204" charset="-122"/>
                <a:sym typeface="+mn-ea"/>
              </a:rPr>
              <a:t>5.1.1</a:t>
            </a:r>
            <a:r>
              <a:rPr lang="zh-CN" altLang="en-US" sz="2400" b="1" dirty="0">
                <a:solidFill>
                  <a:srgbClr val="0070C0"/>
                </a:solidFill>
                <a:latin typeface="微软雅黑" panose="020B0503020204020204" charset="-122"/>
                <a:ea typeface="微软雅黑" panose="020B0503020204020204" charset="-122"/>
                <a:sym typeface="+mn-ea"/>
              </a:rPr>
              <a:t> 民间故事的界定</a:t>
            </a:r>
          </a:p>
        </p:txBody>
      </p:sp>
    </p:spTree>
    <p:custDataLst>
      <p:tags r:id="rId1"/>
    </p:custDataLst>
    <p:extLst>
      <p:ext uri="{BB962C8B-B14F-4D97-AF65-F5344CB8AC3E}">
        <p14:creationId xmlns:p14="http://schemas.microsoft.com/office/powerpoint/2010/main" val="18513539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4184" y="2170425"/>
            <a:ext cx="11343582" cy="2492990"/>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民间故事是</a:t>
            </a:r>
            <a:r>
              <a:rPr kumimoji="0" lang="zh-CN" altLang="en-US" sz="2000" i="0"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广大民众创作并传承的</a:t>
            </a: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反映</a:t>
            </a:r>
            <a:r>
              <a:rPr kumimoji="0" lang="zh-CN" altLang="en-US" sz="2000" i="0" strike="noStrike" kern="1200" cap="none" spc="0" normalizeH="0" baseline="0" noProof="0" dirty="0" smtClean="0">
                <a:ln>
                  <a:noFill/>
                </a:ln>
                <a:solidFill>
                  <a:srgbClr val="C00000"/>
                </a:solidFill>
                <a:effectLst/>
                <a:uLnTx/>
                <a:uFillTx/>
                <a:latin typeface="Microsoft YaHei" charset="-122"/>
                <a:ea typeface="Microsoft YaHei" charset="-122"/>
                <a:cs typeface="Microsoft YaHei" charset="-122"/>
              </a:rPr>
              <a:t>（人类社会生活）</a:t>
            </a: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以及</a:t>
            </a:r>
            <a:r>
              <a:rPr kumimoji="0" lang="zh-CN" altLang="en-US" sz="2000" i="0" strike="noStrike" kern="1200" cap="none" spc="0" normalizeH="0" baseline="0" noProof="0" dirty="0" smtClean="0">
                <a:ln>
                  <a:noFill/>
                </a:ln>
                <a:solidFill>
                  <a:srgbClr val="C00000"/>
                </a:solidFill>
                <a:effectLst/>
                <a:uLnTx/>
                <a:uFillTx/>
                <a:latin typeface="Microsoft YaHei" charset="-122"/>
                <a:ea typeface="Microsoft YaHei" charset="-122"/>
                <a:cs typeface="Microsoft YaHei" charset="-122"/>
              </a:rPr>
              <a:t>民众（理想愿望）</a:t>
            </a: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的</a:t>
            </a:r>
            <a:r>
              <a:rPr kumimoji="0" lang="zh-CN" altLang="en-US" sz="2000" i="0" strike="noStrike" kern="1200" cap="none" spc="0" normalizeH="0" baseline="0" noProof="0" dirty="0" smtClean="0">
                <a:ln>
                  <a:noFill/>
                </a:ln>
                <a:solidFill>
                  <a:srgbClr val="C00000"/>
                </a:solidFill>
                <a:effectLst/>
                <a:uLnTx/>
                <a:uFillTx/>
                <a:latin typeface="Microsoft YaHei" charset="-122"/>
                <a:ea typeface="Microsoft YaHei" charset="-122"/>
                <a:cs typeface="Microsoft YaHei" charset="-122"/>
              </a:rPr>
              <a:t>（口头文学）作品</a:t>
            </a: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a:t>
            </a:r>
            <a:endParaRPr kumimoji="0" lang="en-US" altLang="zh-CN"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在</a:t>
            </a:r>
            <a:r>
              <a:rPr kumimoji="0" lang="zh-CN" altLang="en-US" sz="2000" i="0"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我国民间，各地民众对讲述民间故事有各种称呼，如：“讲瞎话“、“讲古”、“讲经”、“说白话“、“摆龙门阵”</a:t>
            </a:r>
            <a:r>
              <a:rPr kumimoji="0" lang="zh-CN" altLang="en-US" sz="2000" i="0" strike="noStrike" kern="1200" cap="none" spc="0" normalizeH="0" baseline="0" noProof="0" dirty="0" smtClean="0">
                <a:ln>
                  <a:noFill/>
                </a:ln>
                <a:solidFill>
                  <a:prstClr val="black"/>
                </a:solidFill>
                <a:effectLst/>
                <a:uLnTx/>
                <a:uFillTx/>
                <a:latin typeface="Microsoft YaHei" charset="-122"/>
                <a:ea typeface="Microsoft YaHei" charset="-122"/>
                <a:cs typeface="Microsoft YaHei" charset="-122"/>
              </a:rPr>
              <a:t>等。</a:t>
            </a:r>
            <a:endParaRPr kumimoji="0" lang="zh-CN" altLang="en-US" sz="2000" i="0"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a:p>
            <a:pPr marL="0" marR="0" lvl="0" indent="457200" algn="l" defTabSz="914400" rtl="0" eaLnBrk="1" fontAlgn="base" latinLnBrk="0" hangingPunct="0">
              <a:lnSpc>
                <a:spcPct val="15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Calibri" panose="020F0502020204030204" charset="0"/>
            </a:endParaRPr>
          </a:p>
        </p:txBody>
      </p:sp>
      <p:sp>
        <p:nvSpPr>
          <p:cNvPr id="3" name="矩形 2"/>
          <p:cNvSpPr/>
          <p:nvPr/>
        </p:nvSpPr>
        <p:spPr>
          <a:xfrm>
            <a:off x="0" y="1560708"/>
            <a:ext cx="3101056" cy="553998"/>
          </a:xfrm>
          <a:prstGeom prst="rect">
            <a:avLst/>
          </a:prstGeom>
        </p:spPr>
        <p:txBody>
          <a:bodyPr wrap="square">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1</a:t>
            </a:r>
            <a:r>
              <a:rPr kumimoji="0" lang="zh-CN" altLang="en-US" sz="2000"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Calibri" panose="020F0502020204030204" charset="0"/>
              </a:rPr>
              <a:t>、民间故事的含义</a:t>
            </a:r>
          </a:p>
        </p:txBody>
      </p:sp>
      <p:sp>
        <p:nvSpPr>
          <p:cNvPr id="6" name="文本框 5"/>
          <p:cNvSpPr txBox="1"/>
          <p:nvPr/>
        </p:nvSpPr>
        <p:spPr>
          <a:xfrm>
            <a:off x="481330" y="4626487"/>
            <a:ext cx="8467725" cy="559769"/>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rPr>
              <a:t>民间</a:t>
            </a:r>
            <a:r>
              <a:rPr kumimoji="0" lang="zh-CN" altLang="en-US" sz="2400" b="0" i="0" u="none" strike="noStrike" kern="1200" cap="none" spc="0" normalizeH="0" baseline="0" noProof="0" dirty="0" smtClean="0">
                <a:ln>
                  <a:noFill/>
                </a:ln>
                <a:solidFill>
                  <a:srgbClr val="C00000"/>
                </a:solidFill>
                <a:effectLst/>
                <a:uLnTx/>
                <a:uFillTx/>
                <a:latin typeface="楷体" panose="02010609060101010101" pitchFamily="49" charset="-122"/>
                <a:ea typeface="楷体" panose="02010609060101010101" pitchFamily="49" charset="-122"/>
                <a:cs typeface="+mn-cs"/>
                <a:sym typeface="+mn-ea"/>
              </a:rPr>
              <a:t>故事英文</a:t>
            </a:r>
            <a:r>
              <a:rPr kumimoji="0" lang="zh-CN" altLang="en-US" sz="24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rPr>
              <a:t>：</a:t>
            </a:r>
            <a:r>
              <a:rPr kumimoji="0" lang="en-US" altLang="zh-CN" sz="24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rPr>
              <a:t>Folk </a:t>
            </a:r>
            <a:r>
              <a:rPr kumimoji="0" lang="en-US" altLang="zh-CN" sz="2400" b="0" i="0" u="none" strike="noStrike" kern="1200" cap="none" spc="0" normalizeH="0" baseline="0" noProof="0" dirty="0" smtClean="0">
                <a:ln>
                  <a:noFill/>
                </a:ln>
                <a:solidFill>
                  <a:srgbClr val="C00000"/>
                </a:solidFill>
                <a:effectLst/>
                <a:uLnTx/>
                <a:uFillTx/>
                <a:latin typeface="楷体" panose="02010609060101010101" pitchFamily="49" charset="-122"/>
                <a:ea typeface="楷体" panose="02010609060101010101" pitchFamily="49" charset="-122"/>
                <a:cs typeface="+mn-cs"/>
                <a:sym typeface="+mn-ea"/>
              </a:rPr>
              <a:t>tale</a:t>
            </a:r>
            <a:endParaRPr kumimoji="0" lang="en-US" altLang="zh-CN" sz="2400" b="0"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sym typeface="+mn-ea"/>
            </a:endParaRPr>
          </a:p>
        </p:txBody>
      </p:sp>
      <p:sp>
        <p:nvSpPr>
          <p:cNvPr id="11" name="五边形 10"/>
          <p:cNvSpPr/>
          <p:nvPr/>
        </p:nvSpPr>
        <p:spPr>
          <a:xfrm flipH="1">
            <a:off x="4536941" y="146526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5" name="五边形 4"/>
          <p:cNvSpPr/>
          <p:nvPr/>
        </p:nvSpPr>
        <p:spPr>
          <a:xfrm flipH="1">
            <a:off x="4536940" y="4729520"/>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sp>
        <p:nvSpPr>
          <p:cNvPr id="4" name="文本框 3"/>
          <p:cNvSpPr txBox="1"/>
          <p:nvPr/>
        </p:nvSpPr>
        <p:spPr>
          <a:xfrm>
            <a:off x="481330" y="209811"/>
            <a:ext cx="4427815" cy="549446"/>
          </a:xfrm>
          <a:prstGeom prst="rect">
            <a:avLst/>
          </a:prstGeom>
          <a:noFill/>
        </p:spPr>
        <p:txBody>
          <a:bodyPr wrap="none" rtlCol="0" anchor="t">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5.1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民间故事的界定与</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分类</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pic>
        <p:nvPicPr>
          <p:cNvPr id="7" name="图片 6"/>
          <p:cNvPicPr>
            <a:picLocks noChangeAspect="1"/>
          </p:cNvPicPr>
          <p:nvPr/>
        </p:nvPicPr>
        <p:blipFill>
          <a:blip r:embed="rId4"/>
          <a:stretch>
            <a:fillRect/>
          </a:stretch>
        </p:blipFill>
        <p:spPr>
          <a:xfrm>
            <a:off x="8703732" y="17931"/>
            <a:ext cx="3471199" cy="1418339"/>
          </a:xfrm>
          <a:prstGeom prst="rect">
            <a:avLst/>
          </a:prstGeom>
        </p:spPr>
      </p:pic>
      <p:sp>
        <p:nvSpPr>
          <p:cNvPr id="8" name="文本框 7"/>
          <p:cNvSpPr txBox="1"/>
          <p:nvPr/>
        </p:nvSpPr>
        <p:spPr>
          <a:xfrm>
            <a:off x="481330" y="1020882"/>
            <a:ext cx="3423968" cy="484107"/>
          </a:xfrm>
          <a:prstGeom prst="rect">
            <a:avLst/>
          </a:prstGeom>
          <a:noFill/>
        </p:spPr>
        <p:txBody>
          <a:bodyPr wrap="square" rtlCol="0">
            <a:spAutoFit/>
          </a:bodyPr>
          <a:lstStyle/>
          <a:p>
            <a:pPr lvl="0">
              <a:lnSpc>
                <a:spcPct val="115000"/>
              </a:lnSpc>
              <a:defRPr/>
            </a:pPr>
            <a:r>
              <a:rPr lang="en-US" altLang="zh-CN" sz="2400" b="1" dirty="0">
                <a:solidFill>
                  <a:srgbClr val="0070C0"/>
                </a:solidFill>
                <a:latin typeface="微软雅黑" panose="020B0503020204020204" charset="-122"/>
                <a:ea typeface="微软雅黑" panose="020B0503020204020204" charset="-122"/>
                <a:sym typeface="+mn-ea"/>
              </a:rPr>
              <a:t>5.1.1</a:t>
            </a:r>
            <a:r>
              <a:rPr lang="zh-CN" altLang="en-US" sz="2400" b="1" dirty="0">
                <a:solidFill>
                  <a:srgbClr val="0070C0"/>
                </a:solidFill>
                <a:latin typeface="微软雅黑" panose="020B0503020204020204" charset="-122"/>
                <a:ea typeface="微软雅黑" panose="020B0503020204020204" charset="-122"/>
                <a:sym typeface="+mn-ea"/>
              </a:rPr>
              <a:t> 民间故事的界定</a:t>
            </a:r>
          </a:p>
        </p:txBody>
      </p:sp>
    </p:spTree>
    <p:custDataLst>
      <p:tags r:id="rId1"/>
    </p:custDataLst>
    <p:extLst>
      <p:ext uri="{BB962C8B-B14F-4D97-AF65-F5344CB8AC3E}">
        <p14:creationId xmlns:p14="http://schemas.microsoft.com/office/powerpoint/2010/main" val="136359819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flipH="1">
            <a:off x="6097417" y="99706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五边形 3"/>
          <p:cNvSpPr/>
          <p:nvPr/>
        </p:nvSpPr>
        <p:spPr>
          <a:xfrm flipH="1">
            <a:off x="6097416" y="1626185"/>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6" name="图片 5"/>
          <p:cNvPicPr>
            <a:picLocks noChangeAspect="1"/>
          </p:cNvPicPr>
          <p:nvPr/>
        </p:nvPicPr>
        <p:blipFill>
          <a:blip r:embed="rId4"/>
          <a:stretch>
            <a:fillRect/>
          </a:stretch>
        </p:blipFill>
        <p:spPr>
          <a:xfrm>
            <a:off x="8703732" y="17931"/>
            <a:ext cx="3471199" cy="1418339"/>
          </a:xfrm>
          <a:prstGeom prst="rect">
            <a:avLst/>
          </a:prstGeom>
        </p:spPr>
      </p:pic>
      <p:sp>
        <p:nvSpPr>
          <p:cNvPr id="7" name="文本框 6"/>
          <p:cNvSpPr txBox="1"/>
          <p:nvPr/>
        </p:nvSpPr>
        <p:spPr>
          <a:xfrm>
            <a:off x="481330" y="209811"/>
            <a:ext cx="4427815" cy="549446"/>
          </a:xfrm>
          <a:prstGeom prst="rect">
            <a:avLst/>
          </a:prstGeom>
          <a:noFill/>
        </p:spPr>
        <p:txBody>
          <a:bodyPr wrap="none" rtlCol="0" anchor="t">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5.1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民间故事的界定与</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分类</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481329" y="1020882"/>
            <a:ext cx="6243562" cy="484107"/>
          </a:xfrm>
          <a:prstGeom prst="rect">
            <a:avLst/>
          </a:prstGeom>
          <a:noFill/>
        </p:spPr>
        <p:txBody>
          <a:bodyPr wrap="square" rtlCol="0">
            <a:spAutoFit/>
          </a:bodyPr>
          <a:lstStyle/>
          <a:p>
            <a:pPr lvl="0">
              <a:lnSpc>
                <a:spcPct val="115000"/>
              </a:lnSpc>
              <a:defRPr/>
            </a:pPr>
            <a:r>
              <a:rPr lang="en-US" altLang="zh-CN" sz="2400" b="1" dirty="0" smtClean="0">
                <a:solidFill>
                  <a:srgbClr val="0070C0"/>
                </a:solidFill>
                <a:latin typeface="微软雅黑" panose="020B0503020204020204" charset="-122"/>
                <a:ea typeface="微软雅黑" panose="020B0503020204020204" charset="-122"/>
                <a:sym typeface="+mn-ea"/>
              </a:rPr>
              <a:t>5.1.2</a:t>
            </a:r>
            <a:r>
              <a:rPr lang="zh-CN" altLang="en-US" sz="2400" b="1" dirty="0" smtClean="0">
                <a:solidFill>
                  <a:srgbClr val="0070C0"/>
                </a:solidFill>
                <a:latin typeface="微软雅黑" panose="020B0503020204020204" charset="-122"/>
                <a:ea typeface="微软雅黑" panose="020B0503020204020204" charset="-122"/>
                <a:sym typeface="+mn-ea"/>
              </a:rPr>
              <a:t> </a:t>
            </a:r>
            <a:r>
              <a:rPr lang="zh-CN" altLang="en-US" sz="2400" b="1" dirty="0">
                <a:solidFill>
                  <a:srgbClr val="0070C0"/>
                </a:solidFill>
                <a:latin typeface="微软雅黑" panose="020B0503020204020204" charset="-122"/>
                <a:ea typeface="微软雅黑" panose="020B0503020204020204" charset="-122"/>
                <a:sym typeface="+mn-ea"/>
              </a:rPr>
              <a:t>民间故事</a:t>
            </a:r>
            <a:r>
              <a:rPr lang="zh-CN" altLang="en-US" sz="2400" b="1" dirty="0" smtClean="0">
                <a:solidFill>
                  <a:srgbClr val="0070C0"/>
                </a:solidFill>
                <a:latin typeface="微软雅黑" panose="020B0503020204020204" charset="-122"/>
                <a:ea typeface="微软雅黑" panose="020B0503020204020204" charset="-122"/>
                <a:sym typeface="+mn-ea"/>
              </a:rPr>
              <a:t>的分类方法（</a:t>
            </a:r>
            <a:r>
              <a:rPr lang="en-US" altLang="zh-CN" sz="2400" b="1" dirty="0">
                <a:solidFill>
                  <a:prstClr val="black"/>
                </a:solidFill>
                <a:latin typeface="微软雅黑" panose="020B0503020204020204" charset="-122"/>
                <a:ea typeface="微软雅黑" panose="020B0503020204020204" charset="-122"/>
              </a:rPr>
              <a:t> </a:t>
            </a:r>
            <a:r>
              <a:rPr lang="en-US" altLang="zh-CN" sz="2400" b="1" dirty="0">
                <a:solidFill>
                  <a:srgbClr val="0070C0"/>
                </a:solidFill>
                <a:latin typeface="微软雅黑" panose="020B0503020204020204" charset="-122"/>
                <a:ea typeface="微软雅黑" panose="020B0503020204020204" charset="-122"/>
              </a:rPr>
              <a:t>AT</a:t>
            </a:r>
            <a:r>
              <a:rPr lang="zh-CN" altLang="zh-CN" sz="2400" b="1" dirty="0" smtClean="0">
                <a:solidFill>
                  <a:srgbClr val="0070C0"/>
                </a:solidFill>
                <a:latin typeface="微软雅黑" panose="020B0503020204020204" charset="-122"/>
                <a:ea typeface="微软雅黑" panose="020B0503020204020204" charset="-122"/>
              </a:rPr>
              <a:t>分类法</a:t>
            </a:r>
            <a:r>
              <a:rPr lang="zh-CN" altLang="en-US" sz="2400" b="1" dirty="0" smtClean="0">
                <a:solidFill>
                  <a:srgbClr val="0070C0"/>
                </a:solidFill>
                <a:latin typeface="微软雅黑" panose="020B0503020204020204" charset="-122"/>
                <a:ea typeface="微软雅黑" panose="020B0503020204020204" charset="-122"/>
              </a:rPr>
              <a:t>）</a:t>
            </a:r>
            <a:endParaRPr lang="zh-CN" altLang="en-US" sz="2400" b="1" dirty="0">
              <a:solidFill>
                <a:srgbClr val="0070C0"/>
              </a:solidFill>
              <a:latin typeface="微软雅黑" panose="020B0503020204020204" charset="-122"/>
              <a:ea typeface="微软雅黑" panose="020B0503020204020204" charset="-122"/>
              <a:sym typeface="+mn-ea"/>
            </a:endParaRPr>
          </a:p>
        </p:txBody>
      </p:sp>
      <p:sp>
        <p:nvSpPr>
          <p:cNvPr id="5" name="矩形 4"/>
          <p:cNvSpPr/>
          <p:nvPr/>
        </p:nvSpPr>
        <p:spPr>
          <a:xfrm>
            <a:off x="729205" y="2274838"/>
            <a:ext cx="10544537" cy="2954655"/>
          </a:xfrm>
          <a:prstGeom prst="rect">
            <a:avLst/>
          </a:prstGeom>
        </p:spPr>
        <p:txBody>
          <a:bodyPr wrap="square">
            <a:spAutoFit/>
          </a:bodyPr>
          <a:lstStyle/>
          <a:p>
            <a:pPr>
              <a:lnSpc>
                <a:spcPct val="150000"/>
              </a:lnSpc>
            </a:pPr>
            <a:r>
              <a:rPr lang="zh-CN" altLang="en-US" sz="2000" dirty="0" smtClean="0">
                <a:latin typeface="Microsoft YaHei" charset="-122"/>
                <a:ea typeface="Microsoft YaHei" charset="-122"/>
                <a:cs typeface="Microsoft YaHei" charset="-122"/>
              </a:rPr>
              <a:t>（</a:t>
            </a:r>
            <a:r>
              <a:rPr lang="en-US" altLang="zh-CN" sz="2000" dirty="0" smtClean="0">
                <a:latin typeface="Microsoft YaHei" charset="-122"/>
                <a:ea typeface="Microsoft YaHei" charset="-122"/>
                <a:cs typeface="Microsoft YaHei" charset="-122"/>
              </a:rPr>
              <a:t>1</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AT</a:t>
            </a:r>
            <a:r>
              <a:rPr lang="zh-CN" altLang="en-US" sz="2000" dirty="0">
                <a:latin typeface="Microsoft YaHei" charset="-122"/>
                <a:ea typeface="Microsoft YaHei" charset="-122"/>
                <a:cs typeface="Microsoft YaHei" charset="-122"/>
              </a:rPr>
              <a:t>分类法”是由</a:t>
            </a:r>
            <a:r>
              <a:rPr lang="zh-CN" altLang="en-US" sz="2000" dirty="0">
                <a:solidFill>
                  <a:srgbClr val="C00000"/>
                </a:solidFill>
                <a:latin typeface="Microsoft YaHei" charset="-122"/>
                <a:ea typeface="Microsoft YaHei" charset="-122"/>
                <a:cs typeface="Microsoft YaHei" charset="-122"/>
              </a:rPr>
              <a:t>芬兰学者阿尔奈</a:t>
            </a:r>
            <a:r>
              <a:rPr lang="zh-CN" altLang="en-US" sz="2000" dirty="0">
                <a:latin typeface="Microsoft YaHei" charset="-122"/>
                <a:ea typeface="Microsoft YaHei" charset="-122"/>
                <a:cs typeface="Microsoft YaHei" charset="-122"/>
              </a:rPr>
              <a:t>提出，后经</a:t>
            </a:r>
            <a:r>
              <a:rPr lang="zh-CN" altLang="en-US" sz="2000" dirty="0">
                <a:solidFill>
                  <a:srgbClr val="C00000"/>
                </a:solidFill>
                <a:latin typeface="Microsoft YaHei" charset="-122"/>
                <a:ea typeface="Microsoft YaHei" charset="-122"/>
                <a:cs typeface="Microsoft YaHei" charset="-122"/>
              </a:rPr>
              <a:t>美国学者汤普森</a:t>
            </a:r>
            <a:r>
              <a:rPr lang="zh-CN" altLang="en-US" sz="2000" dirty="0">
                <a:latin typeface="Microsoft YaHei" charset="-122"/>
                <a:ea typeface="Microsoft YaHei" charset="-122"/>
                <a:cs typeface="Microsoft YaHei" charset="-122"/>
              </a:rPr>
              <a:t>完善的一种</a:t>
            </a:r>
            <a:r>
              <a:rPr lang="zh-CN" altLang="en-US" sz="2000" dirty="0">
                <a:solidFill>
                  <a:srgbClr val="C00000"/>
                </a:solidFill>
                <a:latin typeface="Microsoft YaHei" charset="-122"/>
                <a:ea typeface="Microsoft YaHei" charset="-122"/>
                <a:cs typeface="Microsoft YaHei" charset="-122"/>
              </a:rPr>
              <a:t>编制故事类型索引</a:t>
            </a:r>
            <a:r>
              <a:rPr lang="zh-CN" altLang="en-US" sz="2000" dirty="0">
                <a:latin typeface="Microsoft YaHei" charset="-122"/>
                <a:ea typeface="Microsoft YaHei" charset="-122"/>
                <a:cs typeface="Microsoft YaHei" charset="-122"/>
              </a:rPr>
              <a:t>的方法</a:t>
            </a:r>
            <a:r>
              <a:rPr lang="zh-CN" altLang="en-US" sz="2000" dirty="0" smtClean="0">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
            </a:r>
            <a:br>
              <a:rPr lang="zh-CN" altLang="en-US" sz="2000" dirty="0">
                <a:latin typeface="Microsoft YaHei" charset="-122"/>
                <a:ea typeface="Microsoft YaHei" charset="-122"/>
                <a:cs typeface="Microsoft YaHei" charset="-122"/>
              </a:rPr>
            </a:b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2</a:t>
            </a:r>
            <a:r>
              <a:rPr lang="zh-CN" altLang="en-US" sz="2000" dirty="0">
                <a:latin typeface="Microsoft YaHei" charset="-122"/>
                <a:ea typeface="Microsoft YaHei" charset="-122"/>
                <a:cs typeface="Microsoft YaHei" charset="-122"/>
              </a:rPr>
              <a:t>）阿尔奈分析比较了</a:t>
            </a:r>
            <a:r>
              <a:rPr lang="zh-CN" altLang="en-US" sz="2000" dirty="0">
                <a:solidFill>
                  <a:srgbClr val="C00000"/>
                </a:solidFill>
                <a:latin typeface="Microsoft YaHei" charset="-122"/>
                <a:ea typeface="Microsoft YaHei" charset="-122"/>
                <a:cs typeface="Microsoft YaHei" charset="-122"/>
              </a:rPr>
              <a:t>芬兰和北欧其他国家</a:t>
            </a:r>
            <a:r>
              <a:rPr lang="zh-CN" altLang="en-US" sz="2000" dirty="0">
                <a:latin typeface="Microsoft YaHei" charset="-122"/>
                <a:ea typeface="Microsoft YaHei" charset="-122"/>
                <a:cs typeface="Microsoft YaHei" charset="-122"/>
              </a:rPr>
              <a:t>以及欧洲一些国家所出版的或保存的民间故事记录，把</a:t>
            </a:r>
            <a:r>
              <a:rPr lang="zh-CN" altLang="en-US" sz="2000" dirty="0">
                <a:solidFill>
                  <a:srgbClr val="C00000"/>
                </a:solidFill>
                <a:latin typeface="Microsoft YaHei" charset="-122"/>
                <a:ea typeface="Microsoft YaHei" charset="-122"/>
                <a:cs typeface="Microsoft YaHei" charset="-122"/>
              </a:rPr>
              <a:t>同一情节的不同异文</a:t>
            </a:r>
            <a:r>
              <a:rPr lang="zh-CN" altLang="en-US" sz="2000" dirty="0">
                <a:latin typeface="Microsoft YaHei" charset="-122"/>
                <a:ea typeface="Microsoft YaHei" charset="-122"/>
                <a:cs typeface="Microsoft YaHei" charset="-122"/>
              </a:rPr>
              <a:t>加以综合，以简洁文字写出</a:t>
            </a:r>
            <a:r>
              <a:rPr lang="zh-CN" altLang="en-US" sz="2000" dirty="0">
                <a:solidFill>
                  <a:srgbClr val="C00000"/>
                </a:solidFill>
                <a:latin typeface="Microsoft YaHei" charset="-122"/>
                <a:ea typeface="Microsoft YaHei" charset="-122"/>
                <a:cs typeface="Microsoft YaHei" charset="-122"/>
              </a:rPr>
              <a:t>梗概提要</a:t>
            </a:r>
            <a:r>
              <a:rPr lang="zh-CN" altLang="en-US" sz="2000" dirty="0">
                <a:latin typeface="Microsoft YaHei" charset="-122"/>
                <a:ea typeface="Microsoft YaHei" charset="-122"/>
                <a:cs typeface="Microsoft YaHei" charset="-122"/>
              </a:rPr>
              <a:t>，并根据一定原则进行分类编排，后人称为“</a:t>
            </a:r>
            <a:r>
              <a:rPr lang="en-US" altLang="zh-CN" sz="2000" dirty="0">
                <a:latin typeface="Microsoft YaHei" charset="-122"/>
                <a:ea typeface="Microsoft YaHei" charset="-122"/>
                <a:cs typeface="Microsoft YaHei" charset="-122"/>
              </a:rPr>
              <a:t>AT</a:t>
            </a:r>
            <a:r>
              <a:rPr lang="zh-CN" altLang="en-US" sz="2000" dirty="0">
                <a:latin typeface="Microsoft YaHei" charset="-122"/>
                <a:ea typeface="Microsoft YaHei" charset="-122"/>
                <a:cs typeface="Microsoft YaHei" charset="-122"/>
              </a:rPr>
              <a:t>分类法”。</a:t>
            </a:r>
          </a:p>
          <a:p>
            <a:r>
              <a:rPr lang="zh-CN" altLang="en-US" dirty="0">
                <a:solidFill>
                  <a:srgbClr val="1F2D3D"/>
                </a:solidFill>
                <a:latin typeface="Helvetica Neue For Number" charset="0"/>
              </a:rPr>
              <a:t/>
            </a:r>
            <a:br>
              <a:rPr lang="zh-CN" altLang="en-US" dirty="0">
                <a:solidFill>
                  <a:srgbClr val="1F2D3D"/>
                </a:solidFill>
                <a:latin typeface="Helvetica Neue For Number" charset="0"/>
              </a:rPr>
            </a:br>
            <a:endParaRPr lang="zh-CN" altLang="en-US" b="0" i="0" dirty="0">
              <a:solidFill>
                <a:srgbClr val="1F2D3D"/>
              </a:solidFill>
              <a:effectLst/>
              <a:latin typeface="Helvetica Neue For Number" charset="0"/>
            </a:endParaRPr>
          </a:p>
        </p:txBody>
      </p:sp>
      <p:sp>
        <p:nvSpPr>
          <p:cNvPr id="9" name="矩形 8"/>
          <p:cNvSpPr/>
          <p:nvPr/>
        </p:nvSpPr>
        <p:spPr>
          <a:xfrm>
            <a:off x="7267512" y="1134906"/>
            <a:ext cx="535699" cy="369332"/>
          </a:xfrm>
          <a:prstGeom prst="rect">
            <a:avLst/>
          </a:prstGeom>
        </p:spPr>
        <p:txBody>
          <a:bodyPr wrap="square">
            <a:spAutoFit/>
          </a:bodyPr>
          <a:lstStyle/>
          <a:p>
            <a:r>
              <a:rPr lang="zh-CN" altLang="en-US">
                <a:latin typeface="Microsoft YaHei" charset="-122"/>
                <a:ea typeface="Microsoft YaHei" charset="-122"/>
                <a:cs typeface="Microsoft YaHei" charset="-122"/>
              </a:rPr>
              <a:t>❤️</a:t>
            </a:r>
            <a:endParaRPr lang="zh-CN" altLang="en-US"/>
          </a:p>
        </p:txBody>
      </p:sp>
    </p:spTree>
    <p:custDataLst>
      <p:tags r:id="rId1"/>
    </p:custDataLst>
    <p:extLst>
      <p:ext uri="{BB962C8B-B14F-4D97-AF65-F5344CB8AC3E}">
        <p14:creationId xmlns:p14="http://schemas.microsoft.com/office/powerpoint/2010/main" val="11592969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flipH="1">
            <a:off x="6097417" y="99706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五边形 3"/>
          <p:cNvSpPr/>
          <p:nvPr/>
        </p:nvSpPr>
        <p:spPr>
          <a:xfrm flipH="1">
            <a:off x="6097416" y="1626185"/>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6" name="图片 5"/>
          <p:cNvPicPr>
            <a:picLocks noChangeAspect="1"/>
          </p:cNvPicPr>
          <p:nvPr/>
        </p:nvPicPr>
        <p:blipFill>
          <a:blip r:embed="rId4"/>
          <a:stretch>
            <a:fillRect/>
          </a:stretch>
        </p:blipFill>
        <p:spPr>
          <a:xfrm>
            <a:off x="8703732" y="17931"/>
            <a:ext cx="3471199" cy="1418339"/>
          </a:xfrm>
          <a:prstGeom prst="rect">
            <a:avLst/>
          </a:prstGeom>
        </p:spPr>
      </p:pic>
      <p:sp>
        <p:nvSpPr>
          <p:cNvPr id="7" name="文本框 6"/>
          <p:cNvSpPr txBox="1"/>
          <p:nvPr/>
        </p:nvSpPr>
        <p:spPr>
          <a:xfrm>
            <a:off x="481330" y="209811"/>
            <a:ext cx="4427815" cy="549446"/>
          </a:xfrm>
          <a:prstGeom prst="rect">
            <a:avLst/>
          </a:prstGeom>
          <a:noFill/>
        </p:spPr>
        <p:txBody>
          <a:bodyPr wrap="none" rtlCol="0" anchor="t">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5.1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民间故事的界定与</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分类</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481329" y="1020882"/>
            <a:ext cx="6243562" cy="517065"/>
          </a:xfrm>
          <a:prstGeom prst="rect">
            <a:avLst/>
          </a:prstGeom>
          <a:noFill/>
        </p:spPr>
        <p:txBody>
          <a:bodyPr wrap="square" rtlCol="0">
            <a:spAutoFit/>
          </a:bodyPr>
          <a:lstStyle/>
          <a:p>
            <a:pPr lvl="0">
              <a:lnSpc>
                <a:spcPct val="115000"/>
              </a:lnSpc>
              <a:defRPr/>
            </a:pPr>
            <a:r>
              <a:rPr lang="en-US" altLang="zh-CN" sz="2400" b="1" dirty="0" smtClean="0">
                <a:solidFill>
                  <a:srgbClr val="0070C0"/>
                </a:solidFill>
                <a:latin typeface="微软雅黑" panose="020B0503020204020204" charset="-122"/>
                <a:ea typeface="微软雅黑" panose="020B0503020204020204" charset="-122"/>
                <a:sym typeface="+mn-ea"/>
              </a:rPr>
              <a:t>5.1.2</a:t>
            </a:r>
            <a:r>
              <a:rPr lang="zh-CN" altLang="en-US" sz="2400" b="1" dirty="0" smtClean="0">
                <a:solidFill>
                  <a:srgbClr val="0070C0"/>
                </a:solidFill>
                <a:latin typeface="微软雅黑" panose="020B0503020204020204" charset="-122"/>
                <a:ea typeface="微软雅黑" panose="020B0503020204020204" charset="-122"/>
                <a:sym typeface="+mn-ea"/>
              </a:rPr>
              <a:t> </a:t>
            </a:r>
            <a:r>
              <a:rPr lang="zh-CN" altLang="en-US" sz="2400" b="1" dirty="0">
                <a:solidFill>
                  <a:srgbClr val="0070C0"/>
                </a:solidFill>
                <a:latin typeface="微软雅黑" panose="020B0503020204020204" charset="-122"/>
                <a:ea typeface="微软雅黑" panose="020B0503020204020204" charset="-122"/>
                <a:sym typeface="+mn-ea"/>
              </a:rPr>
              <a:t>民间故事</a:t>
            </a:r>
            <a:r>
              <a:rPr lang="zh-CN" altLang="en-US" sz="2400" b="1" dirty="0" smtClean="0">
                <a:solidFill>
                  <a:srgbClr val="0070C0"/>
                </a:solidFill>
                <a:latin typeface="微软雅黑" panose="020B0503020204020204" charset="-122"/>
                <a:ea typeface="微软雅黑" panose="020B0503020204020204" charset="-122"/>
                <a:sym typeface="+mn-ea"/>
              </a:rPr>
              <a:t>的分类方法（</a:t>
            </a:r>
            <a:r>
              <a:rPr lang="en-US" altLang="zh-CN" sz="2400" b="1" dirty="0">
                <a:solidFill>
                  <a:prstClr val="black"/>
                </a:solidFill>
                <a:latin typeface="微软雅黑" panose="020B0503020204020204" charset="-122"/>
                <a:ea typeface="微软雅黑" panose="020B0503020204020204" charset="-122"/>
              </a:rPr>
              <a:t> </a:t>
            </a:r>
            <a:r>
              <a:rPr lang="en-US" altLang="zh-CN" sz="2400" b="1" dirty="0">
                <a:solidFill>
                  <a:srgbClr val="0070C0"/>
                </a:solidFill>
                <a:latin typeface="微软雅黑" panose="020B0503020204020204" charset="-122"/>
                <a:ea typeface="微软雅黑" panose="020B0503020204020204" charset="-122"/>
              </a:rPr>
              <a:t>AT</a:t>
            </a:r>
            <a:r>
              <a:rPr lang="zh-CN" altLang="zh-CN" sz="2400" b="1" dirty="0" smtClean="0">
                <a:solidFill>
                  <a:srgbClr val="0070C0"/>
                </a:solidFill>
                <a:latin typeface="微软雅黑" panose="020B0503020204020204" charset="-122"/>
                <a:ea typeface="微软雅黑" panose="020B0503020204020204" charset="-122"/>
              </a:rPr>
              <a:t>分类法</a:t>
            </a:r>
            <a:r>
              <a:rPr lang="zh-CN" altLang="en-US" sz="2400" b="1" dirty="0" smtClean="0">
                <a:solidFill>
                  <a:srgbClr val="0070C0"/>
                </a:solidFill>
                <a:latin typeface="微软雅黑" panose="020B0503020204020204" charset="-122"/>
                <a:ea typeface="微软雅黑" panose="020B0503020204020204" charset="-122"/>
              </a:rPr>
              <a:t>）</a:t>
            </a:r>
            <a:endParaRPr lang="zh-CN" altLang="en-US" sz="2400" b="1" dirty="0">
              <a:solidFill>
                <a:srgbClr val="0070C0"/>
              </a:solidFill>
              <a:latin typeface="微软雅黑" panose="020B0503020204020204" charset="-122"/>
              <a:ea typeface="微软雅黑" panose="020B0503020204020204" charset="-122"/>
              <a:sym typeface="+mn-ea"/>
            </a:endParaRPr>
          </a:p>
        </p:txBody>
      </p:sp>
      <p:sp>
        <p:nvSpPr>
          <p:cNvPr id="5" name="矩形 4"/>
          <p:cNvSpPr/>
          <p:nvPr/>
        </p:nvSpPr>
        <p:spPr>
          <a:xfrm>
            <a:off x="729205" y="2274838"/>
            <a:ext cx="10544537" cy="2954655"/>
          </a:xfrm>
          <a:prstGeom prst="rect">
            <a:avLst/>
          </a:prstGeom>
        </p:spPr>
        <p:txBody>
          <a:bodyPr wrap="square">
            <a:spAutoFit/>
          </a:bodyPr>
          <a:lstStyle/>
          <a:p>
            <a:pPr>
              <a:lnSpc>
                <a:spcPct val="150000"/>
              </a:lnSpc>
            </a:pPr>
            <a:r>
              <a:rPr lang="zh-CN" altLang="en-US" sz="2000" dirty="0" smtClean="0">
                <a:latin typeface="Microsoft YaHei" charset="-122"/>
                <a:ea typeface="Microsoft YaHei" charset="-122"/>
                <a:cs typeface="Microsoft YaHei" charset="-122"/>
              </a:rPr>
              <a:t>（</a:t>
            </a:r>
            <a:r>
              <a:rPr lang="en-US" altLang="zh-CN" sz="2000" dirty="0" smtClean="0">
                <a:latin typeface="Microsoft YaHei" charset="-122"/>
                <a:ea typeface="Microsoft YaHei" charset="-122"/>
                <a:cs typeface="Microsoft YaHei" charset="-122"/>
              </a:rPr>
              <a:t>1</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AT</a:t>
            </a:r>
            <a:r>
              <a:rPr lang="zh-CN" altLang="en-US" sz="2000" dirty="0">
                <a:latin typeface="Microsoft YaHei" charset="-122"/>
                <a:ea typeface="Microsoft YaHei" charset="-122"/>
                <a:cs typeface="Microsoft YaHei" charset="-122"/>
              </a:rPr>
              <a:t>分类法”是由</a:t>
            </a:r>
            <a:r>
              <a:rPr lang="zh-CN" altLang="en-US" sz="2000" dirty="0">
                <a:solidFill>
                  <a:srgbClr val="C00000"/>
                </a:solidFill>
                <a:latin typeface="Microsoft YaHei" charset="-122"/>
                <a:ea typeface="Microsoft YaHei" charset="-122"/>
                <a:cs typeface="Microsoft YaHei" charset="-122"/>
              </a:rPr>
              <a:t>芬兰</a:t>
            </a:r>
            <a:r>
              <a:rPr lang="zh-CN" altLang="en-US" sz="2000" dirty="0" smtClean="0">
                <a:solidFill>
                  <a:srgbClr val="C00000"/>
                </a:solidFill>
                <a:latin typeface="Microsoft YaHei" charset="-122"/>
                <a:ea typeface="Microsoft YaHei" charset="-122"/>
                <a:cs typeface="Microsoft YaHei" charset="-122"/>
              </a:rPr>
              <a:t>学者（    ）</a:t>
            </a:r>
            <a:r>
              <a:rPr lang="zh-CN" altLang="en-US" sz="2000" dirty="0" smtClean="0">
                <a:latin typeface="Microsoft YaHei" charset="-122"/>
                <a:ea typeface="Microsoft YaHei" charset="-122"/>
                <a:cs typeface="Microsoft YaHei" charset="-122"/>
              </a:rPr>
              <a:t>提</a:t>
            </a:r>
            <a:r>
              <a:rPr lang="zh-CN" altLang="en-US" sz="2000" dirty="0">
                <a:latin typeface="Microsoft YaHei" charset="-122"/>
                <a:ea typeface="Microsoft YaHei" charset="-122"/>
                <a:cs typeface="Microsoft YaHei" charset="-122"/>
              </a:rPr>
              <a:t>出，后经</a:t>
            </a:r>
            <a:r>
              <a:rPr lang="zh-CN" altLang="en-US" sz="2000" dirty="0">
                <a:solidFill>
                  <a:srgbClr val="C00000"/>
                </a:solidFill>
                <a:latin typeface="Microsoft YaHei" charset="-122"/>
                <a:ea typeface="Microsoft YaHei" charset="-122"/>
                <a:cs typeface="Microsoft YaHei" charset="-122"/>
              </a:rPr>
              <a:t>美国</a:t>
            </a:r>
            <a:r>
              <a:rPr lang="zh-CN" altLang="en-US" sz="2000" dirty="0" smtClean="0">
                <a:solidFill>
                  <a:srgbClr val="C00000"/>
                </a:solidFill>
                <a:latin typeface="Microsoft YaHei" charset="-122"/>
                <a:ea typeface="Microsoft YaHei" charset="-122"/>
                <a:cs typeface="Microsoft YaHei" charset="-122"/>
              </a:rPr>
              <a:t>学者（     ）</a:t>
            </a:r>
            <a:r>
              <a:rPr lang="zh-CN" altLang="en-US" sz="2000" dirty="0" smtClean="0">
                <a:latin typeface="Microsoft YaHei" charset="-122"/>
                <a:ea typeface="Microsoft YaHei" charset="-122"/>
                <a:cs typeface="Microsoft YaHei" charset="-122"/>
              </a:rPr>
              <a:t>完善</a:t>
            </a:r>
            <a:r>
              <a:rPr lang="zh-CN" altLang="en-US" sz="2000" dirty="0">
                <a:latin typeface="Microsoft YaHei" charset="-122"/>
                <a:ea typeface="Microsoft YaHei" charset="-122"/>
                <a:cs typeface="Microsoft YaHei" charset="-122"/>
              </a:rPr>
              <a:t>的一</a:t>
            </a:r>
            <a:r>
              <a:rPr lang="zh-CN" altLang="en-US" sz="2000" dirty="0" smtClean="0">
                <a:latin typeface="Microsoft YaHei" charset="-122"/>
                <a:ea typeface="Microsoft YaHei" charset="-122"/>
                <a:cs typeface="Microsoft YaHei" charset="-122"/>
              </a:rPr>
              <a:t>种</a:t>
            </a:r>
            <a:r>
              <a:rPr lang="zh-CN" altLang="en-US" sz="2000" dirty="0" smtClean="0">
                <a:solidFill>
                  <a:srgbClr val="C00000"/>
                </a:solidFill>
                <a:latin typeface="Microsoft YaHei" charset="-122"/>
                <a:ea typeface="Microsoft YaHei" charset="-122"/>
                <a:cs typeface="Microsoft YaHei" charset="-122"/>
              </a:rPr>
              <a:t>（      ）类型</a:t>
            </a:r>
            <a:r>
              <a:rPr lang="zh-CN" altLang="en-US" sz="2000" dirty="0">
                <a:solidFill>
                  <a:srgbClr val="C00000"/>
                </a:solidFill>
                <a:latin typeface="Microsoft YaHei" charset="-122"/>
                <a:ea typeface="Microsoft YaHei" charset="-122"/>
                <a:cs typeface="Microsoft YaHei" charset="-122"/>
              </a:rPr>
              <a:t>索引</a:t>
            </a:r>
            <a:r>
              <a:rPr lang="zh-CN" altLang="en-US" sz="2000" dirty="0">
                <a:latin typeface="Microsoft YaHei" charset="-122"/>
                <a:ea typeface="Microsoft YaHei" charset="-122"/>
                <a:cs typeface="Microsoft YaHei" charset="-122"/>
              </a:rPr>
              <a:t>的方法</a:t>
            </a:r>
            <a:r>
              <a:rPr lang="zh-CN" altLang="en-US" sz="2000" dirty="0" smtClean="0">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
            </a:r>
            <a:br>
              <a:rPr lang="zh-CN" altLang="en-US" sz="2000" dirty="0">
                <a:latin typeface="Microsoft YaHei" charset="-122"/>
                <a:ea typeface="Microsoft YaHei" charset="-122"/>
                <a:cs typeface="Microsoft YaHei" charset="-122"/>
              </a:rPr>
            </a:b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2</a:t>
            </a:r>
            <a:r>
              <a:rPr lang="zh-CN" altLang="en-US" sz="2000" dirty="0">
                <a:latin typeface="Microsoft YaHei" charset="-122"/>
                <a:ea typeface="Microsoft YaHei" charset="-122"/>
                <a:cs typeface="Microsoft YaHei" charset="-122"/>
              </a:rPr>
              <a:t>）阿尔奈分析比较</a:t>
            </a:r>
            <a:r>
              <a:rPr lang="zh-CN" altLang="en-US" sz="2000" dirty="0" smtClean="0">
                <a:latin typeface="Microsoft YaHei" charset="-122"/>
                <a:ea typeface="Microsoft YaHei" charset="-122"/>
                <a:cs typeface="Microsoft YaHei" charset="-122"/>
              </a:rPr>
              <a:t>了</a:t>
            </a:r>
            <a:r>
              <a:rPr lang="zh-CN" altLang="en-US" sz="2000" dirty="0" smtClean="0">
                <a:solidFill>
                  <a:srgbClr val="C00000"/>
                </a:solidFill>
                <a:latin typeface="Microsoft YaHei" charset="-122"/>
                <a:ea typeface="Microsoft YaHei" charset="-122"/>
                <a:cs typeface="Microsoft YaHei" charset="-122"/>
              </a:rPr>
              <a:t>（      ）其他</a:t>
            </a:r>
            <a:r>
              <a:rPr lang="zh-CN" altLang="en-US" sz="2000" dirty="0">
                <a:solidFill>
                  <a:srgbClr val="C00000"/>
                </a:solidFill>
                <a:latin typeface="Microsoft YaHei" charset="-122"/>
                <a:ea typeface="Microsoft YaHei" charset="-122"/>
                <a:cs typeface="Microsoft YaHei" charset="-122"/>
              </a:rPr>
              <a:t>国家</a:t>
            </a:r>
            <a:r>
              <a:rPr lang="zh-CN" altLang="en-US" sz="2000" dirty="0">
                <a:latin typeface="Microsoft YaHei" charset="-122"/>
                <a:ea typeface="Microsoft YaHei" charset="-122"/>
                <a:cs typeface="Microsoft YaHei" charset="-122"/>
              </a:rPr>
              <a:t>以及欧洲一些国家所出版的或保存的民间故事记录，把</a:t>
            </a:r>
            <a:r>
              <a:rPr lang="zh-CN" altLang="en-US" sz="2000" dirty="0" smtClean="0">
                <a:solidFill>
                  <a:srgbClr val="C00000"/>
                </a:solidFill>
                <a:latin typeface="Microsoft YaHei" charset="-122"/>
                <a:ea typeface="Microsoft YaHei" charset="-122"/>
                <a:cs typeface="Microsoft YaHei" charset="-122"/>
              </a:rPr>
              <a:t>同一（      ）的</a:t>
            </a:r>
            <a:r>
              <a:rPr lang="zh-CN" altLang="en-US" sz="2000" dirty="0">
                <a:solidFill>
                  <a:srgbClr val="C00000"/>
                </a:solidFill>
                <a:latin typeface="Microsoft YaHei" charset="-122"/>
                <a:ea typeface="Microsoft YaHei" charset="-122"/>
                <a:cs typeface="Microsoft YaHei" charset="-122"/>
              </a:rPr>
              <a:t>不同异文</a:t>
            </a:r>
            <a:r>
              <a:rPr lang="zh-CN" altLang="en-US" sz="2000" dirty="0">
                <a:latin typeface="Microsoft YaHei" charset="-122"/>
                <a:ea typeface="Microsoft YaHei" charset="-122"/>
                <a:cs typeface="Microsoft YaHei" charset="-122"/>
              </a:rPr>
              <a:t>加以综合，以简洁文字写</a:t>
            </a:r>
            <a:r>
              <a:rPr lang="zh-CN" altLang="en-US" sz="2000" dirty="0" smtClean="0">
                <a:latin typeface="Microsoft YaHei" charset="-122"/>
                <a:ea typeface="Microsoft YaHei" charset="-122"/>
                <a:cs typeface="Microsoft YaHei" charset="-122"/>
              </a:rPr>
              <a:t>出</a:t>
            </a:r>
            <a:r>
              <a:rPr lang="zh-CN" altLang="en-US" sz="2000" dirty="0" smtClean="0">
                <a:solidFill>
                  <a:srgbClr val="C00000"/>
                </a:solidFill>
                <a:latin typeface="Microsoft YaHei" charset="-122"/>
                <a:ea typeface="Microsoft YaHei" charset="-122"/>
                <a:cs typeface="Microsoft YaHei" charset="-122"/>
              </a:rPr>
              <a:t>（    ）提要</a:t>
            </a:r>
            <a:r>
              <a:rPr lang="zh-CN" altLang="en-US" sz="2000" dirty="0">
                <a:latin typeface="Microsoft YaHei" charset="-122"/>
                <a:ea typeface="Microsoft YaHei" charset="-122"/>
                <a:cs typeface="Microsoft YaHei" charset="-122"/>
              </a:rPr>
              <a:t>，并根据一定原则进行分类编排，后人称为“</a:t>
            </a:r>
            <a:r>
              <a:rPr lang="en-US" altLang="zh-CN" sz="2000" dirty="0">
                <a:latin typeface="Microsoft YaHei" charset="-122"/>
                <a:ea typeface="Microsoft YaHei" charset="-122"/>
                <a:cs typeface="Microsoft YaHei" charset="-122"/>
              </a:rPr>
              <a:t>AT</a:t>
            </a:r>
            <a:r>
              <a:rPr lang="zh-CN" altLang="en-US" sz="2000" dirty="0">
                <a:latin typeface="Microsoft YaHei" charset="-122"/>
                <a:ea typeface="Microsoft YaHei" charset="-122"/>
                <a:cs typeface="Microsoft YaHei" charset="-122"/>
              </a:rPr>
              <a:t>分类法”。</a:t>
            </a:r>
          </a:p>
          <a:p>
            <a:r>
              <a:rPr lang="zh-CN" altLang="en-US" dirty="0">
                <a:solidFill>
                  <a:srgbClr val="1F2D3D"/>
                </a:solidFill>
                <a:latin typeface="Helvetica Neue For Number" charset="0"/>
              </a:rPr>
              <a:t/>
            </a:r>
            <a:br>
              <a:rPr lang="zh-CN" altLang="en-US" dirty="0">
                <a:solidFill>
                  <a:srgbClr val="1F2D3D"/>
                </a:solidFill>
                <a:latin typeface="Helvetica Neue For Number" charset="0"/>
              </a:rPr>
            </a:br>
            <a:endParaRPr lang="zh-CN" altLang="en-US" b="0" i="0" dirty="0">
              <a:solidFill>
                <a:srgbClr val="1F2D3D"/>
              </a:solidFill>
              <a:effectLst/>
              <a:latin typeface="Helvetica Neue For Number" charset="0"/>
            </a:endParaRPr>
          </a:p>
        </p:txBody>
      </p:sp>
      <p:sp>
        <p:nvSpPr>
          <p:cNvPr id="9" name="矩形 8"/>
          <p:cNvSpPr/>
          <p:nvPr/>
        </p:nvSpPr>
        <p:spPr>
          <a:xfrm>
            <a:off x="7267512" y="1134906"/>
            <a:ext cx="535699" cy="369332"/>
          </a:xfrm>
          <a:prstGeom prst="rect">
            <a:avLst/>
          </a:prstGeom>
        </p:spPr>
        <p:txBody>
          <a:bodyPr wrap="square">
            <a:spAutoFit/>
          </a:bodyPr>
          <a:lstStyle/>
          <a:p>
            <a:r>
              <a:rPr lang="zh-CN" altLang="en-US">
                <a:latin typeface="Microsoft YaHei" charset="-122"/>
                <a:ea typeface="Microsoft YaHei" charset="-122"/>
                <a:cs typeface="Microsoft YaHei" charset="-122"/>
              </a:rPr>
              <a:t>❤️</a:t>
            </a:r>
            <a:endParaRPr lang="zh-CN" altLang="en-US"/>
          </a:p>
        </p:txBody>
      </p:sp>
    </p:spTree>
    <p:custDataLst>
      <p:tags r:id="rId1"/>
    </p:custDataLst>
    <p:extLst>
      <p:ext uri="{BB962C8B-B14F-4D97-AF65-F5344CB8AC3E}">
        <p14:creationId xmlns:p14="http://schemas.microsoft.com/office/powerpoint/2010/main" val="10671137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flipH="1">
            <a:off x="6097417" y="99706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charset="-122"/>
                <a:ea typeface="微软雅黑" panose="020B0503020204020204" charset="-122"/>
                <a:cs typeface="+mn-cs"/>
              </a:rPr>
              <a:t>简答</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五边形 3"/>
          <p:cNvSpPr/>
          <p:nvPr/>
        </p:nvSpPr>
        <p:spPr>
          <a:xfrm flipH="1">
            <a:off x="6097416" y="1626185"/>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6" name="图片 5"/>
          <p:cNvPicPr>
            <a:picLocks noChangeAspect="1"/>
          </p:cNvPicPr>
          <p:nvPr/>
        </p:nvPicPr>
        <p:blipFill>
          <a:blip r:embed="rId4"/>
          <a:stretch>
            <a:fillRect/>
          </a:stretch>
        </p:blipFill>
        <p:spPr>
          <a:xfrm>
            <a:off x="8703732" y="17931"/>
            <a:ext cx="3471199" cy="1418339"/>
          </a:xfrm>
          <a:prstGeom prst="rect">
            <a:avLst/>
          </a:prstGeom>
        </p:spPr>
      </p:pic>
      <p:sp>
        <p:nvSpPr>
          <p:cNvPr id="7" name="文本框 6"/>
          <p:cNvSpPr txBox="1"/>
          <p:nvPr/>
        </p:nvSpPr>
        <p:spPr>
          <a:xfrm>
            <a:off x="481330" y="209811"/>
            <a:ext cx="4427815" cy="549446"/>
          </a:xfrm>
          <a:prstGeom prst="rect">
            <a:avLst/>
          </a:prstGeom>
          <a:noFill/>
        </p:spPr>
        <p:txBody>
          <a:bodyPr wrap="none" rtlCol="0" anchor="t">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5.1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民间故事的界定与</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分类</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481329" y="1020882"/>
            <a:ext cx="6243562" cy="517065"/>
          </a:xfrm>
          <a:prstGeom prst="rect">
            <a:avLst/>
          </a:prstGeom>
          <a:noFill/>
        </p:spPr>
        <p:txBody>
          <a:bodyPr wrap="square" rtlCol="0">
            <a:spAutoFit/>
          </a:bodyPr>
          <a:lstStyle/>
          <a:p>
            <a:pPr lvl="0">
              <a:lnSpc>
                <a:spcPct val="115000"/>
              </a:lnSpc>
              <a:defRPr/>
            </a:pPr>
            <a:r>
              <a:rPr lang="en-US" altLang="zh-CN" sz="2400" b="1" dirty="0" smtClean="0">
                <a:solidFill>
                  <a:srgbClr val="0070C0"/>
                </a:solidFill>
                <a:latin typeface="微软雅黑" panose="020B0503020204020204" charset="-122"/>
                <a:ea typeface="微软雅黑" panose="020B0503020204020204" charset="-122"/>
                <a:sym typeface="+mn-ea"/>
              </a:rPr>
              <a:t>5.1.2</a:t>
            </a:r>
            <a:r>
              <a:rPr lang="zh-CN" altLang="en-US" sz="2400" b="1" dirty="0" smtClean="0">
                <a:solidFill>
                  <a:srgbClr val="0070C0"/>
                </a:solidFill>
                <a:latin typeface="微软雅黑" panose="020B0503020204020204" charset="-122"/>
                <a:ea typeface="微软雅黑" panose="020B0503020204020204" charset="-122"/>
                <a:sym typeface="+mn-ea"/>
              </a:rPr>
              <a:t> </a:t>
            </a:r>
            <a:r>
              <a:rPr lang="zh-CN" altLang="en-US" sz="2400" b="1" dirty="0">
                <a:solidFill>
                  <a:srgbClr val="0070C0"/>
                </a:solidFill>
                <a:latin typeface="微软雅黑" panose="020B0503020204020204" charset="-122"/>
                <a:ea typeface="微软雅黑" panose="020B0503020204020204" charset="-122"/>
                <a:sym typeface="+mn-ea"/>
              </a:rPr>
              <a:t>民间故事</a:t>
            </a:r>
            <a:r>
              <a:rPr lang="zh-CN" altLang="en-US" sz="2400" b="1" dirty="0" smtClean="0">
                <a:solidFill>
                  <a:srgbClr val="0070C0"/>
                </a:solidFill>
                <a:latin typeface="微软雅黑" panose="020B0503020204020204" charset="-122"/>
                <a:ea typeface="微软雅黑" panose="020B0503020204020204" charset="-122"/>
                <a:sym typeface="+mn-ea"/>
              </a:rPr>
              <a:t>的分类方法（</a:t>
            </a:r>
            <a:r>
              <a:rPr lang="en-US" altLang="zh-CN" sz="2400" b="1" dirty="0">
                <a:solidFill>
                  <a:prstClr val="black"/>
                </a:solidFill>
                <a:latin typeface="微软雅黑" panose="020B0503020204020204" charset="-122"/>
                <a:ea typeface="微软雅黑" panose="020B0503020204020204" charset="-122"/>
              </a:rPr>
              <a:t> </a:t>
            </a:r>
            <a:r>
              <a:rPr lang="en-US" altLang="zh-CN" sz="2400" b="1" dirty="0">
                <a:solidFill>
                  <a:srgbClr val="0070C0"/>
                </a:solidFill>
                <a:latin typeface="微软雅黑" panose="020B0503020204020204" charset="-122"/>
                <a:ea typeface="微软雅黑" panose="020B0503020204020204" charset="-122"/>
              </a:rPr>
              <a:t>AT</a:t>
            </a:r>
            <a:r>
              <a:rPr lang="zh-CN" altLang="zh-CN" sz="2400" b="1" dirty="0" smtClean="0">
                <a:solidFill>
                  <a:srgbClr val="0070C0"/>
                </a:solidFill>
                <a:latin typeface="微软雅黑" panose="020B0503020204020204" charset="-122"/>
                <a:ea typeface="微软雅黑" panose="020B0503020204020204" charset="-122"/>
              </a:rPr>
              <a:t>分类法</a:t>
            </a:r>
            <a:r>
              <a:rPr lang="zh-CN" altLang="en-US" sz="2400" b="1" dirty="0" smtClean="0">
                <a:solidFill>
                  <a:srgbClr val="0070C0"/>
                </a:solidFill>
                <a:latin typeface="微软雅黑" panose="020B0503020204020204" charset="-122"/>
                <a:ea typeface="微软雅黑" panose="020B0503020204020204" charset="-122"/>
              </a:rPr>
              <a:t>）</a:t>
            </a:r>
            <a:endParaRPr lang="zh-CN" altLang="en-US" sz="2400" b="1" dirty="0">
              <a:solidFill>
                <a:srgbClr val="0070C0"/>
              </a:solidFill>
              <a:latin typeface="微软雅黑" panose="020B0503020204020204" charset="-122"/>
              <a:ea typeface="微软雅黑" panose="020B0503020204020204" charset="-122"/>
              <a:sym typeface="+mn-ea"/>
            </a:endParaRPr>
          </a:p>
        </p:txBody>
      </p:sp>
      <p:sp>
        <p:nvSpPr>
          <p:cNvPr id="5" name="矩形 4"/>
          <p:cNvSpPr/>
          <p:nvPr/>
        </p:nvSpPr>
        <p:spPr>
          <a:xfrm>
            <a:off x="729205" y="2274838"/>
            <a:ext cx="10544537" cy="2954655"/>
          </a:xfrm>
          <a:prstGeom prst="rect">
            <a:avLst/>
          </a:prstGeom>
        </p:spPr>
        <p:txBody>
          <a:bodyPr wrap="square">
            <a:spAutoFit/>
          </a:bodyPr>
          <a:lstStyle/>
          <a:p>
            <a:pPr>
              <a:lnSpc>
                <a:spcPct val="150000"/>
              </a:lnSpc>
            </a:pPr>
            <a:r>
              <a:rPr lang="zh-CN" altLang="en-US" sz="2000" dirty="0" smtClean="0">
                <a:latin typeface="Microsoft YaHei" charset="-122"/>
                <a:ea typeface="Microsoft YaHei" charset="-122"/>
                <a:cs typeface="Microsoft YaHei" charset="-122"/>
              </a:rPr>
              <a:t>（</a:t>
            </a:r>
            <a:r>
              <a:rPr lang="en-US" altLang="zh-CN" sz="2000" dirty="0" smtClean="0">
                <a:latin typeface="Microsoft YaHei" charset="-122"/>
                <a:ea typeface="Microsoft YaHei" charset="-122"/>
                <a:cs typeface="Microsoft YaHei" charset="-122"/>
              </a:rPr>
              <a:t>1</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AT</a:t>
            </a:r>
            <a:r>
              <a:rPr lang="zh-CN" altLang="en-US" sz="2000" dirty="0">
                <a:latin typeface="Microsoft YaHei" charset="-122"/>
                <a:ea typeface="Microsoft YaHei" charset="-122"/>
                <a:cs typeface="Microsoft YaHei" charset="-122"/>
              </a:rPr>
              <a:t>分类法”是由芬兰</a:t>
            </a:r>
            <a:r>
              <a:rPr lang="zh-CN" altLang="en-US" sz="2000" dirty="0" smtClean="0">
                <a:latin typeface="Microsoft YaHei" charset="-122"/>
                <a:ea typeface="Microsoft YaHei" charset="-122"/>
                <a:cs typeface="Microsoft YaHei" charset="-122"/>
              </a:rPr>
              <a:t>学者</a:t>
            </a:r>
            <a:r>
              <a:rPr lang="zh-CN" altLang="en-US" sz="2000" dirty="0" smtClean="0">
                <a:solidFill>
                  <a:srgbClr val="C00000"/>
                </a:solidFill>
                <a:latin typeface="Microsoft YaHei" charset="-122"/>
                <a:ea typeface="Microsoft YaHei" charset="-122"/>
                <a:cs typeface="Microsoft YaHei" charset="-122"/>
              </a:rPr>
              <a:t>（阿尔奈）</a:t>
            </a:r>
            <a:r>
              <a:rPr lang="zh-CN" altLang="en-US" sz="2000" dirty="0" smtClean="0">
                <a:latin typeface="Microsoft YaHei" charset="-122"/>
                <a:ea typeface="Microsoft YaHei" charset="-122"/>
                <a:cs typeface="Microsoft YaHei" charset="-122"/>
              </a:rPr>
              <a:t>提</a:t>
            </a:r>
            <a:r>
              <a:rPr lang="zh-CN" altLang="en-US" sz="2000" dirty="0">
                <a:latin typeface="Microsoft YaHei" charset="-122"/>
                <a:ea typeface="Microsoft YaHei" charset="-122"/>
                <a:cs typeface="Microsoft YaHei" charset="-122"/>
              </a:rPr>
              <a:t>出，后经美国</a:t>
            </a:r>
            <a:r>
              <a:rPr lang="zh-CN" altLang="en-US" sz="2000" dirty="0" smtClean="0">
                <a:latin typeface="Microsoft YaHei" charset="-122"/>
                <a:ea typeface="Microsoft YaHei" charset="-122"/>
                <a:cs typeface="Microsoft YaHei" charset="-122"/>
              </a:rPr>
              <a:t>学者</a:t>
            </a:r>
            <a:r>
              <a:rPr lang="zh-CN" altLang="en-US" sz="2000" dirty="0" smtClean="0">
                <a:solidFill>
                  <a:srgbClr val="C00000"/>
                </a:solidFill>
                <a:latin typeface="Microsoft YaHei" charset="-122"/>
                <a:ea typeface="Microsoft YaHei" charset="-122"/>
                <a:cs typeface="Microsoft YaHei" charset="-122"/>
              </a:rPr>
              <a:t>（汤普森）</a:t>
            </a:r>
            <a:r>
              <a:rPr lang="zh-CN" altLang="en-US" sz="2000" dirty="0" smtClean="0">
                <a:latin typeface="Microsoft YaHei" charset="-122"/>
                <a:ea typeface="Microsoft YaHei" charset="-122"/>
                <a:cs typeface="Microsoft YaHei" charset="-122"/>
              </a:rPr>
              <a:t>完善</a:t>
            </a:r>
            <a:r>
              <a:rPr lang="zh-CN" altLang="en-US" sz="2000" dirty="0">
                <a:latin typeface="Microsoft YaHei" charset="-122"/>
                <a:ea typeface="Microsoft YaHei" charset="-122"/>
                <a:cs typeface="Microsoft YaHei" charset="-122"/>
              </a:rPr>
              <a:t>的一</a:t>
            </a:r>
            <a:r>
              <a:rPr lang="zh-CN" altLang="en-US" sz="2000" dirty="0" smtClean="0">
                <a:latin typeface="Microsoft YaHei" charset="-122"/>
                <a:ea typeface="Microsoft YaHei" charset="-122"/>
                <a:cs typeface="Microsoft YaHei" charset="-122"/>
              </a:rPr>
              <a:t>种</a:t>
            </a:r>
            <a:r>
              <a:rPr lang="zh-CN" altLang="en-US" sz="2000" dirty="0" smtClean="0">
                <a:solidFill>
                  <a:srgbClr val="C00000"/>
                </a:solidFill>
                <a:latin typeface="Microsoft YaHei" charset="-122"/>
                <a:ea typeface="Microsoft YaHei" charset="-122"/>
                <a:cs typeface="Microsoft YaHei" charset="-122"/>
              </a:rPr>
              <a:t>（编织故事）</a:t>
            </a:r>
            <a:r>
              <a:rPr lang="zh-CN" altLang="en-US" sz="2000" dirty="0" smtClean="0">
                <a:latin typeface="Microsoft YaHei" charset="-122"/>
                <a:ea typeface="Microsoft YaHei" charset="-122"/>
                <a:cs typeface="Microsoft YaHei" charset="-122"/>
              </a:rPr>
              <a:t>类型</a:t>
            </a:r>
            <a:r>
              <a:rPr lang="zh-CN" altLang="en-US" sz="2000" dirty="0">
                <a:latin typeface="Microsoft YaHei" charset="-122"/>
                <a:ea typeface="Microsoft YaHei" charset="-122"/>
                <a:cs typeface="Microsoft YaHei" charset="-122"/>
              </a:rPr>
              <a:t>索引的方法</a:t>
            </a:r>
            <a:r>
              <a:rPr lang="zh-CN" altLang="en-US" sz="2000" dirty="0" smtClean="0">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
            </a:r>
            <a:br>
              <a:rPr lang="zh-CN" altLang="en-US" sz="2000" dirty="0">
                <a:latin typeface="Microsoft YaHei" charset="-122"/>
                <a:ea typeface="Microsoft YaHei" charset="-122"/>
                <a:cs typeface="Microsoft YaHei" charset="-122"/>
              </a:rPr>
            </a:b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2</a:t>
            </a:r>
            <a:r>
              <a:rPr lang="zh-CN" altLang="en-US" sz="2000" dirty="0">
                <a:latin typeface="Microsoft YaHei" charset="-122"/>
                <a:ea typeface="Microsoft YaHei" charset="-122"/>
                <a:cs typeface="Microsoft YaHei" charset="-122"/>
              </a:rPr>
              <a:t>）阿尔奈分析比较</a:t>
            </a:r>
            <a:r>
              <a:rPr lang="zh-CN" altLang="en-US" sz="2000" dirty="0" smtClean="0">
                <a:latin typeface="Microsoft YaHei" charset="-122"/>
                <a:ea typeface="Microsoft YaHei" charset="-122"/>
                <a:cs typeface="Microsoft YaHei" charset="-122"/>
              </a:rPr>
              <a:t>了</a:t>
            </a:r>
            <a:r>
              <a:rPr lang="zh-CN" altLang="en-US" sz="2000" dirty="0" smtClean="0">
                <a:solidFill>
                  <a:srgbClr val="C00000"/>
                </a:solidFill>
                <a:latin typeface="Microsoft YaHei" charset="-122"/>
                <a:ea typeface="Microsoft YaHei" charset="-122"/>
                <a:cs typeface="Microsoft YaHei" charset="-122"/>
              </a:rPr>
              <a:t>（芬兰和北欧）</a:t>
            </a:r>
            <a:r>
              <a:rPr lang="zh-CN" altLang="en-US" sz="2000" dirty="0" smtClean="0">
                <a:latin typeface="Microsoft YaHei" charset="-122"/>
                <a:ea typeface="Microsoft YaHei" charset="-122"/>
                <a:cs typeface="Microsoft YaHei" charset="-122"/>
              </a:rPr>
              <a:t>其他</a:t>
            </a:r>
            <a:r>
              <a:rPr lang="zh-CN" altLang="en-US" sz="2000" dirty="0">
                <a:latin typeface="Microsoft YaHei" charset="-122"/>
                <a:ea typeface="Microsoft YaHei" charset="-122"/>
                <a:cs typeface="Microsoft YaHei" charset="-122"/>
              </a:rPr>
              <a:t>国家以及欧洲一些国家所出版的或保存的民间故事记录，把</a:t>
            </a:r>
            <a:r>
              <a:rPr lang="zh-CN" altLang="en-US" sz="2000" dirty="0" smtClean="0">
                <a:latin typeface="Microsoft YaHei" charset="-122"/>
                <a:ea typeface="Microsoft YaHei" charset="-122"/>
                <a:cs typeface="Microsoft YaHei" charset="-122"/>
              </a:rPr>
              <a:t>同一</a:t>
            </a:r>
            <a:r>
              <a:rPr lang="zh-CN" altLang="en-US" sz="2000" dirty="0" smtClean="0">
                <a:solidFill>
                  <a:srgbClr val="C00000"/>
                </a:solidFill>
                <a:latin typeface="Microsoft YaHei" charset="-122"/>
                <a:ea typeface="Microsoft YaHei" charset="-122"/>
                <a:cs typeface="Microsoft YaHei" charset="-122"/>
              </a:rPr>
              <a:t>（情节）</a:t>
            </a:r>
            <a:r>
              <a:rPr lang="zh-CN" altLang="en-US" sz="2000" dirty="0" smtClean="0">
                <a:latin typeface="Microsoft YaHei" charset="-122"/>
                <a:ea typeface="Microsoft YaHei" charset="-122"/>
                <a:cs typeface="Microsoft YaHei" charset="-122"/>
              </a:rPr>
              <a:t>的</a:t>
            </a:r>
            <a:r>
              <a:rPr lang="zh-CN" altLang="en-US" sz="2000" dirty="0">
                <a:latin typeface="Microsoft YaHei" charset="-122"/>
                <a:ea typeface="Microsoft YaHei" charset="-122"/>
                <a:cs typeface="Microsoft YaHei" charset="-122"/>
              </a:rPr>
              <a:t>不同异文加以综合，以简洁文字写</a:t>
            </a:r>
            <a:r>
              <a:rPr lang="zh-CN" altLang="en-US" sz="2000" dirty="0" smtClean="0">
                <a:latin typeface="Microsoft YaHei" charset="-122"/>
                <a:ea typeface="Microsoft YaHei" charset="-122"/>
                <a:cs typeface="Microsoft YaHei" charset="-122"/>
              </a:rPr>
              <a:t>出</a:t>
            </a:r>
            <a:r>
              <a:rPr lang="zh-CN" altLang="en-US" sz="2000" dirty="0" smtClean="0">
                <a:solidFill>
                  <a:srgbClr val="C00000"/>
                </a:solidFill>
                <a:latin typeface="Microsoft YaHei" charset="-122"/>
                <a:ea typeface="Microsoft YaHei" charset="-122"/>
                <a:cs typeface="Microsoft YaHei" charset="-122"/>
              </a:rPr>
              <a:t>（梗概 ）</a:t>
            </a:r>
            <a:r>
              <a:rPr lang="zh-CN" altLang="en-US" sz="2000" dirty="0" smtClean="0">
                <a:latin typeface="Microsoft YaHei" charset="-122"/>
                <a:ea typeface="Microsoft YaHei" charset="-122"/>
                <a:cs typeface="Microsoft YaHei" charset="-122"/>
              </a:rPr>
              <a:t>提要</a:t>
            </a:r>
            <a:r>
              <a:rPr lang="zh-CN" altLang="en-US" sz="2000" dirty="0">
                <a:latin typeface="Microsoft YaHei" charset="-122"/>
                <a:ea typeface="Microsoft YaHei" charset="-122"/>
                <a:cs typeface="Microsoft YaHei" charset="-122"/>
              </a:rPr>
              <a:t>，并根据一定原则进行分类编排，后人称为“</a:t>
            </a:r>
            <a:r>
              <a:rPr lang="en-US" altLang="zh-CN" sz="2000" dirty="0">
                <a:latin typeface="Microsoft YaHei" charset="-122"/>
                <a:ea typeface="Microsoft YaHei" charset="-122"/>
                <a:cs typeface="Microsoft YaHei" charset="-122"/>
              </a:rPr>
              <a:t>AT</a:t>
            </a:r>
            <a:r>
              <a:rPr lang="zh-CN" altLang="en-US" sz="2000" dirty="0">
                <a:latin typeface="Microsoft YaHei" charset="-122"/>
                <a:ea typeface="Microsoft YaHei" charset="-122"/>
                <a:cs typeface="Microsoft YaHei" charset="-122"/>
              </a:rPr>
              <a:t>分类法”。</a:t>
            </a:r>
          </a:p>
          <a:p>
            <a:r>
              <a:rPr lang="zh-CN" altLang="en-US" dirty="0">
                <a:solidFill>
                  <a:srgbClr val="1F2D3D"/>
                </a:solidFill>
                <a:latin typeface="Helvetica Neue For Number" charset="0"/>
              </a:rPr>
              <a:t/>
            </a:r>
            <a:br>
              <a:rPr lang="zh-CN" altLang="en-US" dirty="0">
                <a:solidFill>
                  <a:srgbClr val="1F2D3D"/>
                </a:solidFill>
                <a:latin typeface="Helvetica Neue For Number" charset="0"/>
              </a:rPr>
            </a:br>
            <a:endParaRPr lang="zh-CN" altLang="en-US" b="0" i="0" dirty="0">
              <a:solidFill>
                <a:srgbClr val="1F2D3D"/>
              </a:solidFill>
              <a:effectLst/>
              <a:latin typeface="Helvetica Neue For Number" charset="0"/>
            </a:endParaRPr>
          </a:p>
        </p:txBody>
      </p:sp>
      <p:sp>
        <p:nvSpPr>
          <p:cNvPr id="9" name="矩形 8"/>
          <p:cNvSpPr/>
          <p:nvPr/>
        </p:nvSpPr>
        <p:spPr>
          <a:xfrm>
            <a:off x="7267512" y="1134906"/>
            <a:ext cx="535699" cy="369332"/>
          </a:xfrm>
          <a:prstGeom prst="rect">
            <a:avLst/>
          </a:prstGeom>
        </p:spPr>
        <p:txBody>
          <a:bodyPr wrap="square">
            <a:spAutoFit/>
          </a:bodyPr>
          <a:lstStyle/>
          <a:p>
            <a:r>
              <a:rPr lang="zh-CN" altLang="en-US">
                <a:latin typeface="Microsoft YaHei" charset="-122"/>
                <a:ea typeface="Microsoft YaHei" charset="-122"/>
                <a:cs typeface="Microsoft YaHei" charset="-122"/>
              </a:rPr>
              <a:t>❤️</a:t>
            </a:r>
            <a:endParaRPr lang="zh-CN" altLang="en-US"/>
          </a:p>
        </p:txBody>
      </p:sp>
    </p:spTree>
    <p:custDataLst>
      <p:tags r:id="rId1"/>
    </p:custDataLst>
    <p:extLst>
      <p:ext uri="{BB962C8B-B14F-4D97-AF65-F5344CB8AC3E}">
        <p14:creationId xmlns:p14="http://schemas.microsoft.com/office/powerpoint/2010/main" val="57075365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flipH="1">
            <a:off x="6097417" y="99706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4" name="五边形 3"/>
          <p:cNvSpPr/>
          <p:nvPr/>
        </p:nvSpPr>
        <p:spPr>
          <a:xfrm flipH="1">
            <a:off x="6097416" y="1626185"/>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6" name="图片 5"/>
          <p:cNvPicPr>
            <a:picLocks noChangeAspect="1"/>
          </p:cNvPicPr>
          <p:nvPr/>
        </p:nvPicPr>
        <p:blipFill>
          <a:blip r:embed="rId4"/>
          <a:stretch>
            <a:fillRect/>
          </a:stretch>
        </p:blipFill>
        <p:spPr>
          <a:xfrm>
            <a:off x="8703732" y="17931"/>
            <a:ext cx="3471199" cy="1418339"/>
          </a:xfrm>
          <a:prstGeom prst="rect">
            <a:avLst/>
          </a:prstGeom>
        </p:spPr>
      </p:pic>
      <p:sp>
        <p:nvSpPr>
          <p:cNvPr id="7" name="文本框 6"/>
          <p:cNvSpPr txBox="1"/>
          <p:nvPr/>
        </p:nvSpPr>
        <p:spPr>
          <a:xfrm>
            <a:off x="481330" y="209811"/>
            <a:ext cx="4427815" cy="549446"/>
          </a:xfrm>
          <a:prstGeom prst="rect">
            <a:avLst/>
          </a:prstGeom>
          <a:noFill/>
        </p:spPr>
        <p:txBody>
          <a:bodyPr wrap="none" rtlCol="0" anchor="t">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5.1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民间故事的界定与</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分类</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481329" y="1020882"/>
            <a:ext cx="6243562" cy="517065"/>
          </a:xfrm>
          <a:prstGeom prst="rect">
            <a:avLst/>
          </a:prstGeom>
          <a:noFill/>
        </p:spPr>
        <p:txBody>
          <a:bodyPr wrap="square" rtlCol="0">
            <a:spAutoFit/>
          </a:bodyPr>
          <a:lstStyle/>
          <a:p>
            <a:pPr lvl="0">
              <a:lnSpc>
                <a:spcPct val="115000"/>
              </a:lnSpc>
              <a:defRPr/>
            </a:pPr>
            <a:r>
              <a:rPr lang="en-US" altLang="zh-CN" sz="2400" b="1" dirty="0" smtClean="0">
                <a:solidFill>
                  <a:srgbClr val="0070C0"/>
                </a:solidFill>
                <a:latin typeface="微软雅黑" panose="020B0503020204020204" charset="-122"/>
                <a:ea typeface="微软雅黑" panose="020B0503020204020204" charset="-122"/>
                <a:sym typeface="+mn-ea"/>
              </a:rPr>
              <a:t>5.1.2</a:t>
            </a:r>
            <a:r>
              <a:rPr lang="zh-CN" altLang="en-US" sz="2400" b="1" dirty="0" smtClean="0">
                <a:solidFill>
                  <a:srgbClr val="0070C0"/>
                </a:solidFill>
                <a:latin typeface="微软雅黑" panose="020B0503020204020204" charset="-122"/>
                <a:ea typeface="微软雅黑" panose="020B0503020204020204" charset="-122"/>
                <a:sym typeface="+mn-ea"/>
              </a:rPr>
              <a:t> </a:t>
            </a:r>
            <a:r>
              <a:rPr lang="zh-CN" altLang="en-US" sz="2400" b="1" dirty="0">
                <a:solidFill>
                  <a:srgbClr val="0070C0"/>
                </a:solidFill>
                <a:latin typeface="微软雅黑" panose="020B0503020204020204" charset="-122"/>
                <a:ea typeface="微软雅黑" panose="020B0503020204020204" charset="-122"/>
                <a:sym typeface="+mn-ea"/>
              </a:rPr>
              <a:t>民间故事</a:t>
            </a:r>
            <a:r>
              <a:rPr lang="zh-CN" altLang="en-US" sz="2400" b="1" dirty="0" smtClean="0">
                <a:solidFill>
                  <a:srgbClr val="0070C0"/>
                </a:solidFill>
                <a:latin typeface="微软雅黑" panose="020B0503020204020204" charset="-122"/>
                <a:ea typeface="微软雅黑" panose="020B0503020204020204" charset="-122"/>
                <a:sym typeface="+mn-ea"/>
              </a:rPr>
              <a:t>的分类方法（</a:t>
            </a:r>
            <a:r>
              <a:rPr lang="en-US" altLang="zh-CN" sz="2400" b="1" dirty="0">
                <a:solidFill>
                  <a:prstClr val="black"/>
                </a:solidFill>
                <a:latin typeface="微软雅黑" panose="020B0503020204020204" charset="-122"/>
                <a:ea typeface="微软雅黑" panose="020B0503020204020204" charset="-122"/>
              </a:rPr>
              <a:t> </a:t>
            </a:r>
            <a:r>
              <a:rPr lang="en-US" altLang="zh-CN" sz="2400" b="1" dirty="0">
                <a:solidFill>
                  <a:srgbClr val="0070C0"/>
                </a:solidFill>
                <a:latin typeface="微软雅黑" panose="020B0503020204020204" charset="-122"/>
                <a:ea typeface="微软雅黑" panose="020B0503020204020204" charset="-122"/>
              </a:rPr>
              <a:t>AT</a:t>
            </a:r>
            <a:r>
              <a:rPr lang="zh-CN" altLang="zh-CN" sz="2400" b="1" dirty="0" smtClean="0">
                <a:solidFill>
                  <a:srgbClr val="0070C0"/>
                </a:solidFill>
                <a:latin typeface="微软雅黑" panose="020B0503020204020204" charset="-122"/>
                <a:ea typeface="微软雅黑" panose="020B0503020204020204" charset="-122"/>
              </a:rPr>
              <a:t>分类法</a:t>
            </a:r>
            <a:r>
              <a:rPr lang="zh-CN" altLang="en-US" sz="2400" b="1" dirty="0" smtClean="0">
                <a:solidFill>
                  <a:srgbClr val="0070C0"/>
                </a:solidFill>
                <a:latin typeface="微软雅黑" panose="020B0503020204020204" charset="-122"/>
                <a:ea typeface="微软雅黑" panose="020B0503020204020204" charset="-122"/>
              </a:rPr>
              <a:t>）</a:t>
            </a:r>
            <a:endParaRPr lang="zh-CN" altLang="en-US" sz="2400" b="1" dirty="0">
              <a:solidFill>
                <a:srgbClr val="0070C0"/>
              </a:solidFill>
              <a:latin typeface="微软雅黑" panose="020B0503020204020204" charset="-122"/>
              <a:ea typeface="微软雅黑" panose="020B0503020204020204" charset="-122"/>
              <a:sym typeface="+mn-ea"/>
            </a:endParaRPr>
          </a:p>
        </p:txBody>
      </p:sp>
      <p:sp>
        <p:nvSpPr>
          <p:cNvPr id="5" name="矩形 4"/>
          <p:cNvSpPr/>
          <p:nvPr/>
        </p:nvSpPr>
        <p:spPr>
          <a:xfrm>
            <a:off x="729205" y="2274838"/>
            <a:ext cx="10544537" cy="3046988"/>
          </a:xfrm>
          <a:prstGeom prst="rect">
            <a:avLst/>
          </a:prstGeom>
        </p:spPr>
        <p:txBody>
          <a:bodyPr wrap="square">
            <a:spAutoFit/>
          </a:bodyPr>
          <a:lstStyle/>
          <a:p>
            <a:pPr lvl="0">
              <a:lnSpc>
                <a:spcPct val="150000"/>
              </a:lnSpc>
              <a:defRPr/>
            </a:pPr>
            <a:r>
              <a:rPr lang="zh-CN" altLang="en-US" sz="2000" b="1" dirty="0" smtClean="0">
                <a:solidFill>
                  <a:srgbClr val="FF0000"/>
                </a:solidFill>
                <a:latin typeface="Microsoft YaHei" charset="-122"/>
                <a:ea typeface="Microsoft YaHei" charset="-122"/>
                <a:cs typeface="Microsoft YaHei" charset="-122"/>
              </a:rPr>
              <a:t>“</a:t>
            </a:r>
            <a:r>
              <a:rPr lang="en-US" altLang="zh-CN" sz="2000" b="1" dirty="0">
                <a:solidFill>
                  <a:srgbClr val="FF0000"/>
                </a:solidFill>
                <a:latin typeface="Microsoft YaHei" charset="-122"/>
                <a:ea typeface="Microsoft YaHei" charset="-122"/>
                <a:cs typeface="Microsoft YaHei" charset="-122"/>
              </a:rPr>
              <a:t>AT</a:t>
            </a:r>
            <a:r>
              <a:rPr lang="zh-CN" altLang="en-US" sz="2000" b="1" dirty="0">
                <a:solidFill>
                  <a:srgbClr val="FF0000"/>
                </a:solidFill>
                <a:latin typeface="Microsoft YaHei" charset="-122"/>
                <a:ea typeface="Microsoft YaHei" charset="-122"/>
                <a:cs typeface="Microsoft YaHei" charset="-122"/>
              </a:rPr>
              <a:t>分类法</a:t>
            </a:r>
            <a:r>
              <a:rPr lang="zh-CN" altLang="en-US" sz="2000" b="1" dirty="0" smtClean="0">
                <a:solidFill>
                  <a:srgbClr val="FF0000"/>
                </a:solidFill>
                <a:latin typeface="Microsoft YaHei" charset="-122"/>
                <a:ea typeface="Microsoft YaHei" charset="-122"/>
                <a:cs typeface="Microsoft YaHei" charset="-122"/>
              </a:rPr>
              <a:t>”将故事分为五类：</a:t>
            </a:r>
            <a:r>
              <a:rPr lang="zh-CN" altLang="en-US" sz="2000" dirty="0">
                <a:latin typeface="Microsoft YaHei" charset="-122"/>
                <a:ea typeface="Microsoft YaHei" charset="-122"/>
                <a:cs typeface="Microsoft YaHei" charset="-122"/>
              </a:rPr>
              <a:t/>
            </a:r>
            <a:br>
              <a:rPr lang="zh-CN" altLang="en-US" sz="2000" dirty="0">
                <a:latin typeface="Microsoft YaHei" charset="-122"/>
                <a:ea typeface="Microsoft YaHei" charset="-122"/>
                <a:cs typeface="Microsoft YaHei" charset="-122"/>
              </a:rPr>
            </a:br>
            <a:r>
              <a:rPr lang="zh-CN" altLang="zh-CN" dirty="0">
                <a:solidFill>
                  <a:prstClr val="black"/>
                </a:solidFill>
                <a:latin typeface="微软雅黑" panose="020B0503020204020204" charset="-122"/>
                <a:ea typeface="微软雅黑" panose="020B0503020204020204" charset="-122"/>
                <a:sym typeface="+mn-ea"/>
              </a:rPr>
              <a:t> </a:t>
            </a:r>
            <a:r>
              <a:rPr lang="zh-CN" altLang="en-US" dirty="0" smtClean="0">
                <a:solidFill>
                  <a:prstClr val="black"/>
                </a:solidFill>
                <a:latin typeface="微软雅黑" panose="020B0503020204020204" charset="-122"/>
                <a:ea typeface="微软雅黑" panose="020B0503020204020204" charset="-122"/>
                <a:sym typeface="+mn-ea"/>
              </a:rPr>
              <a:t>      </a:t>
            </a:r>
            <a:r>
              <a:rPr lang="zh-CN" altLang="zh-CN" dirty="0" smtClean="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1</a:t>
            </a:r>
            <a:r>
              <a:rPr lang="zh-CN" altLang="zh-CN" dirty="0">
                <a:solidFill>
                  <a:prstClr val="black"/>
                </a:solidFill>
                <a:latin typeface="微软雅黑" panose="020B0503020204020204" charset="-122"/>
                <a:ea typeface="微软雅黑" panose="020B0503020204020204" charset="-122"/>
                <a:sym typeface="+mn-ea"/>
              </a:rPr>
              <a:t>）动物</a:t>
            </a:r>
            <a:r>
              <a:rPr lang="zh-CN" altLang="zh-CN" dirty="0" smtClean="0">
                <a:solidFill>
                  <a:prstClr val="black"/>
                </a:solidFill>
                <a:latin typeface="微软雅黑" panose="020B0503020204020204" charset="-122"/>
                <a:ea typeface="微软雅黑" panose="020B0503020204020204" charset="-122"/>
                <a:sym typeface="+mn-ea"/>
              </a:rPr>
              <a:t>故事</a:t>
            </a:r>
            <a:endParaRPr lang="zh-CN" altLang="zh-CN" dirty="0">
              <a:solidFill>
                <a:prstClr val="black"/>
              </a:solidFill>
              <a:latin typeface="微软雅黑" panose="020B0503020204020204" charset="-122"/>
              <a:ea typeface="微软雅黑" panose="020B0503020204020204" charset="-122"/>
              <a:sym typeface="+mn-ea"/>
            </a:endParaRPr>
          </a:p>
          <a:p>
            <a:pPr lvl="0" indent="4572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2</a:t>
            </a:r>
            <a:r>
              <a:rPr lang="zh-CN" altLang="zh-CN" dirty="0">
                <a:solidFill>
                  <a:prstClr val="black"/>
                </a:solidFill>
                <a:latin typeface="微软雅黑" panose="020B0503020204020204" charset="-122"/>
                <a:ea typeface="微软雅黑" panose="020B0503020204020204" charset="-122"/>
                <a:sym typeface="+mn-ea"/>
              </a:rPr>
              <a:t>）普通民间</a:t>
            </a:r>
            <a:r>
              <a:rPr lang="zh-CN" altLang="zh-CN" dirty="0" smtClean="0">
                <a:solidFill>
                  <a:prstClr val="black"/>
                </a:solidFill>
                <a:latin typeface="微软雅黑" panose="020B0503020204020204" charset="-122"/>
                <a:ea typeface="微软雅黑" panose="020B0503020204020204" charset="-122"/>
                <a:sym typeface="+mn-ea"/>
              </a:rPr>
              <a:t>故事</a:t>
            </a:r>
            <a:endParaRPr lang="en-US" altLang="zh-CN" dirty="0">
              <a:solidFill>
                <a:prstClr val="black"/>
              </a:solidFill>
              <a:latin typeface="微软雅黑" panose="020B0503020204020204" charset="-122"/>
              <a:ea typeface="微软雅黑" panose="020B0503020204020204" charset="-122"/>
            </a:endParaRPr>
          </a:p>
          <a:p>
            <a:pPr lvl="0" indent="4572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3</a:t>
            </a:r>
            <a:r>
              <a:rPr lang="zh-CN" altLang="zh-CN" dirty="0">
                <a:solidFill>
                  <a:prstClr val="black"/>
                </a:solidFill>
                <a:latin typeface="微软雅黑" panose="020B0503020204020204" charset="-122"/>
                <a:ea typeface="微软雅黑" panose="020B0503020204020204" charset="-122"/>
                <a:sym typeface="+mn-ea"/>
              </a:rPr>
              <a:t>）</a:t>
            </a:r>
            <a:r>
              <a:rPr lang="zh-CN" altLang="zh-CN" dirty="0" smtClean="0">
                <a:solidFill>
                  <a:prstClr val="black"/>
                </a:solidFill>
                <a:latin typeface="微软雅黑" panose="020B0503020204020204" charset="-122"/>
                <a:ea typeface="微软雅黑" panose="020B0503020204020204" charset="-122"/>
                <a:sym typeface="+mn-ea"/>
              </a:rPr>
              <a:t>笑话</a:t>
            </a:r>
            <a:endParaRPr lang="en-US" altLang="zh-CN" dirty="0">
              <a:solidFill>
                <a:prstClr val="black"/>
              </a:solidFill>
              <a:latin typeface="微软雅黑" panose="020B0503020204020204" charset="-122"/>
              <a:ea typeface="微软雅黑" panose="020B0503020204020204" charset="-122"/>
            </a:endParaRPr>
          </a:p>
          <a:p>
            <a:pPr lvl="0" indent="4572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4</a:t>
            </a:r>
            <a:r>
              <a:rPr lang="zh-CN" altLang="zh-CN" dirty="0">
                <a:solidFill>
                  <a:prstClr val="black"/>
                </a:solidFill>
                <a:latin typeface="微软雅黑" panose="020B0503020204020204" charset="-122"/>
                <a:ea typeface="微软雅黑" panose="020B0503020204020204" charset="-122"/>
                <a:sym typeface="+mn-ea"/>
              </a:rPr>
              <a:t>）程式</a:t>
            </a:r>
            <a:r>
              <a:rPr lang="zh-CN" altLang="zh-CN" dirty="0" smtClean="0">
                <a:solidFill>
                  <a:prstClr val="black"/>
                </a:solidFill>
                <a:latin typeface="微软雅黑" panose="020B0503020204020204" charset="-122"/>
                <a:ea typeface="微软雅黑" panose="020B0503020204020204" charset="-122"/>
                <a:sym typeface="+mn-ea"/>
              </a:rPr>
              <a:t>故事</a:t>
            </a:r>
            <a:endParaRPr lang="en-US" altLang="zh-CN" dirty="0">
              <a:solidFill>
                <a:prstClr val="black"/>
              </a:solidFill>
              <a:latin typeface="微软雅黑" panose="020B0503020204020204" charset="-122"/>
              <a:ea typeface="微软雅黑" panose="020B0503020204020204" charset="-122"/>
            </a:endParaRPr>
          </a:p>
          <a:p>
            <a:pPr lvl="0" indent="4572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5</a:t>
            </a:r>
            <a:r>
              <a:rPr lang="zh-CN" altLang="zh-CN" dirty="0">
                <a:solidFill>
                  <a:prstClr val="black"/>
                </a:solidFill>
                <a:latin typeface="微软雅黑" panose="020B0503020204020204" charset="-122"/>
                <a:ea typeface="微软雅黑" panose="020B0503020204020204" charset="-122"/>
                <a:sym typeface="+mn-ea"/>
              </a:rPr>
              <a:t>）未分类的故事</a:t>
            </a:r>
            <a:r>
              <a:rPr lang="zh-CN" altLang="en-US" dirty="0">
                <a:solidFill>
                  <a:srgbClr val="1F2D3D"/>
                </a:solidFill>
                <a:latin typeface="Helvetica Neue For Number" charset="0"/>
              </a:rPr>
              <a:t/>
            </a:r>
            <a:br>
              <a:rPr lang="zh-CN" altLang="en-US" dirty="0">
                <a:solidFill>
                  <a:srgbClr val="1F2D3D"/>
                </a:solidFill>
                <a:latin typeface="Helvetica Neue For Number" charset="0"/>
              </a:rPr>
            </a:br>
            <a:endParaRPr lang="zh-CN" altLang="en-US" b="0" i="0" dirty="0">
              <a:solidFill>
                <a:srgbClr val="1F2D3D"/>
              </a:solidFill>
              <a:effectLst/>
              <a:latin typeface="Helvetica Neue For Number" charset="0"/>
            </a:endParaRPr>
          </a:p>
        </p:txBody>
      </p:sp>
    </p:spTree>
    <p:custDataLst>
      <p:tags r:id="rId1"/>
    </p:custDataLst>
    <p:extLst>
      <p:ext uri="{BB962C8B-B14F-4D97-AF65-F5344CB8AC3E}">
        <p14:creationId xmlns:p14="http://schemas.microsoft.com/office/powerpoint/2010/main" val="17823957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flipH="1">
            <a:off x="6097417" y="99706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4" name="五边形 3"/>
          <p:cNvSpPr/>
          <p:nvPr/>
        </p:nvSpPr>
        <p:spPr>
          <a:xfrm flipH="1">
            <a:off x="6097416" y="1626185"/>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6" name="图片 5"/>
          <p:cNvPicPr>
            <a:picLocks noChangeAspect="1"/>
          </p:cNvPicPr>
          <p:nvPr/>
        </p:nvPicPr>
        <p:blipFill>
          <a:blip r:embed="rId4"/>
          <a:stretch>
            <a:fillRect/>
          </a:stretch>
        </p:blipFill>
        <p:spPr>
          <a:xfrm>
            <a:off x="8703732" y="17931"/>
            <a:ext cx="3471199" cy="1418339"/>
          </a:xfrm>
          <a:prstGeom prst="rect">
            <a:avLst/>
          </a:prstGeom>
        </p:spPr>
      </p:pic>
      <p:sp>
        <p:nvSpPr>
          <p:cNvPr id="7" name="文本框 6"/>
          <p:cNvSpPr txBox="1"/>
          <p:nvPr/>
        </p:nvSpPr>
        <p:spPr>
          <a:xfrm>
            <a:off x="481330" y="209811"/>
            <a:ext cx="4427815" cy="549446"/>
          </a:xfrm>
          <a:prstGeom prst="rect">
            <a:avLst/>
          </a:prstGeom>
          <a:noFill/>
        </p:spPr>
        <p:txBody>
          <a:bodyPr wrap="none" rtlCol="0" anchor="t">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5.1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民间故事的界定与</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分类</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481329" y="1020882"/>
            <a:ext cx="6243562" cy="517065"/>
          </a:xfrm>
          <a:prstGeom prst="rect">
            <a:avLst/>
          </a:prstGeom>
          <a:noFill/>
        </p:spPr>
        <p:txBody>
          <a:bodyPr wrap="square" rtlCol="0">
            <a:spAutoFit/>
          </a:bodyPr>
          <a:lstStyle/>
          <a:p>
            <a:pPr lvl="0">
              <a:lnSpc>
                <a:spcPct val="115000"/>
              </a:lnSpc>
              <a:defRPr/>
            </a:pPr>
            <a:r>
              <a:rPr lang="en-US" altLang="zh-CN" sz="2400" b="1" dirty="0" smtClean="0">
                <a:solidFill>
                  <a:srgbClr val="0070C0"/>
                </a:solidFill>
                <a:latin typeface="微软雅黑" panose="020B0503020204020204" charset="-122"/>
                <a:ea typeface="微软雅黑" panose="020B0503020204020204" charset="-122"/>
                <a:sym typeface="+mn-ea"/>
              </a:rPr>
              <a:t>5.1.2</a:t>
            </a:r>
            <a:r>
              <a:rPr lang="zh-CN" altLang="en-US" sz="2400" b="1" dirty="0" smtClean="0">
                <a:solidFill>
                  <a:srgbClr val="0070C0"/>
                </a:solidFill>
                <a:latin typeface="微软雅黑" panose="020B0503020204020204" charset="-122"/>
                <a:ea typeface="微软雅黑" panose="020B0503020204020204" charset="-122"/>
                <a:sym typeface="+mn-ea"/>
              </a:rPr>
              <a:t> </a:t>
            </a:r>
            <a:r>
              <a:rPr lang="zh-CN" altLang="en-US" sz="2400" b="1" dirty="0">
                <a:solidFill>
                  <a:srgbClr val="0070C0"/>
                </a:solidFill>
                <a:latin typeface="微软雅黑" panose="020B0503020204020204" charset="-122"/>
                <a:ea typeface="微软雅黑" panose="020B0503020204020204" charset="-122"/>
                <a:sym typeface="+mn-ea"/>
              </a:rPr>
              <a:t>民间故事</a:t>
            </a:r>
            <a:r>
              <a:rPr lang="zh-CN" altLang="en-US" sz="2400" b="1" dirty="0" smtClean="0">
                <a:solidFill>
                  <a:srgbClr val="0070C0"/>
                </a:solidFill>
                <a:latin typeface="微软雅黑" panose="020B0503020204020204" charset="-122"/>
                <a:ea typeface="微软雅黑" panose="020B0503020204020204" charset="-122"/>
                <a:sym typeface="+mn-ea"/>
              </a:rPr>
              <a:t>的分类方法（</a:t>
            </a:r>
            <a:r>
              <a:rPr lang="en-US" altLang="zh-CN" sz="2400" b="1" dirty="0">
                <a:solidFill>
                  <a:prstClr val="black"/>
                </a:solidFill>
                <a:latin typeface="微软雅黑" panose="020B0503020204020204" charset="-122"/>
                <a:ea typeface="微软雅黑" panose="020B0503020204020204" charset="-122"/>
              </a:rPr>
              <a:t> </a:t>
            </a:r>
            <a:r>
              <a:rPr lang="en-US" altLang="zh-CN" sz="2400" b="1" dirty="0">
                <a:solidFill>
                  <a:srgbClr val="0070C0"/>
                </a:solidFill>
                <a:latin typeface="微软雅黑" panose="020B0503020204020204" charset="-122"/>
                <a:ea typeface="微软雅黑" panose="020B0503020204020204" charset="-122"/>
              </a:rPr>
              <a:t>AT</a:t>
            </a:r>
            <a:r>
              <a:rPr lang="zh-CN" altLang="zh-CN" sz="2400" b="1" dirty="0" smtClean="0">
                <a:solidFill>
                  <a:srgbClr val="0070C0"/>
                </a:solidFill>
                <a:latin typeface="微软雅黑" panose="020B0503020204020204" charset="-122"/>
                <a:ea typeface="微软雅黑" panose="020B0503020204020204" charset="-122"/>
              </a:rPr>
              <a:t>分类法</a:t>
            </a:r>
            <a:r>
              <a:rPr lang="zh-CN" altLang="en-US" sz="2400" b="1" dirty="0" smtClean="0">
                <a:solidFill>
                  <a:srgbClr val="0070C0"/>
                </a:solidFill>
                <a:latin typeface="微软雅黑" panose="020B0503020204020204" charset="-122"/>
                <a:ea typeface="微软雅黑" panose="020B0503020204020204" charset="-122"/>
              </a:rPr>
              <a:t>）</a:t>
            </a:r>
            <a:endParaRPr lang="zh-CN" altLang="en-US" sz="2400" b="1" dirty="0">
              <a:solidFill>
                <a:srgbClr val="0070C0"/>
              </a:solidFill>
              <a:latin typeface="微软雅黑" panose="020B0503020204020204" charset="-122"/>
              <a:ea typeface="微软雅黑" panose="020B0503020204020204" charset="-122"/>
              <a:sym typeface="+mn-ea"/>
            </a:endParaRPr>
          </a:p>
        </p:txBody>
      </p:sp>
      <p:sp>
        <p:nvSpPr>
          <p:cNvPr id="5" name="矩形 4"/>
          <p:cNvSpPr/>
          <p:nvPr/>
        </p:nvSpPr>
        <p:spPr>
          <a:xfrm>
            <a:off x="729205" y="2274838"/>
            <a:ext cx="10544537" cy="3046988"/>
          </a:xfrm>
          <a:prstGeom prst="rect">
            <a:avLst/>
          </a:prstGeom>
        </p:spPr>
        <p:txBody>
          <a:bodyPr wrap="square">
            <a:spAutoFit/>
          </a:bodyPr>
          <a:lstStyle/>
          <a:p>
            <a:pPr lvl="0">
              <a:lnSpc>
                <a:spcPct val="150000"/>
              </a:lnSpc>
              <a:defRPr/>
            </a:pPr>
            <a:r>
              <a:rPr lang="zh-CN" altLang="en-US" sz="2000" b="1" dirty="0" smtClean="0">
                <a:solidFill>
                  <a:srgbClr val="FF0000"/>
                </a:solidFill>
                <a:latin typeface="Microsoft YaHei" charset="-122"/>
                <a:ea typeface="Microsoft YaHei" charset="-122"/>
                <a:cs typeface="Microsoft YaHei" charset="-122"/>
              </a:rPr>
              <a:t>“</a:t>
            </a:r>
            <a:r>
              <a:rPr lang="en-US" altLang="zh-CN" sz="2000" b="1" dirty="0">
                <a:solidFill>
                  <a:srgbClr val="FF0000"/>
                </a:solidFill>
                <a:latin typeface="Microsoft YaHei" charset="-122"/>
                <a:ea typeface="Microsoft YaHei" charset="-122"/>
                <a:cs typeface="Microsoft YaHei" charset="-122"/>
              </a:rPr>
              <a:t>AT</a:t>
            </a:r>
            <a:r>
              <a:rPr lang="zh-CN" altLang="en-US" sz="2000" b="1" dirty="0">
                <a:solidFill>
                  <a:srgbClr val="FF0000"/>
                </a:solidFill>
                <a:latin typeface="Microsoft YaHei" charset="-122"/>
                <a:ea typeface="Microsoft YaHei" charset="-122"/>
                <a:cs typeface="Microsoft YaHei" charset="-122"/>
              </a:rPr>
              <a:t>分类法</a:t>
            </a:r>
            <a:r>
              <a:rPr lang="zh-CN" altLang="en-US" sz="2000" b="1" dirty="0" smtClean="0">
                <a:solidFill>
                  <a:srgbClr val="FF0000"/>
                </a:solidFill>
                <a:latin typeface="Microsoft YaHei" charset="-122"/>
                <a:ea typeface="Microsoft YaHei" charset="-122"/>
                <a:cs typeface="Microsoft YaHei" charset="-122"/>
              </a:rPr>
              <a:t>”将故事分为五类：</a:t>
            </a:r>
            <a:r>
              <a:rPr lang="zh-CN" altLang="en-US" sz="2000" dirty="0">
                <a:latin typeface="Microsoft YaHei" charset="-122"/>
                <a:ea typeface="Microsoft YaHei" charset="-122"/>
                <a:cs typeface="Microsoft YaHei" charset="-122"/>
              </a:rPr>
              <a:t/>
            </a:r>
            <a:br>
              <a:rPr lang="zh-CN" altLang="en-US" sz="2000" dirty="0">
                <a:latin typeface="Microsoft YaHei" charset="-122"/>
                <a:ea typeface="Microsoft YaHei" charset="-122"/>
                <a:cs typeface="Microsoft YaHei" charset="-122"/>
              </a:rPr>
            </a:br>
            <a:r>
              <a:rPr lang="zh-CN" altLang="zh-CN" dirty="0">
                <a:solidFill>
                  <a:prstClr val="black"/>
                </a:solidFill>
                <a:latin typeface="微软雅黑" panose="020B0503020204020204" charset="-122"/>
                <a:ea typeface="微软雅黑" panose="020B0503020204020204" charset="-122"/>
                <a:sym typeface="+mn-ea"/>
              </a:rPr>
              <a:t> </a:t>
            </a:r>
            <a:r>
              <a:rPr lang="zh-CN" altLang="en-US" dirty="0" smtClean="0">
                <a:solidFill>
                  <a:prstClr val="black"/>
                </a:solidFill>
                <a:latin typeface="微软雅黑" panose="020B0503020204020204" charset="-122"/>
                <a:ea typeface="微软雅黑" panose="020B0503020204020204" charset="-122"/>
                <a:sym typeface="+mn-ea"/>
              </a:rPr>
              <a:t>      </a:t>
            </a:r>
            <a:r>
              <a:rPr lang="zh-CN" altLang="zh-CN" dirty="0" smtClean="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1</a:t>
            </a:r>
            <a:r>
              <a:rPr lang="zh-CN" altLang="zh-CN" dirty="0" smtClean="0">
                <a:solidFill>
                  <a:prstClr val="black"/>
                </a:solidFill>
                <a:latin typeface="微软雅黑" panose="020B0503020204020204" charset="-122"/>
                <a:ea typeface="微软雅黑" panose="020B0503020204020204" charset="-122"/>
                <a:sym typeface="+mn-ea"/>
              </a:rPr>
              <a:t>）</a:t>
            </a:r>
            <a:r>
              <a:rPr lang="zh-CN" altLang="en-US" dirty="0" smtClean="0">
                <a:solidFill>
                  <a:prstClr val="black"/>
                </a:solidFill>
                <a:latin typeface="微软雅黑" panose="020B0503020204020204" charset="-122"/>
                <a:ea typeface="微软雅黑" panose="020B0503020204020204" charset="-122"/>
                <a:sym typeface="+mn-ea"/>
              </a:rPr>
              <a:t>（    ）</a:t>
            </a:r>
            <a:r>
              <a:rPr lang="zh-CN" altLang="zh-CN" dirty="0" smtClean="0">
                <a:solidFill>
                  <a:prstClr val="black"/>
                </a:solidFill>
                <a:latin typeface="微软雅黑" panose="020B0503020204020204" charset="-122"/>
                <a:ea typeface="微软雅黑" panose="020B0503020204020204" charset="-122"/>
                <a:sym typeface="+mn-ea"/>
              </a:rPr>
              <a:t>故事</a:t>
            </a:r>
            <a:endParaRPr lang="zh-CN" altLang="zh-CN" dirty="0">
              <a:solidFill>
                <a:prstClr val="black"/>
              </a:solidFill>
              <a:latin typeface="微软雅黑" panose="020B0503020204020204" charset="-122"/>
              <a:ea typeface="微软雅黑" panose="020B0503020204020204" charset="-122"/>
              <a:sym typeface="+mn-ea"/>
            </a:endParaRPr>
          </a:p>
          <a:p>
            <a:pPr lvl="0" indent="4572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2</a:t>
            </a:r>
            <a:r>
              <a:rPr lang="zh-CN" altLang="zh-CN" dirty="0">
                <a:solidFill>
                  <a:prstClr val="black"/>
                </a:solidFill>
                <a:latin typeface="微软雅黑" panose="020B0503020204020204" charset="-122"/>
                <a:ea typeface="微软雅黑" panose="020B0503020204020204" charset="-122"/>
                <a:sym typeface="+mn-ea"/>
              </a:rPr>
              <a:t>）普通民间</a:t>
            </a:r>
            <a:r>
              <a:rPr lang="zh-CN" altLang="zh-CN" dirty="0" smtClean="0">
                <a:solidFill>
                  <a:prstClr val="black"/>
                </a:solidFill>
                <a:latin typeface="微软雅黑" panose="020B0503020204020204" charset="-122"/>
                <a:ea typeface="微软雅黑" panose="020B0503020204020204" charset="-122"/>
                <a:sym typeface="+mn-ea"/>
              </a:rPr>
              <a:t>故事</a:t>
            </a:r>
            <a:endParaRPr lang="en-US" altLang="zh-CN" dirty="0">
              <a:solidFill>
                <a:prstClr val="black"/>
              </a:solidFill>
              <a:latin typeface="微软雅黑" panose="020B0503020204020204" charset="-122"/>
              <a:ea typeface="微软雅黑" panose="020B0503020204020204" charset="-122"/>
            </a:endParaRPr>
          </a:p>
          <a:p>
            <a:pPr lvl="0" indent="4572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3</a:t>
            </a:r>
            <a:r>
              <a:rPr lang="zh-CN" altLang="zh-CN" dirty="0" smtClean="0">
                <a:solidFill>
                  <a:prstClr val="black"/>
                </a:solidFill>
                <a:latin typeface="微软雅黑" panose="020B0503020204020204" charset="-122"/>
                <a:ea typeface="微软雅黑" panose="020B0503020204020204" charset="-122"/>
                <a:sym typeface="+mn-ea"/>
              </a:rPr>
              <a:t>）</a:t>
            </a:r>
            <a:r>
              <a:rPr lang="zh-CN" altLang="en-US" dirty="0" smtClean="0">
                <a:solidFill>
                  <a:prstClr val="black"/>
                </a:solidFill>
                <a:latin typeface="微软雅黑" panose="020B0503020204020204" charset="-122"/>
                <a:ea typeface="微软雅黑" panose="020B0503020204020204" charset="-122"/>
                <a:sym typeface="+mn-ea"/>
              </a:rPr>
              <a:t>（     ）</a:t>
            </a:r>
            <a:endParaRPr lang="en-US" altLang="zh-CN" dirty="0">
              <a:solidFill>
                <a:prstClr val="black"/>
              </a:solidFill>
              <a:latin typeface="微软雅黑" panose="020B0503020204020204" charset="-122"/>
              <a:ea typeface="微软雅黑" panose="020B0503020204020204" charset="-122"/>
            </a:endParaRPr>
          </a:p>
          <a:p>
            <a:pPr lvl="0" indent="4572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4</a:t>
            </a:r>
            <a:r>
              <a:rPr lang="zh-CN" altLang="zh-CN" dirty="0">
                <a:solidFill>
                  <a:prstClr val="black"/>
                </a:solidFill>
                <a:latin typeface="微软雅黑" panose="020B0503020204020204" charset="-122"/>
                <a:ea typeface="微软雅黑" panose="020B0503020204020204" charset="-122"/>
                <a:sym typeface="+mn-ea"/>
              </a:rPr>
              <a:t>）程式</a:t>
            </a:r>
            <a:r>
              <a:rPr lang="zh-CN" altLang="zh-CN" dirty="0" smtClean="0">
                <a:solidFill>
                  <a:prstClr val="black"/>
                </a:solidFill>
                <a:latin typeface="微软雅黑" panose="020B0503020204020204" charset="-122"/>
                <a:ea typeface="微软雅黑" panose="020B0503020204020204" charset="-122"/>
                <a:sym typeface="+mn-ea"/>
              </a:rPr>
              <a:t>故事</a:t>
            </a:r>
            <a:endParaRPr lang="en-US" altLang="zh-CN" dirty="0">
              <a:solidFill>
                <a:prstClr val="black"/>
              </a:solidFill>
              <a:latin typeface="微软雅黑" panose="020B0503020204020204" charset="-122"/>
              <a:ea typeface="微软雅黑" panose="020B0503020204020204" charset="-122"/>
            </a:endParaRPr>
          </a:p>
          <a:p>
            <a:pPr lvl="0" indent="4572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5</a:t>
            </a:r>
            <a:r>
              <a:rPr lang="zh-CN" altLang="zh-CN" dirty="0" smtClean="0">
                <a:solidFill>
                  <a:prstClr val="black"/>
                </a:solidFill>
                <a:latin typeface="微软雅黑" panose="020B0503020204020204" charset="-122"/>
                <a:ea typeface="微软雅黑" panose="020B0503020204020204" charset="-122"/>
                <a:sym typeface="+mn-ea"/>
              </a:rPr>
              <a:t>）</a:t>
            </a:r>
            <a:r>
              <a:rPr lang="zh-CN" altLang="en-US" dirty="0" smtClean="0">
                <a:solidFill>
                  <a:prstClr val="black"/>
                </a:solidFill>
                <a:latin typeface="微软雅黑" panose="020B0503020204020204" charset="-122"/>
                <a:ea typeface="微软雅黑" panose="020B0503020204020204" charset="-122"/>
                <a:sym typeface="+mn-ea"/>
              </a:rPr>
              <a:t>（    ）</a:t>
            </a:r>
            <a:r>
              <a:rPr lang="zh-CN" altLang="zh-CN" dirty="0" smtClean="0">
                <a:solidFill>
                  <a:prstClr val="black"/>
                </a:solidFill>
                <a:latin typeface="微软雅黑" panose="020B0503020204020204" charset="-122"/>
                <a:ea typeface="微软雅黑" panose="020B0503020204020204" charset="-122"/>
                <a:sym typeface="+mn-ea"/>
              </a:rPr>
              <a:t>的</a:t>
            </a:r>
            <a:r>
              <a:rPr lang="zh-CN" altLang="zh-CN" dirty="0">
                <a:solidFill>
                  <a:prstClr val="black"/>
                </a:solidFill>
                <a:latin typeface="微软雅黑" panose="020B0503020204020204" charset="-122"/>
                <a:ea typeface="微软雅黑" panose="020B0503020204020204" charset="-122"/>
                <a:sym typeface="+mn-ea"/>
              </a:rPr>
              <a:t>故事</a:t>
            </a:r>
            <a:r>
              <a:rPr lang="zh-CN" altLang="en-US" dirty="0">
                <a:solidFill>
                  <a:srgbClr val="1F2D3D"/>
                </a:solidFill>
                <a:latin typeface="Helvetica Neue For Number" charset="0"/>
              </a:rPr>
              <a:t/>
            </a:r>
            <a:br>
              <a:rPr lang="zh-CN" altLang="en-US" dirty="0">
                <a:solidFill>
                  <a:srgbClr val="1F2D3D"/>
                </a:solidFill>
                <a:latin typeface="Helvetica Neue For Number" charset="0"/>
              </a:rPr>
            </a:br>
            <a:endParaRPr lang="zh-CN" altLang="en-US" b="0" i="0" dirty="0">
              <a:solidFill>
                <a:srgbClr val="1F2D3D"/>
              </a:solidFill>
              <a:effectLst/>
              <a:latin typeface="Helvetica Neue For Number" charset="0"/>
            </a:endParaRPr>
          </a:p>
        </p:txBody>
      </p:sp>
    </p:spTree>
    <p:custDataLst>
      <p:tags r:id="rId1"/>
    </p:custDataLst>
    <p:extLst>
      <p:ext uri="{BB962C8B-B14F-4D97-AF65-F5344CB8AC3E}">
        <p14:creationId xmlns:p14="http://schemas.microsoft.com/office/powerpoint/2010/main" val="5098237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flipH="1">
            <a:off x="6097417" y="997067"/>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sp>
        <p:nvSpPr>
          <p:cNvPr id="4" name="五边形 3"/>
          <p:cNvSpPr/>
          <p:nvPr/>
        </p:nvSpPr>
        <p:spPr>
          <a:xfrm flipH="1">
            <a:off x="6097416" y="1626185"/>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6" name="图片 5"/>
          <p:cNvPicPr>
            <a:picLocks noChangeAspect="1"/>
          </p:cNvPicPr>
          <p:nvPr/>
        </p:nvPicPr>
        <p:blipFill>
          <a:blip r:embed="rId4"/>
          <a:stretch>
            <a:fillRect/>
          </a:stretch>
        </p:blipFill>
        <p:spPr>
          <a:xfrm>
            <a:off x="8703732" y="17931"/>
            <a:ext cx="3471199" cy="1418339"/>
          </a:xfrm>
          <a:prstGeom prst="rect">
            <a:avLst/>
          </a:prstGeom>
        </p:spPr>
      </p:pic>
      <p:sp>
        <p:nvSpPr>
          <p:cNvPr id="7" name="文本框 6"/>
          <p:cNvSpPr txBox="1"/>
          <p:nvPr/>
        </p:nvSpPr>
        <p:spPr>
          <a:xfrm>
            <a:off x="481330" y="209811"/>
            <a:ext cx="4427815" cy="549446"/>
          </a:xfrm>
          <a:prstGeom prst="rect">
            <a:avLst/>
          </a:prstGeom>
          <a:noFill/>
        </p:spPr>
        <p:txBody>
          <a:bodyPr wrap="none" rtlCol="0" anchor="t">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5.1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民间故事的界定与</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分类</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481329" y="1020882"/>
            <a:ext cx="6243562" cy="517065"/>
          </a:xfrm>
          <a:prstGeom prst="rect">
            <a:avLst/>
          </a:prstGeom>
          <a:noFill/>
        </p:spPr>
        <p:txBody>
          <a:bodyPr wrap="square" rtlCol="0">
            <a:spAutoFit/>
          </a:bodyPr>
          <a:lstStyle/>
          <a:p>
            <a:pPr lvl="0">
              <a:lnSpc>
                <a:spcPct val="115000"/>
              </a:lnSpc>
              <a:defRPr/>
            </a:pPr>
            <a:r>
              <a:rPr lang="en-US" altLang="zh-CN" sz="2400" b="1" dirty="0" smtClean="0">
                <a:solidFill>
                  <a:srgbClr val="0070C0"/>
                </a:solidFill>
                <a:latin typeface="微软雅黑" panose="020B0503020204020204" charset="-122"/>
                <a:ea typeface="微软雅黑" panose="020B0503020204020204" charset="-122"/>
                <a:sym typeface="+mn-ea"/>
              </a:rPr>
              <a:t>5.1.2</a:t>
            </a:r>
            <a:r>
              <a:rPr lang="zh-CN" altLang="en-US" sz="2400" b="1" dirty="0" smtClean="0">
                <a:solidFill>
                  <a:srgbClr val="0070C0"/>
                </a:solidFill>
                <a:latin typeface="微软雅黑" panose="020B0503020204020204" charset="-122"/>
                <a:ea typeface="微软雅黑" panose="020B0503020204020204" charset="-122"/>
                <a:sym typeface="+mn-ea"/>
              </a:rPr>
              <a:t> </a:t>
            </a:r>
            <a:r>
              <a:rPr lang="zh-CN" altLang="en-US" sz="2400" b="1" dirty="0">
                <a:solidFill>
                  <a:srgbClr val="0070C0"/>
                </a:solidFill>
                <a:latin typeface="微软雅黑" panose="020B0503020204020204" charset="-122"/>
                <a:ea typeface="微软雅黑" panose="020B0503020204020204" charset="-122"/>
                <a:sym typeface="+mn-ea"/>
              </a:rPr>
              <a:t>民间故事</a:t>
            </a:r>
            <a:r>
              <a:rPr lang="zh-CN" altLang="en-US" sz="2400" b="1" dirty="0" smtClean="0">
                <a:solidFill>
                  <a:srgbClr val="0070C0"/>
                </a:solidFill>
                <a:latin typeface="微软雅黑" panose="020B0503020204020204" charset="-122"/>
                <a:ea typeface="微软雅黑" panose="020B0503020204020204" charset="-122"/>
                <a:sym typeface="+mn-ea"/>
              </a:rPr>
              <a:t>的分类方法（</a:t>
            </a:r>
            <a:r>
              <a:rPr lang="en-US" altLang="zh-CN" sz="2400" b="1" dirty="0">
                <a:solidFill>
                  <a:prstClr val="black"/>
                </a:solidFill>
                <a:latin typeface="微软雅黑" panose="020B0503020204020204" charset="-122"/>
                <a:ea typeface="微软雅黑" panose="020B0503020204020204" charset="-122"/>
              </a:rPr>
              <a:t> </a:t>
            </a:r>
            <a:r>
              <a:rPr lang="en-US" altLang="zh-CN" sz="2400" b="1" dirty="0">
                <a:solidFill>
                  <a:srgbClr val="0070C0"/>
                </a:solidFill>
                <a:latin typeface="微软雅黑" panose="020B0503020204020204" charset="-122"/>
                <a:ea typeface="微软雅黑" panose="020B0503020204020204" charset="-122"/>
              </a:rPr>
              <a:t>AT</a:t>
            </a:r>
            <a:r>
              <a:rPr lang="zh-CN" altLang="zh-CN" sz="2400" b="1" dirty="0" smtClean="0">
                <a:solidFill>
                  <a:srgbClr val="0070C0"/>
                </a:solidFill>
                <a:latin typeface="微软雅黑" panose="020B0503020204020204" charset="-122"/>
                <a:ea typeface="微软雅黑" panose="020B0503020204020204" charset="-122"/>
              </a:rPr>
              <a:t>分类法</a:t>
            </a:r>
            <a:r>
              <a:rPr lang="zh-CN" altLang="en-US" sz="2400" b="1" dirty="0" smtClean="0">
                <a:solidFill>
                  <a:srgbClr val="0070C0"/>
                </a:solidFill>
                <a:latin typeface="微软雅黑" panose="020B0503020204020204" charset="-122"/>
                <a:ea typeface="微软雅黑" panose="020B0503020204020204" charset="-122"/>
              </a:rPr>
              <a:t>）</a:t>
            </a:r>
            <a:endParaRPr lang="zh-CN" altLang="en-US" sz="2400" b="1" dirty="0">
              <a:solidFill>
                <a:srgbClr val="0070C0"/>
              </a:solidFill>
              <a:latin typeface="微软雅黑" panose="020B0503020204020204" charset="-122"/>
              <a:ea typeface="微软雅黑" panose="020B0503020204020204" charset="-122"/>
              <a:sym typeface="+mn-ea"/>
            </a:endParaRPr>
          </a:p>
        </p:txBody>
      </p:sp>
      <p:sp>
        <p:nvSpPr>
          <p:cNvPr id="5" name="矩形 4"/>
          <p:cNvSpPr/>
          <p:nvPr/>
        </p:nvSpPr>
        <p:spPr>
          <a:xfrm>
            <a:off x="729205" y="2274838"/>
            <a:ext cx="10544537" cy="3046988"/>
          </a:xfrm>
          <a:prstGeom prst="rect">
            <a:avLst/>
          </a:prstGeom>
        </p:spPr>
        <p:txBody>
          <a:bodyPr wrap="square">
            <a:spAutoFit/>
          </a:bodyPr>
          <a:lstStyle/>
          <a:p>
            <a:pPr lvl="0">
              <a:lnSpc>
                <a:spcPct val="150000"/>
              </a:lnSpc>
              <a:defRPr/>
            </a:pPr>
            <a:r>
              <a:rPr lang="zh-CN" altLang="en-US" sz="2000" b="1" dirty="0" smtClean="0">
                <a:solidFill>
                  <a:srgbClr val="FF0000"/>
                </a:solidFill>
                <a:latin typeface="Microsoft YaHei" charset="-122"/>
                <a:ea typeface="Microsoft YaHei" charset="-122"/>
                <a:cs typeface="Microsoft YaHei" charset="-122"/>
              </a:rPr>
              <a:t>“</a:t>
            </a:r>
            <a:r>
              <a:rPr lang="en-US" altLang="zh-CN" sz="2000" b="1" dirty="0">
                <a:solidFill>
                  <a:srgbClr val="FF0000"/>
                </a:solidFill>
                <a:latin typeface="Microsoft YaHei" charset="-122"/>
                <a:ea typeface="Microsoft YaHei" charset="-122"/>
                <a:cs typeface="Microsoft YaHei" charset="-122"/>
              </a:rPr>
              <a:t>AT</a:t>
            </a:r>
            <a:r>
              <a:rPr lang="zh-CN" altLang="en-US" sz="2000" b="1" dirty="0">
                <a:solidFill>
                  <a:srgbClr val="FF0000"/>
                </a:solidFill>
                <a:latin typeface="Microsoft YaHei" charset="-122"/>
                <a:ea typeface="Microsoft YaHei" charset="-122"/>
                <a:cs typeface="Microsoft YaHei" charset="-122"/>
              </a:rPr>
              <a:t>分类法</a:t>
            </a:r>
            <a:r>
              <a:rPr lang="zh-CN" altLang="en-US" sz="2000" b="1" dirty="0" smtClean="0">
                <a:solidFill>
                  <a:srgbClr val="FF0000"/>
                </a:solidFill>
                <a:latin typeface="Microsoft YaHei" charset="-122"/>
                <a:ea typeface="Microsoft YaHei" charset="-122"/>
                <a:cs typeface="Microsoft YaHei" charset="-122"/>
              </a:rPr>
              <a:t>”将故事分为五类：</a:t>
            </a:r>
            <a:r>
              <a:rPr lang="zh-CN" altLang="en-US" sz="2000" dirty="0">
                <a:latin typeface="Microsoft YaHei" charset="-122"/>
                <a:ea typeface="Microsoft YaHei" charset="-122"/>
                <a:cs typeface="Microsoft YaHei" charset="-122"/>
              </a:rPr>
              <a:t/>
            </a:r>
            <a:br>
              <a:rPr lang="zh-CN" altLang="en-US" sz="2000" dirty="0">
                <a:latin typeface="Microsoft YaHei" charset="-122"/>
                <a:ea typeface="Microsoft YaHei" charset="-122"/>
                <a:cs typeface="Microsoft YaHei" charset="-122"/>
              </a:rPr>
            </a:br>
            <a:r>
              <a:rPr lang="zh-CN" altLang="zh-CN" dirty="0">
                <a:solidFill>
                  <a:prstClr val="black"/>
                </a:solidFill>
                <a:latin typeface="微软雅黑" panose="020B0503020204020204" charset="-122"/>
                <a:ea typeface="微软雅黑" panose="020B0503020204020204" charset="-122"/>
                <a:sym typeface="+mn-ea"/>
              </a:rPr>
              <a:t> </a:t>
            </a:r>
            <a:r>
              <a:rPr lang="zh-CN" altLang="en-US" dirty="0" smtClean="0">
                <a:solidFill>
                  <a:prstClr val="black"/>
                </a:solidFill>
                <a:latin typeface="微软雅黑" panose="020B0503020204020204" charset="-122"/>
                <a:ea typeface="微软雅黑" panose="020B0503020204020204" charset="-122"/>
                <a:sym typeface="+mn-ea"/>
              </a:rPr>
              <a:t>      </a:t>
            </a:r>
            <a:r>
              <a:rPr lang="zh-CN" altLang="zh-CN" dirty="0" smtClean="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1</a:t>
            </a:r>
            <a:r>
              <a:rPr lang="zh-CN" altLang="zh-CN" dirty="0" smtClean="0">
                <a:solidFill>
                  <a:prstClr val="black"/>
                </a:solidFill>
                <a:latin typeface="微软雅黑" panose="020B0503020204020204" charset="-122"/>
                <a:ea typeface="微软雅黑" panose="020B0503020204020204" charset="-122"/>
                <a:sym typeface="+mn-ea"/>
              </a:rPr>
              <a:t>）</a:t>
            </a:r>
            <a:r>
              <a:rPr lang="zh-CN" altLang="en-US" dirty="0" smtClean="0">
                <a:solidFill>
                  <a:prstClr val="black"/>
                </a:solidFill>
                <a:latin typeface="微软雅黑" panose="020B0503020204020204" charset="-122"/>
                <a:ea typeface="微软雅黑" panose="020B0503020204020204" charset="-122"/>
                <a:sym typeface="+mn-ea"/>
              </a:rPr>
              <a:t>（动物）</a:t>
            </a:r>
            <a:r>
              <a:rPr lang="zh-CN" altLang="zh-CN" dirty="0" smtClean="0">
                <a:solidFill>
                  <a:prstClr val="black"/>
                </a:solidFill>
                <a:latin typeface="微软雅黑" panose="020B0503020204020204" charset="-122"/>
                <a:ea typeface="微软雅黑" panose="020B0503020204020204" charset="-122"/>
                <a:sym typeface="+mn-ea"/>
              </a:rPr>
              <a:t>故事</a:t>
            </a:r>
            <a:endParaRPr lang="zh-CN" altLang="zh-CN" dirty="0">
              <a:solidFill>
                <a:prstClr val="black"/>
              </a:solidFill>
              <a:latin typeface="微软雅黑" panose="020B0503020204020204" charset="-122"/>
              <a:ea typeface="微软雅黑" panose="020B0503020204020204" charset="-122"/>
              <a:sym typeface="+mn-ea"/>
            </a:endParaRPr>
          </a:p>
          <a:p>
            <a:pPr lvl="0" indent="4572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2</a:t>
            </a:r>
            <a:r>
              <a:rPr lang="zh-CN" altLang="zh-CN" dirty="0">
                <a:solidFill>
                  <a:prstClr val="black"/>
                </a:solidFill>
                <a:latin typeface="微软雅黑" panose="020B0503020204020204" charset="-122"/>
                <a:ea typeface="微软雅黑" panose="020B0503020204020204" charset="-122"/>
                <a:sym typeface="+mn-ea"/>
              </a:rPr>
              <a:t>）普通民间</a:t>
            </a:r>
            <a:r>
              <a:rPr lang="zh-CN" altLang="zh-CN" dirty="0" smtClean="0">
                <a:solidFill>
                  <a:prstClr val="black"/>
                </a:solidFill>
                <a:latin typeface="微软雅黑" panose="020B0503020204020204" charset="-122"/>
                <a:ea typeface="微软雅黑" panose="020B0503020204020204" charset="-122"/>
                <a:sym typeface="+mn-ea"/>
              </a:rPr>
              <a:t>故事</a:t>
            </a:r>
            <a:endParaRPr lang="en-US" altLang="zh-CN" dirty="0">
              <a:solidFill>
                <a:prstClr val="black"/>
              </a:solidFill>
              <a:latin typeface="微软雅黑" panose="020B0503020204020204" charset="-122"/>
              <a:ea typeface="微软雅黑" panose="020B0503020204020204" charset="-122"/>
            </a:endParaRPr>
          </a:p>
          <a:p>
            <a:pPr lvl="0" indent="4572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3</a:t>
            </a:r>
            <a:r>
              <a:rPr lang="zh-CN" altLang="zh-CN" dirty="0" smtClean="0">
                <a:solidFill>
                  <a:prstClr val="black"/>
                </a:solidFill>
                <a:latin typeface="微软雅黑" panose="020B0503020204020204" charset="-122"/>
                <a:ea typeface="微软雅黑" panose="020B0503020204020204" charset="-122"/>
                <a:sym typeface="+mn-ea"/>
              </a:rPr>
              <a:t>）</a:t>
            </a:r>
            <a:r>
              <a:rPr lang="zh-CN" altLang="en-US" dirty="0" smtClean="0">
                <a:solidFill>
                  <a:prstClr val="black"/>
                </a:solidFill>
                <a:latin typeface="微软雅黑" panose="020B0503020204020204" charset="-122"/>
                <a:ea typeface="微软雅黑" panose="020B0503020204020204" charset="-122"/>
                <a:sym typeface="+mn-ea"/>
              </a:rPr>
              <a:t>（ 笑话）</a:t>
            </a:r>
            <a:endParaRPr lang="en-US" altLang="zh-CN" dirty="0">
              <a:solidFill>
                <a:prstClr val="black"/>
              </a:solidFill>
              <a:latin typeface="微软雅黑" panose="020B0503020204020204" charset="-122"/>
              <a:ea typeface="微软雅黑" panose="020B0503020204020204" charset="-122"/>
            </a:endParaRPr>
          </a:p>
          <a:p>
            <a:pPr lvl="0" indent="4572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4</a:t>
            </a:r>
            <a:r>
              <a:rPr lang="zh-CN" altLang="zh-CN" dirty="0">
                <a:solidFill>
                  <a:prstClr val="black"/>
                </a:solidFill>
                <a:latin typeface="微软雅黑" panose="020B0503020204020204" charset="-122"/>
                <a:ea typeface="微软雅黑" panose="020B0503020204020204" charset="-122"/>
                <a:sym typeface="+mn-ea"/>
              </a:rPr>
              <a:t>）程式</a:t>
            </a:r>
            <a:r>
              <a:rPr lang="zh-CN" altLang="zh-CN" dirty="0" smtClean="0">
                <a:solidFill>
                  <a:prstClr val="black"/>
                </a:solidFill>
                <a:latin typeface="微软雅黑" panose="020B0503020204020204" charset="-122"/>
                <a:ea typeface="微软雅黑" panose="020B0503020204020204" charset="-122"/>
                <a:sym typeface="+mn-ea"/>
              </a:rPr>
              <a:t>故事</a:t>
            </a:r>
            <a:endParaRPr lang="en-US" altLang="zh-CN" dirty="0">
              <a:solidFill>
                <a:prstClr val="black"/>
              </a:solidFill>
              <a:latin typeface="微软雅黑" panose="020B0503020204020204" charset="-122"/>
              <a:ea typeface="微软雅黑" panose="020B0503020204020204" charset="-122"/>
            </a:endParaRPr>
          </a:p>
          <a:p>
            <a:pPr lvl="0" indent="457200">
              <a:lnSpc>
                <a:spcPct val="150000"/>
              </a:lnSpc>
              <a:defRPr/>
            </a:pPr>
            <a:r>
              <a:rPr lang="zh-CN" altLang="zh-CN" dirty="0">
                <a:solidFill>
                  <a:prstClr val="black"/>
                </a:solidFill>
                <a:latin typeface="微软雅黑" panose="020B0503020204020204" charset="-122"/>
                <a:ea typeface="微软雅黑" panose="020B0503020204020204" charset="-122"/>
                <a:sym typeface="+mn-ea"/>
              </a:rPr>
              <a:t>（</a:t>
            </a:r>
            <a:r>
              <a:rPr lang="en-US" altLang="zh-CN" dirty="0">
                <a:solidFill>
                  <a:prstClr val="black"/>
                </a:solidFill>
                <a:latin typeface="微软雅黑" panose="020B0503020204020204" charset="-122"/>
                <a:ea typeface="微软雅黑" panose="020B0503020204020204" charset="-122"/>
                <a:sym typeface="+mn-ea"/>
              </a:rPr>
              <a:t>5</a:t>
            </a:r>
            <a:r>
              <a:rPr lang="zh-CN" altLang="zh-CN" dirty="0" smtClean="0">
                <a:solidFill>
                  <a:prstClr val="black"/>
                </a:solidFill>
                <a:latin typeface="微软雅黑" panose="020B0503020204020204" charset="-122"/>
                <a:ea typeface="微软雅黑" panose="020B0503020204020204" charset="-122"/>
                <a:sym typeface="+mn-ea"/>
              </a:rPr>
              <a:t>）</a:t>
            </a:r>
            <a:r>
              <a:rPr lang="zh-CN" altLang="en-US" dirty="0" smtClean="0">
                <a:solidFill>
                  <a:prstClr val="black"/>
                </a:solidFill>
                <a:latin typeface="微软雅黑" panose="020B0503020204020204" charset="-122"/>
                <a:ea typeface="微软雅黑" panose="020B0503020204020204" charset="-122"/>
                <a:sym typeface="+mn-ea"/>
              </a:rPr>
              <a:t>（未分类）</a:t>
            </a:r>
            <a:r>
              <a:rPr lang="zh-CN" altLang="zh-CN" dirty="0" smtClean="0">
                <a:solidFill>
                  <a:prstClr val="black"/>
                </a:solidFill>
                <a:latin typeface="微软雅黑" panose="020B0503020204020204" charset="-122"/>
                <a:ea typeface="微软雅黑" panose="020B0503020204020204" charset="-122"/>
                <a:sym typeface="+mn-ea"/>
              </a:rPr>
              <a:t>的</a:t>
            </a:r>
            <a:r>
              <a:rPr lang="zh-CN" altLang="zh-CN" dirty="0">
                <a:solidFill>
                  <a:prstClr val="black"/>
                </a:solidFill>
                <a:latin typeface="微软雅黑" panose="020B0503020204020204" charset="-122"/>
                <a:ea typeface="微软雅黑" panose="020B0503020204020204" charset="-122"/>
                <a:sym typeface="+mn-ea"/>
              </a:rPr>
              <a:t>故事</a:t>
            </a:r>
            <a:r>
              <a:rPr lang="zh-CN" altLang="en-US" dirty="0">
                <a:solidFill>
                  <a:srgbClr val="1F2D3D"/>
                </a:solidFill>
                <a:latin typeface="Helvetica Neue For Number" charset="0"/>
              </a:rPr>
              <a:t/>
            </a:r>
            <a:br>
              <a:rPr lang="zh-CN" altLang="en-US" dirty="0">
                <a:solidFill>
                  <a:srgbClr val="1F2D3D"/>
                </a:solidFill>
                <a:latin typeface="Helvetica Neue For Number" charset="0"/>
              </a:rPr>
            </a:br>
            <a:endParaRPr lang="zh-CN" altLang="en-US" b="0" i="0" dirty="0">
              <a:solidFill>
                <a:srgbClr val="1F2D3D"/>
              </a:solidFill>
              <a:effectLst/>
              <a:latin typeface="Helvetica Neue For Number" charset="0"/>
            </a:endParaRPr>
          </a:p>
        </p:txBody>
      </p:sp>
    </p:spTree>
    <p:custDataLst>
      <p:tags r:id="rId1"/>
    </p:custDataLst>
    <p:extLst>
      <p:ext uri="{BB962C8B-B14F-4D97-AF65-F5344CB8AC3E}">
        <p14:creationId xmlns:p14="http://schemas.microsoft.com/office/powerpoint/2010/main" val="196527203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flipH="1">
            <a:off x="5179283" y="209790"/>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选择</a:t>
            </a:r>
          </a:p>
        </p:txBody>
      </p:sp>
      <p:pic>
        <p:nvPicPr>
          <p:cNvPr id="6" name="图片 5"/>
          <p:cNvPicPr>
            <a:picLocks noChangeAspect="1"/>
          </p:cNvPicPr>
          <p:nvPr/>
        </p:nvPicPr>
        <p:blipFill>
          <a:blip r:embed="rId4"/>
          <a:stretch>
            <a:fillRect/>
          </a:stretch>
        </p:blipFill>
        <p:spPr>
          <a:xfrm>
            <a:off x="8703732" y="17931"/>
            <a:ext cx="3471199" cy="1418339"/>
          </a:xfrm>
          <a:prstGeom prst="rect">
            <a:avLst/>
          </a:prstGeom>
        </p:spPr>
      </p:pic>
      <p:sp>
        <p:nvSpPr>
          <p:cNvPr id="7" name="文本框 6"/>
          <p:cNvSpPr txBox="1"/>
          <p:nvPr/>
        </p:nvSpPr>
        <p:spPr>
          <a:xfrm>
            <a:off x="481330" y="209811"/>
            <a:ext cx="4427815" cy="549446"/>
          </a:xfrm>
          <a:prstGeom prst="rect">
            <a:avLst/>
          </a:prstGeom>
          <a:noFill/>
        </p:spPr>
        <p:txBody>
          <a:bodyPr wrap="none" rtlCol="0" anchor="t">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5.1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民间故事的界定与</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分类</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481329" y="931293"/>
            <a:ext cx="6243562" cy="517065"/>
          </a:xfrm>
          <a:prstGeom prst="rect">
            <a:avLst/>
          </a:prstGeom>
          <a:noFill/>
        </p:spPr>
        <p:txBody>
          <a:bodyPr wrap="square" rtlCol="0">
            <a:spAutoFit/>
          </a:bodyPr>
          <a:lstStyle/>
          <a:p>
            <a:pPr lvl="0">
              <a:lnSpc>
                <a:spcPct val="115000"/>
              </a:lnSpc>
              <a:defRPr/>
            </a:pPr>
            <a:r>
              <a:rPr lang="en-US" altLang="zh-CN" sz="2400" b="1" dirty="0" smtClean="0">
                <a:solidFill>
                  <a:srgbClr val="0070C0"/>
                </a:solidFill>
                <a:latin typeface="微软雅黑" panose="020B0503020204020204" charset="-122"/>
                <a:ea typeface="微软雅黑" panose="020B0503020204020204" charset="-122"/>
                <a:sym typeface="+mn-ea"/>
              </a:rPr>
              <a:t>5.1.3</a:t>
            </a:r>
            <a:r>
              <a:rPr lang="zh-CN" altLang="en-US" sz="2400" b="1" dirty="0" smtClean="0">
                <a:solidFill>
                  <a:srgbClr val="0070C0"/>
                </a:solidFill>
                <a:latin typeface="微软雅黑" panose="020B0503020204020204" charset="-122"/>
                <a:ea typeface="微软雅黑" panose="020B0503020204020204" charset="-122"/>
                <a:sym typeface="+mn-ea"/>
              </a:rPr>
              <a:t> </a:t>
            </a:r>
            <a:r>
              <a:rPr lang="zh-CN" altLang="en-US" sz="2400" b="1" dirty="0">
                <a:solidFill>
                  <a:srgbClr val="0070C0"/>
                </a:solidFill>
                <a:latin typeface="微软雅黑" panose="020B0503020204020204" charset="-122"/>
                <a:ea typeface="微软雅黑" panose="020B0503020204020204" charset="-122"/>
                <a:sym typeface="+mn-ea"/>
              </a:rPr>
              <a:t>民间故事</a:t>
            </a:r>
            <a:r>
              <a:rPr lang="zh-CN" altLang="en-US" sz="2400" b="1" dirty="0" smtClean="0">
                <a:solidFill>
                  <a:srgbClr val="0070C0"/>
                </a:solidFill>
                <a:latin typeface="微软雅黑" panose="020B0503020204020204" charset="-122"/>
                <a:ea typeface="微软雅黑" panose="020B0503020204020204" charset="-122"/>
                <a:sym typeface="+mn-ea"/>
              </a:rPr>
              <a:t>的四大类别</a:t>
            </a:r>
            <a:endParaRPr lang="zh-CN" altLang="en-US" sz="2400" b="1" dirty="0">
              <a:solidFill>
                <a:srgbClr val="0070C0"/>
              </a:solidFill>
              <a:latin typeface="微软雅黑" panose="020B0503020204020204" charset="-122"/>
              <a:ea typeface="微软雅黑" panose="020B0503020204020204" charset="-122"/>
              <a:sym typeface="+mn-ea"/>
            </a:endParaRPr>
          </a:p>
        </p:txBody>
      </p:sp>
      <p:sp>
        <p:nvSpPr>
          <p:cNvPr id="9" name="文本框 8"/>
          <p:cNvSpPr txBox="1"/>
          <p:nvPr/>
        </p:nvSpPr>
        <p:spPr>
          <a:xfrm>
            <a:off x="481327" y="1630542"/>
            <a:ext cx="11101705" cy="460375"/>
          </a:xfrm>
          <a:prstGeom prst="rect">
            <a:avLst/>
          </a:prstGeom>
          <a:noFill/>
        </p:spPr>
        <p:txBody>
          <a:bodyPr wrap="square" rtlCol="0" anchor="t">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幻想</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故事 </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生活</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故事  </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民间</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笑话  </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民间寓言</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p:cNvSpPr txBox="1"/>
          <p:nvPr/>
        </p:nvSpPr>
        <p:spPr>
          <a:xfrm>
            <a:off x="616070" y="2090917"/>
            <a:ext cx="6138219" cy="3554819"/>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effectLst/>
                <a:uLnTx/>
                <a:uFillTx/>
                <a:latin typeface="微软雅黑" panose="020B0503020204020204" charset="-122"/>
                <a:ea typeface="微软雅黑" panose="020B0503020204020204" charset="-122"/>
                <a:cs typeface="+mn-cs"/>
                <a:sym typeface="+mn-ea"/>
              </a:rPr>
              <a:t>1.</a:t>
            </a:r>
            <a:r>
              <a:rPr kumimoji="0" lang="zh-CN" altLang="en-US" sz="2000" b="1" i="0" u="none" strike="noStrike" kern="1200" cap="none" spc="0" normalizeH="0" baseline="0" noProof="0" dirty="0">
                <a:ln>
                  <a:noFill/>
                </a:ln>
                <a:effectLst/>
                <a:uLnTx/>
                <a:uFillTx/>
                <a:latin typeface="微软雅黑" panose="020B0503020204020204" charset="-122"/>
                <a:ea typeface="微软雅黑" panose="020B0503020204020204" charset="-122"/>
                <a:cs typeface="+mn-cs"/>
                <a:sym typeface="+mn-ea"/>
              </a:rPr>
              <a:t>幻想故事</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sym typeface="+mn-ea"/>
              </a:rPr>
              <a:t>在我国的民间故事中，幻想故事占了一半</a:t>
            </a:r>
            <a:r>
              <a:rPr kumimoji="0" lang="zh-CN" altLang="en-US" sz="2000" b="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mn-cs"/>
                <a:sym typeface="+mn-ea"/>
              </a:rPr>
              <a:t>：</a:t>
            </a:r>
            <a:endParaRPr kumimoji="0" lang="en-US" altLang="zh-CN" sz="2000" b="0" i="0" u="none" strike="noStrike" kern="1200" cap="none" spc="0" normalizeH="0" baseline="0" noProof="0" dirty="0" smtClean="0">
              <a:ln>
                <a:noFill/>
              </a:ln>
              <a:effectLst/>
              <a:uLnTx/>
              <a:uFillTx/>
              <a:latin typeface="微软雅黑" panose="020B0503020204020204" charset="-122"/>
              <a:ea typeface="微软雅黑" panose="020B0503020204020204" charset="-122"/>
              <a:cs typeface="+mn-cs"/>
              <a:sym typeface="+mn-ea"/>
            </a:endParaRPr>
          </a:p>
          <a:p>
            <a:pPr lvl="0">
              <a:lnSpc>
                <a:spcPct val="150000"/>
              </a:lnSpc>
              <a:defRPr/>
            </a:pPr>
            <a:r>
              <a:rPr lang="en-US" altLang="zh-CN" dirty="0">
                <a:solidFill>
                  <a:prstClr val="black"/>
                </a:solidFill>
                <a:latin typeface="微软雅黑" panose="020B0503020204020204" charset="-122"/>
                <a:ea typeface="微软雅黑" panose="020B0503020204020204" charset="-122"/>
                <a:sym typeface="+mn-ea"/>
              </a:rPr>
              <a:t>①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魔法故事（田螺姑娘）</a:t>
            </a:r>
          </a:p>
          <a:p>
            <a:pPr lvl="0">
              <a:lnSpc>
                <a:spcPct val="150000"/>
              </a:lnSpc>
              <a:defRPr/>
            </a:pPr>
            <a:r>
              <a:rPr lang="zh-CN" altLang="en-US" dirty="0">
                <a:solidFill>
                  <a:srgbClr val="C00000"/>
                </a:solidFill>
                <a:latin typeface="微软雅黑" panose="020B0503020204020204" charset="-122"/>
                <a:ea typeface="微软雅黑" panose="020B0503020204020204" charset="-122"/>
                <a:cs typeface="Calibri" panose="020F0502020204030204" charset="0"/>
                <a:sym typeface="+mn-ea"/>
              </a:rPr>
              <a:t>      比较典型的形象有：老虎妈子、猴精、画中女、</a:t>
            </a:r>
          </a:p>
          <a:p>
            <a:pPr lvl="0">
              <a:lnSpc>
                <a:spcPct val="150000"/>
              </a:lnSpc>
              <a:defRPr/>
            </a:pPr>
            <a:r>
              <a:rPr lang="zh-CN" altLang="en-US" dirty="0">
                <a:solidFill>
                  <a:srgbClr val="C00000"/>
                </a:solidFill>
                <a:latin typeface="微软雅黑" panose="020B0503020204020204" charset="-122"/>
                <a:ea typeface="微软雅黑" panose="020B0503020204020204" charset="-122"/>
                <a:cs typeface="Calibri" panose="020F0502020204030204" charset="0"/>
                <a:sym typeface="+mn-ea"/>
              </a:rPr>
              <a:t>      田螺姑娘、龙公主、狐狸媳妇、蛇郎、蛤蟆儿子、枣核</a:t>
            </a:r>
          </a:p>
          <a:p>
            <a:pPr lvl="0">
              <a:lnSpc>
                <a:spcPct val="150000"/>
              </a:lnSpc>
              <a:defRPr/>
            </a:pPr>
            <a:r>
              <a:rPr lang="en-US" altLang="zh-CN" dirty="0">
                <a:solidFill>
                  <a:prstClr val="black"/>
                </a:solidFill>
                <a:latin typeface="微软雅黑" panose="020B0503020204020204" charset="-122"/>
                <a:ea typeface="微软雅黑" panose="020B0503020204020204" charset="-122"/>
                <a:sym typeface="+mn-ea"/>
              </a:rPr>
              <a:t>②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宝物故事（神笔马良）</a:t>
            </a:r>
          </a:p>
          <a:p>
            <a:pPr lvl="0">
              <a:lnSpc>
                <a:spcPct val="150000"/>
              </a:lnSpc>
              <a:defRPr/>
            </a:pPr>
            <a:r>
              <a:rPr lang="en-US" altLang="zh-CN" dirty="0">
                <a:solidFill>
                  <a:prstClr val="black"/>
                </a:solidFill>
                <a:latin typeface="微软雅黑" panose="020B0503020204020204" charset="-122"/>
                <a:ea typeface="微软雅黑" panose="020B0503020204020204" charset="-122"/>
                <a:sym typeface="+mn-ea"/>
              </a:rPr>
              <a:t>③ </a:t>
            </a:r>
            <a:r>
              <a:rPr lang="zh-CN" altLang="en-US" dirty="0">
                <a:solidFill>
                  <a:prstClr val="black"/>
                </a:solidFill>
                <a:latin typeface="微软雅黑" panose="020B0503020204020204" charset="-122"/>
                <a:ea typeface="微软雅黑" panose="020B0503020204020204" charset="-122"/>
                <a:cs typeface="Calibri" panose="020F0502020204030204" charset="0"/>
                <a:sym typeface="+mn-ea"/>
              </a:rPr>
              <a:t>动物故事（猴子捞月</a:t>
            </a:r>
            <a:r>
              <a:rPr lang="zh-CN" altLang="en-US" dirty="0" smtClean="0">
                <a:solidFill>
                  <a:prstClr val="black"/>
                </a:solidFill>
                <a:latin typeface="微软雅黑" panose="020B0503020204020204" charset="-122"/>
                <a:ea typeface="微软雅黑" panose="020B0503020204020204" charset="-122"/>
                <a:cs typeface="Calibri" panose="020F0502020204030204" charset="0"/>
                <a:sym typeface="+mn-ea"/>
              </a:rPr>
              <a:t>）</a:t>
            </a:r>
            <a:endParaRPr lang="zh-CN" altLang="en-US" dirty="0">
              <a:solidFill>
                <a:prstClr val="black"/>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sym typeface="+mn-ea"/>
            </a:endParaRPr>
          </a:p>
        </p:txBody>
      </p:sp>
    </p:spTree>
    <p:custDataLst>
      <p:tags r:id="rId1"/>
    </p:custDataLst>
    <p:extLst>
      <p:ext uri="{BB962C8B-B14F-4D97-AF65-F5344CB8AC3E}">
        <p14:creationId xmlns:p14="http://schemas.microsoft.com/office/powerpoint/2010/main" val="178457358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flipH="1">
            <a:off x="6997937" y="200394"/>
            <a:ext cx="1705795" cy="526706"/>
          </a:xfrm>
          <a:prstGeom prst="homePlate">
            <a:avLst/>
          </a:prstGeom>
          <a:solidFill>
            <a:srgbClr val="00B050"/>
          </a:solidFill>
          <a:ln>
            <a:noFill/>
          </a:ln>
          <a:effectLst>
            <a:outerShdw blurRad="88900" dist="50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rPr>
              <a:t>名词解释</a:t>
            </a:r>
          </a:p>
        </p:txBody>
      </p:sp>
      <p:pic>
        <p:nvPicPr>
          <p:cNvPr id="6" name="图片 5"/>
          <p:cNvPicPr>
            <a:picLocks noChangeAspect="1"/>
          </p:cNvPicPr>
          <p:nvPr/>
        </p:nvPicPr>
        <p:blipFill>
          <a:blip r:embed="rId4"/>
          <a:stretch>
            <a:fillRect/>
          </a:stretch>
        </p:blipFill>
        <p:spPr>
          <a:xfrm>
            <a:off x="8703732" y="17931"/>
            <a:ext cx="3471199" cy="1418339"/>
          </a:xfrm>
          <a:prstGeom prst="rect">
            <a:avLst/>
          </a:prstGeom>
        </p:spPr>
      </p:pic>
      <p:sp>
        <p:nvSpPr>
          <p:cNvPr id="7" name="文本框 6"/>
          <p:cNvSpPr txBox="1"/>
          <p:nvPr/>
        </p:nvSpPr>
        <p:spPr>
          <a:xfrm>
            <a:off x="481330" y="209811"/>
            <a:ext cx="4427815" cy="549446"/>
          </a:xfrm>
          <a:prstGeom prst="rect">
            <a:avLst/>
          </a:prstGeom>
          <a:noFill/>
        </p:spPr>
        <p:txBody>
          <a:bodyPr wrap="none" rtlCol="0" anchor="t">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5.1</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 民间故事的界定与</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分类</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sp>
        <p:nvSpPr>
          <p:cNvPr id="8" name="文本框 7"/>
          <p:cNvSpPr txBox="1"/>
          <p:nvPr/>
        </p:nvSpPr>
        <p:spPr>
          <a:xfrm>
            <a:off x="481329" y="931293"/>
            <a:ext cx="6243562" cy="517065"/>
          </a:xfrm>
          <a:prstGeom prst="rect">
            <a:avLst/>
          </a:prstGeom>
          <a:noFill/>
        </p:spPr>
        <p:txBody>
          <a:bodyPr wrap="square" rtlCol="0">
            <a:spAutoFit/>
          </a:bodyPr>
          <a:lstStyle/>
          <a:p>
            <a:pPr lvl="0">
              <a:lnSpc>
                <a:spcPct val="115000"/>
              </a:lnSpc>
              <a:defRPr/>
            </a:pPr>
            <a:r>
              <a:rPr lang="en-US" altLang="zh-CN" sz="2400" b="1" dirty="0" smtClean="0">
                <a:solidFill>
                  <a:srgbClr val="0070C0"/>
                </a:solidFill>
                <a:latin typeface="微软雅黑" panose="020B0503020204020204" charset="-122"/>
                <a:ea typeface="微软雅黑" panose="020B0503020204020204" charset="-122"/>
                <a:sym typeface="+mn-ea"/>
              </a:rPr>
              <a:t>5.1.3</a:t>
            </a:r>
            <a:r>
              <a:rPr lang="zh-CN" altLang="en-US" sz="2400" b="1" dirty="0" smtClean="0">
                <a:solidFill>
                  <a:srgbClr val="0070C0"/>
                </a:solidFill>
                <a:latin typeface="微软雅黑" panose="020B0503020204020204" charset="-122"/>
                <a:ea typeface="微软雅黑" panose="020B0503020204020204" charset="-122"/>
                <a:sym typeface="+mn-ea"/>
              </a:rPr>
              <a:t> </a:t>
            </a:r>
            <a:r>
              <a:rPr lang="zh-CN" altLang="en-US" sz="2400" b="1" dirty="0">
                <a:solidFill>
                  <a:srgbClr val="0070C0"/>
                </a:solidFill>
                <a:latin typeface="微软雅黑" panose="020B0503020204020204" charset="-122"/>
                <a:ea typeface="微软雅黑" panose="020B0503020204020204" charset="-122"/>
                <a:sym typeface="+mn-ea"/>
              </a:rPr>
              <a:t>民间故事</a:t>
            </a:r>
            <a:r>
              <a:rPr lang="zh-CN" altLang="en-US" sz="2400" b="1" dirty="0" smtClean="0">
                <a:solidFill>
                  <a:srgbClr val="0070C0"/>
                </a:solidFill>
                <a:latin typeface="微软雅黑" panose="020B0503020204020204" charset="-122"/>
                <a:ea typeface="微软雅黑" panose="020B0503020204020204" charset="-122"/>
                <a:sym typeface="+mn-ea"/>
              </a:rPr>
              <a:t>的四大类别</a:t>
            </a:r>
            <a:endParaRPr lang="zh-CN" altLang="en-US" sz="2400" b="1" dirty="0">
              <a:solidFill>
                <a:srgbClr val="0070C0"/>
              </a:solidFill>
              <a:latin typeface="微软雅黑" panose="020B0503020204020204" charset="-122"/>
              <a:ea typeface="微软雅黑" panose="020B0503020204020204" charset="-122"/>
              <a:sym typeface="+mn-ea"/>
            </a:endParaRPr>
          </a:p>
        </p:txBody>
      </p:sp>
      <p:sp>
        <p:nvSpPr>
          <p:cNvPr id="9" name="文本框 8"/>
          <p:cNvSpPr txBox="1"/>
          <p:nvPr/>
        </p:nvSpPr>
        <p:spPr>
          <a:xfrm>
            <a:off x="481327" y="1630542"/>
            <a:ext cx="11101705" cy="460375"/>
          </a:xfrm>
          <a:prstGeom prst="rect">
            <a:avLst/>
          </a:prstGeom>
          <a:noFill/>
        </p:spPr>
        <p:txBody>
          <a:bodyPr wrap="square" rtlCol="0" anchor="t">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幻想</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故事 </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生活</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故事  </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民间</a:t>
            </a:r>
            <a:r>
              <a:rPr kumimoji="0" lang="zh-CN" altLang="en-US" sz="2400" b="1"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笑话  </a:t>
            </a:r>
            <a:r>
              <a:rPr kumimoji="0" lang="zh-CN" altLang="en-US" sz="2400" b="1"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Calibri" panose="020F0502020204030204" charset="0"/>
                <a:sym typeface="+mn-ea"/>
              </a:rPr>
              <a:t>民间寓言</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Calibri" panose="020F0502020204030204" charset="0"/>
                <a:sym typeface="+mn-ea"/>
              </a:rPr>
              <a:t>）</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p:cNvSpPr txBox="1"/>
          <p:nvPr/>
        </p:nvSpPr>
        <p:spPr>
          <a:xfrm>
            <a:off x="616070" y="2090917"/>
            <a:ext cx="1443024" cy="1015663"/>
          </a:xfrm>
          <a:prstGeom prst="rect">
            <a:avLst/>
          </a:prstGeom>
          <a:noFill/>
        </p:spPr>
        <p:txBody>
          <a:bodyPr wrap="non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effectLst/>
                <a:uLnTx/>
                <a:uFillTx/>
                <a:latin typeface="微软雅黑" panose="020B0503020204020204" charset="-122"/>
                <a:ea typeface="微软雅黑" panose="020B0503020204020204" charset="-122"/>
                <a:cs typeface="+mn-cs"/>
                <a:sym typeface="+mn-ea"/>
              </a:rPr>
              <a:t>2.</a:t>
            </a:r>
            <a:r>
              <a:rPr kumimoji="0" lang="zh-CN" altLang="en-US" sz="2000" b="1" i="0" u="none" strike="noStrike" kern="1200" cap="none" spc="0" normalizeH="0" baseline="0" noProof="0" dirty="0" smtClean="0">
                <a:ln>
                  <a:noFill/>
                </a:ln>
                <a:effectLst/>
                <a:uLnTx/>
                <a:uFillTx/>
                <a:latin typeface="微软雅黑" panose="020B0503020204020204" charset="-122"/>
                <a:ea typeface="微软雅黑" panose="020B0503020204020204" charset="-122"/>
                <a:cs typeface="+mn-cs"/>
                <a:sym typeface="+mn-ea"/>
              </a:rPr>
              <a:t>生活故事</a:t>
            </a:r>
            <a:endParaRPr kumimoji="0" lang="zh-CN" altLang="en-US" sz="2000" b="1" i="0" u="none" strike="noStrike" kern="1200" cap="none" spc="0" normalizeH="0" baseline="0" noProof="0" dirty="0">
              <a:ln>
                <a:noFill/>
              </a:ln>
              <a:effectLst/>
              <a:uLnTx/>
              <a:uFillTx/>
              <a:latin typeface="微软雅黑" panose="020B0503020204020204" charset="-122"/>
              <a:ea typeface="微软雅黑" panose="020B050302020402020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effectLst/>
              <a:uLnTx/>
              <a:uFillTx/>
              <a:latin typeface="微软雅黑" panose="020B0503020204020204" charset="-122"/>
              <a:ea typeface="微软雅黑" panose="020B0503020204020204" charset="-122"/>
              <a:cs typeface="+mn-cs"/>
              <a:sym typeface="+mn-ea"/>
            </a:endParaRPr>
          </a:p>
        </p:txBody>
      </p:sp>
      <p:sp>
        <p:nvSpPr>
          <p:cNvPr id="12" name="文本框 11"/>
          <p:cNvSpPr txBox="1"/>
          <p:nvPr/>
        </p:nvSpPr>
        <p:spPr>
          <a:xfrm>
            <a:off x="260808" y="2598748"/>
            <a:ext cx="7306945" cy="2400657"/>
          </a:xfrm>
          <a:prstGeom prst="rect">
            <a:avLst/>
          </a:prstGeom>
          <a:noFill/>
        </p:spPr>
        <p:txBody>
          <a:bodyPr wrap="square" rtlCol="0">
            <a:spAutoFit/>
          </a:bodyPr>
          <a:lstStyle/>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en-US" altLang="zh-CN"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1</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zh-CN"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又</a:t>
            </a:r>
            <a:r>
              <a:rPr kumimoji="0" lang="zh-CN"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称“世俗故事“或”写实故事“。</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en-US" altLang="zh-CN"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2</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zh-CN"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以</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民众的日常生活</a:t>
            </a:r>
            <a:r>
              <a:rPr kumimoji="0" lang="zh-CN"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为题材</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，以</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rPr>
              <a:t>现实中的人物为主角</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而展开的叙事，是对民间观念与意识及社会底层生活的一种形象化叙述。</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marL="0" marR="0" lvl="0" indent="457200" algn="l" defTabSz="914400" rtl="0" eaLnBrk="1"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en-US" altLang="zh-CN"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3</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charset="-122"/>
                <a:ea typeface="微软雅黑" panose="020B0503020204020204" charset="-122"/>
                <a:cs typeface="+mn-cs"/>
                <a:sym typeface="+mn-ea"/>
              </a:rPr>
              <a:t>）</a:t>
            </a:r>
            <a:r>
              <a:rPr kumimoji="0" lang="zh-CN" altLang="en-US" sz="2000" b="0" i="0" u="none" strike="noStrike" kern="1200" cap="none" spc="0" normalizeH="0" baseline="0" noProof="0" dirty="0" smtClean="0">
                <a:ln>
                  <a:noFill/>
                </a:ln>
                <a:solidFill>
                  <a:srgbClr val="C00000"/>
                </a:solidFill>
                <a:effectLst/>
                <a:uLnTx/>
                <a:uFillTx/>
                <a:latin typeface="微软雅黑" panose="020B0503020204020204" charset="-122"/>
                <a:ea typeface="微软雅黑" panose="020B0503020204020204" charset="-122"/>
                <a:cs typeface="+mn-cs"/>
                <a:sym typeface="+mn-ea"/>
              </a:rPr>
              <a:t>现实性</a:t>
            </a:r>
            <a:r>
              <a:rPr kumimoji="0" lang="zh-CN" altLang="en-US" sz="20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sym typeface="+mn-ea"/>
              </a:rPr>
              <a:t>较强</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，但仍带有一定的</a:t>
            </a:r>
            <a:r>
              <a:rPr kumimoji="0" lang="zh-CN" altLang="en-US" sz="20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sym typeface="+mn-ea"/>
              </a:rPr>
              <a:t>想象与虚构</a:t>
            </a:r>
            <a:r>
              <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8180819" y="1618733"/>
            <a:ext cx="3693358" cy="5078313"/>
          </a:xfrm>
          <a:prstGeom prst="rect">
            <a:avLst/>
          </a:prstGeom>
          <a:ln>
            <a:solidFill>
              <a:srgbClr val="C00000"/>
            </a:solidFill>
          </a:ln>
        </p:spPr>
        <p:txBody>
          <a:bodyPr wrap="square">
            <a:spAutoFit/>
          </a:bodyPr>
          <a:lstStyle/>
          <a:p>
            <a:pPr lvl="0">
              <a:lnSpc>
                <a:spcPct val="150000"/>
              </a:lnSpc>
              <a:defRPr/>
            </a:pPr>
            <a:r>
              <a:rPr lang="en-US" altLang="zh-CN" dirty="0">
                <a:solidFill>
                  <a:prstClr val="black"/>
                </a:solidFill>
                <a:latin typeface="微软雅黑" panose="020B0503020204020204" charset="-122"/>
                <a:ea typeface="微软雅黑" panose="020B0503020204020204" charset="-122"/>
                <a:sym typeface="+mn-ea"/>
              </a:rPr>
              <a:t>①</a:t>
            </a:r>
            <a:r>
              <a:rPr lang="zh-CN" altLang="zh-CN" dirty="0">
                <a:solidFill>
                  <a:prstClr val="black"/>
                </a:solidFill>
                <a:latin typeface="微软雅黑" panose="020B0503020204020204" charset="-122"/>
                <a:ea typeface="微软雅黑" panose="020B0503020204020204" charset="-122"/>
                <a:sym typeface="+mn-ea"/>
              </a:rPr>
              <a:t>交友道德与家庭伦理故事</a:t>
            </a:r>
            <a:r>
              <a:rPr lang="en-US" altLang="zh-CN" dirty="0">
                <a:solidFill>
                  <a:prstClr val="black"/>
                </a:solidFill>
                <a:latin typeface="微软雅黑" panose="020B0503020204020204" charset="-122"/>
                <a:ea typeface="微软雅黑" panose="020B0503020204020204" charset="-122"/>
                <a:sym typeface="+mn-ea"/>
              </a:rPr>
              <a:t>   </a:t>
            </a:r>
            <a:endParaRPr lang="en-US" altLang="zh-CN" dirty="0" smtClean="0">
              <a:solidFill>
                <a:prstClr val="black"/>
              </a:solidFill>
              <a:latin typeface="微软雅黑" panose="020B0503020204020204" charset="-122"/>
              <a:ea typeface="微软雅黑" panose="020B0503020204020204" charset="-122"/>
              <a:sym typeface="+mn-ea"/>
            </a:endParaRPr>
          </a:p>
          <a:p>
            <a:pPr lvl="0">
              <a:lnSpc>
                <a:spcPct val="150000"/>
              </a:lnSpc>
              <a:defRPr/>
            </a:pPr>
            <a:r>
              <a:rPr lang="en-US" altLang="zh-CN" dirty="0" smtClean="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路遥知马力</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丑媳妇</a:t>
            </a:r>
            <a:r>
              <a:rPr lang="en-US" altLang="zh-CN" dirty="0">
                <a:solidFill>
                  <a:prstClr val="black"/>
                </a:solidFill>
                <a:latin typeface="楷体" panose="02010609060101010101" pitchFamily="49" charset="-122"/>
                <a:ea typeface="楷体" panose="02010609060101010101" pitchFamily="49" charset="-122"/>
                <a:sym typeface="+mn-ea"/>
              </a:rPr>
              <a:t>》</a:t>
            </a:r>
            <a:endParaRPr lang="en-US" altLang="zh-CN"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dirty="0">
                <a:solidFill>
                  <a:prstClr val="black"/>
                </a:solidFill>
                <a:latin typeface="微软雅黑" panose="020B0503020204020204" charset="-122"/>
                <a:ea typeface="微软雅黑" panose="020B0503020204020204" charset="-122"/>
                <a:sym typeface="+mn-ea"/>
              </a:rPr>
              <a:t>②</a:t>
            </a:r>
            <a:r>
              <a:rPr lang="zh-CN" altLang="zh-CN" dirty="0">
                <a:solidFill>
                  <a:prstClr val="black"/>
                </a:solidFill>
                <a:latin typeface="微软雅黑" panose="020B0503020204020204" charset="-122"/>
                <a:ea typeface="微软雅黑" panose="020B0503020204020204" charset="-122"/>
                <a:sym typeface="+mn-ea"/>
              </a:rPr>
              <a:t>奇巧婚姻故事</a:t>
            </a:r>
            <a:r>
              <a:rPr lang="en-US" altLang="zh-CN" dirty="0">
                <a:solidFill>
                  <a:prstClr val="black"/>
                </a:solidFill>
                <a:latin typeface="微软雅黑" panose="020B0503020204020204" charset="-122"/>
                <a:ea typeface="微软雅黑" panose="020B0503020204020204" charset="-122"/>
                <a:sym typeface="+mn-ea"/>
              </a:rPr>
              <a:t> </a:t>
            </a:r>
            <a:r>
              <a:rPr lang="zh-CN" altLang="en-US" dirty="0">
                <a:solidFill>
                  <a:prstClr val="black"/>
                </a:solidFill>
                <a:latin typeface="微软雅黑" panose="020B0503020204020204" charset="-122"/>
                <a:ea typeface="微软雅黑" panose="020B0503020204020204" charset="-122"/>
                <a:sym typeface="+mn-ea"/>
              </a:rPr>
              <a:t>（有情人终成眷属）</a:t>
            </a:r>
            <a:r>
              <a:rPr lang="en-US" altLang="zh-CN" dirty="0">
                <a:solidFill>
                  <a:prstClr val="black"/>
                </a:solidFill>
                <a:latin typeface="楷体" panose="02010609060101010101" pitchFamily="49" charset="-122"/>
                <a:ea typeface="楷体" panose="02010609060101010101" pitchFamily="49" charset="-122"/>
                <a:sym typeface="+mn-ea"/>
              </a:rPr>
              <a:t>  </a:t>
            </a:r>
            <a:r>
              <a:rPr lang="en-US" altLang="zh-CN" dirty="0" smtClean="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月老配婚</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姐妹易嫁</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a:t>
            </a:r>
            <a:endParaRPr lang="en-US" altLang="zh-CN"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dirty="0">
                <a:solidFill>
                  <a:prstClr val="black"/>
                </a:solidFill>
                <a:latin typeface="微软雅黑" panose="020B0503020204020204" charset="-122"/>
                <a:ea typeface="微软雅黑" panose="020B0503020204020204" charset="-122"/>
                <a:sym typeface="+mn-ea"/>
              </a:rPr>
              <a:t>③</a:t>
            </a:r>
            <a:r>
              <a:rPr lang="zh-CN" altLang="zh-CN" dirty="0">
                <a:solidFill>
                  <a:prstClr val="black"/>
                </a:solidFill>
                <a:latin typeface="微软雅黑" panose="020B0503020204020204" charset="-122"/>
                <a:ea typeface="微软雅黑" panose="020B0503020204020204" charset="-122"/>
                <a:sym typeface="+mn-ea"/>
              </a:rPr>
              <a:t>长工斗地主及民斗官的故事 </a:t>
            </a:r>
            <a:r>
              <a:rPr lang="en-US" altLang="zh-CN" dirty="0">
                <a:solidFill>
                  <a:prstClr val="black"/>
                </a:solidFill>
                <a:latin typeface="微软雅黑" panose="020B0503020204020204" charset="-122"/>
                <a:ea typeface="微软雅黑" panose="020B0503020204020204" charset="-122"/>
                <a:sym typeface="+mn-ea"/>
              </a:rPr>
              <a:t> </a:t>
            </a:r>
            <a:r>
              <a:rPr lang="en-US" altLang="zh-CN" dirty="0" smtClean="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刻薄财主</a:t>
            </a:r>
            <a:r>
              <a:rPr lang="en-US" altLang="zh-CN" dirty="0">
                <a:solidFill>
                  <a:prstClr val="black"/>
                </a:solidFill>
                <a:latin typeface="楷体" panose="02010609060101010101" pitchFamily="49" charset="-122"/>
                <a:ea typeface="楷体" panose="02010609060101010101" pitchFamily="49" charset="-122"/>
                <a:sym typeface="+mn-ea"/>
              </a:rPr>
              <a:t>》</a:t>
            </a:r>
            <a:endParaRPr lang="en-US" altLang="zh-CN"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dirty="0">
                <a:solidFill>
                  <a:prstClr val="black"/>
                </a:solidFill>
                <a:latin typeface="微软雅黑" panose="020B0503020204020204" charset="-122"/>
                <a:ea typeface="微软雅黑" panose="020B0503020204020204" charset="-122"/>
                <a:sym typeface="+mn-ea"/>
              </a:rPr>
              <a:t>④</a:t>
            </a:r>
            <a:r>
              <a:rPr lang="zh-CN" altLang="zh-CN" dirty="0">
                <a:solidFill>
                  <a:prstClr val="black"/>
                </a:solidFill>
                <a:latin typeface="微软雅黑" panose="020B0503020204020204" charset="-122"/>
                <a:ea typeface="微软雅黑" panose="020B0503020204020204" charset="-122"/>
                <a:sym typeface="+mn-ea"/>
              </a:rPr>
              <a:t>巧女故事</a:t>
            </a:r>
            <a:r>
              <a:rPr lang="en-US" altLang="zh-CN" dirty="0">
                <a:solidFill>
                  <a:prstClr val="black"/>
                </a:solidFill>
                <a:latin typeface="微软雅黑" panose="020B0503020204020204" charset="-122"/>
                <a:ea typeface="微软雅黑" panose="020B0503020204020204" charset="-122"/>
                <a:sym typeface="+mn-ea"/>
              </a:rPr>
              <a:t>         </a:t>
            </a:r>
            <a:r>
              <a:rPr lang="en-US" altLang="zh-CN" dirty="0">
                <a:solidFill>
                  <a:prstClr val="black"/>
                </a:solidFill>
                <a:latin typeface="楷体" panose="02010609060101010101" pitchFamily="49" charset="-122"/>
                <a:ea typeface="楷体" panose="02010609060101010101" pitchFamily="49" charset="-122"/>
                <a:sym typeface="+mn-ea"/>
              </a:rPr>
              <a:t> </a:t>
            </a:r>
            <a:endParaRPr lang="en-US" altLang="zh-CN" dirty="0" smtClean="0">
              <a:solidFill>
                <a:prstClr val="black"/>
              </a:solidFill>
              <a:latin typeface="楷体" panose="02010609060101010101" pitchFamily="49" charset="-122"/>
              <a:ea typeface="楷体" panose="02010609060101010101" pitchFamily="49" charset="-122"/>
              <a:sym typeface="+mn-ea"/>
            </a:endParaRPr>
          </a:p>
          <a:p>
            <a:pPr lvl="0">
              <a:lnSpc>
                <a:spcPct val="150000"/>
              </a:lnSpc>
              <a:defRPr/>
            </a:pPr>
            <a:r>
              <a:rPr lang="zh-CN" altLang="en-US" dirty="0" smtClean="0">
                <a:solidFill>
                  <a:prstClr val="black"/>
                </a:solidFill>
                <a:latin typeface="楷体" panose="02010609060101010101" pitchFamily="49" charset="-122"/>
                <a:ea typeface="楷体" panose="02010609060101010101" pitchFamily="49" charset="-122"/>
                <a:sym typeface="+mn-ea"/>
              </a:rPr>
              <a:t>汉族</a:t>
            </a:r>
            <a:r>
              <a:rPr lang="en-US" altLang="zh-CN" b="1" dirty="0">
                <a:solidFill>
                  <a:srgbClr val="FF0000"/>
                </a:solidFill>
                <a:latin typeface="楷体" panose="02010609060101010101" pitchFamily="49" charset="-122"/>
                <a:ea typeface="楷体" panose="02010609060101010101" pitchFamily="49" charset="-122"/>
                <a:sym typeface="+mn-ea"/>
              </a:rPr>
              <a:t>《</a:t>
            </a:r>
            <a:r>
              <a:rPr lang="zh-CN" altLang="en-US" b="1" dirty="0">
                <a:solidFill>
                  <a:srgbClr val="FF0000"/>
                </a:solidFill>
                <a:latin typeface="楷体" panose="02010609060101010101" pitchFamily="49" charset="-122"/>
                <a:ea typeface="楷体" panose="02010609060101010101" pitchFamily="49" charset="-122"/>
                <a:sym typeface="+mn-ea"/>
              </a:rPr>
              <a:t>巧媳妇</a:t>
            </a:r>
            <a:r>
              <a:rPr lang="en-US" altLang="zh-CN" b="1" dirty="0">
                <a:solidFill>
                  <a:srgbClr val="FF0000"/>
                </a:solidFill>
                <a:latin typeface="楷体" panose="02010609060101010101" pitchFamily="49" charset="-122"/>
                <a:ea typeface="楷体" panose="02010609060101010101" pitchFamily="49" charset="-122"/>
                <a:sym typeface="+mn-ea"/>
              </a:rPr>
              <a:t>》</a:t>
            </a:r>
            <a:r>
              <a:rPr lang="zh-CN" altLang="en-US" dirty="0" smtClean="0">
                <a:solidFill>
                  <a:prstClr val="black"/>
                </a:solidFill>
                <a:latin typeface="楷体" panose="02010609060101010101" pitchFamily="49" charset="-122"/>
                <a:ea typeface="楷体" panose="02010609060101010101" pitchFamily="49" charset="-122"/>
                <a:sym typeface="+mn-ea"/>
              </a:rPr>
              <a:t>、白族</a:t>
            </a:r>
            <a:r>
              <a:rPr lang="en-US" altLang="zh-CN" dirty="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巧女</a:t>
            </a:r>
            <a:r>
              <a:rPr lang="en-US" altLang="zh-CN" dirty="0">
                <a:solidFill>
                  <a:prstClr val="black"/>
                </a:solidFill>
                <a:latin typeface="楷体" panose="02010609060101010101" pitchFamily="49" charset="-122"/>
                <a:ea typeface="楷体" panose="02010609060101010101" pitchFamily="49" charset="-122"/>
                <a:sym typeface="+mn-ea"/>
              </a:rPr>
              <a:t>》</a:t>
            </a:r>
            <a:endParaRPr lang="en-US" altLang="zh-CN"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dirty="0">
                <a:solidFill>
                  <a:prstClr val="black"/>
                </a:solidFill>
                <a:latin typeface="微软雅黑" panose="020B0503020204020204" charset="-122"/>
                <a:ea typeface="微软雅黑" panose="020B0503020204020204" charset="-122"/>
                <a:sym typeface="+mn-ea"/>
              </a:rPr>
              <a:t>⑤</a:t>
            </a:r>
            <a:r>
              <a:rPr lang="zh-CN" altLang="zh-CN" dirty="0">
                <a:solidFill>
                  <a:prstClr val="black"/>
                </a:solidFill>
                <a:latin typeface="微软雅黑" panose="020B0503020204020204" charset="-122"/>
                <a:ea typeface="微软雅黑" panose="020B0503020204020204" charset="-122"/>
                <a:sym typeface="+mn-ea"/>
              </a:rPr>
              <a:t>呆婿故事</a:t>
            </a:r>
            <a:r>
              <a:rPr lang="en-US" altLang="zh-CN" dirty="0">
                <a:solidFill>
                  <a:prstClr val="black"/>
                </a:solidFill>
                <a:latin typeface="微软雅黑" panose="020B0503020204020204" charset="-122"/>
                <a:ea typeface="微软雅黑" panose="020B0503020204020204" charset="-122"/>
                <a:sym typeface="+mn-ea"/>
              </a:rPr>
              <a:t>         </a:t>
            </a:r>
            <a:r>
              <a:rPr lang="en-US" altLang="zh-CN" dirty="0">
                <a:solidFill>
                  <a:prstClr val="black"/>
                </a:solidFill>
                <a:latin typeface="楷体" panose="02010609060101010101" pitchFamily="49" charset="-122"/>
                <a:ea typeface="楷体" panose="02010609060101010101" pitchFamily="49" charset="-122"/>
                <a:sym typeface="+mn-ea"/>
              </a:rPr>
              <a:t> </a:t>
            </a:r>
            <a:endParaRPr lang="en-US" altLang="zh-CN" dirty="0" smtClean="0">
              <a:solidFill>
                <a:prstClr val="black"/>
              </a:solidFill>
              <a:latin typeface="楷体" panose="02010609060101010101" pitchFamily="49" charset="-122"/>
              <a:ea typeface="楷体" panose="02010609060101010101" pitchFamily="49" charset="-122"/>
              <a:sym typeface="+mn-ea"/>
            </a:endParaRPr>
          </a:p>
          <a:p>
            <a:pPr lvl="0">
              <a:lnSpc>
                <a:spcPct val="150000"/>
              </a:lnSpc>
              <a:defRPr/>
            </a:pPr>
            <a:r>
              <a:rPr lang="en-US" altLang="zh-CN" dirty="0" smtClean="0">
                <a:solidFill>
                  <a:prstClr val="black"/>
                </a:solidFill>
                <a:latin typeface="楷体" panose="02010609060101010101" pitchFamily="49" charset="-122"/>
                <a:ea typeface="楷体" panose="02010609060101010101" pitchFamily="49" charset="-122"/>
                <a:sym typeface="+mn-ea"/>
              </a:rPr>
              <a:t>《</a:t>
            </a:r>
            <a:r>
              <a:rPr lang="zh-CN" altLang="en-US" dirty="0">
                <a:solidFill>
                  <a:prstClr val="black"/>
                </a:solidFill>
                <a:latin typeface="楷体" panose="02010609060101010101" pitchFamily="49" charset="-122"/>
                <a:ea typeface="楷体" panose="02010609060101010101" pitchFamily="49" charset="-122"/>
                <a:sym typeface="+mn-ea"/>
              </a:rPr>
              <a:t>傻姑爷挨揍</a:t>
            </a:r>
            <a:r>
              <a:rPr lang="en-US" altLang="zh-CN" dirty="0">
                <a:solidFill>
                  <a:prstClr val="black"/>
                </a:solidFill>
                <a:latin typeface="楷体" panose="02010609060101010101" pitchFamily="49" charset="-122"/>
                <a:ea typeface="楷体" panose="02010609060101010101" pitchFamily="49" charset="-122"/>
                <a:sym typeface="+mn-ea"/>
              </a:rPr>
              <a:t>》</a:t>
            </a:r>
            <a:endParaRPr lang="en-US" altLang="zh-CN"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dirty="0">
                <a:solidFill>
                  <a:prstClr val="black"/>
                </a:solidFill>
                <a:latin typeface="微软雅黑" panose="020B0503020204020204" charset="-122"/>
                <a:ea typeface="微软雅黑" panose="020B0503020204020204" charset="-122"/>
                <a:sym typeface="+mn-ea"/>
              </a:rPr>
              <a:t>⑥</a:t>
            </a:r>
            <a:r>
              <a:rPr lang="zh-CN" altLang="zh-CN" dirty="0">
                <a:solidFill>
                  <a:prstClr val="black"/>
                </a:solidFill>
                <a:latin typeface="微软雅黑" panose="020B0503020204020204" charset="-122"/>
                <a:ea typeface="微软雅黑" panose="020B0503020204020204" charset="-122"/>
                <a:sym typeface="+mn-ea"/>
              </a:rPr>
              <a:t>机智人物故事</a:t>
            </a:r>
            <a:r>
              <a:rPr lang="zh-CN" altLang="zh-CN" dirty="0" smtClean="0">
                <a:solidFill>
                  <a:prstClr val="black"/>
                </a:solidFill>
                <a:latin typeface="微软雅黑" panose="020B0503020204020204" charset="-122"/>
                <a:ea typeface="微软雅黑" panose="020B0503020204020204" charset="-122"/>
                <a:sym typeface="+mn-ea"/>
              </a:rPr>
              <a:t>。</a:t>
            </a:r>
            <a:endParaRPr lang="en-US" altLang="zh-CN" dirty="0" smtClean="0">
              <a:solidFill>
                <a:prstClr val="black"/>
              </a:solidFill>
              <a:latin typeface="微软雅黑" panose="020B0503020204020204" charset="-122"/>
              <a:ea typeface="微软雅黑" panose="020B0503020204020204" charset="-122"/>
              <a:sym typeface="+mn-ea"/>
            </a:endParaRPr>
          </a:p>
          <a:p>
            <a:pPr lvl="0">
              <a:lnSpc>
                <a:spcPct val="150000"/>
              </a:lnSpc>
              <a:defRPr/>
            </a:pPr>
            <a:r>
              <a:rPr lang="zh-CN" altLang="en-US" dirty="0" smtClean="0">
                <a:solidFill>
                  <a:prstClr val="black"/>
                </a:solidFill>
                <a:latin typeface="楷体" panose="02010609060101010101" pitchFamily="49" charset="-122"/>
                <a:ea typeface="楷体" panose="02010609060101010101" pitchFamily="49" charset="-122"/>
                <a:sym typeface="+mn-ea"/>
              </a:rPr>
              <a:t>阿凡</a:t>
            </a:r>
            <a:r>
              <a:rPr lang="zh-CN" altLang="en-US" dirty="0">
                <a:solidFill>
                  <a:prstClr val="black"/>
                </a:solidFill>
                <a:latin typeface="楷体" panose="02010609060101010101" pitchFamily="49" charset="-122"/>
                <a:ea typeface="楷体" panose="02010609060101010101" pitchFamily="49" charset="-122"/>
                <a:sym typeface="+mn-ea"/>
              </a:rPr>
              <a:t>提（维吾尔族</a:t>
            </a:r>
            <a:r>
              <a:rPr lang="zh-CN" altLang="en-US" dirty="0" smtClean="0">
                <a:solidFill>
                  <a:prstClr val="black"/>
                </a:solidFill>
                <a:latin typeface="楷体" panose="02010609060101010101" pitchFamily="49" charset="-122"/>
                <a:ea typeface="楷体" panose="02010609060101010101" pitchFamily="49" charset="-122"/>
                <a:sym typeface="+mn-ea"/>
              </a:rPr>
              <a:t>）</a:t>
            </a:r>
            <a:endParaRPr lang="zh-CN" altLang="en-US" dirty="0">
              <a:solidFill>
                <a:prstClr val="black"/>
              </a:solidFill>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16991023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1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ags/tag9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13508</Words>
  <Application>Microsoft Macintosh PowerPoint</Application>
  <PresentationFormat>宽屏</PresentationFormat>
  <Paragraphs>1251</Paragraphs>
  <Slides>177</Slides>
  <Notes>43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177</vt:i4>
      </vt:variant>
    </vt:vector>
  </HeadingPairs>
  <TitlesOfParts>
    <vt:vector size="192" baseType="lpstr">
      <vt:lpstr>Calibri</vt:lpstr>
      <vt:lpstr>DengXian</vt:lpstr>
      <vt:lpstr>DengXian Light</vt:lpstr>
      <vt:lpstr>Helvetica Neue For Number</vt:lpstr>
      <vt:lpstr>Microsoft YaHei</vt:lpstr>
      <vt:lpstr>STHeiti Light</vt:lpstr>
      <vt:lpstr>STKaiti</vt:lpstr>
      <vt:lpstr>Wingdings</vt:lpstr>
      <vt:lpstr>Yuanti SC</vt:lpstr>
      <vt:lpstr>方正清刻本悦宋简体</vt:lpstr>
      <vt:lpstr>楷体</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28</cp:revision>
  <dcterms:created xsi:type="dcterms:W3CDTF">2018-09-17T11:39:36Z</dcterms:created>
  <dcterms:modified xsi:type="dcterms:W3CDTF">2018-09-19T03:26:04Z</dcterms:modified>
</cp:coreProperties>
</file>