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notesSlides/notesSlide7.xml" ContentType="application/vnd.openxmlformats-officedocument.presentationml.notesSlide+xml"/>
  <Override PartName="/ppt/tags/tag47.xml" ContentType="application/vnd.openxmlformats-officedocument.presentationml.tags+xml"/>
  <Override PartName="/ppt/notesSlides/notesSlide8.xml" ContentType="application/vnd.openxmlformats-officedocument.presentationml.notesSlide+xml"/>
  <Override PartName="/ppt/tags/tag48.xml" ContentType="application/vnd.openxmlformats-officedocument.presentationml.tags+xml"/>
  <Override PartName="/ppt/notesSlides/notesSlide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notesSlides/notesSlide1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12.xml" ContentType="application/vnd.openxmlformats-officedocument.presentationml.notesSlide+xml"/>
  <Override PartName="/ppt/tags/tag54.xml" ContentType="application/vnd.openxmlformats-officedocument.presentationml.tags+xml"/>
  <Override PartName="/ppt/notesSlides/notesSlide1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7"/>
  </p:notesMasterIdLst>
  <p:sldIdLst>
    <p:sldId id="347" r:id="rId2"/>
    <p:sldId id="348" r:id="rId3"/>
    <p:sldId id="257" r:id="rId4"/>
    <p:sldId id="258" r:id="rId5"/>
    <p:sldId id="368" r:id="rId6"/>
    <p:sldId id="259" r:id="rId7"/>
    <p:sldId id="260" r:id="rId8"/>
    <p:sldId id="261" r:id="rId9"/>
    <p:sldId id="369" r:id="rId10"/>
    <p:sldId id="370" r:id="rId11"/>
    <p:sldId id="262" r:id="rId12"/>
    <p:sldId id="350" r:id="rId13"/>
    <p:sldId id="263" r:id="rId14"/>
    <p:sldId id="352" r:id="rId15"/>
    <p:sldId id="353" r:id="rId16"/>
    <p:sldId id="362" r:id="rId17"/>
    <p:sldId id="363" r:id="rId18"/>
    <p:sldId id="364" r:id="rId19"/>
    <p:sldId id="365" r:id="rId20"/>
    <p:sldId id="371" r:id="rId21"/>
    <p:sldId id="372" r:id="rId22"/>
    <p:sldId id="354" r:id="rId23"/>
    <p:sldId id="359" r:id="rId24"/>
    <p:sldId id="358" r:id="rId25"/>
    <p:sldId id="361" r:id="rId26"/>
    <p:sldId id="360" r:id="rId27"/>
    <p:sldId id="357" r:id="rId28"/>
    <p:sldId id="356" r:id="rId29"/>
    <p:sldId id="355"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373" r:id="rId56"/>
    <p:sldId id="375" r:id="rId57"/>
    <p:sldId id="374" r:id="rId58"/>
    <p:sldId id="378" r:id="rId59"/>
    <p:sldId id="377" r:id="rId60"/>
    <p:sldId id="380" r:id="rId61"/>
    <p:sldId id="379" r:id="rId62"/>
    <p:sldId id="376" r:id="rId63"/>
    <p:sldId id="290" r:id="rId64"/>
    <p:sldId id="291" r:id="rId65"/>
    <p:sldId id="292" r:id="rId66"/>
    <p:sldId id="381" r:id="rId67"/>
    <p:sldId id="382" r:id="rId68"/>
    <p:sldId id="383" r:id="rId69"/>
    <p:sldId id="295" r:id="rId70"/>
    <p:sldId id="385" r:id="rId71"/>
    <p:sldId id="296" r:id="rId72"/>
    <p:sldId id="297" r:id="rId73"/>
    <p:sldId id="298" r:id="rId74"/>
    <p:sldId id="299" r:id="rId75"/>
    <p:sldId id="300" r:id="rId76"/>
    <p:sldId id="301" r:id="rId77"/>
    <p:sldId id="302" r:id="rId78"/>
    <p:sldId id="303" r:id="rId79"/>
    <p:sldId id="304" r:id="rId80"/>
    <p:sldId id="305" r:id="rId81"/>
    <p:sldId id="306" r:id="rId82"/>
    <p:sldId id="307" r:id="rId83"/>
    <p:sldId id="308" r:id="rId84"/>
    <p:sldId id="309" r:id="rId85"/>
    <p:sldId id="310" r:id="rId86"/>
    <p:sldId id="311" r:id="rId87"/>
    <p:sldId id="312" r:id="rId88"/>
    <p:sldId id="313" r:id="rId89"/>
    <p:sldId id="314" r:id="rId90"/>
    <p:sldId id="315" r:id="rId91"/>
    <p:sldId id="316" r:id="rId92"/>
    <p:sldId id="317" r:id="rId93"/>
    <p:sldId id="318" r:id="rId94"/>
    <p:sldId id="319" r:id="rId95"/>
    <p:sldId id="320" r:id="rId96"/>
    <p:sldId id="321" r:id="rId97"/>
    <p:sldId id="322" r:id="rId98"/>
    <p:sldId id="323" r:id="rId99"/>
    <p:sldId id="324" r:id="rId100"/>
    <p:sldId id="325" r:id="rId101"/>
    <p:sldId id="326" r:id="rId102"/>
    <p:sldId id="327" r:id="rId103"/>
    <p:sldId id="328" r:id="rId104"/>
    <p:sldId id="329" r:id="rId105"/>
    <p:sldId id="330" r:id="rId106"/>
    <p:sldId id="331" r:id="rId107"/>
    <p:sldId id="332" r:id="rId108"/>
    <p:sldId id="390" r:id="rId109"/>
    <p:sldId id="389" r:id="rId110"/>
    <p:sldId id="334" r:id="rId111"/>
    <p:sldId id="391" r:id="rId112"/>
    <p:sldId id="392" r:id="rId113"/>
    <p:sldId id="335" r:id="rId114"/>
    <p:sldId id="336" r:id="rId115"/>
    <p:sldId id="337" r:id="rId116"/>
    <p:sldId id="338" r:id="rId117"/>
    <p:sldId id="339" r:id="rId118"/>
    <p:sldId id="340" r:id="rId119"/>
    <p:sldId id="341" r:id="rId120"/>
    <p:sldId id="393" r:id="rId121"/>
    <p:sldId id="394" r:id="rId122"/>
    <p:sldId id="395" r:id="rId123"/>
    <p:sldId id="342" r:id="rId124"/>
    <p:sldId id="343" r:id="rId125"/>
    <p:sldId id="344" r:id="rId126"/>
    <p:sldId id="387" r:id="rId127"/>
    <p:sldId id="386" r:id="rId128"/>
    <p:sldId id="388" r:id="rId129"/>
    <p:sldId id="345" r:id="rId130"/>
    <p:sldId id="398" r:id="rId131"/>
    <p:sldId id="397" r:id="rId132"/>
    <p:sldId id="400" r:id="rId133"/>
    <p:sldId id="399" r:id="rId134"/>
    <p:sldId id="346" r:id="rId135"/>
    <p:sldId id="396" r:id="rId1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51"/>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notesMaster" Target="notesMasters/notesMaster1.xml"/><Relationship Id="rId138" Type="http://schemas.openxmlformats.org/officeDocument/2006/relationships/presProps" Target="presProps.xml"/><Relationship Id="rId13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theme" Target="theme/theme1.xml"/><Relationship Id="rId1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4E5B-7DA8-2048-91C1-1EEAC0C275CF}" type="datetimeFigureOut">
              <a:rPr kumimoji="1" lang="zh-CN" altLang="en-US" smtClean="0"/>
              <a:t>18/9/20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3CEDA-11DD-D340-946D-6BB5576A9882}" type="slidenum">
              <a:rPr kumimoji="1" lang="zh-CN" altLang="en-US" smtClean="0"/>
              <a:t>‹#›</a:t>
            </a:fld>
            <a:endParaRPr kumimoji="1" lang="zh-CN" altLang="en-US"/>
          </a:p>
        </p:txBody>
      </p:sp>
    </p:spTree>
    <p:extLst>
      <p:ext uri="{BB962C8B-B14F-4D97-AF65-F5344CB8AC3E}">
        <p14:creationId xmlns:p14="http://schemas.microsoft.com/office/powerpoint/2010/main" val="51218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该诗是一位名达稳的女子自杀前唱给同情她的一位同村人的歌，由这位同村人用土俗字记录下来。达稳14岁时许配给又聋又呆的表哥，21岁被迫成婚，常受婆婆和丈夫虐待，苦不堪言。她约同村几位一样受折磨的女子逃跑，结果被抓住。娘家将送回夫家，夫家打她，不给饭她吃。她不堪折磨，上吊自杀，自杀前作歌告别人世：</a:t>
            </a:r>
          </a:p>
        </p:txBody>
      </p:sp>
    </p:spTree>
    <p:extLst>
      <p:ext uri="{BB962C8B-B14F-4D97-AF65-F5344CB8AC3E}">
        <p14:creationId xmlns:p14="http://schemas.microsoft.com/office/powerpoint/2010/main" val="1140685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2</a:t>
            </a:r>
            <a:r>
              <a:rPr lang="zh-CN" altLang="en-US"/>
              <a:t>、写旧时代农民的悲苦生活，把底层社会人们被压迫和剥削之后的愤怒的心情写的淋漓尽致</a:t>
            </a:r>
          </a:p>
        </p:txBody>
      </p:sp>
    </p:spTree>
    <p:extLst>
      <p:ext uri="{BB962C8B-B14F-4D97-AF65-F5344CB8AC3E}">
        <p14:creationId xmlns:p14="http://schemas.microsoft.com/office/powerpoint/2010/main" val="189354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比喻有明喻、借喻、暗喻之分</a:t>
            </a:r>
          </a:p>
        </p:txBody>
      </p:sp>
    </p:spTree>
    <p:extLst>
      <p:ext uri="{BB962C8B-B14F-4D97-AF65-F5344CB8AC3E}">
        <p14:creationId xmlns:p14="http://schemas.microsoft.com/office/powerpoint/2010/main" val="1603788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pPr algn="l">
              <a:lnSpc>
                <a:spcPct val="100000"/>
              </a:lnSpc>
              <a:buNone/>
            </a:pPr>
            <a:r>
              <a:rPr lang="en-US" altLang="zh-CN" dirty="0">
                <a:solidFill>
                  <a:prstClr val="black"/>
                </a:solidFill>
                <a:latin typeface="仿宋" panose="02010609060101010101" charset="-122"/>
                <a:ea typeface="仿宋" panose="02010609060101010101" charset="-122"/>
                <a:cs typeface="Calibri" panose="020F0502020204030204" charset="0"/>
                <a:sym typeface="+mn-ea"/>
              </a:rPr>
              <a:t>2</a:t>
            </a:r>
            <a:r>
              <a:rPr lang="zh-CN" altLang="en-US" dirty="0">
                <a:solidFill>
                  <a:prstClr val="black"/>
                </a:solidFill>
                <a:latin typeface="仿宋" panose="02010609060101010101" charset="-122"/>
                <a:ea typeface="仿宋" panose="02010609060101010101" charset="-122"/>
                <a:cs typeface="Calibri" panose="020F0502020204030204" charset="0"/>
                <a:sym typeface="+mn-ea"/>
              </a:rPr>
              <a:t>、政治价值：比如：《桓灵时童谣》  </a:t>
            </a:r>
            <a:r>
              <a:rPr lang="en-US" altLang="zh-CN" dirty="0">
                <a:solidFill>
                  <a:prstClr val="black"/>
                </a:solidFill>
                <a:latin typeface="仿宋" panose="02010609060101010101" charset="-122"/>
                <a:ea typeface="仿宋" panose="02010609060101010101" charset="-122"/>
                <a:cs typeface="Calibri" panose="020F0502020204030204" charset="0"/>
                <a:sym typeface="+mn-ea"/>
              </a:rPr>
              <a:t>4</a:t>
            </a:r>
            <a:r>
              <a:rPr lang="zh-CN" altLang="en-US" dirty="0">
                <a:solidFill>
                  <a:prstClr val="black"/>
                </a:solidFill>
                <a:latin typeface="仿宋" panose="02010609060101010101" charset="-122"/>
                <a:ea typeface="仿宋" panose="02010609060101010101" charset="-122"/>
                <a:cs typeface="Calibri" panose="020F0502020204030204" charset="0"/>
                <a:sym typeface="+mn-ea"/>
              </a:rPr>
              <a:t>、自然科学：节令歌：</a:t>
            </a:r>
            <a:r>
              <a:rPr lang="zh-CN" altLang="en-US">
                <a:latin typeface="仿宋" panose="02010609060101010101" charset="-122"/>
                <a:ea typeface="仿宋" panose="02010609060101010101" charset="-122"/>
                <a:sym typeface="+mn-ea"/>
              </a:rPr>
              <a:t>一九二九不出手，三九四九冰上走，五九六九，河边看柳，七九河开，八九雁来，九九加一九，耕牛遍地走。</a:t>
            </a:r>
            <a:endParaRPr lang="zh-CN" altLang="en-US">
              <a:latin typeface="仿宋" panose="02010609060101010101" charset="-122"/>
              <a:ea typeface="仿宋" panose="02010609060101010101" charset="-122"/>
            </a:endParaRPr>
          </a:p>
          <a:p>
            <a:endParaRPr lang="zh-CN" altLang="en-US" dirty="0">
              <a:solidFill>
                <a:prstClr val="black"/>
              </a:solidFill>
              <a:latin typeface="仿宋" panose="02010609060101010101" charset="-122"/>
              <a:ea typeface="仿宋" panose="02010609060101010101" charset="-122"/>
              <a:cs typeface="Calibri" panose="020F0502020204030204" charset="0"/>
              <a:sym typeface="+mn-ea"/>
            </a:endParaRPr>
          </a:p>
        </p:txBody>
      </p:sp>
    </p:spTree>
    <p:extLst>
      <p:ext uri="{BB962C8B-B14F-4D97-AF65-F5344CB8AC3E}">
        <p14:creationId xmlns:p14="http://schemas.microsoft.com/office/powerpoint/2010/main" val="2001723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sz="1000">
                <a:solidFill>
                  <a:srgbClr val="C00000"/>
                </a:solidFill>
              </a:rPr>
              <a:t>盘王节</a:t>
            </a:r>
            <a:r>
              <a:rPr lang="zh-CN" altLang="en-US"/>
              <a:t>是祭祀祖先盘古，盘庚，盘瓠的重大节日，海内外的都十分重视这一民族祀典。每年的农历十月十六日，祭祀男女老少都要穿上自己民族的节日盛装，聚居在一起唱歌、跳舞，欢度盘王节</a:t>
            </a:r>
          </a:p>
        </p:txBody>
      </p:sp>
    </p:spTree>
    <p:extLst>
      <p:ext uri="{BB962C8B-B14F-4D97-AF65-F5344CB8AC3E}">
        <p14:creationId xmlns:p14="http://schemas.microsoft.com/office/powerpoint/2010/main" val="564752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4021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1</a:t>
            </a:r>
            <a:r>
              <a:rPr lang="zh-CN" altLang="zh-CN"/>
              <a:t>、民歌与民谣的区别：</a:t>
            </a:r>
            <a:r>
              <a:rPr lang="zh-CN" altLang="en-US"/>
              <a:t>民歌是带有地方性和民族色彩的传统音乐，民谣一词则带有现代意义。由于流行音乐是从英美滋生和发展起来的，流行音乐中的民谣元素是直接来自欧美历史上的传统民谣，其他地方的民谣则被摒在其外，而另给了一个名称--世界音乐（WORLD MUSIC），或叫做民族音乐。</a:t>
            </a:r>
          </a:p>
        </p:txBody>
      </p:sp>
    </p:spTree>
    <p:extLst>
      <p:ext uri="{BB962C8B-B14F-4D97-AF65-F5344CB8AC3E}">
        <p14:creationId xmlns:p14="http://schemas.microsoft.com/office/powerpoint/2010/main" val="148512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1</a:t>
            </a:r>
            <a:r>
              <a:rPr lang="zh-CN" altLang="zh-CN"/>
              <a:t>、民歌与民谣的区别：</a:t>
            </a:r>
            <a:r>
              <a:rPr lang="zh-CN" altLang="en-US"/>
              <a:t>民歌是带有地方性和民族色彩的传统音乐，民谣一词则带有现代意义。由于流行音乐是从英美滋生和发展起来的，流行音乐中的民谣元素是直接来自欧美历史上的传统民谣，其他地方的民谣则被摒在其外，而另给了一个名称--世界音乐（WORLD MUSIC），或叫做民族音乐。</a:t>
            </a:r>
          </a:p>
        </p:txBody>
      </p:sp>
    </p:spTree>
    <p:extLst>
      <p:ext uri="{BB962C8B-B14F-4D97-AF65-F5344CB8AC3E}">
        <p14:creationId xmlns:p14="http://schemas.microsoft.com/office/powerpoint/2010/main" val="151677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sym typeface="+mn-ea"/>
              </a:rPr>
              <a:t>1</a:t>
            </a:r>
            <a:r>
              <a:rPr lang="zh-CN" altLang="en-US">
                <a:sym typeface="+mn-ea"/>
              </a:rPr>
              <a:t>、译文：地方官员向朝廷举荐的秀才根本不懂四书五经这些儒家经典。向朝廷举荐的品德高尚因孝顺而闻名的人，真实的情况是父母长辈被赶出家门，无所依靠。所谓的寒门，清正廉洁的人更是品德败坏，道德低下如污泥一样令人厌恶。被举荐的公门子弟称为人才，实际上却怯懦不敢担当；胆子如鸡一样小。</a:t>
            </a:r>
            <a:endParaRPr lang="zh-CN" altLang="en-US"/>
          </a:p>
          <a:p>
            <a:endParaRPr lang="zh-CN" altLang="en-US"/>
          </a:p>
        </p:txBody>
      </p:sp>
    </p:spTree>
    <p:extLst>
      <p:ext uri="{BB962C8B-B14F-4D97-AF65-F5344CB8AC3E}">
        <p14:creationId xmlns:p14="http://schemas.microsoft.com/office/powerpoint/2010/main" val="34986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sym typeface="+mn-ea"/>
              </a:rPr>
              <a:t>1</a:t>
            </a:r>
            <a:r>
              <a:rPr lang="zh-CN" altLang="en-US">
                <a:sym typeface="+mn-ea"/>
              </a:rPr>
              <a:t>、译文：地方官员向朝廷举荐的秀才根本不懂四书五经这些儒家经典。向朝廷举荐的品德高尚因孝顺而闻名的人，真实的情况是父母长辈被赶出家门，无所依靠。所谓的寒门，清正廉洁的人更是品德败坏，道德低下如污泥一样令人厌恶。被举荐的公门子弟称为人才，实际上却怯懦不敢担当；胆子如鸡一样小。</a:t>
            </a:r>
            <a:endParaRPr lang="zh-CN" altLang="en-US"/>
          </a:p>
          <a:p>
            <a:endParaRPr lang="zh-CN" altLang="en-US"/>
          </a:p>
        </p:txBody>
      </p:sp>
    </p:spTree>
    <p:extLst>
      <p:ext uri="{BB962C8B-B14F-4D97-AF65-F5344CB8AC3E}">
        <p14:creationId xmlns:p14="http://schemas.microsoft.com/office/powerpoint/2010/main" val="174452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2</a:t>
            </a:r>
            <a:r>
              <a:rPr lang="zh-CN" altLang="en-US"/>
              <a:t>、写旧时代农民的悲苦生活，把底层社会人们被压迫和剥削之后的愤怒的心情写的淋漓尽致</a:t>
            </a:r>
          </a:p>
        </p:txBody>
      </p:sp>
    </p:spTree>
    <p:extLst>
      <p:ext uri="{BB962C8B-B14F-4D97-AF65-F5344CB8AC3E}">
        <p14:creationId xmlns:p14="http://schemas.microsoft.com/office/powerpoint/2010/main" val="32314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2</a:t>
            </a:r>
            <a:r>
              <a:rPr lang="zh-CN" altLang="en-US"/>
              <a:t>、写旧时代农民的悲苦生活，把底层社会人们被压迫和剥削之后的愤怒的心情写的淋漓尽致</a:t>
            </a:r>
          </a:p>
        </p:txBody>
      </p:sp>
    </p:spTree>
    <p:extLst>
      <p:ext uri="{BB962C8B-B14F-4D97-AF65-F5344CB8AC3E}">
        <p14:creationId xmlns:p14="http://schemas.microsoft.com/office/powerpoint/2010/main" val="121381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2</a:t>
            </a:r>
            <a:r>
              <a:rPr lang="zh-CN" altLang="en-US"/>
              <a:t>、写旧时代农民的悲苦生活，把底层社会人们被压迫和剥削之后的愤怒的心情写的淋漓尽致</a:t>
            </a:r>
          </a:p>
        </p:txBody>
      </p:sp>
    </p:spTree>
    <p:extLst>
      <p:ext uri="{BB962C8B-B14F-4D97-AF65-F5344CB8AC3E}">
        <p14:creationId xmlns:p14="http://schemas.microsoft.com/office/powerpoint/2010/main" val="79340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2</a:t>
            </a:r>
            <a:r>
              <a:rPr lang="zh-CN" altLang="en-US"/>
              <a:t>、写旧时代农民的悲苦生活，把底层社会人们被压迫和剥削之后的愤怒的心情写的淋漓尽致</a:t>
            </a:r>
          </a:p>
        </p:txBody>
      </p:sp>
    </p:spTree>
    <p:extLst>
      <p:ext uri="{BB962C8B-B14F-4D97-AF65-F5344CB8AC3E}">
        <p14:creationId xmlns:p14="http://schemas.microsoft.com/office/powerpoint/2010/main" val="45508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187529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161615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1347295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1211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071329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32693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0245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01091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91608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54066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1511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155455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114439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90969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125472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197590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27532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172149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E86E195-581E-694C-8EB7-34D8C8554F83}" type="datetimeFigureOut">
              <a:rPr kumimoji="1" lang="zh-CN" altLang="en-US" smtClean="0"/>
              <a:t>18/9/20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19648352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6E195-581E-694C-8EB7-34D8C8554F83}" type="datetimeFigureOut">
              <a:rPr kumimoji="1" lang="zh-CN" altLang="en-US" smtClean="0"/>
              <a:t>18/9/20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51921-53CA-6F45-9F65-0D4CC20290D1}" type="slidenum">
              <a:rPr kumimoji="1" lang="zh-CN" altLang="en-US" smtClean="0"/>
              <a:t>‹#›</a:t>
            </a:fld>
            <a:endParaRPr kumimoji="1" lang="zh-CN" altLang="en-US"/>
          </a:p>
        </p:txBody>
      </p:sp>
    </p:spTree>
    <p:extLst>
      <p:ext uri="{BB962C8B-B14F-4D97-AF65-F5344CB8AC3E}">
        <p14:creationId xmlns:p14="http://schemas.microsoft.com/office/powerpoint/2010/main" val="1828801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image" Target="../media/image3.jpeg"/></Relationships>
</file>

<file path=ppt/slides/_rels/slide105.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image" Target="../media/image25.png"/></Relationships>
</file>

<file path=ppt/slides/_rels/slide106.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5.png"/><Relationship Id="rId1" Type="http://schemas.openxmlformats.org/officeDocument/2006/relationships/tags" Target="../tags/tag86.xml"/><Relationship Id="rId2"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png"/><Relationship Id="rId5" Type="http://schemas.openxmlformats.org/officeDocument/2006/relationships/image" Target="../media/image25.png"/><Relationship Id="rId1" Type="http://schemas.openxmlformats.org/officeDocument/2006/relationships/tags" Target="../tags/tag87.xml"/><Relationship Id="rId2"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png"/><Relationship Id="rId5" Type="http://schemas.openxmlformats.org/officeDocument/2006/relationships/image" Target="../media/image25.png"/><Relationship Id="rId1" Type="http://schemas.openxmlformats.org/officeDocument/2006/relationships/tags" Target="../tags/tag88.xml"/><Relationship Id="rId2"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5.png"/><Relationship Id="rId1" Type="http://schemas.openxmlformats.org/officeDocument/2006/relationships/tags" Target="../tags/tag89.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image" Target="../media/image25.png"/></Relationships>
</file>

<file path=ppt/slides/_rels/slide111.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30.jpeg"/><Relationship Id="rId5" Type="http://schemas.openxmlformats.org/officeDocument/2006/relationships/image" Target="../media/image25.png"/><Relationship Id="rId1" Type="http://schemas.openxmlformats.org/officeDocument/2006/relationships/tags" Target="../tags/tag91.xml"/><Relationship Id="rId2"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5.png"/><Relationship Id="rId1" Type="http://schemas.openxmlformats.org/officeDocument/2006/relationships/tags" Target="../tags/tag92.xml"/><Relationship Id="rId2"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image" Target="../media/image25.png"/></Relationships>
</file>

<file path=ppt/slides/_rels/slide114.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image" Target="../media/image25.png"/></Relationships>
</file>

<file path=ppt/slides/_rels/slide11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5.png"/><Relationship Id="rId1" Type="http://schemas.openxmlformats.org/officeDocument/2006/relationships/tags" Target="../tags/tag95.xml"/><Relationship Id="rId2"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image" Target="../media/image3.jpeg"/></Relationships>
</file>

<file path=ppt/slides/_rels/slide124.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image" Target="../media/image32.png"/></Relationships>
</file>

<file path=ppt/slides/_rels/slide125.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image" Target="../media/image32.png"/></Relationships>
</file>

<file path=ppt/slides/_rels/slide126.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image" Target="../media/image32.png"/></Relationships>
</file>

<file path=ppt/slides/_rels/slide127.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image" Target="../media/image32.png"/></Relationships>
</file>

<file path=ppt/slides/_rels/slide128.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 Id="rId3" Type="http://schemas.openxmlformats.org/officeDocument/2006/relationships/image" Target="../media/image32.png"/></Relationships>
</file>

<file path=ppt/slides/_rels/slide129.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30.xml.rels><?xml version="1.0" encoding="UTF-8" standalone="yes"?>
<Relationships xmlns="http://schemas.openxmlformats.org/package/2006/relationships"><Relationship Id="rId1" Type="http://schemas.openxmlformats.org/officeDocument/2006/relationships/tags" Target="../tags/tag110.xml"/><Relationship Id="rId2"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tags" Target="../tags/tag111.xml"/><Relationship Id="rId2"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 Id="rId3" Type="http://schemas.openxmlformats.org/officeDocument/2006/relationships/image" Target="../media/image33.jpeg"/></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7.xml"/><Relationship Id="rId3"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7.xml"/><Relationship Id="rId3"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tags" Target="../tags/tag19.xml"/><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9.jpeg"/><Relationship Id="rId5" Type="http://schemas.openxmlformats.org/officeDocument/2006/relationships/image" Target="../media/image8.png"/><Relationship Id="rId1" Type="http://schemas.openxmlformats.org/officeDocument/2006/relationships/tags" Target="../tags/tag20.xml"/><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7.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7.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1.png"/><Relationship Id="rId1" Type="http://schemas.openxmlformats.org/officeDocument/2006/relationships/tags" Target="../tags/tag34.xml"/><Relationship Id="rId2"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1.png"/><Relationship Id="rId1" Type="http://schemas.openxmlformats.org/officeDocument/2006/relationships/tags" Target="../tags/tag35.xml"/><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tags" Target="../tags/tag37.x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tags" Target="../tags/tag3.xml"/><Relationship Id="rId2"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1.png"/><Relationship Id="rId1" Type="http://schemas.openxmlformats.org/officeDocument/2006/relationships/tags" Target="../tags/tag38.xml"/><Relationship Id="rId2"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tags" Target="../tags/tag4.xml"/><Relationship Id="rId2"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image" Target="../media/image3.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4.png"/><Relationship Id="rId1" Type="http://schemas.openxmlformats.org/officeDocument/2006/relationships/tags" Target="../tags/tag45.xml"/><Relationship Id="rId2"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4.png"/><Relationship Id="rId1" Type="http://schemas.openxmlformats.org/officeDocument/2006/relationships/tags" Target="../tags/tag46.x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4.png"/><Relationship Id="rId1" Type="http://schemas.openxmlformats.org/officeDocument/2006/relationships/tags" Target="../tags/tag47.x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4.png"/><Relationship Id="rId1" Type="http://schemas.openxmlformats.org/officeDocument/2006/relationships/tags" Target="../tags/tag48.xml"/><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7.xml"/><Relationship Id="rId3" Type="http://schemas.openxmlformats.org/officeDocument/2006/relationships/image" Target="../media/image3.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4.png"/><Relationship Id="rId1" Type="http://schemas.openxmlformats.org/officeDocument/2006/relationships/tags" Target="../tags/tag50.x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5.png"/><Relationship Id="rId5" Type="http://schemas.openxmlformats.org/officeDocument/2006/relationships/image" Target="../media/image14.png"/><Relationship Id="rId1" Type="http://schemas.openxmlformats.org/officeDocument/2006/relationships/tags" Target="../tags/tag51.xml"/><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image" Target="../media/image3.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6.png"/><Relationship Id="rId1" Type="http://schemas.openxmlformats.org/officeDocument/2006/relationships/tags" Target="../tags/tag53.x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6.png"/><Relationship Id="rId1" Type="http://schemas.openxmlformats.org/officeDocument/2006/relationships/tags" Target="../tags/tag54.xml"/><Relationship Id="rId2"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image" Target="../media/image16.png"/><Relationship Id="rId1" Type="http://schemas.openxmlformats.org/officeDocument/2006/relationships/tags" Target="../tags/tag55.xml"/><Relationship Id="rId2"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image" Target="../media/image3.jpeg"/></Relationships>
</file>

<file path=ppt/slides/_rels/slide84.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image" Target="../media/image19.png"/></Relationships>
</file>

<file path=ppt/slides/_rels/slide85.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image" Target="../media/image19.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0.jpeg"/><Relationship Id="rId5" Type="http://schemas.openxmlformats.org/officeDocument/2006/relationships/image" Target="../media/image19.png"/><Relationship Id="rId1" Type="http://schemas.openxmlformats.org/officeDocument/2006/relationships/tags" Target="../tags/tag66.xml"/><Relationship Id="rId2"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19.png"/><Relationship Id="rId1" Type="http://schemas.openxmlformats.org/officeDocument/2006/relationships/tags" Target="../tags/tag67.xml"/><Relationship Id="rId2"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19.png"/><Relationship Id="rId1" Type="http://schemas.openxmlformats.org/officeDocument/2006/relationships/tags" Target="../tags/tag68.xml"/><Relationship Id="rId2"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19.png"/><Relationship Id="rId1" Type="http://schemas.openxmlformats.org/officeDocument/2006/relationships/tags" Target="../tags/tag69.x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image" Target="../media/image19.png"/></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19.png"/><Relationship Id="rId1" Type="http://schemas.openxmlformats.org/officeDocument/2006/relationships/tags" Target="../tags/tag71.xml"/><Relationship Id="rId2"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txBox="1"/>
          <p:nvPr/>
        </p:nvSpPr>
        <p:spPr>
          <a:xfrm>
            <a:off x="5969839" y="3164198"/>
            <a:ext cx="5991860" cy="971550"/>
          </a:xfrm>
          <a:prstGeom prst="rect">
            <a:avLst/>
          </a:prstGeom>
          <a:noFill/>
          <a:ln w="9525">
            <a:noFill/>
          </a:ln>
        </p:spPr>
        <p:txBody>
          <a:bodyPr anchor="b"/>
          <a:lstStyle/>
          <a:p>
            <a:pPr defTabSz="914400"/>
            <a:r>
              <a:rPr lang="zh-CN" altLang="en-US" sz="5400" b="1" dirty="0">
                <a:latin typeface="STHeiti Light" charset="-122"/>
                <a:ea typeface="STHeiti Light" charset="-122"/>
                <a:cs typeface="STHeiti Light" charset="-122"/>
                <a:sym typeface="+mn-ea"/>
              </a:rPr>
              <a:t>民间文学</a:t>
            </a:r>
            <a:r>
              <a:rPr lang="zh-CN" altLang="en-US" sz="5400" b="1" dirty="0" smtClean="0">
                <a:latin typeface="STHeiti Light" charset="-122"/>
                <a:ea typeface="STHeiti Light" charset="-122"/>
                <a:cs typeface="STHeiti Light" charset="-122"/>
                <a:sym typeface="+mn-ea"/>
              </a:rPr>
              <a:t>概论</a:t>
            </a:r>
            <a:endParaRPr lang="en-US" altLang="zh-CN" sz="5400" b="1" dirty="0" smtClean="0">
              <a:latin typeface="STHeiti Light" charset="-122"/>
              <a:ea typeface="STHeiti Light" charset="-122"/>
              <a:cs typeface="STHeiti Light" charset="-122"/>
              <a:sym typeface="+mn-ea"/>
            </a:endParaRPr>
          </a:p>
          <a:p>
            <a:pPr defTabSz="914400"/>
            <a:endParaRPr lang="zh-CN" altLang="en-US" sz="5400" b="1" dirty="0">
              <a:latin typeface="STHeiti Light" charset="-122"/>
              <a:ea typeface="STHeiti Light" charset="-122"/>
              <a:cs typeface="STHeiti Light" charset="-122"/>
              <a:sym typeface="+mn-ea"/>
            </a:endParaRPr>
          </a:p>
        </p:txBody>
      </p:sp>
      <p:pic>
        <p:nvPicPr>
          <p:cNvPr id="1026" name="Picture 2" descr="http://img2.imgtn.bdimg.com/it/u=2299543968,895629692&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762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020732" y="3812583"/>
            <a:ext cx="3890075" cy="646331"/>
          </a:xfrm>
          <a:prstGeom prst="rect">
            <a:avLst/>
          </a:prstGeom>
          <a:noFill/>
        </p:spPr>
        <p:txBody>
          <a:bodyPr wrap="square" rtlCol="0">
            <a:spAutoFit/>
          </a:bodyPr>
          <a:lstStyle/>
          <a:p>
            <a:r>
              <a:rPr kumimoji="1" lang="zh-CN" altLang="en-US" sz="3600" dirty="0" smtClean="0">
                <a:latin typeface="STHeiti Light" charset="-122"/>
                <a:ea typeface="STHeiti Light" charset="-122"/>
                <a:cs typeface="STHeiti Light" charset="-122"/>
              </a:rPr>
              <a:t>主讲老师：李东洋</a:t>
            </a:r>
            <a:endParaRPr kumimoji="1" lang="zh-CN" altLang="en-US" sz="3600" dirty="0">
              <a:latin typeface="STHeiti Light" charset="-122"/>
              <a:ea typeface="STHeiti Light" charset="-122"/>
              <a:cs typeface="STHeiti Light" charset="-122"/>
            </a:endParaRPr>
          </a:p>
        </p:txBody>
      </p:sp>
      <p:sp>
        <p:nvSpPr>
          <p:cNvPr id="3" name="文本框 2"/>
          <p:cNvSpPr txBox="1"/>
          <p:nvPr/>
        </p:nvSpPr>
        <p:spPr>
          <a:xfrm>
            <a:off x="9410218" y="5868365"/>
            <a:ext cx="3801547" cy="400110"/>
          </a:xfrm>
          <a:prstGeom prst="rect">
            <a:avLst/>
          </a:prstGeom>
          <a:noFill/>
        </p:spPr>
        <p:txBody>
          <a:bodyPr wrap="square" rtlCol="0">
            <a:spAutoFit/>
          </a:bodyPr>
          <a:lstStyle/>
          <a:p>
            <a:r>
              <a:rPr kumimoji="1" lang="zh-CN" altLang="en-US" sz="2000" dirty="0" smtClean="0">
                <a:latin typeface="Microsoft YaHei" charset="-122"/>
                <a:ea typeface="Microsoft YaHei" charset="-122"/>
                <a:cs typeface="Microsoft YaHei" charset="-122"/>
              </a:rPr>
              <a:t>特别鸣谢：蒋丽媛老师</a:t>
            </a:r>
            <a:endParaRPr kumimoji="1" lang="zh-CN" alt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71483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6520" y="2028825"/>
            <a:ext cx="11677650" cy="1754326"/>
          </a:xfrm>
          <a:prstGeom prst="rect">
            <a:avLst/>
          </a:prstGeom>
          <a:noFill/>
        </p:spPr>
        <p:txBody>
          <a:bodyPr wrap="square" rtlCol="0">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它是</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人民</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群众</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（集体）创作</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、口头流传</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的以</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第（三）人称</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进行叙事的</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具有</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（完整）故事</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情节</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并注重</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人物（刻画）</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长篇韵文或韵散相间的诗歌作品，也称“故事歌”或“故事诗”。</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04470" y="1067435"/>
            <a:ext cx="652272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7.2.1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含义</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2" name="五边形 1"/>
          <p:cNvSpPr/>
          <p:nvPr/>
        </p:nvSpPr>
        <p:spPr>
          <a:xfrm flipH="1">
            <a:off x="5124349" y="11726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5" name="文本框 4"/>
          <p:cNvSpPr txBox="1"/>
          <p:nvPr/>
        </p:nvSpPr>
        <p:spPr>
          <a:xfrm>
            <a:off x="96520" y="49530"/>
            <a:ext cx="3098925"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7.2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民间叙事长诗</a:t>
            </a:r>
          </a:p>
        </p:txBody>
      </p:sp>
      <p:sp>
        <p:nvSpPr>
          <p:cNvPr id="6" name="文本框 5"/>
          <p:cNvSpPr txBox="1"/>
          <p:nvPr/>
        </p:nvSpPr>
        <p:spPr>
          <a:xfrm>
            <a:off x="204470" y="4112577"/>
            <a:ext cx="9946640" cy="1422954"/>
          </a:xfrm>
          <a:prstGeom prst="rect">
            <a:avLst/>
          </a:prstGeom>
          <a:noFill/>
        </p:spPr>
        <p:txBody>
          <a:bodyPr wrap="square" rtlCol="0" anchor="t">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zh-CN" altLang="zh-CN"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我国古代民间叙事长诗</a:t>
            </a:r>
            <a:r>
              <a:rPr kumimoji="0" lang="zh-CN" altLang="zh-CN" sz="20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中</a:t>
            </a:r>
            <a:r>
              <a:rPr lang="zh-CN" altLang="en-US" sz="2000" dirty="0" smtClean="0">
                <a:solidFill>
                  <a:prstClr val="black"/>
                </a:solidFill>
                <a:latin typeface="微软雅黑" panose="020B0503020204020204" charset="-122"/>
                <a:ea typeface="微软雅黑" panose="020B0503020204020204" charset="-122"/>
                <a:sym typeface="+mn-ea"/>
              </a:rPr>
              <a:t>代表</a:t>
            </a:r>
            <a:r>
              <a:rPr kumimoji="0" lang="zh-CN" altLang="zh-CN" sz="2000"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mn-cs"/>
                <a:sym typeface="+mn-ea"/>
              </a:rPr>
              <a:t>“</a:t>
            </a:r>
            <a:r>
              <a:rPr kumimoji="0" lang="zh-CN" altLang="zh-CN" sz="200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sym typeface="+mn-ea"/>
              </a:rPr>
              <a:t>双子星座”</a:t>
            </a: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endParaRPr kumimoji="0" lang="en-US" altLang="zh-CN"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①</a:t>
            </a:r>
            <a:r>
              <a:rPr kumimoji="0" lang="zh-CN"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《焦仲卿妻</a:t>
            </a:r>
            <a:r>
              <a:rPr kumimoji="0" lang="zh-CN" altLang="zh-CN" sz="20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a:t>
            </a:r>
            <a:r>
              <a:rPr kumimoji="0" lang="zh-CN" altLang="en-US" sz="20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zh-CN" sz="20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堪称</a:t>
            </a:r>
            <a:r>
              <a:rPr kumimoji="0" lang="zh-CN" altLang="zh-CN"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我国民间叙事长诗的</a:t>
            </a:r>
            <a:r>
              <a:rPr kumimoji="0" lang="zh-CN"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第一部</a:t>
            </a:r>
            <a:r>
              <a:rPr kumimoji="0" lang="zh-CN" altLang="zh-CN" sz="20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精品</a:t>
            </a:r>
            <a:r>
              <a:rPr kumimoji="0" lang="zh-CN" altLang="en-US" sz="20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a:t>
            </a:r>
            <a:endParaRPr kumimoji="0" lang="en-US" altLang="zh-CN"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②</a:t>
            </a:r>
            <a:r>
              <a:rPr kumimoji="0" lang="zh-CN"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《木兰辞</a:t>
            </a:r>
            <a:r>
              <a:rPr kumimoji="0" lang="zh-CN" altLang="zh-CN" sz="20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sym typeface="+mn-ea"/>
              </a:rPr>
              <a:t>》</a:t>
            </a:r>
            <a:endParaRPr kumimoji="0" lang="zh-CN" altLang="zh-CN"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7" name="图片 6"/>
          <p:cNvPicPr>
            <a:picLocks noChangeAspect="1"/>
          </p:cNvPicPr>
          <p:nvPr/>
        </p:nvPicPr>
        <p:blipFill>
          <a:blip r:embed="rId3"/>
          <a:stretch>
            <a:fillRect/>
          </a:stretch>
        </p:blipFill>
        <p:spPr>
          <a:xfrm>
            <a:off x="9224210" y="18683"/>
            <a:ext cx="2999874" cy="1423991"/>
          </a:xfrm>
          <a:prstGeom prst="rect">
            <a:avLst/>
          </a:prstGeom>
        </p:spPr>
      </p:pic>
    </p:spTree>
    <p:custDataLst>
      <p:tags r:id="rId1"/>
    </p:custDataLst>
    <p:extLst>
      <p:ext uri="{BB962C8B-B14F-4D97-AF65-F5344CB8AC3E}">
        <p14:creationId xmlns:p14="http://schemas.microsoft.com/office/powerpoint/2010/main" val="9561202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43548" y="1404620"/>
            <a:ext cx="7373620" cy="3412490"/>
          </a:xfrm>
          <a:prstGeom prst="rect">
            <a:avLst/>
          </a:prstGeom>
          <a:noFill/>
          <a:ln w="9525">
            <a:noFill/>
          </a:ln>
        </p:spPr>
        <p:txBody>
          <a:bodyPr wrap="square">
            <a:spAutoFit/>
          </a:bodyPr>
          <a:lstStyle/>
          <a:p>
            <a:pPr marL="0" marR="0" lvl="0" indent="0" algn="l"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5</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尚书</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无逸</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对民间谚语的解释是（）</a:t>
            </a: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．“谚，俗所传言也”</a:t>
            </a:r>
          </a:p>
          <a:p>
            <a:pPr marL="0" marR="0" lvl="0" indent="0" algn="l"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．“谚，俗语也”</a:t>
            </a:r>
          </a:p>
          <a:p>
            <a:pPr marL="0" marR="0" lvl="0" indent="0" algn="l"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 .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谚，俗言也”</a:t>
            </a:r>
          </a:p>
          <a:p>
            <a:pPr marL="0" marR="0" lvl="0" indent="0" algn="l"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D</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．“俚语曰谚”</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2038311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15023" y="1252855"/>
            <a:ext cx="7373620" cy="3412490"/>
          </a:xfrm>
          <a:prstGeom prst="rect">
            <a:avLst/>
          </a:prstGeom>
          <a:noFill/>
          <a:ln w="9525">
            <a:noFill/>
          </a:ln>
        </p:spPr>
        <p:txBody>
          <a:bodyPr wrap="square">
            <a:spAutoFit/>
          </a:bodyPr>
          <a:lstStyle/>
          <a:p>
            <a:pPr marL="0" marR="0" lvl="0" indent="0" algn="l"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5</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尚书</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无逸</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对民间谚语的解释是（</a:t>
            </a:r>
            <a:r>
              <a:rPr kumimoji="0" lang="en-US" altLang="zh-CN" sz="24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．“谚，俗所传言也”</a:t>
            </a:r>
          </a:p>
          <a:p>
            <a:pPr marL="0" marR="0" lvl="0" indent="0" algn="l"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．“谚，俗语也”</a:t>
            </a:r>
          </a:p>
          <a:p>
            <a:pPr marL="0" marR="0" lvl="0" indent="0" algn="l" defTabSz="914400" rtl="0" eaLnBrk="1" fontAlgn="auto" latinLnBrk="0" hangingPunct="1">
              <a:lnSpc>
                <a:spcPct val="18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 .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谚，俗言也”</a:t>
            </a:r>
          </a:p>
          <a:p>
            <a:pPr marL="0" marR="0" lvl="0" indent="0" algn="l" defTabSz="914400" rtl="0" eaLnBrk="1" fontAlgn="auto" latinLnBrk="0" hangingPunct="1">
              <a:lnSpc>
                <a:spcPct val="18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D</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．“俚语曰谚”</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3460273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0488" y="1329690"/>
            <a:ext cx="6927215" cy="46037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6</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一般而言，谚语</a:t>
            </a:r>
            <a:r>
              <a:rPr kumimoji="0" lang="zh-CN" altLang="en-US" sz="2400" b="0" i="0" u="sng"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不可以</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单独成句使用。（）</a:t>
            </a:r>
          </a:p>
        </p:txBody>
      </p:sp>
    </p:spTree>
    <p:custDataLst>
      <p:tags r:id="rId1"/>
    </p:custDataLst>
    <p:extLst>
      <p:ext uri="{BB962C8B-B14F-4D97-AF65-F5344CB8AC3E}">
        <p14:creationId xmlns:p14="http://schemas.microsoft.com/office/powerpoint/2010/main" val="1089488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2693" y="1771015"/>
            <a:ext cx="7814310" cy="46037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6</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.一般而言，谚语</a:t>
            </a:r>
            <a:r>
              <a:rPr kumimoji="0" lang="zh-CN" altLang="en-US" sz="2400" b="0" i="0" u="sng"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不可以</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单独成句使用。（</a:t>
            </a:r>
            <a:r>
              <a:rPr kumimoji="0" lang="zh-CN" altLang="en-US" sz="24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rPr>
              <a:t>可以</a:t>
            </a:r>
          </a:p>
        </p:txBody>
      </p:sp>
    </p:spTree>
    <p:custDataLst>
      <p:tags r:id="rId1"/>
    </p:custDataLst>
    <p:extLst>
      <p:ext uri="{BB962C8B-B14F-4D97-AF65-F5344CB8AC3E}">
        <p14:creationId xmlns:p14="http://schemas.microsoft.com/office/powerpoint/2010/main" val="15890401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517691" y="1180020"/>
            <a:ext cx="11292018" cy="3280695"/>
            <a:chOff x="-131666" y="1180019"/>
            <a:chExt cx="11292018" cy="3280695"/>
          </a:xfrm>
        </p:grpSpPr>
        <p:sp>
          <p:nvSpPr>
            <p:cNvPr id="3" name="圆角矩形 2">
              <a:extLst>
                <a:ext uri="{FF2B5EF4-FFF2-40B4-BE49-F238E27FC236}">
                  <a16:creationId xmlns:a16="http://schemas.microsoft.com/office/drawing/2014/main" xmlns="" id="{EC3F5AF2-376F-0844-A51B-07622CD5612F}"/>
                </a:ext>
              </a:extLst>
            </p:cNvPr>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第九章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民间谚语和民间谜语</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5234229" y="1180019"/>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民间谚语</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5415717" y="2624769"/>
              <a:ext cx="2923943"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民间谜语</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5415718" y="3855117"/>
              <a:ext cx="5744634"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民间谚语、民间谜语的特色</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4516479" y="1481506"/>
              <a:ext cx="717750"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flipV="1">
              <a:off x="4516479" y="2922098"/>
              <a:ext cx="899238" cy="49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4516479" y="2971207"/>
              <a:ext cx="899239" cy="1186709"/>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346592" y="5564330"/>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89131822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5920" y="1862455"/>
            <a:ext cx="11198225" cy="28613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9.2.1.1 </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民间谜语的含义</a:t>
            </a:r>
          </a:p>
          <a:p>
            <a:pPr marL="0" marR="0" lvl="0" indent="720090" algn="l" defTabSz="914400" rtl="0" eaLnBrk="1" fontAlgn="base" latinLnBrk="0" hangingPunct="0">
              <a:lnSpc>
                <a:spcPct val="15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民间谜语</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是带有</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知识性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和</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趣味性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的民间韵文作品，也是一种和</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游戏娱乐</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分不开的民间口头语言艺术。</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2" name="文本框 1"/>
          <p:cNvSpPr txBox="1"/>
          <p:nvPr/>
        </p:nvSpPr>
        <p:spPr>
          <a:xfrm>
            <a:off x="178435" y="63500"/>
            <a:ext cx="2380780"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9.2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民间谜语</a:t>
            </a:r>
          </a:p>
        </p:txBody>
      </p:sp>
      <p:sp>
        <p:nvSpPr>
          <p:cNvPr id="21" name="五边形 20"/>
          <p:cNvSpPr/>
          <p:nvPr/>
        </p:nvSpPr>
        <p:spPr>
          <a:xfrm flipH="1">
            <a:off x="4141369" y="20108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3" name="文本框 2"/>
          <p:cNvSpPr txBox="1"/>
          <p:nvPr/>
        </p:nvSpPr>
        <p:spPr>
          <a:xfrm>
            <a:off x="375920" y="1070610"/>
            <a:ext cx="3674404"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9.2.1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民间谜语的界说</a:t>
            </a:r>
          </a:p>
        </p:txBody>
      </p:sp>
      <p:pic>
        <p:nvPicPr>
          <p:cNvPr id="5" name="图片 4"/>
          <p:cNvPicPr>
            <a:picLocks noChangeAspect="1"/>
          </p:cNvPicPr>
          <p:nvPr/>
        </p:nvPicPr>
        <p:blipFill>
          <a:blip r:embed="rId3"/>
          <a:stretch>
            <a:fillRect/>
          </a:stretch>
        </p:blipFill>
        <p:spPr>
          <a:xfrm>
            <a:off x="8678486" y="0"/>
            <a:ext cx="3513513" cy="1143286"/>
          </a:xfrm>
          <a:prstGeom prst="rect">
            <a:avLst/>
          </a:prstGeom>
        </p:spPr>
      </p:pic>
    </p:spTree>
    <p:custDataLst>
      <p:tags r:id="rId1"/>
    </p:custDataLst>
    <p:extLst>
      <p:ext uri="{BB962C8B-B14F-4D97-AF65-F5344CB8AC3E}">
        <p14:creationId xmlns:p14="http://schemas.microsoft.com/office/powerpoint/2010/main" val="16869025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1280" y="1550353"/>
            <a:ext cx="12029440" cy="7372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根据谜底所反映的事物性质和对象，一般分为三大类：</a:t>
            </a: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物谜、事谜、字谜</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850" y="5126519"/>
            <a:ext cx="3232150" cy="1701165"/>
          </a:xfrm>
          <a:prstGeom prst="rect">
            <a:avLst/>
          </a:prstGeom>
        </p:spPr>
      </p:pic>
      <p:sp>
        <p:nvSpPr>
          <p:cNvPr id="3" name="文本框 2"/>
          <p:cNvSpPr txBox="1"/>
          <p:nvPr/>
        </p:nvSpPr>
        <p:spPr>
          <a:xfrm>
            <a:off x="280948" y="625802"/>
            <a:ext cx="3674404"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民间谜语的分类</a:t>
            </a:r>
          </a:p>
        </p:txBody>
      </p:sp>
      <p:sp>
        <p:nvSpPr>
          <p:cNvPr id="24" name="五边形 23"/>
          <p:cNvSpPr/>
          <p:nvPr/>
        </p:nvSpPr>
        <p:spPr>
          <a:xfrm flipH="1">
            <a:off x="4390205" y="622316"/>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6" name="矩形 5"/>
          <p:cNvSpPr/>
          <p:nvPr/>
        </p:nvSpPr>
        <p:spPr>
          <a:xfrm>
            <a:off x="40754" y="2288059"/>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）物谜</a:t>
            </a:r>
          </a:p>
        </p:txBody>
      </p:sp>
      <p:sp>
        <p:nvSpPr>
          <p:cNvPr id="7" name="Rectangle 1"/>
          <p:cNvSpPr>
            <a:spLocks noChangeArrowheads="1"/>
          </p:cNvSpPr>
          <p:nvPr/>
        </p:nvSpPr>
        <p:spPr bwMode="auto">
          <a:xfrm>
            <a:off x="237490" y="2979574"/>
            <a:ext cx="11717020" cy="23069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以</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具体事物</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作谜底的，称为</a:t>
            </a:r>
            <a:r>
              <a:rPr kumimoji="0" lang="zh-CN" altLang="en-US" sz="2400" b="0" i="1"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物谜</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数量最多，最多见，最具有民间生活的情趣和活泼诙谐的民间语言风格。大多以比喻、拟人、想象和联想等修辞手法设计谜面，在平凡生活中发掘出丰富的智慧。</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pic>
        <p:nvPicPr>
          <p:cNvPr id="11" name="图片 10"/>
          <p:cNvPicPr>
            <a:picLocks noChangeAspect="1"/>
          </p:cNvPicPr>
          <p:nvPr/>
        </p:nvPicPr>
        <p:blipFill>
          <a:blip r:embed="rId4"/>
          <a:stretch>
            <a:fillRect/>
          </a:stretch>
        </p:blipFill>
        <p:spPr>
          <a:xfrm>
            <a:off x="8678486" y="0"/>
            <a:ext cx="3513513" cy="1143286"/>
          </a:xfrm>
          <a:prstGeom prst="rect">
            <a:avLst/>
          </a:prstGeom>
        </p:spPr>
      </p:pic>
    </p:spTree>
    <p:custDataLst>
      <p:tags r:id="rId1"/>
    </p:custDataLst>
    <p:extLst>
      <p:ext uri="{BB962C8B-B14F-4D97-AF65-F5344CB8AC3E}">
        <p14:creationId xmlns:p14="http://schemas.microsoft.com/office/powerpoint/2010/main" val="6915795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1"/>
          <p:cNvSpPr>
            <a:spLocks noChangeArrowheads="1"/>
          </p:cNvSpPr>
          <p:nvPr/>
        </p:nvSpPr>
        <p:spPr bwMode="auto">
          <a:xfrm>
            <a:off x="716298" y="2105639"/>
            <a:ext cx="10687351" cy="643890"/>
          </a:xfrm>
          <a:prstGeom prst="rect">
            <a:avLst/>
          </a:prstGeom>
          <a:noFill/>
          <a:ln w="9525">
            <a:noFill/>
            <a:miter lim="800000"/>
          </a:ln>
          <a:effectLst/>
        </p:spPr>
        <p:txBody>
          <a:bodyPr vert="horz" wrap="square" lIns="91425" tIns="45712" rIns="91425" bIns="45712" numCol="1" anchor="ctr" anchorCtr="0" compatLnSpc="1">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一个老婆婆，身上捆根草索索。</a:t>
            </a:r>
            <a:r>
              <a:rPr kumimoji="0" lang="en-US" altLang="zh-CN"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2" name="矩形 1"/>
          <p:cNvSpPr/>
          <p:nvPr/>
        </p:nvSpPr>
        <p:spPr>
          <a:xfrm>
            <a:off x="716298" y="4439365"/>
            <a:ext cx="9266555" cy="64516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小小诸葛亮，坐在屋角上。摆下八卦阵，要捉飞来将。</a:t>
            </a:r>
            <a:r>
              <a:rPr kumimoji="0" lang="en-US" altLang="zh-CN"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5468"/>
          <a:stretch>
            <a:fillRect/>
          </a:stretch>
        </p:blipFill>
        <p:spPr>
          <a:xfrm>
            <a:off x="9714902" y="3834758"/>
            <a:ext cx="2477098" cy="2006775"/>
          </a:xfrm>
          <a:prstGeom prst="rect">
            <a:avLst/>
          </a:prstGeom>
        </p:spPr>
      </p:pic>
      <p:pic>
        <p:nvPicPr>
          <p:cNvPr id="3" name="图片 2"/>
          <p:cNvPicPr>
            <a:picLocks noChangeAspect="1"/>
          </p:cNvPicPr>
          <p:nvPr/>
        </p:nvPicPr>
        <p:blipFill>
          <a:blip r:embed="rId4"/>
          <a:stretch>
            <a:fillRect/>
          </a:stretch>
        </p:blipFill>
        <p:spPr>
          <a:xfrm>
            <a:off x="6539915" y="1364777"/>
            <a:ext cx="2674160" cy="2125614"/>
          </a:xfrm>
          <a:prstGeom prst="rect">
            <a:avLst/>
          </a:prstGeom>
        </p:spPr>
      </p:pic>
      <p:sp>
        <p:nvSpPr>
          <p:cNvPr id="6" name="文本框 5">
            <a:extLst>
              <a:ext uri="{FF2B5EF4-FFF2-40B4-BE49-F238E27FC236}">
                <a16:creationId xmlns:a16="http://schemas.microsoft.com/office/drawing/2014/main" xmlns="" id="{369A270C-4859-724E-89AC-EFD2AFB9FEF8}"/>
              </a:ext>
            </a:extLst>
          </p:cNvPr>
          <p:cNvSpPr txBox="1"/>
          <p:nvPr/>
        </p:nvSpPr>
        <p:spPr>
          <a:xfrm>
            <a:off x="280948" y="625802"/>
            <a:ext cx="3674404"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民间谜语的分类</a:t>
            </a:r>
          </a:p>
        </p:txBody>
      </p:sp>
      <p:pic>
        <p:nvPicPr>
          <p:cNvPr id="7" name="图片 6"/>
          <p:cNvPicPr>
            <a:picLocks noChangeAspect="1"/>
          </p:cNvPicPr>
          <p:nvPr/>
        </p:nvPicPr>
        <p:blipFill>
          <a:blip r:embed="rId5"/>
          <a:stretch>
            <a:fillRect/>
          </a:stretch>
        </p:blipFill>
        <p:spPr>
          <a:xfrm>
            <a:off x="8678486" y="0"/>
            <a:ext cx="3513513" cy="1143286"/>
          </a:xfrm>
          <a:prstGeom prst="rect">
            <a:avLst/>
          </a:prstGeom>
        </p:spPr>
      </p:pic>
      <p:sp>
        <p:nvSpPr>
          <p:cNvPr id="9" name="矩形 8"/>
          <p:cNvSpPr/>
          <p:nvPr/>
        </p:nvSpPr>
        <p:spPr>
          <a:xfrm>
            <a:off x="0" y="1457578"/>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）物谜</a:t>
            </a:r>
          </a:p>
        </p:txBody>
      </p:sp>
    </p:spTree>
    <p:custDataLst>
      <p:tags r:id="rId1"/>
    </p:custDataLst>
    <p:extLst>
      <p:ext uri="{BB962C8B-B14F-4D97-AF65-F5344CB8AC3E}">
        <p14:creationId xmlns:p14="http://schemas.microsoft.com/office/powerpoint/2010/main" val="119616735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1"/>
          <p:cNvSpPr>
            <a:spLocks noChangeArrowheads="1"/>
          </p:cNvSpPr>
          <p:nvPr/>
        </p:nvSpPr>
        <p:spPr bwMode="auto">
          <a:xfrm>
            <a:off x="716298" y="2105639"/>
            <a:ext cx="10687351" cy="643890"/>
          </a:xfrm>
          <a:prstGeom prst="rect">
            <a:avLst/>
          </a:prstGeom>
          <a:noFill/>
          <a:ln w="9525">
            <a:noFill/>
            <a:miter lim="800000"/>
          </a:ln>
          <a:effectLst/>
        </p:spPr>
        <p:txBody>
          <a:bodyPr vert="horz" wrap="square" lIns="91425" tIns="45712" rIns="91425" bIns="45712" numCol="1" anchor="ctr" anchorCtr="0" compatLnSpc="1">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一个老婆婆，身上捆根草索索。</a:t>
            </a:r>
            <a:r>
              <a:rPr kumimoji="0" lang="en-US" altLang="zh-CN"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mn-cs"/>
              </a:rPr>
              <a:t>白菜</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2" name="矩形 1"/>
          <p:cNvSpPr/>
          <p:nvPr/>
        </p:nvSpPr>
        <p:spPr>
          <a:xfrm>
            <a:off x="716298" y="4439365"/>
            <a:ext cx="9266555" cy="64633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小小诸葛亮，坐在屋角上。摆下八卦阵，要捉飞来将。</a:t>
            </a:r>
            <a:r>
              <a:rPr kumimoji="0" lang="en-US" altLang="zh-CN"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lang="zh-CN" altLang="en-US" sz="2400" noProof="0" dirty="0" smtClean="0">
                <a:solidFill>
                  <a:prstClr val="black"/>
                </a:solidFill>
                <a:latin typeface="楷体" panose="02010609060101010101" pitchFamily="49" charset="-122"/>
                <a:ea typeface="楷体" panose="02010609060101010101" pitchFamily="49" charset="-122"/>
                <a:cs typeface="Calibri" panose="020F0502020204030204" charset="0"/>
              </a:rPr>
              <a:t>蜘蛛</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5468"/>
          <a:stretch>
            <a:fillRect/>
          </a:stretch>
        </p:blipFill>
        <p:spPr>
          <a:xfrm>
            <a:off x="9714902" y="3834758"/>
            <a:ext cx="2477098" cy="2006775"/>
          </a:xfrm>
          <a:prstGeom prst="rect">
            <a:avLst/>
          </a:prstGeom>
        </p:spPr>
      </p:pic>
      <p:pic>
        <p:nvPicPr>
          <p:cNvPr id="3" name="图片 2"/>
          <p:cNvPicPr>
            <a:picLocks noChangeAspect="1"/>
          </p:cNvPicPr>
          <p:nvPr/>
        </p:nvPicPr>
        <p:blipFill>
          <a:blip r:embed="rId4"/>
          <a:stretch>
            <a:fillRect/>
          </a:stretch>
        </p:blipFill>
        <p:spPr>
          <a:xfrm>
            <a:off x="6539915" y="1364777"/>
            <a:ext cx="2674160" cy="2125614"/>
          </a:xfrm>
          <a:prstGeom prst="rect">
            <a:avLst/>
          </a:prstGeom>
        </p:spPr>
      </p:pic>
      <p:sp>
        <p:nvSpPr>
          <p:cNvPr id="6" name="文本框 5">
            <a:extLst>
              <a:ext uri="{FF2B5EF4-FFF2-40B4-BE49-F238E27FC236}">
                <a16:creationId xmlns:a16="http://schemas.microsoft.com/office/drawing/2014/main" xmlns="" id="{369A270C-4859-724E-89AC-EFD2AFB9FEF8}"/>
              </a:ext>
            </a:extLst>
          </p:cNvPr>
          <p:cNvSpPr txBox="1"/>
          <p:nvPr/>
        </p:nvSpPr>
        <p:spPr>
          <a:xfrm>
            <a:off x="280948" y="625802"/>
            <a:ext cx="3674404"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民间谜语的分类</a:t>
            </a:r>
          </a:p>
        </p:txBody>
      </p:sp>
      <p:pic>
        <p:nvPicPr>
          <p:cNvPr id="7" name="图片 6"/>
          <p:cNvPicPr>
            <a:picLocks noChangeAspect="1"/>
          </p:cNvPicPr>
          <p:nvPr/>
        </p:nvPicPr>
        <p:blipFill>
          <a:blip r:embed="rId5"/>
          <a:stretch>
            <a:fillRect/>
          </a:stretch>
        </p:blipFill>
        <p:spPr>
          <a:xfrm>
            <a:off x="8678486" y="0"/>
            <a:ext cx="3513513" cy="1143286"/>
          </a:xfrm>
          <a:prstGeom prst="rect">
            <a:avLst/>
          </a:prstGeom>
        </p:spPr>
      </p:pic>
      <p:sp>
        <p:nvSpPr>
          <p:cNvPr id="9" name="矩形 8"/>
          <p:cNvSpPr/>
          <p:nvPr/>
        </p:nvSpPr>
        <p:spPr>
          <a:xfrm>
            <a:off x="0" y="1457578"/>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）物谜</a:t>
            </a:r>
          </a:p>
        </p:txBody>
      </p:sp>
    </p:spTree>
    <p:custDataLst>
      <p:tags r:id="rId1"/>
    </p:custDataLst>
    <p:extLst>
      <p:ext uri="{BB962C8B-B14F-4D97-AF65-F5344CB8AC3E}">
        <p14:creationId xmlns:p14="http://schemas.microsoft.com/office/powerpoint/2010/main" val="17814605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1280" y="1550353"/>
            <a:ext cx="12029440" cy="7372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根据谜底所反映的事物性质和对象，一般分为三大类：</a:t>
            </a: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物谜、事谜、字谜</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850" y="5126519"/>
            <a:ext cx="3232150" cy="1701165"/>
          </a:xfrm>
          <a:prstGeom prst="rect">
            <a:avLst/>
          </a:prstGeom>
        </p:spPr>
      </p:pic>
      <p:sp>
        <p:nvSpPr>
          <p:cNvPr id="3" name="文本框 2"/>
          <p:cNvSpPr txBox="1"/>
          <p:nvPr/>
        </p:nvSpPr>
        <p:spPr>
          <a:xfrm>
            <a:off x="280948" y="625802"/>
            <a:ext cx="3674404"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民间谜语的分类</a:t>
            </a:r>
          </a:p>
        </p:txBody>
      </p:sp>
      <p:sp>
        <p:nvSpPr>
          <p:cNvPr id="24" name="五边形 23"/>
          <p:cNvSpPr/>
          <p:nvPr/>
        </p:nvSpPr>
        <p:spPr>
          <a:xfrm flipH="1">
            <a:off x="4390205" y="622316"/>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6" name="矩形 5"/>
          <p:cNvSpPr/>
          <p:nvPr/>
        </p:nvSpPr>
        <p:spPr>
          <a:xfrm>
            <a:off x="40754" y="2288059"/>
            <a:ext cx="7632054"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6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lang="en-US" altLang="zh-CN" sz="2600" b="1" dirty="0">
                <a:solidFill>
                  <a:prstClr val="black"/>
                </a:solidFill>
                <a:latin typeface="微软雅黑" panose="020B0503020204020204" charset="-122"/>
                <a:ea typeface="微软雅黑" panose="020B0503020204020204" charset="-122"/>
                <a:cs typeface="Calibri" panose="020F0502020204030204" charset="0"/>
              </a:rPr>
              <a:t>2</a:t>
            </a:r>
            <a:r>
              <a:rPr kumimoji="0" lang="zh-CN" altLang="en-US" sz="26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）事谜</a:t>
            </a:r>
            <a:endPar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7" name="Rectangle 1"/>
          <p:cNvSpPr>
            <a:spLocks noChangeArrowheads="1"/>
          </p:cNvSpPr>
          <p:nvPr/>
        </p:nvSpPr>
        <p:spPr bwMode="auto">
          <a:xfrm>
            <a:off x="237490" y="3011527"/>
            <a:ext cx="11717020" cy="2243050"/>
          </a:xfrm>
          <a:prstGeom prst="rect">
            <a:avLst/>
          </a:prstGeom>
          <a:noFill/>
          <a:ln w="9525">
            <a:noFill/>
            <a:miter lim="800000"/>
          </a:ln>
          <a:effectLst/>
        </p:spPr>
        <p:txBody>
          <a:bodyPr vert="horz" wrap="square" lIns="91440" tIns="45720" rIns="91440" bIns="45720" numCol="1" anchor="ctr" anchorCtr="0" compatLnSpc="1">
            <a:spAutoFit/>
          </a:bodyPr>
          <a:lstStyle/>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Calibri" panose="020F0502020204030204" charset="0"/>
              </a:rPr>
              <a:t>以一定的动作、行为或事件的发展以及某种</a:t>
            </a:r>
            <a:r>
              <a:rPr lang="zh-CN" altLang="en-US" sz="2400" b="1" dirty="0">
                <a:solidFill>
                  <a:srgbClr val="C00000"/>
                </a:solidFill>
                <a:latin typeface="微软雅黑" panose="020B0503020204020204" charset="-122"/>
                <a:ea typeface="微软雅黑" panose="020B0503020204020204" charset="-122"/>
                <a:cs typeface="Calibri" panose="020F0502020204030204" charset="0"/>
              </a:rPr>
              <a:t>动态</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中的生活内容或自然现象作谜底的谜语，称为</a:t>
            </a:r>
            <a:r>
              <a:rPr lang="zh-CN" altLang="en-US" sz="2400" b="1" dirty="0">
                <a:solidFill>
                  <a:srgbClr val="C00000"/>
                </a:solidFill>
                <a:latin typeface="微软雅黑" panose="020B0503020204020204" charset="-122"/>
                <a:ea typeface="微软雅黑" panose="020B0503020204020204" charset="-122"/>
                <a:cs typeface="Calibri" panose="020F0502020204030204" charset="0"/>
              </a:rPr>
              <a:t>事谜</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a:t>
            </a:r>
            <a:endParaRPr lang="en-US" altLang="zh-CN" sz="24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Calibri" panose="020F0502020204030204" charset="0"/>
              </a:rPr>
              <a:t>通过描写、比喻、暗示等表现手法设计谜面，以诗的形式揭示事物的存在和运动状态</a:t>
            </a:r>
            <a:r>
              <a:rPr lang="zh-CN" altLang="en-US" sz="2400" dirty="0" smtClean="0">
                <a:solidFill>
                  <a:prstClr val="black"/>
                </a:solidFill>
                <a:latin typeface="微软雅黑" panose="020B0503020204020204" charset="-122"/>
                <a:ea typeface="微软雅黑" panose="020B0503020204020204" charset="-122"/>
                <a:cs typeface="Calibri" panose="020F0502020204030204" charset="0"/>
              </a:rPr>
              <a:t>。</a:t>
            </a:r>
            <a:endParaRPr lang="zh-CN" altLang="en-US" sz="2400" dirty="0">
              <a:solidFill>
                <a:prstClr val="black"/>
              </a:solidFill>
              <a:latin typeface="微软雅黑" panose="020B0503020204020204" charset="-122"/>
              <a:ea typeface="微软雅黑" panose="020B0503020204020204" charset="-122"/>
              <a:cs typeface="Calibri" panose="020F0502020204030204" charset="0"/>
            </a:endParaRPr>
          </a:p>
        </p:txBody>
      </p:sp>
      <p:pic>
        <p:nvPicPr>
          <p:cNvPr id="11" name="图片 10"/>
          <p:cNvPicPr>
            <a:picLocks noChangeAspect="1"/>
          </p:cNvPicPr>
          <p:nvPr/>
        </p:nvPicPr>
        <p:blipFill>
          <a:blip r:embed="rId4"/>
          <a:stretch>
            <a:fillRect/>
          </a:stretch>
        </p:blipFill>
        <p:spPr>
          <a:xfrm>
            <a:off x="8678486" y="0"/>
            <a:ext cx="3513513" cy="1143286"/>
          </a:xfrm>
          <a:prstGeom prst="rect">
            <a:avLst/>
          </a:prstGeom>
        </p:spPr>
      </p:pic>
    </p:spTree>
    <p:custDataLst>
      <p:tags r:id="rId1"/>
    </p:custDataLst>
    <p:extLst>
      <p:ext uri="{BB962C8B-B14F-4D97-AF65-F5344CB8AC3E}">
        <p14:creationId xmlns:p14="http://schemas.microsoft.com/office/powerpoint/2010/main" val="732924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060" y="153670"/>
            <a:ext cx="652272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sym typeface="+mn-ea"/>
              </a:rPr>
              <a:t>7.2.2 </a:t>
            </a:r>
            <a:r>
              <a:rPr lang="zh-CN" altLang="en-US" sz="2800" b="1" dirty="0" smtClean="0">
                <a:solidFill>
                  <a:srgbClr val="0070C0"/>
                </a:solidFill>
                <a:latin typeface="微软雅黑" panose="020B0503020204020204" charset="-122"/>
                <a:ea typeface="微软雅黑" panose="020B0503020204020204" charset="-122"/>
                <a:sym typeface="+mn-ea"/>
              </a:rPr>
              <a:t>民间叙事长诗的</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sym typeface="+mn-ea"/>
              </a:rPr>
              <a:t>发展</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endParaRPr>
          </a:p>
        </p:txBody>
      </p:sp>
      <p:sp>
        <p:nvSpPr>
          <p:cNvPr id="2" name="五边形 1"/>
          <p:cNvSpPr/>
          <p:nvPr/>
        </p:nvSpPr>
        <p:spPr>
          <a:xfrm flipH="1">
            <a:off x="6773444" y="3643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选择题</a:t>
            </a:r>
          </a:p>
        </p:txBody>
      </p:sp>
      <p:sp>
        <p:nvSpPr>
          <p:cNvPr id="23" name="五边形 22"/>
          <p:cNvSpPr/>
          <p:nvPr/>
        </p:nvSpPr>
        <p:spPr>
          <a:xfrm flipH="1">
            <a:off x="4728744" y="3643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pic>
        <p:nvPicPr>
          <p:cNvPr id="7" name="图片 6"/>
          <p:cNvPicPr>
            <a:picLocks noChangeAspect="1"/>
          </p:cNvPicPr>
          <p:nvPr/>
        </p:nvPicPr>
        <p:blipFill>
          <a:blip r:embed="rId3"/>
          <a:stretch>
            <a:fillRect/>
          </a:stretch>
        </p:blipFill>
        <p:spPr>
          <a:xfrm>
            <a:off x="9224210" y="18683"/>
            <a:ext cx="2999874" cy="1423991"/>
          </a:xfrm>
          <a:prstGeom prst="rect">
            <a:avLst/>
          </a:prstGeom>
        </p:spPr>
      </p:pic>
      <p:cxnSp>
        <p:nvCxnSpPr>
          <p:cNvPr id="8" name="直线箭头连接符 7"/>
          <p:cNvCxnSpPr/>
          <p:nvPr/>
        </p:nvCxnSpPr>
        <p:spPr>
          <a:xfrm>
            <a:off x="1230086" y="3178629"/>
            <a:ext cx="9590314" cy="10885"/>
          </a:xfrm>
          <a:prstGeom prst="straightConnector1">
            <a:avLst/>
          </a:prstGeom>
          <a:ln>
            <a:tailEnd type="triangle"/>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a:off x="2024743" y="3189514"/>
            <a:ext cx="10886"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30086" y="3657600"/>
            <a:ext cx="1970315" cy="1200329"/>
          </a:xfrm>
          <a:prstGeom prst="rect">
            <a:avLst/>
          </a:prstGeom>
          <a:noFill/>
        </p:spPr>
        <p:txBody>
          <a:bodyPr wrap="square" rtlCol="0">
            <a:spAutoFit/>
          </a:bodyPr>
          <a:lstStyle/>
          <a:p>
            <a:r>
              <a:rPr kumimoji="1" lang="zh-CN" altLang="en-US" dirty="0" smtClean="0">
                <a:solidFill>
                  <a:srgbClr val="0070C0"/>
                </a:solidFill>
              </a:rPr>
              <a:t>周至春秋中叶</a:t>
            </a:r>
            <a:endParaRPr kumimoji="1" lang="en-US" altLang="zh-CN" dirty="0" smtClean="0">
              <a:solidFill>
                <a:srgbClr val="0070C0"/>
              </a:solidFill>
            </a:endParaRPr>
          </a:p>
          <a:p>
            <a:pPr lvl="0"/>
            <a:r>
              <a:rPr lang="zh-CN" altLang="zh-CN" b="1" dirty="0">
                <a:solidFill>
                  <a:srgbClr val="FF0000"/>
                </a:solidFill>
                <a:latin typeface="微软雅黑" panose="020B0503020204020204" charset="-122"/>
                <a:ea typeface="微软雅黑" panose="020B0503020204020204" charset="-122"/>
                <a:sym typeface="+mn-ea"/>
              </a:rPr>
              <a:t>《诗经》</a:t>
            </a:r>
            <a:r>
              <a:rPr lang="zh-CN" altLang="zh-CN" dirty="0">
                <a:solidFill>
                  <a:prstClr val="black"/>
                </a:solidFill>
                <a:latin typeface="微软雅黑" panose="020B0503020204020204" charset="-122"/>
                <a:ea typeface="微软雅黑" panose="020B0503020204020204" charset="-122"/>
                <a:sym typeface="+mn-ea"/>
              </a:rPr>
              <a:t>已有叙事诗的萌芽。</a:t>
            </a:r>
            <a:endParaRPr lang="en-US" altLang="zh-CN" dirty="0">
              <a:solidFill>
                <a:prstClr val="black"/>
              </a:solidFill>
              <a:latin typeface="微软雅黑" panose="020B0503020204020204" charset="-122"/>
              <a:ea typeface="微软雅黑" panose="020B0503020204020204" charset="-122"/>
            </a:endParaRPr>
          </a:p>
          <a:p>
            <a:endParaRPr kumimoji="1" lang="zh-CN" altLang="en-US" dirty="0"/>
          </a:p>
        </p:txBody>
      </p:sp>
      <p:cxnSp>
        <p:nvCxnSpPr>
          <p:cNvPr id="13" name="直线箭头连接符 12"/>
          <p:cNvCxnSpPr/>
          <p:nvPr/>
        </p:nvCxnSpPr>
        <p:spPr>
          <a:xfrm flipV="1">
            <a:off x="3200401" y="2721429"/>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56904" y="2064212"/>
            <a:ext cx="1698171" cy="646331"/>
          </a:xfrm>
          <a:prstGeom prst="rect">
            <a:avLst/>
          </a:prstGeom>
          <a:noFill/>
        </p:spPr>
        <p:txBody>
          <a:bodyPr wrap="square" rtlCol="0">
            <a:spAutoFit/>
          </a:bodyPr>
          <a:lstStyle/>
          <a:p>
            <a:r>
              <a:rPr lang="zh-CN" altLang="en-US" smtClean="0">
                <a:solidFill>
                  <a:srgbClr val="0070C0"/>
                </a:solidFill>
                <a:latin typeface="微软雅黑" panose="020B0503020204020204" charset="-122"/>
                <a:ea typeface="微软雅黑" panose="020B0503020204020204" charset="-122"/>
                <a:sym typeface="+mn-ea"/>
              </a:rPr>
              <a:t>汉代发展成熟</a:t>
            </a:r>
            <a:endParaRPr lang="en-US" altLang="zh-CN" dirty="0" smtClean="0">
              <a:solidFill>
                <a:srgbClr val="0070C0"/>
              </a:solidFill>
              <a:latin typeface="微软雅黑" panose="020B0503020204020204" charset="-122"/>
              <a:ea typeface="微软雅黑" panose="020B0503020204020204" charset="-122"/>
              <a:sym typeface="+mn-ea"/>
            </a:endParaRPr>
          </a:p>
          <a:p>
            <a:r>
              <a:rPr lang="zh-CN" altLang="zh-CN" b="1" dirty="0" smtClean="0">
                <a:solidFill>
                  <a:srgbClr val="FF0000"/>
                </a:solidFill>
                <a:latin typeface="微软雅黑" panose="020B0503020204020204" charset="-122"/>
                <a:ea typeface="微软雅黑" panose="020B0503020204020204" charset="-122"/>
                <a:sym typeface="+mn-ea"/>
              </a:rPr>
              <a:t>《</a:t>
            </a:r>
            <a:r>
              <a:rPr lang="zh-CN" altLang="zh-CN" b="1" dirty="0">
                <a:solidFill>
                  <a:srgbClr val="FF0000"/>
                </a:solidFill>
                <a:latin typeface="微软雅黑" panose="020B0503020204020204" charset="-122"/>
                <a:ea typeface="微软雅黑" panose="020B0503020204020204" charset="-122"/>
                <a:sym typeface="+mn-ea"/>
              </a:rPr>
              <a:t>焦仲卿妻》</a:t>
            </a:r>
            <a:endParaRPr kumimoji="1" lang="zh-CN" altLang="en-US" dirty="0"/>
          </a:p>
        </p:txBody>
      </p:sp>
    </p:spTree>
    <p:custDataLst>
      <p:tags r:id="rId1"/>
    </p:custDataLst>
    <p:extLst>
      <p:ext uri="{BB962C8B-B14F-4D97-AF65-F5344CB8AC3E}">
        <p14:creationId xmlns:p14="http://schemas.microsoft.com/office/powerpoint/2010/main" val="202320040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1"/>
          <p:cNvSpPr>
            <a:spLocks noChangeArrowheads="1"/>
          </p:cNvSpPr>
          <p:nvPr/>
        </p:nvSpPr>
        <p:spPr bwMode="auto">
          <a:xfrm>
            <a:off x="460168" y="1424669"/>
            <a:ext cx="10882746" cy="646315"/>
          </a:xfrm>
          <a:prstGeom prst="rect">
            <a:avLst/>
          </a:prstGeom>
          <a:noFill/>
          <a:ln w="9525">
            <a:noFill/>
            <a:miter lim="800000"/>
          </a:ln>
          <a:effectLst/>
        </p:spPr>
        <p:txBody>
          <a:bodyPr vert="horz" wrap="square" lIns="91425" tIns="45712" rIns="91425" bIns="45712" numCol="1" anchor="ctr" anchorCtr="0" compatLnSpc="1">
            <a:spAutoFit/>
          </a:bodyPr>
          <a:lstStyle/>
          <a:p>
            <a:pPr marL="0" marR="0" lvl="0" indent="0" algn="l" defTabSz="914400" rtl="0" eaLnBrk="1" fontAlgn="base" latinLnBrk="0" hangingPunct="0">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人行千里脚不移，吃鱼吃肉肚中饥，银钱到手仍无有，下雨下雪不湿衣。</a:t>
            </a:r>
            <a:r>
              <a:rPr kumimoji="0" lang="en-US" altLang="zh-CN"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2" name="矩形 1"/>
          <p:cNvSpPr/>
          <p:nvPr/>
        </p:nvSpPr>
        <p:spPr>
          <a:xfrm>
            <a:off x="460167" y="3529592"/>
            <a:ext cx="9543804" cy="64633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十个和</a:t>
            </a:r>
            <a:r>
              <a:rPr kumimoji="0" lang="zh-CN" altLang="en-US" sz="2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尚拉口袋</a:t>
            </a:r>
            <a:r>
              <a:rPr kumimoji="0" lang="zh-CN" altLang="en-US" sz="2400" b="0" i="0" u="none" strike="noStrike" kern="1200" cap="none" spc="0" normalizeH="0" baseline="0" noProof="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，五</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个和尚往里走。</a:t>
            </a:r>
            <a:r>
              <a:rPr kumimoji="0" lang="en-US" altLang="zh-CN"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6" name="文本框 5">
            <a:extLst>
              <a:ext uri="{FF2B5EF4-FFF2-40B4-BE49-F238E27FC236}">
                <a16:creationId xmlns:a16="http://schemas.microsoft.com/office/drawing/2014/main" xmlns="" id="{A2EF66FC-DF2C-4549-8736-C38472CF0537}"/>
              </a:ext>
            </a:extLst>
          </p:cNvPr>
          <p:cNvSpPr txBox="1"/>
          <p:nvPr/>
        </p:nvSpPr>
        <p:spPr>
          <a:xfrm>
            <a:off x="280948" y="625802"/>
            <a:ext cx="3674404"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民间谜语的分类</a:t>
            </a:r>
          </a:p>
        </p:txBody>
      </p:sp>
      <p:pic>
        <p:nvPicPr>
          <p:cNvPr id="7" name="图片 6"/>
          <p:cNvPicPr>
            <a:picLocks noChangeAspect="1"/>
          </p:cNvPicPr>
          <p:nvPr/>
        </p:nvPicPr>
        <p:blipFill>
          <a:blip r:embed="rId3"/>
          <a:stretch>
            <a:fillRect/>
          </a:stretch>
        </p:blipFill>
        <p:spPr>
          <a:xfrm>
            <a:off x="8678486" y="0"/>
            <a:ext cx="3513513" cy="1143286"/>
          </a:xfrm>
          <a:prstGeom prst="rect">
            <a:avLst/>
          </a:prstGeom>
        </p:spPr>
      </p:pic>
    </p:spTree>
    <p:custDataLst>
      <p:tags r:id="rId1"/>
    </p:custDataLst>
    <p:extLst>
      <p:ext uri="{BB962C8B-B14F-4D97-AF65-F5344CB8AC3E}">
        <p14:creationId xmlns:p14="http://schemas.microsoft.com/office/powerpoint/2010/main" val="5525460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1"/>
          <p:cNvSpPr>
            <a:spLocks noChangeArrowheads="1"/>
          </p:cNvSpPr>
          <p:nvPr/>
        </p:nvSpPr>
        <p:spPr bwMode="auto">
          <a:xfrm>
            <a:off x="460168" y="1149022"/>
            <a:ext cx="5883275" cy="1197610"/>
          </a:xfrm>
          <a:prstGeom prst="rect">
            <a:avLst/>
          </a:prstGeom>
          <a:noFill/>
          <a:ln w="9525">
            <a:noFill/>
            <a:miter lim="800000"/>
          </a:ln>
          <a:effectLst/>
        </p:spPr>
        <p:txBody>
          <a:bodyPr vert="horz" wrap="square" lIns="91425" tIns="45712" rIns="91425" bIns="45712" numCol="1" anchor="ctr" anchorCtr="0" compatLnSpc="1">
            <a:spAutoFit/>
          </a:bodyPr>
          <a:lstStyle/>
          <a:p>
            <a:pPr marL="0" marR="0" lvl="0" indent="0" algn="l" defTabSz="914400" rtl="0" eaLnBrk="1" fontAlgn="base" latinLnBrk="0" hangingPunct="0">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人行千里脚不移，吃鱼吃肉肚中饥，银钱到手仍无有，下雨下雪不湿衣。</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做梦</a:t>
            </a:r>
          </a:p>
        </p:txBody>
      </p:sp>
      <p:sp>
        <p:nvSpPr>
          <p:cNvPr id="2" name="矩形 1"/>
          <p:cNvSpPr/>
          <p:nvPr/>
        </p:nvSpPr>
        <p:spPr>
          <a:xfrm>
            <a:off x="460168" y="3529592"/>
            <a:ext cx="3992880" cy="1198880"/>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十个和尚拉口袋，</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五个和尚往里走。</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穿袜</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53" y="1143286"/>
            <a:ext cx="3584125" cy="234884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520" y="4011286"/>
            <a:ext cx="2790389" cy="2095173"/>
          </a:xfrm>
          <a:prstGeom prst="rect">
            <a:avLst/>
          </a:prstGeom>
        </p:spPr>
      </p:pic>
      <p:sp>
        <p:nvSpPr>
          <p:cNvPr id="6" name="文本框 5">
            <a:extLst>
              <a:ext uri="{FF2B5EF4-FFF2-40B4-BE49-F238E27FC236}">
                <a16:creationId xmlns:a16="http://schemas.microsoft.com/office/drawing/2014/main" xmlns="" id="{A2EF66FC-DF2C-4549-8736-C38472CF0537}"/>
              </a:ext>
            </a:extLst>
          </p:cNvPr>
          <p:cNvSpPr txBox="1"/>
          <p:nvPr/>
        </p:nvSpPr>
        <p:spPr>
          <a:xfrm>
            <a:off x="280948" y="625802"/>
            <a:ext cx="3674404"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民间谜语的分类</a:t>
            </a:r>
          </a:p>
        </p:txBody>
      </p:sp>
      <p:pic>
        <p:nvPicPr>
          <p:cNvPr id="7" name="图片 6"/>
          <p:cNvPicPr>
            <a:picLocks noChangeAspect="1"/>
          </p:cNvPicPr>
          <p:nvPr/>
        </p:nvPicPr>
        <p:blipFill>
          <a:blip r:embed="rId5"/>
          <a:stretch>
            <a:fillRect/>
          </a:stretch>
        </p:blipFill>
        <p:spPr>
          <a:xfrm>
            <a:off x="8678486" y="0"/>
            <a:ext cx="3513513" cy="1143286"/>
          </a:xfrm>
          <a:prstGeom prst="rect">
            <a:avLst/>
          </a:prstGeom>
        </p:spPr>
      </p:pic>
    </p:spTree>
    <p:custDataLst>
      <p:tags r:id="rId1"/>
    </p:custDataLst>
    <p:extLst>
      <p:ext uri="{BB962C8B-B14F-4D97-AF65-F5344CB8AC3E}">
        <p14:creationId xmlns:p14="http://schemas.microsoft.com/office/powerpoint/2010/main" val="126806556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1280" y="1550353"/>
            <a:ext cx="12029440" cy="7372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根据谜底所反映的事物性质和对象，一般分为三大类：</a:t>
            </a: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物谜、事谜、字谜</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850" y="5126519"/>
            <a:ext cx="3232150" cy="1701165"/>
          </a:xfrm>
          <a:prstGeom prst="rect">
            <a:avLst/>
          </a:prstGeom>
        </p:spPr>
      </p:pic>
      <p:sp>
        <p:nvSpPr>
          <p:cNvPr id="3" name="文本框 2"/>
          <p:cNvSpPr txBox="1"/>
          <p:nvPr/>
        </p:nvSpPr>
        <p:spPr>
          <a:xfrm>
            <a:off x="280948" y="625802"/>
            <a:ext cx="3674404"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民间谜语的分类</a:t>
            </a:r>
          </a:p>
        </p:txBody>
      </p:sp>
      <p:sp>
        <p:nvSpPr>
          <p:cNvPr id="24" name="五边形 23"/>
          <p:cNvSpPr/>
          <p:nvPr/>
        </p:nvSpPr>
        <p:spPr>
          <a:xfrm flipH="1">
            <a:off x="4390205" y="622316"/>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6" name="矩形 5"/>
          <p:cNvSpPr/>
          <p:nvPr/>
        </p:nvSpPr>
        <p:spPr>
          <a:xfrm>
            <a:off x="40754" y="2288059"/>
            <a:ext cx="7632054" cy="692497"/>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6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lang="en-US" altLang="zh-CN" sz="2600" b="1" dirty="0" smtClean="0">
                <a:solidFill>
                  <a:prstClr val="black"/>
                </a:solidFill>
                <a:latin typeface="微软雅黑" panose="020B0503020204020204" charset="-122"/>
                <a:ea typeface="微软雅黑" panose="020B0503020204020204" charset="-122"/>
                <a:cs typeface="Calibri" panose="020F0502020204030204" charset="0"/>
              </a:rPr>
              <a:t>3</a:t>
            </a:r>
            <a:r>
              <a:rPr kumimoji="0" lang="zh-CN" altLang="en-US" sz="26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）字谜</a:t>
            </a:r>
            <a:endParaRPr kumimoji="0" lang="zh-CN" altLang="en-US" sz="26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7" name="Rectangle 1"/>
          <p:cNvSpPr>
            <a:spLocks noChangeArrowheads="1"/>
          </p:cNvSpPr>
          <p:nvPr/>
        </p:nvSpPr>
        <p:spPr bwMode="auto">
          <a:xfrm>
            <a:off x="237490" y="2980556"/>
            <a:ext cx="11717020" cy="1689052"/>
          </a:xfrm>
          <a:prstGeom prst="rect">
            <a:avLst/>
          </a:prstGeom>
          <a:noFill/>
          <a:ln w="9525">
            <a:noFill/>
            <a:miter lim="800000"/>
          </a:ln>
          <a:effectLst/>
        </p:spPr>
        <p:txBody>
          <a:bodyPr vert="horz" wrap="square" lIns="91440" tIns="45720" rIns="91440" bIns="45720" numCol="1" anchor="ctr" anchorCtr="0" compatLnSpc="1">
            <a:spAutoFit/>
          </a:bodyPr>
          <a:lstStyle/>
          <a:p>
            <a:pPr lvl="0" indent="720090" fontAlgn="base" hangingPunct="0">
              <a:lnSpc>
                <a:spcPct val="150000"/>
              </a:lnSpc>
              <a:spcBef>
                <a:spcPct val="0"/>
              </a:spcBef>
              <a:spcAft>
                <a:spcPct val="0"/>
              </a:spcAft>
              <a:defRPr/>
            </a:pPr>
            <a:r>
              <a:rPr lang="zh-CN" altLang="en-US" sz="2400" dirty="0" smtClean="0">
                <a:solidFill>
                  <a:prstClr val="black"/>
                </a:solidFill>
                <a:latin typeface="微软雅黑" panose="020B0503020204020204" charset="-122"/>
                <a:ea typeface="微软雅黑" panose="020B0503020204020204" charset="-122"/>
                <a:cs typeface="Calibri" panose="020F0502020204030204" charset="0"/>
              </a:rPr>
              <a:t>指</a:t>
            </a:r>
            <a:r>
              <a:rPr lang="zh-CN" altLang="en-US" sz="2400" dirty="0" smtClean="0">
                <a:solidFill>
                  <a:srgbClr val="FF0000"/>
                </a:solidFill>
                <a:latin typeface="微软雅黑" panose="020B0503020204020204" charset="-122"/>
                <a:ea typeface="微软雅黑" panose="020B0503020204020204" charset="-122"/>
                <a:cs typeface="Calibri" panose="020F0502020204030204" charset="0"/>
              </a:rPr>
              <a:t>谜底</a:t>
            </a:r>
            <a:r>
              <a:rPr lang="zh-CN" altLang="en-US" sz="2400" dirty="0">
                <a:solidFill>
                  <a:srgbClr val="FF0000"/>
                </a:solidFill>
                <a:latin typeface="微软雅黑" panose="020B0503020204020204" charset="-122"/>
                <a:ea typeface="微软雅黑" panose="020B0503020204020204" charset="-122"/>
                <a:cs typeface="Calibri" panose="020F0502020204030204" charset="0"/>
              </a:rPr>
              <a:t>是“字”</a:t>
            </a:r>
            <a:r>
              <a:rPr lang="zh-CN" altLang="en-US" sz="2400" dirty="0">
                <a:solidFill>
                  <a:prstClr val="black"/>
                </a:solidFill>
                <a:latin typeface="微软雅黑" panose="020B0503020204020204" charset="-122"/>
                <a:ea typeface="微软雅黑" panose="020B0503020204020204" charset="-122"/>
                <a:cs typeface="Calibri" panose="020F0502020204030204" charset="0"/>
              </a:rPr>
              <a:t>的 谜语。</a:t>
            </a:r>
            <a:endParaRPr lang="en-US" altLang="zh-CN" sz="2400" dirty="0">
              <a:solidFill>
                <a:prstClr val="black"/>
              </a:solidFill>
              <a:latin typeface="微软雅黑" panose="020B0503020204020204" charset="-122"/>
              <a:ea typeface="微软雅黑" panose="020B0503020204020204" charset="-122"/>
              <a:cs typeface="Calibri" panose="020F0502020204030204" charset="0"/>
            </a:endParaRPr>
          </a:p>
          <a:p>
            <a:pPr lvl="0" indent="720090" fontAlgn="base" hangingPunct="0">
              <a:lnSpc>
                <a:spcPct val="150000"/>
              </a:lnSpc>
              <a:spcBef>
                <a:spcPct val="0"/>
              </a:spcBef>
              <a:spcAft>
                <a:spcPct val="0"/>
              </a:spcAft>
              <a:defRPr/>
            </a:pPr>
            <a:r>
              <a:rPr lang="zh-CN" altLang="en-US" sz="2400" dirty="0">
                <a:solidFill>
                  <a:prstClr val="black"/>
                </a:solidFill>
                <a:latin typeface="微软雅黑" panose="020B0503020204020204" charset="-122"/>
                <a:ea typeface="微软雅黑" panose="020B0503020204020204" charset="-122"/>
                <a:cs typeface="Calibri" panose="020F0502020204030204" charset="0"/>
              </a:rPr>
              <a:t>大多围绕文字的三个要素（音、形、义）进行描摹和暗示。常见表现手法有拟人、象形和会意、谐音等。</a:t>
            </a:r>
            <a:endParaRPr lang="en-US" altLang="zh-CN" sz="2400" dirty="0">
              <a:solidFill>
                <a:prstClr val="black"/>
              </a:solidFill>
              <a:latin typeface="微软雅黑" panose="020B0503020204020204" charset="-122"/>
              <a:ea typeface="微软雅黑" panose="020B0503020204020204" charset="-122"/>
              <a:cs typeface="Calibri" panose="020F0502020204030204" charset="0"/>
            </a:endParaRPr>
          </a:p>
        </p:txBody>
      </p:sp>
      <p:pic>
        <p:nvPicPr>
          <p:cNvPr id="11" name="图片 10"/>
          <p:cNvPicPr>
            <a:picLocks noChangeAspect="1"/>
          </p:cNvPicPr>
          <p:nvPr/>
        </p:nvPicPr>
        <p:blipFill>
          <a:blip r:embed="rId4"/>
          <a:stretch>
            <a:fillRect/>
          </a:stretch>
        </p:blipFill>
        <p:spPr>
          <a:xfrm>
            <a:off x="8678486" y="0"/>
            <a:ext cx="3513513" cy="1143286"/>
          </a:xfrm>
          <a:prstGeom prst="rect">
            <a:avLst/>
          </a:prstGeom>
        </p:spPr>
      </p:pic>
    </p:spTree>
    <p:custDataLst>
      <p:tags r:id="rId1"/>
    </p:custDataLst>
    <p:extLst>
      <p:ext uri="{BB962C8B-B14F-4D97-AF65-F5344CB8AC3E}">
        <p14:creationId xmlns:p14="http://schemas.microsoft.com/office/powerpoint/2010/main" val="204946067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9385" y="2274838"/>
            <a:ext cx="11873865"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mn-cs"/>
                <a:sym typeface="+mn-ea"/>
              </a:rPr>
              <a:t>王大</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姐头带两朵花。</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    一口咬断牛尾巴。</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    这个字真稀奇，池中没有水，地上没有泥。</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0" algn="l" defTabSz="914400" rtl="0" eaLnBrk="1" fontAlgn="base" latinLnBrk="0" hangingPunct="0">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    左看象不，右看象不，上看象不，下看象不。</a:t>
            </a:r>
            <a:r>
              <a:rPr kumimoji="0" lang="en-US" altLang="zh-CN" sz="2400" b="0" i="0" u="none" strike="noStrike" kern="1200" cap="none" spc="0" normalizeH="0" baseline="0" noProof="0" dirty="0">
                <a:ln>
                  <a:noFill/>
                </a:ln>
                <a:solidFill>
                  <a:prstClr val="black"/>
                </a:solidFill>
                <a:effectLst/>
                <a:uLnTx/>
                <a:uFillTx/>
                <a:latin typeface="仿宋" panose="02010609060101010101" charset="-122"/>
                <a:ea typeface="仿宋" panose="02010609060101010101" charset="-122"/>
                <a:cs typeface="Calibri" panose="020F0502020204030204" charset="0"/>
              </a:rPr>
              <a:t>    </a:t>
            </a:r>
          </a:p>
        </p:txBody>
      </p:sp>
      <p:sp>
        <p:nvSpPr>
          <p:cNvPr id="5" name="矩形 4"/>
          <p:cNvSpPr/>
          <p:nvPr/>
        </p:nvSpPr>
        <p:spPr>
          <a:xfrm>
            <a:off x="237804" y="1298323"/>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a:t>
            </a:r>
            <a:r>
              <a:rPr kumimoji="0" lang="en-US" altLang="zh-CN"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）字谜</a:t>
            </a:r>
          </a:p>
        </p:txBody>
      </p:sp>
      <p:sp>
        <p:nvSpPr>
          <p:cNvPr id="24" name="五边形 23"/>
          <p:cNvSpPr/>
          <p:nvPr/>
        </p:nvSpPr>
        <p:spPr>
          <a:xfrm flipH="1">
            <a:off x="3200934" y="81391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6" name="文本框 5">
            <a:extLst>
              <a:ext uri="{FF2B5EF4-FFF2-40B4-BE49-F238E27FC236}">
                <a16:creationId xmlns:a16="http://schemas.microsoft.com/office/drawing/2014/main" xmlns="" id="{B89B05B5-180A-E546-B543-4657E0B35524}"/>
              </a:ext>
            </a:extLst>
          </p:cNvPr>
          <p:cNvSpPr txBox="1"/>
          <p:nvPr/>
        </p:nvSpPr>
        <p:spPr>
          <a:xfrm>
            <a:off x="379427" y="186647"/>
            <a:ext cx="3674404"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民间谜语的分类</a:t>
            </a:r>
          </a:p>
        </p:txBody>
      </p:sp>
      <p:pic>
        <p:nvPicPr>
          <p:cNvPr id="7" name="图片 6"/>
          <p:cNvPicPr>
            <a:picLocks noChangeAspect="1"/>
          </p:cNvPicPr>
          <p:nvPr/>
        </p:nvPicPr>
        <p:blipFill>
          <a:blip r:embed="rId3"/>
          <a:stretch>
            <a:fillRect/>
          </a:stretch>
        </p:blipFill>
        <p:spPr>
          <a:xfrm>
            <a:off x="8678486" y="0"/>
            <a:ext cx="3513513" cy="1143286"/>
          </a:xfrm>
          <a:prstGeom prst="rect">
            <a:avLst/>
          </a:prstGeom>
        </p:spPr>
      </p:pic>
    </p:spTree>
    <p:custDataLst>
      <p:tags r:id="rId1"/>
    </p:custDataLst>
    <p:extLst>
      <p:ext uri="{BB962C8B-B14F-4D97-AF65-F5344CB8AC3E}">
        <p14:creationId xmlns:p14="http://schemas.microsoft.com/office/powerpoint/2010/main" val="9224752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4736" y="2260147"/>
            <a:ext cx="9825990" cy="267652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   </a:t>
            </a:r>
            <a:r>
              <a:rPr kumimoji="0" lang="en-US" altLang="zh-CN" sz="2800" b="0" i="0" u="none" strike="noStrike" kern="1200" cap="none" spc="0" normalizeH="0" baseline="0" noProof="0" dirty="0">
                <a:ln>
                  <a:noFill/>
                </a:ln>
                <a:solidFill>
                  <a:prstClr val="black"/>
                </a:solidFill>
                <a:effectLst/>
                <a:uLnTx/>
                <a:uFillTx/>
                <a:latin typeface="仿宋" panose="02010609060101010101" charset="-122"/>
                <a:ea typeface="仿宋" panose="02010609060101010101" charset="-122"/>
                <a:cs typeface="+mn-cs"/>
                <a:sym typeface="+mn-ea"/>
              </a:rPr>
              <a:t> </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王大姐头带两朵花。</a:t>
            </a:r>
            <a:r>
              <a:rPr kumimoji="0" lang="en-US" altLang="zh-CN"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a:t>
            </a: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sym typeface="+mn-ea"/>
              </a:rPr>
              <a:t>美</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   一口咬断牛尾巴。</a:t>
            </a:r>
            <a:r>
              <a:rPr kumimoji="0" lang="en-US" altLang="zh-CN"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a:t>
            </a: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sym typeface="+mn-ea"/>
              </a:rPr>
              <a:t>告</a:t>
            </a:r>
          </a:p>
          <a:p>
            <a:pPr marL="0" marR="0" lvl="0" indent="0" algn="l" defTabSz="914400" rtl="0" eaLnBrk="1" fontAlgn="base" latinLnBrk="0" hangingPunct="0">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   这个字真希奇，池中没有水，地上没有泥。</a:t>
            </a:r>
            <a:r>
              <a:rPr kumimoji="0" lang="en-US" altLang="zh-CN"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sym typeface="+mn-ea"/>
              </a:rPr>
              <a:t>也</a:t>
            </a:r>
          </a:p>
          <a:p>
            <a:pPr marL="0" marR="0" lvl="0" indent="0" algn="l" defTabSz="914400" rtl="0" eaLnBrk="1" fontAlgn="base" latinLnBrk="0" hangingPunct="0">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   左看象不，右看象不，上看象不，下看象不。</a:t>
            </a:r>
            <a:r>
              <a:rPr kumimoji="0" lang="en-US" altLang="zh-CN"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sym typeface="+mn-ea"/>
              </a:rPr>
              <a:t>米</a:t>
            </a:r>
          </a:p>
        </p:txBody>
      </p:sp>
      <p:sp>
        <p:nvSpPr>
          <p:cNvPr id="3" name="文本框 2"/>
          <p:cNvSpPr txBox="1"/>
          <p:nvPr/>
        </p:nvSpPr>
        <p:spPr>
          <a:xfrm>
            <a:off x="740724" y="1892584"/>
            <a:ext cx="894080" cy="52197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谜底</a:t>
            </a:r>
          </a:p>
        </p:txBody>
      </p:sp>
      <p:sp>
        <p:nvSpPr>
          <p:cNvPr id="4" name="文本框 3">
            <a:extLst>
              <a:ext uri="{FF2B5EF4-FFF2-40B4-BE49-F238E27FC236}">
                <a16:creationId xmlns:a16="http://schemas.microsoft.com/office/drawing/2014/main" xmlns="" id="{E19C7EA9-F4B8-8E42-9716-7C6FC4754BB9}"/>
              </a:ext>
            </a:extLst>
          </p:cNvPr>
          <p:cNvSpPr txBox="1"/>
          <p:nvPr/>
        </p:nvSpPr>
        <p:spPr>
          <a:xfrm>
            <a:off x="343929" y="376429"/>
            <a:ext cx="3674404"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9.2.2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民间谜语的分类</a:t>
            </a:r>
          </a:p>
        </p:txBody>
      </p:sp>
      <p:pic>
        <p:nvPicPr>
          <p:cNvPr id="5" name="图片 4"/>
          <p:cNvPicPr>
            <a:picLocks noChangeAspect="1"/>
          </p:cNvPicPr>
          <p:nvPr/>
        </p:nvPicPr>
        <p:blipFill>
          <a:blip r:embed="rId3"/>
          <a:stretch>
            <a:fillRect/>
          </a:stretch>
        </p:blipFill>
        <p:spPr>
          <a:xfrm>
            <a:off x="8678486" y="0"/>
            <a:ext cx="3513513" cy="1143286"/>
          </a:xfrm>
          <a:prstGeom prst="rect">
            <a:avLst/>
          </a:prstGeom>
        </p:spPr>
      </p:pic>
      <p:sp>
        <p:nvSpPr>
          <p:cNvPr id="6" name="矩形 5"/>
          <p:cNvSpPr/>
          <p:nvPr/>
        </p:nvSpPr>
        <p:spPr>
          <a:xfrm>
            <a:off x="237804" y="1298323"/>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a:t>
            </a:r>
            <a:r>
              <a:rPr kumimoji="0" lang="en-US" altLang="zh-CN"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）字谜</a:t>
            </a:r>
          </a:p>
        </p:txBody>
      </p:sp>
    </p:spTree>
    <p:custDataLst>
      <p:tags r:id="rId1"/>
    </p:custDataLst>
    <p:extLst>
      <p:ext uri="{BB962C8B-B14F-4D97-AF65-F5344CB8AC3E}">
        <p14:creationId xmlns:p14="http://schemas.microsoft.com/office/powerpoint/2010/main" val="13570454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9860" y="1570452"/>
            <a:ext cx="11124565"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、民间</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谜语</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概念：</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是带有知识性和趣味性的民间韵文作品，也是一种和游戏娱乐分不开的民间口头语言艺术。</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文本框 2"/>
          <p:cNvSpPr txBox="1"/>
          <p:nvPr/>
        </p:nvSpPr>
        <p:spPr>
          <a:xfrm>
            <a:off x="1043461" y="845186"/>
            <a:ext cx="251841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小结</a:t>
            </a:r>
          </a:p>
        </p:txBody>
      </p:sp>
      <p:pic>
        <p:nvPicPr>
          <p:cNvPr id="4" name="图片 3" descr="民间谜语的分类"/>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0" y="2702560"/>
            <a:ext cx="12081510" cy="3950970"/>
          </a:xfrm>
          <a:prstGeom prst="rect">
            <a:avLst/>
          </a:prstGeom>
        </p:spPr>
      </p:pic>
      <p:pic>
        <p:nvPicPr>
          <p:cNvPr id="6" name="图片 5"/>
          <p:cNvPicPr>
            <a:picLocks noChangeAspect="1"/>
          </p:cNvPicPr>
          <p:nvPr/>
        </p:nvPicPr>
        <p:blipFill>
          <a:blip r:embed="rId4"/>
          <a:stretch>
            <a:fillRect/>
          </a:stretch>
        </p:blipFill>
        <p:spPr>
          <a:xfrm>
            <a:off x="8678486" y="0"/>
            <a:ext cx="3513513" cy="1143286"/>
          </a:xfrm>
          <a:prstGeom prst="rect">
            <a:avLst/>
          </a:prstGeom>
        </p:spPr>
      </p:pic>
    </p:spTree>
    <p:custDataLst>
      <p:tags r:id="rId1"/>
    </p:custDataLst>
    <p:extLst>
      <p:ext uri="{BB962C8B-B14F-4D97-AF65-F5344CB8AC3E}">
        <p14:creationId xmlns:p14="http://schemas.microsoft.com/office/powerpoint/2010/main" val="15864293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10248" y="1539240"/>
            <a:ext cx="8014335" cy="341503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1</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王大姐头戴两朵花（美）”，这个谜语类型是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．字谜</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．事迷</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．物迷</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D</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．动作迷</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10879282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10248" y="1565910"/>
            <a:ext cx="8014335" cy="341503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1</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王大姐头戴两朵花（美）”，这个谜语类型是 （</a:t>
            </a: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．字谜</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．事迷</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．物迷</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D</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．动作迷</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41084926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19149" y="1416050"/>
            <a:ext cx="5080000" cy="3044190"/>
          </a:xfrm>
          <a:prstGeom prst="rect">
            <a:avLst/>
          </a:prstGeom>
          <a:noFill/>
          <a:ln w="9525">
            <a:noFill/>
          </a:ln>
        </p:spPr>
        <p:txBody>
          <a:bodyPr>
            <a:spAutoFit/>
          </a:bodyPr>
          <a:lstStyle/>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2</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、以具体事物作谜底的谜语是（）</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．物迷</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．事迷</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．字迷</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D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诗迷</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98368855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73759" y="1388745"/>
            <a:ext cx="5080000" cy="3044190"/>
          </a:xfrm>
          <a:prstGeom prst="rect">
            <a:avLst/>
          </a:prstGeom>
          <a:noFill/>
          <a:ln w="9525">
            <a:noFill/>
          </a:ln>
        </p:spPr>
        <p:txBody>
          <a:bodyPr>
            <a:spAutoFit/>
          </a:bodyPr>
          <a:lstStyle/>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2</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、以具体事物作谜底的谜语是（</a:t>
            </a: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．物迷</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．事迷</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．字迷</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D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诗迷</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524462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060" y="153670"/>
            <a:ext cx="652272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sym typeface="+mn-ea"/>
              </a:rPr>
              <a:t>7.2.2 </a:t>
            </a:r>
            <a:r>
              <a:rPr lang="zh-CN" altLang="en-US" sz="2800" b="1" dirty="0" smtClean="0">
                <a:solidFill>
                  <a:srgbClr val="0070C0"/>
                </a:solidFill>
                <a:latin typeface="微软雅黑" panose="020B0503020204020204" charset="-122"/>
                <a:ea typeface="微软雅黑" panose="020B0503020204020204" charset="-122"/>
                <a:sym typeface="+mn-ea"/>
              </a:rPr>
              <a:t>民间叙事长诗的</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sym typeface="+mn-ea"/>
              </a:rPr>
              <a:t>发展</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endParaRPr>
          </a:p>
        </p:txBody>
      </p:sp>
      <p:sp>
        <p:nvSpPr>
          <p:cNvPr id="2" name="五边形 1"/>
          <p:cNvSpPr/>
          <p:nvPr/>
        </p:nvSpPr>
        <p:spPr>
          <a:xfrm flipH="1">
            <a:off x="6773444" y="3643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选择题</a:t>
            </a:r>
          </a:p>
        </p:txBody>
      </p:sp>
      <p:sp>
        <p:nvSpPr>
          <p:cNvPr id="23" name="五边形 22"/>
          <p:cNvSpPr/>
          <p:nvPr/>
        </p:nvSpPr>
        <p:spPr>
          <a:xfrm flipH="1">
            <a:off x="4728744" y="3643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pic>
        <p:nvPicPr>
          <p:cNvPr id="7" name="图片 6"/>
          <p:cNvPicPr>
            <a:picLocks noChangeAspect="1"/>
          </p:cNvPicPr>
          <p:nvPr/>
        </p:nvPicPr>
        <p:blipFill>
          <a:blip r:embed="rId3"/>
          <a:stretch>
            <a:fillRect/>
          </a:stretch>
        </p:blipFill>
        <p:spPr>
          <a:xfrm>
            <a:off x="9224210" y="18683"/>
            <a:ext cx="2999874" cy="1423991"/>
          </a:xfrm>
          <a:prstGeom prst="rect">
            <a:avLst/>
          </a:prstGeom>
        </p:spPr>
      </p:pic>
      <p:cxnSp>
        <p:nvCxnSpPr>
          <p:cNvPr id="8" name="直线箭头连接符 7"/>
          <p:cNvCxnSpPr/>
          <p:nvPr/>
        </p:nvCxnSpPr>
        <p:spPr>
          <a:xfrm>
            <a:off x="1230086" y="3178629"/>
            <a:ext cx="9590314" cy="10885"/>
          </a:xfrm>
          <a:prstGeom prst="straightConnector1">
            <a:avLst/>
          </a:prstGeom>
          <a:ln>
            <a:tailEnd type="triangle"/>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a:off x="2024743" y="3189514"/>
            <a:ext cx="10886"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43792" y="3635430"/>
            <a:ext cx="2438400" cy="646331"/>
          </a:xfrm>
          <a:prstGeom prst="rect">
            <a:avLst/>
          </a:prstGeom>
          <a:noFill/>
        </p:spPr>
        <p:txBody>
          <a:bodyPr wrap="square" rtlCol="0">
            <a:spAutoFit/>
          </a:bodyPr>
          <a:lstStyle/>
          <a:p>
            <a:r>
              <a:rPr kumimoji="1" lang="zh-CN" altLang="en-US" dirty="0" smtClean="0">
                <a:solidFill>
                  <a:srgbClr val="0070C0"/>
                </a:solidFill>
                <a:latin typeface="Microsoft YaHei" charset="-122"/>
                <a:ea typeface="Microsoft YaHei" charset="-122"/>
                <a:cs typeface="Microsoft YaHei" charset="-122"/>
              </a:rPr>
              <a:t>周至春秋中叶</a:t>
            </a:r>
            <a:r>
              <a:rPr lang="zh-CN" altLang="zh-CN" dirty="0">
                <a:solidFill>
                  <a:srgbClr val="0070C0"/>
                </a:solidFill>
                <a:latin typeface="Microsoft YaHei" charset="-122"/>
                <a:ea typeface="Microsoft YaHei" charset="-122"/>
                <a:cs typeface="Microsoft YaHei" charset="-122"/>
                <a:sym typeface="+mn-ea"/>
              </a:rPr>
              <a:t>萌芽</a:t>
            </a:r>
            <a:endParaRPr kumimoji="1" lang="en-US" altLang="zh-CN" dirty="0" smtClean="0">
              <a:solidFill>
                <a:srgbClr val="0070C0"/>
              </a:solidFill>
              <a:latin typeface="Microsoft YaHei" charset="-122"/>
              <a:ea typeface="Microsoft YaHei" charset="-122"/>
              <a:cs typeface="Microsoft YaHei" charset="-122"/>
            </a:endParaRPr>
          </a:p>
          <a:p>
            <a:pPr lvl="0"/>
            <a:r>
              <a:rPr lang="zh-CN" altLang="en-US" b="1" dirty="0" smtClean="0">
                <a:solidFill>
                  <a:srgbClr val="FF0000"/>
                </a:solidFill>
                <a:latin typeface="微软雅黑" panose="020B0503020204020204" charset="-122"/>
                <a:ea typeface="微软雅黑" panose="020B0503020204020204" charset="-122"/>
                <a:sym typeface="+mn-ea"/>
              </a:rPr>
              <a:t>         </a:t>
            </a:r>
            <a:r>
              <a:rPr lang="zh-CN" altLang="zh-CN" b="1" dirty="0" smtClean="0">
                <a:solidFill>
                  <a:srgbClr val="FF0000"/>
                </a:solidFill>
                <a:latin typeface="微软雅黑" panose="020B0503020204020204" charset="-122"/>
                <a:ea typeface="微软雅黑" panose="020B0503020204020204" charset="-122"/>
                <a:sym typeface="+mn-ea"/>
              </a:rPr>
              <a:t>《</a:t>
            </a:r>
            <a:r>
              <a:rPr lang="zh-CN" altLang="zh-CN" b="1" dirty="0">
                <a:solidFill>
                  <a:srgbClr val="FF0000"/>
                </a:solidFill>
                <a:latin typeface="微软雅黑" panose="020B0503020204020204" charset="-122"/>
                <a:ea typeface="微软雅黑" panose="020B0503020204020204" charset="-122"/>
                <a:sym typeface="+mn-ea"/>
              </a:rPr>
              <a:t>诗经</a:t>
            </a:r>
            <a:r>
              <a:rPr lang="zh-CN" altLang="zh-CN" b="1" dirty="0" smtClean="0">
                <a:solidFill>
                  <a:srgbClr val="FF0000"/>
                </a:solidFill>
                <a:latin typeface="微软雅黑" panose="020B0503020204020204" charset="-122"/>
                <a:ea typeface="微软雅黑" panose="020B0503020204020204" charset="-122"/>
                <a:sym typeface="+mn-ea"/>
              </a:rPr>
              <a:t>》</a:t>
            </a:r>
            <a:endParaRPr kumimoji="1" lang="zh-CN" altLang="en-US" dirty="0"/>
          </a:p>
        </p:txBody>
      </p:sp>
      <p:cxnSp>
        <p:nvCxnSpPr>
          <p:cNvPr id="13" name="直线箭头连接符 12"/>
          <p:cNvCxnSpPr/>
          <p:nvPr/>
        </p:nvCxnSpPr>
        <p:spPr>
          <a:xfrm flipV="1">
            <a:off x="3200401" y="2721429"/>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56904" y="2064212"/>
            <a:ext cx="1698171" cy="646331"/>
          </a:xfrm>
          <a:prstGeom prst="rect">
            <a:avLst/>
          </a:prstGeom>
          <a:noFill/>
        </p:spPr>
        <p:txBody>
          <a:bodyPr wrap="square" rtlCol="0">
            <a:spAutoFit/>
          </a:bodyPr>
          <a:lstStyle/>
          <a:p>
            <a:r>
              <a:rPr lang="zh-CN" altLang="en-US" smtClean="0">
                <a:solidFill>
                  <a:srgbClr val="0070C0"/>
                </a:solidFill>
                <a:latin typeface="微软雅黑" panose="020B0503020204020204" charset="-122"/>
                <a:ea typeface="微软雅黑" panose="020B0503020204020204" charset="-122"/>
                <a:sym typeface="+mn-ea"/>
              </a:rPr>
              <a:t>汉代发展成熟</a:t>
            </a:r>
            <a:endParaRPr lang="en-US" altLang="zh-CN" dirty="0" smtClean="0">
              <a:solidFill>
                <a:srgbClr val="0070C0"/>
              </a:solidFill>
              <a:latin typeface="微软雅黑" panose="020B0503020204020204" charset="-122"/>
              <a:ea typeface="微软雅黑" panose="020B0503020204020204" charset="-122"/>
              <a:sym typeface="+mn-ea"/>
            </a:endParaRPr>
          </a:p>
          <a:p>
            <a:r>
              <a:rPr lang="zh-CN" altLang="zh-CN" b="1" dirty="0" smtClean="0">
                <a:solidFill>
                  <a:srgbClr val="FF0000"/>
                </a:solidFill>
                <a:latin typeface="微软雅黑" panose="020B0503020204020204" charset="-122"/>
                <a:ea typeface="微软雅黑" panose="020B0503020204020204" charset="-122"/>
                <a:sym typeface="+mn-ea"/>
              </a:rPr>
              <a:t>《</a:t>
            </a:r>
            <a:r>
              <a:rPr lang="zh-CN" altLang="zh-CN" b="1" dirty="0">
                <a:solidFill>
                  <a:srgbClr val="FF0000"/>
                </a:solidFill>
                <a:latin typeface="微软雅黑" panose="020B0503020204020204" charset="-122"/>
                <a:ea typeface="微软雅黑" panose="020B0503020204020204" charset="-122"/>
                <a:sym typeface="+mn-ea"/>
              </a:rPr>
              <a:t>焦仲卿妻》</a:t>
            </a:r>
            <a:endParaRPr kumimoji="1" lang="zh-CN" altLang="en-US" dirty="0"/>
          </a:p>
        </p:txBody>
      </p:sp>
      <p:cxnSp>
        <p:nvCxnSpPr>
          <p:cNvPr id="5" name="直线箭头连接符 4"/>
          <p:cNvCxnSpPr/>
          <p:nvPr/>
        </p:nvCxnSpPr>
        <p:spPr>
          <a:xfrm>
            <a:off x="6025243" y="3248071"/>
            <a:ext cx="10886" cy="46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262144" y="3716157"/>
            <a:ext cx="1948543" cy="369332"/>
          </a:xfrm>
          <a:prstGeom prst="rect">
            <a:avLst/>
          </a:prstGeom>
          <a:noFill/>
        </p:spPr>
        <p:txBody>
          <a:bodyPr wrap="square" rtlCol="0">
            <a:spAutoFit/>
          </a:bodyPr>
          <a:lstStyle/>
          <a:p>
            <a:r>
              <a:rPr kumimoji="1" lang="zh-CN" altLang="en-US" dirty="0" smtClean="0">
                <a:solidFill>
                  <a:srgbClr val="0070C0"/>
                </a:solidFill>
              </a:rPr>
              <a:t>隋唐逐步繁荣</a:t>
            </a:r>
            <a:endParaRPr kumimoji="1" lang="zh-CN" altLang="en-US" dirty="0">
              <a:solidFill>
                <a:srgbClr val="0070C0"/>
              </a:solidFill>
            </a:endParaRPr>
          </a:p>
        </p:txBody>
      </p:sp>
      <p:cxnSp>
        <p:nvCxnSpPr>
          <p:cNvPr id="12" name="直线箭头连接符 11"/>
          <p:cNvCxnSpPr/>
          <p:nvPr/>
        </p:nvCxnSpPr>
        <p:spPr>
          <a:xfrm flipV="1">
            <a:off x="8741229" y="2558143"/>
            <a:ext cx="0" cy="63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914254" y="2125985"/>
            <a:ext cx="1632178" cy="369332"/>
          </a:xfrm>
          <a:prstGeom prst="rect">
            <a:avLst/>
          </a:prstGeom>
          <a:noFill/>
        </p:spPr>
        <p:txBody>
          <a:bodyPr wrap="none" rtlCol="0">
            <a:spAutoFit/>
          </a:bodyPr>
          <a:lstStyle/>
          <a:p>
            <a:r>
              <a:rPr kumimoji="1" lang="zh-CN" altLang="en-US" dirty="0" smtClean="0">
                <a:solidFill>
                  <a:srgbClr val="0070C0"/>
                </a:solidFill>
              </a:rPr>
              <a:t>明清空前繁荣</a:t>
            </a:r>
            <a:endParaRPr kumimoji="1" lang="zh-CN" altLang="en-US" dirty="0">
              <a:solidFill>
                <a:srgbClr val="0070C0"/>
              </a:solidFill>
            </a:endParaRPr>
          </a:p>
        </p:txBody>
      </p:sp>
      <p:sp>
        <p:nvSpPr>
          <p:cNvPr id="16" name="矩形 15"/>
          <p:cNvSpPr/>
          <p:nvPr/>
        </p:nvSpPr>
        <p:spPr>
          <a:xfrm>
            <a:off x="6955971" y="3334434"/>
            <a:ext cx="6816176" cy="646331"/>
          </a:xfrm>
          <a:prstGeom prst="rect">
            <a:avLst/>
          </a:prstGeom>
        </p:spPr>
        <p:txBody>
          <a:bodyPr wrap="square">
            <a:spAutoFit/>
          </a:bodyPr>
          <a:lstStyle/>
          <a:p>
            <a:pPr lvl="0">
              <a:defRPr/>
            </a:pPr>
            <a:r>
              <a:rPr lang="zh-CN" altLang="en-US" smtClean="0">
                <a:solidFill>
                  <a:prstClr val="black"/>
                </a:solidFill>
                <a:latin typeface="楷体" panose="02010609060101010101" pitchFamily="49" charset="-122"/>
                <a:ea typeface="楷体" panose="02010609060101010101" pitchFamily="49" charset="-122"/>
                <a:sym typeface="+mn-ea"/>
              </a:rPr>
              <a:t>       </a:t>
            </a:r>
            <a:r>
              <a:rPr lang="en-US" altLang="zh-CN" dirty="0" smtClean="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钟九闹漕</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写农民起义</a:t>
            </a:r>
          </a:p>
          <a:p>
            <a:pPr lvl="0">
              <a:defRPr/>
            </a:pPr>
            <a:r>
              <a:rPr lang="zh-CN" altLang="en-US" dirty="0">
                <a:solidFill>
                  <a:prstClr val="black"/>
                </a:solidFill>
                <a:latin typeface="楷体" panose="02010609060101010101" pitchFamily="49" charset="-122"/>
                <a:ea typeface="楷体" panose="02010609060101010101" pitchFamily="49" charset="-122"/>
                <a:sym typeface="+mn-ea"/>
              </a:rPr>
              <a:t>       </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重阳双合莲</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写青年男女的爱情悲剧</a:t>
            </a:r>
          </a:p>
        </p:txBody>
      </p:sp>
      <p:sp>
        <p:nvSpPr>
          <p:cNvPr id="17" name="矩形 16"/>
          <p:cNvSpPr/>
          <p:nvPr/>
        </p:nvSpPr>
        <p:spPr>
          <a:xfrm>
            <a:off x="890451" y="5146252"/>
            <a:ext cx="11462658" cy="923330"/>
          </a:xfrm>
          <a:prstGeom prst="rect">
            <a:avLst/>
          </a:prstGeom>
        </p:spPr>
        <p:txBody>
          <a:bodyPr wrap="square">
            <a:spAutoFit/>
          </a:bodyPr>
          <a:lstStyle/>
          <a:p>
            <a:r>
              <a:rPr lang="zh-CN" altLang="zh-CN" b="1" dirty="0">
                <a:solidFill>
                  <a:srgbClr val="FF0000"/>
                </a:solidFill>
                <a:latin typeface="微软雅黑" panose="020B0503020204020204" charset="-122"/>
                <a:ea typeface="微软雅黑" panose="020B0503020204020204" charset="-122"/>
                <a:sym typeface="+mn-ea"/>
              </a:rPr>
              <a:t>少数民族</a:t>
            </a:r>
            <a:r>
              <a:rPr lang="zh-CN" altLang="zh-CN" dirty="0">
                <a:latin typeface="微软雅黑" panose="020B0503020204020204" charset="-122"/>
                <a:ea typeface="微软雅黑" panose="020B0503020204020204" charset="-122"/>
                <a:sym typeface="+mn-ea"/>
              </a:rPr>
              <a:t>的叙事长诗</a:t>
            </a:r>
            <a:r>
              <a:rPr lang="zh-CN" altLang="zh-CN" dirty="0">
                <a:solidFill>
                  <a:prstClr val="black"/>
                </a:solidFill>
                <a:latin typeface="微软雅黑" panose="020B0503020204020204" charset="-122"/>
                <a:ea typeface="微软雅黑" panose="020B0503020204020204" charset="-122"/>
                <a:sym typeface="+mn-ea"/>
              </a:rPr>
              <a:t>以其浓郁的民族色彩、丰富多彩的内容与艺术样式而占有重要</a:t>
            </a:r>
            <a:r>
              <a:rPr lang="zh-CN" altLang="zh-CN" dirty="0" smtClean="0">
                <a:solidFill>
                  <a:prstClr val="black"/>
                </a:solidFill>
                <a:latin typeface="微软雅黑" panose="020B0503020204020204" charset="-122"/>
                <a:ea typeface="微软雅黑" panose="020B0503020204020204" charset="-122"/>
                <a:sym typeface="+mn-ea"/>
              </a:rPr>
              <a:t>地位</a:t>
            </a:r>
            <a:r>
              <a:rPr lang="zh-CN" altLang="en-US" dirty="0" smtClean="0">
                <a:solidFill>
                  <a:prstClr val="black"/>
                </a:solidFill>
                <a:latin typeface="微软雅黑" panose="020B0503020204020204" charset="-122"/>
                <a:ea typeface="微软雅黑" panose="020B0503020204020204" charset="-122"/>
                <a:sym typeface="+mn-ea"/>
              </a:rPr>
              <a:t>。</a:t>
            </a:r>
            <a:endParaRPr lang="en-US" altLang="zh-CN" dirty="0" smtClean="0">
              <a:solidFill>
                <a:prstClr val="black"/>
              </a:solidFill>
              <a:latin typeface="微软雅黑" panose="020B0503020204020204" charset="-122"/>
              <a:ea typeface="微软雅黑" panose="020B0503020204020204" charset="-122"/>
              <a:sym typeface="+mn-ea"/>
            </a:endParaRPr>
          </a:p>
          <a:p>
            <a:pPr lvl="0"/>
            <a:r>
              <a:rPr lang="zh-CN" altLang="zh-CN" dirty="0">
                <a:solidFill>
                  <a:prstClr val="black"/>
                </a:solidFill>
                <a:latin typeface="微软雅黑" panose="020B0503020204020204" charset="-122"/>
                <a:ea typeface="微软雅黑" panose="020B0503020204020204" charset="-122"/>
                <a:sym typeface="+mn-ea"/>
              </a:rPr>
              <a:t>新中国成立后，尤其</a:t>
            </a:r>
            <a:r>
              <a:rPr lang="en-US" altLang="zh-CN" dirty="0">
                <a:solidFill>
                  <a:prstClr val="black"/>
                </a:solidFill>
                <a:latin typeface="微软雅黑" panose="020B0503020204020204" charset="-122"/>
                <a:ea typeface="微软雅黑" panose="020B0503020204020204" charset="-122"/>
                <a:sym typeface="+mn-ea"/>
              </a:rPr>
              <a:t>80</a:t>
            </a:r>
            <a:r>
              <a:rPr lang="zh-CN" altLang="en-US" dirty="0">
                <a:solidFill>
                  <a:prstClr val="black"/>
                </a:solidFill>
                <a:latin typeface="微软雅黑" panose="020B0503020204020204" charset="-122"/>
                <a:ea typeface="微软雅黑" panose="020B0503020204020204" charset="-122"/>
                <a:sym typeface="+mn-ea"/>
              </a:rPr>
              <a:t>年代以来，搜集整理了大量优秀的少数民族民间叙事长诗</a:t>
            </a:r>
            <a:r>
              <a:rPr lang="zh-CN" altLang="zh-CN" b="1" dirty="0">
                <a:solidFill>
                  <a:prstClr val="black"/>
                </a:solidFill>
                <a:latin typeface="楷体" panose="02010609060101010101" pitchFamily="49" charset="-122"/>
                <a:ea typeface="楷体" panose="02010609060101010101" pitchFamily="49" charset="-122"/>
                <a:sym typeface="+mn-ea"/>
              </a:rPr>
              <a:t> </a:t>
            </a:r>
            <a:r>
              <a:rPr lang="zh-CN" altLang="zh-CN" b="1" dirty="0" smtClean="0">
                <a:solidFill>
                  <a:prstClr val="black"/>
                </a:solidFill>
                <a:latin typeface="楷体" panose="02010609060101010101" pitchFamily="49" charset="-122"/>
                <a:ea typeface="楷体" panose="02010609060101010101" pitchFamily="49" charset="-122"/>
                <a:sym typeface="+mn-ea"/>
              </a:rPr>
              <a:t>例如</a:t>
            </a:r>
            <a:r>
              <a:rPr lang="zh-CN" altLang="zh-CN" b="1" dirty="0">
                <a:solidFill>
                  <a:prstClr val="black"/>
                </a:solidFill>
                <a:latin typeface="楷体" panose="02010609060101010101" pitchFamily="49" charset="-122"/>
                <a:ea typeface="楷体" panose="02010609060101010101" pitchFamily="49" charset="-122"/>
                <a:sym typeface="+mn-ea"/>
              </a:rPr>
              <a:t>彝族：《阿诗玛》</a:t>
            </a:r>
            <a:endParaRPr lang="zh-CN" altLang="en-US" dirty="0">
              <a:solidFill>
                <a:prstClr val="black"/>
              </a:solidFill>
              <a:latin typeface="微软雅黑" panose="020B0503020204020204" charset="-122"/>
              <a:ea typeface="微软雅黑" panose="020B0503020204020204" charset="-122"/>
            </a:endParaRPr>
          </a:p>
          <a:p>
            <a:endParaRPr lang="zh-CN" altLang="en-US" dirty="0"/>
          </a:p>
        </p:txBody>
      </p:sp>
    </p:spTree>
    <p:custDataLst>
      <p:tags r:id="rId1"/>
    </p:custDataLst>
    <p:extLst>
      <p:ext uri="{BB962C8B-B14F-4D97-AF65-F5344CB8AC3E}">
        <p14:creationId xmlns:p14="http://schemas.microsoft.com/office/powerpoint/2010/main" val="2029335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19149" y="1416050"/>
            <a:ext cx="5080000" cy="3044190"/>
          </a:xfrm>
          <a:prstGeom prst="rect">
            <a:avLst/>
          </a:prstGeom>
          <a:noFill/>
          <a:ln w="9525">
            <a:noFill/>
          </a:ln>
        </p:spPr>
        <p:txBody>
          <a:bodyPr>
            <a:spAutoFit/>
          </a:bodyPr>
          <a:lstStyle/>
          <a:p>
            <a:pPr marL="0" marR="0" lvl="0" indent="0" algn="l" defTabSz="914400" rtl="0" eaLnBrk="1" fontAlgn="auto" latinLnBrk="0" hangingPunct="1">
              <a:lnSpc>
                <a:spcPct val="160000"/>
              </a:lnSpc>
              <a:spcBef>
                <a:spcPts val="0"/>
              </a:spcBef>
              <a:spcAft>
                <a:spcPts val="0"/>
              </a:spcAft>
              <a:buClrTx/>
              <a:buSzTx/>
              <a:buFontTx/>
              <a:buNone/>
              <a:tabLst/>
              <a:defRPr/>
            </a:pPr>
            <a:r>
              <a:rPr lang="en-US" altLang="zh-CN" sz="2400" dirty="0">
                <a:solidFill>
                  <a:prstClr val="black"/>
                </a:solidFill>
                <a:latin typeface="微软雅黑" panose="020B0503020204020204" charset="-122"/>
                <a:ea typeface="微软雅黑" panose="020B0503020204020204" charset="-122"/>
                <a:cs typeface="宋体" panose="02010600030101010101" pitchFamily="2" charset="-122"/>
              </a:rPr>
              <a:t>3</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以具体事物作谜底的谜语是（）</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．物迷</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．事迷</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．字迷</a:t>
            </a:r>
          </a:p>
          <a:p>
            <a:pPr marL="0" marR="0" lvl="0" indent="0" algn="l" defTabSz="914400" rtl="0" eaLnBrk="1" fontAlgn="auto" latinLnBrk="0" hangingPunct="1">
              <a:lnSpc>
                <a:spcPct val="16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D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诗迷</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54626882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19148" y="1416050"/>
            <a:ext cx="9935937" cy="3360022"/>
          </a:xfrm>
          <a:prstGeom prst="rect">
            <a:avLst/>
          </a:prstGeom>
          <a:noFill/>
          <a:ln w="9525">
            <a:noFill/>
          </a:ln>
        </p:spPr>
        <p:txBody>
          <a:bodyPr wrap="square">
            <a:spAutoFit/>
          </a:bodyPr>
          <a:lstStyle/>
          <a:p>
            <a:pPr>
              <a:lnSpc>
                <a:spcPct val="150000"/>
              </a:lnSpc>
            </a:pPr>
            <a:r>
              <a:rPr lang="en-US" altLang="zh-CN" sz="2400" dirty="0">
                <a:solidFill>
                  <a:prstClr val="black"/>
                </a:solidFill>
                <a:latin typeface="微软雅黑" panose="020B0503020204020204" charset="-122"/>
                <a:ea typeface="微软雅黑" panose="020B0503020204020204" charset="-122"/>
                <a:cs typeface="宋体" panose="02010600030101010101" pitchFamily="2" charset="-122"/>
              </a:rPr>
              <a:t>3</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lang="zh-CN" altLang="en-US" sz="2400" dirty="0"/>
              <a:t>以一定的动作、行为或事件的进展以及某些动态中的生活内容或自然现象作谜底的谜语是（ </a:t>
            </a:r>
            <a:r>
              <a:rPr lang="zh-CN" altLang="en-US" sz="2400" dirty="0" smtClean="0"/>
              <a:t>）</a:t>
            </a:r>
            <a:endParaRPr lang="zh-CN" altLang="en-US" sz="2400" dirty="0"/>
          </a:p>
          <a:p>
            <a:pPr>
              <a:lnSpc>
                <a:spcPct val="150000"/>
              </a:lnSpc>
            </a:pPr>
            <a:r>
              <a:rPr lang="en-US" altLang="zh-CN" sz="2400" dirty="0"/>
              <a:t>A:</a:t>
            </a:r>
            <a:r>
              <a:rPr lang="zh-CN" altLang="en-US" sz="2400" dirty="0"/>
              <a:t>字谜</a:t>
            </a:r>
          </a:p>
          <a:p>
            <a:pPr>
              <a:lnSpc>
                <a:spcPct val="150000"/>
              </a:lnSpc>
            </a:pPr>
            <a:r>
              <a:rPr lang="en-US" altLang="zh-CN" sz="2400" dirty="0"/>
              <a:t>B:</a:t>
            </a:r>
            <a:r>
              <a:rPr lang="zh-CN" altLang="en-US" sz="2400" dirty="0"/>
              <a:t>事谜 </a:t>
            </a:r>
          </a:p>
          <a:p>
            <a:pPr>
              <a:lnSpc>
                <a:spcPct val="150000"/>
              </a:lnSpc>
            </a:pPr>
            <a:r>
              <a:rPr lang="en-US" altLang="zh-CN" sz="2400" dirty="0"/>
              <a:t>C:</a:t>
            </a:r>
            <a:r>
              <a:rPr lang="zh-CN" altLang="en-US" sz="2400" dirty="0"/>
              <a:t>动作谜</a:t>
            </a:r>
          </a:p>
          <a:p>
            <a:pPr>
              <a:lnSpc>
                <a:spcPct val="150000"/>
              </a:lnSpc>
            </a:pPr>
            <a:r>
              <a:rPr lang="en-US" altLang="zh-CN" sz="2400" dirty="0"/>
              <a:t>D:</a:t>
            </a:r>
            <a:r>
              <a:rPr lang="zh-CN" altLang="en-US" sz="2400" dirty="0"/>
              <a:t>物谜</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6751203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19148" y="1416050"/>
            <a:ext cx="9935937" cy="3416320"/>
          </a:xfrm>
          <a:prstGeom prst="rect">
            <a:avLst/>
          </a:prstGeom>
          <a:noFill/>
          <a:ln w="9525">
            <a:noFill/>
          </a:ln>
        </p:spPr>
        <p:txBody>
          <a:bodyPr wrap="square">
            <a:spAutoFit/>
          </a:bodyPr>
          <a:lstStyle/>
          <a:p>
            <a:pPr>
              <a:lnSpc>
                <a:spcPct val="150000"/>
              </a:lnSpc>
            </a:pPr>
            <a:r>
              <a:rPr lang="en-US" altLang="zh-CN" sz="2400" dirty="0">
                <a:solidFill>
                  <a:prstClr val="black"/>
                </a:solidFill>
                <a:latin typeface="微软雅黑" panose="020B0503020204020204" charset="-122"/>
                <a:ea typeface="微软雅黑" panose="020B0503020204020204" charset="-122"/>
                <a:cs typeface="宋体" panose="02010600030101010101" pitchFamily="2" charset="-122"/>
              </a:rPr>
              <a:t>3</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lang="zh-CN" altLang="en-US" sz="2400" dirty="0"/>
              <a:t>以一定的动作、行为或事件的进展以及某些动态中的生活内容或自然现象作谜底的谜语是（ </a:t>
            </a:r>
            <a:r>
              <a:rPr lang="zh-CN" altLang="en-US" sz="2400" dirty="0" smtClean="0"/>
              <a:t>）</a:t>
            </a:r>
            <a:endParaRPr lang="zh-CN" altLang="en-US" sz="2400" dirty="0"/>
          </a:p>
          <a:p>
            <a:pPr>
              <a:lnSpc>
                <a:spcPct val="150000"/>
              </a:lnSpc>
            </a:pPr>
            <a:r>
              <a:rPr lang="en-US" altLang="zh-CN" sz="2400" dirty="0"/>
              <a:t>A:</a:t>
            </a:r>
            <a:r>
              <a:rPr lang="zh-CN" altLang="en-US" sz="2400" dirty="0"/>
              <a:t>字谜</a:t>
            </a:r>
          </a:p>
          <a:p>
            <a:pPr>
              <a:lnSpc>
                <a:spcPct val="150000"/>
              </a:lnSpc>
            </a:pPr>
            <a:r>
              <a:rPr lang="en-US" altLang="zh-CN" sz="2400" dirty="0">
                <a:solidFill>
                  <a:srgbClr val="FF0000"/>
                </a:solidFill>
              </a:rPr>
              <a:t>B:</a:t>
            </a:r>
            <a:r>
              <a:rPr lang="zh-CN" altLang="en-US" sz="2400" dirty="0">
                <a:solidFill>
                  <a:srgbClr val="FF0000"/>
                </a:solidFill>
              </a:rPr>
              <a:t>事谜 </a:t>
            </a:r>
          </a:p>
          <a:p>
            <a:pPr>
              <a:lnSpc>
                <a:spcPct val="150000"/>
              </a:lnSpc>
            </a:pPr>
            <a:r>
              <a:rPr lang="en-US" altLang="zh-CN" sz="2400" dirty="0"/>
              <a:t>C:</a:t>
            </a:r>
            <a:r>
              <a:rPr lang="zh-CN" altLang="en-US" sz="2400" dirty="0"/>
              <a:t>动作谜</a:t>
            </a:r>
          </a:p>
          <a:p>
            <a:pPr>
              <a:lnSpc>
                <a:spcPct val="150000"/>
              </a:lnSpc>
            </a:pPr>
            <a:r>
              <a:rPr lang="en-US" altLang="zh-CN" sz="2400" dirty="0"/>
              <a:t>D:</a:t>
            </a:r>
            <a:r>
              <a:rPr lang="zh-CN" altLang="en-US" sz="2400" dirty="0"/>
              <a:t>物谜</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4869049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517691" y="1180020"/>
            <a:ext cx="11292018" cy="3280695"/>
            <a:chOff x="-131666" y="1180019"/>
            <a:chExt cx="11292018" cy="3280695"/>
          </a:xfrm>
        </p:grpSpPr>
        <p:sp>
          <p:nvSpPr>
            <p:cNvPr id="3" name="圆角矩形 2">
              <a:extLst>
                <a:ext uri="{FF2B5EF4-FFF2-40B4-BE49-F238E27FC236}">
                  <a16:creationId xmlns:a16="http://schemas.microsoft.com/office/drawing/2014/main" xmlns="" id="{EC3F5AF2-376F-0844-A51B-07622CD5612F}"/>
                </a:ext>
              </a:extLst>
            </p:cNvPr>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第九章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民间谚语和民间谜语</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5234229" y="1180019"/>
              <a:ext cx="2981445"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民间谚语</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5415717" y="2624769"/>
              <a:ext cx="292394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民间谜语</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5415718" y="3855117"/>
              <a:ext cx="5744634"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第三节 民间谚语、民间谜语的特色</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4516479" y="1481506"/>
              <a:ext cx="717750" cy="148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flipV="1">
              <a:off x="4516479" y="2922098"/>
              <a:ext cx="899238" cy="49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4516479" y="2971207"/>
              <a:ext cx="899239" cy="1186709"/>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303617" y="5575936"/>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045029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7149" y="1648520"/>
            <a:ext cx="11088438" cy="23069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语言形式</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上：简洁性、口语性、定型化。</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思想内容</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上：经验性、哲理性。</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文学角度</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上：精美的谚语如同小诗，实为诗意与哲理的巧妙融合。</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4</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社会功能</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上：传播经验知识，教化作用，概括哲理，引起思考。</a:t>
            </a:r>
          </a:p>
        </p:txBody>
      </p:sp>
      <p:sp>
        <p:nvSpPr>
          <p:cNvPr id="5" name="矩形 4"/>
          <p:cNvSpPr/>
          <p:nvPr/>
        </p:nvSpPr>
        <p:spPr>
          <a:xfrm>
            <a:off x="0" y="861978"/>
            <a:ext cx="7632054" cy="621773"/>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600" b="1" dirty="0">
                <a:solidFill>
                  <a:srgbClr val="0070C0"/>
                </a:solidFill>
                <a:latin typeface="微软雅黑" panose="020B0503020204020204" charset="-122"/>
                <a:ea typeface="微软雅黑" panose="020B0503020204020204" charset="-122"/>
                <a:cs typeface="Calibri" panose="020F0502020204030204" charset="0"/>
              </a:rPr>
              <a:t>9.3.1</a:t>
            </a:r>
            <a:r>
              <a:rPr lang="zh-CN" altLang="en-US" sz="26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a:t>
            </a:r>
            <a:r>
              <a:rPr kumimoji="0" lang="zh-CN" altLang="en-US" sz="26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谚语</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的特色</a:t>
            </a:r>
          </a:p>
        </p:txBody>
      </p:sp>
      <p:sp>
        <p:nvSpPr>
          <p:cNvPr id="2" name="文本框 1"/>
          <p:cNvSpPr txBox="1"/>
          <p:nvPr/>
        </p:nvSpPr>
        <p:spPr>
          <a:xfrm>
            <a:off x="283845" y="173990"/>
            <a:ext cx="5253361" cy="52322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9.3</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民间谚语、民间谜语的特色</a:t>
            </a:r>
          </a:p>
        </p:txBody>
      </p:sp>
      <p:sp>
        <p:nvSpPr>
          <p:cNvPr id="26" name="五边形 25"/>
          <p:cNvSpPr/>
          <p:nvPr/>
        </p:nvSpPr>
        <p:spPr>
          <a:xfrm flipH="1">
            <a:off x="6271159" y="77835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论述</a:t>
            </a:r>
          </a:p>
        </p:txBody>
      </p:sp>
      <p:sp>
        <p:nvSpPr>
          <p:cNvPr id="24" name="五边形 23"/>
          <p:cNvSpPr/>
          <p:nvPr/>
        </p:nvSpPr>
        <p:spPr>
          <a:xfrm flipH="1">
            <a:off x="4164864" y="77835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3" name="图片 2"/>
          <p:cNvPicPr>
            <a:picLocks noChangeAspect="1"/>
          </p:cNvPicPr>
          <p:nvPr/>
        </p:nvPicPr>
        <p:blipFill>
          <a:blip r:embed="rId3"/>
          <a:stretch>
            <a:fillRect/>
          </a:stretch>
        </p:blipFill>
        <p:spPr>
          <a:xfrm>
            <a:off x="8377454" y="20631"/>
            <a:ext cx="3814546" cy="1360368"/>
          </a:xfrm>
          <a:prstGeom prst="rect">
            <a:avLst/>
          </a:prstGeom>
        </p:spPr>
      </p:pic>
    </p:spTree>
    <p:custDataLst>
      <p:tags r:id="rId1"/>
    </p:custDataLst>
    <p:extLst>
      <p:ext uri="{BB962C8B-B14F-4D97-AF65-F5344CB8AC3E}">
        <p14:creationId xmlns:p14="http://schemas.microsoft.com/office/powerpoint/2010/main" val="11070773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215" y="312268"/>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9.3.2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a:t>
            </a: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谜语</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的特色</a:t>
            </a:r>
          </a:p>
        </p:txBody>
      </p:sp>
      <p:sp>
        <p:nvSpPr>
          <p:cNvPr id="24" name="五边形 23"/>
          <p:cNvSpPr/>
          <p:nvPr/>
        </p:nvSpPr>
        <p:spPr>
          <a:xfrm flipH="1">
            <a:off x="4232174" y="3122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6" name="五边形 25"/>
          <p:cNvSpPr/>
          <p:nvPr/>
        </p:nvSpPr>
        <p:spPr>
          <a:xfrm flipH="1">
            <a:off x="6492139" y="3122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论述</a:t>
            </a:r>
          </a:p>
        </p:txBody>
      </p:sp>
      <p:pic>
        <p:nvPicPr>
          <p:cNvPr id="7" name="图片 6"/>
          <p:cNvPicPr>
            <a:picLocks noChangeAspect="1"/>
          </p:cNvPicPr>
          <p:nvPr/>
        </p:nvPicPr>
        <p:blipFill>
          <a:blip r:embed="rId3"/>
          <a:stretch>
            <a:fillRect/>
          </a:stretch>
        </p:blipFill>
        <p:spPr>
          <a:xfrm>
            <a:off x="8377454" y="20631"/>
            <a:ext cx="3814546" cy="1360368"/>
          </a:xfrm>
          <a:prstGeom prst="rect">
            <a:avLst/>
          </a:prstGeom>
        </p:spPr>
      </p:pic>
      <p:sp>
        <p:nvSpPr>
          <p:cNvPr id="2" name="矩形 1"/>
          <p:cNvSpPr/>
          <p:nvPr/>
        </p:nvSpPr>
        <p:spPr>
          <a:xfrm>
            <a:off x="3406137" y="2721819"/>
            <a:ext cx="2339102" cy="1754326"/>
          </a:xfrm>
          <a:prstGeom prst="rect">
            <a:avLst/>
          </a:prstGeom>
        </p:spPr>
        <p:txBody>
          <a:bodyPr wrap="none">
            <a:spAutoFit/>
          </a:bodyPr>
          <a:lstStyle/>
          <a:p>
            <a:pPr>
              <a:lnSpc>
                <a:spcPct val="150000"/>
              </a:lnSpc>
            </a:pPr>
            <a:r>
              <a:rPr lang="zh-CN" altLang="en-US" sz="2400" dirty="0" smtClean="0">
                <a:solidFill>
                  <a:srgbClr val="444444"/>
                </a:solidFill>
                <a:latin typeface="Microsoft YaHei" charset="-122"/>
                <a:ea typeface="Microsoft YaHei" charset="-122"/>
                <a:cs typeface="Microsoft YaHei" charset="-122"/>
              </a:rPr>
              <a:t>谜面：四</a:t>
            </a:r>
            <a:r>
              <a:rPr lang="zh-CN" altLang="en-US" sz="2400" dirty="0">
                <a:solidFill>
                  <a:srgbClr val="444444"/>
                </a:solidFill>
                <a:latin typeface="Microsoft YaHei" charset="-122"/>
                <a:ea typeface="Microsoft YaHei" charset="-122"/>
                <a:cs typeface="Microsoft YaHei" charset="-122"/>
              </a:rPr>
              <a:t>个零 </a:t>
            </a:r>
            <a:endParaRPr lang="en-US" altLang="zh-CN" sz="2400" dirty="0" smtClean="0">
              <a:solidFill>
                <a:srgbClr val="444444"/>
              </a:solidFill>
              <a:latin typeface="Microsoft YaHei" charset="-122"/>
              <a:ea typeface="Microsoft YaHei" charset="-122"/>
              <a:cs typeface="Microsoft YaHei" charset="-122"/>
            </a:endParaRPr>
          </a:p>
          <a:p>
            <a:pPr>
              <a:lnSpc>
                <a:spcPct val="150000"/>
              </a:lnSpc>
            </a:pPr>
            <a:r>
              <a:rPr lang="zh-CN" altLang="en-US" sz="2400" dirty="0" smtClean="0">
                <a:solidFill>
                  <a:srgbClr val="444444"/>
                </a:solidFill>
                <a:latin typeface="Microsoft YaHei" charset="-122"/>
                <a:ea typeface="Microsoft YaHei" charset="-122"/>
                <a:cs typeface="Microsoft YaHei" charset="-122"/>
              </a:rPr>
              <a:t>迷扣：猜</a:t>
            </a:r>
            <a:r>
              <a:rPr lang="zh-CN" altLang="en-US" sz="2400" dirty="0">
                <a:solidFill>
                  <a:srgbClr val="444444"/>
                </a:solidFill>
                <a:latin typeface="Microsoft YaHei" charset="-122"/>
                <a:ea typeface="Microsoft YaHei" charset="-122"/>
                <a:cs typeface="Microsoft YaHei" charset="-122"/>
              </a:rPr>
              <a:t>一</a:t>
            </a:r>
            <a:r>
              <a:rPr lang="zh-CN" altLang="en-US" sz="2400" dirty="0" smtClean="0">
                <a:solidFill>
                  <a:srgbClr val="444444"/>
                </a:solidFill>
                <a:latin typeface="Microsoft YaHei" charset="-122"/>
                <a:ea typeface="Microsoft YaHei" charset="-122"/>
                <a:cs typeface="Microsoft YaHei" charset="-122"/>
              </a:rPr>
              <a:t>成语</a:t>
            </a:r>
            <a:endParaRPr lang="en-US" altLang="zh-CN" sz="2400" dirty="0" smtClean="0">
              <a:solidFill>
                <a:srgbClr val="444444"/>
              </a:solidFill>
              <a:latin typeface="Microsoft YaHei" charset="-122"/>
              <a:ea typeface="Microsoft YaHei" charset="-122"/>
              <a:cs typeface="Microsoft YaHei" charset="-122"/>
            </a:endParaRPr>
          </a:p>
          <a:p>
            <a:pPr>
              <a:lnSpc>
                <a:spcPct val="150000"/>
              </a:lnSpc>
            </a:pPr>
            <a:r>
              <a:rPr lang="zh-CN" altLang="en-US" sz="2400" dirty="0" smtClean="0">
                <a:solidFill>
                  <a:srgbClr val="444444"/>
                </a:solidFill>
                <a:latin typeface="Microsoft YaHei" charset="-122"/>
                <a:ea typeface="Microsoft YaHei" charset="-122"/>
                <a:cs typeface="Microsoft YaHei" charset="-122"/>
              </a:rPr>
              <a:t>谜底</a:t>
            </a:r>
            <a:r>
              <a:rPr lang="zh-CN" altLang="en-US" sz="2400" dirty="0">
                <a:solidFill>
                  <a:srgbClr val="444444"/>
                </a:solidFill>
                <a:latin typeface="Microsoft YaHei" charset="-122"/>
                <a:ea typeface="Microsoft YaHei" charset="-122"/>
                <a:cs typeface="Microsoft YaHei" charset="-122"/>
              </a:rPr>
              <a:t>：</a:t>
            </a:r>
            <a:r>
              <a:rPr lang="zh-CN" altLang="en-US" sz="2400" dirty="0" smtClean="0">
                <a:solidFill>
                  <a:srgbClr val="FF0000"/>
                </a:solidFill>
                <a:latin typeface="Microsoft YaHei" charset="-122"/>
                <a:ea typeface="Microsoft YaHei" charset="-122"/>
                <a:cs typeface="Microsoft YaHei" charset="-122"/>
              </a:rPr>
              <a:t>？</a:t>
            </a:r>
            <a:endParaRPr lang="zh-CN" altLang="en-US" sz="2400" dirty="0">
              <a:solidFill>
                <a:srgbClr val="FF0000"/>
              </a:solidFill>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94411426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215" y="312268"/>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9.3.2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a:t>
            </a: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谜语</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的特色</a:t>
            </a:r>
          </a:p>
        </p:txBody>
      </p:sp>
      <p:sp>
        <p:nvSpPr>
          <p:cNvPr id="24" name="五边形 23"/>
          <p:cNvSpPr/>
          <p:nvPr/>
        </p:nvSpPr>
        <p:spPr>
          <a:xfrm flipH="1">
            <a:off x="4232174" y="3122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6" name="五边形 25"/>
          <p:cNvSpPr/>
          <p:nvPr/>
        </p:nvSpPr>
        <p:spPr>
          <a:xfrm flipH="1">
            <a:off x="6492139" y="3122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论述</a:t>
            </a:r>
          </a:p>
        </p:txBody>
      </p:sp>
      <p:pic>
        <p:nvPicPr>
          <p:cNvPr id="7" name="图片 6"/>
          <p:cNvPicPr>
            <a:picLocks noChangeAspect="1"/>
          </p:cNvPicPr>
          <p:nvPr/>
        </p:nvPicPr>
        <p:blipFill>
          <a:blip r:embed="rId3"/>
          <a:stretch>
            <a:fillRect/>
          </a:stretch>
        </p:blipFill>
        <p:spPr>
          <a:xfrm>
            <a:off x="8377454" y="20631"/>
            <a:ext cx="3814546" cy="1360368"/>
          </a:xfrm>
          <a:prstGeom prst="rect">
            <a:avLst/>
          </a:prstGeom>
        </p:spPr>
      </p:pic>
      <p:sp>
        <p:nvSpPr>
          <p:cNvPr id="2" name="矩形 1"/>
          <p:cNvSpPr/>
          <p:nvPr/>
        </p:nvSpPr>
        <p:spPr>
          <a:xfrm>
            <a:off x="3406137" y="2721819"/>
            <a:ext cx="2339102" cy="1754326"/>
          </a:xfrm>
          <a:prstGeom prst="rect">
            <a:avLst/>
          </a:prstGeom>
        </p:spPr>
        <p:txBody>
          <a:bodyPr wrap="none">
            <a:spAutoFit/>
          </a:bodyPr>
          <a:lstStyle/>
          <a:p>
            <a:pPr>
              <a:lnSpc>
                <a:spcPct val="150000"/>
              </a:lnSpc>
            </a:pPr>
            <a:r>
              <a:rPr lang="zh-CN" altLang="en-US" sz="2400" dirty="0" smtClean="0">
                <a:solidFill>
                  <a:srgbClr val="444444"/>
                </a:solidFill>
                <a:latin typeface="Microsoft YaHei" charset="-122"/>
                <a:ea typeface="Microsoft YaHei" charset="-122"/>
                <a:cs typeface="Microsoft YaHei" charset="-122"/>
              </a:rPr>
              <a:t>谜面：四</a:t>
            </a:r>
            <a:r>
              <a:rPr lang="zh-CN" altLang="en-US" sz="2400" dirty="0">
                <a:solidFill>
                  <a:srgbClr val="444444"/>
                </a:solidFill>
                <a:latin typeface="Microsoft YaHei" charset="-122"/>
                <a:ea typeface="Microsoft YaHei" charset="-122"/>
                <a:cs typeface="Microsoft YaHei" charset="-122"/>
              </a:rPr>
              <a:t>个零 </a:t>
            </a:r>
            <a:endParaRPr lang="en-US" altLang="zh-CN" sz="2400" dirty="0" smtClean="0">
              <a:solidFill>
                <a:srgbClr val="444444"/>
              </a:solidFill>
              <a:latin typeface="Microsoft YaHei" charset="-122"/>
              <a:ea typeface="Microsoft YaHei" charset="-122"/>
              <a:cs typeface="Microsoft YaHei" charset="-122"/>
            </a:endParaRPr>
          </a:p>
          <a:p>
            <a:pPr>
              <a:lnSpc>
                <a:spcPct val="150000"/>
              </a:lnSpc>
            </a:pPr>
            <a:r>
              <a:rPr lang="zh-CN" altLang="en-US" sz="2400" dirty="0" smtClean="0">
                <a:solidFill>
                  <a:srgbClr val="444444"/>
                </a:solidFill>
                <a:latin typeface="Microsoft YaHei" charset="-122"/>
                <a:ea typeface="Microsoft YaHei" charset="-122"/>
                <a:cs typeface="Microsoft YaHei" charset="-122"/>
              </a:rPr>
              <a:t>迷扣：猜</a:t>
            </a:r>
            <a:r>
              <a:rPr lang="zh-CN" altLang="en-US" sz="2400" dirty="0">
                <a:solidFill>
                  <a:srgbClr val="444444"/>
                </a:solidFill>
                <a:latin typeface="Microsoft YaHei" charset="-122"/>
                <a:ea typeface="Microsoft YaHei" charset="-122"/>
                <a:cs typeface="Microsoft YaHei" charset="-122"/>
              </a:rPr>
              <a:t>一</a:t>
            </a:r>
            <a:r>
              <a:rPr lang="zh-CN" altLang="en-US" sz="2400" dirty="0" smtClean="0">
                <a:solidFill>
                  <a:srgbClr val="444444"/>
                </a:solidFill>
                <a:latin typeface="Microsoft YaHei" charset="-122"/>
                <a:ea typeface="Microsoft YaHei" charset="-122"/>
                <a:cs typeface="Microsoft YaHei" charset="-122"/>
              </a:rPr>
              <a:t>成语</a:t>
            </a:r>
            <a:endParaRPr lang="en-US" altLang="zh-CN" sz="2400" dirty="0" smtClean="0">
              <a:solidFill>
                <a:srgbClr val="444444"/>
              </a:solidFill>
              <a:latin typeface="Microsoft YaHei" charset="-122"/>
              <a:ea typeface="Microsoft YaHei" charset="-122"/>
              <a:cs typeface="Microsoft YaHei" charset="-122"/>
            </a:endParaRPr>
          </a:p>
          <a:p>
            <a:pPr>
              <a:lnSpc>
                <a:spcPct val="150000"/>
              </a:lnSpc>
            </a:pPr>
            <a:r>
              <a:rPr lang="zh-CN" altLang="en-US" sz="2400" dirty="0" smtClean="0">
                <a:solidFill>
                  <a:srgbClr val="444444"/>
                </a:solidFill>
                <a:latin typeface="Microsoft YaHei" charset="-122"/>
                <a:ea typeface="Microsoft YaHei" charset="-122"/>
                <a:cs typeface="Microsoft YaHei" charset="-122"/>
              </a:rPr>
              <a:t>谜底</a:t>
            </a:r>
            <a:r>
              <a:rPr lang="zh-CN" altLang="en-US" sz="2400" dirty="0">
                <a:solidFill>
                  <a:srgbClr val="444444"/>
                </a:solidFill>
                <a:latin typeface="Microsoft YaHei" charset="-122"/>
                <a:ea typeface="Microsoft YaHei" charset="-122"/>
                <a:cs typeface="Microsoft YaHei" charset="-122"/>
              </a:rPr>
              <a:t>：</a:t>
            </a:r>
            <a:r>
              <a:rPr lang="zh-CN" altLang="en-US" sz="2400" dirty="0" smtClean="0">
                <a:solidFill>
                  <a:srgbClr val="FF0000"/>
                </a:solidFill>
                <a:latin typeface="Microsoft YaHei" charset="-122"/>
                <a:ea typeface="Microsoft YaHei" charset="-122"/>
                <a:cs typeface="Microsoft YaHei" charset="-122"/>
              </a:rPr>
              <a:t>万无一失</a:t>
            </a:r>
            <a:endParaRPr lang="zh-CN" altLang="en-US" sz="2400" dirty="0">
              <a:solidFill>
                <a:srgbClr val="FF0000"/>
              </a:solidFill>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202714150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9215" y="1143635"/>
            <a:ext cx="11247755" cy="33229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）结构形式上：谜面和</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谜底＋谜扣</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：“打一字”或“打一物” 。</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）语言特色上：</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①</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拟人法</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如“新娘子，上高台，心里痛，眼泪来</a:t>
            </a:r>
            <a:r>
              <a:rPr kumimoji="0" lang="zh-CN" altLang="en-US" sz="2000" b="1"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②</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蝉联法</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将几种事物或同类事物组织在一起，突出表现各自特征或表现某一共同特征。</a:t>
            </a:r>
            <a:endParaRPr kumimoji="0" lang="en-US" altLang="zh-CN"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如“打大鼓，扯金边，一树梨子结万千</a:t>
            </a:r>
            <a:r>
              <a:rPr kumimoji="0" lang="zh-CN" altLang="en-US" sz="2000" b="1"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③</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谐音法</a:t>
            </a:r>
            <a:r>
              <a:rPr lang="zh-CN" altLang="en-US" sz="2000" dirty="0">
                <a:solidFill>
                  <a:srgbClr val="FF0000"/>
                </a:solidFill>
                <a:latin typeface="微软雅黑" panose="020B0503020204020204" charset="-122"/>
                <a:ea typeface="微软雅黑" panose="020B0503020204020204" charset="-122"/>
                <a:cs typeface="Calibri" panose="020F0502020204030204" charset="0"/>
              </a:rPr>
              <a:t>：</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如“孔夫子搬家尽</a:t>
            </a:r>
            <a:r>
              <a:rPr kumimoji="0" lang="zh-CN" altLang="en-US" sz="2000" b="1"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是（？）</a:t>
            </a: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a:t>
            </a:r>
          </a:p>
        </p:txBody>
      </p:sp>
      <p:sp>
        <p:nvSpPr>
          <p:cNvPr id="5" name="矩形 4"/>
          <p:cNvSpPr/>
          <p:nvPr/>
        </p:nvSpPr>
        <p:spPr>
          <a:xfrm>
            <a:off x="69215" y="312268"/>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9.3.2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a:t>
            </a: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谜语</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的特色</a:t>
            </a:r>
          </a:p>
        </p:txBody>
      </p:sp>
      <p:sp>
        <p:nvSpPr>
          <p:cNvPr id="24" name="五边形 23"/>
          <p:cNvSpPr/>
          <p:nvPr/>
        </p:nvSpPr>
        <p:spPr>
          <a:xfrm flipH="1">
            <a:off x="4232174" y="3122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6" name="五边形 25"/>
          <p:cNvSpPr/>
          <p:nvPr/>
        </p:nvSpPr>
        <p:spPr>
          <a:xfrm flipH="1">
            <a:off x="6492139" y="3122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论述</a:t>
            </a:r>
          </a:p>
        </p:txBody>
      </p:sp>
      <p:pic>
        <p:nvPicPr>
          <p:cNvPr id="7" name="图片 6"/>
          <p:cNvPicPr>
            <a:picLocks noChangeAspect="1"/>
          </p:cNvPicPr>
          <p:nvPr/>
        </p:nvPicPr>
        <p:blipFill>
          <a:blip r:embed="rId3"/>
          <a:stretch>
            <a:fillRect/>
          </a:stretch>
        </p:blipFill>
        <p:spPr>
          <a:xfrm>
            <a:off x="8377454" y="20631"/>
            <a:ext cx="3814546" cy="1360368"/>
          </a:xfrm>
          <a:prstGeom prst="rect">
            <a:avLst/>
          </a:prstGeom>
        </p:spPr>
      </p:pic>
    </p:spTree>
    <p:custDataLst>
      <p:tags r:id="rId1"/>
    </p:custDataLst>
    <p:extLst>
      <p:ext uri="{BB962C8B-B14F-4D97-AF65-F5344CB8AC3E}">
        <p14:creationId xmlns:p14="http://schemas.microsoft.com/office/powerpoint/2010/main" val="48110026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9215" y="2066448"/>
            <a:ext cx="11247755" cy="147732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）结构形式上：谜面和</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谜底＋谜扣</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：“打一字”或“打一物” 。</a:t>
            </a:r>
          </a:p>
          <a:p>
            <a:pPr lvl="0" fontAlgn="base" hangingPunct="0">
              <a:lnSpc>
                <a:spcPct val="150000"/>
              </a:lnSpc>
              <a:spcBef>
                <a:spcPct val="0"/>
              </a:spcBef>
              <a:spcAft>
                <a:spcPct val="0"/>
              </a:spcAf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）语言特色上</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lang="zh-CN" altLang="en-US" sz="2000" dirty="0">
                <a:latin typeface="Microsoft YaHei" charset="-122"/>
                <a:ea typeface="Microsoft YaHei" charset="-122"/>
                <a:cs typeface="Microsoft YaHei" charset="-122"/>
              </a:rPr>
              <a:t>谜语的词句</a:t>
            </a:r>
            <a:r>
              <a:rPr lang="zh-CN" altLang="en-US" sz="2000" dirty="0">
                <a:solidFill>
                  <a:srgbClr val="FF0000"/>
                </a:solidFill>
                <a:latin typeface="Microsoft YaHei" charset="-122"/>
                <a:ea typeface="Microsoft YaHei" charset="-122"/>
                <a:cs typeface="Microsoft YaHei" charset="-122"/>
              </a:rPr>
              <a:t>质朴清浅</a:t>
            </a:r>
            <a:r>
              <a:rPr lang="zh-CN" altLang="en-US" sz="2000" dirty="0">
                <a:latin typeface="Microsoft YaHei" charset="-122"/>
                <a:ea typeface="Microsoft YaHei" charset="-122"/>
                <a:cs typeface="Microsoft YaHei" charset="-122"/>
              </a:rPr>
              <a:t>，比喻</a:t>
            </a:r>
            <a:r>
              <a:rPr lang="zh-CN" altLang="en-US" sz="2000" dirty="0">
                <a:solidFill>
                  <a:srgbClr val="FF0000"/>
                </a:solidFill>
                <a:latin typeface="Microsoft YaHei" charset="-122"/>
                <a:ea typeface="Microsoft YaHei" charset="-122"/>
                <a:cs typeface="Microsoft YaHei" charset="-122"/>
              </a:rPr>
              <a:t>贴切形象</a:t>
            </a:r>
            <a:r>
              <a:rPr lang="zh-CN" altLang="en-US" sz="2000" dirty="0">
                <a:latin typeface="Microsoft YaHei" charset="-122"/>
                <a:ea typeface="Microsoft YaHei" charset="-122"/>
                <a:cs typeface="Microsoft YaHei" charset="-122"/>
              </a:rPr>
              <a:t>，最突出的特色是对谜底作比喻描写。</a:t>
            </a:r>
            <a:endParaRPr kumimoji="0" lang="zh-CN" altLang="en-US" sz="20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①</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拟人</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法</a:t>
            </a:r>
            <a:r>
              <a:rPr kumimoji="0" lang="zh-CN" altLang="en-US" sz="20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②</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蝉</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联法</a:t>
            </a:r>
            <a:r>
              <a:rPr kumimoji="0" lang="zh-CN" altLang="en-US" sz="20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③</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谐音法</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69215" y="312268"/>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9.3.2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a:t>
            </a: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谜语</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的特色</a:t>
            </a:r>
          </a:p>
        </p:txBody>
      </p:sp>
      <p:sp>
        <p:nvSpPr>
          <p:cNvPr id="8" name="文本框 7"/>
          <p:cNvSpPr txBox="1"/>
          <p:nvPr/>
        </p:nvSpPr>
        <p:spPr>
          <a:xfrm>
            <a:off x="467043" y="4988560"/>
            <a:ext cx="9432290" cy="52197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zh-CN" altLang="en-US" sz="28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周作人</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指出，谜语</a:t>
            </a:r>
            <a:r>
              <a:rPr kumimoji="0" lang="en-US" altLang="zh-CN"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体物入微，情思奇巧</a:t>
            </a:r>
            <a:r>
              <a:rPr kumimoji="0" lang="en-US" altLang="zh-CN"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p>
        </p:txBody>
      </p:sp>
      <p:sp>
        <p:nvSpPr>
          <p:cNvPr id="24" name="五边形 23"/>
          <p:cNvSpPr/>
          <p:nvPr/>
        </p:nvSpPr>
        <p:spPr>
          <a:xfrm flipH="1">
            <a:off x="4232174" y="3122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6" name="五边形 25"/>
          <p:cNvSpPr/>
          <p:nvPr/>
        </p:nvSpPr>
        <p:spPr>
          <a:xfrm flipH="1">
            <a:off x="6492139" y="3122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论述</a:t>
            </a:r>
          </a:p>
        </p:txBody>
      </p:sp>
      <p:pic>
        <p:nvPicPr>
          <p:cNvPr id="7" name="图片 6"/>
          <p:cNvPicPr>
            <a:picLocks noChangeAspect="1"/>
          </p:cNvPicPr>
          <p:nvPr/>
        </p:nvPicPr>
        <p:blipFill>
          <a:blip r:embed="rId3"/>
          <a:stretch>
            <a:fillRect/>
          </a:stretch>
        </p:blipFill>
        <p:spPr>
          <a:xfrm>
            <a:off x="8377454" y="20631"/>
            <a:ext cx="3814546" cy="1360368"/>
          </a:xfrm>
          <a:prstGeom prst="rect">
            <a:avLst/>
          </a:prstGeom>
        </p:spPr>
      </p:pic>
    </p:spTree>
    <p:custDataLst>
      <p:tags r:id="rId1"/>
    </p:custDataLst>
    <p:extLst>
      <p:ext uri="{BB962C8B-B14F-4D97-AF65-F5344CB8AC3E}">
        <p14:creationId xmlns:p14="http://schemas.microsoft.com/office/powerpoint/2010/main" val="164591582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615" y="1510755"/>
            <a:ext cx="7998460" cy="3360022"/>
          </a:xfrm>
          <a:prstGeom prst="rect">
            <a:avLst/>
          </a:prstGeom>
          <a:noFill/>
        </p:spPr>
        <p:txBody>
          <a:bodyPr wrap="square" rtlCol="0">
            <a:spAutoFit/>
          </a:bodyPr>
          <a:lstStyle/>
          <a:p>
            <a:pPr>
              <a:lnSpc>
                <a:spcPct val="150000"/>
              </a:lnSpc>
            </a:pPr>
            <a:r>
              <a:rPr lang="zh-CN" altLang="en-US" sz="2400" dirty="0"/>
              <a:t>民间谜语的特点有（ </a:t>
            </a:r>
            <a:r>
              <a:rPr lang="zh-CN" altLang="en-US" sz="2400" dirty="0" smtClean="0"/>
              <a:t>）</a:t>
            </a:r>
            <a:endParaRPr lang="zh-CN" altLang="en-US" sz="2400" dirty="0"/>
          </a:p>
          <a:p>
            <a:pPr>
              <a:lnSpc>
                <a:spcPct val="150000"/>
              </a:lnSpc>
            </a:pPr>
            <a:r>
              <a:rPr lang="en-US" altLang="zh-CN" sz="2400" dirty="0"/>
              <a:t>A:</a:t>
            </a:r>
            <a:r>
              <a:rPr lang="zh-CN" altLang="en-US" sz="2400" dirty="0"/>
              <a:t>有完整的故事情节 </a:t>
            </a:r>
          </a:p>
          <a:p>
            <a:pPr>
              <a:lnSpc>
                <a:spcPct val="150000"/>
              </a:lnSpc>
            </a:pPr>
            <a:r>
              <a:rPr lang="en-US" altLang="zh-CN" sz="2400" dirty="0"/>
              <a:t>B:</a:t>
            </a:r>
            <a:r>
              <a:rPr lang="zh-CN" altLang="en-US" sz="2400" dirty="0"/>
              <a:t>由谜面和谜底两部分构成 </a:t>
            </a:r>
          </a:p>
          <a:p>
            <a:pPr>
              <a:lnSpc>
                <a:spcPct val="150000"/>
              </a:lnSpc>
            </a:pPr>
            <a:r>
              <a:rPr lang="en-US" altLang="zh-CN" sz="2400" dirty="0"/>
              <a:t>C:</a:t>
            </a:r>
            <a:r>
              <a:rPr lang="zh-CN" altLang="en-US" sz="2400" dirty="0"/>
              <a:t>词句质朴清浅</a:t>
            </a:r>
          </a:p>
          <a:p>
            <a:pPr>
              <a:lnSpc>
                <a:spcPct val="150000"/>
              </a:lnSpc>
            </a:pPr>
            <a:r>
              <a:rPr lang="en-US" altLang="zh-CN" sz="2400" dirty="0"/>
              <a:t>D:</a:t>
            </a:r>
            <a:r>
              <a:rPr lang="zh-CN" altLang="en-US" sz="2400" dirty="0"/>
              <a:t>常对谜底作比喻描写</a:t>
            </a:r>
          </a:p>
          <a:p>
            <a:pPr>
              <a:lnSpc>
                <a:spcPct val="150000"/>
              </a:lnSpc>
            </a:pPr>
            <a:r>
              <a:rPr lang="en-US" altLang="zh-CN" sz="2400" dirty="0"/>
              <a:t>E:</a:t>
            </a:r>
            <a:r>
              <a:rPr lang="zh-CN" altLang="en-US" sz="2400" dirty="0"/>
              <a:t>常用拟人法、蝉联法、谐音法等表现手法</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119251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6194" y="3024778"/>
            <a:ext cx="2776593" cy="1200329"/>
          </a:xfrm>
          <a:prstGeom prst="rect">
            <a:avLst/>
          </a:prstGeom>
          <a:noFill/>
        </p:spPr>
        <p:txBody>
          <a:bodyPr wrap="square" rtlCol="0">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民间叙事长诗</a:t>
            </a:r>
            <a:endParaRPr kumimoji="0" lang="en-US" altLang="zh-CN"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a:p>
            <a:pPr marL="0" marR="0" lvl="0" indent="0" algn="l" defTabSz="914400" rtl="0" eaLnBrk="1" fontAlgn="base" latinLnBrk="0" hangingPunct="0">
              <a:lnSpc>
                <a:spcPct val="150000"/>
              </a:lnSpc>
              <a:spcBef>
                <a:spcPct val="0"/>
              </a:spcBef>
              <a:spcAft>
                <a:spcPct val="0"/>
              </a:spcAft>
              <a:buClrTx/>
              <a:buSzTx/>
              <a:buFontTx/>
              <a:buNone/>
              <a:tabLst/>
              <a:defRPr/>
            </a:pPr>
            <a:r>
              <a:rPr lang="zh-CN" altLang="en-US" sz="2400" dirty="0" smtClean="0">
                <a:solidFill>
                  <a:prstClr val="black"/>
                </a:solidFill>
                <a:latin typeface="Microsoft YaHei" charset="-122"/>
                <a:ea typeface="Microsoft YaHei" charset="-122"/>
                <a:cs typeface="Microsoft YaHei" charset="-122"/>
              </a:rPr>
              <a:t>   艺术特征</a:t>
            </a:r>
            <a:endParaRPr kumimoji="0" lang="en-US" altLang="zh-CN"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4" name="文本框 3"/>
          <p:cNvSpPr txBox="1"/>
          <p:nvPr/>
        </p:nvSpPr>
        <p:spPr>
          <a:xfrm>
            <a:off x="44450" y="130175"/>
            <a:ext cx="652272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民间叙事长诗的艺术特征</a:t>
            </a:r>
          </a:p>
        </p:txBody>
      </p:sp>
      <p:sp>
        <p:nvSpPr>
          <p:cNvPr id="2" name="五边形 1"/>
          <p:cNvSpPr/>
          <p:nvPr/>
        </p:nvSpPr>
        <p:spPr>
          <a:xfrm flipH="1">
            <a:off x="5700294" y="34084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pic>
        <p:nvPicPr>
          <p:cNvPr id="5" name="图片 4"/>
          <p:cNvPicPr>
            <a:picLocks noChangeAspect="1"/>
          </p:cNvPicPr>
          <p:nvPr/>
        </p:nvPicPr>
        <p:blipFill>
          <a:blip r:embed="rId3"/>
          <a:stretch>
            <a:fillRect/>
          </a:stretch>
        </p:blipFill>
        <p:spPr>
          <a:xfrm>
            <a:off x="9224210" y="18683"/>
            <a:ext cx="2999874" cy="1423991"/>
          </a:xfrm>
          <a:prstGeom prst="rect">
            <a:avLst/>
          </a:prstGeom>
        </p:spPr>
      </p:pic>
      <p:sp>
        <p:nvSpPr>
          <p:cNvPr id="6" name="左大括号 5"/>
          <p:cNvSpPr/>
          <p:nvPr/>
        </p:nvSpPr>
        <p:spPr>
          <a:xfrm>
            <a:off x="2723444" y="1966768"/>
            <a:ext cx="729343" cy="323305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7" name="矩形 6"/>
          <p:cNvSpPr/>
          <p:nvPr/>
        </p:nvSpPr>
        <p:spPr>
          <a:xfrm>
            <a:off x="3305810" y="1966768"/>
            <a:ext cx="4063933" cy="499624"/>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歌颂</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反抗斗争</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，描写</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爱情悲剧</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
        <p:nvSpPr>
          <p:cNvPr id="8" name="矩形 7"/>
          <p:cNvSpPr/>
          <p:nvPr/>
        </p:nvSpPr>
        <p:spPr>
          <a:xfrm>
            <a:off x="3305810" y="2541893"/>
            <a:ext cx="6096000" cy="646331"/>
          </a:xfrm>
          <a:prstGeom prst="rect">
            <a:avLst/>
          </a:prstGeom>
        </p:spPr>
        <p:txBody>
          <a:bodyPr>
            <a:spAutoFit/>
          </a:bodyPr>
          <a:lstStyle/>
          <a:p>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蒙古族《嘎达梅林》傣族《娥并与桑洛》彝族《阿诗玛》汉族《钟九闹漕》《重阳双合莲</a:t>
            </a:r>
            <a:r>
              <a:rPr lang="zh-CN" altLang="en-US"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》等</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zh-CN" altLang="en-US" dirty="0"/>
          </a:p>
        </p:txBody>
      </p:sp>
    </p:spTree>
    <p:custDataLst>
      <p:tags r:id="rId1"/>
    </p:custDataLst>
    <p:extLst>
      <p:ext uri="{BB962C8B-B14F-4D97-AF65-F5344CB8AC3E}">
        <p14:creationId xmlns:p14="http://schemas.microsoft.com/office/powerpoint/2010/main" val="67312343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615" y="1510755"/>
            <a:ext cx="7998460" cy="3416320"/>
          </a:xfrm>
          <a:prstGeom prst="rect">
            <a:avLst/>
          </a:prstGeom>
          <a:noFill/>
        </p:spPr>
        <p:txBody>
          <a:bodyPr wrap="square" rtlCol="0">
            <a:spAutoFit/>
          </a:bodyPr>
          <a:lstStyle/>
          <a:p>
            <a:pPr>
              <a:lnSpc>
                <a:spcPct val="150000"/>
              </a:lnSpc>
            </a:pPr>
            <a:r>
              <a:rPr lang="zh-CN" altLang="en-US" sz="2400" dirty="0"/>
              <a:t>民间谜语的特点有（ </a:t>
            </a:r>
            <a:r>
              <a:rPr lang="zh-CN" altLang="en-US" sz="2400" dirty="0" smtClean="0"/>
              <a:t>）</a:t>
            </a:r>
            <a:endParaRPr lang="zh-CN" altLang="en-US" sz="2400" dirty="0"/>
          </a:p>
          <a:p>
            <a:pPr>
              <a:lnSpc>
                <a:spcPct val="150000"/>
              </a:lnSpc>
            </a:pPr>
            <a:r>
              <a:rPr lang="en-US" altLang="zh-CN" sz="2400" dirty="0"/>
              <a:t>A:</a:t>
            </a:r>
            <a:r>
              <a:rPr lang="zh-CN" altLang="en-US" sz="2400" dirty="0"/>
              <a:t>有完整的故事情节 </a:t>
            </a:r>
          </a:p>
          <a:p>
            <a:pPr>
              <a:lnSpc>
                <a:spcPct val="150000"/>
              </a:lnSpc>
            </a:pPr>
            <a:r>
              <a:rPr lang="en-US" altLang="zh-CN" sz="2400" dirty="0">
                <a:solidFill>
                  <a:srgbClr val="FF0000"/>
                </a:solidFill>
              </a:rPr>
              <a:t>B:</a:t>
            </a:r>
            <a:r>
              <a:rPr lang="zh-CN" altLang="en-US" sz="2400" dirty="0">
                <a:solidFill>
                  <a:srgbClr val="FF0000"/>
                </a:solidFill>
              </a:rPr>
              <a:t>由谜面和谜底两部分构成</a:t>
            </a:r>
            <a:r>
              <a:rPr lang="zh-CN" altLang="en-US" sz="2400" dirty="0"/>
              <a:t> </a:t>
            </a:r>
          </a:p>
          <a:p>
            <a:pPr>
              <a:lnSpc>
                <a:spcPct val="150000"/>
              </a:lnSpc>
            </a:pPr>
            <a:r>
              <a:rPr lang="en-US" altLang="zh-CN" sz="2400" dirty="0">
                <a:solidFill>
                  <a:srgbClr val="FF0000"/>
                </a:solidFill>
              </a:rPr>
              <a:t>C:</a:t>
            </a:r>
            <a:r>
              <a:rPr lang="zh-CN" altLang="en-US" sz="2400" dirty="0">
                <a:solidFill>
                  <a:srgbClr val="FF0000"/>
                </a:solidFill>
              </a:rPr>
              <a:t>词句质朴清浅</a:t>
            </a:r>
          </a:p>
          <a:p>
            <a:pPr>
              <a:lnSpc>
                <a:spcPct val="150000"/>
              </a:lnSpc>
            </a:pPr>
            <a:r>
              <a:rPr lang="en-US" altLang="zh-CN" sz="2400" dirty="0">
                <a:solidFill>
                  <a:srgbClr val="FF0000"/>
                </a:solidFill>
              </a:rPr>
              <a:t>D:</a:t>
            </a:r>
            <a:r>
              <a:rPr lang="zh-CN" altLang="en-US" sz="2400" dirty="0">
                <a:solidFill>
                  <a:srgbClr val="FF0000"/>
                </a:solidFill>
              </a:rPr>
              <a:t>常对谜底作比喻描写</a:t>
            </a:r>
          </a:p>
          <a:p>
            <a:pPr>
              <a:lnSpc>
                <a:spcPct val="150000"/>
              </a:lnSpc>
            </a:pPr>
            <a:r>
              <a:rPr lang="en-US" altLang="zh-CN" sz="2400" dirty="0">
                <a:solidFill>
                  <a:srgbClr val="FF0000"/>
                </a:solidFill>
              </a:rPr>
              <a:t>E:</a:t>
            </a:r>
            <a:r>
              <a:rPr lang="zh-CN" altLang="en-US" sz="2400" dirty="0">
                <a:solidFill>
                  <a:srgbClr val="FF0000"/>
                </a:solidFill>
              </a:rPr>
              <a:t>常用拟人法、蝉联法、谐音法等表现手法</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9165627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9963" y="1347470"/>
            <a:ext cx="7998460" cy="1200329"/>
          </a:xfrm>
          <a:prstGeom prst="rect">
            <a:avLst/>
          </a:prstGeom>
          <a:noFill/>
        </p:spPr>
        <p:txBody>
          <a:bodyPr wrap="square" rtlCol="0">
            <a:spAutoFit/>
          </a:bodyPr>
          <a:lstStyle/>
          <a:p>
            <a:r>
              <a:rPr lang="zh-CN" altLang="en-US" sz="2400" dirty="0"/>
              <a:t>提出谜语“体物入微，情思奇巧”的是朱自清。</a:t>
            </a:r>
          </a:p>
          <a:p>
            <a:r>
              <a:rPr lang="en-US" altLang="zh-CN" sz="2400" dirty="0"/>
              <a:t>A:</a:t>
            </a:r>
            <a:r>
              <a:rPr lang="zh-CN" altLang="en-US" sz="2400" dirty="0"/>
              <a:t>正确</a:t>
            </a:r>
          </a:p>
          <a:p>
            <a:r>
              <a:rPr lang="en-US" altLang="zh-CN" sz="2400" dirty="0"/>
              <a:t>B:</a:t>
            </a:r>
            <a:r>
              <a:rPr lang="zh-CN" altLang="en-US" sz="2400" dirty="0"/>
              <a:t>错误</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56364743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9963" y="1347470"/>
            <a:ext cx="7998460" cy="1200329"/>
          </a:xfrm>
          <a:prstGeom prst="rect">
            <a:avLst/>
          </a:prstGeom>
          <a:noFill/>
        </p:spPr>
        <p:txBody>
          <a:bodyPr wrap="square" rtlCol="0">
            <a:spAutoFit/>
          </a:bodyPr>
          <a:lstStyle/>
          <a:p>
            <a:r>
              <a:rPr lang="zh-CN" altLang="en-US" sz="2400" dirty="0"/>
              <a:t>提出谜语“体物入微，情思奇巧”的是朱自清。</a:t>
            </a:r>
          </a:p>
          <a:p>
            <a:r>
              <a:rPr lang="en-US" altLang="zh-CN" sz="2400" dirty="0"/>
              <a:t>A:</a:t>
            </a:r>
            <a:r>
              <a:rPr lang="zh-CN" altLang="en-US" sz="2400" dirty="0"/>
              <a:t>正确</a:t>
            </a:r>
            <a:endParaRPr lang="zh-CN" altLang="en-US" sz="2400" dirty="0">
              <a:solidFill>
                <a:srgbClr val="FF0000"/>
              </a:solidFill>
            </a:endParaRPr>
          </a:p>
          <a:p>
            <a:r>
              <a:rPr lang="en-US" altLang="zh-CN" sz="2400" dirty="0">
                <a:solidFill>
                  <a:srgbClr val="FF0000"/>
                </a:solidFill>
              </a:rPr>
              <a:t>B:</a:t>
            </a:r>
            <a:r>
              <a:rPr lang="zh-CN" altLang="en-US" sz="2400" dirty="0">
                <a:solidFill>
                  <a:srgbClr val="FF0000"/>
                </a:solidFill>
              </a:rPr>
              <a:t>错误</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90422764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9963" y="1347470"/>
            <a:ext cx="7998460" cy="34150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民间谜语较为常见的表现手法有（）</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A.谐音法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B.妙语法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C.象征法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D.蝉联法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E.拟人法</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56246410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8198" y="1320165"/>
            <a:ext cx="7998460" cy="34150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民间谜语较为常见的表现手法有（</a:t>
            </a: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ADE</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A.谐音法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B.妙语法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C.象征法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D.蝉联法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E.拟人法</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879895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82632" y="1790352"/>
            <a:ext cx="4040505" cy="646331"/>
          </a:xfrm>
          <a:prstGeom prst="rect">
            <a:avLst/>
          </a:prstGeom>
          <a:noFill/>
        </p:spPr>
        <p:txBody>
          <a:bodyPr wrap="square" rtlCol="0">
            <a:spAutoFit/>
          </a:bodyPr>
          <a:lstStyle/>
          <a:p>
            <a:r>
              <a:rPr lang="zh-CN" altLang="en-US" b="1" dirty="0" smtClean="0">
                <a:latin typeface="微软雅黑" panose="020B0503020204020204" charset="-122"/>
                <a:ea typeface="微软雅黑" panose="020B0503020204020204" charset="-122"/>
              </a:rPr>
              <a:t>欲知后事如何</a:t>
            </a:r>
            <a:endParaRPr lang="en-US" altLang="zh-CN" b="1" dirty="0" smtClean="0">
              <a:latin typeface="微软雅黑" panose="020B0503020204020204" charset="-122"/>
              <a:ea typeface="微软雅黑" panose="020B0503020204020204" charset="-122"/>
            </a:endParaRPr>
          </a:p>
          <a:p>
            <a:r>
              <a:rPr lang="zh-CN" altLang="en-US" b="1" dirty="0" smtClean="0">
                <a:latin typeface="微软雅黑" panose="020B0503020204020204" charset="-122"/>
                <a:ea typeface="微软雅黑" panose="020B0503020204020204" charset="-122"/>
              </a:rPr>
              <a:t>请听下回分解</a:t>
            </a:r>
            <a:endParaRPr lang="zh-CN" altLang="en-US" b="1" dirty="0">
              <a:latin typeface="微软雅黑" panose="020B0503020204020204" charset="-122"/>
              <a:ea typeface="微软雅黑" panose="020B0503020204020204" charset="-122"/>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b="6849"/>
          <a:stretch>
            <a:fillRect/>
          </a:stretch>
        </p:blipFill>
        <p:spPr>
          <a:xfrm>
            <a:off x="1420494" y="1578278"/>
            <a:ext cx="4897206" cy="3194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6682632" y="2977376"/>
            <a:ext cx="4627756" cy="1384995"/>
          </a:xfrm>
          <a:prstGeom prst="rect">
            <a:avLst/>
          </a:prstGeom>
          <a:noFill/>
        </p:spPr>
        <p:txBody>
          <a:bodyPr wrap="square" rtlCol="0">
            <a:spAutoFit/>
          </a:bodyPr>
          <a:lstStyle/>
          <a:p>
            <a:pPr>
              <a:lnSpc>
                <a:spcPct val="150000"/>
              </a:lnSpc>
            </a:pPr>
            <a:r>
              <a:rPr kumimoji="1" lang="en-US" altLang="zh-CN" sz="2800" b="1" dirty="0">
                <a:solidFill>
                  <a:srgbClr val="FF0000"/>
                </a:solidFill>
              </a:rPr>
              <a:t>1</a:t>
            </a:r>
            <a:r>
              <a:rPr kumimoji="1" lang="en-US" altLang="zh-CN" sz="2800" b="1" dirty="0" smtClean="0">
                <a:solidFill>
                  <a:srgbClr val="FF0000"/>
                </a:solidFill>
              </a:rPr>
              <a:t>.</a:t>
            </a:r>
            <a:r>
              <a:rPr kumimoji="1" lang="zh-CN" altLang="en-US" sz="2800" b="1" dirty="0" smtClean="0">
                <a:solidFill>
                  <a:srgbClr val="FF0000"/>
                </a:solidFill>
              </a:rPr>
              <a:t>课后作业，必须完成！</a:t>
            </a:r>
            <a:endParaRPr kumimoji="1" lang="en-US" altLang="zh-CN" sz="2800" b="1" dirty="0" smtClean="0">
              <a:solidFill>
                <a:srgbClr val="FF0000"/>
              </a:solidFill>
            </a:endParaRPr>
          </a:p>
          <a:p>
            <a:pPr>
              <a:lnSpc>
                <a:spcPct val="150000"/>
              </a:lnSpc>
            </a:pPr>
            <a:r>
              <a:rPr kumimoji="1" lang="en-US" altLang="zh-CN" sz="2800" b="1" dirty="0">
                <a:solidFill>
                  <a:srgbClr val="FF0000"/>
                </a:solidFill>
              </a:rPr>
              <a:t>2</a:t>
            </a:r>
            <a:r>
              <a:rPr kumimoji="1" lang="en-US" altLang="zh-CN" sz="2800" b="1" dirty="0" smtClean="0">
                <a:solidFill>
                  <a:srgbClr val="FF0000"/>
                </a:solidFill>
              </a:rPr>
              <a:t>.</a:t>
            </a:r>
            <a:r>
              <a:rPr kumimoji="1" lang="zh-CN" altLang="en-US" sz="2800" b="1" dirty="0" smtClean="0">
                <a:solidFill>
                  <a:srgbClr val="FF0000"/>
                </a:solidFill>
              </a:rPr>
              <a:t>题库</a:t>
            </a:r>
            <a:r>
              <a:rPr kumimoji="1" lang="en-US" altLang="zh-CN" sz="2800" b="1" dirty="0" smtClean="0">
                <a:solidFill>
                  <a:srgbClr val="FF0000"/>
                </a:solidFill>
              </a:rPr>
              <a:t>7-9</a:t>
            </a:r>
            <a:r>
              <a:rPr kumimoji="1" lang="zh-CN" altLang="en-US" sz="2800" b="1" dirty="0" smtClean="0">
                <a:solidFill>
                  <a:srgbClr val="FF0000"/>
                </a:solidFill>
              </a:rPr>
              <a:t>章</a:t>
            </a:r>
            <a:r>
              <a:rPr kumimoji="1" lang="zh-CN" altLang="en-US" sz="2800" b="1" dirty="0" smtClean="0">
                <a:solidFill>
                  <a:srgbClr val="FF0000"/>
                </a:solidFill>
              </a:rPr>
              <a:t>，认真</a:t>
            </a:r>
            <a:r>
              <a:rPr kumimoji="1" lang="zh-CN" altLang="en-US" sz="2800" b="1" dirty="0" smtClean="0">
                <a:solidFill>
                  <a:srgbClr val="FF0000"/>
                </a:solidFill>
              </a:rPr>
              <a:t>刷题库！</a:t>
            </a:r>
            <a:endParaRPr kumimoji="1" lang="zh-CN" altLang="en-US" sz="2800" b="1" dirty="0">
              <a:solidFill>
                <a:srgbClr val="FF0000"/>
              </a:solidFill>
            </a:endParaRPr>
          </a:p>
        </p:txBody>
      </p:sp>
    </p:spTree>
    <p:custDataLst>
      <p:tags r:id="rId1"/>
    </p:custDataLst>
    <p:extLst>
      <p:ext uri="{BB962C8B-B14F-4D97-AF65-F5344CB8AC3E}">
        <p14:creationId xmlns:p14="http://schemas.microsoft.com/office/powerpoint/2010/main" val="370382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902" y="2850844"/>
            <a:ext cx="2776593" cy="1200329"/>
          </a:xfrm>
          <a:prstGeom prst="rect">
            <a:avLst/>
          </a:prstGeom>
          <a:noFill/>
        </p:spPr>
        <p:txBody>
          <a:bodyPr wrap="square" rtlCol="0">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民间叙事长诗</a:t>
            </a:r>
            <a:endParaRPr kumimoji="0" lang="en-US" altLang="zh-CN"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a:p>
            <a:pPr marL="0" marR="0" lvl="0" indent="0" algn="l" defTabSz="914400" rtl="0" eaLnBrk="1" fontAlgn="base" latinLnBrk="0" hangingPunct="0">
              <a:lnSpc>
                <a:spcPct val="150000"/>
              </a:lnSpc>
              <a:spcBef>
                <a:spcPct val="0"/>
              </a:spcBef>
              <a:spcAft>
                <a:spcPct val="0"/>
              </a:spcAft>
              <a:buClrTx/>
              <a:buSzTx/>
              <a:buFontTx/>
              <a:buNone/>
              <a:tabLst/>
              <a:defRPr/>
            </a:pPr>
            <a:r>
              <a:rPr lang="zh-CN" altLang="en-US" sz="2400" dirty="0" smtClean="0">
                <a:solidFill>
                  <a:prstClr val="black"/>
                </a:solidFill>
                <a:latin typeface="Microsoft YaHei" charset="-122"/>
                <a:ea typeface="Microsoft YaHei" charset="-122"/>
                <a:cs typeface="Microsoft YaHei" charset="-122"/>
              </a:rPr>
              <a:t>   艺术特征</a:t>
            </a:r>
            <a:endParaRPr kumimoji="0" lang="en-US" altLang="zh-CN"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4" name="文本框 3"/>
          <p:cNvSpPr txBox="1"/>
          <p:nvPr/>
        </p:nvSpPr>
        <p:spPr>
          <a:xfrm>
            <a:off x="44450" y="130175"/>
            <a:ext cx="652272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民间叙事长诗的艺术特征</a:t>
            </a:r>
          </a:p>
        </p:txBody>
      </p:sp>
      <p:sp>
        <p:nvSpPr>
          <p:cNvPr id="2" name="五边形 1"/>
          <p:cNvSpPr/>
          <p:nvPr/>
        </p:nvSpPr>
        <p:spPr>
          <a:xfrm flipH="1">
            <a:off x="5700294" y="34084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pic>
        <p:nvPicPr>
          <p:cNvPr id="5" name="图片 4"/>
          <p:cNvPicPr>
            <a:picLocks noChangeAspect="1"/>
          </p:cNvPicPr>
          <p:nvPr/>
        </p:nvPicPr>
        <p:blipFill>
          <a:blip r:embed="rId3"/>
          <a:stretch>
            <a:fillRect/>
          </a:stretch>
        </p:blipFill>
        <p:spPr>
          <a:xfrm>
            <a:off x="9224210" y="18683"/>
            <a:ext cx="2999874" cy="1423991"/>
          </a:xfrm>
          <a:prstGeom prst="rect">
            <a:avLst/>
          </a:prstGeom>
        </p:spPr>
      </p:pic>
      <p:sp>
        <p:nvSpPr>
          <p:cNvPr id="6" name="左大括号 5"/>
          <p:cNvSpPr/>
          <p:nvPr/>
        </p:nvSpPr>
        <p:spPr>
          <a:xfrm>
            <a:off x="2456437" y="1806302"/>
            <a:ext cx="729343" cy="323305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7" name="矩形 6"/>
          <p:cNvSpPr/>
          <p:nvPr/>
        </p:nvSpPr>
        <p:spPr>
          <a:xfrm>
            <a:off x="2921033" y="1749610"/>
            <a:ext cx="4063933" cy="499624"/>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歌颂</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反抗斗争</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，描写</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爱情悲剧</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
        <p:nvSpPr>
          <p:cNvPr id="8" name="矩形 7"/>
          <p:cNvSpPr/>
          <p:nvPr/>
        </p:nvSpPr>
        <p:spPr>
          <a:xfrm>
            <a:off x="2921033" y="2304761"/>
            <a:ext cx="6096000" cy="646331"/>
          </a:xfrm>
          <a:prstGeom prst="rect">
            <a:avLst/>
          </a:prstGeom>
        </p:spPr>
        <p:txBody>
          <a:bodyPr>
            <a:spAutoFit/>
          </a:bodyPr>
          <a:lstStyle/>
          <a:p>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蒙古族《嘎达梅林》傣族《娥并与桑洛》彝族《阿诗玛》汉族《钟九闹漕》《重阳双合莲</a:t>
            </a:r>
            <a:r>
              <a:rPr lang="zh-CN" altLang="en-US"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》等</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zh-CN" altLang="en-US" dirty="0"/>
          </a:p>
        </p:txBody>
      </p:sp>
      <p:sp>
        <p:nvSpPr>
          <p:cNvPr id="9" name="矩形 8"/>
          <p:cNvSpPr/>
          <p:nvPr/>
        </p:nvSpPr>
        <p:spPr>
          <a:xfrm>
            <a:off x="2928408" y="2945561"/>
            <a:ext cx="4063933" cy="499624"/>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叙述曲折故事，抒发</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浓烈情感</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
        <p:nvSpPr>
          <p:cNvPr id="10" name="左大括号 9"/>
          <p:cNvSpPr/>
          <p:nvPr/>
        </p:nvSpPr>
        <p:spPr>
          <a:xfrm>
            <a:off x="6880744" y="2655726"/>
            <a:ext cx="457200" cy="11009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1" name="矩形 10"/>
          <p:cNvSpPr/>
          <p:nvPr/>
        </p:nvSpPr>
        <p:spPr>
          <a:xfrm>
            <a:off x="6640810" y="2520879"/>
            <a:ext cx="5166799" cy="458908"/>
          </a:xfrm>
          <a:prstGeom prst="rect">
            <a:avLst/>
          </a:prstGeom>
        </p:spPr>
        <p:txBody>
          <a:bodyPr wrap="none">
            <a:spAutoFit/>
          </a:bodyPr>
          <a:lstStyle/>
          <a:p>
            <a:pPr lvl="0" indent="4572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语言上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既</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具有叙事性，也具有抒情性</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13" name="矩形 12"/>
          <p:cNvSpPr/>
          <p:nvPr/>
        </p:nvSpPr>
        <p:spPr>
          <a:xfrm>
            <a:off x="6640810" y="2963812"/>
            <a:ext cx="3781805" cy="396583"/>
          </a:xfrm>
          <a:prstGeom prst="rect">
            <a:avLst/>
          </a:prstGeom>
        </p:spPr>
        <p:txBody>
          <a:bodyPr wrap="none">
            <a:spAutoFit/>
          </a:bodyPr>
          <a:lstStyle/>
          <a:p>
            <a:pPr lvl="0" indent="457200" fontAlgn="base" hangingPunct="0">
              <a:lnSpc>
                <a:spcPct val="12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结构</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上有</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专门抒情</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的部分</a:t>
            </a:r>
            <a:endParaRPr lang="zh-CN" altLang="en-US" dirty="0">
              <a:solidFill>
                <a:prstClr val="black"/>
              </a:solidFill>
              <a:latin typeface="微软雅黑" panose="020B0503020204020204" charset="-122"/>
              <a:ea typeface="微软雅黑" panose="020B0503020204020204" charset="-122"/>
              <a:sym typeface="+mn-ea"/>
            </a:endParaRPr>
          </a:p>
        </p:txBody>
      </p:sp>
      <p:sp>
        <p:nvSpPr>
          <p:cNvPr id="14" name="矩形 13"/>
          <p:cNvSpPr/>
          <p:nvPr/>
        </p:nvSpPr>
        <p:spPr>
          <a:xfrm>
            <a:off x="7109344" y="3347130"/>
            <a:ext cx="5082656" cy="757130"/>
          </a:xfrm>
          <a:prstGeom prst="rect">
            <a:avLst/>
          </a:prstGeom>
        </p:spPr>
        <p:txBody>
          <a:bodyPr wrap="square">
            <a:spAutoFit/>
          </a:bodyPr>
          <a:lstStyle/>
          <a:p>
            <a:pPr lvl="0">
              <a:lnSpc>
                <a:spcPct val="120000"/>
              </a:lnSpc>
              <a:defRPr/>
            </a:pP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smtClean="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sym typeface="+mn-ea"/>
              </a:rPr>
              <a:t>表现</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手法</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上，擅长运用</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重叠复沓、</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一唱三    叹</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等表现手法来进行叙事描写。</a:t>
            </a:r>
            <a:endParaRPr lang="zh-CN" altLang="en-US" sz="1400" dirty="0">
              <a:solidFill>
                <a:prstClr val="black"/>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364848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902" y="2850844"/>
            <a:ext cx="2776593" cy="1200329"/>
          </a:xfrm>
          <a:prstGeom prst="rect">
            <a:avLst/>
          </a:prstGeom>
          <a:noFill/>
        </p:spPr>
        <p:txBody>
          <a:bodyPr wrap="square" rtlCol="0">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民间叙事长诗</a:t>
            </a:r>
            <a:endParaRPr kumimoji="0" lang="en-US" altLang="zh-CN"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a:p>
            <a:pPr marL="0" marR="0" lvl="0" indent="0" algn="l" defTabSz="914400" rtl="0" eaLnBrk="1" fontAlgn="base" latinLnBrk="0" hangingPunct="0">
              <a:lnSpc>
                <a:spcPct val="150000"/>
              </a:lnSpc>
              <a:spcBef>
                <a:spcPct val="0"/>
              </a:spcBef>
              <a:spcAft>
                <a:spcPct val="0"/>
              </a:spcAft>
              <a:buClrTx/>
              <a:buSzTx/>
              <a:buFontTx/>
              <a:buNone/>
              <a:tabLst/>
              <a:defRPr/>
            </a:pPr>
            <a:r>
              <a:rPr lang="zh-CN" altLang="en-US" sz="2400" dirty="0" smtClean="0">
                <a:solidFill>
                  <a:prstClr val="black"/>
                </a:solidFill>
                <a:latin typeface="Microsoft YaHei" charset="-122"/>
                <a:ea typeface="Microsoft YaHei" charset="-122"/>
                <a:cs typeface="Microsoft YaHei" charset="-122"/>
              </a:rPr>
              <a:t>   艺术特征</a:t>
            </a:r>
            <a:endParaRPr kumimoji="0" lang="en-US" altLang="zh-CN"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4" name="文本框 3"/>
          <p:cNvSpPr txBox="1"/>
          <p:nvPr/>
        </p:nvSpPr>
        <p:spPr>
          <a:xfrm>
            <a:off x="44450" y="130175"/>
            <a:ext cx="652272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民间叙事长诗的艺术特征</a:t>
            </a:r>
          </a:p>
        </p:txBody>
      </p:sp>
      <p:sp>
        <p:nvSpPr>
          <p:cNvPr id="2" name="五边形 1"/>
          <p:cNvSpPr/>
          <p:nvPr/>
        </p:nvSpPr>
        <p:spPr>
          <a:xfrm flipH="1">
            <a:off x="5700294" y="34084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pic>
        <p:nvPicPr>
          <p:cNvPr id="5" name="图片 4"/>
          <p:cNvPicPr>
            <a:picLocks noChangeAspect="1"/>
          </p:cNvPicPr>
          <p:nvPr/>
        </p:nvPicPr>
        <p:blipFill>
          <a:blip r:embed="rId3"/>
          <a:stretch>
            <a:fillRect/>
          </a:stretch>
        </p:blipFill>
        <p:spPr>
          <a:xfrm>
            <a:off x="9224210" y="18683"/>
            <a:ext cx="2999874" cy="1423991"/>
          </a:xfrm>
          <a:prstGeom prst="rect">
            <a:avLst/>
          </a:prstGeom>
        </p:spPr>
      </p:pic>
      <p:sp>
        <p:nvSpPr>
          <p:cNvPr id="6" name="左大括号 5"/>
          <p:cNvSpPr/>
          <p:nvPr/>
        </p:nvSpPr>
        <p:spPr>
          <a:xfrm>
            <a:off x="2456437" y="1806302"/>
            <a:ext cx="729343" cy="323305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7" name="矩形 6"/>
          <p:cNvSpPr/>
          <p:nvPr/>
        </p:nvSpPr>
        <p:spPr>
          <a:xfrm>
            <a:off x="2921033" y="1749610"/>
            <a:ext cx="4063933" cy="499624"/>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歌颂</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反抗斗争</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，描写</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爱情悲剧</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
        <p:nvSpPr>
          <p:cNvPr id="8" name="矩形 7"/>
          <p:cNvSpPr/>
          <p:nvPr/>
        </p:nvSpPr>
        <p:spPr>
          <a:xfrm>
            <a:off x="2921033" y="2304761"/>
            <a:ext cx="6096000" cy="646331"/>
          </a:xfrm>
          <a:prstGeom prst="rect">
            <a:avLst/>
          </a:prstGeom>
        </p:spPr>
        <p:txBody>
          <a:bodyPr>
            <a:spAutoFit/>
          </a:bodyPr>
          <a:lstStyle/>
          <a:p>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蒙古族《嘎达梅林》傣族《娥并与桑洛》彝族《阿诗玛》汉族《钟九闹漕》《重阳双合莲</a:t>
            </a:r>
            <a:r>
              <a:rPr lang="zh-CN" altLang="en-US"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》等</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zh-CN" altLang="en-US" dirty="0"/>
          </a:p>
        </p:txBody>
      </p:sp>
      <p:sp>
        <p:nvSpPr>
          <p:cNvPr id="9" name="矩形 8"/>
          <p:cNvSpPr/>
          <p:nvPr/>
        </p:nvSpPr>
        <p:spPr>
          <a:xfrm>
            <a:off x="2928408" y="2945561"/>
            <a:ext cx="4063933" cy="499624"/>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叙述曲折故事，抒发</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浓烈情感</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
        <p:nvSpPr>
          <p:cNvPr id="10" name="左大括号 9"/>
          <p:cNvSpPr/>
          <p:nvPr/>
        </p:nvSpPr>
        <p:spPr>
          <a:xfrm>
            <a:off x="6880744" y="2655726"/>
            <a:ext cx="457200" cy="11009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1" name="矩形 10"/>
          <p:cNvSpPr/>
          <p:nvPr/>
        </p:nvSpPr>
        <p:spPr>
          <a:xfrm>
            <a:off x="6640810" y="2520879"/>
            <a:ext cx="5166799" cy="458908"/>
          </a:xfrm>
          <a:prstGeom prst="rect">
            <a:avLst/>
          </a:prstGeom>
        </p:spPr>
        <p:txBody>
          <a:bodyPr wrap="none">
            <a:spAutoFit/>
          </a:bodyPr>
          <a:lstStyle/>
          <a:p>
            <a:pPr lvl="0" indent="4572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语言上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既</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具有叙事性，也具有抒情性</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13" name="矩形 12"/>
          <p:cNvSpPr/>
          <p:nvPr/>
        </p:nvSpPr>
        <p:spPr>
          <a:xfrm>
            <a:off x="6640810" y="2963812"/>
            <a:ext cx="3781805" cy="396583"/>
          </a:xfrm>
          <a:prstGeom prst="rect">
            <a:avLst/>
          </a:prstGeom>
        </p:spPr>
        <p:txBody>
          <a:bodyPr wrap="none">
            <a:spAutoFit/>
          </a:bodyPr>
          <a:lstStyle/>
          <a:p>
            <a:pPr lvl="0" indent="457200" fontAlgn="base" hangingPunct="0">
              <a:lnSpc>
                <a:spcPct val="12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结构</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上有</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专门抒情</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的部分</a:t>
            </a:r>
            <a:endParaRPr lang="zh-CN" altLang="en-US" dirty="0">
              <a:solidFill>
                <a:prstClr val="black"/>
              </a:solidFill>
              <a:latin typeface="微软雅黑" panose="020B0503020204020204" charset="-122"/>
              <a:ea typeface="微软雅黑" panose="020B0503020204020204" charset="-122"/>
              <a:sym typeface="+mn-ea"/>
            </a:endParaRPr>
          </a:p>
        </p:txBody>
      </p:sp>
      <p:sp>
        <p:nvSpPr>
          <p:cNvPr id="14" name="矩形 13"/>
          <p:cNvSpPr/>
          <p:nvPr/>
        </p:nvSpPr>
        <p:spPr>
          <a:xfrm>
            <a:off x="7109344" y="3347130"/>
            <a:ext cx="5082656" cy="757130"/>
          </a:xfrm>
          <a:prstGeom prst="rect">
            <a:avLst/>
          </a:prstGeom>
        </p:spPr>
        <p:txBody>
          <a:bodyPr wrap="square">
            <a:spAutoFit/>
          </a:bodyPr>
          <a:lstStyle/>
          <a:p>
            <a:pPr lvl="0">
              <a:lnSpc>
                <a:spcPct val="120000"/>
              </a:lnSpc>
              <a:defRPr/>
            </a:pP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smtClean="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sym typeface="+mn-ea"/>
              </a:rPr>
              <a:t>表现</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手法</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上，擅长运用</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重叠复沓、</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一唱三    叹</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等表现手法来进行叙事描写。</a:t>
            </a:r>
            <a:endParaRPr lang="zh-CN" altLang="en-US" sz="1400" dirty="0">
              <a:solidFill>
                <a:prstClr val="black"/>
              </a:solidFill>
              <a:latin typeface="微软雅黑" panose="020B0503020204020204" charset="-122"/>
              <a:ea typeface="微软雅黑" panose="020B0503020204020204" charset="-122"/>
            </a:endParaRPr>
          </a:p>
        </p:txBody>
      </p:sp>
      <p:sp>
        <p:nvSpPr>
          <p:cNvPr id="12" name="矩形 11"/>
          <p:cNvSpPr/>
          <p:nvPr/>
        </p:nvSpPr>
        <p:spPr>
          <a:xfrm>
            <a:off x="2928408" y="4184142"/>
            <a:ext cx="4576894" cy="499624"/>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3.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塑造人物形象，多用</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诗歌表现方法</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Tree>
    <p:custDataLst>
      <p:tags r:id="rId1"/>
    </p:custDataLst>
    <p:extLst>
      <p:ext uri="{BB962C8B-B14F-4D97-AF65-F5344CB8AC3E}">
        <p14:creationId xmlns:p14="http://schemas.microsoft.com/office/powerpoint/2010/main" val="839858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902" y="2850844"/>
            <a:ext cx="2776593" cy="1200329"/>
          </a:xfrm>
          <a:prstGeom prst="rect">
            <a:avLst/>
          </a:prstGeom>
          <a:noFill/>
        </p:spPr>
        <p:txBody>
          <a:bodyPr wrap="square" rtlCol="0">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民间叙事长诗</a:t>
            </a:r>
            <a:endParaRPr kumimoji="0" lang="en-US" altLang="zh-CN"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a:p>
            <a:pPr marL="0" marR="0" lvl="0" indent="0" algn="l" defTabSz="914400" rtl="0" eaLnBrk="1" fontAlgn="base" latinLnBrk="0" hangingPunct="0">
              <a:lnSpc>
                <a:spcPct val="150000"/>
              </a:lnSpc>
              <a:spcBef>
                <a:spcPct val="0"/>
              </a:spcBef>
              <a:spcAft>
                <a:spcPct val="0"/>
              </a:spcAft>
              <a:buClrTx/>
              <a:buSzTx/>
              <a:buFontTx/>
              <a:buNone/>
              <a:tabLst/>
              <a:defRPr/>
            </a:pPr>
            <a:r>
              <a:rPr lang="zh-CN" altLang="en-US" sz="2400" dirty="0" smtClean="0">
                <a:solidFill>
                  <a:prstClr val="black"/>
                </a:solidFill>
                <a:latin typeface="Microsoft YaHei" charset="-122"/>
                <a:ea typeface="Microsoft YaHei" charset="-122"/>
                <a:cs typeface="Microsoft YaHei" charset="-122"/>
              </a:rPr>
              <a:t>   艺术特征</a:t>
            </a:r>
            <a:endParaRPr kumimoji="0" lang="en-US" altLang="zh-CN"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4" name="文本框 3"/>
          <p:cNvSpPr txBox="1"/>
          <p:nvPr/>
        </p:nvSpPr>
        <p:spPr>
          <a:xfrm>
            <a:off x="44450" y="130175"/>
            <a:ext cx="652272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民间叙事长诗的艺术特征</a:t>
            </a:r>
          </a:p>
        </p:txBody>
      </p:sp>
      <p:sp>
        <p:nvSpPr>
          <p:cNvPr id="2" name="五边形 1"/>
          <p:cNvSpPr/>
          <p:nvPr/>
        </p:nvSpPr>
        <p:spPr>
          <a:xfrm flipH="1">
            <a:off x="5700294" y="34084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pic>
        <p:nvPicPr>
          <p:cNvPr id="5" name="图片 4"/>
          <p:cNvPicPr>
            <a:picLocks noChangeAspect="1"/>
          </p:cNvPicPr>
          <p:nvPr/>
        </p:nvPicPr>
        <p:blipFill>
          <a:blip r:embed="rId3"/>
          <a:stretch>
            <a:fillRect/>
          </a:stretch>
        </p:blipFill>
        <p:spPr>
          <a:xfrm>
            <a:off x="9224210" y="18683"/>
            <a:ext cx="2999874" cy="1423991"/>
          </a:xfrm>
          <a:prstGeom prst="rect">
            <a:avLst/>
          </a:prstGeom>
        </p:spPr>
      </p:pic>
      <p:sp>
        <p:nvSpPr>
          <p:cNvPr id="6" name="左大括号 5"/>
          <p:cNvSpPr/>
          <p:nvPr/>
        </p:nvSpPr>
        <p:spPr>
          <a:xfrm>
            <a:off x="2456437" y="1806302"/>
            <a:ext cx="729343" cy="323305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7" name="矩形 6"/>
          <p:cNvSpPr/>
          <p:nvPr/>
        </p:nvSpPr>
        <p:spPr>
          <a:xfrm>
            <a:off x="2921033" y="1749610"/>
            <a:ext cx="4602542" cy="553998"/>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歌颂</a:t>
            </a:r>
            <a:r>
              <a:rPr lang="zh-CN" altLang="en-US" sz="2000" b="1" dirty="0" smtClean="0">
                <a:solidFill>
                  <a:srgbClr val="FF0000"/>
                </a:solidFill>
                <a:latin typeface="微软雅黑" panose="020B0503020204020204" charset="-122"/>
                <a:ea typeface="微软雅黑" panose="020B0503020204020204" charset="-122"/>
                <a:cs typeface="Calibri" panose="020F0502020204030204" charset="0"/>
                <a:sym typeface="+mn-ea"/>
              </a:rPr>
              <a:t>反抗（    ）</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描写</a:t>
            </a:r>
            <a:r>
              <a:rPr lang="zh-CN" altLang="en-US" sz="2000" b="1" dirty="0" smtClean="0">
                <a:solidFill>
                  <a:srgbClr val="FF0000"/>
                </a:solidFill>
                <a:latin typeface="微软雅黑" panose="020B0503020204020204" charset="-122"/>
                <a:ea typeface="微软雅黑" panose="020B0503020204020204" charset="-122"/>
                <a:cs typeface="Calibri" panose="020F0502020204030204" charset="0"/>
                <a:sym typeface="+mn-ea"/>
              </a:rPr>
              <a:t>爱情（   ）</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8" name="矩形 7"/>
          <p:cNvSpPr/>
          <p:nvPr/>
        </p:nvSpPr>
        <p:spPr>
          <a:xfrm>
            <a:off x="2921033" y="2304761"/>
            <a:ext cx="6096000" cy="646331"/>
          </a:xfrm>
          <a:prstGeom prst="rect">
            <a:avLst/>
          </a:prstGeom>
        </p:spPr>
        <p:txBody>
          <a:bodyPr>
            <a:spAutoFit/>
          </a:bodyPr>
          <a:lstStyle/>
          <a:p>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蒙古族《嘎达梅林》傣族《娥并与桑洛》彝族《阿诗玛》汉族《钟九闹漕》《重阳双合莲</a:t>
            </a:r>
            <a:r>
              <a:rPr lang="zh-CN" altLang="en-US"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》等</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zh-CN" altLang="en-US" dirty="0"/>
          </a:p>
        </p:txBody>
      </p:sp>
      <p:sp>
        <p:nvSpPr>
          <p:cNvPr id="9" name="矩形 8"/>
          <p:cNvSpPr/>
          <p:nvPr/>
        </p:nvSpPr>
        <p:spPr>
          <a:xfrm>
            <a:off x="2928408" y="2945561"/>
            <a:ext cx="4063933" cy="499624"/>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叙述曲折故事，抒发</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浓烈情感</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
        <p:nvSpPr>
          <p:cNvPr id="10" name="左大括号 9"/>
          <p:cNvSpPr/>
          <p:nvPr/>
        </p:nvSpPr>
        <p:spPr>
          <a:xfrm>
            <a:off x="6880744" y="2655726"/>
            <a:ext cx="457200" cy="11009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1" name="矩形 10"/>
          <p:cNvSpPr/>
          <p:nvPr/>
        </p:nvSpPr>
        <p:spPr>
          <a:xfrm>
            <a:off x="6640810" y="2520879"/>
            <a:ext cx="5166799" cy="458908"/>
          </a:xfrm>
          <a:prstGeom prst="rect">
            <a:avLst/>
          </a:prstGeom>
        </p:spPr>
        <p:txBody>
          <a:bodyPr wrap="none">
            <a:spAutoFit/>
          </a:bodyPr>
          <a:lstStyle/>
          <a:p>
            <a:pPr lvl="0" indent="4572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语言上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既</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具有叙事性，也具有抒情性</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13" name="矩形 12"/>
          <p:cNvSpPr/>
          <p:nvPr/>
        </p:nvSpPr>
        <p:spPr>
          <a:xfrm>
            <a:off x="6640810" y="2963812"/>
            <a:ext cx="3781805" cy="396583"/>
          </a:xfrm>
          <a:prstGeom prst="rect">
            <a:avLst/>
          </a:prstGeom>
        </p:spPr>
        <p:txBody>
          <a:bodyPr wrap="none">
            <a:spAutoFit/>
          </a:bodyPr>
          <a:lstStyle/>
          <a:p>
            <a:pPr lvl="0" indent="457200" fontAlgn="base" hangingPunct="0">
              <a:lnSpc>
                <a:spcPct val="12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结构</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上有</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专门抒情</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的部分</a:t>
            </a:r>
            <a:endParaRPr lang="zh-CN" altLang="en-US" dirty="0">
              <a:solidFill>
                <a:prstClr val="black"/>
              </a:solidFill>
              <a:latin typeface="微软雅黑" panose="020B0503020204020204" charset="-122"/>
              <a:ea typeface="微软雅黑" panose="020B0503020204020204" charset="-122"/>
              <a:sym typeface="+mn-ea"/>
            </a:endParaRPr>
          </a:p>
        </p:txBody>
      </p:sp>
      <p:sp>
        <p:nvSpPr>
          <p:cNvPr id="14" name="矩形 13"/>
          <p:cNvSpPr/>
          <p:nvPr/>
        </p:nvSpPr>
        <p:spPr>
          <a:xfrm>
            <a:off x="7109344" y="3347130"/>
            <a:ext cx="5082656" cy="757130"/>
          </a:xfrm>
          <a:prstGeom prst="rect">
            <a:avLst/>
          </a:prstGeom>
        </p:spPr>
        <p:txBody>
          <a:bodyPr wrap="square">
            <a:spAutoFit/>
          </a:bodyPr>
          <a:lstStyle/>
          <a:p>
            <a:pPr lvl="0">
              <a:lnSpc>
                <a:spcPct val="120000"/>
              </a:lnSpc>
              <a:defRPr/>
            </a:pP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smtClean="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sym typeface="+mn-ea"/>
              </a:rPr>
              <a:t>表现</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手法</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上，擅长运用</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重叠复沓、</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一唱三    叹</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等表现手法来进行叙事描写。</a:t>
            </a:r>
            <a:endParaRPr lang="zh-CN" altLang="en-US" sz="1400" dirty="0">
              <a:solidFill>
                <a:prstClr val="black"/>
              </a:solidFill>
              <a:latin typeface="微软雅黑" panose="020B0503020204020204" charset="-122"/>
              <a:ea typeface="微软雅黑" panose="020B0503020204020204" charset="-122"/>
            </a:endParaRPr>
          </a:p>
        </p:txBody>
      </p:sp>
      <p:sp>
        <p:nvSpPr>
          <p:cNvPr id="12" name="矩形 11"/>
          <p:cNvSpPr/>
          <p:nvPr/>
        </p:nvSpPr>
        <p:spPr>
          <a:xfrm>
            <a:off x="2928408" y="4184142"/>
            <a:ext cx="4576894" cy="499624"/>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3.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塑造人物形象，多用</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诗歌表现方法</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Tree>
    <p:custDataLst>
      <p:tags r:id="rId1"/>
    </p:custDataLst>
    <p:extLst>
      <p:ext uri="{BB962C8B-B14F-4D97-AF65-F5344CB8AC3E}">
        <p14:creationId xmlns:p14="http://schemas.microsoft.com/office/powerpoint/2010/main" val="1363007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902" y="2850844"/>
            <a:ext cx="2776593" cy="1200329"/>
          </a:xfrm>
          <a:prstGeom prst="rect">
            <a:avLst/>
          </a:prstGeom>
          <a:noFill/>
        </p:spPr>
        <p:txBody>
          <a:bodyPr wrap="square" rtlCol="0">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民间叙事长诗</a:t>
            </a:r>
            <a:endParaRPr kumimoji="0" lang="en-US" altLang="zh-CN"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a:p>
            <a:pPr marL="0" marR="0" lvl="0" indent="0" algn="l" defTabSz="914400" rtl="0" eaLnBrk="1" fontAlgn="base" latinLnBrk="0" hangingPunct="0">
              <a:lnSpc>
                <a:spcPct val="150000"/>
              </a:lnSpc>
              <a:spcBef>
                <a:spcPct val="0"/>
              </a:spcBef>
              <a:spcAft>
                <a:spcPct val="0"/>
              </a:spcAft>
              <a:buClrTx/>
              <a:buSzTx/>
              <a:buFontTx/>
              <a:buNone/>
              <a:tabLst/>
              <a:defRPr/>
            </a:pPr>
            <a:r>
              <a:rPr lang="zh-CN" altLang="en-US" sz="2400" dirty="0" smtClean="0">
                <a:solidFill>
                  <a:prstClr val="black"/>
                </a:solidFill>
                <a:latin typeface="Microsoft YaHei" charset="-122"/>
                <a:ea typeface="Microsoft YaHei" charset="-122"/>
                <a:cs typeface="Microsoft YaHei" charset="-122"/>
              </a:rPr>
              <a:t>   艺术特征</a:t>
            </a:r>
            <a:endParaRPr kumimoji="0" lang="en-US" altLang="zh-CN"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4" name="文本框 3"/>
          <p:cNvSpPr txBox="1"/>
          <p:nvPr/>
        </p:nvSpPr>
        <p:spPr>
          <a:xfrm>
            <a:off x="44450" y="130175"/>
            <a:ext cx="652272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民间叙事长诗的艺术特征</a:t>
            </a:r>
          </a:p>
        </p:txBody>
      </p:sp>
      <p:sp>
        <p:nvSpPr>
          <p:cNvPr id="2" name="五边形 1"/>
          <p:cNvSpPr/>
          <p:nvPr/>
        </p:nvSpPr>
        <p:spPr>
          <a:xfrm flipH="1">
            <a:off x="5700294" y="34084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pic>
        <p:nvPicPr>
          <p:cNvPr id="5" name="图片 4"/>
          <p:cNvPicPr>
            <a:picLocks noChangeAspect="1"/>
          </p:cNvPicPr>
          <p:nvPr/>
        </p:nvPicPr>
        <p:blipFill>
          <a:blip r:embed="rId3"/>
          <a:stretch>
            <a:fillRect/>
          </a:stretch>
        </p:blipFill>
        <p:spPr>
          <a:xfrm>
            <a:off x="9224210" y="18683"/>
            <a:ext cx="2999874" cy="1423991"/>
          </a:xfrm>
          <a:prstGeom prst="rect">
            <a:avLst/>
          </a:prstGeom>
        </p:spPr>
      </p:pic>
      <p:sp>
        <p:nvSpPr>
          <p:cNvPr id="6" name="左大括号 5"/>
          <p:cNvSpPr/>
          <p:nvPr/>
        </p:nvSpPr>
        <p:spPr>
          <a:xfrm>
            <a:off x="2456437" y="1806302"/>
            <a:ext cx="729343" cy="323305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7" name="矩形 6"/>
          <p:cNvSpPr/>
          <p:nvPr/>
        </p:nvSpPr>
        <p:spPr>
          <a:xfrm>
            <a:off x="2921033" y="1749610"/>
            <a:ext cx="5806398" cy="553998"/>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歌颂</a:t>
            </a:r>
            <a:r>
              <a:rPr lang="zh-CN" altLang="en-US" sz="2000" b="1" dirty="0" smtClean="0">
                <a:solidFill>
                  <a:srgbClr val="FF0000"/>
                </a:solidFill>
                <a:latin typeface="微软雅黑" panose="020B0503020204020204" charset="-122"/>
                <a:ea typeface="微软雅黑" panose="020B0503020204020204" charset="-122"/>
                <a:cs typeface="Calibri" panose="020F0502020204030204" charset="0"/>
                <a:sym typeface="+mn-ea"/>
              </a:rPr>
              <a:t>反抗（斗争）</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描写</a:t>
            </a:r>
            <a:r>
              <a:rPr lang="zh-CN" altLang="en-US" sz="2000" b="1" dirty="0" smtClean="0">
                <a:solidFill>
                  <a:srgbClr val="FF0000"/>
                </a:solidFill>
                <a:latin typeface="微软雅黑" panose="020B0503020204020204" charset="-122"/>
                <a:ea typeface="微软雅黑" panose="020B0503020204020204" charset="-122"/>
                <a:cs typeface="Calibri" panose="020F0502020204030204" charset="0"/>
                <a:sym typeface="+mn-ea"/>
              </a:rPr>
              <a:t>爱情（爱情悲剧）</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8" name="矩形 7"/>
          <p:cNvSpPr/>
          <p:nvPr/>
        </p:nvSpPr>
        <p:spPr>
          <a:xfrm>
            <a:off x="2921033" y="2304761"/>
            <a:ext cx="6096000" cy="646331"/>
          </a:xfrm>
          <a:prstGeom prst="rect">
            <a:avLst/>
          </a:prstGeom>
        </p:spPr>
        <p:txBody>
          <a:bodyPr>
            <a:spAutoFit/>
          </a:bodyPr>
          <a:lstStyle/>
          <a:p>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蒙古族《嘎达梅林》傣族《娥并与桑洛》彝族《阿诗玛》汉族《钟九闹漕》《重阳双合莲</a:t>
            </a:r>
            <a:r>
              <a:rPr lang="zh-CN" altLang="en-US"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》等</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zh-CN" altLang="en-US" dirty="0"/>
          </a:p>
        </p:txBody>
      </p:sp>
      <p:sp>
        <p:nvSpPr>
          <p:cNvPr id="9" name="矩形 8"/>
          <p:cNvSpPr/>
          <p:nvPr/>
        </p:nvSpPr>
        <p:spPr>
          <a:xfrm>
            <a:off x="2928408" y="2945561"/>
            <a:ext cx="4294765" cy="553998"/>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叙述（   ）故事</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，抒发</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浓烈情感</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
        <p:nvSpPr>
          <p:cNvPr id="10" name="左大括号 9"/>
          <p:cNvSpPr/>
          <p:nvPr/>
        </p:nvSpPr>
        <p:spPr>
          <a:xfrm>
            <a:off x="6880744" y="2655726"/>
            <a:ext cx="457200" cy="11009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1" name="矩形 10"/>
          <p:cNvSpPr/>
          <p:nvPr/>
        </p:nvSpPr>
        <p:spPr>
          <a:xfrm>
            <a:off x="6640810" y="2520879"/>
            <a:ext cx="5304657" cy="507831"/>
          </a:xfrm>
          <a:prstGeom prst="rect">
            <a:avLst/>
          </a:prstGeom>
        </p:spPr>
        <p:txBody>
          <a:bodyPr wrap="none">
            <a:spAutoFit/>
          </a:bodyPr>
          <a:lstStyle/>
          <a:p>
            <a:pPr lvl="0" indent="4572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语言上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既</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具有叙事性，也</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具有（  ）性</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13" name="矩形 12"/>
          <p:cNvSpPr/>
          <p:nvPr/>
        </p:nvSpPr>
        <p:spPr>
          <a:xfrm>
            <a:off x="6640810" y="2963812"/>
            <a:ext cx="3781805" cy="424732"/>
          </a:xfrm>
          <a:prstGeom prst="rect">
            <a:avLst/>
          </a:prstGeom>
        </p:spPr>
        <p:txBody>
          <a:bodyPr wrap="none">
            <a:spAutoFit/>
          </a:bodyPr>
          <a:lstStyle/>
          <a:p>
            <a:pPr lvl="0" indent="457200" fontAlgn="base" hangingPunct="0">
              <a:lnSpc>
                <a:spcPct val="12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结构上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有</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专门抒情</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的</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部分</a:t>
            </a:r>
            <a:endParaRPr lang="zh-CN" altLang="en-US" dirty="0">
              <a:solidFill>
                <a:prstClr val="black"/>
              </a:solidFill>
              <a:latin typeface="微软雅黑" panose="020B0503020204020204" charset="-122"/>
              <a:ea typeface="微软雅黑" panose="020B0503020204020204" charset="-122"/>
              <a:sym typeface="+mn-ea"/>
            </a:endParaRPr>
          </a:p>
        </p:txBody>
      </p:sp>
      <p:sp>
        <p:nvSpPr>
          <p:cNvPr id="14" name="矩形 13"/>
          <p:cNvSpPr/>
          <p:nvPr/>
        </p:nvSpPr>
        <p:spPr>
          <a:xfrm>
            <a:off x="7109344" y="3347130"/>
            <a:ext cx="5082656" cy="757130"/>
          </a:xfrm>
          <a:prstGeom prst="rect">
            <a:avLst/>
          </a:prstGeom>
        </p:spPr>
        <p:txBody>
          <a:bodyPr wrap="square">
            <a:spAutoFit/>
          </a:bodyPr>
          <a:lstStyle/>
          <a:p>
            <a:pPr lvl="0">
              <a:lnSpc>
                <a:spcPct val="120000"/>
              </a:lnSpc>
              <a:defRPr/>
            </a:pP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smtClean="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sym typeface="+mn-ea"/>
              </a:rPr>
              <a:t>表现</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手法</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上，擅长运用</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重叠复沓、</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一（  ）三 （  ）</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表现手法来进行叙事描写。</a:t>
            </a:r>
            <a:endParaRPr lang="zh-CN" altLang="en-US" sz="1400" dirty="0">
              <a:solidFill>
                <a:prstClr val="black"/>
              </a:solidFill>
              <a:latin typeface="微软雅黑" panose="020B0503020204020204" charset="-122"/>
              <a:ea typeface="微软雅黑" panose="020B0503020204020204" charset="-122"/>
            </a:endParaRPr>
          </a:p>
        </p:txBody>
      </p:sp>
      <p:sp>
        <p:nvSpPr>
          <p:cNvPr id="12" name="矩形 11"/>
          <p:cNvSpPr/>
          <p:nvPr/>
        </p:nvSpPr>
        <p:spPr>
          <a:xfrm>
            <a:off x="2928408" y="4184142"/>
            <a:ext cx="4576894" cy="499624"/>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3.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塑造人物形象，多用</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诗歌表现方法</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Tree>
    <p:custDataLst>
      <p:tags r:id="rId1"/>
    </p:custDataLst>
    <p:extLst>
      <p:ext uri="{BB962C8B-B14F-4D97-AF65-F5344CB8AC3E}">
        <p14:creationId xmlns:p14="http://schemas.microsoft.com/office/powerpoint/2010/main" val="1667814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902" y="2850844"/>
            <a:ext cx="2776593" cy="1200329"/>
          </a:xfrm>
          <a:prstGeom prst="rect">
            <a:avLst/>
          </a:prstGeom>
          <a:noFill/>
        </p:spPr>
        <p:txBody>
          <a:bodyPr wrap="square" rtlCol="0">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民间叙事长诗</a:t>
            </a:r>
            <a:endParaRPr kumimoji="0" lang="en-US" altLang="zh-CN"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a:p>
            <a:pPr marL="0" marR="0" lvl="0" indent="0" algn="l" defTabSz="914400" rtl="0" eaLnBrk="1" fontAlgn="base" latinLnBrk="0" hangingPunct="0">
              <a:lnSpc>
                <a:spcPct val="150000"/>
              </a:lnSpc>
              <a:spcBef>
                <a:spcPct val="0"/>
              </a:spcBef>
              <a:spcAft>
                <a:spcPct val="0"/>
              </a:spcAft>
              <a:buClrTx/>
              <a:buSzTx/>
              <a:buFontTx/>
              <a:buNone/>
              <a:tabLst/>
              <a:defRPr/>
            </a:pPr>
            <a:r>
              <a:rPr lang="zh-CN" altLang="en-US" sz="2400" dirty="0" smtClean="0">
                <a:solidFill>
                  <a:prstClr val="black"/>
                </a:solidFill>
                <a:latin typeface="Microsoft YaHei" charset="-122"/>
                <a:ea typeface="Microsoft YaHei" charset="-122"/>
                <a:cs typeface="Microsoft YaHei" charset="-122"/>
              </a:rPr>
              <a:t>   艺术特征</a:t>
            </a:r>
            <a:endParaRPr kumimoji="0" lang="en-US" altLang="zh-CN"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4" name="文本框 3"/>
          <p:cNvSpPr txBox="1"/>
          <p:nvPr/>
        </p:nvSpPr>
        <p:spPr>
          <a:xfrm>
            <a:off x="44450" y="130175"/>
            <a:ext cx="652272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民间叙事长诗的艺术特征</a:t>
            </a:r>
          </a:p>
        </p:txBody>
      </p:sp>
      <p:sp>
        <p:nvSpPr>
          <p:cNvPr id="2" name="五边形 1"/>
          <p:cNvSpPr/>
          <p:nvPr/>
        </p:nvSpPr>
        <p:spPr>
          <a:xfrm flipH="1">
            <a:off x="5700294" y="34084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pic>
        <p:nvPicPr>
          <p:cNvPr id="5" name="图片 4"/>
          <p:cNvPicPr>
            <a:picLocks noChangeAspect="1"/>
          </p:cNvPicPr>
          <p:nvPr/>
        </p:nvPicPr>
        <p:blipFill>
          <a:blip r:embed="rId3"/>
          <a:stretch>
            <a:fillRect/>
          </a:stretch>
        </p:blipFill>
        <p:spPr>
          <a:xfrm>
            <a:off x="9224210" y="18683"/>
            <a:ext cx="2999874" cy="1423991"/>
          </a:xfrm>
          <a:prstGeom prst="rect">
            <a:avLst/>
          </a:prstGeom>
        </p:spPr>
      </p:pic>
      <p:sp>
        <p:nvSpPr>
          <p:cNvPr id="6" name="左大括号 5"/>
          <p:cNvSpPr/>
          <p:nvPr/>
        </p:nvSpPr>
        <p:spPr>
          <a:xfrm>
            <a:off x="2456437" y="1806302"/>
            <a:ext cx="729343" cy="323305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7" name="矩形 6"/>
          <p:cNvSpPr/>
          <p:nvPr/>
        </p:nvSpPr>
        <p:spPr>
          <a:xfrm>
            <a:off x="2921033" y="1749610"/>
            <a:ext cx="5806398" cy="553998"/>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歌颂</a:t>
            </a:r>
            <a:r>
              <a:rPr lang="zh-CN" altLang="en-US" sz="2000" b="1" dirty="0" smtClean="0">
                <a:solidFill>
                  <a:srgbClr val="FF0000"/>
                </a:solidFill>
                <a:latin typeface="微软雅黑" panose="020B0503020204020204" charset="-122"/>
                <a:ea typeface="微软雅黑" panose="020B0503020204020204" charset="-122"/>
                <a:cs typeface="Calibri" panose="020F0502020204030204" charset="0"/>
                <a:sym typeface="+mn-ea"/>
              </a:rPr>
              <a:t>反抗（斗争）</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描写</a:t>
            </a:r>
            <a:r>
              <a:rPr lang="zh-CN" altLang="en-US" sz="2000" b="1" dirty="0" smtClean="0">
                <a:solidFill>
                  <a:srgbClr val="FF0000"/>
                </a:solidFill>
                <a:latin typeface="微软雅黑" panose="020B0503020204020204" charset="-122"/>
                <a:ea typeface="微软雅黑" panose="020B0503020204020204" charset="-122"/>
                <a:cs typeface="Calibri" panose="020F0502020204030204" charset="0"/>
                <a:sym typeface="+mn-ea"/>
              </a:rPr>
              <a:t>爱情（爱情悲剧）</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8" name="矩形 7"/>
          <p:cNvSpPr/>
          <p:nvPr/>
        </p:nvSpPr>
        <p:spPr>
          <a:xfrm>
            <a:off x="2921033" y="2304761"/>
            <a:ext cx="6096000" cy="646331"/>
          </a:xfrm>
          <a:prstGeom prst="rect">
            <a:avLst/>
          </a:prstGeom>
        </p:spPr>
        <p:txBody>
          <a:bodyPr>
            <a:spAutoFit/>
          </a:bodyPr>
          <a:lstStyle/>
          <a:p>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蒙古族《嘎达梅林》傣族《娥并与桑洛》彝族《阿诗玛》汉族《钟九闹漕》《重阳双合莲</a:t>
            </a:r>
            <a:r>
              <a:rPr lang="zh-CN" altLang="en-US"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》等</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zh-CN" altLang="en-US" dirty="0"/>
          </a:p>
        </p:txBody>
      </p:sp>
      <p:sp>
        <p:nvSpPr>
          <p:cNvPr id="9" name="矩形 8"/>
          <p:cNvSpPr/>
          <p:nvPr/>
        </p:nvSpPr>
        <p:spPr>
          <a:xfrm>
            <a:off x="2928408" y="2945561"/>
            <a:ext cx="4576894" cy="553998"/>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叙述（曲折）故事</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，抒发</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浓烈情感</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
        <p:nvSpPr>
          <p:cNvPr id="10" name="左大括号 9"/>
          <p:cNvSpPr/>
          <p:nvPr/>
        </p:nvSpPr>
        <p:spPr>
          <a:xfrm>
            <a:off x="7109344" y="2672106"/>
            <a:ext cx="228600" cy="11564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1" name="矩形 10"/>
          <p:cNvSpPr/>
          <p:nvPr/>
        </p:nvSpPr>
        <p:spPr>
          <a:xfrm>
            <a:off x="6640810" y="2520879"/>
            <a:ext cx="5628464" cy="507831"/>
          </a:xfrm>
          <a:prstGeom prst="rect">
            <a:avLst/>
          </a:prstGeom>
        </p:spPr>
        <p:txBody>
          <a:bodyPr wrap="none">
            <a:spAutoFit/>
          </a:bodyPr>
          <a:lstStyle/>
          <a:p>
            <a:pPr lvl="0" indent="4572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语言上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既</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具有叙事性，也</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具有（抒情）性</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13" name="矩形 12"/>
          <p:cNvSpPr/>
          <p:nvPr/>
        </p:nvSpPr>
        <p:spPr>
          <a:xfrm>
            <a:off x="6640810" y="2963812"/>
            <a:ext cx="3781805" cy="424732"/>
          </a:xfrm>
          <a:prstGeom prst="rect">
            <a:avLst/>
          </a:prstGeom>
        </p:spPr>
        <p:txBody>
          <a:bodyPr wrap="none">
            <a:spAutoFit/>
          </a:bodyPr>
          <a:lstStyle/>
          <a:p>
            <a:pPr lvl="0" indent="457200" fontAlgn="base" hangingPunct="0">
              <a:lnSpc>
                <a:spcPct val="12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结构上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有</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专门抒情</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的</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部分</a:t>
            </a:r>
            <a:endParaRPr lang="zh-CN" altLang="en-US" dirty="0">
              <a:solidFill>
                <a:prstClr val="black"/>
              </a:solidFill>
              <a:latin typeface="微软雅黑" panose="020B0503020204020204" charset="-122"/>
              <a:ea typeface="微软雅黑" panose="020B0503020204020204" charset="-122"/>
              <a:sym typeface="+mn-ea"/>
            </a:endParaRPr>
          </a:p>
        </p:txBody>
      </p:sp>
      <p:sp>
        <p:nvSpPr>
          <p:cNvPr id="14" name="矩形 13"/>
          <p:cNvSpPr/>
          <p:nvPr/>
        </p:nvSpPr>
        <p:spPr>
          <a:xfrm>
            <a:off x="7109344" y="3347130"/>
            <a:ext cx="5082656" cy="757130"/>
          </a:xfrm>
          <a:prstGeom prst="rect">
            <a:avLst/>
          </a:prstGeom>
        </p:spPr>
        <p:txBody>
          <a:bodyPr wrap="square">
            <a:spAutoFit/>
          </a:bodyPr>
          <a:lstStyle/>
          <a:p>
            <a:pPr lvl="0">
              <a:lnSpc>
                <a:spcPct val="120000"/>
              </a:lnSpc>
              <a:defRPr/>
            </a:pP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smtClean="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sym typeface="+mn-ea"/>
              </a:rPr>
              <a:t>表现</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手法</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上，擅长运用</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重叠复沓、</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一（唱）三 （叹）</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表现手法来进行叙事描写。</a:t>
            </a:r>
            <a:endParaRPr lang="zh-CN" altLang="en-US" sz="1400" dirty="0">
              <a:solidFill>
                <a:prstClr val="black"/>
              </a:solidFill>
              <a:latin typeface="微软雅黑" panose="020B0503020204020204" charset="-122"/>
              <a:ea typeface="微软雅黑" panose="020B0503020204020204" charset="-122"/>
            </a:endParaRPr>
          </a:p>
        </p:txBody>
      </p:sp>
      <p:sp>
        <p:nvSpPr>
          <p:cNvPr id="12" name="矩形 11"/>
          <p:cNvSpPr/>
          <p:nvPr/>
        </p:nvSpPr>
        <p:spPr>
          <a:xfrm>
            <a:off x="2928408" y="4184142"/>
            <a:ext cx="4576894" cy="553998"/>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3.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塑造人物形象，多</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用</a:t>
            </a:r>
            <a:r>
              <a:rPr lang="zh-CN" altLang="en-US" sz="2000" b="1" dirty="0" smtClean="0">
                <a:solidFill>
                  <a:srgbClr val="FF0000"/>
                </a:solidFill>
                <a:latin typeface="微软雅黑" panose="020B0503020204020204" charset="-122"/>
                <a:ea typeface="微软雅黑" panose="020B0503020204020204" charset="-122"/>
                <a:cs typeface="Calibri" panose="020F0502020204030204" charset="0"/>
                <a:sym typeface="+mn-ea"/>
              </a:rPr>
              <a:t>（）表现</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方法</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Tree>
    <p:custDataLst>
      <p:tags r:id="rId1"/>
    </p:custDataLst>
    <p:extLst>
      <p:ext uri="{BB962C8B-B14F-4D97-AF65-F5344CB8AC3E}">
        <p14:creationId xmlns:p14="http://schemas.microsoft.com/office/powerpoint/2010/main" val="47817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902" y="2850844"/>
            <a:ext cx="2776593" cy="1200329"/>
          </a:xfrm>
          <a:prstGeom prst="rect">
            <a:avLst/>
          </a:prstGeom>
          <a:noFill/>
        </p:spPr>
        <p:txBody>
          <a:bodyPr wrap="square" rtlCol="0">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民间叙事长诗</a:t>
            </a:r>
            <a:endParaRPr kumimoji="0" lang="en-US" altLang="zh-CN"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a:p>
            <a:pPr marL="0" marR="0" lvl="0" indent="0" algn="l" defTabSz="914400" rtl="0" eaLnBrk="1" fontAlgn="base" latinLnBrk="0" hangingPunct="0">
              <a:lnSpc>
                <a:spcPct val="150000"/>
              </a:lnSpc>
              <a:spcBef>
                <a:spcPct val="0"/>
              </a:spcBef>
              <a:spcAft>
                <a:spcPct val="0"/>
              </a:spcAft>
              <a:buClrTx/>
              <a:buSzTx/>
              <a:buFontTx/>
              <a:buNone/>
              <a:tabLst/>
              <a:defRPr/>
            </a:pPr>
            <a:r>
              <a:rPr lang="zh-CN" altLang="en-US" sz="2400" dirty="0" smtClean="0">
                <a:solidFill>
                  <a:prstClr val="black"/>
                </a:solidFill>
                <a:latin typeface="Microsoft YaHei" charset="-122"/>
                <a:ea typeface="Microsoft YaHei" charset="-122"/>
                <a:cs typeface="Microsoft YaHei" charset="-122"/>
              </a:rPr>
              <a:t>   艺术特征</a:t>
            </a:r>
            <a:endParaRPr kumimoji="0" lang="en-US" altLang="zh-CN"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4" name="文本框 3"/>
          <p:cNvSpPr txBox="1"/>
          <p:nvPr/>
        </p:nvSpPr>
        <p:spPr>
          <a:xfrm>
            <a:off x="44450" y="130175"/>
            <a:ext cx="652272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7.2.3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民间叙事长诗的艺术特征</a:t>
            </a:r>
          </a:p>
        </p:txBody>
      </p:sp>
      <p:sp>
        <p:nvSpPr>
          <p:cNvPr id="2" name="五边形 1"/>
          <p:cNvSpPr/>
          <p:nvPr/>
        </p:nvSpPr>
        <p:spPr>
          <a:xfrm flipH="1">
            <a:off x="5700294" y="34084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pic>
        <p:nvPicPr>
          <p:cNvPr id="5" name="图片 4"/>
          <p:cNvPicPr>
            <a:picLocks noChangeAspect="1"/>
          </p:cNvPicPr>
          <p:nvPr/>
        </p:nvPicPr>
        <p:blipFill>
          <a:blip r:embed="rId3"/>
          <a:stretch>
            <a:fillRect/>
          </a:stretch>
        </p:blipFill>
        <p:spPr>
          <a:xfrm>
            <a:off x="9224210" y="18683"/>
            <a:ext cx="2999874" cy="1423991"/>
          </a:xfrm>
          <a:prstGeom prst="rect">
            <a:avLst/>
          </a:prstGeom>
        </p:spPr>
      </p:pic>
      <p:sp>
        <p:nvSpPr>
          <p:cNvPr id="6" name="左大括号 5"/>
          <p:cNvSpPr/>
          <p:nvPr/>
        </p:nvSpPr>
        <p:spPr>
          <a:xfrm>
            <a:off x="2456437" y="1806302"/>
            <a:ext cx="729343" cy="323305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7" name="矩形 6"/>
          <p:cNvSpPr/>
          <p:nvPr/>
        </p:nvSpPr>
        <p:spPr>
          <a:xfrm>
            <a:off x="2921033" y="1749610"/>
            <a:ext cx="5806398" cy="553998"/>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1.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歌颂</a:t>
            </a:r>
            <a:r>
              <a:rPr lang="zh-CN" altLang="en-US" sz="2000" b="1" dirty="0" smtClean="0">
                <a:solidFill>
                  <a:srgbClr val="FF0000"/>
                </a:solidFill>
                <a:latin typeface="微软雅黑" panose="020B0503020204020204" charset="-122"/>
                <a:ea typeface="微软雅黑" panose="020B0503020204020204" charset="-122"/>
                <a:cs typeface="Calibri" panose="020F0502020204030204" charset="0"/>
                <a:sym typeface="+mn-ea"/>
              </a:rPr>
              <a:t>反抗（斗争）</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描写</a:t>
            </a:r>
            <a:r>
              <a:rPr lang="zh-CN" altLang="en-US" sz="2000" b="1" dirty="0" smtClean="0">
                <a:solidFill>
                  <a:srgbClr val="FF0000"/>
                </a:solidFill>
                <a:latin typeface="微软雅黑" panose="020B0503020204020204" charset="-122"/>
                <a:ea typeface="微软雅黑" panose="020B0503020204020204" charset="-122"/>
                <a:cs typeface="Calibri" panose="020F0502020204030204" charset="0"/>
                <a:sym typeface="+mn-ea"/>
              </a:rPr>
              <a:t>爱情（爱情悲剧）</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8" name="矩形 7"/>
          <p:cNvSpPr/>
          <p:nvPr/>
        </p:nvSpPr>
        <p:spPr>
          <a:xfrm>
            <a:off x="2921033" y="2304761"/>
            <a:ext cx="6096000" cy="646331"/>
          </a:xfrm>
          <a:prstGeom prst="rect">
            <a:avLst/>
          </a:prstGeom>
        </p:spPr>
        <p:txBody>
          <a:bodyPr>
            <a:spAutoFit/>
          </a:bodyPr>
          <a:lstStyle/>
          <a:p>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蒙古族《嘎达梅林》傣族《娥并与桑洛》彝族《阿诗玛》汉族《钟九闹漕》《重阳双合莲</a:t>
            </a:r>
            <a:r>
              <a:rPr lang="zh-CN" altLang="en-US"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》等</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zh-CN" altLang="en-US" dirty="0"/>
          </a:p>
        </p:txBody>
      </p:sp>
      <p:sp>
        <p:nvSpPr>
          <p:cNvPr id="9" name="矩形 8"/>
          <p:cNvSpPr/>
          <p:nvPr/>
        </p:nvSpPr>
        <p:spPr>
          <a:xfrm>
            <a:off x="2928408" y="2945561"/>
            <a:ext cx="4576894" cy="553998"/>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2. </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叙述（曲折）故事</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，抒发</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浓烈情感</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
        <p:nvSpPr>
          <p:cNvPr id="10" name="左大括号 9"/>
          <p:cNvSpPr/>
          <p:nvPr/>
        </p:nvSpPr>
        <p:spPr>
          <a:xfrm>
            <a:off x="7109344" y="2672106"/>
            <a:ext cx="228600" cy="11564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1" name="矩形 10"/>
          <p:cNvSpPr/>
          <p:nvPr/>
        </p:nvSpPr>
        <p:spPr>
          <a:xfrm>
            <a:off x="6640810" y="2520879"/>
            <a:ext cx="5628464" cy="507831"/>
          </a:xfrm>
          <a:prstGeom prst="rect">
            <a:avLst/>
          </a:prstGeom>
        </p:spPr>
        <p:txBody>
          <a:bodyPr wrap="none">
            <a:spAutoFit/>
          </a:bodyPr>
          <a:lstStyle/>
          <a:p>
            <a:pPr lvl="0" indent="457200" fontAlgn="base" hangingPunct="0">
              <a:lnSpc>
                <a:spcPct val="150000"/>
              </a:lnSpc>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语言上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既</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具有叙事性，也</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具有（抒情）性</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13" name="矩形 12"/>
          <p:cNvSpPr/>
          <p:nvPr/>
        </p:nvSpPr>
        <p:spPr>
          <a:xfrm>
            <a:off x="6640810" y="2963812"/>
            <a:ext cx="3781805" cy="424732"/>
          </a:xfrm>
          <a:prstGeom prst="rect">
            <a:avLst/>
          </a:prstGeom>
        </p:spPr>
        <p:txBody>
          <a:bodyPr wrap="none">
            <a:spAutoFit/>
          </a:bodyPr>
          <a:lstStyle/>
          <a:p>
            <a:pPr lvl="0" indent="457200" fontAlgn="base" hangingPunct="0">
              <a:lnSpc>
                <a:spcPct val="12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结构上</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有</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专门抒情</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的</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部分</a:t>
            </a:r>
            <a:endParaRPr lang="zh-CN" altLang="en-US" dirty="0">
              <a:solidFill>
                <a:prstClr val="black"/>
              </a:solidFill>
              <a:latin typeface="微软雅黑" panose="020B0503020204020204" charset="-122"/>
              <a:ea typeface="微软雅黑" panose="020B0503020204020204" charset="-122"/>
              <a:sym typeface="+mn-ea"/>
            </a:endParaRPr>
          </a:p>
        </p:txBody>
      </p:sp>
      <p:sp>
        <p:nvSpPr>
          <p:cNvPr id="14" name="矩形 13"/>
          <p:cNvSpPr/>
          <p:nvPr/>
        </p:nvSpPr>
        <p:spPr>
          <a:xfrm>
            <a:off x="7109344" y="3347130"/>
            <a:ext cx="5082656" cy="757130"/>
          </a:xfrm>
          <a:prstGeom prst="rect">
            <a:avLst/>
          </a:prstGeom>
        </p:spPr>
        <p:txBody>
          <a:bodyPr wrap="square">
            <a:spAutoFit/>
          </a:bodyPr>
          <a:lstStyle/>
          <a:p>
            <a:pPr lvl="0">
              <a:lnSpc>
                <a:spcPct val="120000"/>
              </a:lnSpc>
              <a:defRPr/>
            </a:pP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smtClean="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smtClean="0">
                <a:solidFill>
                  <a:prstClr val="black"/>
                </a:solidFill>
                <a:latin typeface="微软雅黑" panose="020B0503020204020204" charset="-122"/>
                <a:ea typeface="微软雅黑" panose="020B0503020204020204" charset="-122"/>
                <a:cs typeface="Calibri" panose="020F0502020204030204" charset="0"/>
                <a:sym typeface="+mn-ea"/>
              </a:rPr>
              <a:t>表现</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手法</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上，擅长运用</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重叠复沓、</a:t>
            </a:r>
            <a:r>
              <a:rPr lang="zh-CN" altLang="en-US" dirty="0" smtClean="0">
                <a:solidFill>
                  <a:srgbClr val="FF0000"/>
                </a:solidFill>
                <a:latin typeface="微软雅黑" panose="020B0503020204020204" charset="-122"/>
                <a:ea typeface="微软雅黑" panose="020B0503020204020204" charset="-122"/>
                <a:cs typeface="Calibri" panose="020F0502020204030204" charset="0"/>
                <a:sym typeface="+mn-ea"/>
              </a:rPr>
              <a:t>一（唱）三 （叹）</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等</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表现手法来进行叙事描写。</a:t>
            </a:r>
            <a:endParaRPr lang="zh-CN" altLang="en-US" sz="1400" dirty="0">
              <a:solidFill>
                <a:prstClr val="black"/>
              </a:solidFill>
              <a:latin typeface="微软雅黑" panose="020B0503020204020204" charset="-122"/>
              <a:ea typeface="微软雅黑" panose="020B0503020204020204" charset="-122"/>
            </a:endParaRPr>
          </a:p>
        </p:txBody>
      </p:sp>
      <p:sp>
        <p:nvSpPr>
          <p:cNvPr id="12" name="矩形 11"/>
          <p:cNvSpPr/>
          <p:nvPr/>
        </p:nvSpPr>
        <p:spPr>
          <a:xfrm>
            <a:off x="2928408" y="4184142"/>
            <a:ext cx="5089855" cy="553998"/>
          </a:xfrm>
          <a:prstGeom prst="rect">
            <a:avLst/>
          </a:prstGeom>
        </p:spPr>
        <p:txBody>
          <a:bodyPr wrap="none">
            <a:spAutoFit/>
          </a:bodyPr>
          <a:lstStyle/>
          <a:p>
            <a:pPr lvl="0" fontAlgn="base" hangingPunct="0">
              <a:lnSpc>
                <a:spcPct val="150000"/>
              </a:lnSpc>
              <a:spcBef>
                <a:spcPct val="0"/>
              </a:spcBef>
              <a:spcAft>
                <a:spcPct val="0"/>
              </a:spcAft>
              <a:defRPr/>
            </a:pPr>
            <a:r>
              <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rPr>
              <a:t>3. </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塑造人物形象，多</a:t>
            </a:r>
            <a:r>
              <a:rPr lang="zh-CN" altLang="en-US" sz="2000" b="1" dirty="0" smtClean="0">
                <a:solidFill>
                  <a:prstClr val="black"/>
                </a:solidFill>
                <a:latin typeface="微软雅黑" panose="020B0503020204020204" charset="-122"/>
                <a:ea typeface="微软雅黑" panose="020B0503020204020204" charset="-122"/>
                <a:cs typeface="Calibri" panose="020F0502020204030204" charset="0"/>
                <a:sym typeface="+mn-ea"/>
              </a:rPr>
              <a:t>用</a:t>
            </a:r>
            <a:r>
              <a:rPr lang="zh-CN" altLang="en-US" sz="2000" b="1" dirty="0" smtClean="0">
                <a:solidFill>
                  <a:srgbClr val="FF0000"/>
                </a:solidFill>
                <a:latin typeface="微软雅黑" panose="020B0503020204020204" charset="-122"/>
                <a:ea typeface="微软雅黑" panose="020B0503020204020204" charset="-122"/>
                <a:cs typeface="Calibri" panose="020F0502020204030204" charset="0"/>
                <a:sym typeface="+mn-ea"/>
              </a:rPr>
              <a:t>（诗歌）表现</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方法</a:t>
            </a:r>
            <a:r>
              <a:rPr lang="zh-CN" altLang="en-US" sz="2000" b="1"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Tree>
    <p:custDataLst>
      <p:tags r:id="rId1"/>
    </p:custDataLst>
    <p:extLst>
      <p:ext uri="{BB962C8B-B14F-4D97-AF65-F5344CB8AC3E}">
        <p14:creationId xmlns:p14="http://schemas.microsoft.com/office/powerpoint/2010/main" val="357539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096765" y="5587384"/>
            <a:ext cx="6273800" cy="766364"/>
          </a:xfrm>
          <a:prstGeom prst="rect">
            <a:avLst/>
          </a:prstGeom>
        </p:spPr>
        <p:txBody>
          <a:bodyPr vert="horz" wrap="square" lIns="0" tIns="0" rIns="0" bIns="0" rtlCol="0">
            <a:spAutoFit/>
          </a:bodyPr>
          <a:lstStyle/>
          <a:p>
            <a:pPr marL="12700" marR="4093210">
              <a:lnSpc>
                <a:spcPct val="157800"/>
              </a:lnSpc>
            </a:pPr>
            <a:r>
              <a:rPr kumimoji="1" lang="zh-CN" altLang="en-US" sz="3600" b="1" dirty="0" smtClean="0">
                <a:latin typeface="微软雅黑" pitchFamily="34" charset="-122"/>
                <a:ea typeface="微软雅黑" pitchFamily="34" charset="-122"/>
                <a:cs typeface="Microsoft YaHei"/>
              </a:rPr>
              <a:t>李东洋</a:t>
            </a:r>
            <a:endParaRPr kumimoji="1" lang="zh-CN" altLang="en-US" sz="3600" b="1" dirty="0">
              <a:latin typeface="微软雅黑" pitchFamily="34" charset="-122"/>
              <a:ea typeface="微软雅黑" pitchFamily="34" charset="-122"/>
              <a:cs typeface="Microsoft YaHei"/>
            </a:endParaRPr>
          </a:p>
        </p:txBody>
      </p:sp>
      <p:pic>
        <p:nvPicPr>
          <p:cNvPr id="3" name="图片 2"/>
          <p:cNvPicPr>
            <a:picLocks noChangeAspect="1"/>
          </p:cNvPicPr>
          <p:nvPr/>
        </p:nvPicPr>
        <p:blipFill>
          <a:blip r:embed="rId2"/>
          <a:stretch>
            <a:fillRect/>
          </a:stretch>
        </p:blipFill>
        <p:spPr>
          <a:xfrm>
            <a:off x="8063524" y="1306286"/>
            <a:ext cx="3051703" cy="4060461"/>
          </a:xfrm>
          <a:prstGeom prst="rect">
            <a:avLst/>
          </a:prstGeom>
        </p:spPr>
      </p:pic>
      <p:sp>
        <p:nvSpPr>
          <p:cNvPr id="9" name="文本框 8"/>
          <p:cNvSpPr txBox="1"/>
          <p:nvPr/>
        </p:nvSpPr>
        <p:spPr>
          <a:xfrm>
            <a:off x="846183" y="2704119"/>
            <a:ext cx="10269044" cy="1458861"/>
          </a:xfrm>
          <a:prstGeom prst="rect">
            <a:avLst/>
          </a:prstGeom>
        </p:spPr>
        <p:txBody>
          <a:bodyPr vert="horz" wrap="square" lIns="0" tIns="0" rIns="0" bIns="0" rtlCol="0">
            <a:spAutoFit/>
          </a:bodyPr>
          <a:lstStyle/>
          <a:p>
            <a:pPr marL="12700" marR="4093210">
              <a:lnSpc>
                <a:spcPct val="157800"/>
              </a:lnSpc>
            </a:pPr>
            <a:r>
              <a:rPr kumimoji="1" lang="zh-CN" altLang="en-US" sz="2000" b="1" dirty="0" smtClean="0">
                <a:latin typeface="SimHei" charset="-122"/>
                <a:ea typeface="SimHei" charset="-122"/>
                <a:cs typeface="SimHei" charset="-122"/>
              </a:rPr>
              <a:t>毕业于西南交通大学／汉语国际教育专业</a:t>
            </a:r>
            <a:endParaRPr kumimoji="1" lang="en-US" altLang="zh-CN" sz="2000" b="1" dirty="0" smtClean="0">
              <a:latin typeface="SimHei" charset="-122"/>
              <a:ea typeface="SimHei" charset="-122"/>
              <a:cs typeface="SimHei" charset="-122"/>
            </a:endParaRPr>
          </a:p>
          <a:p>
            <a:pPr marL="12700" marR="4093210">
              <a:lnSpc>
                <a:spcPct val="157800"/>
              </a:lnSpc>
            </a:pPr>
            <a:r>
              <a:rPr kumimoji="1" lang="en-US" altLang="zh-CN" sz="2000" b="1" dirty="0" smtClean="0">
                <a:latin typeface="SimHei" charset="-122"/>
                <a:ea typeface="SimHei" charset="-122"/>
                <a:cs typeface="SimHei" charset="-122"/>
              </a:rPr>
              <a:t>5</a:t>
            </a:r>
            <a:r>
              <a:rPr kumimoji="1" lang="zh-CN" altLang="en-US" sz="2000" b="1" dirty="0" smtClean="0">
                <a:latin typeface="SimHei" charset="-122"/>
                <a:ea typeface="SimHei" charset="-122"/>
                <a:cs typeface="SimHei" charset="-122"/>
              </a:rPr>
              <a:t>年专注并致力于汉语言文学的教学和研究工作</a:t>
            </a:r>
            <a:endParaRPr kumimoji="1" lang="en-US" altLang="zh-CN" sz="2000" b="1" dirty="0" smtClean="0">
              <a:latin typeface="SimHei" charset="-122"/>
              <a:ea typeface="SimHei" charset="-122"/>
              <a:cs typeface="SimHei" charset="-122"/>
            </a:endParaRPr>
          </a:p>
          <a:p>
            <a:pPr marL="12700" marR="4093210">
              <a:lnSpc>
                <a:spcPct val="157800"/>
              </a:lnSpc>
            </a:pPr>
            <a:r>
              <a:rPr kumimoji="1" lang="zh-CN" altLang="en-US" sz="2000" b="1" dirty="0" smtClean="0">
                <a:latin typeface="SimHei" charset="-122"/>
                <a:ea typeface="SimHei" charset="-122"/>
                <a:cs typeface="SimHei" charset="-122"/>
              </a:rPr>
              <a:t>教授课程</a:t>
            </a:r>
            <a:r>
              <a:rPr kumimoji="1" lang="en-US" altLang="zh-CN" sz="2000" b="1" dirty="0" smtClean="0">
                <a:latin typeface="SimHei" charset="-122"/>
                <a:ea typeface="SimHei" charset="-122"/>
                <a:cs typeface="SimHei" charset="-122"/>
              </a:rPr>
              <a:t>《</a:t>
            </a:r>
            <a:r>
              <a:rPr kumimoji="1" lang="zh-CN" altLang="en-US" sz="2000" b="1" dirty="0" smtClean="0">
                <a:latin typeface="SimHei" charset="-122"/>
                <a:ea typeface="SimHei" charset="-122"/>
                <a:cs typeface="SimHei" charset="-122"/>
              </a:rPr>
              <a:t>中国文化概论</a:t>
            </a:r>
            <a:r>
              <a:rPr kumimoji="1" lang="en-US" altLang="zh-CN" sz="2000" b="1" dirty="0" smtClean="0">
                <a:latin typeface="SimHei" charset="-122"/>
                <a:ea typeface="SimHei" charset="-122"/>
                <a:cs typeface="SimHei" charset="-122"/>
              </a:rPr>
              <a:t>》《</a:t>
            </a:r>
            <a:r>
              <a:rPr kumimoji="1" lang="zh-CN" altLang="en-US" sz="2000" b="1" dirty="0" smtClean="0">
                <a:latin typeface="SimHei" charset="-122"/>
                <a:ea typeface="SimHei" charset="-122"/>
                <a:cs typeface="SimHei" charset="-122"/>
              </a:rPr>
              <a:t>古代文学史</a:t>
            </a:r>
            <a:r>
              <a:rPr kumimoji="1" lang="en-US" altLang="zh-CN" sz="2000" b="1" dirty="0" smtClean="0">
                <a:latin typeface="SimHei" charset="-122"/>
                <a:ea typeface="SimHei" charset="-122"/>
                <a:cs typeface="SimHei" charset="-122"/>
              </a:rPr>
              <a:t>》《</a:t>
            </a:r>
            <a:r>
              <a:rPr kumimoji="1" lang="zh-CN" altLang="en-US" sz="2000" b="1" dirty="0" smtClean="0">
                <a:latin typeface="SimHei" charset="-122"/>
                <a:ea typeface="SimHei" charset="-122"/>
                <a:cs typeface="SimHei" charset="-122"/>
              </a:rPr>
              <a:t>美学</a:t>
            </a:r>
            <a:r>
              <a:rPr kumimoji="1" lang="en-US" altLang="zh-CN" sz="2000" b="1" dirty="0" smtClean="0">
                <a:latin typeface="SimHei" charset="-122"/>
                <a:ea typeface="SimHei" charset="-122"/>
                <a:cs typeface="SimHei" charset="-122"/>
              </a:rPr>
              <a:t>》</a:t>
            </a:r>
            <a:r>
              <a:rPr kumimoji="1" lang="zh-CN" altLang="en-US" sz="2000" b="1" dirty="0" smtClean="0">
                <a:latin typeface="SimHei" charset="-122"/>
                <a:ea typeface="SimHei" charset="-122"/>
                <a:cs typeface="SimHei" charset="-122"/>
              </a:rPr>
              <a:t>等</a:t>
            </a:r>
            <a:endParaRPr kumimoji="1" lang="zh-CN" altLang="en-US" sz="2000" b="1" dirty="0">
              <a:latin typeface="SimHei" charset="-122"/>
              <a:ea typeface="SimHei" charset="-122"/>
              <a:cs typeface="SimHei" charset="-122"/>
            </a:endParaRPr>
          </a:p>
        </p:txBody>
      </p:sp>
      <p:sp>
        <p:nvSpPr>
          <p:cNvPr id="12" name="标题 1"/>
          <p:cNvSpPr>
            <a:spLocks noGrp="1"/>
          </p:cNvSpPr>
          <p:nvPr>
            <p:ph type="title"/>
          </p:nvPr>
        </p:nvSpPr>
        <p:spPr>
          <a:xfrm>
            <a:off x="157656" y="87176"/>
            <a:ext cx="10515600" cy="619480"/>
          </a:xfrm>
        </p:spPr>
        <p:txBody>
          <a:bodyPr>
            <a:normAutofit fontScale="90000"/>
          </a:bodyPr>
          <a:lstStyle/>
          <a:p>
            <a:r>
              <a:rPr lang="zh-CN" altLang="en-US" dirty="0" smtClean="0">
                <a:solidFill>
                  <a:schemeClr val="tx1"/>
                </a:solidFill>
                <a:ea typeface="华文新魏" panose="02010800040101010101" pitchFamily="2" charset="-122"/>
              </a:rPr>
              <a:t>学习是一种信仰！</a:t>
            </a:r>
            <a:endParaRPr lang="zh-CN" altLang="en-US" dirty="0">
              <a:solidFill>
                <a:schemeClr val="tx1"/>
              </a:solidFill>
              <a:ea typeface="华文新魏" panose="02010800040101010101" pitchFamily="2" charset="-122"/>
            </a:endParaRPr>
          </a:p>
        </p:txBody>
      </p:sp>
    </p:spTree>
    <p:extLst>
      <p:ext uri="{BB962C8B-B14F-4D97-AF65-F5344CB8AC3E}">
        <p14:creationId xmlns:p14="http://schemas.microsoft.com/office/powerpoint/2010/main" val="1577133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5256" y="1856992"/>
            <a:ext cx="8207829" cy="1015663"/>
          </a:xfrm>
          <a:prstGeom prst="rect">
            <a:avLst/>
          </a:prstGeom>
        </p:spPr>
        <p:txBody>
          <a:bodyPr wrap="square">
            <a:spAutoFit/>
          </a:bodyPr>
          <a:lstStyle/>
          <a:p>
            <a:r>
              <a:rPr lang="zh-CN" altLang="en-US" sz="2000" b="0" i="0" dirty="0" smtClean="0">
                <a:solidFill>
                  <a:srgbClr val="1F2D3D"/>
                </a:solidFill>
                <a:effectLst/>
                <a:latin typeface="Helvetica Neue For Number" charset="0"/>
              </a:rPr>
              <a:t>民间叙事长诗有完整的故事情节。</a:t>
            </a:r>
          </a:p>
          <a:p>
            <a:r>
              <a:rPr lang="en-US" altLang="zh-CN" sz="2000" b="0" i="0" dirty="0" smtClean="0">
                <a:solidFill>
                  <a:srgbClr val="1F2D3D"/>
                </a:solidFill>
                <a:effectLst/>
                <a:latin typeface="Helvetica Neue For Number" charset="0"/>
              </a:rPr>
              <a:t>A:</a:t>
            </a:r>
            <a:r>
              <a:rPr lang="zh-CN" altLang="en-US" sz="2000" b="0" i="0" dirty="0" smtClean="0">
                <a:solidFill>
                  <a:srgbClr val="1F2D3D"/>
                </a:solidFill>
                <a:effectLst/>
                <a:latin typeface="Helvetica Neue For Number" charset="0"/>
              </a:rPr>
              <a:t>正确</a:t>
            </a:r>
          </a:p>
          <a:p>
            <a:r>
              <a:rPr lang="en-US" altLang="zh-CN" sz="2000" b="0" i="0" dirty="0" smtClean="0">
                <a:solidFill>
                  <a:srgbClr val="1F2D3D"/>
                </a:solidFill>
                <a:effectLst/>
                <a:latin typeface="Helvetica Neue For Number" charset="0"/>
              </a:rPr>
              <a:t>B:</a:t>
            </a:r>
            <a:r>
              <a:rPr lang="zh-CN" altLang="en-US" sz="2000" b="0" i="0" dirty="0" smtClean="0">
                <a:solidFill>
                  <a:srgbClr val="1F2D3D"/>
                </a:solidFill>
                <a:effectLst/>
                <a:latin typeface="Helvetica Neue For Number" charset="0"/>
              </a:rPr>
              <a:t>错误</a:t>
            </a:r>
            <a:endParaRPr lang="zh-CN" altLang="en-US" sz="2000" b="0" i="0" dirty="0">
              <a:solidFill>
                <a:srgbClr val="1F2D3D"/>
              </a:solidFill>
              <a:effectLst/>
              <a:latin typeface="Helvetica Neue For Number" charset="0"/>
            </a:endParaRPr>
          </a:p>
        </p:txBody>
      </p:sp>
      <p:sp>
        <p:nvSpPr>
          <p:cNvPr id="3" name="文本框 2"/>
          <p:cNvSpPr txBox="1"/>
          <p:nvPr/>
        </p:nvSpPr>
        <p:spPr>
          <a:xfrm>
            <a:off x="664029" y="522514"/>
            <a:ext cx="2275114"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2139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5256" y="1856992"/>
            <a:ext cx="8207829" cy="1015663"/>
          </a:xfrm>
          <a:prstGeom prst="rect">
            <a:avLst/>
          </a:prstGeom>
        </p:spPr>
        <p:txBody>
          <a:bodyPr wrap="square">
            <a:spAutoFit/>
          </a:bodyPr>
          <a:lstStyle/>
          <a:p>
            <a:r>
              <a:rPr lang="zh-CN" altLang="en-US" sz="2000" b="0" i="0" dirty="0" smtClean="0">
                <a:solidFill>
                  <a:srgbClr val="1F2D3D"/>
                </a:solidFill>
                <a:effectLst/>
                <a:latin typeface="Helvetica Neue For Number" charset="0"/>
              </a:rPr>
              <a:t>民间叙事长诗有完整的故事情节。</a:t>
            </a:r>
          </a:p>
          <a:p>
            <a:r>
              <a:rPr lang="en-US" altLang="zh-CN" sz="2000" b="0" i="0" dirty="0" smtClean="0">
                <a:solidFill>
                  <a:srgbClr val="C00000"/>
                </a:solidFill>
                <a:effectLst/>
                <a:latin typeface="Helvetica Neue For Number" charset="0"/>
              </a:rPr>
              <a:t>A:</a:t>
            </a:r>
            <a:r>
              <a:rPr lang="zh-CN" altLang="en-US" sz="2000" b="0" i="0" dirty="0" smtClean="0">
                <a:solidFill>
                  <a:srgbClr val="C00000"/>
                </a:solidFill>
                <a:effectLst/>
                <a:latin typeface="Helvetica Neue For Number" charset="0"/>
              </a:rPr>
              <a:t>正确</a:t>
            </a:r>
          </a:p>
          <a:p>
            <a:r>
              <a:rPr lang="en-US" altLang="zh-CN" sz="2000" b="0" i="0" dirty="0" smtClean="0">
                <a:solidFill>
                  <a:srgbClr val="1F2D3D"/>
                </a:solidFill>
                <a:effectLst/>
                <a:latin typeface="Helvetica Neue For Number" charset="0"/>
              </a:rPr>
              <a:t>B:</a:t>
            </a:r>
            <a:r>
              <a:rPr lang="zh-CN" altLang="en-US" sz="2000" b="0" i="0" dirty="0" smtClean="0">
                <a:solidFill>
                  <a:srgbClr val="1F2D3D"/>
                </a:solidFill>
                <a:effectLst/>
                <a:latin typeface="Helvetica Neue For Number" charset="0"/>
              </a:rPr>
              <a:t>错误</a:t>
            </a:r>
            <a:endParaRPr lang="zh-CN" altLang="en-US" sz="2000" b="0" i="0" dirty="0">
              <a:solidFill>
                <a:srgbClr val="1F2D3D"/>
              </a:solidFill>
              <a:effectLst/>
              <a:latin typeface="Helvetica Neue For Number" charset="0"/>
            </a:endParaRPr>
          </a:p>
        </p:txBody>
      </p:sp>
      <p:sp>
        <p:nvSpPr>
          <p:cNvPr id="3" name="文本框 2"/>
          <p:cNvSpPr txBox="1"/>
          <p:nvPr/>
        </p:nvSpPr>
        <p:spPr>
          <a:xfrm>
            <a:off x="664029" y="522514"/>
            <a:ext cx="2275114"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8053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0457" y="2228281"/>
            <a:ext cx="8153400" cy="1015663"/>
          </a:xfrm>
          <a:prstGeom prst="rect">
            <a:avLst/>
          </a:prstGeom>
        </p:spPr>
        <p:txBody>
          <a:bodyPr wrap="square">
            <a:spAutoFit/>
          </a:bodyPr>
          <a:lstStyle/>
          <a:p>
            <a:r>
              <a:rPr lang="zh-CN" altLang="en-US" sz="2000" dirty="0"/>
              <a:t>蒙古族的</a:t>
            </a:r>
            <a:r>
              <a:rPr lang="en-US" altLang="zh-CN" sz="2000" dirty="0"/>
              <a:t>《</a:t>
            </a:r>
            <a:r>
              <a:rPr lang="zh-CN" altLang="en-US" sz="2000" dirty="0"/>
              <a:t>嘎达梅林</a:t>
            </a:r>
            <a:r>
              <a:rPr lang="en-US" altLang="zh-CN" sz="2000" dirty="0"/>
              <a:t>》</a:t>
            </a:r>
            <a:r>
              <a:rPr lang="zh-CN" altLang="en-US" sz="2000" dirty="0"/>
              <a:t>是著名的民间抒情长诗。</a:t>
            </a:r>
          </a:p>
          <a:p>
            <a:r>
              <a:rPr lang="en-US" altLang="zh-CN" sz="2000" dirty="0"/>
              <a:t>A:</a:t>
            </a:r>
            <a:r>
              <a:rPr lang="zh-CN" altLang="en-US" sz="2000" dirty="0"/>
              <a:t>正确</a:t>
            </a:r>
          </a:p>
          <a:p>
            <a:r>
              <a:rPr lang="en-US" altLang="zh-CN" sz="2000" dirty="0"/>
              <a:t>B:</a:t>
            </a:r>
            <a:r>
              <a:rPr lang="zh-CN" altLang="en-US" sz="2000" dirty="0"/>
              <a:t>错误</a:t>
            </a:r>
          </a:p>
        </p:txBody>
      </p:sp>
      <p:sp>
        <p:nvSpPr>
          <p:cNvPr id="3" name="文本框 2"/>
          <p:cNvSpPr txBox="1"/>
          <p:nvPr/>
        </p:nvSpPr>
        <p:spPr>
          <a:xfrm>
            <a:off x="674914" y="337457"/>
            <a:ext cx="2351315"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52833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0457" y="2228281"/>
            <a:ext cx="8153400" cy="1015663"/>
          </a:xfrm>
          <a:prstGeom prst="rect">
            <a:avLst/>
          </a:prstGeom>
        </p:spPr>
        <p:txBody>
          <a:bodyPr wrap="square">
            <a:spAutoFit/>
          </a:bodyPr>
          <a:lstStyle/>
          <a:p>
            <a:r>
              <a:rPr lang="zh-CN" altLang="en-US" sz="2000" dirty="0"/>
              <a:t>蒙古族的</a:t>
            </a:r>
            <a:r>
              <a:rPr lang="en-US" altLang="zh-CN" sz="2000" dirty="0"/>
              <a:t>《</a:t>
            </a:r>
            <a:r>
              <a:rPr lang="zh-CN" altLang="en-US" sz="2000" dirty="0"/>
              <a:t>嘎达梅林</a:t>
            </a:r>
            <a:r>
              <a:rPr lang="en-US" altLang="zh-CN" sz="2000" dirty="0"/>
              <a:t>》</a:t>
            </a:r>
            <a:r>
              <a:rPr lang="zh-CN" altLang="en-US" sz="2000" dirty="0"/>
              <a:t>是著名的民间</a:t>
            </a:r>
            <a:r>
              <a:rPr lang="zh-CN" altLang="en-US" sz="2000" dirty="0">
                <a:solidFill>
                  <a:srgbClr val="C00000"/>
                </a:solidFill>
              </a:rPr>
              <a:t>抒情</a:t>
            </a:r>
            <a:r>
              <a:rPr lang="zh-CN" altLang="en-US" sz="2000" dirty="0"/>
              <a:t>长诗。</a:t>
            </a:r>
          </a:p>
          <a:p>
            <a:r>
              <a:rPr lang="en-US" altLang="zh-CN" sz="2000" dirty="0"/>
              <a:t>A:</a:t>
            </a:r>
            <a:r>
              <a:rPr lang="zh-CN" altLang="en-US" sz="2000" dirty="0"/>
              <a:t>正确</a:t>
            </a:r>
          </a:p>
          <a:p>
            <a:r>
              <a:rPr lang="en-US" altLang="zh-CN" sz="2000" dirty="0">
                <a:solidFill>
                  <a:srgbClr val="C00000"/>
                </a:solidFill>
              </a:rPr>
              <a:t>B:</a:t>
            </a:r>
            <a:r>
              <a:rPr lang="zh-CN" altLang="en-US" sz="2000" dirty="0">
                <a:solidFill>
                  <a:srgbClr val="C00000"/>
                </a:solidFill>
              </a:rPr>
              <a:t>错误</a:t>
            </a:r>
          </a:p>
        </p:txBody>
      </p:sp>
      <p:sp>
        <p:nvSpPr>
          <p:cNvPr id="3" name="文本框 2"/>
          <p:cNvSpPr txBox="1"/>
          <p:nvPr/>
        </p:nvSpPr>
        <p:spPr>
          <a:xfrm>
            <a:off x="674914" y="337457"/>
            <a:ext cx="2351315"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59626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9457" y="1520710"/>
            <a:ext cx="8153400" cy="2815451"/>
          </a:xfrm>
          <a:prstGeom prst="rect">
            <a:avLst/>
          </a:prstGeom>
        </p:spPr>
        <p:txBody>
          <a:bodyPr wrap="square">
            <a:spAutoFit/>
          </a:bodyPr>
          <a:lstStyle/>
          <a:p>
            <a:pPr>
              <a:lnSpc>
                <a:spcPct val="150000"/>
              </a:lnSpc>
            </a:pPr>
            <a:r>
              <a:rPr lang="zh-CN" altLang="en-US" sz="2000" dirty="0" smtClean="0"/>
              <a:t>（    </a:t>
            </a:r>
            <a:r>
              <a:rPr lang="zh-CN" altLang="en-US" sz="2000" dirty="0"/>
              <a:t> ） 堪称我国民间叙事长诗的第一部精品，它与</a:t>
            </a:r>
            <a:r>
              <a:rPr lang="en-US" altLang="zh-CN" sz="2000" dirty="0"/>
              <a:t>《</a:t>
            </a:r>
            <a:r>
              <a:rPr lang="zh-CN" altLang="en-US" sz="2000" dirty="0"/>
              <a:t>木兰辞</a:t>
            </a:r>
            <a:r>
              <a:rPr lang="en-US" altLang="zh-CN" sz="2000" dirty="0"/>
              <a:t>》</a:t>
            </a:r>
            <a:r>
              <a:rPr lang="zh-CN" altLang="en-US" sz="2000" dirty="0"/>
              <a:t>（北朝）可谓是我国古代民间叙事长诗中璀璨耀眼的“双子星座”。</a:t>
            </a:r>
          </a:p>
          <a:p>
            <a:pPr>
              <a:lnSpc>
                <a:spcPct val="150000"/>
              </a:lnSpc>
            </a:pPr>
            <a:r>
              <a:rPr lang="en-US" altLang="zh-CN" sz="2000" dirty="0"/>
              <a:t>A:《</a:t>
            </a:r>
            <a:r>
              <a:rPr lang="zh-CN" altLang="en-US" sz="2000" dirty="0"/>
              <a:t>陌上桑</a:t>
            </a:r>
            <a:r>
              <a:rPr lang="en-US" altLang="zh-CN" sz="2000" dirty="0"/>
              <a:t>》</a:t>
            </a:r>
          </a:p>
          <a:p>
            <a:pPr>
              <a:lnSpc>
                <a:spcPct val="150000"/>
              </a:lnSpc>
            </a:pPr>
            <a:r>
              <a:rPr lang="en-US" altLang="zh-CN" sz="2000" dirty="0"/>
              <a:t>B:《</a:t>
            </a:r>
            <a:r>
              <a:rPr lang="zh-CN" altLang="en-US" sz="2000" dirty="0"/>
              <a:t>嘹歌</a:t>
            </a:r>
            <a:r>
              <a:rPr lang="en-US" altLang="zh-CN" sz="2000" dirty="0"/>
              <a:t>》</a:t>
            </a:r>
          </a:p>
          <a:p>
            <a:pPr>
              <a:lnSpc>
                <a:spcPct val="150000"/>
              </a:lnSpc>
            </a:pPr>
            <a:r>
              <a:rPr lang="en-US" altLang="zh-CN" sz="2000" dirty="0"/>
              <a:t>C:《</a:t>
            </a:r>
            <a:r>
              <a:rPr lang="zh-CN" altLang="en-US" sz="2000" dirty="0"/>
              <a:t>焦仲卿妻</a:t>
            </a:r>
            <a:r>
              <a:rPr lang="en-US" altLang="zh-CN" sz="2000" dirty="0"/>
              <a:t>》</a:t>
            </a:r>
          </a:p>
          <a:p>
            <a:pPr>
              <a:lnSpc>
                <a:spcPct val="150000"/>
              </a:lnSpc>
            </a:pPr>
            <a:r>
              <a:rPr lang="en-US" altLang="zh-CN" sz="2000" dirty="0"/>
              <a:t>D:《</a:t>
            </a:r>
            <a:r>
              <a:rPr lang="zh-CN" altLang="en-US" sz="2000" dirty="0"/>
              <a:t>关雎</a:t>
            </a:r>
            <a:r>
              <a:rPr lang="en-US" altLang="zh-CN" sz="2000" dirty="0"/>
              <a:t>》</a:t>
            </a:r>
          </a:p>
        </p:txBody>
      </p:sp>
      <p:sp>
        <p:nvSpPr>
          <p:cNvPr id="3" name="文本框 2"/>
          <p:cNvSpPr txBox="1"/>
          <p:nvPr/>
        </p:nvSpPr>
        <p:spPr>
          <a:xfrm>
            <a:off x="674914" y="337457"/>
            <a:ext cx="2351315"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48905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9457" y="1520710"/>
            <a:ext cx="8153400" cy="2862322"/>
          </a:xfrm>
          <a:prstGeom prst="rect">
            <a:avLst/>
          </a:prstGeom>
        </p:spPr>
        <p:txBody>
          <a:bodyPr wrap="square">
            <a:spAutoFit/>
          </a:bodyPr>
          <a:lstStyle/>
          <a:p>
            <a:pPr>
              <a:lnSpc>
                <a:spcPct val="150000"/>
              </a:lnSpc>
            </a:pPr>
            <a:r>
              <a:rPr lang="zh-CN" altLang="en-US" sz="2000" dirty="0" smtClean="0"/>
              <a:t>（    </a:t>
            </a:r>
            <a:r>
              <a:rPr lang="zh-CN" altLang="en-US" sz="2000" dirty="0"/>
              <a:t> ） 堪称我国民间叙事长诗的第一部精品，它与</a:t>
            </a:r>
            <a:r>
              <a:rPr lang="en-US" altLang="zh-CN" sz="2000" dirty="0"/>
              <a:t>《</a:t>
            </a:r>
            <a:r>
              <a:rPr lang="zh-CN" altLang="en-US" sz="2000" dirty="0"/>
              <a:t>木兰辞</a:t>
            </a:r>
            <a:r>
              <a:rPr lang="en-US" altLang="zh-CN" sz="2000" dirty="0"/>
              <a:t>》</a:t>
            </a:r>
            <a:r>
              <a:rPr lang="zh-CN" altLang="en-US" sz="2000" dirty="0"/>
              <a:t>（北朝）可谓是我国古代民间叙事长诗中璀璨耀眼的“双子星座”。</a:t>
            </a:r>
          </a:p>
          <a:p>
            <a:pPr>
              <a:lnSpc>
                <a:spcPct val="150000"/>
              </a:lnSpc>
            </a:pPr>
            <a:r>
              <a:rPr lang="en-US" altLang="zh-CN" sz="2000" dirty="0"/>
              <a:t>A:《</a:t>
            </a:r>
            <a:r>
              <a:rPr lang="zh-CN" altLang="en-US" sz="2000" dirty="0"/>
              <a:t>陌上桑</a:t>
            </a:r>
            <a:r>
              <a:rPr lang="en-US" altLang="zh-CN" sz="2000" dirty="0"/>
              <a:t>》</a:t>
            </a:r>
          </a:p>
          <a:p>
            <a:pPr>
              <a:lnSpc>
                <a:spcPct val="150000"/>
              </a:lnSpc>
            </a:pPr>
            <a:r>
              <a:rPr lang="en-US" altLang="zh-CN" sz="2000" dirty="0"/>
              <a:t>B:《</a:t>
            </a:r>
            <a:r>
              <a:rPr lang="zh-CN" altLang="en-US" sz="2000" dirty="0"/>
              <a:t>嘹歌</a:t>
            </a:r>
            <a:r>
              <a:rPr lang="en-US" altLang="zh-CN" sz="2000" dirty="0"/>
              <a:t>》</a:t>
            </a:r>
          </a:p>
          <a:p>
            <a:pPr>
              <a:lnSpc>
                <a:spcPct val="150000"/>
              </a:lnSpc>
            </a:pPr>
            <a:r>
              <a:rPr lang="en-US" altLang="zh-CN" sz="2000" dirty="0">
                <a:solidFill>
                  <a:srgbClr val="C00000"/>
                </a:solidFill>
              </a:rPr>
              <a:t>C:《</a:t>
            </a:r>
            <a:r>
              <a:rPr lang="zh-CN" altLang="en-US" sz="2000" dirty="0">
                <a:solidFill>
                  <a:srgbClr val="C00000"/>
                </a:solidFill>
              </a:rPr>
              <a:t>焦仲卿妻</a:t>
            </a:r>
            <a:r>
              <a:rPr lang="en-US" altLang="zh-CN" sz="2000" dirty="0">
                <a:solidFill>
                  <a:srgbClr val="C00000"/>
                </a:solidFill>
              </a:rPr>
              <a:t>》</a:t>
            </a:r>
          </a:p>
          <a:p>
            <a:pPr>
              <a:lnSpc>
                <a:spcPct val="150000"/>
              </a:lnSpc>
            </a:pPr>
            <a:r>
              <a:rPr lang="en-US" altLang="zh-CN" sz="2000" dirty="0"/>
              <a:t>D:《</a:t>
            </a:r>
            <a:r>
              <a:rPr lang="zh-CN" altLang="en-US" sz="2000" dirty="0"/>
              <a:t>关雎</a:t>
            </a:r>
            <a:r>
              <a:rPr lang="en-US" altLang="zh-CN" sz="2000" dirty="0"/>
              <a:t>》</a:t>
            </a:r>
          </a:p>
        </p:txBody>
      </p:sp>
      <p:sp>
        <p:nvSpPr>
          <p:cNvPr id="3" name="文本框 2"/>
          <p:cNvSpPr txBox="1"/>
          <p:nvPr/>
        </p:nvSpPr>
        <p:spPr>
          <a:xfrm>
            <a:off x="674914" y="337457"/>
            <a:ext cx="2351315"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52990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8314" y="1139710"/>
            <a:ext cx="8153400" cy="2353786"/>
          </a:xfrm>
          <a:prstGeom prst="rect">
            <a:avLst/>
          </a:prstGeom>
        </p:spPr>
        <p:txBody>
          <a:bodyPr wrap="square">
            <a:spAutoFit/>
          </a:bodyPr>
          <a:lstStyle/>
          <a:p>
            <a:pPr>
              <a:lnSpc>
                <a:spcPct val="150000"/>
              </a:lnSpc>
            </a:pPr>
            <a:r>
              <a:rPr lang="zh-CN" altLang="en-US" sz="2000" dirty="0"/>
              <a:t>汉乐府诗</a:t>
            </a:r>
            <a:r>
              <a:rPr lang="en-US" altLang="zh-CN" sz="2000" dirty="0"/>
              <a:t>《</a:t>
            </a:r>
            <a:r>
              <a:rPr lang="zh-CN" altLang="en-US" sz="2000" dirty="0"/>
              <a:t>焦仲卿妻</a:t>
            </a:r>
            <a:r>
              <a:rPr lang="en-US" altLang="zh-CN" sz="2000" dirty="0"/>
              <a:t>》</a:t>
            </a:r>
            <a:r>
              <a:rPr lang="zh-CN" altLang="en-US" sz="2000" dirty="0"/>
              <a:t>属于（ </a:t>
            </a:r>
            <a:r>
              <a:rPr lang="zh-CN" altLang="en-US" sz="2000" dirty="0" smtClean="0"/>
              <a:t>）</a:t>
            </a:r>
            <a:endParaRPr lang="zh-CN" altLang="en-US" sz="2000" dirty="0"/>
          </a:p>
          <a:p>
            <a:pPr>
              <a:lnSpc>
                <a:spcPct val="150000"/>
              </a:lnSpc>
            </a:pPr>
            <a:r>
              <a:rPr lang="en-US" altLang="zh-CN" sz="2000" dirty="0"/>
              <a:t>A:</a:t>
            </a:r>
            <a:r>
              <a:rPr lang="zh-CN" altLang="en-US" sz="2000" dirty="0"/>
              <a:t>民间抒情长诗 </a:t>
            </a:r>
          </a:p>
          <a:p>
            <a:pPr>
              <a:lnSpc>
                <a:spcPct val="150000"/>
              </a:lnSpc>
            </a:pPr>
            <a:r>
              <a:rPr lang="en-US" altLang="zh-CN" sz="2000" dirty="0"/>
              <a:t>B:</a:t>
            </a:r>
            <a:r>
              <a:rPr lang="zh-CN" altLang="en-US" sz="2000" dirty="0"/>
              <a:t>民间传说 </a:t>
            </a:r>
          </a:p>
          <a:p>
            <a:pPr>
              <a:lnSpc>
                <a:spcPct val="150000"/>
              </a:lnSpc>
            </a:pPr>
            <a:r>
              <a:rPr lang="en-US" altLang="zh-CN" sz="2000" dirty="0"/>
              <a:t>C:</a:t>
            </a:r>
            <a:r>
              <a:rPr lang="zh-CN" altLang="en-US" sz="2000" dirty="0"/>
              <a:t>民间叙事长诗 </a:t>
            </a:r>
          </a:p>
          <a:p>
            <a:pPr>
              <a:lnSpc>
                <a:spcPct val="150000"/>
              </a:lnSpc>
            </a:pPr>
            <a:r>
              <a:rPr lang="en-US" altLang="zh-CN" sz="2000" dirty="0"/>
              <a:t>D:</a:t>
            </a:r>
            <a:r>
              <a:rPr lang="zh-CN" altLang="en-US" sz="2000" dirty="0"/>
              <a:t>民间歌谣</a:t>
            </a:r>
          </a:p>
        </p:txBody>
      </p:sp>
      <p:sp>
        <p:nvSpPr>
          <p:cNvPr id="3" name="文本框 2"/>
          <p:cNvSpPr txBox="1"/>
          <p:nvPr/>
        </p:nvSpPr>
        <p:spPr>
          <a:xfrm>
            <a:off x="674914" y="337457"/>
            <a:ext cx="2351315"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7902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8314" y="1139710"/>
            <a:ext cx="8153400" cy="2400657"/>
          </a:xfrm>
          <a:prstGeom prst="rect">
            <a:avLst/>
          </a:prstGeom>
        </p:spPr>
        <p:txBody>
          <a:bodyPr wrap="square">
            <a:spAutoFit/>
          </a:bodyPr>
          <a:lstStyle/>
          <a:p>
            <a:pPr>
              <a:lnSpc>
                <a:spcPct val="150000"/>
              </a:lnSpc>
            </a:pPr>
            <a:r>
              <a:rPr lang="zh-CN" altLang="en-US" sz="2000" dirty="0"/>
              <a:t>汉乐府诗</a:t>
            </a:r>
            <a:r>
              <a:rPr lang="en-US" altLang="zh-CN" sz="2000" dirty="0"/>
              <a:t>《</a:t>
            </a:r>
            <a:r>
              <a:rPr lang="zh-CN" altLang="en-US" sz="2000" dirty="0"/>
              <a:t>焦仲卿妻</a:t>
            </a:r>
            <a:r>
              <a:rPr lang="en-US" altLang="zh-CN" sz="2000" dirty="0"/>
              <a:t>》</a:t>
            </a:r>
            <a:r>
              <a:rPr lang="zh-CN" altLang="en-US" sz="2000" dirty="0"/>
              <a:t>属于（ </a:t>
            </a:r>
            <a:r>
              <a:rPr lang="zh-CN" altLang="en-US" sz="2000" dirty="0" smtClean="0"/>
              <a:t>）</a:t>
            </a:r>
            <a:endParaRPr lang="zh-CN" altLang="en-US" sz="2000" dirty="0"/>
          </a:p>
          <a:p>
            <a:pPr>
              <a:lnSpc>
                <a:spcPct val="150000"/>
              </a:lnSpc>
            </a:pPr>
            <a:r>
              <a:rPr lang="en-US" altLang="zh-CN" sz="2000" dirty="0"/>
              <a:t>A:</a:t>
            </a:r>
            <a:r>
              <a:rPr lang="zh-CN" altLang="en-US" sz="2000" dirty="0"/>
              <a:t>民间抒情长诗 </a:t>
            </a:r>
          </a:p>
          <a:p>
            <a:pPr>
              <a:lnSpc>
                <a:spcPct val="150000"/>
              </a:lnSpc>
            </a:pPr>
            <a:r>
              <a:rPr lang="en-US" altLang="zh-CN" sz="2000" dirty="0"/>
              <a:t>B:</a:t>
            </a:r>
            <a:r>
              <a:rPr lang="zh-CN" altLang="en-US" sz="2000" dirty="0"/>
              <a:t>民间传说 </a:t>
            </a:r>
          </a:p>
          <a:p>
            <a:pPr>
              <a:lnSpc>
                <a:spcPct val="150000"/>
              </a:lnSpc>
            </a:pPr>
            <a:r>
              <a:rPr lang="en-US" altLang="zh-CN" sz="2000" dirty="0">
                <a:solidFill>
                  <a:srgbClr val="C00000"/>
                </a:solidFill>
              </a:rPr>
              <a:t>C:</a:t>
            </a:r>
            <a:r>
              <a:rPr lang="zh-CN" altLang="en-US" sz="2000" dirty="0">
                <a:solidFill>
                  <a:srgbClr val="C00000"/>
                </a:solidFill>
              </a:rPr>
              <a:t>民间叙事长诗</a:t>
            </a:r>
            <a:r>
              <a:rPr lang="zh-CN" altLang="en-US" sz="2000" dirty="0"/>
              <a:t> </a:t>
            </a:r>
          </a:p>
          <a:p>
            <a:pPr>
              <a:lnSpc>
                <a:spcPct val="150000"/>
              </a:lnSpc>
            </a:pPr>
            <a:r>
              <a:rPr lang="en-US" altLang="zh-CN" sz="2000" dirty="0"/>
              <a:t>D:</a:t>
            </a:r>
            <a:r>
              <a:rPr lang="zh-CN" altLang="en-US" sz="2000" dirty="0"/>
              <a:t>民间歌谣</a:t>
            </a:r>
          </a:p>
        </p:txBody>
      </p:sp>
      <p:sp>
        <p:nvSpPr>
          <p:cNvPr id="3" name="文本框 2"/>
          <p:cNvSpPr txBox="1"/>
          <p:nvPr/>
        </p:nvSpPr>
        <p:spPr>
          <a:xfrm>
            <a:off x="674914" y="337457"/>
            <a:ext cx="2351315"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45805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8314" y="1139710"/>
            <a:ext cx="8153400" cy="2862322"/>
          </a:xfrm>
          <a:prstGeom prst="rect">
            <a:avLst/>
          </a:prstGeom>
        </p:spPr>
        <p:txBody>
          <a:bodyPr wrap="square">
            <a:spAutoFit/>
          </a:bodyPr>
          <a:lstStyle/>
          <a:p>
            <a:pPr>
              <a:lnSpc>
                <a:spcPct val="150000"/>
              </a:lnSpc>
            </a:pPr>
            <a:r>
              <a:rPr lang="zh-CN" altLang="en-US" sz="2000" b="0" i="0" dirty="0" smtClean="0">
                <a:solidFill>
                  <a:srgbClr val="1F2D3D"/>
                </a:solidFill>
                <a:effectLst/>
                <a:latin typeface="Helvetica Neue For Number" charset="0"/>
              </a:rPr>
              <a:t>被誉为我国古代民间叙事长诗中的“双子星座”的是（ ）</a:t>
            </a:r>
          </a:p>
          <a:p>
            <a:pPr>
              <a:lnSpc>
                <a:spcPct val="150000"/>
              </a:lnSpc>
            </a:pPr>
            <a:r>
              <a:rPr lang="en-US" altLang="zh-CN" sz="2000" b="0" i="0" dirty="0" smtClean="0">
                <a:solidFill>
                  <a:srgbClr val="1F2D3D"/>
                </a:solidFill>
                <a:effectLst/>
                <a:latin typeface="Helvetica Neue For Number" charset="0"/>
              </a:rPr>
              <a:t>A:《</a:t>
            </a:r>
            <a:r>
              <a:rPr lang="zh-CN" altLang="en-US" sz="2000" b="0" i="0" dirty="0" smtClean="0">
                <a:solidFill>
                  <a:srgbClr val="1F2D3D"/>
                </a:solidFill>
                <a:effectLst/>
                <a:latin typeface="Helvetica Neue For Number" charset="0"/>
              </a:rPr>
              <a:t>焦仲卿妻</a:t>
            </a:r>
            <a:r>
              <a:rPr lang="en-US" altLang="zh-CN" sz="2000" b="0" i="0" dirty="0" smtClean="0">
                <a:solidFill>
                  <a:srgbClr val="1F2D3D"/>
                </a:solidFill>
                <a:effectLst/>
                <a:latin typeface="Helvetica Neue For Number" charset="0"/>
              </a:rPr>
              <a:t>》</a:t>
            </a:r>
          </a:p>
          <a:p>
            <a:pPr>
              <a:lnSpc>
                <a:spcPct val="150000"/>
              </a:lnSpc>
            </a:pPr>
            <a:r>
              <a:rPr lang="en-US" altLang="zh-CN" sz="2000" b="0" i="0" dirty="0" smtClean="0">
                <a:solidFill>
                  <a:srgbClr val="1F2D3D"/>
                </a:solidFill>
                <a:effectLst/>
                <a:latin typeface="Helvetica Neue For Number" charset="0"/>
              </a:rPr>
              <a:t>B:《</a:t>
            </a:r>
            <a:r>
              <a:rPr lang="zh-CN" altLang="en-US" sz="2000" b="0" i="0" dirty="0" smtClean="0">
                <a:solidFill>
                  <a:srgbClr val="1F2D3D"/>
                </a:solidFill>
                <a:effectLst/>
                <a:latin typeface="Helvetica Neue For Number" charset="0"/>
              </a:rPr>
              <a:t>布落陀</a:t>
            </a:r>
            <a:r>
              <a:rPr lang="en-US" altLang="zh-CN" sz="2000" b="0" i="0" dirty="0" smtClean="0">
                <a:solidFill>
                  <a:srgbClr val="1F2D3D"/>
                </a:solidFill>
                <a:effectLst/>
                <a:latin typeface="Helvetica Neue For Number" charset="0"/>
              </a:rPr>
              <a:t>》</a:t>
            </a:r>
          </a:p>
          <a:p>
            <a:pPr>
              <a:lnSpc>
                <a:spcPct val="150000"/>
              </a:lnSpc>
            </a:pPr>
            <a:r>
              <a:rPr lang="en-US" altLang="zh-CN" sz="2000" b="0" i="0" dirty="0" smtClean="0">
                <a:solidFill>
                  <a:srgbClr val="1F2D3D"/>
                </a:solidFill>
                <a:effectLst/>
                <a:latin typeface="Helvetica Neue For Number" charset="0"/>
              </a:rPr>
              <a:t>C: 《</a:t>
            </a:r>
            <a:r>
              <a:rPr lang="zh-CN" altLang="en-US" sz="2000" b="0" i="0" dirty="0" smtClean="0">
                <a:solidFill>
                  <a:srgbClr val="1F2D3D"/>
                </a:solidFill>
                <a:effectLst/>
                <a:latin typeface="Helvetica Neue For Number" charset="0"/>
              </a:rPr>
              <a:t>木兰辞</a:t>
            </a:r>
            <a:r>
              <a:rPr lang="en-US" altLang="zh-CN" sz="2000" b="0" i="0" dirty="0" smtClean="0">
                <a:solidFill>
                  <a:srgbClr val="1F2D3D"/>
                </a:solidFill>
                <a:effectLst/>
                <a:latin typeface="Helvetica Neue For Number" charset="0"/>
              </a:rPr>
              <a:t>》</a:t>
            </a:r>
          </a:p>
          <a:p>
            <a:pPr>
              <a:lnSpc>
                <a:spcPct val="150000"/>
              </a:lnSpc>
            </a:pPr>
            <a:r>
              <a:rPr lang="en-US" altLang="zh-CN" sz="2000" b="0" i="0" dirty="0" smtClean="0">
                <a:solidFill>
                  <a:srgbClr val="1F2D3D"/>
                </a:solidFill>
                <a:effectLst/>
                <a:latin typeface="Helvetica Neue For Number" charset="0"/>
              </a:rPr>
              <a:t>D:《</a:t>
            </a:r>
            <a:r>
              <a:rPr lang="zh-CN" altLang="en-US" sz="2000" b="0" i="0" dirty="0" smtClean="0">
                <a:solidFill>
                  <a:srgbClr val="1F2D3D"/>
                </a:solidFill>
                <a:effectLst/>
                <a:latin typeface="Helvetica Neue For Number" charset="0"/>
              </a:rPr>
              <a:t>王昭君</a:t>
            </a:r>
            <a:r>
              <a:rPr lang="en-US" altLang="zh-CN" sz="2000" b="0" i="0" dirty="0" smtClean="0">
                <a:solidFill>
                  <a:srgbClr val="1F2D3D"/>
                </a:solidFill>
                <a:effectLst/>
                <a:latin typeface="Helvetica Neue For Number" charset="0"/>
              </a:rPr>
              <a:t>》</a:t>
            </a:r>
          </a:p>
          <a:p>
            <a:pPr>
              <a:lnSpc>
                <a:spcPct val="150000"/>
              </a:lnSpc>
            </a:pPr>
            <a:r>
              <a:rPr lang="en-US" altLang="zh-CN" sz="2000" b="0" i="0" dirty="0" smtClean="0">
                <a:solidFill>
                  <a:srgbClr val="1F2D3D"/>
                </a:solidFill>
                <a:effectLst/>
                <a:latin typeface="Helvetica Neue For Number" charset="0"/>
              </a:rPr>
              <a:t>E:《</a:t>
            </a:r>
            <a:r>
              <a:rPr lang="zh-CN" altLang="en-US" sz="2000" b="0" i="0" dirty="0" smtClean="0">
                <a:solidFill>
                  <a:srgbClr val="1F2D3D"/>
                </a:solidFill>
                <a:effectLst/>
                <a:latin typeface="Helvetica Neue For Number" charset="0"/>
              </a:rPr>
              <a:t>阿诗玛</a:t>
            </a:r>
            <a:r>
              <a:rPr lang="en-US" altLang="zh-CN" sz="2000" b="0" i="0" dirty="0" smtClean="0">
                <a:solidFill>
                  <a:srgbClr val="1F2D3D"/>
                </a:solidFill>
                <a:effectLst/>
                <a:latin typeface="Helvetica Neue For Number" charset="0"/>
              </a:rPr>
              <a:t>》</a:t>
            </a:r>
            <a:endParaRPr lang="en-US" altLang="zh-CN" sz="2000" b="0" i="0" dirty="0">
              <a:solidFill>
                <a:srgbClr val="1F2D3D"/>
              </a:solidFill>
              <a:effectLst/>
              <a:latin typeface="Helvetica Neue For Number" charset="0"/>
            </a:endParaRPr>
          </a:p>
        </p:txBody>
      </p:sp>
      <p:sp>
        <p:nvSpPr>
          <p:cNvPr id="3" name="文本框 2"/>
          <p:cNvSpPr txBox="1"/>
          <p:nvPr/>
        </p:nvSpPr>
        <p:spPr>
          <a:xfrm>
            <a:off x="674914" y="337457"/>
            <a:ext cx="2351315"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21378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8314" y="1139710"/>
            <a:ext cx="8153400" cy="2862322"/>
          </a:xfrm>
          <a:prstGeom prst="rect">
            <a:avLst/>
          </a:prstGeom>
        </p:spPr>
        <p:txBody>
          <a:bodyPr wrap="square">
            <a:spAutoFit/>
          </a:bodyPr>
          <a:lstStyle/>
          <a:p>
            <a:pPr>
              <a:lnSpc>
                <a:spcPct val="150000"/>
              </a:lnSpc>
            </a:pPr>
            <a:r>
              <a:rPr lang="zh-CN" altLang="en-US" sz="2000" b="0" i="0" dirty="0" smtClean="0">
                <a:solidFill>
                  <a:srgbClr val="1F2D3D"/>
                </a:solidFill>
                <a:effectLst/>
                <a:latin typeface="Helvetica Neue For Number" charset="0"/>
              </a:rPr>
              <a:t>被誉为我国古代民间叙事长诗中的“双子星座”的是（ ）</a:t>
            </a:r>
          </a:p>
          <a:p>
            <a:pPr>
              <a:lnSpc>
                <a:spcPct val="150000"/>
              </a:lnSpc>
            </a:pPr>
            <a:r>
              <a:rPr lang="en-US" altLang="zh-CN" sz="2000" b="0" i="0" dirty="0" smtClean="0">
                <a:solidFill>
                  <a:srgbClr val="C00000"/>
                </a:solidFill>
                <a:effectLst/>
                <a:latin typeface="Helvetica Neue For Number" charset="0"/>
              </a:rPr>
              <a:t>A:《</a:t>
            </a:r>
            <a:r>
              <a:rPr lang="zh-CN" altLang="en-US" sz="2000" b="0" i="0" dirty="0" smtClean="0">
                <a:solidFill>
                  <a:srgbClr val="C00000"/>
                </a:solidFill>
                <a:effectLst/>
                <a:latin typeface="Helvetica Neue For Number" charset="0"/>
              </a:rPr>
              <a:t>焦仲卿妻</a:t>
            </a:r>
            <a:r>
              <a:rPr lang="en-US" altLang="zh-CN" sz="2000" b="0" i="0" dirty="0" smtClean="0">
                <a:solidFill>
                  <a:srgbClr val="C00000"/>
                </a:solidFill>
                <a:effectLst/>
                <a:latin typeface="Helvetica Neue For Number" charset="0"/>
              </a:rPr>
              <a:t>》</a:t>
            </a:r>
          </a:p>
          <a:p>
            <a:pPr>
              <a:lnSpc>
                <a:spcPct val="150000"/>
              </a:lnSpc>
            </a:pPr>
            <a:r>
              <a:rPr lang="en-US" altLang="zh-CN" sz="2000" b="0" i="0" dirty="0" smtClean="0">
                <a:solidFill>
                  <a:srgbClr val="1F2D3D"/>
                </a:solidFill>
                <a:effectLst/>
                <a:latin typeface="Helvetica Neue For Number" charset="0"/>
              </a:rPr>
              <a:t>B:《</a:t>
            </a:r>
            <a:r>
              <a:rPr lang="zh-CN" altLang="en-US" sz="2000" b="0" i="0" dirty="0" smtClean="0">
                <a:solidFill>
                  <a:srgbClr val="1F2D3D"/>
                </a:solidFill>
                <a:effectLst/>
                <a:latin typeface="Helvetica Neue For Number" charset="0"/>
              </a:rPr>
              <a:t>布落陀</a:t>
            </a:r>
            <a:r>
              <a:rPr lang="en-US" altLang="zh-CN" sz="2000" b="0" i="0" dirty="0" smtClean="0">
                <a:solidFill>
                  <a:srgbClr val="1F2D3D"/>
                </a:solidFill>
                <a:effectLst/>
                <a:latin typeface="Helvetica Neue For Number" charset="0"/>
              </a:rPr>
              <a:t>》</a:t>
            </a:r>
          </a:p>
          <a:p>
            <a:pPr>
              <a:lnSpc>
                <a:spcPct val="150000"/>
              </a:lnSpc>
            </a:pPr>
            <a:r>
              <a:rPr lang="en-US" altLang="zh-CN" sz="2000" b="0" i="0" dirty="0" smtClean="0">
                <a:solidFill>
                  <a:srgbClr val="C00000"/>
                </a:solidFill>
                <a:effectLst/>
                <a:latin typeface="Helvetica Neue For Number" charset="0"/>
              </a:rPr>
              <a:t>C: 《</a:t>
            </a:r>
            <a:r>
              <a:rPr lang="zh-CN" altLang="en-US" sz="2000" b="0" i="0" dirty="0" smtClean="0">
                <a:solidFill>
                  <a:srgbClr val="C00000"/>
                </a:solidFill>
                <a:effectLst/>
                <a:latin typeface="Helvetica Neue For Number" charset="0"/>
              </a:rPr>
              <a:t>木兰辞</a:t>
            </a:r>
            <a:r>
              <a:rPr lang="en-US" altLang="zh-CN" sz="2000" b="0" i="0" dirty="0" smtClean="0">
                <a:solidFill>
                  <a:srgbClr val="C00000"/>
                </a:solidFill>
                <a:effectLst/>
                <a:latin typeface="Helvetica Neue For Number" charset="0"/>
              </a:rPr>
              <a:t>》</a:t>
            </a:r>
          </a:p>
          <a:p>
            <a:pPr>
              <a:lnSpc>
                <a:spcPct val="150000"/>
              </a:lnSpc>
            </a:pPr>
            <a:r>
              <a:rPr lang="en-US" altLang="zh-CN" sz="2000" b="0" i="0" dirty="0" smtClean="0">
                <a:solidFill>
                  <a:srgbClr val="1F2D3D"/>
                </a:solidFill>
                <a:effectLst/>
                <a:latin typeface="Helvetica Neue For Number" charset="0"/>
              </a:rPr>
              <a:t>D:《</a:t>
            </a:r>
            <a:r>
              <a:rPr lang="zh-CN" altLang="en-US" sz="2000" b="0" i="0" dirty="0" smtClean="0">
                <a:solidFill>
                  <a:srgbClr val="1F2D3D"/>
                </a:solidFill>
                <a:effectLst/>
                <a:latin typeface="Helvetica Neue For Number" charset="0"/>
              </a:rPr>
              <a:t>王昭君</a:t>
            </a:r>
            <a:r>
              <a:rPr lang="en-US" altLang="zh-CN" sz="2000" b="0" i="0" dirty="0" smtClean="0">
                <a:solidFill>
                  <a:srgbClr val="1F2D3D"/>
                </a:solidFill>
                <a:effectLst/>
                <a:latin typeface="Helvetica Neue For Number" charset="0"/>
              </a:rPr>
              <a:t>》</a:t>
            </a:r>
          </a:p>
          <a:p>
            <a:pPr>
              <a:lnSpc>
                <a:spcPct val="150000"/>
              </a:lnSpc>
            </a:pPr>
            <a:r>
              <a:rPr lang="en-US" altLang="zh-CN" sz="2000" b="0" i="0" dirty="0" smtClean="0">
                <a:solidFill>
                  <a:srgbClr val="1F2D3D"/>
                </a:solidFill>
                <a:effectLst/>
                <a:latin typeface="Helvetica Neue For Number" charset="0"/>
              </a:rPr>
              <a:t>E:《</a:t>
            </a:r>
            <a:r>
              <a:rPr lang="zh-CN" altLang="en-US" sz="2000" b="0" i="0" dirty="0" smtClean="0">
                <a:solidFill>
                  <a:srgbClr val="1F2D3D"/>
                </a:solidFill>
                <a:effectLst/>
                <a:latin typeface="Helvetica Neue For Number" charset="0"/>
              </a:rPr>
              <a:t>阿诗玛</a:t>
            </a:r>
            <a:r>
              <a:rPr lang="en-US" altLang="zh-CN" sz="2000" b="0" i="0" dirty="0" smtClean="0">
                <a:solidFill>
                  <a:srgbClr val="1F2D3D"/>
                </a:solidFill>
                <a:effectLst/>
                <a:latin typeface="Helvetica Neue For Number" charset="0"/>
              </a:rPr>
              <a:t>》</a:t>
            </a:r>
            <a:endParaRPr lang="en-US" altLang="zh-CN" sz="2000" b="0" i="0" dirty="0">
              <a:solidFill>
                <a:srgbClr val="1F2D3D"/>
              </a:solidFill>
              <a:effectLst/>
              <a:latin typeface="Helvetica Neue For Number" charset="0"/>
            </a:endParaRPr>
          </a:p>
        </p:txBody>
      </p:sp>
      <p:sp>
        <p:nvSpPr>
          <p:cNvPr id="3" name="文本框 2"/>
          <p:cNvSpPr txBox="1"/>
          <p:nvPr/>
        </p:nvSpPr>
        <p:spPr>
          <a:xfrm>
            <a:off x="674914" y="337457"/>
            <a:ext cx="2351315" cy="52322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随堂练习</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488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7513983" cy="3448116"/>
            <a:chOff x="622851" y="1180019"/>
            <a:chExt cx="7513983"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第七章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民间长诗</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3666739"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民间长诗届说</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36402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民间叙事长诗</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9" y="4022538"/>
              <a:ext cx="362035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民间抒情长诗</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791956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7513983" cy="3448116"/>
            <a:chOff x="622851" y="1180019"/>
            <a:chExt cx="7513983"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第七章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民间长诗</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3666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民间长诗届说</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3640235"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民间叙事长诗</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9" y="4022538"/>
              <a:ext cx="3620355"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第三节 民间抒情长诗</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781880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614" y="961128"/>
            <a:ext cx="439254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rPr>
              <a:t>7.3.1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民间抒情长诗的含义</a:t>
            </a:r>
          </a:p>
        </p:txBody>
      </p:sp>
      <p:sp>
        <p:nvSpPr>
          <p:cNvPr id="4" name="文本框 3"/>
          <p:cNvSpPr txBox="1"/>
          <p:nvPr/>
        </p:nvSpPr>
        <p:spPr>
          <a:xfrm>
            <a:off x="151765" y="1687830"/>
            <a:ext cx="11279505" cy="1198880"/>
          </a:xfrm>
          <a:prstGeom prst="rect">
            <a:avLst/>
          </a:prstGeom>
          <a:noFill/>
        </p:spPr>
        <p:txBody>
          <a:bodyPr wrap="square" rtlCol="0">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民间抒情长诗是人民群众创作、口头流传的</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以抒情为主</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的长篇</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韵文或韵散相间</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的诗歌作品，往往采用</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第一人称</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歌唱，</a:t>
            </a:r>
            <a:r>
              <a:rPr kumimoji="0" lang="zh-CN" altLang="en-US" sz="2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没有完整的</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故事情节，结构也比较灵活。</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五边形 2"/>
          <p:cNvSpPr/>
          <p:nvPr/>
        </p:nvSpPr>
        <p:spPr>
          <a:xfrm flipH="1">
            <a:off x="4938294" y="9612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5" name="文本框 4"/>
          <p:cNvSpPr txBox="1"/>
          <p:nvPr/>
        </p:nvSpPr>
        <p:spPr>
          <a:xfrm>
            <a:off x="96520" y="49530"/>
            <a:ext cx="3098925"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7.3</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民间抒情长诗</a:t>
            </a:r>
          </a:p>
        </p:txBody>
      </p:sp>
      <p:sp>
        <p:nvSpPr>
          <p:cNvPr id="6" name="文本框 5"/>
          <p:cNvSpPr txBox="1"/>
          <p:nvPr/>
        </p:nvSpPr>
        <p:spPr>
          <a:xfrm>
            <a:off x="681718" y="4291784"/>
            <a:ext cx="5427980" cy="1200329"/>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我的幺表妹</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呀、脸蛋水红红的、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嘴唇平展展的、牙齿白生生的，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辨子黑黝黝的</a:t>
            </a:r>
            <a:r>
              <a:rPr kumimoji="0" lang="zh-CN" altLang="en-US"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pic>
        <p:nvPicPr>
          <p:cNvPr id="7" name="图片 6" descr="timg (2)"/>
          <p:cNvPicPr>
            <a:picLocks noChangeAspect="1"/>
          </p:cNvPicPr>
          <p:nvPr/>
        </p:nvPicPr>
        <p:blipFill>
          <a:blip r:embed="rId3"/>
          <a:stretch>
            <a:fillRect/>
          </a:stretch>
        </p:blipFill>
        <p:spPr>
          <a:xfrm>
            <a:off x="7660640" y="2973705"/>
            <a:ext cx="2564765" cy="3374390"/>
          </a:xfrm>
          <a:prstGeom prst="rect">
            <a:avLst/>
          </a:prstGeom>
          <a:effectLst>
            <a:softEdge rad="63500"/>
          </a:effectLst>
        </p:spPr>
      </p:pic>
      <p:pic>
        <p:nvPicPr>
          <p:cNvPr id="8" name="图片 7"/>
          <p:cNvPicPr>
            <a:picLocks noChangeAspect="1"/>
          </p:cNvPicPr>
          <p:nvPr/>
        </p:nvPicPr>
        <p:blipFill>
          <a:blip r:embed="rId4"/>
          <a:stretch>
            <a:fillRect/>
          </a:stretch>
        </p:blipFill>
        <p:spPr>
          <a:xfrm>
            <a:off x="9233266" y="0"/>
            <a:ext cx="2958734" cy="1484348"/>
          </a:xfrm>
          <a:prstGeom prst="rect">
            <a:avLst/>
          </a:prstGeom>
        </p:spPr>
      </p:pic>
    </p:spTree>
    <p:custDataLst>
      <p:tags r:id="rId1"/>
    </p:custDataLst>
    <p:extLst>
      <p:ext uri="{BB962C8B-B14F-4D97-AF65-F5344CB8AC3E}">
        <p14:creationId xmlns:p14="http://schemas.microsoft.com/office/powerpoint/2010/main" val="4341694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35" y="92225"/>
            <a:ext cx="4392549" cy="662489"/>
          </a:xfrm>
          <a:prstGeom prst="rect">
            <a:avLst/>
          </a:prstGeom>
          <a:noFill/>
        </p:spPr>
        <p:txBody>
          <a:bodyPr wrap="non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7.3.2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民间抒情长诗的分类</a:t>
            </a:r>
          </a:p>
        </p:txBody>
      </p:sp>
      <p:sp>
        <p:nvSpPr>
          <p:cNvPr id="3" name="文本框 2"/>
          <p:cNvSpPr txBox="1"/>
          <p:nvPr/>
        </p:nvSpPr>
        <p:spPr>
          <a:xfrm>
            <a:off x="39949" y="827281"/>
            <a:ext cx="11630025" cy="2676525"/>
          </a:xfrm>
          <a:prstGeom prst="rect">
            <a:avLst/>
          </a:prstGeom>
          <a:noFill/>
        </p:spPr>
        <p:txBody>
          <a:bodyPr wrap="square" rtlCol="0" anchor="t">
            <a:spAutoFit/>
          </a:bodyPr>
          <a:lstStyle/>
          <a:p>
            <a:pPr marL="0" marR="0" lvl="0" indent="575945"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Wingdings" panose="05000000000000000000" charset="0"/>
              </a:rPr>
              <a:t>1. </a:t>
            </a:r>
            <a:r>
              <a:rPr kumimoji="0" lang="zh-CN"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生活抒情长诗</a:t>
            </a:r>
          </a:p>
          <a:p>
            <a:pPr marL="0" marR="0" lvl="0" indent="575945" algn="l" defTabSz="914400" rtl="0" eaLnBrk="1" fontAlgn="auto" latinLnBrk="0" hangingPunct="1">
              <a:lnSpc>
                <a:spcPct val="125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生活抒情长诗主要抒发</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生活中</a:t>
            </a: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的</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悲欢离合</a:t>
            </a: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之情，表达对美好生活的向往和对邪恶势力的诅咒与痛恨。</a:t>
            </a:r>
            <a:endParaRPr kumimoji="0" lang="zh-CN"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575945"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例如：《达稳之歌》</a:t>
            </a:r>
          </a:p>
          <a:p>
            <a:pPr marL="0" marR="0" lvl="0" indent="575945"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我的倾诉到这里结束，别了我的同伴伙计，</a:t>
            </a:r>
          </a:p>
          <a:p>
            <a:pPr marL="0" marR="0" lvl="0" indent="575945"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谁愿意像我这样年轻就死呢? 但愿在你们的梦里有我的追忆。</a:t>
            </a:r>
          </a:p>
        </p:txBody>
      </p:sp>
      <p:sp>
        <p:nvSpPr>
          <p:cNvPr id="4" name="五边形 3"/>
          <p:cNvSpPr/>
          <p:nvPr/>
        </p:nvSpPr>
        <p:spPr>
          <a:xfrm flipH="1">
            <a:off x="4970044" y="22209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5" name="五边形 4"/>
          <p:cNvSpPr/>
          <p:nvPr/>
        </p:nvSpPr>
        <p:spPr>
          <a:xfrm flipH="1">
            <a:off x="6836055" y="22209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107521" name="Rectangle 1"/>
          <p:cNvSpPr>
            <a:spLocks noChangeArrowheads="1"/>
          </p:cNvSpPr>
          <p:nvPr/>
        </p:nvSpPr>
        <p:spPr bwMode="auto">
          <a:xfrm>
            <a:off x="40005" y="3617258"/>
            <a:ext cx="11767820"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575945"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Wingdings" panose="05000000000000000000" charset="0"/>
              </a:rPr>
              <a:t>2. </a:t>
            </a:r>
            <a:r>
              <a:rPr kumimoji="0" lang="zh-CN"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礼仪习俗抒情长诗</a:t>
            </a:r>
          </a:p>
          <a:p>
            <a:pPr marL="0" marR="0" lvl="0" indent="575945" algn="l" defTabSz="914400" rtl="0" eaLnBrk="1" fontAlgn="auto" latinLnBrk="0" hangingPunct="1">
              <a:lnSpc>
                <a:spcPct val="125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礼仪习俗抒情长诗是指</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民间婚丧嫁娶</a:t>
            </a: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及</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生产礼仪习俗</a:t>
            </a: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中的抒情长歌。民间婚丧嫁娶礼仪习俗行为常常有歌谣相伴。</a:t>
            </a:r>
          </a:p>
          <a:p>
            <a:pPr marL="0" marR="0" lvl="0" indent="575945"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r>
              <a:rPr kumimoji="0" lang="zh-CN"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生长母家时，睡时枕母臂，饥时食母饭，寒时穿母衣；</a:t>
            </a:r>
          </a:p>
          <a:p>
            <a:pPr marL="0" marR="0" lvl="0" indent="575945"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6317" y="4107739"/>
            <a:ext cx="2961564" cy="2192231"/>
          </a:xfrm>
          <a:prstGeom prst="rect">
            <a:avLst/>
          </a:prstGeom>
          <a:effectLst>
            <a:softEdge rad="63500"/>
          </a:effectLst>
        </p:spPr>
      </p:pic>
      <p:sp>
        <p:nvSpPr>
          <p:cNvPr id="7" name="TextBox 6"/>
          <p:cNvSpPr txBox="1"/>
          <p:nvPr/>
        </p:nvSpPr>
        <p:spPr>
          <a:xfrm>
            <a:off x="9105384" y="6183042"/>
            <a:ext cx="2442949" cy="5067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彝族</a:t>
            </a:r>
            <a:r>
              <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哭嫁歌</a:t>
            </a:r>
            <a:r>
              <a:rPr kumimoji="0" lang="en-US" altLang="zh-CN"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9" name="图片 8"/>
          <p:cNvPicPr>
            <a:picLocks noChangeAspect="1"/>
          </p:cNvPicPr>
          <p:nvPr/>
        </p:nvPicPr>
        <p:blipFill>
          <a:blip r:embed="rId5"/>
          <a:stretch>
            <a:fillRect/>
          </a:stretch>
        </p:blipFill>
        <p:spPr>
          <a:xfrm>
            <a:off x="9233266" y="0"/>
            <a:ext cx="2958734" cy="1484348"/>
          </a:xfrm>
          <a:prstGeom prst="rect">
            <a:avLst/>
          </a:prstGeom>
        </p:spPr>
      </p:pic>
    </p:spTree>
    <p:custDataLst>
      <p:tags r:id="rId1"/>
    </p:custDataLst>
    <p:extLst>
      <p:ext uri="{BB962C8B-B14F-4D97-AF65-F5344CB8AC3E}">
        <p14:creationId xmlns:p14="http://schemas.microsoft.com/office/powerpoint/2010/main" val="20836275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5435" y="436245"/>
            <a:ext cx="4387740"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7.3.3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民间抒情长诗的特点</a:t>
            </a:r>
          </a:p>
        </p:txBody>
      </p:sp>
      <p:sp>
        <p:nvSpPr>
          <p:cNvPr id="3" name="文本框 2"/>
          <p:cNvSpPr txBox="1"/>
          <p:nvPr/>
        </p:nvSpPr>
        <p:spPr>
          <a:xfrm>
            <a:off x="237163" y="1910896"/>
            <a:ext cx="11466195" cy="1753235"/>
          </a:xfrm>
          <a:prstGeom prst="rect">
            <a:avLst/>
          </a:prstGeom>
          <a:noFill/>
        </p:spPr>
        <p:txBody>
          <a:bodyPr wrap="square" rtlCol="0">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以</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抒情为主</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，没有故事情节，只有中心事件，</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片段</a:t>
            </a:r>
            <a:r>
              <a:rPr lang="zh-CN" altLang="en-US" sz="2400" dirty="0" smtClean="0">
                <a:solidFill>
                  <a:prstClr val="black"/>
                </a:solidFill>
                <a:latin typeface="微软雅黑" panose="020B0503020204020204" charset="-122"/>
                <a:ea typeface="微软雅黑" panose="020B0503020204020204" charset="-122"/>
                <a:cs typeface="Calibri" panose="020F0502020204030204" charset="0"/>
                <a:sym typeface="+mn-ea"/>
              </a:rPr>
              <a:t>描写</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是</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为了抒情。</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2.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一般采用</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第一人称</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，抒发情感。</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结构较为</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松散</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五边形 3"/>
          <p:cNvSpPr/>
          <p:nvPr/>
        </p:nvSpPr>
        <p:spPr>
          <a:xfrm flipH="1">
            <a:off x="5117364" y="64691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25" name="五边形 24"/>
          <p:cNvSpPr/>
          <p:nvPr/>
        </p:nvSpPr>
        <p:spPr>
          <a:xfrm flipH="1">
            <a:off x="7167144" y="64691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6" name="图片 5"/>
          <p:cNvPicPr>
            <a:picLocks noChangeAspect="1"/>
          </p:cNvPicPr>
          <p:nvPr/>
        </p:nvPicPr>
        <p:blipFill>
          <a:blip r:embed="rId3"/>
          <a:stretch>
            <a:fillRect/>
          </a:stretch>
        </p:blipFill>
        <p:spPr>
          <a:xfrm>
            <a:off x="9233266" y="0"/>
            <a:ext cx="2958734" cy="1484348"/>
          </a:xfrm>
          <a:prstGeom prst="rect">
            <a:avLst/>
          </a:prstGeom>
        </p:spPr>
      </p:pic>
    </p:spTree>
    <p:custDataLst>
      <p:tags r:id="rId1"/>
    </p:custDataLst>
    <p:extLst>
      <p:ext uri="{BB962C8B-B14F-4D97-AF65-F5344CB8AC3E}">
        <p14:creationId xmlns:p14="http://schemas.microsoft.com/office/powerpoint/2010/main" val="921975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365" y="146685"/>
            <a:ext cx="7013458"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7.3.4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 民间叙事长诗与民间抒情长诗的区别</a:t>
            </a:r>
          </a:p>
        </p:txBody>
      </p:sp>
      <p:sp>
        <p:nvSpPr>
          <p:cNvPr id="3" name="文本框 2"/>
          <p:cNvSpPr txBox="1"/>
          <p:nvPr/>
        </p:nvSpPr>
        <p:spPr>
          <a:xfrm>
            <a:off x="43815" y="883920"/>
            <a:ext cx="11713210" cy="4984750"/>
          </a:xfrm>
          <a:prstGeom prst="rect">
            <a:avLst/>
          </a:prstGeom>
          <a:noFill/>
        </p:spPr>
        <p:txBody>
          <a:bodyPr wrap="square" rtlCol="0">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 </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故事性</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不同</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民间叙事长诗要</a:t>
            </a:r>
            <a:r>
              <a:rPr kumimoji="0"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叙述完整的故事</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，故事有头有尾，多以主人公的曲折经历为线索单线递进发展。</a:t>
            </a:r>
          </a:p>
          <a:p>
            <a:pPr marL="0" marR="0" lvl="0" indent="720090" algn="l" defTabSz="914400" rtl="0" eaLnBrk="1" fontAlgn="base" latinLnBrk="0" hangingPunct="0">
              <a:lnSpc>
                <a:spcPct val="100000"/>
              </a:lnSpc>
              <a:spcBef>
                <a:spcPct val="0"/>
              </a:spcBef>
              <a:spcAft>
                <a:spcPct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民间抒情长诗</a:t>
            </a:r>
            <a:r>
              <a:rPr kumimoji="0"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注重抒情，没有故事情节</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，由一组组短歌连缀而成。叙事性，但的出现不是为了讲述完整的故事，而是为了配合主人公的抒情。</a:t>
            </a:r>
          </a:p>
          <a:p>
            <a:pPr marL="0" marR="0" lvl="0" indent="720090" algn="l" defTabSz="914400" rtl="0" eaLnBrk="1"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2. </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人称</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不同</a:t>
            </a:r>
          </a:p>
          <a:p>
            <a:pPr marL="0" marR="0" lvl="0" indent="720090" algn="l" defTabSz="914400" rtl="0" eaLnBrk="1" fontAlgn="base" latinLnBrk="0" hangingPunct="0">
              <a:lnSpc>
                <a:spcPct val="100000"/>
              </a:lnSpc>
              <a:spcBef>
                <a:spcPct val="0"/>
              </a:spcBef>
              <a:spcAft>
                <a:spcPct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民间叙事长诗多以</a:t>
            </a:r>
            <a:r>
              <a:rPr kumimoji="0"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第三人称</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叙事，被视为全知全能的视角，可超越时间和空间的局限，叙述不同事件的发展和人物的言行，可以随意进入人物的内心世界，揭示各种人物内心的思想和情感。</a:t>
            </a:r>
          </a:p>
          <a:p>
            <a:pPr marL="0" marR="0" lvl="0" indent="720090" algn="l" defTabSz="914400" rtl="0" eaLnBrk="1" fontAlgn="base" latinLnBrk="0" hangingPunct="0">
              <a:lnSpc>
                <a:spcPct val="100000"/>
              </a:lnSpc>
              <a:spcBef>
                <a:spcPct val="0"/>
              </a:spcBef>
              <a:spcAft>
                <a:spcPct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民间抒情长诗则多以</a:t>
            </a:r>
            <a:r>
              <a:rPr kumimoji="0"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第一人称</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进行抒情，倾诉抒情主人公的情感和愿望。</a:t>
            </a:r>
          </a:p>
          <a:p>
            <a:pPr marL="0" marR="0" lvl="0" indent="720090" algn="l" defTabSz="914400" rtl="0" eaLnBrk="1"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目的</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不同</a:t>
            </a:r>
          </a:p>
          <a:p>
            <a:pPr marL="0" marR="0" lvl="0" indent="720090" algn="l" defTabSz="914400" rtl="0" eaLnBrk="1"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两者的</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爱情诗都有细致的人物描写，但两者的目的是不同的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p>
          <a:p>
            <a:pPr marL="0" marR="0" lvl="0" indent="720090" algn="l" defTabSz="914400" rtl="0" eaLnBrk="1" fontAlgn="base" latinLnBrk="0" hangingPunct="0">
              <a:lnSpc>
                <a:spcPct val="100000"/>
              </a:lnSpc>
              <a:spcBef>
                <a:spcPct val="0"/>
              </a:spcBef>
              <a:spcAft>
                <a:spcPct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民间叙事长诗描写人物主要是为了</a:t>
            </a:r>
            <a:r>
              <a:rPr kumimoji="0"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刻画人物形象</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a:t>
            </a:r>
          </a:p>
          <a:p>
            <a:pPr marL="0" marR="0" lvl="0" indent="720090" algn="l" defTabSz="914400" rtl="0" eaLnBrk="1" fontAlgn="base" latinLnBrk="0" hangingPunct="0">
              <a:lnSpc>
                <a:spcPct val="100000"/>
              </a:lnSpc>
              <a:spcBef>
                <a:spcPct val="0"/>
              </a:spcBef>
              <a:spcAft>
                <a:spcPct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民间爱情抒情长诗描写人物主要是为了</a:t>
            </a:r>
            <a:r>
              <a:rPr kumimoji="0"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表达对于人物的爱恋之情。</a:t>
            </a:r>
          </a:p>
        </p:txBody>
      </p:sp>
      <p:sp>
        <p:nvSpPr>
          <p:cNvPr id="4" name="五边形 3"/>
          <p:cNvSpPr/>
          <p:nvPr/>
        </p:nvSpPr>
        <p:spPr>
          <a:xfrm flipH="1">
            <a:off x="7182384" y="25194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25" name="五边形 24"/>
          <p:cNvSpPr/>
          <p:nvPr/>
        </p:nvSpPr>
        <p:spPr>
          <a:xfrm flipH="1">
            <a:off x="7182383" y="89447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判断</a:t>
            </a:r>
          </a:p>
        </p:txBody>
      </p:sp>
      <p:pic>
        <p:nvPicPr>
          <p:cNvPr id="6" name="图片 5"/>
          <p:cNvPicPr>
            <a:picLocks noChangeAspect="1"/>
          </p:cNvPicPr>
          <p:nvPr/>
        </p:nvPicPr>
        <p:blipFill>
          <a:blip r:embed="rId3"/>
          <a:stretch>
            <a:fillRect/>
          </a:stretch>
        </p:blipFill>
        <p:spPr>
          <a:xfrm>
            <a:off x="9233266" y="0"/>
            <a:ext cx="2958734" cy="1484348"/>
          </a:xfrm>
          <a:prstGeom prst="rect">
            <a:avLst/>
          </a:prstGeom>
        </p:spPr>
      </p:pic>
    </p:spTree>
    <p:custDataLst>
      <p:tags r:id="rId1"/>
    </p:custDataLst>
    <p:extLst>
      <p:ext uri="{BB962C8B-B14F-4D97-AF65-F5344CB8AC3E}">
        <p14:creationId xmlns:p14="http://schemas.microsoft.com/office/powerpoint/2010/main" val="1555597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第七章 民间长诗"/>
          <p:cNvPicPr>
            <a:picLocks noChangeAspect="1"/>
          </p:cNvPicPr>
          <p:nvPr/>
        </p:nvPicPr>
        <p:blipFill>
          <a:blip r:embed="rId3"/>
          <a:stretch>
            <a:fillRect/>
          </a:stretch>
        </p:blipFill>
        <p:spPr>
          <a:xfrm>
            <a:off x="43815" y="880745"/>
            <a:ext cx="12105005" cy="4976495"/>
          </a:xfrm>
          <a:prstGeom prst="rect">
            <a:avLst/>
          </a:prstGeom>
        </p:spPr>
      </p:pic>
      <p:sp>
        <p:nvSpPr>
          <p:cNvPr id="6" name="文本框 5"/>
          <p:cNvSpPr txBox="1"/>
          <p:nvPr/>
        </p:nvSpPr>
        <p:spPr>
          <a:xfrm>
            <a:off x="629285" y="35877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小结</a:t>
            </a:r>
          </a:p>
        </p:txBody>
      </p:sp>
      <p:sp>
        <p:nvSpPr>
          <p:cNvPr id="17" name="五边形 16"/>
          <p:cNvSpPr/>
          <p:nvPr/>
        </p:nvSpPr>
        <p:spPr>
          <a:xfrm flipH="1">
            <a:off x="4951730" y="3952875"/>
            <a:ext cx="504825" cy="332740"/>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选</a:t>
            </a:r>
          </a:p>
        </p:txBody>
      </p:sp>
      <p:sp>
        <p:nvSpPr>
          <p:cNvPr id="19" name="五边形 18"/>
          <p:cNvSpPr/>
          <p:nvPr/>
        </p:nvSpPr>
        <p:spPr>
          <a:xfrm flipH="1">
            <a:off x="5748020" y="5509260"/>
            <a:ext cx="492760" cy="34798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简</a:t>
            </a:r>
          </a:p>
        </p:txBody>
      </p:sp>
    </p:spTree>
    <p:custDataLst>
      <p:tags r:id="rId1"/>
    </p:custDataLst>
    <p:extLst>
      <p:ext uri="{BB962C8B-B14F-4D97-AF65-F5344CB8AC3E}">
        <p14:creationId xmlns:p14="http://schemas.microsoft.com/office/powerpoint/2010/main" val="1467616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345" y="1327757"/>
            <a:ext cx="10449036" cy="3000375"/>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1、</a:t>
            </a:r>
            <a:r>
              <a:rPr kumimoji="0" lang="zh-CN" altLang="en-US" sz="2400" b="0" i="0" u="sng"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堪称我国民间叙事长诗的第一部精品，它与《木兰辞》</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（北朝）</a:t>
            </a: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可谓是我国古代民间叙事长诗中璀璨耀眼的“双子星座”</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 】</a:t>
            </a:r>
            <a:endParaRPr kumimoji="0" sz="2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陌上桑</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嘹歌</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焦仲卿妻</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关雎</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743971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1000" y="1409672"/>
            <a:ext cx="10449036" cy="3000375"/>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sng"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堪称我国民间叙事长诗的第一部精品，它与《木兰辞》</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（北朝）</a:t>
            </a: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可谓是我国古代民间叙事长诗中璀璨耀眼的“双子星座”</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r>
              <a:rPr kumimoji="0" lang="en-US" altLang="zh-CN" sz="2600" b="1" i="0" u="none" strike="noStrike" kern="1200" cap="none" spc="40" normalizeH="0" baseline="0" noProof="0" dirty="0">
                <a:ln>
                  <a:noFill/>
                </a:ln>
                <a:solidFill>
                  <a:srgbClr val="FF0000"/>
                </a:solidFill>
                <a:effectLst/>
                <a:uLnTx/>
                <a:uFillTx/>
                <a:latin typeface="微软雅黑" panose="020B0503020204020204" charset="-122"/>
                <a:ea typeface="宋体" panose="02010600030101010101" pitchFamily="2" charset="-122"/>
                <a:cs typeface="微软雅黑" panose="020B0503020204020204" charset="-122"/>
              </a:rPr>
              <a:t>C</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endParaRPr kumimoji="0" sz="2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陌上桑</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嘹歌</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焦仲卿妻</a:t>
            </a: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关雎</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118047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345" y="1286482"/>
            <a:ext cx="10449036" cy="2861945"/>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民间叙事长诗的艺术特征</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包括</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endParaRPr kumimoji="0"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记录历史事实，反映人民生活</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歌颂反抗斗争，描写爱情悲剧</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叙述曲折故事，抒发浓烈情感</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塑造人物形象，多用诗歌表现方法</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E.</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表达民众对美好生活的向往与愿望</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3319558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8725" y="1107412"/>
            <a:ext cx="10449036" cy="2861945"/>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民间叙事长诗的艺术特征</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包括</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4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BCD</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endParaRPr kumimoji="0"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记录历史事实，反映人民生活</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歌颂反抗斗争，描写爱情悲剧</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叙述曲折故事，抒发浓烈情感</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塑造人物形象，多用诗歌表现方法</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E.</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表达民众对美好生活的向往与愿望</a:t>
            </a: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97165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047" y="965761"/>
            <a:ext cx="4136069" cy="662489"/>
          </a:xfrm>
          <a:prstGeom prst="rect">
            <a:avLst/>
          </a:prstGeom>
        </p:spPr>
        <p:txBody>
          <a:bodyPr wrap="non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7.1.1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民间长诗</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的</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含义</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345" y="2971433"/>
            <a:ext cx="3500746" cy="1855887"/>
          </a:xfrm>
          <a:prstGeom prst="rect">
            <a:avLst/>
          </a:prstGeom>
        </p:spPr>
      </p:pic>
      <p:sp>
        <p:nvSpPr>
          <p:cNvPr id="9" name="TextBox 8"/>
          <p:cNvSpPr txBox="1"/>
          <p:nvPr/>
        </p:nvSpPr>
        <p:spPr>
          <a:xfrm>
            <a:off x="7258771" y="5196490"/>
            <a:ext cx="3738880" cy="553085"/>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“乐府双璧”之</a:t>
            </a: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孔雀东南飞</a:t>
            </a: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p>
        </p:txBody>
      </p:sp>
      <p:sp>
        <p:nvSpPr>
          <p:cNvPr id="12" name="矩形 11"/>
          <p:cNvSpPr/>
          <p:nvPr/>
        </p:nvSpPr>
        <p:spPr>
          <a:xfrm>
            <a:off x="551897" y="2326026"/>
            <a:ext cx="9906000" cy="58734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民间长诗</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是劳动人民（       ）的</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长篇诗歌创作。</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五边形 3"/>
          <p:cNvSpPr/>
          <p:nvPr/>
        </p:nvSpPr>
        <p:spPr>
          <a:xfrm flipH="1">
            <a:off x="4488714" y="10710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p:cNvSpPr txBox="1"/>
          <p:nvPr/>
        </p:nvSpPr>
        <p:spPr>
          <a:xfrm>
            <a:off x="144780" y="90805"/>
            <a:ext cx="3098925"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7.1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民间长诗界说</a:t>
            </a:r>
          </a:p>
        </p:txBody>
      </p:sp>
      <p:pic>
        <p:nvPicPr>
          <p:cNvPr id="5" name="图片 4"/>
          <p:cNvPicPr>
            <a:picLocks noChangeAspect="1"/>
          </p:cNvPicPr>
          <p:nvPr/>
        </p:nvPicPr>
        <p:blipFill>
          <a:blip r:embed="rId4"/>
          <a:stretch>
            <a:fillRect/>
          </a:stretch>
        </p:blipFill>
        <p:spPr>
          <a:xfrm>
            <a:off x="9143999" y="19659"/>
            <a:ext cx="3083169" cy="1393889"/>
          </a:xfrm>
          <a:prstGeom prst="rect">
            <a:avLst/>
          </a:prstGeom>
        </p:spPr>
      </p:pic>
    </p:spTree>
    <p:custDataLst>
      <p:tags r:id="rId1"/>
    </p:custDataLst>
    <p:extLst>
      <p:ext uri="{BB962C8B-B14F-4D97-AF65-F5344CB8AC3E}">
        <p14:creationId xmlns:p14="http://schemas.microsoft.com/office/powerpoint/2010/main" val="3165792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90220" y="1697355"/>
            <a:ext cx="9422765" cy="52197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3</a:t>
            </a: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、民间叙事长诗多以</a:t>
            </a:r>
            <a:r>
              <a:rPr kumimoji="0" lang="zh-CN" altLang="en-US" sz="2800" b="0" i="0" u="sng"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第一人称</a:t>
            </a: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叙事。        【 </a:t>
            </a:r>
            <a:r>
              <a:rPr kumimoji="0" lang="en-US" altLang="zh-CN"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  </a:t>
            </a: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0892601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95375" y="1835150"/>
            <a:ext cx="9712325" cy="52197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民间叙事长诗多以第一人称叙事。    【 </a:t>
            </a:r>
            <a:r>
              <a:rPr kumimoji="0" lang="en-US" altLang="zh-CN" sz="2800" b="1"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宋体" panose="02010600030101010101" pitchFamily="2" charset="-122"/>
              </a:rPr>
              <a:t>×</a:t>
            </a:r>
            <a:r>
              <a:rPr kumimoji="0" lang="en-US" altLang="zh-CN"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   </a:t>
            </a: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8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宋体" panose="02010600030101010101" pitchFamily="2" charset="-122"/>
              </a:rPr>
              <a:t>第三人称</a:t>
            </a: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044011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51635" y="2494915"/>
            <a:ext cx="8888730" cy="52197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4</a:t>
            </a: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、民间抒情长诗</a:t>
            </a:r>
            <a:r>
              <a:rPr kumimoji="0" lang="zh-CN" altLang="en-US" sz="2800" b="0" i="0" u="sng"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有</a:t>
            </a: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完整的故事情节【 </a:t>
            </a:r>
            <a:r>
              <a:rPr kumimoji="0" lang="en-US" altLang="zh-CN"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   </a:t>
            </a: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 </a:t>
            </a: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402370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651635" y="2494915"/>
            <a:ext cx="8888730" cy="52197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民间抒情长诗有完整的故事情节【</a:t>
            </a:r>
            <a:r>
              <a:rPr kumimoji="0" lang="zh-CN" altLang="en-US" sz="28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宋体" panose="02010600030101010101" pitchFamily="2" charset="-122"/>
              </a:rPr>
              <a:t> </a:t>
            </a:r>
            <a:r>
              <a:rPr kumimoji="0" lang="en-US" altLang="zh-CN" sz="28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宋体" panose="02010600030101010101" pitchFamily="2" charset="-122"/>
              </a:rPr>
              <a:t>× </a:t>
            </a:r>
            <a:r>
              <a:rPr kumimoji="0" lang="en-US" altLang="zh-CN"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  </a:t>
            </a: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 </a:t>
            </a:r>
            <a:r>
              <a:rPr kumimoji="0" lang="zh-CN" altLang="en-US" sz="28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宋体" panose="02010600030101010101" pitchFamily="2" charset="-122"/>
              </a:rPr>
              <a:t>没有</a:t>
            </a: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23190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第七章重点内容</a:t>
            </a:r>
          </a:p>
        </p:txBody>
      </p:sp>
      <p:sp>
        <p:nvSpPr>
          <p:cNvPr id="100" name="文本框 99"/>
          <p:cNvSpPr txBox="1"/>
          <p:nvPr/>
        </p:nvSpPr>
        <p:spPr>
          <a:xfrm>
            <a:off x="710565" y="1449070"/>
            <a:ext cx="8124190" cy="2306955"/>
          </a:xfrm>
          <a:prstGeom prst="rect">
            <a:avLst/>
          </a:prstGeom>
          <a:noFill/>
          <a:ln w="9525">
            <a:no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1. </a:t>
            </a: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民间长诗的</a:t>
            </a:r>
            <a:r>
              <a:rPr kumimoji="0"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含义</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2. </a:t>
            </a: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民间叙事长诗的</a:t>
            </a:r>
            <a:r>
              <a:rPr kumimoji="0"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艺术特征</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3. </a:t>
            </a: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民间叙事长诗的</a:t>
            </a:r>
            <a:r>
              <a:rPr kumimoji="0"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发展</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p:txBody>
      </p:sp>
    </p:spTree>
    <p:custDataLst>
      <p:tags r:id="rId1"/>
    </p:custDataLst>
    <p:extLst>
      <p:ext uri="{BB962C8B-B14F-4D97-AF65-F5344CB8AC3E}">
        <p14:creationId xmlns:p14="http://schemas.microsoft.com/office/powerpoint/2010/main" val="1663227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10475507" cy="3448116"/>
            <a:chOff x="622851" y="1180019"/>
            <a:chExt cx="10475507"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第八章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民间歌谣</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4263087"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歌谣的界定与分类</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23658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民间歌谣的特征</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9" y="4022538"/>
              <a:ext cx="6581879"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民间歌谣的价值、传承及其研究</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637241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5" y="951230"/>
            <a:ext cx="473964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8.1.1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民间歌谣的界定</a:t>
            </a:r>
          </a:p>
        </p:txBody>
      </p:sp>
      <p:sp>
        <p:nvSpPr>
          <p:cNvPr id="3" name="文本框 2"/>
          <p:cNvSpPr txBox="1"/>
          <p:nvPr/>
        </p:nvSpPr>
        <p:spPr>
          <a:xfrm>
            <a:off x="335915" y="1839595"/>
            <a:ext cx="10974070" cy="1383665"/>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8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含义：</a:t>
            </a:r>
            <a:r>
              <a:rPr kumimoji="0" lang="zh-CN" altLang="en-US" sz="2800" i="0"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歌谣</a:t>
            </a:r>
            <a:r>
              <a:rPr kumimoji="0" lang="zh-CN" altLang="en-US" sz="28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是</a:t>
            </a:r>
            <a:r>
              <a:rPr kumimoji="0" lang="zh-CN" altLang="en-US" sz="28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篇幅短小</a:t>
            </a:r>
            <a:r>
              <a:rPr kumimoji="0" lang="zh-CN" altLang="en-US" sz="28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，以</a:t>
            </a:r>
            <a:r>
              <a:rPr kumimoji="0" lang="zh-CN" altLang="en-US" sz="28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抒情为主</a:t>
            </a:r>
            <a:r>
              <a:rPr kumimoji="0" lang="zh-CN" altLang="en-US" sz="28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a:t>
            </a:r>
            <a:r>
              <a:rPr kumimoji="0" lang="zh-CN" altLang="en-US" sz="28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民间诗歌的总称</a:t>
            </a:r>
            <a:r>
              <a:rPr kumimoji="0" lang="zh-CN" altLang="en-US" sz="28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。实际上它由“民歌”和“</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民谣”两部分构成。</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 name="五边形 5"/>
          <p:cNvSpPr/>
          <p:nvPr/>
        </p:nvSpPr>
        <p:spPr>
          <a:xfrm flipH="1">
            <a:off x="4223919" y="105648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4" name="文本框 3"/>
          <p:cNvSpPr txBox="1"/>
          <p:nvPr/>
        </p:nvSpPr>
        <p:spPr>
          <a:xfrm>
            <a:off x="217170" y="213995"/>
            <a:ext cx="3817071"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8.1</a:t>
            </a:r>
            <a:r>
              <a:rPr lang="zh-CN" altLang="en-US" sz="2800" b="1" dirty="0">
                <a:solidFill>
                  <a:prstClr val="black"/>
                </a:solidFill>
                <a:latin typeface="微软雅黑" panose="020B0503020204020204" charset="-122"/>
                <a:ea typeface="微软雅黑" panose="020B0503020204020204" charset="-122"/>
                <a:sym typeface="+mn-ea"/>
              </a:rPr>
              <a:t> </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歌谣的界定与分类</a:t>
            </a:r>
          </a:p>
        </p:txBody>
      </p:sp>
      <p:pic>
        <p:nvPicPr>
          <p:cNvPr id="5" name="图片 4"/>
          <p:cNvPicPr>
            <a:picLocks noChangeAspect="1"/>
          </p:cNvPicPr>
          <p:nvPr/>
        </p:nvPicPr>
        <p:blipFill>
          <a:blip r:embed="rId4"/>
          <a:stretch>
            <a:fillRect/>
          </a:stretch>
        </p:blipFill>
        <p:spPr>
          <a:xfrm>
            <a:off x="8796394" y="11866"/>
            <a:ext cx="3395606" cy="1186313"/>
          </a:xfrm>
          <a:prstGeom prst="rect">
            <a:avLst/>
          </a:prstGeom>
        </p:spPr>
      </p:pic>
    </p:spTree>
    <p:custDataLst>
      <p:tags r:id="rId1"/>
    </p:custDataLst>
    <p:extLst>
      <p:ext uri="{BB962C8B-B14F-4D97-AF65-F5344CB8AC3E}">
        <p14:creationId xmlns:p14="http://schemas.microsoft.com/office/powerpoint/2010/main" val="15641597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45881" y="578485"/>
            <a:ext cx="509016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民间歌谣的分类</a:t>
            </a:r>
          </a:p>
        </p:txBody>
      </p:sp>
      <p:sp>
        <p:nvSpPr>
          <p:cNvPr id="8" name="文本框 7"/>
          <p:cNvSpPr txBox="1"/>
          <p:nvPr/>
        </p:nvSpPr>
        <p:spPr>
          <a:xfrm>
            <a:off x="898470" y="1670702"/>
            <a:ext cx="10454640" cy="3970318"/>
          </a:xfrm>
          <a:prstGeom prst="rect">
            <a:avLst/>
          </a:prstGeom>
          <a:noFill/>
        </p:spPr>
        <p:txBody>
          <a:bodyPr wrap="square" rtlCol="0">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劳动</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歌</a:t>
            </a:r>
            <a:endParaRPr kumimoji="0" lang="en-US" altLang="zh-CN"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时政歌</a:t>
            </a:r>
            <a:endParaRPr kumimoji="0" lang="en-US" altLang="zh-CN"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仪式歌</a:t>
            </a:r>
            <a:endParaRPr kumimoji="0" lang="en-US" altLang="zh-CN"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情歌</a:t>
            </a:r>
            <a:endParaRPr kumimoji="0" lang="en-US" altLang="zh-CN"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生活歌</a:t>
            </a:r>
            <a:endParaRPr kumimoji="0" lang="en-US" altLang="zh-CN"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历史</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传说</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歌</a:t>
            </a:r>
            <a:endParaRPr kumimoji="0" lang="en-US" altLang="zh-CN"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儿歌</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五边形 8"/>
          <p:cNvSpPr/>
          <p:nvPr/>
        </p:nvSpPr>
        <p:spPr>
          <a:xfrm flipH="1">
            <a:off x="4883143" y="7142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5" name="图片 4"/>
          <p:cNvPicPr>
            <a:picLocks noChangeAspect="1"/>
          </p:cNvPicPr>
          <p:nvPr/>
        </p:nvPicPr>
        <p:blipFill>
          <a:blip r:embed="rId4"/>
          <a:stretch>
            <a:fillRect/>
          </a:stretch>
        </p:blipFill>
        <p:spPr>
          <a:xfrm>
            <a:off x="8796394" y="11866"/>
            <a:ext cx="3395606" cy="1186313"/>
          </a:xfrm>
          <a:prstGeom prst="rect">
            <a:avLst/>
          </a:prstGeom>
        </p:spPr>
      </p:pic>
    </p:spTree>
    <p:custDataLst>
      <p:tags r:id="rId1"/>
    </p:custDataLst>
    <p:extLst>
      <p:ext uri="{BB962C8B-B14F-4D97-AF65-F5344CB8AC3E}">
        <p14:creationId xmlns:p14="http://schemas.microsoft.com/office/powerpoint/2010/main" val="2888576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边形 8"/>
          <p:cNvSpPr/>
          <p:nvPr/>
        </p:nvSpPr>
        <p:spPr>
          <a:xfrm flipH="1">
            <a:off x="5297712" y="27884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4" name="文本框 3"/>
          <p:cNvSpPr txBox="1"/>
          <p:nvPr/>
        </p:nvSpPr>
        <p:spPr>
          <a:xfrm>
            <a:off x="404495" y="890871"/>
            <a:ext cx="5593080" cy="662554"/>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劳动歌</a:t>
            </a:r>
          </a:p>
        </p:txBody>
      </p:sp>
      <p:sp>
        <p:nvSpPr>
          <p:cNvPr id="5" name="文本框 4"/>
          <p:cNvSpPr txBox="1"/>
          <p:nvPr/>
        </p:nvSpPr>
        <p:spPr>
          <a:xfrm>
            <a:off x="153035" y="1591945"/>
            <a:ext cx="11995150" cy="1753235"/>
          </a:xfrm>
          <a:prstGeom prst="rect">
            <a:avLst/>
          </a:prstGeom>
          <a:noFill/>
        </p:spPr>
        <p:txBody>
          <a:bodyPr wrap="square" rtlCol="0" anchor="t">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劳动歌是由</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体力劳动</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的激发而产生的民间歌谣，是伴随</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劳动节奏</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而歌唱。</a:t>
            </a:r>
            <a:endParaRPr kumimoji="0" lang="zh-CN" altLang="en-US" sz="2000" b="0" i="0" u="none" strike="noStrike" kern="1200" cap="none" spc="0" normalizeH="0" baseline="0" noProof="0" dirty="0">
              <a:ln>
                <a:noFill/>
              </a:ln>
              <a:solidFill>
                <a:prstClr val="black"/>
              </a:solidFill>
              <a:effectLst/>
              <a:uLnTx/>
              <a:uFillTx/>
              <a:latin typeface="仿宋" panose="02010609060101010101" charset="-122"/>
              <a:ea typeface="仿宋" panose="02010609060101010101" charset="-122"/>
              <a:cs typeface="Calibri" panose="020F0502020204030204" charset="0"/>
              <a:sym typeface="+mn-ea"/>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包括各种号子（船夫号子、搬运工人的装卸号子等）、田歌、矿工歌、伐木歌、采茶歌等所有直接反映劳动生活或协调劳动节奏的民歌。</a:t>
            </a:r>
          </a:p>
        </p:txBody>
      </p:sp>
      <p:sp>
        <p:nvSpPr>
          <p:cNvPr id="7" name="五边形 6"/>
          <p:cNvSpPr/>
          <p:nvPr/>
        </p:nvSpPr>
        <p:spPr>
          <a:xfrm flipH="1">
            <a:off x="2949575" y="98819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8" name="文本框 7"/>
          <p:cNvSpPr txBox="1"/>
          <p:nvPr/>
        </p:nvSpPr>
        <p:spPr>
          <a:xfrm>
            <a:off x="375920" y="3491865"/>
            <a:ext cx="5793740" cy="2306955"/>
          </a:xfrm>
          <a:prstGeom prst="rect">
            <a:avLst/>
          </a:prstGeom>
          <a:noFill/>
          <a:ln w="9525">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《十二月田歌》</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正月家家贺新年，初一十五大团圆，嘴里吃的旧年饭，心里想着新年粮。二月初二二月间，坡旁地边起火烟，田中看见哥挑粪，妹也无心来偷闲……</a:t>
            </a:r>
          </a:p>
        </p:txBody>
      </p:sp>
      <p:sp>
        <p:nvSpPr>
          <p:cNvPr id="10" name="文本框 9"/>
          <p:cNvSpPr txBox="1"/>
          <p:nvPr/>
        </p:nvSpPr>
        <p:spPr>
          <a:xfrm>
            <a:off x="6887845" y="3396615"/>
            <a:ext cx="4313555" cy="2306955"/>
          </a:xfrm>
          <a:prstGeom prst="rect">
            <a:avLst/>
          </a:prstGeom>
          <a:noFill/>
          <a:ln>
            <a:solidFill>
              <a:schemeClr val="tx1"/>
            </a:solidFill>
            <a:prstDash val="solid"/>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《薅hāo草锣鼓》中的两首：</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“锄头两只角，尊草要过脚，吃的猪狗食，做的牛马活。”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“黄豆开紫花，来年莫种它，东家吃豆腐，伙计吃豆渣。”</a:t>
            </a:r>
          </a:p>
        </p:txBody>
      </p:sp>
      <p:sp>
        <p:nvSpPr>
          <p:cNvPr id="11" name="文本框 10">
            <a:extLst>
              <a:ext uri="{FF2B5EF4-FFF2-40B4-BE49-F238E27FC236}">
                <a16:creationId xmlns:a16="http://schemas.microsoft.com/office/drawing/2014/main" xmlns="" id="{88F1F4BF-9A12-6B47-9D7D-D9BBA6BE7274}"/>
              </a:ext>
            </a:extLst>
          </p:cNvPr>
          <p:cNvSpPr txBox="1"/>
          <p:nvPr/>
        </p:nvSpPr>
        <p:spPr>
          <a:xfrm>
            <a:off x="655955" y="131757"/>
            <a:ext cx="509016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民间歌谣的分类</a:t>
            </a:r>
          </a:p>
        </p:txBody>
      </p:sp>
      <p:pic>
        <p:nvPicPr>
          <p:cNvPr id="12" name="图片 11"/>
          <p:cNvPicPr>
            <a:picLocks noChangeAspect="1"/>
          </p:cNvPicPr>
          <p:nvPr/>
        </p:nvPicPr>
        <p:blipFill>
          <a:blip r:embed="rId3"/>
          <a:stretch>
            <a:fillRect/>
          </a:stretch>
        </p:blipFill>
        <p:spPr>
          <a:xfrm>
            <a:off x="8796394" y="11866"/>
            <a:ext cx="3395606" cy="1186313"/>
          </a:xfrm>
          <a:prstGeom prst="rect">
            <a:avLst/>
          </a:prstGeom>
        </p:spPr>
      </p:pic>
    </p:spTree>
    <p:custDataLst>
      <p:tags r:id="rId1"/>
    </p:custDataLst>
    <p:extLst>
      <p:ext uri="{BB962C8B-B14F-4D97-AF65-F5344CB8AC3E}">
        <p14:creationId xmlns:p14="http://schemas.microsoft.com/office/powerpoint/2010/main" val="18138629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035" y="1482090"/>
            <a:ext cx="11183620" cy="1660525"/>
          </a:xfrm>
          <a:prstGeom prst="rect">
            <a:avLst/>
          </a:prstGeom>
          <a:noFill/>
        </p:spPr>
        <p:txBody>
          <a:bodyPr wrap="square" rtlCol="0" anchor="t">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反映的是</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劳动人民</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从切身的感受中对某些</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政治事件、施政措施、公众人物</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的认识和态度，表现了人民的</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理想和愿望</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，传统的时政歌多是</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批判和暴露</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404495" y="866902"/>
            <a:ext cx="5593080" cy="662554"/>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时政歌</a:t>
            </a:r>
          </a:p>
        </p:txBody>
      </p:sp>
      <p:sp>
        <p:nvSpPr>
          <p:cNvPr id="6" name="五边形 5"/>
          <p:cNvSpPr/>
          <p:nvPr/>
        </p:nvSpPr>
        <p:spPr>
          <a:xfrm flipH="1">
            <a:off x="2790089" y="85011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p:cNvSpPr txBox="1"/>
          <p:nvPr/>
        </p:nvSpPr>
        <p:spPr>
          <a:xfrm>
            <a:off x="845185" y="3325495"/>
            <a:ext cx="4512310" cy="2306955"/>
          </a:xfrm>
          <a:prstGeom prst="rect">
            <a:avLst/>
          </a:prstGeom>
          <a:noFill/>
          <a:ln>
            <a:solidFill>
              <a:schemeClr val="tx1"/>
            </a:solidFill>
            <a:prstDash val="solid"/>
          </a:ln>
        </p:spPr>
        <p:txBody>
          <a:bodyPr wrap="square" rtlCol="0" anchor="t">
            <a:spAutoFit/>
          </a:bodyPr>
          <a:lstStyle/>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例如：</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《桓灵时童谣》</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举秀才，不知书。</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举孝廉，父别居。</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寒素清白浊如泥，</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高第良将怯如鸡。</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9" name="文本框 8">
            <a:extLst>
              <a:ext uri="{FF2B5EF4-FFF2-40B4-BE49-F238E27FC236}">
                <a16:creationId xmlns:a16="http://schemas.microsoft.com/office/drawing/2014/main" xmlns="" id="{E6ECE082-CD5E-DA4A-A233-22004FC7F24C}"/>
              </a:ext>
            </a:extLst>
          </p:cNvPr>
          <p:cNvSpPr txBox="1"/>
          <p:nvPr/>
        </p:nvSpPr>
        <p:spPr>
          <a:xfrm>
            <a:off x="655955" y="131757"/>
            <a:ext cx="509016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民间歌谣的分类</a:t>
            </a:r>
          </a:p>
        </p:txBody>
      </p:sp>
      <p:pic>
        <p:nvPicPr>
          <p:cNvPr id="10" name="图片 9"/>
          <p:cNvPicPr>
            <a:picLocks noChangeAspect="1"/>
          </p:cNvPicPr>
          <p:nvPr/>
        </p:nvPicPr>
        <p:blipFill>
          <a:blip r:embed="rId4"/>
          <a:stretch>
            <a:fillRect/>
          </a:stretch>
        </p:blipFill>
        <p:spPr>
          <a:xfrm>
            <a:off x="8796394" y="11866"/>
            <a:ext cx="3395606" cy="1186313"/>
          </a:xfrm>
          <a:prstGeom prst="rect">
            <a:avLst/>
          </a:prstGeom>
        </p:spPr>
      </p:pic>
      <p:pic>
        <p:nvPicPr>
          <p:cNvPr id="4" name="图片 3"/>
          <p:cNvPicPr>
            <a:picLocks noChangeAspect="1"/>
          </p:cNvPicPr>
          <p:nvPr/>
        </p:nvPicPr>
        <p:blipFill>
          <a:blip r:embed="rId5"/>
          <a:stretch>
            <a:fillRect/>
          </a:stretch>
        </p:blipFill>
        <p:spPr>
          <a:xfrm>
            <a:off x="7031094" y="3142615"/>
            <a:ext cx="3530600" cy="3390900"/>
          </a:xfrm>
          <a:prstGeom prst="rect">
            <a:avLst/>
          </a:prstGeom>
        </p:spPr>
      </p:pic>
    </p:spTree>
    <p:custDataLst>
      <p:tags r:id="rId1"/>
    </p:custDataLst>
    <p:extLst>
      <p:ext uri="{BB962C8B-B14F-4D97-AF65-F5344CB8AC3E}">
        <p14:creationId xmlns:p14="http://schemas.microsoft.com/office/powerpoint/2010/main" val="206443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047" y="965761"/>
            <a:ext cx="4136069" cy="662489"/>
          </a:xfrm>
          <a:prstGeom prst="rect">
            <a:avLst/>
          </a:prstGeom>
        </p:spPr>
        <p:txBody>
          <a:bodyPr wrap="non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7.1.1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民间长诗</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的</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含义</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345" y="2971433"/>
            <a:ext cx="3500746" cy="1855887"/>
          </a:xfrm>
          <a:prstGeom prst="rect">
            <a:avLst/>
          </a:prstGeom>
        </p:spPr>
      </p:pic>
      <p:sp>
        <p:nvSpPr>
          <p:cNvPr id="9" name="TextBox 8"/>
          <p:cNvSpPr txBox="1"/>
          <p:nvPr/>
        </p:nvSpPr>
        <p:spPr>
          <a:xfrm>
            <a:off x="7258771" y="5196490"/>
            <a:ext cx="3738880" cy="553085"/>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“乐府双璧”之</a:t>
            </a: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孔雀东南飞</a:t>
            </a: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p>
        </p:txBody>
      </p:sp>
      <p:sp>
        <p:nvSpPr>
          <p:cNvPr id="12" name="矩形 11"/>
          <p:cNvSpPr/>
          <p:nvPr/>
        </p:nvSpPr>
        <p:spPr>
          <a:xfrm>
            <a:off x="551897" y="2326026"/>
            <a:ext cx="9906000" cy="64633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民间长诗是</a:t>
            </a:r>
            <a:r>
              <a:rPr kumimoji="0" lang="zh-CN" altLang="en-US" sz="2400" b="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rPr>
              <a:t>劳动</a:t>
            </a:r>
            <a:r>
              <a:rPr kumimoji="0" lang="zh-CN" altLang="en-US" sz="2400" b="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rPr>
              <a:t>人民</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（口头流传）</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长篇诗歌创作。</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五边形 3"/>
          <p:cNvSpPr/>
          <p:nvPr/>
        </p:nvSpPr>
        <p:spPr>
          <a:xfrm flipH="1">
            <a:off x="4488714" y="10710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p:cNvSpPr txBox="1"/>
          <p:nvPr/>
        </p:nvSpPr>
        <p:spPr>
          <a:xfrm>
            <a:off x="144780" y="90805"/>
            <a:ext cx="3098925"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7.1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民间长诗界说</a:t>
            </a:r>
          </a:p>
        </p:txBody>
      </p:sp>
      <p:pic>
        <p:nvPicPr>
          <p:cNvPr id="5" name="图片 4"/>
          <p:cNvPicPr>
            <a:picLocks noChangeAspect="1"/>
          </p:cNvPicPr>
          <p:nvPr/>
        </p:nvPicPr>
        <p:blipFill>
          <a:blip r:embed="rId4"/>
          <a:stretch>
            <a:fillRect/>
          </a:stretch>
        </p:blipFill>
        <p:spPr>
          <a:xfrm>
            <a:off x="9143999" y="19659"/>
            <a:ext cx="3083169" cy="1393889"/>
          </a:xfrm>
          <a:prstGeom prst="rect">
            <a:avLst/>
          </a:prstGeom>
        </p:spPr>
      </p:pic>
    </p:spTree>
    <p:custDataLst>
      <p:tags r:id="rId1"/>
    </p:custDataLst>
    <p:extLst>
      <p:ext uri="{BB962C8B-B14F-4D97-AF65-F5344CB8AC3E}">
        <p14:creationId xmlns:p14="http://schemas.microsoft.com/office/powerpoint/2010/main" val="4411044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035" y="1376680"/>
            <a:ext cx="11183620" cy="1753235"/>
          </a:xfrm>
          <a:prstGeom prst="rect">
            <a:avLst/>
          </a:prstGeom>
          <a:noFill/>
        </p:spPr>
        <p:txBody>
          <a:bodyPr wrap="square" rtlCol="0" anchor="t">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伴随宗教仪式、节日庆典和婚丧礼仪等吟唱的歌谣。</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一般分为四种：</a:t>
            </a:r>
            <a:r>
              <a:rPr kumimoji="0" lang="zh-CN" altLang="en-US" sz="2400" b="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诀术歌、节令歌、礼俗歌、祀典歌</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。其中以</a:t>
            </a:r>
            <a:r>
              <a:rPr kumimoji="0" lang="zh-CN" altLang="en-US" sz="24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礼俗歌</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在民间流行最广，如出嫁歌、婚礼歌、丧歌、起屋上梁歌等。</a:t>
            </a:r>
          </a:p>
        </p:txBody>
      </p:sp>
      <p:sp>
        <p:nvSpPr>
          <p:cNvPr id="3" name="文本框 2"/>
          <p:cNvSpPr txBox="1"/>
          <p:nvPr/>
        </p:nvSpPr>
        <p:spPr>
          <a:xfrm>
            <a:off x="415955" y="671254"/>
            <a:ext cx="559308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3</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仪式歌</a:t>
            </a:r>
          </a:p>
        </p:txBody>
      </p:sp>
      <p:sp>
        <p:nvSpPr>
          <p:cNvPr id="6" name="五边形 5"/>
          <p:cNvSpPr/>
          <p:nvPr/>
        </p:nvSpPr>
        <p:spPr>
          <a:xfrm flipH="1">
            <a:off x="3031839" y="85011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p:cNvSpPr txBox="1"/>
          <p:nvPr/>
        </p:nvSpPr>
        <p:spPr>
          <a:xfrm>
            <a:off x="153035" y="3650615"/>
            <a:ext cx="3163570" cy="2676525"/>
          </a:xfrm>
          <a:prstGeom prst="rect">
            <a:avLst/>
          </a:prstGeom>
          <a:noFill/>
          <a:ln>
            <a:solidFill>
              <a:schemeClr val="tx1"/>
            </a:solidFill>
            <a:prstDash val="solid"/>
          </a:ln>
        </p:spPr>
        <p:txBody>
          <a:bodyPr wrap="square" rtlCol="0" anchor="t">
            <a:spAutoFit/>
          </a:bodyPr>
          <a:lstStyle/>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例：诀术歌</a:t>
            </a:r>
          </a:p>
          <a:p>
            <a:pPr marL="0" marR="0" lvl="0" indent="457200" algn="l" defTabSz="914400" rtl="0" eaLnBrk="1"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endParaRP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天皇皇，地皇皇，</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我家有个夜哭郎，</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过路君子念三遍，</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一夜睡到大天光。</a:t>
            </a:r>
          </a:p>
          <a:p>
            <a:pPr marL="0" marR="0" lvl="0" indent="457200" algn="l" defTabSz="914400" rtl="0" eaLnBrk="1"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endParaRPr>
          </a:p>
        </p:txBody>
      </p:sp>
      <p:sp>
        <p:nvSpPr>
          <p:cNvPr id="9" name="文本框 8"/>
          <p:cNvSpPr txBox="1"/>
          <p:nvPr/>
        </p:nvSpPr>
        <p:spPr>
          <a:xfrm>
            <a:off x="3726815" y="3650615"/>
            <a:ext cx="3728085" cy="2676525"/>
          </a:xfrm>
          <a:prstGeom prst="rect">
            <a:avLst/>
          </a:prstGeom>
          <a:noFill/>
          <a:ln>
            <a:solidFill>
              <a:schemeClr val="tx1"/>
            </a:solidFill>
            <a:prstDash val="solid"/>
          </a:ln>
        </p:spPr>
        <p:txBody>
          <a:bodyPr wrap="square" rtlCol="0" anchor="t">
            <a:spAutoFit/>
          </a:bodyPr>
          <a:lstStyle/>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例：礼俗歌</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一进洞房喜洋洋</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恭喜新浪与新娘</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我今来撒红罗帐</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好似蛟龙配凤凰</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一撒天长和地久</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二撒地久和天长</a:t>
            </a:r>
          </a:p>
        </p:txBody>
      </p:sp>
      <p:sp>
        <p:nvSpPr>
          <p:cNvPr id="11" name="文本框 10"/>
          <p:cNvSpPr txBox="1"/>
          <p:nvPr/>
        </p:nvSpPr>
        <p:spPr>
          <a:xfrm>
            <a:off x="7865110" y="3650614"/>
            <a:ext cx="3981450" cy="2676525"/>
          </a:xfrm>
          <a:prstGeom prst="rect">
            <a:avLst/>
          </a:prstGeom>
          <a:noFill/>
          <a:ln>
            <a:solidFill>
              <a:schemeClr val="tx1"/>
            </a:solidFill>
            <a:prstDash val="solid"/>
          </a:ln>
        </p:spPr>
        <p:txBody>
          <a:bodyPr wrap="square" rtlCol="0" anchor="t">
            <a:spAutoFit/>
          </a:bodyPr>
          <a:lstStyle/>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例：节令歌</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 </a:t>
            </a:r>
            <a:r>
              <a:rPr kumimoji="0" lang="zh-CN" altLang="en-US" sz="24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sym typeface="+mn-ea"/>
              </a:rPr>
              <a:t>九九歌</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一九二九不出手，</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三九四九冰上走，</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五九六九，河边看柳，</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七九河开，八九雁来，</a:t>
            </a:r>
          </a:p>
          <a:p>
            <a:pPr marL="0" marR="0" lvl="0" indent="45720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九九加一九，耕牛遍地走。</a:t>
            </a:r>
          </a:p>
        </p:txBody>
      </p:sp>
      <p:sp>
        <p:nvSpPr>
          <p:cNvPr id="12" name="五边形 11"/>
          <p:cNvSpPr/>
          <p:nvPr/>
        </p:nvSpPr>
        <p:spPr>
          <a:xfrm flipH="1">
            <a:off x="4737634" y="85011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13" name="文本框 12">
            <a:extLst>
              <a:ext uri="{FF2B5EF4-FFF2-40B4-BE49-F238E27FC236}">
                <a16:creationId xmlns:a16="http://schemas.microsoft.com/office/drawing/2014/main" xmlns="" id="{3F1DB607-0B46-0E44-9B0E-DDD974BD400E}"/>
              </a:ext>
            </a:extLst>
          </p:cNvPr>
          <p:cNvSpPr txBox="1"/>
          <p:nvPr/>
        </p:nvSpPr>
        <p:spPr>
          <a:xfrm>
            <a:off x="655955" y="131757"/>
            <a:ext cx="509016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民间歌谣的分类</a:t>
            </a:r>
          </a:p>
        </p:txBody>
      </p:sp>
      <p:pic>
        <p:nvPicPr>
          <p:cNvPr id="10" name="图片 9"/>
          <p:cNvPicPr>
            <a:picLocks noChangeAspect="1"/>
          </p:cNvPicPr>
          <p:nvPr/>
        </p:nvPicPr>
        <p:blipFill>
          <a:blip r:embed="rId4"/>
          <a:stretch>
            <a:fillRect/>
          </a:stretch>
        </p:blipFill>
        <p:spPr>
          <a:xfrm>
            <a:off x="8796394" y="11866"/>
            <a:ext cx="3395606" cy="1186313"/>
          </a:xfrm>
          <a:prstGeom prst="rect">
            <a:avLst/>
          </a:prstGeom>
        </p:spPr>
      </p:pic>
    </p:spTree>
    <p:custDataLst>
      <p:tags r:id="rId1"/>
    </p:custDataLst>
    <p:extLst>
      <p:ext uri="{BB962C8B-B14F-4D97-AF65-F5344CB8AC3E}">
        <p14:creationId xmlns:p14="http://schemas.microsoft.com/office/powerpoint/2010/main" val="1760179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4795" y="1830705"/>
            <a:ext cx="11242040" cy="3688715"/>
          </a:xfrm>
          <a:prstGeom prst="rect">
            <a:avLst/>
          </a:prstGeom>
          <a:noFill/>
        </p:spPr>
        <p:txBody>
          <a:bodyPr wrap="square" rtlCol="0" anchor="t">
            <a:spAutoFit/>
          </a:bodyPr>
          <a:lstStyle/>
          <a:p>
            <a:pPr marL="0" marR="0" lvl="0" indent="720090" algn="l" defTabSz="914400" rtl="0" eaLnBrk="1" fontAlgn="base" latinLnBrk="0" hangingPunct="0">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广泛反映人民群众</a:t>
            </a:r>
            <a:r>
              <a:rPr kumimoji="0" lang="zh-CN" altLang="en-US" sz="2400" b="1"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日常劳动生活和家庭生活</a:t>
            </a:r>
            <a:r>
              <a:rPr kumimoji="0" lang="zh-CN" altLang="en-US" sz="2400" b="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的歌谣。最流行的有农民生活歌、妇女生活歌、工匠生活歌。</a:t>
            </a:r>
            <a:endParaRPr kumimoji="0" lang="en-US" altLang="zh-CN" sz="2400" b="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3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仿宋" panose="02010609060101010101" charset="-122"/>
              <a:ea typeface="仿宋" panose="02010609060101010101" charset="-122"/>
              <a:cs typeface="Calibri" panose="020F0502020204030204" charset="0"/>
            </a:endParaRPr>
          </a:p>
          <a:p>
            <a:pPr marL="0" marR="0" lvl="0" indent="720090" algn="l" defTabSz="914400" rtl="0" eaLnBrk="1" fontAlgn="base" latinLnBrk="0" hangingPunct="0">
              <a:lnSpc>
                <a:spcPct val="13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例：中国改革开放后，走上富裕之路的人民唱到：</a:t>
            </a:r>
          </a:p>
          <a:p>
            <a:pPr marL="0" marR="0" lvl="0" indent="720090" algn="ctr" defTabSz="914400" rtl="0" eaLnBrk="1" fontAlgn="base" latinLnBrk="0" hangingPunct="0">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吃</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的白米饭，喝的鲜鱼汤，</a:t>
            </a:r>
          </a:p>
          <a:p>
            <a:pPr marL="0" marR="0" lvl="0" indent="720090" algn="ctr" defTabSz="914400" rtl="0" eaLnBrk="1" fontAlgn="base" latinLnBrk="0" hangingPunct="0">
              <a:lnSpc>
                <a:spcPct val="13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听的收音机，</a:t>
            </a:r>
            <a:r>
              <a:rPr kumimoji="0" lang="zh-CN" altLang="en-US" sz="28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穿的的确良，</a:t>
            </a:r>
            <a:endPar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endParaRPr>
          </a:p>
          <a:p>
            <a:pPr marL="0" marR="0" lvl="0" indent="720090" algn="ctr" defTabSz="914400" rtl="0" eaLnBrk="1" fontAlgn="base" latinLnBrk="0" hangingPunct="0">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电视机前坐，明年还要买个“大三洋”。</a:t>
            </a:r>
          </a:p>
        </p:txBody>
      </p:sp>
      <p:sp>
        <p:nvSpPr>
          <p:cNvPr id="3" name="文本框 2"/>
          <p:cNvSpPr txBox="1"/>
          <p:nvPr/>
        </p:nvSpPr>
        <p:spPr>
          <a:xfrm>
            <a:off x="503546" y="800903"/>
            <a:ext cx="627888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生活歌</a:t>
            </a:r>
          </a:p>
        </p:txBody>
      </p:sp>
      <p:sp>
        <p:nvSpPr>
          <p:cNvPr id="9" name="五边形 8"/>
          <p:cNvSpPr/>
          <p:nvPr/>
        </p:nvSpPr>
        <p:spPr>
          <a:xfrm flipH="1">
            <a:off x="2790089" y="85011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a:extLst>
              <a:ext uri="{FF2B5EF4-FFF2-40B4-BE49-F238E27FC236}">
                <a16:creationId xmlns:a16="http://schemas.microsoft.com/office/drawing/2014/main" xmlns="" id="{97FFF430-161B-9142-9DE7-04C182DE7F37}"/>
              </a:ext>
            </a:extLst>
          </p:cNvPr>
          <p:cNvSpPr txBox="1"/>
          <p:nvPr/>
        </p:nvSpPr>
        <p:spPr>
          <a:xfrm>
            <a:off x="655955" y="131757"/>
            <a:ext cx="509016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民间歌谣的分类</a:t>
            </a:r>
          </a:p>
        </p:txBody>
      </p:sp>
      <p:pic>
        <p:nvPicPr>
          <p:cNvPr id="6" name="图片 5"/>
          <p:cNvPicPr>
            <a:picLocks noChangeAspect="1"/>
          </p:cNvPicPr>
          <p:nvPr/>
        </p:nvPicPr>
        <p:blipFill>
          <a:blip r:embed="rId3"/>
          <a:stretch>
            <a:fillRect/>
          </a:stretch>
        </p:blipFill>
        <p:spPr>
          <a:xfrm>
            <a:off x="8796394" y="11866"/>
            <a:ext cx="3395606" cy="1186313"/>
          </a:xfrm>
          <a:prstGeom prst="rect">
            <a:avLst/>
          </a:prstGeom>
        </p:spPr>
      </p:pic>
    </p:spTree>
    <p:custDataLst>
      <p:tags r:id="rId1"/>
    </p:custDataLst>
    <p:extLst>
      <p:ext uri="{BB962C8B-B14F-4D97-AF65-F5344CB8AC3E}">
        <p14:creationId xmlns:p14="http://schemas.microsoft.com/office/powerpoint/2010/main" val="6635605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1150" y="1696085"/>
            <a:ext cx="10735310" cy="1198880"/>
          </a:xfrm>
          <a:prstGeom prst="rect">
            <a:avLst/>
          </a:prstGeom>
          <a:noFill/>
        </p:spPr>
        <p:txBody>
          <a:bodyPr wrap="square" rtlCol="0" anchor="t">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反映劳动人民</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爱情生活</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的歌谣。</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数量丰富，并且在各类歌谣中艺术性也最高。少数民族地区尤为发达。</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538753" y="866934"/>
            <a:ext cx="603504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情歌</a:t>
            </a:r>
          </a:p>
        </p:txBody>
      </p:sp>
      <p:sp>
        <p:nvSpPr>
          <p:cNvPr id="5" name="文本框 4"/>
          <p:cNvSpPr txBox="1"/>
          <p:nvPr/>
        </p:nvSpPr>
        <p:spPr>
          <a:xfrm>
            <a:off x="883285" y="3113405"/>
            <a:ext cx="8564880" cy="119888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例如：五更鸡啼天亮哉，姐关房门勿肯开；</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      梳妆台上拔出羊毛笔，要郎写定几时来</a:t>
            </a:r>
          </a:p>
        </p:txBody>
      </p:sp>
      <p:sp>
        <p:nvSpPr>
          <p:cNvPr id="6" name="五边形 5"/>
          <p:cNvSpPr/>
          <p:nvPr/>
        </p:nvSpPr>
        <p:spPr>
          <a:xfrm flipH="1">
            <a:off x="2856840" y="90820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名词解释</a:t>
            </a:r>
          </a:p>
        </p:txBody>
      </p:sp>
      <p:pic>
        <p:nvPicPr>
          <p:cNvPr id="7" name="图片 6"/>
          <p:cNvPicPr>
            <a:picLocks noChangeAspect="1"/>
          </p:cNvPicPr>
          <p:nvPr/>
        </p:nvPicPr>
        <p:blipFill>
          <a:blip r:embed="rId3"/>
          <a:stretch>
            <a:fillRect/>
          </a:stretch>
        </p:blipFill>
        <p:spPr>
          <a:xfrm>
            <a:off x="8796394" y="11866"/>
            <a:ext cx="3395606" cy="1186313"/>
          </a:xfrm>
          <a:prstGeom prst="rect">
            <a:avLst/>
          </a:prstGeom>
        </p:spPr>
      </p:pic>
      <p:sp>
        <p:nvSpPr>
          <p:cNvPr id="8" name="文本框 7">
            <a:extLst>
              <a:ext uri="{FF2B5EF4-FFF2-40B4-BE49-F238E27FC236}">
                <a16:creationId xmlns:a16="http://schemas.microsoft.com/office/drawing/2014/main" xmlns="" id="{E6ECE082-CD5E-DA4A-A233-22004FC7F24C}"/>
              </a:ext>
            </a:extLst>
          </p:cNvPr>
          <p:cNvSpPr txBox="1"/>
          <p:nvPr/>
        </p:nvSpPr>
        <p:spPr>
          <a:xfrm>
            <a:off x="655955" y="131757"/>
            <a:ext cx="509016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民间歌谣的分类</a:t>
            </a:r>
          </a:p>
        </p:txBody>
      </p:sp>
    </p:spTree>
    <p:custDataLst>
      <p:tags r:id="rId1"/>
    </p:custDataLst>
    <p:extLst>
      <p:ext uri="{BB962C8B-B14F-4D97-AF65-F5344CB8AC3E}">
        <p14:creationId xmlns:p14="http://schemas.microsoft.com/office/powerpoint/2010/main" val="5802068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3035" y="1894205"/>
            <a:ext cx="11221085" cy="1198880"/>
          </a:xfrm>
          <a:prstGeom prst="rect">
            <a:avLst/>
          </a:prstGeom>
          <a:noFill/>
        </p:spPr>
        <p:txBody>
          <a:bodyPr wrap="square" rtlCol="0">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民歌中常常唱到古人古事，其意义一是缅怀本民族、本地区建功立业的杰出人物，二是为了显示歌手的见多识广。这类歌谣统称为</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历史传说歌</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392521" y="984746"/>
            <a:ext cx="591312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6</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历史传说歌</a:t>
            </a:r>
          </a:p>
        </p:txBody>
      </p:sp>
      <p:sp>
        <p:nvSpPr>
          <p:cNvPr id="6" name="五边形 5"/>
          <p:cNvSpPr/>
          <p:nvPr/>
        </p:nvSpPr>
        <p:spPr>
          <a:xfrm flipH="1">
            <a:off x="3745362" y="107049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5" name="文本框 4"/>
          <p:cNvSpPr txBox="1"/>
          <p:nvPr/>
        </p:nvSpPr>
        <p:spPr>
          <a:xfrm>
            <a:off x="613410" y="3283585"/>
            <a:ext cx="9675495" cy="2491740"/>
          </a:xfrm>
          <a:prstGeom prst="rect">
            <a:avLst/>
          </a:prstGeom>
          <a:noFill/>
          <a:ln>
            <a:solidFill>
              <a:schemeClr val="tx1"/>
            </a:solidFill>
            <a:prstDash val="solid"/>
          </a:ln>
        </p:spPr>
        <p:txBody>
          <a:bodyPr wrap="squar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例：湖北吕家村歌唱李自成，表现对农民起义英雄的怀念</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en-US" altLang="zh-CN" sz="1800" b="0" i="0" u="none" strike="noStrike" kern="1200" cap="none" spc="0" normalizeH="0" baseline="0" noProof="0" dirty="0">
              <a:ln>
                <a:noFill/>
              </a:ln>
              <a:solidFill>
                <a:prstClr val="black"/>
              </a:solidFill>
              <a:effectLst/>
              <a:uLnTx/>
              <a:uFillTx/>
              <a:latin typeface="仿宋" panose="02010609060101010101" charset="-122"/>
              <a:ea typeface="仿宋" panose="02010609060101010101" charset="-122"/>
              <a:cs typeface="Calibri" panose="020F0502020204030204" charset="0"/>
            </a:endParaRPr>
          </a:p>
          <a:p>
            <a:pPr marL="0" marR="0" lvl="0" indent="720090" algn="l" defTabSz="914400" rtl="0" eaLnBrk="1" fontAlgn="base" latinLnBrk="0" hangingPunct="0">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天旱三年不下雨，干坏庄稼饿死人。</a:t>
            </a:r>
          </a:p>
          <a:p>
            <a:pPr marL="0" marR="0" lvl="0" indent="720090" algn="l" defTabSz="914400" rtl="0" eaLnBrk="1" fontAlgn="base" latinLnBrk="0" hangingPunct="0">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只有闯王好大胆，领兵造反乱大明。</a:t>
            </a:r>
          </a:p>
          <a:p>
            <a:pPr marL="0" marR="0" lvl="0" indent="720090" algn="l" defTabSz="914400" rtl="0" eaLnBrk="1" fontAlgn="base" latinLnBrk="0" hangingPunct="0">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只有闯王武艺强，开开大门迎闯王，闯王来了不纳粮。</a:t>
            </a:r>
          </a:p>
          <a:p>
            <a:pPr marL="0" marR="0" lvl="0" indent="720090" algn="l" defTabSz="914400" rtl="0" eaLnBrk="1" fontAlgn="base" latinLnBrk="0" hangingPunct="0">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闯王领兵打天下，打了天下不归他。</a:t>
            </a:r>
          </a:p>
        </p:txBody>
      </p:sp>
      <p:pic>
        <p:nvPicPr>
          <p:cNvPr id="7" name="图片 6"/>
          <p:cNvPicPr>
            <a:picLocks noChangeAspect="1"/>
          </p:cNvPicPr>
          <p:nvPr/>
        </p:nvPicPr>
        <p:blipFill>
          <a:blip r:embed="rId3"/>
          <a:stretch>
            <a:fillRect/>
          </a:stretch>
        </p:blipFill>
        <p:spPr>
          <a:xfrm>
            <a:off x="8796394" y="11866"/>
            <a:ext cx="3395606" cy="1186313"/>
          </a:xfrm>
          <a:prstGeom prst="rect">
            <a:avLst/>
          </a:prstGeom>
        </p:spPr>
      </p:pic>
      <p:sp>
        <p:nvSpPr>
          <p:cNvPr id="8" name="文本框 7">
            <a:extLst>
              <a:ext uri="{FF2B5EF4-FFF2-40B4-BE49-F238E27FC236}">
                <a16:creationId xmlns:a16="http://schemas.microsoft.com/office/drawing/2014/main" xmlns="" id="{E6ECE082-CD5E-DA4A-A233-22004FC7F24C}"/>
              </a:ext>
            </a:extLst>
          </p:cNvPr>
          <p:cNvSpPr txBox="1"/>
          <p:nvPr/>
        </p:nvSpPr>
        <p:spPr>
          <a:xfrm>
            <a:off x="655955" y="131757"/>
            <a:ext cx="509016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民间歌谣的分类</a:t>
            </a:r>
          </a:p>
        </p:txBody>
      </p:sp>
    </p:spTree>
    <p:custDataLst>
      <p:tags r:id="rId1"/>
    </p:custDataLst>
    <p:extLst>
      <p:ext uri="{BB962C8B-B14F-4D97-AF65-F5344CB8AC3E}">
        <p14:creationId xmlns:p14="http://schemas.microsoft.com/office/powerpoint/2010/main" val="19605688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3200" y="1706880"/>
            <a:ext cx="11588115" cy="3415030"/>
          </a:xfrm>
          <a:prstGeom prst="rect">
            <a:avLst/>
          </a:prstGeom>
          <a:noFill/>
        </p:spPr>
        <p:txBody>
          <a:bodyPr wrap="square" rtlCol="0" anchor="t">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是</a:t>
            </a:r>
            <a:r>
              <a:rPr kumimoji="0" lang="zh-CN" altLang="en-US" sz="2400" b="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儿童口头传唱的歌谣</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。中国古代称为“童谣”、“孺子歌”、“童子歌”、“小儿语”等。</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形式</a:t>
            </a:r>
            <a:r>
              <a:rPr kumimoji="0" lang="zh-CN" altLang="en-US" sz="2400" b="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短小自由</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，易于儿童念说和记忆；语言通俗易懂，形象生动，节奏鲜明。</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例：</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打铁</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张打铁，李打铁，打把刀，送姐姐，</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姐姐留我歇，我不歇，我要回去打夜铁。</a:t>
            </a:r>
          </a:p>
        </p:txBody>
      </p:sp>
      <p:sp>
        <p:nvSpPr>
          <p:cNvPr id="3" name="文本框 2"/>
          <p:cNvSpPr txBox="1"/>
          <p:nvPr/>
        </p:nvSpPr>
        <p:spPr>
          <a:xfrm>
            <a:off x="431800" y="845820"/>
            <a:ext cx="5455920" cy="662489"/>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儿歌</a:t>
            </a:r>
          </a:p>
        </p:txBody>
      </p:sp>
      <p:sp>
        <p:nvSpPr>
          <p:cNvPr id="6" name="五边形 5"/>
          <p:cNvSpPr/>
          <p:nvPr/>
        </p:nvSpPr>
        <p:spPr>
          <a:xfrm flipH="1">
            <a:off x="2973511" y="98160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pic>
        <p:nvPicPr>
          <p:cNvPr id="5" name="图片 4"/>
          <p:cNvPicPr>
            <a:picLocks noChangeAspect="1"/>
          </p:cNvPicPr>
          <p:nvPr/>
        </p:nvPicPr>
        <p:blipFill>
          <a:blip r:embed="rId3"/>
          <a:stretch>
            <a:fillRect/>
          </a:stretch>
        </p:blipFill>
        <p:spPr>
          <a:xfrm>
            <a:off x="8796394" y="11866"/>
            <a:ext cx="3395606" cy="1186313"/>
          </a:xfrm>
          <a:prstGeom prst="rect">
            <a:avLst/>
          </a:prstGeom>
        </p:spPr>
      </p:pic>
      <p:sp>
        <p:nvSpPr>
          <p:cNvPr id="7" name="文本框 6">
            <a:extLst>
              <a:ext uri="{FF2B5EF4-FFF2-40B4-BE49-F238E27FC236}">
                <a16:creationId xmlns:a16="http://schemas.microsoft.com/office/drawing/2014/main" xmlns="" id="{E6ECE082-CD5E-DA4A-A233-22004FC7F24C}"/>
              </a:ext>
            </a:extLst>
          </p:cNvPr>
          <p:cNvSpPr txBox="1"/>
          <p:nvPr/>
        </p:nvSpPr>
        <p:spPr>
          <a:xfrm>
            <a:off x="655955" y="131757"/>
            <a:ext cx="509016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8.1.2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民间歌谣的分类</a:t>
            </a:r>
          </a:p>
        </p:txBody>
      </p:sp>
    </p:spTree>
    <p:custDataLst>
      <p:tags r:id="rId1"/>
    </p:custDataLst>
    <p:extLst>
      <p:ext uri="{BB962C8B-B14F-4D97-AF65-F5344CB8AC3E}">
        <p14:creationId xmlns:p14="http://schemas.microsoft.com/office/powerpoint/2010/main" val="2921874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8571" y="522514"/>
            <a:ext cx="510540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随堂测试</a:t>
            </a:r>
            <a:endParaRPr kumimoji="1" lang="zh-CN" altLang="en-US" sz="2400" dirty="0">
              <a:latin typeface="Microsoft YaHei" charset="-122"/>
              <a:ea typeface="Microsoft YaHei" charset="-122"/>
              <a:cs typeface="Microsoft YaHei" charset="-122"/>
            </a:endParaRPr>
          </a:p>
        </p:txBody>
      </p:sp>
      <p:sp>
        <p:nvSpPr>
          <p:cNvPr id="3" name="文本框 2"/>
          <p:cNvSpPr txBox="1"/>
          <p:nvPr/>
        </p:nvSpPr>
        <p:spPr>
          <a:xfrm>
            <a:off x="1088571" y="1654629"/>
            <a:ext cx="9514115" cy="2127634"/>
          </a:xfrm>
          <a:prstGeom prst="rect">
            <a:avLst/>
          </a:prstGeom>
          <a:noFill/>
        </p:spPr>
        <p:txBody>
          <a:bodyPr wrap="square" rtlCol="0">
            <a:spAutoFit/>
          </a:bodyPr>
          <a:lstStyle/>
          <a:p>
            <a:pPr>
              <a:lnSpc>
                <a:spcPct val="150000"/>
              </a:lnSpc>
            </a:pPr>
            <a:r>
              <a:rPr lang="zh-CN" altLang="en-US" dirty="0"/>
              <a:t>伴随宗教仪式、节日庆典和婚丧礼仪等吟唱的歌谣是（</a:t>
            </a:r>
            <a:r>
              <a:rPr lang="zh-CN" altLang="en-US" dirty="0" smtClean="0"/>
              <a:t>）</a:t>
            </a:r>
            <a:endParaRPr lang="zh-CN" altLang="en-US" dirty="0"/>
          </a:p>
          <a:p>
            <a:pPr>
              <a:lnSpc>
                <a:spcPct val="150000"/>
              </a:lnSpc>
            </a:pPr>
            <a:r>
              <a:rPr lang="en-US" altLang="zh-CN" dirty="0"/>
              <a:t>A:</a:t>
            </a:r>
            <a:r>
              <a:rPr lang="zh-CN" altLang="en-US" dirty="0"/>
              <a:t>情歌</a:t>
            </a:r>
          </a:p>
          <a:p>
            <a:pPr>
              <a:lnSpc>
                <a:spcPct val="150000"/>
              </a:lnSpc>
            </a:pPr>
            <a:r>
              <a:rPr lang="en-US" altLang="zh-CN" dirty="0"/>
              <a:t>B:</a:t>
            </a:r>
            <a:r>
              <a:rPr lang="zh-CN" altLang="en-US" dirty="0"/>
              <a:t>生活歌 </a:t>
            </a:r>
          </a:p>
          <a:p>
            <a:pPr>
              <a:lnSpc>
                <a:spcPct val="150000"/>
              </a:lnSpc>
            </a:pPr>
            <a:r>
              <a:rPr lang="en-US" altLang="zh-CN" dirty="0"/>
              <a:t>C:</a:t>
            </a:r>
            <a:r>
              <a:rPr lang="zh-CN" altLang="en-US" dirty="0"/>
              <a:t>仪式歌 </a:t>
            </a:r>
          </a:p>
          <a:p>
            <a:pPr>
              <a:lnSpc>
                <a:spcPct val="150000"/>
              </a:lnSpc>
            </a:pPr>
            <a:r>
              <a:rPr lang="en-US" altLang="zh-CN" dirty="0"/>
              <a:t>D:</a:t>
            </a:r>
            <a:r>
              <a:rPr lang="zh-CN" altLang="en-US" dirty="0"/>
              <a:t>历史传说歌</a:t>
            </a:r>
          </a:p>
        </p:txBody>
      </p:sp>
    </p:spTree>
    <p:extLst>
      <p:ext uri="{BB962C8B-B14F-4D97-AF65-F5344CB8AC3E}">
        <p14:creationId xmlns:p14="http://schemas.microsoft.com/office/powerpoint/2010/main" val="1662805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8571" y="522514"/>
            <a:ext cx="510540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随堂测试</a:t>
            </a:r>
            <a:endParaRPr kumimoji="1" lang="zh-CN" altLang="en-US" sz="2400" dirty="0">
              <a:latin typeface="Microsoft YaHei" charset="-122"/>
              <a:ea typeface="Microsoft YaHei" charset="-122"/>
              <a:cs typeface="Microsoft YaHei" charset="-122"/>
            </a:endParaRPr>
          </a:p>
        </p:txBody>
      </p:sp>
      <p:sp>
        <p:nvSpPr>
          <p:cNvPr id="3" name="文本框 2"/>
          <p:cNvSpPr txBox="1"/>
          <p:nvPr/>
        </p:nvSpPr>
        <p:spPr>
          <a:xfrm>
            <a:off x="1088571" y="1654629"/>
            <a:ext cx="9514115" cy="2169825"/>
          </a:xfrm>
          <a:prstGeom prst="rect">
            <a:avLst/>
          </a:prstGeom>
          <a:noFill/>
        </p:spPr>
        <p:txBody>
          <a:bodyPr wrap="square" rtlCol="0">
            <a:spAutoFit/>
          </a:bodyPr>
          <a:lstStyle/>
          <a:p>
            <a:pPr>
              <a:lnSpc>
                <a:spcPct val="150000"/>
              </a:lnSpc>
            </a:pPr>
            <a:r>
              <a:rPr lang="zh-CN" altLang="en-US" dirty="0"/>
              <a:t>伴随宗教仪式、节日庆典和婚丧礼仪等吟唱的歌谣是（</a:t>
            </a:r>
            <a:r>
              <a:rPr lang="zh-CN" altLang="en-US" dirty="0" smtClean="0"/>
              <a:t>）</a:t>
            </a:r>
            <a:endParaRPr lang="zh-CN" altLang="en-US" dirty="0"/>
          </a:p>
          <a:p>
            <a:pPr>
              <a:lnSpc>
                <a:spcPct val="150000"/>
              </a:lnSpc>
            </a:pPr>
            <a:r>
              <a:rPr lang="en-US" altLang="zh-CN" dirty="0"/>
              <a:t>A:</a:t>
            </a:r>
            <a:r>
              <a:rPr lang="zh-CN" altLang="en-US" dirty="0"/>
              <a:t>情歌</a:t>
            </a:r>
          </a:p>
          <a:p>
            <a:pPr>
              <a:lnSpc>
                <a:spcPct val="150000"/>
              </a:lnSpc>
            </a:pPr>
            <a:r>
              <a:rPr lang="en-US" altLang="zh-CN" dirty="0"/>
              <a:t>B:</a:t>
            </a:r>
            <a:r>
              <a:rPr lang="zh-CN" altLang="en-US" dirty="0"/>
              <a:t>生活歌 </a:t>
            </a:r>
          </a:p>
          <a:p>
            <a:pPr>
              <a:lnSpc>
                <a:spcPct val="150000"/>
              </a:lnSpc>
            </a:pPr>
            <a:r>
              <a:rPr lang="en-US" altLang="zh-CN" dirty="0">
                <a:solidFill>
                  <a:srgbClr val="FF0000"/>
                </a:solidFill>
              </a:rPr>
              <a:t>C:</a:t>
            </a:r>
            <a:r>
              <a:rPr lang="zh-CN" altLang="en-US" dirty="0">
                <a:solidFill>
                  <a:srgbClr val="FF0000"/>
                </a:solidFill>
              </a:rPr>
              <a:t>仪式歌</a:t>
            </a:r>
            <a:r>
              <a:rPr lang="zh-CN" altLang="en-US" dirty="0"/>
              <a:t> </a:t>
            </a:r>
          </a:p>
          <a:p>
            <a:pPr>
              <a:lnSpc>
                <a:spcPct val="150000"/>
              </a:lnSpc>
            </a:pPr>
            <a:r>
              <a:rPr lang="en-US" altLang="zh-CN" dirty="0"/>
              <a:t>D:</a:t>
            </a:r>
            <a:r>
              <a:rPr lang="zh-CN" altLang="en-US" dirty="0"/>
              <a:t>历史传说歌</a:t>
            </a:r>
          </a:p>
        </p:txBody>
      </p:sp>
    </p:spTree>
    <p:extLst>
      <p:ext uri="{BB962C8B-B14F-4D97-AF65-F5344CB8AC3E}">
        <p14:creationId xmlns:p14="http://schemas.microsoft.com/office/powerpoint/2010/main" val="1785831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8571" y="1654629"/>
            <a:ext cx="9514115" cy="2127634"/>
          </a:xfrm>
          <a:prstGeom prst="rect">
            <a:avLst/>
          </a:prstGeom>
          <a:noFill/>
        </p:spPr>
        <p:txBody>
          <a:bodyPr wrap="square" rtlCol="0">
            <a:spAutoFit/>
          </a:bodyPr>
          <a:lstStyle/>
          <a:p>
            <a:pPr>
              <a:lnSpc>
                <a:spcPct val="150000"/>
              </a:lnSpc>
            </a:pPr>
            <a:r>
              <a:rPr lang="zh-CN" altLang="en-US" dirty="0"/>
              <a:t>苏北的歌曲</a:t>
            </a:r>
            <a:r>
              <a:rPr lang="en-US" altLang="zh-CN" dirty="0"/>
              <a:t>《</a:t>
            </a:r>
            <a:r>
              <a:rPr lang="zh-CN" altLang="en-US" dirty="0"/>
              <a:t>不平歌</a:t>
            </a:r>
            <a:r>
              <a:rPr lang="en-US" altLang="zh-CN" dirty="0"/>
              <a:t>》</a:t>
            </a:r>
            <a:r>
              <a:rPr lang="zh-CN" altLang="en-US" dirty="0"/>
              <a:t>是一首（ </a:t>
            </a:r>
            <a:r>
              <a:rPr lang="zh-CN" altLang="en-US" dirty="0" smtClean="0"/>
              <a:t>）</a:t>
            </a:r>
            <a:endParaRPr lang="zh-CN" altLang="en-US" dirty="0"/>
          </a:p>
          <a:p>
            <a:pPr>
              <a:lnSpc>
                <a:spcPct val="150000"/>
              </a:lnSpc>
            </a:pPr>
            <a:r>
              <a:rPr lang="en-US" altLang="zh-CN" dirty="0"/>
              <a:t>A:</a:t>
            </a:r>
            <a:r>
              <a:rPr lang="zh-CN" altLang="en-US" dirty="0"/>
              <a:t>劳动歌 </a:t>
            </a:r>
          </a:p>
          <a:p>
            <a:pPr>
              <a:lnSpc>
                <a:spcPct val="150000"/>
              </a:lnSpc>
            </a:pPr>
            <a:r>
              <a:rPr lang="en-US" altLang="zh-CN" dirty="0"/>
              <a:t>B:</a:t>
            </a:r>
            <a:r>
              <a:rPr lang="zh-CN" altLang="en-US" dirty="0"/>
              <a:t>儿歌 </a:t>
            </a:r>
          </a:p>
          <a:p>
            <a:pPr>
              <a:lnSpc>
                <a:spcPct val="150000"/>
              </a:lnSpc>
            </a:pPr>
            <a:r>
              <a:rPr lang="en-US" altLang="zh-CN" dirty="0"/>
              <a:t>C:</a:t>
            </a:r>
            <a:r>
              <a:rPr lang="zh-CN" altLang="en-US" dirty="0"/>
              <a:t>生活歌 </a:t>
            </a:r>
          </a:p>
          <a:p>
            <a:pPr>
              <a:lnSpc>
                <a:spcPct val="150000"/>
              </a:lnSpc>
            </a:pPr>
            <a:r>
              <a:rPr lang="en-US" altLang="zh-CN" dirty="0"/>
              <a:t>D:</a:t>
            </a:r>
            <a:r>
              <a:rPr lang="zh-CN" altLang="en-US" dirty="0"/>
              <a:t>情歌</a:t>
            </a:r>
          </a:p>
        </p:txBody>
      </p:sp>
      <p:sp>
        <p:nvSpPr>
          <p:cNvPr id="3" name="文本框 2"/>
          <p:cNvSpPr txBox="1"/>
          <p:nvPr/>
        </p:nvSpPr>
        <p:spPr>
          <a:xfrm>
            <a:off x="1088571" y="522514"/>
            <a:ext cx="510540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随堂测试</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616929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8571" y="1654629"/>
            <a:ext cx="9514115" cy="2169825"/>
          </a:xfrm>
          <a:prstGeom prst="rect">
            <a:avLst/>
          </a:prstGeom>
          <a:noFill/>
        </p:spPr>
        <p:txBody>
          <a:bodyPr wrap="square" rtlCol="0">
            <a:spAutoFit/>
          </a:bodyPr>
          <a:lstStyle/>
          <a:p>
            <a:pPr>
              <a:lnSpc>
                <a:spcPct val="150000"/>
              </a:lnSpc>
            </a:pPr>
            <a:r>
              <a:rPr lang="zh-CN" altLang="en-US" dirty="0"/>
              <a:t>苏北的歌曲</a:t>
            </a:r>
            <a:r>
              <a:rPr lang="en-US" altLang="zh-CN" dirty="0"/>
              <a:t>《</a:t>
            </a:r>
            <a:r>
              <a:rPr lang="zh-CN" altLang="en-US" dirty="0"/>
              <a:t>不平歌</a:t>
            </a:r>
            <a:r>
              <a:rPr lang="en-US" altLang="zh-CN" dirty="0"/>
              <a:t>》</a:t>
            </a:r>
            <a:r>
              <a:rPr lang="zh-CN" altLang="en-US" dirty="0"/>
              <a:t>是一首（ </a:t>
            </a:r>
            <a:r>
              <a:rPr lang="zh-CN" altLang="en-US" dirty="0" smtClean="0"/>
              <a:t>）</a:t>
            </a:r>
            <a:endParaRPr lang="zh-CN" altLang="en-US" dirty="0"/>
          </a:p>
          <a:p>
            <a:pPr>
              <a:lnSpc>
                <a:spcPct val="150000"/>
              </a:lnSpc>
            </a:pPr>
            <a:r>
              <a:rPr lang="en-US" altLang="zh-CN" dirty="0"/>
              <a:t>A:</a:t>
            </a:r>
            <a:r>
              <a:rPr lang="zh-CN" altLang="en-US" dirty="0"/>
              <a:t>劳动歌 </a:t>
            </a:r>
          </a:p>
          <a:p>
            <a:pPr>
              <a:lnSpc>
                <a:spcPct val="150000"/>
              </a:lnSpc>
            </a:pPr>
            <a:r>
              <a:rPr lang="en-US" altLang="zh-CN" dirty="0"/>
              <a:t>B:</a:t>
            </a:r>
            <a:r>
              <a:rPr lang="zh-CN" altLang="en-US" dirty="0"/>
              <a:t>儿歌 </a:t>
            </a:r>
          </a:p>
          <a:p>
            <a:pPr>
              <a:lnSpc>
                <a:spcPct val="150000"/>
              </a:lnSpc>
            </a:pPr>
            <a:r>
              <a:rPr lang="en-US" altLang="zh-CN" dirty="0">
                <a:solidFill>
                  <a:srgbClr val="FF0000"/>
                </a:solidFill>
              </a:rPr>
              <a:t>C:</a:t>
            </a:r>
            <a:r>
              <a:rPr lang="zh-CN" altLang="en-US" dirty="0">
                <a:solidFill>
                  <a:srgbClr val="FF0000"/>
                </a:solidFill>
              </a:rPr>
              <a:t>生活歌</a:t>
            </a:r>
            <a:r>
              <a:rPr lang="zh-CN" altLang="en-US" dirty="0"/>
              <a:t> </a:t>
            </a:r>
          </a:p>
          <a:p>
            <a:pPr>
              <a:lnSpc>
                <a:spcPct val="150000"/>
              </a:lnSpc>
            </a:pPr>
            <a:r>
              <a:rPr lang="en-US" altLang="zh-CN" dirty="0"/>
              <a:t>D:</a:t>
            </a:r>
            <a:r>
              <a:rPr lang="zh-CN" altLang="en-US" dirty="0"/>
              <a:t>情歌</a:t>
            </a:r>
          </a:p>
        </p:txBody>
      </p:sp>
      <p:sp>
        <p:nvSpPr>
          <p:cNvPr id="3" name="文本框 2"/>
          <p:cNvSpPr txBox="1"/>
          <p:nvPr/>
        </p:nvSpPr>
        <p:spPr>
          <a:xfrm>
            <a:off x="1088571" y="522514"/>
            <a:ext cx="510540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随堂测试</a:t>
            </a:r>
            <a:endParaRPr kumimoji="1" lang="zh-CN" altLang="en-US" sz="2400" dirty="0">
              <a:latin typeface="Microsoft YaHei" charset="-122"/>
              <a:ea typeface="Microsoft YaHei" charset="-122"/>
              <a:cs typeface="Microsoft YaHei" charset="-122"/>
            </a:endParaRPr>
          </a:p>
        </p:txBody>
      </p:sp>
      <p:sp>
        <p:nvSpPr>
          <p:cNvPr id="4" name="文本框 3"/>
          <p:cNvSpPr txBox="1"/>
          <p:nvPr/>
        </p:nvSpPr>
        <p:spPr>
          <a:xfrm>
            <a:off x="1088571" y="4702628"/>
            <a:ext cx="8725466" cy="369332"/>
          </a:xfrm>
          <a:prstGeom prst="rect">
            <a:avLst/>
          </a:prstGeom>
          <a:noFill/>
        </p:spPr>
        <p:txBody>
          <a:bodyPr wrap="none" rtlCol="0">
            <a:spAutoFit/>
          </a:bodyPr>
          <a:lstStyle/>
          <a:p>
            <a:r>
              <a:rPr lang="zh-CN" altLang="en-US" dirty="0" smtClean="0"/>
              <a:t>注：苏北</a:t>
            </a:r>
            <a:r>
              <a:rPr lang="zh-CN" altLang="en-US" dirty="0"/>
              <a:t>的</a:t>
            </a:r>
            <a:r>
              <a:rPr lang="en-US" altLang="zh-CN" dirty="0"/>
              <a:t>《</a:t>
            </a:r>
            <a:r>
              <a:rPr lang="zh-CN" altLang="en-US" dirty="0"/>
              <a:t>不平歌</a:t>
            </a:r>
            <a:r>
              <a:rPr lang="en-US" altLang="zh-CN" dirty="0"/>
              <a:t>》</a:t>
            </a:r>
            <a:r>
              <a:rPr lang="zh-CN" altLang="en-US" dirty="0"/>
              <a:t>以高度精炼的语言揭露了不合理的社会现实，是一首生活歌。</a:t>
            </a:r>
            <a:endParaRPr kumimoji="1" lang="zh-CN" altLang="en-US" dirty="0"/>
          </a:p>
        </p:txBody>
      </p:sp>
    </p:spTree>
    <p:extLst>
      <p:ext uri="{BB962C8B-B14F-4D97-AF65-F5344CB8AC3E}">
        <p14:creationId xmlns:p14="http://schemas.microsoft.com/office/powerpoint/2010/main" val="1304208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8571" y="1654629"/>
            <a:ext cx="9514115" cy="2543132"/>
          </a:xfrm>
          <a:prstGeom prst="rect">
            <a:avLst/>
          </a:prstGeom>
          <a:noFill/>
        </p:spPr>
        <p:txBody>
          <a:bodyPr wrap="square" rtlCol="0">
            <a:spAutoFit/>
          </a:bodyPr>
          <a:lstStyle/>
          <a:p>
            <a:pPr>
              <a:lnSpc>
                <a:spcPct val="150000"/>
              </a:lnSpc>
            </a:pPr>
            <a:r>
              <a:rPr lang="zh-CN" altLang="en-US" dirty="0"/>
              <a:t>（ ）是劳动人民有感于切身政治状况而创作的歌谣，它鲜明地反映出各个时代社会政治的面貌，具有重要的历史价值</a:t>
            </a:r>
            <a:r>
              <a:rPr lang="zh-CN" altLang="en-US" dirty="0" smtClean="0"/>
              <a:t>。</a:t>
            </a:r>
            <a:endParaRPr lang="zh-CN" altLang="en-US" dirty="0"/>
          </a:p>
          <a:p>
            <a:pPr>
              <a:lnSpc>
                <a:spcPct val="150000"/>
              </a:lnSpc>
            </a:pPr>
            <a:r>
              <a:rPr lang="en-US" altLang="zh-CN" dirty="0"/>
              <a:t>A:</a:t>
            </a:r>
            <a:r>
              <a:rPr lang="zh-CN" altLang="en-US" dirty="0"/>
              <a:t>仪式歌</a:t>
            </a:r>
          </a:p>
          <a:p>
            <a:pPr>
              <a:lnSpc>
                <a:spcPct val="150000"/>
              </a:lnSpc>
            </a:pPr>
            <a:r>
              <a:rPr lang="en-US" altLang="zh-CN" dirty="0"/>
              <a:t>B: </a:t>
            </a:r>
            <a:r>
              <a:rPr lang="zh-CN" altLang="en-US" dirty="0"/>
              <a:t>劳动歌</a:t>
            </a:r>
          </a:p>
          <a:p>
            <a:pPr>
              <a:lnSpc>
                <a:spcPct val="150000"/>
              </a:lnSpc>
            </a:pPr>
            <a:r>
              <a:rPr lang="en-US" altLang="zh-CN" dirty="0"/>
              <a:t>C:</a:t>
            </a:r>
            <a:r>
              <a:rPr lang="zh-CN" altLang="en-US" dirty="0"/>
              <a:t>时政歌</a:t>
            </a:r>
          </a:p>
          <a:p>
            <a:pPr>
              <a:lnSpc>
                <a:spcPct val="150000"/>
              </a:lnSpc>
            </a:pPr>
            <a:r>
              <a:rPr lang="en-US" altLang="zh-CN" dirty="0"/>
              <a:t>D: </a:t>
            </a:r>
            <a:r>
              <a:rPr lang="zh-CN" altLang="en-US" dirty="0"/>
              <a:t>生活歌</a:t>
            </a:r>
          </a:p>
        </p:txBody>
      </p:sp>
      <p:sp>
        <p:nvSpPr>
          <p:cNvPr id="3" name="文本框 2"/>
          <p:cNvSpPr txBox="1"/>
          <p:nvPr/>
        </p:nvSpPr>
        <p:spPr>
          <a:xfrm>
            <a:off x="1088571" y="522514"/>
            <a:ext cx="510540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随堂测试</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4442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422" y="2923327"/>
            <a:ext cx="3500746" cy="1855887"/>
          </a:xfrm>
          <a:prstGeom prst="rect">
            <a:avLst/>
          </a:prstGeom>
        </p:spPr>
      </p:pic>
      <p:sp>
        <p:nvSpPr>
          <p:cNvPr id="9" name="TextBox 8"/>
          <p:cNvSpPr txBox="1"/>
          <p:nvPr/>
        </p:nvSpPr>
        <p:spPr>
          <a:xfrm>
            <a:off x="9695568" y="5152947"/>
            <a:ext cx="1980029" cy="553998"/>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smtClean="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孔雀东南飞</a:t>
            </a: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p>
        </p:txBody>
      </p:sp>
      <p:sp>
        <p:nvSpPr>
          <p:cNvPr id="4" name="五边形 3"/>
          <p:cNvSpPr/>
          <p:nvPr/>
        </p:nvSpPr>
        <p:spPr>
          <a:xfrm flipH="1">
            <a:off x="4488714" y="10710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6" name="文本框 5"/>
          <p:cNvSpPr txBox="1"/>
          <p:nvPr/>
        </p:nvSpPr>
        <p:spPr>
          <a:xfrm>
            <a:off x="643879" y="1916892"/>
            <a:ext cx="8500120" cy="2308324"/>
          </a:xfrm>
          <a:prstGeom prst="rect">
            <a:avLst/>
          </a:prstGeom>
          <a:noFill/>
        </p:spPr>
        <p:txBody>
          <a:bodyPr wrap="square" rtlCol="0" anchor="t">
            <a:spAutoFit/>
          </a:bodyPr>
          <a:lstStyle/>
          <a:p>
            <a:pPr marL="457200" marR="0" lvl="0" indent="-457200" algn="l" defTabSz="914400" rtl="0" eaLnBrk="1" fontAlgn="base" latinLnBrk="0" hangingPunct="0">
              <a:lnSpc>
                <a:spcPct val="150000"/>
              </a:lnSpc>
              <a:spcBef>
                <a:spcPct val="0"/>
              </a:spcBef>
              <a:spcAft>
                <a:spcPct val="0"/>
              </a:spcAft>
              <a:buClrTx/>
              <a:buSzTx/>
              <a:buFontTx/>
              <a:buAutoNum type="arabicPeriod"/>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a:t>
            </a:r>
            <a:r>
              <a:rPr kumimoji="0" lang="zh-CN" altLang="en-US" sz="2400" b="0"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叙事</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长诗</a:t>
            </a:r>
            <a:endParaRPr kumimoji="0" lang="en-US" altLang="zh-CN"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457200" marR="0" lvl="0" indent="-457200" algn="l" defTabSz="914400" rtl="0" eaLnBrk="1" fontAlgn="base" latinLnBrk="0" hangingPunct="0">
              <a:lnSpc>
                <a:spcPct val="150000"/>
              </a:lnSpc>
              <a:spcBef>
                <a:spcPct val="0"/>
              </a:spcBef>
              <a:spcAft>
                <a:spcPct val="0"/>
              </a:spcAft>
              <a:buClrTx/>
              <a:buSzTx/>
              <a:buFontTx/>
              <a:buAutoNum type="arabicPeriod"/>
              <a:tabLst/>
              <a:defRPr/>
            </a:pPr>
            <a:endParaRPr lang="en-US" altLang="zh-CN" sz="2400" dirty="0" smtClean="0">
              <a:solidFill>
                <a:prstClr val="black"/>
              </a:solidFill>
              <a:latin typeface="微软雅黑" panose="020B0503020204020204" charset="-122"/>
              <a:ea typeface="微软雅黑" panose="020B0503020204020204" charset="-122"/>
              <a:cs typeface="Calibri" panose="020F0502020204030204" charset="0"/>
              <a:sym typeface="+mn-ea"/>
            </a:endParaRPr>
          </a:p>
          <a:p>
            <a:pPr marL="457200" marR="0" lvl="0" indent="-457200" algn="l" defTabSz="914400" rtl="0" eaLnBrk="1" fontAlgn="base" latinLnBrk="0" hangingPunct="0">
              <a:lnSpc>
                <a:spcPct val="150000"/>
              </a:lnSpc>
              <a:spcBef>
                <a:spcPct val="0"/>
              </a:spcBef>
              <a:spcAft>
                <a:spcPct val="0"/>
              </a:spcAft>
              <a:buClrTx/>
              <a:buSzTx/>
              <a:buFontTx/>
              <a:buAutoNum type="arabicPeriod"/>
              <a:tabLst/>
              <a:defRPr/>
            </a:pPr>
            <a:endParaRPr lang="en-US" altLang="zh-CN" sz="2400" dirty="0" smtClean="0">
              <a:solidFill>
                <a:prstClr val="black"/>
              </a:solidFill>
              <a:latin typeface="微软雅黑" panose="020B0503020204020204" charset="-122"/>
              <a:ea typeface="微软雅黑" panose="020B0503020204020204" charset="-122"/>
              <a:cs typeface="Calibri" panose="020F0502020204030204" charset="0"/>
              <a:sym typeface="+mn-ea"/>
            </a:endParaRPr>
          </a:p>
          <a:p>
            <a:pPr marL="457200" marR="0" lvl="0" indent="-457200" algn="l" defTabSz="914400" rtl="0" eaLnBrk="1" fontAlgn="base" latinLnBrk="0" hangingPunct="0">
              <a:lnSpc>
                <a:spcPct val="150000"/>
              </a:lnSpc>
              <a:spcBef>
                <a:spcPct val="0"/>
              </a:spcBef>
              <a:spcAft>
                <a:spcPct val="0"/>
              </a:spcAft>
              <a:buClrTx/>
              <a:buSzTx/>
              <a:buFontTx/>
              <a:buAutoNum type="arabicPeriod"/>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a:t>
            </a:r>
            <a:r>
              <a:rPr kumimoji="0" lang="zh-CN" altLang="en-US" sz="2400" b="0"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抒情</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长诗</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4"/>
          <a:stretch>
            <a:fillRect/>
          </a:stretch>
        </p:blipFill>
        <p:spPr>
          <a:xfrm>
            <a:off x="9143999" y="19659"/>
            <a:ext cx="3083169" cy="1393889"/>
          </a:xfrm>
          <a:prstGeom prst="rect">
            <a:avLst/>
          </a:prstGeom>
        </p:spPr>
      </p:pic>
      <p:sp>
        <p:nvSpPr>
          <p:cNvPr id="10" name="文本框 9"/>
          <p:cNvSpPr txBox="1"/>
          <p:nvPr/>
        </p:nvSpPr>
        <p:spPr>
          <a:xfrm>
            <a:off x="144780" y="90805"/>
            <a:ext cx="3098925"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7.1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民间长诗界说</a:t>
            </a:r>
          </a:p>
        </p:txBody>
      </p:sp>
      <p:sp>
        <p:nvSpPr>
          <p:cNvPr id="11" name="矩形 10"/>
          <p:cNvSpPr/>
          <p:nvPr/>
        </p:nvSpPr>
        <p:spPr>
          <a:xfrm>
            <a:off x="145047" y="965761"/>
            <a:ext cx="4136069" cy="738664"/>
          </a:xfrm>
          <a:prstGeom prst="rect">
            <a:avLst/>
          </a:prstGeom>
        </p:spPr>
        <p:txBody>
          <a:bodyPr wrap="non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smtClean="0">
                <a:solidFill>
                  <a:srgbClr val="0070C0"/>
                </a:solidFill>
                <a:latin typeface="微软雅黑" panose="020B0503020204020204" charset="-122"/>
                <a:ea typeface="微软雅黑" panose="020B0503020204020204" charset="-122"/>
                <a:cs typeface="Calibri" panose="020F0502020204030204" charset="0"/>
              </a:rPr>
              <a:t>7.1.2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民间长诗</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的</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rPr>
              <a:t>分类</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Tree>
    <p:custDataLst>
      <p:tags r:id="rId1"/>
    </p:custDataLst>
    <p:extLst>
      <p:ext uri="{BB962C8B-B14F-4D97-AF65-F5344CB8AC3E}">
        <p14:creationId xmlns:p14="http://schemas.microsoft.com/office/powerpoint/2010/main" val="14303939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8571" y="1654629"/>
            <a:ext cx="9514115" cy="2585323"/>
          </a:xfrm>
          <a:prstGeom prst="rect">
            <a:avLst/>
          </a:prstGeom>
          <a:noFill/>
        </p:spPr>
        <p:txBody>
          <a:bodyPr wrap="square" rtlCol="0">
            <a:spAutoFit/>
          </a:bodyPr>
          <a:lstStyle/>
          <a:p>
            <a:pPr>
              <a:lnSpc>
                <a:spcPct val="150000"/>
              </a:lnSpc>
            </a:pPr>
            <a:r>
              <a:rPr lang="zh-CN" altLang="en-US" dirty="0"/>
              <a:t>（ ）是劳动人民有感于切身政治状况而创作的歌谣，它鲜明地反映出各个时代社会政治的面貌，具有重要的历史价值</a:t>
            </a:r>
            <a:r>
              <a:rPr lang="zh-CN" altLang="en-US" dirty="0" smtClean="0"/>
              <a:t>。</a:t>
            </a:r>
            <a:endParaRPr lang="zh-CN" altLang="en-US" dirty="0"/>
          </a:p>
          <a:p>
            <a:pPr>
              <a:lnSpc>
                <a:spcPct val="150000"/>
              </a:lnSpc>
            </a:pPr>
            <a:r>
              <a:rPr lang="en-US" altLang="zh-CN" dirty="0"/>
              <a:t>A:</a:t>
            </a:r>
            <a:r>
              <a:rPr lang="zh-CN" altLang="en-US" dirty="0"/>
              <a:t>仪式歌</a:t>
            </a:r>
          </a:p>
          <a:p>
            <a:pPr>
              <a:lnSpc>
                <a:spcPct val="150000"/>
              </a:lnSpc>
            </a:pPr>
            <a:r>
              <a:rPr lang="en-US" altLang="zh-CN" dirty="0"/>
              <a:t>B: </a:t>
            </a:r>
            <a:r>
              <a:rPr lang="zh-CN" altLang="en-US" dirty="0"/>
              <a:t>劳动歌</a:t>
            </a:r>
          </a:p>
          <a:p>
            <a:pPr>
              <a:lnSpc>
                <a:spcPct val="150000"/>
              </a:lnSpc>
            </a:pPr>
            <a:r>
              <a:rPr lang="en-US" altLang="zh-CN" dirty="0">
                <a:solidFill>
                  <a:srgbClr val="FF0000"/>
                </a:solidFill>
              </a:rPr>
              <a:t>C:</a:t>
            </a:r>
            <a:r>
              <a:rPr lang="zh-CN" altLang="en-US" dirty="0">
                <a:solidFill>
                  <a:srgbClr val="FF0000"/>
                </a:solidFill>
              </a:rPr>
              <a:t>时政歌</a:t>
            </a:r>
          </a:p>
          <a:p>
            <a:pPr>
              <a:lnSpc>
                <a:spcPct val="150000"/>
              </a:lnSpc>
            </a:pPr>
            <a:r>
              <a:rPr lang="en-US" altLang="zh-CN" dirty="0"/>
              <a:t>D: </a:t>
            </a:r>
            <a:r>
              <a:rPr lang="zh-CN" altLang="en-US" dirty="0"/>
              <a:t>生活歌</a:t>
            </a:r>
          </a:p>
        </p:txBody>
      </p:sp>
      <p:sp>
        <p:nvSpPr>
          <p:cNvPr id="3" name="文本框 2"/>
          <p:cNvSpPr txBox="1"/>
          <p:nvPr/>
        </p:nvSpPr>
        <p:spPr>
          <a:xfrm>
            <a:off x="1088571" y="522514"/>
            <a:ext cx="510540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随堂测试</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822640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8571" y="1654629"/>
            <a:ext cx="9514115" cy="2585323"/>
          </a:xfrm>
          <a:prstGeom prst="rect">
            <a:avLst/>
          </a:prstGeom>
          <a:noFill/>
        </p:spPr>
        <p:txBody>
          <a:bodyPr wrap="square" rtlCol="0">
            <a:spAutoFit/>
          </a:bodyPr>
          <a:lstStyle/>
          <a:p>
            <a:r>
              <a:rPr lang="zh-CN" altLang="en-US" dirty="0"/>
              <a:t>“张打铁，李打铁，打把刀，送姐姐，姐姐留我歇，我不歇，我要回去打夜铁</a:t>
            </a:r>
            <a:r>
              <a:rPr lang="en-US" altLang="zh-CN" dirty="0"/>
              <a:t>……”</a:t>
            </a:r>
            <a:r>
              <a:rPr lang="zh-CN" altLang="en-US" dirty="0"/>
              <a:t>属于（ ）。</a:t>
            </a:r>
            <a:br>
              <a:rPr lang="zh-CN" altLang="en-US" dirty="0"/>
            </a:br>
            <a:endParaRPr lang="zh-CN" altLang="en-US" dirty="0"/>
          </a:p>
          <a:p>
            <a:r>
              <a:rPr lang="en-US" altLang="zh-CN" dirty="0"/>
              <a:t>A:</a:t>
            </a:r>
            <a:r>
              <a:rPr lang="zh-CN" altLang="en-US" dirty="0"/>
              <a:t>仪式歌</a:t>
            </a:r>
            <a:br>
              <a:rPr lang="zh-CN" altLang="en-US" dirty="0"/>
            </a:br>
            <a:endParaRPr lang="zh-CN" altLang="en-US" dirty="0"/>
          </a:p>
          <a:p>
            <a:r>
              <a:rPr lang="en-US" altLang="zh-CN" dirty="0"/>
              <a:t>B:</a:t>
            </a:r>
            <a:r>
              <a:rPr lang="zh-CN" altLang="en-US" dirty="0"/>
              <a:t>生活歌</a:t>
            </a:r>
            <a:br>
              <a:rPr lang="zh-CN" altLang="en-US" dirty="0"/>
            </a:br>
            <a:endParaRPr lang="zh-CN" altLang="en-US" dirty="0"/>
          </a:p>
          <a:p>
            <a:r>
              <a:rPr lang="en-US" altLang="zh-CN" dirty="0"/>
              <a:t>C:</a:t>
            </a:r>
            <a:r>
              <a:rPr lang="zh-CN" altLang="en-US" dirty="0"/>
              <a:t>儿歌</a:t>
            </a:r>
            <a:br>
              <a:rPr lang="zh-CN" altLang="en-US" dirty="0"/>
            </a:br>
            <a:endParaRPr lang="zh-CN" altLang="en-US" dirty="0"/>
          </a:p>
          <a:p>
            <a:r>
              <a:rPr lang="en-US" altLang="zh-CN" dirty="0"/>
              <a:t>D:</a:t>
            </a:r>
            <a:r>
              <a:rPr lang="zh-CN" altLang="en-US" dirty="0"/>
              <a:t>劳动歌</a:t>
            </a:r>
          </a:p>
        </p:txBody>
      </p:sp>
      <p:sp>
        <p:nvSpPr>
          <p:cNvPr id="3" name="文本框 2"/>
          <p:cNvSpPr txBox="1"/>
          <p:nvPr/>
        </p:nvSpPr>
        <p:spPr>
          <a:xfrm>
            <a:off x="1088571" y="522514"/>
            <a:ext cx="510540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随堂测试</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50708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8571" y="1654629"/>
            <a:ext cx="9514115" cy="2585323"/>
          </a:xfrm>
          <a:prstGeom prst="rect">
            <a:avLst/>
          </a:prstGeom>
          <a:noFill/>
        </p:spPr>
        <p:txBody>
          <a:bodyPr wrap="square" rtlCol="0">
            <a:spAutoFit/>
          </a:bodyPr>
          <a:lstStyle/>
          <a:p>
            <a:r>
              <a:rPr lang="zh-CN" altLang="en-US" dirty="0"/>
              <a:t>“张打铁，李打铁，打把刀，送姐姐，姐姐留我歇，我不歇，我要回去打夜铁</a:t>
            </a:r>
            <a:r>
              <a:rPr lang="en-US" altLang="zh-CN" dirty="0"/>
              <a:t>……”</a:t>
            </a:r>
            <a:r>
              <a:rPr lang="zh-CN" altLang="en-US" dirty="0"/>
              <a:t>属于（ ）。</a:t>
            </a:r>
            <a:br>
              <a:rPr lang="zh-CN" altLang="en-US" dirty="0"/>
            </a:br>
            <a:endParaRPr lang="zh-CN" altLang="en-US" dirty="0"/>
          </a:p>
          <a:p>
            <a:r>
              <a:rPr lang="en-US" altLang="zh-CN" dirty="0"/>
              <a:t>A:</a:t>
            </a:r>
            <a:r>
              <a:rPr lang="zh-CN" altLang="en-US" dirty="0"/>
              <a:t>仪式歌</a:t>
            </a:r>
            <a:br>
              <a:rPr lang="zh-CN" altLang="en-US" dirty="0"/>
            </a:br>
            <a:endParaRPr lang="zh-CN" altLang="en-US" dirty="0"/>
          </a:p>
          <a:p>
            <a:r>
              <a:rPr lang="en-US" altLang="zh-CN" dirty="0"/>
              <a:t>B:</a:t>
            </a:r>
            <a:r>
              <a:rPr lang="zh-CN" altLang="en-US" dirty="0"/>
              <a:t>生活歌</a:t>
            </a:r>
            <a:br>
              <a:rPr lang="zh-CN" altLang="en-US" dirty="0"/>
            </a:br>
            <a:endParaRPr lang="zh-CN" altLang="en-US" dirty="0"/>
          </a:p>
          <a:p>
            <a:r>
              <a:rPr lang="en-US" altLang="zh-CN" dirty="0"/>
              <a:t>C:</a:t>
            </a:r>
            <a:r>
              <a:rPr lang="zh-CN" altLang="en-US" dirty="0"/>
              <a:t>儿歌</a:t>
            </a:r>
            <a:br>
              <a:rPr lang="zh-CN" altLang="en-US" dirty="0"/>
            </a:br>
            <a:endParaRPr lang="zh-CN" altLang="en-US" dirty="0"/>
          </a:p>
          <a:p>
            <a:r>
              <a:rPr lang="en-US" altLang="zh-CN" dirty="0">
                <a:solidFill>
                  <a:srgbClr val="FF0000"/>
                </a:solidFill>
              </a:rPr>
              <a:t>D:</a:t>
            </a:r>
            <a:r>
              <a:rPr lang="zh-CN" altLang="en-US" dirty="0">
                <a:solidFill>
                  <a:srgbClr val="FF0000"/>
                </a:solidFill>
              </a:rPr>
              <a:t>劳动歌</a:t>
            </a:r>
          </a:p>
        </p:txBody>
      </p:sp>
      <p:sp>
        <p:nvSpPr>
          <p:cNvPr id="3" name="文本框 2"/>
          <p:cNvSpPr txBox="1"/>
          <p:nvPr/>
        </p:nvSpPr>
        <p:spPr>
          <a:xfrm>
            <a:off x="1088571" y="522514"/>
            <a:ext cx="5105400" cy="461665"/>
          </a:xfrm>
          <a:prstGeom prst="rect">
            <a:avLst/>
          </a:prstGeom>
          <a:noFill/>
        </p:spPr>
        <p:txBody>
          <a:bodyPr wrap="square" rtlCol="0">
            <a:spAutoFit/>
          </a:bodyPr>
          <a:lstStyle/>
          <a:p>
            <a:r>
              <a:rPr kumimoji="1" lang="zh-CN" altLang="en-US" sz="2400" dirty="0" smtClean="0">
                <a:latin typeface="Microsoft YaHei" charset="-122"/>
                <a:ea typeface="Microsoft YaHei" charset="-122"/>
                <a:cs typeface="Microsoft YaHei" charset="-122"/>
              </a:rPr>
              <a:t>随堂测试</a:t>
            </a:r>
            <a:endParaRPr kumimoji="1" lang="zh-CN" alt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358117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flipH="1">
            <a:off x="3826409" y="21828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4" name="文本框 3"/>
          <p:cNvSpPr txBox="1"/>
          <p:nvPr/>
        </p:nvSpPr>
        <p:spPr>
          <a:xfrm>
            <a:off x="153035" y="7620"/>
            <a:ext cx="3891915" cy="73723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二、民间歌谣的分类</a:t>
            </a:r>
          </a:p>
        </p:txBody>
      </p:sp>
      <p:pic>
        <p:nvPicPr>
          <p:cNvPr id="5" name="图片 4" descr="歌谣的分类"/>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99770" y="744855"/>
            <a:ext cx="9345295" cy="5625465"/>
          </a:xfrm>
          <a:prstGeom prst="rect">
            <a:avLst/>
          </a:prstGeom>
        </p:spPr>
      </p:pic>
    </p:spTree>
    <p:custDataLst>
      <p:tags r:id="rId1"/>
    </p:custDataLst>
    <p:extLst>
      <p:ext uri="{BB962C8B-B14F-4D97-AF65-F5344CB8AC3E}">
        <p14:creationId xmlns:p14="http://schemas.microsoft.com/office/powerpoint/2010/main" val="16465861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10475507" cy="3448116"/>
            <a:chOff x="622851" y="1180019"/>
            <a:chExt cx="10475507"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第八章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民间歌谣</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4263087"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歌谣的界定与分类</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236583"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民间歌谣的特征</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9" y="4022538"/>
              <a:ext cx="6581879"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民间歌谣的价值、传承及其研究</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6999209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3911" y="1936254"/>
            <a:ext cx="8297092" cy="175432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400" b="1" dirty="0" smtClean="0">
                <a:solidFill>
                  <a:srgbClr val="0070C0"/>
                </a:solidFill>
                <a:latin typeface="微软雅黑" panose="020B0503020204020204" charset="-122"/>
                <a:ea typeface="微软雅黑" panose="020B0503020204020204" charset="-122"/>
              </a:rPr>
              <a:t>（</a:t>
            </a:r>
            <a:r>
              <a:rPr lang="en-US" altLang="zh-CN" sz="2400" b="1" dirty="0" smtClean="0">
                <a:solidFill>
                  <a:srgbClr val="0070C0"/>
                </a:solidFill>
                <a:latin typeface="微软雅黑" panose="020B0503020204020204" charset="-122"/>
                <a:ea typeface="微软雅黑" panose="020B0503020204020204" charset="-122"/>
              </a:rPr>
              <a:t>1</a:t>
            </a:r>
            <a:r>
              <a:rPr lang="zh-CN" altLang="en-US" sz="2400" b="1" dirty="0" smtClean="0">
                <a:solidFill>
                  <a:srgbClr val="0070C0"/>
                </a:solidFill>
                <a:latin typeface="微软雅黑" panose="020B0503020204020204" charset="-122"/>
                <a:ea typeface="微软雅黑" panose="020B0503020204020204" charset="-122"/>
              </a:rPr>
              <a:t>）</a:t>
            </a:r>
            <a:r>
              <a:rPr kumimoji="0" lang="zh-CN" alt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rPr>
              <a:t>情意</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rPr>
              <a:t>真切，袒露心声</a:t>
            </a:r>
            <a:r>
              <a:rPr kumimoji="0" lang="zh-CN" alt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rPr>
              <a:t>。</a:t>
            </a:r>
            <a:endPar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endParaRPr>
          </a:p>
          <a:p>
            <a:pPr>
              <a:lnSpc>
                <a:spcPct val="150000"/>
              </a:lnSpc>
              <a:defRPr/>
            </a:pPr>
            <a:r>
              <a:rPr lang="zh-CN" altLang="en-US" sz="2400" b="1" dirty="0" smtClean="0">
                <a:solidFill>
                  <a:srgbClr val="0070C0"/>
                </a:solidFill>
                <a:latin typeface="微软雅黑" panose="020B0503020204020204" charset="-122"/>
                <a:ea typeface="微软雅黑" panose="020B0503020204020204" charset="-122"/>
              </a:rPr>
              <a:t>（</a:t>
            </a:r>
            <a:r>
              <a:rPr lang="en-US" altLang="zh-CN" sz="2400" b="1" dirty="0" smtClean="0">
                <a:solidFill>
                  <a:srgbClr val="0070C0"/>
                </a:solidFill>
                <a:latin typeface="微软雅黑" panose="020B0503020204020204" charset="-122"/>
                <a:ea typeface="微软雅黑" panose="020B0503020204020204" charset="-122"/>
              </a:rPr>
              <a:t>2</a:t>
            </a:r>
            <a:r>
              <a:rPr lang="zh-CN" altLang="en-US" sz="2400" b="1" dirty="0" smtClean="0">
                <a:solidFill>
                  <a:srgbClr val="0070C0"/>
                </a:solidFill>
                <a:latin typeface="微软雅黑" panose="020B0503020204020204" charset="-122"/>
                <a:ea typeface="微软雅黑" panose="020B0503020204020204" charset="-122"/>
              </a:rPr>
              <a:t>）</a:t>
            </a:r>
            <a:r>
              <a:rPr lang="zh-CN" altLang="en-US" sz="2400" b="1" dirty="0">
                <a:solidFill>
                  <a:srgbClr val="0070C0"/>
                </a:solidFill>
                <a:latin typeface="微软雅黑" panose="020B0503020204020204" charset="-122"/>
                <a:ea typeface="微软雅黑" panose="020B0503020204020204" charset="-122"/>
              </a:rPr>
              <a:t>格调优美，形式多样。</a:t>
            </a:r>
            <a:endParaRPr lang="en-US" altLang="zh-CN" sz="2400" b="1" dirty="0">
              <a:solidFill>
                <a:srgbClr val="0070C0"/>
              </a:solidFill>
              <a:latin typeface="微软雅黑" panose="020B0503020204020204" charset="-122"/>
              <a:ea typeface="微软雅黑" panose="020B0503020204020204" charset="-122"/>
            </a:endParaRPr>
          </a:p>
          <a:p>
            <a:pPr>
              <a:lnSpc>
                <a:spcPct val="150000"/>
              </a:lnSpc>
              <a:defRPr/>
            </a:pPr>
            <a:r>
              <a:rPr kumimoji="0" lang="zh-CN" alt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rPr>
              <a:t>（</a:t>
            </a: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rPr>
              <a:t>3</a:t>
            </a:r>
            <a:r>
              <a:rPr lang="zh-CN" altLang="en-US" sz="2400" b="1" dirty="0">
                <a:solidFill>
                  <a:srgbClr val="0070C0"/>
                </a:solidFill>
                <a:latin typeface="微软雅黑" panose="020B0503020204020204" charset="-122"/>
                <a:ea typeface="微软雅黑" panose="020B0503020204020204" charset="-122"/>
              </a:rPr>
              <a:t>）运用多种方式抒情叙事，意境优美生动</a:t>
            </a:r>
            <a:r>
              <a:rPr lang="zh-CN" altLang="en-US" sz="2400" dirty="0" smtClean="0">
                <a:solidFill>
                  <a:srgbClr val="0070C0"/>
                </a:solidFill>
                <a:latin typeface="微软雅黑" panose="020B0503020204020204" charset="-122"/>
                <a:ea typeface="微软雅黑" panose="020B0503020204020204" charset="-122"/>
              </a:rPr>
              <a:t>。</a:t>
            </a:r>
            <a:endParaRPr lang="zh-CN" altLang="en-US" sz="2400" dirty="0">
              <a:solidFill>
                <a:srgbClr val="0070C0"/>
              </a:solidFill>
              <a:latin typeface="微软雅黑" panose="020B0503020204020204" charset="-122"/>
              <a:ea typeface="微软雅黑" panose="020B0503020204020204" charset="-122"/>
            </a:endParaRPr>
          </a:p>
        </p:txBody>
      </p:sp>
      <p:sp>
        <p:nvSpPr>
          <p:cNvPr id="6" name="五边形 5"/>
          <p:cNvSpPr/>
          <p:nvPr/>
        </p:nvSpPr>
        <p:spPr>
          <a:xfrm flipH="1">
            <a:off x="5401396" y="59582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简答题</a:t>
            </a:r>
          </a:p>
        </p:txBody>
      </p:sp>
      <p:sp>
        <p:nvSpPr>
          <p:cNvPr id="2" name="文本框 1"/>
          <p:cNvSpPr txBox="1"/>
          <p:nvPr/>
        </p:nvSpPr>
        <p:spPr>
          <a:xfrm>
            <a:off x="221615" y="159385"/>
            <a:ext cx="3457998"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8.2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民间歌谣的特征</a:t>
            </a:r>
          </a:p>
        </p:txBody>
      </p:sp>
      <p:sp>
        <p:nvSpPr>
          <p:cNvPr id="24" name="五边形 23"/>
          <p:cNvSpPr/>
          <p:nvPr/>
        </p:nvSpPr>
        <p:spPr>
          <a:xfrm flipH="1">
            <a:off x="5404659" y="12660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3" name="图片 2"/>
          <p:cNvPicPr>
            <a:picLocks noChangeAspect="1"/>
          </p:cNvPicPr>
          <p:nvPr/>
        </p:nvPicPr>
        <p:blipFill>
          <a:blip r:embed="rId4"/>
          <a:stretch>
            <a:fillRect/>
          </a:stretch>
        </p:blipFill>
        <p:spPr>
          <a:xfrm>
            <a:off x="8828974" y="0"/>
            <a:ext cx="3363025" cy="1346863"/>
          </a:xfrm>
          <a:prstGeom prst="rect">
            <a:avLst/>
          </a:prstGeom>
        </p:spPr>
      </p:pic>
    </p:spTree>
    <p:custDataLst>
      <p:tags r:id="rId1"/>
    </p:custDataLst>
    <p:extLst>
      <p:ext uri="{BB962C8B-B14F-4D97-AF65-F5344CB8AC3E}">
        <p14:creationId xmlns:p14="http://schemas.microsoft.com/office/powerpoint/2010/main" val="4486308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1883" y="1122528"/>
            <a:ext cx="8297092" cy="203132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400" b="1" dirty="0">
                <a:solidFill>
                  <a:srgbClr val="0070C0"/>
                </a:solidFill>
                <a:latin typeface="微软雅黑" panose="020B0503020204020204" charset="-122"/>
                <a:ea typeface="微软雅黑" panose="020B0503020204020204" charset="-122"/>
              </a:rPr>
              <a:t>8.2.1</a:t>
            </a:r>
            <a:r>
              <a:rPr kumimoji="0" 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rPr>
              <a:t> </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rPr>
              <a:t>情意真切，袒露心声。</a:t>
            </a: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例：</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哥一声来妹一声，好比先生教学生。</a:t>
            </a: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先生教学还有本，山歌无本句句真。（苗族）</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 name="五边形 5"/>
          <p:cNvSpPr/>
          <p:nvPr/>
        </p:nvSpPr>
        <p:spPr>
          <a:xfrm flipH="1">
            <a:off x="5401396" y="59582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简答题</a:t>
            </a:r>
          </a:p>
        </p:txBody>
      </p:sp>
      <p:sp>
        <p:nvSpPr>
          <p:cNvPr id="2" name="文本框 1"/>
          <p:cNvSpPr txBox="1"/>
          <p:nvPr/>
        </p:nvSpPr>
        <p:spPr>
          <a:xfrm>
            <a:off x="221615" y="159385"/>
            <a:ext cx="3457998"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8.2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民间歌谣的特征</a:t>
            </a:r>
          </a:p>
        </p:txBody>
      </p:sp>
      <p:sp>
        <p:nvSpPr>
          <p:cNvPr id="24" name="五边形 23"/>
          <p:cNvSpPr/>
          <p:nvPr/>
        </p:nvSpPr>
        <p:spPr>
          <a:xfrm flipH="1">
            <a:off x="5404659" y="12660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3" name="图片 2"/>
          <p:cNvPicPr>
            <a:picLocks noChangeAspect="1"/>
          </p:cNvPicPr>
          <p:nvPr/>
        </p:nvPicPr>
        <p:blipFill>
          <a:blip r:embed="rId4"/>
          <a:stretch>
            <a:fillRect/>
          </a:stretch>
        </p:blipFill>
        <p:spPr>
          <a:xfrm>
            <a:off x="8828974" y="0"/>
            <a:ext cx="3363025" cy="1346863"/>
          </a:xfrm>
          <a:prstGeom prst="rect">
            <a:avLst/>
          </a:prstGeom>
        </p:spPr>
      </p:pic>
    </p:spTree>
    <p:custDataLst>
      <p:tags r:id="rId1"/>
    </p:custDataLst>
    <p:extLst>
      <p:ext uri="{BB962C8B-B14F-4D97-AF65-F5344CB8AC3E}">
        <p14:creationId xmlns:p14="http://schemas.microsoft.com/office/powerpoint/2010/main" val="12891757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1883" y="1122528"/>
            <a:ext cx="8297092" cy="581057"/>
          </a:xfrm>
          <a:prstGeom prst="rect">
            <a:avLst/>
          </a:prstGeom>
        </p:spPr>
        <p:txBody>
          <a:bodyPr wrap="square">
            <a:spAutoFit/>
          </a:bodyPr>
          <a:lstStyle/>
          <a:p>
            <a:pPr lvl="0">
              <a:lnSpc>
                <a:spcPct val="150000"/>
              </a:lnSpc>
              <a:defRPr/>
            </a:pPr>
            <a:r>
              <a:rPr lang="en-US" altLang="zh-CN" sz="2400" b="1" dirty="0" smtClean="0">
                <a:solidFill>
                  <a:srgbClr val="0070C0"/>
                </a:solidFill>
                <a:latin typeface="微软雅黑" panose="020B0503020204020204" charset="-122"/>
                <a:ea typeface="微软雅黑" panose="020B0503020204020204" charset="-122"/>
              </a:rPr>
              <a:t>8.2.1</a:t>
            </a:r>
            <a:r>
              <a:rPr lang="zh-CN" altLang="en-US" sz="2400" b="1" dirty="0" smtClean="0">
                <a:solidFill>
                  <a:srgbClr val="0070C0"/>
                </a:solidFill>
                <a:latin typeface="微软雅黑" panose="020B0503020204020204" charset="-122"/>
                <a:ea typeface="微软雅黑" panose="020B0503020204020204" charset="-122"/>
              </a:rPr>
              <a:t> 格调</a:t>
            </a:r>
            <a:r>
              <a:rPr lang="zh-CN" altLang="en-US" sz="2400" b="1" dirty="0">
                <a:solidFill>
                  <a:srgbClr val="0070C0"/>
                </a:solidFill>
                <a:latin typeface="微软雅黑" panose="020B0503020204020204" charset="-122"/>
                <a:ea typeface="微软雅黑" panose="020B0503020204020204" charset="-122"/>
              </a:rPr>
              <a:t>优美，形式多样</a:t>
            </a:r>
            <a:r>
              <a:rPr lang="zh-CN" altLang="en-US" sz="2400" b="1" dirty="0" smtClean="0">
                <a:solidFill>
                  <a:srgbClr val="0070C0"/>
                </a:solidFill>
                <a:latin typeface="微软雅黑" panose="020B0503020204020204" charset="-122"/>
                <a:ea typeface="微软雅黑" panose="020B0503020204020204" charset="-122"/>
              </a:rPr>
              <a:t>。</a:t>
            </a:r>
            <a:endParaRPr lang="en-US" altLang="zh-CN" sz="2400" b="1" dirty="0" smtClean="0">
              <a:solidFill>
                <a:srgbClr val="0070C0"/>
              </a:solidFill>
              <a:latin typeface="微软雅黑" panose="020B0503020204020204" charset="-122"/>
              <a:ea typeface="微软雅黑" panose="020B0503020204020204" charset="-122"/>
            </a:endParaRPr>
          </a:p>
        </p:txBody>
      </p:sp>
      <p:sp>
        <p:nvSpPr>
          <p:cNvPr id="6" name="五边形 5"/>
          <p:cNvSpPr/>
          <p:nvPr/>
        </p:nvSpPr>
        <p:spPr>
          <a:xfrm flipH="1">
            <a:off x="5401396" y="59582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简答题</a:t>
            </a:r>
          </a:p>
        </p:txBody>
      </p:sp>
      <p:sp>
        <p:nvSpPr>
          <p:cNvPr id="2" name="文本框 1"/>
          <p:cNvSpPr txBox="1"/>
          <p:nvPr/>
        </p:nvSpPr>
        <p:spPr>
          <a:xfrm>
            <a:off x="221615" y="159385"/>
            <a:ext cx="3457998"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8.2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民间歌谣的特征</a:t>
            </a:r>
          </a:p>
        </p:txBody>
      </p:sp>
      <p:sp>
        <p:nvSpPr>
          <p:cNvPr id="24" name="五边形 23"/>
          <p:cNvSpPr/>
          <p:nvPr/>
        </p:nvSpPr>
        <p:spPr>
          <a:xfrm flipH="1">
            <a:off x="5404659" y="12660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3" name="图片 2"/>
          <p:cNvPicPr>
            <a:picLocks noChangeAspect="1"/>
          </p:cNvPicPr>
          <p:nvPr/>
        </p:nvPicPr>
        <p:blipFill>
          <a:blip r:embed="rId4"/>
          <a:stretch>
            <a:fillRect/>
          </a:stretch>
        </p:blipFill>
        <p:spPr>
          <a:xfrm>
            <a:off x="8828974" y="0"/>
            <a:ext cx="3363025" cy="1346863"/>
          </a:xfrm>
          <a:prstGeom prst="rect">
            <a:avLst/>
          </a:prstGeom>
        </p:spPr>
      </p:pic>
      <p:sp>
        <p:nvSpPr>
          <p:cNvPr id="7" name="文本框 6"/>
          <p:cNvSpPr txBox="1"/>
          <p:nvPr/>
        </p:nvSpPr>
        <p:spPr>
          <a:xfrm>
            <a:off x="366361" y="2195664"/>
            <a:ext cx="11447780" cy="1015663"/>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① 四句头</a:t>
            </a:r>
            <a:r>
              <a:rPr kumimoji="0" lang="zh-CN" altLang="en-US" sz="2000" i="0" u="none" strike="noStrike" kern="1200" cap="none" spc="0" normalizeH="0" baseline="0" noProof="0" dirty="0">
                <a:ln>
                  <a:noFill/>
                </a:ln>
                <a:solidFill>
                  <a:srgbClr val="FF0000"/>
                </a:solidFill>
                <a:effectLst/>
                <a:uLnTx/>
                <a:uFillTx/>
                <a:latin typeface="仿宋" panose="02010609060101010101" charset="-122"/>
                <a:ea typeface="仿宋" panose="02010609060101010101"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整齐的五言或七言，四六八句组成一节。</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仿宋" panose="02010609060101010101" charset="-122"/>
                <a:ea typeface="仿宋" panose="02010609060101010101" charset="-122"/>
                <a:cs typeface="+mn-cs"/>
                <a:sym typeface="+mn-ea"/>
              </a:rPr>
              <a:t>         </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山歌|不唱|忧愁|多，大路|不走|草成|窝，钢刀|不磨|生黄|锈，胸膛|不挺|背要|驼。</a:t>
            </a:r>
          </a:p>
        </p:txBody>
      </p:sp>
      <p:sp>
        <p:nvSpPr>
          <p:cNvPr id="8" name="文本框 7"/>
          <p:cNvSpPr txBox="1"/>
          <p:nvPr/>
        </p:nvSpPr>
        <p:spPr>
          <a:xfrm>
            <a:off x="366361" y="3611344"/>
            <a:ext cx="10144125" cy="1477328"/>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②  五句子：</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由七言五句构成一节或一首民歌。</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高山|顶上|一丘|田，郎半|边来|姐半|边，郎半|边来|种甘|草，</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姐半|边来|种黄|连，半边|苦来|半边|甜。</a:t>
            </a:r>
            <a:endPar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9" name="文本框 8"/>
          <p:cNvSpPr txBox="1"/>
          <p:nvPr/>
        </p:nvSpPr>
        <p:spPr>
          <a:xfrm>
            <a:off x="366361" y="5182137"/>
            <a:ext cx="10003790" cy="1169551"/>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③ 十字调：</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十字一行，三三四结构。</a:t>
            </a:r>
          </a:p>
          <a:p>
            <a:pPr marL="0" marR="0" lvl="0" indent="575945"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例：十月里，百样花，严霜杀死。</a:t>
            </a:r>
            <a:endPar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575945"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    孟姜女，送寒衣，哭倒长城。</a:t>
            </a:r>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9459519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1883" y="1122528"/>
            <a:ext cx="8297092" cy="581057"/>
          </a:xfrm>
          <a:prstGeom prst="rect">
            <a:avLst/>
          </a:prstGeom>
        </p:spPr>
        <p:txBody>
          <a:bodyPr wrap="square">
            <a:spAutoFit/>
          </a:bodyPr>
          <a:lstStyle/>
          <a:p>
            <a:pPr lvl="0">
              <a:lnSpc>
                <a:spcPct val="150000"/>
              </a:lnSpc>
              <a:defRPr/>
            </a:pPr>
            <a:r>
              <a:rPr lang="en-US" altLang="zh-CN" sz="2400" b="1" dirty="0" smtClean="0">
                <a:solidFill>
                  <a:srgbClr val="0070C0"/>
                </a:solidFill>
                <a:latin typeface="微软雅黑" panose="020B0503020204020204" charset="-122"/>
                <a:ea typeface="微软雅黑" panose="020B0503020204020204" charset="-122"/>
              </a:rPr>
              <a:t>8.2.1</a:t>
            </a:r>
            <a:r>
              <a:rPr lang="zh-CN" altLang="en-US" sz="2400" b="1" dirty="0" smtClean="0">
                <a:solidFill>
                  <a:srgbClr val="0070C0"/>
                </a:solidFill>
                <a:latin typeface="微软雅黑" panose="020B0503020204020204" charset="-122"/>
                <a:ea typeface="微软雅黑" panose="020B0503020204020204" charset="-122"/>
              </a:rPr>
              <a:t> 格调</a:t>
            </a:r>
            <a:r>
              <a:rPr lang="zh-CN" altLang="en-US" sz="2400" b="1" dirty="0">
                <a:solidFill>
                  <a:srgbClr val="0070C0"/>
                </a:solidFill>
                <a:latin typeface="微软雅黑" panose="020B0503020204020204" charset="-122"/>
                <a:ea typeface="微软雅黑" panose="020B0503020204020204" charset="-122"/>
              </a:rPr>
              <a:t>优美，形式多样</a:t>
            </a:r>
            <a:r>
              <a:rPr lang="zh-CN" altLang="en-US" sz="2400" b="1" dirty="0" smtClean="0">
                <a:solidFill>
                  <a:srgbClr val="0070C0"/>
                </a:solidFill>
                <a:latin typeface="微软雅黑" panose="020B0503020204020204" charset="-122"/>
                <a:ea typeface="微软雅黑" panose="020B0503020204020204" charset="-122"/>
              </a:rPr>
              <a:t>。</a:t>
            </a:r>
            <a:endParaRPr lang="en-US" altLang="zh-CN" sz="2400" b="1" dirty="0" smtClean="0">
              <a:solidFill>
                <a:srgbClr val="0070C0"/>
              </a:solidFill>
              <a:latin typeface="微软雅黑" panose="020B0503020204020204" charset="-122"/>
              <a:ea typeface="微软雅黑" panose="020B0503020204020204" charset="-122"/>
            </a:endParaRPr>
          </a:p>
        </p:txBody>
      </p:sp>
      <p:sp>
        <p:nvSpPr>
          <p:cNvPr id="6" name="五边形 5"/>
          <p:cNvSpPr/>
          <p:nvPr/>
        </p:nvSpPr>
        <p:spPr>
          <a:xfrm flipH="1">
            <a:off x="5401396" y="59582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简答题</a:t>
            </a:r>
          </a:p>
        </p:txBody>
      </p:sp>
      <p:sp>
        <p:nvSpPr>
          <p:cNvPr id="2" name="文本框 1"/>
          <p:cNvSpPr txBox="1"/>
          <p:nvPr/>
        </p:nvSpPr>
        <p:spPr>
          <a:xfrm>
            <a:off x="221615" y="159385"/>
            <a:ext cx="3457998"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8.2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民间歌谣的特征</a:t>
            </a:r>
          </a:p>
        </p:txBody>
      </p:sp>
      <p:sp>
        <p:nvSpPr>
          <p:cNvPr id="24" name="五边形 23"/>
          <p:cNvSpPr/>
          <p:nvPr/>
        </p:nvSpPr>
        <p:spPr>
          <a:xfrm flipH="1">
            <a:off x="5404659" y="12660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3" name="图片 2"/>
          <p:cNvPicPr>
            <a:picLocks noChangeAspect="1"/>
          </p:cNvPicPr>
          <p:nvPr/>
        </p:nvPicPr>
        <p:blipFill>
          <a:blip r:embed="rId4"/>
          <a:stretch>
            <a:fillRect/>
          </a:stretch>
        </p:blipFill>
        <p:spPr>
          <a:xfrm>
            <a:off x="8828974" y="0"/>
            <a:ext cx="3363025" cy="1346863"/>
          </a:xfrm>
          <a:prstGeom prst="rect">
            <a:avLst/>
          </a:prstGeom>
        </p:spPr>
      </p:pic>
      <p:sp>
        <p:nvSpPr>
          <p:cNvPr id="7" name="文本框 6"/>
          <p:cNvSpPr txBox="1"/>
          <p:nvPr/>
        </p:nvSpPr>
        <p:spPr>
          <a:xfrm>
            <a:off x="366361" y="2195664"/>
            <a:ext cx="11447780" cy="1015663"/>
          </a:xfrm>
          <a:prstGeom prst="rect">
            <a:avLst/>
          </a:prstGeom>
          <a:noFill/>
        </p:spPr>
        <p:txBody>
          <a:bodyPr wrap="square" rtlCol="0" anchor="t">
            <a:spAutoFit/>
          </a:bodyPr>
          <a:lstStyle/>
          <a:p>
            <a:pPr lvl="0">
              <a:lnSpc>
                <a:spcPct val="150000"/>
              </a:lnSpc>
              <a:defRPr/>
            </a:pPr>
            <a:r>
              <a:rPr lang="zh-CN" altLang="en-US" sz="2000" dirty="0">
                <a:solidFill>
                  <a:srgbClr val="FF0000"/>
                </a:solidFill>
                <a:latin typeface="微软雅黑" panose="020B0503020204020204" charset="-122"/>
                <a:ea typeface="微软雅黑" panose="020B0503020204020204" charset="-122"/>
              </a:rPr>
              <a:t>④ 信天游与爬山调：</a:t>
            </a:r>
            <a:r>
              <a:rPr lang="zh-CN" altLang="en-US" sz="2000" dirty="0">
                <a:solidFill>
                  <a:prstClr val="black"/>
                </a:solidFill>
                <a:latin typeface="微软雅黑" panose="020B0503020204020204" charset="-122"/>
                <a:ea typeface="微软雅黑" panose="020B0503020204020204" charset="-122"/>
              </a:rPr>
              <a:t>两行一节的即兴诗体。信天游流行于陕北，爬山调流行于内蒙。</a:t>
            </a:r>
          </a:p>
          <a:p>
            <a:pPr lvl="0">
              <a:lnSpc>
                <a:spcPct val="150000"/>
              </a:lnSpc>
              <a:defRPr/>
            </a:pPr>
            <a:r>
              <a:rPr lang="zh-CN" altLang="en-US" sz="2000" dirty="0">
                <a:solidFill>
                  <a:prstClr val="black"/>
                </a:solidFill>
                <a:latin typeface="楷体" panose="02010609060101010101" pitchFamily="49" charset="-122"/>
                <a:ea typeface="楷体" panose="02010609060101010101" pitchFamily="49" charset="-122"/>
              </a:rPr>
              <a:t>例：鸡娃子|叫来|狗娃子|咬，当红军的|哥哥|回来|了。</a:t>
            </a:r>
          </a:p>
        </p:txBody>
      </p:sp>
      <p:sp>
        <p:nvSpPr>
          <p:cNvPr id="8" name="文本框 7"/>
          <p:cNvSpPr txBox="1"/>
          <p:nvPr/>
        </p:nvSpPr>
        <p:spPr>
          <a:xfrm>
            <a:off x="366361" y="3703406"/>
            <a:ext cx="10497582" cy="1015663"/>
          </a:xfrm>
          <a:prstGeom prst="rect">
            <a:avLst/>
          </a:prstGeom>
          <a:noFill/>
        </p:spPr>
        <p:txBody>
          <a:bodyPr wrap="square" rtlCol="0" anchor="t">
            <a:spAutoFit/>
          </a:bodyPr>
          <a:lstStyle/>
          <a:p>
            <a:pPr lvl="0">
              <a:lnSpc>
                <a:spcPct val="150000"/>
              </a:lnSpc>
              <a:defRPr/>
            </a:pPr>
            <a:r>
              <a:rPr lang="zh-CN" altLang="en-US" sz="2000" dirty="0">
                <a:solidFill>
                  <a:srgbClr val="FF0000"/>
                </a:solidFill>
                <a:latin typeface="Microsoft YaHei" charset="-122"/>
                <a:ea typeface="Microsoft YaHei" charset="-122"/>
                <a:cs typeface="Microsoft YaHei" charset="-122"/>
              </a:rPr>
              <a:t>⑤ 花儿：</a:t>
            </a:r>
            <a:r>
              <a:rPr lang="zh-CN" altLang="en-US" sz="2000" dirty="0">
                <a:solidFill>
                  <a:prstClr val="black"/>
                </a:solidFill>
                <a:latin typeface="微软雅黑" panose="020B0503020204020204" charset="-122"/>
                <a:ea typeface="微软雅黑" panose="020B0503020204020204" charset="-122"/>
              </a:rPr>
              <a:t>流行于甘肃、青海、宁夏一带，格律体民诗。大体押韵，上下两节句式、节奏对称</a:t>
            </a:r>
          </a:p>
          <a:p>
            <a:pPr lvl="0">
              <a:lnSpc>
                <a:spcPct val="150000"/>
              </a:lnSpc>
              <a:defRPr/>
            </a:pPr>
            <a:r>
              <a:rPr lang="zh-CN" altLang="en-US" dirty="0">
                <a:solidFill>
                  <a:prstClr val="black"/>
                </a:solidFill>
                <a:latin typeface="Calibri"/>
                <a:ea typeface="宋体" panose="02010600030101010101" pitchFamily="2" charset="-122"/>
              </a:rPr>
              <a:t>         </a:t>
            </a:r>
            <a:r>
              <a:rPr lang="zh-CN" altLang="en-US" sz="2000" dirty="0">
                <a:solidFill>
                  <a:prstClr val="black"/>
                </a:solidFill>
                <a:latin typeface="楷体" panose="02010609060101010101" pitchFamily="49" charset="-122"/>
                <a:ea typeface="楷体" panose="02010609060101010101" pitchFamily="49" charset="-122"/>
              </a:rPr>
              <a:t>称下|羊毛|拾成线，一条|一条的|断了；维下|尕 gǎ 妹|十天半，一天|一天的|淡了。</a:t>
            </a:r>
          </a:p>
        </p:txBody>
      </p:sp>
      <p:sp>
        <p:nvSpPr>
          <p:cNvPr id="9" name="文本框 8"/>
          <p:cNvSpPr txBox="1"/>
          <p:nvPr/>
        </p:nvSpPr>
        <p:spPr>
          <a:xfrm>
            <a:off x="366361" y="5029737"/>
            <a:ext cx="10003790" cy="1477328"/>
          </a:xfrm>
          <a:prstGeom prst="rect">
            <a:avLst/>
          </a:prstGeom>
          <a:noFill/>
        </p:spPr>
        <p:txBody>
          <a:bodyPr wrap="square" rtlCol="0" anchor="t">
            <a:spAutoFit/>
          </a:bodyPr>
          <a:lstStyle/>
          <a:p>
            <a:pPr lvl="0">
              <a:lnSpc>
                <a:spcPct val="150000"/>
              </a:lnSpc>
              <a:defRPr/>
            </a:pPr>
            <a:r>
              <a:rPr lang="zh-CN" altLang="en-US" sz="2000" dirty="0">
                <a:solidFill>
                  <a:srgbClr val="FF0000"/>
                </a:solidFill>
                <a:latin typeface="微软雅黑" panose="020B0503020204020204" charset="-122"/>
                <a:ea typeface="微软雅黑" panose="020B0503020204020204" charset="-122"/>
                <a:sym typeface="+mn-ea"/>
              </a:rPr>
              <a:t>⑥ 藏族的鲁与谐：</a:t>
            </a:r>
            <a:r>
              <a:rPr lang="zh-CN" altLang="en-US" sz="2000" dirty="0">
                <a:solidFill>
                  <a:prstClr val="black"/>
                </a:solidFill>
                <a:latin typeface="微软雅黑" panose="020B0503020204020204" charset="-122"/>
                <a:ea typeface="微软雅黑" panose="020B0503020204020204" charset="-122"/>
                <a:sym typeface="+mn-ea"/>
              </a:rPr>
              <a:t>谐体民歌四言六句，鲁体无固定要求。</a:t>
            </a:r>
          </a:p>
          <a:p>
            <a:pPr lvl="0" indent="575945">
              <a:lnSpc>
                <a:spcPct val="150000"/>
              </a:lnSpc>
              <a:defRPr/>
            </a:pPr>
            <a:r>
              <a:rPr lang="zh-CN" altLang="en-US" sz="2000" dirty="0">
                <a:solidFill>
                  <a:prstClr val="black"/>
                </a:solidFill>
                <a:latin typeface="楷体" panose="02010609060101010101" pitchFamily="49" charset="-122"/>
                <a:ea typeface="楷体" panose="02010609060101010101" pitchFamily="49" charset="-122"/>
                <a:sym typeface="+mn-ea"/>
              </a:rPr>
              <a:t>例：谐体民歌：</a:t>
            </a:r>
            <a:endParaRPr lang="zh-CN" altLang="en-US" sz="2000" dirty="0">
              <a:solidFill>
                <a:prstClr val="black"/>
              </a:solidFill>
              <a:latin typeface="楷体" panose="02010609060101010101" pitchFamily="49" charset="-122"/>
              <a:ea typeface="楷体" panose="02010609060101010101" pitchFamily="49" charset="-122"/>
            </a:endParaRPr>
          </a:p>
          <a:p>
            <a:pPr lvl="0" indent="575945">
              <a:lnSpc>
                <a:spcPct val="150000"/>
              </a:lnSpc>
              <a:defRPr/>
            </a:pPr>
            <a:r>
              <a:rPr lang="zh-CN" altLang="en-US" sz="2000" dirty="0">
                <a:solidFill>
                  <a:prstClr val="black"/>
                </a:solidFill>
                <a:latin typeface="楷体" panose="02010609060101010101" pitchFamily="49" charset="-122"/>
                <a:ea typeface="楷体" panose="02010609060101010101" pitchFamily="49" charset="-122"/>
                <a:sym typeface="+mn-ea"/>
              </a:rPr>
              <a:t>鲜花</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插进</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玉瓶，瓶水</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浑浊</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不明；倘若</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你我</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有情，但愿</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瓶水</a:t>
            </a:r>
            <a:r>
              <a:rPr lang="en-US" altLang="zh-CN" sz="2000" dirty="0">
                <a:solidFill>
                  <a:prstClr val="black"/>
                </a:solidFill>
                <a:latin typeface="楷体" panose="02010609060101010101" pitchFamily="49" charset="-122"/>
                <a:ea typeface="楷体" panose="02010609060101010101" pitchFamily="49" charset="-122"/>
                <a:sym typeface="+mn-ea"/>
              </a:rPr>
              <a:t>|</a:t>
            </a:r>
            <a:r>
              <a:rPr lang="zh-CN" altLang="en-US" sz="2000" dirty="0">
                <a:solidFill>
                  <a:prstClr val="black"/>
                </a:solidFill>
                <a:latin typeface="楷体" panose="02010609060101010101" pitchFamily="49" charset="-122"/>
                <a:ea typeface="楷体" panose="02010609060101010101" pitchFamily="49" charset="-122"/>
                <a:sym typeface="+mn-ea"/>
              </a:rPr>
              <a:t>澄清</a:t>
            </a:r>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18823813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05653" y="2009416"/>
            <a:ext cx="10774680" cy="2215991"/>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⑦ 壮族的欢：</a:t>
            </a:r>
          </a:p>
          <a:p>
            <a:pPr marL="0" marR="0" lvl="0" indent="575945"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人家盖</a:t>
            </a:r>
            <a:r>
              <a:rPr kumimoji="0" lang="zh-CN" altLang="en-US" sz="2400" b="0"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毡</a:t>
            </a:r>
            <a:r>
              <a:rPr kumimoji="0" lang="zh-CN" altLang="en-US" sz="2400" b="1"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毯</a:t>
            </a:r>
            <a:r>
              <a:rPr kumimoji="0" lang="zh-CN" altLang="en-US" sz="2400" b="0"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，我稻</a:t>
            </a:r>
            <a:r>
              <a:rPr kumimoji="0" lang="zh-CN" altLang="en-US" sz="2400" b="1"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杆</a:t>
            </a:r>
            <a:r>
              <a:rPr kumimoji="0" lang="zh-CN" altLang="en-US" sz="2400" b="0"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遮</a:t>
            </a:r>
            <a:r>
              <a:rPr kumimoji="0" lang="zh-CN" altLang="en-US" sz="2400" b="1"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身</a:t>
            </a:r>
            <a:r>
              <a:rPr kumimoji="0" lang="zh-CN" altLang="en-US" sz="2400" b="0"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，翻动响出</a:t>
            </a:r>
            <a:r>
              <a:rPr kumimoji="0" lang="zh-CN" altLang="en-US" sz="2400" b="1"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声</a:t>
            </a:r>
            <a:r>
              <a:rPr kumimoji="0" lang="zh-CN" altLang="en-US" sz="2400" b="0"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，全</a:t>
            </a:r>
            <a:r>
              <a:rPr kumimoji="0" lang="zh-CN" altLang="en-US" sz="2400" b="1"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村</a:t>
            </a:r>
            <a:r>
              <a:rPr kumimoji="0" lang="zh-CN" altLang="en-US" sz="2400" b="0" i="0"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泪汪汪</a:t>
            </a:r>
          </a:p>
          <a:p>
            <a:pPr marL="0" marR="0" lvl="0" indent="575945" algn="l"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吴歌地区把字句整齐划一的民歌叫</a:t>
            </a:r>
            <a:r>
              <a:rPr kumimoji="0" lang="zh-CN" altLang="en-US" sz="2400" b="1" i="0" u="sng"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齐山歌</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，长短不一自由伸缩的叫</a:t>
            </a:r>
            <a:r>
              <a:rPr kumimoji="0" lang="zh-CN" altLang="en-US" sz="2400" b="1" i="0" u="sng"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乱山歌</a:t>
            </a:r>
          </a:p>
        </p:txBody>
      </p:sp>
      <p:pic>
        <p:nvPicPr>
          <p:cNvPr id="4" name="图片 3"/>
          <p:cNvPicPr>
            <a:picLocks noChangeAspect="1"/>
          </p:cNvPicPr>
          <p:nvPr/>
        </p:nvPicPr>
        <p:blipFill>
          <a:blip r:embed="rId3"/>
          <a:stretch>
            <a:fillRect/>
          </a:stretch>
        </p:blipFill>
        <p:spPr>
          <a:xfrm>
            <a:off x="8828974" y="0"/>
            <a:ext cx="3363025" cy="1346863"/>
          </a:xfrm>
          <a:prstGeom prst="rect">
            <a:avLst/>
          </a:prstGeom>
        </p:spPr>
      </p:pic>
      <p:sp>
        <p:nvSpPr>
          <p:cNvPr id="5" name="文本框 4"/>
          <p:cNvSpPr txBox="1"/>
          <p:nvPr/>
        </p:nvSpPr>
        <p:spPr>
          <a:xfrm>
            <a:off x="221615" y="159385"/>
            <a:ext cx="3457998"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8.2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民间歌谣的特征</a:t>
            </a:r>
          </a:p>
        </p:txBody>
      </p:sp>
      <p:sp>
        <p:nvSpPr>
          <p:cNvPr id="7" name="矩形 6"/>
          <p:cNvSpPr/>
          <p:nvPr/>
        </p:nvSpPr>
        <p:spPr>
          <a:xfrm>
            <a:off x="531883" y="1122528"/>
            <a:ext cx="8297092" cy="581057"/>
          </a:xfrm>
          <a:prstGeom prst="rect">
            <a:avLst/>
          </a:prstGeom>
        </p:spPr>
        <p:txBody>
          <a:bodyPr wrap="square">
            <a:spAutoFit/>
          </a:bodyPr>
          <a:lstStyle/>
          <a:p>
            <a:pPr lvl="0">
              <a:lnSpc>
                <a:spcPct val="150000"/>
              </a:lnSpc>
              <a:defRPr/>
            </a:pPr>
            <a:r>
              <a:rPr lang="en-US" altLang="zh-CN" sz="2400" b="1" dirty="0" smtClean="0">
                <a:solidFill>
                  <a:srgbClr val="0070C0"/>
                </a:solidFill>
                <a:latin typeface="微软雅黑" panose="020B0503020204020204" charset="-122"/>
                <a:ea typeface="微软雅黑" panose="020B0503020204020204" charset="-122"/>
              </a:rPr>
              <a:t>8.2.1</a:t>
            </a:r>
            <a:r>
              <a:rPr lang="zh-CN" altLang="en-US" sz="2400" b="1" dirty="0" smtClean="0">
                <a:solidFill>
                  <a:srgbClr val="0070C0"/>
                </a:solidFill>
                <a:latin typeface="微软雅黑" panose="020B0503020204020204" charset="-122"/>
                <a:ea typeface="微软雅黑" panose="020B0503020204020204" charset="-122"/>
              </a:rPr>
              <a:t> 格调</a:t>
            </a:r>
            <a:r>
              <a:rPr lang="zh-CN" altLang="en-US" sz="2400" b="1" dirty="0">
                <a:solidFill>
                  <a:srgbClr val="0070C0"/>
                </a:solidFill>
                <a:latin typeface="微软雅黑" panose="020B0503020204020204" charset="-122"/>
                <a:ea typeface="微软雅黑" panose="020B0503020204020204" charset="-122"/>
              </a:rPr>
              <a:t>优美，形式多样</a:t>
            </a:r>
            <a:r>
              <a:rPr lang="zh-CN" altLang="en-US" sz="2400" b="1" dirty="0" smtClean="0">
                <a:solidFill>
                  <a:srgbClr val="0070C0"/>
                </a:solidFill>
                <a:latin typeface="微软雅黑" panose="020B0503020204020204" charset="-122"/>
                <a:ea typeface="微软雅黑" panose="020B0503020204020204" charset="-122"/>
              </a:rPr>
              <a:t>。</a:t>
            </a:r>
            <a:endParaRPr lang="en-US" altLang="zh-CN" sz="2400" b="1" dirty="0" smtClean="0">
              <a:solidFill>
                <a:srgbClr val="0070C0"/>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492985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7513983" cy="3448116"/>
            <a:chOff x="622851" y="1180019"/>
            <a:chExt cx="7513983"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第七章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民间长诗</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3666739"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民间长诗届说</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3640235"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民间叙事长诗</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9" y="4022538"/>
              <a:ext cx="3620355"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民间抒情长诗</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6983832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1615" y="1705658"/>
            <a:ext cx="8297092" cy="4829014"/>
          </a:xfrm>
          <a:prstGeom prst="rect">
            <a:avLst/>
          </a:prstGeom>
        </p:spPr>
        <p:txBody>
          <a:bodyPr wrap="square">
            <a:spAutoFit/>
          </a:bodyPr>
          <a:lstStyle/>
          <a:p>
            <a:pPr>
              <a:lnSpc>
                <a:spcPct val="150000"/>
              </a:lnSpc>
              <a:defRPr/>
            </a:pPr>
            <a:r>
              <a:rPr lang="en-US" altLang="zh-CN" sz="2400" b="1" dirty="0">
                <a:solidFill>
                  <a:srgbClr val="0070C0"/>
                </a:solidFill>
                <a:latin typeface="微软雅黑" panose="020B0503020204020204" charset="-122"/>
                <a:ea typeface="微软雅黑" panose="020B0503020204020204" charset="-122"/>
              </a:rPr>
              <a:t>8.2.3</a:t>
            </a:r>
            <a:r>
              <a:rPr lang="zh-CN" altLang="en-US" sz="2400" b="1" dirty="0">
                <a:solidFill>
                  <a:srgbClr val="0070C0"/>
                </a:solidFill>
                <a:latin typeface="微软雅黑" panose="020B0503020204020204" charset="-122"/>
                <a:ea typeface="微软雅黑" panose="020B0503020204020204" charset="-122"/>
              </a:rPr>
              <a:t> 运用多种方式抒情叙事，意境优美</a:t>
            </a:r>
            <a:r>
              <a:rPr lang="zh-CN" altLang="en-US" sz="2400" b="1" dirty="0" smtClean="0">
                <a:solidFill>
                  <a:srgbClr val="0070C0"/>
                </a:solidFill>
                <a:latin typeface="微软雅黑" panose="020B0503020204020204" charset="-122"/>
                <a:ea typeface="微软雅黑" panose="020B0503020204020204" charset="-122"/>
              </a:rPr>
              <a:t>生动</a:t>
            </a:r>
            <a:r>
              <a:rPr kumimoji="0" lang="zh-CN" alt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rPr>
              <a:t>。</a:t>
            </a:r>
            <a:endPar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lvl="0">
              <a:lnSpc>
                <a:spcPct val="135000"/>
              </a:lnSpc>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例</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rPr>
              <a:t>：</a:t>
            </a:r>
            <a:r>
              <a:rPr lang="zh-CN" altLang="en-US" sz="2400" dirty="0">
                <a:solidFill>
                  <a:prstClr val="black"/>
                </a:solidFill>
                <a:latin typeface="楷体" panose="02010609060101010101" pitchFamily="49" charset="-122"/>
                <a:ea typeface="楷体" panose="02010609060101010101" pitchFamily="49" charset="-122"/>
              </a:rPr>
              <a:t>例：用隐喻构成的鄂西情歌</a:t>
            </a:r>
          </a:p>
          <a:p>
            <a:pPr lvl="0">
              <a:lnSpc>
                <a:spcPct val="135000"/>
              </a:lnSpc>
              <a:defRPr/>
            </a:pPr>
            <a:r>
              <a:rPr lang="zh-CN" altLang="en-US" sz="2400" dirty="0">
                <a:solidFill>
                  <a:prstClr val="black"/>
                </a:solidFill>
                <a:latin typeface="楷体" panose="02010609060101010101" pitchFamily="49" charset="-122"/>
                <a:ea typeface="楷体" panose="02010609060101010101" pitchFamily="49" charset="-122"/>
              </a:rPr>
              <a:t>          小小鲤鱼紫红腮，下水游到上水来，</a:t>
            </a:r>
          </a:p>
          <a:p>
            <a:pPr lvl="0">
              <a:lnSpc>
                <a:spcPct val="135000"/>
              </a:lnSpc>
              <a:defRPr/>
            </a:pPr>
            <a:r>
              <a:rPr lang="zh-CN" altLang="en-US" sz="2400" dirty="0">
                <a:solidFill>
                  <a:prstClr val="black"/>
                </a:solidFill>
                <a:latin typeface="楷体" panose="02010609060101010101" pitchFamily="49" charset="-122"/>
                <a:ea typeface="楷体" panose="02010609060101010101" pitchFamily="49" charset="-122"/>
              </a:rPr>
              <a:t>          游过千张金丝网，游过万座钓鱼台，</a:t>
            </a:r>
          </a:p>
          <a:p>
            <a:pPr lvl="0">
              <a:lnSpc>
                <a:spcPct val="135000"/>
              </a:lnSpc>
              <a:defRPr/>
            </a:pPr>
            <a:r>
              <a:rPr lang="zh-CN" altLang="en-US" sz="2400" dirty="0">
                <a:solidFill>
                  <a:prstClr val="black"/>
                </a:solidFill>
                <a:latin typeface="楷体" panose="02010609060101010101" pitchFamily="49" charset="-122"/>
                <a:ea typeface="楷体" panose="02010609060101010101" pitchFamily="49" charset="-122"/>
              </a:rPr>
              <a:t>          情歌钓我我上来。</a:t>
            </a:r>
          </a:p>
          <a:p>
            <a:pPr lvl="0">
              <a:lnSpc>
                <a:spcPct val="135000"/>
              </a:lnSpc>
              <a:defRPr/>
            </a:pPr>
            <a:r>
              <a:rPr lang="zh-CN" altLang="en-US" sz="2400" dirty="0">
                <a:solidFill>
                  <a:prstClr val="black"/>
                </a:solidFill>
                <a:latin typeface="楷体" panose="02010609060101010101" pitchFamily="49" charset="-122"/>
                <a:ea typeface="楷体" panose="02010609060101010101" pitchFamily="49" charset="-122"/>
              </a:rPr>
              <a:t>闻一多先生曾考证出，从《诗经》开始，“鱼是匹偶的隐语，打鱼、钓鱼等行为是求偶的隐语”，这首五句子即用这一古老手法来抒写爱情，意境优美而含蓄</a:t>
            </a: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mn-cs"/>
              </a:rPr>
              <a:t>      </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 name="五边形 5"/>
          <p:cNvSpPr/>
          <p:nvPr/>
        </p:nvSpPr>
        <p:spPr>
          <a:xfrm flipH="1">
            <a:off x="5401396" y="59582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简答题</a:t>
            </a:r>
          </a:p>
        </p:txBody>
      </p:sp>
      <p:sp>
        <p:nvSpPr>
          <p:cNvPr id="2" name="文本框 1"/>
          <p:cNvSpPr txBox="1"/>
          <p:nvPr/>
        </p:nvSpPr>
        <p:spPr>
          <a:xfrm>
            <a:off x="221615" y="196686"/>
            <a:ext cx="3457998"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8.2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民间歌谣的特征</a:t>
            </a:r>
          </a:p>
        </p:txBody>
      </p:sp>
      <p:sp>
        <p:nvSpPr>
          <p:cNvPr id="24" name="五边形 23"/>
          <p:cNvSpPr/>
          <p:nvPr/>
        </p:nvSpPr>
        <p:spPr>
          <a:xfrm flipH="1">
            <a:off x="5404659" y="12660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3" name="图片 2"/>
          <p:cNvPicPr>
            <a:picLocks noChangeAspect="1"/>
          </p:cNvPicPr>
          <p:nvPr/>
        </p:nvPicPr>
        <p:blipFill>
          <a:blip r:embed="rId4"/>
          <a:stretch>
            <a:fillRect/>
          </a:stretch>
        </p:blipFill>
        <p:spPr>
          <a:xfrm>
            <a:off x="8828974" y="0"/>
            <a:ext cx="3363025" cy="1346863"/>
          </a:xfrm>
          <a:prstGeom prst="rect">
            <a:avLst/>
          </a:prstGeom>
        </p:spPr>
      </p:pic>
    </p:spTree>
    <p:custDataLst>
      <p:tags r:id="rId1"/>
    </p:custDataLst>
    <p:extLst>
      <p:ext uri="{BB962C8B-B14F-4D97-AF65-F5344CB8AC3E}">
        <p14:creationId xmlns:p14="http://schemas.microsoft.com/office/powerpoint/2010/main" val="14232765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民间歌谣的特征">
            <a:extLst>
              <a:ext uri="{FF2B5EF4-FFF2-40B4-BE49-F238E27FC236}">
                <a16:creationId xmlns:a16="http://schemas.microsoft.com/office/drawing/2014/main" xmlns="" id="{16449D17-06C4-DE4D-A676-BD4A0E1F8A71}"/>
              </a:ext>
            </a:extLst>
          </p:cNvPr>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221615" y="2343571"/>
            <a:ext cx="11815445" cy="2485390"/>
          </a:xfrm>
          <a:prstGeom prst="rect">
            <a:avLst/>
          </a:prstGeom>
        </p:spPr>
      </p:pic>
      <p:pic>
        <p:nvPicPr>
          <p:cNvPr id="5" name="图片 4"/>
          <p:cNvPicPr>
            <a:picLocks noChangeAspect="1"/>
          </p:cNvPicPr>
          <p:nvPr/>
        </p:nvPicPr>
        <p:blipFill>
          <a:blip r:embed="rId5"/>
          <a:stretch>
            <a:fillRect/>
          </a:stretch>
        </p:blipFill>
        <p:spPr>
          <a:xfrm>
            <a:off x="8828974" y="0"/>
            <a:ext cx="3363025" cy="1346863"/>
          </a:xfrm>
          <a:prstGeom prst="rect">
            <a:avLst/>
          </a:prstGeom>
        </p:spPr>
      </p:pic>
      <p:sp>
        <p:nvSpPr>
          <p:cNvPr id="6" name="文本框 5"/>
          <p:cNvSpPr txBox="1"/>
          <p:nvPr/>
        </p:nvSpPr>
        <p:spPr>
          <a:xfrm>
            <a:off x="221615" y="196686"/>
            <a:ext cx="3457998"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8.2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民间歌谣的特征</a:t>
            </a:r>
          </a:p>
        </p:txBody>
      </p:sp>
    </p:spTree>
    <p:custDataLst>
      <p:tags r:id="rId1"/>
    </p:custDataLst>
    <p:extLst>
      <p:ext uri="{BB962C8B-B14F-4D97-AF65-F5344CB8AC3E}">
        <p14:creationId xmlns:p14="http://schemas.microsoft.com/office/powerpoint/2010/main" val="14063669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10475507" cy="3448116"/>
            <a:chOff x="622851" y="1180019"/>
            <a:chExt cx="10475507"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第八章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民间歌谣</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4263087"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歌谣的界定与分类</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23658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民间歌谣的特征</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9" y="4022538"/>
              <a:ext cx="6581879"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第三节 民间歌谣的价值、传承及其研究</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272208"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8102845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1"/>
          <p:cNvSpPr>
            <a:spLocks noChangeArrowheads="1"/>
          </p:cNvSpPr>
          <p:nvPr/>
        </p:nvSpPr>
        <p:spPr bwMode="auto">
          <a:xfrm>
            <a:off x="357505" y="1663700"/>
            <a:ext cx="11222355" cy="110680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）社会价值</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：歌谣直接介入人民群众的劳动生产、爱情婚姻和日常生活的方方面面，</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成为民众生活中不可缺少的一部分</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，正如情歌中所唱的：“恋爱不把苗歌唱，短棍打蛇难拢边。”</a:t>
            </a:r>
          </a:p>
        </p:txBody>
      </p:sp>
      <p:sp>
        <p:nvSpPr>
          <p:cNvPr id="3" name="矩形 2"/>
          <p:cNvSpPr/>
          <p:nvPr/>
        </p:nvSpPr>
        <p:spPr>
          <a:xfrm>
            <a:off x="-60639" y="364445"/>
            <a:ext cx="4136069" cy="662489"/>
          </a:xfrm>
          <a:prstGeom prst="rect">
            <a:avLst/>
          </a:prstGeom>
        </p:spPr>
        <p:txBody>
          <a:bodyPr wrap="non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8.3.1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民间歌谣的价值</a:t>
            </a:r>
          </a:p>
        </p:txBody>
      </p:sp>
      <p:sp>
        <p:nvSpPr>
          <p:cNvPr id="4" name="矩形 3"/>
          <p:cNvSpPr/>
          <p:nvPr/>
        </p:nvSpPr>
        <p:spPr>
          <a:xfrm>
            <a:off x="357505" y="2887980"/>
            <a:ext cx="11319510" cy="2214880"/>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）政治价值</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表达广大人民群众对旧社会制度的愤怒抗议</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，呼唤革命，歌颂共产党、领袖人物及人民军队，发挥了巨大的宣传鼓动作用；</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）文学价值</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：在文学史上，曾给历代文人诗歌以巨大的影响；</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4</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）时代价值</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：对现代人文学科乃至自然科学具有的研究价值。</a:t>
            </a:r>
          </a:p>
        </p:txBody>
      </p:sp>
      <p:sp>
        <p:nvSpPr>
          <p:cNvPr id="6" name="五边形 5"/>
          <p:cNvSpPr/>
          <p:nvPr/>
        </p:nvSpPr>
        <p:spPr>
          <a:xfrm flipH="1">
            <a:off x="5020844" y="50022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简答题</a:t>
            </a:r>
          </a:p>
        </p:txBody>
      </p:sp>
      <p:sp>
        <p:nvSpPr>
          <p:cNvPr id="2" name="五角星 1"/>
          <p:cNvSpPr/>
          <p:nvPr/>
        </p:nvSpPr>
        <p:spPr>
          <a:xfrm>
            <a:off x="4075430" y="556260"/>
            <a:ext cx="450850" cy="415290"/>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 name="图片 4"/>
          <p:cNvPicPr>
            <a:picLocks noChangeAspect="1"/>
          </p:cNvPicPr>
          <p:nvPr/>
        </p:nvPicPr>
        <p:blipFill>
          <a:blip r:embed="rId4"/>
          <a:stretch>
            <a:fillRect/>
          </a:stretch>
        </p:blipFill>
        <p:spPr>
          <a:xfrm>
            <a:off x="8662349" y="1"/>
            <a:ext cx="3529650" cy="1337642"/>
          </a:xfrm>
          <a:prstGeom prst="rect">
            <a:avLst/>
          </a:prstGeom>
        </p:spPr>
      </p:pic>
    </p:spTree>
    <p:custDataLst>
      <p:tags r:id="rId1"/>
    </p:custDataLst>
    <p:extLst>
      <p:ext uri="{BB962C8B-B14F-4D97-AF65-F5344CB8AC3E}">
        <p14:creationId xmlns:p14="http://schemas.microsoft.com/office/powerpoint/2010/main" val="20517728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 y="133350"/>
            <a:ext cx="403606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rPr>
              <a:t>8.3.2</a:t>
            </a:r>
            <a:r>
              <a:rPr lang="zh-CN" altLang="en-US" sz="2800" b="1" dirty="0">
                <a:solidFill>
                  <a:srgbClr val="0070C0"/>
                </a:solidFill>
                <a:latin typeface="微软雅黑" panose="020B0503020204020204" charset="-122"/>
                <a:ea typeface="微软雅黑" panose="020B0503020204020204" charset="-122"/>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民间歌谣的传承</a:t>
            </a:r>
          </a:p>
        </p:txBody>
      </p:sp>
      <p:sp>
        <p:nvSpPr>
          <p:cNvPr id="3" name="TextBox 2"/>
          <p:cNvSpPr txBox="1"/>
          <p:nvPr/>
        </p:nvSpPr>
        <p:spPr>
          <a:xfrm>
            <a:off x="127000" y="982345"/>
            <a:ext cx="11461115" cy="4892675"/>
          </a:xfrm>
          <a:prstGeom prst="rect">
            <a:avLst/>
          </a:prstGeom>
          <a:noFill/>
        </p:spPr>
        <p:txBody>
          <a:bodyPr wrap="square" rtlCol="0">
            <a:spAutoFit/>
          </a:bodyPr>
          <a:lstStyle/>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民间歌谣的传承主要通过</a:t>
            </a:r>
            <a:r>
              <a:rPr kumimoji="0" lang="zh-CN" altLang="en-US" sz="24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歌圩也称歌节</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的拥载，歌手或歌师的传扬和宗教活动的方式寄存</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1. </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歌圩</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xū ]</a:t>
            </a:r>
          </a:p>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也称歌节，是青年男女定期聚会的歌唱活动。通过歌圩的流传、发展以至俗成，传承了原有歌谣，也使歌谣的内容不断得到开拓、创新和发展。</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457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例：广西有壮族的三月三歌圩，瑶族的“盘王节”，仫[mù]佬族的“走坡”，京族的“唱哼节”，彝族的“跳弓节”， 侗族的“赶歌场”、苗族的“坡会”、白族的“石宝山歌会”、畲族的“歌会”、西北民族的“花儿会”；汉族没有盛大歌节但很多地方流行着喜庆节日唱歌的习俗，如过大年时“闹年”，结婚时“闹房”，办丧事时“闹夜”。</a:t>
            </a:r>
          </a:p>
        </p:txBody>
      </p:sp>
      <p:sp>
        <p:nvSpPr>
          <p:cNvPr id="6" name="五边形 5"/>
          <p:cNvSpPr/>
          <p:nvPr/>
        </p:nvSpPr>
        <p:spPr>
          <a:xfrm flipH="1">
            <a:off x="2450364" y="21550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4" name="五边形 3"/>
          <p:cNvSpPr/>
          <p:nvPr/>
        </p:nvSpPr>
        <p:spPr>
          <a:xfrm flipH="1">
            <a:off x="3877844" y="23860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简答题</a:t>
            </a:r>
          </a:p>
        </p:txBody>
      </p:sp>
      <p:pic>
        <p:nvPicPr>
          <p:cNvPr id="7" name="图片 6"/>
          <p:cNvPicPr>
            <a:picLocks noChangeAspect="1"/>
          </p:cNvPicPr>
          <p:nvPr/>
        </p:nvPicPr>
        <p:blipFill>
          <a:blip r:embed="rId4"/>
          <a:stretch>
            <a:fillRect/>
          </a:stretch>
        </p:blipFill>
        <p:spPr>
          <a:xfrm>
            <a:off x="9225643" y="2"/>
            <a:ext cx="2966356" cy="1124168"/>
          </a:xfrm>
          <a:prstGeom prst="rect">
            <a:avLst/>
          </a:prstGeom>
        </p:spPr>
      </p:pic>
    </p:spTree>
    <p:custDataLst>
      <p:tags r:id="rId1"/>
    </p:custDataLst>
    <p:extLst>
      <p:ext uri="{BB962C8B-B14F-4D97-AF65-F5344CB8AC3E}">
        <p14:creationId xmlns:p14="http://schemas.microsoft.com/office/powerpoint/2010/main" val="4799496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8765" y="925195"/>
            <a:ext cx="8196580" cy="23069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在每一代人的歌唱活动中，总会有一批智慧与歌才超群</a:t>
            </a:r>
            <a:r>
              <a:rPr kumimoji="0" lang="zh-CN" altLang="en-US" sz="2400" b="1" i="0" u="sng"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出众的歌手或歌师</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他们不仅学得快、记得多、唱得好，而且能够在歌唱上随机应变，</a:t>
            </a:r>
            <a:r>
              <a:rPr kumimoji="0" lang="zh-CN" altLang="en-US" sz="2400" b="1" i="0" u="sng"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rPr>
              <a:t>丰富和发展传统歌谣的内容与形式</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p>
        </p:txBody>
      </p:sp>
      <p:sp>
        <p:nvSpPr>
          <p:cNvPr id="4" name="矩形 3"/>
          <p:cNvSpPr/>
          <p:nvPr/>
        </p:nvSpPr>
        <p:spPr>
          <a:xfrm>
            <a:off x="278765" y="3401695"/>
            <a:ext cx="8320405" cy="175323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3.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民歌借助</a:t>
            </a:r>
            <a:r>
              <a:rPr kumimoji="0" lang="zh-CN" altLang="en-US" sz="2400" b="1" i="0" u="sng"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宗教活动的形式寄存自己</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在广西的主要表现是许多古歌都是寄存在师公唱本中而得以代代相传，但后世它们又分离开来，成为独立的山歌唱本。</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7617" y="1337643"/>
            <a:ext cx="3399111" cy="240664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7618" y="4161759"/>
            <a:ext cx="3399111" cy="2406648"/>
          </a:xfrm>
          <a:prstGeom prst="rect">
            <a:avLst/>
          </a:prstGeom>
        </p:spPr>
      </p:pic>
      <p:sp>
        <p:nvSpPr>
          <p:cNvPr id="7" name="五边形 6"/>
          <p:cNvSpPr/>
          <p:nvPr/>
        </p:nvSpPr>
        <p:spPr>
          <a:xfrm flipH="1">
            <a:off x="4438967" y="22894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简答题</a:t>
            </a:r>
          </a:p>
        </p:txBody>
      </p:sp>
      <p:sp>
        <p:nvSpPr>
          <p:cNvPr id="8" name="TextBox 1">
            <a:extLst>
              <a:ext uri="{FF2B5EF4-FFF2-40B4-BE49-F238E27FC236}">
                <a16:creationId xmlns:a16="http://schemas.microsoft.com/office/drawing/2014/main" xmlns="" id="{DCD41D16-6CF9-7840-AD06-2EA387C2F38A}"/>
              </a:ext>
            </a:extLst>
          </p:cNvPr>
          <p:cNvSpPr txBox="1"/>
          <p:nvPr/>
        </p:nvSpPr>
        <p:spPr>
          <a:xfrm>
            <a:off x="278765" y="151535"/>
            <a:ext cx="403606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rPr>
              <a:t>8.3.2</a:t>
            </a:r>
            <a:r>
              <a:rPr lang="zh-CN" altLang="en-US" sz="2800" b="1" dirty="0">
                <a:solidFill>
                  <a:srgbClr val="0070C0"/>
                </a:solidFill>
                <a:latin typeface="微软雅黑" panose="020B0503020204020204" charset="-122"/>
                <a:ea typeface="微软雅黑" panose="020B0503020204020204" charset="-122"/>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民间歌谣的传承</a:t>
            </a:r>
          </a:p>
        </p:txBody>
      </p:sp>
      <p:pic>
        <p:nvPicPr>
          <p:cNvPr id="10" name="图片 9"/>
          <p:cNvPicPr>
            <a:picLocks noChangeAspect="1"/>
          </p:cNvPicPr>
          <p:nvPr/>
        </p:nvPicPr>
        <p:blipFill>
          <a:blip r:embed="rId5"/>
          <a:stretch>
            <a:fillRect/>
          </a:stretch>
        </p:blipFill>
        <p:spPr>
          <a:xfrm>
            <a:off x="9225643" y="2"/>
            <a:ext cx="2966356" cy="1124168"/>
          </a:xfrm>
          <a:prstGeom prst="rect">
            <a:avLst/>
          </a:prstGeom>
        </p:spPr>
      </p:pic>
    </p:spTree>
    <p:custDataLst>
      <p:tags r:id="rId1"/>
    </p:custDataLst>
    <p:extLst>
      <p:ext uri="{BB962C8B-B14F-4D97-AF65-F5344CB8AC3E}">
        <p14:creationId xmlns:p14="http://schemas.microsoft.com/office/powerpoint/2010/main" val="20639557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0010" y="1107412"/>
            <a:ext cx="10449036" cy="2400300"/>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下列哪项是民间歌谣的特征</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 】</a:t>
            </a:r>
            <a:endParaRPr kumimoji="0" sz="24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情意真切，袒露心声</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反抗斗争，描写爱情</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叙述故事，抒发情感</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塑造人物，表达理想</a:t>
            </a: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7821347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955647"/>
            <a:ext cx="10449036" cy="2400300"/>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下列哪项是民间歌谣的特征</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r>
              <a:rPr kumimoji="0" lang="en-US" altLang="zh-CN" sz="2400" b="1" i="0" u="none" strike="noStrike" kern="1200" cap="none" spc="40" normalizeH="0" baseline="0" noProof="0" dirty="0">
                <a:ln>
                  <a:noFill/>
                </a:ln>
                <a:solidFill>
                  <a:srgbClr val="C00000"/>
                </a:solidFill>
                <a:effectLst/>
                <a:uLnTx/>
                <a:uFillTx/>
                <a:latin typeface="微软雅黑" panose="020B0503020204020204" charset="-122"/>
                <a:ea typeface="宋体" panose="02010600030101010101" pitchFamily="2" charset="-122"/>
                <a:cs typeface="微软雅黑" panose="020B0503020204020204" charset="-122"/>
              </a:rPr>
              <a:t>A</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endParaRPr kumimoji="0" sz="24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情意真切，袒露心声</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反抗斗争，描写爱情</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叙述故事，抒发情感</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塑造人物，表达理想</a:t>
            </a: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3210765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955647"/>
            <a:ext cx="10449036" cy="2861945"/>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、下列哪些选项属于民间歌谣</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r>
              <a:rPr kumimoji="0" lang="en-US" altLang="zh-CN" sz="2400" b="1" i="0" u="none" strike="noStrike" kern="1200" cap="none" spc="40" normalizeH="0" baseline="0" noProof="0" dirty="0">
                <a:ln>
                  <a:noFill/>
                </a:ln>
                <a:solidFill>
                  <a:srgbClr val="C00000"/>
                </a:solidFill>
                <a:effectLst/>
                <a:uLnTx/>
                <a:uFillTx/>
                <a:latin typeface="微软雅黑" panose="020B0503020204020204" charset="-122"/>
                <a:ea typeface="宋体" panose="02010600030101010101" pitchFamily="2" charset="-122"/>
                <a:cs typeface="微软雅黑" panose="020B0503020204020204" charset="-122"/>
              </a:rPr>
              <a:t> </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endParaRPr kumimoji="0" sz="24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劳动歌</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时政歌</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仪式歌</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历史传说歌</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E.</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儿歌</a:t>
            </a: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3052752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955647"/>
            <a:ext cx="10449036" cy="2861945"/>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下列哪些选项属于民间歌谣</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r>
              <a:rPr kumimoji="0" lang="en-US" altLang="zh-CN" sz="2400" b="1" i="0" u="none" strike="noStrike" kern="1200" cap="none" spc="40" normalizeH="0" baseline="0" noProof="0" dirty="0">
                <a:ln>
                  <a:noFill/>
                </a:ln>
                <a:solidFill>
                  <a:srgbClr val="FF0000"/>
                </a:solidFill>
                <a:effectLst/>
                <a:uLnTx/>
                <a:uFillTx/>
                <a:latin typeface="微软雅黑" panose="020B0503020204020204" charset="-122"/>
                <a:ea typeface="宋体" panose="02010600030101010101" pitchFamily="2" charset="-122"/>
                <a:cs typeface="微软雅黑" panose="020B0503020204020204" charset="-122"/>
              </a:rPr>
              <a:t>ABCDE</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endParaRPr kumimoji="0" sz="24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劳动歌</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时政歌</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仪式歌</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历史传说歌</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E.</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儿歌</a:t>
            </a: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06646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6520" y="2028825"/>
            <a:ext cx="11677650" cy="1198880"/>
          </a:xfrm>
          <a:prstGeom prst="rect">
            <a:avLst/>
          </a:prstGeom>
          <a:noFill/>
        </p:spPr>
        <p:txBody>
          <a:bodyPr wrap="square" rtlCol="0">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它是</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人民群众</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集体创作、口头流传</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的以</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第三人称</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进行叙事的具有</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完整故事情节</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并注重</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人物刻画</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的长篇韵文或韵散相间的诗歌作品，也称“故事歌”或“故事诗”。</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04470" y="1067435"/>
            <a:ext cx="652272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7.2.1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含义</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2" name="五边形 1"/>
          <p:cNvSpPr/>
          <p:nvPr/>
        </p:nvSpPr>
        <p:spPr>
          <a:xfrm flipH="1">
            <a:off x="5124349" y="11726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5" name="文本框 4"/>
          <p:cNvSpPr txBox="1"/>
          <p:nvPr/>
        </p:nvSpPr>
        <p:spPr>
          <a:xfrm>
            <a:off x="96520" y="49530"/>
            <a:ext cx="3098925"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7.2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民间叙事长诗</a:t>
            </a:r>
          </a:p>
        </p:txBody>
      </p:sp>
      <p:pic>
        <p:nvPicPr>
          <p:cNvPr id="7" name="图片 6"/>
          <p:cNvPicPr>
            <a:picLocks noChangeAspect="1"/>
          </p:cNvPicPr>
          <p:nvPr/>
        </p:nvPicPr>
        <p:blipFill>
          <a:blip r:embed="rId3"/>
          <a:stretch>
            <a:fillRect/>
          </a:stretch>
        </p:blipFill>
        <p:spPr>
          <a:xfrm>
            <a:off x="9224210" y="18683"/>
            <a:ext cx="2999874" cy="1423991"/>
          </a:xfrm>
          <a:prstGeom prst="rect">
            <a:avLst/>
          </a:prstGeom>
        </p:spPr>
      </p:pic>
    </p:spTree>
    <p:custDataLst>
      <p:tags r:id="rId1"/>
    </p:custDataLst>
    <p:extLst>
      <p:ext uri="{BB962C8B-B14F-4D97-AF65-F5344CB8AC3E}">
        <p14:creationId xmlns:p14="http://schemas.microsoft.com/office/powerpoint/2010/main" val="3738568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54075" y="1197610"/>
            <a:ext cx="10055860" cy="2676525"/>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流传于甘肃、青海、宁夏一带，结构上富于变化，以上下两节句式来表现的格律体民歌是（ </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．信天游</a:t>
            </a: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．花儿</a:t>
            </a: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．四句头</a:t>
            </a: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D</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．爬山调</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9208745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02310" y="1156335"/>
            <a:ext cx="10179685" cy="2676525"/>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流传于甘肃、青海、宁夏一带，结构上富于变化，以上下两节句式来表现的格律体民歌是（</a:t>
            </a:r>
            <a:r>
              <a:rPr kumimoji="0" lang="zh-CN" altLang="en-US" sz="2400" b="1"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宋体" panose="02010600030101010101" pitchFamily="2" charset="-122"/>
              </a:rPr>
              <a:t> </a:t>
            </a: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B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．信天游</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陕北</a:t>
            </a: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．花儿</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．四句头</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广西</a:t>
            </a: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D</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．爬山调</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内蒙</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97815" y="39941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0167452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第八章重点内容</a:t>
            </a:r>
          </a:p>
        </p:txBody>
      </p:sp>
      <p:sp>
        <p:nvSpPr>
          <p:cNvPr id="100" name="文本框 99"/>
          <p:cNvSpPr txBox="1"/>
          <p:nvPr/>
        </p:nvSpPr>
        <p:spPr>
          <a:xfrm>
            <a:off x="710565" y="1449070"/>
            <a:ext cx="8124190" cy="1753235"/>
          </a:xfrm>
          <a:prstGeom prst="rect">
            <a:avLst/>
          </a:prstGeom>
          <a:noFill/>
          <a:ln w="9525">
            <a:no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1. </a:t>
            </a: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民间歌谣的</a:t>
            </a:r>
            <a:r>
              <a:rPr kumimoji="0"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界定、特征</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2. </a:t>
            </a: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民间歌谣的</a:t>
            </a:r>
            <a:r>
              <a:rPr kumimoji="0"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分类、传承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3. </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民</a:t>
            </a: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间歌谣的</a:t>
            </a:r>
            <a:r>
              <a:rPr kumimoji="0"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价值</a:t>
            </a:r>
          </a:p>
        </p:txBody>
      </p:sp>
    </p:spTree>
    <p:custDataLst>
      <p:tags r:id="rId1"/>
    </p:custDataLst>
    <p:extLst>
      <p:ext uri="{BB962C8B-B14F-4D97-AF65-F5344CB8AC3E}">
        <p14:creationId xmlns:p14="http://schemas.microsoft.com/office/powerpoint/2010/main" val="9098022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610681" y="1336577"/>
            <a:ext cx="11230024" cy="3139636"/>
            <a:chOff x="-131666" y="1321078"/>
            <a:chExt cx="11292018" cy="3139636"/>
          </a:xfrm>
        </p:grpSpPr>
        <p:sp>
          <p:nvSpPr>
            <p:cNvPr id="3" name="圆角矩形 2">
              <a:extLst>
                <a:ext uri="{FF2B5EF4-FFF2-40B4-BE49-F238E27FC236}">
                  <a16:creationId xmlns:a16="http://schemas.microsoft.com/office/drawing/2014/main" xmlns="" id="{EC3F5AF2-376F-0844-A51B-07622CD5612F}"/>
                </a:ext>
              </a:extLst>
            </p:cNvPr>
            <p:cNvSpPr/>
            <p:nvPr/>
          </p:nvSpPr>
          <p:spPr>
            <a:xfrm>
              <a:off x="-131666" y="2286408"/>
              <a:ext cx="4648145"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第九章 </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民间谚语和民间谜语</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5306589" y="1321078"/>
              <a:ext cx="2981445"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民间谚语</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5415717" y="2624769"/>
              <a:ext cx="292394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民间谜语</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5415718" y="3855117"/>
              <a:ext cx="5744634"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民间谚语、民间谜语的特色</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4516479" y="1622565"/>
              <a:ext cx="790111" cy="1348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flipV="1">
              <a:off x="4516479" y="2922098"/>
              <a:ext cx="899238" cy="49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4516479" y="2971207"/>
              <a:ext cx="899239" cy="1186709"/>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454730"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9632356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31775" y="1504524"/>
            <a:ext cx="11328400" cy="295338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1. </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民间谚语的含义</a:t>
            </a:r>
          </a:p>
          <a:p>
            <a:pPr marL="0" marR="0" lvl="0" indent="720090" algn="l" defTabSz="914400" rtl="0" eaLnBrk="1" fontAlgn="base" latinLnBrk="0" hangingPunct="0">
              <a:lnSpc>
                <a:spcPct val="15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民间谚语</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是人民群众集体创作并广为流传的、</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简洁凝练</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的、具有一定</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认识</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和</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教育作用</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定型化</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语句。</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5" name="矩形 4"/>
          <p:cNvSpPr/>
          <p:nvPr/>
        </p:nvSpPr>
        <p:spPr>
          <a:xfrm>
            <a:off x="231775" y="734786"/>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9.1.1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民间谚语的界定</a:t>
            </a:r>
            <a:endPar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 name="文本框 1"/>
          <p:cNvSpPr txBox="1"/>
          <p:nvPr/>
        </p:nvSpPr>
        <p:spPr>
          <a:xfrm>
            <a:off x="231775" y="13970"/>
            <a:ext cx="2380780"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9.1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民间谚语</a:t>
            </a:r>
          </a:p>
        </p:txBody>
      </p:sp>
      <p:sp>
        <p:nvSpPr>
          <p:cNvPr id="21" name="五边形 20"/>
          <p:cNvSpPr/>
          <p:nvPr/>
        </p:nvSpPr>
        <p:spPr>
          <a:xfrm flipH="1">
            <a:off x="3485414" y="14819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24" name="五边形 23"/>
          <p:cNvSpPr/>
          <p:nvPr/>
        </p:nvSpPr>
        <p:spPr>
          <a:xfrm flipH="1">
            <a:off x="5562499" y="14819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3" name="文本框 2"/>
          <p:cNvSpPr txBox="1"/>
          <p:nvPr/>
        </p:nvSpPr>
        <p:spPr>
          <a:xfrm>
            <a:off x="153353" y="3885565"/>
            <a:ext cx="314960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、古人的解释</a:t>
            </a:r>
          </a:p>
        </p:txBody>
      </p:sp>
      <p:sp>
        <p:nvSpPr>
          <p:cNvPr id="6" name="文本框 5"/>
          <p:cNvSpPr txBox="1"/>
          <p:nvPr/>
        </p:nvSpPr>
        <p:spPr>
          <a:xfrm>
            <a:off x="349568" y="4660900"/>
            <a:ext cx="6271895" cy="184531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《尚书·无逸》</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：“俚语曰谚。”</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《礼记</a:t>
            </a:r>
            <a:r>
              <a:rPr kumimoji="0" lang="zh-CN" altLang="en-US" sz="2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大学》：</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谚，俗语也。</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7" name="五边形 6"/>
          <p:cNvSpPr/>
          <p:nvPr/>
        </p:nvSpPr>
        <p:spPr>
          <a:xfrm flipH="1">
            <a:off x="3303169" y="38809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8" name="图片 7"/>
          <p:cNvPicPr>
            <a:picLocks noChangeAspect="1"/>
          </p:cNvPicPr>
          <p:nvPr/>
        </p:nvPicPr>
        <p:blipFill>
          <a:blip r:embed="rId3"/>
          <a:stretch>
            <a:fillRect/>
          </a:stretch>
        </p:blipFill>
        <p:spPr>
          <a:xfrm>
            <a:off x="8298610" y="18280"/>
            <a:ext cx="3901603" cy="1349611"/>
          </a:xfrm>
          <a:prstGeom prst="rect">
            <a:avLst/>
          </a:prstGeom>
        </p:spPr>
      </p:pic>
    </p:spTree>
    <p:custDataLst>
      <p:tags r:id="rId1"/>
    </p:custDataLst>
    <p:extLst>
      <p:ext uri="{BB962C8B-B14F-4D97-AF65-F5344CB8AC3E}">
        <p14:creationId xmlns:p14="http://schemas.microsoft.com/office/powerpoint/2010/main" val="13701914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8756" y="1700302"/>
            <a:ext cx="9001000" cy="461581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本书分法：四分法</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1080135"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①时政谚语</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1080135"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②生活谚语</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1080135"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③农业谚语</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1080135"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④风土谚语</a:t>
            </a:r>
          </a:p>
          <a:p>
            <a:pPr marL="0" marR="0" lvl="0" indent="1080135" algn="l"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1080135" algn="l"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其他分类：传统的是三分法，实践中用得较多的是八分法。</a:t>
            </a:r>
          </a:p>
        </p:txBody>
      </p:sp>
      <p:sp>
        <p:nvSpPr>
          <p:cNvPr id="2" name="矩形 1"/>
          <p:cNvSpPr/>
          <p:nvPr/>
        </p:nvSpPr>
        <p:spPr>
          <a:xfrm>
            <a:off x="0" y="301021"/>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民间谚语的分类</a:t>
            </a:r>
            <a:endPar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sp>
        <p:nvSpPr>
          <p:cNvPr id="21" name="五边形 20"/>
          <p:cNvSpPr/>
          <p:nvPr/>
        </p:nvSpPr>
        <p:spPr>
          <a:xfrm flipH="1">
            <a:off x="2558949" y="10685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24" name="五边形 23"/>
          <p:cNvSpPr/>
          <p:nvPr/>
        </p:nvSpPr>
        <p:spPr>
          <a:xfrm flipH="1">
            <a:off x="4650004" y="10685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6" name="图片 5"/>
          <p:cNvPicPr>
            <a:picLocks noChangeAspect="1"/>
          </p:cNvPicPr>
          <p:nvPr/>
        </p:nvPicPr>
        <p:blipFill>
          <a:blip r:embed="rId3"/>
          <a:stretch>
            <a:fillRect/>
          </a:stretch>
        </p:blipFill>
        <p:spPr>
          <a:xfrm>
            <a:off x="8298610" y="18280"/>
            <a:ext cx="3901603" cy="1349611"/>
          </a:xfrm>
          <a:prstGeom prst="rect">
            <a:avLst/>
          </a:prstGeom>
        </p:spPr>
      </p:pic>
    </p:spTree>
    <p:custDataLst>
      <p:tags r:id="rId1"/>
    </p:custDataLst>
    <p:extLst>
      <p:ext uri="{BB962C8B-B14F-4D97-AF65-F5344CB8AC3E}">
        <p14:creationId xmlns:p14="http://schemas.microsoft.com/office/powerpoint/2010/main" val="13398978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Rectangle 1"/>
          <p:cNvSpPr>
            <a:spLocks noChangeArrowheads="1"/>
          </p:cNvSpPr>
          <p:nvPr/>
        </p:nvSpPr>
        <p:spPr bwMode="auto">
          <a:xfrm>
            <a:off x="279400" y="1487805"/>
            <a:ext cx="11308715" cy="419989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含义</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：反映</a:t>
            </a: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阶级对立</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和</a:t>
            </a: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社会斗争</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的现实状况，表现人民大众的觉醒意识和</a:t>
            </a: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褒贬时政</a:t>
            </a: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的谚语。</a:t>
            </a:r>
            <a:endParaRPr kumimoji="0" lang="en-US" altLang="zh-CN"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特点</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：这类谚语大都直接描绘特定的社会现实状况，表明人民大众对社会现实的评价态度，反映出强烈的爱憎情感，带有明显的倾向性和讽刺色彩。</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如：①三年清知府，十万雪花银。</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②上梁不正下梁歪，中梁不正倒下来。</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③官大一级压死人。</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④穷人的汗，富人的饭</a:t>
            </a:r>
          </a:p>
        </p:txBody>
      </p:sp>
      <p:sp>
        <p:nvSpPr>
          <p:cNvPr id="5" name="矩形 4"/>
          <p:cNvSpPr/>
          <p:nvPr/>
        </p:nvSpPr>
        <p:spPr>
          <a:xfrm>
            <a:off x="452740" y="750257"/>
            <a:ext cx="7632054"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a:t>
            </a:r>
            <a:r>
              <a:rPr kumimoji="0" lang="en-US" altLang="zh-CN"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a:t>
            </a:r>
            <a:r>
              <a:rPr kumimoji="0" lang="en-US" altLang="zh-CN"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时政谚语</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0105" y="3865245"/>
            <a:ext cx="3128010" cy="2741930"/>
          </a:xfrm>
          <a:prstGeom prst="rect">
            <a:avLst/>
          </a:prstGeom>
        </p:spPr>
      </p:pic>
      <p:sp>
        <p:nvSpPr>
          <p:cNvPr id="21" name="五边形 20"/>
          <p:cNvSpPr/>
          <p:nvPr/>
        </p:nvSpPr>
        <p:spPr>
          <a:xfrm flipH="1">
            <a:off x="3971824" y="9612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24" name="五边形 23"/>
          <p:cNvSpPr/>
          <p:nvPr/>
        </p:nvSpPr>
        <p:spPr>
          <a:xfrm flipH="1">
            <a:off x="4602605" y="262286"/>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9" name="矩形 8">
            <a:extLst>
              <a:ext uri="{FF2B5EF4-FFF2-40B4-BE49-F238E27FC236}">
                <a16:creationId xmlns:a16="http://schemas.microsoft.com/office/drawing/2014/main" xmlns="" id="{066F2876-5F47-2046-A46F-F5EB8D88DCAB}"/>
              </a:ext>
            </a:extLst>
          </p:cNvPr>
          <p:cNvSpPr/>
          <p:nvPr/>
        </p:nvSpPr>
        <p:spPr>
          <a:xfrm>
            <a:off x="0" y="114712"/>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民间谚语的分类</a:t>
            </a:r>
            <a:endPar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pic>
        <p:nvPicPr>
          <p:cNvPr id="10" name="图片 9"/>
          <p:cNvPicPr>
            <a:picLocks noChangeAspect="1"/>
          </p:cNvPicPr>
          <p:nvPr/>
        </p:nvPicPr>
        <p:blipFill>
          <a:blip r:embed="rId5"/>
          <a:stretch>
            <a:fillRect/>
          </a:stretch>
        </p:blipFill>
        <p:spPr>
          <a:xfrm>
            <a:off x="8298610" y="18280"/>
            <a:ext cx="3901603" cy="1349611"/>
          </a:xfrm>
          <a:prstGeom prst="rect">
            <a:avLst/>
          </a:prstGeom>
        </p:spPr>
      </p:pic>
    </p:spTree>
    <p:custDataLst>
      <p:tags r:id="rId1"/>
    </p:custDataLst>
    <p:extLst>
      <p:ext uri="{BB962C8B-B14F-4D97-AF65-F5344CB8AC3E}">
        <p14:creationId xmlns:p14="http://schemas.microsoft.com/office/powerpoint/2010/main" val="11504156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36525" y="1477328"/>
            <a:ext cx="11449050" cy="46615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含义</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Calibri" panose="020F0502020204030204" charset="0"/>
                <a:ea typeface="微软雅黑" panose="020B0503020204020204" charset="-122"/>
                <a:cs typeface="Calibri" panose="020F0502020204030204" charset="0"/>
              </a:rPr>
              <a:t>① </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是总结民众日常</a:t>
            </a: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生活知识与经验</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的谚语。</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charset="0"/>
                <a:ea typeface="微软雅黑" panose="020B0503020204020204" charset="-122"/>
                <a:cs typeface="Calibri" panose="020F0502020204030204" charset="0"/>
              </a:rPr>
              <a:t>② </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从总体范围上看，大都总结一般的生活经验，涉及人们生活中的为人处世、家庭关系、读书学习、医药保健等多方面内容。</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特点</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200" b="0" i="0" u="none" strike="noStrike" kern="1200" cap="none" spc="0" normalizeH="0" baseline="0" noProof="0" dirty="0">
                <a:ln>
                  <a:noFill/>
                </a:ln>
                <a:solidFill>
                  <a:prstClr val="black"/>
                </a:solidFill>
                <a:effectLst/>
                <a:uLnTx/>
                <a:uFillTx/>
                <a:latin typeface="Calibri" panose="020F0502020204030204" charset="0"/>
                <a:ea typeface="微软雅黑" panose="020B0503020204020204" charset="-122"/>
                <a:cs typeface="Calibri" panose="020F0502020204030204" charset="0"/>
              </a:rPr>
              <a:t>①</a:t>
            </a: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形象生动</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，语言俏皮，蕴含哲理。</a:t>
            </a:r>
            <a:endParaRPr kumimoji="0" lang="en-US" altLang="zh-CN"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charset="0"/>
                <a:ea typeface="微软雅黑" panose="020B0503020204020204" charset="-122"/>
                <a:cs typeface="Calibri" panose="020F0502020204030204" charset="0"/>
              </a:rPr>
              <a:t>② </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较强的</a:t>
            </a:r>
            <a:r>
              <a:rPr kumimoji="0" lang="zh-CN" altLang="en-US" sz="2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实用价值与指导意义</a:t>
            </a:r>
            <a:r>
              <a:rPr kumimoji="0" lang="zh-CN" altLang="en-US" sz="2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。表现出积极的生活态度和优秀纯朴的道德品质。</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如：①白天不做亏心事，半夜不怕鬼敲门。</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②好狗不咬鸡，好夫不打妻。</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③</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走不完的路，读不尽的书。</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④</a:t>
            </a:r>
            <a:r>
              <a:rPr kumimoji="0" lang="zh-CN" altLang="en-US" sz="22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冬天吃萝卜，不用进药铺。</a:t>
            </a:r>
          </a:p>
        </p:txBody>
      </p:sp>
      <p:sp>
        <p:nvSpPr>
          <p:cNvPr id="5" name="矩形 4"/>
          <p:cNvSpPr/>
          <p:nvPr/>
        </p:nvSpPr>
        <p:spPr>
          <a:xfrm>
            <a:off x="136257" y="740311"/>
            <a:ext cx="7632054" cy="73723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a:t>
            </a:r>
            <a:r>
              <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2</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）生活谚语</a:t>
            </a:r>
          </a:p>
        </p:txBody>
      </p:sp>
      <p:pic>
        <p:nvPicPr>
          <p:cNvPr id="6" name="图片 5"/>
          <p:cNvPicPr>
            <a:picLocks noChangeAspect="1"/>
          </p:cNvPicPr>
          <p:nvPr/>
        </p:nvPicPr>
        <p:blipFill rotWithShape="1">
          <a:blip r:embed="rId3" cstate="print">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l="10814" t="15590" r="10659" b="12758"/>
          <a:stretch>
            <a:fillRect/>
          </a:stretch>
        </p:blipFill>
        <p:spPr>
          <a:xfrm>
            <a:off x="7605395" y="4046220"/>
            <a:ext cx="4449445" cy="2868930"/>
          </a:xfrm>
          <a:prstGeom prst="rect">
            <a:avLst/>
          </a:prstGeom>
        </p:spPr>
      </p:pic>
      <p:sp>
        <p:nvSpPr>
          <p:cNvPr id="21" name="五边形 20"/>
          <p:cNvSpPr/>
          <p:nvPr/>
        </p:nvSpPr>
        <p:spPr>
          <a:xfrm flipH="1">
            <a:off x="3741954" y="84566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24" name="五边形 23"/>
          <p:cNvSpPr/>
          <p:nvPr/>
        </p:nvSpPr>
        <p:spPr>
          <a:xfrm flipH="1">
            <a:off x="4082314" y="10843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8" name="矩形 7">
            <a:extLst>
              <a:ext uri="{FF2B5EF4-FFF2-40B4-BE49-F238E27FC236}">
                <a16:creationId xmlns:a16="http://schemas.microsoft.com/office/drawing/2014/main" xmlns="" id="{E74FA210-434B-5B49-9B4A-013B3247B3E6}"/>
              </a:ext>
            </a:extLst>
          </p:cNvPr>
          <p:cNvSpPr/>
          <p:nvPr/>
        </p:nvSpPr>
        <p:spPr>
          <a:xfrm>
            <a:off x="0" y="130500"/>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民间谚语的分类</a:t>
            </a:r>
            <a:endPar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pic>
        <p:nvPicPr>
          <p:cNvPr id="9" name="图片 8"/>
          <p:cNvPicPr>
            <a:picLocks noChangeAspect="1"/>
          </p:cNvPicPr>
          <p:nvPr/>
        </p:nvPicPr>
        <p:blipFill>
          <a:blip r:embed="rId4"/>
          <a:stretch>
            <a:fillRect/>
          </a:stretch>
        </p:blipFill>
        <p:spPr>
          <a:xfrm>
            <a:off x="8298610" y="18280"/>
            <a:ext cx="3901603" cy="1349611"/>
          </a:xfrm>
          <a:prstGeom prst="rect">
            <a:avLst/>
          </a:prstGeom>
        </p:spPr>
      </p:pic>
    </p:spTree>
    <p:custDataLst>
      <p:tags r:id="rId1"/>
    </p:custDataLst>
    <p:extLst>
      <p:ext uri="{BB962C8B-B14F-4D97-AF65-F5344CB8AC3E}">
        <p14:creationId xmlns:p14="http://schemas.microsoft.com/office/powerpoint/2010/main" val="8923377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18264" y="1091347"/>
            <a:ext cx="11487785" cy="341503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：简称农谚，是关于</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自然物候</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知识和</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农业生产</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相关联的经验与总结。</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自然方面包括气象、时令、物候等；生产方面包括农、林、牧、副、渔等，涉及耕作、栽培、管理、园艺、种植等。</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如： ①气象：雷公先唱歌，有雨也不多。</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125984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②时令物候：小寒大寒，滴水成团。</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125984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 ③生产：庄稼忙，先打场；买卖忙，先记账。</a:t>
            </a:r>
          </a:p>
        </p:txBody>
      </p:sp>
      <p:sp>
        <p:nvSpPr>
          <p:cNvPr id="5" name="矩形 4"/>
          <p:cNvSpPr/>
          <p:nvPr/>
        </p:nvSpPr>
        <p:spPr>
          <a:xfrm>
            <a:off x="218264" y="453668"/>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a:t>
            </a:r>
            <a:r>
              <a:rPr kumimoji="0" lang="en-US" altLang="zh-CN"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3</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）农业谚语</a:t>
            </a: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b="12405"/>
          <a:stretch>
            <a:fillRect/>
          </a:stretch>
        </p:blipFill>
        <p:spPr>
          <a:xfrm>
            <a:off x="8588058" y="3292475"/>
            <a:ext cx="3393440" cy="2221865"/>
          </a:xfrm>
          <a:prstGeom prst="rect">
            <a:avLst/>
          </a:prstGeom>
        </p:spPr>
      </p:pic>
      <p:sp>
        <p:nvSpPr>
          <p:cNvPr id="3" name="文本框 2"/>
          <p:cNvSpPr txBox="1"/>
          <p:nvPr/>
        </p:nvSpPr>
        <p:spPr>
          <a:xfrm>
            <a:off x="348615" y="4410710"/>
            <a:ext cx="7371715" cy="230695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农业谚语的特点</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① </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语言朴实，通俗易懂</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② </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一般是实话实说</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③ </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少用拟人、比喻、夸张等修辞手法；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④ </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有一定准确性和科学性，是“科学的小诗”</a:t>
            </a:r>
          </a:p>
        </p:txBody>
      </p:sp>
      <p:sp>
        <p:nvSpPr>
          <p:cNvPr id="21" name="五边形 20"/>
          <p:cNvSpPr/>
          <p:nvPr/>
        </p:nvSpPr>
        <p:spPr>
          <a:xfrm flipH="1">
            <a:off x="3390164" y="61071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24" name="五边形 23"/>
          <p:cNvSpPr/>
          <p:nvPr/>
        </p:nvSpPr>
        <p:spPr>
          <a:xfrm flipH="1">
            <a:off x="4042309" y="8430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7" name="五边形 6"/>
          <p:cNvSpPr/>
          <p:nvPr/>
        </p:nvSpPr>
        <p:spPr>
          <a:xfrm flipH="1">
            <a:off x="3181884" y="441055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10" name="矩形 9">
            <a:extLst>
              <a:ext uri="{FF2B5EF4-FFF2-40B4-BE49-F238E27FC236}">
                <a16:creationId xmlns:a16="http://schemas.microsoft.com/office/drawing/2014/main" xmlns="" id="{F5218F36-708C-0743-897F-C760673B2CA9}"/>
              </a:ext>
            </a:extLst>
          </p:cNvPr>
          <p:cNvSpPr/>
          <p:nvPr/>
        </p:nvSpPr>
        <p:spPr>
          <a:xfrm>
            <a:off x="0" y="-26670"/>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民间谚语的分类</a:t>
            </a:r>
            <a:endPar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pic>
        <p:nvPicPr>
          <p:cNvPr id="11" name="图片 10"/>
          <p:cNvPicPr>
            <a:picLocks noChangeAspect="1"/>
          </p:cNvPicPr>
          <p:nvPr/>
        </p:nvPicPr>
        <p:blipFill>
          <a:blip r:embed="rId4"/>
          <a:stretch>
            <a:fillRect/>
          </a:stretch>
        </p:blipFill>
        <p:spPr>
          <a:xfrm>
            <a:off x="8298610" y="1027"/>
            <a:ext cx="3901603" cy="1349611"/>
          </a:xfrm>
          <a:prstGeom prst="rect">
            <a:avLst/>
          </a:prstGeom>
        </p:spPr>
      </p:pic>
    </p:spTree>
    <p:custDataLst>
      <p:tags r:id="rId1"/>
    </p:custDataLst>
    <p:extLst>
      <p:ext uri="{BB962C8B-B14F-4D97-AF65-F5344CB8AC3E}">
        <p14:creationId xmlns:p14="http://schemas.microsoft.com/office/powerpoint/2010/main" val="16414337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0190" y="1611630"/>
            <a:ext cx="11307445" cy="23069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反映各地</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名山胜景</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人文掌故</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珍贵特产</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和</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民俗风情</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的谚语。喜用“三宗宝”构成形式。数量众多，丰富灿烂。</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如：①名胜人文：桂林山水甲天下，阳朔山水甲桂林。</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a:p>
            <a:pPr marL="0" marR="0" lvl="0" indent="1296035"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②特产民俗：湖南三宗宝：湘绣腊肉布鞋好。</a:t>
            </a:r>
          </a:p>
        </p:txBody>
      </p:sp>
      <p:sp>
        <p:nvSpPr>
          <p:cNvPr id="5" name="矩形 4"/>
          <p:cNvSpPr/>
          <p:nvPr/>
        </p:nvSpPr>
        <p:spPr>
          <a:xfrm>
            <a:off x="250299" y="716053"/>
            <a:ext cx="7632054" cy="691515"/>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a:t>
            </a:r>
            <a:r>
              <a:rPr kumimoji="0" lang="en-US" altLang="zh-CN"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4</a:t>
            </a:r>
            <a:r>
              <a:rPr kumimoji="0" lang="zh-CN" altLang="en-US" sz="26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）风土谚语</a:t>
            </a:r>
          </a:p>
        </p:txBody>
      </p:sp>
      <p:pic>
        <p:nvPicPr>
          <p:cNvPr id="9" name="图片 8"/>
          <p:cNvPicPr>
            <a:picLocks noChangeAspect="1"/>
          </p:cNvPicPr>
          <p:nvPr/>
        </p:nvPicPr>
        <p:blipFill>
          <a:blip r:embed="rId3">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tretch>
            <a:fillRect/>
          </a:stretch>
        </p:blipFill>
        <p:spPr>
          <a:xfrm>
            <a:off x="8802370" y="3733165"/>
            <a:ext cx="3180715" cy="1998980"/>
          </a:xfrm>
          <a:prstGeom prst="rect">
            <a:avLst/>
          </a:prstGeom>
          <a:effectLst>
            <a:softEdge rad="63500"/>
          </a:effectLst>
        </p:spPr>
      </p:pic>
      <p:sp>
        <p:nvSpPr>
          <p:cNvPr id="21" name="五边形 20"/>
          <p:cNvSpPr/>
          <p:nvPr/>
        </p:nvSpPr>
        <p:spPr>
          <a:xfrm flipH="1">
            <a:off x="3741319" y="79867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24" name="五边形 23"/>
          <p:cNvSpPr/>
          <p:nvPr/>
        </p:nvSpPr>
        <p:spPr>
          <a:xfrm flipH="1">
            <a:off x="4042309" y="8430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8" name="矩形 7">
            <a:extLst>
              <a:ext uri="{FF2B5EF4-FFF2-40B4-BE49-F238E27FC236}">
                <a16:creationId xmlns:a16="http://schemas.microsoft.com/office/drawing/2014/main" xmlns="" id="{9BDA46E0-7843-BA44-AD6C-2B9AED7007A2}"/>
              </a:ext>
            </a:extLst>
          </p:cNvPr>
          <p:cNvSpPr/>
          <p:nvPr/>
        </p:nvSpPr>
        <p:spPr>
          <a:xfrm>
            <a:off x="0" y="152582"/>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民间谚语的分类</a:t>
            </a:r>
            <a:endPar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pic>
        <p:nvPicPr>
          <p:cNvPr id="10" name="图片 9"/>
          <p:cNvPicPr>
            <a:picLocks noChangeAspect="1"/>
          </p:cNvPicPr>
          <p:nvPr/>
        </p:nvPicPr>
        <p:blipFill>
          <a:blip r:embed="rId4"/>
          <a:stretch>
            <a:fillRect/>
          </a:stretch>
        </p:blipFill>
        <p:spPr>
          <a:xfrm>
            <a:off x="8298610" y="18280"/>
            <a:ext cx="3901603" cy="1349611"/>
          </a:xfrm>
          <a:prstGeom prst="rect">
            <a:avLst/>
          </a:prstGeom>
        </p:spPr>
      </p:pic>
    </p:spTree>
    <p:custDataLst>
      <p:tags r:id="rId1"/>
    </p:custDataLst>
    <p:extLst>
      <p:ext uri="{BB962C8B-B14F-4D97-AF65-F5344CB8AC3E}">
        <p14:creationId xmlns:p14="http://schemas.microsoft.com/office/powerpoint/2010/main" val="1001367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6520" y="2028825"/>
            <a:ext cx="11677650" cy="1754326"/>
          </a:xfrm>
          <a:prstGeom prst="rect">
            <a:avLst/>
          </a:prstGeom>
          <a:noFill/>
        </p:spPr>
        <p:txBody>
          <a:bodyPr wrap="square" rtlCol="0">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它是</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人民</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群众</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   ）创作</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、口头流传</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的以</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第（   ）人称</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进行叙事的</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具有</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   ）故事</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情节</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并注重</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人物（   ）</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长篇韵文或韵散相间的诗歌作品，也称“故事歌”或“故事诗”。</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04470" y="1067435"/>
            <a:ext cx="6522720" cy="66248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7.2.1 </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含义</a:t>
            </a:r>
            <a:endPar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2" name="五边形 1"/>
          <p:cNvSpPr/>
          <p:nvPr/>
        </p:nvSpPr>
        <p:spPr>
          <a:xfrm flipH="1">
            <a:off x="5124349" y="11726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5" name="文本框 4"/>
          <p:cNvSpPr txBox="1"/>
          <p:nvPr/>
        </p:nvSpPr>
        <p:spPr>
          <a:xfrm>
            <a:off x="96520" y="49530"/>
            <a:ext cx="3098925"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7.2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民间叙事长诗</a:t>
            </a:r>
          </a:p>
        </p:txBody>
      </p:sp>
      <p:pic>
        <p:nvPicPr>
          <p:cNvPr id="7" name="图片 6"/>
          <p:cNvPicPr>
            <a:picLocks noChangeAspect="1"/>
          </p:cNvPicPr>
          <p:nvPr/>
        </p:nvPicPr>
        <p:blipFill>
          <a:blip r:embed="rId3"/>
          <a:stretch>
            <a:fillRect/>
          </a:stretch>
        </p:blipFill>
        <p:spPr>
          <a:xfrm>
            <a:off x="9224210" y="18683"/>
            <a:ext cx="2999874" cy="1423991"/>
          </a:xfrm>
          <a:prstGeom prst="rect">
            <a:avLst/>
          </a:prstGeom>
        </p:spPr>
      </p:pic>
    </p:spTree>
    <p:custDataLst>
      <p:tags r:id="rId1"/>
    </p:custDataLst>
    <p:extLst>
      <p:ext uri="{BB962C8B-B14F-4D97-AF65-F5344CB8AC3E}">
        <p14:creationId xmlns:p14="http://schemas.microsoft.com/office/powerpoint/2010/main" val="12831584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1726" y="1021391"/>
            <a:ext cx="10992485" cy="467741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charset="0"/>
              <a:buChar char=""/>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其他</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p>
          <a:p>
            <a:pPr marL="0" marR="0" lvl="0" indent="0" algn="l" defTabSz="914400" rtl="0" eaLnBrk="1" fontAlgn="auto" latinLnBrk="0" hangingPunct="1">
              <a:lnSpc>
                <a:spcPct val="125000"/>
              </a:lnSpc>
              <a:spcBef>
                <a:spcPts val="0"/>
              </a:spcBef>
              <a:spcAft>
                <a:spcPts val="0"/>
              </a:spcAft>
              <a:buClrTx/>
              <a:buSzTx/>
              <a:buFont typeface="Wingdings" panose="05000000000000000000" charset="0"/>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除以上四类谚语外，还有大量民间谚语，不同程度地反映出时代的</a:t>
            </a:r>
            <a:r>
              <a:rPr kumimoji="0" lang="zh-CN" altLang="en-US" sz="2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局限性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和民众思想认识上</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消极落后</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的一面，如歧视妇女，反映男尊女卑和男女不平等现象的。</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如：“婆娘是个败家精，三天不打起灰尘”。</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457200" algn="l" defTabSz="914400" rtl="0" eaLnBrk="1" fontAlgn="auto" latinLnBrk="0" hangingPunct="1">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“好马不配双鞍，好女不嫁二夫。”</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457200" algn="l" defTabSz="914400" rtl="0" eaLnBrk="1" fontAlgn="auto" latinLnBrk="0" hangingPunct="1">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也有的反映出民众的</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宿命色彩和惰性意识，为自私自利开脱。</a:t>
            </a:r>
          </a:p>
          <a:p>
            <a:pPr marL="0" marR="0" lvl="0" indent="457200" algn="l" defTabSz="914400" rtl="0" eaLnBrk="1" fontAlgn="auto" latinLnBrk="0" hangingPunct="1">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如：“万般皆由命，半点不由人”、“人为财死，鸟为食亡”。“孔夫子孟夫子，当不得我们挑谷子”。</a:t>
            </a:r>
          </a:p>
          <a:p>
            <a:pPr marL="0" marR="0" lvl="0" indent="457200" algn="l" defTabSz="914400" rtl="0" eaLnBrk="1" fontAlgn="auto" latinLnBrk="0" hangingPunct="1">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随着社会文明的进步和人们观念的变化，这类表现消极落后意识的谚语将被民众所抛弃，但是我们不能忽略它所具有的研究价值。</a:t>
            </a:r>
          </a:p>
        </p:txBody>
      </p:sp>
      <p:sp>
        <p:nvSpPr>
          <p:cNvPr id="24" name="五边形 23"/>
          <p:cNvSpPr/>
          <p:nvPr/>
        </p:nvSpPr>
        <p:spPr>
          <a:xfrm flipH="1">
            <a:off x="2029359" y="7580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3" name="五边形 22"/>
          <p:cNvSpPr/>
          <p:nvPr/>
        </p:nvSpPr>
        <p:spPr>
          <a:xfrm flipH="1">
            <a:off x="4232174" y="75803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7" name="矩形 6">
            <a:extLst>
              <a:ext uri="{FF2B5EF4-FFF2-40B4-BE49-F238E27FC236}">
                <a16:creationId xmlns:a16="http://schemas.microsoft.com/office/drawing/2014/main" xmlns="" id="{A81E99D3-A365-FF4F-993C-0E01DC858549}"/>
              </a:ext>
            </a:extLst>
          </p:cNvPr>
          <p:cNvSpPr/>
          <p:nvPr/>
        </p:nvSpPr>
        <p:spPr>
          <a:xfrm>
            <a:off x="-16417" y="95549"/>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民间谚语的分类</a:t>
            </a:r>
            <a:endPar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pic>
        <p:nvPicPr>
          <p:cNvPr id="6" name="图片 5"/>
          <p:cNvPicPr>
            <a:picLocks noChangeAspect="1"/>
          </p:cNvPicPr>
          <p:nvPr/>
        </p:nvPicPr>
        <p:blipFill>
          <a:blip r:embed="rId3"/>
          <a:stretch>
            <a:fillRect/>
          </a:stretch>
        </p:blipFill>
        <p:spPr>
          <a:xfrm>
            <a:off x="8298610" y="18280"/>
            <a:ext cx="3901603" cy="1349611"/>
          </a:xfrm>
          <a:prstGeom prst="rect">
            <a:avLst/>
          </a:prstGeom>
        </p:spPr>
      </p:pic>
    </p:spTree>
    <p:custDataLst>
      <p:tags r:id="rId1"/>
    </p:custDataLst>
    <p:extLst>
      <p:ext uri="{BB962C8B-B14F-4D97-AF65-F5344CB8AC3E}">
        <p14:creationId xmlns:p14="http://schemas.microsoft.com/office/powerpoint/2010/main" val="1522141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0700" y="1182706"/>
            <a:ext cx="10745470" cy="33229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民间谚语概念</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民群众集体创作并广为流传的、简洁凝练的、具有一定认识和教育作用的定型化语句</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民间谚语界定</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：《尚书·无逸》：“</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俚语曰谚</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4" name="图片 3" descr="民间谚语的分类"/>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87730" y="3127291"/>
            <a:ext cx="10629265" cy="3450590"/>
          </a:xfrm>
          <a:prstGeom prst="rect">
            <a:avLst/>
          </a:prstGeom>
        </p:spPr>
      </p:pic>
      <p:sp>
        <p:nvSpPr>
          <p:cNvPr id="5" name="矩形 4">
            <a:extLst>
              <a:ext uri="{FF2B5EF4-FFF2-40B4-BE49-F238E27FC236}">
                <a16:creationId xmlns:a16="http://schemas.microsoft.com/office/drawing/2014/main" xmlns="" id="{26FEBDAB-77AB-D847-97E5-D32A096C30F5}"/>
              </a:ext>
            </a:extLst>
          </p:cNvPr>
          <p:cNvSpPr/>
          <p:nvPr/>
        </p:nvSpPr>
        <p:spPr>
          <a:xfrm>
            <a:off x="0" y="35538"/>
            <a:ext cx="7632054" cy="662489"/>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9.1.2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民间谚语的分类</a:t>
            </a:r>
            <a:endPar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p:txBody>
      </p:sp>
      <p:pic>
        <p:nvPicPr>
          <p:cNvPr id="6" name="图片 5"/>
          <p:cNvPicPr>
            <a:picLocks noChangeAspect="1"/>
          </p:cNvPicPr>
          <p:nvPr/>
        </p:nvPicPr>
        <p:blipFill>
          <a:blip r:embed="rId4"/>
          <a:stretch>
            <a:fillRect/>
          </a:stretch>
        </p:blipFill>
        <p:spPr>
          <a:xfrm>
            <a:off x="8298610" y="18280"/>
            <a:ext cx="3901603" cy="1349611"/>
          </a:xfrm>
          <a:prstGeom prst="rect">
            <a:avLst/>
          </a:prstGeom>
        </p:spPr>
      </p:pic>
    </p:spTree>
    <p:custDataLst>
      <p:tags r:id="rId1"/>
    </p:custDataLst>
    <p:extLst>
      <p:ext uri="{BB962C8B-B14F-4D97-AF65-F5344CB8AC3E}">
        <p14:creationId xmlns:p14="http://schemas.microsoft.com/office/powerpoint/2010/main" val="6097080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10565" y="1364615"/>
            <a:ext cx="9449435" cy="378460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1</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、反映阶级对立和社会斗争的现实状况，表现人民大众的觉醒意识和褒贬时政的谚语是（）</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生活谚语</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风土谚语</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农业谚语</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D.</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时政谚语</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7190526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30860" y="1296035"/>
            <a:ext cx="9173845" cy="378460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1</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、反映阶级对立和社会斗争的现实状况，表现人民大众的觉醒意识和褒贬时政的谚语是（</a:t>
            </a: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D</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A.</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生活该语</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B.</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风土谚语</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C.</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农业谚语</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D.</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时政谚语</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0204358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1053" y="1116965"/>
            <a:ext cx="10139680" cy="378460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、反映各地的名山胜景、人文掌故、珍贵特产和民俗风情的谚语是（）</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A.生活谚语</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B.风土谚语</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C.农业谚语</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D.时政谚语</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4544087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720" y="1116965"/>
            <a:ext cx="11007725" cy="378460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、反映各地的名山胜景、人文掌故、珍贵特产和民俗风情的谚语是（</a:t>
            </a:r>
            <a:r>
              <a:rPr kumimoji="0" lang="en-US" altLang="zh-CN" sz="24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rPr>
              <a:t>B</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A.生活谚语</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B.风土谚语</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no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sym typeface="+mn-ea"/>
              </a:rPr>
              <a:t>C.农业谚语</a:t>
            </a: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D.时政谚语</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5897642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4680" y="1141730"/>
            <a:ext cx="9773285" cy="359981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3</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、农业谚语的特点有  </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A.语言朴实，通俗易懂</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B.一般实话实说</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C.少用拟人、比喻、夸张等修辞手法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D.不必具有准确性和科学性</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E.具有一定的准确性和科学性</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756759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0383" y="1351915"/>
            <a:ext cx="8258810" cy="359981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3</a:t>
            </a: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、农业谚语的特点有  </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a:t>
            </a:r>
            <a:r>
              <a:rPr kumimoji="0" lang="en-US" altLang="zh-CN" sz="2400" b="0" i="0" u="none" strike="noStrike" kern="1200" cap="none" spc="0" normalizeH="0" baseline="0" noProof="0">
                <a:ln>
                  <a:noFill/>
                </a:ln>
                <a:solidFill>
                  <a:srgbClr val="C00000"/>
                </a:solidFill>
                <a:effectLst/>
                <a:uLnTx/>
                <a:uFillTx/>
                <a:latin typeface="微软雅黑" panose="020B0503020204020204" charset="-122"/>
                <a:ea typeface="微软雅黑" panose="020B0503020204020204" charset="-122"/>
                <a:cs typeface="+mn-cs"/>
              </a:rPr>
              <a:t>ABCE</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A.语言朴实，通俗易懂</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B.一般实话实说</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C.少用拟人、比喻、夸张等修辞手法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D.不必具有准确性和科学性</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E.具有一定的准确性和科学性</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9431942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506" y="1217653"/>
            <a:ext cx="10447403" cy="2400300"/>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4</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、下列哪项属于时政谚语</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 】</a:t>
            </a:r>
            <a:endParaRPr kumimoji="0" sz="24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三年清知府，十万雪花银</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好狗不咬鸡，好夫不打妻</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冬天吃萝卜，不用进药铺</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雷公先唱歌，有雨也不多</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3350612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506" y="1300203"/>
            <a:ext cx="10447403" cy="2400300"/>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4</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、下列哪项属于时政谚语</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r>
              <a:rPr kumimoji="0" lang="en-US" altLang="zh-CN" sz="2400" b="0" i="0" u="none" strike="noStrike" kern="1200" cap="none" spc="40" normalizeH="0" baseline="0" noProof="0" dirty="0">
                <a:ln>
                  <a:noFill/>
                </a:ln>
                <a:solidFill>
                  <a:srgbClr val="C00000"/>
                </a:solidFill>
                <a:effectLst/>
                <a:uLnTx/>
                <a:uFillTx/>
                <a:latin typeface="微软雅黑" panose="020B0503020204020204" charset="-122"/>
                <a:ea typeface="宋体" panose="02010600030101010101" pitchFamily="2" charset="-122"/>
                <a:cs typeface="微软雅黑" panose="020B0503020204020204" charset="-122"/>
              </a:rPr>
              <a:t>A</a:t>
            </a:r>
            <a:r>
              <a:rPr kumimoji="0" lang="en-US" altLang="zh-CN" sz="2400" b="0"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endParaRPr kumimoji="0" sz="24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三年清知府，十万雪花银</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好狗不咬鸡，好夫不打妻</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冬天吃萝卜，不用进药铺</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雷公先唱歌，有雨也不多</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6719029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8050</Words>
  <Application>Microsoft Macintosh PowerPoint</Application>
  <PresentationFormat>宽屏</PresentationFormat>
  <Paragraphs>941</Paragraphs>
  <Slides>135</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135</vt:i4>
      </vt:variant>
    </vt:vector>
  </HeadingPairs>
  <TitlesOfParts>
    <vt:vector size="150" baseType="lpstr">
      <vt:lpstr>Calibri</vt:lpstr>
      <vt:lpstr>DengXian</vt:lpstr>
      <vt:lpstr>DengXian Light</vt:lpstr>
      <vt:lpstr>Helvetica Neue For Number</vt:lpstr>
      <vt:lpstr>Microsoft YaHei</vt:lpstr>
      <vt:lpstr>SimHei</vt:lpstr>
      <vt:lpstr>STHeiti Light</vt:lpstr>
      <vt:lpstr>Wingdings</vt:lpstr>
      <vt:lpstr>仿宋</vt:lpstr>
      <vt:lpstr>华文新魏</vt:lpstr>
      <vt:lpstr>楷体</vt:lpstr>
      <vt:lpstr>宋体</vt:lpstr>
      <vt:lpstr>微软雅黑</vt:lpstr>
      <vt:lpstr>Arial</vt:lpstr>
      <vt:lpstr>Office 主题</vt:lpstr>
      <vt:lpstr>PowerPoint 演示文稿</vt:lpstr>
      <vt:lpstr>学习是一种信仰！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15</cp:revision>
  <dcterms:created xsi:type="dcterms:W3CDTF">2018-09-20T02:17:28Z</dcterms:created>
  <dcterms:modified xsi:type="dcterms:W3CDTF">2018-09-20T07:25:49Z</dcterms:modified>
</cp:coreProperties>
</file>