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58" r:id="rId50"/>
    <p:sldId id="357" r:id="rId51"/>
    <p:sldId id="354" r:id="rId52"/>
    <p:sldId id="353" r:id="rId53"/>
    <p:sldId id="304" r:id="rId54"/>
    <p:sldId id="305" r:id="rId55"/>
    <p:sldId id="306" r:id="rId56"/>
    <p:sldId id="307" r:id="rId57"/>
    <p:sldId id="308" r:id="rId58"/>
    <p:sldId id="309" r:id="rId59"/>
    <p:sldId id="310" r:id="rId60"/>
    <p:sldId id="311" r:id="rId61"/>
    <p:sldId id="312" r:id="rId62"/>
    <p:sldId id="327" r:id="rId63"/>
    <p:sldId id="329" r:id="rId64"/>
    <p:sldId id="313" r:id="rId65"/>
    <p:sldId id="314" r:id="rId66"/>
    <p:sldId id="315" r:id="rId67"/>
    <p:sldId id="330" r:id="rId68"/>
    <p:sldId id="316" r:id="rId69"/>
    <p:sldId id="317" r:id="rId70"/>
    <p:sldId id="325" r:id="rId71"/>
    <p:sldId id="326" r:id="rId72"/>
    <p:sldId id="324" r:id="rId73"/>
    <p:sldId id="331" r:id="rId74"/>
    <p:sldId id="332" r:id="rId75"/>
    <p:sldId id="333" r:id="rId76"/>
    <p:sldId id="334" r:id="rId77"/>
    <p:sldId id="335" r:id="rId78"/>
    <p:sldId id="318" r:id="rId79"/>
    <p:sldId id="336" r:id="rId80"/>
    <p:sldId id="319" r:id="rId81"/>
    <p:sldId id="339" r:id="rId82"/>
    <p:sldId id="340" r:id="rId83"/>
    <p:sldId id="337" r:id="rId84"/>
    <p:sldId id="342" r:id="rId85"/>
    <p:sldId id="341" r:id="rId86"/>
    <p:sldId id="338" r:id="rId87"/>
    <p:sldId id="351" r:id="rId88"/>
    <p:sldId id="352" r:id="rId89"/>
    <p:sldId id="320" r:id="rId90"/>
    <p:sldId id="321" r:id="rId91"/>
    <p:sldId id="344" r:id="rId92"/>
    <p:sldId id="343" r:id="rId93"/>
    <p:sldId id="345" r:id="rId94"/>
    <p:sldId id="349" r:id="rId95"/>
    <p:sldId id="350" r:id="rId96"/>
    <p:sldId id="355" r:id="rId97"/>
    <p:sldId id="356" r:id="rId98"/>
    <p:sldId id="322" r:id="rId99"/>
    <p:sldId id="323" r:id="rId100"/>
    <p:sldId id="347" r:id="rId101"/>
    <p:sldId id="348" r:id="rId10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10.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image" Target="../media/image1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image" Target="../media/image13.png"/><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1.xml"/><Relationship Id="rId2" Type="http://schemas.openxmlformats.org/officeDocument/2006/relationships/image" Target="../media/image14.png"/><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xml"/><Relationship Id="rId2" Type="http://schemas.openxmlformats.org/officeDocument/2006/relationships/image" Target="../media/image15.png"/><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image" Target="../media/image16.png"/><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4.xml"/><Relationship Id="rId4" Type="http://schemas.openxmlformats.org/officeDocument/2006/relationships/image" Target="../media/image12.png"/><Relationship Id="rId3" Type="http://schemas.openxmlformats.org/officeDocument/2006/relationships/image" Target="../media/image18.jpeg"/><Relationship Id="rId2" Type="http://schemas.microsoft.com/office/2007/relationships/hdphoto" Target="../media/hdphoto2.wdp"/><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image" Target="../media/image19.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image" Target="../media/image5.jpe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image" Target="../media/image21.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7.xml"/><Relationship Id="rId1" Type="http://schemas.openxmlformats.org/officeDocument/2006/relationships/image" Target="../media/image1.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image" Target="../media/image6.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2.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9.xml"/><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6.png"/><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3.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7.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323604" y="1336173"/>
            <a:ext cx="8641808" cy="3375555"/>
            <a:chOff x="-131666" y="1180019"/>
            <a:chExt cx="8641808" cy="3375555"/>
          </a:xfrm>
        </p:grpSpPr>
        <p:sp>
          <p:nvSpPr>
            <p:cNvPr id="3" name="圆角矩形 2"/>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民间说唱和民间小戏</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389212" y="1180019"/>
              <a:ext cx="2981445" cy="602973"/>
            </a:xfrm>
            <a:prstGeom prst="roundRect">
              <a:avLst/>
            </a:prstGeom>
            <a:noFill/>
            <a:ln w="28575">
              <a:solidFill>
                <a:schemeClr val="accent1"/>
              </a:soli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民间说唱</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p:cNvSpPr/>
            <p:nvPr/>
          </p:nvSpPr>
          <p:spPr>
            <a:xfrm>
              <a:off x="5586199" y="3960916"/>
              <a:ext cx="292394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民间小戏</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872733"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71207"/>
              <a:ext cx="1069720" cy="128703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5064" b="7756"/>
          <a:stretch>
            <a:fillRect/>
          </a:stretch>
        </p:blipFill>
        <p:spPr>
          <a:xfrm>
            <a:off x="2473980" y="4117070"/>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4460" y="1391603"/>
            <a:ext cx="11626215" cy="1753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主要为</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相声艺术</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buClrTx/>
              <a:buSzTx/>
              <a:buFontTx/>
              <a:buNone/>
              <a:defRPr/>
            </a:pP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lang="en-US" altLang="zh-CN"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a:t>
            </a: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lang="zh-CN" altLang="en-US" sz="2400" b="1"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种类</a:t>
            </a: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：从表演人数和形式分为</a:t>
            </a:r>
            <a:r>
              <a:rPr lang="zh-CN" altLang="en-US" sz="2400" b="1"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单口、对口、群活（群口）</a:t>
            </a: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三种。</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9" name="TextBox 8"/>
          <p:cNvSpPr txBox="1"/>
          <p:nvPr/>
        </p:nvSpPr>
        <p:spPr>
          <a:xfrm>
            <a:off x="4240327" y="482416"/>
            <a:ext cx="1417763"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535" y="23572"/>
            <a:ext cx="5375126" cy="1046890"/>
          </a:xfrm>
          <a:prstGeom prst="rect">
            <a:avLst/>
          </a:prstGeom>
        </p:spPr>
        <p:txBody>
          <a:bodyPr wrap="square">
            <a:spAutoFit/>
          </a:bodyPr>
          <a:lstStyle/>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None/>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民间说唱的分类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Char char=""/>
              <a:defRPr/>
            </a:pPr>
            <a:r>
              <a:rPr kumimoji="0" 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3.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说笑话类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1" name="五边形 20"/>
          <p:cNvSpPr/>
          <p:nvPr/>
        </p:nvSpPr>
        <p:spPr>
          <a:xfrm flipH="1">
            <a:off x="301360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38596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1"/>
          <a:stretch>
            <a:fillRect/>
          </a:stretch>
        </p:blipFill>
        <p:spPr>
          <a:xfrm>
            <a:off x="9099550" y="-48895"/>
            <a:ext cx="3088640" cy="1296035"/>
          </a:xfrm>
          <a:prstGeom prst="rect">
            <a:avLst/>
          </a:prstGeom>
        </p:spPr>
      </p:pic>
      <p:pic>
        <p:nvPicPr>
          <p:cNvPr id="6" name="图片 5"/>
          <p:cNvPicPr>
            <a:picLocks noChangeAspect="1"/>
          </p:cNvPicPr>
          <p:nvPr/>
        </p:nvPicPr>
        <p:blipFill>
          <a:blip r:embed="rId2"/>
          <a:stretch>
            <a:fillRect/>
          </a:stretch>
        </p:blipFill>
        <p:spPr>
          <a:xfrm>
            <a:off x="10795" y="4149725"/>
            <a:ext cx="4299585" cy="2687320"/>
          </a:xfrm>
          <a:prstGeom prst="rect">
            <a:avLst/>
          </a:prstGeom>
        </p:spPr>
      </p:pic>
      <p:pic>
        <p:nvPicPr>
          <p:cNvPr id="7" name="图片 6"/>
          <p:cNvPicPr>
            <a:picLocks noChangeAspect="1"/>
          </p:cNvPicPr>
          <p:nvPr/>
        </p:nvPicPr>
        <p:blipFill>
          <a:blip r:embed="rId3"/>
          <a:stretch>
            <a:fillRect/>
          </a:stretch>
        </p:blipFill>
        <p:spPr>
          <a:xfrm>
            <a:off x="3799840" y="4149090"/>
            <a:ext cx="3712845" cy="2687955"/>
          </a:xfrm>
          <a:prstGeom prst="rect">
            <a:avLst/>
          </a:prstGeom>
        </p:spPr>
      </p:pic>
      <p:pic>
        <p:nvPicPr>
          <p:cNvPr id="8" name="图片 7"/>
          <p:cNvPicPr>
            <a:picLocks noChangeAspect="1"/>
          </p:cNvPicPr>
          <p:nvPr/>
        </p:nvPicPr>
        <p:blipFill>
          <a:blip r:embed="rId4"/>
          <a:stretch>
            <a:fillRect/>
          </a:stretch>
        </p:blipFill>
        <p:spPr>
          <a:xfrm>
            <a:off x="7431405" y="4150360"/>
            <a:ext cx="4756785" cy="2687320"/>
          </a:xfrm>
          <a:prstGeom prst="rect">
            <a:avLst/>
          </a:prstGeom>
        </p:spPr>
      </p:pic>
    </p:spTree>
    <p:custDataLst>
      <p:tags r:id="rId5"/>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0075" y="1721485"/>
            <a:ext cx="11003915" cy="341503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中国民间文学的四大传说是（）</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A:《白蛇传》</a:t>
            </a:r>
            <a:endParaRPr sz="2400" b="0">
              <a:solidFill>
                <a:srgbClr val="FF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B:《孟姜女》</a:t>
            </a:r>
            <a:endParaRPr sz="2400" b="0">
              <a:solidFill>
                <a:srgbClr val="FF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C:《牛郎织女》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D:《董永和七仙女》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E:《梁山伯与祝英台》</a:t>
            </a:r>
            <a:endParaRPr sz="2400" b="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4460" y="1391603"/>
            <a:ext cx="11626215" cy="1753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主要为</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相声艺术</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buClrTx/>
              <a:buSzTx/>
              <a:buFontTx/>
              <a:buNone/>
              <a:defRPr/>
            </a:pP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lang="en-US" altLang="zh-CN"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）相声特有的艺术手段</a:t>
            </a:r>
            <a:r>
              <a:rPr lang="en-US" altLang="zh-CN"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lang="zh-CN" altLang="en-US" sz="2400" b="1"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包袱</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9" name="TextBox 8"/>
          <p:cNvSpPr txBox="1"/>
          <p:nvPr/>
        </p:nvSpPr>
        <p:spPr>
          <a:xfrm>
            <a:off x="4240327" y="482416"/>
            <a:ext cx="1417763"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535" y="23572"/>
            <a:ext cx="5375126" cy="1046890"/>
          </a:xfrm>
          <a:prstGeom prst="rect">
            <a:avLst/>
          </a:prstGeom>
        </p:spPr>
        <p:txBody>
          <a:bodyPr wrap="square">
            <a:spAutoFit/>
          </a:bodyPr>
          <a:lstStyle/>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None/>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民间说唱的分类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Char char=""/>
              <a:defRPr/>
            </a:pPr>
            <a:r>
              <a:rPr kumimoji="0" 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3.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说笑话类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1" name="五边形 20"/>
          <p:cNvSpPr/>
          <p:nvPr/>
        </p:nvSpPr>
        <p:spPr>
          <a:xfrm flipH="1">
            <a:off x="301360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38596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1"/>
          <a:stretch>
            <a:fillRect/>
          </a:stretch>
        </p:blipFill>
        <p:spPr>
          <a:xfrm>
            <a:off x="9099550" y="-48895"/>
            <a:ext cx="3088640" cy="1296035"/>
          </a:xfrm>
          <a:prstGeom prst="rect">
            <a:avLst/>
          </a:prstGeom>
        </p:spPr>
      </p:pic>
      <p:pic>
        <p:nvPicPr>
          <p:cNvPr id="6" name="图片 5"/>
          <p:cNvPicPr>
            <a:picLocks noChangeAspect="1"/>
          </p:cNvPicPr>
          <p:nvPr/>
        </p:nvPicPr>
        <p:blipFill>
          <a:blip r:embed="rId2"/>
          <a:stretch>
            <a:fillRect/>
          </a:stretch>
        </p:blipFill>
        <p:spPr>
          <a:xfrm>
            <a:off x="5386070" y="2774950"/>
            <a:ext cx="4761865" cy="328549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4460" y="1391603"/>
            <a:ext cx="11626215" cy="1753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主要为</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相声艺术</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buClrTx/>
              <a:buSzTx/>
              <a:buFontTx/>
              <a:buNone/>
              <a:defRPr/>
            </a:pP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lang="en-US" altLang="zh-CN"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4</a:t>
            </a: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）结构形式：垫话、瓢把儿（</a:t>
            </a:r>
            <a:r>
              <a:rPr lang="zh-CN" altLang="en-US" sz="2400" noProof="0" dirty="0">
                <a:ln>
                  <a:noFill/>
                </a:ln>
                <a:solidFill>
                  <a:prstClr val="black"/>
                </a:solidFill>
                <a:effectLst/>
                <a:uLnTx/>
                <a:uFillTx/>
                <a:latin typeface="仿宋" panose="02010609060101010101" charset="-122"/>
                <a:ea typeface="仿宋" panose="02010609060101010101" charset="-122"/>
                <a:cs typeface="Calibri" panose="020F0502020204030204" charset="0"/>
                <a:sym typeface="+mn-ea"/>
              </a:rPr>
              <a:t>过渡</a:t>
            </a:r>
            <a:r>
              <a:rPr lang="zh-CN" altLang="en-US" sz="240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）、正活、收底。</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9" name="TextBox 8"/>
          <p:cNvSpPr txBox="1"/>
          <p:nvPr/>
        </p:nvSpPr>
        <p:spPr>
          <a:xfrm>
            <a:off x="4240327" y="482416"/>
            <a:ext cx="1417763"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535" y="23572"/>
            <a:ext cx="5375126" cy="1046890"/>
          </a:xfrm>
          <a:prstGeom prst="rect">
            <a:avLst/>
          </a:prstGeom>
        </p:spPr>
        <p:txBody>
          <a:bodyPr wrap="square">
            <a:spAutoFit/>
          </a:bodyPr>
          <a:lstStyle/>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None/>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民间说唱的分类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Char char=""/>
              <a:defRPr/>
            </a:pPr>
            <a:r>
              <a:rPr kumimoji="0" 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3.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说笑话类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3" name="Rectangle 1"/>
          <p:cNvSpPr>
            <a:spLocks noChangeArrowheads="1"/>
          </p:cNvSpPr>
          <p:nvPr/>
        </p:nvSpPr>
        <p:spPr bwMode="auto">
          <a:xfrm>
            <a:off x="124143" y="3698558"/>
            <a:ext cx="9984740" cy="1753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21" name="五边形 20"/>
          <p:cNvSpPr/>
          <p:nvPr/>
        </p:nvSpPr>
        <p:spPr>
          <a:xfrm flipH="1">
            <a:off x="301360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38596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1"/>
          <a:stretch>
            <a:fillRect/>
          </a:stretch>
        </p:blipFill>
        <p:spPr>
          <a:xfrm>
            <a:off x="9099550" y="-48895"/>
            <a:ext cx="3088640" cy="1296035"/>
          </a:xfrm>
          <a:prstGeom prst="rect">
            <a:avLst/>
          </a:prstGeom>
        </p:spPr>
      </p:pic>
      <p:pic>
        <p:nvPicPr>
          <p:cNvPr id="6" name="图片 5"/>
          <p:cNvPicPr>
            <a:picLocks noChangeAspect="1"/>
          </p:cNvPicPr>
          <p:nvPr/>
        </p:nvPicPr>
        <p:blipFill>
          <a:blip r:embed="rId2"/>
          <a:stretch>
            <a:fillRect/>
          </a:stretch>
        </p:blipFill>
        <p:spPr>
          <a:xfrm>
            <a:off x="6878955" y="3470275"/>
            <a:ext cx="3809365" cy="220980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613" y="190500"/>
            <a:ext cx="468376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10.1.3</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民间说唱的源流</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23" name="五边形 22"/>
          <p:cNvSpPr/>
          <p:nvPr/>
        </p:nvSpPr>
        <p:spPr>
          <a:xfrm flipH="1">
            <a:off x="4614244" y="35786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6470377" y="35786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4" name="图片 3"/>
          <p:cNvPicPr>
            <a:picLocks noChangeAspect="1"/>
          </p:cNvPicPr>
          <p:nvPr/>
        </p:nvPicPr>
        <p:blipFill>
          <a:blip r:embed="rId1"/>
          <a:stretch>
            <a:fillRect/>
          </a:stretch>
        </p:blipFill>
        <p:spPr>
          <a:xfrm>
            <a:off x="9099550" y="-48895"/>
            <a:ext cx="3088640" cy="1296035"/>
          </a:xfrm>
          <a:prstGeom prst="rect">
            <a:avLst/>
          </a:prstGeom>
        </p:spPr>
      </p:pic>
      <p:cxnSp>
        <p:nvCxnSpPr>
          <p:cNvPr id="5" name="直接箭头连接符 4"/>
          <p:cNvCxnSpPr/>
          <p:nvPr/>
        </p:nvCxnSpPr>
        <p:spPr>
          <a:xfrm>
            <a:off x="1455420" y="3737610"/>
            <a:ext cx="960120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V="1">
            <a:off x="2579370" y="3147060"/>
            <a:ext cx="0" cy="55245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030730" y="2559050"/>
            <a:ext cx="1554480" cy="645160"/>
          </a:xfrm>
          <a:prstGeom prst="rect">
            <a:avLst/>
          </a:prstGeom>
          <a:noFill/>
        </p:spPr>
        <p:txBody>
          <a:bodyPr wrap="none" rtlCol="0" anchor="t">
            <a:spAutoFit/>
          </a:bodyPr>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先秦时期</a:t>
            </a:r>
            <a:r>
              <a:rPr lang="zh-CN" altLang="en-US" noProof="0">
                <a:ln>
                  <a:noFill/>
                </a:ln>
                <a:solidFill>
                  <a:srgbClr val="FF0000"/>
                </a:solidFill>
                <a:effectLst/>
                <a:uLnTx/>
                <a:uFillTx/>
                <a:latin typeface="微软雅黑" panose="020B0503020204020204" charset="-122"/>
                <a:ea typeface="微软雅黑" panose="020B0503020204020204" charset="-122"/>
                <a:sym typeface="+mn-ea"/>
              </a:rPr>
              <a:t>萌芽</a:t>
            </a:r>
            <a:endParaRPr lang="zh-CN" altLang="en-US" noProof="0">
              <a:ln>
                <a:noFill/>
              </a:ln>
              <a:solidFill>
                <a:srgbClr val="FF0000"/>
              </a:solidFill>
              <a:effectLst/>
              <a:uLnTx/>
              <a:uFillTx/>
              <a:latin typeface="微软雅黑" panose="020B0503020204020204" charset="-122"/>
              <a:ea typeface="微软雅黑" panose="020B0503020204020204" charset="-122"/>
              <a:sym typeface="+mn-ea"/>
            </a:endParaRPr>
          </a:p>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   倡优</a:t>
            </a:r>
            <a:endParaRPr lang="zh-CN" altLang="en-US"/>
          </a:p>
        </p:txBody>
      </p:sp>
      <p:cxnSp>
        <p:nvCxnSpPr>
          <p:cNvPr id="8" name="直接连接符 7"/>
          <p:cNvCxnSpPr/>
          <p:nvPr/>
        </p:nvCxnSpPr>
        <p:spPr>
          <a:xfrm>
            <a:off x="4122420" y="3737610"/>
            <a:ext cx="0" cy="514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802380" y="4251960"/>
            <a:ext cx="1097280" cy="645160"/>
          </a:xfrm>
          <a:prstGeom prst="rect">
            <a:avLst/>
          </a:prstGeom>
          <a:noFill/>
        </p:spPr>
        <p:txBody>
          <a:bodyPr wrap="none" rtlCol="0" anchor="t">
            <a:spAutoFit/>
          </a:bodyPr>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唐代</a:t>
            </a:r>
            <a:r>
              <a:rPr lang="zh-CN" altLang="en-US" noProof="0">
                <a:ln>
                  <a:noFill/>
                </a:ln>
                <a:solidFill>
                  <a:srgbClr val="FF0000"/>
                </a:solidFill>
                <a:effectLst/>
                <a:uLnTx/>
                <a:uFillTx/>
                <a:latin typeface="微软雅黑" panose="020B0503020204020204" charset="-122"/>
                <a:ea typeface="微软雅黑" panose="020B0503020204020204" charset="-122"/>
                <a:sym typeface="+mn-ea"/>
              </a:rPr>
              <a:t>形成</a:t>
            </a:r>
            <a:endParaRPr lang="zh-CN" altLang="en-US" noProof="0">
              <a:ln>
                <a:noFill/>
              </a:ln>
              <a:solidFill>
                <a:srgbClr val="FF0000"/>
              </a:solidFill>
              <a:effectLst/>
              <a:uLnTx/>
              <a:uFillTx/>
              <a:latin typeface="微软雅黑" panose="020B0503020204020204" charset="-122"/>
              <a:ea typeface="微软雅黑" panose="020B0503020204020204" charset="-122"/>
              <a:sym typeface="+mn-ea"/>
            </a:endParaRPr>
          </a:p>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“变文”</a:t>
            </a:r>
            <a:endParaRPr lang="zh-CN" altLang="en-US"/>
          </a:p>
        </p:txBody>
      </p:sp>
      <p:cxnSp>
        <p:nvCxnSpPr>
          <p:cNvPr id="10" name="直接连接符 9"/>
          <p:cNvCxnSpPr/>
          <p:nvPr/>
        </p:nvCxnSpPr>
        <p:spPr>
          <a:xfrm flipV="1">
            <a:off x="5836920" y="3223260"/>
            <a:ext cx="0" cy="5143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516880" y="2559050"/>
            <a:ext cx="1097280" cy="645160"/>
          </a:xfrm>
          <a:prstGeom prst="rect">
            <a:avLst/>
          </a:prstGeom>
          <a:noFill/>
        </p:spPr>
        <p:txBody>
          <a:bodyPr wrap="none" rtlCol="0" anchor="t">
            <a:spAutoFit/>
          </a:bodyPr>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宋代</a:t>
            </a:r>
            <a:r>
              <a:rPr lang="zh-CN" altLang="en-US" noProof="0">
                <a:ln>
                  <a:noFill/>
                </a:ln>
                <a:solidFill>
                  <a:srgbClr val="FF0000"/>
                </a:solidFill>
                <a:effectLst/>
                <a:uLnTx/>
                <a:uFillTx/>
                <a:latin typeface="微软雅黑" panose="020B0503020204020204" charset="-122"/>
                <a:ea typeface="微软雅黑" panose="020B0503020204020204" charset="-122"/>
                <a:sym typeface="+mn-ea"/>
              </a:rPr>
              <a:t>繁荣</a:t>
            </a:r>
            <a:endParaRPr lang="zh-CN" altLang="en-US" noProof="0">
              <a:ln>
                <a:noFill/>
              </a:ln>
              <a:solidFill>
                <a:srgbClr val="FF0000"/>
              </a:solidFill>
              <a:effectLst/>
              <a:uLnTx/>
              <a:uFillTx/>
              <a:latin typeface="微软雅黑" panose="020B0503020204020204" charset="-122"/>
              <a:ea typeface="微软雅黑" panose="020B0503020204020204" charset="-122"/>
              <a:sym typeface="+mn-ea"/>
            </a:endParaRPr>
          </a:p>
          <a:p>
            <a:pPr algn="l"/>
            <a:r>
              <a:rPr lang="zh-CN" altLang="en-US">
                <a:latin typeface="微软雅黑" panose="020B0503020204020204" charset="-122"/>
                <a:ea typeface="微软雅黑" panose="020B0503020204020204" charset="-122"/>
              </a:rPr>
              <a:t>勾栏瓦舍</a:t>
            </a:r>
            <a:endParaRPr lang="zh-CN" altLang="en-US">
              <a:latin typeface="微软雅黑" panose="020B0503020204020204" charset="-122"/>
              <a:ea typeface="微软雅黑" panose="020B0503020204020204" charset="-122"/>
            </a:endParaRPr>
          </a:p>
        </p:txBody>
      </p:sp>
      <p:cxnSp>
        <p:nvCxnSpPr>
          <p:cNvPr id="12" name="直接连接符 11"/>
          <p:cNvCxnSpPr/>
          <p:nvPr/>
        </p:nvCxnSpPr>
        <p:spPr>
          <a:xfrm>
            <a:off x="7551420" y="375666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9246870" y="3242310"/>
            <a:ext cx="0" cy="47625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613" y="190500"/>
            <a:ext cx="468376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10.1.3</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民间说唱的源流</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23" name="五边形 22"/>
          <p:cNvSpPr/>
          <p:nvPr/>
        </p:nvSpPr>
        <p:spPr>
          <a:xfrm flipH="1">
            <a:off x="4614244" y="35786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6470377" y="35786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4" name="图片 3"/>
          <p:cNvPicPr>
            <a:picLocks noChangeAspect="1"/>
          </p:cNvPicPr>
          <p:nvPr/>
        </p:nvPicPr>
        <p:blipFill>
          <a:blip r:embed="rId1"/>
          <a:stretch>
            <a:fillRect/>
          </a:stretch>
        </p:blipFill>
        <p:spPr>
          <a:xfrm>
            <a:off x="9099550" y="-48895"/>
            <a:ext cx="3088640" cy="1296035"/>
          </a:xfrm>
          <a:prstGeom prst="rect">
            <a:avLst/>
          </a:prstGeom>
        </p:spPr>
      </p:pic>
      <p:cxnSp>
        <p:nvCxnSpPr>
          <p:cNvPr id="5" name="直接箭头连接符 4"/>
          <p:cNvCxnSpPr/>
          <p:nvPr/>
        </p:nvCxnSpPr>
        <p:spPr>
          <a:xfrm>
            <a:off x="1455420" y="3737610"/>
            <a:ext cx="960120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V="1">
            <a:off x="2579370" y="3147060"/>
            <a:ext cx="0" cy="55245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030730" y="2559050"/>
            <a:ext cx="1554480" cy="645160"/>
          </a:xfrm>
          <a:prstGeom prst="rect">
            <a:avLst/>
          </a:prstGeom>
          <a:noFill/>
        </p:spPr>
        <p:txBody>
          <a:bodyPr wrap="none" rtlCol="0" anchor="t">
            <a:spAutoFit/>
          </a:bodyPr>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先秦时期</a:t>
            </a:r>
            <a:r>
              <a:rPr lang="zh-CN" altLang="en-US" noProof="0">
                <a:ln>
                  <a:noFill/>
                </a:ln>
                <a:solidFill>
                  <a:srgbClr val="FF0000"/>
                </a:solidFill>
                <a:effectLst/>
                <a:uLnTx/>
                <a:uFillTx/>
                <a:latin typeface="微软雅黑" panose="020B0503020204020204" charset="-122"/>
                <a:ea typeface="微软雅黑" panose="020B0503020204020204" charset="-122"/>
                <a:sym typeface="+mn-ea"/>
              </a:rPr>
              <a:t>萌芽</a:t>
            </a:r>
            <a:endParaRPr lang="zh-CN" altLang="en-US" noProof="0">
              <a:ln>
                <a:noFill/>
              </a:ln>
              <a:solidFill>
                <a:srgbClr val="FF0000"/>
              </a:solidFill>
              <a:effectLst/>
              <a:uLnTx/>
              <a:uFillTx/>
              <a:latin typeface="微软雅黑" panose="020B0503020204020204" charset="-122"/>
              <a:ea typeface="微软雅黑" panose="020B0503020204020204" charset="-122"/>
              <a:sym typeface="+mn-ea"/>
            </a:endParaRPr>
          </a:p>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   倡优</a:t>
            </a:r>
            <a:endParaRPr lang="zh-CN" altLang="en-US"/>
          </a:p>
        </p:txBody>
      </p:sp>
      <p:cxnSp>
        <p:nvCxnSpPr>
          <p:cNvPr id="8" name="直接连接符 7"/>
          <p:cNvCxnSpPr/>
          <p:nvPr/>
        </p:nvCxnSpPr>
        <p:spPr>
          <a:xfrm>
            <a:off x="4122420" y="3737610"/>
            <a:ext cx="0" cy="514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802380" y="4251960"/>
            <a:ext cx="1097280" cy="645160"/>
          </a:xfrm>
          <a:prstGeom prst="rect">
            <a:avLst/>
          </a:prstGeom>
          <a:noFill/>
        </p:spPr>
        <p:txBody>
          <a:bodyPr wrap="none" rtlCol="0" anchor="t">
            <a:spAutoFit/>
          </a:bodyPr>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唐代</a:t>
            </a:r>
            <a:r>
              <a:rPr lang="zh-CN" altLang="en-US" noProof="0">
                <a:ln>
                  <a:noFill/>
                </a:ln>
                <a:solidFill>
                  <a:srgbClr val="FF0000"/>
                </a:solidFill>
                <a:effectLst/>
                <a:uLnTx/>
                <a:uFillTx/>
                <a:latin typeface="微软雅黑" panose="020B0503020204020204" charset="-122"/>
                <a:ea typeface="微软雅黑" panose="020B0503020204020204" charset="-122"/>
                <a:sym typeface="+mn-ea"/>
              </a:rPr>
              <a:t>形成</a:t>
            </a:r>
            <a:endParaRPr lang="zh-CN" altLang="en-US" noProof="0">
              <a:ln>
                <a:noFill/>
              </a:ln>
              <a:solidFill>
                <a:srgbClr val="FF0000"/>
              </a:solidFill>
              <a:effectLst/>
              <a:uLnTx/>
              <a:uFillTx/>
              <a:latin typeface="微软雅黑" panose="020B0503020204020204" charset="-122"/>
              <a:ea typeface="微软雅黑" panose="020B0503020204020204" charset="-122"/>
              <a:sym typeface="+mn-ea"/>
            </a:endParaRPr>
          </a:p>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“变文”</a:t>
            </a:r>
            <a:endParaRPr lang="zh-CN" altLang="en-US"/>
          </a:p>
        </p:txBody>
      </p:sp>
      <p:cxnSp>
        <p:nvCxnSpPr>
          <p:cNvPr id="10" name="直接连接符 9"/>
          <p:cNvCxnSpPr/>
          <p:nvPr/>
        </p:nvCxnSpPr>
        <p:spPr>
          <a:xfrm flipV="1">
            <a:off x="5836920" y="3223260"/>
            <a:ext cx="0" cy="5143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516880" y="2559050"/>
            <a:ext cx="1097280" cy="645160"/>
          </a:xfrm>
          <a:prstGeom prst="rect">
            <a:avLst/>
          </a:prstGeom>
          <a:noFill/>
        </p:spPr>
        <p:txBody>
          <a:bodyPr wrap="none" rtlCol="0" anchor="t">
            <a:spAutoFit/>
          </a:bodyPr>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宋代</a:t>
            </a:r>
            <a:r>
              <a:rPr lang="zh-CN" altLang="en-US" noProof="0">
                <a:ln>
                  <a:noFill/>
                </a:ln>
                <a:solidFill>
                  <a:srgbClr val="FF0000"/>
                </a:solidFill>
                <a:effectLst/>
                <a:uLnTx/>
                <a:uFillTx/>
                <a:latin typeface="微软雅黑" panose="020B0503020204020204" charset="-122"/>
                <a:ea typeface="微软雅黑" panose="020B0503020204020204" charset="-122"/>
                <a:sym typeface="+mn-ea"/>
              </a:rPr>
              <a:t>繁荣</a:t>
            </a:r>
            <a:endParaRPr lang="zh-CN" altLang="en-US" noProof="0">
              <a:ln>
                <a:noFill/>
              </a:ln>
              <a:solidFill>
                <a:srgbClr val="FF0000"/>
              </a:solidFill>
              <a:effectLst/>
              <a:uLnTx/>
              <a:uFillTx/>
              <a:latin typeface="微软雅黑" panose="020B0503020204020204" charset="-122"/>
              <a:ea typeface="微软雅黑" panose="020B0503020204020204" charset="-122"/>
              <a:sym typeface="+mn-ea"/>
            </a:endParaRPr>
          </a:p>
          <a:p>
            <a:pPr algn="l"/>
            <a:r>
              <a:rPr lang="zh-CN" altLang="en-US">
                <a:latin typeface="微软雅黑" panose="020B0503020204020204" charset="-122"/>
                <a:ea typeface="微软雅黑" panose="020B0503020204020204" charset="-122"/>
              </a:rPr>
              <a:t>勾栏瓦舍</a:t>
            </a:r>
            <a:endParaRPr lang="zh-CN" altLang="en-US">
              <a:latin typeface="微软雅黑" panose="020B0503020204020204" charset="-122"/>
              <a:ea typeface="微软雅黑" panose="020B0503020204020204" charset="-122"/>
            </a:endParaRPr>
          </a:p>
        </p:txBody>
      </p:sp>
      <p:cxnSp>
        <p:nvCxnSpPr>
          <p:cNvPr id="12" name="直接连接符 11"/>
          <p:cNvCxnSpPr/>
          <p:nvPr/>
        </p:nvCxnSpPr>
        <p:spPr>
          <a:xfrm>
            <a:off x="7551420" y="375666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774180" y="4366260"/>
            <a:ext cx="1554480" cy="645160"/>
          </a:xfrm>
          <a:prstGeom prst="rect">
            <a:avLst/>
          </a:prstGeom>
          <a:noFill/>
        </p:spPr>
        <p:txBody>
          <a:bodyPr wrap="none" rtlCol="0" anchor="t">
            <a:spAutoFit/>
          </a:bodyPr>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新中国成立后</a:t>
            </a:r>
            <a:endParaRPr lang="zh-CN" altLang="en-US" noProof="0">
              <a:ln>
                <a:noFill/>
              </a:ln>
              <a:solidFill>
                <a:prstClr val="black"/>
              </a:solidFill>
              <a:effectLst/>
              <a:uLnTx/>
              <a:uFillTx/>
              <a:latin typeface="微软雅黑" panose="020B0503020204020204" charset="-122"/>
              <a:ea typeface="微软雅黑" panose="020B0503020204020204" charset="-122"/>
              <a:sym typeface="+mn-ea"/>
            </a:endParaRPr>
          </a:p>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  短小灵活</a:t>
            </a:r>
            <a:endParaRPr lang="zh-CN" altLang="en-US"/>
          </a:p>
        </p:txBody>
      </p:sp>
      <p:cxnSp>
        <p:nvCxnSpPr>
          <p:cNvPr id="14" name="直接连接符 13"/>
          <p:cNvCxnSpPr/>
          <p:nvPr/>
        </p:nvCxnSpPr>
        <p:spPr>
          <a:xfrm flipV="1">
            <a:off x="9246870" y="3242310"/>
            <a:ext cx="0" cy="4762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698230" y="2697480"/>
            <a:ext cx="2011680" cy="368300"/>
          </a:xfrm>
          <a:prstGeom prst="rect">
            <a:avLst/>
          </a:prstGeom>
          <a:noFill/>
        </p:spPr>
        <p:txBody>
          <a:bodyPr wrap="none" rtlCol="0" anchor="t">
            <a:spAutoFit/>
          </a:bodyPr>
          <a:p>
            <a:pPr algn="l"/>
            <a:r>
              <a:rPr lang="zh-CN" altLang="en-US" noProof="0">
                <a:ln>
                  <a:noFill/>
                </a:ln>
                <a:solidFill>
                  <a:prstClr val="black"/>
                </a:solidFill>
                <a:effectLst/>
                <a:uLnTx/>
                <a:uFillTx/>
                <a:latin typeface="微软雅黑" panose="020B0503020204020204" charset="-122"/>
                <a:ea typeface="微软雅黑" panose="020B0503020204020204" charset="-122"/>
                <a:sym typeface="+mn-ea"/>
              </a:rPr>
              <a:t>新时期后走出国门</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833" y="295935"/>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10.1.4</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民间说唱的特点</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8" name="文本框 7"/>
          <p:cNvSpPr txBox="1"/>
          <p:nvPr/>
        </p:nvSpPr>
        <p:spPr>
          <a:xfrm>
            <a:off x="2323465" y="1967865"/>
            <a:ext cx="9382125" cy="34150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（1）叙述体的口头文学，具有</a:t>
            </a:r>
            <a:r>
              <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叙述性强</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的特点。通过</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第三人称</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的身份给群众讲故事，是一种“表叙表唱为主，进退转换为辅”的艺术。</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（2）演唱</a:t>
            </a:r>
            <a:r>
              <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简便、灵活，具有轻便性</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。作品短小精悍，演员小，道具简单，有“文艺轻骑兵”之称。</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a:t>
            </a:r>
            <a:r>
              <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语言朴素易懂，具有通俗性。</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以口头语言为媒介，通过对言语的艺术处理来唤起听众的想象，语言要求口语化，具有感染力。</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3" name="五边形 22"/>
          <p:cNvSpPr/>
          <p:nvPr/>
        </p:nvSpPr>
        <p:spPr>
          <a:xfrm flipH="1">
            <a:off x="7171513" y="5726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243094" y="57261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a:stretch>
            <a:fillRect/>
          </a:stretch>
        </p:blipFill>
        <p:spPr>
          <a:xfrm>
            <a:off x="9099550" y="-48895"/>
            <a:ext cx="3088640" cy="129603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833" y="295935"/>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10.1.4</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民间说唱的特点</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8" name="文本框 7"/>
          <p:cNvSpPr txBox="1"/>
          <p:nvPr/>
        </p:nvSpPr>
        <p:spPr>
          <a:xfrm>
            <a:off x="3676015" y="2275840"/>
            <a:ext cx="9382125" cy="2306955"/>
          </a:xfrm>
          <a:prstGeom prst="rect">
            <a:avLst/>
          </a:prstGeom>
          <a:noFill/>
        </p:spPr>
        <p:txBody>
          <a:bodyPr wrap="square" rtlCol="0">
            <a:spAutoFit/>
          </a:bodyPr>
          <a:lstStyle/>
          <a:p>
            <a:pPr marL="0" marR="0" lvl="0" indent="0" algn="l" defTabSz="914400" rtl="0" fontAlgn="auto">
              <a:lnSpc>
                <a:spcPct val="2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（1）叙述体的口头文学，具有</a:t>
            </a:r>
            <a:r>
              <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叙述性强</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的特点。</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fontAlgn="auto">
              <a:lnSpc>
                <a:spcPct val="2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（2）演唱</a:t>
            </a:r>
            <a:r>
              <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简便、灵活，具有轻便性</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fontAlgn="auto">
              <a:lnSpc>
                <a:spcPct val="2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a:t>
            </a:r>
            <a:r>
              <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语言朴素易懂，具有通俗性。</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3" name="五边形 22"/>
          <p:cNvSpPr/>
          <p:nvPr/>
        </p:nvSpPr>
        <p:spPr>
          <a:xfrm flipH="1">
            <a:off x="7171513" y="5726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243094" y="57261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a:stretch>
            <a:fillRect/>
          </a:stretch>
        </p:blipFill>
        <p:spPr>
          <a:xfrm>
            <a:off x="9099550" y="-48895"/>
            <a:ext cx="3088640" cy="1296035"/>
          </a:xfrm>
          <a:prstGeom prst="rect">
            <a:avLst/>
          </a:prstGeom>
        </p:spPr>
      </p:pic>
      <p:sp>
        <p:nvSpPr>
          <p:cNvPr id="2" name="左大括号 1"/>
          <p:cNvSpPr/>
          <p:nvPr/>
        </p:nvSpPr>
        <p:spPr>
          <a:xfrm>
            <a:off x="3223895" y="2563495"/>
            <a:ext cx="685800" cy="201930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4" name="文本框 3"/>
          <p:cNvSpPr txBox="1"/>
          <p:nvPr/>
        </p:nvSpPr>
        <p:spPr>
          <a:xfrm>
            <a:off x="412750" y="3250565"/>
            <a:ext cx="3496945" cy="645160"/>
          </a:xfrm>
          <a:prstGeom prst="rect">
            <a:avLst/>
          </a:prstGeom>
          <a:noFill/>
        </p:spPr>
        <p:txBody>
          <a:bodyPr wrap="square" rtlCol="0" anchor="t">
            <a:spAutoFit/>
          </a:bodyPr>
          <a:p>
            <a:pPr marL="0" marR="0" lvl="0" indent="457200" algn="l" defTabSz="914400" rtl="0" eaLnBrk="1" fontAlgn="base" latinLnBrk="0" hangingPunct="0">
              <a:lnSpc>
                <a:spcPct val="150000"/>
              </a:lnSpc>
              <a:spcBef>
                <a:spcPct val="0"/>
              </a:spcBef>
              <a:spcAft>
                <a:spcPct val="0"/>
              </a:spcAft>
              <a:buClrTx/>
              <a:buSzTx/>
              <a:buFontTx/>
              <a:buNone/>
              <a:defRPr/>
            </a:pPr>
            <a:r>
              <a:rPr lang="zh-CN" altLang="en-US" sz="24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民间说唱的特点</a:t>
            </a:r>
            <a:endParaRPr lang="zh-CN" altLang="en-US" sz="24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680" y="1466850"/>
            <a:ext cx="11454765" cy="4338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1</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民间说唱概念</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是以说说唱唱的形式来敷演故事或刻画人物形象的口头文学作品。</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民间说唱的分类</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①唱故事</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1080135"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②说故事 （评书、评话的文化内涵）</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1080135"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③说笑话（相声艺术）</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1080135"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a:t>
            </a: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民间说唱的源流</a:t>
            </a:r>
            <a:endPar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4</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民间说唱的特点</a:t>
            </a:r>
            <a:endPar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233363" y="270510"/>
            <a:ext cx="251841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小结</a:t>
            </a:r>
            <a:endParaRPr kumimoji="0" lang="zh-CN" altLang="en-US" sz="2800" b="1"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endParaRPr>
          </a:p>
        </p:txBody>
      </p:sp>
      <p:pic>
        <p:nvPicPr>
          <p:cNvPr id="4" name="图片 3"/>
          <p:cNvPicPr>
            <a:picLocks noChangeAspect="1"/>
          </p:cNvPicPr>
          <p:nvPr/>
        </p:nvPicPr>
        <p:blipFill>
          <a:blip r:embed="rId1"/>
          <a:stretch>
            <a:fillRect/>
          </a:stretch>
        </p:blipFill>
        <p:spPr>
          <a:xfrm>
            <a:off x="9110345" y="-38735"/>
            <a:ext cx="3088640" cy="129603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8" y="1401445"/>
            <a:ext cx="5843905"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民间说唱具有叙述性强的特点，属于（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A:第三人称叙述体</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B:第一人称叙述体</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C:第二人称叙述体</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D:自传体</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8" y="1401445"/>
            <a:ext cx="5843905"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民间说唱具有叙述性强的特点，属于（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A:第三人称叙述体</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B:第一人称叙述体</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C:第二人称叙述体</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D:自传体</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323604" y="1336173"/>
            <a:ext cx="8641808" cy="3375555"/>
            <a:chOff x="-131666" y="1180019"/>
            <a:chExt cx="8641808" cy="3375555"/>
          </a:xfrm>
        </p:grpSpPr>
        <p:sp>
          <p:nvSpPr>
            <p:cNvPr id="3" name="圆角矩形 2"/>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民间说唱和民间小戏</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389212" y="1180019"/>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民间说唱</a:t>
              </a:r>
              <a:endParaRPr kumimoji="1" lang="zh-CN" altLang="en-US" sz="2800" dirty="0">
                <a:solidFill>
                  <a:schemeClr val="bg1"/>
                </a:solidFill>
                <a:latin typeface="DengXian" panose="02010600030101010101" pitchFamily="2" charset="-122"/>
                <a:ea typeface="DengXian" panose="02010600030101010101" pitchFamily="2" charset="-122"/>
              </a:endParaRPr>
            </a:p>
          </p:txBody>
        </p:sp>
        <p:sp>
          <p:nvSpPr>
            <p:cNvPr id="10" name="圆角矩形 9"/>
            <p:cNvSpPr/>
            <p:nvPr/>
          </p:nvSpPr>
          <p:spPr>
            <a:xfrm>
              <a:off x="5586199" y="3960916"/>
              <a:ext cx="292394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民间小戏</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872733"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71207"/>
              <a:ext cx="1069720" cy="128703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8108315"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）的倡优（又称俳优）表演是民间说唱最早的萌芽。</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A:先秦时期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B:魏晋时期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C:唐宋时期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D:明清时期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8108315"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）的倡优（又称俳优）表演是民间说唱最早的萌芽。</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A:先秦时期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B:魏晋时期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C:唐宋时期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D:明清时期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8108315"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）是艺人说书的提纲，一般都是通过口传心授得来的。</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A:柁子</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B:扣子</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C:梁子</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D:悬念</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8934450"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）是艺人说书的提纲，一般都是通过口传心授得来的。</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A:柁子</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B:扣子</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C:梁子</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D:悬念</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10415270" cy="363474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在民间说唱中，主要为相声，以说、学、逗、唱为主要艺术手段，具有喜剧风格的艺术形式，指的是（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A:说故事</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B:唱故事</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C:说笑话</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D:民间小戏</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10415270" cy="363474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在民间说唱中，主要为相声，以说、学、逗、唱为主要艺术手段，具有喜剧风格的艺术形式，指的是（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A:说故事</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B:唱故事</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C:说笑话</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D:民间小戏</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10415270"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民间说唱至（ ）进入繁荣期，并有了作艺的场所“勾栏”、“瓦舍”。</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A:先秦时期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B:唐代时期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C:宋代时期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D:明代时期​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10415270"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民间说唱至（ ）进入繁荣期，并有了作艺的场所“勾栏”、“瓦舍”。</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A:先秦时期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B:唐代时期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C:宋代时期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D:明代时期​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10669270" cy="363474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在民间说唱中，以说为主，采用散文叙述形式的作品，如北方的评书，南方的评话、评词，指的是（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A:说故事</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B:唱故事</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C:说笑话</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D:民间小戏</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10669270" cy="363474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在民间说唱中，以说为主，采用散文叙述形式的作品，如北方的评书，南方的评话、评词，指的是（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A:说故事</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B:唱故事</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C:说笑话</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D:民间小戏</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34340" y="2365375"/>
            <a:ext cx="11323320" cy="2306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民间说唱的概念</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民间说唱</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是以说说唱唱的形式来敷演</a:t>
            </a:r>
            <a:r>
              <a:rPr kumimoji="0" lang="zh-CN" altLang="en-US"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故事</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或刻画</a:t>
            </a:r>
            <a:r>
              <a:rPr kumimoji="0" lang="zh-CN" altLang="en-US"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人物</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形象的口头文学作品。有些论著称为“曲艺”和“民间曲艺”。</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93454" y="842418"/>
            <a:ext cx="7632054" cy="621773"/>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10.1.1</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民间说唱的界定</a:t>
            </a:r>
            <a:endPar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275590" y="105410"/>
            <a:ext cx="2601994"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800" b="1" dirty="0">
                <a:solidFill>
                  <a:prstClr val="black"/>
                </a:solidFill>
                <a:latin typeface="微软雅黑" panose="020B0503020204020204" charset="-122"/>
                <a:ea typeface="微软雅黑" panose="020B0503020204020204" charset="-122"/>
                <a:sym typeface="+mn-ea"/>
              </a:rPr>
              <a:t>10.1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民间说唱</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pic>
        <p:nvPicPr>
          <p:cNvPr id="1026" name="Picture 2"/>
          <p:cNvPicPr>
            <a:picLocks noChangeAspect="1" noChangeArrowheads="1"/>
          </p:cNvPicPr>
          <p:nvPr/>
        </p:nvPicPr>
        <p:blipFill>
          <a:blip r:embed="rId1" cstate="print">
            <a:extLst>
              <a:ext uri="{BEBA8EAE-BF5A-486C-A8C5-ECC9F3942E4B}">
                <a14:imgProps xmlns:a14="http://schemas.microsoft.com/office/drawing/2010/main">
                  <a14:imgLayer r:embed="rId2">
                    <a14:imgEffect>
                      <a14:backgroundRemoval t="697" b="98955" l="8000" r="89750"/>
                    </a14:imgEffect>
                  </a14:imgLayer>
                </a14:imgProps>
              </a:ext>
              <a:ext uri="{28A0092B-C50C-407E-A947-70E740481C1C}">
                <a14:useLocalDpi xmlns:a14="http://schemas.microsoft.com/office/drawing/2010/main" val="0"/>
              </a:ext>
            </a:extLst>
          </a:blip>
          <a:srcRect/>
          <a:stretch>
            <a:fillRect/>
          </a:stretch>
        </p:blipFill>
        <p:spPr bwMode="auto">
          <a:xfrm flipH="1">
            <a:off x="9188321" y="4395269"/>
            <a:ext cx="2910800" cy="208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五边形 20"/>
          <p:cNvSpPr/>
          <p:nvPr/>
        </p:nvSpPr>
        <p:spPr>
          <a:xfrm flipH="1">
            <a:off x="4002304" y="13866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6165749" y="13866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3"/>
          <a:stretch>
            <a:fillRect/>
          </a:stretch>
        </p:blipFill>
        <p:spPr>
          <a:xfrm>
            <a:off x="9099550" y="-48895"/>
            <a:ext cx="3088640" cy="1296035"/>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10669270"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）说唱艺术正式形成，宣讲佛法经文的“变文”可说是民间说唱的直系祖先。</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A:魏晋南北朝时期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B:唐代时期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C:宋代时期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D:明代时期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401445"/>
            <a:ext cx="10669270"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）说唱艺术正式形成，宣讲佛法经文的“变文”可说是民间说唱的直系祖先。</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A:魏晋南北朝时期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B:唐代时期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C:宋代时期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D:明代时期</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6930" y="1422400"/>
            <a:ext cx="8743315"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相声的种类不包括（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A:单口相声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B:双簧相声</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C:对口相声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D:群活相声</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6930" y="1422400"/>
            <a:ext cx="8743315" cy="304419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相声的种类不包括（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A:单口相声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B:双簧相声</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C:对口相声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D:群活相声</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8" y="1401445"/>
            <a:ext cx="5843905" cy="363474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民间说唱的特点有（ </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A.叙述性强</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B.通过第一人称的身份讲故事</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C.叙述体的口头文学</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D.演唱简便、灵活</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E.作品短小精悍，演员少</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248" y="1442720"/>
            <a:ext cx="5843905" cy="3634740"/>
          </a:xfrm>
          <a:prstGeom prst="rect">
            <a:avLst/>
          </a:prstGeom>
          <a:noFill/>
        </p:spPr>
        <p:txBody>
          <a:bodyPr wrap="square" rtlCol="0" anchor="t">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民间说唱的特点有（</a:t>
            </a:r>
            <a:r>
              <a:rPr kumimoji="0" lang="en-US" altLang="zh-CN"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ACDE</a:t>
            </a:r>
            <a:r>
              <a:rPr kumimoji="0" lang="zh-CN" altLang="en-US" sz="240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 </a:t>
            </a:r>
            <a:r>
              <a:rPr kumimoji="0" lang="en-US" altLang="zh-CN" sz="240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en-US" altLang="zh-CN" sz="240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sym typeface="+mn-ea"/>
              </a:rPr>
              <a:t>A.叙述性强</a:t>
            </a:r>
            <a:endParaRPr kumimoji="0" lang="zh-CN" altLang="en-US"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B.通过第一人称的身份讲故事</a:t>
            </a:r>
            <a:endParaRPr kumimoji="0" lang="zh-CN" altLang="en-US" sz="240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C.叙述体的口头文学</a:t>
            </a:r>
            <a:endParaRPr kumimoji="0" lang="zh-CN" altLang="en-US"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D.演唱简便、灵活</a:t>
            </a:r>
            <a:endParaRPr kumimoji="0" lang="zh-CN" altLang="en-US"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E.作品短小精悍，演员少</a:t>
            </a:r>
            <a:endParaRPr kumimoji="0" lang="zh-CN" altLang="en-US" sz="240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5353" y="1329055"/>
            <a:ext cx="9022715" cy="46037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．民间说唱的语言朴素易懂，具有轻便性的特点        【 </a:t>
            </a:r>
            <a:r>
              <a:rPr kumimoji="0" lang="zh-CN" altLang="en-US" sz="24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6773" y="1356995"/>
            <a:ext cx="9022715" cy="46037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．民间说唱的语言朴素易懂，具有轻便性的特点        【 </a:t>
            </a:r>
            <a:r>
              <a:rPr kumimoji="0" lang="zh-CN" altLang="en-US" sz="24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323604" y="1336173"/>
            <a:ext cx="8641808" cy="3375555"/>
            <a:chOff x="-131666" y="1180019"/>
            <a:chExt cx="8641808" cy="3375555"/>
          </a:xfrm>
        </p:grpSpPr>
        <p:sp>
          <p:nvSpPr>
            <p:cNvPr id="3" name="圆角矩形 2"/>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民间说唱和民间小戏</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389212" y="1180019"/>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民间说唱</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p:cNvSpPr/>
            <p:nvPr/>
          </p:nvSpPr>
          <p:spPr>
            <a:xfrm>
              <a:off x="5586199" y="3960916"/>
              <a:ext cx="2923943"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民间小戏</a:t>
              </a:r>
              <a:endParaRPr kumimoji="1" lang="zh-CN" altLang="en-US" sz="2800" dirty="0">
                <a:solidFill>
                  <a:schemeClr val="bg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872733"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71207"/>
              <a:ext cx="1069720" cy="1287038"/>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47650" y="1865313"/>
            <a:ext cx="11198225" cy="2306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1. </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概念</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民间小戏</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是由劳动民众集体创作并演出的一种有歌有舞、有唱有白、有故事情节和舞台表演的小型综合性艺术，属于</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代言体</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通常称为“二小”，即小旦，小丑，或“三小”，即小旦、小丑、小生戏。</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60563" y="631344"/>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10.2.1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民间小戏的概念与特征</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151130" y="635"/>
            <a:ext cx="2601994"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800" b="1" dirty="0">
                <a:solidFill>
                  <a:prstClr val="black"/>
                </a:solidFill>
                <a:latin typeface="微软雅黑" panose="020B0503020204020204" charset="-122"/>
                <a:ea typeface="微软雅黑" panose="020B0503020204020204" charset="-122"/>
                <a:sym typeface="+mn-ea"/>
              </a:rPr>
              <a:t>10.2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民间小戏</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21" name="五边形 20"/>
          <p:cNvSpPr/>
          <p:nvPr/>
        </p:nvSpPr>
        <p:spPr>
          <a:xfrm flipH="1">
            <a:off x="2156359" y="155750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6" name="图片 5"/>
          <p:cNvPicPr>
            <a:picLocks noChangeAspect="1"/>
          </p:cNvPicPr>
          <p:nvPr/>
        </p:nvPicPr>
        <p:blipFill>
          <a:blip r:embed="rId1"/>
          <a:stretch>
            <a:fillRect/>
          </a:stretch>
        </p:blipFill>
        <p:spPr>
          <a:xfrm>
            <a:off x="8986520" y="-18415"/>
            <a:ext cx="3171825" cy="1351280"/>
          </a:xfrm>
          <a:prstGeom prst="rect">
            <a:avLst/>
          </a:prstGeom>
        </p:spPr>
      </p:pic>
      <p:pic>
        <p:nvPicPr>
          <p:cNvPr id="7" name="图片 6"/>
          <p:cNvPicPr>
            <a:picLocks noChangeAspect="1"/>
          </p:cNvPicPr>
          <p:nvPr/>
        </p:nvPicPr>
        <p:blipFill>
          <a:blip r:embed="rId2"/>
          <a:stretch>
            <a:fillRect/>
          </a:stretch>
        </p:blipFill>
        <p:spPr>
          <a:xfrm>
            <a:off x="7691755" y="4338955"/>
            <a:ext cx="4466590" cy="253746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454" y="842418"/>
            <a:ext cx="7632054" cy="621773"/>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10.1.1</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民间说唱的界定</a:t>
            </a:r>
            <a:endPar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275590" y="105410"/>
            <a:ext cx="2601994"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800" b="1" dirty="0">
                <a:solidFill>
                  <a:prstClr val="black"/>
                </a:solidFill>
                <a:latin typeface="微软雅黑" panose="020B0503020204020204" charset="-122"/>
                <a:ea typeface="微软雅黑" panose="020B0503020204020204" charset="-122"/>
                <a:sym typeface="+mn-ea"/>
              </a:rPr>
              <a:t>10.1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民间说唱</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548005" y="2519045"/>
            <a:ext cx="2682240" cy="46037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民间说唱的分类</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10" name="文本框 9"/>
          <p:cNvSpPr txBox="1"/>
          <p:nvPr/>
        </p:nvSpPr>
        <p:spPr>
          <a:xfrm>
            <a:off x="93345" y="3364230"/>
            <a:ext cx="11570970" cy="645160"/>
          </a:xfrm>
          <a:prstGeom prst="rect">
            <a:avLst/>
          </a:prstGeom>
          <a:noFill/>
        </p:spPr>
        <p:txBody>
          <a:bodyPr wrap="none" rtlCol="0" anchor="t">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从民间说唱的内容和形式上综合考虑，分为</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唱故事、说故事、说笑话</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三个类别。</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p:txBody>
      </p:sp>
      <p:pic>
        <p:nvPicPr>
          <p:cNvPr id="1026" name="Picture 2"/>
          <p:cNvPicPr>
            <a:picLocks noChangeAspect="1" noChangeArrowheads="1"/>
          </p:cNvPicPr>
          <p:nvPr/>
        </p:nvPicPr>
        <p:blipFill>
          <a:blip r:embed="rId1" cstate="print">
            <a:extLst>
              <a:ext uri="{BEBA8EAE-BF5A-486C-A8C5-ECC9F3942E4B}">
                <a14:imgProps xmlns:a14="http://schemas.microsoft.com/office/drawing/2010/main">
                  <a14:imgLayer r:embed="rId2">
                    <a14:imgEffect>
                      <a14:backgroundRemoval t="697" b="98955" l="8000" r="89750"/>
                    </a14:imgEffect>
                  </a14:imgLayer>
                </a14:imgProps>
              </a:ext>
              <a:ext uri="{28A0092B-C50C-407E-A947-70E740481C1C}">
                <a14:useLocalDpi xmlns:a14="http://schemas.microsoft.com/office/drawing/2010/main" val="0"/>
              </a:ext>
            </a:extLst>
          </a:blip>
          <a:srcRect/>
          <a:stretch>
            <a:fillRect/>
          </a:stretch>
        </p:blipFill>
        <p:spPr bwMode="auto">
          <a:xfrm flipH="1">
            <a:off x="8489821" y="4242234"/>
            <a:ext cx="2910800" cy="208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五边形 20"/>
          <p:cNvSpPr/>
          <p:nvPr/>
        </p:nvSpPr>
        <p:spPr>
          <a:xfrm flipH="1">
            <a:off x="4002304" y="13866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6165749" y="13866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3"/>
          <a:stretch>
            <a:fillRect/>
          </a:stretch>
        </p:blipFill>
        <p:spPr>
          <a:xfrm>
            <a:off x="9099550" y="-48895"/>
            <a:ext cx="3088640" cy="1296035"/>
          </a:xfrm>
          <a:prstGeom prst="rect">
            <a:avLst/>
          </a:prstGeom>
        </p:spPr>
      </p:pic>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563" y="631344"/>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10.2.1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民间小戏的概念与特征</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151130" y="635"/>
            <a:ext cx="2601994"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800" b="1" dirty="0">
                <a:solidFill>
                  <a:prstClr val="black"/>
                </a:solidFill>
                <a:latin typeface="微软雅黑" panose="020B0503020204020204" charset="-122"/>
                <a:ea typeface="微软雅黑" panose="020B0503020204020204" charset="-122"/>
                <a:sym typeface="+mn-ea"/>
              </a:rPr>
              <a:t>10.2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民间小戏</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229344" y="1844448"/>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 </a:t>
            </a: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民间小戏的特点</a:t>
            </a:r>
            <a:endParaRPr kumimoji="0" lang="zh-CN" altLang="en-US" sz="26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p:txBody>
      </p:sp>
      <p:sp>
        <p:nvSpPr>
          <p:cNvPr id="8" name="Rectangle 1"/>
          <p:cNvSpPr>
            <a:spLocks noChangeArrowheads="1"/>
          </p:cNvSpPr>
          <p:nvPr/>
        </p:nvSpPr>
        <p:spPr bwMode="auto">
          <a:xfrm>
            <a:off x="151115" y="2917111"/>
            <a:ext cx="10369152" cy="1753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创作演出</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上：草台班底，地摊演出，具有</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简便性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内容上</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：关注底层民众，切入日常生活，具有</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广泛的群众性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艺术形式上</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：多用乡音土语，亲切活泼，具有</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灵活性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23" name="五边形 22"/>
          <p:cNvSpPr/>
          <p:nvPr/>
        </p:nvSpPr>
        <p:spPr>
          <a:xfrm flipH="1">
            <a:off x="4392194" y="200962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6789319" y="200962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6" name="图片 5"/>
          <p:cNvPicPr>
            <a:picLocks noChangeAspect="1"/>
          </p:cNvPicPr>
          <p:nvPr/>
        </p:nvPicPr>
        <p:blipFill>
          <a:blip r:embed="rId1"/>
          <a:stretch>
            <a:fillRect/>
          </a:stretch>
        </p:blipFill>
        <p:spPr>
          <a:xfrm>
            <a:off x="8986520" y="-18415"/>
            <a:ext cx="3171825" cy="1351280"/>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2740" y="1872933"/>
            <a:ext cx="11132185" cy="161480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）花灯戏系统。（云南 贵州）</a:t>
            </a:r>
            <a:endPar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代表性剧目：</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拜年</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三访亲</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刘三姐挑水</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endPar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突出特征是手不离扇、帕，载歌载舞，唱与做紧密结合。</a:t>
            </a:r>
            <a:endPar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204073" y="913284"/>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 </a:t>
            </a: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民间小戏的分类（系统）</a:t>
            </a:r>
            <a:endParaRPr kumimoji="0" lang="zh-CN" altLang="en-US" sz="26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p:txBody>
      </p:sp>
      <p:sp>
        <p:nvSpPr>
          <p:cNvPr id="2" name="矩形 1"/>
          <p:cNvSpPr/>
          <p:nvPr/>
        </p:nvSpPr>
        <p:spPr>
          <a:xfrm>
            <a:off x="60960" y="93345"/>
            <a:ext cx="7658735"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民间小戏的形成及其系统</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046244" y="10780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五边形 22"/>
          <p:cNvSpPr/>
          <p:nvPr/>
        </p:nvSpPr>
        <p:spPr>
          <a:xfrm flipH="1">
            <a:off x="7111899" y="10780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6" name="图片 5"/>
          <p:cNvPicPr>
            <a:picLocks noChangeAspect="1"/>
          </p:cNvPicPr>
          <p:nvPr/>
        </p:nvPicPr>
        <p:blipFill>
          <a:blip r:embed="rId1"/>
          <a:stretch>
            <a:fillRect/>
          </a:stretch>
        </p:blipFill>
        <p:spPr>
          <a:xfrm>
            <a:off x="8986520" y="-18415"/>
            <a:ext cx="3171825" cy="1351280"/>
          </a:xfrm>
          <a:prstGeom prst="rect">
            <a:avLst/>
          </a:prstGeom>
        </p:spPr>
      </p:pic>
      <p:pic>
        <p:nvPicPr>
          <p:cNvPr id="3" name="图片 2"/>
          <p:cNvPicPr>
            <a:picLocks noChangeAspect="1"/>
          </p:cNvPicPr>
          <p:nvPr/>
        </p:nvPicPr>
        <p:blipFill>
          <a:blip r:embed="rId2"/>
          <a:stretch>
            <a:fillRect/>
          </a:stretch>
        </p:blipFill>
        <p:spPr>
          <a:xfrm>
            <a:off x="8817610" y="4538980"/>
            <a:ext cx="3327400" cy="2309495"/>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3375" y="1810385"/>
            <a:ext cx="11132185" cy="26301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花鼓戏系统。</a:t>
            </a:r>
            <a:r>
              <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（湖南最著名）</a:t>
            </a:r>
            <a:endPar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代表性剧目：湖南</a:t>
            </a:r>
            <a:r>
              <a:rPr kumimoji="0" lang="en-US" altLang="zh-CN"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刘海砍樵</a:t>
            </a:r>
            <a:r>
              <a:rPr kumimoji="0" lang="en-US" altLang="zh-CN"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，皖南</a:t>
            </a:r>
            <a:r>
              <a:rPr kumimoji="0" lang="en-US" altLang="zh-CN"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凤阳花鼓</a:t>
            </a:r>
            <a:r>
              <a:rPr kumimoji="0" lang="en-US" altLang="zh-CN"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rPr>
              <a:t>，湖北《卖棉纱》，陕西花鼓戏《送樱桃》，皖南《绣荷包》</a:t>
            </a:r>
            <a:endParaRPr kumimoji="0" lang="zh-CN" altLang="en-US"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表演艺术朴实、明快、活泼，行当仍以小丑、小旦、小生的表演最具特色。小丑夸张风趣，小旦开朗泼辣，小生风流洒脱。</a:t>
            </a:r>
            <a:endPar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204073" y="913284"/>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 </a:t>
            </a: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民间小戏的分类（系统）</a:t>
            </a:r>
            <a:endParaRPr kumimoji="0" lang="zh-CN" altLang="en-US" sz="26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p:txBody>
      </p:sp>
      <p:sp>
        <p:nvSpPr>
          <p:cNvPr id="2" name="矩形 1"/>
          <p:cNvSpPr/>
          <p:nvPr/>
        </p:nvSpPr>
        <p:spPr>
          <a:xfrm>
            <a:off x="60960" y="93345"/>
            <a:ext cx="7658735"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民间小戏的形成及其系统</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046244" y="10780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五边形 22"/>
          <p:cNvSpPr/>
          <p:nvPr/>
        </p:nvSpPr>
        <p:spPr>
          <a:xfrm flipH="1">
            <a:off x="7111899" y="10780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6" name="图片 5"/>
          <p:cNvPicPr>
            <a:picLocks noChangeAspect="1"/>
          </p:cNvPicPr>
          <p:nvPr/>
        </p:nvPicPr>
        <p:blipFill>
          <a:blip r:embed="rId1"/>
          <a:stretch>
            <a:fillRect/>
          </a:stretch>
        </p:blipFill>
        <p:spPr>
          <a:xfrm>
            <a:off x="8986520" y="-18415"/>
            <a:ext cx="3171825" cy="1351280"/>
          </a:xfrm>
          <a:prstGeom prst="rect">
            <a:avLst/>
          </a:prstGeom>
        </p:spPr>
      </p:pic>
      <p:pic>
        <p:nvPicPr>
          <p:cNvPr id="3" name="图片 2"/>
          <p:cNvPicPr>
            <a:picLocks noChangeAspect="1"/>
          </p:cNvPicPr>
          <p:nvPr/>
        </p:nvPicPr>
        <p:blipFill>
          <a:blip r:embed="rId2"/>
          <a:stretch>
            <a:fillRect/>
          </a:stretch>
        </p:blipFill>
        <p:spPr>
          <a:xfrm>
            <a:off x="9017000" y="4562475"/>
            <a:ext cx="3171825" cy="2283460"/>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20370" y="1291590"/>
            <a:ext cx="11132185" cy="26301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endParaRPr kumimoji="0" lang="zh-CN" altLang="en-US" sz="22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）采茶戏系统</a:t>
            </a:r>
            <a:endPar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代表性剧目：</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瞧妹子</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采茶歌</a:t>
            </a:r>
            <a:r>
              <a:rPr kumimoji="0" lang="en-US" altLang="zh-CN"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endPar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民间采茶歌和采茶灯演唱发展而来，继而成为一种有人物和故事情节的民间小戏，由于它一般只有二旦一丑，或生、旦、丑三人的表演，故又名“三角班”。</a:t>
            </a:r>
            <a:endParaRPr kumimoji="0" lang="zh-CN" altLang="en-US" sz="2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204073" y="913284"/>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 </a:t>
            </a: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民间小戏的分类（系统）</a:t>
            </a:r>
            <a:endParaRPr kumimoji="0" lang="zh-CN" altLang="en-US" sz="26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p:txBody>
      </p:sp>
      <p:sp>
        <p:nvSpPr>
          <p:cNvPr id="2" name="矩形 1"/>
          <p:cNvSpPr/>
          <p:nvPr/>
        </p:nvSpPr>
        <p:spPr>
          <a:xfrm>
            <a:off x="60960" y="93345"/>
            <a:ext cx="7658735"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民间小戏的形成及其系统</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046244" y="10780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五边形 22"/>
          <p:cNvSpPr/>
          <p:nvPr/>
        </p:nvSpPr>
        <p:spPr>
          <a:xfrm flipH="1">
            <a:off x="7111899" y="10780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6" name="图片 5"/>
          <p:cNvPicPr>
            <a:picLocks noChangeAspect="1"/>
          </p:cNvPicPr>
          <p:nvPr/>
        </p:nvPicPr>
        <p:blipFill>
          <a:blip r:embed="rId1"/>
          <a:stretch>
            <a:fillRect/>
          </a:stretch>
        </p:blipFill>
        <p:spPr>
          <a:xfrm>
            <a:off x="8986520" y="-18415"/>
            <a:ext cx="3171825" cy="1351280"/>
          </a:xfrm>
          <a:prstGeom prst="rect">
            <a:avLst/>
          </a:prstGeom>
        </p:spPr>
      </p:pic>
      <p:pic>
        <p:nvPicPr>
          <p:cNvPr id="3" name="图片 2"/>
          <p:cNvPicPr>
            <a:picLocks noChangeAspect="1"/>
          </p:cNvPicPr>
          <p:nvPr/>
        </p:nvPicPr>
        <p:blipFill>
          <a:blip r:embed="rId2"/>
          <a:stretch>
            <a:fillRect/>
          </a:stretch>
        </p:blipFill>
        <p:spPr>
          <a:xfrm>
            <a:off x="8349615" y="4182110"/>
            <a:ext cx="3873500" cy="2687955"/>
          </a:xfrm>
          <a:prstGeom prst="rect">
            <a:avLst/>
          </a:prstGeom>
        </p:spPr>
      </p:pic>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4504" y="653128"/>
            <a:ext cx="7658735"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民间小戏的形成及其系统</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571045" y="78891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五边形 22"/>
          <p:cNvSpPr/>
          <p:nvPr/>
        </p:nvSpPr>
        <p:spPr>
          <a:xfrm flipH="1">
            <a:off x="7276840" y="80995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Rectangle 1"/>
          <p:cNvSpPr>
            <a:spLocks noChangeArrowheads="1"/>
          </p:cNvSpPr>
          <p:nvPr/>
        </p:nvSpPr>
        <p:spPr bwMode="auto">
          <a:xfrm>
            <a:off x="369293" y="1562532"/>
            <a:ext cx="10369152" cy="455739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）秧歌戏系统。</a:t>
            </a:r>
            <a:endPar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如：山南大秧歌、陕北秧歌、河北定州秧歌、山西祁太秧歌。</a:t>
            </a:r>
            <a:endPar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5</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）道情戏系统。</a:t>
            </a:r>
            <a:endPar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内容主要是神话、史事。如：江西道情、山西道情、陕西道情、河南道情。</a:t>
            </a:r>
            <a:endPar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6</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）道具戏系统。</a:t>
            </a:r>
            <a:endPar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主要有木偶戏、皮影戏、傩</a:t>
            </a:r>
            <a:r>
              <a:rPr kumimoji="0" lang="en-US" altLang="zh-CN" sz="1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1800" b="1"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mn-cs"/>
              </a:rPr>
              <a:t>nuó</a:t>
            </a:r>
            <a:r>
              <a:rPr kumimoji="0" lang="en-US" altLang="zh-CN" sz="1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戏。</a:t>
            </a:r>
            <a:endParaRPr kumimoji="0" lang="en-US" altLang="zh-CN"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傩</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mn-cs"/>
              </a:rPr>
              <a:t>nuó</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戏起源于民间巫术</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主要功能是驱逐疫鬼</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其特点是演员戴着狰狞可怕的面具表演。</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720090" algn="l" defTabSz="914400" rtl="0" eaLnBrk="1" fontAlgn="base" latinLnBrk="0" hangingPunct="0">
              <a:lnSpc>
                <a:spcPct val="15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pic>
        <p:nvPicPr>
          <p:cNvPr id="2050" name="Picture 2"/>
          <p:cNvPicPr>
            <a:picLocks noChangeAspect="1" noChangeArrowheads="1"/>
          </p:cNvPicPr>
          <p:nvPr/>
        </p:nvPicPr>
        <p:blipFill>
          <a:blip r:embed="rId1" cstate="print">
            <a:extLst>
              <a:ext uri="{BEBA8EAE-BF5A-486C-A8C5-ECC9F3942E4B}">
                <a14:imgProps xmlns:a14="http://schemas.microsoft.com/office/drawing/2010/main">
                  <a14:imgLayer r:embed="rId2">
                    <a14:imgEffect>
                      <a14:backgroundRemoval t="8232" b="98476" l="0" r="98928"/>
                    </a14:imgEffect>
                  </a14:imgLayer>
                </a14:imgProps>
              </a:ext>
              <a:ext uri="{28A0092B-C50C-407E-A947-70E740481C1C}">
                <a14:useLocalDpi xmlns:a14="http://schemas.microsoft.com/office/drawing/2010/main" val="0"/>
              </a:ext>
            </a:extLst>
          </a:blip>
          <a:srcRect/>
          <a:stretch>
            <a:fillRect/>
          </a:stretch>
        </p:blipFill>
        <p:spPr bwMode="auto">
          <a:xfrm>
            <a:off x="7816222" y="3270993"/>
            <a:ext cx="3820067" cy="3359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943" y="4021604"/>
            <a:ext cx="1296144" cy="1857806"/>
          </a:xfrm>
          <a:prstGeom prst="rect">
            <a:avLst/>
          </a:prstGeom>
        </p:spPr>
      </p:pic>
      <p:pic>
        <p:nvPicPr>
          <p:cNvPr id="4" name="图片 3"/>
          <p:cNvPicPr>
            <a:picLocks noChangeAspect="1"/>
          </p:cNvPicPr>
          <p:nvPr/>
        </p:nvPicPr>
        <p:blipFill>
          <a:blip r:embed="rId4"/>
          <a:stretch>
            <a:fillRect/>
          </a:stretch>
        </p:blipFill>
        <p:spPr>
          <a:xfrm>
            <a:off x="8986520" y="-18415"/>
            <a:ext cx="3171825" cy="1351280"/>
          </a:xfrm>
          <a:prstGeom prst="rect">
            <a:avLst/>
          </a:prstGeom>
        </p:spPr>
      </p:pic>
    </p:spTree>
    <p:custDataLst>
      <p:tags r:id="rId5"/>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4504" y="653128"/>
            <a:ext cx="7658735"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10.2.2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民间小戏的形成及其系统</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5571045" y="78891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五边形 22"/>
          <p:cNvSpPr/>
          <p:nvPr/>
        </p:nvSpPr>
        <p:spPr>
          <a:xfrm flipH="1">
            <a:off x="7276840" y="80995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Rectangle 1"/>
          <p:cNvSpPr>
            <a:spLocks noChangeArrowheads="1"/>
          </p:cNvSpPr>
          <p:nvPr/>
        </p:nvSpPr>
        <p:spPr bwMode="auto">
          <a:xfrm>
            <a:off x="4863465" y="2080260"/>
            <a:ext cx="3119755" cy="2526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20000"/>
              </a:lnSpc>
              <a:spcBef>
                <a:spcPct val="0"/>
              </a:spcBef>
              <a:spcAft>
                <a:spcPct val="0"/>
              </a:spcAft>
              <a:buClrTx/>
              <a:buSzTx/>
              <a:buFontTx/>
              <a:buNone/>
              <a:defRPr/>
            </a:pPr>
            <a:r>
              <a:rPr lang="zh-CN" altLang="en-US"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a:t>
            </a:r>
            <a:r>
              <a:rPr lang="en-US" altLang="zh-CN"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1</a:t>
            </a:r>
            <a:r>
              <a:rPr lang="zh-CN" altLang="en-US"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）花灯戏系统</a:t>
            </a:r>
            <a:endParaRPr lang="zh-CN" altLang="en-US"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base" latinLnBrk="0" hangingPunct="0">
              <a:lnSpc>
                <a:spcPct val="120000"/>
              </a:lnSpc>
              <a:spcBef>
                <a:spcPct val="0"/>
              </a:spcBef>
              <a:spcAft>
                <a:spcPct val="0"/>
              </a:spcAft>
              <a:buClrTx/>
              <a:buSzTx/>
              <a:buFontTx/>
              <a:buNone/>
              <a:defRPr/>
            </a:pPr>
            <a:r>
              <a:rPr lang="zh-CN" altLang="en-US"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a:t>
            </a:r>
            <a:r>
              <a:rPr lang="en-US" altLang="zh-CN"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2</a:t>
            </a:r>
            <a:r>
              <a:rPr lang="zh-CN" altLang="en-US"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）花鼓戏系统</a:t>
            </a:r>
            <a:endParaRPr lang="zh-CN" altLang="en-US"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base" latinLnBrk="0" hangingPunct="0">
              <a:lnSpc>
                <a:spcPct val="120000"/>
              </a:lnSpc>
              <a:spcBef>
                <a:spcPct val="0"/>
              </a:spcBef>
              <a:spcAft>
                <a:spcPct val="0"/>
              </a:spcAft>
              <a:buClrTx/>
              <a:buSzTx/>
              <a:buFontTx/>
              <a:buNone/>
              <a:defRPr/>
            </a:pPr>
            <a:r>
              <a:rPr lang="zh-CN" altLang="en-US"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a:t>
            </a:r>
            <a:r>
              <a:rPr lang="en-US" altLang="zh-CN"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3</a:t>
            </a:r>
            <a:r>
              <a:rPr lang="zh-CN" altLang="en-US" sz="2200" b="1"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sym typeface="+mn-ea"/>
              </a:rPr>
              <a:t>）采茶戏系统</a:t>
            </a:r>
            <a:endPar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4</a:t>
            </a:r>
            <a:r>
              <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）秧歌戏系统</a:t>
            </a:r>
            <a:endParaRPr kumimoji="0" lang="zh-CN" altLang="en-US" sz="2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5</a:t>
            </a:r>
            <a:r>
              <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）道情戏系统</a:t>
            </a:r>
            <a:endParaRPr kumimoji="0" lang="zh-CN" altLang="en-US" sz="2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2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a:t>
            </a:r>
            <a:r>
              <a:rPr kumimoji="0" lang="en-US" altLang="zh-CN"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6</a:t>
            </a:r>
            <a:r>
              <a:rPr kumimoji="0" lang="zh-CN" altLang="en-US" sz="2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Calibri" panose="020F0502020204030204" charset="0"/>
              </a:rPr>
              <a:t>）道具戏系统</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4" name="左大括号 3"/>
          <p:cNvSpPr/>
          <p:nvPr/>
        </p:nvSpPr>
        <p:spPr>
          <a:xfrm>
            <a:off x="4318000" y="2290445"/>
            <a:ext cx="581660" cy="2106295"/>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5" name="文本框 4"/>
          <p:cNvSpPr txBox="1"/>
          <p:nvPr/>
        </p:nvSpPr>
        <p:spPr>
          <a:xfrm>
            <a:off x="2915920" y="3113405"/>
            <a:ext cx="1402080" cy="460375"/>
          </a:xfrm>
          <a:prstGeom prst="rect">
            <a:avLst/>
          </a:prstGeom>
          <a:noFill/>
        </p:spPr>
        <p:txBody>
          <a:bodyPr wrap="none" rtlCol="0" anchor="t">
            <a:spAutoFit/>
          </a:bodyPr>
          <a:p>
            <a:r>
              <a:rPr lang="zh-CN" altLang="en-US" sz="2400" b="1"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民间小戏</a:t>
            </a:r>
            <a:endParaRPr lang="zh-CN" altLang="en-US" sz="2400"/>
          </a:p>
        </p:txBody>
      </p:sp>
      <p:pic>
        <p:nvPicPr>
          <p:cNvPr id="6" name="图片 5"/>
          <p:cNvPicPr>
            <a:picLocks noChangeAspect="1"/>
          </p:cNvPicPr>
          <p:nvPr/>
        </p:nvPicPr>
        <p:blipFill>
          <a:blip r:embed="rId1"/>
          <a:stretch>
            <a:fillRect/>
          </a:stretch>
        </p:blipFill>
        <p:spPr>
          <a:xfrm>
            <a:off x="8986520" y="-18415"/>
            <a:ext cx="3171825" cy="1351280"/>
          </a:xfrm>
          <a:prstGeom prst="rect">
            <a:avLst/>
          </a:prstGeom>
        </p:spPr>
      </p:pic>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5620" y="1189355"/>
            <a:ext cx="10945495" cy="26765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1</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民间小戏概念</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由劳动民众集体创作并演出的一种有歌有舞、有唱有白、有故事情节和舞台表演的小型综合性艺术，属于代言体。</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民间谚语的分类</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花灯戏、花鼓戏、采茶戏、秧歌戏、道情戏、道具</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民间小戏的特点</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3" name="文本框 2"/>
          <p:cNvSpPr txBox="1"/>
          <p:nvPr/>
        </p:nvSpPr>
        <p:spPr>
          <a:xfrm>
            <a:off x="515303" y="201295"/>
            <a:ext cx="251841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小结</a:t>
            </a:r>
            <a:endParaRPr kumimoji="0" lang="zh-CN" altLang="en-US" sz="2800" b="1"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2861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《拜年》是（）的代表性剧目。</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A:道情戏系统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B:花灯戏系统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C:秧歌戏系统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D:花鼓戏系统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2861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《拜年》是（）的代表性剧目。</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A:道情戏系统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B:花灯戏系统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C:秧歌戏系统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D:花鼓戏系统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2861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《刘海砍樵》属于民间小戏的什么系统（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A:花灯戏系统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B:采茶戏系统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C:秧歌戏系统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D:花鼓戏系统</a:t>
            </a: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5735" y="1921510"/>
            <a:ext cx="9892665" cy="301498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唱故事</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，指这一类作品的故事</a:t>
            </a:r>
            <a:r>
              <a:rPr kumimoji="0" lang="zh-CN" altLang="en-US" sz="22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情节</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主要采用</a:t>
            </a:r>
            <a:r>
              <a:rPr kumimoji="0" lang="zh-CN" altLang="en-US" sz="22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韵文形式</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表现出来。</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篇幅不长，妙趣横生，唱词或精炼明快，或刻画细腻。</a:t>
            </a:r>
            <a:endParaRPr kumimoji="0" lang="zh-CN" altLang="en-US" sz="2200" b="0" i="0" u="none" strike="noStrike" kern="1200" cap="none" spc="0" normalizeH="0" baseline="0" noProof="0" dirty="0">
              <a:ln>
                <a:noFill/>
              </a:ln>
              <a:solidFill>
                <a:prstClr val="black"/>
              </a:solidFill>
              <a:effectLst/>
              <a:uLnTx/>
              <a:uFillTx/>
              <a:latin typeface="仿宋" panose="02010609060101010101" charset="-122"/>
              <a:ea typeface="仿宋" panose="02010609060101010101" charset="-122"/>
              <a:cs typeface="Calibri" panose="020F0502020204030204" charset="0"/>
            </a:endParaRPr>
          </a:p>
          <a:p>
            <a:pPr marL="0" marR="0" lvl="0" indent="575945"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其中有腔有调、有辙有韵，并有鼓板丝弦伴奏的称为</a:t>
            </a:r>
            <a:r>
              <a:rPr kumimoji="0" lang="zh-CN" altLang="en-US" sz="2400" b="1" i="0" u="sng"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演唱体</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endParaRPr>
          </a:p>
          <a:p>
            <a:pPr marL="0" marR="0" lvl="0" indent="575945"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如大鼓、渔鼓、弹词 、</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好来宝等；</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endParaRPr>
          </a:p>
          <a:p>
            <a:pPr marL="0" marR="0" lvl="0" indent="575945"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无乐器伴奏，只击节吟诵并具有一定音乐性的则称为</a:t>
            </a:r>
            <a:r>
              <a:rPr kumimoji="0" lang="zh-CN" altLang="en-US" sz="2400" b="1" i="0" u="sng"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韵诵体</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endParaRPr>
          </a:p>
          <a:p>
            <a:pPr marL="0" marR="0" lvl="0" indent="575945"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如山东快书、天津快板、金钱板、赞哈、哈巴等。</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endParaRPr>
          </a:p>
        </p:txBody>
      </p:sp>
      <p:sp>
        <p:nvSpPr>
          <p:cNvPr id="5" name="矩形 4"/>
          <p:cNvSpPr/>
          <p:nvPr/>
        </p:nvSpPr>
        <p:spPr>
          <a:xfrm>
            <a:off x="492306" y="553670"/>
            <a:ext cx="5375126" cy="1292662"/>
          </a:xfrm>
          <a:prstGeom prst="rect">
            <a:avLst/>
          </a:prstGeom>
        </p:spPr>
        <p:txBody>
          <a:bodyPr wrap="square">
            <a:spAutoFit/>
          </a:bodyPr>
          <a:lstStyle/>
          <a:p>
            <a:pPr marR="0" lvl="0" algn="l" defTabSz="914400" rtl="0" eaLnBrk="1" fontAlgn="base" latinLnBrk="0" hangingPunct="0">
              <a:lnSpc>
                <a:spcPct val="100000"/>
              </a:lnSpc>
              <a:spcBef>
                <a:spcPct val="0"/>
              </a:spcBef>
              <a:spcAft>
                <a:spcPct val="0"/>
              </a:spcAft>
              <a:buClrTx/>
              <a:buSzTx/>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民间说唱的分类</a:t>
            </a:r>
            <a:endPar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R="0" lvl="0" algn="l" defTabSz="914400" rtl="0" eaLnBrk="1" fontAlgn="base" latinLnBrk="0" hangingPunct="0">
              <a:lnSpc>
                <a:spcPct val="100000"/>
              </a:lnSpc>
              <a:spcBef>
                <a:spcPct val="0"/>
              </a:spcBef>
              <a:spcAft>
                <a:spcPct val="0"/>
              </a:spcAft>
              <a:buClrTx/>
              <a:buSzTx/>
              <a:defRPr/>
            </a:pP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00000"/>
              </a:lnSpc>
              <a:spcBef>
                <a:spcPct val="0"/>
              </a:spcBef>
              <a:spcAft>
                <a:spcPct val="0"/>
              </a:spcAft>
              <a:buClrTx/>
              <a:buSzTx/>
              <a:buFont typeface="Wingdings" panose="05000000000000000000" charset="0"/>
              <a:buNone/>
              <a:defRPr/>
            </a:pPr>
            <a:r>
              <a:rPr kumimoji="0" 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1.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唱故事类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4815" y="2712720"/>
            <a:ext cx="2582545" cy="3277870"/>
          </a:xfrm>
          <a:prstGeom prst="rect">
            <a:avLst/>
          </a:prstGeom>
        </p:spPr>
      </p:pic>
      <p:sp>
        <p:nvSpPr>
          <p:cNvPr id="21" name="五边形 20"/>
          <p:cNvSpPr/>
          <p:nvPr/>
        </p:nvSpPr>
        <p:spPr>
          <a:xfrm flipH="1">
            <a:off x="3555899" y="124444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732679" y="124444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2"/>
          <a:stretch>
            <a:fillRect/>
          </a:stretch>
        </p:blipFill>
        <p:spPr>
          <a:xfrm>
            <a:off x="9099550" y="-48895"/>
            <a:ext cx="3088640" cy="1296035"/>
          </a:xfrm>
          <a:prstGeom prst="rect">
            <a:avLst/>
          </a:prstGeom>
        </p:spPr>
      </p:pic>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2861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《刘海砍樵》属于民间小戏的什么系统（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A:花灯戏系统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B:采茶戏系统</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C:秧歌戏系统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D:花鼓戏系统</a:t>
            </a:r>
            <a:endParaRPr kumimoji="0" lang="zh-CN" altLang="en-US"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341503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民间小戏的系统主要包括（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A．花灯戏系统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B．花鼓戏系统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C．采茶戏系统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 . 秧歌戏系统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E．道情戏系统 </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4243" y="1371600"/>
            <a:ext cx="7402830" cy="341503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民间小戏的系统主要包括（</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ABCDE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A．花灯戏系统       </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B．花鼓戏系统      </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C．采茶戏系统       </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D . 秧歌戏系统       </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E．道情戏系统 </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248" y="1570355"/>
            <a:ext cx="7861300" cy="341503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目前为止，花鼓戏的代表曲目有（）</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A.湖南花鼓戏《刘海砍樵》</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B.湖北花鼓戏《卖棉纱》</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C.皖南花鼓戏（凤阳花鼓》</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D.陕西花鼓戏《送樱桃》</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E.皖南花鼓戏《绣荷包》</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6303" y="1438910"/>
            <a:ext cx="7861300" cy="341503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目前为止，花鼓戏的代表曲目有（</a:t>
            </a: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ABCDE</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A.湖南花鼓戏《刘海砍樵》</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B.湖北花鼓戏《卖棉纱》</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C.皖南花鼓戏（凤阳花鼓》</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D.陕西花鼓戏《送樱桃》</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E.皖南花鼓戏《绣荷包》</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160" y="1360170"/>
            <a:ext cx="10664190" cy="230695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1.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时间有限，</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不要过于贪全</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，应该</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重点攻克重要章节与知识点</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，再背次重点</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零碎知识点用做题复习。</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名词解释和简答题需要背诵，会在课程结束的周末</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上传名词与简答汇总</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4.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名词解释和简答题的记忆可分解成选择题加强印象。</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避免学习误区</a:t>
            </a:r>
            <a:endPar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17691" y="1180020"/>
            <a:ext cx="11292018" cy="3841431"/>
            <a:chOff x="-131666" y="1180019"/>
            <a:chExt cx="11292018" cy="3841431"/>
          </a:xfrm>
        </p:grpSpPr>
        <p:sp>
          <p:nvSpPr>
            <p:cNvPr id="3" name="圆角矩形 2"/>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第十一章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民间文学与作家文学</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234229" y="1180019"/>
              <a:ext cx="5926123" cy="602973"/>
            </a:xfrm>
            <a:prstGeom prst="roundRect">
              <a:avLst/>
            </a:prstGeom>
            <a:noFill/>
            <a:ln w="28575">
              <a:solidFill>
                <a:schemeClr val="accent1"/>
              </a:soli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民间文学对作家文学的影响</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p:cNvSpPr/>
            <p:nvPr/>
          </p:nvSpPr>
          <p:spPr>
            <a:xfrm>
              <a:off x="5415694" y="2624644"/>
              <a:ext cx="5744210" cy="103124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作家文学对民间文学的影响</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1" name="圆角矩形 10"/>
            <p:cNvSpPr/>
            <p:nvPr/>
          </p:nvSpPr>
          <p:spPr>
            <a:xfrm>
              <a:off x="5415718" y="3855117"/>
              <a:ext cx="5744634" cy="116633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民间文学与作家文学相互影响的一般特点</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717750"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71842"/>
              <a:ext cx="899160"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1" idx="1"/>
            </p:cNvCxnSpPr>
            <p:nvPr/>
          </p:nvCxnSpPr>
          <p:spPr>
            <a:xfrm>
              <a:off x="4516479" y="2971207"/>
              <a:ext cx="899239" cy="146707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5064" b="7756"/>
          <a:stretch>
            <a:fillRect/>
          </a:stretch>
        </p:blipFill>
        <p:spPr>
          <a:xfrm>
            <a:off x="1667818" y="443783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17691" y="1180020"/>
            <a:ext cx="11619230" cy="3841431"/>
            <a:chOff x="-131666" y="1180019"/>
            <a:chExt cx="11619230" cy="3841431"/>
          </a:xfrm>
        </p:grpSpPr>
        <p:sp>
          <p:nvSpPr>
            <p:cNvPr id="3" name="圆角矩形 2"/>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第十一章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民间文学与作家文学</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234229" y="1180019"/>
              <a:ext cx="5926123"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民间文学对作家文学的影响</a:t>
              </a:r>
              <a:endParaRPr kumimoji="1" lang="zh-CN" altLang="en-US" sz="2800" dirty="0">
                <a:solidFill>
                  <a:schemeClr val="bg1"/>
                </a:solidFill>
                <a:latin typeface="DengXian" panose="02010600030101010101" pitchFamily="2" charset="-122"/>
                <a:ea typeface="DengXian" panose="02010600030101010101" pitchFamily="2" charset="-122"/>
              </a:endParaRPr>
            </a:p>
          </p:txBody>
        </p:sp>
        <p:sp>
          <p:nvSpPr>
            <p:cNvPr id="10" name="圆角矩形 9"/>
            <p:cNvSpPr/>
            <p:nvPr/>
          </p:nvSpPr>
          <p:spPr>
            <a:xfrm>
              <a:off x="5415694" y="2624644"/>
              <a:ext cx="6071870" cy="59436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作家文学对民间文学的影响</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1" name="圆角矩形 10"/>
            <p:cNvSpPr/>
            <p:nvPr/>
          </p:nvSpPr>
          <p:spPr>
            <a:xfrm>
              <a:off x="5415718" y="3855117"/>
              <a:ext cx="5744634" cy="116633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民间文学与作家文学相互影响的一般特点</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717750"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flipV="1">
              <a:off x="4516479" y="2921677"/>
              <a:ext cx="899160" cy="5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1" idx="1"/>
            </p:cNvCxnSpPr>
            <p:nvPr/>
          </p:nvCxnSpPr>
          <p:spPr>
            <a:xfrm>
              <a:off x="4516479" y="2971207"/>
              <a:ext cx="899239" cy="146707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26060" y="996950"/>
            <a:ext cx="10372090" cy="4061460"/>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11.1.1</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 作家文学对民间文学的</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艺术形式借鉴</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endParaRPr lang="en-US" altLang="zh-CN" sz="2400" b="1"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Calibri" panose="020F0502020204030204" charset="0"/>
              </a:rPr>
              <a:t>不少文学体裁的兴起，都发端于某种民间文学体裁样式的发现</a:t>
            </a:r>
            <a:r>
              <a:rPr lang="zh-CN" altLang="en-US" sz="28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32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如：</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诗经</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孕育了四言、五言、七言诗的萌芽；</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zh-CN" altLang="zh-CN" sz="2400" dirty="0">
                <a:solidFill>
                  <a:prstClr val="black"/>
                </a:solidFill>
                <a:latin typeface="楷体" panose="02010609060101010101" pitchFamily="49" charset="-122"/>
                <a:ea typeface="楷体" panose="02010609060101010101" pitchFamily="49" charset="-122"/>
                <a:cs typeface="Calibri" panose="020F0502020204030204" charset="0"/>
              </a:rPr>
              <a:t>            四言：</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zh-CN" sz="2400" dirty="0">
                <a:solidFill>
                  <a:prstClr val="black"/>
                </a:solidFill>
                <a:latin typeface="楷体" panose="02010609060101010101" pitchFamily="49" charset="-122"/>
                <a:ea typeface="楷体" panose="02010609060101010101" pitchFamily="49" charset="-122"/>
                <a:cs typeface="Calibri" panose="020F0502020204030204" charset="0"/>
              </a:rPr>
              <a:t>关关雎鸠，在河之洲</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zh-CN" altLang="zh-CN" sz="2400" dirty="0">
                <a:solidFill>
                  <a:prstClr val="black"/>
                </a:solidFill>
                <a:latin typeface="楷体" panose="02010609060101010101" pitchFamily="49" charset="-122"/>
                <a:ea typeface="楷体" panose="02010609060101010101" pitchFamily="49" charset="-122"/>
                <a:cs typeface="Calibri" panose="020F0502020204030204" charset="0"/>
              </a:rPr>
              <a:t>            五言：</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zh-CN" sz="2400" dirty="0">
                <a:solidFill>
                  <a:prstClr val="black"/>
                </a:solidFill>
                <a:latin typeface="楷体" panose="02010609060101010101" pitchFamily="49" charset="-122"/>
                <a:ea typeface="楷体" panose="02010609060101010101" pitchFamily="49" charset="-122"/>
                <a:cs typeface="Calibri" panose="020F0502020204030204" charset="0"/>
              </a:rPr>
              <a:t>投我以木李，报之以琼玖</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zh-CN" altLang="zh-CN" sz="2400" dirty="0">
                <a:solidFill>
                  <a:prstClr val="black"/>
                </a:solidFill>
                <a:latin typeface="楷体" panose="02010609060101010101" pitchFamily="49" charset="-122"/>
                <a:ea typeface="楷体" panose="02010609060101010101" pitchFamily="49" charset="-122"/>
                <a:cs typeface="Calibri" panose="020F0502020204030204" charset="0"/>
              </a:rPr>
              <a:t>            七言：“二之日凿冰冲冲，三之日纳于凌阴</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endPar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    《</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离骚</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九歌</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与楚地民间神话传说、祭祀歌谣分不开。</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45194" y="114708"/>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民间文学对作家文学的影响</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3" name="五边形 22"/>
          <p:cNvSpPr/>
          <p:nvPr/>
        </p:nvSpPr>
        <p:spPr>
          <a:xfrm flipH="1">
            <a:off x="5971439" y="47038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endParaRPr lang="zh-CN" altLang="zh-CN" sz="2400" b="1">
              <a:latin typeface="微软雅黑" panose="020B0503020204020204" charset="-122"/>
              <a:ea typeface="微软雅黑" panose="020B0503020204020204" charset="-122"/>
            </a:endParaRPr>
          </a:p>
        </p:txBody>
      </p:sp>
      <p:sp>
        <p:nvSpPr>
          <p:cNvPr id="26" name="五边形 25"/>
          <p:cNvSpPr/>
          <p:nvPr/>
        </p:nvSpPr>
        <p:spPr>
          <a:xfrm flipH="1">
            <a:off x="7801509" y="47038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endParaRPr lang="zh-CN" altLang="zh-CN" sz="2400" b="1">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9507220" y="24765"/>
            <a:ext cx="2784475" cy="972185"/>
          </a:xfrm>
          <a:prstGeom prst="rect">
            <a:avLst/>
          </a:prstGeom>
        </p:spPr>
      </p:pic>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0825" y="782638"/>
            <a:ext cx="11689715" cy="5631180"/>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11.1.2</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 作家文学对民间文学作品的</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融入</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2400" b="1"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200" dirty="0">
                <a:solidFill>
                  <a:prstClr val="black"/>
                </a:solidFill>
                <a:latin typeface="微软雅黑" panose="020B0503020204020204" charset="-122"/>
                <a:ea typeface="微软雅黑" panose="020B0503020204020204" charset="-122"/>
                <a:cs typeface="Calibri" panose="020F0502020204030204" charset="0"/>
              </a:rPr>
              <a:t>（</a:t>
            </a:r>
            <a:r>
              <a:rPr lang="en-US" altLang="zh-CN" sz="2200" dirty="0">
                <a:solidFill>
                  <a:prstClr val="black"/>
                </a:solidFill>
                <a:latin typeface="微软雅黑" panose="020B0503020204020204" charset="-122"/>
                <a:ea typeface="微软雅黑" panose="020B0503020204020204" charset="-122"/>
                <a:cs typeface="Calibri" panose="020F0502020204030204" charset="0"/>
              </a:rPr>
              <a:t>1</a:t>
            </a:r>
            <a:r>
              <a:rPr lang="zh-CN" altLang="en-US" sz="2200" dirty="0">
                <a:solidFill>
                  <a:prstClr val="black"/>
                </a:solidFill>
                <a:latin typeface="微软雅黑" panose="020B0503020204020204" charset="-122"/>
                <a:ea typeface="微软雅黑" panose="020B0503020204020204" charset="-122"/>
                <a:cs typeface="Calibri" panose="020F0502020204030204" charset="0"/>
              </a:rPr>
              <a:t>）</a:t>
            </a:r>
            <a:r>
              <a:rPr lang="en-US" altLang="zh-CN" sz="2200" dirty="0">
                <a:solidFill>
                  <a:prstClr val="black"/>
                </a:solidFill>
                <a:latin typeface="微软雅黑" panose="020B0503020204020204" charset="-122"/>
                <a:ea typeface="微软雅黑" panose="020B0503020204020204" charset="-122"/>
                <a:cs typeface="Calibri" panose="020F0502020204030204" charset="0"/>
              </a:rPr>
              <a:t> </a:t>
            </a: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直接嵌入，</a:t>
            </a:r>
            <a:r>
              <a:rPr lang="zh-CN" altLang="en-US" sz="2200" dirty="0">
                <a:solidFill>
                  <a:prstClr val="black"/>
                </a:solidFill>
                <a:latin typeface="微软雅黑" panose="020B0503020204020204" charset="-122"/>
                <a:ea typeface="微软雅黑" panose="020B0503020204020204" charset="-122"/>
                <a:cs typeface="Calibri" panose="020F0502020204030204" charset="0"/>
              </a:rPr>
              <a:t>作为作品内容的一部分直接纳入作家的叙事之中。</a:t>
            </a:r>
            <a:endParaRPr lang="zh-CN" altLang="en-US" sz="22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如：</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红楼梦</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，以女娲补天神话揭起小说的整体叙事。</a:t>
            </a:r>
            <a:endPar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zh-CN" altLang="en-US" sz="2200" dirty="0">
                <a:solidFill>
                  <a:prstClr val="black"/>
                </a:solidFill>
                <a:latin typeface="微软雅黑" panose="020B0503020204020204" charset="-122"/>
                <a:ea typeface="微软雅黑" panose="020B0503020204020204" charset="-122"/>
                <a:cs typeface="Calibri" panose="020F0502020204030204" charset="0"/>
              </a:rPr>
              <a:t>（</a:t>
            </a:r>
            <a:r>
              <a:rPr lang="en-US" altLang="zh-CN" sz="2200" dirty="0">
                <a:solidFill>
                  <a:prstClr val="black"/>
                </a:solidFill>
                <a:latin typeface="微软雅黑" panose="020B0503020204020204" charset="-122"/>
                <a:ea typeface="微软雅黑" panose="020B0503020204020204" charset="-122"/>
                <a:cs typeface="Calibri" panose="020F0502020204030204" charset="0"/>
              </a:rPr>
              <a:t>2</a:t>
            </a:r>
            <a:r>
              <a:rPr lang="zh-CN" altLang="en-US" sz="2200" dirty="0">
                <a:solidFill>
                  <a:prstClr val="black"/>
                </a:solidFill>
                <a:latin typeface="微软雅黑" panose="020B0503020204020204" charset="-122"/>
                <a:ea typeface="微软雅黑" panose="020B0503020204020204" charset="-122"/>
                <a:cs typeface="Calibri" panose="020F0502020204030204" charset="0"/>
              </a:rPr>
              <a:t>）</a:t>
            </a: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题材利用：解构与结构。</a:t>
            </a:r>
            <a:endParaRPr lang="zh-CN" altLang="en-US" sz="2200" b="1"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如：鲁迅</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故事新编</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：《补天》、《奔月》、《理水》</a:t>
            </a:r>
            <a:endPar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zh-CN" altLang="en-US" sz="2200" dirty="0">
                <a:solidFill>
                  <a:prstClr val="black"/>
                </a:solidFill>
                <a:latin typeface="微软雅黑" panose="020B0503020204020204" charset="-122"/>
                <a:ea typeface="微软雅黑" panose="020B0503020204020204" charset="-122"/>
                <a:cs typeface="Calibri" panose="020F0502020204030204" charset="0"/>
              </a:rPr>
              <a:t>（</a:t>
            </a:r>
            <a:r>
              <a:rPr lang="en-US" altLang="zh-CN" sz="2200" dirty="0">
                <a:solidFill>
                  <a:prstClr val="black"/>
                </a:solidFill>
                <a:latin typeface="微软雅黑" panose="020B0503020204020204" charset="-122"/>
                <a:ea typeface="微软雅黑" panose="020B0503020204020204" charset="-122"/>
                <a:cs typeface="Calibri" panose="020F0502020204030204" charset="0"/>
              </a:rPr>
              <a:t>3</a:t>
            </a:r>
            <a:r>
              <a:rPr lang="zh-CN" altLang="en-US" sz="2200" dirty="0">
                <a:solidFill>
                  <a:prstClr val="black"/>
                </a:solidFill>
                <a:latin typeface="微软雅黑" panose="020B0503020204020204" charset="-122"/>
                <a:ea typeface="微软雅黑" panose="020B0503020204020204" charset="-122"/>
                <a:cs typeface="Calibri" panose="020F0502020204030204" charset="0"/>
              </a:rPr>
              <a:t>）</a:t>
            </a: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原型的借用与再造：小说的人物与叙事模式。</a:t>
            </a:r>
            <a:endParaRPr lang="zh-CN" altLang="en-US" sz="2200" b="1"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000" dirty="0">
                <a:solidFill>
                  <a:prstClr val="black"/>
                </a:solidFill>
                <a:latin typeface="Calibri" panose="020F0502020204030204" charset="0"/>
                <a:ea typeface="微软雅黑" panose="020B0503020204020204" charset="-122"/>
                <a:cs typeface="Calibri" panose="020F0502020204030204" charset="0"/>
              </a:rPr>
              <a:t>① </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直接运用，即顺承民间文学作品的叙事模式、人物特征和思想倾向，进行重新加工。</a:t>
            </a:r>
            <a:endParaRPr lang="zh-CN" altLang="en-US" sz="20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000" dirty="0">
                <a:solidFill>
                  <a:prstClr val="black"/>
                </a:solidFill>
                <a:latin typeface="Calibri" panose="020F0502020204030204" charset="0"/>
                <a:ea typeface="微软雅黑" panose="020B0503020204020204" charset="-122"/>
                <a:cs typeface="Calibri" panose="020F0502020204030204" charset="0"/>
              </a:rPr>
              <a:t>② </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民间文学作为一种“隐形结构”对文学叙事起着结构作用。</a:t>
            </a:r>
            <a:endParaRPr lang="zh-CN" altLang="en-US" sz="20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如：人物：难题求婚故事类型、英雄成长叙事模式等；机智型人物、清官类型人物等。</a:t>
            </a:r>
            <a:endPar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    叙事：</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三段式</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：三打白骨精</a:t>
            </a:r>
            <a:endPar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endPar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24" name="五边形 23"/>
          <p:cNvSpPr/>
          <p:nvPr/>
        </p:nvSpPr>
        <p:spPr>
          <a:xfrm flipH="1">
            <a:off x="7855484" y="88884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endParaRPr lang="zh-CN" altLang="zh-CN" sz="2400" b="1">
              <a:latin typeface="微软雅黑" panose="020B0503020204020204" charset="-122"/>
              <a:ea typeface="微软雅黑" panose="020B0503020204020204" charset="-122"/>
            </a:endParaRPr>
          </a:p>
        </p:txBody>
      </p:sp>
      <p:sp>
        <p:nvSpPr>
          <p:cNvPr id="2" name="五边形 1"/>
          <p:cNvSpPr/>
          <p:nvPr/>
        </p:nvSpPr>
        <p:spPr>
          <a:xfrm flipH="1">
            <a:off x="5861584" y="88884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endParaRPr lang="zh-CN" altLang="zh-CN" sz="2400" b="1">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9507220" y="24765"/>
            <a:ext cx="2784475" cy="9721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3040" y="1343978"/>
            <a:ext cx="11509375" cy="41694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以</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说</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为主，采用</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散文叙述</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形式的作品，</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如北方评书，南方评话、评词。</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分类</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一是</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金戈铁马</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，称为“大件袍带书</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表现敌我征战、朝代更替、忠奸争斗、安邦定国等内容，如</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杨家将</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等。</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二是</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绿林侠义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，又称</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“小件短打书”。</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写结义搭伙、除暴安良、比武竞技、攻山破寨等内容，如</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三侠五义</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等。</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三是</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烟粉灵怪</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，以神话传说为原型创作，多表现神异鬼怪、狐妖蛇仙等</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题材。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以虚幻的艺术想象表现人间现实，如</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聊斋</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西游记</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等。</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2" name="矩形 1"/>
          <p:cNvSpPr/>
          <p:nvPr/>
        </p:nvSpPr>
        <p:spPr>
          <a:xfrm>
            <a:off x="192780" y="32462"/>
            <a:ext cx="5375126" cy="1221938"/>
          </a:xfrm>
          <a:prstGeom prst="rect">
            <a:avLst/>
          </a:prstGeom>
        </p:spPr>
        <p:txBody>
          <a:bodyPr wrap="square">
            <a:spAutoFit/>
          </a:bodyPr>
          <a:lstStyle/>
          <a:p>
            <a:pPr marR="0" lvl="0" algn="l" defTabSz="914400" rtl="0" eaLnBrk="1" fontAlgn="base" latinLnBrk="0" hangingPunct="0">
              <a:lnSpc>
                <a:spcPct val="150000"/>
              </a:lnSpc>
              <a:spcBef>
                <a:spcPct val="0"/>
              </a:spcBef>
              <a:spcAft>
                <a:spcPct val="0"/>
              </a:spcAft>
              <a:buClrTx/>
              <a:buSzTx/>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民间说唱的分类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 typeface="Wingdings" panose="05000000000000000000" charset="0"/>
              <a:buNone/>
              <a:defRPr/>
            </a:pPr>
            <a:r>
              <a:rPr kumimoji="0" 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2.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说故事类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1" name="五边形 20"/>
          <p:cNvSpPr/>
          <p:nvPr/>
        </p:nvSpPr>
        <p:spPr>
          <a:xfrm flipH="1">
            <a:off x="301360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094504"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a:stretch>
            <a:fillRect/>
          </a:stretch>
        </p:blipFill>
        <p:spPr>
          <a:xfrm>
            <a:off x="9099550" y="-48895"/>
            <a:ext cx="3088640" cy="129603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11785" y="963295"/>
            <a:ext cx="10367645" cy="2861310"/>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11.1.3</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 民间文学对作家文学</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理论建设</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的作用。</a:t>
            </a:r>
            <a:endParaRPr lang="en-US" altLang="zh-CN" sz="2400" b="1"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Calibri" panose="020F0502020204030204" charset="0"/>
              </a:rPr>
              <a:t>民间文学对作家文学的影响不仅表现在创作实践上，还表现在作家文学理论的建设上，而且这种传统对中国文学理论的发展影响深远。</a:t>
            </a:r>
            <a:endParaRPr lang="zh-CN" altLang="en-US" sz="28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如：</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诗经</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六艺 “风、雅、颂、赋、比、兴”的研究，在后代影响深远。</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pic>
        <p:nvPicPr>
          <p:cNvPr id="3" name="图片 2"/>
          <p:cNvPicPr>
            <a:picLocks noChangeAspect="1"/>
          </p:cNvPicPr>
          <p:nvPr/>
        </p:nvPicPr>
        <p:blipFill>
          <a:blip r:embed="rId1"/>
          <a:stretch>
            <a:fillRect/>
          </a:stretch>
        </p:blipFill>
        <p:spPr>
          <a:xfrm>
            <a:off x="9507220" y="24765"/>
            <a:ext cx="2784475" cy="972185"/>
          </a:xfrm>
          <a:prstGeom prst="rect">
            <a:avLst/>
          </a:prstGeom>
        </p:spPr>
      </p:pic>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175323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民间文学是叙述体的口头文学。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A:正确</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B:错误</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175323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民间文学是叙述体的口头文学。 </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A:正确</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B:错误</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17691" y="1180020"/>
            <a:ext cx="11292205" cy="3841431"/>
            <a:chOff x="-131666" y="1180019"/>
            <a:chExt cx="11292205" cy="3841431"/>
          </a:xfrm>
        </p:grpSpPr>
        <p:sp>
          <p:nvSpPr>
            <p:cNvPr id="3" name="圆角矩形 2"/>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第十一章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民间文学与作家文学</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234229" y="1180019"/>
              <a:ext cx="5926123"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民间文学对作家文学的影响</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p:cNvSpPr/>
            <p:nvPr/>
          </p:nvSpPr>
          <p:spPr>
            <a:xfrm>
              <a:off x="5415694" y="2418904"/>
              <a:ext cx="5744845" cy="800100"/>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作家文学对民间文学的影响</a:t>
              </a:r>
              <a:endParaRPr kumimoji="1" lang="zh-CN" altLang="en-US" sz="2800" dirty="0">
                <a:solidFill>
                  <a:schemeClr val="bg1"/>
                </a:solidFill>
                <a:latin typeface="DengXian" panose="02010600030101010101" pitchFamily="2" charset="-122"/>
                <a:ea typeface="DengXian" panose="02010600030101010101" pitchFamily="2" charset="-122"/>
              </a:endParaRPr>
            </a:p>
          </p:txBody>
        </p:sp>
        <p:sp>
          <p:nvSpPr>
            <p:cNvPr id="11" name="圆角矩形 10"/>
            <p:cNvSpPr/>
            <p:nvPr/>
          </p:nvSpPr>
          <p:spPr>
            <a:xfrm>
              <a:off x="5415718" y="3855117"/>
              <a:ext cx="5744634" cy="116633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民间文学与作家文学相互影响的一般特点</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717750"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flipV="1">
              <a:off x="4516479" y="2818807"/>
              <a:ext cx="899160" cy="15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1" idx="1"/>
            </p:cNvCxnSpPr>
            <p:nvPr/>
          </p:nvCxnSpPr>
          <p:spPr>
            <a:xfrm>
              <a:off x="4516479" y="2971207"/>
              <a:ext cx="899239" cy="146707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15654"/>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作家文学对民间文学的影响</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 name="Rectangle 1"/>
          <p:cNvSpPr>
            <a:spLocks noChangeArrowheads="1"/>
          </p:cNvSpPr>
          <p:nvPr/>
        </p:nvSpPr>
        <p:spPr bwMode="auto">
          <a:xfrm>
            <a:off x="125095" y="1310005"/>
            <a:ext cx="11468735" cy="3415030"/>
          </a:xfrm>
          <a:prstGeom prst="rect">
            <a:avLst/>
          </a:prstGeom>
          <a:noFill/>
          <a:ln w="9525">
            <a:noFill/>
            <a:miter lim="800000"/>
          </a:ln>
          <a:effectLst/>
        </p:spPr>
        <p:txBody>
          <a:bodyPr vert="horz" wrap="square" lIns="91440" tIns="45720" rIns="91440" bIns="45720" numCol="1" anchor="ctr" anchorCtr="0" compatLnSpc="1">
            <a:spAutoFit/>
          </a:bodyPr>
          <a:lstStyle/>
          <a:p>
            <a:pPr lvl="0" indent="0" algn="l" fontAlgn="base" hangingPunct="0">
              <a:lnSpc>
                <a:spcPct val="150000"/>
              </a:lnSpc>
              <a:spcBef>
                <a:spcPct val="0"/>
              </a:spcBef>
              <a:spcAft>
                <a:spcPct val="0"/>
              </a:spcAft>
              <a:buFont typeface="Wingdings" panose="05000000000000000000" charset="0"/>
              <a:buNone/>
              <a:defRPr/>
            </a:pPr>
            <a:r>
              <a:rPr lang="en-US" altLang="zh-CN" sz="2400" b="1" dirty="0">
                <a:solidFill>
                  <a:srgbClr val="0070C0"/>
                </a:solidFill>
                <a:latin typeface="微软雅黑" panose="020B0503020204020204" charset="-122"/>
                <a:ea typeface="微软雅黑" panose="020B0503020204020204" charset="-122"/>
                <a:cs typeface="Calibri" panose="020F0502020204030204" charset="0"/>
              </a:rPr>
              <a:t>   11.2.1</a:t>
            </a:r>
            <a:r>
              <a:rPr lang="zh-CN" altLang="en-US" sz="2400" b="1" dirty="0">
                <a:solidFill>
                  <a:srgbClr val="0070C0"/>
                </a:solidFill>
                <a:latin typeface="微软雅黑" panose="020B0503020204020204" charset="-122"/>
                <a:ea typeface="微软雅黑" panose="020B0503020204020204" charset="-122"/>
                <a:cs typeface="Calibri" panose="020F0502020204030204" charset="0"/>
              </a:rPr>
              <a:t> 不利影响</a:t>
            </a:r>
            <a:endParaRPr lang="zh-CN" altLang="en-US" sz="2400" b="1" dirty="0">
              <a:solidFill>
                <a:srgbClr val="0070C0"/>
              </a:solidFill>
              <a:latin typeface="微软雅黑" panose="020B0503020204020204" charset="-122"/>
              <a:ea typeface="微软雅黑" panose="020B0503020204020204" charset="-122"/>
              <a:cs typeface="Calibri" panose="020F0502020204030204" charset="0"/>
            </a:endParaRPr>
          </a:p>
          <a:p>
            <a:pPr lvl="0" indent="0" algn="l" fontAlgn="base" hangingPunct="0">
              <a:lnSpc>
                <a:spcPct val="150000"/>
              </a:lnSpc>
              <a:spcBef>
                <a:spcPct val="0"/>
              </a:spcBef>
              <a:spcAft>
                <a:spcPct val="0"/>
              </a:spcAft>
              <a:buFont typeface="Wingdings" panose="05000000000000000000" charset="0"/>
              <a:buNone/>
              <a:defRPr/>
            </a:pPr>
            <a:r>
              <a:rPr lang="en-US" altLang="zh-CN" sz="2400" dirty="0">
                <a:solidFill>
                  <a:prstClr val="black"/>
                </a:solidFill>
                <a:latin typeface="微软雅黑" panose="020B0503020204020204" charset="-122"/>
                <a:ea typeface="微软雅黑" panose="020B0503020204020204" charset="-122"/>
                <a:cs typeface="Calibri" panose="020F0502020204030204" charset="0"/>
              </a:rPr>
              <a:t>        1. </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作家文学把民间文学由口语化转化为</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书面化</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2400" b="1" dirty="0">
              <a:solidFill>
                <a:prstClr val="black"/>
              </a:solidFill>
              <a:latin typeface="微软雅黑" panose="020B0503020204020204" charset="-122"/>
              <a:ea typeface="微软雅黑" panose="020B0503020204020204" charset="-122"/>
              <a:cs typeface="Calibri" panose="020F0502020204030204" charset="0"/>
            </a:endParaRPr>
          </a:p>
          <a:p>
            <a:pPr lvl="0" indent="720090" algn="l" fontAlgn="base" hangingPunct="0">
              <a:lnSpc>
                <a:spcPct val="150000"/>
              </a:lnSpc>
              <a:spcBef>
                <a:spcPct val="0"/>
              </a:spcBef>
              <a:spcAft>
                <a:spcPct val="0"/>
              </a:spcAft>
              <a:defRPr/>
            </a:pPr>
            <a:r>
              <a:rPr lang="en-US" altLang="zh-CN" sz="2400" dirty="0">
                <a:solidFill>
                  <a:prstClr val="black"/>
                </a:solidFill>
                <a:latin typeface="微软雅黑" panose="020B0503020204020204" charset="-122"/>
                <a:ea typeface="微软雅黑" panose="020B0503020204020204" charset="-122"/>
                <a:cs typeface="Calibri" panose="020F0502020204030204" charset="0"/>
              </a:rPr>
              <a:t>2. </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文人、作家对民间文学的</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哲学化和历史化</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2400" b="1" dirty="0">
              <a:solidFill>
                <a:prstClr val="black"/>
              </a:solidFill>
              <a:latin typeface="微软雅黑" panose="020B0503020204020204" charset="-122"/>
              <a:ea typeface="微软雅黑" panose="020B0503020204020204" charset="-122"/>
              <a:cs typeface="Calibri" panose="020F0502020204030204" charset="0"/>
            </a:endParaRPr>
          </a:p>
          <a:p>
            <a:pPr lvl="0" indent="720090" algn="l"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如盘古神话，包含十分清晰的阴阳哲学观念，“阳清为天，阴浊为地” 。</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algn="l" fontAlgn="base" hangingPunct="0">
              <a:lnSpc>
                <a:spcPct val="150000"/>
              </a:lnSpc>
              <a:spcBef>
                <a:spcPct val="0"/>
              </a:spcBef>
              <a:spcAft>
                <a:spcPct val="0"/>
              </a:spcAft>
              <a:defRPr/>
            </a:pPr>
            <a:r>
              <a:rPr lang="en-US" altLang="zh-CN" sz="2400" dirty="0">
                <a:solidFill>
                  <a:prstClr val="black"/>
                </a:solidFill>
                <a:latin typeface="微软雅黑" panose="020B0503020204020204" charset="-122"/>
                <a:ea typeface="微软雅黑" panose="020B0503020204020204" charset="-122"/>
                <a:cs typeface="Calibri" panose="020F0502020204030204" charset="0"/>
              </a:rPr>
              <a:t>3. </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作家文学对民间</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艺术形式的损害</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和对民间文学作品</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思想的扭曲</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2400" b="1" dirty="0">
              <a:solidFill>
                <a:prstClr val="black"/>
              </a:solidFill>
              <a:latin typeface="微软雅黑" panose="020B0503020204020204" charset="-122"/>
              <a:ea typeface="微软雅黑" panose="020B0503020204020204" charset="-122"/>
              <a:cs typeface="Calibri" panose="020F0502020204030204" charset="0"/>
            </a:endParaRPr>
          </a:p>
          <a:p>
            <a:pPr lvl="0" indent="720090" algn="l"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如：词，最初题材广泛。后来题材逐渐狭小，局限于个人生活、闺房香艳。</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3" name="Rectangle 1"/>
          <p:cNvSpPr>
            <a:spLocks noChangeArrowheads="1"/>
          </p:cNvSpPr>
          <p:nvPr/>
        </p:nvSpPr>
        <p:spPr bwMode="auto">
          <a:xfrm>
            <a:off x="582295" y="4605655"/>
            <a:ext cx="11261725" cy="1614805"/>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zh-CN" altLang="en-US" sz="2200" dirty="0">
                <a:solidFill>
                  <a:prstClr val="black"/>
                </a:solidFill>
                <a:latin typeface="微软雅黑" panose="020B0503020204020204" charset="-122"/>
                <a:ea typeface="微软雅黑" panose="020B0503020204020204" charset="-122"/>
                <a:cs typeface="Calibri" panose="020F0502020204030204" charset="0"/>
              </a:rPr>
              <a:t>思想内容上文人作家作为</a:t>
            </a:r>
            <a:r>
              <a:rPr lang="zh-CN" altLang="en-US" sz="2200" dirty="0">
                <a:solidFill>
                  <a:srgbClr val="FF0000"/>
                </a:solidFill>
                <a:latin typeface="微软雅黑" panose="020B0503020204020204" charset="-122"/>
                <a:ea typeface="微软雅黑" panose="020B0503020204020204" charset="-122"/>
                <a:cs typeface="Calibri" panose="020F0502020204030204" charset="0"/>
              </a:rPr>
              <a:t>上层阶级</a:t>
            </a:r>
            <a:r>
              <a:rPr lang="zh-CN" altLang="en-US" sz="2200" dirty="0">
                <a:solidFill>
                  <a:prstClr val="black"/>
                </a:solidFill>
                <a:latin typeface="微软雅黑" panose="020B0503020204020204" charset="-122"/>
                <a:ea typeface="微软雅黑" panose="020B0503020204020204" charset="-122"/>
                <a:cs typeface="Calibri" panose="020F0502020204030204" charset="0"/>
              </a:rPr>
              <a:t>，出于主观或客观上的原因，对本属清新刚健的民间文学的损害更为常见。</a:t>
            </a:r>
            <a:endParaRPr lang="zh-CN" altLang="en-US" sz="22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如梁祝传说。宋代李茂诚所作</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义忠王（梁山伯）庙记</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a:t>
            </a:r>
            <a:endPar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6" name="五边形 5"/>
          <p:cNvSpPr/>
          <p:nvPr/>
        </p:nvSpPr>
        <p:spPr>
          <a:xfrm flipH="1">
            <a:off x="3679407" y="14082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endParaRPr lang="zh-CN" altLang="zh-CN" sz="2400" b="1">
              <a:latin typeface="微软雅黑" panose="020B0503020204020204" charset="-122"/>
              <a:ea typeface="微软雅黑" panose="020B0503020204020204" charset="-122"/>
            </a:endParaRPr>
          </a:p>
        </p:txBody>
      </p:sp>
      <p:sp>
        <p:nvSpPr>
          <p:cNvPr id="26" name="五边形 25"/>
          <p:cNvSpPr/>
          <p:nvPr/>
        </p:nvSpPr>
        <p:spPr>
          <a:xfrm flipH="1">
            <a:off x="5926259" y="141603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endParaRPr lang="zh-CN" altLang="zh-CN" sz="2400" b="1">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9139555" y="-14605"/>
            <a:ext cx="3094990" cy="1085850"/>
          </a:xfrm>
          <a:prstGeom prst="rect">
            <a:avLst/>
          </a:prstGeom>
        </p:spPr>
      </p:pic>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100" y="1315085"/>
            <a:ext cx="11862435" cy="4615815"/>
          </a:xfrm>
          <a:prstGeom prst="rect">
            <a:avLst/>
          </a:prstGeom>
          <a:noFill/>
          <a:ln w="9525">
            <a:noFill/>
            <a:miter lim="800000"/>
          </a:ln>
          <a:effectLst/>
        </p:spPr>
        <p:txBody>
          <a:bodyPr vert="horz" wrap="square" lIns="91440" tIns="45720" rIns="91440" bIns="45720" numCol="1" anchor="ctr" anchorCtr="0" compatLnSpc="1">
            <a:spAutoFit/>
          </a:bodyPr>
          <a:lstStyle/>
          <a:p>
            <a:pPr lvl="0" indent="720090" fontAlgn="base" hangingPunct="0">
              <a:lnSpc>
                <a:spcPct val="150000"/>
              </a:lnSpc>
              <a:spcBef>
                <a:spcPct val="0"/>
              </a:spcBef>
              <a:spcAft>
                <a:spcPct val="0"/>
              </a:spcAft>
              <a:defRPr/>
            </a:pP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主要体现在文人、作家文学对民间文学的</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保存和理性改编</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。两种方式：</a:t>
            </a:r>
            <a:endParaRPr lang="zh-CN" altLang="en-US" sz="24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Calibri" panose="020F0502020204030204" charset="0"/>
              </a:rPr>
              <a:t>①</a:t>
            </a:r>
            <a:r>
              <a:rPr lang="zh-CN" altLang="en-US" sz="2000" dirty="0">
                <a:solidFill>
                  <a:prstClr val="black"/>
                </a:solidFill>
                <a:latin typeface="微软雅黑" panose="020B0503020204020204" charset="-122"/>
                <a:ea typeface="微软雅黑" panose="020B0503020204020204" charset="-122"/>
                <a:cs typeface="Calibri" panose="020F0502020204030204" charset="0"/>
              </a:rPr>
              <a:t> </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搜集整理</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民间文学作品，辑录成册</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24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有意识的，如商周时期官府制度化的“采诗制”和“诗（乐）教制</a:t>
            </a:r>
            <a:r>
              <a:rPr lang="zh-CN" altLang="en-US" sz="2800" dirty="0">
                <a:solidFill>
                  <a:prstClr val="black"/>
                </a:solidFill>
                <a:latin typeface="楷体" panose="02010609060101010101" pitchFamily="49" charset="-122"/>
                <a:ea typeface="楷体" panose="02010609060101010101" pitchFamily="49" charset="-122"/>
                <a:cs typeface="Calibri" panose="020F0502020204030204" charset="0"/>
              </a:rPr>
              <a:t>” 。</a:t>
            </a:r>
            <a:endParaRPr lang="zh-CN" altLang="en-US" sz="28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无意识的，如晋</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搜神记</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，干宝“有感于生死之事”，却保留了大量民间神话、传说和故事。</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Calibri" panose="020F0502020204030204" charset="0"/>
              </a:rPr>
              <a:t>② </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文人作家将民间文学保留在他们的</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创作</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中</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24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如：屈原</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离骚</a:t>
            </a:r>
            <a:r>
              <a:rPr lang="en-US" altLang="zh-CN" sz="24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，保留了羿、昆仑等神话；蒲松龄的《聊斋志异》依据民间鬼神传说创作。</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38215" y="623724"/>
            <a:ext cx="7632054" cy="621773"/>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11.2.2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积极影响</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2" name="图片 1"/>
          <p:cNvPicPr>
            <a:picLocks noChangeAspect="1"/>
          </p:cNvPicPr>
          <p:nvPr/>
        </p:nvPicPr>
        <p:blipFill>
          <a:blip r:embed="rId1"/>
          <a:stretch>
            <a:fillRect/>
          </a:stretch>
        </p:blipFill>
        <p:spPr>
          <a:xfrm>
            <a:off x="9139555" y="-14605"/>
            <a:ext cx="3094990" cy="1085850"/>
          </a:xfrm>
          <a:prstGeom prst="rect">
            <a:avLst/>
          </a:prstGeom>
        </p:spPr>
      </p:pic>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280" y="1872615"/>
            <a:ext cx="12355195" cy="396938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得分点1（2分）：在民间文学的发展中，作家文学常常有意或无意地融入民间文学作品或其艺术手法</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得分点2（2分）：直接嵌入，作为作品内容的一部分直接纳入作家的叙事之中</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得分点3（2分）：在叙事中，作家往往会有意识地插入民间文学的整个作品或某个片段</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得分点4（2分）：题材利用:解构与结构</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得分点5（2分）：民间文学作为古老的叙事传统已经形成了相对固定的叙事模式和人物类型，熟悉民间文学的作家们在营造叙事结构</a:t>
            </a: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559050" y="1087755"/>
            <a:ext cx="5263515" cy="521970"/>
          </a:xfrm>
          <a:prstGeom prst="rect">
            <a:avLst/>
          </a:prstGeom>
          <a:noFill/>
        </p:spPr>
        <p:txBody>
          <a:bodyPr wrap="square" rtlCol="0" anchor="t">
            <a:spAutoFit/>
          </a:bodyPr>
          <a:p>
            <a:r>
              <a:rPr lang="zh-CN" altLang="en-US" sz="2800">
                <a:latin typeface="微软雅黑" panose="020B0503020204020204" charset="-122"/>
                <a:ea typeface="微软雅黑" panose="020B0503020204020204" charset="-122"/>
              </a:rPr>
              <a:t>作家文学对民间文学作品的融入</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17691" y="1180020"/>
            <a:ext cx="11292205" cy="3841431"/>
            <a:chOff x="-131666" y="1180019"/>
            <a:chExt cx="11292205" cy="3841431"/>
          </a:xfrm>
        </p:grpSpPr>
        <p:sp>
          <p:nvSpPr>
            <p:cNvPr id="3" name="圆角矩形 2"/>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第十一章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民间文学与作家文学</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234229" y="1180019"/>
              <a:ext cx="5926123"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民间文学对作家文学的影响</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p:cNvSpPr/>
            <p:nvPr/>
          </p:nvSpPr>
          <p:spPr>
            <a:xfrm>
              <a:off x="5415694" y="2624644"/>
              <a:ext cx="5744845" cy="87947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作家文学对民间文学的影响</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1" name="圆角矩形 10"/>
            <p:cNvSpPr/>
            <p:nvPr/>
          </p:nvSpPr>
          <p:spPr>
            <a:xfrm>
              <a:off x="5415718" y="3855117"/>
              <a:ext cx="5744634" cy="116633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民间文学与作家文学相互影响的一般特点</a:t>
              </a:r>
              <a:endParaRPr kumimoji="1" lang="zh-CN" altLang="en-US" sz="2800" dirty="0">
                <a:solidFill>
                  <a:schemeClr val="bg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717750"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71842"/>
              <a:ext cx="899160" cy="92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1" idx="1"/>
            </p:cNvCxnSpPr>
            <p:nvPr/>
          </p:nvCxnSpPr>
          <p:spPr>
            <a:xfrm>
              <a:off x="4516479" y="2971207"/>
              <a:ext cx="899239" cy="1467077"/>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050" y="1712913"/>
            <a:ext cx="11407140" cy="1642110"/>
          </a:xfrm>
          <a:prstGeom prst="rect">
            <a:avLst/>
          </a:prstGeom>
          <a:noFill/>
          <a:ln w="9525">
            <a:noFill/>
            <a:miter lim="800000"/>
          </a:ln>
          <a:effectLst/>
        </p:spPr>
        <p:txBody>
          <a:bodyPr vert="horz" wrap="square" lIns="91440" tIns="45720" rIns="91440" bIns="45720" numCol="1" anchor="ctr" anchorCtr="0" compatLnSpc="1">
            <a:spAutoFit/>
          </a:bodyPr>
          <a:lstStyle/>
          <a:p>
            <a:pPr lvl="0" indent="0" fontAlgn="base" hangingPunct="0">
              <a:lnSpc>
                <a:spcPct val="150000"/>
              </a:lnSpc>
              <a:spcBef>
                <a:spcPct val="0"/>
              </a:spcBef>
              <a:spcAft>
                <a:spcPct val="0"/>
              </a:spcAft>
              <a:defRPr/>
            </a:pPr>
            <a:r>
              <a:rPr lang="en-US" altLang="zh-CN" sz="2400" b="1" dirty="0">
                <a:latin typeface="微软雅黑" panose="020B0503020204020204" charset="-122"/>
                <a:ea typeface="微软雅黑" panose="020B0503020204020204" charset="-122"/>
                <a:cs typeface="Calibri" panose="020F0502020204030204" charset="0"/>
              </a:rPr>
              <a:t>1. </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历史文化背景</a:t>
            </a:r>
            <a:r>
              <a:rPr lang="zh-CN" altLang="en-US" sz="2400" dirty="0">
                <a:latin typeface="微软雅黑" panose="020B0503020204020204" charset="-122"/>
                <a:ea typeface="微软雅黑" panose="020B0503020204020204" charset="-122"/>
                <a:cs typeface="Calibri" panose="020F0502020204030204" charset="0"/>
              </a:rPr>
              <a:t>对民间文学和作家文学</a:t>
            </a:r>
            <a:r>
              <a:rPr lang="zh-CN" altLang="en-US" sz="2400" b="1" dirty="0">
                <a:latin typeface="微软雅黑" panose="020B0503020204020204" charset="-122"/>
                <a:ea typeface="微软雅黑" panose="020B0503020204020204" charset="-122"/>
                <a:cs typeface="Calibri" panose="020F0502020204030204" charset="0"/>
              </a:rPr>
              <a:t>相互影响的</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制约作用</a:t>
            </a:r>
            <a:endParaRPr lang="zh-CN" altLang="en-US" sz="2400" b="1" u="sng" dirty="0">
              <a:solidFill>
                <a:srgbClr val="FF0000"/>
              </a:solidFill>
              <a:latin typeface="微软雅黑" panose="020B0503020204020204" charset="-122"/>
              <a:ea typeface="微软雅黑" panose="020B0503020204020204" charset="-122"/>
              <a:cs typeface="Calibri" panose="020F0502020204030204" charset="0"/>
            </a:endParaRPr>
          </a:p>
          <a:p>
            <a:pPr lvl="0" indent="0" fontAlgn="base" hangingPunct="0">
              <a:lnSpc>
                <a:spcPct val="150000"/>
              </a:lnSpc>
              <a:spcBef>
                <a:spcPct val="0"/>
              </a:spcBef>
              <a:spcAft>
                <a:spcPct val="0"/>
              </a:spcAft>
              <a:defRPr/>
            </a:pPr>
            <a:r>
              <a:rPr lang="zh-CN" altLang="en-US" sz="2400" dirty="0">
                <a:latin typeface="微软雅黑" panose="020B0503020204020204" charset="-122"/>
                <a:ea typeface="微软雅黑" panose="020B0503020204020204" charset="-122"/>
                <a:cs typeface="Calibri" panose="020F0502020204030204" charset="0"/>
              </a:rPr>
              <a:t> </a:t>
            </a:r>
            <a:r>
              <a:rPr lang="zh-CN" altLang="en-US" sz="2400" dirty="0">
                <a:latin typeface="楷体" panose="02010609060101010101" pitchFamily="49" charset="-122"/>
                <a:ea typeface="楷体" panose="02010609060101010101" pitchFamily="49" charset="-122"/>
                <a:cs typeface="Calibri" panose="020F0502020204030204" charset="0"/>
              </a:rPr>
              <a:t> 民间文学和作家文学的发展经历了一个由一体到分离和相互影响的过程。</a:t>
            </a:r>
            <a:endParaRPr lang="zh-CN" altLang="en-US" sz="2400" dirty="0">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20000"/>
              </a:lnSpc>
              <a:spcBef>
                <a:spcPct val="0"/>
              </a:spcBef>
              <a:spcAft>
                <a:spcPct val="0"/>
              </a:spcAft>
              <a:defRPr/>
            </a:pP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2" name="矩形 1"/>
          <p:cNvSpPr/>
          <p:nvPr/>
        </p:nvSpPr>
        <p:spPr>
          <a:xfrm>
            <a:off x="-160397" y="152301"/>
            <a:ext cx="10041890"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11.3</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民间文学与作家文学相互影响的一般特点</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3" name="五边形 22"/>
          <p:cNvSpPr/>
          <p:nvPr/>
        </p:nvSpPr>
        <p:spPr>
          <a:xfrm flipH="1">
            <a:off x="4122319" y="9542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endParaRPr lang="zh-CN" altLang="zh-CN" sz="2400" b="1">
              <a:latin typeface="微软雅黑" panose="020B0503020204020204" charset="-122"/>
              <a:ea typeface="微软雅黑" panose="020B0503020204020204" charset="-122"/>
            </a:endParaRPr>
          </a:p>
        </p:txBody>
      </p:sp>
      <p:sp>
        <p:nvSpPr>
          <p:cNvPr id="6" name="五角星 5"/>
          <p:cNvSpPr/>
          <p:nvPr/>
        </p:nvSpPr>
        <p:spPr>
          <a:xfrm>
            <a:off x="7779068" y="246195"/>
            <a:ext cx="244316" cy="2643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五边形 25"/>
          <p:cNvSpPr/>
          <p:nvPr/>
        </p:nvSpPr>
        <p:spPr>
          <a:xfrm flipH="1">
            <a:off x="6073674" y="9542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endParaRPr lang="zh-CN" altLang="zh-CN" sz="2400" b="1">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8852535" y="19050"/>
            <a:ext cx="3353435" cy="1191260"/>
          </a:xfrm>
          <a:prstGeom prst="rect">
            <a:avLst/>
          </a:prstGeom>
        </p:spPr>
      </p:pic>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6670" y="1480820"/>
            <a:ext cx="11407140" cy="2196465"/>
          </a:xfrm>
          <a:prstGeom prst="rect">
            <a:avLst/>
          </a:prstGeom>
          <a:noFill/>
          <a:ln w="9525">
            <a:noFill/>
            <a:miter lim="800000"/>
          </a:ln>
          <a:effectLst/>
        </p:spPr>
        <p:txBody>
          <a:bodyPr vert="horz" wrap="square" lIns="91440" tIns="45720" rIns="91440" bIns="45720" numCol="1" anchor="ctr" anchorCtr="0" compatLnSpc="1">
            <a:spAutoFit/>
          </a:bodyPr>
          <a:lstStyle/>
          <a:p>
            <a:pPr lvl="0" indent="0" fontAlgn="base" hangingPunct="0">
              <a:lnSpc>
                <a:spcPct val="150000"/>
              </a:lnSpc>
              <a:spcBef>
                <a:spcPct val="0"/>
              </a:spcBef>
              <a:spcAft>
                <a:spcPct val="0"/>
              </a:spcAft>
              <a:defRPr/>
            </a:pPr>
            <a:r>
              <a:rPr lang="en-US" altLang="zh-CN" sz="2400" b="1"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sz="2400" dirty="0">
                <a:solidFill>
                  <a:prstClr val="black"/>
                </a:solidFill>
                <a:latin typeface="微软雅黑" panose="020B0503020204020204" charset="-122"/>
                <a:ea typeface="微软雅黑" panose="020B0503020204020204" charset="-122"/>
                <a:cs typeface="Calibri" panose="020F0502020204030204" charset="0"/>
                <a:sym typeface="+mn-ea"/>
              </a:rPr>
              <a:t>民间文学和作家文学</a:t>
            </a:r>
            <a:r>
              <a:rPr lang="zh-CN" altLang="en-US" sz="2400" b="1" dirty="0">
                <a:solidFill>
                  <a:prstClr val="black"/>
                </a:solidFill>
                <a:latin typeface="微软雅黑" panose="020B0503020204020204" charset="-122"/>
                <a:ea typeface="微软雅黑" panose="020B0503020204020204" charset="-122"/>
                <a:cs typeface="Calibri" panose="020F0502020204030204" charset="0"/>
                <a:sym typeface="+mn-ea"/>
              </a:rPr>
              <a:t>相互影响的</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sym typeface="+mn-ea"/>
              </a:rPr>
              <a:t>中介</a:t>
            </a:r>
            <a:endParaRPr lang="zh-CN" altLang="en-US" sz="2400" b="1" u="sng" dirty="0">
              <a:solidFill>
                <a:srgbClr val="FF0000"/>
              </a:solidFill>
              <a:latin typeface="微软雅黑" panose="020B0503020204020204" charset="-122"/>
              <a:ea typeface="微软雅黑" panose="020B0503020204020204" charset="-122"/>
              <a:cs typeface="Calibri" panose="020F0502020204030204" charset="0"/>
            </a:endParaRPr>
          </a:p>
          <a:p>
            <a:pPr lvl="0" indent="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sym typeface="+mn-ea"/>
              </a:rPr>
              <a:t>二者相互影响的中介即为作家或创作者本人。</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sym typeface="+mn-ea"/>
              </a:rPr>
              <a:t>民间文学直接作用于作家文学；民间文学和作家文学通过通俗文学相互影响。</a:t>
            </a:r>
            <a:endParaRPr lang="zh-CN" altLang="en-US" sz="2400" dirty="0">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20000"/>
              </a:lnSpc>
              <a:spcBef>
                <a:spcPct val="0"/>
              </a:spcBef>
              <a:spcAft>
                <a:spcPct val="0"/>
              </a:spcAft>
              <a:defRPr/>
            </a:pP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2" name="矩形 1"/>
          <p:cNvSpPr/>
          <p:nvPr/>
        </p:nvSpPr>
        <p:spPr>
          <a:xfrm>
            <a:off x="-160397" y="152301"/>
            <a:ext cx="10041890"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11.3</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民间文学与作家文学相互影响的一般特点</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3" name="五边形 22"/>
          <p:cNvSpPr/>
          <p:nvPr/>
        </p:nvSpPr>
        <p:spPr>
          <a:xfrm flipH="1">
            <a:off x="4122319" y="9542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endParaRPr lang="zh-CN" altLang="zh-CN" sz="2400" b="1">
              <a:latin typeface="微软雅黑" panose="020B0503020204020204" charset="-122"/>
              <a:ea typeface="微软雅黑" panose="020B0503020204020204" charset="-122"/>
            </a:endParaRPr>
          </a:p>
        </p:txBody>
      </p:sp>
      <p:sp>
        <p:nvSpPr>
          <p:cNvPr id="6" name="五角星 5"/>
          <p:cNvSpPr/>
          <p:nvPr/>
        </p:nvSpPr>
        <p:spPr>
          <a:xfrm>
            <a:off x="7779068" y="246195"/>
            <a:ext cx="244316" cy="2643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五边形 25"/>
          <p:cNvSpPr/>
          <p:nvPr/>
        </p:nvSpPr>
        <p:spPr>
          <a:xfrm flipH="1">
            <a:off x="6073674" y="9542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endParaRPr lang="zh-CN" altLang="zh-CN" sz="2400" b="1">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8852535" y="19050"/>
            <a:ext cx="3353435" cy="119126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416" y="1800392"/>
            <a:ext cx="8280920" cy="427672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）评话、评书的</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文化内涵</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其一，展示了社会万象</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其二，体现了传统美德</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其三，蕴涵着丰富的人生哲理。</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3</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）评书、评话的</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艺术特色</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第一，构思巧妙，情节曲折</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第二，形象生动，形神兼备</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第三，叙议结合，揆情说理。</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71595" y="2501856"/>
            <a:ext cx="4587766" cy="2873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矩形 1"/>
          <p:cNvSpPr/>
          <p:nvPr/>
        </p:nvSpPr>
        <p:spPr>
          <a:xfrm>
            <a:off x="518416" y="403765"/>
            <a:ext cx="5375126" cy="1292662"/>
          </a:xfrm>
          <a:prstGeom prst="rect">
            <a:avLst/>
          </a:prstGeom>
        </p:spPr>
        <p:txBody>
          <a:bodyPr wrap="square">
            <a:spAutoFit/>
          </a:bodyPr>
          <a:lstStyle/>
          <a:p>
            <a:pPr marR="0" lvl="0" algn="l" defTabSz="914400" rtl="0" eaLnBrk="1" fontAlgn="base" latinLnBrk="0" hangingPunct="0">
              <a:lnSpc>
                <a:spcPct val="100000"/>
              </a:lnSpc>
              <a:spcBef>
                <a:spcPct val="0"/>
              </a:spcBef>
              <a:spcAft>
                <a:spcPct val="0"/>
              </a:spcAft>
              <a:buClrTx/>
              <a:buSzTx/>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民间说唱的分类</a:t>
            </a:r>
            <a:endPar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R="0" lvl="0" algn="l" defTabSz="914400" rtl="0" eaLnBrk="1" fontAlgn="base" latinLnBrk="0" hangingPunct="0">
              <a:lnSpc>
                <a:spcPct val="100000"/>
              </a:lnSpc>
              <a:spcBef>
                <a:spcPct val="0"/>
              </a:spcBef>
              <a:spcAft>
                <a:spcPct val="0"/>
              </a:spcAft>
              <a:buClrTx/>
              <a:buSzTx/>
              <a:defRPr/>
            </a:pP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00000"/>
              </a:lnSpc>
              <a:spcBef>
                <a:spcPct val="0"/>
              </a:spcBef>
              <a:spcAft>
                <a:spcPct val="0"/>
              </a:spcAft>
              <a:buClrTx/>
              <a:buSzTx/>
              <a:buFont typeface="Wingdings" panose="05000000000000000000" charset="0"/>
              <a:buNone/>
              <a:defRPr/>
            </a:pPr>
            <a:r>
              <a:rPr kumimoji="0" 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2.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说故事类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4" name="五边形 23"/>
          <p:cNvSpPr/>
          <p:nvPr/>
        </p:nvSpPr>
        <p:spPr>
          <a:xfrm flipH="1">
            <a:off x="4931040" y="52339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2"/>
          <a:stretch>
            <a:fillRect/>
          </a:stretch>
        </p:blipFill>
        <p:spPr>
          <a:xfrm>
            <a:off x="9099550" y="-48895"/>
            <a:ext cx="3088640" cy="1296035"/>
          </a:xfrm>
          <a:prstGeom prst="rect">
            <a:avLst/>
          </a:prstGeom>
        </p:spPr>
      </p:pic>
    </p:spTree>
    <p:custDataLst>
      <p:tags r:id="rId3"/>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0795" y="1480503"/>
            <a:ext cx="11407140" cy="3304540"/>
          </a:xfrm>
          <a:prstGeom prst="rect">
            <a:avLst/>
          </a:prstGeom>
          <a:noFill/>
          <a:ln w="9525">
            <a:noFill/>
            <a:miter lim="800000"/>
          </a:ln>
          <a:effectLst/>
        </p:spPr>
        <p:txBody>
          <a:bodyPr vert="horz" wrap="square" lIns="91440" tIns="45720" rIns="91440" bIns="45720" numCol="1" anchor="ctr" anchorCtr="0" compatLnSpc="1">
            <a:spAutoFit/>
          </a:bodyPr>
          <a:lstStyle/>
          <a:p>
            <a:pPr lvl="0" indent="0" fontAlgn="base" hangingPunct="0">
              <a:lnSpc>
                <a:spcPct val="150000"/>
              </a:lnSpc>
              <a:spcBef>
                <a:spcPct val="0"/>
              </a:spcBef>
              <a:spcAft>
                <a:spcPct val="0"/>
              </a:spcAft>
              <a:defRPr/>
            </a:pPr>
            <a:r>
              <a:rPr lang="en-US" altLang="zh-CN" sz="2400"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sz="2400" dirty="0">
                <a:solidFill>
                  <a:prstClr val="black"/>
                </a:solidFill>
                <a:latin typeface="微软雅黑" panose="020B0503020204020204" charset="-122"/>
                <a:ea typeface="微软雅黑" panose="020B0503020204020204" charset="-122"/>
                <a:cs typeface="Calibri" panose="020F0502020204030204" charset="0"/>
                <a:sym typeface="+mn-ea"/>
              </a:rPr>
              <a:t>现代社会中民间文学与作家文学的</a:t>
            </a:r>
            <a:r>
              <a:rPr lang="zh-CN" altLang="en-US" sz="2400" b="1" dirty="0">
                <a:solidFill>
                  <a:prstClr val="black"/>
                </a:solidFill>
                <a:latin typeface="微软雅黑" panose="020B0503020204020204" charset="-122"/>
                <a:ea typeface="微软雅黑" panose="020B0503020204020204" charset="-122"/>
                <a:cs typeface="Calibri" panose="020F0502020204030204" charset="0"/>
                <a:sym typeface="+mn-ea"/>
              </a:rPr>
              <a:t>相互影响和</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sym typeface="+mn-ea"/>
              </a:rPr>
              <a:t>深入发展</a:t>
            </a:r>
            <a:endParaRPr lang="zh-CN" altLang="en-US" sz="2400" b="1" u="sng" dirty="0">
              <a:solidFill>
                <a:srgbClr val="FF0000"/>
              </a:solidFill>
              <a:latin typeface="微软雅黑" panose="020B0503020204020204" charset="-122"/>
              <a:ea typeface="微软雅黑" panose="020B0503020204020204" charset="-122"/>
              <a:cs typeface="Calibri" panose="020F0502020204030204" charset="0"/>
            </a:endParaRPr>
          </a:p>
          <a:p>
            <a:pPr lvl="0" indent="0" fontAlgn="base" hangingPunct="0">
              <a:lnSpc>
                <a:spcPct val="150000"/>
              </a:lnSpc>
              <a:spcBef>
                <a:spcPct val="0"/>
              </a:spcBef>
              <a:spcAft>
                <a:spcPct val="0"/>
              </a:spcAft>
              <a:defRPr/>
            </a:pP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sym typeface="+mn-ea"/>
              </a:rPr>
              <a:t> </a:t>
            </a:r>
            <a:r>
              <a:rPr lang="zh-CN" altLang="en-US" sz="2400" dirty="0">
                <a:solidFill>
                  <a:prstClr val="black"/>
                </a:solidFill>
                <a:latin typeface="Calibri" panose="020F0502020204030204" charset="0"/>
                <a:ea typeface="楷体" panose="02010609060101010101" pitchFamily="49" charset="-122"/>
                <a:cs typeface="Calibri" panose="020F0502020204030204" charset="0"/>
                <a:sym typeface="+mn-ea"/>
              </a:rPr>
              <a:t>① </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sym typeface="+mn-ea"/>
              </a:rPr>
              <a:t>继续</a:t>
            </a:r>
            <a:r>
              <a:rPr lang="zh-CN" altLang="en-US" sz="2400" b="1" u="sng" dirty="0">
                <a:solidFill>
                  <a:prstClr val="black"/>
                </a:solidFill>
                <a:latin typeface="楷体" panose="02010609060101010101" pitchFamily="49" charset="-122"/>
                <a:ea typeface="楷体" panose="02010609060101010101" pitchFamily="49" charset="-122"/>
                <a:cs typeface="Calibri" panose="020F0502020204030204" charset="0"/>
                <a:sym typeface="+mn-ea"/>
              </a:rPr>
              <a:t>以新的形式相互影响</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sym typeface="+mn-ea"/>
              </a:rPr>
              <a:t>。如大众媒体</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0" fontAlgn="base" hangingPunct="0">
              <a:lnSpc>
                <a:spcPct val="150000"/>
              </a:lnSpc>
              <a:spcBef>
                <a:spcPct val="0"/>
              </a:spcBef>
              <a:spcAft>
                <a:spcPct val="0"/>
              </a:spcAft>
              <a:defRPr/>
            </a:pPr>
            <a:r>
              <a:rPr lang="zh-CN" altLang="en-US" sz="2400" dirty="0">
                <a:solidFill>
                  <a:prstClr val="black"/>
                </a:solidFill>
                <a:latin typeface="Calibri" panose="020F0502020204030204" charset="0"/>
                <a:ea typeface="楷体" panose="02010609060101010101" pitchFamily="49" charset="-122"/>
                <a:cs typeface="Calibri" panose="020F0502020204030204" charset="0"/>
                <a:sym typeface="+mn-ea"/>
              </a:rPr>
              <a:t>  ② </a:t>
            </a:r>
            <a:r>
              <a:rPr lang="zh-CN" altLang="en-US" sz="2400" b="1" u="sng" dirty="0">
                <a:solidFill>
                  <a:prstClr val="black"/>
                </a:solidFill>
                <a:latin typeface="楷体" panose="02010609060101010101" pitchFamily="49" charset="-122"/>
                <a:ea typeface="楷体" panose="02010609060101010101" pitchFamily="49" charset="-122"/>
                <a:cs typeface="Calibri" panose="020F0502020204030204" charset="0"/>
                <a:sym typeface="+mn-ea"/>
              </a:rPr>
              <a:t>“民间”批评的崛起</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sym typeface="+mn-ea"/>
              </a:rPr>
              <a:t>与深入影响。如陈思和</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0" fontAlgn="base" hangingPunct="0">
              <a:lnSpc>
                <a:spcPct val="150000"/>
              </a:lnSpc>
              <a:spcBef>
                <a:spcPct val="0"/>
              </a:spcBef>
              <a:spcAft>
                <a:spcPct val="0"/>
              </a:spcAft>
              <a:defRPr/>
            </a:pPr>
            <a:r>
              <a:rPr lang="zh-CN" altLang="en-US" sz="2400" dirty="0">
                <a:solidFill>
                  <a:prstClr val="black"/>
                </a:solidFill>
                <a:latin typeface="Calibri" panose="020F0502020204030204" charset="0"/>
                <a:ea typeface="楷体" panose="02010609060101010101" pitchFamily="49" charset="-122"/>
                <a:cs typeface="Calibri" panose="020F0502020204030204" charset="0"/>
                <a:sym typeface="+mn-ea"/>
              </a:rPr>
              <a:t>  ③ </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sym typeface="+mn-ea"/>
              </a:rPr>
              <a:t>现代原型批判作为重要的</a:t>
            </a:r>
            <a:r>
              <a:rPr lang="zh-CN" altLang="en-US" sz="2400" b="1" u="sng" dirty="0">
                <a:solidFill>
                  <a:prstClr val="black"/>
                </a:solidFill>
                <a:latin typeface="楷体" panose="02010609060101010101" pitchFamily="49" charset="-122"/>
                <a:ea typeface="楷体" panose="02010609060101010101" pitchFamily="49" charset="-122"/>
                <a:cs typeface="Calibri" panose="020F0502020204030204" charset="0"/>
                <a:sym typeface="+mn-ea"/>
              </a:rPr>
              <a:t>文学批评流派</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sym typeface="+mn-ea"/>
              </a:rPr>
              <a:t>，在更为深广的层面上揭示了民间文学对作家文学的影响。如莫言。</a:t>
            </a:r>
            <a:endParaRPr lang="zh-CN" altLang="en-US" sz="2400" dirty="0">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20000"/>
              </a:lnSpc>
              <a:spcBef>
                <a:spcPct val="0"/>
              </a:spcBef>
              <a:spcAft>
                <a:spcPct val="0"/>
              </a:spcAft>
              <a:defRPr/>
            </a:pP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2" name="矩形 1"/>
          <p:cNvSpPr/>
          <p:nvPr/>
        </p:nvSpPr>
        <p:spPr>
          <a:xfrm>
            <a:off x="-160397" y="152301"/>
            <a:ext cx="10041890"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11.3</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民间文学与作家文学相互影响的一般特点</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3" name="五边形 22"/>
          <p:cNvSpPr/>
          <p:nvPr/>
        </p:nvSpPr>
        <p:spPr>
          <a:xfrm flipH="1">
            <a:off x="4122319" y="9542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endParaRPr lang="zh-CN" altLang="zh-CN" sz="2400" b="1">
              <a:latin typeface="微软雅黑" panose="020B0503020204020204" charset="-122"/>
              <a:ea typeface="微软雅黑" panose="020B0503020204020204" charset="-122"/>
            </a:endParaRPr>
          </a:p>
        </p:txBody>
      </p:sp>
      <p:sp>
        <p:nvSpPr>
          <p:cNvPr id="6" name="五角星 5"/>
          <p:cNvSpPr/>
          <p:nvPr/>
        </p:nvSpPr>
        <p:spPr>
          <a:xfrm>
            <a:off x="7779068" y="246195"/>
            <a:ext cx="244316" cy="2643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五边形 25"/>
          <p:cNvSpPr/>
          <p:nvPr/>
        </p:nvSpPr>
        <p:spPr>
          <a:xfrm flipH="1">
            <a:off x="6073674" y="9542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endParaRPr lang="zh-CN" altLang="zh-CN" sz="2400" b="1">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8852535" y="19050"/>
            <a:ext cx="3353435" cy="1191260"/>
          </a:xfrm>
          <a:prstGeom prst="rect">
            <a:avLst/>
          </a:prstGeom>
        </p:spPr>
      </p:pic>
    </p:spTree>
    <p:custDataLst>
      <p:tags r:id="rId2"/>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307465" y="2054225"/>
            <a:ext cx="9882505" cy="2749550"/>
          </a:xfrm>
          <a:prstGeom prst="rect">
            <a:avLst/>
          </a:prstGeom>
          <a:noFill/>
          <a:ln w="9525">
            <a:noFill/>
            <a:miter lim="800000"/>
          </a:ln>
          <a:effectLst/>
        </p:spPr>
        <p:txBody>
          <a:bodyPr vert="horz" wrap="square" lIns="91440" tIns="45720" rIns="91440" bIns="45720" numCol="1" anchor="ctr" anchorCtr="0" compatLnSpc="1">
            <a:spAutoFit/>
          </a:bodyPr>
          <a:lstStyle/>
          <a:p>
            <a:pPr lvl="0" indent="720090" fontAlgn="base" hangingPunct="0">
              <a:lnSpc>
                <a:spcPct val="120000"/>
              </a:lnSpc>
              <a:spcBef>
                <a:spcPct val="0"/>
              </a:spcBef>
              <a:spcAft>
                <a:spcPct val="0"/>
              </a:spcAft>
              <a:defRPr/>
            </a:pPr>
            <a:r>
              <a:rPr lang="en-US" altLang="zh-CN" sz="2400" b="1" dirty="0">
                <a:latin typeface="微软雅黑" panose="020B0503020204020204" charset="-122"/>
                <a:ea typeface="微软雅黑" panose="020B0503020204020204" charset="-122"/>
                <a:cs typeface="Calibri" panose="020F0502020204030204" charset="0"/>
              </a:rPr>
              <a:t>1. </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历史文化背景</a:t>
            </a:r>
            <a:r>
              <a:rPr lang="zh-CN" altLang="en-US" sz="2400" dirty="0">
                <a:latin typeface="微软雅黑" panose="020B0503020204020204" charset="-122"/>
                <a:ea typeface="微软雅黑" panose="020B0503020204020204" charset="-122"/>
                <a:cs typeface="Calibri" panose="020F0502020204030204" charset="0"/>
              </a:rPr>
              <a:t>对民间文学和作家文学</a:t>
            </a:r>
            <a:r>
              <a:rPr lang="zh-CN" altLang="en-US" sz="2400" b="1" dirty="0">
                <a:latin typeface="微软雅黑" panose="020B0503020204020204" charset="-122"/>
                <a:ea typeface="微软雅黑" panose="020B0503020204020204" charset="-122"/>
                <a:cs typeface="Calibri" panose="020F0502020204030204" charset="0"/>
              </a:rPr>
              <a:t>相互影响的</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制约作用</a:t>
            </a:r>
            <a:endParaRPr lang="zh-CN" altLang="en-US" sz="2400" b="1" u="sng" dirty="0">
              <a:solidFill>
                <a:srgbClr val="FF0000"/>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20000"/>
              </a:lnSpc>
              <a:spcBef>
                <a:spcPct val="0"/>
              </a:spcBef>
              <a:spcAft>
                <a:spcPct val="0"/>
              </a:spcAft>
              <a:defRPr/>
            </a:pPr>
            <a:endParaRPr lang="zh-CN" altLang="en-US" sz="2400" dirty="0">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20000"/>
              </a:lnSpc>
              <a:spcBef>
                <a:spcPct val="0"/>
              </a:spcBef>
              <a:spcAft>
                <a:spcPct val="0"/>
              </a:spcAft>
              <a:defRPr/>
            </a:pPr>
            <a:r>
              <a:rPr lang="en-US" altLang="zh-CN" sz="2400" b="1" dirty="0">
                <a:solidFill>
                  <a:prstClr val="black"/>
                </a:solidFill>
                <a:latin typeface="微软雅黑" panose="020B0503020204020204" charset="-122"/>
                <a:ea typeface="微软雅黑" panose="020B0503020204020204" charset="-122"/>
                <a:cs typeface="Calibri" panose="020F0502020204030204" charset="0"/>
              </a:rPr>
              <a:t>2. </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民间文学和作家文学</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相互影响的</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中介</a:t>
            </a:r>
            <a:endParaRPr lang="zh-CN" altLang="en-US" sz="2400" b="1" u="sng" dirty="0">
              <a:solidFill>
                <a:srgbClr val="FF0000"/>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20000"/>
              </a:lnSpc>
              <a:spcBef>
                <a:spcPct val="0"/>
              </a:spcBef>
              <a:spcAft>
                <a:spcPct val="0"/>
              </a:spcAft>
              <a:defRPr/>
            </a:pP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20000"/>
              </a:lnSpc>
              <a:spcBef>
                <a:spcPct val="0"/>
              </a:spcBef>
              <a:spcAft>
                <a:spcPct val="0"/>
              </a:spcAft>
              <a:defRPr/>
            </a:pPr>
            <a:r>
              <a:rPr lang="en-US" altLang="zh-CN" sz="2400" dirty="0">
                <a:solidFill>
                  <a:prstClr val="black"/>
                </a:solidFill>
                <a:latin typeface="微软雅黑" panose="020B0503020204020204" charset="-122"/>
                <a:ea typeface="微软雅黑" panose="020B0503020204020204" charset="-122"/>
                <a:cs typeface="Calibri" panose="020F0502020204030204" charset="0"/>
              </a:rPr>
              <a:t>3. </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现代社会中民间文学与作家文学的</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相互影响和</a:t>
            </a:r>
            <a:r>
              <a:rPr lang="zh-CN" altLang="en-US" sz="2400" b="1" u="sng" dirty="0">
                <a:solidFill>
                  <a:srgbClr val="FF0000"/>
                </a:solidFill>
                <a:latin typeface="微软雅黑" panose="020B0503020204020204" charset="-122"/>
                <a:ea typeface="微软雅黑" panose="020B0503020204020204" charset="-122"/>
                <a:cs typeface="Calibri" panose="020F0502020204030204" charset="0"/>
              </a:rPr>
              <a:t>深入发展</a:t>
            </a:r>
            <a:endParaRPr lang="zh-CN" altLang="en-US" sz="2400" b="1" u="sng" dirty="0">
              <a:solidFill>
                <a:srgbClr val="FF0000"/>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20000"/>
              </a:lnSpc>
              <a:spcBef>
                <a:spcPct val="0"/>
              </a:spcBef>
              <a:spcAft>
                <a:spcPct val="0"/>
              </a:spcAft>
              <a:defRPr/>
            </a:pP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2" name="矩形 1"/>
          <p:cNvSpPr/>
          <p:nvPr/>
        </p:nvSpPr>
        <p:spPr>
          <a:xfrm>
            <a:off x="-160397" y="152301"/>
            <a:ext cx="10041890"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11.3</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民间文学与作家文学相互影响的一般特点</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3" name="五边形 22"/>
          <p:cNvSpPr/>
          <p:nvPr/>
        </p:nvSpPr>
        <p:spPr>
          <a:xfrm flipH="1">
            <a:off x="8351419" y="2201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endParaRPr lang="zh-CN" altLang="zh-CN" sz="2400" b="1">
              <a:latin typeface="微软雅黑" panose="020B0503020204020204" charset="-122"/>
              <a:ea typeface="微软雅黑" panose="020B0503020204020204" charset="-122"/>
            </a:endParaRPr>
          </a:p>
        </p:txBody>
      </p:sp>
      <p:sp>
        <p:nvSpPr>
          <p:cNvPr id="6" name="五角星 5"/>
          <p:cNvSpPr/>
          <p:nvPr/>
        </p:nvSpPr>
        <p:spPr>
          <a:xfrm>
            <a:off x="7779068" y="246195"/>
            <a:ext cx="244316" cy="2643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五边形 25"/>
          <p:cNvSpPr/>
          <p:nvPr/>
        </p:nvSpPr>
        <p:spPr>
          <a:xfrm flipH="1">
            <a:off x="10196729" y="2201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endParaRPr lang="zh-CN" altLang="zh-CN" sz="2400" b="1">
              <a:latin typeface="微软雅黑" panose="020B0503020204020204" charset="-122"/>
              <a:ea typeface="微软雅黑" panose="020B0503020204020204" charset="-122"/>
            </a:endParaRPr>
          </a:p>
        </p:txBody>
      </p:sp>
      <p:sp>
        <p:nvSpPr>
          <p:cNvPr id="3" name="左大括号 2"/>
          <p:cNvSpPr/>
          <p:nvPr/>
        </p:nvSpPr>
        <p:spPr>
          <a:xfrm>
            <a:off x="1459230" y="2314575"/>
            <a:ext cx="514350" cy="188595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2861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原型批评最初被称为（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A:神话批评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B:社会批评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C:形式主义批评</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D:结构主义批评</a:t>
            </a:r>
            <a:endParaRPr sz="2400" noProof="0">
              <a:ln>
                <a:noFill/>
              </a:ln>
              <a:solidFill>
                <a:prstClr val="black"/>
              </a:solidFill>
              <a:effectLst/>
              <a:uLnTx/>
              <a:uFillTx/>
              <a:latin typeface="微软雅黑" panose="020B0503020204020204" charset="-122"/>
              <a:ea typeface="微软雅黑" panose="020B0503020204020204" charset="-122"/>
              <a:sym typeface="+mn-ea"/>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4826000" y="1028700"/>
            <a:ext cx="2540000" cy="645160"/>
          </a:xfrm>
          <a:prstGeom prst="rect">
            <a:avLst/>
          </a:prstGeom>
          <a:noFill/>
        </p:spPr>
        <p:txBody>
          <a:bodyPr wrap="square" rtlCol="0" anchor="t">
            <a:spAutoFit/>
          </a:bodyPr>
          <a:p>
            <a:endParaRPr lang="zh-CN" altLang="en-US"/>
          </a:p>
          <a:p>
            <a:endParaRPr lang="zh-CN" altLang="en-US"/>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863" y="1261745"/>
            <a:ext cx="7402830" cy="2861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原型批评最初被称为（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srgbClr val="FF0000"/>
                </a:solidFill>
                <a:effectLst/>
                <a:uLnTx/>
                <a:uFillTx/>
                <a:latin typeface="微软雅黑" panose="020B0503020204020204" charset="-122"/>
                <a:ea typeface="微软雅黑" panose="020B0503020204020204" charset="-122"/>
                <a:sym typeface="+mn-ea"/>
              </a:rPr>
              <a:t>A:神话批评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B:社会批评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C:形式主义批评</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D:结构主义批评</a:t>
            </a:r>
            <a:endParaRPr sz="2400" noProof="0">
              <a:ln>
                <a:noFill/>
              </a:ln>
              <a:solidFill>
                <a:prstClr val="black"/>
              </a:solidFill>
              <a:effectLst/>
              <a:uLnTx/>
              <a:uFillTx/>
              <a:latin typeface="微软雅黑" panose="020B0503020204020204" charset="-122"/>
              <a:ea typeface="微软雅黑" panose="020B0503020204020204" charset="-122"/>
              <a:sym typeface="+mn-ea"/>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4826000" y="1028700"/>
            <a:ext cx="2540000" cy="645160"/>
          </a:xfrm>
          <a:prstGeom prst="rect">
            <a:avLst/>
          </a:prstGeom>
          <a:noFill/>
        </p:spPr>
        <p:txBody>
          <a:bodyPr wrap="square" rtlCol="0" anchor="t">
            <a:spAutoFit/>
          </a:bodyPr>
          <a:p>
            <a:endParaRPr lang="zh-CN" altLang="en-US"/>
          </a:p>
          <a:p>
            <a:endParaRPr lang="zh-CN" altLang="en-US"/>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7130" y="1509395"/>
            <a:ext cx="9041130" cy="175323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民间文学和作家文学相互影响的中介是作家或创作者本人。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A:正确</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B:错误</a:t>
            </a:r>
            <a:endParaRPr sz="2400" noProof="0">
              <a:ln>
                <a:noFill/>
              </a:ln>
              <a:solidFill>
                <a:prstClr val="black"/>
              </a:solidFill>
              <a:effectLst/>
              <a:uLnTx/>
              <a:uFillTx/>
              <a:latin typeface="微软雅黑" panose="020B0503020204020204" charset="-122"/>
              <a:ea typeface="微软雅黑" panose="020B0503020204020204" charset="-122"/>
              <a:sym typeface="+mn-ea"/>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4826000" y="1028700"/>
            <a:ext cx="2540000" cy="645160"/>
          </a:xfrm>
          <a:prstGeom prst="rect">
            <a:avLst/>
          </a:prstGeom>
          <a:noFill/>
        </p:spPr>
        <p:txBody>
          <a:bodyPr wrap="square" rtlCol="0" anchor="t">
            <a:spAutoFit/>
          </a:bodyPr>
          <a:p>
            <a:endParaRPr lang="zh-CN" altLang="en-US"/>
          </a:p>
          <a:p>
            <a:endParaRPr lang="zh-CN" altLang="en-US"/>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7130" y="1509395"/>
            <a:ext cx="9041130" cy="175323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民间文学和作家文学相互影响的中介是作家或创作者本人。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srgbClr val="FF0000"/>
                </a:solidFill>
                <a:effectLst/>
                <a:uLnTx/>
                <a:uFillTx/>
                <a:latin typeface="微软雅黑" panose="020B0503020204020204" charset="-122"/>
                <a:ea typeface="微软雅黑" panose="020B0503020204020204" charset="-122"/>
                <a:sym typeface="+mn-ea"/>
              </a:rPr>
              <a:t>A:正确</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B:错误</a:t>
            </a:r>
            <a:endParaRPr sz="2400" noProof="0">
              <a:ln>
                <a:noFill/>
              </a:ln>
              <a:solidFill>
                <a:prstClr val="black"/>
              </a:solidFill>
              <a:effectLst/>
              <a:uLnTx/>
              <a:uFillTx/>
              <a:latin typeface="微软雅黑" panose="020B0503020204020204" charset="-122"/>
              <a:ea typeface="微软雅黑" panose="020B0503020204020204" charset="-122"/>
              <a:sym typeface="+mn-ea"/>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4826000" y="1028700"/>
            <a:ext cx="2540000" cy="645160"/>
          </a:xfrm>
          <a:prstGeom prst="rect">
            <a:avLst/>
          </a:prstGeom>
          <a:noFill/>
        </p:spPr>
        <p:txBody>
          <a:bodyPr wrap="square" rtlCol="0" anchor="t">
            <a:spAutoFit/>
          </a:bodyPr>
          <a:p>
            <a:endParaRPr lang="zh-CN" altLang="en-US"/>
          </a:p>
          <a:p>
            <a:endParaRPr lang="zh-CN"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3780" y="1028700"/>
            <a:ext cx="10469245" cy="563118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（1）创作方式不同。民间文学是集体性的口头创作；作家文学是个体性的书面创作。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（2）流传方式不同。民间文学是口头流传，具有变异性；作家文学是书面流传具有固定性。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（3）接受者意识不同。民间文学接受者参与文学创作；作家文学的接受者需要对作品进行个性理解，无法脱离文本。 </a:t>
            </a:r>
            <a:endParaRPr sz="2400" noProof="0">
              <a:ln>
                <a:noFill/>
              </a:ln>
              <a:solidFill>
                <a:prstClr val="black"/>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noProof="0">
                <a:ln>
                  <a:noFill/>
                </a:ln>
                <a:solidFill>
                  <a:prstClr val="black"/>
                </a:solidFill>
                <a:effectLst/>
                <a:uLnTx/>
                <a:uFillTx/>
                <a:latin typeface="微软雅黑" panose="020B0503020204020204" charset="-122"/>
                <a:ea typeface="微软雅黑" panose="020B0503020204020204" charset="-122"/>
                <a:sym typeface="+mn-ea"/>
              </a:rPr>
              <a:t>（4）审美价值不同。民间文学有多功能性、实用性，它有多种科学价值，必须进行多角度的研究，从社会科学乃至某些自然科学的各个方面对它进行研究。它反映了群体性的价值观念和审美趋向；作家文学体现了作家的个性追求，与民间文学相比具有较高的文字艺术价值。</a:t>
            </a:r>
            <a:endParaRPr sz="2400" noProof="0">
              <a:ln>
                <a:noFill/>
              </a:ln>
              <a:solidFill>
                <a:prstClr val="black"/>
              </a:solidFill>
              <a:effectLst/>
              <a:uLnTx/>
              <a:uFillTx/>
              <a:latin typeface="微软雅黑" panose="020B0503020204020204" charset="-122"/>
              <a:ea typeface="微软雅黑" panose="020B0503020204020204" charset="-122"/>
              <a:sym typeface="+mn-ea"/>
            </a:endParaRPr>
          </a:p>
        </p:txBody>
      </p:sp>
      <p:sp>
        <p:nvSpPr>
          <p:cNvPr id="3" name="文本框 2"/>
          <p:cNvSpPr txBox="1"/>
          <p:nvPr/>
        </p:nvSpPr>
        <p:spPr>
          <a:xfrm>
            <a:off x="710565" y="426720"/>
            <a:ext cx="542163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民间文学和作家文学的区别</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4826000" y="1028700"/>
            <a:ext cx="2540000" cy="645160"/>
          </a:xfrm>
          <a:prstGeom prst="rect">
            <a:avLst/>
          </a:prstGeom>
          <a:noFill/>
        </p:spPr>
        <p:txBody>
          <a:bodyPr wrap="square" rtlCol="0" anchor="t">
            <a:spAutoFit/>
          </a:bodyPr>
          <a:p>
            <a:endParaRPr lang="zh-CN" altLang="en-US"/>
          </a:p>
          <a:p>
            <a:endParaRPr lang="zh-CN" altLang="en-US"/>
          </a:p>
        </p:txBody>
      </p:sp>
      <p:sp>
        <p:nvSpPr>
          <p:cNvPr id="26" name="五边形 25"/>
          <p:cNvSpPr/>
          <p:nvPr/>
        </p:nvSpPr>
        <p:spPr>
          <a:xfrm flipH="1">
            <a:off x="5243094" y="4265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400" b="1">
                <a:latin typeface="微软雅黑" panose="020B0503020204020204" charset="-122"/>
                <a:ea typeface="微软雅黑" panose="020B0503020204020204" charset="-122"/>
              </a:rPr>
              <a:t>论述</a:t>
            </a:r>
            <a:endParaRPr lang="zh-CN" altLang="zh-CN" sz="2400" b="1">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17691" y="1180020"/>
            <a:ext cx="11292018" cy="3570021"/>
            <a:chOff x="-131666" y="1180019"/>
            <a:chExt cx="11292018" cy="3570021"/>
          </a:xfrm>
        </p:grpSpPr>
        <p:sp>
          <p:nvSpPr>
            <p:cNvPr id="3" name="圆角矩形 2"/>
            <p:cNvSpPr/>
            <p:nvPr/>
          </p:nvSpPr>
          <p:spPr>
            <a:xfrm>
              <a:off x="-131666" y="1968285"/>
              <a:ext cx="4648145"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第十二章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各族民间文学的交流整合</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234229" y="1180019"/>
              <a:ext cx="5926123" cy="602973"/>
            </a:xfrm>
            <a:prstGeom prst="roundRect">
              <a:avLst/>
            </a:prstGeom>
            <a:noFill/>
            <a:ln w="28575">
              <a:solidFill>
                <a:schemeClr val="accent1"/>
              </a:soli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发生学意义上的多源共生</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p:cNvSpPr/>
            <p:nvPr/>
          </p:nvSpPr>
          <p:spPr>
            <a:xfrm>
              <a:off x="5324972" y="2626579"/>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历史交流上的互渗互补</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1" name="圆角矩形 10"/>
            <p:cNvSpPr/>
            <p:nvPr/>
          </p:nvSpPr>
          <p:spPr>
            <a:xfrm>
              <a:off x="5324972" y="4064823"/>
              <a:ext cx="5744634" cy="68521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国家统一过程中的交融整合</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717750" cy="1430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11701"/>
              <a:ext cx="808493" cy="12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1" idx="1"/>
            </p:cNvCxnSpPr>
            <p:nvPr/>
          </p:nvCxnSpPr>
          <p:spPr>
            <a:xfrm>
              <a:off x="4516479" y="2911701"/>
              <a:ext cx="808493" cy="149573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5064" b="7756"/>
          <a:stretch>
            <a:fillRect/>
          </a:stretch>
        </p:blipFill>
        <p:spPr>
          <a:xfrm>
            <a:off x="1536373" y="396793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17691" y="1180020"/>
            <a:ext cx="11292018" cy="3569970"/>
            <a:chOff x="-131666" y="1180019"/>
            <a:chExt cx="11292018" cy="3569970"/>
          </a:xfrm>
        </p:grpSpPr>
        <p:sp>
          <p:nvSpPr>
            <p:cNvPr id="3" name="圆角矩形 2"/>
            <p:cNvSpPr/>
            <p:nvPr/>
          </p:nvSpPr>
          <p:spPr>
            <a:xfrm>
              <a:off x="-131666" y="1968285"/>
              <a:ext cx="4648145"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第十二章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各族民间文学的交流整合</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234229" y="1180019"/>
              <a:ext cx="5926123"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发生学意义上的多源共生</a:t>
              </a:r>
              <a:endParaRPr kumimoji="1" lang="zh-CN" altLang="en-US" sz="2800" dirty="0">
                <a:solidFill>
                  <a:schemeClr val="bg1"/>
                </a:solidFill>
                <a:latin typeface="DengXian" panose="02010600030101010101" pitchFamily="2" charset="-122"/>
                <a:ea typeface="DengXian" panose="02010600030101010101" pitchFamily="2" charset="-122"/>
              </a:endParaRPr>
            </a:p>
          </p:txBody>
        </p:sp>
        <p:sp>
          <p:nvSpPr>
            <p:cNvPr id="10" name="圆角矩形 9"/>
            <p:cNvSpPr/>
            <p:nvPr/>
          </p:nvSpPr>
          <p:spPr>
            <a:xfrm>
              <a:off x="5324972" y="2626579"/>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历史交流上的互渗互补</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1" name="圆角矩形 10"/>
            <p:cNvSpPr/>
            <p:nvPr/>
          </p:nvSpPr>
          <p:spPr>
            <a:xfrm>
              <a:off x="5324889" y="4064824"/>
              <a:ext cx="5834380" cy="68516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国家统一过程中的交融整合</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717750" cy="1430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11701"/>
              <a:ext cx="808493" cy="12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1" idx="1"/>
            </p:cNvCxnSpPr>
            <p:nvPr/>
          </p:nvCxnSpPr>
          <p:spPr>
            <a:xfrm>
              <a:off x="4516479" y="2912336"/>
              <a:ext cx="808355" cy="1495425"/>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8754" y="304374"/>
            <a:ext cx="11795125" cy="2814955"/>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400" b="1" dirty="0">
                <a:solidFill>
                  <a:srgbClr val="0070C0"/>
                </a:solidFill>
                <a:latin typeface="微软雅黑" panose="020B0503020204020204" charset="-122"/>
                <a:ea typeface="微软雅黑" panose="020B0503020204020204" charset="-122"/>
                <a:cs typeface="Calibri" panose="020F0502020204030204" charset="0"/>
              </a:rPr>
              <a:t> 发生学意义上的</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多源共生</a:t>
            </a:r>
            <a:endParaRPr lang="zh-CN" altLang="en-US" sz="2400" b="1" dirty="0">
              <a:solidFill>
                <a:srgbClr val="FF0000"/>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① 中国民间文学发生的多源性，从古代文献资料到当代田野调查都有许多证据。</a:t>
            </a:r>
            <a:endParaRPr lang="zh-CN" altLang="en-US" sz="2400"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   </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如：</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山海经</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多元神话系统。</a:t>
            </a:r>
            <a:endParaRPr lang="zh-CN" altLang="en-US" sz="2400" b="1" dirty="0">
              <a:solidFill>
                <a:prstClr val="black"/>
              </a:solidFill>
              <a:latin typeface="微软雅黑" panose="020B0503020204020204" charset="-122"/>
              <a:ea typeface="微软雅黑" panose="020B0503020204020204" charset="-122"/>
              <a:cs typeface="微软雅黑" panose="020B0503020204020204" charset="-122"/>
            </a:endParaRPr>
          </a:p>
          <a:p>
            <a:pPr marL="342900" lvl="0" indent="-342900" fontAlgn="base" hangingPunct="0">
              <a:lnSpc>
                <a:spcPct val="150000"/>
              </a:lnSpc>
              <a:spcBef>
                <a:spcPct val="0"/>
              </a:spcBef>
              <a:spcAft>
                <a:spcPct val="0"/>
              </a:spcAft>
              <a:buFont typeface="Wingdings" panose="05000000000000000000" charset="0"/>
              <a:buChar char=""/>
              <a:defRPr/>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《山海经》</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被称为</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古今语怪之祖</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2400" b="1" dirty="0">
              <a:solidFill>
                <a:srgbClr val="C00000"/>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50000"/>
              </a:lnSpc>
              <a:spcBef>
                <a:spcPct val="0"/>
              </a:spcBef>
              <a:spcAft>
                <a:spcPct val="0"/>
              </a:spcAft>
              <a:defRPr/>
            </a:pPr>
            <a:endPar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3" name="五边形 2"/>
          <p:cNvSpPr/>
          <p:nvPr/>
        </p:nvSpPr>
        <p:spPr>
          <a:xfrm flipH="1">
            <a:off x="6077902" y="51395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latin typeface="微软雅黑" panose="020B0503020204020204" charset="-122"/>
                <a:ea typeface="微软雅黑" panose="020B0503020204020204" charset="-122"/>
              </a:rPr>
              <a:t>选择</a:t>
            </a:r>
            <a:endParaRPr lang="zh-CN" altLang="en-US" sz="2400" b="1">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8950325" y="9525"/>
            <a:ext cx="3246120" cy="110553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40327" y="482416"/>
            <a:ext cx="1417763"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535" y="23572"/>
            <a:ext cx="5375126" cy="1046890"/>
          </a:xfrm>
          <a:prstGeom prst="rect">
            <a:avLst/>
          </a:prstGeom>
        </p:spPr>
        <p:txBody>
          <a:bodyPr wrap="square">
            <a:spAutoFit/>
          </a:bodyPr>
          <a:lstStyle/>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None/>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民间说唱的分类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Char char=""/>
              <a:defRPr/>
            </a:pPr>
            <a:r>
              <a:rPr kumimoji="0" 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3.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说笑话类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1" name="五边形 20"/>
          <p:cNvSpPr/>
          <p:nvPr/>
        </p:nvSpPr>
        <p:spPr>
          <a:xfrm flipH="1">
            <a:off x="301360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38596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1"/>
          <a:stretch>
            <a:fillRect/>
          </a:stretch>
        </p:blipFill>
        <p:spPr>
          <a:xfrm>
            <a:off x="9099550" y="-48895"/>
            <a:ext cx="3088640" cy="1296035"/>
          </a:xfrm>
          <a:prstGeom prst="rect">
            <a:avLst/>
          </a:prstGeom>
        </p:spPr>
      </p:pic>
      <p:pic>
        <p:nvPicPr>
          <p:cNvPr id="6" name="图片 5"/>
          <p:cNvPicPr>
            <a:picLocks noChangeAspect="1"/>
          </p:cNvPicPr>
          <p:nvPr/>
        </p:nvPicPr>
        <p:blipFill>
          <a:blip r:embed="rId2"/>
          <a:stretch>
            <a:fillRect/>
          </a:stretch>
        </p:blipFill>
        <p:spPr>
          <a:xfrm>
            <a:off x="3952875" y="2440305"/>
            <a:ext cx="4285615" cy="2866390"/>
          </a:xfrm>
          <a:prstGeom prst="rect">
            <a:avLst/>
          </a:prstGeom>
        </p:spPr>
      </p:pic>
    </p:spTree>
    <p:custDataLst>
      <p:tags r:id="rId3"/>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8754" y="790467"/>
            <a:ext cx="11795125" cy="3369310"/>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400" b="1" dirty="0">
                <a:solidFill>
                  <a:srgbClr val="0070C0"/>
                </a:solidFill>
                <a:latin typeface="微软雅黑" panose="020B0503020204020204" charset="-122"/>
                <a:ea typeface="微软雅黑" panose="020B0503020204020204" charset="-122"/>
                <a:cs typeface="Calibri" panose="020F0502020204030204" charset="0"/>
              </a:rPr>
              <a:t> 发生学意义上的</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多源共生</a:t>
            </a:r>
            <a:endParaRPr lang="zh-CN" altLang="en-US" sz="2400" b="1" dirty="0">
              <a:solidFill>
                <a:srgbClr val="FF0000"/>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① 中国民间文学发生的多源性，从古代文献资料到当代田野调查都有许多证据。</a:t>
            </a:r>
            <a:endParaRPr lang="zh-CN" altLang="en-US" sz="2400"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   </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如：</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山海经</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多元神话系统。</a:t>
            </a:r>
            <a:endParaRPr lang="zh-CN" altLang="en-US" sz="2400" b="1" dirty="0">
              <a:solidFill>
                <a:prstClr val="black"/>
              </a:solidFill>
              <a:latin typeface="微软雅黑" panose="020B0503020204020204" charset="-122"/>
              <a:ea typeface="微软雅黑" panose="020B0503020204020204" charset="-122"/>
              <a:cs typeface="微软雅黑" panose="020B0503020204020204" charset="-122"/>
            </a:endParaRPr>
          </a:p>
          <a:p>
            <a:pPr marL="342900" lvl="0" indent="-342900" fontAlgn="base" hangingPunct="0">
              <a:lnSpc>
                <a:spcPct val="150000"/>
              </a:lnSpc>
              <a:spcBef>
                <a:spcPct val="0"/>
              </a:spcBef>
              <a:spcAft>
                <a:spcPct val="0"/>
              </a:spcAft>
              <a:buFont typeface="Wingdings" panose="05000000000000000000" charset="0"/>
              <a:buChar char=""/>
              <a:defRPr/>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《山海经》</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被称为</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古今语怪之祖</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2400" b="1" dirty="0">
              <a:solidFill>
                <a:srgbClr val="C00000"/>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② 中国</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不同民族的</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独特神话体系</a:t>
            </a: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不同的英雄形象、民族文化等，如三大史诗。</a:t>
            </a:r>
            <a:endParaRPr lang="zh-CN" altLang="en-US" sz="2400" b="1"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50000"/>
              </a:lnSpc>
              <a:spcBef>
                <a:spcPct val="0"/>
              </a:spcBef>
              <a:spcAft>
                <a:spcPct val="0"/>
              </a:spcAft>
              <a:defRPr/>
            </a:pP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rPr>
              <a:t> </a:t>
            </a:r>
            <a:endPar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3" name="五边形 2"/>
          <p:cNvSpPr/>
          <p:nvPr/>
        </p:nvSpPr>
        <p:spPr>
          <a:xfrm flipH="1">
            <a:off x="6077902" y="51395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latin typeface="微软雅黑" panose="020B0503020204020204" charset="-122"/>
                <a:ea typeface="微软雅黑" panose="020B0503020204020204" charset="-122"/>
              </a:rPr>
              <a:t>选择</a:t>
            </a:r>
            <a:endParaRPr lang="zh-CN" altLang="en-US" sz="2400" b="1">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8950325" y="9525"/>
            <a:ext cx="3246120" cy="1105535"/>
          </a:xfrm>
          <a:prstGeom prst="rect">
            <a:avLst/>
          </a:prstGeom>
        </p:spPr>
      </p:pic>
    </p:spTree>
    <p:custDataLst>
      <p:tags r:id="rId2"/>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8754" y="536784"/>
            <a:ext cx="11795125" cy="3876675"/>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en-US" altLang="zh-CN" sz="2400" b="1" dirty="0">
                <a:solidFill>
                  <a:srgbClr val="0070C0"/>
                </a:solidFill>
                <a:latin typeface="微软雅黑" panose="020B0503020204020204" charset="-122"/>
                <a:ea typeface="微软雅黑" panose="020B0503020204020204" charset="-122"/>
                <a:cs typeface="Calibri" panose="020F0502020204030204" charset="0"/>
              </a:rPr>
              <a:t>12.1</a:t>
            </a:r>
            <a:r>
              <a:rPr lang="zh-CN" altLang="en-US" sz="2400" b="1" dirty="0">
                <a:solidFill>
                  <a:srgbClr val="0070C0"/>
                </a:solidFill>
                <a:latin typeface="微软雅黑" panose="020B0503020204020204" charset="-122"/>
                <a:ea typeface="微软雅黑" panose="020B0503020204020204" charset="-122"/>
                <a:cs typeface="Calibri" panose="020F0502020204030204" charset="0"/>
              </a:rPr>
              <a:t> 发生学意义上的</a:t>
            </a:r>
            <a:r>
              <a:rPr lang="zh-CN" altLang="en-US" sz="2400" b="1" dirty="0">
                <a:solidFill>
                  <a:srgbClr val="FF0000"/>
                </a:solidFill>
                <a:latin typeface="微软雅黑" panose="020B0503020204020204" charset="-122"/>
                <a:ea typeface="微软雅黑" panose="020B0503020204020204" charset="-122"/>
                <a:cs typeface="Calibri" panose="020F0502020204030204" charset="0"/>
              </a:rPr>
              <a:t>多源共生</a:t>
            </a:r>
            <a:endParaRPr lang="zh-CN" altLang="en-US" sz="2400" b="1" dirty="0">
              <a:solidFill>
                <a:srgbClr val="FF0000"/>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① 中国民间文学发生的多源性，从古代文献资料到当代田野调查都有许多证据。</a:t>
            </a:r>
            <a:endParaRPr lang="zh-CN" altLang="en-US" sz="2400"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   </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如：</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山海经</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多元神话系统。</a:t>
            </a:r>
            <a:endParaRPr lang="zh-CN" altLang="en-US" sz="2400" b="1" dirty="0">
              <a:solidFill>
                <a:prstClr val="black"/>
              </a:solidFill>
              <a:latin typeface="微软雅黑" panose="020B0503020204020204" charset="-122"/>
              <a:ea typeface="微软雅黑" panose="020B0503020204020204" charset="-122"/>
              <a:cs typeface="微软雅黑" panose="020B0503020204020204" charset="-122"/>
            </a:endParaRPr>
          </a:p>
          <a:p>
            <a:pPr marL="342900" lvl="0" indent="-342900" fontAlgn="base" hangingPunct="0">
              <a:lnSpc>
                <a:spcPct val="150000"/>
              </a:lnSpc>
              <a:spcBef>
                <a:spcPct val="0"/>
              </a:spcBef>
              <a:spcAft>
                <a:spcPct val="0"/>
              </a:spcAft>
              <a:buFont typeface="Wingdings" panose="05000000000000000000" charset="0"/>
              <a:buChar char=""/>
              <a:defRPr/>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《山海经》</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被称为</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古今语怪之祖</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2400" b="1" dirty="0">
              <a:solidFill>
                <a:srgbClr val="C00000"/>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② 中国</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不同民族的</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独特神话体系</a:t>
            </a: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不同的英雄形象、民族文化等，如三大史诗。</a:t>
            </a:r>
            <a:endParaRPr lang="zh-CN" altLang="en-US" sz="2400" b="1"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50000"/>
              </a:lnSpc>
              <a:spcBef>
                <a:spcPct val="0"/>
              </a:spcBef>
              <a:spcAft>
                <a:spcPct val="0"/>
              </a:spcAft>
              <a:defRPr/>
            </a:pPr>
            <a:r>
              <a:rPr lang="zh-CN" altLang="en-US" sz="2200" dirty="0">
                <a:solidFill>
                  <a:prstClr val="black"/>
                </a:solidFill>
                <a:latin typeface="微软雅黑" panose="020B0503020204020204" charset="-122"/>
                <a:ea typeface="微软雅黑" panose="020B0503020204020204" charset="-122"/>
                <a:cs typeface="Calibri" panose="020F0502020204030204" charset="0"/>
                <a:sym typeface="+mn-ea"/>
              </a:rPr>
              <a:t>③ 中国</a:t>
            </a:r>
            <a:r>
              <a:rPr lang="zh-CN" altLang="en-US" sz="2200" b="1" u="sng" dirty="0">
                <a:solidFill>
                  <a:prstClr val="black"/>
                </a:solidFill>
                <a:latin typeface="微软雅黑" panose="020B0503020204020204" charset="-122"/>
                <a:ea typeface="微软雅黑" panose="020B0503020204020204" charset="-122"/>
                <a:cs typeface="Calibri" panose="020F0502020204030204" charset="0"/>
                <a:sym typeface="+mn-ea"/>
              </a:rPr>
              <a:t>各民族歌谣</a:t>
            </a:r>
            <a:r>
              <a:rPr lang="zh-CN" altLang="en-US" sz="2200" dirty="0">
                <a:solidFill>
                  <a:prstClr val="black"/>
                </a:solidFill>
                <a:latin typeface="微软雅黑" panose="020B0503020204020204" charset="-122"/>
                <a:ea typeface="微软雅黑" panose="020B0503020204020204" charset="-122"/>
                <a:cs typeface="Calibri" panose="020F0502020204030204" charset="0"/>
                <a:sym typeface="+mn-ea"/>
              </a:rPr>
              <a:t>也有不同的形式。  </a:t>
            </a:r>
            <a:endParaRPr lang="zh-CN" altLang="en-US" sz="22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如：陕北</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信天游</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、回族</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花儿</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、内蒙</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长调</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爬山调</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、藏族的</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鲁</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谐</a:t>
            </a:r>
            <a:r>
              <a:rPr lang="en-US" altLang="zh-CN" sz="2200"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sz="2200" b="1"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3" name="五边形 2"/>
          <p:cNvSpPr/>
          <p:nvPr/>
        </p:nvSpPr>
        <p:spPr>
          <a:xfrm flipH="1">
            <a:off x="6077902" y="51395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latin typeface="微软雅黑" panose="020B0503020204020204" charset="-122"/>
                <a:ea typeface="微软雅黑" panose="020B0503020204020204" charset="-122"/>
              </a:rPr>
              <a:t>选择</a:t>
            </a:r>
            <a:endParaRPr lang="zh-CN" altLang="en-US" sz="2400" b="1">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8950325" y="9525"/>
            <a:ext cx="3246120" cy="1105535"/>
          </a:xfrm>
          <a:prstGeom prst="rect">
            <a:avLst/>
          </a:prstGeom>
        </p:spPr>
      </p:pic>
    </p:spTree>
    <p:custDataLst>
      <p:tags r:id="rId2"/>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51000" y="1536700"/>
            <a:ext cx="7442200" cy="3969385"/>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在西南云贵高原和东部丘陵地区发现的庞大的创世史诗群有（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A:纳西族的《创世纪》</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B:彝族的《梅葛》</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C:阿昌族的《帕米麻与遮米麻》</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D:壮族的《布洛陀》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E:佤族的《司岗里》</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51000" y="1536700"/>
            <a:ext cx="7442200" cy="3969385"/>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在西南云贵高原和东部丘陵地区发现的庞大的创世史诗群有（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A:纳西族的《创世纪》</a:t>
            </a:r>
            <a:endParaRPr sz="2400" b="0">
              <a:solidFill>
                <a:srgbClr val="FF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B:彝族的《梅葛》</a:t>
            </a:r>
            <a:endParaRPr sz="2400" b="0">
              <a:solidFill>
                <a:srgbClr val="FF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C:阿昌族的《帕米麻与遮米麻》</a:t>
            </a:r>
            <a:endParaRPr sz="2400" b="0">
              <a:solidFill>
                <a:srgbClr val="FF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D:壮族的《布洛陀》 </a:t>
            </a:r>
            <a:endParaRPr sz="2400" b="0">
              <a:solidFill>
                <a:srgbClr val="FF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E:佤族的《司岗里》</a:t>
            </a:r>
            <a:endParaRPr sz="2400" b="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51000" y="1536700"/>
            <a:ext cx="7442200" cy="2861310"/>
          </a:xfrm>
          <a:prstGeom prst="rect">
            <a:avLst/>
          </a:prstGeom>
          <a:noFill/>
          <a:ln w="9525">
            <a:noFill/>
          </a:ln>
        </p:spPr>
        <p:txBody>
          <a:bodyPr wrap="square">
            <a:spAutoFit/>
          </a:bodyPr>
          <a:p>
            <a:pPr indent="0" fontAlgn="auto">
              <a:lnSpc>
                <a:spcPct val="150000"/>
              </a:lnSpc>
            </a:pPr>
            <a:r>
              <a:rPr lang="zh-CN" sz="2400" b="0">
                <a:solidFill>
                  <a:srgbClr val="1F2D3D"/>
                </a:solidFill>
                <a:latin typeface="微软雅黑" panose="020B0503020204020204" charset="-122"/>
                <a:ea typeface="微软雅黑" panose="020B0503020204020204" charset="-122"/>
                <a:cs typeface="微软雅黑" panose="020B0503020204020204" charset="-122"/>
              </a:rPr>
              <a:t>汉代典籍中最著名的</a:t>
            </a:r>
            <a:r>
              <a:rPr lang="en-US" sz="2400" b="0">
                <a:solidFill>
                  <a:srgbClr val="1F2D3D"/>
                </a:solidFill>
                <a:latin typeface="微软雅黑" panose="020B0503020204020204" charset="-122"/>
                <a:ea typeface="微软雅黑" panose="020B0503020204020204" charset="-122"/>
                <a:cs typeface="微软雅黑" panose="020B0503020204020204" charset="-122"/>
              </a:rPr>
              <a:t>“</a:t>
            </a:r>
            <a:r>
              <a:rPr lang="zh-CN" sz="2400" b="0">
                <a:solidFill>
                  <a:srgbClr val="1F2D3D"/>
                </a:solidFill>
                <a:latin typeface="微软雅黑" panose="020B0503020204020204" charset="-122"/>
                <a:ea typeface="微软雅黑" panose="020B0503020204020204" charset="-122"/>
                <a:cs typeface="微软雅黑" panose="020B0503020204020204" charset="-122"/>
              </a:rPr>
              <a:t>古今语怪之祖</a:t>
            </a:r>
            <a:r>
              <a:rPr lang="en-US" sz="2400" b="0">
                <a:solidFill>
                  <a:srgbClr val="1F2D3D"/>
                </a:solidFill>
                <a:latin typeface="微软雅黑" panose="020B0503020204020204" charset="-122"/>
                <a:ea typeface="微软雅黑" panose="020B0503020204020204" charset="-122"/>
                <a:cs typeface="微软雅黑" panose="020B0503020204020204" charset="-122"/>
              </a:rPr>
              <a:t>“</a:t>
            </a:r>
            <a:r>
              <a:rPr lang="zh-CN" sz="2400" b="0">
                <a:solidFill>
                  <a:srgbClr val="1F2D3D"/>
                </a:solidFill>
                <a:latin typeface="微软雅黑" panose="020B0503020204020204" charset="-122"/>
                <a:ea typeface="微软雅黑" panose="020B0503020204020204" charset="-122"/>
                <a:cs typeface="微软雅黑" panose="020B0503020204020204" charset="-122"/>
              </a:rPr>
              <a:t>是（ ）</a:t>
            </a:r>
            <a:r>
              <a:rPr lang="en-US" sz="2400" b="0">
                <a:solidFill>
                  <a:srgbClr val="1F2D3D"/>
                </a:solidFill>
                <a:latin typeface="微软雅黑" panose="020B0503020204020204" charset="-122"/>
                <a:ea typeface="微软雅黑" panose="020B0503020204020204" charset="-122"/>
                <a:cs typeface="微软雅黑" panose="020B0503020204020204" charset="-122"/>
              </a:rPr>
              <a:t>A:</a:t>
            </a:r>
            <a:r>
              <a:rPr lang="zh-CN" sz="2400" b="0">
                <a:solidFill>
                  <a:srgbClr val="1F2D3D"/>
                </a:solidFill>
                <a:latin typeface="微软雅黑" panose="020B0503020204020204" charset="-122"/>
                <a:ea typeface="微软雅黑" panose="020B0503020204020204" charset="-122"/>
                <a:cs typeface="微软雅黑" panose="020B0503020204020204" charset="-122"/>
              </a:rPr>
              <a:t>《山海经》</a:t>
            </a:r>
            <a:r>
              <a:rPr lang="en-US" sz="2400" b="0">
                <a:solidFill>
                  <a:srgbClr val="1F2D3D"/>
                </a:solidFill>
                <a:latin typeface="微软雅黑" panose="020B0503020204020204" charset="-122"/>
                <a:ea typeface="微软雅黑" panose="020B0503020204020204" charset="-122"/>
                <a:cs typeface="微软雅黑" panose="020B0503020204020204" charset="-122"/>
              </a:rPr>
              <a:t>B:</a:t>
            </a:r>
            <a:r>
              <a:rPr lang="zh-CN" sz="2400" b="0">
                <a:solidFill>
                  <a:srgbClr val="1F2D3D"/>
                </a:solidFill>
                <a:latin typeface="微软雅黑" panose="020B0503020204020204" charset="-122"/>
                <a:ea typeface="微软雅黑" panose="020B0503020204020204" charset="-122"/>
                <a:cs typeface="微软雅黑" panose="020B0503020204020204" charset="-122"/>
              </a:rPr>
              <a:t>《史记》</a:t>
            </a:r>
            <a:r>
              <a:rPr lang="en-US" sz="2400" b="0">
                <a:solidFill>
                  <a:srgbClr val="1F2D3D"/>
                </a:solidFill>
                <a:latin typeface="微软雅黑" panose="020B0503020204020204" charset="-122"/>
                <a:ea typeface="微软雅黑" panose="020B0503020204020204" charset="-122"/>
                <a:cs typeface="微软雅黑" panose="020B0503020204020204" charset="-122"/>
              </a:rPr>
              <a:t> C:</a:t>
            </a:r>
            <a:r>
              <a:rPr lang="zh-CN" sz="2400" b="0">
                <a:solidFill>
                  <a:srgbClr val="1F2D3D"/>
                </a:solidFill>
                <a:latin typeface="微软雅黑" panose="020B0503020204020204" charset="-122"/>
                <a:ea typeface="微软雅黑" panose="020B0503020204020204" charset="-122"/>
                <a:cs typeface="微软雅黑" panose="020B0503020204020204" charset="-122"/>
              </a:rPr>
              <a:t>《搜神记》</a:t>
            </a:r>
            <a:r>
              <a:rPr lang="en-US" sz="2400" b="0">
                <a:solidFill>
                  <a:srgbClr val="1F2D3D"/>
                </a:solidFill>
                <a:latin typeface="微软雅黑" panose="020B0503020204020204" charset="-122"/>
                <a:ea typeface="微软雅黑" panose="020B0503020204020204" charset="-122"/>
                <a:cs typeface="微软雅黑" panose="020B0503020204020204" charset="-122"/>
              </a:rPr>
              <a:t>D:</a:t>
            </a:r>
            <a:r>
              <a:rPr lang="zh-CN" sz="2400" b="0">
                <a:solidFill>
                  <a:srgbClr val="1F2D3D"/>
                </a:solidFill>
                <a:latin typeface="微软雅黑" panose="020B0503020204020204" charset="-122"/>
                <a:ea typeface="微软雅黑" panose="020B0503020204020204" charset="-122"/>
                <a:cs typeface="微软雅黑" panose="020B0503020204020204" charset="-122"/>
              </a:rPr>
              <a:t>《汉书》</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51000" y="1536700"/>
            <a:ext cx="7442200" cy="2861310"/>
          </a:xfrm>
          <a:prstGeom prst="rect">
            <a:avLst/>
          </a:prstGeom>
          <a:noFill/>
          <a:ln w="9525">
            <a:noFill/>
          </a:ln>
        </p:spPr>
        <p:txBody>
          <a:bodyPr wrap="square">
            <a:spAutoFit/>
          </a:bodyPr>
          <a:p>
            <a:pPr indent="0" fontAlgn="auto">
              <a:lnSpc>
                <a:spcPct val="150000"/>
              </a:lnSpc>
            </a:pPr>
            <a:r>
              <a:rPr lang="zh-CN" sz="2400" b="0">
                <a:solidFill>
                  <a:srgbClr val="1F2D3D"/>
                </a:solidFill>
                <a:latin typeface="微软雅黑" panose="020B0503020204020204" charset="-122"/>
                <a:ea typeface="微软雅黑" panose="020B0503020204020204" charset="-122"/>
                <a:cs typeface="微软雅黑" panose="020B0503020204020204" charset="-122"/>
              </a:rPr>
              <a:t>汉代典籍中最著名的</a:t>
            </a:r>
            <a:r>
              <a:rPr lang="en-US" sz="2400" b="0">
                <a:solidFill>
                  <a:srgbClr val="1F2D3D"/>
                </a:solidFill>
                <a:latin typeface="微软雅黑" panose="020B0503020204020204" charset="-122"/>
                <a:ea typeface="微软雅黑" panose="020B0503020204020204" charset="-122"/>
                <a:cs typeface="微软雅黑" panose="020B0503020204020204" charset="-122"/>
              </a:rPr>
              <a:t>“</a:t>
            </a:r>
            <a:r>
              <a:rPr lang="zh-CN" sz="2400" b="0">
                <a:solidFill>
                  <a:srgbClr val="1F2D3D"/>
                </a:solidFill>
                <a:latin typeface="微软雅黑" panose="020B0503020204020204" charset="-122"/>
                <a:ea typeface="微软雅黑" panose="020B0503020204020204" charset="-122"/>
                <a:cs typeface="微软雅黑" panose="020B0503020204020204" charset="-122"/>
              </a:rPr>
              <a:t>古今语怪之祖</a:t>
            </a:r>
            <a:r>
              <a:rPr lang="en-US" sz="2400" b="0">
                <a:solidFill>
                  <a:srgbClr val="1F2D3D"/>
                </a:solidFill>
                <a:latin typeface="微软雅黑" panose="020B0503020204020204" charset="-122"/>
                <a:ea typeface="微软雅黑" panose="020B0503020204020204" charset="-122"/>
                <a:cs typeface="微软雅黑" panose="020B0503020204020204" charset="-122"/>
              </a:rPr>
              <a:t>“</a:t>
            </a:r>
            <a:r>
              <a:rPr lang="zh-CN" sz="2400" b="0">
                <a:solidFill>
                  <a:srgbClr val="1F2D3D"/>
                </a:solidFill>
                <a:latin typeface="微软雅黑" panose="020B0503020204020204" charset="-122"/>
                <a:ea typeface="微软雅黑" panose="020B0503020204020204" charset="-122"/>
                <a:cs typeface="微软雅黑" panose="020B0503020204020204" charset="-122"/>
              </a:rPr>
              <a:t>是（ ）</a:t>
            </a:r>
            <a:r>
              <a:rPr lang="en-US" sz="2400" b="0">
                <a:solidFill>
                  <a:srgbClr val="1F2D3D"/>
                </a:solidFill>
                <a:latin typeface="微软雅黑" panose="020B0503020204020204" charset="-122"/>
                <a:ea typeface="微软雅黑" panose="020B0503020204020204" charset="-122"/>
                <a:cs typeface="微软雅黑" panose="020B0503020204020204" charset="-122"/>
              </a:rPr>
              <a:t></a:t>
            </a:r>
            <a:r>
              <a:rPr lang="en-US" sz="2400" b="0">
                <a:solidFill>
                  <a:srgbClr val="FF0000"/>
                </a:solidFill>
                <a:latin typeface="微软雅黑" panose="020B0503020204020204" charset="-122"/>
                <a:ea typeface="微软雅黑" panose="020B0503020204020204" charset="-122"/>
                <a:cs typeface="微软雅黑" panose="020B0503020204020204" charset="-122"/>
              </a:rPr>
              <a:t>A:</a:t>
            </a:r>
            <a:r>
              <a:rPr lang="zh-CN" sz="2400" b="0">
                <a:solidFill>
                  <a:srgbClr val="FF0000"/>
                </a:solidFill>
                <a:latin typeface="微软雅黑" panose="020B0503020204020204" charset="-122"/>
                <a:ea typeface="微软雅黑" panose="020B0503020204020204" charset="-122"/>
                <a:cs typeface="微软雅黑" panose="020B0503020204020204" charset="-122"/>
              </a:rPr>
              <a:t>《山海经》</a:t>
            </a:r>
            <a:r>
              <a:rPr lang="en-US" sz="2400" b="0">
                <a:solidFill>
                  <a:srgbClr val="1F2D3D"/>
                </a:solidFill>
                <a:latin typeface="微软雅黑" panose="020B0503020204020204" charset="-122"/>
                <a:ea typeface="微软雅黑" panose="020B0503020204020204" charset="-122"/>
                <a:cs typeface="微软雅黑" panose="020B0503020204020204" charset="-122"/>
              </a:rPr>
              <a:t>B:</a:t>
            </a:r>
            <a:r>
              <a:rPr lang="zh-CN" sz="2400" b="0">
                <a:solidFill>
                  <a:srgbClr val="1F2D3D"/>
                </a:solidFill>
                <a:latin typeface="微软雅黑" panose="020B0503020204020204" charset="-122"/>
                <a:ea typeface="微软雅黑" panose="020B0503020204020204" charset="-122"/>
                <a:cs typeface="微软雅黑" panose="020B0503020204020204" charset="-122"/>
              </a:rPr>
              <a:t>《史记》</a:t>
            </a:r>
            <a:r>
              <a:rPr lang="en-US" sz="2400" b="0">
                <a:solidFill>
                  <a:srgbClr val="1F2D3D"/>
                </a:solidFill>
                <a:latin typeface="微软雅黑" panose="020B0503020204020204" charset="-122"/>
                <a:ea typeface="微软雅黑" panose="020B0503020204020204" charset="-122"/>
                <a:cs typeface="微软雅黑" panose="020B0503020204020204" charset="-122"/>
              </a:rPr>
              <a:t> C:</a:t>
            </a:r>
            <a:r>
              <a:rPr lang="zh-CN" sz="2400" b="0">
                <a:solidFill>
                  <a:srgbClr val="1F2D3D"/>
                </a:solidFill>
                <a:latin typeface="微软雅黑" panose="020B0503020204020204" charset="-122"/>
                <a:ea typeface="微软雅黑" panose="020B0503020204020204" charset="-122"/>
                <a:cs typeface="微软雅黑" panose="020B0503020204020204" charset="-122"/>
              </a:rPr>
              <a:t>《搜神记》</a:t>
            </a:r>
            <a:r>
              <a:rPr lang="en-US" sz="2400" b="0">
                <a:solidFill>
                  <a:srgbClr val="1F2D3D"/>
                </a:solidFill>
                <a:latin typeface="微软雅黑" panose="020B0503020204020204" charset="-122"/>
                <a:ea typeface="微软雅黑" panose="020B0503020204020204" charset="-122"/>
                <a:cs typeface="微软雅黑" panose="020B0503020204020204" charset="-122"/>
              </a:rPr>
              <a:t>D:</a:t>
            </a:r>
            <a:r>
              <a:rPr lang="zh-CN" sz="2400" b="0">
                <a:solidFill>
                  <a:srgbClr val="1F2D3D"/>
                </a:solidFill>
                <a:latin typeface="微软雅黑" panose="020B0503020204020204" charset="-122"/>
                <a:ea typeface="微软雅黑" panose="020B0503020204020204" charset="-122"/>
                <a:cs typeface="微软雅黑" panose="020B0503020204020204" charset="-122"/>
              </a:rPr>
              <a:t>《汉书》</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98550" y="1536700"/>
            <a:ext cx="9346565" cy="286131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民间文学由口语化转化为书面化是由于受到了（ ）的影响</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A:戏剧文学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B:韵文文学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C:作家文学</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D:叙事文学</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98550" y="1536700"/>
            <a:ext cx="9346565" cy="286131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民间文学由口语化转化为书面化是由于受到了（ ）的影响</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A:戏剧文学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B:韵文文学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C:作家文学</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D:叙事文学</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17691" y="1083500"/>
            <a:ext cx="11410950" cy="3569970"/>
            <a:chOff x="-131666" y="1180019"/>
            <a:chExt cx="11410950" cy="3569970"/>
          </a:xfrm>
        </p:grpSpPr>
        <p:sp>
          <p:nvSpPr>
            <p:cNvPr id="3" name="圆角矩形 2"/>
            <p:cNvSpPr/>
            <p:nvPr/>
          </p:nvSpPr>
          <p:spPr>
            <a:xfrm>
              <a:off x="-131666" y="1968285"/>
              <a:ext cx="4648145"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第十二章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各族民间文学的交流整合</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234229" y="1180019"/>
              <a:ext cx="5926123"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发生学意义上的多源共生</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p:cNvSpPr/>
            <p:nvPr/>
          </p:nvSpPr>
          <p:spPr>
            <a:xfrm>
              <a:off x="5324972" y="2626579"/>
              <a:ext cx="5744635"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历史交流上的互渗互补</a:t>
              </a:r>
              <a:endParaRPr kumimoji="1" lang="zh-CN" altLang="en-US" sz="2800" dirty="0">
                <a:solidFill>
                  <a:schemeClr val="bg1"/>
                </a:solidFill>
                <a:latin typeface="DengXian" panose="02010600030101010101" pitchFamily="2" charset="-122"/>
                <a:ea typeface="DengXian" panose="02010600030101010101" pitchFamily="2" charset="-122"/>
              </a:endParaRPr>
            </a:p>
          </p:txBody>
        </p:sp>
        <p:sp>
          <p:nvSpPr>
            <p:cNvPr id="11" name="圆角矩形 10"/>
            <p:cNvSpPr/>
            <p:nvPr/>
          </p:nvSpPr>
          <p:spPr>
            <a:xfrm>
              <a:off x="5324889" y="4064824"/>
              <a:ext cx="5954395" cy="68516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国家统一过程中的交融整合</a:t>
              </a:r>
              <a:endParaRPr kumimoji="1" lang="zh-CN" altLang="en-US" sz="2800" dirty="0">
                <a:solidFill>
                  <a:schemeClr val="tx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717750" cy="1430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11701"/>
              <a:ext cx="808493" cy="12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1" idx="1"/>
            </p:cNvCxnSpPr>
            <p:nvPr/>
          </p:nvCxnSpPr>
          <p:spPr>
            <a:xfrm>
              <a:off x="4516479" y="2912336"/>
              <a:ext cx="808355" cy="1495425"/>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47015" y="1694390"/>
            <a:ext cx="11698605" cy="2528570"/>
          </a:xfrm>
          <a:prstGeom prst="rect">
            <a:avLst/>
          </a:prstGeom>
          <a:noFill/>
          <a:ln w="9525">
            <a:noFill/>
            <a:miter lim="800000"/>
          </a:ln>
          <a:effectLst/>
        </p:spPr>
        <p:txBody>
          <a:bodyPr vert="horz" wrap="square" lIns="91440" tIns="45720" rIns="91440" bIns="45720" numCol="1" anchor="ctr" anchorCtr="0" compatLnSpc="1">
            <a:spAutoFit/>
          </a:bodyPr>
          <a:lstStyle/>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Calibri" panose="020F0502020204030204" charset="0"/>
              </a:rPr>
              <a:t>中国</a:t>
            </a:r>
            <a:r>
              <a:rPr lang="zh-CN" altLang="en-US" sz="2400" b="1" dirty="0">
                <a:solidFill>
                  <a:prstClr val="black"/>
                </a:solidFill>
                <a:latin typeface="微软雅黑" panose="020B0503020204020204" charset="-122"/>
                <a:ea typeface="微软雅黑" panose="020B0503020204020204" charset="-122"/>
                <a:cs typeface="Calibri" panose="020F0502020204030204" charset="0"/>
              </a:rPr>
              <a:t>各民族大杂居、小聚居</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格局使得各族文学在保持特定传承环境的同时，不断与其他民族相互交流和渗透。</a:t>
            </a: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20000"/>
              </a:lnSpc>
              <a:spcBef>
                <a:spcPct val="0"/>
              </a:spcBef>
              <a:spcAft>
                <a:spcPct val="0"/>
              </a:spcAft>
              <a:defRPr/>
            </a:pPr>
            <a:r>
              <a:rPr lang="zh-CN" altLang="en-US" sz="2400" b="1" dirty="0">
                <a:solidFill>
                  <a:prstClr val="black"/>
                </a:solidFill>
                <a:latin typeface="楷体" panose="02010609060101010101" pitchFamily="49" charset="-122"/>
                <a:ea typeface="楷体" panose="02010609060101010101" pitchFamily="49" charset="-122"/>
                <a:cs typeface="Calibri" panose="020F0502020204030204" charset="0"/>
              </a:rPr>
              <a:t>主要表现</a:t>
            </a:r>
            <a:r>
              <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rPr>
              <a:t>：相邻民族之间，流传着相同的神话母题、故事类型和民歌形式。如洪水后再繁殖人类的神话：“雷公报仇型”、“寻天女型”。</a:t>
            </a:r>
            <a:endParaRPr lang="zh-CN" altLang="en-US" sz="24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20000"/>
              </a:lnSpc>
              <a:spcBef>
                <a:spcPct val="0"/>
              </a:spcBef>
              <a:spcAft>
                <a:spcPct val="0"/>
              </a:spcAft>
              <a:defRPr/>
            </a:pPr>
            <a:endParaRPr lang="zh-CN" altLang="en-US" sz="2400" dirty="0">
              <a:solidFill>
                <a:prstClr val="black"/>
              </a:solidFill>
              <a:latin typeface="Calibri" panose="020F0502020204030204" charset="0"/>
              <a:ea typeface="楷体" panose="02010609060101010101" pitchFamily="49" charset="-122"/>
              <a:cs typeface="Calibri" panose="020F0502020204030204" charset="0"/>
            </a:endParaRPr>
          </a:p>
        </p:txBody>
      </p:sp>
      <p:sp>
        <p:nvSpPr>
          <p:cNvPr id="5" name="矩形 4"/>
          <p:cNvSpPr/>
          <p:nvPr/>
        </p:nvSpPr>
        <p:spPr>
          <a:xfrm>
            <a:off x="97790" y="475829"/>
            <a:ext cx="7632054"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12.2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历史交流中的</a:t>
            </a:r>
            <a:r>
              <a:rPr lang="zh-CN" altLang="en-US" sz="2600" b="1" dirty="0">
                <a:solidFill>
                  <a:srgbClr val="FF0000"/>
                </a:solidFill>
                <a:latin typeface="微软雅黑" panose="020B0503020204020204" charset="-122"/>
                <a:ea typeface="微软雅黑" panose="020B0503020204020204" charset="-122"/>
                <a:cs typeface="Calibri" panose="020F0502020204030204" charset="0"/>
              </a:rPr>
              <a:t>互渗互补</a:t>
            </a:r>
            <a:endParaRPr kumimoji="0" lang="zh-CN" altLang="en-US" sz="26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p:txBody>
      </p:sp>
      <p:pic>
        <p:nvPicPr>
          <p:cNvPr id="2" name="图片 1"/>
          <p:cNvPicPr>
            <a:picLocks noChangeAspect="1"/>
          </p:cNvPicPr>
          <p:nvPr/>
        </p:nvPicPr>
        <p:blipFill>
          <a:blip r:embed="rId1"/>
          <a:stretch>
            <a:fillRect/>
          </a:stretch>
        </p:blipFill>
        <p:spPr>
          <a:xfrm>
            <a:off x="9000490" y="-19050"/>
            <a:ext cx="3257550" cy="1116330"/>
          </a:xfrm>
          <a:prstGeom prst="rect">
            <a:avLst/>
          </a:prstGeom>
        </p:spPr>
      </p:pic>
      <p:pic>
        <p:nvPicPr>
          <p:cNvPr id="3" name="图片 2"/>
          <p:cNvPicPr>
            <a:picLocks noChangeAspect="1"/>
          </p:cNvPicPr>
          <p:nvPr/>
        </p:nvPicPr>
        <p:blipFill>
          <a:blip r:embed="rId2"/>
          <a:stretch>
            <a:fillRect/>
          </a:stretch>
        </p:blipFill>
        <p:spPr>
          <a:xfrm>
            <a:off x="8162925" y="3928110"/>
            <a:ext cx="4095115" cy="294830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4460" y="1114743"/>
            <a:ext cx="11626215" cy="2306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主要为</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相声艺术</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含义</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相声是一种以说为主，讲究“</a:t>
            </a:r>
            <a:r>
              <a:rPr kumimoji="0" lang="zh-CN" altLang="en-US"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说、学、逗、唱</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”的具有</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戏剧性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的说唱艺术。以其幽默风趣、喜剧色彩浓而赢得广大群众的喜爱。</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9" name="TextBox 8"/>
          <p:cNvSpPr txBox="1"/>
          <p:nvPr/>
        </p:nvSpPr>
        <p:spPr>
          <a:xfrm>
            <a:off x="4240327" y="482416"/>
            <a:ext cx="1417763"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535" y="23572"/>
            <a:ext cx="5375126" cy="1046890"/>
          </a:xfrm>
          <a:prstGeom prst="rect">
            <a:avLst/>
          </a:prstGeom>
        </p:spPr>
        <p:txBody>
          <a:bodyPr wrap="square">
            <a:spAutoFit/>
          </a:bodyPr>
          <a:lstStyle/>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None/>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10.1.2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民间说唱的分类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457200" marR="0" lvl="0" indent="0" algn="l" defTabSz="914400" rtl="0" eaLnBrk="1" fontAlgn="base" latinLnBrk="0" hangingPunct="0">
              <a:lnSpc>
                <a:spcPct val="125000"/>
              </a:lnSpc>
              <a:spcBef>
                <a:spcPct val="0"/>
              </a:spcBef>
              <a:spcAft>
                <a:spcPct val="0"/>
              </a:spcAft>
              <a:buClrTx/>
              <a:buSzTx/>
              <a:buFont typeface="Wingdings" panose="05000000000000000000" charset="0"/>
              <a:buChar char=""/>
              <a:defRPr/>
            </a:pPr>
            <a:r>
              <a:rPr kumimoji="0" 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3.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说笑话类</a:t>
            </a:r>
            <a:endPar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1" name="五边形 20"/>
          <p:cNvSpPr/>
          <p:nvPr/>
        </p:nvSpPr>
        <p:spPr>
          <a:xfrm flipH="1">
            <a:off x="301360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五边形 23"/>
          <p:cNvSpPr/>
          <p:nvPr/>
        </p:nvSpPr>
        <p:spPr>
          <a:xfrm flipH="1">
            <a:off x="5385969" y="7161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endPar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1"/>
          <a:stretch>
            <a:fillRect/>
          </a:stretch>
        </p:blipFill>
        <p:spPr>
          <a:xfrm>
            <a:off x="9099550" y="-48895"/>
            <a:ext cx="3088640" cy="1296035"/>
          </a:xfrm>
          <a:prstGeom prst="rect">
            <a:avLst/>
          </a:prstGeom>
        </p:spPr>
      </p:pic>
      <p:pic>
        <p:nvPicPr>
          <p:cNvPr id="6" name="图片 5"/>
          <p:cNvPicPr>
            <a:picLocks noChangeAspect="1"/>
          </p:cNvPicPr>
          <p:nvPr/>
        </p:nvPicPr>
        <p:blipFill>
          <a:blip r:embed="rId2"/>
          <a:stretch>
            <a:fillRect/>
          </a:stretch>
        </p:blipFill>
        <p:spPr>
          <a:xfrm>
            <a:off x="7902575" y="4017010"/>
            <a:ext cx="4285615" cy="2866390"/>
          </a:xfrm>
          <a:prstGeom prst="rect">
            <a:avLst/>
          </a:prstGeom>
        </p:spPr>
      </p:pic>
    </p:spTree>
    <p:custDataLst>
      <p:tags r:id="rId3"/>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97790" y="1661687"/>
            <a:ext cx="11698605" cy="2860675"/>
          </a:xfrm>
          <a:prstGeom prst="rect">
            <a:avLst/>
          </a:prstGeom>
          <a:noFill/>
          <a:ln w="9525">
            <a:noFill/>
            <a:miter lim="800000"/>
          </a:ln>
          <a:effectLst/>
        </p:spPr>
        <p:txBody>
          <a:bodyPr vert="horz" wrap="square" lIns="91440" tIns="45720" rIns="91440" bIns="45720" numCol="1" anchor="ctr" anchorCtr="0" compatLnSpc="1">
            <a:spAutoFit/>
          </a:bodyPr>
          <a:lstStyle/>
          <a:p>
            <a:pPr lvl="0" indent="720090" fontAlgn="base" hangingPunct="0">
              <a:lnSpc>
                <a:spcPct val="150000"/>
              </a:lnSpc>
              <a:spcBef>
                <a:spcPct val="0"/>
              </a:spcBef>
              <a:spcAft>
                <a:spcPct val="0"/>
              </a:spcAft>
              <a:defRPr/>
            </a:pP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可以简单理解为以下三点</a:t>
            </a:r>
            <a:endParaRPr lang="zh-CN" altLang="en-US" sz="2400" b="1"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2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① </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少数民族的民间文学</a:t>
            </a: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是汉族民间文学的</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重要组成部分</a:t>
            </a: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。如盘古神话。</a:t>
            </a:r>
            <a:endParaRPr lang="zh-CN" altLang="en-US" sz="2400"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2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② </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汉族民间文学</a:t>
            </a: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受到少数民族的影响，汉族的许多传说故事也被少数民族吸收。</a:t>
            </a:r>
            <a:endParaRPr lang="zh-CN" altLang="en-US" sz="2400"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2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         如西域传入音乐。</a:t>
            </a:r>
            <a:endParaRPr lang="zh-CN" altLang="en-US" sz="2400"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2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③ </a:t>
            </a: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各少数民族的民间文学</a:t>
            </a: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是相互交流和渗透、互补的。</a:t>
            </a:r>
            <a:endParaRPr lang="zh-CN" altLang="en-US" sz="2400" dirty="0">
              <a:solidFill>
                <a:prstClr val="black"/>
              </a:solidFill>
              <a:latin typeface="微软雅黑" panose="020B0503020204020204" charset="-122"/>
              <a:ea typeface="微软雅黑" panose="020B0503020204020204" charset="-122"/>
              <a:cs typeface="微软雅黑" panose="020B0503020204020204" charset="-122"/>
            </a:endParaRPr>
          </a:p>
          <a:p>
            <a:pPr lvl="0" indent="720090" fontAlgn="base" hangingPunct="0">
              <a:lnSpc>
                <a:spcPct val="12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微软雅黑" panose="020B0503020204020204" charset="-122"/>
              </a:rPr>
              <a:t>          如云南白族与彝族杂居，民歌传唱。</a:t>
            </a:r>
            <a:endParaRPr lang="zh-CN" altLang="en-US" sz="2400"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97790" y="475829"/>
            <a:ext cx="7632054" cy="621773"/>
          </a:xfrm>
          <a:prstGeom prst="rect">
            <a:avLst/>
          </a:prstGeom>
        </p:spPr>
        <p:txBody>
          <a:bodyPr wrap="square">
            <a:spAutoFit/>
          </a:bodyPr>
          <a:lstStyle/>
          <a:p>
            <a:pPr lvl="0" indent="457200" fontAlgn="base" hangingPunct="0">
              <a:lnSpc>
                <a:spcPct val="150000"/>
              </a:lnSpc>
              <a:spcBef>
                <a:spcPct val="0"/>
              </a:spcBef>
              <a:spcAft>
                <a:spcPct val="0"/>
              </a:spcAft>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12.2</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历史交流中的</a:t>
            </a:r>
            <a:r>
              <a:rPr lang="zh-CN" altLang="en-US" sz="2600" b="1" dirty="0">
                <a:solidFill>
                  <a:srgbClr val="FF0000"/>
                </a:solidFill>
                <a:latin typeface="微软雅黑" panose="020B0503020204020204" charset="-122"/>
                <a:ea typeface="微软雅黑" panose="020B0503020204020204" charset="-122"/>
                <a:cs typeface="Calibri" panose="020F0502020204030204" charset="0"/>
              </a:rPr>
              <a:t>互渗互补</a:t>
            </a:r>
            <a:endParaRPr kumimoji="0" lang="zh-CN" altLang="en-US" sz="26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p:txBody>
      </p:sp>
      <p:pic>
        <p:nvPicPr>
          <p:cNvPr id="2" name="图片 1"/>
          <p:cNvPicPr>
            <a:picLocks noChangeAspect="1"/>
          </p:cNvPicPr>
          <p:nvPr/>
        </p:nvPicPr>
        <p:blipFill>
          <a:blip r:embed="rId1"/>
          <a:stretch>
            <a:fillRect/>
          </a:stretch>
        </p:blipFill>
        <p:spPr>
          <a:xfrm>
            <a:off x="9000490" y="-19050"/>
            <a:ext cx="3257550" cy="1116330"/>
          </a:xfrm>
          <a:prstGeom prst="rect">
            <a:avLst/>
          </a:prstGeom>
        </p:spPr>
      </p:pic>
      <p:pic>
        <p:nvPicPr>
          <p:cNvPr id="3" name="图片 2"/>
          <p:cNvPicPr>
            <a:picLocks noChangeAspect="1"/>
          </p:cNvPicPr>
          <p:nvPr/>
        </p:nvPicPr>
        <p:blipFill>
          <a:blip r:embed="rId2"/>
          <a:stretch>
            <a:fillRect/>
          </a:stretch>
        </p:blipFill>
        <p:spPr>
          <a:xfrm>
            <a:off x="5610225" y="4496435"/>
            <a:ext cx="1905000" cy="2360930"/>
          </a:xfrm>
          <a:prstGeom prst="rect">
            <a:avLst/>
          </a:prstGeom>
        </p:spPr>
      </p:pic>
      <p:pic>
        <p:nvPicPr>
          <p:cNvPr id="6" name="图片 5"/>
          <p:cNvPicPr>
            <a:picLocks noChangeAspect="1"/>
          </p:cNvPicPr>
          <p:nvPr/>
        </p:nvPicPr>
        <p:blipFill>
          <a:blip r:embed="rId3"/>
          <a:stretch>
            <a:fillRect/>
          </a:stretch>
        </p:blipFill>
        <p:spPr>
          <a:xfrm>
            <a:off x="8209915" y="4535805"/>
            <a:ext cx="4048125" cy="2321560"/>
          </a:xfrm>
          <a:prstGeom prst="rect">
            <a:avLst/>
          </a:prstGeom>
        </p:spPr>
      </p:pic>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0075" y="1721485"/>
            <a:ext cx="11003915" cy="286131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闻名世界的“灰姑娘”故事的最早文字记载是唐代段成式《酉阳杂俎》中的（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A:《毛衣女》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B:《白水素女》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C:《叶限》</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D:《百鸟衣》</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0075" y="1721485"/>
            <a:ext cx="11003915" cy="286131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闻名世界的“灰姑娘”故事的最早文字记载是唐代段成式《酉阳杂俎》中的（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A:《毛衣女》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B:《白水素女》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C:《叶限》</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D:《百鸟衣》</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0075" y="1721485"/>
            <a:ext cx="11003915" cy="286131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《乐府诗集》是（ ）编著的</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A:郭茂倩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B:冯梦龙</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C:干宝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D:蒲松龄</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0075" y="1721485"/>
            <a:ext cx="11003915" cy="286131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《乐府诗集》是（ ）编著的</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A:郭茂倩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B:冯梦龙</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C:干宝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D:蒲松龄</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0075" y="1721485"/>
            <a:ext cx="11003915" cy="286131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屈原依据民间祭祀歌谣再创作了（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A:《离骚》</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B:《九歌》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C:《天问》</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D:《聊斋志异》</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0075" y="1721485"/>
            <a:ext cx="11003915" cy="286131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屈原依据民间祭祀歌谣再创作了（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A:《离骚》</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FF0000"/>
                </a:solidFill>
                <a:latin typeface="微软雅黑" panose="020B0503020204020204" charset="-122"/>
                <a:ea typeface="微软雅黑" panose="020B0503020204020204" charset="-122"/>
                <a:cs typeface="微软雅黑" panose="020B0503020204020204" charset="-122"/>
              </a:rPr>
              <a:t>B:《九歌》</a:t>
            </a:r>
            <a:r>
              <a:rPr sz="2400" b="0">
                <a:solidFill>
                  <a:srgbClr val="1F2D3D"/>
                </a:solidFill>
                <a:latin typeface="微软雅黑" panose="020B0503020204020204" charset="-122"/>
                <a:ea typeface="微软雅黑" panose="020B0503020204020204" charset="-122"/>
                <a:cs typeface="微软雅黑" panose="020B0503020204020204" charset="-122"/>
              </a:rPr>
              <a:t> </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C:《天问》</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D:《聊斋志异》</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17691" y="1180020"/>
            <a:ext cx="11449050" cy="3569970"/>
            <a:chOff x="-131666" y="1180019"/>
            <a:chExt cx="11449050" cy="3569970"/>
          </a:xfrm>
        </p:grpSpPr>
        <p:sp>
          <p:nvSpPr>
            <p:cNvPr id="3" name="圆角矩形 2"/>
            <p:cNvSpPr/>
            <p:nvPr/>
          </p:nvSpPr>
          <p:spPr>
            <a:xfrm>
              <a:off x="-131666" y="1968285"/>
              <a:ext cx="4648145" cy="18868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第十二章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各族民间文学的交流整合</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p:cNvSpPr/>
            <p:nvPr/>
          </p:nvSpPr>
          <p:spPr>
            <a:xfrm>
              <a:off x="5234229" y="1180019"/>
              <a:ext cx="5926123"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发生学意义上的多源共生</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0" name="圆角矩形 9"/>
            <p:cNvSpPr/>
            <p:nvPr/>
          </p:nvSpPr>
          <p:spPr>
            <a:xfrm>
              <a:off x="5324972" y="2626579"/>
              <a:ext cx="57446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历史交流上的互渗互补</a:t>
              </a:r>
              <a:endParaRPr kumimoji="1" lang="zh-CN" altLang="en-US" sz="2800" dirty="0">
                <a:solidFill>
                  <a:schemeClr val="tx1"/>
                </a:solidFill>
                <a:latin typeface="DengXian" panose="02010600030101010101" pitchFamily="2" charset="-122"/>
                <a:ea typeface="DengXian" panose="02010600030101010101" pitchFamily="2" charset="-122"/>
              </a:endParaRPr>
            </a:p>
          </p:txBody>
        </p:sp>
        <p:sp>
          <p:nvSpPr>
            <p:cNvPr id="11" name="圆角矩形 10"/>
            <p:cNvSpPr/>
            <p:nvPr/>
          </p:nvSpPr>
          <p:spPr>
            <a:xfrm>
              <a:off x="5324889" y="4064824"/>
              <a:ext cx="5992495" cy="685165"/>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国家统一过程中的交融整合</a:t>
              </a:r>
              <a:endParaRPr kumimoji="1" lang="zh-CN" altLang="en-US" sz="2800" dirty="0">
                <a:solidFill>
                  <a:schemeClr val="bg1"/>
                </a:solidFill>
                <a:latin typeface="DengXian" panose="02010600030101010101" pitchFamily="2" charset="-122"/>
                <a:ea typeface="DengXian" panose="02010600030101010101" pitchFamily="2" charset="-122"/>
              </a:endParaRPr>
            </a:p>
          </p:txBody>
        </p:sp>
        <p:cxnSp>
          <p:nvCxnSpPr>
            <p:cNvPr id="20" name="直线连接符 19"/>
            <p:cNvCxnSpPr>
              <a:stCxn id="3" idx="3"/>
              <a:endCxn id="9" idx="1"/>
            </p:cNvCxnSpPr>
            <p:nvPr/>
          </p:nvCxnSpPr>
          <p:spPr>
            <a:xfrm flipV="1">
              <a:off x="4516479" y="1481506"/>
              <a:ext cx="717750" cy="1430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0" idx="1"/>
            </p:cNvCxnSpPr>
            <p:nvPr/>
          </p:nvCxnSpPr>
          <p:spPr>
            <a:xfrm>
              <a:off x="4516479" y="2911701"/>
              <a:ext cx="808493" cy="12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1" idx="1"/>
            </p:cNvCxnSpPr>
            <p:nvPr/>
          </p:nvCxnSpPr>
          <p:spPr>
            <a:xfrm>
              <a:off x="4516479" y="2912336"/>
              <a:ext cx="808355" cy="1495425"/>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0280" y="1917839"/>
            <a:ext cx="11899900" cy="3984625"/>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hangingPunct="0">
              <a:lnSpc>
                <a:spcPct val="150000"/>
              </a:lnSpc>
              <a:spcBef>
                <a:spcPct val="0"/>
              </a:spcBef>
              <a:spcAft>
                <a:spcPct val="0"/>
              </a:spcAft>
              <a:defRPr/>
            </a:pP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表现在</a:t>
            </a:r>
            <a:r>
              <a:rPr lang="zh-CN" altLang="en-US" sz="2200" dirty="0">
                <a:solidFill>
                  <a:prstClr val="black"/>
                </a:solidFill>
                <a:latin typeface="微软雅黑" panose="020B0503020204020204" charset="-122"/>
                <a:ea typeface="微软雅黑" panose="020B0503020204020204" charset="-122"/>
                <a:cs typeface="Calibri" panose="020F0502020204030204" charset="0"/>
              </a:rPr>
              <a:t>：</a:t>
            </a:r>
            <a:endParaRPr lang="zh-CN" altLang="en-US" sz="2200" dirty="0">
              <a:solidFill>
                <a:prstClr val="black"/>
              </a:solidFill>
              <a:latin typeface="微软雅黑" panose="020B0503020204020204" charset="-122"/>
              <a:ea typeface="微软雅黑" panose="020B0503020204020204" charset="-122"/>
              <a:cs typeface="Calibri" panose="020F0502020204030204" charset="0"/>
            </a:endParaRPr>
          </a:p>
          <a:p>
            <a:pPr lvl="0" fontAlgn="base" hangingPunct="0">
              <a:lnSpc>
                <a:spcPct val="125000"/>
              </a:lnSpc>
              <a:spcBef>
                <a:spcPts val="0"/>
              </a:spcBef>
              <a:spcAft>
                <a:spcPts val="0"/>
              </a:spcAft>
              <a:defRPr/>
            </a:pPr>
            <a:r>
              <a:rPr lang="en-US" sz="2200" b="1" dirty="0">
                <a:solidFill>
                  <a:prstClr val="black"/>
                </a:solidFill>
                <a:latin typeface="微软雅黑" panose="020B0503020204020204" charset="-122"/>
                <a:ea typeface="微软雅黑" panose="020B0503020204020204" charset="-122"/>
                <a:cs typeface="Calibri" panose="020F0502020204030204" charset="0"/>
              </a:rPr>
              <a:t>1. </a:t>
            </a:r>
            <a:r>
              <a:rPr lang="zh-CN" altLang="en-US" sz="2200" b="1" dirty="0">
                <a:solidFill>
                  <a:srgbClr val="FF0000"/>
                </a:solidFill>
                <a:latin typeface="微软雅黑" panose="020B0503020204020204" charset="-122"/>
                <a:ea typeface="微软雅黑" panose="020B0503020204020204" charset="-122"/>
                <a:cs typeface="Calibri" panose="020F0502020204030204" charset="0"/>
              </a:rPr>
              <a:t>一源分流的亲缘民族</a:t>
            </a: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中保存着一些共同的民族文学传统。     </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如：今天的瑶、畲shē、</a:t>
            </a:r>
            <a:endPar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endParaRPr>
          </a:p>
          <a:p>
            <a:pPr lvl="0" fontAlgn="base" hangingPunct="0">
              <a:lnSpc>
                <a:spcPct val="125000"/>
              </a:lnSpc>
              <a:spcBef>
                <a:spcPts val="0"/>
              </a:spcBef>
              <a:spcAft>
                <a:spcPts val="0"/>
              </a:spcAft>
              <a:defRPr/>
            </a:pP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     苗族中都有以盘瓠为中心的族源神话。</a:t>
            </a:r>
            <a:r>
              <a:rPr lang="zh-CN" altLang="en-US" sz="2000" dirty="0">
                <a:solidFill>
                  <a:prstClr val="black"/>
                </a:solidFill>
                <a:latin typeface="楷体" panose="02010609060101010101" pitchFamily="49" charset="-122"/>
                <a:ea typeface="楷体" panose="02010609060101010101" pitchFamily="49" charset="-122"/>
                <a:cs typeface="Calibri" panose="020F0502020204030204" charset="0"/>
              </a:rPr>
              <a:t>盘瓠</a:t>
            </a:r>
            <a:r>
              <a:rPr lang="zh-CN" altLang="en-US"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hù</a:t>
            </a:r>
            <a:r>
              <a:rPr lang="zh-CN" altLang="en-US" sz="2000" dirty="0">
                <a:latin typeface="楷体" panose="02010609060101010101" pitchFamily="49" charset="-122"/>
                <a:ea typeface="楷体" panose="02010609060101010101" pitchFamily="49" charset="-122"/>
              </a:rPr>
              <a:t>），中国古代神话中的人物。</a:t>
            </a:r>
            <a:endParaRPr lang="zh-CN" altLang="en-US" sz="2000" dirty="0">
              <a:solidFill>
                <a:prstClr val="black"/>
              </a:solidFill>
              <a:latin typeface="楷体" panose="02010609060101010101" pitchFamily="49" charset="-122"/>
              <a:ea typeface="楷体" panose="02010609060101010101" pitchFamily="49" charset="-122"/>
              <a:cs typeface="Calibri" panose="020F0502020204030204" charset="0"/>
            </a:endParaRPr>
          </a:p>
          <a:p>
            <a:pPr lvl="0" fontAlgn="base" hangingPunct="0">
              <a:lnSpc>
                <a:spcPct val="125000"/>
              </a:lnSpc>
              <a:spcBef>
                <a:spcPts val="0"/>
              </a:spcBef>
              <a:spcAft>
                <a:spcPts val="0"/>
              </a:spcAft>
              <a:defRPr/>
            </a:pPr>
            <a:r>
              <a:rPr lang="en-US" sz="2200" b="1" dirty="0">
                <a:solidFill>
                  <a:prstClr val="black"/>
                </a:solidFill>
                <a:latin typeface="微软雅黑" panose="020B0503020204020204" charset="-122"/>
                <a:ea typeface="微软雅黑" panose="020B0503020204020204" charset="-122"/>
                <a:cs typeface="Calibri" panose="020F0502020204030204" charset="0"/>
              </a:rPr>
              <a:t>2. </a:t>
            </a:r>
            <a:r>
              <a:rPr lang="zh-CN" altLang="en-US" sz="2200" b="1" dirty="0">
                <a:solidFill>
                  <a:srgbClr val="FF0000"/>
                </a:solidFill>
                <a:latin typeface="微软雅黑" panose="020B0503020204020204" charset="-122"/>
                <a:ea typeface="微软雅黑" panose="020B0503020204020204" charset="-122"/>
                <a:cs typeface="Calibri" panose="020F0502020204030204" charset="0"/>
              </a:rPr>
              <a:t>汉语和汉族民间文学</a:t>
            </a: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起到的某种“标准化”作用上。</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汉族作为凝聚中心起到特殊的作用</a:t>
            </a:r>
            <a:endPar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720090" fontAlgn="base" hangingPunct="0">
              <a:lnSpc>
                <a:spcPct val="125000"/>
              </a:lnSpc>
              <a:spcBef>
                <a:spcPts val="0"/>
              </a:spcBef>
              <a:spcAft>
                <a:spcPts val="0"/>
              </a:spcAft>
              <a:defRPr/>
            </a:pP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如：</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刘三姐</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歌词多为壮族人民以汉语创编。</a:t>
            </a:r>
            <a:endPar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endParaRPr>
          </a:p>
          <a:p>
            <a:pPr lvl="0" fontAlgn="base" hangingPunct="0">
              <a:lnSpc>
                <a:spcPct val="125000"/>
              </a:lnSpc>
              <a:spcBef>
                <a:spcPts val="0"/>
              </a:spcBef>
              <a:spcAft>
                <a:spcPts val="0"/>
              </a:spcAft>
              <a:defRPr/>
            </a:pPr>
            <a:r>
              <a:rPr lang="en-US" sz="2200" b="1" dirty="0">
                <a:solidFill>
                  <a:prstClr val="black"/>
                </a:solidFill>
                <a:latin typeface="微软雅黑" panose="020B0503020204020204" charset="-122"/>
                <a:ea typeface="微软雅黑" panose="020B0503020204020204" charset="-122"/>
                <a:cs typeface="Calibri" panose="020F0502020204030204" charset="0"/>
              </a:rPr>
              <a:t>3. </a:t>
            </a:r>
            <a:r>
              <a:rPr lang="zh-CN" altLang="en-US" sz="2200" b="1" dirty="0">
                <a:solidFill>
                  <a:srgbClr val="FF0000"/>
                </a:solidFill>
                <a:latin typeface="微软雅黑" panose="020B0503020204020204" charset="-122"/>
                <a:ea typeface="微软雅黑" panose="020B0503020204020204" charset="-122"/>
                <a:cs typeface="Calibri" panose="020F0502020204030204" charset="0"/>
              </a:rPr>
              <a:t>汉语</a:t>
            </a: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作为强势语种对少数民族民间文学的影响。</a:t>
            </a:r>
            <a:endParaRPr lang="en-US" altLang="zh-CN" sz="2200" b="1"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25000"/>
              </a:lnSpc>
              <a:spcBef>
                <a:spcPts val="0"/>
              </a:spcBef>
              <a:spcAft>
                <a:spcPts val="0"/>
              </a:spcAft>
              <a:defRPr/>
            </a:pP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如：仡</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en-US" altLang="zh-CN" sz="2200" dirty="0" err="1">
                <a:solidFill>
                  <a:prstClr val="black"/>
                </a:solidFill>
                <a:latin typeface="楷体" panose="02010609060101010101" pitchFamily="49" charset="-122"/>
                <a:ea typeface="楷体" panose="02010609060101010101" pitchFamily="49" charset="-122"/>
                <a:cs typeface="Calibri" panose="020F0502020204030204" charset="0"/>
              </a:rPr>
              <a:t>gē</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佬</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en-US" altLang="zh-CN" sz="2200" dirty="0" err="1">
                <a:solidFill>
                  <a:prstClr val="black"/>
                </a:solidFill>
                <a:latin typeface="楷体" panose="02010609060101010101" pitchFamily="49" charset="-122"/>
                <a:ea typeface="楷体" panose="02010609060101010101" pitchFamily="49" charset="-122"/>
                <a:cs typeface="Calibri" panose="020F0502020204030204" charset="0"/>
              </a:rPr>
              <a:t>lǎo</a:t>
            </a:r>
            <a:r>
              <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rPr>
              <a:t>)</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族将汉语成为日常用语。</a:t>
            </a:r>
            <a:endPar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endParaRPr>
          </a:p>
          <a:p>
            <a:pPr lvl="0" fontAlgn="base" hangingPunct="0">
              <a:lnSpc>
                <a:spcPct val="125000"/>
              </a:lnSpc>
              <a:spcBef>
                <a:spcPts val="0"/>
              </a:spcBef>
              <a:spcAft>
                <a:spcPts val="0"/>
              </a:spcAft>
              <a:defRPr/>
            </a:pPr>
            <a:r>
              <a:rPr lang="en-US" sz="2200" b="1" dirty="0">
                <a:solidFill>
                  <a:prstClr val="black"/>
                </a:solidFill>
                <a:latin typeface="微软雅黑" panose="020B0503020204020204" charset="-122"/>
                <a:ea typeface="微软雅黑" panose="020B0503020204020204" charset="-122"/>
                <a:cs typeface="Calibri" panose="020F0502020204030204" charset="0"/>
              </a:rPr>
              <a:t>4. </a:t>
            </a: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少数民族的优秀民间文学作品不断被发现并迅速得到全国的认同，成为整个中华民族的财富</a:t>
            </a:r>
            <a:endParaRPr lang="zh-CN" altLang="en-US" sz="2200" b="1" dirty="0">
              <a:solidFill>
                <a:prstClr val="black"/>
              </a:solidFill>
              <a:latin typeface="微软雅黑" panose="020B0503020204020204" charset="-122"/>
              <a:ea typeface="微软雅黑" panose="020B0503020204020204" charset="-122"/>
              <a:cs typeface="Calibri" panose="020F0502020204030204" charset="0"/>
            </a:endParaRPr>
          </a:p>
          <a:p>
            <a:pPr lvl="0" fontAlgn="base" hangingPunct="0">
              <a:lnSpc>
                <a:spcPct val="125000"/>
              </a:lnSpc>
              <a:spcBef>
                <a:spcPts val="0"/>
              </a:spcBef>
              <a:spcAft>
                <a:spcPts val="0"/>
              </a:spcAft>
              <a:defRPr/>
            </a:pPr>
            <a:r>
              <a:rPr lang="zh-CN" altLang="en-US" sz="2200" b="1" dirty="0">
                <a:solidFill>
                  <a:prstClr val="black"/>
                </a:solidFill>
                <a:latin typeface="微软雅黑" panose="020B0503020204020204" charset="-122"/>
                <a:ea typeface="微软雅黑" panose="020B0503020204020204" charset="-122"/>
                <a:cs typeface="Calibri" panose="020F0502020204030204" charset="0"/>
              </a:rPr>
              <a:t>         </a:t>
            </a:r>
            <a:r>
              <a:rPr lang="zh-CN" altLang="en-US" sz="2200" dirty="0">
                <a:solidFill>
                  <a:prstClr val="black"/>
                </a:solidFill>
                <a:latin typeface="楷体" panose="02010609060101010101" pitchFamily="49" charset="-122"/>
                <a:ea typeface="楷体" panose="02010609060101010101" pitchFamily="49" charset="-122"/>
                <a:cs typeface="Calibri" panose="020F0502020204030204" charset="0"/>
              </a:rPr>
              <a:t>如《阿凡提故事》《阿诗玛》</a:t>
            </a:r>
            <a:endParaRPr lang="en-US" altLang="zh-CN" sz="2200" dirty="0">
              <a:solidFill>
                <a:prstClr val="black"/>
              </a:solidFill>
              <a:latin typeface="楷体" panose="02010609060101010101" pitchFamily="49" charset="-122"/>
              <a:ea typeface="楷体" panose="02010609060101010101" pitchFamily="49" charset="-122"/>
              <a:cs typeface="Calibri" panose="020F0502020204030204" charset="0"/>
            </a:endParaRPr>
          </a:p>
        </p:txBody>
      </p:sp>
      <p:sp>
        <p:nvSpPr>
          <p:cNvPr id="5" name="矩形 4"/>
          <p:cNvSpPr/>
          <p:nvPr/>
        </p:nvSpPr>
        <p:spPr>
          <a:xfrm>
            <a:off x="330280" y="843502"/>
            <a:ext cx="7632054" cy="621773"/>
          </a:xfrm>
          <a:prstGeom prst="rect">
            <a:avLst/>
          </a:prstGeom>
        </p:spPr>
        <p:txBody>
          <a:bodyPr wrap="square">
            <a:spAutoFit/>
          </a:bodyPr>
          <a:lstStyle/>
          <a:p>
            <a:pPr lvl="0" fontAlgn="base" hangingPunct="0">
              <a:lnSpc>
                <a:spcPct val="150000"/>
              </a:lnSpc>
              <a:spcBef>
                <a:spcPct val="0"/>
              </a:spcBef>
              <a:spcAft>
                <a:spcPct val="0"/>
              </a:spcAft>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12.3</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国家统一过程中的</a:t>
            </a:r>
            <a:r>
              <a:rPr lang="zh-CN" altLang="en-US" sz="2600" b="1" dirty="0">
                <a:solidFill>
                  <a:srgbClr val="FF0000"/>
                </a:solidFill>
                <a:latin typeface="微软雅黑" panose="020B0503020204020204" charset="-122"/>
                <a:ea typeface="微软雅黑" panose="020B0503020204020204" charset="-122"/>
                <a:cs typeface="Calibri" panose="020F0502020204030204" charset="0"/>
              </a:rPr>
              <a:t>交融整合</a:t>
            </a:r>
            <a:endParaRPr kumimoji="0" lang="zh-CN" altLang="en-US" sz="26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p:txBody>
      </p:sp>
      <p:sp>
        <p:nvSpPr>
          <p:cNvPr id="7" name="五边形 6"/>
          <p:cNvSpPr/>
          <p:nvPr/>
        </p:nvSpPr>
        <p:spPr>
          <a:xfrm flipH="1">
            <a:off x="6014246" y="84350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endParaRPr lang="zh-CN" altLang="zh-CN" sz="2400" b="1">
              <a:latin typeface="微软雅黑" panose="020B0503020204020204" charset="-122"/>
              <a:ea typeface="微软雅黑" panose="020B0503020204020204" charset="-122"/>
            </a:endParaRPr>
          </a:p>
        </p:txBody>
      </p:sp>
      <p:sp>
        <p:nvSpPr>
          <p:cNvPr id="8" name="五角星 7"/>
          <p:cNvSpPr/>
          <p:nvPr/>
        </p:nvSpPr>
        <p:spPr>
          <a:xfrm>
            <a:off x="5527637" y="1022228"/>
            <a:ext cx="244316" cy="2643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图片 1"/>
          <p:cNvPicPr>
            <a:picLocks noChangeAspect="1"/>
          </p:cNvPicPr>
          <p:nvPr/>
        </p:nvPicPr>
        <p:blipFill>
          <a:blip r:embed="rId1"/>
          <a:stretch>
            <a:fillRect/>
          </a:stretch>
        </p:blipFill>
        <p:spPr>
          <a:xfrm>
            <a:off x="8097520" y="3175"/>
            <a:ext cx="4132580" cy="1366520"/>
          </a:xfrm>
          <a:prstGeom prst="rect">
            <a:avLst/>
          </a:prstGeom>
        </p:spPr>
      </p:pic>
    </p:spTree>
    <p:custDataLst>
      <p:tags r:id="rId2"/>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0075" y="1721485"/>
            <a:ext cx="11003915" cy="3415030"/>
          </a:xfrm>
          <a:prstGeom prst="rect">
            <a:avLst/>
          </a:prstGeom>
          <a:noFill/>
          <a:ln w="9525">
            <a:noFill/>
          </a:ln>
        </p:spPr>
        <p:txBody>
          <a:bodyPr wrap="square">
            <a:spAutoFit/>
          </a:bodyPr>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中国民间文学的四大传说是（）</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A:《白蛇传》</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B:《孟姜女》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C:《牛郎织女》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D:《董永和七仙女》</a:t>
            </a:r>
            <a:endParaRPr sz="2400" b="0">
              <a:solidFill>
                <a:srgbClr val="1F2D3D"/>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2400" b="0">
                <a:solidFill>
                  <a:srgbClr val="1F2D3D"/>
                </a:solidFill>
                <a:latin typeface="微软雅黑" panose="020B0503020204020204" charset="-122"/>
                <a:ea typeface="微软雅黑" panose="020B0503020204020204" charset="-122"/>
                <a:cs typeface="微软雅黑" panose="020B0503020204020204" charset="-122"/>
              </a:rPr>
              <a:t>E:《梁山伯与祝英台》</a:t>
            </a:r>
            <a:endParaRPr sz="2400" b="0">
              <a:solidFill>
                <a:srgbClr val="1F2D3D"/>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0075" y="619125"/>
            <a:ext cx="2762250" cy="52197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随堂练习</a:t>
            </a: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tags/tag1.xml><?xml version="1.0" encoding="utf-8"?>
<p:tagLst xmlns:p="http://schemas.openxmlformats.org/presentationml/2006/main">
  <p:tag name="KSO_WM_TEMPLATE_CATEGORY" val="custom"/>
  <p:tag name="KSO_WM_TEMPLATE_INDEX" val="160411"/>
</p:tagLst>
</file>

<file path=ppt/tags/tag10.xml><?xml version="1.0" encoding="utf-8"?>
<p:tagLst xmlns:p="http://schemas.openxmlformats.org/presentationml/2006/main">
  <p:tag name="KSO_WM_TEMPLATE_CATEGORY" val="custom"/>
  <p:tag name="KSO_WM_TEMPLATE_INDEX" val="160411"/>
</p:tagLst>
</file>

<file path=ppt/tags/tag100.xml><?xml version="1.0" encoding="utf-8"?>
<p:tagLst xmlns:p="http://schemas.openxmlformats.org/presentationml/2006/main">
  <p:tag name="KSO_WM_BEAUTIFY_FLAG" val="#wm#"/>
  <p:tag name="KSO_WM_TEMPLATE_CATEGORY" val="custom"/>
  <p:tag name="KSO_WM_TEMPLATE_INDEX" val="160411"/>
</p:tagLst>
</file>

<file path=ppt/tags/tag11.xml><?xml version="1.0" encoding="utf-8"?>
<p:tagLst xmlns:p="http://schemas.openxmlformats.org/presentationml/2006/main">
  <p:tag name="KSO_WM_TEMPLATE_CATEGORY" val="custom"/>
  <p:tag name="KSO_WM_TEMPLATE_INDEX" val="160411"/>
</p:tagLst>
</file>

<file path=ppt/tags/tag12.xml><?xml version="1.0" encoding="utf-8"?>
<p:tagLst xmlns:p="http://schemas.openxmlformats.org/presentationml/2006/main">
  <p:tag name="KSO_WM_TEMPLATE_CATEGORY" val="custom"/>
  <p:tag name="KSO_WM_TEMPLATE_INDEX" val="160411"/>
</p:tagLst>
</file>

<file path=ppt/tags/tag13.xml><?xml version="1.0" encoding="utf-8"?>
<p:tagLst xmlns:p="http://schemas.openxmlformats.org/presentationml/2006/main">
  <p:tag name="KSO_WM_BEAUTIFY_FLAG" val="#wm#"/>
  <p:tag name="KSO_WM_TEMPLATE_CATEGORY" val="custom"/>
  <p:tag name="KSO_WM_TEMPLATE_INDEX" val="160411"/>
</p:tagLst>
</file>

<file path=ppt/tags/tag14.xml><?xml version="1.0" encoding="utf-8"?>
<p:tagLst xmlns:p="http://schemas.openxmlformats.org/presentationml/2006/main">
  <p:tag name="KSO_WM_BEAUTIFY_FLAG" val="#wm#"/>
  <p:tag name="KSO_WM_TEMPLATE_CATEGORY" val="custom"/>
  <p:tag name="KSO_WM_TEMPLATE_INDEX" val="160411"/>
</p:tagLst>
</file>

<file path=ppt/tags/tag15.xml><?xml version="1.0" encoding="utf-8"?>
<p:tagLst xmlns:p="http://schemas.openxmlformats.org/presentationml/2006/main">
  <p:tag name="KSO_WM_TEMPLATE_CATEGORY" val="custom"/>
  <p:tag name="KSO_WM_TEMPLATE_INDEX" val="160411"/>
</p:tagLst>
</file>

<file path=ppt/tags/tag16.xml><?xml version="1.0" encoding="utf-8"?>
<p:tagLst xmlns:p="http://schemas.openxmlformats.org/presentationml/2006/main">
  <p:tag name="KSO_WM_TEMPLATE_CATEGORY" val="custom"/>
  <p:tag name="KSO_WM_TEMPLATE_INDEX" val="160411"/>
</p:tagLst>
</file>

<file path=ppt/tags/tag17.xml><?xml version="1.0" encoding="utf-8"?>
<p:tagLst xmlns:p="http://schemas.openxmlformats.org/presentationml/2006/main">
  <p:tag name="KSO_WM_BEAUTIFY_FLAG" val="#wm#"/>
  <p:tag name="KSO_WM_TEMPLATE_CATEGORY" val="custom"/>
  <p:tag name="KSO_WM_TEMPLATE_INDEX" val="160411"/>
</p:tagLst>
</file>

<file path=ppt/tags/tag18.xml><?xml version="1.0" encoding="utf-8"?>
<p:tagLst xmlns:p="http://schemas.openxmlformats.org/presentationml/2006/main">
  <p:tag name="KSO_WM_BEAUTIFY_FLAG" val="#wm#"/>
  <p:tag name="KSO_WM_TEMPLATE_CATEGORY" val="custom"/>
  <p:tag name="KSO_WM_TEMPLATE_INDEX" val="160411"/>
</p:tagLst>
</file>

<file path=ppt/tags/tag19.xml><?xml version="1.0" encoding="utf-8"?>
<p:tagLst xmlns:p="http://schemas.openxmlformats.org/presentationml/2006/main">
  <p:tag name="KSO_WM_BEAUTIFY_FLAG" val="#wm#"/>
  <p:tag name="KSO_WM_TEMPLATE_CATEGORY" val="custom"/>
  <p:tag name="KSO_WM_TEMPLATE_INDEX" val="160411"/>
</p:tagLst>
</file>

<file path=ppt/tags/tag2.xml><?xml version="1.0" encoding="utf-8"?>
<p:tagLst xmlns:p="http://schemas.openxmlformats.org/presentationml/2006/main">
  <p:tag name="KSO_WM_TEMPLATE_CATEGORY" val="custom"/>
  <p:tag name="KSO_WM_TEMPLATE_INDEX" val="160411"/>
</p:tagLst>
</file>

<file path=ppt/tags/tag20.xml><?xml version="1.0" encoding="utf-8"?>
<p:tagLst xmlns:p="http://schemas.openxmlformats.org/presentationml/2006/main">
  <p:tag name="KSO_WM_BEAUTIFY_FLAG" val="#wm#"/>
  <p:tag name="KSO_WM_TEMPLATE_CATEGORY" val="custom"/>
  <p:tag name="KSO_WM_TEMPLATE_INDEX" val="160411"/>
</p:tagLst>
</file>

<file path=ppt/tags/tag21.xml><?xml version="1.0" encoding="utf-8"?>
<p:tagLst xmlns:p="http://schemas.openxmlformats.org/presentationml/2006/main">
  <p:tag name="KSO_WM_BEAUTIFY_FLAG" val="#wm#"/>
  <p:tag name="KSO_WM_TEMPLATE_CATEGORY" val="custom"/>
  <p:tag name="KSO_WM_TEMPLATE_INDEX" val="160411"/>
</p:tagLst>
</file>

<file path=ppt/tags/tag22.xml><?xml version="1.0" encoding="utf-8"?>
<p:tagLst xmlns:p="http://schemas.openxmlformats.org/presentationml/2006/main">
  <p:tag name="KSO_WM_BEAUTIFY_FLAG" val="#wm#"/>
  <p:tag name="KSO_WM_TEMPLATE_CATEGORY" val="custom"/>
  <p:tag name="KSO_WM_TEMPLATE_INDEX" val="160411"/>
</p:tagLst>
</file>

<file path=ppt/tags/tag23.xml><?xml version="1.0" encoding="utf-8"?>
<p:tagLst xmlns:p="http://schemas.openxmlformats.org/presentationml/2006/main">
  <p:tag name="KSO_WM_BEAUTIFY_FLAG" val="#wm#"/>
  <p:tag name="KSO_WM_TEMPLATE_CATEGORY" val="custom"/>
  <p:tag name="KSO_WM_TEMPLATE_INDEX" val="160411"/>
</p:tagLst>
</file>

<file path=ppt/tags/tag24.xml><?xml version="1.0" encoding="utf-8"?>
<p:tagLst xmlns:p="http://schemas.openxmlformats.org/presentationml/2006/main">
  <p:tag name="KSO_WM_BEAUTIFY_FLAG" val="#wm#"/>
  <p:tag name="KSO_WM_TEMPLATE_CATEGORY" val="custom"/>
  <p:tag name="KSO_WM_TEMPLATE_INDEX" val="160411"/>
</p:tagLst>
</file>

<file path=ppt/tags/tag25.xml><?xml version="1.0" encoding="utf-8"?>
<p:tagLst xmlns:p="http://schemas.openxmlformats.org/presentationml/2006/main">
  <p:tag name="KSO_WM_BEAUTIFY_FLAG" val="#wm#"/>
  <p:tag name="KSO_WM_TEMPLATE_CATEGORY" val="custom"/>
  <p:tag name="KSO_WM_TEMPLATE_INDEX" val="160411"/>
</p:tagLst>
</file>

<file path=ppt/tags/tag26.xml><?xml version="1.0" encoding="utf-8"?>
<p:tagLst xmlns:p="http://schemas.openxmlformats.org/presentationml/2006/main">
  <p:tag name="KSO_WM_BEAUTIFY_FLAG" val="#wm#"/>
  <p:tag name="KSO_WM_TEMPLATE_CATEGORY" val="custom"/>
  <p:tag name="KSO_WM_TEMPLATE_INDEX" val="160411"/>
</p:tagLst>
</file>

<file path=ppt/tags/tag27.xml><?xml version="1.0" encoding="utf-8"?>
<p:tagLst xmlns:p="http://schemas.openxmlformats.org/presentationml/2006/main">
  <p:tag name="KSO_WM_BEAUTIFY_FLAG" val="#wm#"/>
  <p:tag name="KSO_WM_TEMPLATE_CATEGORY" val="custom"/>
  <p:tag name="KSO_WM_TEMPLATE_INDEX" val="160411"/>
</p:tagLst>
</file>

<file path=ppt/tags/tag28.xml><?xml version="1.0" encoding="utf-8"?>
<p:tagLst xmlns:p="http://schemas.openxmlformats.org/presentationml/2006/main">
  <p:tag name="KSO_WM_BEAUTIFY_FLAG" val="#wm#"/>
  <p:tag name="KSO_WM_TEMPLATE_CATEGORY" val="custom"/>
  <p:tag name="KSO_WM_TEMPLATE_INDEX" val="160411"/>
</p:tagLst>
</file>

<file path=ppt/tags/tag29.xml><?xml version="1.0" encoding="utf-8"?>
<p:tagLst xmlns:p="http://schemas.openxmlformats.org/presentationml/2006/main">
  <p:tag name="KSO_WM_BEAUTIFY_FLAG" val="#wm#"/>
  <p:tag name="KSO_WM_TEMPLATE_CATEGORY" val="custom"/>
  <p:tag name="KSO_WM_TEMPLATE_INDEX" val="160411"/>
</p:tagLst>
</file>

<file path=ppt/tags/tag3.xml><?xml version="1.0" encoding="utf-8"?>
<p:tagLst xmlns:p="http://schemas.openxmlformats.org/presentationml/2006/main">
  <p:tag name="KSO_WM_TEMPLATE_CATEGORY" val="custom"/>
  <p:tag name="KSO_WM_TEMPLATE_INDEX" val="160411"/>
</p:tagLst>
</file>

<file path=ppt/tags/tag30.xml><?xml version="1.0" encoding="utf-8"?>
<p:tagLst xmlns:p="http://schemas.openxmlformats.org/presentationml/2006/main">
  <p:tag name="KSO_WM_BEAUTIFY_FLAG" val="#wm#"/>
  <p:tag name="KSO_WM_TEMPLATE_CATEGORY" val="custom"/>
  <p:tag name="KSO_WM_TEMPLATE_INDEX" val="160411"/>
</p:tagLst>
</file>

<file path=ppt/tags/tag31.xml><?xml version="1.0" encoding="utf-8"?>
<p:tagLst xmlns:p="http://schemas.openxmlformats.org/presentationml/2006/main">
  <p:tag name="KSO_WM_BEAUTIFY_FLAG" val="#wm#"/>
  <p:tag name="KSO_WM_TEMPLATE_CATEGORY" val="custom"/>
  <p:tag name="KSO_WM_TEMPLATE_INDEX" val="160411"/>
</p:tagLst>
</file>

<file path=ppt/tags/tag32.xml><?xml version="1.0" encoding="utf-8"?>
<p:tagLst xmlns:p="http://schemas.openxmlformats.org/presentationml/2006/main">
  <p:tag name="KSO_WM_BEAUTIFY_FLAG" val="#wm#"/>
  <p:tag name="KSO_WM_TEMPLATE_CATEGORY" val="custom"/>
  <p:tag name="KSO_WM_TEMPLATE_INDEX" val="160411"/>
</p:tagLst>
</file>

<file path=ppt/tags/tag33.xml><?xml version="1.0" encoding="utf-8"?>
<p:tagLst xmlns:p="http://schemas.openxmlformats.org/presentationml/2006/main">
  <p:tag name="KSO_WM_BEAUTIFY_FLAG" val="#wm#"/>
  <p:tag name="KSO_WM_TEMPLATE_CATEGORY" val="custom"/>
  <p:tag name="KSO_WM_TEMPLATE_INDEX" val="160411"/>
</p:tagLst>
</file>

<file path=ppt/tags/tag34.xml><?xml version="1.0" encoding="utf-8"?>
<p:tagLst xmlns:p="http://schemas.openxmlformats.org/presentationml/2006/main">
  <p:tag name="KSO_WM_BEAUTIFY_FLAG" val="#wm#"/>
  <p:tag name="KSO_WM_TEMPLATE_CATEGORY" val="custom"/>
  <p:tag name="KSO_WM_TEMPLATE_INDEX" val="160411"/>
</p:tagLst>
</file>

<file path=ppt/tags/tag35.xml><?xml version="1.0" encoding="utf-8"?>
<p:tagLst xmlns:p="http://schemas.openxmlformats.org/presentationml/2006/main">
  <p:tag name="KSO_WM_BEAUTIFY_FLAG" val="#wm#"/>
  <p:tag name="KSO_WM_TEMPLATE_CATEGORY" val="custom"/>
  <p:tag name="KSO_WM_TEMPLATE_INDEX" val="160411"/>
</p:tagLst>
</file>

<file path=ppt/tags/tag36.xml><?xml version="1.0" encoding="utf-8"?>
<p:tagLst xmlns:p="http://schemas.openxmlformats.org/presentationml/2006/main">
  <p:tag name="KSO_WM_BEAUTIFY_FLAG" val="#wm#"/>
  <p:tag name="KSO_WM_TEMPLATE_CATEGORY" val="custom"/>
  <p:tag name="KSO_WM_TEMPLATE_INDEX" val="160411"/>
</p:tagLst>
</file>

<file path=ppt/tags/tag37.xml><?xml version="1.0" encoding="utf-8"?>
<p:tagLst xmlns:p="http://schemas.openxmlformats.org/presentationml/2006/main">
  <p:tag name="KSO_WM_BEAUTIFY_FLAG" val="#wm#"/>
  <p:tag name="KSO_WM_TEMPLATE_CATEGORY" val="custom"/>
  <p:tag name="KSO_WM_TEMPLATE_INDEX" val="160411"/>
</p:tagLst>
</file>

<file path=ppt/tags/tag38.xml><?xml version="1.0" encoding="utf-8"?>
<p:tagLst xmlns:p="http://schemas.openxmlformats.org/presentationml/2006/main">
  <p:tag name="KSO_WM_TEMPLATE_CATEGORY" val="custom"/>
  <p:tag name="KSO_WM_TEMPLATE_INDEX" val="160411"/>
</p:tagLst>
</file>

<file path=ppt/tags/tag39.xml><?xml version="1.0" encoding="utf-8"?>
<p:tagLst xmlns:p="http://schemas.openxmlformats.org/presentationml/2006/main">
  <p:tag name="KSO_WM_TEMPLATE_CATEGORY" val="custom"/>
  <p:tag name="KSO_WM_TEMPLATE_INDEX" val="160411"/>
</p:tagLst>
</file>

<file path=ppt/tags/tag4.xml><?xml version="1.0" encoding="utf-8"?>
<p:tagLst xmlns:p="http://schemas.openxmlformats.org/presentationml/2006/main">
  <p:tag name="KSO_WM_TEMPLATE_CATEGORY" val="custom"/>
  <p:tag name="KSO_WM_TEMPLATE_INDEX" val="160411"/>
</p:tagLst>
</file>

<file path=ppt/tags/tag40.xml><?xml version="1.0" encoding="utf-8"?>
<p:tagLst xmlns:p="http://schemas.openxmlformats.org/presentationml/2006/main">
  <p:tag name="KSO_WM_TEMPLATE_CATEGORY" val="custom"/>
  <p:tag name="KSO_WM_TEMPLATE_INDEX" val="160411"/>
</p:tagLst>
</file>

<file path=ppt/tags/tag41.xml><?xml version="1.0" encoding="utf-8"?>
<p:tagLst xmlns:p="http://schemas.openxmlformats.org/presentationml/2006/main">
  <p:tag name="KSO_WM_TEMPLATE_CATEGORY" val="custom"/>
  <p:tag name="KSO_WM_TEMPLATE_INDEX" val="160411"/>
</p:tagLst>
</file>

<file path=ppt/tags/tag42.xml><?xml version="1.0" encoding="utf-8"?>
<p:tagLst xmlns:p="http://schemas.openxmlformats.org/presentationml/2006/main">
  <p:tag name="KSO_WM_TEMPLATE_CATEGORY" val="custom"/>
  <p:tag name="KSO_WM_TEMPLATE_INDEX" val="160411"/>
</p:tagLst>
</file>

<file path=ppt/tags/tag43.xml><?xml version="1.0" encoding="utf-8"?>
<p:tagLst xmlns:p="http://schemas.openxmlformats.org/presentationml/2006/main">
  <p:tag name="KSO_WM_TEMPLATE_CATEGORY" val="custom"/>
  <p:tag name="KSO_WM_TEMPLATE_INDEX" val="160411"/>
</p:tagLst>
</file>

<file path=ppt/tags/tag44.xml><?xml version="1.0" encoding="utf-8"?>
<p:tagLst xmlns:p="http://schemas.openxmlformats.org/presentationml/2006/main">
  <p:tag name="KSO_WM_TEMPLATE_CATEGORY" val="custom"/>
  <p:tag name="KSO_WM_TEMPLATE_INDEX" val="160411"/>
</p:tagLst>
</file>

<file path=ppt/tags/tag45.xml><?xml version="1.0" encoding="utf-8"?>
<p:tagLst xmlns:p="http://schemas.openxmlformats.org/presentationml/2006/main">
  <p:tag name="KSO_WM_TEMPLATE_CATEGORY" val="custom"/>
  <p:tag name="KSO_WM_TEMPLATE_INDEX" val="160411"/>
</p:tagLst>
</file>

<file path=ppt/tags/tag46.xml><?xml version="1.0" encoding="utf-8"?>
<p:tagLst xmlns:p="http://schemas.openxmlformats.org/presentationml/2006/main">
  <p:tag name="KSO_WM_BEAUTIFY_FLAG" val="#wm#"/>
  <p:tag name="KSO_WM_TEMPLATE_CATEGORY" val="custom"/>
  <p:tag name="KSO_WM_TEMPLATE_INDEX" val="160411"/>
</p:tagLst>
</file>

<file path=ppt/tags/tag47.xml><?xml version="1.0" encoding="utf-8"?>
<p:tagLst xmlns:p="http://schemas.openxmlformats.org/presentationml/2006/main">
  <p:tag name="KSO_WM_BEAUTIFY_FLAG" val="#wm#"/>
  <p:tag name="KSO_WM_TEMPLATE_CATEGORY" val="custom"/>
  <p:tag name="KSO_WM_TEMPLATE_INDEX" val="160411"/>
</p:tagLst>
</file>

<file path=ppt/tags/tag48.xml><?xml version="1.0" encoding="utf-8"?>
<p:tagLst xmlns:p="http://schemas.openxmlformats.org/presentationml/2006/main">
  <p:tag name="KSO_WM_BEAUTIFY_FLAG" val="#wm#"/>
  <p:tag name="KSO_WM_TEMPLATE_CATEGORY" val="custom"/>
  <p:tag name="KSO_WM_TEMPLATE_INDEX" val="160411"/>
</p:tagLst>
</file>

<file path=ppt/tags/tag49.xml><?xml version="1.0" encoding="utf-8"?>
<p:tagLst xmlns:p="http://schemas.openxmlformats.org/presentationml/2006/main">
  <p:tag name="KSO_WM_BEAUTIFY_FLAG" val="#wm#"/>
  <p:tag name="KSO_WM_TEMPLATE_CATEGORY" val="custom"/>
  <p:tag name="KSO_WM_TEMPLATE_INDEX" val="160411"/>
</p:tagLst>
</file>

<file path=ppt/tags/tag5.xml><?xml version="1.0" encoding="utf-8"?>
<p:tagLst xmlns:p="http://schemas.openxmlformats.org/presentationml/2006/main">
  <p:tag name="KSO_WM_TEMPLATE_CATEGORY" val="custom"/>
  <p:tag name="KSO_WM_TEMPLATE_INDEX" val="160411"/>
</p:tagLst>
</file>

<file path=ppt/tags/tag50.xml><?xml version="1.0" encoding="utf-8"?>
<p:tagLst xmlns:p="http://schemas.openxmlformats.org/presentationml/2006/main">
  <p:tag name="KSO_WM_BEAUTIFY_FLAG" val="#wm#"/>
  <p:tag name="KSO_WM_TEMPLATE_CATEGORY" val="custom"/>
  <p:tag name="KSO_WM_TEMPLATE_INDEX" val="160411"/>
</p:tagLst>
</file>

<file path=ppt/tags/tag51.xml><?xml version="1.0" encoding="utf-8"?>
<p:tagLst xmlns:p="http://schemas.openxmlformats.org/presentationml/2006/main">
  <p:tag name="KSO_WM_BEAUTIFY_FLAG" val="#wm#"/>
  <p:tag name="KSO_WM_TEMPLATE_CATEGORY" val="custom"/>
  <p:tag name="KSO_WM_TEMPLATE_INDEX" val="160411"/>
</p:tagLst>
</file>

<file path=ppt/tags/tag52.xml><?xml version="1.0" encoding="utf-8"?>
<p:tagLst xmlns:p="http://schemas.openxmlformats.org/presentationml/2006/main">
  <p:tag name="KSO_WM_BEAUTIFY_FLAG" val="#wm#"/>
  <p:tag name="KSO_WM_TEMPLATE_CATEGORY" val="custom"/>
  <p:tag name="KSO_WM_TEMPLATE_INDEX" val="160411"/>
</p:tagLst>
</file>

<file path=ppt/tags/tag53.xml><?xml version="1.0" encoding="utf-8"?>
<p:tagLst xmlns:p="http://schemas.openxmlformats.org/presentationml/2006/main">
  <p:tag name="KSO_WM_BEAUTIFY_FLAG" val="#wm#"/>
  <p:tag name="KSO_WM_TEMPLATE_CATEGORY" val="custom"/>
  <p:tag name="KSO_WM_TEMPLATE_INDEX" val="160411"/>
</p:tagLst>
</file>

<file path=ppt/tags/tag54.xml><?xml version="1.0" encoding="utf-8"?>
<p:tagLst xmlns:p="http://schemas.openxmlformats.org/presentationml/2006/main">
  <p:tag name="KSO_WM_BEAUTIFY_FLAG" val="#wm#"/>
  <p:tag name="KSO_WM_TEMPLATE_CATEGORY" val="custom"/>
  <p:tag name="KSO_WM_TEMPLATE_INDEX" val="160411"/>
</p:tagLst>
</file>

<file path=ppt/tags/tag55.xml><?xml version="1.0" encoding="utf-8"?>
<p:tagLst xmlns:p="http://schemas.openxmlformats.org/presentationml/2006/main">
  <p:tag name="KSO_WM_BEAUTIFY_FLAG" val="#wm#"/>
  <p:tag name="KSO_WM_TEMPLATE_CATEGORY" val="custom"/>
  <p:tag name="KSO_WM_TEMPLATE_INDEX" val="160411"/>
</p:tagLst>
</file>

<file path=ppt/tags/tag56.xml><?xml version="1.0" encoding="utf-8"?>
<p:tagLst xmlns:p="http://schemas.openxmlformats.org/presentationml/2006/main">
  <p:tag name="KSO_WM_TEMPLATE_CATEGORY" val="custom"/>
  <p:tag name="KSO_WM_TEMPLATE_INDEX" val="160411"/>
</p:tagLst>
</file>

<file path=ppt/tags/tag57.xml><?xml version="1.0" encoding="utf-8"?>
<p:tagLst xmlns:p="http://schemas.openxmlformats.org/presentationml/2006/main">
  <p:tag name="KSO_WM_TEMPLATE_CATEGORY" val="custom"/>
  <p:tag name="KSO_WM_TEMPLATE_INDEX" val="160411"/>
</p:tagLst>
</file>

<file path=ppt/tags/tag58.xml><?xml version="1.0" encoding="utf-8"?>
<p:tagLst xmlns:p="http://schemas.openxmlformats.org/presentationml/2006/main">
  <p:tag name="KSO_WM_TEMPLATE_CATEGORY" val="custom"/>
  <p:tag name="KSO_WM_TEMPLATE_INDEX" val="160411"/>
</p:tagLst>
</file>

<file path=ppt/tags/tag59.xml><?xml version="1.0" encoding="utf-8"?>
<p:tagLst xmlns:p="http://schemas.openxmlformats.org/presentationml/2006/main">
  <p:tag name="KSO_WM_TEMPLATE_CATEGORY" val="custom"/>
  <p:tag name="KSO_WM_TEMPLATE_INDEX" val="160411"/>
</p:tagLst>
</file>

<file path=ppt/tags/tag6.xml><?xml version="1.0" encoding="utf-8"?>
<p:tagLst xmlns:p="http://schemas.openxmlformats.org/presentationml/2006/main">
  <p:tag name="KSO_WM_TEMPLATE_CATEGORY" val="custom"/>
  <p:tag name="KSO_WM_TEMPLATE_INDEX" val="160411"/>
</p:tagLst>
</file>

<file path=ppt/tags/tag60.xml><?xml version="1.0" encoding="utf-8"?>
<p:tagLst xmlns:p="http://schemas.openxmlformats.org/presentationml/2006/main">
  <p:tag name="KSO_WM_TEMPLATE_CATEGORY" val="custom"/>
  <p:tag name="KSO_WM_TEMPLATE_INDEX" val="160411"/>
</p:tagLst>
</file>

<file path=ppt/tags/tag61.xml><?xml version="1.0" encoding="utf-8"?>
<p:tagLst xmlns:p="http://schemas.openxmlformats.org/presentationml/2006/main">
  <p:tag name="KSO_WM_BEAUTIFY_FLAG" val="#wm#"/>
  <p:tag name="KSO_WM_TEMPLATE_CATEGORY" val="custom"/>
  <p:tag name="KSO_WM_TEMPLATE_INDEX" val="160411"/>
</p:tagLst>
</file>

<file path=ppt/tags/tag62.xml><?xml version="1.0" encoding="utf-8"?>
<p:tagLst xmlns:p="http://schemas.openxmlformats.org/presentationml/2006/main">
  <p:tag name="KSO_WM_BEAUTIFY_FLAG" val="#wm#"/>
  <p:tag name="KSO_WM_TEMPLATE_CATEGORY" val="custom"/>
  <p:tag name="KSO_WM_TEMPLATE_INDEX" val="160411"/>
</p:tagLst>
</file>

<file path=ppt/tags/tag63.xml><?xml version="1.0" encoding="utf-8"?>
<p:tagLst xmlns:p="http://schemas.openxmlformats.org/presentationml/2006/main">
  <p:tag name="KSO_WM_TEMPLATE_CATEGORY" val="custom"/>
  <p:tag name="KSO_WM_TEMPLATE_INDEX" val="160411"/>
</p:tagLst>
</file>

<file path=ppt/tags/tag64.xml><?xml version="1.0" encoding="utf-8"?>
<p:tagLst xmlns:p="http://schemas.openxmlformats.org/presentationml/2006/main">
  <p:tag name="KSO_WM_TEMPLATE_CATEGORY" val="custom"/>
  <p:tag name="KSO_WM_TEMPLATE_INDEX" val="160411"/>
</p:tagLst>
</file>

<file path=ppt/tags/tag65.xml><?xml version="1.0" encoding="utf-8"?>
<p:tagLst xmlns:p="http://schemas.openxmlformats.org/presentationml/2006/main">
  <p:tag name="KSO_WM_TEMPLATE_CATEGORY" val="custom"/>
  <p:tag name="KSO_WM_TEMPLATE_INDEX" val="160411"/>
</p:tagLst>
</file>

<file path=ppt/tags/tag66.xml><?xml version="1.0" encoding="utf-8"?>
<p:tagLst xmlns:p="http://schemas.openxmlformats.org/presentationml/2006/main">
  <p:tag name="KSO_WM_BEAUTIFY_FLAG" val="#wm#"/>
  <p:tag name="KSO_WM_TEMPLATE_CATEGORY" val="custom"/>
  <p:tag name="KSO_WM_TEMPLATE_INDEX" val="160411"/>
</p:tagLst>
</file>

<file path=ppt/tags/tag67.xml><?xml version="1.0" encoding="utf-8"?>
<p:tagLst xmlns:p="http://schemas.openxmlformats.org/presentationml/2006/main">
  <p:tag name="KSO_WM_TEMPLATE_CATEGORY" val="custom"/>
  <p:tag name="KSO_WM_TEMPLATE_INDEX" val="160411"/>
</p:tagLst>
</file>

<file path=ppt/tags/tag68.xml><?xml version="1.0" encoding="utf-8"?>
<p:tagLst xmlns:p="http://schemas.openxmlformats.org/presentationml/2006/main">
  <p:tag name="KSO_WM_TEMPLATE_CATEGORY" val="custom"/>
  <p:tag name="KSO_WM_TEMPLATE_INDEX" val="160411"/>
</p:tagLst>
</file>

<file path=ppt/tags/tag69.xml><?xml version="1.0" encoding="utf-8"?>
<p:tagLst xmlns:p="http://schemas.openxmlformats.org/presentationml/2006/main">
  <p:tag name="KSO_WM_TEMPLATE_CATEGORY" val="custom"/>
  <p:tag name="KSO_WM_TEMPLATE_INDEX" val="160411"/>
</p:tagLst>
</file>

<file path=ppt/tags/tag7.xml><?xml version="1.0" encoding="utf-8"?>
<p:tagLst xmlns:p="http://schemas.openxmlformats.org/presentationml/2006/main">
  <p:tag name="KSO_WM_TEMPLATE_CATEGORY" val="custom"/>
  <p:tag name="KSO_WM_TEMPLATE_INDEX" val="160411"/>
</p:tagLst>
</file>

<file path=ppt/tags/tag70.xml><?xml version="1.0" encoding="utf-8"?>
<p:tagLst xmlns:p="http://schemas.openxmlformats.org/presentationml/2006/main">
  <p:tag name="KSO_WM_TEMPLATE_CATEGORY" val="custom"/>
  <p:tag name="KSO_WM_TEMPLATE_INDEX" val="160411"/>
</p:tagLst>
</file>

<file path=ppt/tags/tag71.xml><?xml version="1.0" encoding="utf-8"?>
<p:tagLst xmlns:p="http://schemas.openxmlformats.org/presentationml/2006/main">
  <p:tag name="KSO_WM_TEMPLATE_CATEGORY" val="custom"/>
  <p:tag name="KSO_WM_TEMPLATE_INDEX" val="160411"/>
</p:tagLst>
</file>

<file path=ppt/tags/tag72.xml><?xml version="1.0" encoding="utf-8"?>
<p:tagLst xmlns:p="http://schemas.openxmlformats.org/presentationml/2006/main">
  <p:tag name="KSO_WM_BEAUTIFY_FLAG" val="#wm#"/>
  <p:tag name="KSO_WM_TEMPLATE_CATEGORY" val="custom"/>
  <p:tag name="KSO_WM_TEMPLATE_INDEX" val="160411"/>
</p:tagLst>
</file>

<file path=ppt/tags/tag73.xml><?xml version="1.0" encoding="utf-8"?>
<p:tagLst xmlns:p="http://schemas.openxmlformats.org/presentationml/2006/main">
  <p:tag name="KSO_WM_BEAUTIFY_FLAG" val="#wm#"/>
  <p:tag name="KSO_WM_TEMPLATE_CATEGORY" val="custom"/>
  <p:tag name="KSO_WM_TEMPLATE_INDEX" val="160411"/>
</p:tagLst>
</file>

<file path=ppt/tags/tag74.xml><?xml version="1.0" encoding="utf-8"?>
<p:tagLst xmlns:p="http://schemas.openxmlformats.org/presentationml/2006/main">
  <p:tag name="KSO_WM_BEAUTIFY_FLAG" val="#wm#"/>
  <p:tag name="KSO_WM_TEMPLATE_CATEGORY" val="custom"/>
  <p:tag name="KSO_WM_TEMPLATE_INDEX" val="160411"/>
</p:tagLst>
</file>

<file path=ppt/tags/tag75.xml><?xml version="1.0" encoding="utf-8"?>
<p:tagLst xmlns:p="http://schemas.openxmlformats.org/presentationml/2006/main">
  <p:tag name="KSO_WM_BEAUTIFY_FLAG" val="#wm#"/>
  <p:tag name="KSO_WM_TEMPLATE_CATEGORY" val="custom"/>
  <p:tag name="KSO_WM_TEMPLATE_INDEX" val="160411"/>
</p:tagLst>
</file>

<file path=ppt/tags/tag76.xml><?xml version="1.0" encoding="utf-8"?>
<p:tagLst xmlns:p="http://schemas.openxmlformats.org/presentationml/2006/main">
  <p:tag name="KSO_WM_BEAUTIFY_FLAG" val="#wm#"/>
  <p:tag name="KSO_WM_TEMPLATE_CATEGORY" val="custom"/>
  <p:tag name="KSO_WM_TEMPLATE_INDEX" val="160411"/>
</p:tagLst>
</file>

<file path=ppt/tags/tag77.xml><?xml version="1.0" encoding="utf-8"?>
<p:tagLst xmlns:p="http://schemas.openxmlformats.org/presentationml/2006/main">
  <p:tag name="KSO_WM_TEMPLATE_CATEGORY" val="custom"/>
  <p:tag name="KSO_WM_TEMPLATE_INDEX" val="160411"/>
</p:tagLst>
</file>

<file path=ppt/tags/tag78.xml><?xml version="1.0" encoding="utf-8"?>
<p:tagLst xmlns:p="http://schemas.openxmlformats.org/presentationml/2006/main">
  <p:tag name="KSO_WM_TEMPLATE_CATEGORY" val="custom"/>
  <p:tag name="KSO_WM_TEMPLATE_INDEX" val="160411"/>
</p:tagLst>
</file>

<file path=ppt/tags/tag79.xml><?xml version="1.0" encoding="utf-8"?>
<p:tagLst xmlns:p="http://schemas.openxmlformats.org/presentationml/2006/main">
  <p:tag name="KSO_WM_TEMPLATE_CATEGORY" val="custom"/>
  <p:tag name="KSO_WM_TEMPLATE_INDEX" val="160411"/>
</p:tagLst>
</file>

<file path=ppt/tags/tag8.xml><?xml version="1.0" encoding="utf-8"?>
<p:tagLst xmlns:p="http://schemas.openxmlformats.org/presentationml/2006/main">
  <p:tag name="KSO_WM_TEMPLATE_CATEGORY" val="custom"/>
  <p:tag name="KSO_WM_TEMPLATE_INDEX" val="160411"/>
</p:tagLst>
</file>

<file path=ppt/tags/tag80.xml><?xml version="1.0" encoding="utf-8"?>
<p:tagLst xmlns:p="http://schemas.openxmlformats.org/presentationml/2006/main">
  <p:tag name="KSO_WM_TEMPLATE_CATEGORY" val="custom"/>
  <p:tag name="KSO_WM_TEMPLATE_INDEX" val="160411"/>
</p:tagLst>
</file>

<file path=ppt/tags/tag81.xml><?xml version="1.0" encoding="utf-8"?>
<p:tagLst xmlns:p="http://schemas.openxmlformats.org/presentationml/2006/main">
  <p:tag name="KSO_WM_TEMPLATE_CATEGORY" val="custom"/>
  <p:tag name="KSO_WM_TEMPLATE_INDEX" val="160411"/>
</p:tagLst>
</file>

<file path=ppt/tags/tag82.xml><?xml version="1.0" encoding="utf-8"?>
<p:tagLst xmlns:p="http://schemas.openxmlformats.org/presentationml/2006/main">
  <p:tag name="KSO_WM_BEAUTIFY_FLAG" val="#wm#"/>
  <p:tag name="KSO_WM_TEMPLATE_CATEGORY" val="custom"/>
  <p:tag name="KSO_WM_TEMPLATE_INDEX" val="160411"/>
</p:tagLst>
</file>

<file path=ppt/tags/tag83.xml><?xml version="1.0" encoding="utf-8"?>
<p:tagLst xmlns:p="http://schemas.openxmlformats.org/presentationml/2006/main">
  <p:tag name="KSO_WM_BEAUTIFY_FLAG" val="#wm#"/>
  <p:tag name="KSO_WM_TEMPLATE_CATEGORY" val="custom"/>
  <p:tag name="KSO_WM_TEMPLATE_INDEX" val="160411"/>
</p:tagLst>
</file>

<file path=ppt/tags/tag84.xml><?xml version="1.0" encoding="utf-8"?>
<p:tagLst xmlns:p="http://schemas.openxmlformats.org/presentationml/2006/main">
  <p:tag name="KSO_WM_BEAUTIFY_FLAG" val="#wm#"/>
  <p:tag name="KSO_WM_TEMPLATE_CATEGORY" val="custom"/>
  <p:tag name="KSO_WM_TEMPLATE_INDEX" val="160411"/>
</p:tagLst>
</file>

<file path=ppt/tags/tag85.xml><?xml version="1.0" encoding="utf-8"?>
<p:tagLst xmlns:p="http://schemas.openxmlformats.org/presentationml/2006/main">
  <p:tag name="KSO_WM_BEAUTIFY_FLAG" val="#wm#"/>
  <p:tag name="KSO_WM_TEMPLATE_CATEGORY" val="custom"/>
  <p:tag name="KSO_WM_TEMPLATE_INDEX" val="160411"/>
</p:tagLst>
</file>

<file path=ppt/tags/tag86.xml><?xml version="1.0" encoding="utf-8"?>
<p:tagLst xmlns:p="http://schemas.openxmlformats.org/presentationml/2006/main">
  <p:tag name="KSO_WM_BEAUTIFY_FLAG" val="#wm#"/>
  <p:tag name="KSO_WM_TEMPLATE_CATEGORY" val="custom"/>
  <p:tag name="KSO_WM_TEMPLATE_INDEX" val="160411"/>
</p:tagLst>
</file>

<file path=ppt/tags/tag87.xml><?xml version="1.0" encoding="utf-8"?>
<p:tagLst xmlns:p="http://schemas.openxmlformats.org/presentationml/2006/main">
  <p:tag name="KSO_WM_BEAUTIFY_FLAG" val="#wm#"/>
  <p:tag name="KSO_WM_TEMPLATE_CATEGORY" val="custom"/>
  <p:tag name="KSO_WM_TEMPLATE_INDEX" val="160411"/>
</p:tagLst>
</file>

<file path=ppt/tags/tag88.xml><?xml version="1.0" encoding="utf-8"?>
<p:tagLst xmlns:p="http://schemas.openxmlformats.org/presentationml/2006/main">
  <p:tag name="KSO_WM_TEMPLATE_CATEGORY" val="custom"/>
  <p:tag name="KSO_WM_TEMPLATE_INDEX" val="160411"/>
</p:tagLst>
</file>

<file path=ppt/tags/tag89.xml><?xml version="1.0" encoding="utf-8"?>
<p:tagLst xmlns:p="http://schemas.openxmlformats.org/presentationml/2006/main">
  <p:tag name="KSO_WM_TEMPLATE_CATEGORY" val="custom"/>
  <p:tag name="KSO_WM_TEMPLATE_INDEX" val="160411"/>
</p:tagLst>
</file>

<file path=ppt/tags/tag9.xml><?xml version="1.0" encoding="utf-8"?>
<p:tagLst xmlns:p="http://schemas.openxmlformats.org/presentationml/2006/main">
  <p:tag name="KSO_WM_TEMPLATE_CATEGORY" val="custom"/>
  <p:tag name="KSO_WM_TEMPLATE_INDEX" val="160411"/>
</p:tagLst>
</file>

<file path=ppt/tags/tag90.xml><?xml version="1.0" encoding="utf-8"?>
<p:tagLst xmlns:p="http://schemas.openxmlformats.org/presentationml/2006/main">
  <p:tag name="KSO_WM_TEMPLATE_CATEGORY" val="custom"/>
  <p:tag name="KSO_WM_TEMPLATE_INDEX" val="160411"/>
</p:tagLst>
</file>

<file path=ppt/tags/tag91.xml><?xml version="1.0" encoding="utf-8"?>
<p:tagLst xmlns:p="http://schemas.openxmlformats.org/presentationml/2006/main">
  <p:tag name="KSO_WM_BEAUTIFY_FLAG" val="#wm#"/>
  <p:tag name="KSO_WM_TEMPLATE_CATEGORY" val="custom"/>
  <p:tag name="KSO_WM_TEMPLATE_INDEX" val="160411"/>
</p:tagLst>
</file>

<file path=ppt/tags/tag92.xml><?xml version="1.0" encoding="utf-8"?>
<p:tagLst xmlns:p="http://schemas.openxmlformats.org/presentationml/2006/main">
  <p:tag name="KSO_WM_BEAUTIFY_FLAG" val="#wm#"/>
  <p:tag name="KSO_WM_TEMPLATE_CATEGORY" val="custom"/>
  <p:tag name="KSO_WM_TEMPLATE_INDEX" val="160411"/>
</p:tagLst>
</file>

<file path=ppt/tags/tag93.xml><?xml version="1.0" encoding="utf-8"?>
<p:tagLst xmlns:p="http://schemas.openxmlformats.org/presentationml/2006/main">
  <p:tag name="KSO_WM_BEAUTIFY_FLAG" val="#wm#"/>
  <p:tag name="KSO_WM_TEMPLATE_CATEGORY" val="custom"/>
  <p:tag name="KSO_WM_TEMPLATE_INDEX" val="160411"/>
</p:tagLst>
</file>

<file path=ppt/tags/tag94.xml><?xml version="1.0" encoding="utf-8"?>
<p:tagLst xmlns:p="http://schemas.openxmlformats.org/presentationml/2006/main">
  <p:tag name="KSO_WM_BEAUTIFY_FLAG" val="#wm#"/>
  <p:tag name="KSO_WM_TEMPLATE_CATEGORY" val="custom"/>
  <p:tag name="KSO_WM_TEMPLATE_INDEX" val="160411"/>
</p:tagLst>
</file>

<file path=ppt/tags/tag95.xml><?xml version="1.0" encoding="utf-8"?>
<p:tagLst xmlns:p="http://schemas.openxmlformats.org/presentationml/2006/main">
  <p:tag name="KSO_WM_BEAUTIFY_FLAG" val="#wm#"/>
  <p:tag name="KSO_WM_TEMPLATE_CATEGORY" val="custom"/>
  <p:tag name="KSO_WM_TEMPLATE_INDEX" val="160411"/>
</p:tagLst>
</file>

<file path=ppt/tags/tag96.xml><?xml version="1.0" encoding="utf-8"?>
<p:tagLst xmlns:p="http://schemas.openxmlformats.org/presentationml/2006/main">
  <p:tag name="KSO_WM_BEAUTIFY_FLAG" val="#wm#"/>
  <p:tag name="KSO_WM_TEMPLATE_CATEGORY" val="custom"/>
  <p:tag name="KSO_WM_TEMPLATE_INDEX" val="160411"/>
</p:tagLst>
</file>

<file path=ppt/tags/tag97.xml><?xml version="1.0" encoding="utf-8"?>
<p:tagLst xmlns:p="http://schemas.openxmlformats.org/presentationml/2006/main">
  <p:tag name="KSO_WM_TEMPLATE_CATEGORY" val="custom"/>
  <p:tag name="KSO_WM_TEMPLATE_INDEX" val="160411"/>
</p:tagLst>
</file>

<file path=ppt/tags/tag98.xml><?xml version="1.0" encoding="utf-8"?>
<p:tagLst xmlns:p="http://schemas.openxmlformats.org/presentationml/2006/main">
  <p:tag name="KSO_WM_TEMPLATE_CATEGORY" val="custom"/>
  <p:tag name="KSO_WM_TEMPLATE_INDEX" val="160411"/>
</p:tagLst>
</file>

<file path=ppt/tags/tag99.xml><?xml version="1.0" encoding="utf-8"?>
<p:tagLst xmlns:p="http://schemas.openxmlformats.org/presentationml/2006/main">
  <p:tag name="KSO_WM_BEAUTIFY_FLAG" val="#wm#"/>
  <p:tag name="KSO_WM_TEMPLATE_CATEGORY" val="custom"/>
  <p:tag name="KSO_WM_TEMPLATE_INDEX" val="1604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8941</Words>
  <Application>WPS 演示</Application>
  <PresentationFormat>宽屏</PresentationFormat>
  <Paragraphs>973</Paragraphs>
  <Slides>100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100</vt:i4>
      </vt:variant>
    </vt:vector>
  </HeadingPairs>
  <TitlesOfParts>
    <vt:vector size="114" baseType="lpstr">
      <vt:lpstr>Arial</vt:lpstr>
      <vt:lpstr>宋体</vt:lpstr>
      <vt:lpstr>Wingdings</vt:lpstr>
      <vt:lpstr>Arial Unicode MS</vt:lpstr>
      <vt:lpstr>Calibri Light</vt:lpstr>
      <vt:lpstr>Calibri</vt:lpstr>
      <vt:lpstr>微软雅黑</vt:lpstr>
      <vt:lpstr>DengXian</vt:lpstr>
      <vt:lpstr>仿宋</vt:lpstr>
      <vt:lpstr>楷体</vt:lpstr>
      <vt:lpstr>Wingdings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cp:revision>
  <dcterms:created xsi:type="dcterms:W3CDTF">2018-09-25T05:04:52Z</dcterms:created>
  <dcterms:modified xsi:type="dcterms:W3CDTF">2018-09-25T05:56:07Z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