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6"/>
  </p:notesMasterIdLst>
  <p:sldIdLst>
    <p:sldId id="387" r:id="rId2"/>
    <p:sldId id="388" r:id="rId3"/>
    <p:sldId id="257" r:id="rId4"/>
    <p:sldId id="258" r:id="rId5"/>
    <p:sldId id="259" r:id="rId6"/>
    <p:sldId id="260" r:id="rId7"/>
    <p:sldId id="261" r:id="rId8"/>
    <p:sldId id="389" r:id="rId9"/>
    <p:sldId id="39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91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>
        <p:scale>
          <a:sx n="50" d="100"/>
          <a:sy n="50" d="100"/>
        </p:scale>
        <p:origin x="292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notesMaster" Target="notesMasters/notesMaster1.xml"/><Relationship Id="rId137" Type="http://schemas.openxmlformats.org/officeDocument/2006/relationships/presProps" Target="presProps.xml"/><Relationship Id="rId138" Type="http://schemas.openxmlformats.org/officeDocument/2006/relationships/viewProps" Target="viewProps.xml"/><Relationship Id="rId13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B5E1C-9706-9846-9033-1411CDE3BCFC}" type="datetimeFigureOut">
              <a:rPr kumimoji="1" lang="zh-CN" altLang="en-US" smtClean="0"/>
              <a:t>18/9/26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EFE52-6D7E-9344-9C6D-5E1139BEEE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57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4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46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85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8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3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2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4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4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63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2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67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9E869-5712-45C6-88E4-3E1E001E2C5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1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5EC-3CA7-B345-B0A8-5986216B1AE1}" type="datetimeFigureOut">
              <a:rPr kumimoji="1" lang="zh-CN" altLang="en-US" smtClean="0"/>
              <a:t>18/9/26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F67A-D57C-3D4B-94E2-0B602607AE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24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5EC-3CA7-B345-B0A8-5986216B1AE1}" type="datetimeFigureOut">
              <a:rPr kumimoji="1" lang="zh-CN" altLang="en-US" smtClean="0"/>
              <a:t>18/9/26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F67A-D57C-3D4B-94E2-0B602607AE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29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5EC-3CA7-B345-B0A8-5986216B1AE1}" type="datetimeFigureOut">
              <a:rPr kumimoji="1" lang="zh-CN" altLang="en-US" smtClean="0"/>
              <a:t>18/9/26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F67A-D57C-3D4B-94E2-0B602607AE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02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5EC-3CA7-B345-B0A8-5986216B1AE1}" type="datetimeFigureOut">
              <a:rPr kumimoji="1" lang="zh-CN" altLang="en-US" smtClean="0"/>
              <a:t>18/9/26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F67A-D57C-3D4B-94E2-0B602607AE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55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5EC-3CA7-B345-B0A8-5986216B1AE1}" type="datetimeFigureOut">
              <a:rPr kumimoji="1" lang="zh-CN" altLang="en-US" smtClean="0"/>
              <a:t>18/9/26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F67A-D57C-3D4B-94E2-0B602607AE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21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5EC-3CA7-B345-B0A8-5986216B1AE1}" type="datetimeFigureOut">
              <a:rPr kumimoji="1" lang="zh-CN" altLang="en-US" smtClean="0"/>
              <a:t>18/9/26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F67A-D57C-3D4B-94E2-0B602607AE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2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5EC-3CA7-B345-B0A8-5986216B1AE1}" type="datetimeFigureOut">
              <a:rPr kumimoji="1" lang="zh-CN" altLang="en-US" smtClean="0"/>
              <a:t>18/9/26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F67A-D57C-3D4B-94E2-0B602607AE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81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5EC-3CA7-B345-B0A8-5986216B1AE1}" type="datetimeFigureOut">
              <a:rPr kumimoji="1" lang="zh-CN" altLang="en-US" smtClean="0"/>
              <a:t>18/9/26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F67A-D57C-3D4B-94E2-0B602607AE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76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5EC-3CA7-B345-B0A8-5986216B1AE1}" type="datetimeFigureOut">
              <a:rPr kumimoji="1" lang="zh-CN" altLang="en-US" smtClean="0"/>
              <a:t>18/9/26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F67A-D57C-3D4B-94E2-0B602607AE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5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5EC-3CA7-B345-B0A8-5986216B1AE1}" type="datetimeFigureOut">
              <a:rPr kumimoji="1" lang="zh-CN" altLang="en-US" smtClean="0"/>
              <a:t>18/9/26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F67A-D57C-3D4B-94E2-0B602607AE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3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5EC-3CA7-B345-B0A8-5986216B1AE1}" type="datetimeFigureOut">
              <a:rPr kumimoji="1" lang="zh-CN" altLang="en-US" smtClean="0"/>
              <a:t>18/9/26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F67A-D57C-3D4B-94E2-0B602607AE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69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465EC-3CA7-B345-B0A8-5986216B1AE1}" type="datetimeFigureOut">
              <a:rPr kumimoji="1" lang="zh-CN" altLang="en-US" smtClean="0"/>
              <a:t>18/9/26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9F67A-D57C-3D4B-94E2-0B602607AE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3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0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1.jpe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2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1.jpe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3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3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3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3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3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4.pn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8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8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8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9.png"/><Relationship Id="rId1" Type="http://schemas.openxmlformats.org/officeDocument/2006/relationships/tags" Target="../tags/tag57.xml"/><Relationship Id="rId2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9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9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 txBox="1"/>
          <p:nvPr/>
        </p:nvSpPr>
        <p:spPr>
          <a:xfrm>
            <a:off x="4191839" y="3326808"/>
            <a:ext cx="5991860" cy="9715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defTabSz="914400"/>
            <a:r>
              <a:rPr lang="zh-CN" altLang="en-US" sz="5400" b="1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民间文学</a:t>
            </a:r>
            <a:r>
              <a:rPr lang="zh-CN" altLang="en-US" sz="5400" b="1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概论</a:t>
            </a:r>
            <a:endParaRPr lang="en-US" altLang="zh-CN" sz="5400" b="1" dirty="0" smtClean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pPr defTabSz="914400"/>
            <a:endParaRPr lang="zh-CN" altLang="en-US" sz="5400" b="1" dirty="0">
              <a:latin typeface="STHeiti Light" charset="-122"/>
              <a:ea typeface="STHeiti Light" charset="-122"/>
              <a:cs typeface="STHeiti Light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0732" y="3812583"/>
            <a:ext cx="389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>
                <a:latin typeface="STHeiti Light" charset="-122"/>
                <a:ea typeface="STHeiti Light" charset="-122"/>
                <a:cs typeface="STHeiti Light" charset="-122"/>
              </a:rPr>
              <a:t>主讲老师：李东洋</a:t>
            </a:r>
            <a:endParaRPr kumimoji="1" lang="zh-CN" altLang="en-US" sz="36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0218" y="5868365"/>
            <a:ext cx="3801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特别鸣谢：蒋丽媛老师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7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3700" y="2046006"/>
            <a:ext cx="11475720" cy="18461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世纪</a:t>
            </a:r>
            <a:r>
              <a:rPr lang="en-US" altLang="zh-CN" sz="20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en-US" altLang="zh-CN" sz="2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年代末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语境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问题真正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进入民间文学研究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领域。</a:t>
            </a:r>
            <a:endParaRPr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美国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表演理论的代表人物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查理德·鲍曼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曾对语境作了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非常细致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的划分。</a:t>
            </a:r>
          </a:p>
          <a:p>
            <a:pPr lvl="0" indent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两个大层面为文化语境与社会语境</a:t>
            </a:r>
          </a:p>
        </p:txBody>
      </p:sp>
      <p:sp>
        <p:nvSpPr>
          <p:cNvPr id="5" name="矩形 4"/>
          <p:cNvSpPr/>
          <p:nvPr/>
        </p:nvSpPr>
        <p:spPr>
          <a:xfrm>
            <a:off x="358125" y="709196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13.1.2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对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语境的研究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4412686" y="839025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352" y="17681"/>
            <a:ext cx="3159522" cy="11461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30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828" y="1293664"/>
            <a:ext cx="74568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民间文学的基础是（）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歌谣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生产劳动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田野作业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生产力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8034" y="270456"/>
            <a:ext cx="247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6549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828" y="1293664"/>
            <a:ext cx="7456868" cy="3412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关于民间文学的说法错误的是（ ）</a:t>
            </a:r>
            <a:endParaRPr lang="zh-CN" altLang="zh-CN" sz="2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5250" marR="476250">
              <a:lnSpc>
                <a:spcPct val="150000"/>
              </a:lnSpc>
              <a:spcAft>
                <a:spcPts val="750"/>
              </a:spcAft>
            </a:pPr>
            <a:r>
              <a:rPr lang="en-US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民间文学的基础是田野作业</a:t>
            </a:r>
            <a:endParaRPr lang="zh-CN" altLang="zh-CN" sz="2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5250" marR="47625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是口头文学</a:t>
            </a:r>
            <a:endParaRPr lang="zh-CN" altLang="zh-CN" sz="2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5250" marR="47625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是现场表演的文学</a:t>
            </a:r>
            <a:endParaRPr lang="zh-CN" altLang="zh-CN" sz="2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5250" marR="47625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仅以口头形式流传</a:t>
            </a:r>
            <a:endParaRPr lang="zh-CN" altLang="zh-CN" sz="2400" kern="100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8034" y="270456"/>
            <a:ext cx="247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9767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828" y="1293664"/>
            <a:ext cx="74568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关于民间文学的说法错误的是（ ）</a:t>
            </a:r>
            <a:endParaRPr lang="zh-CN" altLang="zh-CN" sz="2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5250" marR="476250">
              <a:lnSpc>
                <a:spcPct val="150000"/>
              </a:lnSpc>
              <a:spcAft>
                <a:spcPts val="750"/>
              </a:spcAft>
            </a:pPr>
            <a:r>
              <a:rPr lang="en-US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民间文学的基础是田野作业</a:t>
            </a:r>
            <a:endParaRPr lang="zh-CN" altLang="zh-CN" sz="2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5250" marR="47625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是口头文学</a:t>
            </a:r>
            <a:endParaRPr lang="zh-CN" altLang="zh-CN" sz="2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5250" marR="47625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zh-CN" sz="2400" kern="0" dirty="0">
                <a:latin typeface="Microsoft YaHei" charset="-122"/>
                <a:ea typeface="Microsoft YaHei" charset="-122"/>
                <a:cs typeface="Microsoft YaHei" charset="-122"/>
              </a:rPr>
              <a:t>是现场表演的文学</a:t>
            </a:r>
            <a:endParaRPr lang="zh-CN" altLang="zh-CN" sz="2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5250" marR="47625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sz="2400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zh-CN" sz="2400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仅以口头形式流传</a:t>
            </a:r>
            <a:endParaRPr lang="zh-CN" altLang="zh-CN" sz="2400" kern="100" dirty="0">
              <a:solidFill>
                <a:srgbClr val="FF0000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8034" y="270456"/>
            <a:ext cx="247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937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17691" y="1180020"/>
            <a:ext cx="11292018" cy="3570021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第十五章 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民间文学的审美价值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第一节 民间文艺的美学蕴涵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第二节 民间文艺的审美特征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第三节 民间文艺的审美功能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553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17691" y="1180020"/>
            <a:ext cx="11292018" cy="3570021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第十五章 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民间文学的审美价值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第一节 民间文艺的美学蕴涵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第二节 民间文艺的审美特征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第三节 民间文艺的审美功能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760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9096" y="2450562"/>
            <a:ext cx="10441940" cy="14219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（1）悠久的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历史积淀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各民族文化的历史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发展都有很长一段时期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（2）广阔的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衍生空间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不同区域，如齐鲁、东北、巴蜀文化区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（3）多样性的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艺术风格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不同风格，如雄奇壮丽和秀丽温婉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9454" y="800535"/>
            <a:ext cx="5546912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15.1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民间文艺的美学蕴涵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5680066" y="936318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简答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0" y="0"/>
            <a:ext cx="4064000" cy="14673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47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2607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民间文学的美学蕴涵。</a:t>
            </a:r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五边形 4"/>
          <p:cNvSpPr/>
          <p:nvPr/>
        </p:nvSpPr>
        <p:spPr>
          <a:xfrm flipH="1">
            <a:off x="5641430" y="1260781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简答</a:t>
            </a:r>
          </a:p>
        </p:txBody>
      </p:sp>
    </p:spTree>
    <p:extLst>
      <p:ext uri="{BB962C8B-B14F-4D97-AF65-F5344CB8AC3E}">
        <p14:creationId xmlns:p14="http://schemas.microsoft.com/office/powerpoint/2010/main" val="16509821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2607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民间文学的美学蕴涵。</a:t>
            </a:r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8446" y="2461110"/>
            <a:ext cx="6329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得分点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分）：悠久的历史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积淀；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得分点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分）：广阔的衍生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空间；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得分点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分）：多样性的艺术风格和审美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范畴。</a:t>
            </a: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五边形 4"/>
          <p:cNvSpPr/>
          <p:nvPr/>
        </p:nvSpPr>
        <p:spPr>
          <a:xfrm flipH="1">
            <a:off x="5641430" y="1260781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简答</a:t>
            </a:r>
          </a:p>
        </p:txBody>
      </p:sp>
    </p:spTree>
    <p:extLst>
      <p:ext uri="{BB962C8B-B14F-4D97-AF65-F5344CB8AC3E}">
        <p14:creationId xmlns:p14="http://schemas.microsoft.com/office/powerpoint/2010/main" val="4213972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6096000" cy="2799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民间文艺以（）为主要的创作和传播途径。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口口相传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家族传承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口传心授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戏剧表演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46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民间文艺以（）为主要的创作和传播途径。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口口相传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家族传承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口传心授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戏剧表演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71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8386" y="1839901"/>
            <a:ext cx="9190495" cy="279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（ ）曾对语境进行了非常细致的</a:t>
            </a:r>
            <a:r>
              <a:rPr lang="zh-CN" altLang="en-US" sz="2400" dirty="0" smtClean="0"/>
              <a:t>划分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en-US" sz="2400" dirty="0"/>
              <a:t>艾伯特▪洛德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米尔曼▪帕里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阿兰▪邓迪斯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en-US" sz="2400" dirty="0"/>
              <a:t>理查德▪鲍曼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400" y="418454"/>
            <a:ext cx="218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9514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6096000" cy="27970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梁祝传说的发源地在（）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长江流域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黄河流域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珠江流域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巴蜀地区</a:t>
            </a:r>
            <a:endParaRPr lang="zh-CN" altLang="en-US" sz="2400" b="0" i="0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11692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梁祝传说的发源地在（）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长江流域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黄河流域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珠江流域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巴蜀地区</a:t>
            </a:r>
            <a:endParaRPr lang="zh-CN" altLang="en-US" sz="2400" b="0" i="0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0029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17691" y="1180020"/>
            <a:ext cx="11292018" cy="3570021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第十五章 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民间文学的审美价值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第一节 民间文艺的美学蕴涵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第二节 民间文艺的审美特征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第三节 民间文艺的审美功能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434773" y="5821972"/>
            <a:ext cx="1841827" cy="1036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5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065863"/>
            <a:ext cx="4492625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15.2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民间文艺的审美特征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223" y="2167394"/>
            <a:ext cx="10715625" cy="3276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缘事而发的原生性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marL="0" marR="0" lvl="0" indent="72009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“饥者歌其食，劳者歌其事”，“感于哀乐，缘事而发”。</a:t>
            </a:r>
          </a:p>
          <a:p>
            <a:pPr marL="0" marR="0" lvl="0" indent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天籁之音的率真性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marL="0" marR="0" lvl="0" indent="72009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精髓在于率性而作，真实流露，醇厚朴实，有如“天籁之音”。</a:t>
            </a:r>
          </a:p>
          <a:p>
            <a:pPr marL="0" marR="0" lvl="0" indent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多元交融的复合性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marL="0" marR="0" lvl="0" indent="72009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存在载体多样性：宗教信仰、礼仪习俗、创作个体、现代传媒等。</a:t>
            </a:r>
          </a:p>
        </p:txBody>
      </p:sp>
      <p:sp>
        <p:nvSpPr>
          <p:cNvPr id="6" name="五边形 5"/>
          <p:cNvSpPr/>
          <p:nvPr/>
        </p:nvSpPr>
        <p:spPr>
          <a:xfrm flipH="1">
            <a:off x="4942986" y="2167394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简答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6850279" y="2164907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152" y="0"/>
            <a:ext cx="4312848" cy="16876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14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6096000" cy="335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民间文艺审美特征的多元复合性，表现为（）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创作主体的多元性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审美载体的多元性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文本形态的多元性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表演场域的多元性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E: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审美效应的多元性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4478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民间文艺审美特征的多元复合性，表现为（）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创作主体的多元性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审美载体的多元性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文本形态的多元性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表演场域的多元性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审美效应的多元性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3122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6096000" cy="27970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下列不是民间文艺审美特征的是（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缘事而发的原生性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天籁之音的率真性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多元交融的复合性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审美效应的多元性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51783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下列不是民间文艺审美特征的是（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缘事而发的原生性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天籁之音的率真性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多元交融的复合性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审美效应的多元性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3834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8942230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民间文艺审美特征的多元复合性，表现为创作主体的多元性。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正确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错误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01417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89422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民间文艺审美特征的多元复合性，表现为创作主体的多元性。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正确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错误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35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8386" y="1839901"/>
            <a:ext cx="91904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（ ）曾对语境进行了非常细致的</a:t>
            </a:r>
            <a:r>
              <a:rPr lang="zh-CN" altLang="en-US" sz="2400" dirty="0" smtClean="0"/>
              <a:t>划分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en-US" sz="2400" dirty="0"/>
              <a:t>艾伯特▪洛德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米尔曼▪帕里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阿兰▪邓迪斯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D:</a:t>
            </a:r>
            <a:r>
              <a:rPr lang="zh-CN" altLang="en-US" sz="2400" dirty="0">
                <a:solidFill>
                  <a:srgbClr val="FF0000"/>
                </a:solidFill>
              </a:rPr>
              <a:t>理查德▪鲍曼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400" y="418454"/>
            <a:ext cx="218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82453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17691" y="1180020"/>
            <a:ext cx="11292018" cy="3570021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第十五章 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民间文学的审美价值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第一节 民间文艺的美学蕴涵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第二节 民间文艺的审美特征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第三节 民间文艺的审美功能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8092F7A-3839-5A45-8ECB-95D12482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7756"/>
          <a:stretch>
            <a:fillRect/>
          </a:stretch>
        </p:blipFill>
        <p:spPr>
          <a:xfrm>
            <a:off x="1668067" y="5537592"/>
            <a:ext cx="2347392" cy="1320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69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9066" y="1071245"/>
            <a:ext cx="9937104" cy="32302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净化与情感渲泄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功能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marL="0" marR="0" lvl="0" indent="72009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面对各种生存考验和灵魂拷问，谱写生命之歌，舒缓情感。</a:t>
            </a:r>
          </a:p>
          <a:p>
            <a:pPr marL="0" marR="0" lvl="0" indent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教育与人格提升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功能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marL="0" marR="0" lvl="0" indent="72009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用口传心授的方式熏沐心灵世界，规范伦理道德，提升精神境界。</a:t>
            </a:r>
          </a:p>
          <a:p>
            <a:pPr marL="0" marR="0" lvl="0" indent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娱乐与愉悦身心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的功能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marL="0" marR="0" lvl="0" indent="72009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带来超越物质之上的更有意义的精神享受。</a:t>
            </a:r>
          </a:p>
        </p:txBody>
      </p:sp>
      <p:sp>
        <p:nvSpPr>
          <p:cNvPr id="5" name="矩形 4"/>
          <p:cNvSpPr/>
          <p:nvPr/>
        </p:nvSpPr>
        <p:spPr>
          <a:xfrm>
            <a:off x="152683" y="300203"/>
            <a:ext cx="5194935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15.3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民间文艺的审美功能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4949724" y="30020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简答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0" y="1"/>
            <a:ext cx="3911600" cy="14192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5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民间文艺发挥教育功能的途径往往是（ ）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情景烘托，声情并茂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以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歌传言，以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歌育子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铺陈夸张，情感宣泄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D:​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追求娱乐，形式多样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9035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民间文艺发挥教育功能的途径往往是（ ）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情景烘托，声情并茂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歌传言，以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歌育子</a:t>
            </a:r>
            <a:endParaRPr lang="zh-CN" altLang="en-US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铺陈夸张，情感宣泄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D:​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追求娱乐，形式多样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61280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79376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民间文艺的审美功能中，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欢传扬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体现了（）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净化与情感宣泄功能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教育与人格提升功能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缘事而发的功能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娱乐与愉悦身心的功能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34509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79376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民间文艺的审美功能中，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欢传扬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体现了（）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净化与情感宣泄功能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教育与人格提升功能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缘事而发的功能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娱乐与愉悦身心的功能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7686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7937678" cy="279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达稳之歌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达备之歌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都是（）的长篇抒情悲歌。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汉族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藏族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壮族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傣族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33391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79376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达稳之歌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达备之歌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都是（）的长篇抒情悲歌。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汉族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藏族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壮族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傣族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7351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7937678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民间文艺作品善于运用（ ）的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手法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拟人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比兴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比喻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起兴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51352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79376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民间文艺作品善于运用（ ）的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手法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拟人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比兴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比喻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起兴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60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8386" y="1839901"/>
            <a:ext cx="9190495" cy="279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语境问题在（ ）真正进入民间文学研究</a:t>
            </a:r>
            <a:r>
              <a:rPr lang="zh-CN" altLang="en-US" sz="2400" dirty="0" smtClean="0"/>
              <a:t>领域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A:20</a:t>
            </a:r>
            <a:r>
              <a:rPr lang="zh-CN" altLang="en-US" sz="2400" dirty="0"/>
              <a:t>世纪</a:t>
            </a:r>
            <a:r>
              <a:rPr lang="en-US" altLang="zh-CN" sz="2400" dirty="0"/>
              <a:t>60</a:t>
            </a:r>
            <a:r>
              <a:rPr lang="zh-CN" altLang="en-US" sz="2400" dirty="0"/>
              <a:t>年代末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B:20</a:t>
            </a:r>
            <a:r>
              <a:rPr lang="zh-CN" altLang="en-US" sz="2400" dirty="0"/>
              <a:t>世纪</a:t>
            </a:r>
            <a:r>
              <a:rPr lang="en-US" altLang="zh-CN" sz="2400" dirty="0"/>
              <a:t>50</a:t>
            </a:r>
            <a:r>
              <a:rPr lang="zh-CN" altLang="en-US" sz="2400" dirty="0"/>
              <a:t>年代末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C:20</a:t>
            </a:r>
            <a:r>
              <a:rPr lang="zh-CN" altLang="en-US" sz="2400" dirty="0"/>
              <a:t>世纪</a:t>
            </a:r>
            <a:r>
              <a:rPr lang="en-US" altLang="zh-CN" sz="2400" dirty="0"/>
              <a:t>60</a:t>
            </a:r>
            <a:r>
              <a:rPr lang="zh-CN" altLang="en-US" sz="2400" dirty="0"/>
              <a:t>年代初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D:20</a:t>
            </a:r>
            <a:r>
              <a:rPr lang="zh-CN" altLang="en-US" sz="2400" dirty="0"/>
              <a:t>世纪</a:t>
            </a:r>
            <a:r>
              <a:rPr lang="en-US" altLang="zh-CN" sz="2400" dirty="0"/>
              <a:t>50</a:t>
            </a:r>
            <a:r>
              <a:rPr lang="zh-CN" altLang="en-US" sz="2400" dirty="0"/>
              <a:t>年代初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400" y="418454"/>
            <a:ext cx="218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39695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79376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民间文艺作品善于运用（ ）的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手法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拟人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比兴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比喻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起兴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3063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7937678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民间文艺的审美功能是（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净化功能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情感宣泄功能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教育功能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人格提升功能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E: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娱乐与愉悦身心功能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69124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79376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民间文艺的审美功能是（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净化功能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情感宣泄功能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教育功能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人格提升功能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娱乐与愉悦身心功能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5836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7937678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民间文学艺术善于运用拟人的手法。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正确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错误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10620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8446" y="1711541"/>
            <a:ext cx="79376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民间文学艺术善于运用拟人的手法。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正确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错误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670" y="463639"/>
            <a:ext cx="248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36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8386" y="1839901"/>
            <a:ext cx="91904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语境问题在（ ）真正进入民间文学研究</a:t>
            </a:r>
            <a:r>
              <a:rPr lang="zh-CN" altLang="en-US" sz="2400" dirty="0" smtClean="0"/>
              <a:t>领域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A:20</a:t>
            </a:r>
            <a:r>
              <a:rPr lang="zh-CN" altLang="en-US" sz="2400" dirty="0">
                <a:solidFill>
                  <a:srgbClr val="FF0000"/>
                </a:solidFill>
              </a:rPr>
              <a:t>世纪</a:t>
            </a:r>
            <a:r>
              <a:rPr lang="en-US" altLang="zh-CN" sz="2400" dirty="0">
                <a:solidFill>
                  <a:srgbClr val="FF0000"/>
                </a:solidFill>
              </a:rPr>
              <a:t>60</a:t>
            </a:r>
            <a:r>
              <a:rPr lang="zh-CN" altLang="en-US" sz="2400" dirty="0">
                <a:solidFill>
                  <a:srgbClr val="FF0000"/>
                </a:solidFill>
              </a:rPr>
              <a:t>年代末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B:20</a:t>
            </a:r>
            <a:r>
              <a:rPr lang="zh-CN" altLang="en-US" sz="2400" dirty="0"/>
              <a:t>世纪</a:t>
            </a:r>
            <a:r>
              <a:rPr lang="en-US" altLang="zh-CN" sz="2400" dirty="0"/>
              <a:t>50</a:t>
            </a:r>
            <a:r>
              <a:rPr lang="zh-CN" altLang="en-US" sz="2400" dirty="0"/>
              <a:t>年代末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C:20</a:t>
            </a:r>
            <a:r>
              <a:rPr lang="zh-CN" altLang="en-US" sz="2400" dirty="0"/>
              <a:t>世纪</a:t>
            </a:r>
            <a:r>
              <a:rPr lang="en-US" altLang="zh-CN" sz="2400" dirty="0"/>
              <a:t>60</a:t>
            </a:r>
            <a:r>
              <a:rPr lang="zh-CN" altLang="en-US" sz="2400" dirty="0"/>
              <a:t>年代初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D:20</a:t>
            </a:r>
            <a:r>
              <a:rPr lang="zh-CN" altLang="en-US" sz="2400" dirty="0"/>
              <a:t>世纪</a:t>
            </a:r>
            <a:r>
              <a:rPr lang="en-US" altLang="zh-CN" sz="2400" dirty="0"/>
              <a:t>50</a:t>
            </a:r>
            <a:r>
              <a:rPr lang="zh-CN" altLang="en-US" sz="2400" dirty="0"/>
              <a:t>年代初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400" y="418454"/>
            <a:ext cx="218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71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8386" y="1839901"/>
            <a:ext cx="91904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在民间文学研究中，提出“情景语境”概念的是（ 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马林诺夫斯基</a:t>
            </a:r>
            <a:r>
              <a:rPr lang="zh-CN" altLang="en-US" sz="2400" dirty="0"/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泰勒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沃</a:t>
            </a:r>
            <a:r>
              <a:rPr lang="en-US" altLang="zh-CN" sz="2400" dirty="0"/>
              <a:t>·</a:t>
            </a:r>
            <a:r>
              <a:rPr lang="zh-CN" altLang="en-US" sz="2400" dirty="0"/>
              <a:t>爱德哈德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en-US" sz="2400" dirty="0"/>
              <a:t>阿尔奈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400" y="418454"/>
            <a:ext cx="218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82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8386" y="1839901"/>
            <a:ext cx="91904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在民间文学研究中，提出“情景语境”概念的是（ 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</a:rPr>
              <a:t>:</a:t>
            </a:r>
            <a:r>
              <a:rPr lang="zh-CN" altLang="en-US" sz="2400" dirty="0" smtClean="0">
                <a:solidFill>
                  <a:srgbClr val="FF0000"/>
                </a:solidFill>
              </a:rPr>
              <a:t>马林诺夫斯基</a:t>
            </a:r>
            <a:r>
              <a:rPr lang="zh-CN" altLang="en-US" sz="2400" dirty="0"/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泰勒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沃</a:t>
            </a:r>
            <a:r>
              <a:rPr lang="en-US" altLang="zh-CN" sz="2400" dirty="0"/>
              <a:t>·</a:t>
            </a:r>
            <a:r>
              <a:rPr lang="zh-CN" altLang="en-US" sz="2400" dirty="0"/>
              <a:t>爱德哈德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en-US" sz="2400" dirty="0"/>
              <a:t>阿尔奈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400" y="418454"/>
            <a:ext cx="218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0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8386" y="1839901"/>
            <a:ext cx="91904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提出神话是“原始信仰与道德智慧上实用的特许证书”的是（ ）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A: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马林诺夫斯基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B: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汤姆斯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C: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维柯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D: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丁乃通</a:t>
            </a:r>
            <a:endParaRPr lang="zh-CN" altLang="en-US" sz="2400" b="0" i="0" dirty="0">
              <a:solidFill>
                <a:srgbClr val="1F2D3D"/>
              </a:solidFill>
              <a:effectLst/>
              <a:latin typeface="Helvetica Neue For Numbe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418454"/>
            <a:ext cx="218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46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8386" y="1839901"/>
            <a:ext cx="91904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提出神话是“原始信仰与道德智慧上实用的特许证书”的是（ ）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Helvetica Neue For Number" charset="0"/>
              </a:rPr>
              <a:t>A:</a:t>
            </a:r>
            <a:r>
              <a:rPr lang="zh-CN" altLang="en-US" sz="2400" dirty="0">
                <a:solidFill>
                  <a:srgbClr val="FF0000"/>
                </a:solidFill>
                <a:latin typeface="Helvetica Neue For Number" charset="0"/>
              </a:rPr>
              <a:t>马林诺夫斯基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B: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汤姆斯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C: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维柯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D: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丁乃通</a:t>
            </a:r>
            <a:endParaRPr lang="zh-CN" altLang="en-US" sz="2400" b="0" i="0" dirty="0">
              <a:solidFill>
                <a:srgbClr val="1F2D3D"/>
              </a:solidFill>
              <a:effectLst/>
              <a:latin typeface="Helvetica Neue For Numbe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418454"/>
            <a:ext cx="218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83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17691" y="1180020"/>
            <a:ext cx="11292018" cy="3570021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第十三章 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民间文学的语境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第一节 什么是语境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第二节 语境的构成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第三节 语境研究的尝试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917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730" y="250825"/>
            <a:ext cx="18161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cs typeface="+mn-cs"/>
              </a:rPr>
              <a:t>全书框架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0500" y="5396230"/>
            <a:ext cx="3260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加粗标黄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章节为考前复习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重点和优先章节</a:t>
            </a:r>
          </a:p>
        </p:txBody>
      </p:sp>
      <p:pic>
        <p:nvPicPr>
          <p:cNvPr id="9" name="图片 8" descr="民间文学概论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830" y="169545"/>
            <a:ext cx="10058400" cy="6518910"/>
          </a:xfrm>
          <a:prstGeom prst="rect">
            <a:avLst/>
          </a:prstGeom>
        </p:spPr>
      </p:pic>
      <p:sp>
        <p:nvSpPr>
          <p:cNvPr id="2" name="心形 1"/>
          <p:cNvSpPr/>
          <p:nvPr/>
        </p:nvSpPr>
        <p:spPr>
          <a:xfrm>
            <a:off x="2436290" y="3872086"/>
            <a:ext cx="613458" cy="49771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心形 5"/>
          <p:cNvSpPr/>
          <p:nvPr/>
        </p:nvSpPr>
        <p:spPr>
          <a:xfrm>
            <a:off x="1582372" y="3180144"/>
            <a:ext cx="613458" cy="49771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心形 7"/>
          <p:cNvSpPr/>
          <p:nvPr/>
        </p:nvSpPr>
        <p:spPr>
          <a:xfrm>
            <a:off x="2837132" y="2481929"/>
            <a:ext cx="613458" cy="49771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93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145" y="2434613"/>
            <a:ext cx="11267440" cy="1135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就具体的表演事件来看，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时间、空间、传承人、受众、表演情境、社会结构、文化传统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等不同因素共同构成了表演的语境。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【注意多选题的考查】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93693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5376444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49" y="1"/>
            <a:ext cx="3562349" cy="12223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83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23992" y="1461913"/>
            <a:ext cx="3035936" cy="39703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时间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空间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传承人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受众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表演情境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社会结构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文化传统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93693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5376444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49" y="1"/>
            <a:ext cx="3562349" cy="1222374"/>
          </a:xfrm>
          <a:prstGeom prst="rect">
            <a:avLst/>
          </a:prstGeom>
        </p:spPr>
      </p:pic>
      <p:sp>
        <p:nvSpPr>
          <p:cNvPr id="3" name="左大括号 2"/>
          <p:cNvSpPr/>
          <p:nvPr/>
        </p:nvSpPr>
        <p:spPr>
          <a:xfrm>
            <a:off x="3144253" y="1536082"/>
            <a:ext cx="834189" cy="38219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37348" y="3228854"/>
            <a:ext cx="1106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7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93693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5376444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8454" y="1735073"/>
            <a:ext cx="11341419" cy="29546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时间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传承人表演过程中共时态的自然时间。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特点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Wingdings" panose="05000000000000000000" charset="0"/>
              </a:rPr>
              <a:t>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民间文学传承人在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表演过程中的时间是自然时间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Wingdings" panose="05000000000000000000" charset="0"/>
              </a:rPr>
              <a:t>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民间文学传承人在表演中的时间虽然是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自然时间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，同时也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文化时间、社会时间、历史时间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，蕴含了丰富的社会、历史、文化意义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3" name="五边形 22"/>
          <p:cNvSpPr/>
          <p:nvPr/>
        </p:nvSpPr>
        <p:spPr>
          <a:xfrm flipH="1">
            <a:off x="3399710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49" y="1"/>
            <a:ext cx="3562349" cy="12223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6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96626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1" name="五边形 20"/>
          <p:cNvSpPr/>
          <p:nvPr/>
        </p:nvSpPr>
        <p:spPr>
          <a:xfrm flipH="1">
            <a:off x="3320314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376444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8931" y="1880976"/>
            <a:ext cx="11673067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2.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空间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：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传承人进行表演时具有一定范围的、由传承人与听众共同参与所形成的自然场所。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（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  <a:sym typeface="+mn-ea"/>
              </a:rPr>
              <a:t>到什么山唱什么歌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49" y="1"/>
            <a:ext cx="3562349" cy="12223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83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96626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381" y="1781223"/>
            <a:ext cx="11817350" cy="35086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3.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传承人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：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民间文学的表演者。（</a:t>
            </a:r>
            <a:r>
              <a:rPr lang="zh-CN" altLang="en-US" sz="2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  <a:sym typeface="+mn-ea"/>
              </a:rPr>
              <a:t>一方水土养一方人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）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传承人在民间文学传承演变过程中有特殊作用，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既是表演者，也是创作者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②</a:t>
            </a:r>
            <a:r>
              <a:rPr lang="zh-CN" altLang="en-US" sz="2400" b="1" dirty="0">
                <a:solidFill>
                  <a:prstClr val="black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口头程式理论认为，真正的口头诗人的每一次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表演都是独一无二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的，带有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歌手的标记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③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传承人的表演与创作实际上是同一个过程。故事歌手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既属于传统，也是个体的创造者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49" y="1"/>
            <a:ext cx="3562349" cy="1222374"/>
          </a:xfrm>
          <a:prstGeom prst="rect">
            <a:avLst/>
          </a:prstGeom>
        </p:spPr>
      </p:pic>
      <p:sp>
        <p:nvSpPr>
          <p:cNvPr id="7" name="五边形 6"/>
          <p:cNvSpPr/>
          <p:nvPr/>
        </p:nvSpPr>
        <p:spPr>
          <a:xfrm flipH="1">
            <a:off x="5572159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0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96626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381" y="1781223"/>
            <a:ext cx="11817350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4.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受众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：传承人进行民间文学表演时的接受者。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语境理论认为，受众与表演者共同构成了一个交流互动的表演场景，民间文学的文本是表演者与听众交流过程的产物。受众的趣味、爱好、现场的即时反应等会因素，会或隐或现地影响到传承人的表演。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49" y="1"/>
            <a:ext cx="3562349" cy="1222374"/>
          </a:xfrm>
          <a:prstGeom prst="rect">
            <a:avLst/>
          </a:prstGeom>
        </p:spPr>
      </p:pic>
      <p:sp>
        <p:nvSpPr>
          <p:cNvPr id="7" name="五边形 6"/>
          <p:cNvSpPr/>
          <p:nvPr/>
        </p:nvSpPr>
        <p:spPr>
          <a:xfrm flipH="1">
            <a:off x="5572159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0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96626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381" y="1781223"/>
            <a:ext cx="11817350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5.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表演情境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民间文学传承人表演过程中的具体情境。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特点：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表演情境的理想状态是由惯常的表演者，在惯常的时间地点，以惯常的表演方式，为惯常的观众表演。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（自然语境，不为非惯常因素干扰）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49" y="1"/>
            <a:ext cx="3562349" cy="1222374"/>
          </a:xfrm>
          <a:prstGeom prst="rect">
            <a:avLst/>
          </a:prstGeom>
        </p:spPr>
      </p:pic>
      <p:sp>
        <p:nvSpPr>
          <p:cNvPr id="7" name="五边形 6"/>
          <p:cNvSpPr/>
          <p:nvPr/>
        </p:nvSpPr>
        <p:spPr>
          <a:xfrm flipH="1">
            <a:off x="5572159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41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96626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381" y="1781223"/>
            <a:ext cx="11071561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6.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社会结构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社会结构是结构功能主义的核心概念之一。结构功能主义把社会看做是各个行动者相互作用的体系。是行动者所处的地位和承担的角色。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语境研究将社会结构作为语境构成的主要因素之一。语境研究认为通过表演，表演者和受众之间建立了一种社会关系，表演者吸引了受众的注意力，受众也对表演者的表演品头论足。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49" y="1"/>
            <a:ext cx="3562349" cy="1222374"/>
          </a:xfrm>
          <a:prstGeom prst="rect">
            <a:avLst/>
          </a:prstGeom>
        </p:spPr>
      </p:pic>
      <p:sp>
        <p:nvSpPr>
          <p:cNvPr id="7" name="五边形 6"/>
          <p:cNvSpPr/>
          <p:nvPr/>
        </p:nvSpPr>
        <p:spPr>
          <a:xfrm flipH="1">
            <a:off x="5572159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8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96626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13.2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语境的构成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381" y="2279987"/>
            <a:ext cx="11071561" cy="581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7.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文化传统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：是人类行为、思想和想象的产物，世代相传。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49" y="1"/>
            <a:ext cx="3562349" cy="1222374"/>
          </a:xfrm>
          <a:prstGeom prst="rect">
            <a:avLst/>
          </a:prstGeom>
        </p:spPr>
      </p:pic>
      <p:sp>
        <p:nvSpPr>
          <p:cNvPr id="7" name="五边形 6"/>
          <p:cNvSpPr/>
          <p:nvPr/>
        </p:nvSpPr>
        <p:spPr>
          <a:xfrm flipH="1">
            <a:off x="5572159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98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5844" y="1638705"/>
            <a:ext cx="8043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民间文学传承人表演过程中的时间是自然时间。</a:t>
            </a:r>
          </a:p>
          <a:p>
            <a:r>
              <a:rPr lang="en-US" altLang="zh-CN" sz="2400" dirty="0"/>
              <a:t>A:</a:t>
            </a:r>
            <a:r>
              <a:rPr lang="zh-CN" altLang="en-US" sz="2400" dirty="0"/>
              <a:t>正确​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错误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9932" y="294468"/>
            <a:ext cx="16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167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17691" y="1180020"/>
            <a:ext cx="11292018" cy="3570021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第十三章 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民间文学的语境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第一节 什么是语境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第二节 语境的构成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第三节 语境研究的尝试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348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5844" y="1638705"/>
            <a:ext cx="8043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民间文学传承人表演过程中的时间是</a:t>
            </a:r>
            <a:r>
              <a:rPr lang="zh-CN" altLang="en-US" sz="2400" u="sng" dirty="0">
                <a:solidFill>
                  <a:srgbClr val="FF0000"/>
                </a:solidFill>
              </a:rPr>
              <a:t>自然时间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A:</a:t>
            </a:r>
            <a:r>
              <a:rPr lang="zh-CN" altLang="en-US" sz="2400" dirty="0">
                <a:solidFill>
                  <a:srgbClr val="FF0000"/>
                </a:solidFill>
              </a:rPr>
              <a:t>正确​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错误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9932" y="294468"/>
            <a:ext cx="16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5670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6360" y="1405948"/>
            <a:ext cx="804362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表演情境既具有即时性，也具有（）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zh-CN" sz="2400" dirty="0"/>
              <a:t>真实性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zh-CN" sz="2400" dirty="0"/>
              <a:t>特殊性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zh-CN" sz="2400" dirty="0"/>
              <a:t>惯常性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zh-CN" sz="2400" dirty="0" smtClean="0"/>
              <a:t>理想性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932" y="294468"/>
            <a:ext cx="16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9054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6360" y="1405948"/>
            <a:ext cx="80436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表演情境既具有即时性，也具有（）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zh-CN" sz="2400" dirty="0"/>
              <a:t>真实性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zh-CN" sz="2400" dirty="0"/>
              <a:t>特殊性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C:</a:t>
            </a:r>
            <a:r>
              <a:rPr lang="zh-CN" altLang="zh-CN" sz="2400" dirty="0">
                <a:solidFill>
                  <a:srgbClr val="FF0000"/>
                </a:solidFill>
              </a:rPr>
              <a:t>惯常性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zh-CN" sz="2400" dirty="0" smtClean="0"/>
              <a:t>理想性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932" y="294468"/>
            <a:ext cx="16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4706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6360" y="1405948"/>
            <a:ext cx="804362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受众是传承人进行民间文学表演时的（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en-US" sz="2400" dirty="0"/>
              <a:t>接受者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传承者</a:t>
            </a:r>
            <a:r>
              <a:rPr lang="zh-CN" altLang="en-US" sz="2400" i="1" dirty="0"/>
              <a:t>​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受益者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en-US" sz="2400" dirty="0" smtClean="0"/>
              <a:t>策划者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932" y="294468"/>
            <a:ext cx="16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3595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6360" y="1405948"/>
            <a:ext cx="80436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受众是传承人进行民间文学表演时的（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A:</a:t>
            </a:r>
            <a:r>
              <a:rPr lang="zh-CN" altLang="en-US" sz="2400" dirty="0">
                <a:solidFill>
                  <a:srgbClr val="FF0000"/>
                </a:solidFill>
              </a:rPr>
              <a:t>接受者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传承者</a:t>
            </a:r>
            <a:r>
              <a:rPr lang="zh-CN" altLang="en-US" sz="2400" i="1" dirty="0"/>
              <a:t>​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受益者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en-US" sz="2400" dirty="0" smtClean="0"/>
              <a:t>策划者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932" y="294468"/>
            <a:ext cx="16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9868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6360" y="1405948"/>
            <a:ext cx="80436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民间文学的表演者是（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传承</a:t>
            </a:r>
            <a:r>
              <a:rPr lang="zh-CN" altLang="en-US" sz="2400" dirty="0" smtClean="0"/>
              <a:t>人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继承人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宣传人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D:</a:t>
            </a:r>
            <a:r>
              <a:rPr lang="zh-CN" altLang="en-US" sz="2400" dirty="0" smtClean="0"/>
              <a:t>手艺人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932" y="294468"/>
            <a:ext cx="16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1507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6360" y="1405948"/>
            <a:ext cx="80436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民间文学的表演者是（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</a:rPr>
              <a:t>:</a:t>
            </a:r>
            <a:r>
              <a:rPr lang="zh-CN" altLang="en-US" sz="2400" dirty="0" smtClean="0">
                <a:solidFill>
                  <a:srgbClr val="FF0000"/>
                </a:solidFill>
              </a:rPr>
              <a:t>传承</a:t>
            </a:r>
            <a:r>
              <a:rPr lang="zh-CN" altLang="en-US" sz="2400" dirty="0" smtClean="0">
                <a:solidFill>
                  <a:srgbClr val="FF0000"/>
                </a:solidFill>
              </a:rPr>
              <a:t>人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继承人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宣传人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D:</a:t>
            </a:r>
            <a:r>
              <a:rPr lang="zh-CN" altLang="en-US" sz="2400" dirty="0" smtClean="0"/>
              <a:t>手艺人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932" y="294468"/>
            <a:ext cx="16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03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6360" y="1405948"/>
            <a:ext cx="8043620" cy="3353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民间文学传承人在表演过程中的时间特点有（ 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en-US" sz="2400" dirty="0"/>
              <a:t>具有表现场景的自然属性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在表演过程中的时间是自然时间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同时也是文化时间、社会时间、历史时间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en-US" sz="2400" dirty="0"/>
              <a:t>与空间紧密联系 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E:</a:t>
            </a:r>
            <a:r>
              <a:rPr lang="zh-CN" altLang="en-US" sz="2400" dirty="0"/>
              <a:t>蕴含了丰富的社会、历史、文化意义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9932" y="294468"/>
            <a:ext cx="16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5470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6360" y="1405948"/>
            <a:ext cx="80436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民间文学传承人在表演过程中的时间特点有（ 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en-US" sz="2400" dirty="0"/>
              <a:t>具有表现场景的自然属性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</a:rPr>
              <a:t>在表演过程中的时间是自然时间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</a:rPr>
              <a:t>同时也是文化时间、社会时间、历史时间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D:</a:t>
            </a:r>
            <a:r>
              <a:rPr lang="zh-CN" altLang="en-US" sz="2400" dirty="0">
                <a:solidFill>
                  <a:srgbClr val="FF0000"/>
                </a:solidFill>
              </a:rPr>
              <a:t>与空间紧密联系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E:</a:t>
            </a:r>
            <a:r>
              <a:rPr lang="zh-CN" altLang="en-US" sz="2400" dirty="0">
                <a:solidFill>
                  <a:srgbClr val="FF0000"/>
                </a:solidFill>
              </a:rPr>
              <a:t>蕴含了丰富的社会、历史、文化意义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9932" y="294468"/>
            <a:ext cx="16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959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6359" y="1405948"/>
            <a:ext cx="92228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语境理论认为，受众与表演者共同构成了一个交流互动的（）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zh-CN" sz="2400" dirty="0"/>
              <a:t>表演场域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zh-CN" sz="2400" dirty="0"/>
              <a:t>语境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zh-CN" sz="2400" dirty="0"/>
              <a:t>表演情境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zh-CN" sz="2400" dirty="0"/>
              <a:t>表演场景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9932" y="294468"/>
            <a:ext cx="16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404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17691" y="1180020"/>
            <a:ext cx="11292018" cy="3570021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第十三章 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民间文学的语境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第一节 什么是语境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第二节 语境的构成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第三节 语境研究的尝试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486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6359" y="1405948"/>
            <a:ext cx="92228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语境理论认为，受众与表演者共同构成了一个交流互动的（）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zh-CN" sz="2400" dirty="0"/>
              <a:t>表演场域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zh-CN" sz="2400" dirty="0"/>
              <a:t>语境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zh-CN" sz="2400" dirty="0"/>
              <a:t>表演情境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D:</a:t>
            </a:r>
            <a:r>
              <a:rPr lang="zh-CN" altLang="zh-CN" sz="2400" dirty="0">
                <a:solidFill>
                  <a:srgbClr val="FF0000"/>
                </a:solidFill>
              </a:rPr>
              <a:t>表演场景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9932" y="294468"/>
            <a:ext cx="16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6166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6360" y="1405948"/>
            <a:ext cx="8043620" cy="278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民间文学传承人表演过程中的时间是（ ）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A: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自然时间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B:​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文化</a:t>
            </a:r>
            <a:r>
              <a:rPr lang="zh-CN" altLang="en-US" sz="2400" dirty="0" smtClean="0">
                <a:solidFill>
                  <a:srgbClr val="1F2D3D"/>
                </a:solidFill>
                <a:latin typeface="Helvetica Neue For Number" charset="0"/>
              </a:rPr>
              <a:t>时间</a:t>
            </a:r>
            <a:endParaRPr lang="zh-CN" altLang="en-US" sz="2400" dirty="0">
              <a:solidFill>
                <a:srgbClr val="1F2D3D"/>
              </a:solidFill>
              <a:latin typeface="Helvetica Neue For Numb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C: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历史时间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D: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生活时间</a:t>
            </a:r>
            <a:endParaRPr lang="zh-CN" altLang="en-US" sz="2400" b="0" i="0" dirty="0">
              <a:solidFill>
                <a:srgbClr val="1F2D3D"/>
              </a:solidFill>
              <a:effectLst/>
              <a:latin typeface="Helvetica Neue For Numbe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932" y="294468"/>
            <a:ext cx="16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776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6360" y="1405948"/>
            <a:ext cx="80436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民间文学传承人表演过程中的时间是（ ）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Helvetica Neue For Number" charset="0"/>
              </a:rPr>
              <a:t>A:</a:t>
            </a:r>
            <a:r>
              <a:rPr lang="zh-CN" altLang="en-US" sz="2400" dirty="0">
                <a:solidFill>
                  <a:srgbClr val="FF0000"/>
                </a:solidFill>
                <a:latin typeface="Helvetica Neue For Number" charset="0"/>
              </a:rPr>
              <a:t>自然时间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B:​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文化</a:t>
            </a:r>
            <a:r>
              <a:rPr lang="zh-CN" altLang="en-US" sz="2400" dirty="0" smtClean="0">
                <a:solidFill>
                  <a:srgbClr val="1F2D3D"/>
                </a:solidFill>
                <a:latin typeface="Helvetica Neue For Number" charset="0"/>
              </a:rPr>
              <a:t>时间</a:t>
            </a:r>
            <a:endParaRPr lang="zh-CN" altLang="en-US" sz="2400" dirty="0">
              <a:solidFill>
                <a:srgbClr val="1F2D3D"/>
              </a:solidFill>
              <a:latin typeface="Helvetica Neue For Numb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C: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历史时间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D: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生活时间</a:t>
            </a:r>
            <a:endParaRPr lang="zh-CN" altLang="en-US" sz="2400" b="0" i="0" dirty="0">
              <a:solidFill>
                <a:srgbClr val="1F2D3D"/>
              </a:solidFill>
              <a:effectLst/>
              <a:latin typeface="Helvetica Neue For Numbe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9932" y="294468"/>
            <a:ext cx="161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696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FF67A24E-89A4-0143-9F57-86A5BBC6596B}"/>
              </a:ext>
            </a:extLst>
          </p:cNvPr>
          <p:cNvGrpSpPr/>
          <p:nvPr/>
        </p:nvGrpSpPr>
        <p:grpSpPr>
          <a:xfrm>
            <a:off x="517691" y="1180020"/>
            <a:ext cx="11292018" cy="3570021"/>
            <a:chOff x="-131666" y="1180019"/>
            <a:chExt cx="11292018" cy="357002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xmlns="" id="{EC3F5AF2-376F-0844-A51B-07622CD5612F}"/>
                </a:ext>
              </a:extLst>
            </p:cNvPr>
            <p:cNvSpPr/>
            <p:nvPr/>
          </p:nvSpPr>
          <p:spPr>
            <a:xfrm>
              <a:off x="-131666" y="1968285"/>
              <a:ext cx="4648145" cy="188683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第十三章 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zh-CN" altLang="en-US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民间文学的语境</a:t>
              </a:r>
              <a:endParaRPr kumimoji="1" lang="en-US" altLang="zh-CN" sz="36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xmlns="" id="{C5B71DDD-B67F-BB44-982E-9606408DF879}"/>
                </a:ext>
              </a:extLst>
            </p:cNvPr>
            <p:cNvSpPr/>
            <p:nvPr/>
          </p:nvSpPr>
          <p:spPr>
            <a:xfrm>
              <a:off x="5234229" y="1180019"/>
              <a:ext cx="5926123" cy="60297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第一节 什么是语境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xmlns="" id="{74213CE4-F95E-0B4F-9ED7-66AA0EC54EC0}"/>
                </a:ext>
              </a:extLst>
            </p:cNvPr>
            <p:cNvSpPr/>
            <p:nvPr/>
          </p:nvSpPr>
          <p:spPr>
            <a:xfrm>
              <a:off x="5324972" y="2626579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第二节 语境的构成</a:t>
              </a:r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xmlns="" id="{0215B883-6253-8449-A953-2792DF534019}"/>
                </a:ext>
              </a:extLst>
            </p:cNvPr>
            <p:cNvSpPr/>
            <p:nvPr/>
          </p:nvSpPr>
          <p:spPr>
            <a:xfrm>
              <a:off x="5324972" y="4064823"/>
              <a:ext cx="5744634" cy="685217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第三节 语境研究的尝试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xmlns="" id="{2E56B57E-A19F-4B44-AB34-B35D23F9C872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 flipV="1">
              <a:off x="4516479" y="1481506"/>
              <a:ext cx="717750" cy="1430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xmlns="" id="{A4A1488C-75DF-9B4C-9E26-CBFD89D282C5}"/>
                </a:ext>
              </a:extLst>
            </p:cNvPr>
            <p:cNvCxnSpPr>
              <a:cxnSpLocks/>
              <a:stCxn id="3" idx="3"/>
              <a:endCxn id="10" idx="1"/>
            </p:cNvCxnSpPr>
            <p:nvPr/>
          </p:nvCxnSpPr>
          <p:spPr>
            <a:xfrm>
              <a:off x="4516479" y="2911701"/>
              <a:ext cx="808493" cy="12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xmlns="" id="{25D2EFA0-9CDE-3447-873C-47F8EBC4E40C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>
              <a:off x="4516479" y="2911701"/>
              <a:ext cx="808493" cy="1495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7950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23"/>
          <p:cNvSpPr/>
          <p:nvPr/>
        </p:nvSpPr>
        <p:spPr>
          <a:xfrm flipH="1">
            <a:off x="4723278" y="744159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>
                <a:latin typeface="微软雅黑" panose="020B0503020204020204" charset="-122"/>
                <a:ea typeface="微软雅黑" panose="020B0503020204020204" charset="-122"/>
              </a:rPr>
              <a:t>了解</a:t>
            </a:r>
            <a:endParaRPr lang="zh-CN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7394E9B-CF9C-304B-8422-541989E2C766}"/>
              </a:ext>
            </a:extLst>
          </p:cNvPr>
          <p:cNvSpPr/>
          <p:nvPr/>
        </p:nvSpPr>
        <p:spPr>
          <a:xfrm>
            <a:off x="0" y="696626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13.3</a:t>
            </a: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语境研究的尝试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6908" y="2018088"/>
            <a:ext cx="7812741" cy="279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438275" algn="l"/>
              </a:tabLst>
            </a:pPr>
            <a:r>
              <a:rPr lang="zh-CN" altLang="zh-CN" sz="2400" kern="100" dirty="0">
                <a:latin typeface="Times New Roman" charset="0"/>
                <a:ea typeface="微软雅黑" charset="-122"/>
              </a:rPr>
              <a:t>语境研究强调田野调查，强调在田野中观察表演、表演的情境、表演的人际互动以及表演与社会生活、社会关系、文化传统之间的复杂关联等等。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438275" algn="l"/>
              </a:tabLst>
            </a:pPr>
            <a:r>
              <a:rPr lang="zh-CN" altLang="zh-CN" sz="2400" kern="100" dirty="0">
                <a:latin typeface="Times New Roman" charset="0"/>
                <a:ea typeface="微软雅黑" charset="-122"/>
              </a:rPr>
              <a:t>民族志是人类学描述文化的一种实践，其关键在于赋予文化以整体观的意义。</a:t>
            </a:r>
            <a:endParaRPr lang="zh-CN" altLang="zh-CN" sz="2400" kern="100" dirty="0">
              <a:effectLst/>
              <a:latin typeface="Times New Roman" charset="0"/>
              <a:ea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634" y="0"/>
            <a:ext cx="3755366" cy="13878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45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4553" y="824248"/>
            <a:ext cx="819096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第十三章 民文学语境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什么是语境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指话语、语句或语词的（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上下文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），或前后关系、前言后语；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指话语或语句的意义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所反映的（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外部世界的特征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语境由要素构成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   时间  空间  传承人  受众  表演情境  社会结构  文化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传统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语境研究的尝试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（了解即可）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837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03625" y="1813991"/>
            <a:ext cx="7199283" cy="32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语境的构成包括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【   】</a:t>
            </a:r>
          </a:p>
          <a:p>
            <a:pPr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A.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文化传统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B.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社会结构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C.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传承人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D.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受众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E.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表演情境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815" y="399415"/>
            <a:ext cx="4145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extLst>
      <p:ext uri="{BB962C8B-B14F-4D97-AF65-F5344CB8AC3E}">
        <p14:creationId xmlns:p14="http://schemas.microsoft.com/office/powerpoint/2010/main" val="17336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1420" y="1285671"/>
            <a:ext cx="7199283" cy="32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语境的构成包括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【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ABCDE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】</a:t>
            </a:r>
          </a:p>
          <a:p>
            <a:pPr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A.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文化传统</a:t>
            </a:r>
          </a:p>
          <a:p>
            <a:pPr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B.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社会结构</a:t>
            </a:r>
          </a:p>
          <a:p>
            <a:pPr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C.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传承人</a:t>
            </a:r>
          </a:p>
          <a:p>
            <a:pPr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D.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受众</a:t>
            </a:r>
          </a:p>
          <a:p>
            <a:pPr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E.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表演情境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7815" y="399415"/>
            <a:ext cx="4145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随堂演练</a:t>
            </a:r>
          </a:p>
        </p:txBody>
      </p:sp>
    </p:spTree>
    <p:extLst>
      <p:ext uri="{BB962C8B-B14F-4D97-AF65-F5344CB8AC3E}">
        <p14:creationId xmlns:p14="http://schemas.microsoft.com/office/powerpoint/2010/main" val="9047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30721" y="800684"/>
            <a:ext cx="10941024" cy="473712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36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第十四章 </a:t>
                </a:r>
                <a:endParaRPr kumimoji="1" lang="en-US" altLang="zh-CN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zh-CN" altLang="en-US" sz="36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民间文学田野作业与科学写定</a:t>
                </a:r>
                <a:endParaRPr kumimoji="1" lang="en-US" altLang="zh-CN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5951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30721" y="800684"/>
            <a:ext cx="10941024" cy="473712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32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第十四章 </a:t>
                </a:r>
                <a:endParaRPr kumimoji="1" lang="en-US" altLang="zh-CN" sz="3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zh-CN" altLang="en-US" sz="32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民间文学田野</a:t>
                </a:r>
                <a:r>
                  <a:rPr kumimoji="1" lang="zh-CN" altLang="en-US" sz="3200" dirty="0" smtClean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作业</a:t>
                </a:r>
                <a:endParaRPr kumimoji="1" lang="en-US" altLang="zh-CN" sz="320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zh-CN" altLang="en-US" sz="3200" dirty="0" smtClean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与</a:t>
                </a:r>
                <a:r>
                  <a:rPr kumimoji="1" lang="zh-CN" altLang="en-US" sz="32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科学写定</a:t>
                </a:r>
                <a:endParaRPr kumimoji="1" lang="en-US" altLang="zh-CN" sz="3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bg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笑脸 1"/>
          <p:cNvSpPr/>
          <p:nvPr/>
        </p:nvSpPr>
        <p:spPr>
          <a:xfrm>
            <a:off x="4418251" y="777831"/>
            <a:ext cx="577515" cy="602973"/>
          </a:xfrm>
          <a:prstGeom prst="smileyFac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 sz="2800" dirty="0" smtClean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2308" y="1756226"/>
            <a:ext cx="11475720" cy="35998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语境有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两种含义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endParaRPr lang="en-US" altLang="zh-CN" sz="2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指话语、语句或语词的</a:t>
            </a:r>
            <a:r>
              <a:rPr lang="zh-CN" altLang="en-US" sz="24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上下文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，或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前后关系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、前言后语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；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指话语或语句的意义</a:t>
            </a:r>
            <a:r>
              <a:rPr lang="zh-CN" altLang="en-US" sz="24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所反映的外部世界的特征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说明言语和文字符号所表现的说话人与周围世界相互联系的方式，可扩展为事物的前后关系、境况，或者扩展到一个特定“文本”、一种理论范式以及一定的社会、历史、政治、经济、文化、科学、技术等诸多要素之间相互作用和相互联系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060" y="775158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13.1.1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语境的含义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060" y="17681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什么是语境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1" name="五边形 20"/>
          <p:cNvSpPr/>
          <p:nvPr/>
        </p:nvSpPr>
        <p:spPr>
          <a:xfrm flipH="1">
            <a:off x="3723539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896674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352" y="17681"/>
            <a:ext cx="3159522" cy="11461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55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26587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14.1.1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田野作业的含义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4109619" y="3217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6202579" y="3217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64" y="0"/>
            <a:ext cx="3067417" cy="14064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2757" y="1853568"/>
            <a:ext cx="129733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得</a:t>
            </a:r>
            <a:r>
              <a:rPr lang="en-US" altLang="zh-CN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分：</a:t>
            </a:r>
            <a:r>
              <a:rPr lang="zh-CN" altLang="en-US" sz="24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又称野外作业，或田野调查，是一种</a:t>
            </a:r>
            <a:r>
              <a:rPr lang="zh-CN" altLang="en-US" sz="28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可操作性的科学调查研究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sz="2400" dirty="0">
              <a:solidFill>
                <a:srgbClr val="1F2D3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得</a:t>
            </a:r>
            <a:r>
              <a:rPr lang="en-US" altLang="zh-CN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分：</a:t>
            </a:r>
            <a:r>
              <a:rPr lang="zh-CN" altLang="en-US" sz="24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直接进入自然生态环境或社会文化环境进行</a:t>
            </a:r>
            <a:r>
              <a:rPr lang="zh-CN" altLang="en-US" sz="28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观察、了解、记录、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调查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sz="2400" dirty="0">
              <a:solidFill>
                <a:srgbClr val="1F2D3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得</a:t>
            </a:r>
            <a:r>
              <a:rPr lang="en-US" altLang="zh-CN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分：</a:t>
            </a:r>
            <a:r>
              <a:rPr lang="zh-CN" altLang="en-US" sz="24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是与</a:t>
            </a:r>
            <a:r>
              <a:rPr lang="zh-CN" altLang="en-US" sz="28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案头作业相对应的</a:t>
            </a:r>
            <a:r>
              <a:rPr lang="zh-CN" altLang="en-US" sz="24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到被调查对象所在地搜集实际资料的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方法。</a:t>
            </a:r>
            <a:endParaRPr lang="zh-CN" altLang="en-US" sz="2400" b="0" i="0" dirty="0">
              <a:solidFill>
                <a:srgbClr val="1F2D3D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0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26587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14.1.1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田野作业的含义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4109619" y="3217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6202579" y="3217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64" y="0"/>
            <a:ext cx="3067417" cy="14064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3178" y="1949821"/>
            <a:ext cx="129733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得</a:t>
            </a:r>
            <a:r>
              <a:rPr lang="en-US" altLang="zh-CN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分：</a:t>
            </a:r>
            <a:r>
              <a:rPr lang="zh-CN" altLang="en-US" sz="24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又称野外作业，或田野调查，是一种</a:t>
            </a: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可操作性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）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sz="2400" dirty="0">
              <a:solidFill>
                <a:srgbClr val="1F2D3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得</a:t>
            </a:r>
            <a:r>
              <a:rPr lang="en-US" altLang="zh-CN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分：</a:t>
            </a:r>
            <a:r>
              <a:rPr lang="zh-CN" altLang="en-US" sz="24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直接进入自然生态环境或社会文化环境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进行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）、</a:t>
            </a: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了解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 ）、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调查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得</a:t>
            </a:r>
            <a:r>
              <a:rPr lang="en-US" altLang="zh-CN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分：</a:t>
            </a:r>
            <a:r>
              <a:rPr lang="zh-CN" altLang="en-US" sz="24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   ）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相对</a:t>
            </a: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应的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lang="zh-CN" altLang="en-US" sz="24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被调查对象所在地搜集实际资料的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方法。</a:t>
            </a:r>
            <a:endParaRPr lang="zh-CN" altLang="en-US" sz="2400" b="0" i="0" dirty="0">
              <a:solidFill>
                <a:srgbClr val="1F2D3D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6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26587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14.1.1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田野作业的含义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4109619" y="3217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6202579" y="3217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64" y="0"/>
            <a:ext cx="3067417" cy="14064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981905"/>
            <a:ext cx="129733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得</a:t>
            </a:r>
            <a:r>
              <a:rPr lang="en-US" altLang="zh-CN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分：</a:t>
            </a:r>
            <a:r>
              <a:rPr lang="zh-CN" altLang="en-US" sz="24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又称野外作业，或田野调查，是一种</a:t>
            </a: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可操作性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（科学</a:t>
            </a:r>
            <a:r>
              <a:rPr lang="zh-CN" altLang="en-US" sz="28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调查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研究）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得</a:t>
            </a:r>
            <a:r>
              <a:rPr lang="en-US" altLang="zh-CN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分：</a:t>
            </a:r>
            <a:r>
              <a:rPr lang="zh-CN" altLang="en-US" sz="24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直接进入自然生态环境或社会文化环境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进行（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观察）、</a:t>
            </a: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了解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（记录）、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调查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sz="2400" dirty="0">
              <a:solidFill>
                <a:srgbClr val="1F2D3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得</a:t>
            </a:r>
            <a:r>
              <a:rPr lang="en-US" altLang="zh-CN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分：</a:t>
            </a:r>
            <a:r>
              <a:rPr lang="zh-CN" altLang="en-US" sz="24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案头作业）</a:t>
            </a:r>
            <a:r>
              <a:rPr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相</a:t>
            </a: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对应的</a:t>
            </a:r>
            <a:r>
              <a:rPr lang="zh-CN" altLang="en-US" sz="24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到被调查对象所在地搜集实际资料的</a:t>
            </a:r>
            <a:r>
              <a:rPr lang="zh-CN" altLang="en-US" sz="24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方法。</a:t>
            </a:r>
            <a:endParaRPr lang="zh-CN" altLang="en-US" sz="2400" b="0" i="0" dirty="0">
              <a:solidFill>
                <a:srgbClr val="1F2D3D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0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5648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14.1.2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田野作业的必要性、意义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6401" y="1681635"/>
            <a:ext cx="11996280" cy="2031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采录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优秀的民间文学作品，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抢救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濒临失传的民间文学遗产；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保护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优良的劳动人民的口头创作，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丰富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中华民族文化的宝库；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）为当代社会主义文艺创作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提供新的素材和艺术借鉴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繁荣社会主义文艺事业。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5460071" y="480457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64" y="0"/>
            <a:ext cx="3067417" cy="14064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4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5648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14.1.2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田野作业的必要性、意义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6401" y="1681635"/>
            <a:ext cx="11996280" cy="2031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采录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优秀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的（  ）作品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抢救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濒临失传的民间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文学（   ）；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保护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优良的劳动人民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的（  ），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丰富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中华民族文化的宝库；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）为当代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社会主义（   ）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提供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新的素材和艺术借鉴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繁荣社会主义文艺事业。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5460071" y="480457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64" y="0"/>
            <a:ext cx="3067417" cy="14064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62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5648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14.1.2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田野作业的必要性、意义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6401" y="1404636"/>
            <a:ext cx="11996280" cy="25853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采录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优秀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）作品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抢救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濒临失传的民间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文学（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遗产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）；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保护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优良的劳动人民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口头创作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），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丰富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中华民族文化的宝库；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）为当代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社会主义（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文艺创作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提供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新的素材和艺术借鉴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繁荣社会主义文艺事业。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5460071" y="480457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64" y="0"/>
            <a:ext cx="3067417" cy="14064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24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2546" y="2080691"/>
            <a:ext cx="9410007" cy="279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民间文学的基础是（）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en-US" sz="2400" dirty="0"/>
              <a:t>歌谣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生产劳动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田野作业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en-US" sz="2400" dirty="0"/>
              <a:t>生产力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4895" y="681644"/>
            <a:ext cx="206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6059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2546" y="2080691"/>
            <a:ext cx="94100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民间文学的基础是（）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en-US" sz="2400" dirty="0"/>
              <a:t>歌谣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生产劳动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</a:rPr>
              <a:t>田野作业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en-US" sz="2400" dirty="0"/>
              <a:t>生产力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4895" y="681644"/>
            <a:ext cx="206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0156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2546" y="2080691"/>
            <a:ext cx="94100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民间文学必须使用田野作业的方法是由民间文学的口头性和“</a:t>
            </a:r>
            <a:r>
              <a:rPr lang="zh-CN" altLang="en-US" sz="2400" dirty="0" smtClean="0">
                <a:solidFill>
                  <a:srgbClr val="1F2D3D"/>
                </a:solidFill>
                <a:latin typeface="Helvetica Neue For Number" charset="0"/>
              </a:rPr>
              <a:t>变异性”所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决定的。</a:t>
            </a:r>
          </a:p>
          <a:p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A: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正确</a:t>
            </a:r>
          </a:p>
          <a:p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B: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错误</a:t>
            </a:r>
            <a:endParaRPr lang="zh-CN" altLang="en-US" sz="2400" b="0" i="0" dirty="0">
              <a:solidFill>
                <a:srgbClr val="1F2D3D"/>
              </a:solidFill>
              <a:effectLst/>
              <a:latin typeface="Helvetica Neue For Numbe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895" y="681644"/>
            <a:ext cx="206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92041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2546" y="2080691"/>
            <a:ext cx="94100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民间文学必须使用田野作业的方法是由民间文学的口头性和“</a:t>
            </a:r>
            <a:r>
              <a:rPr lang="zh-CN" altLang="en-US" sz="2400" dirty="0" smtClean="0">
                <a:solidFill>
                  <a:srgbClr val="1F2D3D"/>
                </a:solidFill>
                <a:latin typeface="Helvetica Neue For Number" charset="0"/>
              </a:rPr>
              <a:t>变异性”所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决定的。</a:t>
            </a:r>
          </a:p>
          <a:p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A: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正确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Helvetica Neue For Number" charset="0"/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  <a:latin typeface="Helvetica Neue For Number" charset="0"/>
              </a:rPr>
              <a:t>错误</a:t>
            </a:r>
            <a:endParaRPr lang="zh-CN" altLang="en-US" sz="2400" b="0" i="0" dirty="0">
              <a:solidFill>
                <a:srgbClr val="FF0000"/>
              </a:solidFill>
              <a:effectLst/>
              <a:latin typeface="Helvetica Neue For Numbe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895" y="681644"/>
            <a:ext cx="206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662546" y="4951261"/>
            <a:ext cx="9609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F2D3D"/>
                </a:solidFill>
                <a:latin typeface="KaiTi" charset="-122"/>
                <a:ea typeface="KaiTi" charset="-122"/>
                <a:cs typeface="KaiTi" charset="-122"/>
              </a:rPr>
              <a:t>注解：民间文学</a:t>
            </a:r>
            <a:r>
              <a:rPr lang="zh-CN" altLang="en-US" dirty="0">
                <a:solidFill>
                  <a:srgbClr val="1F2D3D"/>
                </a:solidFill>
                <a:latin typeface="KaiTi" charset="-122"/>
                <a:ea typeface="KaiTi" charset="-122"/>
                <a:cs typeface="KaiTi" charset="-122"/>
              </a:rPr>
              <a:t>必须使用田野作业的方法是由民间文学的口头性和“展演性“所决定的。</a:t>
            </a:r>
            <a:endParaRPr lang="zh-CN" altLang="en-US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39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8140" y="1499553"/>
            <a:ext cx="11475720" cy="35998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语境有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两种含义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endParaRPr lang="en-US" altLang="zh-CN" sz="2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指话语、语句或语词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的（     ），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或前后关系、前言后语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；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指话语或语句的意义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所反映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的（      ）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说明言语和文字符号所表现的说话人与周围世界相互联系的方式，可扩展为事物的前后关系、境况，或者扩展到一个特定“文本”、一种理论范式以及一定的社会、历史、政治、经济、文化、科学、技术等诸多要素之间相互作用和相互联系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060" y="775158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13.1.1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语境的含义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060" y="17681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什么是语境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1" name="五边形 20"/>
          <p:cNvSpPr/>
          <p:nvPr/>
        </p:nvSpPr>
        <p:spPr>
          <a:xfrm flipH="1">
            <a:off x="3723539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896674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352" y="17681"/>
            <a:ext cx="3159522" cy="11461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52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2546" y="1503175"/>
            <a:ext cx="9410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田野作业</a:t>
            </a:r>
            <a:endParaRPr lang="zh-CN" altLang="en-US" sz="2800" b="0" i="0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895" y="681644"/>
            <a:ext cx="206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2348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2546" y="1503175"/>
            <a:ext cx="9410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 smtClean="0">
                <a:effectLst/>
                <a:latin typeface="Microsoft YaHei" charset="-122"/>
                <a:ea typeface="Microsoft YaHei" charset="-122"/>
                <a:cs typeface="Microsoft YaHei" charset="-122"/>
              </a:rPr>
              <a:t>田野作业</a:t>
            </a:r>
            <a:endParaRPr lang="zh-CN" altLang="en-US" sz="2800" b="0" i="0" dirty="0"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895" y="681644"/>
            <a:ext cx="2061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随堂练习</a:t>
            </a:r>
            <a:endParaRPr kumimoji="1"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714894" y="2324706"/>
            <a:ext cx="10579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得分点</a:t>
            </a:r>
            <a:r>
              <a:rPr lang="en-US" altLang="zh-CN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分）：又称野外作业，或田野调查，是一种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可操作性的科学调查研究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r>
              <a:rPr lang="zh-CN" altLang="en-US" sz="20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endParaRPr lang="zh-CN" altLang="en-US" sz="2000" dirty="0">
              <a:solidFill>
                <a:srgbClr val="1F2D3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得分点</a:t>
            </a:r>
            <a:r>
              <a:rPr lang="en-US" altLang="zh-CN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分）：直接进入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自然生态环境或社会文化环境</a:t>
            </a:r>
            <a:r>
              <a:rPr lang="zh-CN" altLang="en-US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进行观察、了解、记录、</a:t>
            </a:r>
            <a:r>
              <a:rPr lang="zh-CN" altLang="en-US" sz="20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调查；</a:t>
            </a:r>
            <a:endParaRPr lang="zh-CN" altLang="en-US" sz="2000" dirty="0">
              <a:solidFill>
                <a:srgbClr val="1F2D3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得分点</a:t>
            </a:r>
            <a:r>
              <a:rPr lang="en-US" altLang="zh-CN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分）：是与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案头作业相对应</a:t>
            </a:r>
            <a:r>
              <a:rPr lang="zh-CN" altLang="en-US" sz="2000" dirty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的到被调查对象所在地搜集实际资料的</a:t>
            </a:r>
            <a:r>
              <a:rPr lang="zh-CN" altLang="en-US" sz="2000" dirty="0" smtClean="0">
                <a:solidFill>
                  <a:srgbClr val="1F2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方法。</a:t>
            </a:r>
            <a:endParaRPr lang="zh-CN" altLang="en-US" sz="2000" b="0" i="0" dirty="0">
              <a:solidFill>
                <a:srgbClr val="1F2D3D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5316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601202" y="993929"/>
            <a:ext cx="10941024" cy="473712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     第十四</a:t>
                </a:r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章 </a:t>
                </a:r>
                <a:endParaRPr kumimoji="1" lang="en-US" altLang="zh-CN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民间文学田野</a:t>
                </a:r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作业</a:t>
                </a:r>
                <a:endParaRPr kumimoji="1" lang="en-US" altLang="zh-CN" sz="2800" dirty="0" smtClean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zh-CN" altLang="en-US" sz="2800" dirty="0" smtClean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与</a:t>
                </a:r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科学写定</a:t>
                </a:r>
                <a:endParaRPr kumimoji="1" lang="en-US" altLang="zh-CN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bg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426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020" y="1144270"/>
            <a:ext cx="11623675" cy="3969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全面普查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是一种以特定区域内的民间文学为对象进行的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全面综合调查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。如神话、传说等。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专项调查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以民间文学中的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某一种（类）体裁的作品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为对象进行的特别调查，如神话专项调查。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专题调查</a:t>
            </a: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指为研究的需要在一定时间内对民间文学中的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某个方面的作品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进行较全面、深入的调查。 如女娲神话、蛇郎类型、孟姜女故事、民间故事叙事的三段式结构等。</a:t>
            </a:r>
          </a:p>
        </p:txBody>
      </p:sp>
      <p:sp>
        <p:nvSpPr>
          <p:cNvPr id="5" name="矩形 4"/>
          <p:cNvSpPr/>
          <p:nvPr/>
        </p:nvSpPr>
        <p:spPr>
          <a:xfrm>
            <a:off x="159876" y="248693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14.2.1 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田野作业的形式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（七种）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922419" y="413868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85" y="0"/>
            <a:ext cx="2679414" cy="12774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97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9876" y="1202552"/>
            <a:ext cx="11662410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4.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专访调查</a:t>
            </a:r>
          </a:p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指对民间文学领域中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具有一定影响或代表性的人物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进行全面采访调查。</a:t>
            </a:r>
          </a:p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例如，对民间故事家、民歌手等人物进行专门采访调查等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5.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随机采录</a:t>
            </a:r>
          </a:p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在事先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没有拟订采录计划、没有预约采录时间和地点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没有预约具有的采录对象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的情况下。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876" y="28348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14.2.1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田野作业的形式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（七种）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9876" y="4134982"/>
            <a:ext cx="11557000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6.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定居采录</a:t>
            </a:r>
          </a:p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指采录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长期定居某个地区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，对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所在地区的民间文学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进行全面、深入的采录工作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endParaRPr lang="en-US" altLang="zh-CN" sz="240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7.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采风队采录</a:t>
            </a:r>
          </a:p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民间文学组织采风队采录是一种由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政府或有关单位（部门）出面组织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的集体采录形式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798594" y="19352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85" y="0"/>
            <a:ext cx="2679414" cy="12774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09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9876" y="2356714"/>
            <a:ext cx="1166241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没有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拟订采录计划、没有预约采录时间和地点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没有预约具有的采录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对象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876" y="28348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14.2.1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田野作业的形式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（七种）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798594" y="19352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85" y="0"/>
            <a:ext cx="2679414" cy="12774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7741" y="3193960"/>
            <a:ext cx="8461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全面调查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专项调查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专题调查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专访调查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随机采录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6.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定居采录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采风队采录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99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9876" y="2356714"/>
            <a:ext cx="1166241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没有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拟订采录计划、没有预约采录时间和地点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没有预约具有的采录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对象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876" y="28348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14.2.1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田野作业的形式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（七种）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798594" y="19352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85" y="0"/>
            <a:ext cx="2679414" cy="12774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7741" y="3193960"/>
            <a:ext cx="8461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全面调查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专项调查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专题调查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专访调查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5.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随机采录</a:t>
            </a:r>
            <a:endParaRPr kumimoji="1" lang="en-US" altLang="zh-CN" sz="20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6.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定居采录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采风队采录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8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9876" y="2388453"/>
            <a:ext cx="11662410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以特定区域内的民间文学为对象进行的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全面综合调查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876" y="28348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14.2.1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田野作业的形式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（七种）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798594" y="19352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85" y="0"/>
            <a:ext cx="2679414" cy="12774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7741" y="3193960"/>
            <a:ext cx="8461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全面调查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专项调查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专题调查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专访调查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随机采录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6.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定居采录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采风队采录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8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9876" y="2388453"/>
            <a:ext cx="11662410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以特定区域内的民间文学为对象进行的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全面综合调查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876" y="28348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14.2.1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田野作业的形式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（七种）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798594" y="19352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85" y="0"/>
            <a:ext cx="2679414" cy="12774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7741" y="3193960"/>
            <a:ext cx="8461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全面调查</a:t>
            </a:r>
            <a:endParaRPr kumimoji="1" lang="en-US" altLang="zh-CN" sz="20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专项调查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专题调查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专访调查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随机采录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6.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定居采录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采风队采录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9876" y="2388453"/>
            <a:ext cx="11662410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在一定时间内对民间文学中的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某个方面的作品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进行较全面、深入的调查。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876" y="28348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14.2.1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田野作业的形式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（七种）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798594" y="19352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85" y="0"/>
            <a:ext cx="2679414" cy="12774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7741" y="3193960"/>
            <a:ext cx="8461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全面调查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专项调查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专题调查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专访调查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随机采录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6.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定居采录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采风队采录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8140" y="1499553"/>
            <a:ext cx="11475720" cy="35998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语境有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两种含义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  <a:endParaRPr lang="en-US" altLang="zh-CN" sz="2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① 指话语、语句或语词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上下文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），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或前后关系、前言后语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；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② 指话语或语句的意义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所反映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外部世界的特征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说明言语和文字符号所表现的说话人与周围世界相互联系的方式，可扩展为事物的前后关系、境况，或者扩展到一个特定“文本”、一种理论范式以及一定的社会、历史、政治、经济、文化、科学、技术等诸多要素之间相互作用和相互联系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060" y="775158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13.1.1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语境的含义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060" y="17681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什么是语境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1" name="五边形 20"/>
          <p:cNvSpPr/>
          <p:nvPr/>
        </p:nvSpPr>
        <p:spPr>
          <a:xfrm flipH="1">
            <a:off x="3723539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896674" y="79169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352" y="17681"/>
            <a:ext cx="3159522" cy="11461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37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9876" y="2388453"/>
            <a:ext cx="11662410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在一定时间内对民间文学中的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某个方面的作品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进行较全面、深入的调查。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876" y="28348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14.2.1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田野作业的形式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（七种）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798594" y="19352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85" y="0"/>
            <a:ext cx="2679414" cy="12774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47741" y="3193960"/>
            <a:ext cx="8461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全面调查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专项调查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专题调查</a:t>
            </a:r>
            <a:endParaRPr kumimoji="1" lang="en-US" altLang="zh-CN" sz="2000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专访调查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5.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随机采录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6.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定居采录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7.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采风队采录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170" y="1210260"/>
            <a:ext cx="1158494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明确任务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，有的放矢。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采录之前应该做好详细的采录计划，熟悉被采访对象及所在地的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情况</a:t>
            </a:r>
            <a:endParaRPr lang="zh-CN" altLang="en-US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569" y="256479"/>
            <a:ext cx="4079875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14.2.2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田野作业的规则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23344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624385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85" y="0"/>
            <a:ext cx="2679414" cy="1277471"/>
          </a:xfrm>
          <a:prstGeom prst="rect">
            <a:avLst/>
          </a:prstGeom>
        </p:spPr>
      </p:pic>
      <p:sp>
        <p:nvSpPr>
          <p:cNvPr id="2" name="左大括号 1"/>
          <p:cNvSpPr/>
          <p:nvPr/>
        </p:nvSpPr>
        <p:spPr>
          <a:xfrm>
            <a:off x="1516580" y="1257793"/>
            <a:ext cx="577516" cy="416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7170" y="2097223"/>
            <a:ext cx="187692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田野作业   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规则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9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170" y="1169590"/>
            <a:ext cx="11584940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明确任务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，有的放矢。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采录之前应该做好详细的采录计划，熟悉被采访对象及所在地的情况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抓住机会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，创造环境。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可利用民间许多民俗活动，如婚丧嫁娶、节日庆典时进行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采录</a:t>
            </a:r>
          </a:p>
        </p:txBody>
      </p:sp>
      <p:sp>
        <p:nvSpPr>
          <p:cNvPr id="5" name="矩形 4"/>
          <p:cNvSpPr/>
          <p:nvPr/>
        </p:nvSpPr>
        <p:spPr>
          <a:xfrm>
            <a:off x="153569" y="256479"/>
            <a:ext cx="4079875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14.2.2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田野作业的规则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23344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624385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85" y="0"/>
            <a:ext cx="2679414" cy="1277471"/>
          </a:xfrm>
          <a:prstGeom prst="rect">
            <a:avLst/>
          </a:prstGeom>
        </p:spPr>
      </p:pic>
      <p:sp>
        <p:nvSpPr>
          <p:cNvPr id="2" name="左大括号 1"/>
          <p:cNvSpPr/>
          <p:nvPr/>
        </p:nvSpPr>
        <p:spPr>
          <a:xfrm>
            <a:off x="1516580" y="1257793"/>
            <a:ext cx="577516" cy="416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7170" y="2097223"/>
            <a:ext cx="187692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田野作业   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规则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170" y="1058477"/>
            <a:ext cx="11584940" cy="39703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明确任务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，有的放矢。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采录之前应该做好详细的采录计划，熟悉被采访对象及所在地的情况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抓住机会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，创造环境。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可利用民间许多民俗活动，如婚丧嫁娶、节日庆典时进行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采录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尊重讲唱者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，融洽感情。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应与被采访者协商，减少对讲唱者的干扰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endParaRPr lang="zh-CN" altLang="en-US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569" y="256479"/>
            <a:ext cx="4079875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14.2.2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田野作业的规则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23344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624385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85" y="0"/>
            <a:ext cx="2679414" cy="1277471"/>
          </a:xfrm>
          <a:prstGeom prst="rect">
            <a:avLst/>
          </a:prstGeom>
        </p:spPr>
      </p:pic>
      <p:sp>
        <p:nvSpPr>
          <p:cNvPr id="2" name="左大括号 1"/>
          <p:cNvSpPr/>
          <p:nvPr/>
        </p:nvSpPr>
        <p:spPr>
          <a:xfrm>
            <a:off x="1516580" y="1257793"/>
            <a:ext cx="577516" cy="416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7170" y="2097223"/>
            <a:ext cx="187692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田野作业   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规则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170" y="1076643"/>
            <a:ext cx="11584940" cy="4523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明确任务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，有的放矢。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采录之前应该做好详细的采录计划，熟悉被采访对象及所在地的情况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抓住机会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，创造环境。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可利用民间许多民俗活动，如婚丧嫁娶、节日庆典时进行</a:t>
            </a: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采录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尊重讲唱者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，融洽感情。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应与被采访者协商，减少对讲唱者的干扰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运用现代设备，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确保科学记录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笔、笔记本、录音、照相设备等</a:t>
            </a:r>
          </a:p>
        </p:txBody>
      </p:sp>
      <p:sp>
        <p:nvSpPr>
          <p:cNvPr id="5" name="矩形 4"/>
          <p:cNvSpPr/>
          <p:nvPr/>
        </p:nvSpPr>
        <p:spPr>
          <a:xfrm>
            <a:off x="153569" y="256479"/>
            <a:ext cx="4079875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14.2.2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田野作业的规则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23344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624385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85" y="0"/>
            <a:ext cx="2679414" cy="1277471"/>
          </a:xfrm>
          <a:prstGeom prst="rect">
            <a:avLst/>
          </a:prstGeom>
        </p:spPr>
      </p:pic>
      <p:sp>
        <p:nvSpPr>
          <p:cNvPr id="2" name="左大括号 1"/>
          <p:cNvSpPr/>
          <p:nvPr/>
        </p:nvSpPr>
        <p:spPr>
          <a:xfrm>
            <a:off x="1516580" y="1257793"/>
            <a:ext cx="577516" cy="416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7170" y="2097223"/>
            <a:ext cx="187692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田野作业   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规则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0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170" y="1076643"/>
            <a:ext cx="11584940" cy="4523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明确（    ），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有的放矢。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采录之前应该做好详细的采录计划，熟悉被采访对象及所在地的情况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抓住机会，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创造（    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可利用民间许多民俗活动，如婚丧嫁娶、节日庆典时进行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采录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尊重（   ），融洽感情。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应与被采访者协商，减少对讲唱者的干扰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运用（     ），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确保科学记录。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笔、笔记本、录音、照相设备等</a:t>
            </a:r>
          </a:p>
        </p:txBody>
      </p:sp>
      <p:sp>
        <p:nvSpPr>
          <p:cNvPr id="5" name="矩形 4"/>
          <p:cNvSpPr/>
          <p:nvPr/>
        </p:nvSpPr>
        <p:spPr>
          <a:xfrm>
            <a:off x="153569" y="256479"/>
            <a:ext cx="4079875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14.2.2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田野作业的规则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23344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624385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85" y="0"/>
            <a:ext cx="2679414" cy="1277471"/>
          </a:xfrm>
          <a:prstGeom prst="rect">
            <a:avLst/>
          </a:prstGeom>
        </p:spPr>
      </p:pic>
      <p:sp>
        <p:nvSpPr>
          <p:cNvPr id="2" name="左大括号 1"/>
          <p:cNvSpPr/>
          <p:nvPr/>
        </p:nvSpPr>
        <p:spPr>
          <a:xfrm>
            <a:off x="1516580" y="1257793"/>
            <a:ext cx="577516" cy="416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7170" y="2097223"/>
            <a:ext cx="187692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田野作业   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规则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0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170" y="1076643"/>
            <a:ext cx="11584940" cy="4523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明确（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任务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有的放矢。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采录之前应该做好详细的采录计划，熟悉被采访对象及所在地的情况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抓住机会，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创造（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环境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可利用民间许多民俗活动，如婚丧嫁娶、节日庆典时进行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采录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尊重（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讲唱者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），融洽感情。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应与被采访者协商，减少对讲唱者的干扰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  </a:t>
            </a: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运用（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现代设备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），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确保科学记录。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  笔、笔记本、录音、照相设备等</a:t>
            </a:r>
          </a:p>
        </p:txBody>
      </p:sp>
      <p:sp>
        <p:nvSpPr>
          <p:cNvPr id="5" name="矩形 4"/>
          <p:cNvSpPr/>
          <p:nvPr/>
        </p:nvSpPr>
        <p:spPr>
          <a:xfrm>
            <a:off x="153569" y="256479"/>
            <a:ext cx="4079875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14.2.2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田野作业的规则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23344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624385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585" y="0"/>
            <a:ext cx="2679414" cy="1277471"/>
          </a:xfrm>
          <a:prstGeom prst="rect">
            <a:avLst/>
          </a:prstGeom>
        </p:spPr>
      </p:pic>
      <p:sp>
        <p:nvSpPr>
          <p:cNvPr id="2" name="左大括号 1"/>
          <p:cNvSpPr/>
          <p:nvPr/>
        </p:nvSpPr>
        <p:spPr>
          <a:xfrm>
            <a:off x="1516580" y="1257793"/>
            <a:ext cx="577516" cy="416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7170" y="2097223"/>
            <a:ext cx="187692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         田野作业   的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规则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96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6715" y="1936357"/>
            <a:ext cx="8181473" cy="279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下列选项中，不属于民间文学采录的记录手段的是（）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A:</a:t>
            </a:r>
            <a:r>
              <a:rPr lang="zh-CN" altLang="en-US" sz="2400" b="1" dirty="0"/>
              <a:t>口述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B:</a:t>
            </a:r>
            <a:r>
              <a:rPr lang="zh-CN" altLang="en-US" sz="2400" b="1" dirty="0"/>
              <a:t>笔录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C:</a:t>
            </a:r>
            <a:r>
              <a:rPr lang="zh-CN" altLang="en-US" sz="2400" b="1" dirty="0"/>
              <a:t>照相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D:</a:t>
            </a:r>
            <a:r>
              <a:rPr lang="zh-CN" altLang="en-US" sz="2400" b="1" dirty="0"/>
              <a:t>电脑记录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6484" y="529389"/>
            <a:ext cx="296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随堂练习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674296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6715" y="1936357"/>
            <a:ext cx="81814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下列选项中，不属于民间文学采录的记录手段的是（）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A:</a:t>
            </a:r>
            <a:r>
              <a:rPr lang="zh-CN" altLang="en-US" sz="2400" b="1" dirty="0">
                <a:solidFill>
                  <a:srgbClr val="FF0000"/>
                </a:solidFill>
              </a:rPr>
              <a:t>口述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B:</a:t>
            </a:r>
            <a:r>
              <a:rPr lang="zh-CN" altLang="en-US" sz="2400" b="1" dirty="0"/>
              <a:t>笔录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C:</a:t>
            </a:r>
            <a:r>
              <a:rPr lang="zh-CN" altLang="en-US" sz="2400" b="1" dirty="0"/>
              <a:t>照相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D:</a:t>
            </a:r>
            <a:r>
              <a:rPr lang="zh-CN" altLang="en-US" sz="2400" b="1" dirty="0"/>
              <a:t>电脑记录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6484" y="529389"/>
            <a:ext cx="296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随堂练习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8688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30721" y="800684"/>
            <a:ext cx="10941024" cy="473712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36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第十四章 </a:t>
                </a:r>
                <a:endParaRPr kumimoji="1" lang="en-US" altLang="zh-CN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zh-CN" altLang="en-US" sz="36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民间文学田野作业与科学写定</a:t>
                </a:r>
                <a:endParaRPr kumimoji="1" lang="en-US" altLang="zh-CN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solidFill>
                <a:srgbClr val="C0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bg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22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075" y="2015401"/>
            <a:ext cx="11475720" cy="31700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lvl="0" indent="-3429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1923年，功能学派人类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学家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           ）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奥格登和理查兹的《意义之意义》一书中，附录了一篇题为《原始人语言中的意义问题》的补遗文章，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第一次提出了“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”这一概念。</a:t>
            </a:r>
          </a:p>
          <a:p>
            <a:pPr lvl="0" indent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zh-CN" altLang="en-US" sz="2000" dirty="0">
                <a:latin typeface="KaiTi" charset="-122"/>
                <a:ea typeface="KaiTi" charset="-122"/>
                <a:cs typeface="KaiTi" charset="-122"/>
              </a:rPr>
              <a:t>  </a:t>
            </a:r>
            <a:r>
              <a:rPr lang="zh-CN" altLang="en-US" sz="2000" dirty="0" smtClean="0">
                <a:latin typeface="KaiTi" charset="-122"/>
                <a:ea typeface="KaiTi" charset="-122"/>
                <a:cs typeface="KaiTi" charset="-122"/>
              </a:rPr>
              <a:t> 提</a:t>
            </a:r>
            <a:r>
              <a:rPr lang="zh-CN" altLang="en-US" sz="2000" dirty="0">
                <a:latin typeface="KaiTi" charset="-122"/>
                <a:ea typeface="KaiTi" charset="-122"/>
                <a:cs typeface="KaiTi" charset="-122"/>
              </a:rPr>
              <a:t>出了</a:t>
            </a:r>
            <a:r>
              <a:rPr lang="zh-CN" altLang="en-US" sz="2000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情景语境与文化语境</a:t>
            </a:r>
            <a:r>
              <a:rPr lang="zh-CN" altLang="en-US" sz="2000" dirty="0">
                <a:latin typeface="KaiTi" charset="-122"/>
                <a:ea typeface="KaiTi" charset="-122"/>
                <a:cs typeface="KaiTi" charset="-122"/>
              </a:rPr>
              <a:t>的概念</a:t>
            </a:r>
          </a:p>
          <a:p>
            <a:pPr lvl="0" indent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zh-CN" altLang="en-US" sz="2000" dirty="0">
                <a:latin typeface="KaiTi" charset="-122"/>
                <a:ea typeface="KaiTi" charset="-122"/>
                <a:cs typeface="KaiTi" charset="-122"/>
              </a:rPr>
              <a:t>  “情景语境”指语言行为发生时的具体情景；</a:t>
            </a:r>
          </a:p>
          <a:p>
            <a:pPr lvl="0" indent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zh-CN" altLang="en-US" sz="2000" dirty="0">
                <a:latin typeface="KaiTi" charset="-122"/>
                <a:ea typeface="KaiTi" charset="-122"/>
                <a:cs typeface="KaiTi" charset="-122"/>
              </a:rPr>
              <a:t>  “文化语境”指说话人生活于其中的社会文化背景</a:t>
            </a:r>
            <a:r>
              <a:rPr lang="zh-CN" altLang="en-US" sz="2000" dirty="0" smtClean="0">
                <a:latin typeface="KaiTi" charset="-122"/>
                <a:ea typeface="KaiTi" charset="-122"/>
                <a:cs typeface="KaiTi" charset="-122"/>
              </a:rPr>
              <a:t>。</a:t>
            </a:r>
            <a:endParaRPr lang="zh-CN" altLang="en-US" sz="20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125" y="709196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13.1.2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对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语境的研究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4412686" y="839025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352" y="17681"/>
            <a:ext cx="3159522" cy="11461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68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524879"/>
            <a:ext cx="12148820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各种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   ）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如神话、传说、长诗、谚语等，不凭个人喜好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各种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   ）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思想积极进步与消极的都收入，特殊、广泛流传都收入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不同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   ）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不能以新旧为标准，不同时代有不同的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意义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65" y="139065"/>
            <a:ext cx="6709410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14.3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田野作业中的全面搜集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02846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727636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8895" y="1412671"/>
            <a:ext cx="121431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搜集工作是民间文学田野作业的重要内容，民间文学田野作业要遵循“全面搜集”的原则。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264" y="-5394"/>
            <a:ext cx="2667736" cy="1243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1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524879"/>
            <a:ext cx="12148820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各种题材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如神话、传说、长诗、谚语等，不凭个人喜好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各种内容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思想积极进步与消极的都收入，特殊、广泛流传都收入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3. </a:t>
            </a:r>
            <a:r>
              <a:rPr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不同时代</a:t>
            </a:r>
            <a:r>
              <a:rPr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不能以新旧为标准，不同时代有不同的</a:t>
            </a:r>
            <a:r>
              <a:rPr lang="zh-CN" sz="240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意义</a:t>
            </a:r>
            <a:endParaRPr lang="zh-CN" sz="2400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65" y="139065"/>
            <a:ext cx="6709410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14.3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田野作业中的全面搜集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02846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727636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8895" y="1412671"/>
            <a:ext cx="121431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搜集工作是民间文学田野作业的重要内容，民间文学田野作业要遵循“全面搜集”的原则。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264" y="-5394"/>
            <a:ext cx="2667736" cy="1243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2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237322"/>
            <a:ext cx="12148820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多种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  ）</a:t>
            </a: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重视正在散失的异文的搜集，为研究提供材料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5. </a:t>
            </a:r>
            <a:r>
              <a:rPr 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口头和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  ）</a:t>
            </a: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作品俱收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民间文学的讲述和演唱是一个不断创造的过程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6. 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讲唱</a:t>
            </a:r>
            <a:r>
              <a:rPr 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  ）</a:t>
            </a:r>
            <a:r>
              <a:rPr 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“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情境</a:t>
            </a:r>
            <a:r>
              <a:rPr 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俱收       </a:t>
            </a: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表演空间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，说唱互动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7. 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与作品相关的材料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俱收     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弄清与作品有关的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风土人情、方言土语等相关资料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65" y="139065"/>
            <a:ext cx="6709410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14.3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田野作业中的全面搜集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02846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727636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7305" y="1403296"/>
            <a:ext cx="121431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搜集工作是民间文学田野作业的重要内容，民间文学田野作业要遵循“全面搜集”的原则。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264" y="-5394"/>
            <a:ext cx="2667736" cy="1243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79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237322"/>
            <a:ext cx="12148820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多种异文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的作品俱收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重视正在散失的异文的搜集，为研究提供材料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5. 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口头和书面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作品俱收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民间文学的讲述和演唱是一个不断创造的过程</a:t>
            </a: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6. 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讲唱、表演的“情境”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俱收       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表演空间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，说唱互动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  <a:p>
            <a:pPr lvl="0" indent="72009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7. 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与作品相关的材料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俱收     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弄清与作品有关的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风土人情、方言土语等相关资料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65" y="139065"/>
            <a:ext cx="6709410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14.3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田野作业中的全面搜集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02846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727636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7305" y="1403296"/>
            <a:ext cx="121431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搜集工作是民间文学田野作业的重要内容，民间文学田野作业要遵循“全面搜集”的原则。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264" y="-5394"/>
            <a:ext cx="2667736" cy="1243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85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8989" y="1669520"/>
            <a:ext cx="8021053" cy="2788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民间文学作品是以口头形式进行传播的，具有（ ）的</a:t>
            </a:r>
            <a:r>
              <a:rPr lang="zh-CN" altLang="en-US" sz="2400" dirty="0" smtClean="0">
                <a:solidFill>
                  <a:srgbClr val="1F2D3D"/>
                </a:solidFill>
                <a:latin typeface="Helvetica Neue For Number" charset="0"/>
              </a:rPr>
              <a:t>特征</a:t>
            </a:r>
            <a:endParaRPr lang="zh-CN" altLang="en-US" sz="2400" dirty="0">
              <a:solidFill>
                <a:srgbClr val="1F2D3D"/>
              </a:solidFill>
              <a:latin typeface="Helvetica Neue For Numb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A: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变化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B: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继承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C: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变异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D: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展演</a:t>
            </a:r>
            <a:endParaRPr lang="zh-CN" altLang="en-US" sz="2400" b="0" i="0" dirty="0">
              <a:solidFill>
                <a:srgbClr val="1F2D3D"/>
              </a:solidFill>
              <a:effectLst/>
              <a:latin typeface="Helvetica Neue For Numbe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1684" y="529389"/>
            <a:ext cx="2791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随堂练习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10451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8989" y="1669520"/>
            <a:ext cx="80210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民间文学作品是以口头形式进行传播的，具有（ ）的</a:t>
            </a:r>
            <a:r>
              <a:rPr lang="zh-CN" altLang="en-US" sz="2400" dirty="0" smtClean="0">
                <a:solidFill>
                  <a:srgbClr val="1F2D3D"/>
                </a:solidFill>
                <a:latin typeface="Helvetica Neue For Number" charset="0"/>
              </a:rPr>
              <a:t>特征</a:t>
            </a:r>
            <a:endParaRPr lang="zh-CN" altLang="en-US" sz="2400" dirty="0">
              <a:solidFill>
                <a:srgbClr val="1F2D3D"/>
              </a:solidFill>
              <a:latin typeface="Helvetica Neue For Numb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A: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变化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B: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继承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Helvetica Neue For Number" charset="0"/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  <a:latin typeface="Helvetica Neue For Number" charset="0"/>
              </a:rPr>
              <a:t>变异 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F2D3D"/>
                </a:solidFill>
                <a:latin typeface="Helvetica Neue For Number" charset="0"/>
              </a:rPr>
              <a:t>D:</a:t>
            </a:r>
            <a:r>
              <a:rPr lang="zh-CN" altLang="en-US" sz="2400" dirty="0">
                <a:solidFill>
                  <a:srgbClr val="1F2D3D"/>
                </a:solidFill>
                <a:latin typeface="Helvetica Neue For Number" charset="0"/>
              </a:rPr>
              <a:t>展演</a:t>
            </a:r>
            <a:endParaRPr lang="zh-CN" altLang="en-US" sz="2400" b="0" i="0" dirty="0">
              <a:solidFill>
                <a:srgbClr val="1F2D3D"/>
              </a:solidFill>
              <a:effectLst/>
              <a:latin typeface="Helvetica Neue For Numbe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1684" y="529389"/>
            <a:ext cx="2791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随堂练习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633604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8989" y="1669520"/>
            <a:ext cx="8021053" cy="279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关于民间文学的说法错误的是（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en-US" sz="2400" dirty="0"/>
              <a:t>民间文学的基础是田野作业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是口头文学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是现场表演的文学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en-US" sz="2400" dirty="0"/>
              <a:t>仅以口头形式流传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1684" y="529389"/>
            <a:ext cx="2791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随堂练习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57648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8989" y="1669520"/>
            <a:ext cx="80210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关于民间文学的说法错误的是（ 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en-US" sz="2400" dirty="0"/>
              <a:t>民间文学的基础是田野作业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是口头文学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是现场表演的文学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D:</a:t>
            </a:r>
            <a:r>
              <a:rPr lang="zh-CN" altLang="en-US" sz="2400" dirty="0">
                <a:solidFill>
                  <a:srgbClr val="FF0000"/>
                </a:solidFill>
              </a:rPr>
              <a:t>仅以口头形式流传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1684" y="529389"/>
            <a:ext cx="2791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随堂练习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551524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30721" y="800684"/>
            <a:ext cx="10941024" cy="473712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36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第十四章 </a:t>
                </a:r>
                <a:endParaRPr kumimoji="1" lang="en-US" altLang="zh-CN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zh-CN" altLang="en-US" sz="36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民间文学田野作业与科学写定</a:t>
                </a:r>
                <a:endParaRPr kumimoji="1" lang="en-US" altLang="zh-CN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824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23"/>
          <p:cNvSpPr/>
          <p:nvPr/>
        </p:nvSpPr>
        <p:spPr>
          <a:xfrm flipH="1">
            <a:off x="502846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7005311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7645" y="1689496"/>
            <a:ext cx="11984355" cy="16619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14.4.1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概念：</a:t>
            </a:r>
          </a:p>
          <a:p>
            <a:pPr lvl="0" indent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采录者对讲述人或演唱者所讲述或表演的一切，包括情节、人物、语言，特别是习惯用语、方言土语</a:t>
            </a:r>
            <a:r>
              <a:rPr lang="zh-CN" altLang="en-US" sz="22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、语气词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、感叹词、歌中的衬字、托腔等均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准确无误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地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记录下来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尽量保持原讲唱的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原貌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772" y="304013"/>
            <a:ext cx="4739640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14.4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田野作业的忠实记录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2594584" y="1575715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名词解释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782" y="0"/>
            <a:ext cx="3237217" cy="1436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37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075" y="2015401"/>
            <a:ext cx="11475720" cy="31700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lvl="0" indent="-34290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"/>
              <a:defRPr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1923年，功能学派人类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学家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（马林诺夫斯基）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奥格登和理查兹的《意义之意义》一书中，附录了一篇题为《原始人语言中的意义问题》的补遗文章，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第一次提出了“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”这一概念。</a:t>
            </a:r>
          </a:p>
          <a:p>
            <a:pPr lvl="0" indent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zh-CN" altLang="en-US" sz="2000" dirty="0">
                <a:latin typeface="KaiTi" charset="-122"/>
                <a:ea typeface="KaiTi" charset="-122"/>
                <a:cs typeface="KaiTi" charset="-122"/>
              </a:rPr>
              <a:t>  </a:t>
            </a:r>
            <a:r>
              <a:rPr lang="zh-CN" altLang="en-US" sz="2000" dirty="0" smtClean="0">
                <a:latin typeface="KaiTi" charset="-122"/>
                <a:ea typeface="KaiTi" charset="-122"/>
                <a:cs typeface="KaiTi" charset="-122"/>
              </a:rPr>
              <a:t> 提</a:t>
            </a:r>
            <a:r>
              <a:rPr lang="zh-CN" altLang="en-US" sz="2000" dirty="0">
                <a:latin typeface="KaiTi" charset="-122"/>
                <a:ea typeface="KaiTi" charset="-122"/>
                <a:cs typeface="KaiTi" charset="-122"/>
              </a:rPr>
              <a:t>出了</a:t>
            </a:r>
            <a:r>
              <a:rPr lang="zh-CN" altLang="en-US" sz="2000" dirty="0">
                <a:solidFill>
                  <a:srgbClr val="FF0000"/>
                </a:solidFill>
                <a:latin typeface="KaiTi" charset="-122"/>
                <a:ea typeface="KaiTi" charset="-122"/>
                <a:cs typeface="KaiTi" charset="-122"/>
              </a:rPr>
              <a:t>情景语境与文化语境</a:t>
            </a:r>
            <a:r>
              <a:rPr lang="zh-CN" altLang="en-US" sz="2000" dirty="0">
                <a:latin typeface="KaiTi" charset="-122"/>
                <a:ea typeface="KaiTi" charset="-122"/>
                <a:cs typeface="KaiTi" charset="-122"/>
              </a:rPr>
              <a:t>的概念</a:t>
            </a:r>
          </a:p>
          <a:p>
            <a:pPr lvl="0" indent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zh-CN" altLang="en-US" sz="2000" dirty="0">
                <a:latin typeface="KaiTi" charset="-122"/>
                <a:ea typeface="KaiTi" charset="-122"/>
                <a:cs typeface="KaiTi" charset="-122"/>
              </a:rPr>
              <a:t>  “情景语境”指语言行为发生时的具体情景；</a:t>
            </a:r>
          </a:p>
          <a:p>
            <a:pPr lvl="0" indent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zh-CN" altLang="en-US" sz="2000" dirty="0">
                <a:latin typeface="KaiTi" charset="-122"/>
                <a:ea typeface="KaiTi" charset="-122"/>
                <a:cs typeface="KaiTi" charset="-122"/>
              </a:rPr>
              <a:t>  “文化语境”指说话人生活于其中的社会文化背景</a:t>
            </a:r>
            <a:r>
              <a:rPr lang="zh-CN" altLang="en-US" sz="2000" dirty="0" smtClean="0">
                <a:latin typeface="KaiTi" charset="-122"/>
                <a:ea typeface="KaiTi" charset="-122"/>
                <a:cs typeface="KaiTi" charset="-122"/>
              </a:rPr>
              <a:t>。</a:t>
            </a:r>
            <a:endParaRPr lang="zh-CN" altLang="en-US" sz="20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125" y="709196"/>
            <a:ext cx="7632054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13.1.2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对</a:t>
            </a: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语境的研究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4412686" y="839025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352" y="17681"/>
            <a:ext cx="3159522" cy="11461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78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23"/>
          <p:cNvSpPr/>
          <p:nvPr/>
        </p:nvSpPr>
        <p:spPr>
          <a:xfrm flipH="1">
            <a:off x="502846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6914055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38376" y="370344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14.4.2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事项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个：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8284" y="1639126"/>
            <a:ext cx="11607165" cy="21929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忠实记录全部活动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尽可能地抓住一切机遇，在符合要求的前提下忠实记录</a:t>
            </a:r>
          </a:p>
          <a:p>
            <a:pPr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准确记录方言土语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充分理解群众语言的特点，在讲述时进行当场记录或录音</a:t>
            </a:r>
          </a:p>
          <a:p>
            <a:pPr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完整记录语气语调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口头语言表现感情的内容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782" y="0"/>
            <a:ext cx="3237217" cy="1436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39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23"/>
          <p:cNvSpPr/>
          <p:nvPr/>
        </p:nvSpPr>
        <p:spPr>
          <a:xfrm flipH="1">
            <a:off x="502846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6914055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38376" y="370344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14.4.2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事项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个：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4834" y="1831632"/>
            <a:ext cx="11607165" cy="2775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精确记录语法特点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保持其口语语法特点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同步记录演唱过程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要求与讲述或表演同步，同步记录是最重要的措施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详细记录相关材料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 按照《中国民间文学集成工作手册》的要求，记录的作品要按题材及种类登记。讲述者或表演者姓名、民族、年龄和出生年月、出生地及移居地、文化程度、职业、作品记录的地点、记录人姓名（包括现场翻译姓名）、记录日期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782" y="0"/>
            <a:ext cx="3237217" cy="1436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6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23"/>
          <p:cNvSpPr/>
          <p:nvPr/>
        </p:nvSpPr>
        <p:spPr>
          <a:xfrm flipH="1">
            <a:off x="502846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6914055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38376" y="370344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14.4.2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注意事项：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8376" y="1270155"/>
            <a:ext cx="459018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忠实记录（   ）活动 </a:t>
            </a:r>
            <a:r>
              <a:rPr lang="zh-CN" altLang="en-US" sz="2400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endParaRPr lang="en-US" altLang="zh-CN" sz="2400" b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准确记录（   ）土语</a:t>
            </a:r>
            <a:endParaRPr lang="zh-CN" altLang="en-US" sz="2400" b="0" dirty="0" smtClean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  <a:p>
            <a:pPr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完整记录语气语调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精确记录语法（  ）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同步记录（   ）过程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详细记录相关（    ）</a:t>
            </a:r>
            <a:endParaRPr lang="zh-CN" altLang="en-US" sz="2400" b="0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782" y="0"/>
            <a:ext cx="3237217" cy="1436230"/>
          </a:xfrm>
          <a:prstGeom prst="rect">
            <a:avLst/>
          </a:prstGeom>
        </p:spPr>
      </p:pic>
      <p:sp>
        <p:nvSpPr>
          <p:cNvPr id="4" name="左大括号 3"/>
          <p:cNvSpPr/>
          <p:nvPr/>
        </p:nvSpPr>
        <p:spPr>
          <a:xfrm>
            <a:off x="2310063" y="1780674"/>
            <a:ext cx="668313" cy="36576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5876" y="3116815"/>
            <a:ext cx="1732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田间作业的注意事项</a:t>
            </a:r>
            <a:endParaRPr kumimoji="1" lang="zh-CN" altLang="en-US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18849" y="159600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抓住一切机遇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18849" y="236129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理解群众语言的特点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18849" y="3116815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口头语言表现感情的内容 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18849" y="3671667"/>
            <a:ext cx="226215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保持其口语语法特点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18849" y="44856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与讲述或表演同步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18849" y="52944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记录题材 作者 等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5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23"/>
          <p:cNvSpPr/>
          <p:nvPr/>
        </p:nvSpPr>
        <p:spPr>
          <a:xfrm flipH="1">
            <a:off x="5028464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6914055" y="304013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38376" y="370344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14.4.2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注意事项：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8376" y="1270157"/>
            <a:ext cx="459018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忠实记录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（全部）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活动 </a:t>
            </a:r>
            <a:r>
              <a:rPr lang="zh-CN" altLang="en-US" sz="2400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endParaRPr lang="en-US" altLang="zh-CN" sz="2400" b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准确记录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（方言）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土语</a:t>
            </a:r>
            <a:endParaRPr lang="zh-CN" altLang="en-US" sz="2400" b="0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  <a:p>
            <a:pPr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完整记录语气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语调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精确记录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（特点）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记录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（演唱）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过程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详细记录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（材料）</a:t>
            </a:r>
            <a:endParaRPr lang="zh-CN" altLang="en-US" sz="2400" b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782" y="0"/>
            <a:ext cx="3237217" cy="1436230"/>
          </a:xfrm>
          <a:prstGeom prst="rect">
            <a:avLst/>
          </a:prstGeom>
        </p:spPr>
      </p:pic>
      <p:sp>
        <p:nvSpPr>
          <p:cNvPr id="4" name="左大括号 3"/>
          <p:cNvSpPr/>
          <p:nvPr/>
        </p:nvSpPr>
        <p:spPr>
          <a:xfrm>
            <a:off x="2310063" y="1780674"/>
            <a:ext cx="668313" cy="36576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5876" y="3116815"/>
            <a:ext cx="1732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田间作业的注意事项</a:t>
            </a:r>
            <a:endParaRPr kumimoji="1" lang="zh-CN" altLang="en-US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20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11749EF-227B-CD4C-999E-FB5634A63615}"/>
              </a:ext>
            </a:extLst>
          </p:cNvPr>
          <p:cNvGrpSpPr/>
          <p:nvPr/>
        </p:nvGrpSpPr>
        <p:grpSpPr>
          <a:xfrm>
            <a:off x="430721" y="800684"/>
            <a:ext cx="10941024" cy="4737122"/>
            <a:chOff x="368728" y="676698"/>
            <a:chExt cx="10941024" cy="473712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F67A24E-89A4-0143-9F57-86A5BBC6596B}"/>
                </a:ext>
              </a:extLst>
            </p:cNvPr>
            <p:cNvGrpSpPr/>
            <p:nvPr/>
          </p:nvGrpSpPr>
          <p:grpSpPr>
            <a:xfrm>
              <a:off x="368728" y="676698"/>
              <a:ext cx="10941024" cy="3334886"/>
              <a:chOff x="-125646" y="1113262"/>
              <a:chExt cx="10941024" cy="3334886"/>
            </a:xfrm>
          </p:grpSpPr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xmlns="" id="{EC3F5AF2-376F-0844-A51B-07622CD5612F}"/>
                  </a:ext>
                </a:extLst>
              </p:cNvPr>
              <p:cNvSpPr/>
              <p:nvPr/>
            </p:nvSpPr>
            <p:spPr>
              <a:xfrm>
                <a:off x="-125646" y="2561316"/>
                <a:ext cx="4193794" cy="188683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36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第十四章 </a:t>
                </a:r>
                <a:endParaRPr kumimoji="1" lang="en-US" altLang="zh-CN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zh-CN" altLang="en-US" sz="36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民间文学田野作业与科学写定</a:t>
                </a:r>
                <a:endParaRPr kumimoji="1" lang="en-US" altLang="zh-CN" sz="36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xmlns="" id="{C5B71DDD-B67F-BB44-982E-9606408DF879}"/>
                  </a:ext>
                </a:extLst>
              </p:cNvPr>
              <p:cNvSpPr/>
              <p:nvPr/>
            </p:nvSpPr>
            <p:spPr>
              <a:xfrm>
                <a:off x="4678049" y="1113262"/>
                <a:ext cx="6137329" cy="60297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第一节 田野作业的必要性和重要意义</a:t>
                </a:r>
              </a:p>
            </p:txBody>
          </p:sp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74213CE4-F95E-0B4F-9ED7-66AA0EC54EC0}"/>
                  </a:ext>
                </a:extLst>
              </p:cNvPr>
              <p:cNvSpPr/>
              <p:nvPr/>
            </p:nvSpPr>
            <p:spPr>
              <a:xfrm>
                <a:off x="4810651" y="2129169"/>
                <a:ext cx="5744635" cy="59465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第二节 田野作业的形式和方法</a:t>
                </a: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xmlns="" id="{0215B883-6253-8449-A953-2792DF534019}"/>
                  </a:ext>
                </a:extLst>
              </p:cNvPr>
              <p:cNvSpPr/>
              <p:nvPr/>
            </p:nvSpPr>
            <p:spPr>
              <a:xfrm>
                <a:off x="4810652" y="3162123"/>
                <a:ext cx="5744634" cy="68521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zh-CN" altLang="en-US" sz="2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第三节 田野作业中的全面搜集</a:t>
                </a:r>
              </a:p>
            </p:txBody>
          </p: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xmlns="" id="{2E56B57E-A19F-4B44-AB34-B35D23F9C872}"/>
                  </a:ext>
                </a:extLst>
              </p:cNvPr>
              <p:cNvCxnSpPr>
                <a:cxnSpLocks/>
                <a:stCxn id="3" idx="3"/>
                <a:endCxn id="9" idx="1"/>
              </p:cNvCxnSpPr>
              <p:nvPr/>
            </p:nvCxnSpPr>
            <p:spPr>
              <a:xfrm flipV="1">
                <a:off x="4068148" y="1414749"/>
                <a:ext cx="609901" cy="2089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xmlns="" id="{A4A1488C-75DF-9B4C-9E26-CBFD89D282C5}"/>
                  </a:ext>
                </a:extLst>
              </p:cNvPr>
              <p:cNvCxnSpPr>
                <a:cxnSpLocks/>
                <a:stCxn id="3" idx="3"/>
                <a:endCxn id="10" idx="1"/>
              </p:cNvCxnSpPr>
              <p:nvPr/>
            </p:nvCxnSpPr>
            <p:spPr>
              <a:xfrm flipV="1">
                <a:off x="4068148" y="2426498"/>
                <a:ext cx="742503" cy="107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xmlns="" id="{25D2EFA0-9CDE-3447-873C-47F8EBC4E40C}"/>
                  </a:ext>
                </a:extLst>
              </p:cNvPr>
              <p:cNvCxnSpPr>
                <a:cxnSpLocks/>
                <a:stCxn id="3" idx="3"/>
                <a:endCxn id="11" idx="1"/>
              </p:cNvCxnSpPr>
              <p:nvPr/>
            </p:nvCxnSpPr>
            <p:spPr>
              <a:xfrm>
                <a:off x="4068148" y="3504732"/>
                <a:ext cx="7425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xmlns="" id="{ED435A5A-2406-B24F-B3EF-73D9C29C8ED3}"/>
                </a:ext>
              </a:extLst>
            </p:cNvPr>
            <p:cNvSpPr/>
            <p:nvPr/>
          </p:nvSpPr>
          <p:spPr>
            <a:xfrm>
              <a:off x="5368771" y="3817640"/>
              <a:ext cx="5744635" cy="5946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第四节 田野作业的忠实记录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xmlns="" id="{B068998A-7DC5-F54A-A4FB-86329FDF16CA}"/>
                </a:ext>
              </a:extLst>
            </p:cNvPr>
            <p:cNvSpPr/>
            <p:nvPr/>
          </p:nvSpPr>
          <p:spPr>
            <a:xfrm>
              <a:off x="5368769" y="4819162"/>
              <a:ext cx="5744635" cy="594658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zh-CN" altLang="en-US" sz="2800" dirty="0">
                  <a:solidFill>
                    <a:schemeClr val="bg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第五节 田野作业资料的科学写定</a:t>
              </a: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xmlns="" id="{FAB58419-ABAC-294C-8B50-A7BEA6104ABC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4562522" y="3068168"/>
              <a:ext cx="806249" cy="10468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xmlns="" id="{6667326B-1917-CC4A-9C5A-1A2C6EE61A10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562522" y="3068168"/>
              <a:ext cx="806247" cy="204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36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23"/>
          <p:cNvSpPr/>
          <p:nvPr/>
        </p:nvSpPr>
        <p:spPr>
          <a:xfrm flipH="1">
            <a:off x="5245785" y="149930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6951580" y="144830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273" y="1303413"/>
            <a:ext cx="11984355" cy="16158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14.5.1 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民间文学科学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写定的方法</a:t>
            </a:r>
          </a:p>
          <a:p>
            <a:pPr lvl="0" indent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 忠实记录的资料作为一般的民间文学作品发表或出版时，还有必要进行</a:t>
            </a:r>
            <a:r>
              <a:rPr lang="zh-CN" altLang="en-US" sz="2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写定工作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，即</a:t>
            </a:r>
            <a:r>
              <a:rPr lang="zh-CN" altLang="en-US" sz="2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对选定的某一篇讲述或演唱记录稿进行规范与疏通。</a:t>
            </a:r>
          </a:p>
        </p:txBody>
      </p:sp>
      <p:sp>
        <p:nvSpPr>
          <p:cNvPr id="2" name="矩形 1"/>
          <p:cNvSpPr/>
          <p:nvPr/>
        </p:nvSpPr>
        <p:spPr>
          <a:xfrm>
            <a:off x="-29210" y="1270"/>
            <a:ext cx="6419215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民间文学作品的科学写定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727" y="0"/>
            <a:ext cx="2912272" cy="1343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46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23"/>
          <p:cNvSpPr/>
          <p:nvPr/>
        </p:nvSpPr>
        <p:spPr>
          <a:xfrm flipH="1">
            <a:off x="4964598" y="1188699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6992325" y="1188699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7645" y="1115707"/>
            <a:ext cx="11984355" cy="35720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14.5.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民间文学写定中存在的问题</a:t>
            </a:r>
          </a:p>
          <a:p>
            <a:pPr lvl="0" indent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（1）思想内容现代化。</a:t>
            </a:r>
          </a:p>
          <a:p>
            <a:pPr lvl="0" indent="0" fontAlgn="base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用现代人的观点来处理传统的民间文学，将现代人的思想强加给古人，用现代人的心里去揣摩古人，用现代风俗、习惯去代替古代风俗、习惯，将古代民间文学内容从思想上进行拔高，将传统民间文学的主题进行现代化的提升，按现代人的思想对民间文学进行任意删改，胡编乱造。</a:t>
            </a:r>
          </a:p>
          <a:p>
            <a:pPr lvl="0" indent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（2）表现方式非民间化</a:t>
            </a:r>
          </a:p>
          <a:p>
            <a:pPr lvl="0" indent="0" fontAlgn="base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对民间文学进行加工，本来是一个简洁明快的民间故事，经过添枝加叶，添油加醋，拉成冗长而繁杂的东西，破坏民间文学的艺术特色。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727" y="0"/>
            <a:ext cx="2912272" cy="13430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29210" y="1270"/>
            <a:ext cx="6419215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民间文学作品的科学写定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6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895" y="902018"/>
            <a:ext cx="12094210" cy="5302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1. 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科学写定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：</a:t>
            </a:r>
          </a:p>
          <a:p>
            <a:pPr lvl="0" indent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 在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忠实原始记录的基础上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，对其内容、情节结构和语言等进行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规整梳理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，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必须保持作品的原貌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。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  <a:p>
            <a:pPr lvl="0" indent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2. 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改编：</a:t>
            </a:r>
          </a:p>
          <a:p>
            <a:pPr lvl="0" indent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改编是作者根据自己的创作意图，利用民间文学素材，对原民间文学作品的主题内容、人物形象、情节结构、语言风格等</a:t>
            </a:r>
            <a:r>
              <a:rPr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进行改造加工的创作活动</a:t>
            </a:r>
            <a:r>
              <a:rPr lang="zh-CN" altLang="en-US" sz="2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。经过改编的文学作品虽然</a:t>
            </a:r>
            <a:r>
              <a:rPr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在一定程度上保持着民间文学的某些风格</a:t>
            </a:r>
            <a:r>
              <a:rPr lang="zh-CN" altLang="en-US" sz="2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，但由于加入了大量个人创作的成分，其作品已不是纯粹的民间文学作品，应列入作家创作范围之列。</a:t>
            </a:r>
          </a:p>
          <a:p>
            <a:pPr lvl="0" indent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3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. 再创作：</a:t>
            </a:r>
          </a:p>
          <a:p>
            <a:pPr lvl="0" indent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    再创作比改编更为自由，作者的</a:t>
            </a:r>
            <a:r>
              <a:rPr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主观创造更多</a:t>
            </a:r>
            <a:r>
              <a:rPr lang="zh-CN" altLang="en-US" sz="2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charset="0"/>
              </a:rPr>
              <a:t>。它以民间文学的素材为基础，根据作者创作的意图重新塑造人物形象、构思作品情节和运用文学的语言，可以改变原作的体裁和风格，创造出一篇全新的作品。这里作品无疑属于作家创作。</a:t>
            </a:r>
          </a:p>
        </p:txBody>
      </p:sp>
      <p:sp>
        <p:nvSpPr>
          <p:cNvPr id="2" name="矩形 1"/>
          <p:cNvSpPr/>
          <p:nvPr/>
        </p:nvSpPr>
        <p:spPr>
          <a:xfrm>
            <a:off x="-168695" y="140755"/>
            <a:ext cx="9090025" cy="62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14.5.3 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科学写定与改编和再创作的区别（了解即可）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727" y="0"/>
            <a:ext cx="2912272" cy="1343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3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2805" y="1095375"/>
            <a:ext cx="72561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田野作业概念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田野作业的必要性、意义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田野作业的形式、方法（七种）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田野作业的规则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田野作业的全面搜集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6.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田野作业的忠实记录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7.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田野作业资料的科学写定             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98170" y="283845"/>
            <a:ext cx="4005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小结（本章非常重要）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243094" y="483718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选择</a:t>
            </a:r>
          </a:p>
        </p:txBody>
      </p:sp>
      <p:sp>
        <p:nvSpPr>
          <p:cNvPr id="23" name="五边形 22"/>
          <p:cNvSpPr/>
          <p:nvPr/>
        </p:nvSpPr>
        <p:spPr>
          <a:xfrm flipH="1">
            <a:off x="7360184" y="483718"/>
            <a:ext cx="1705795" cy="526706"/>
          </a:xfrm>
          <a:prstGeom prst="homePlate">
            <a:avLst/>
          </a:prstGeom>
          <a:solidFill>
            <a:srgbClr val="00B050"/>
          </a:solidFill>
          <a:ln>
            <a:noFill/>
          </a:ln>
          <a:effectLst>
            <a:outerShdw blurRad="88900" dist="508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</a:rPr>
              <a:t>简答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727" y="0"/>
            <a:ext cx="2912272" cy="1343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39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6828" y="1293664"/>
            <a:ext cx="7456868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民间文学的基础是（）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A: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歌谣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B: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生产劳动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C: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田野作业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D: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生产力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8034" y="270456"/>
            <a:ext cx="247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随堂练习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876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6416</Words>
  <Application>Microsoft Macintosh PowerPoint</Application>
  <PresentationFormat>宽屏</PresentationFormat>
  <Paragraphs>878</Paragraphs>
  <Slides>134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134</vt:i4>
      </vt:variant>
    </vt:vector>
  </HeadingPairs>
  <TitlesOfParts>
    <vt:vector size="148" baseType="lpstr">
      <vt:lpstr>Calibri</vt:lpstr>
      <vt:lpstr>DengXian</vt:lpstr>
      <vt:lpstr>DengXian Light</vt:lpstr>
      <vt:lpstr>Helvetica Neue For Number</vt:lpstr>
      <vt:lpstr>KaiTi</vt:lpstr>
      <vt:lpstr>Microsoft YaHei</vt:lpstr>
      <vt:lpstr>STHeiti Light</vt:lpstr>
      <vt:lpstr>Times New Roman</vt:lpstr>
      <vt:lpstr>Wingdings</vt:lpstr>
      <vt:lpstr>方正清刻本悦宋简体</vt:lpstr>
      <vt:lpstr>楷体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2018-09-26T11:24:22Z</dcterms:created>
  <dcterms:modified xsi:type="dcterms:W3CDTF">2018-09-26T11:46:55Z</dcterms:modified>
</cp:coreProperties>
</file>