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1.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2.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notesSlides/notesSlide3.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20"/>
  </p:notesMasterIdLst>
  <p:sldIdLst>
    <p:sldId id="1042" r:id="rId2"/>
    <p:sldId id="960" r:id="rId3"/>
    <p:sldId id="885" r:id="rId4"/>
    <p:sldId id="932" r:id="rId5"/>
    <p:sldId id="962" r:id="rId6"/>
    <p:sldId id="961" r:id="rId7"/>
    <p:sldId id="963" r:id="rId8"/>
    <p:sldId id="933" r:id="rId9"/>
    <p:sldId id="935" r:id="rId10"/>
    <p:sldId id="795" r:id="rId11"/>
    <p:sldId id="969" r:id="rId12"/>
    <p:sldId id="936" r:id="rId13"/>
    <p:sldId id="966" r:id="rId14"/>
    <p:sldId id="968" r:id="rId15"/>
    <p:sldId id="937" r:id="rId16"/>
    <p:sldId id="796" r:id="rId17"/>
    <p:sldId id="971" r:id="rId18"/>
    <p:sldId id="965" r:id="rId19"/>
    <p:sldId id="972" r:id="rId20"/>
    <p:sldId id="973" r:id="rId21"/>
    <p:sldId id="974" r:id="rId22"/>
    <p:sldId id="975" r:id="rId23"/>
    <p:sldId id="976" r:id="rId24"/>
    <p:sldId id="938" r:id="rId25"/>
    <p:sldId id="939" r:id="rId26"/>
    <p:sldId id="981" r:id="rId27"/>
    <p:sldId id="982" r:id="rId28"/>
    <p:sldId id="940" r:id="rId29"/>
    <p:sldId id="977" r:id="rId30"/>
    <p:sldId id="980" r:id="rId31"/>
    <p:sldId id="979" r:id="rId32"/>
    <p:sldId id="978" r:id="rId33"/>
    <p:sldId id="943" r:id="rId34"/>
    <p:sldId id="942" r:id="rId35"/>
    <p:sldId id="983" r:id="rId36"/>
    <p:sldId id="944" r:id="rId37"/>
    <p:sldId id="799" r:id="rId38"/>
    <p:sldId id="945" r:id="rId39"/>
    <p:sldId id="946" r:id="rId40"/>
    <p:sldId id="984" r:id="rId41"/>
    <p:sldId id="997" r:id="rId42"/>
    <p:sldId id="996" r:id="rId43"/>
    <p:sldId id="995" r:id="rId44"/>
    <p:sldId id="994" r:id="rId45"/>
    <p:sldId id="993" r:id="rId46"/>
    <p:sldId id="992" r:id="rId47"/>
    <p:sldId id="991" r:id="rId48"/>
    <p:sldId id="990" r:id="rId49"/>
    <p:sldId id="989" r:id="rId50"/>
    <p:sldId id="988" r:id="rId51"/>
    <p:sldId id="987" r:id="rId52"/>
    <p:sldId id="986" r:id="rId53"/>
    <p:sldId id="985" r:id="rId54"/>
    <p:sldId id="954" r:id="rId55"/>
    <p:sldId id="998" r:id="rId56"/>
    <p:sldId id="999" r:id="rId57"/>
    <p:sldId id="1000" r:id="rId58"/>
    <p:sldId id="1001" r:id="rId59"/>
    <p:sldId id="1002" r:id="rId60"/>
    <p:sldId id="949" r:id="rId61"/>
    <p:sldId id="1003" r:id="rId62"/>
    <p:sldId id="1004" r:id="rId63"/>
    <p:sldId id="1009" r:id="rId64"/>
    <p:sldId id="1008" r:id="rId65"/>
    <p:sldId id="1011" r:id="rId66"/>
    <p:sldId id="1010" r:id="rId67"/>
    <p:sldId id="1007" r:id="rId68"/>
    <p:sldId id="1006" r:id="rId69"/>
    <p:sldId id="1005" r:id="rId70"/>
    <p:sldId id="955" r:id="rId71"/>
    <p:sldId id="950" r:id="rId72"/>
    <p:sldId id="951" r:id="rId73"/>
    <p:sldId id="952" r:id="rId74"/>
    <p:sldId id="1021" r:id="rId75"/>
    <p:sldId id="1022" r:id="rId76"/>
    <p:sldId id="956" r:id="rId77"/>
    <p:sldId id="1023" r:id="rId78"/>
    <p:sldId id="805" r:id="rId79"/>
    <p:sldId id="806" r:id="rId80"/>
    <p:sldId id="1036" r:id="rId81"/>
    <p:sldId id="807" r:id="rId82"/>
    <p:sldId id="1024" r:id="rId83"/>
    <p:sldId id="1025" r:id="rId84"/>
    <p:sldId id="1026" r:id="rId85"/>
    <p:sldId id="1028" r:id="rId86"/>
    <p:sldId id="1027" r:id="rId87"/>
    <p:sldId id="1030" r:id="rId88"/>
    <p:sldId id="1029" r:id="rId89"/>
    <p:sldId id="1031" r:id="rId90"/>
    <p:sldId id="1032" r:id="rId91"/>
    <p:sldId id="1033" r:id="rId92"/>
    <p:sldId id="1034" r:id="rId93"/>
    <p:sldId id="1035" r:id="rId94"/>
    <p:sldId id="959" r:id="rId95"/>
    <p:sldId id="808" r:id="rId96"/>
    <p:sldId id="1039" r:id="rId97"/>
    <p:sldId id="958" r:id="rId98"/>
    <p:sldId id="1040" r:id="rId99"/>
    <p:sldId id="1041" r:id="rId100"/>
    <p:sldId id="1037" r:id="rId101"/>
    <p:sldId id="1038" r:id="rId102"/>
    <p:sldId id="810" r:id="rId103"/>
    <p:sldId id="811" r:id="rId104"/>
    <p:sldId id="812" r:id="rId105"/>
    <p:sldId id="813" r:id="rId106"/>
    <p:sldId id="814" r:id="rId107"/>
    <p:sldId id="815" r:id="rId108"/>
    <p:sldId id="816" r:id="rId109"/>
    <p:sldId id="817" r:id="rId110"/>
    <p:sldId id="818" r:id="rId111"/>
    <p:sldId id="819" r:id="rId112"/>
    <p:sldId id="820" r:id="rId113"/>
    <p:sldId id="821" r:id="rId114"/>
    <p:sldId id="822" r:id="rId115"/>
    <p:sldId id="823" r:id="rId116"/>
    <p:sldId id="824" r:id="rId117"/>
    <p:sldId id="825" r:id="rId118"/>
    <p:sldId id="826" r:id="rId119"/>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481" autoAdjust="0"/>
    <p:restoredTop sz="84101"/>
  </p:normalViewPr>
  <p:slideViewPr>
    <p:cSldViewPr snapToGrid="0">
      <p:cViewPr>
        <p:scale>
          <a:sx n="80" d="100"/>
          <a:sy n="80" d="100"/>
        </p:scale>
        <p:origin x="1176"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20" Type="http://schemas.openxmlformats.org/officeDocument/2006/relationships/notesMaster" Target="notesMasters/notesMaster1.xml"/><Relationship Id="rId121" Type="http://schemas.openxmlformats.org/officeDocument/2006/relationships/presProps" Target="presProps.xml"/><Relationship Id="rId122" Type="http://schemas.openxmlformats.org/officeDocument/2006/relationships/viewProps" Target="viewProps.xml"/><Relationship Id="rId123" Type="http://schemas.openxmlformats.org/officeDocument/2006/relationships/theme" Target="theme/theme1.xml"/><Relationship Id="rId12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00" Type="http://schemas.openxmlformats.org/officeDocument/2006/relationships/slide" Target="slides/slide99.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18/9/27</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39</a:t>
            </a:fld>
            <a:endParaRPr lang="zh-CN" altLang="en-US"/>
          </a:p>
        </p:txBody>
      </p:sp>
    </p:spTree>
    <p:extLst>
      <p:ext uri="{BB962C8B-B14F-4D97-AF65-F5344CB8AC3E}">
        <p14:creationId xmlns:p14="http://schemas.microsoft.com/office/powerpoint/2010/main" val="1323671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en-US" altLang="zh-CN"/>
              <a:t>1</a:t>
            </a:r>
            <a:r>
              <a:rPr lang="zh-CN" altLang="en-US"/>
              <a:t>、《笑林》：有个秀才年近七十，他的妻子突然生了一个儿子，因为年岁已高才生了儿子，就取名为“年纪”。过了不久，又生了一个儿子，看模样像个读书的，便取名为“学问”。第三年又生了一个儿子，秀才笑道：“这样大的岁数了，还能得子，真是笑话。”于是取名为“笑话”。三个儿子长大后无事可做，秀才让他们进山打柴，等到回来，丈夫问妻子说：“三个人谁打的柴多？”妻子说：“年纪有了一把，学问一点也没有，笑话倒是有一担。”</a:t>
            </a:r>
          </a:p>
          <a:p>
            <a:r>
              <a:rPr lang="en-US" altLang="zh-CN"/>
              <a:t>2</a:t>
            </a:r>
            <a:r>
              <a:rPr lang="zh-CN" altLang="en-US"/>
              <a:t>、志怪小说：干宝《搜神记》《搜神记》是一部记录古代民间传说中神奇怪异故事的小说集，作者是东晋的史学家干宝。主角有鬼，也有妖怪和神仙</a:t>
            </a:r>
          </a:p>
          <a:p>
            <a:r>
              <a:rPr lang="en-US" altLang="zh-CN"/>
              <a:t>3</a:t>
            </a:r>
            <a:r>
              <a:rPr lang="zh-CN" altLang="en-US"/>
              <a:t>、唐传奇：《莺莺传》、宋元话本：《快嘴李翠兰》</a:t>
            </a:r>
          </a:p>
        </p:txBody>
      </p:sp>
    </p:spTree>
    <p:extLst>
      <p:ext uri="{BB962C8B-B14F-4D97-AF65-F5344CB8AC3E}">
        <p14:creationId xmlns:p14="http://schemas.microsoft.com/office/powerpoint/2010/main" val="3935771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en-US" altLang="zh-CN"/>
              <a:t>1</a:t>
            </a:r>
            <a:r>
              <a:rPr lang="zh-CN" altLang="zh-CN"/>
              <a:t>、民歌与民谣的区别：</a:t>
            </a:r>
            <a:r>
              <a:rPr lang="zh-CN" altLang="en-US"/>
              <a:t>民歌是带有地方性和民族色彩的传统音乐，民谣一词则带有现代意义。由于流行音乐是从英美滋生和发展起来的，流行音乐中的民谣元素是直接来自欧美历史上的传统民谣，其他地方的民谣则被摒在其外，而另给了一个名称--世界音乐（WORLD MUSIC），或叫做民族音乐。</a:t>
            </a:r>
          </a:p>
        </p:txBody>
      </p:sp>
    </p:spTree>
    <p:extLst>
      <p:ext uri="{BB962C8B-B14F-4D97-AF65-F5344CB8AC3E}">
        <p14:creationId xmlns:p14="http://schemas.microsoft.com/office/powerpoint/2010/main" val="1122483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18/9/27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18/9/27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18/9/27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18/9/27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18/9/27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18/9/27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18/9/27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18/9/27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18/9/27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18/9/27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18/9/27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18/9/27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18/9/27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18/9/27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18/9/27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18/9/27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18/9/27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18/9/27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18/9/27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18/9/27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18/9/27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18/9/27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18/9/27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18/9/27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18/9/27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18/9/27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18/9/27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18/9/27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18/9/27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18/9/27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18/9/27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18/9/27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12" name="任意多边形 11"/>
          <p:cNvSpPr/>
          <p:nvPr/>
        </p:nvSpPr>
        <p:spPr>
          <a:xfrm>
            <a:off x="3668712" y="2518569"/>
            <a:ext cx="4900613" cy="1801812"/>
          </a:xfrm>
          <a:custGeom>
            <a:avLst/>
            <a:gdLst>
              <a:gd name="connsiteX0" fmla="*/ 1112071 w 4901184"/>
              <a:gd name="connsiteY0" fmla="*/ 0 h 1801368"/>
              <a:gd name="connsiteX1" fmla="*/ 4901184 w 4901184"/>
              <a:gd name="connsiteY1" fmla="*/ 0 h 1801368"/>
              <a:gd name="connsiteX2" fmla="*/ 4901184 w 4901184"/>
              <a:gd name="connsiteY2" fmla="*/ 1008251 h 1801368"/>
              <a:gd name="connsiteX3" fmla="*/ 3799357 w 4901184"/>
              <a:gd name="connsiteY3" fmla="*/ 1801368 h 1801368"/>
              <a:gd name="connsiteX4" fmla="*/ 0 w 4901184"/>
              <a:gd name="connsiteY4" fmla="*/ 1801368 h 1801368"/>
              <a:gd name="connsiteX5" fmla="*/ 0 w 4901184"/>
              <a:gd name="connsiteY5" fmla="*/ 800490 h 180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1801368">
                <a:moveTo>
                  <a:pt x="1112071" y="0"/>
                </a:moveTo>
                <a:lnTo>
                  <a:pt x="4901184" y="0"/>
                </a:lnTo>
                <a:lnTo>
                  <a:pt x="4901184" y="1008251"/>
                </a:lnTo>
                <a:lnTo>
                  <a:pt x="3799357" y="1801368"/>
                </a:lnTo>
                <a:lnTo>
                  <a:pt x="0" y="1801368"/>
                </a:lnTo>
                <a:lnTo>
                  <a:pt x="0" y="800490"/>
                </a:lnTo>
                <a:close/>
              </a:path>
            </a:pathLst>
          </a:custGeom>
          <a:solidFill>
            <a:schemeClr val="accent1"/>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latin typeface="+mn-lt"/>
              <a:ea typeface="+mn-ea"/>
            </a:endParaRPr>
          </a:p>
        </p:txBody>
      </p:sp>
      <p:cxnSp>
        <p:nvCxnSpPr>
          <p:cNvPr id="13" name="直接连接符 12"/>
          <p:cNvCxnSpPr/>
          <p:nvPr/>
        </p:nvCxnSpPr>
        <p:spPr>
          <a:xfrm flipH="1">
            <a:off x="3165475" y="2153444"/>
            <a:ext cx="2103437" cy="1517650"/>
          </a:xfrm>
          <a:prstGeom prst="line">
            <a:avLst/>
          </a:prstGeom>
          <a:noFill/>
          <a:ln w="12700" cap="flat" cmpd="sng" algn="ctr">
            <a:solidFill>
              <a:schemeClr val="accent1">
                <a:lumMod val="75000"/>
              </a:schemeClr>
            </a:solidFill>
            <a:prstDash val="solid"/>
            <a:miter lim="800000"/>
          </a:ln>
          <a:effectLst/>
        </p:spPr>
      </p:cxnSp>
      <p:cxnSp>
        <p:nvCxnSpPr>
          <p:cNvPr id="14" name="直接连接符 13"/>
          <p:cNvCxnSpPr/>
          <p:nvPr/>
        </p:nvCxnSpPr>
        <p:spPr>
          <a:xfrm flipH="1">
            <a:off x="6923087" y="3186906"/>
            <a:ext cx="2103438" cy="1517650"/>
          </a:xfrm>
          <a:prstGeom prst="line">
            <a:avLst/>
          </a:prstGeom>
          <a:noFill/>
          <a:ln w="12700" cap="flat" cmpd="sng" algn="ctr">
            <a:solidFill>
              <a:schemeClr val="accent1">
                <a:lumMod val="75000"/>
              </a:schemeClr>
            </a:solidFill>
            <a:prstDash val="solid"/>
            <a:miter lim="800000"/>
          </a:ln>
          <a:effectLst/>
        </p:spPr>
      </p:cxnSp>
      <p:sp>
        <p:nvSpPr>
          <p:cNvPr id="2" name="KSO_ST1"/>
          <p:cNvSpPr>
            <a:spLocks noGrp="1"/>
          </p:cNvSpPr>
          <p:nvPr>
            <p:ph type="title" hasCustomPrompt="1"/>
          </p:nvPr>
        </p:nvSpPr>
        <p:spPr>
          <a:xfrm>
            <a:off x="3890229" y="3215182"/>
            <a:ext cx="4293651" cy="936000"/>
          </a:xfrm>
        </p:spPr>
        <p:txBody>
          <a:bodyPr anchor="t" anchorCtr="0">
            <a:normAutofit/>
          </a:bodyPr>
          <a:lstStyle>
            <a:lvl1pPr algn="l">
              <a:defRPr sz="1800" b="0">
                <a:solidFill>
                  <a:schemeClr val="bg1"/>
                </a:solidFill>
                <a:effectLst/>
              </a:defRPr>
            </a:lvl1pPr>
          </a:lstStyle>
          <a:p>
            <a:r>
              <a:rPr lang="zh-CN" altLang="en-US" dirty="0"/>
              <a:t>此处添加您的标题</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18/9/27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atin typeface="黑体" panose="02010609060101010101" charset="-122"/>
                <a:ea typeface="黑体" panose="02010609060101010101" charset="-122"/>
              </a:defRPr>
            </a:lvl1pPr>
            <a:lvl2pPr>
              <a:defRPr sz="2000">
                <a:latin typeface="黑体" panose="02010609060101010101" charset="-122"/>
                <a:ea typeface="黑体" panose="02010609060101010101" charset="-122"/>
              </a:defRPr>
            </a:lvl2pPr>
            <a:lvl3pPr>
              <a:defRPr sz="1800">
                <a:latin typeface="黑体" panose="02010609060101010101" charset="-122"/>
                <a:ea typeface="黑体" panose="02010609060101010101" charset="-122"/>
              </a:defRPr>
            </a:lvl3pPr>
            <a:lvl4pPr>
              <a:defRPr sz="1800">
                <a:latin typeface="黑体" panose="02010609060101010101" charset="-122"/>
                <a:ea typeface="黑体" panose="02010609060101010101" charset="-122"/>
              </a:defRPr>
            </a:lvl4pPr>
            <a:lvl5pPr>
              <a:defRPr sz="1800">
                <a:latin typeface="黑体" panose="02010609060101010101" charset="-122"/>
                <a:ea typeface="黑体" panose="02010609060101010101"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200" y="6356353"/>
            <a:ext cx="2743200" cy="365125"/>
          </a:xfrm>
          <a:prstGeom prst="rect">
            <a:avLst/>
          </a:prstGeom>
        </p:spPr>
        <p:txBody>
          <a:bodyPr/>
          <a:lstStyle/>
          <a:p>
            <a:fld id="{6EF2F5ED-D19D-4097-92A9-D6092B3D6E68}" type="datetimeFigureOut">
              <a:rPr lang="zh-CN" altLang="en-US" smtClean="0"/>
              <a:t>18/9/27</a:t>
            </a:fld>
            <a:endParaRPr lang="zh-CN" altLang="en-US"/>
          </a:p>
        </p:txBody>
      </p:sp>
      <p:sp>
        <p:nvSpPr>
          <p:cNvPr id="5" name="页脚占位符 4"/>
          <p:cNvSpPr>
            <a:spLocks noGrp="1"/>
          </p:cNvSpPr>
          <p:nvPr>
            <p:ph type="ftr" sz="quarter" idx="11"/>
          </p:nvPr>
        </p:nvSpPr>
        <p:spPr>
          <a:xfrm>
            <a:off x="4038600" y="6356353"/>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3"/>
            <a:ext cx="2743200" cy="365125"/>
          </a:xfrm>
          <a:prstGeom prst="rect">
            <a:avLst/>
          </a:prstGeom>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18/9/27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18/9/27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18/9/27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18/9/27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18/9/27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18/9/27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651" r:id="rId39"/>
    <p:sldLayoutId id="2147483658" r:id="rId4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7.xml"/><Relationship Id="rId3" Type="http://schemas.openxmlformats.org/officeDocument/2006/relationships/image" Target="../media/image5.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tags" Target="../tags/tag57.xml"/><Relationship Id="rId2" Type="http://schemas.openxmlformats.org/officeDocument/2006/relationships/slideLayout" Target="../slideLayouts/slideLayout7.xml"/><Relationship Id="rId3" Type="http://schemas.openxmlformats.org/officeDocument/2006/relationships/image" Target="../media/image13.png"/></Relationships>
</file>

<file path=ppt/slides/_rels/slide103.xml.rels><?xml version="1.0" encoding="UTF-8" standalone="yes"?>
<Relationships xmlns="http://schemas.openxmlformats.org/package/2006/relationships"><Relationship Id="rId1" Type="http://schemas.openxmlformats.org/officeDocument/2006/relationships/tags" Target="../tags/tag58.xml"/><Relationship Id="rId2" Type="http://schemas.openxmlformats.org/officeDocument/2006/relationships/slideLayout" Target="../slideLayouts/slideLayout7.xml"/><Relationship Id="rId3" Type="http://schemas.openxmlformats.org/officeDocument/2006/relationships/image" Target="../media/image14.png"/></Relationships>
</file>

<file path=ppt/slides/_rels/slide104.xml.rels><?xml version="1.0" encoding="UTF-8" standalone="yes"?>
<Relationships xmlns="http://schemas.openxmlformats.org/package/2006/relationships"><Relationship Id="rId1" Type="http://schemas.openxmlformats.org/officeDocument/2006/relationships/tags" Target="../tags/tag59.xml"/><Relationship Id="rId2" Type="http://schemas.openxmlformats.org/officeDocument/2006/relationships/slideLayout" Target="../slideLayouts/slideLayout7.xml"/><Relationship Id="rId3" Type="http://schemas.openxmlformats.org/officeDocument/2006/relationships/notesSlide" Target="../notesSlides/notesSlide2.xml"/></Relationships>
</file>

<file path=ppt/slides/_rels/slide105.xml.rels><?xml version="1.0" encoding="UTF-8" standalone="yes"?>
<Relationships xmlns="http://schemas.openxmlformats.org/package/2006/relationships"><Relationship Id="rId1" Type="http://schemas.openxmlformats.org/officeDocument/2006/relationships/tags" Target="../tags/tag60.xml"/><Relationship Id="rId2" Type="http://schemas.openxmlformats.org/officeDocument/2006/relationships/slideLayout" Target="../slideLayouts/slideLayout7.xml"/><Relationship Id="rId3" Type="http://schemas.openxmlformats.org/officeDocument/2006/relationships/image" Target="../media/image15.png"/></Relationships>
</file>

<file path=ppt/slides/_rels/slide106.xml.rels><?xml version="1.0" encoding="UTF-8" standalone="yes"?>
<Relationships xmlns="http://schemas.openxmlformats.org/package/2006/relationships"><Relationship Id="rId1" Type="http://schemas.openxmlformats.org/officeDocument/2006/relationships/tags" Target="../tags/tag61.xml"/><Relationship Id="rId2" Type="http://schemas.openxmlformats.org/officeDocument/2006/relationships/slideLayout" Target="../slideLayouts/slideLayout7.xml"/><Relationship Id="rId3" Type="http://schemas.openxmlformats.org/officeDocument/2006/relationships/image" Target="../media/image16.png"/></Relationships>
</file>

<file path=ppt/slides/_rels/slide107.xml.rels><?xml version="1.0" encoding="UTF-8" standalone="yes"?>
<Relationships xmlns="http://schemas.openxmlformats.org/package/2006/relationships"><Relationship Id="rId1" Type="http://schemas.openxmlformats.org/officeDocument/2006/relationships/tags" Target="../tags/tag62.xml"/><Relationship Id="rId2" Type="http://schemas.openxmlformats.org/officeDocument/2006/relationships/slideLayout" Target="../slideLayouts/slideLayout7.xml"/><Relationship Id="rId3" Type="http://schemas.openxmlformats.org/officeDocument/2006/relationships/image" Target="../media/image17.png"/></Relationships>
</file>

<file path=ppt/slides/_rels/slide108.xml.rels><?xml version="1.0" encoding="UTF-8" standalone="yes"?>
<Relationships xmlns="http://schemas.openxmlformats.org/package/2006/relationships"><Relationship Id="rId1" Type="http://schemas.openxmlformats.org/officeDocument/2006/relationships/tags" Target="../tags/tag63.xml"/><Relationship Id="rId2" Type="http://schemas.openxmlformats.org/officeDocument/2006/relationships/slideLayout" Target="../slideLayouts/slideLayout7.xml"/><Relationship Id="rId3" Type="http://schemas.openxmlformats.org/officeDocument/2006/relationships/image" Target="../media/image18.png"/></Relationships>
</file>

<file path=ppt/slides/_rels/slide109.xml.rels><?xml version="1.0" encoding="UTF-8" standalone="yes"?>
<Relationships xmlns="http://schemas.openxmlformats.org/package/2006/relationships"><Relationship Id="rId1" Type="http://schemas.openxmlformats.org/officeDocument/2006/relationships/tags" Target="../tags/tag64.xml"/><Relationship Id="rId2" Type="http://schemas.openxmlformats.org/officeDocument/2006/relationships/slideLayout" Target="../slideLayouts/slideLayout7.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7.xml"/><Relationship Id="rId3" Type="http://schemas.openxmlformats.org/officeDocument/2006/relationships/image" Target="../media/image5.png"/></Relationships>
</file>

<file path=ppt/slides/_rels/slide110.xml.rels><?xml version="1.0" encoding="UTF-8" standalone="yes"?>
<Relationships xmlns="http://schemas.openxmlformats.org/package/2006/relationships"><Relationship Id="rId1" Type="http://schemas.openxmlformats.org/officeDocument/2006/relationships/tags" Target="../tags/tag65.xml"/><Relationship Id="rId2" Type="http://schemas.openxmlformats.org/officeDocument/2006/relationships/slideLayout" Target="../slideLayouts/slideLayout7.xml"/><Relationship Id="rId3" Type="http://schemas.openxmlformats.org/officeDocument/2006/relationships/image" Target="../media/image20.png"/></Relationships>
</file>

<file path=ppt/slides/_rels/slide111.xml.rels><?xml version="1.0" encoding="UTF-8" standalone="yes"?>
<Relationships xmlns="http://schemas.openxmlformats.org/package/2006/relationships"><Relationship Id="rId1" Type="http://schemas.openxmlformats.org/officeDocument/2006/relationships/tags" Target="../tags/tag66.xml"/><Relationship Id="rId2" Type="http://schemas.openxmlformats.org/officeDocument/2006/relationships/slideLayout" Target="../slideLayouts/slideLayout7.xml"/><Relationship Id="rId3" Type="http://schemas.openxmlformats.org/officeDocument/2006/relationships/image" Target="../media/image21.png"/></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22.png"/><Relationship Id="rId1" Type="http://schemas.openxmlformats.org/officeDocument/2006/relationships/tags" Target="../tags/tag67.xml"/><Relationship Id="rId2"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tags" Target="../tags/tag68.xml"/><Relationship Id="rId2" Type="http://schemas.openxmlformats.org/officeDocument/2006/relationships/slideLayout" Target="../slideLayouts/slideLayout7.xml"/><Relationship Id="rId3" Type="http://schemas.openxmlformats.org/officeDocument/2006/relationships/image" Target="../media/image23.png"/></Relationships>
</file>

<file path=ppt/slides/_rels/slide114.xml.rels><?xml version="1.0" encoding="UTF-8" standalone="yes"?>
<Relationships xmlns="http://schemas.openxmlformats.org/package/2006/relationships"><Relationship Id="rId1" Type="http://schemas.openxmlformats.org/officeDocument/2006/relationships/tags" Target="../tags/tag69.xml"/><Relationship Id="rId2" Type="http://schemas.openxmlformats.org/officeDocument/2006/relationships/slideLayout" Target="../slideLayouts/slideLayout7.xml"/><Relationship Id="rId3" Type="http://schemas.openxmlformats.org/officeDocument/2006/relationships/image" Target="../media/image24.png"/></Relationships>
</file>

<file path=ppt/slides/_rels/slide115.xml.rels><?xml version="1.0" encoding="UTF-8" standalone="yes"?>
<Relationships xmlns="http://schemas.openxmlformats.org/package/2006/relationships"><Relationship Id="rId1" Type="http://schemas.openxmlformats.org/officeDocument/2006/relationships/tags" Target="../tags/tag70.xml"/><Relationship Id="rId2" Type="http://schemas.openxmlformats.org/officeDocument/2006/relationships/slideLayout" Target="../slideLayouts/slideLayout7.xml"/><Relationship Id="rId3" Type="http://schemas.openxmlformats.org/officeDocument/2006/relationships/image" Target="../media/image25.png"/></Relationships>
</file>

<file path=ppt/slides/_rels/slide116.xml.rels><?xml version="1.0" encoding="UTF-8" standalone="yes"?>
<Relationships xmlns="http://schemas.openxmlformats.org/package/2006/relationships"><Relationship Id="rId1" Type="http://schemas.openxmlformats.org/officeDocument/2006/relationships/tags" Target="../tags/tag71.xml"/><Relationship Id="rId2" Type="http://schemas.openxmlformats.org/officeDocument/2006/relationships/slideLayout" Target="../slideLayouts/slideLayout7.xml"/><Relationship Id="rId3" Type="http://schemas.openxmlformats.org/officeDocument/2006/relationships/image" Target="../media/image13.png"/></Relationships>
</file>

<file path=ppt/slides/_rels/slide117.xml.rels><?xml version="1.0" encoding="UTF-8" standalone="yes"?>
<Relationships xmlns="http://schemas.openxmlformats.org/package/2006/relationships"><Relationship Id="rId1" Type="http://schemas.openxmlformats.org/officeDocument/2006/relationships/tags" Target="../tags/tag72.xml"/><Relationship Id="rId2"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tags" Target="../tags/tag73.xml"/><Relationship Id="rId2"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7.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7.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7.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7.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7.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7.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7.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7.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Layout" Target="../slideLayouts/slideLayout7.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Layout" Target="../slideLayouts/slideLayout7.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Layout" Target="../slideLayouts/slideLayout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slideLayout" Target="../slideLayouts/slideLayout7.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slideLayout" Target="../slideLayouts/slideLayout7.xml"/><Relationship Id="rId3"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image" Target="../media/image8.png"/><Relationship Id="rId1" Type="http://schemas.openxmlformats.org/officeDocument/2006/relationships/tags" Target="../tags/tag32.xml"/><Relationship Id="rId2"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jpeg"/><Relationship Id="rId1" Type="http://schemas.openxmlformats.org/officeDocument/2006/relationships/tags" Target="../tags/tag3.xml"/><Relationship Id="rId2"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7.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image" Target="../media/image9.png"/></Relationships>
</file>

<file path=ppt/slides/_rels/slide56.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image" Target="../media/image9.png"/></Relationships>
</file>

<file path=ppt/slides/_rels/slide57.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image" Target="../media/image9.png"/></Relationships>
</file>

<file path=ppt/slides/_rels/slide58.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image" Target="../media/image9.png"/></Relationships>
</file>

<file path=ppt/slides/_rels/slide59.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7.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image" Target="../media/image9.png"/></Relationships>
</file>

<file path=ppt/slides/_rels/slide61.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image" Target="../media/image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7.xml"/><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image" Target="../media/image10.png"/></Relationships>
</file>

<file path=ppt/slides/_rels/slide72.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image" Target="../media/image10.png"/></Relationships>
</file>

<file path=ppt/slides/_rels/slide73.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image" Target="../media/image10.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image" Target="../media/image11.png"/></Relationships>
</file>

<file path=ppt/slides/_rels/slide79.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7.xml"/><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image" Target="../media/image11.png"/></Relationships>
</file>

<file path=ppt/slides/_rels/slide81.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image" Target="../media/image1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7.xml"/><Relationship Id="rId3" Type="http://schemas.openxmlformats.org/officeDocument/2006/relationships/image" Target="../media/image4.jpe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image" Target="../media/image12.png"/></Relationships>
</file>

<file path=ppt/slides/_rels/slide9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image" Target="../media/image12.png"/></Relationships>
</file>

<file path=ppt/slides/_rels/slide9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image" Target="../media/image12.png"/></Relationships>
</file>

<file path=ppt/slides/_rels/slide98.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slideLayout" Target="../slideLayouts/slideLayout7.xml"/><Relationship Id="rId3" Type="http://schemas.openxmlformats.org/officeDocument/2006/relationships/image" Target="../media/image12.png"/></Relationships>
</file>

<file path=ppt/slides/_rels/slide99.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slideLayout" Target="../slideLayouts/slideLayout7.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标题 1"/>
          <p:cNvSpPr txBox="1"/>
          <p:nvPr/>
        </p:nvSpPr>
        <p:spPr>
          <a:xfrm>
            <a:off x="3694533" y="3326808"/>
            <a:ext cx="5991860" cy="971550"/>
          </a:xfrm>
          <a:prstGeom prst="rect">
            <a:avLst/>
          </a:prstGeom>
          <a:noFill/>
          <a:ln w="9525">
            <a:noFill/>
          </a:ln>
        </p:spPr>
        <p:txBody>
          <a:bodyPr anchor="b"/>
          <a:lstStyle/>
          <a:p>
            <a:pPr defTabSz="914400"/>
            <a:r>
              <a:rPr lang="zh-CN" altLang="en-US" sz="5400" b="1" dirty="0">
                <a:latin typeface="Microsoft YaHei" charset="-122"/>
                <a:ea typeface="Microsoft YaHei" charset="-122"/>
                <a:cs typeface="Microsoft YaHei" charset="-122"/>
                <a:sym typeface="+mn-ea"/>
              </a:rPr>
              <a:t>民间文学</a:t>
            </a:r>
            <a:r>
              <a:rPr lang="zh-CN" altLang="en-US" sz="5400" b="1" dirty="0" smtClean="0">
                <a:latin typeface="Microsoft YaHei" charset="-122"/>
                <a:ea typeface="Microsoft YaHei" charset="-122"/>
                <a:cs typeface="Microsoft YaHei" charset="-122"/>
                <a:sym typeface="+mn-ea"/>
              </a:rPr>
              <a:t>概论</a:t>
            </a:r>
            <a:endParaRPr lang="en-US" altLang="zh-CN" sz="5400" b="1" dirty="0" smtClean="0">
              <a:latin typeface="Microsoft YaHei" charset="-122"/>
              <a:ea typeface="Microsoft YaHei" charset="-122"/>
              <a:cs typeface="Microsoft YaHei" charset="-122"/>
              <a:sym typeface="+mn-ea"/>
            </a:endParaRPr>
          </a:p>
          <a:p>
            <a:pPr defTabSz="914400"/>
            <a:r>
              <a:rPr lang="zh-CN" altLang="en-US" sz="5400" b="1" dirty="0" smtClean="0">
                <a:latin typeface="KaiTi" charset="-122"/>
                <a:ea typeface="KaiTi" charset="-122"/>
                <a:cs typeface="KaiTi" charset="-122"/>
                <a:sym typeface="+mn-ea"/>
              </a:rPr>
              <a:t>  最后精讲</a:t>
            </a:r>
            <a:endParaRPr lang="zh-CN" altLang="en-US" sz="5400" b="1" dirty="0">
              <a:latin typeface="KaiTi" charset="-122"/>
              <a:ea typeface="KaiTi" charset="-122"/>
              <a:cs typeface="KaiTi" charset="-122"/>
              <a:sym typeface="+mn-ea"/>
            </a:endParaRPr>
          </a:p>
        </p:txBody>
      </p:sp>
      <p:sp>
        <p:nvSpPr>
          <p:cNvPr id="2" name="文本框 1"/>
          <p:cNvSpPr txBox="1"/>
          <p:nvPr/>
        </p:nvSpPr>
        <p:spPr>
          <a:xfrm>
            <a:off x="7261364" y="4298358"/>
            <a:ext cx="3890075" cy="646331"/>
          </a:xfrm>
          <a:prstGeom prst="rect">
            <a:avLst/>
          </a:prstGeom>
          <a:noFill/>
        </p:spPr>
        <p:txBody>
          <a:bodyPr wrap="square" rtlCol="0">
            <a:spAutoFit/>
          </a:bodyPr>
          <a:lstStyle/>
          <a:p>
            <a:r>
              <a:rPr kumimoji="1" lang="zh-CN" altLang="en-US" sz="3600" dirty="0" smtClean="0">
                <a:latin typeface="STHeiti Light" charset="-122"/>
                <a:ea typeface="STHeiti Light" charset="-122"/>
                <a:cs typeface="STHeiti Light" charset="-122"/>
              </a:rPr>
              <a:t>主讲老师：李东洋</a:t>
            </a:r>
            <a:endParaRPr kumimoji="1" lang="zh-CN" altLang="en-US" sz="3600" dirty="0">
              <a:latin typeface="STHeiti Light" charset="-122"/>
              <a:ea typeface="STHeiti Light" charset="-122"/>
              <a:cs typeface="STHeiti Light" charset="-122"/>
            </a:endParaRPr>
          </a:p>
        </p:txBody>
      </p:sp>
      <p:sp>
        <p:nvSpPr>
          <p:cNvPr id="3" name="文本框 2"/>
          <p:cNvSpPr txBox="1"/>
          <p:nvPr/>
        </p:nvSpPr>
        <p:spPr>
          <a:xfrm>
            <a:off x="9410218" y="5868365"/>
            <a:ext cx="3801547" cy="400110"/>
          </a:xfrm>
          <a:prstGeom prst="rect">
            <a:avLst/>
          </a:prstGeom>
          <a:noFill/>
        </p:spPr>
        <p:txBody>
          <a:bodyPr wrap="square" rtlCol="0">
            <a:spAutoFit/>
          </a:bodyPr>
          <a:lstStyle/>
          <a:p>
            <a:r>
              <a:rPr kumimoji="1" lang="zh-CN" altLang="en-US" sz="2000" dirty="0" smtClean="0">
                <a:latin typeface="Microsoft YaHei" charset="-122"/>
                <a:ea typeface="Microsoft YaHei" charset="-122"/>
                <a:cs typeface="Microsoft YaHei" charset="-122"/>
              </a:rPr>
              <a:t>特别鸣谢：蒋丽媛老师</a:t>
            </a:r>
            <a:endParaRPr kumimoji="1" lang="zh-CN" altLang="en-US" sz="20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5837771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769301" y="1902634"/>
            <a:ext cx="10316845" cy="341632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0">
              <a:lnSpc>
                <a:spcPct val="150000"/>
              </a:lnSpc>
              <a:spcBef>
                <a:spcPct val="0"/>
              </a:spcBef>
              <a:spcAft>
                <a:spcPct val="0"/>
              </a:spcAft>
              <a:buClrTx/>
              <a:buSzTx/>
              <a:buFontTx/>
              <a:buNone/>
              <a:tabLst/>
              <a:defRPr/>
            </a:pPr>
            <a:r>
              <a:rPr kumimoji="0" lang="en-US" altLang="zh-CN" sz="2400" b="1"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rPr>
              <a:t>16.2.</a:t>
            </a:r>
            <a:r>
              <a:rPr kumimoji="0" lang="en-US" sz="2400" b="1"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rPr>
              <a:t>1</a:t>
            </a:r>
            <a:r>
              <a:rPr kumimoji="0" 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 </a:t>
            </a: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比较研究的</a:t>
            </a:r>
            <a:r>
              <a:rPr kumimoji="0" lang="zh-CN" altLang="en-US" sz="2400" b="1"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rPr>
              <a:t>意义</a:t>
            </a:r>
            <a:r>
              <a:rPr kumimoji="0" lang="zh-CN" altLang="en-US" sz="2000" i="0" u="none" strike="noStrike" kern="1200" cap="none" spc="0" normalizeH="0" baseline="0" noProof="0" dirty="0" smtClean="0">
                <a:ln>
                  <a:noFill/>
                </a:ln>
                <a:solidFill>
                  <a:prstClr val="black"/>
                </a:solidFill>
                <a:effectLst/>
                <a:uLnTx/>
                <a:uFillTx/>
                <a:latin typeface="KaiTi" charset="-122"/>
                <a:ea typeface="KaiTi" charset="-122"/>
                <a:cs typeface="KaiTi" charset="-122"/>
              </a:rPr>
              <a:t>（比较什么？研究什么？）</a:t>
            </a:r>
            <a:endParaRPr kumimoji="0" lang="en-US" altLang="zh-CN" sz="2000" i="0" u="none" strike="noStrike" kern="1200" cap="none" spc="0" normalizeH="0" baseline="0" noProof="0" dirty="0" smtClean="0">
              <a:ln>
                <a:noFill/>
              </a:ln>
              <a:solidFill>
                <a:prstClr val="black"/>
              </a:solidFill>
              <a:effectLst/>
              <a:uLnTx/>
              <a:uFillTx/>
              <a:latin typeface="KaiTi" charset="-122"/>
              <a:ea typeface="KaiTi" charset="-122"/>
              <a:cs typeface="KaiTi" charset="-122"/>
            </a:endParaRPr>
          </a:p>
          <a:p>
            <a:pPr marL="0" marR="0" lvl="0" indent="0" algn="l" defTabSz="914400" rtl="0" eaLnBrk="1" fontAlgn="base" latinLnBrk="0" hangingPunct="0">
              <a:lnSpc>
                <a:spcPct val="15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en-US" altLang="zh-CN" sz="240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rPr>
              <a:t>1</a:t>
            </a:r>
            <a:r>
              <a:rPr kumimoji="0" lang="zh-CN" altLang="en-US" sz="240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zh-CN" altLang="en-US" sz="2400" i="0" u="none" strike="noStrike" kern="120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Calibri" panose="020F0502020204030204" charset="0"/>
              </a:rPr>
              <a:t>更</a:t>
            </a:r>
            <a:r>
              <a:rPr kumimoji="0" lang="zh-CN" altLang="en-US" sz="24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好地发现民间文学的性质和特点</a:t>
            </a:r>
            <a:r>
              <a:rPr kumimoji="0" lang="zh-CN" altLang="en-US" sz="240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endParaRPr kumimoji="0" lang="en-US" altLang="zh-CN" sz="240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en-US" altLang="zh-CN" sz="240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rPr>
              <a:t>2</a:t>
            </a:r>
            <a:r>
              <a:rPr kumimoji="0" lang="zh-CN" altLang="en-US" sz="240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rPr>
              <a:t>）不同</a:t>
            </a:r>
            <a:r>
              <a:rPr kumimoji="0" lang="zh-CN" altLang="en-US" sz="240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国家、民族之间的民间文学的</a:t>
            </a:r>
            <a:r>
              <a:rPr kumimoji="0" lang="zh-CN" altLang="en-US" sz="2400" i="0" strike="noStrike" kern="120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Calibri" panose="020F0502020204030204" charset="0"/>
              </a:rPr>
              <a:t>联系</a:t>
            </a:r>
            <a:r>
              <a:rPr kumimoji="0" lang="zh-CN" altLang="en-US" sz="240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endParaRPr kumimoji="0" lang="en-US" altLang="zh-CN" sz="240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720090" algn="l" defTabSz="914400" rtl="0" eaLnBrk="1" fontAlgn="base" latinLnBrk="0" hangingPunct="0">
              <a:lnSpc>
                <a:spcPct val="150000"/>
              </a:lnSpc>
              <a:spcBef>
                <a:spcPct val="0"/>
              </a:spcBef>
              <a:spcAft>
                <a:spcPct val="0"/>
              </a:spcAft>
              <a:buClrTx/>
              <a:buSzTx/>
              <a:buFontTx/>
              <a:buNone/>
              <a:tabLst/>
              <a:defRPr/>
            </a:pPr>
            <a:r>
              <a:rPr lang="en-US" altLang="zh-CN" sz="2400" dirty="0" smtClean="0">
                <a:solidFill>
                  <a:prstClr val="black"/>
                </a:solidFill>
                <a:latin typeface="微软雅黑" panose="020B0503020204020204" charset="-122"/>
                <a:ea typeface="微软雅黑" panose="020B0503020204020204" charset="-122"/>
                <a:cs typeface="Calibri" panose="020F0502020204030204" charset="0"/>
              </a:rPr>
              <a:t>3</a:t>
            </a:r>
            <a:r>
              <a:rPr lang="zh-CN" altLang="en-US" sz="2400" dirty="0" smtClean="0">
                <a:solidFill>
                  <a:prstClr val="black"/>
                </a:solidFill>
                <a:latin typeface="微软雅黑" panose="020B0503020204020204" charset="-122"/>
                <a:ea typeface="微软雅黑" panose="020B0503020204020204" charset="-122"/>
                <a:cs typeface="Calibri" panose="020F0502020204030204" charset="0"/>
              </a:rPr>
              <a:t>）</a:t>
            </a:r>
            <a:r>
              <a:rPr kumimoji="0" lang="zh-CN" altLang="en-US" sz="240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rPr>
              <a:t>找</a:t>
            </a:r>
            <a:r>
              <a:rPr kumimoji="0" lang="zh-CN" altLang="en-US" sz="240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出它们</a:t>
            </a:r>
            <a:r>
              <a:rPr kumimoji="0" lang="zh-CN" altLang="en-US" sz="24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发展演变的普遍规律</a:t>
            </a:r>
            <a:r>
              <a:rPr kumimoji="0" lang="zh-CN" altLang="en-US" sz="240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endParaRPr kumimoji="0" lang="en-US" altLang="zh-CN" sz="240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720090" algn="l" defTabSz="914400" rtl="0" eaLnBrk="1" fontAlgn="base" latinLnBrk="0" hangingPunct="0">
              <a:lnSpc>
                <a:spcPct val="150000"/>
              </a:lnSpc>
              <a:spcBef>
                <a:spcPct val="0"/>
              </a:spcBef>
              <a:spcAft>
                <a:spcPct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p:txBody>
      </p:sp>
      <p:sp>
        <p:nvSpPr>
          <p:cNvPr id="5" name="矩形 4"/>
          <p:cNvSpPr/>
          <p:nvPr/>
        </p:nvSpPr>
        <p:spPr>
          <a:xfrm>
            <a:off x="148589" y="220741"/>
            <a:ext cx="5617210" cy="692497"/>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lang="en-US" altLang="zh-CN" sz="2600" b="1" dirty="0" smtClean="0">
                <a:solidFill>
                  <a:srgbClr val="0070C0"/>
                </a:solidFill>
                <a:latin typeface="微软雅黑" panose="020B0503020204020204" charset="-122"/>
                <a:ea typeface="微软雅黑" panose="020B0503020204020204" charset="-122"/>
                <a:cs typeface="Calibri" panose="020F0502020204030204" charset="0"/>
              </a:rPr>
              <a:t>16.2</a:t>
            </a:r>
            <a:r>
              <a:rPr kumimoji="0" lang="zh-CN" altLang="en-US" sz="26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rPr>
              <a:t>、</a:t>
            </a:r>
            <a:r>
              <a:rPr kumimoji="0" lang="zh-CN" altLang="en-US"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民间文学的比较研究法</a:t>
            </a:r>
          </a:p>
        </p:txBody>
      </p:sp>
      <p:sp>
        <p:nvSpPr>
          <p:cNvPr id="24" name="五边形 23"/>
          <p:cNvSpPr/>
          <p:nvPr/>
        </p:nvSpPr>
        <p:spPr>
          <a:xfrm flipH="1">
            <a:off x="5074827" y="303637"/>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pic>
        <p:nvPicPr>
          <p:cNvPr id="7" name="图片 6"/>
          <p:cNvPicPr>
            <a:picLocks noChangeAspect="1"/>
          </p:cNvPicPr>
          <p:nvPr/>
        </p:nvPicPr>
        <p:blipFill>
          <a:blip r:embed="rId3"/>
          <a:stretch>
            <a:fillRect/>
          </a:stretch>
        </p:blipFill>
        <p:spPr>
          <a:xfrm>
            <a:off x="8586438" y="27719"/>
            <a:ext cx="3605561" cy="1781571"/>
          </a:xfrm>
          <a:prstGeom prst="rect">
            <a:avLst/>
          </a:prstGeom>
        </p:spPr>
      </p:pic>
    </p:spTree>
    <p:custDataLst>
      <p:tags r:id="rId1"/>
    </p:custDataLst>
    <p:extLst>
      <p:ext uri="{BB962C8B-B14F-4D97-AF65-F5344CB8AC3E}">
        <p14:creationId xmlns:p14="http://schemas.microsoft.com/office/powerpoint/2010/main" val="266499618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87116" y="737937"/>
            <a:ext cx="3304673" cy="523220"/>
          </a:xfrm>
          <a:prstGeom prst="rect">
            <a:avLst/>
          </a:prstGeom>
          <a:noFill/>
        </p:spPr>
        <p:txBody>
          <a:bodyPr wrap="square" rtlCol="0">
            <a:spAutoFit/>
          </a:bodyPr>
          <a:lstStyle/>
          <a:p>
            <a:r>
              <a:rPr kumimoji="1" lang="zh-CN" altLang="en-US" sz="2800" dirty="0" smtClean="0">
                <a:latin typeface="Microsoft YaHei" charset="-122"/>
                <a:ea typeface="Microsoft YaHei" charset="-122"/>
                <a:cs typeface="Microsoft YaHei" charset="-122"/>
              </a:rPr>
              <a:t>随堂练习</a:t>
            </a:r>
            <a:endParaRPr kumimoji="1" lang="zh-CN" altLang="en-US" sz="2800" dirty="0">
              <a:latin typeface="Microsoft YaHei" charset="-122"/>
              <a:ea typeface="Microsoft YaHei" charset="-122"/>
              <a:cs typeface="Microsoft YaHei" charset="-122"/>
            </a:endParaRPr>
          </a:p>
        </p:txBody>
      </p:sp>
      <p:sp>
        <p:nvSpPr>
          <p:cNvPr id="3" name="矩形 2"/>
          <p:cNvSpPr/>
          <p:nvPr/>
        </p:nvSpPr>
        <p:spPr>
          <a:xfrm>
            <a:off x="1395663" y="1749732"/>
            <a:ext cx="10010274" cy="2862322"/>
          </a:xfrm>
          <a:prstGeom prst="rect">
            <a:avLst/>
          </a:prstGeom>
        </p:spPr>
        <p:txBody>
          <a:bodyPr wrap="square">
            <a:spAutoFit/>
          </a:bodyPr>
          <a:lstStyle/>
          <a:p>
            <a:pPr>
              <a:lnSpc>
                <a:spcPct val="150000"/>
              </a:lnSpc>
            </a:pPr>
            <a:r>
              <a:rPr lang="zh-CN" altLang="en-US" sz="2400" dirty="0">
                <a:latin typeface="Microsoft YaHei" charset="-122"/>
                <a:ea typeface="Microsoft YaHei" charset="-122"/>
                <a:cs typeface="Microsoft YaHei" charset="-122"/>
              </a:rPr>
              <a:t>下面哪部史诗是希腊荷马史诗（ </a:t>
            </a:r>
            <a:r>
              <a:rPr lang="zh-CN" altLang="en-US" sz="2400" dirty="0" smtClean="0">
                <a:latin typeface="Microsoft YaHei" charset="-122"/>
                <a:ea typeface="Microsoft YaHei" charset="-122"/>
                <a:cs typeface="Microsoft YaHei" charset="-122"/>
              </a:rPr>
              <a:t>）</a:t>
            </a:r>
            <a:endParaRPr lang="zh-CN" altLang="en-US" sz="2400" dirty="0">
              <a:latin typeface="Microsoft YaHei" charset="-122"/>
              <a:ea typeface="Microsoft YaHei" charset="-122"/>
              <a:cs typeface="Microsoft YaHei" charset="-122"/>
            </a:endParaRPr>
          </a:p>
          <a:p>
            <a:pPr>
              <a:lnSpc>
                <a:spcPct val="150000"/>
              </a:lnSpc>
            </a:pPr>
            <a:r>
              <a:rPr lang="en-US" altLang="zh-CN" sz="2400" dirty="0">
                <a:latin typeface="Microsoft YaHei" charset="-122"/>
                <a:ea typeface="Microsoft YaHei" charset="-122"/>
                <a:cs typeface="Microsoft YaHei" charset="-122"/>
              </a:rPr>
              <a:t>A:《</a:t>
            </a:r>
            <a:r>
              <a:rPr lang="zh-CN" altLang="en-US" sz="2400" dirty="0">
                <a:latin typeface="Microsoft YaHei" charset="-122"/>
                <a:ea typeface="Microsoft YaHei" charset="-122"/>
                <a:cs typeface="Microsoft YaHei" charset="-122"/>
              </a:rPr>
              <a:t>罗摩衍那</a:t>
            </a:r>
            <a:r>
              <a:rPr lang="en-US" altLang="zh-CN" sz="2400" dirty="0">
                <a:latin typeface="Microsoft YaHei" charset="-122"/>
                <a:ea typeface="Microsoft YaHei" charset="-122"/>
                <a:cs typeface="Microsoft YaHei" charset="-122"/>
              </a:rPr>
              <a:t>》 </a:t>
            </a:r>
          </a:p>
          <a:p>
            <a:pPr>
              <a:lnSpc>
                <a:spcPct val="150000"/>
              </a:lnSpc>
            </a:pPr>
            <a:r>
              <a:rPr lang="en-US" altLang="zh-CN" sz="2400" dirty="0">
                <a:latin typeface="Microsoft YaHei" charset="-122"/>
                <a:ea typeface="Microsoft YaHei" charset="-122"/>
                <a:cs typeface="Microsoft YaHei" charset="-122"/>
              </a:rPr>
              <a:t>B:《</a:t>
            </a:r>
            <a:r>
              <a:rPr lang="zh-CN" altLang="en-US" sz="2400" dirty="0">
                <a:latin typeface="Microsoft YaHei" charset="-122"/>
                <a:ea typeface="Microsoft YaHei" charset="-122"/>
                <a:cs typeface="Microsoft YaHei" charset="-122"/>
              </a:rPr>
              <a:t>吉尔迦美什</a:t>
            </a:r>
            <a:r>
              <a:rPr lang="en-US" altLang="zh-CN" sz="2400" dirty="0">
                <a:latin typeface="Microsoft YaHei" charset="-122"/>
                <a:ea typeface="Microsoft YaHei" charset="-122"/>
                <a:cs typeface="Microsoft YaHei" charset="-122"/>
              </a:rPr>
              <a:t>》 </a:t>
            </a:r>
          </a:p>
          <a:p>
            <a:pPr>
              <a:lnSpc>
                <a:spcPct val="150000"/>
              </a:lnSpc>
            </a:pPr>
            <a:r>
              <a:rPr lang="en-US" altLang="zh-CN" sz="2400" dirty="0">
                <a:latin typeface="Microsoft YaHei" charset="-122"/>
                <a:ea typeface="Microsoft YaHei" charset="-122"/>
                <a:cs typeface="Microsoft YaHei" charset="-122"/>
              </a:rPr>
              <a:t>C</a:t>
            </a:r>
            <a:r>
              <a:rPr lang="en-US" altLang="zh-CN" sz="2400" dirty="0" smtClean="0">
                <a:latin typeface="Microsoft YaHei" charset="-122"/>
                <a:ea typeface="Microsoft YaHei" charset="-122"/>
                <a:cs typeface="Microsoft YaHei" charset="-122"/>
              </a:rPr>
              <a:t>:《</a:t>
            </a:r>
            <a:r>
              <a:rPr lang="zh-CN" altLang="en-US" sz="2400" dirty="0" smtClean="0">
                <a:latin typeface="Microsoft YaHei" charset="-122"/>
                <a:ea typeface="Microsoft YaHei" charset="-122"/>
                <a:cs typeface="Microsoft YaHei" charset="-122"/>
              </a:rPr>
              <a:t>伊利亚特</a:t>
            </a:r>
            <a:r>
              <a:rPr lang="en-US" altLang="zh-CN" sz="2400" dirty="0" smtClean="0">
                <a:latin typeface="Microsoft YaHei" charset="-122"/>
                <a:ea typeface="Microsoft YaHei" charset="-122"/>
                <a:cs typeface="Microsoft YaHei" charset="-122"/>
              </a:rPr>
              <a:t>》</a:t>
            </a:r>
            <a:endParaRPr lang="en-US" altLang="zh-CN" sz="2400" dirty="0">
              <a:latin typeface="Microsoft YaHei" charset="-122"/>
              <a:ea typeface="Microsoft YaHei" charset="-122"/>
              <a:cs typeface="Microsoft YaHei" charset="-122"/>
            </a:endParaRPr>
          </a:p>
          <a:p>
            <a:pPr>
              <a:lnSpc>
                <a:spcPct val="150000"/>
              </a:lnSpc>
            </a:pPr>
            <a:r>
              <a:rPr lang="en-US" altLang="zh-CN" sz="2400" dirty="0">
                <a:latin typeface="Microsoft YaHei" charset="-122"/>
                <a:ea typeface="Microsoft YaHei" charset="-122"/>
                <a:cs typeface="Microsoft YaHei" charset="-122"/>
              </a:rPr>
              <a:t>D:《</a:t>
            </a:r>
            <a:r>
              <a:rPr lang="zh-CN" altLang="en-US" sz="2400" dirty="0">
                <a:latin typeface="Microsoft YaHei" charset="-122"/>
                <a:ea typeface="Microsoft YaHei" charset="-122"/>
                <a:cs typeface="Microsoft YaHei" charset="-122"/>
              </a:rPr>
              <a:t>摩尔婆罗多</a:t>
            </a:r>
            <a:r>
              <a:rPr lang="en-US" altLang="zh-CN" sz="2400" dirty="0">
                <a:latin typeface="Microsoft YaHei" charset="-122"/>
                <a:ea typeface="Microsoft YaHei" charset="-122"/>
                <a:cs typeface="Microsoft YaHei" charset="-122"/>
              </a:rPr>
              <a:t>》</a:t>
            </a:r>
          </a:p>
        </p:txBody>
      </p:sp>
    </p:spTree>
    <p:extLst>
      <p:ext uri="{BB962C8B-B14F-4D97-AF65-F5344CB8AC3E}">
        <p14:creationId xmlns:p14="http://schemas.microsoft.com/office/powerpoint/2010/main" val="152538328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87116" y="737937"/>
            <a:ext cx="3304673" cy="523220"/>
          </a:xfrm>
          <a:prstGeom prst="rect">
            <a:avLst/>
          </a:prstGeom>
          <a:noFill/>
        </p:spPr>
        <p:txBody>
          <a:bodyPr wrap="square" rtlCol="0">
            <a:spAutoFit/>
          </a:bodyPr>
          <a:lstStyle/>
          <a:p>
            <a:r>
              <a:rPr kumimoji="1" lang="zh-CN" altLang="en-US" sz="2800" dirty="0" smtClean="0">
                <a:latin typeface="Microsoft YaHei" charset="-122"/>
                <a:ea typeface="Microsoft YaHei" charset="-122"/>
                <a:cs typeface="Microsoft YaHei" charset="-122"/>
              </a:rPr>
              <a:t>随堂练习</a:t>
            </a:r>
            <a:endParaRPr kumimoji="1" lang="zh-CN" altLang="en-US" sz="2800" dirty="0">
              <a:latin typeface="Microsoft YaHei" charset="-122"/>
              <a:ea typeface="Microsoft YaHei" charset="-122"/>
              <a:cs typeface="Microsoft YaHei" charset="-122"/>
            </a:endParaRPr>
          </a:p>
        </p:txBody>
      </p:sp>
      <p:sp>
        <p:nvSpPr>
          <p:cNvPr id="3" name="矩形 2"/>
          <p:cNvSpPr/>
          <p:nvPr/>
        </p:nvSpPr>
        <p:spPr>
          <a:xfrm>
            <a:off x="1395663" y="1749732"/>
            <a:ext cx="10010274" cy="2862322"/>
          </a:xfrm>
          <a:prstGeom prst="rect">
            <a:avLst/>
          </a:prstGeom>
        </p:spPr>
        <p:txBody>
          <a:bodyPr wrap="square">
            <a:spAutoFit/>
          </a:bodyPr>
          <a:lstStyle/>
          <a:p>
            <a:pPr>
              <a:lnSpc>
                <a:spcPct val="150000"/>
              </a:lnSpc>
            </a:pPr>
            <a:r>
              <a:rPr lang="zh-CN" altLang="en-US" sz="2400" dirty="0">
                <a:latin typeface="Microsoft YaHei" charset="-122"/>
                <a:ea typeface="Microsoft YaHei" charset="-122"/>
                <a:cs typeface="Microsoft YaHei" charset="-122"/>
              </a:rPr>
              <a:t>下面哪部史诗是希腊荷马史诗（ </a:t>
            </a:r>
            <a:r>
              <a:rPr lang="zh-CN" altLang="en-US" sz="2400" dirty="0" smtClean="0">
                <a:latin typeface="Microsoft YaHei" charset="-122"/>
                <a:ea typeface="Microsoft YaHei" charset="-122"/>
                <a:cs typeface="Microsoft YaHei" charset="-122"/>
              </a:rPr>
              <a:t>）</a:t>
            </a:r>
            <a:endParaRPr lang="zh-CN" altLang="en-US" sz="2400" dirty="0">
              <a:latin typeface="Microsoft YaHei" charset="-122"/>
              <a:ea typeface="Microsoft YaHei" charset="-122"/>
              <a:cs typeface="Microsoft YaHei" charset="-122"/>
            </a:endParaRPr>
          </a:p>
          <a:p>
            <a:pPr>
              <a:lnSpc>
                <a:spcPct val="150000"/>
              </a:lnSpc>
            </a:pPr>
            <a:r>
              <a:rPr lang="en-US" altLang="zh-CN" sz="2400" dirty="0">
                <a:latin typeface="Microsoft YaHei" charset="-122"/>
                <a:ea typeface="Microsoft YaHei" charset="-122"/>
                <a:cs typeface="Microsoft YaHei" charset="-122"/>
              </a:rPr>
              <a:t>A:《</a:t>
            </a:r>
            <a:r>
              <a:rPr lang="zh-CN" altLang="en-US" sz="2400" dirty="0">
                <a:latin typeface="Microsoft YaHei" charset="-122"/>
                <a:ea typeface="Microsoft YaHei" charset="-122"/>
                <a:cs typeface="Microsoft YaHei" charset="-122"/>
              </a:rPr>
              <a:t>罗摩衍那</a:t>
            </a:r>
            <a:r>
              <a:rPr lang="en-US" altLang="zh-CN" sz="2400" dirty="0">
                <a:latin typeface="Microsoft YaHei" charset="-122"/>
                <a:ea typeface="Microsoft YaHei" charset="-122"/>
                <a:cs typeface="Microsoft YaHei" charset="-122"/>
              </a:rPr>
              <a:t>》 </a:t>
            </a:r>
          </a:p>
          <a:p>
            <a:pPr>
              <a:lnSpc>
                <a:spcPct val="150000"/>
              </a:lnSpc>
            </a:pPr>
            <a:r>
              <a:rPr lang="en-US" altLang="zh-CN" sz="2400" dirty="0">
                <a:latin typeface="Microsoft YaHei" charset="-122"/>
                <a:ea typeface="Microsoft YaHei" charset="-122"/>
                <a:cs typeface="Microsoft YaHei" charset="-122"/>
              </a:rPr>
              <a:t>B:《</a:t>
            </a:r>
            <a:r>
              <a:rPr lang="zh-CN" altLang="en-US" sz="2400" dirty="0">
                <a:latin typeface="Microsoft YaHei" charset="-122"/>
                <a:ea typeface="Microsoft YaHei" charset="-122"/>
                <a:cs typeface="Microsoft YaHei" charset="-122"/>
              </a:rPr>
              <a:t>吉尔迦美什</a:t>
            </a:r>
            <a:r>
              <a:rPr lang="en-US" altLang="zh-CN" sz="2400" dirty="0">
                <a:latin typeface="Microsoft YaHei" charset="-122"/>
                <a:ea typeface="Microsoft YaHei" charset="-122"/>
                <a:cs typeface="Microsoft YaHei" charset="-122"/>
              </a:rPr>
              <a:t>》 </a:t>
            </a:r>
          </a:p>
          <a:p>
            <a:pPr>
              <a:lnSpc>
                <a:spcPct val="150000"/>
              </a:lnSpc>
            </a:pPr>
            <a:r>
              <a:rPr lang="en-US" altLang="zh-CN" sz="2400" dirty="0">
                <a:solidFill>
                  <a:srgbClr val="FF0000"/>
                </a:solidFill>
                <a:latin typeface="Microsoft YaHei" charset="-122"/>
                <a:ea typeface="Microsoft YaHei" charset="-122"/>
                <a:cs typeface="Microsoft YaHei" charset="-122"/>
              </a:rPr>
              <a:t>C</a:t>
            </a:r>
            <a:r>
              <a:rPr lang="en-US" altLang="zh-CN" sz="2400" dirty="0" smtClean="0">
                <a:solidFill>
                  <a:srgbClr val="FF0000"/>
                </a:solidFill>
                <a:latin typeface="Microsoft YaHei" charset="-122"/>
                <a:ea typeface="Microsoft YaHei" charset="-122"/>
                <a:cs typeface="Microsoft YaHei" charset="-122"/>
              </a:rPr>
              <a:t>:《</a:t>
            </a:r>
            <a:r>
              <a:rPr lang="zh-CN" altLang="en-US" sz="2400" dirty="0" smtClean="0">
                <a:solidFill>
                  <a:srgbClr val="FF0000"/>
                </a:solidFill>
                <a:latin typeface="Microsoft YaHei" charset="-122"/>
                <a:ea typeface="Microsoft YaHei" charset="-122"/>
                <a:cs typeface="Microsoft YaHei" charset="-122"/>
              </a:rPr>
              <a:t>伊利亚特</a:t>
            </a:r>
            <a:r>
              <a:rPr lang="en-US" altLang="zh-CN" sz="2400" dirty="0" smtClean="0">
                <a:solidFill>
                  <a:srgbClr val="FF0000"/>
                </a:solidFill>
                <a:latin typeface="Microsoft YaHei" charset="-122"/>
                <a:ea typeface="Microsoft YaHei" charset="-122"/>
                <a:cs typeface="Microsoft YaHei" charset="-122"/>
              </a:rPr>
              <a:t>》</a:t>
            </a:r>
            <a:endParaRPr lang="en-US" altLang="zh-CN" sz="2400" dirty="0">
              <a:solidFill>
                <a:srgbClr val="FF0000"/>
              </a:solidFill>
              <a:latin typeface="Microsoft YaHei" charset="-122"/>
              <a:ea typeface="Microsoft YaHei" charset="-122"/>
              <a:cs typeface="Microsoft YaHei" charset="-122"/>
            </a:endParaRPr>
          </a:p>
          <a:p>
            <a:pPr>
              <a:lnSpc>
                <a:spcPct val="150000"/>
              </a:lnSpc>
            </a:pPr>
            <a:r>
              <a:rPr lang="en-US" altLang="zh-CN" sz="2400" dirty="0">
                <a:latin typeface="Microsoft YaHei" charset="-122"/>
                <a:ea typeface="Microsoft YaHei" charset="-122"/>
                <a:cs typeface="Microsoft YaHei" charset="-122"/>
              </a:rPr>
              <a:t>D:《</a:t>
            </a:r>
            <a:r>
              <a:rPr lang="zh-CN" altLang="en-US" sz="2400" dirty="0">
                <a:latin typeface="Microsoft YaHei" charset="-122"/>
                <a:ea typeface="Microsoft YaHei" charset="-122"/>
                <a:cs typeface="Microsoft YaHei" charset="-122"/>
              </a:rPr>
              <a:t>摩尔婆罗多</a:t>
            </a:r>
            <a:r>
              <a:rPr lang="en-US" altLang="zh-CN" sz="2400" dirty="0">
                <a:latin typeface="Microsoft YaHei" charset="-122"/>
                <a:ea typeface="Microsoft YaHei" charset="-122"/>
                <a:cs typeface="Microsoft YaHei" charset="-122"/>
              </a:rPr>
              <a:t>》</a:t>
            </a:r>
          </a:p>
        </p:txBody>
      </p:sp>
    </p:spTree>
    <p:extLst>
      <p:ext uri="{BB962C8B-B14F-4D97-AF65-F5344CB8AC3E}">
        <p14:creationId xmlns:p14="http://schemas.microsoft.com/office/powerpoint/2010/main" val="13845667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79730" y="250825"/>
            <a:ext cx="1816100" cy="583565"/>
          </a:xfrm>
          <a:prstGeom prst="rect">
            <a:avLst/>
          </a:prstGeom>
          <a:noFill/>
        </p:spPr>
        <p:txBody>
          <a:bodyPr wrap="non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a:ln>
                  <a:noFill/>
                </a:ln>
                <a:solidFill>
                  <a:prstClr val="black"/>
                </a:solidFill>
                <a:effectLst/>
                <a:uLnTx/>
                <a:uFillTx/>
                <a:latin typeface="方正清刻本悦宋简体" panose="02000000000000000000" charset="-122"/>
                <a:ea typeface="方正清刻本悦宋简体" panose="02000000000000000000" charset="-122"/>
                <a:cs typeface="+mn-cs"/>
              </a:rPr>
              <a:t>全书框架</a:t>
            </a:r>
          </a:p>
        </p:txBody>
      </p:sp>
      <p:sp>
        <p:nvSpPr>
          <p:cNvPr id="7" name="文本框 6"/>
          <p:cNvSpPr txBox="1"/>
          <p:nvPr/>
        </p:nvSpPr>
        <p:spPr>
          <a:xfrm>
            <a:off x="190500" y="5396230"/>
            <a:ext cx="3260090" cy="8299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mn-cs"/>
              </a:rPr>
              <a:t>加粗标黄</a:t>
            </a:r>
            <a:r>
              <a:rPr kumimoji="0" lang="zh-CN" altLang="en-US" sz="24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章节为考前复习</a:t>
            </a:r>
            <a:r>
              <a:rPr kumimoji="0" lang="zh-CN" altLang="en-US" sz="24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mn-cs"/>
              </a:rPr>
              <a:t>重点和优先章节</a:t>
            </a:r>
          </a:p>
        </p:txBody>
      </p:sp>
      <p:pic>
        <p:nvPicPr>
          <p:cNvPr id="9" name="图片 8" descr="民间文学概论"/>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2195830" y="169545"/>
            <a:ext cx="10058400" cy="6518910"/>
          </a:xfrm>
          <a:prstGeom prst="rect">
            <a:avLst/>
          </a:prstGeom>
        </p:spPr>
      </p:pic>
    </p:spTree>
    <p:custDataLst>
      <p:tags r:id="rId1"/>
    </p:custDataLst>
    <p:extLst>
      <p:ext uri="{BB962C8B-B14F-4D97-AF65-F5344CB8AC3E}">
        <p14:creationId xmlns:p14="http://schemas.microsoft.com/office/powerpoint/2010/main" val="319048521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79730" y="250825"/>
            <a:ext cx="1407795" cy="583565"/>
          </a:xfrm>
          <a:prstGeom prst="rect">
            <a:avLst/>
          </a:prstGeom>
          <a:noFill/>
        </p:spPr>
        <p:txBody>
          <a:bodyPr wrap="non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a:ln>
                  <a:noFill/>
                </a:ln>
                <a:solidFill>
                  <a:prstClr val="black"/>
                </a:solidFill>
                <a:effectLst/>
                <a:uLnTx/>
                <a:uFillTx/>
                <a:latin typeface="方正清刻本悦宋简体" panose="02000000000000000000" charset="-122"/>
                <a:ea typeface="方正清刻本悦宋简体" panose="02000000000000000000" charset="-122"/>
                <a:cs typeface="+mn-cs"/>
              </a:rPr>
              <a:t>第一章</a:t>
            </a:r>
          </a:p>
        </p:txBody>
      </p:sp>
      <p:pic>
        <p:nvPicPr>
          <p:cNvPr id="5" name="图片 4" descr="第一章 绪论"/>
          <p:cNvPicPr>
            <a:picLocks noChangeAspect="1"/>
          </p:cNvPicPr>
          <p:nvPr/>
        </p:nvPicPr>
        <p:blipFill>
          <a:blip r:embed="rId3"/>
          <a:stretch>
            <a:fillRect/>
          </a:stretch>
        </p:blipFill>
        <p:spPr>
          <a:xfrm>
            <a:off x="379730" y="1136636"/>
            <a:ext cx="11506200" cy="4149044"/>
          </a:xfrm>
          <a:prstGeom prst="rect">
            <a:avLst/>
          </a:prstGeom>
        </p:spPr>
      </p:pic>
    </p:spTree>
    <p:custDataLst>
      <p:tags r:id="rId1"/>
    </p:custDataLst>
    <p:extLst>
      <p:ext uri="{BB962C8B-B14F-4D97-AF65-F5344CB8AC3E}">
        <p14:creationId xmlns:p14="http://schemas.microsoft.com/office/powerpoint/2010/main" val="397214603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26525" y="707219"/>
            <a:ext cx="7633842" cy="1198880"/>
          </a:xfrm>
          <a:prstGeom prst="rect">
            <a:avLst/>
          </a:prstGeom>
        </p:spPr>
        <p:txBody>
          <a:bodyPr wrap="square">
            <a:spAutoFit/>
          </a:bodyPr>
          <a:lstStyle/>
          <a:p>
            <a:pPr marL="0" marR="0" lvl="0" indent="0" algn="l" defTabSz="914400" rtl="0" eaLnBrk="1" fontAlgn="base" latinLnBrk="0" hangingPunct="0">
              <a:lnSpc>
                <a:spcPct val="15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rPr>
              <a:t>（三）</a:t>
            </a:r>
            <a:r>
              <a:rPr kumimoji="0" lang="en-US" altLang="zh-CN" sz="24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rPr>
              <a:t> </a:t>
            </a:r>
            <a:r>
              <a:rPr kumimoji="0" lang="zh-CN" altLang="en-US" sz="24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rPr>
              <a:t>中国民间文学事业的新发展</a:t>
            </a:r>
          </a:p>
          <a:p>
            <a:pPr marL="0" marR="0" lvl="0" indent="0" algn="l" defTabSz="914400" rtl="0" eaLnBrk="1" fontAlgn="base" latinLnBrk="0" hangingPunct="0">
              <a:lnSpc>
                <a:spcPct val="15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595959"/>
                </a:solidFill>
                <a:effectLst/>
                <a:uLnTx/>
                <a:uFillTx/>
                <a:latin typeface="微软雅黑" panose="020B0503020204020204" charset="-122"/>
                <a:ea typeface="微软雅黑" panose="020B0503020204020204" charset="-122"/>
                <a:cs typeface="+mn-cs"/>
              </a:rPr>
              <a:t>主要指</a:t>
            </a: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五四开始为新发展</a:t>
            </a:r>
          </a:p>
        </p:txBody>
      </p:sp>
      <p:cxnSp>
        <p:nvCxnSpPr>
          <p:cNvPr id="4" name="直接连接符 3"/>
          <p:cNvCxnSpPr/>
          <p:nvPr/>
        </p:nvCxnSpPr>
        <p:spPr>
          <a:xfrm flipV="1">
            <a:off x="226849" y="3952831"/>
            <a:ext cx="11738412" cy="47296"/>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901064" y="4060123"/>
            <a:ext cx="0" cy="299126"/>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37973" y="4491724"/>
            <a:ext cx="1520885" cy="2245360"/>
          </a:xfrm>
          <a:prstGeom prst="rect">
            <a:avLst/>
          </a:prstGeom>
          <a:noFill/>
        </p:spPr>
        <p:txBody>
          <a:bodyPr wrap="square" rtlCol="0">
            <a:spAutoFit/>
          </a:bodyPr>
          <a:lstStyle/>
          <a:p>
            <a:pPr marL="0" marR="116205"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595959"/>
                </a:solidFill>
                <a:effectLst/>
                <a:uLnTx/>
                <a:uFillTx/>
                <a:latin typeface="微软雅黑" panose="020B0503020204020204" charset="-122"/>
                <a:ea typeface="微软雅黑" panose="020B0503020204020204" charset="-122"/>
                <a:cs typeface="+mn-cs"/>
              </a:rPr>
              <a:t>原始社会：</a:t>
            </a:r>
            <a:r>
              <a:rPr kumimoji="0" lang="zh-CN" altLang="en-US" sz="2000" b="0" i="0" u="none" strike="noStrike" kern="1200" cap="none" spc="-7" normalizeH="0" baseline="0" noProof="0" dirty="0">
                <a:ln>
                  <a:noFill/>
                </a:ln>
                <a:solidFill>
                  <a:srgbClr val="C00000"/>
                </a:solidFill>
                <a:effectLst/>
                <a:uLnTx/>
                <a:uFillTx/>
                <a:latin typeface="微软雅黑" panose="020B0503020204020204" charset="-122"/>
                <a:ea typeface="微软雅黑" panose="020B0503020204020204" charset="-122"/>
                <a:cs typeface="+mn-cs"/>
              </a:rPr>
              <a:t>原始形态的民间文学：歌谣活动； “神话”；传说与故事</a:t>
            </a:r>
            <a:r>
              <a:rPr kumimoji="0" lang="zh-CN" altLang="en-US" sz="2000" b="0" i="0" u="none" strike="noStrike" kern="1200" cap="none" spc="0" normalizeH="0" baseline="0" noProof="0" dirty="0">
                <a:ln>
                  <a:noFill/>
                </a:ln>
                <a:solidFill>
                  <a:srgbClr val="595959"/>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1" i="0" u="none" strike="noStrike" kern="1200" cap="none" spc="0" normalizeH="0" baseline="0" noProof="0" dirty="0">
                <a:ln>
                  <a:noFill/>
                </a:ln>
                <a:solidFill>
                  <a:srgbClr val="595959"/>
                </a:solidFill>
                <a:effectLst/>
                <a:uLnTx/>
                <a:uFillTx/>
                <a:latin typeface="微软雅黑" panose="020B0503020204020204" charset="-122"/>
                <a:ea typeface="微软雅黑" panose="020B0503020204020204" charset="-122"/>
                <a:cs typeface="微软雅黑" panose="020B0503020204020204" charset="-122"/>
              </a:rPr>
              <a:t>（简答）</a:t>
            </a:r>
          </a:p>
        </p:txBody>
      </p:sp>
      <p:cxnSp>
        <p:nvCxnSpPr>
          <p:cNvPr id="26" name="直接箭头连接符 25"/>
          <p:cNvCxnSpPr/>
          <p:nvPr/>
        </p:nvCxnSpPr>
        <p:spPr>
          <a:xfrm flipV="1">
            <a:off x="1523316" y="3639328"/>
            <a:ext cx="0" cy="313702"/>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56668" y="1906157"/>
            <a:ext cx="1933246" cy="13220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595959"/>
                </a:solidFill>
                <a:effectLst/>
                <a:uLnTx/>
                <a:uFillTx/>
                <a:latin typeface="微软雅黑" panose="020B0503020204020204" charset="-122"/>
                <a:ea typeface="微软雅黑" panose="020B0503020204020204" charset="-122"/>
                <a:cs typeface="+mn-cs"/>
              </a:rPr>
              <a:t>周：</a:t>
            </a:r>
            <a:r>
              <a:rPr kumimoji="0" lang="zh-CN" altLang="en-US" sz="2000" b="0" i="0" u="none" strike="noStrike" kern="1200" cap="none" spc="0" normalizeH="0" baseline="0" noProof="0" dirty="0">
                <a:ln>
                  <a:noFill/>
                </a:ln>
                <a:solidFill>
                  <a:srgbClr val="595959"/>
                </a:solidFill>
                <a:effectLst/>
                <a:uLnTx/>
                <a:uFillTx/>
                <a:latin typeface="微软雅黑" panose="020B0503020204020204" charset="-122"/>
                <a:ea typeface="微软雅黑" panose="020B0503020204020204" charset="-122"/>
                <a:cs typeface="+mn-cs"/>
              </a:rPr>
              <a:t>已有诗歌采录制度，中国第一部诗歌总集</a:t>
            </a:r>
            <a:r>
              <a:rPr kumimoji="0" lang="en-US" altLang="zh-CN" sz="2000" b="0" i="0" u="none" strike="noStrike" kern="1200" cap="none" spc="0" normalizeH="0" baseline="0" noProof="0" dirty="0">
                <a:ln>
                  <a:noFill/>
                </a:ln>
                <a:solidFill>
                  <a:srgbClr val="595959"/>
                </a:solidFill>
                <a:effectLst/>
                <a:uLnTx/>
                <a:uFillTx/>
                <a:latin typeface="微软雅黑" panose="020B0503020204020204" charset="-122"/>
                <a:ea typeface="微软雅黑" panose="020B0503020204020204" charset="-122"/>
                <a:cs typeface="+mn-cs"/>
              </a:rPr>
              <a:t>《</a:t>
            </a:r>
            <a:r>
              <a:rPr kumimoji="0" lang="zh-CN" altLang="en-US" sz="2000" b="0" i="0" u="none" strike="noStrike" kern="1200" cap="none" spc="0" normalizeH="0" baseline="0" noProof="0" dirty="0">
                <a:ln>
                  <a:noFill/>
                </a:ln>
                <a:solidFill>
                  <a:srgbClr val="595959"/>
                </a:solidFill>
                <a:effectLst/>
                <a:uLnTx/>
                <a:uFillTx/>
                <a:latin typeface="微软雅黑" panose="020B0503020204020204" charset="-122"/>
                <a:ea typeface="微软雅黑" panose="020B0503020204020204" charset="-122"/>
                <a:cs typeface="+mn-cs"/>
              </a:rPr>
              <a:t>诗经</a:t>
            </a:r>
            <a:r>
              <a:rPr kumimoji="0" lang="en-US" altLang="zh-CN" sz="2000" b="0" i="0" u="none" strike="noStrike" kern="1200" cap="none" spc="0" normalizeH="0" baseline="0" noProof="0" dirty="0">
                <a:ln>
                  <a:noFill/>
                </a:ln>
                <a:solidFill>
                  <a:srgbClr val="595959"/>
                </a:solidFill>
                <a:effectLst/>
                <a:uLnTx/>
                <a:uFillTx/>
                <a:latin typeface="微软雅黑" panose="020B0503020204020204" charset="-122"/>
                <a:ea typeface="微软雅黑" panose="020B0503020204020204" charset="-122"/>
                <a:cs typeface="+mn-cs"/>
              </a:rPr>
              <a:t>》</a:t>
            </a:r>
            <a:endParaRPr kumimoji="0" lang="zh-CN" altLang="en-US" sz="2000" b="0" i="0" u="none" strike="noStrike" kern="1200" cap="none" spc="0" normalizeH="0" baseline="0" noProof="0" dirty="0">
              <a:ln>
                <a:noFill/>
              </a:ln>
              <a:solidFill>
                <a:srgbClr val="595959"/>
              </a:solidFill>
              <a:effectLst/>
              <a:uLnTx/>
              <a:uFillTx/>
              <a:latin typeface="微软雅黑" panose="020B0503020204020204" charset="-122"/>
              <a:ea typeface="微软雅黑" panose="020B0503020204020204" charset="-122"/>
              <a:cs typeface="+mn-cs"/>
            </a:endParaRPr>
          </a:p>
        </p:txBody>
      </p:sp>
      <p:cxnSp>
        <p:nvCxnSpPr>
          <p:cNvPr id="32" name="直接箭头连接符 31"/>
          <p:cNvCxnSpPr/>
          <p:nvPr/>
        </p:nvCxnSpPr>
        <p:spPr>
          <a:xfrm>
            <a:off x="2683589" y="4060188"/>
            <a:ext cx="0" cy="365285"/>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931430" y="4629694"/>
            <a:ext cx="1504317" cy="1599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595959"/>
                </a:solidFill>
                <a:effectLst/>
                <a:uLnTx/>
                <a:uFillTx/>
                <a:latin typeface="微软雅黑" panose="020B0503020204020204" charset="-122"/>
                <a:ea typeface="微软雅黑" panose="020B0503020204020204" charset="-122"/>
                <a:cs typeface="+mn-cs"/>
              </a:rPr>
              <a:t>2</a:t>
            </a:r>
            <a:r>
              <a:rPr kumimoji="0" lang="zh-CN" altLang="en-US" sz="2000" b="1" i="0" u="none" strike="noStrike" kern="1200" cap="none" spc="0" normalizeH="0" baseline="0" noProof="0" dirty="0">
                <a:ln>
                  <a:noFill/>
                </a:ln>
                <a:solidFill>
                  <a:srgbClr val="595959"/>
                </a:solidFill>
                <a:effectLst/>
                <a:uLnTx/>
                <a:uFillTx/>
                <a:latin typeface="微软雅黑" panose="020B0503020204020204" charset="-122"/>
                <a:ea typeface="微软雅黑" panose="020B0503020204020204" charset="-122"/>
                <a:cs typeface="+mn-cs"/>
              </a:rPr>
              <a:t>世纪三国时代：</a:t>
            </a:r>
            <a:r>
              <a:rPr kumimoji="0" lang="zh-CN" altLang="en-US" sz="2000" b="0"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mn-cs"/>
              </a:rPr>
              <a:t>第一本古代笑话专集</a:t>
            </a:r>
            <a:r>
              <a:rPr kumimoji="0" lang="en-US" altLang="zh-CN" sz="2000" b="0"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mn-cs"/>
              </a:rPr>
              <a:t>《</a:t>
            </a:r>
            <a:r>
              <a:rPr kumimoji="0" lang="zh-CN" altLang="en-US" sz="2000" b="0"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mn-cs"/>
              </a:rPr>
              <a:t>笑林</a:t>
            </a:r>
            <a:r>
              <a:rPr kumimoji="0" lang="en-US" altLang="zh-CN" sz="2000" b="0"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mn-cs"/>
              </a:rPr>
              <a:t> </a:t>
            </a:r>
            <a:endParaRPr kumimoji="0" lang="zh-CN" altLang="en-US" sz="1800" b="1" i="0" u="none" strike="noStrike" kern="1200" cap="none" spc="0" normalizeH="0" baseline="0" noProof="0" dirty="0">
              <a:ln>
                <a:noFill/>
              </a:ln>
              <a:solidFill>
                <a:srgbClr val="595959"/>
              </a:solidFill>
              <a:effectLst/>
              <a:uLnTx/>
              <a:uFillTx/>
              <a:latin typeface="微软雅黑" panose="020B0503020204020204" charset="-122"/>
              <a:ea typeface="微软雅黑" panose="020B0503020204020204" charset="-122"/>
              <a:cs typeface="+mn-cs"/>
            </a:endParaRPr>
          </a:p>
        </p:txBody>
      </p:sp>
      <p:cxnSp>
        <p:nvCxnSpPr>
          <p:cNvPr id="35" name="直接箭头连接符 34"/>
          <p:cNvCxnSpPr/>
          <p:nvPr/>
        </p:nvCxnSpPr>
        <p:spPr>
          <a:xfrm flipV="1">
            <a:off x="3435753" y="3638940"/>
            <a:ext cx="0" cy="305270"/>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641600" y="2213610"/>
            <a:ext cx="1588770" cy="10147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595959"/>
                </a:solidFill>
                <a:effectLst/>
                <a:uLnTx/>
                <a:uFillTx/>
                <a:latin typeface="微软雅黑" panose="020B0503020204020204" charset="-122"/>
                <a:ea typeface="微软雅黑" panose="020B0503020204020204" charset="-122"/>
                <a:cs typeface="+mn-cs"/>
              </a:rPr>
              <a:t>3</a:t>
            </a:r>
            <a:r>
              <a:rPr kumimoji="0" lang="zh-CN" altLang="en-US" sz="2000" b="1" i="0" u="none" strike="noStrike" kern="1200" cap="none" spc="0" normalizeH="0" baseline="0" noProof="0" dirty="0">
                <a:ln>
                  <a:noFill/>
                </a:ln>
                <a:solidFill>
                  <a:srgbClr val="595959"/>
                </a:solidFill>
                <a:effectLst/>
                <a:uLnTx/>
                <a:uFillTx/>
                <a:latin typeface="微软雅黑" panose="020B0503020204020204" charset="-122"/>
                <a:ea typeface="微软雅黑" panose="020B0503020204020204" charset="-122"/>
                <a:cs typeface="+mn-cs"/>
              </a:rPr>
              <a:t>世纪之后</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595959"/>
                </a:solidFill>
                <a:effectLst/>
                <a:uLnTx/>
                <a:uFillTx/>
                <a:latin typeface="微软雅黑" panose="020B0503020204020204" charset="-122"/>
                <a:ea typeface="微软雅黑" panose="020B0503020204020204" charset="-122"/>
                <a:cs typeface="+mn-cs"/>
              </a:rPr>
              <a:t>：志怪笔记不断涌现</a:t>
            </a:r>
          </a:p>
        </p:txBody>
      </p:sp>
      <p:cxnSp>
        <p:nvCxnSpPr>
          <p:cNvPr id="38" name="直接箭头连接符 37"/>
          <p:cNvCxnSpPr/>
          <p:nvPr/>
        </p:nvCxnSpPr>
        <p:spPr>
          <a:xfrm flipH="1">
            <a:off x="4615119" y="4076118"/>
            <a:ext cx="1" cy="364686"/>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898413" y="4582545"/>
            <a:ext cx="1933246" cy="19380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595959"/>
                </a:solidFill>
                <a:effectLst/>
                <a:uLnTx/>
                <a:uFillTx/>
                <a:latin typeface="微软雅黑" panose="020B0503020204020204" charset="-122"/>
                <a:ea typeface="微软雅黑" panose="020B0503020204020204" charset="-122"/>
                <a:cs typeface="+mn-cs"/>
              </a:rPr>
              <a:t>唐宋时期</a:t>
            </a:r>
            <a:r>
              <a:rPr kumimoji="0" lang="zh-CN" altLang="en-US" sz="2000" b="0" i="0" u="none" strike="noStrike" kern="1200" cap="none" spc="0" normalizeH="0" baseline="0" noProof="0" dirty="0">
                <a:ln>
                  <a:noFill/>
                </a:ln>
                <a:solidFill>
                  <a:srgbClr val="595959"/>
                </a:solidFill>
                <a:effectLst/>
                <a:uLnTx/>
                <a:uFillTx/>
                <a:latin typeface="微软雅黑" panose="020B0503020204020204" charset="-122"/>
                <a:ea typeface="微软雅黑" panose="020B0503020204020204" charset="-122"/>
                <a:cs typeface="+mn-cs"/>
              </a:rPr>
              <a:t>：“说话”和话本：曲艺的起源。叙事作品：唐传奇、宋话本。</a:t>
            </a:r>
          </a:p>
        </p:txBody>
      </p:sp>
      <p:cxnSp>
        <p:nvCxnSpPr>
          <p:cNvPr id="41" name="直接箭头连接符 40"/>
          <p:cNvCxnSpPr/>
          <p:nvPr/>
        </p:nvCxnSpPr>
        <p:spPr>
          <a:xfrm flipV="1">
            <a:off x="5250130" y="3421448"/>
            <a:ext cx="0" cy="407449"/>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326583" y="2213731"/>
            <a:ext cx="1504194" cy="10147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595959"/>
                </a:solidFill>
                <a:effectLst/>
                <a:uLnTx/>
                <a:uFillTx/>
                <a:latin typeface="微软雅黑" panose="020B0503020204020204" charset="-122"/>
                <a:ea typeface="微软雅黑" panose="020B0503020204020204" charset="-122"/>
                <a:cs typeface="+mn-cs"/>
              </a:rPr>
              <a:t>明</a:t>
            </a:r>
            <a:r>
              <a:rPr kumimoji="0" lang="zh-CN" altLang="en-US" sz="2000" b="0" i="0" u="none" strike="noStrike" kern="1200" cap="none" spc="0" normalizeH="0" baseline="0" noProof="0" dirty="0">
                <a:ln>
                  <a:noFill/>
                </a:ln>
                <a:solidFill>
                  <a:srgbClr val="595959"/>
                </a:solidFill>
                <a:effectLst/>
                <a:uLnTx/>
                <a:uFillTx/>
                <a:latin typeface="微软雅黑" panose="020B0503020204020204" charset="-122"/>
                <a:ea typeface="微软雅黑" panose="020B0503020204020204" charset="-122"/>
                <a:cs typeface="+mn-cs"/>
              </a:rPr>
              <a:t>：</a:t>
            </a:r>
            <a:r>
              <a:rPr kumimoji="0" lang="en-US" altLang="zh-CN" sz="2000" b="0" i="0" u="none" strike="noStrike" kern="1200" cap="none" spc="0" normalizeH="0" baseline="0" noProof="0" dirty="0">
                <a:ln>
                  <a:noFill/>
                </a:ln>
                <a:solidFill>
                  <a:srgbClr val="595959"/>
                </a:solidFill>
                <a:effectLst/>
                <a:uLnTx/>
                <a:uFillTx/>
                <a:latin typeface="微软雅黑" panose="020B0503020204020204" charset="-122"/>
                <a:ea typeface="微软雅黑" panose="020B0503020204020204" charset="-122"/>
                <a:cs typeface="+mn-cs"/>
              </a:rPr>
              <a:t>《</a:t>
            </a:r>
            <a:r>
              <a:rPr kumimoji="0" lang="zh-CN" altLang="en-US" sz="2000" b="0" i="0" u="none" strike="noStrike" kern="1200" cap="none" spc="0" normalizeH="0" baseline="0" noProof="0" dirty="0">
                <a:ln>
                  <a:noFill/>
                </a:ln>
                <a:solidFill>
                  <a:srgbClr val="595959"/>
                </a:solidFill>
                <a:effectLst/>
                <a:uLnTx/>
                <a:uFillTx/>
                <a:latin typeface="微软雅黑" panose="020B0503020204020204" charset="-122"/>
                <a:ea typeface="微软雅黑" panose="020B0503020204020204" charset="-122"/>
                <a:cs typeface="+mn-cs"/>
              </a:rPr>
              <a:t>三言</a:t>
            </a:r>
            <a:r>
              <a:rPr kumimoji="0" lang="en-US" altLang="zh-CN" sz="2000" b="0" i="0" u="none" strike="noStrike" kern="1200" cap="none" spc="0" normalizeH="0" baseline="0" noProof="0" dirty="0">
                <a:ln>
                  <a:noFill/>
                </a:ln>
                <a:solidFill>
                  <a:srgbClr val="595959"/>
                </a:solidFill>
                <a:effectLst/>
                <a:uLnTx/>
                <a:uFillTx/>
                <a:latin typeface="微软雅黑" panose="020B0503020204020204" charset="-122"/>
                <a:ea typeface="微软雅黑" panose="020B0503020204020204" charset="-122"/>
                <a:cs typeface="+mn-cs"/>
              </a:rPr>
              <a:t>》《</a:t>
            </a:r>
            <a:r>
              <a:rPr kumimoji="0" lang="zh-CN" altLang="en-US" sz="2000" b="0" i="0" u="none" strike="noStrike" kern="1200" cap="none" spc="0" normalizeH="0" baseline="0" noProof="0" dirty="0">
                <a:ln>
                  <a:noFill/>
                </a:ln>
                <a:solidFill>
                  <a:srgbClr val="595959"/>
                </a:solidFill>
                <a:effectLst/>
                <a:uLnTx/>
                <a:uFillTx/>
                <a:latin typeface="微软雅黑" panose="020B0503020204020204" charset="-122"/>
                <a:ea typeface="微软雅黑" panose="020B0503020204020204" charset="-122"/>
                <a:cs typeface="+mn-cs"/>
              </a:rPr>
              <a:t>二拍</a:t>
            </a:r>
            <a:r>
              <a:rPr kumimoji="0" lang="en-US" altLang="zh-CN" sz="2000" b="0" i="0" u="none" strike="noStrike" kern="1200" cap="none" spc="0" normalizeH="0" baseline="0" noProof="0" dirty="0">
                <a:ln>
                  <a:noFill/>
                </a:ln>
                <a:solidFill>
                  <a:srgbClr val="595959"/>
                </a:solidFill>
                <a:effectLst/>
                <a:uLnTx/>
                <a:uFillTx/>
                <a:latin typeface="微软雅黑" panose="020B0503020204020204" charset="-122"/>
                <a:ea typeface="微软雅黑" panose="020B0503020204020204" charset="-122"/>
                <a:cs typeface="+mn-cs"/>
              </a:rPr>
              <a:t>》</a:t>
            </a:r>
            <a:r>
              <a:rPr kumimoji="0" lang="zh-CN" altLang="en-US" sz="2000" b="0" i="0" u="none" strike="noStrike" kern="1200" cap="none" spc="0" normalizeH="0" baseline="0" noProof="0" dirty="0">
                <a:ln>
                  <a:noFill/>
                </a:ln>
                <a:solidFill>
                  <a:srgbClr val="595959"/>
                </a:solidFill>
                <a:effectLst/>
                <a:uLnTx/>
                <a:uFillTx/>
                <a:latin typeface="微软雅黑" panose="020B0503020204020204" charset="-122"/>
                <a:ea typeface="微软雅黑" panose="020B0503020204020204" charset="-122"/>
                <a:cs typeface="+mn-cs"/>
              </a:rPr>
              <a:t>取材民间故事</a:t>
            </a:r>
          </a:p>
        </p:txBody>
      </p:sp>
      <p:sp>
        <p:nvSpPr>
          <p:cNvPr id="44" name="TextBox 43"/>
          <p:cNvSpPr txBox="1"/>
          <p:nvPr/>
        </p:nvSpPr>
        <p:spPr>
          <a:xfrm>
            <a:off x="5962650" y="2213610"/>
            <a:ext cx="1576705" cy="10147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595959"/>
                </a:solidFill>
                <a:effectLst/>
                <a:uLnTx/>
                <a:uFillTx/>
                <a:latin typeface="微软雅黑" panose="020B0503020204020204" charset="-122"/>
                <a:ea typeface="微软雅黑" panose="020B0503020204020204" charset="-122"/>
                <a:cs typeface="+mn-cs"/>
              </a:rPr>
              <a:t>清</a:t>
            </a:r>
            <a:r>
              <a:rPr kumimoji="0" lang="zh-CN" altLang="en-US" sz="2000" b="0" i="0" u="none" strike="noStrike" kern="1200" cap="none" spc="0" normalizeH="0" baseline="0" noProof="0" dirty="0">
                <a:ln>
                  <a:noFill/>
                </a:ln>
                <a:solidFill>
                  <a:srgbClr val="595959"/>
                </a:solidFill>
                <a:effectLst/>
                <a:uLnTx/>
                <a:uFillTx/>
                <a:latin typeface="微软雅黑" panose="020B0503020204020204" charset="-122"/>
                <a:ea typeface="微软雅黑" panose="020B0503020204020204" charset="-122"/>
                <a:cs typeface="+mn-cs"/>
              </a:rPr>
              <a:t>：</a:t>
            </a:r>
            <a:r>
              <a:rPr kumimoji="0" lang="en-US" altLang="zh-CN" sz="2000" b="0" i="0" u="none" strike="noStrike" kern="1200" cap="none" spc="0" normalizeH="0" baseline="0" noProof="0" dirty="0">
                <a:ln>
                  <a:noFill/>
                </a:ln>
                <a:solidFill>
                  <a:srgbClr val="595959"/>
                </a:solidFill>
                <a:effectLst/>
                <a:uLnTx/>
                <a:uFillTx/>
                <a:latin typeface="微软雅黑" panose="020B0503020204020204" charset="-122"/>
                <a:ea typeface="微软雅黑" panose="020B0503020204020204" charset="-122"/>
                <a:cs typeface="+mn-cs"/>
              </a:rPr>
              <a:t>《</a:t>
            </a:r>
            <a:r>
              <a:rPr kumimoji="0" lang="zh-CN" altLang="en-US" sz="2000" b="0" i="0" u="none" strike="noStrike" kern="1200" cap="none" spc="0" normalizeH="0" baseline="0" noProof="0" dirty="0">
                <a:ln>
                  <a:noFill/>
                </a:ln>
                <a:solidFill>
                  <a:srgbClr val="595959"/>
                </a:solidFill>
                <a:effectLst/>
                <a:uLnTx/>
                <a:uFillTx/>
                <a:latin typeface="微软雅黑" panose="020B0503020204020204" charset="-122"/>
                <a:ea typeface="微软雅黑" panose="020B0503020204020204" charset="-122"/>
                <a:cs typeface="+mn-cs"/>
              </a:rPr>
              <a:t>聊斋志异</a:t>
            </a:r>
            <a:r>
              <a:rPr kumimoji="0" lang="en-US" altLang="zh-CN" sz="2000" b="0" i="0" u="none" strike="noStrike" kern="1200" cap="none" spc="0" normalizeH="0" baseline="0" noProof="0" dirty="0">
                <a:ln>
                  <a:noFill/>
                </a:ln>
                <a:solidFill>
                  <a:srgbClr val="595959"/>
                </a:solidFill>
                <a:effectLst/>
                <a:uLnTx/>
                <a:uFillTx/>
                <a:latin typeface="微软雅黑" panose="020B0503020204020204" charset="-122"/>
                <a:ea typeface="微软雅黑" panose="020B0503020204020204" charset="-122"/>
                <a:cs typeface="+mn-cs"/>
              </a:rPr>
              <a:t>》</a:t>
            </a:r>
            <a:r>
              <a:rPr kumimoji="0" lang="zh-CN" altLang="en-US" sz="2000" b="0" i="0" u="none" strike="noStrike" kern="1200" cap="none" spc="0" normalizeH="0" baseline="0" noProof="0" dirty="0">
                <a:ln>
                  <a:noFill/>
                </a:ln>
                <a:solidFill>
                  <a:srgbClr val="595959"/>
                </a:solidFill>
                <a:effectLst/>
                <a:uLnTx/>
                <a:uFillTx/>
                <a:latin typeface="微软雅黑" panose="020B0503020204020204" charset="-122"/>
                <a:ea typeface="微软雅黑" panose="020B0503020204020204" charset="-122"/>
                <a:cs typeface="+mn-cs"/>
              </a:rPr>
              <a:t>取材民间故事</a:t>
            </a:r>
          </a:p>
        </p:txBody>
      </p:sp>
      <p:cxnSp>
        <p:nvCxnSpPr>
          <p:cNvPr id="45" name="直接箭头连接符 44"/>
          <p:cNvCxnSpPr/>
          <p:nvPr/>
        </p:nvCxnSpPr>
        <p:spPr>
          <a:xfrm flipV="1">
            <a:off x="6526775" y="3375821"/>
            <a:ext cx="0" cy="453093"/>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7011373" y="4050571"/>
            <a:ext cx="0" cy="415276"/>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091018" y="4630947"/>
            <a:ext cx="1841597" cy="16300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595959"/>
                </a:solidFill>
                <a:effectLst/>
                <a:uLnTx/>
                <a:uFillTx/>
                <a:latin typeface="微软雅黑" panose="020B0503020204020204" charset="-122"/>
                <a:ea typeface="微软雅黑" panose="020B0503020204020204" charset="-122"/>
                <a:cs typeface="+mn-cs"/>
              </a:rPr>
              <a:t>五四之后的新发展</a:t>
            </a:r>
            <a:r>
              <a:rPr kumimoji="0" lang="zh-CN" altLang="en-US" sz="2000" b="0" i="0" u="none" strike="noStrike" kern="1200" cap="none" spc="0" normalizeH="0" baseline="0" noProof="0" dirty="0">
                <a:ln>
                  <a:noFill/>
                </a:ln>
                <a:solidFill>
                  <a:srgbClr val="595959"/>
                </a:solidFill>
                <a:effectLst/>
                <a:uLnTx/>
                <a:uFillTx/>
                <a:latin typeface="微软雅黑" panose="020B0503020204020204" charset="-122"/>
                <a:ea typeface="微软雅黑" panose="020B0503020204020204" charset="-122"/>
                <a:cs typeface="+mn-cs"/>
              </a:rPr>
              <a:t>：</a:t>
            </a:r>
            <a:r>
              <a:rPr kumimoji="0" lang="zh-CN" altLang="en-US" sz="2000" b="0"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mn-cs"/>
              </a:rPr>
              <a:t>1920年北大的歌谣研究会，发行《歌谣周刊》</a:t>
            </a:r>
            <a:endParaRPr kumimoji="0" lang="zh-CN" altLang="en-US" sz="2000" b="1"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mn-cs"/>
            </a:endParaRPr>
          </a:p>
        </p:txBody>
      </p:sp>
      <p:cxnSp>
        <p:nvCxnSpPr>
          <p:cNvPr id="57" name="直接箭头连接符 56"/>
          <p:cNvCxnSpPr/>
          <p:nvPr/>
        </p:nvCxnSpPr>
        <p:spPr>
          <a:xfrm flipV="1">
            <a:off x="8190777" y="3375812"/>
            <a:ext cx="0" cy="417612"/>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7670165" y="1290320"/>
            <a:ext cx="1619250" cy="19380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mn-cs"/>
              </a:rPr>
              <a:t>1942</a:t>
            </a:r>
            <a:r>
              <a:rPr kumimoji="0" lang="zh-CN" altLang="en-US" sz="2000" b="0"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mn-cs"/>
              </a:rPr>
              <a:t>年延安：《在延安文艺座谈会上的讲话》规定部队要搜集民歌</a:t>
            </a:r>
            <a:endParaRPr kumimoji="0" lang="zh-CN" altLang="en-US" sz="2000" b="1" i="0" u="none" strike="noStrike" kern="1200" cap="none" spc="0" normalizeH="0" baseline="0" noProof="0" dirty="0">
              <a:ln>
                <a:noFill/>
              </a:ln>
              <a:solidFill>
                <a:srgbClr val="595959"/>
              </a:solidFill>
              <a:effectLst/>
              <a:uLnTx/>
              <a:uFillTx/>
              <a:latin typeface="微软雅黑" panose="020B0503020204020204" charset="-122"/>
              <a:ea typeface="微软雅黑" panose="020B0503020204020204" charset="-122"/>
              <a:cs typeface="+mn-cs"/>
            </a:endParaRPr>
          </a:p>
        </p:txBody>
      </p:sp>
      <p:sp>
        <p:nvSpPr>
          <p:cNvPr id="60" name="TextBox 59"/>
          <p:cNvSpPr txBox="1"/>
          <p:nvPr/>
        </p:nvSpPr>
        <p:spPr>
          <a:xfrm>
            <a:off x="8190755" y="4629918"/>
            <a:ext cx="1098613" cy="16300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595959"/>
                </a:solidFill>
                <a:effectLst/>
                <a:uLnTx/>
                <a:uFillTx/>
                <a:latin typeface="微软雅黑" panose="020B0503020204020204" charset="-122"/>
                <a:ea typeface="微软雅黑" panose="020B0503020204020204" charset="-122"/>
                <a:cs typeface="+mn-cs"/>
              </a:rPr>
              <a:t>1950</a:t>
            </a:r>
            <a:r>
              <a:rPr kumimoji="0" lang="zh-CN" altLang="en-US" sz="2000" b="1" i="0" u="none" strike="noStrike" kern="1200" cap="none" spc="0" normalizeH="0" baseline="0" noProof="0" dirty="0">
                <a:ln>
                  <a:noFill/>
                </a:ln>
                <a:solidFill>
                  <a:srgbClr val="595959"/>
                </a:solidFill>
                <a:effectLst/>
                <a:uLnTx/>
                <a:uFillTx/>
                <a:latin typeface="微软雅黑" panose="020B0503020204020204" charset="-122"/>
                <a:ea typeface="微软雅黑" panose="020B0503020204020204" charset="-122"/>
                <a:cs typeface="+mn-cs"/>
              </a:rPr>
              <a:t>年：</a:t>
            </a:r>
            <a:r>
              <a:rPr kumimoji="0" lang="zh-CN" altLang="en-US" sz="2000" b="0" i="0" u="none" strike="noStrike" kern="1200" cap="none" spc="0" normalizeH="0" baseline="0" noProof="0" dirty="0">
                <a:ln>
                  <a:noFill/>
                </a:ln>
                <a:solidFill>
                  <a:srgbClr val="595959"/>
                </a:solidFill>
                <a:effectLst/>
                <a:uLnTx/>
                <a:uFillTx/>
                <a:latin typeface="微软雅黑" panose="020B0503020204020204" charset="-122"/>
                <a:ea typeface="微软雅黑" panose="020B0503020204020204" charset="-122"/>
                <a:cs typeface="+mn-cs"/>
              </a:rPr>
              <a:t>中国民间文艺研究会成立</a:t>
            </a:r>
          </a:p>
        </p:txBody>
      </p:sp>
      <p:cxnSp>
        <p:nvCxnSpPr>
          <p:cNvPr id="61" name="直接箭头连接符 60"/>
          <p:cNvCxnSpPr/>
          <p:nvPr/>
        </p:nvCxnSpPr>
        <p:spPr>
          <a:xfrm>
            <a:off x="8643010" y="4050571"/>
            <a:ext cx="0" cy="492253"/>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p:nvPr/>
        </p:nvCxnSpPr>
        <p:spPr>
          <a:xfrm flipV="1">
            <a:off x="9516635" y="3446584"/>
            <a:ext cx="0" cy="275107"/>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9068915" y="2920111"/>
            <a:ext cx="1398138" cy="3987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595959"/>
                </a:solidFill>
                <a:effectLst/>
                <a:uLnTx/>
                <a:uFillTx/>
                <a:latin typeface="微软雅黑" panose="020B0503020204020204" charset="-122"/>
                <a:ea typeface="微软雅黑" panose="020B0503020204020204" charset="-122"/>
                <a:cs typeface="+mn-cs"/>
              </a:rPr>
              <a:t>十年浩劫</a:t>
            </a:r>
          </a:p>
        </p:txBody>
      </p:sp>
      <p:sp>
        <p:nvSpPr>
          <p:cNvPr id="91" name="TextBox 90"/>
          <p:cNvSpPr txBox="1"/>
          <p:nvPr/>
        </p:nvSpPr>
        <p:spPr>
          <a:xfrm>
            <a:off x="9630300" y="4737241"/>
            <a:ext cx="1098613" cy="16300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595959"/>
                </a:solidFill>
                <a:effectLst/>
                <a:uLnTx/>
                <a:uFillTx/>
                <a:latin typeface="微软雅黑" panose="020B0503020204020204" charset="-122"/>
                <a:ea typeface="微软雅黑" panose="020B0503020204020204" charset="-122"/>
                <a:cs typeface="+mn-cs"/>
              </a:rPr>
              <a:t>1979</a:t>
            </a:r>
            <a:r>
              <a:rPr kumimoji="0" lang="zh-CN" altLang="en-US" sz="2000" b="1" i="0" u="none" strike="noStrike" kern="1200" cap="none" spc="0" normalizeH="0" baseline="0" noProof="0" dirty="0">
                <a:ln>
                  <a:noFill/>
                </a:ln>
                <a:solidFill>
                  <a:srgbClr val="595959"/>
                </a:solidFill>
                <a:effectLst/>
                <a:uLnTx/>
                <a:uFillTx/>
                <a:latin typeface="微软雅黑" panose="020B0503020204020204" charset="-122"/>
                <a:ea typeface="微软雅黑" panose="020B0503020204020204" charset="-122"/>
                <a:cs typeface="+mn-cs"/>
              </a:rPr>
              <a:t>年：</a:t>
            </a:r>
            <a:r>
              <a:rPr kumimoji="0" lang="zh-CN" altLang="en-US" sz="2000" b="0" i="0" u="none" strike="noStrike" kern="1200" cap="none" spc="0" normalizeH="0" baseline="0" noProof="0" dirty="0">
                <a:ln>
                  <a:noFill/>
                </a:ln>
                <a:solidFill>
                  <a:srgbClr val="595959"/>
                </a:solidFill>
                <a:effectLst/>
                <a:uLnTx/>
                <a:uFillTx/>
                <a:latin typeface="微软雅黑" panose="020B0503020204020204" charset="-122"/>
                <a:ea typeface="微软雅黑" panose="020B0503020204020204" charset="-122"/>
                <a:cs typeface="+mn-cs"/>
              </a:rPr>
              <a:t>中国民间文艺研究会成立</a:t>
            </a:r>
          </a:p>
        </p:txBody>
      </p:sp>
      <p:cxnSp>
        <p:nvCxnSpPr>
          <p:cNvPr id="92" name="直接箭头连接符 91"/>
          <p:cNvCxnSpPr/>
          <p:nvPr/>
        </p:nvCxnSpPr>
        <p:spPr>
          <a:xfrm>
            <a:off x="10179439" y="3999974"/>
            <a:ext cx="0" cy="492253"/>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 name="直接箭头连接符 1"/>
          <p:cNvCxnSpPr/>
          <p:nvPr/>
        </p:nvCxnSpPr>
        <p:spPr>
          <a:xfrm flipV="1">
            <a:off x="11182897" y="3375177"/>
            <a:ext cx="0" cy="417612"/>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 name="TextBox 96"/>
          <p:cNvSpPr txBox="1"/>
          <p:nvPr/>
        </p:nvSpPr>
        <p:spPr>
          <a:xfrm>
            <a:off x="10728960" y="1290320"/>
            <a:ext cx="1083945" cy="19380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595959"/>
                </a:solidFill>
                <a:effectLst/>
                <a:uLnTx/>
                <a:uFillTx/>
                <a:latin typeface="微软雅黑" panose="020B0503020204020204" charset="-122"/>
                <a:ea typeface="微软雅黑" panose="020B0503020204020204" charset="-122"/>
                <a:cs typeface="+mn-cs"/>
              </a:rPr>
              <a:t>21</a:t>
            </a:r>
            <a:r>
              <a:rPr kumimoji="0" lang="zh-CN" altLang="en-US" sz="2000" b="1" i="0" u="none" strike="noStrike" kern="1200" cap="none" spc="0" normalizeH="0" baseline="0" noProof="0" dirty="0">
                <a:ln>
                  <a:noFill/>
                </a:ln>
                <a:solidFill>
                  <a:srgbClr val="595959"/>
                </a:solidFill>
                <a:effectLst/>
                <a:uLnTx/>
                <a:uFillTx/>
                <a:latin typeface="微软雅黑" panose="020B0503020204020204" charset="-122"/>
                <a:ea typeface="微软雅黑" panose="020B0503020204020204" charset="-122"/>
                <a:cs typeface="+mn-cs"/>
              </a:rPr>
              <a:t>世纪：</a:t>
            </a:r>
            <a:r>
              <a:rPr kumimoji="0" lang="zh-CN" altLang="en-US" sz="2000" b="0" i="0" u="none" strike="noStrike" kern="1200" cap="none" spc="0" normalizeH="0" baseline="0" noProof="0" dirty="0">
                <a:ln>
                  <a:noFill/>
                </a:ln>
                <a:solidFill>
                  <a:srgbClr val="595959"/>
                </a:solidFill>
                <a:effectLst/>
                <a:uLnTx/>
                <a:uFillTx/>
                <a:latin typeface="微软雅黑" panose="020B0503020204020204" charset="-122"/>
                <a:ea typeface="微软雅黑" panose="020B0503020204020204" charset="-122"/>
                <a:cs typeface="+mn-cs"/>
              </a:rPr>
              <a:t>中国民间文学事业进入一个新时期</a:t>
            </a:r>
            <a:endParaRPr kumimoji="0" lang="en-US" altLang="zh-CN" sz="2000" b="0" i="0" u="none" strike="noStrike" kern="1200" cap="none" spc="0" normalizeH="0" baseline="0" noProof="0" dirty="0">
              <a:ln>
                <a:noFill/>
              </a:ln>
              <a:solidFill>
                <a:srgbClr val="595959"/>
              </a:solidFill>
              <a:effectLst/>
              <a:uLnTx/>
              <a:uFillTx/>
              <a:latin typeface="微软雅黑" panose="020B0503020204020204" charset="-122"/>
              <a:ea typeface="微软雅黑" panose="020B0503020204020204" charset="-122"/>
              <a:cs typeface="+mn-cs"/>
            </a:endParaRPr>
          </a:p>
        </p:txBody>
      </p:sp>
      <p:sp>
        <p:nvSpPr>
          <p:cNvPr id="24" name="五边形 23"/>
          <p:cNvSpPr/>
          <p:nvPr/>
        </p:nvSpPr>
        <p:spPr>
          <a:xfrm flipH="1">
            <a:off x="6090819" y="42212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sp>
        <p:nvSpPr>
          <p:cNvPr id="23" name="五边形 22"/>
          <p:cNvSpPr/>
          <p:nvPr/>
        </p:nvSpPr>
        <p:spPr>
          <a:xfrm flipH="1">
            <a:off x="7932319" y="42212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简答</a:t>
            </a:r>
          </a:p>
        </p:txBody>
      </p:sp>
      <p:sp>
        <p:nvSpPr>
          <p:cNvPr id="6" name="文本框 5"/>
          <p:cNvSpPr txBox="1"/>
          <p:nvPr/>
        </p:nvSpPr>
        <p:spPr>
          <a:xfrm>
            <a:off x="226695" y="123825"/>
            <a:ext cx="1407795" cy="583565"/>
          </a:xfrm>
          <a:prstGeom prst="rect">
            <a:avLst/>
          </a:prstGeom>
          <a:noFill/>
        </p:spPr>
        <p:txBody>
          <a:bodyPr wrap="non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a:ln>
                  <a:noFill/>
                </a:ln>
                <a:solidFill>
                  <a:srgbClr val="595959"/>
                </a:solidFill>
                <a:effectLst/>
                <a:uLnTx/>
                <a:uFillTx/>
                <a:latin typeface="方正清刻本悦宋简体" panose="02000000000000000000" charset="-122"/>
                <a:ea typeface="方正清刻本悦宋简体" panose="02000000000000000000" charset="-122"/>
                <a:cs typeface="+mn-cs"/>
              </a:rPr>
              <a:t>第一章</a:t>
            </a:r>
          </a:p>
        </p:txBody>
      </p:sp>
    </p:spTree>
    <p:custDataLst>
      <p:tags r:id="rId1"/>
    </p:custDataLst>
    <p:extLst>
      <p:ext uri="{BB962C8B-B14F-4D97-AF65-F5344CB8AC3E}">
        <p14:creationId xmlns:p14="http://schemas.microsoft.com/office/powerpoint/2010/main" val="411478028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79730" y="250825"/>
            <a:ext cx="1407795" cy="583565"/>
          </a:xfrm>
          <a:prstGeom prst="rect">
            <a:avLst/>
          </a:prstGeom>
          <a:noFill/>
        </p:spPr>
        <p:txBody>
          <a:bodyPr wrap="non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a:ln>
                  <a:noFill/>
                </a:ln>
                <a:solidFill>
                  <a:prstClr val="black"/>
                </a:solidFill>
                <a:effectLst/>
                <a:uLnTx/>
                <a:uFillTx/>
                <a:latin typeface="方正清刻本悦宋简体" panose="02000000000000000000" charset="-122"/>
                <a:ea typeface="方正清刻本悦宋简体" panose="02000000000000000000" charset="-122"/>
                <a:cs typeface="+mn-cs"/>
              </a:rPr>
              <a:t>第二章</a:t>
            </a:r>
          </a:p>
        </p:txBody>
      </p:sp>
      <p:pic>
        <p:nvPicPr>
          <p:cNvPr id="6" name="图片 5" descr="第二章 民间文学的基本特征"/>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118110" y="250825"/>
            <a:ext cx="11955780" cy="6108065"/>
          </a:xfrm>
          <a:prstGeom prst="rect">
            <a:avLst/>
          </a:prstGeom>
        </p:spPr>
      </p:pic>
    </p:spTree>
    <p:custDataLst>
      <p:tags r:id="rId1"/>
    </p:custDataLst>
    <p:extLst>
      <p:ext uri="{BB962C8B-B14F-4D97-AF65-F5344CB8AC3E}">
        <p14:creationId xmlns:p14="http://schemas.microsoft.com/office/powerpoint/2010/main" val="165605896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79730" y="250825"/>
            <a:ext cx="1407795" cy="583565"/>
          </a:xfrm>
          <a:prstGeom prst="rect">
            <a:avLst/>
          </a:prstGeom>
          <a:noFill/>
        </p:spPr>
        <p:txBody>
          <a:bodyPr wrap="non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a:ln>
                  <a:noFill/>
                </a:ln>
                <a:solidFill>
                  <a:prstClr val="black"/>
                </a:solidFill>
                <a:effectLst/>
                <a:uLnTx/>
                <a:uFillTx/>
                <a:latin typeface="方正清刻本悦宋简体" panose="02000000000000000000" charset="-122"/>
                <a:ea typeface="方正清刻本悦宋简体" panose="02000000000000000000" charset="-122"/>
                <a:cs typeface="+mn-cs"/>
              </a:rPr>
              <a:t>第三章</a:t>
            </a:r>
          </a:p>
        </p:txBody>
      </p:sp>
      <p:pic>
        <p:nvPicPr>
          <p:cNvPr id="3" name="图片 2" descr="第三章 神话"/>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1066800" y="-158115"/>
            <a:ext cx="10058400" cy="7174230"/>
          </a:xfrm>
          <a:prstGeom prst="rect">
            <a:avLst/>
          </a:prstGeom>
        </p:spPr>
      </p:pic>
    </p:spTree>
    <p:custDataLst>
      <p:tags r:id="rId1"/>
    </p:custDataLst>
    <p:extLst>
      <p:ext uri="{BB962C8B-B14F-4D97-AF65-F5344CB8AC3E}">
        <p14:creationId xmlns:p14="http://schemas.microsoft.com/office/powerpoint/2010/main" val="361323028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79730" y="250825"/>
            <a:ext cx="1407795" cy="583565"/>
          </a:xfrm>
          <a:prstGeom prst="rect">
            <a:avLst/>
          </a:prstGeom>
          <a:noFill/>
        </p:spPr>
        <p:txBody>
          <a:bodyPr wrap="non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a:ln>
                  <a:noFill/>
                </a:ln>
                <a:solidFill>
                  <a:prstClr val="black"/>
                </a:solidFill>
                <a:effectLst/>
                <a:uLnTx/>
                <a:uFillTx/>
                <a:latin typeface="方正清刻本悦宋简体" panose="02000000000000000000" charset="-122"/>
                <a:ea typeface="方正清刻本悦宋简体" panose="02000000000000000000" charset="-122"/>
                <a:cs typeface="+mn-cs"/>
              </a:rPr>
              <a:t>第四章</a:t>
            </a:r>
          </a:p>
        </p:txBody>
      </p:sp>
      <p:pic>
        <p:nvPicPr>
          <p:cNvPr id="3" name="图片 2" descr="第四章  民间传说"/>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2764155" y="-27940"/>
            <a:ext cx="7914005" cy="6914515"/>
          </a:xfrm>
          <a:prstGeom prst="rect">
            <a:avLst/>
          </a:prstGeom>
        </p:spPr>
      </p:pic>
    </p:spTree>
    <p:custDataLst>
      <p:tags r:id="rId1"/>
    </p:custDataLst>
    <p:extLst>
      <p:ext uri="{BB962C8B-B14F-4D97-AF65-F5344CB8AC3E}">
        <p14:creationId xmlns:p14="http://schemas.microsoft.com/office/powerpoint/2010/main" val="4979168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79730" y="250825"/>
            <a:ext cx="1407795" cy="583565"/>
          </a:xfrm>
          <a:prstGeom prst="rect">
            <a:avLst/>
          </a:prstGeom>
          <a:noFill/>
        </p:spPr>
        <p:txBody>
          <a:bodyPr wrap="non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a:ln>
                  <a:noFill/>
                </a:ln>
                <a:solidFill>
                  <a:prstClr val="black"/>
                </a:solidFill>
                <a:effectLst/>
                <a:uLnTx/>
                <a:uFillTx/>
                <a:latin typeface="方正清刻本悦宋简体" panose="02000000000000000000" charset="-122"/>
                <a:ea typeface="方正清刻本悦宋简体" panose="02000000000000000000" charset="-122"/>
                <a:cs typeface="+mn-cs"/>
              </a:rPr>
              <a:t>第五章</a:t>
            </a:r>
          </a:p>
        </p:txBody>
      </p:sp>
      <p:pic>
        <p:nvPicPr>
          <p:cNvPr id="5" name="图片 4" descr="第五章  民间故事 "/>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5080" y="281940"/>
            <a:ext cx="11831955" cy="6383020"/>
          </a:xfrm>
          <a:prstGeom prst="rect">
            <a:avLst/>
          </a:prstGeom>
        </p:spPr>
      </p:pic>
    </p:spTree>
    <p:custDataLst>
      <p:tags r:id="rId1"/>
    </p:custDataLst>
    <p:extLst>
      <p:ext uri="{BB962C8B-B14F-4D97-AF65-F5344CB8AC3E}">
        <p14:creationId xmlns:p14="http://schemas.microsoft.com/office/powerpoint/2010/main" val="330627697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79730" y="250825"/>
            <a:ext cx="1407795" cy="583565"/>
          </a:xfrm>
          <a:prstGeom prst="rect">
            <a:avLst/>
          </a:prstGeom>
          <a:noFill/>
        </p:spPr>
        <p:txBody>
          <a:bodyPr wrap="non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a:ln>
                  <a:noFill/>
                </a:ln>
                <a:solidFill>
                  <a:prstClr val="black"/>
                </a:solidFill>
                <a:effectLst/>
                <a:uLnTx/>
                <a:uFillTx/>
                <a:latin typeface="方正清刻本悦宋简体" panose="02000000000000000000" charset="-122"/>
                <a:ea typeface="方正清刻本悦宋简体" panose="02000000000000000000" charset="-122"/>
                <a:cs typeface="+mn-cs"/>
              </a:rPr>
              <a:t>第六章</a:t>
            </a:r>
          </a:p>
        </p:txBody>
      </p:sp>
      <p:pic>
        <p:nvPicPr>
          <p:cNvPr id="2" name="图片 1" descr="第六章  史诗"/>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67945" y="342900"/>
            <a:ext cx="12056745" cy="6088380"/>
          </a:xfrm>
          <a:prstGeom prst="rect">
            <a:avLst/>
          </a:prstGeom>
        </p:spPr>
      </p:pic>
    </p:spTree>
    <p:custDataLst>
      <p:tags r:id="rId1"/>
    </p:custDataLst>
    <p:extLst>
      <p:ext uri="{BB962C8B-B14F-4D97-AF65-F5344CB8AC3E}">
        <p14:creationId xmlns:p14="http://schemas.microsoft.com/office/powerpoint/2010/main" val="2989495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769301" y="1348637"/>
            <a:ext cx="10316845" cy="4524315"/>
          </a:xfrm>
          <a:prstGeom prst="rect">
            <a:avLst/>
          </a:prstGeom>
          <a:noFill/>
          <a:ln w="9525">
            <a:noFill/>
            <a:miter lim="800000"/>
          </a:ln>
          <a:effectLst/>
        </p:spPr>
        <p:txBody>
          <a:bodyPr vert="horz" wrap="square" lIns="91440" tIns="45720" rIns="91440" bIns="45720" numCol="1" anchor="ctr" anchorCtr="0" compatLnSpc="1">
            <a:spAutoFit/>
          </a:bodyPr>
          <a:lstStyle/>
          <a:p>
            <a:pPr fontAlgn="base" hangingPunct="0">
              <a:lnSpc>
                <a:spcPct val="150000"/>
              </a:lnSpc>
              <a:spcBef>
                <a:spcPct val="0"/>
              </a:spcBef>
              <a:spcAft>
                <a:spcPct val="0"/>
              </a:spcAft>
              <a:defRPr/>
            </a:pPr>
            <a:r>
              <a:rPr kumimoji="0" lang="en-US" altLang="zh-CN" sz="2400" b="1"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rPr>
              <a:t>16.2.</a:t>
            </a:r>
            <a:r>
              <a:rPr kumimoji="0" lang="en-US" sz="2400" b="1"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rPr>
              <a:t>1</a:t>
            </a:r>
            <a:r>
              <a:rPr kumimoji="0" 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 </a:t>
            </a: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比较研究的</a:t>
            </a:r>
            <a:r>
              <a:rPr kumimoji="0" lang="zh-CN" altLang="en-US" sz="2400" b="1"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rPr>
              <a:t>意义</a:t>
            </a:r>
            <a:r>
              <a:rPr lang="zh-CN" altLang="en-US" sz="2400" dirty="0">
                <a:solidFill>
                  <a:prstClr val="black"/>
                </a:solidFill>
                <a:latin typeface="KaiTi" charset="-122"/>
                <a:ea typeface="KaiTi" charset="-122"/>
                <a:cs typeface="KaiTi" charset="-122"/>
              </a:rPr>
              <a:t>（比较什么？研究什么？</a:t>
            </a:r>
            <a:r>
              <a:rPr lang="zh-CN" altLang="en-US" sz="2400" dirty="0" smtClean="0">
                <a:solidFill>
                  <a:prstClr val="black"/>
                </a:solidFill>
                <a:latin typeface="KaiTi" charset="-122"/>
                <a:ea typeface="KaiTi" charset="-122"/>
                <a:cs typeface="KaiTi" charset="-122"/>
              </a:rPr>
              <a:t>）</a:t>
            </a:r>
            <a:endParaRPr kumimoji="0" lang="en-US" altLang="zh-CN" sz="2400" b="1"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0" algn="l" defTabSz="914400" rtl="0" eaLnBrk="1" fontAlgn="base" latinLnBrk="0" hangingPunct="0">
              <a:lnSpc>
                <a:spcPct val="15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en-US" altLang="zh-CN" sz="240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rPr>
              <a:t>1</a:t>
            </a:r>
            <a:r>
              <a:rPr kumimoji="0" lang="zh-CN" altLang="en-US" sz="240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zh-CN" altLang="en-US" sz="2400" i="0" u="none" strike="noStrike" kern="120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Calibri" panose="020F0502020204030204" charset="0"/>
              </a:rPr>
              <a:t>更</a:t>
            </a:r>
            <a:r>
              <a:rPr kumimoji="0" lang="zh-CN" altLang="en-US" sz="24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好地发现民间文学的性质和特点</a:t>
            </a:r>
            <a:r>
              <a:rPr kumimoji="0" lang="zh-CN" altLang="en-US" sz="240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endParaRPr kumimoji="0" lang="en-US" altLang="zh-CN" sz="240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en-US" altLang="zh-CN" sz="240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rPr>
              <a:t>2</a:t>
            </a:r>
            <a:r>
              <a:rPr kumimoji="0" lang="zh-CN" altLang="en-US" sz="240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rPr>
              <a:t>）不同</a:t>
            </a:r>
            <a:r>
              <a:rPr kumimoji="0" lang="zh-CN" altLang="en-US" sz="240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国家、民族之间的民间文学的</a:t>
            </a:r>
            <a:r>
              <a:rPr kumimoji="0" lang="zh-CN" altLang="en-US" sz="2400" i="0" strike="noStrike" kern="120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Calibri" panose="020F0502020204030204" charset="0"/>
              </a:rPr>
              <a:t>联系</a:t>
            </a:r>
            <a:r>
              <a:rPr kumimoji="0" lang="zh-CN" altLang="en-US" sz="240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endParaRPr kumimoji="0" lang="en-US" altLang="zh-CN" sz="240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720090" algn="l" defTabSz="914400" rtl="0" eaLnBrk="1" fontAlgn="base" latinLnBrk="0" hangingPunct="0">
              <a:lnSpc>
                <a:spcPct val="150000"/>
              </a:lnSpc>
              <a:spcBef>
                <a:spcPct val="0"/>
              </a:spcBef>
              <a:spcAft>
                <a:spcPct val="0"/>
              </a:spcAft>
              <a:buClrTx/>
              <a:buSzTx/>
              <a:buFontTx/>
              <a:buNone/>
              <a:tabLst/>
              <a:defRPr/>
            </a:pPr>
            <a:r>
              <a:rPr lang="en-US" altLang="zh-CN" sz="2400" dirty="0" smtClean="0">
                <a:solidFill>
                  <a:prstClr val="black"/>
                </a:solidFill>
                <a:latin typeface="微软雅黑" panose="020B0503020204020204" charset="-122"/>
                <a:ea typeface="微软雅黑" panose="020B0503020204020204" charset="-122"/>
                <a:cs typeface="Calibri" panose="020F0502020204030204" charset="0"/>
              </a:rPr>
              <a:t>3</a:t>
            </a:r>
            <a:r>
              <a:rPr lang="zh-CN" altLang="en-US" sz="2400" dirty="0" smtClean="0">
                <a:solidFill>
                  <a:prstClr val="black"/>
                </a:solidFill>
                <a:latin typeface="微软雅黑" panose="020B0503020204020204" charset="-122"/>
                <a:ea typeface="微软雅黑" panose="020B0503020204020204" charset="-122"/>
                <a:cs typeface="Calibri" panose="020F0502020204030204" charset="0"/>
              </a:rPr>
              <a:t>）</a:t>
            </a:r>
            <a:r>
              <a:rPr kumimoji="0" lang="zh-CN" altLang="en-US" sz="240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rPr>
              <a:t>找</a:t>
            </a:r>
            <a:r>
              <a:rPr kumimoji="0" lang="zh-CN" altLang="en-US" sz="240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出它们</a:t>
            </a:r>
            <a:r>
              <a:rPr kumimoji="0" lang="zh-CN" altLang="en-US" sz="24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发展演变的普遍规律</a:t>
            </a:r>
            <a:r>
              <a:rPr kumimoji="0" lang="zh-CN" altLang="en-US" sz="240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endParaRPr kumimoji="0" lang="en-US" altLang="zh-CN" sz="240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indent="720090" fontAlgn="base" hangingPunct="0">
              <a:lnSpc>
                <a:spcPct val="150000"/>
              </a:lnSpc>
              <a:spcBef>
                <a:spcPct val="0"/>
              </a:spcBef>
              <a:spcAft>
                <a:spcPct val="0"/>
              </a:spcAft>
              <a:defRPr/>
            </a:pPr>
            <a:r>
              <a:rPr lang="en-US" altLang="zh-CN" sz="2400" dirty="0" smtClean="0">
                <a:solidFill>
                  <a:prstClr val="black"/>
                </a:solidFill>
                <a:latin typeface="微软雅黑" panose="020B0503020204020204" charset="-122"/>
                <a:ea typeface="微软雅黑" panose="020B0503020204020204" charset="-122"/>
                <a:cs typeface="Calibri" panose="020F0502020204030204" charset="0"/>
              </a:rPr>
              <a:t>4</a:t>
            </a:r>
            <a:r>
              <a:rPr lang="zh-CN" altLang="en-US" sz="2400" dirty="0" smtClean="0">
                <a:solidFill>
                  <a:prstClr val="black"/>
                </a:solidFill>
                <a:latin typeface="微软雅黑" panose="020B0503020204020204" charset="-122"/>
                <a:ea typeface="微软雅黑" panose="020B0503020204020204" charset="-122"/>
                <a:cs typeface="Calibri" panose="020F0502020204030204" charset="0"/>
              </a:rPr>
              <a:t>）</a:t>
            </a:r>
            <a:r>
              <a:rPr lang="zh-CN" altLang="en-US" sz="2400" dirty="0">
                <a:solidFill>
                  <a:srgbClr val="1F2D3D"/>
                </a:solidFill>
                <a:latin typeface="Microsoft YaHei" charset="-122"/>
                <a:ea typeface="Microsoft YaHei" charset="-122"/>
                <a:cs typeface="Microsoft YaHei" charset="-122"/>
              </a:rPr>
              <a:t>更好地揭示相关文化事象的</a:t>
            </a:r>
            <a:r>
              <a:rPr lang="zh-CN" altLang="en-US" sz="2400" dirty="0">
                <a:solidFill>
                  <a:srgbClr val="FF0000"/>
                </a:solidFill>
                <a:latin typeface="Microsoft YaHei" charset="-122"/>
                <a:ea typeface="Microsoft YaHei" charset="-122"/>
                <a:cs typeface="Microsoft YaHei" charset="-122"/>
              </a:rPr>
              <a:t>不同特点 </a:t>
            </a:r>
            <a:r>
              <a:rPr lang="zh-CN" altLang="en-US" sz="2400" dirty="0" smtClean="0">
                <a:solidFill>
                  <a:srgbClr val="FF0000"/>
                </a:solidFill>
                <a:latin typeface="Microsoft YaHei" charset="-122"/>
                <a:ea typeface="Microsoft YaHei" charset="-122"/>
                <a:cs typeface="Microsoft YaHei" charset="-122"/>
              </a:rPr>
              <a:t>。</a:t>
            </a:r>
            <a:endParaRPr lang="en-US" altLang="zh-CN" sz="2400" dirty="0" smtClean="0">
              <a:solidFill>
                <a:srgbClr val="FF0000"/>
              </a:solidFill>
              <a:latin typeface="Microsoft YaHei" charset="-122"/>
              <a:ea typeface="Microsoft YaHei" charset="-122"/>
              <a:cs typeface="Microsoft YaHei" charset="-122"/>
            </a:endParaRPr>
          </a:p>
          <a:p>
            <a:pPr indent="720090" fontAlgn="base" hangingPunct="0">
              <a:lnSpc>
                <a:spcPct val="150000"/>
              </a:lnSpc>
              <a:spcBef>
                <a:spcPct val="0"/>
              </a:spcBef>
              <a:spcAft>
                <a:spcPct val="0"/>
              </a:spcAft>
              <a:defRPr/>
            </a:pPr>
            <a:r>
              <a:rPr lang="en-US" altLang="zh-CN" sz="2400" dirty="0">
                <a:latin typeface="Microsoft YaHei" charset="-122"/>
                <a:ea typeface="Microsoft YaHei" charset="-122"/>
                <a:cs typeface="Microsoft YaHei" charset="-122"/>
              </a:rPr>
              <a:t>5</a:t>
            </a:r>
            <a:r>
              <a:rPr lang="zh-CN" altLang="en-US" sz="2400" dirty="0" smtClean="0">
                <a:latin typeface="Microsoft YaHei" charset="-122"/>
                <a:ea typeface="Microsoft YaHei" charset="-122"/>
                <a:cs typeface="Microsoft YaHei" charset="-122"/>
              </a:rPr>
              <a:t>）</a:t>
            </a:r>
            <a:r>
              <a:rPr lang="zh-CN" altLang="en-US" sz="2400" dirty="0">
                <a:solidFill>
                  <a:srgbClr val="1F2D3D"/>
                </a:solidFill>
                <a:latin typeface="Microsoft YaHei" charset="-122"/>
                <a:ea typeface="Microsoft YaHei" charset="-122"/>
                <a:cs typeface="Microsoft YaHei" charset="-122"/>
              </a:rPr>
              <a:t>有利于开展</a:t>
            </a:r>
            <a:r>
              <a:rPr lang="zh-CN" altLang="en-US" sz="2400" dirty="0">
                <a:solidFill>
                  <a:srgbClr val="FF0000"/>
                </a:solidFill>
                <a:latin typeface="Microsoft YaHei" charset="-122"/>
                <a:ea typeface="Microsoft YaHei" charset="-122"/>
                <a:cs typeface="Microsoft YaHei" charset="-122"/>
              </a:rPr>
              <a:t>跨国、跨民族、跨学科</a:t>
            </a:r>
            <a:r>
              <a:rPr lang="zh-CN" altLang="en-US" sz="2400" dirty="0">
                <a:solidFill>
                  <a:srgbClr val="1F2D3D"/>
                </a:solidFill>
                <a:latin typeface="Microsoft YaHei" charset="-122"/>
                <a:ea typeface="Microsoft YaHei" charset="-122"/>
                <a:cs typeface="Microsoft YaHei" charset="-122"/>
              </a:rPr>
              <a:t>的</a:t>
            </a:r>
            <a:r>
              <a:rPr lang="zh-CN" altLang="en-US" sz="2400" dirty="0" smtClean="0">
                <a:solidFill>
                  <a:srgbClr val="1F2D3D"/>
                </a:solidFill>
                <a:latin typeface="Microsoft YaHei" charset="-122"/>
                <a:ea typeface="Microsoft YaHei" charset="-122"/>
                <a:cs typeface="Microsoft YaHei" charset="-122"/>
              </a:rPr>
              <a:t>研究。</a:t>
            </a:r>
            <a:r>
              <a:rPr lang="zh-CN" altLang="en-US" sz="2400" dirty="0">
                <a:solidFill>
                  <a:srgbClr val="1F2D3D"/>
                </a:solidFill>
                <a:latin typeface="Microsoft YaHei" charset="-122"/>
                <a:ea typeface="Microsoft YaHei" charset="-122"/>
                <a:cs typeface="Microsoft YaHei" charset="-122"/>
              </a:rPr>
              <a:t> </a:t>
            </a:r>
            <a:endParaRPr lang="zh-CN" altLang="en-US" sz="2400" dirty="0">
              <a:latin typeface="Microsoft YaHei" charset="-122"/>
              <a:ea typeface="Microsoft YaHei" charset="-122"/>
              <a:cs typeface="Microsoft YaHei" charset="-122"/>
            </a:endParaRPr>
          </a:p>
          <a:p>
            <a:pPr marL="0" marR="0" lvl="0" indent="720090" algn="l" defTabSz="914400" rtl="0" eaLnBrk="1" fontAlgn="base" latinLnBrk="0" hangingPunct="0">
              <a:lnSpc>
                <a:spcPct val="150000"/>
              </a:lnSpc>
              <a:spcBef>
                <a:spcPct val="0"/>
              </a:spcBef>
              <a:spcAft>
                <a:spcPct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p:txBody>
      </p:sp>
      <p:sp>
        <p:nvSpPr>
          <p:cNvPr id="5" name="矩形 4"/>
          <p:cNvSpPr/>
          <p:nvPr/>
        </p:nvSpPr>
        <p:spPr>
          <a:xfrm>
            <a:off x="148589" y="220741"/>
            <a:ext cx="5617210" cy="692497"/>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lang="en-US" altLang="zh-CN" sz="2600" b="1" dirty="0" smtClean="0">
                <a:solidFill>
                  <a:srgbClr val="0070C0"/>
                </a:solidFill>
                <a:latin typeface="微软雅黑" panose="020B0503020204020204" charset="-122"/>
                <a:ea typeface="微软雅黑" panose="020B0503020204020204" charset="-122"/>
                <a:cs typeface="Calibri" panose="020F0502020204030204" charset="0"/>
              </a:rPr>
              <a:t>16.2</a:t>
            </a:r>
            <a:r>
              <a:rPr kumimoji="0" lang="zh-CN" altLang="en-US" sz="26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rPr>
              <a:t>、</a:t>
            </a:r>
            <a:r>
              <a:rPr kumimoji="0" lang="zh-CN" altLang="en-US"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民间文学的比较研究法</a:t>
            </a:r>
          </a:p>
        </p:txBody>
      </p:sp>
      <p:sp>
        <p:nvSpPr>
          <p:cNvPr id="24" name="五边形 23"/>
          <p:cNvSpPr/>
          <p:nvPr/>
        </p:nvSpPr>
        <p:spPr>
          <a:xfrm flipH="1">
            <a:off x="5074827" y="303637"/>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pic>
        <p:nvPicPr>
          <p:cNvPr id="7" name="图片 6"/>
          <p:cNvPicPr>
            <a:picLocks noChangeAspect="1"/>
          </p:cNvPicPr>
          <p:nvPr/>
        </p:nvPicPr>
        <p:blipFill>
          <a:blip r:embed="rId3"/>
          <a:stretch>
            <a:fillRect/>
          </a:stretch>
        </p:blipFill>
        <p:spPr>
          <a:xfrm>
            <a:off x="8586438" y="27719"/>
            <a:ext cx="3605561" cy="1781571"/>
          </a:xfrm>
          <a:prstGeom prst="rect">
            <a:avLst/>
          </a:prstGeom>
        </p:spPr>
      </p:pic>
    </p:spTree>
    <p:custDataLst>
      <p:tags r:id="rId1"/>
    </p:custDataLst>
    <p:extLst>
      <p:ext uri="{BB962C8B-B14F-4D97-AF65-F5344CB8AC3E}">
        <p14:creationId xmlns:p14="http://schemas.microsoft.com/office/powerpoint/2010/main" val="21662900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79730" y="250825"/>
            <a:ext cx="1407795" cy="583565"/>
          </a:xfrm>
          <a:prstGeom prst="rect">
            <a:avLst/>
          </a:prstGeom>
          <a:noFill/>
        </p:spPr>
        <p:txBody>
          <a:bodyPr wrap="non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a:ln>
                  <a:noFill/>
                </a:ln>
                <a:solidFill>
                  <a:prstClr val="black"/>
                </a:solidFill>
                <a:effectLst/>
                <a:uLnTx/>
                <a:uFillTx/>
                <a:latin typeface="方正清刻本悦宋简体" panose="02000000000000000000" charset="-122"/>
                <a:ea typeface="方正清刻本悦宋简体" panose="02000000000000000000" charset="-122"/>
                <a:cs typeface="+mn-cs"/>
              </a:rPr>
              <a:t>第七章</a:t>
            </a:r>
          </a:p>
        </p:txBody>
      </p:sp>
      <p:pic>
        <p:nvPicPr>
          <p:cNvPr id="2" name="图片 1" descr="第七章 民间长诗"/>
          <p:cNvPicPr>
            <a:picLocks noChangeAspect="1"/>
          </p:cNvPicPr>
          <p:nvPr/>
        </p:nvPicPr>
        <p:blipFill>
          <a:blip r:embed="rId3"/>
          <a:stretch>
            <a:fillRect/>
          </a:stretch>
        </p:blipFill>
        <p:spPr>
          <a:xfrm>
            <a:off x="104140" y="1064895"/>
            <a:ext cx="11983085" cy="4925695"/>
          </a:xfrm>
          <a:prstGeom prst="rect">
            <a:avLst/>
          </a:prstGeom>
        </p:spPr>
      </p:pic>
    </p:spTree>
    <p:custDataLst>
      <p:tags r:id="rId1"/>
    </p:custDataLst>
    <p:extLst>
      <p:ext uri="{BB962C8B-B14F-4D97-AF65-F5344CB8AC3E}">
        <p14:creationId xmlns:p14="http://schemas.microsoft.com/office/powerpoint/2010/main" val="85708764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79730" y="250825"/>
            <a:ext cx="1407795" cy="583565"/>
          </a:xfrm>
          <a:prstGeom prst="rect">
            <a:avLst/>
          </a:prstGeom>
          <a:noFill/>
        </p:spPr>
        <p:txBody>
          <a:bodyPr wrap="non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a:ln>
                  <a:noFill/>
                </a:ln>
                <a:solidFill>
                  <a:prstClr val="black"/>
                </a:solidFill>
                <a:effectLst/>
                <a:uLnTx/>
                <a:uFillTx/>
                <a:latin typeface="方正清刻本悦宋简体" panose="02000000000000000000" charset="-122"/>
                <a:ea typeface="方正清刻本悦宋简体" panose="02000000000000000000" charset="-122"/>
                <a:cs typeface="+mn-cs"/>
              </a:rPr>
              <a:t>第八章</a:t>
            </a:r>
          </a:p>
        </p:txBody>
      </p:sp>
      <p:pic>
        <p:nvPicPr>
          <p:cNvPr id="5" name="图片 4" descr="歌谣的分类"/>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933450" y="250825"/>
            <a:ext cx="10060940" cy="6055995"/>
          </a:xfrm>
          <a:prstGeom prst="rect">
            <a:avLst/>
          </a:prstGeom>
        </p:spPr>
      </p:pic>
    </p:spTree>
    <p:custDataLst>
      <p:tags r:id="rId1"/>
    </p:custDataLst>
    <p:extLst>
      <p:ext uri="{BB962C8B-B14F-4D97-AF65-F5344CB8AC3E}">
        <p14:creationId xmlns:p14="http://schemas.microsoft.com/office/powerpoint/2010/main" val="330463213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8905" y="845820"/>
            <a:ext cx="4739640" cy="737235"/>
          </a:xfrm>
          <a:prstGeom prst="rect">
            <a:avLst/>
          </a:prstGeom>
          <a:noFill/>
        </p:spPr>
        <p:txBody>
          <a:bodyPr wrap="square" rtlCol="0">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一、民间歌谣的界定</a:t>
            </a:r>
          </a:p>
        </p:txBody>
      </p:sp>
      <p:sp>
        <p:nvSpPr>
          <p:cNvPr id="3" name="文本框 2"/>
          <p:cNvSpPr txBox="1"/>
          <p:nvPr/>
        </p:nvSpPr>
        <p:spPr>
          <a:xfrm>
            <a:off x="217170" y="1444625"/>
            <a:ext cx="10974070" cy="1383665"/>
          </a:xfrm>
          <a:prstGeom prst="rect">
            <a:avLst/>
          </a:prstGeom>
          <a:noFill/>
        </p:spPr>
        <p:txBody>
          <a:bodyPr wrap="square" rtlCol="0">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含义：</a:t>
            </a:r>
            <a:r>
              <a:rPr kumimoji="0" lang="zh-CN" altLang="en-US" sz="2800" b="1" i="0" u="sng"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歌谣</a:t>
            </a:r>
            <a:r>
              <a:rPr kumimoji="0" lang="zh-CN" altLang="en-US" sz="2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是篇幅</a:t>
            </a:r>
            <a:r>
              <a:rPr kumimoji="0" lang="zh-CN" altLang="en-US" sz="2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短小</a:t>
            </a:r>
            <a:r>
              <a:rPr kumimoji="0" lang="zh-CN" altLang="en-US" sz="2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，以</a:t>
            </a:r>
            <a:r>
              <a:rPr kumimoji="0" lang="zh-CN" altLang="en-US" sz="2800" b="0" i="0" u="sng"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抒情为主</a:t>
            </a:r>
            <a:r>
              <a:rPr kumimoji="0" lang="zh-CN" altLang="en-US" sz="2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的</a:t>
            </a:r>
            <a:r>
              <a:rPr kumimoji="0" lang="zh-CN" altLang="en-US" sz="2800" b="0" i="0" u="sng"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民间诗歌的总称</a:t>
            </a:r>
            <a:r>
              <a:rPr kumimoji="0" lang="zh-CN" altLang="en-US" sz="2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。实际上它由“民歌”和“民谣”两部分构成。</a:t>
            </a:r>
            <a:endParaRPr kumimoji="0" lang="zh-CN" altLang="en-US" sz="2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6" name="五边形 5"/>
          <p:cNvSpPr/>
          <p:nvPr/>
        </p:nvSpPr>
        <p:spPr>
          <a:xfrm flipH="1">
            <a:off x="4223919" y="105648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名词解释</a:t>
            </a:r>
          </a:p>
        </p:txBody>
      </p:sp>
      <p:sp>
        <p:nvSpPr>
          <p:cNvPr id="7" name="文本框 6"/>
          <p:cNvSpPr txBox="1"/>
          <p:nvPr/>
        </p:nvSpPr>
        <p:spPr>
          <a:xfrm>
            <a:off x="217170" y="2795270"/>
            <a:ext cx="5090160" cy="73723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二、民间歌谣的分类</a:t>
            </a:r>
          </a:p>
        </p:txBody>
      </p:sp>
      <p:sp>
        <p:nvSpPr>
          <p:cNvPr id="8" name="文本框 7"/>
          <p:cNvSpPr txBox="1"/>
          <p:nvPr/>
        </p:nvSpPr>
        <p:spPr>
          <a:xfrm>
            <a:off x="217170" y="3427095"/>
            <a:ext cx="10454640" cy="645160"/>
          </a:xfrm>
          <a:prstGeom prst="rect">
            <a:avLst/>
          </a:prstGeom>
          <a:noFill/>
        </p:spPr>
        <p:txBody>
          <a:bodyPr wrap="square" rtlCol="0">
            <a:spAutoFit/>
          </a:bodyPr>
          <a:lstStyle/>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劳动歌、时政歌、仪式歌、情歌、生活歌、历史传说歌、儿歌七类。</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9" name="五边形 8"/>
          <p:cNvSpPr/>
          <p:nvPr/>
        </p:nvSpPr>
        <p:spPr>
          <a:xfrm flipH="1">
            <a:off x="3934359" y="290052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pic>
        <p:nvPicPr>
          <p:cNvPr id="5" name="图片 4" descr="民间歌谣的特征"/>
          <p:cNvPicPr>
            <a:picLocks noChangeAspect="1"/>
          </p:cNvPicPr>
          <p:nvPr/>
        </p:nvPicPr>
        <p:blipFill>
          <a:blip r:embed="rId4">
            <a:clrChange>
              <a:clrFrom>
                <a:srgbClr val="FFFFFF">
                  <a:alpha val="100000"/>
                </a:srgbClr>
              </a:clrFrom>
              <a:clrTo>
                <a:srgbClr val="FFFFFF">
                  <a:alpha val="100000"/>
                  <a:alpha val="0"/>
                </a:srgbClr>
              </a:clrTo>
            </a:clrChange>
          </a:blip>
          <a:stretch>
            <a:fillRect/>
          </a:stretch>
        </p:blipFill>
        <p:spPr>
          <a:xfrm>
            <a:off x="128905" y="4072255"/>
            <a:ext cx="11815445" cy="2485390"/>
          </a:xfrm>
          <a:prstGeom prst="rect">
            <a:avLst/>
          </a:prstGeom>
        </p:spPr>
      </p:pic>
      <p:sp>
        <p:nvSpPr>
          <p:cNvPr id="10" name="文本框 9"/>
          <p:cNvSpPr txBox="1"/>
          <p:nvPr/>
        </p:nvSpPr>
        <p:spPr>
          <a:xfrm>
            <a:off x="217170" y="154305"/>
            <a:ext cx="1407795" cy="583565"/>
          </a:xfrm>
          <a:prstGeom prst="rect">
            <a:avLst/>
          </a:prstGeom>
          <a:noFill/>
        </p:spPr>
        <p:txBody>
          <a:bodyPr wrap="non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a:ln>
                  <a:noFill/>
                </a:ln>
                <a:solidFill>
                  <a:prstClr val="black"/>
                </a:solidFill>
                <a:effectLst/>
                <a:uLnTx/>
                <a:uFillTx/>
                <a:latin typeface="方正清刻本悦宋简体" panose="02000000000000000000" charset="-122"/>
                <a:ea typeface="方正清刻本悦宋简体" panose="02000000000000000000" charset="-122"/>
                <a:cs typeface="+mn-cs"/>
              </a:rPr>
              <a:t>第八章</a:t>
            </a:r>
          </a:p>
        </p:txBody>
      </p:sp>
    </p:spTree>
    <p:custDataLst>
      <p:tags r:id="rId1"/>
    </p:custDataLst>
    <p:extLst>
      <p:ext uri="{BB962C8B-B14F-4D97-AF65-F5344CB8AC3E}">
        <p14:creationId xmlns:p14="http://schemas.microsoft.com/office/powerpoint/2010/main" val="448547040"/>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20700" y="1027430"/>
            <a:ext cx="10745470" cy="326136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1</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a:t>
            </a:r>
            <a:r>
              <a:rPr kumimoji="0" lang="zh-CN" altLang="en-US" sz="24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民间谚语概念</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a:t>
            </a:r>
            <a:r>
              <a:rPr kumimoji="0" lang="zh-CN" altLang="en-US" sz="20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人</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民群众集体创作并广为流传的、简洁凝练的、具有一定认识和教育作用的定型化语句</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2</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a:t>
            </a:r>
            <a:r>
              <a:rPr kumimoji="0" lang="zh-CN" altLang="en-US" sz="24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sym typeface="+mn-ea"/>
              </a:rPr>
              <a:t>民间谚语界定</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sym typeface="+mn-ea"/>
              </a:rPr>
              <a:t>：《尚书·无逸》：“</a:t>
            </a:r>
            <a:r>
              <a:rPr kumimoji="0" lang="zh-CN" altLang="en-US" sz="24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sym typeface="+mn-ea"/>
              </a:rPr>
              <a:t>俚语曰谚</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sym typeface="+mn-ea"/>
              </a:rPr>
              <a:t>。”</a:t>
            </a: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3</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a:t>
            </a: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pic>
        <p:nvPicPr>
          <p:cNvPr id="4" name="图片 3" descr="民间谚语的分类"/>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887730" y="2937510"/>
            <a:ext cx="10629265" cy="3450590"/>
          </a:xfrm>
          <a:prstGeom prst="rect">
            <a:avLst/>
          </a:prstGeom>
        </p:spPr>
      </p:pic>
      <p:sp>
        <p:nvSpPr>
          <p:cNvPr id="5" name="文本框 4"/>
          <p:cNvSpPr txBox="1"/>
          <p:nvPr/>
        </p:nvSpPr>
        <p:spPr>
          <a:xfrm>
            <a:off x="178435" y="63500"/>
            <a:ext cx="4556125" cy="737235"/>
          </a:xfrm>
          <a:prstGeom prst="rect">
            <a:avLst/>
          </a:prstGeom>
          <a:noFill/>
        </p:spPr>
        <p:txBody>
          <a:bodyPr wrap="non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第九章 民间谚语与民间谜语</a:t>
            </a:r>
          </a:p>
        </p:txBody>
      </p:sp>
    </p:spTree>
    <p:custDataLst>
      <p:tags r:id="rId1"/>
    </p:custDataLst>
    <p:extLst>
      <p:ext uri="{BB962C8B-B14F-4D97-AF65-F5344CB8AC3E}">
        <p14:creationId xmlns:p14="http://schemas.microsoft.com/office/powerpoint/2010/main" val="238363482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75920" y="1322388"/>
            <a:ext cx="11198225" cy="230695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0">
              <a:lnSpc>
                <a:spcPct val="15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1. </a:t>
            </a:r>
            <a:r>
              <a:rPr kumimoji="0" lang="zh-CN" altLang="en-US" sz="24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民间谜语的含义</a:t>
            </a:r>
          </a:p>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民间谜语</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是带有</a:t>
            </a: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知识性</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和</a:t>
            </a: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趣味性</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的民间韵文作品，也是一种和</a:t>
            </a: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游戏娱乐</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分不开的民间口头语言艺术。</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720090" algn="l" defTabSz="914400" rtl="0" eaLnBrk="1" fontAlgn="base" latinLnBrk="0" hangingPunct="0">
              <a:lnSpc>
                <a:spcPct val="15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p:txBody>
      </p:sp>
      <p:sp>
        <p:nvSpPr>
          <p:cNvPr id="2" name="文本框 1"/>
          <p:cNvSpPr txBox="1"/>
          <p:nvPr/>
        </p:nvSpPr>
        <p:spPr>
          <a:xfrm>
            <a:off x="178435" y="63500"/>
            <a:ext cx="4556125" cy="737235"/>
          </a:xfrm>
          <a:prstGeom prst="rect">
            <a:avLst/>
          </a:prstGeom>
          <a:noFill/>
        </p:spPr>
        <p:txBody>
          <a:bodyPr wrap="non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第九章 民间谚语与民间谜语</a:t>
            </a:r>
          </a:p>
        </p:txBody>
      </p:sp>
      <p:sp>
        <p:nvSpPr>
          <p:cNvPr id="21" name="五边形 20"/>
          <p:cNvSpPr/>
          <p:nvPr/>
        </p:nvSpPr>
        <p:spPr>
          <a:xfrm flipH="1">
            <a:off x="3507639" y="144637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名词解释</a:t>
            </a:r>
          </a:p>
        </p:txBody>
      </p:sp>
      <p:sp>
        <p:nvSpPr>
          <p:cNvPr id="3" name="文本框 2"/>
          <p:cNvSpPr txBox="1"/>
          <p:nvPr/>
        </p:nvSpPr>
        <p:spPr>
          <a:xfrm>
            <a:off x="375920" y="800735"/>
            <a:ext cx="3129280" cy="521970"/>
          </a:xfrm>
          <a:prstGeom prst="rect">
            <a:avLst/>
          </a:prstGeom>
          <a:noFill/>
        </p:spPr>
        <p:txBody>
          <a:bodyPr wrap="none" rtlCol="0" anchor="t">
            <a:spAutoFit/>
          </a:bodyPr>
          <a:lstStyle/>
          <a:p>
            <a:pPr marL="457200" marR="0" lvl="0" indent="-457200" algn="l" defTabSz="914400" rtl="0" eaLnBrk="1" fontAlgn="auto" latinLnBrk="0" hangingPunct="1">
              <a:lnSpc>
                <a:spcPct val="100000"/>
              </a:lnSpc>
              <a:spcBef>
                <a:spcPts val="0"/>
              </a:spcBef>
              <a:spcAft>
                <a:spcPts val="0"/>
              </a:spcAft>
              <a:buClrTx/>
              <a:buSzTx/>
              <a:buFont typeface="Wingdings" panose="05000000000000000000" charset="0"/>
              <a:buChar char=""/>
              <a:tabLst/>
              <a:defRPr/>
            </a:pP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民间谜语的界说</a:t>
            </a:r>
          </a:p>
        </p:txBody>
      </p:sp>
      <p:pic>
        <p:nvPicPr>
          <p:cNvPr id="5" name="图片 4" descr="民间谜语的分类"/>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375920" y="2697480"/>
            <a:ext cx="12081510" cy="3950970"/>
          </a:xfrm>
          <a:prstGeom prst="rect">
            <a:avLst/>
          </a:prstGeom>
        </p:spPr>
      </p:pic>
    </p:spTree>
    <p:custDataLst>
      <p:tags r:id="rId1"/>
    </p:custDataLst>
    <p:extLst>
      <p:ext uri="{BB962C8B-B14F-4D97-AF65-F5344CB8AC3E}">
        <p14:creationId xmlns:p14="http://schemas.microsoft.com/office/powerpoint/2010/main" val="348485657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79730" y="250825"/>
            <a:ext cx="1407795" cy="583565"/>
          </a:xfrm>
          <a:prstGeom prst="rect">
            <a:avLst/>
          </a:prstGeom>
          <a:noFill/>
        </p:spPr>
        <p:txBody>
          <a:bodyPr wrap="non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a:ln>
                  <a:noFill/>
                </a:ln>
                <a:solidFill>
                  <a:prstClr val="black"/>
                </a:solidFill>
                <a:effectLst/>
                <a:uLnTx/>
                <a:uFillTx/>
                <a:latin typeface="方正清刻本悦宋简体" panose="02000000000000000000" charset="-122"/>
                <a:ea typeface="方正清刻本悦宋简体" panose="02000000000000000000" charset="-122"/>
                <a:cs typeface="+mn-cs"/>
              </a:rPr>
              <a:t>第十章</a:t>
            </a:r>
          </a:p>
        </p:txBody>
      </p:sp>
      <p:pic>
        <p:nvPicPr>
          <p:cNvPr id="2" name="图片 1" descr="第十章  民间说唱和民间小戏"/>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86360" y="387985"/>
            <a:ext cx="12019280" cy="5827395"/>
          </a:xfrm>
          <a:prstGeom prst="rect">
            <a:avLst/>
          </a:prstGeom>
        </p:spPr>
      </p:pic>
    </p:spTree>
    <p:custDataLst>
      <p:tags r:id="rId1"/>
    </p:custDataLst>
    <p:extLst>
      <p:ext uri="{BB962C8B-B14F-4D97-AF65-F5344CB8AC3E}">
        <p14:creationId xmlns:p14="http://schemas.microsoft.com/office/powerpoint/2010/main" val="292532676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79730" y="250825"/>
            <a:ext cx="1816100" cy="583565"/>
          </a:xfrm>
          <a:prstGeom prst="rect">
            <a:avLst/>
          </a:prstGeom>
          <a:noFill/>
        </p:spPr>
        <p:txBody>
          <a:bodyPr wrap="non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a:ln>
                  <a:noFill/>
                </a:ln>
                <a:solidFill>
                  <a:prstClr val="black"/>
                </a:solidFill>
                <a:effectLst/>
                <a:uLnTx/>
                <a:uFillTx/>
                <a:latin typeface="方正清刻本悦宋简体" panose="02000000000000000000" charset="-122"/>
                <a:ea typeface="方正清刻本悦宋简体" panose="02000000000000000000" charset="-122"/>
                <a:cs typeface="+mn-cs"/>
              </a:rPr>
              <a:t>全书框架</a:t>
            </a:r>
          </a:p>
        </p:txBody>
      </p:sp>
      <p:sp>
        <p:nvSpPr>
          <p:cNvPr id="7" name="文本框 6"/>
          <p:cNvSpPr txBox="1"/>
          <p:nvPr/>
        </p:nvSpPr>
        <p:spPr>
          <a:xfrm>
            <a:off x="190500" y="5396230"/>
            <a:ext cx="3260090" cy="8299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mn-cs"/>
              </a:rPr>
              <a:t>加粗标黄</a:t>
            </a:r>
            <a:r>
              <a:rPr kumimoji="0" lang="zh-CN" altLang="en-US" sz="24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章节为考前复习</a:t>
            </a:r>
            <a:r>
              <a:rPr kumimoji="0" lang="zh-CN" altLang="en-US" sz="24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mn-cs"/>
              </a:rPr>
              <a:t>重点和优先章节</a:t>
            </a:r>
          </a:p>
        </p:txBody>
      </p:sp>
      <p:pic>
        <p:nvPicPr>
          <p:cNvPr id="9" name="图片 8" descr="民间文学概论"/>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2195830" y="169545"/>
            <a:ext cx="10058400" cy="6518910"/>
          </a:xfrm>
          <a:prstGeom prst="rect">
            <a:avLst/>
          </a:prstGeom>
        </p:spPr>
      </p:pic>
    </p:spTree>
    <p:custDataLst>
      <p:tags r:id="rId1"/>
    </p:custDataLst>
    <p:extLst>
      <p:ext uri="{BB962C8B-B14F-4D97-AF65-F5344CB8AC3E}">
        <p14:creationId xmlns:p14="http://schemas.microsoft.com/office/powerpoint/2010/main" val="414188604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18160" y="1360170"/>
            <a:ext cx="9673590" cy="3969385"/>
          </a:xfrm>
          <a:prstGeom prst="rect">
            <a:avLst/>
          </a:prstGeom>
          <a:noFill/>
        </p:spPr>
        <p:txBody>
          <a:bodyPr wrap="squar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1. </a:t>
            </a:r>
            <a:r>
              <a:rPr kumimoji="0" lang="zh-CN" altLang="en-US" sz="24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单选题</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考查知识点较为零碎，可通过听课、刷题、看通关宝典记忆</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2. </a:t>
            </a:r>
            <a:r>
              <a:rPr kumimoji="0" lang="zh-CN" altLang="en-US" sz="24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多选题</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大多考查具体概念与特点，可通过记忆名词解释复习</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3. </a:t>
            </a:r>
            <a:r>
              <a:rPr kumimoji="0" lang="zh-CN" altLang="en-US" sz="24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判断题</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多为概念、特点的细节，可通过复习名词解释记忆</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4. </a:t>
            </a:r>
            <a:r>
              <a:rPr kumimoji="0" lang="zh-CN" altLang="en-US" sz="24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名词解释</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多为一些重要的名词术语含义与概念，也可答上基本特点</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5.</a:t>
            </a:r>
            <a:r>
              <a:rPr kumimoji="0" lang="en-US" altLang="zh-CN" sz="24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 </a:t>
            </a:r>
            <a:r>
              <a:rPr kumimoji="0" lang="zh-CN" altLang="en-US" sz="24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简答题</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多为某个名词的概念、分类、特点</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6. </a:t>
            </a:r>
            <a:r>
              <a:rPr kumimoji="0" lang="zh-CN" altLang="en-US" sz="24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论述题</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多为简答题要点，以及适当的举例和现实意义</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民间文学概论学习思路</a:t>
            </a:r>
          </a:p>
        </p:txBody>
      </p:sp>
    </p:spTree>
    <p:custDataLst>
      <p:tags r:id="rId1"/>
    </p:custDataLst>
    <p:extLst>
      <p:ext uri="{BB962C8B-B14F-4D97-AF65-F5344CB8AC3E}">
        <p14:creationId xmlns:p14="http://schemas.microsoft.com/office/powerpoint/2010/main" val="238920836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2425" y="1291590"/>
            <a:ext cx="10664190" cy="3507740"/>
          </a:xfrm>
          <a:prstGeom prst="rect">
            <a:avLst/>
          </a:prstGeom>
          <a:noFill/>
        </p:spPr>
        <p:txBody>
          <a:bodyPr wrap="squar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1. </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时间有限，</a:t>
            </a:r>
            <a:r>
              <a:rPr kumimoji="0" lang="zh-CN" altLang="en-US" sz="24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不要过于贪全</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，应该</a:t>
            </a:r>
            <a:r>
              <a:rPr kumimoji="0" lang="zh-CN" altLang="en-US" sz="24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mn-cs"/>
              </a:rPr>
              <a:t>重点攻克重要章节与知识点</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，再背次重点</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2. </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零碎知识点用做题复习。</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3. </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名词解释和简答题需要背诵，会在课程结束的周末</a:t>
            </a:r>
            <a:r>
              <a:rPr kumimoji="0" lang="zh-CN" altLang="en-US" sz="24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mn-cs"/>
              </a:rPr>
              <a:t>上传名词汇总。</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4. </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名词解释和简答题的记忆可分解成选择题加强印象。</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听课、做真题</a:t>
            </a: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a:t>
            </a: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背诵课件</a:t>
            </a: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a:t>
            </a: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背诵名解、简答</a:t>
            </a: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a:t>
            </a: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考前冲刺记忆！！！</a:t>
            </a: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避免学习误区</a:t>
            </a:r>
          </a:p>
        </p:txBody>
      </p:sp>
    </p:spTree>
    <p:custDataLst>
      <p:tags r:id="rId1"/>
    </p:custDataLst>
    <p:extLst>
      <p:ext uri="{BB962C8B-B14F-4D97-AF65-F5344CB8AC3E}">
        <p14:creationId xmlns:p14="http://schemas.microsoft.com/office/powerpoint/2010/main" val="1549847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8590" y="165735"/>
            <a:ext cx="5617210" cy="692497"/>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lang="en-US" altLang="zh-CN" sz="2600" b="1" smtClean="0">
                <a:solidFill>
                  <a:srgbClr val="0070C0"/>
                </a:solidFill>
                <a:latin typeface="微软雅黑" panose="020B0503020204020204" charset="-122"/>
                <a:ea typeface="微软雅黑" panose="020B0503020204020204" charset="-122"/>
                <a:cs typeface="Calibri" panose="020F0502020204030204" charset="0"/>
              </a:rPr>
              <a:t>16.2</a:t>
            </a:r>
            <a:r>
              <a:rPr kumimoji="0" lang="zh-CN" altLang="en-US" sz="26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rPr>
              <a:t>、</a:t>
            </a:r>
            <a:r>
              <a:rPr kumimoji="0" lang="zh-CN" altLang="en-US"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民间文学的比较研究法</a:t>
            </a:r>
          </a:p>
        </p:txBody>
      </p:sp>
      <p:sp>
        <p:nvSpPr>
          <p:cNvPr id="24" name="五边形 23"/>
          <p:cNvSpPr/>
          <p:nvPr/>
        </p:nvSpPr>
        <p:spPr>
          <a:xfrm flipH="1">
            <a:off x="5074827" y="303637"/>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sp>
        <p:nvSpPr>
          <p:cNvPr id="2" name="矩形 1"/>
          <p:cNvSpPr/>
          <p:nvPr/>
        </p:nvSpPr>
        <p:spPr>
          <a:xfrm>
            <a:off x="598089" y="1543634"/>
            <a:ext cx="7632054" cy="645160"/>
          </a:xfrm>
          <a:prstGeom prst="rect">
            <a:avLst/>
          </a:prstGeom>
        </p:spPr>
        <p:txBody>
          <a:bodyPr wrap="square">
            <a:spAutoFit/>
          </a:bodyPr>
          <a:lstStyle/>
          <a:p>
            <a:pPr marL="0" marR="0" lvl="0" indent="0" algn="l" defTabSz="914400" rtl="0" eaLnBrk="1" fontAlgn="base" latinLnBrk="0" hangingPunct="0">
              <a:lnSpc>
                <a:spcPct val="150000"/>
              </a:lnSpc>
              <a:spcBef>
                <a:spcPct val="0"/>
              </a:spcBef>
              <a:spcAft>
                <a:spcPct val="0"/>
              </a:spcAft>
              <a:buClrTx/>
              <a:buSzTx/>
              <a:buFontTx/>
              <a:buNone/>
              <a:tabLst/>
              <a:defRPr/>
            </a:pPr>
            <a:r>
              <a:rPr kumimoji="0" lang="en-US" altLang="zh-CN" sz="2400" b="1"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rPr>
              <a:t>16.2</a:t>
            </a:r>
            <a:r>
              <a:rPr kumimoji="0" lang="en-US" altLang="zh-CN"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 </a:t>
            </a:r>
            <a:r>
              <a:rPr kumimoji="0" lang="en-US" altLang="zh-CN" sz="2400" b="1"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rPr>
              <a:t>2</a:t>
            </a:r>
            <a:r>
              <a:rPr kumimoji="0" lang="zh-CN" altLang="en-US" sz="2400" b="1"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rPr>
              <a:t> </a:t>
            </a:r>
            <a:r>
              <a:rPr kumimoji="0" lang="zh-CN" altLang="en-US" sz="2400" b="1"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rPr>
              <a:t>运用</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p:txBody>
      </p:sp>
      <p:sp>
        <p:nvSpPr>
          <p:cNvPr id="3" name="Rectangle 1"/>
          <p:cNvSpPr>
            <a:spLocks noChangeArrowheads="1"/>
          </p:cNvSpPr>
          <p:nvPr/>
        </p:nvSpPr>
        <p:spPr bwMode="auto">
          <a:xfrm>
            <a:off x="598089" y="2275545"/>
            <a:ext cx="11171555" cy="230695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0">
              <a:lnSpc>
                <a:spcPct val="15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① </a:t>
            </a: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跨国、跨民族比较</a:t>
            </a:r>
          </a:p>
          <a:p>
            <a:pPr marL="0" marR="0" lvl="0" indent="0" algn="l" defTabSz="914400" rtl="0" eaLnBrk="1"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例：日本伊藤清司</a:t>
            </a:r>
            <a:r>
              <a:rPr kumimoji="0" lang="en-US" altLang="zh-CN"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a:t>
            </a: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中日两国民间故事的比较研究</a:t>
            </a:r>
            <a:r>
              <a:rPr kumimoji="0" lang="en-US" altLang="zh-CN"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a:t>
            </a: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中，“狗耕田”的故事分析。</a:t>
            </a:r>
          </a:p>
          <a:p>
            <a:pPr marL="0" marR="0" lvl="0" indent="0" algn="l" defTabSz="914400" rtl="0" eaLnBrk="1" fontAlgn="base" latinLnBrk="0" hangingPunct="0">
              <a:lnSpc>
                <a:spcPct val="15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② </a:t>
            </a: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跨学科比较</a:t>
            </a:r>
          </a:p>
          <a:p>
            <a:pPr marL="0" marR="0" lvl="0" indent="0" algn="l" defTabSz="914400" rtl="0" eaLnBrk="1"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最常见的是将</a:t>
            </a:r>
            <a:r>
              <a:rPr kumimoji="0" lang="zh-CN" altLang="en-US" sz="2400" b="0" i="0"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Calibri" panose="020F0502020204030204" charset="0"/>
              </a:rPr>
              <a:t>宗教、民俗和民间文学</a:t>
            </a: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进行比较。</a:t>
            </a:r>
          </a:p>
        </p:txBody>
      </p:sp>
      <p:pic>
        <p:nvPicPr>
          <p:cNvPr id="8" name="图片 7"/>
          <p:cNvPicPr>
            <a:picLocks noChangeAspect="1"/>
          </p:cNvPicPr>
          <p:nvPr/>
        </p:nvPicPr>
        <p:blipFill>
          <a:blip r:embed="rId3"/>
          <a:stretch>
            <a:fillRect/>
          </a:stretch>
        </p:blipFill>
        <p:spPr>
          <a:xfrm>
            <a:off x="8586438" y="27719"/>
            <a:ext cx="3605561" cy="1781571"/>
          </a:xfrm>
          <a:prstGeom prst="rect">
            <a:avLst/>
          </a:prstGeom>
        </p:spPr>
      </p:pic>
    </p:spTree>
    <p:custDataLst>
      <p:tags r:id="rId1"/>
    </p:custDataLst>
    <p:extLst>
      <p:ext uri="{BB962C8B-B14F-4D97-AF65-F5344CB8AC3E}">
        <p14:creationId xmlns:p14="http://schemas.microsoft.com/office/powerpoint/2010/main" val="2540296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72126" y="1579148"/>
            <a:ext cx="7956884" cy="3416320"/>
          </a:xfrm>
          <a:prstGeom prst="rect">
            <a:avLst/>
          </a:prstGeom>
        </p:spPr>
        <p:txBody>
          <a:bodyPr wrap="square">
            <a:spAutoFit/>
          </a:bodyPr>
          <a:lstStyle/>
          <a:p>
            <a:pPr>
              <a:lnSpc>
                <a:spcPct val="150000"/>
              </a:lnSpc>
            </a:pPr>
            <a:r>
              <a:rPr lang="zh-CN" altLang="en-US" sz="2400" dirty="0">
                <a:solidFill>
                  <a:srgbClr val="1F2D3D"/>
                </a:solidFill>
                <a:latin typeface="Microsoft YaHei" charset="-122"/>
                <a:ea typeface="Microsoft YaHei" charset="-122"/>
                <a:cs typeface="Microsoft YaHei" charset="-122"/>
              </a:rPr>
              <a:t>比较研究对民间文学的意义和作用体现在（ ） </a:t>
            </a:r>
          </a:p>
          <a:p>
            <a:pPr>
              <a:lnSpc>
                <a:spcPct val="150000"/>
              </a:lnSpc>
            </a:pPr>
            <a:r>
              <a:rPr lang="en-US" altLang="zh-CN" sz="2400" dirty="0">
                <a:solidFill>
                  <a:srgbClr val="1F2D3D"/>
                </a:solidFill>
                <a:latin typeface="Microsoft YaHei" charset="-122"/>
                <a:ea typeface="Microsoft YaHei" charset="-122"/>
                <a:cs typeface="Microsoft YaHei" charset="-122"/>
              </a:rPr>
              <a:t>A:</a:t>
            </a:r>
            <a:r>
              <a:rPr lang="zh-CN" altLang="en-US" sz="2400" dirty="0">
                <a:solidFill>
                  <a:srgbClr val="1F2D3D"/>
                </a:solidFill>
                <a:latin typeface="Microsoft YaHei" charset="-122"/>
                <a:ea typeface="Microsoft YaHei" charset="-122"/>
                <a:cs typeface="Microsoft YaHei" charset="-122"/>
              </a:rPr>
              <a:t>更好地发现民间文学的性质和特点 </a:t>
            </a:r>
          </a:p>
          <a:p>
            <a:pPr>
              <a:lnSpc>
                <a:spcPct val="150000"/>
              </a:lnSpc>
            </a:pPr>
            <a:r>
              <a:rPr lang="en-US" altLang="zh-CN" sz="2400" dirty="0">
                <a:solidFill>
                  <a:srgbClr val="1F2D3D"/>
                </a:solidFill>
                <a:latin typeface="Microsoft YaHei" charset="-122"/>
                <a:ea typeface="Microsoft YaHei" charset="-122"/>
                <a:cs typeface="Microsoft YaHei" charset="-122"/>
              </a:rPr>
              <a:t>B:</a:t>
            </a:r>
            <a:r>
              <a:rPr lang="zh-CN" altLang="en-US" sz="2400" dirty="0">
                <a:solidFill>
                  <a:srgbClr val="1F2D3D"/>
                </a:solidFill>
                <a:latin typeface="Microsoft YaHei" charset="-122"/>
                <a:ea typeface="Microsoft YaHei" charset="-122"/>
                <a:cs typeface="Microsoft YaHei" charset="-122"/>
              </a:rPr>
              <a:t>更好地揭示相关文化事象的不同特点 </a:t>
            </a:r>
          </a:p>
          <a:p>
            <a:pPr>
              <a:lnSpc>
                <a:spcPct val="150000"/>
              </a:lnSpc>
            </a:pPr>
            <a:r>
              <a:rPr lang="en-US" altLang="zh-CN" sz="2400" dirty="0">
                <a:solidFill>
                  <a:srgbClr val="1F2D3D"/>
                </a:solidFill>
                <a:latin typeface="Microsoft YaHei" charset="-122"/>
                <a:ea typeface="Microsoft YaHei" charset="-122"/>
                <a:cs typeface="Microsoft YaHei" charset="-122"/>
              </a:rPr>
              <a:t>C:</a:t>
            </a:r>
            <a:r>
              <a:rPr lang="zh-CN" altLang="en-US" sz="2400" dirty="0">
                <a:solidFill>
                  <a:srgbClr val="1F2D3D"/>
                </a:solidFill>
                <a:latin typeface="Microsoft YaHei" charset="-122"/>
                <a:ea typeface="Microsoft YaHei" charset="-122"/>
                <a:cs typeface="Microsoft YaHei" charset="-122"/>
              </a:rPr>
              <a:t>有利于开展跨国、跨民族、跨学科的研究 </a:t>
            </a:r>
          </a:p>
          <a:p>
            <a:pPr>
              <a:lnSpc>
                <a:spcPct val="150000"/>
              </a:lnSpc>
            </a:pPr>
            <a:r>
              <a:rPr lang="en-US" altLang="zh-CN" sz="2400" dirty="0">
                <a:solidFill>
                  <a:srgbClr val="1F2D3D"/>
                </a:solidFill>
                <a:latin typeface="Microsoft YaHei" charset="-122"/>
                <a:ea typeface="Microsoft YaHei" charset="-122"/>
                <a:cs typeface="Microsoft YaHei" charset="-122"/>
              </a:rPr>
              <a:t>D:</a:t>
            </a:r>
            <a:r>
              <a:rPr lang="zh-CN" altLang="en-US" sz="2400" dirty="0">
                <a:solidFill>
                  <a:srgbClr val="1F2D3D"/>
                </a:solidFill>
                <a:latin typeface="Microsoft YaHei" charset="-122"/>
                <a:ea typeface="Microsoft YaHei" charset="-122"/>
                <a:cs typeface="Microsoft YaHei" charset="-122"/>
              </a:rPr>
              <a:t>通过比较发现不同国家民族间的民间文学的联系 </a:t>
            </a:r>
          </a:p>
          <a:p>
            <a:pPr>
              <a:lnSpc>
                <a:spcPct val="150000"/>
              </a:lnSpc>
            </a:pPr>
            <a:r>
              <a:rPr lang="en-US" altLang="zh-CN" sz="2400" dirty="0">
                <a:solidFill>
                  <a:srgbClr val="1F2D3D"/>
                </a:solidFill>
                <a:latin typeface="Microsoft YaHei" charset="-122"/>
                <a:ea typeface="Microsoft YaHei" charset="-122"/>
                <a:cs typeface="Microsoft YaHei" charset="-122"/>
              </a:rPr>
              <a:t>E:</a:t>
            </a:r>
            <a:r>
              <a:rPr lang="zh-CN" altLang="en-US" sz="2400" dirty="0">
                <a:solidFill>
                  <a:srgbClr val="1F2D3D"/>
                </a:solidFill>
                <a:latin typeface="Microsoft YaHei" charset="-122"/>
                <a:ea typeface="Microsoft YaHei" charset="-122"/>
                <a:cs typeface="Microsoft YaHei" charset="-122"/>
              </a:rPr>
              <a:t>找出不同国家民族间民间文学发展演变的普遍规律</a:t>
            </a:r>
            <a:endParaRPr lang="zh-CN" altLang="en-US" sz="2400" b="0" i="0" dirty="0">
              <a:solidFill>
                <a:srgbClr val="1F2D3D"/>
              </a:solidFill>
              <a:effectLst/>
              <a:latin typeface="Microsoft YaHei" charset="-122"/>
              <a:ea typeface="Microsoft YaHei" charset="-122"/>
              <a:cs typeface="Microsoft YaHei" charset="-122"/>
            </a:endParaRPr>
          </a:p>
        </p:txBody>
      </p:sp>
      <p:sp>
        <p:nvSpPr>
          <p:cNvPr id="3" name="文本框 2"/>
          <p:cNvSpPr txBox="1"/>
          <p:nvPr/>
        </p:nvSpPr>
        <p:spPr>
          <a:xfrm>
            <a:off x="625642" y="449179"/>
            <a:ext cx="1925053" cy="523220"/>
          </a:xfrm>
          <a:prstGeom prst="rect">
            <a:avLst/>
          </a:prstGeom>
          <a:noFill/>
        </p:spPr>
        <p:txBody>
          <a:bodyPr wrap="square" rtlCol="0">
            <a:spAutoFit/>
          </a:bodyPr>
          <a:lstStyle/>
          <a:p>
            <a:r>
              <a:rPr kumimoji="1" lang="zh-CN" altLang="en-US" sz="2800" dirty="0" smtClean="0">
                <a:latin typeface="Microsoft YaHei" charset="-122"/>
                <a:ea typeface="Microsoft YaHei" charset="-122"/>
                <a:cs typeface="Microsoft YaHei" charset="-122"/>
              </a:rPr>
              <a:t>随堂练习</a:t>
            </a:r>
            <a:endParaRPr kumimoji="1" lang="zh-CN" altLang="en-US" sz="28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623361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72126" y="1579148"/>
            <a:ext cx="7956884" cy="3416320"/>
          </a:xfrm>
          <a:prstGeom prst="rect">
            <a:avLst/>
          </a:prstGeom>
        </p:spPr>
        <p:txBody>
          <a:bodyPr wrap="square">
            <a:spAutoFit/>
          </a:bodyPr>
          <a:lstStyle/>
          <a:p>
            <a:pPr>
              <a:lnSpc>
                <a:spcPct val="150000"/>
              </a:lnSpc>
            </a:pPr>
            <a:r>
              <a:rPr lang="zh-CN" altLang="en-US" sz="2400" dirty="0">
                <a:solidFill>
                  <a:srgbClr val="1F2D3D"/>
                </a:solidFill>
                <a:latin typeface="Microsoft YaHei" charset="-122"/>
                <a:ea typeface="Microsoft YaHei" charset="-122"/>
                <a:cs typeface="Microsoft YaHei" charset="-122"/>
              </a:rPr>
              <a:t>比较研究对民间文学的意义和作用体现在（ ） </a:t>
            </a:r>
          </a:p>
          <a:p>
            <a:pPr>
              <a:lnSpc>
                <a:spcPct val="150000"/>
              </a:lnSpc>
            </a:pPr>
            <a:r>
              <a:rPr lang="en-US" altLang="zh-CN" sz="2400" dirty="0">
                <a:solidFill>
                  <a:srgbClr val="FF0000"/>
                </a:solidFill>
                <a:latin typeface="Microsoft YaHei" charset="-122"/>
                <a:ea typeface="Microsoft YaHei" charset="-122"/>
                <a:cs typeface="Microsoft YaHei" charset="-122"/>
              </a:rPr>
              <a:t>A:</a:t>
            </a:r>
            <a:r>
              <a:rPr lang="zh-CN" altLang="en-US" sz="2400" dirty="0">
                <a:solidFill>
                  <a:srgbClr val="FF0000"/>
                </a:solidFill>
                <a:latin typeface="Microsoft YaHei" charset="-122"/>
                <a:ea typeface="Microsoft YaHei" charset="-122"/>
                <a:cs typeface="Microsoft YaHei" charset="-122"/>
              </a:rPr>
              <a:t>更好地发现民间文学的性质和特点 </a:t>
            </a:r>
          </a:p>
          <a:p>
            <a:pPr>
              <a:lnSpc>
                <a:spcPct val="150000"/>
              </a:lnSpc>
            </a:pPr>
            <a:r>
              <a:rPr lang="en-US" altLang="zh-CN" sz="2400" dirty="0">
                <a:solidFill>
                  <a:srgbClr val="FF0000"/>
                </a:solidFill>
                <a:latin typeface="Microsoft YaHei" charset="-122"/>
                <a:ea typeface="Microsoft YaHei" charset="-122"/>
                <a:cs typeface="Microsoft YaHei" charset="-122"/>
              </a:rPr>
              <a:t>B:</a:t>
            </a:r>
            <a:r>
              <a:rPr lang="zh-CN" altLang="en-US" sz="2400" dirty="0">
                <a:solidFill>
                  <a:srgbClr val="FF0000"/>
                </a:solidFill>
                <a:latin typeface="Microsoft YaHei" charset="-122"/>
                <a:ea typeface="Microsoft YaHei" charset="-122"/>
                <a:cs typeface="Microsoft YaHei" charset="-122"/>
              </a:rPr>
              <a:t>更好地揭示相关文化事象的不同特点 </a:t>
            </a:r>
          </a:p>
          <a:p>
            <a:pPr>
              <a:lnSpc>
                <a:spcPct val="150000"/>
              </a:lnSpc>
            </a:pPr>
            <a:r>
              <a:rPr lang="en-US" altLang="zh-CN" sz="2400" dirty="0">
                <a:solidFill>
                  <a:srgbClr val="FF0000"/>
                </a:solidFill>
                <a:latin typeface="Microsoft YaHei" charset="-122"/>
                <a:ea typeface="Microsoft YaHei" charset="-122"/>
                <a:cs typeface="Microsoft YaHei" charset="-122"/>
              </a:rPr>
              <a:t>C:</a:t>
            </a:r>
            <a:r>
              <a:rPr lang="zh-CN" altLang="en-US" sz="2400" dirty="0">
                <a:solidFill>
                  <a:srgbClr val="FF0000"/>
                </a:solidFill>
                <a:latin typeface="Microsoft YaHei" charset="-122"/>
                <a:ea typeface="Microsoft YaHei" charset="-122"/>
                <a:cs typeface="Microsoft YaHei" charset="-122"/>
              </a:rPr>
              <a:t>有利于开展跨国、跨民族、跨学科的研究 </a:t>
            </a:r>
          </a:p>
          <a:p>
            <a:pPr>
              <a:lnSpc>
                <a:spcPct val="150000"/>
              </a:lnSpc>
            </a:pPr>
            <a:r>
              <a:rPr lang="en-US" altLang="zh-CN" sz="2400" dirty="0">
                <a:solidFill>
                  <a:srgbClr val="FF0000"/>
                </a:solidFill>
                <a:latin typeface="Microsoft YaHei" charset="-122"/>
                <a:ea typeface="Microsoft YaHei" charset="-122"/>
                <a:cs typeface="Microsoft YaHei" charset="-122"/>
              </a:rPr>
              <a:t>D:</a:t>
            </a:r>
            <a:r>
              <a:rPr lang="zh-CN" altLang="en-US" sz="2400" dirty="0">
                <a:solidFill>
                  <a:srgbClr val="FF0000"/>
                </a:solidFill>
                <a:latin typeface="Microsoft YaHei" charset="-122"/>
                <a:ea typeface="Microsoft YaHei" charset="-122"/>
                <a:cs typeface="Microsoft YaHei" charset="-122"/>
              </a:rPr>
              <a:t>通过比较发现不同国家民族间的民间文学的联系 </a:t>
            </a:r>
          </a:p>
          <a:p>
            <a:pPr>
              <a:lnSpc>
                <a:spcPct val="150000"/>
              </a:lnSpc>
            </a:pPr>
            <a:r>
              <a:rPr lang="en-US" altLang="zh-CN" sz="2400" dirty="0">
                <a:solidFill>
                  <a:srgbClr val="FF0000"/>
                </a:solidFill>
                <a:latin typeface="Microsoft YaHei" charset="-122"/>
                <a:ea typeface="Microsoft YaHei" charset="-122"/>
                <a:cs typeface="Microsoft YaHei" charset="-122"/>
              </a:rPr>
              <a:t>E:</a:t>
            </a:r>
            <a:r>
              <a:rPr lang="zh-CN" altLang="en-US" sz="2400" dirty="0">
                <a:solidFill>
                  <a:srgbClr val="FF0000"/>
                </a:solidFill>
                <a:latin typeface="Microsoft YaHei" charset="-122"/>
                <a:ea typeface="Microsoft YaHei" charset="-122"/>
                <a:cs typeface="Microsoft YaHei" charset="-122"/>
              </a:rPr>
              <a:t>找出不同国家民族间民间文学发展演变的普遍规律</a:t>
            </a:r>
            <a:endParaRPr lang="zh-CN" altLang="en-US" sz="2400" b="0" i="0" dirty="0">
              <a:solidFill>
                <a:srgbClr val="FF0000"/>
              </a:solidFill>
              <a:effectLst/>
              <a:latin typeface="Microsoft YaHei" charset="-122"/>
              <a:ea typeface="Microsoft YaHei" charset="-122"/>
              <a:cs typeface="Microsoft YaHei" charset="-122"/>
            </a:endParaRPr>
          </a:p>
        </p:txBody>
      </p:sp>
      <p:sp>
        <p:nvSpPr>
          <p:cNvPr id="3" name="文本框 2"/>
          <p:cNvSpPr txBox="1"/>
          <p:nvPr/>
        </p:nvSpPr>
        <p:spPr>
          <a:xfrm>
            <a:off x="625642" y="449179"/>
            <a:ext cx="1925053" cy="523220"/>
          </a:xfrm>
          <a:prstGeom prst="rect">
            <a:avLst/>
          </a:prstGeom>
          <a:noFill/>
        </p:spPr>
        <p:txBody>
          <a:bodyPr wrap="square" rtlCol="0">
            <a:spAutoFit/>
          </a:bodyPr>
          <a:lstStyle/>
          <a:p>
            <a:r>
              <a:rPr kumimoji="1" lang="zh-CN" altLang="en-US" sz="2800" dirty="0" smtClean="0">
                <a:latin typeface="Microsoft YaHei" charset="-122"/>
                <a:ea typeface="Microsoft YaHei" charset="-122"/>
                <a:cs typeface="Microsoft YaHei" charset="-122"/>
              </a:rPr>
              <a:t>随堂练习</a:t>
            </a:r>
            <a:endParaRPr kumimoji="1" lang="zh-CN" altLang="en-US" sz="28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648267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a:extLst>
              <a:ext uri="{FF2B5EF4-FFF2-40B4-BE49-F238E27FC236}">
                <a16:creationId xmlns="" xmlns:a16="http://schemas.microsoft.com/office/drawing/2014/main" id="{211749EF-227B-CD4C-999E-FB5634A63615}"/>
              </a:ext>
            </a:extLst>
          </p:cNvPr>
          <p:cNvGrpSpPr/>
          <p:nvPr/>
        </p:nvGrpSpPr>
        <p:grpSpPr>
          <a:xfrm>
            <a:off x="430721" y="800684"/>
            <a:ext cx="10941024" cy="5150664"/>
            <a:chOff x="368728" y="676698"/>
            <a:chExt cx="10941024" cy="5150664"/>
          </a:xfrm>
        </p:grpSpPr>
        <p:grpSp>
          <p:nvGrpSpPr>
            <p:cNvPr id="36" name="组合 35">
              <a:extLst>
                <a:ext uri="{FF2B5EF4-FFF2-40B4-BE49-F238E27FC236}">
                  <a16:creationId xmlns="" xmlns:a16="http://schemas.microsoft.com/office/drawing/2014/main" id="{FF67A24E-89A4-0143-9F57-86A5BBC6596B}"/>
                </a:ext>
              </a:extLst>
            </p:cNvPr>
            <p:cNvGrpSpPr/>
            <p:nvPr/>
          </p:nvGrpSpPr>
          <p:grpSpPr>
            <a:xfrm>
              <a:off x="368728" y="676698"/>
              <a:ext cx="10941024" cy="3334886"/>
              <a:chOff x="-125646" y="1113262"/>
              <a:chExt cx="10941024" cy="3334886"/>
            </a:xfrm>
          </p:grpSpPr>
          <p:sp>
            <p:nvSpPr>
              <p:cNvPr id="3" name="圆角矩形 2">
                <a:extLst>
                  <a:ext uri="{FF2B5EF4-FFF2-40B4-BE49-F238E27FC236}">
                    <a16:creationId xmlns="" xmlns:a16="http://schemas.microsoft.com/office/drawing/2014/main" id="{EC3F5AF2-376F-0844-A51B-07622CD5612F}"/>
                  </a:ext>
                </a:extLst>
              </p:cNvPr>
              <p:cNvSpPr/>
              <p:nvPr/>
            </p:nvSpPr>
            <p:spPr>
              <a:xfrm>
                <a:off x="-125646" y="2561316"/>
                <a:ext cx="4193794" cy="1886832"/>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3600" dirty="0">
                    <a:solidFill>
                      <a:schemeClr val="tx1"/>
                    </a:solidFill>
                    <a:latin typeface="DengXian" panose="02010600030101010101" pitchFamily="2" charset="-122"/>
                    <a:ea typeface="DengXian" panose="02010600030101010101" pitchFamily="2" charset="-122"/>
                  </a:rPr>
                  <a:t>第十六章 </a:t>
                </a:r>
                <a:endParaRPr kumimoji="1" lang="en-US" altLang="zh-CN" sz="3600" dirty="0">
                  <a:solidFill>
                    <a:schemeClr val="tx1"/>
                  </a:solidFill>
                  <a:latin typeface="DengXian" panose="02010600030101010101" pitchFamily="2" charset="-122"/>
                  <a:ea typeface="DengXian" panose="02010600030101010101" pitchFamily="2" charset="-122"/>
                </a:endParaRPr>
              </a:p>
              <a:p>
                <a:pPr algn="ctr"/>
                <a:r>
                  <a:rPr kumimoji="1" lang="zh-CN" altLang="en-US" sz="3600" dirty="0">
                    <a:solidFill>
                      <a:schemeClr val="tx1"/>
                    </a:solidFill>
                    <a:latin typeface="DengXian" panose="02010600030101010101" pitchFamily="2" charset="-122"/>
                    <a:ea typeface="DengXian" panose="02010600030101010101" pitchFamily="2" charset="-122"/>
                  </a:rPr>
                  <a:t>民间文学的鉴赏与研究</a:t>
                </a:r>
                <a:endParaRPr kumimoji="1" lang="en-US" altLang="zh-CN" sz="3600" dirty="0">
                  <a:solidFill>
                    <a:schemeClr val="tx1"/>
                  </a:solidFill>
                  <a:latin typeface="DengXian" panose="02010600030101010101" pitchFamily="2" charset="-122"/>
                  <a:ea typeface="DengXian" panose="02010600030101010101" pitchFamily="2" charset="-122"/>
                </a:endParaRPr>
              </a:p>
            </p:txBody>
          </p:sp>
          <p:sp>
            <p:nvSpPr>
              <p:cNvPr id="9" name="圆角矩形 8">
                <a:extLst>
                  <a:ext uri="{FF2B5EF4-FFF2-40B4-BE49-F238E27FC236}">
                    <a16:creationId xmlns="" xmlns:a16="http://schemas.microsoft.com/office/drawing/2014/main" id="{C5B71DDD-B67F-BB44-982E-9606408DF879}"/>
                  </a:ext>
                </a:extLst>
              </p:cNvPr>
              <p:cNvSpPr/>
              <p:nvPr/>
            </p:nvSpPr>
            <p:spPr>
              <a:xfrm>
                <a:off x="4678049" y="1113262"/>
                <a:ext cx="613732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第一节 民间文学的鉴赏</a:t>
                </a:r>
              </a:p>
            </p:txBody>
          </p:sp>
          <p:sp>
            <p:nvSpPr>
              <p:cNvPr id="10" name="圆角矩形 9">
                <a:extLst>
                  <a:ext uri="{FF2B5EF4-FFF2-40B4-BE49-F238E27FC236}">
                    <a16:creationId xmlns="" xmlns:a16="http://schemas.microsoft.com/office/drawing/2014/main" id="{74213CE4-F95E-0B4F-9ED7-66AA0EC54EC0}"/>
                  </a:ext>
                </a:extLst>
              </p:cNvPr>
              <p:cNvSpPr/>
              <p:nvPr/>
            </p:nvSpPr>
            <p:spPr>
              <a:xfrm>
                <a:off x="4810651" y="2129169"/>
                <a:ext cx="5744635"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第二节 民间文学的比较研究</a:t>
                </a:r>
              </a:p>
            </p:txBody>
          </p:sp>
          <p:sp>
            <p:nvSpPr>
              <p:cNvPr id="11" name="圆角矩形 10">
                <a:extLst>
                  <a:ext uri="{FF2B5EF4-FFF2-40B4-BE49-F238E27FC236}">
                    <a16:creationId xmlns="" xmlns:a16="http://schemas.microsoft.com/office/drawing/2014/main" id="{0215B883-6253-8449-A953-2792DF534019}"/>
                  </a:ext>
                </a:extLst>
              </p:cNvPr>
              <p:cNvSpPr/>
              <p:nvPr/>
            </p:nvSpPr>
            <p:spPr>
              <a:xfrm>
                <a:off x="4810651" y="3024834"/>
                <a:ext cx="5744634" cy="932041"/>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bg1"/>
                    </a:solidFill>
                    <a:latin typeface="DengXian" panose="02010600030101010101" pitchFamily="2" charset="-122"/>
                    <a:ea typeface="DengXian" panose="02010600030101010101" pitchFamily="2" charset="-122"/>
                  </a:rPr>
                  <a:t>第三节 历史地理学派的民间叙事文学研究</a:t>
                </a:r>
              </a:p>
            </p:txBody>
          </p:sp>
          <p:cxnSp>
            <p:nvCxnSpPr>
              <p:cNvPr id="20" name="直线连接符 19">
                <a:extLst>
                  <a:ext uri="{FF2B5EF4-FFF2-40B4-BE49-F238E27FC236}">
                    <a16:creationId xmlns="" xmlns:a16="http://schemas.microsoft.com/office/drawing/2014/main" id="{2E56B57E-A19F-4B44-AB34-B35D23F9C872}"/>
                  </a:ext>
                </a:extLst>
              </p:cNvPr>
              <p:cNvCxnSpPr>
                <a:cxnSpLocks/>
                <a:stCxn id="3" idx="3"/>
                <a:endCxn id="9" idx="1"/>
              </p:cNvCxnSpPr>
              <p:nvPr/>
            </p:nvCxnSpPr>
            <p:spPr>
              <a:xfrm flipV="1">
                <a:off x="4068148" y="1414749"/>
                <a:ext cx="609901" cy="20899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a:extLst>
                  <a:ext uri="{FF2B5EF4-FFF2-40B4-BE49-F238E27FC236}">
                    <a16:creationId xmlns="" xmlns:a16="http://schemas.microsoft.com/office/drawing/2014/main" id="{A4A1488C-75DF-9B4C-9E26-CBFD89D282C5}"/>
                  </a:ext>
                </a:extLst>
              </p:cNvPr>
              <p:cNvCxnSpPr>
                <a:cxnSpLocks/>
                <a:stCxn id="3" idx="3"/>
                <a:endCxn id="10" idx="1"/>
              </p:cNvCxnSpPr>
              <p:nvPr/>
            </p:nvCxnSpPr>
            <p:spPr>
              <a:xfrm flipV="1">
                <a:off x="4068148" y="2426498"/>
                <a:ext cx="742503" cy="10782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a:extLst>
                  <a:ext uri="{FF2B5EF4-FFF2-40B4-BE49-F238E27FC236}">
                    <a16:creationId xmlns="" xmlns:a16="http://schemas.microsoft.com/office/drawing/2014/main" id="{25D2EFA0-9CDE-3447-873C-47F8EBC4E40C}"/>
                  </a:ext>
                </a:extLst>
              </p:cNvPr>
              <p:cNvCxnSpPr>
                <a:cxnSpLocks/>
                <a:stCxn id="3" idx="3"/>
                <a:endCxn id="11" idx="1"/>
              </p:cNvCxnSpPr>
              <p:nvPr/>
            </p:nvCxnSpPr>
            <p:spPr>
              <a:xfrm flipV="1">
                <a:off x="4068148" y="3490855"/>
                <a:ext cx="742503" cy="13877"/>
              </a:xfrm>
              <a:prstGeom prst="line">
                <a:avLst/>
              </a:prstGeom>
            </p:spPr>
            <p:style>
              <a:lnRef idx="1">
                <a:schemeClr val="accent1"/>
              </a:lnRef>
              <a:fillRef idx="0">
                <a:schemeClr val="accent1"/>
              </a:fillRef>
              <a:effectRef idx="0">
                <a:schemeClr val="accent1"/>
              </a:effectRef>
              <a:fontRef idx="minor">
                <a:schemeClr val="tx1"/>
              </a:fontRef>
            </p:style>
          </p:cxnSp>
        </p:grpSp>
        <p:sp>
          <p:nvSpPr>
            <p:cNvPr id="18" name="圆角矩形 17">
              <a:extLst>
                <a:ext uri="{FF2B5EF4-FFF2-40B4-BE49-F238E27FC236}">
                  <a16:creationId xmlns="" xmlns:a16="http://schemas.microsoft.com/office/drawing/2014/main" id="{ED435A5A-2406-B24F-B3EF-73D9C29C8ED3}"/>
                </a:ext>
              </a:extLst>
            </p:cNvPr>
            <p:cNvSpPr/>
            <p:nvPr/>
          </p:nvSpPr>
          <p:spPr>
            <a:xfrm>
              <a:off x="5368771" y="3817640"/>
              <a:ext cx="5744635"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第四节 文化人类学与民间文学研究</a:t>
              </a:r>
            </a:p>
          </p:txBody>
        </p:sp>
        <p:sp>
          <p:nvSpPr>
            <p:cNvPr id="19" name="圆角矩形 18">
              <a:extLst>
                <a:ext uri="{FF2B5EF4-FFF2-40B4-BE49-F238E27FC236}">
                  <a16:creationId xmlns="" xmlns:a16="http://schemas.microsoft.com/office/drawing/2014/main" id="{B068998A-7DC5-F54A-A4FB-86329FDF16CA}"/>
                </a:ext>
              </a:extLst>
            </p:cNvPr>
            <p:cNvSpPr/>
            <p:nvPr/>
          </p:nvSpPr>
          <p:spPr>
            <a:xfrm>
              <a:off x="5368769" y="4819161"/>
              <a:ext cx="5744635" cy="1008201"/>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第五节 从事民间文学研究评论的基本要求</a:t>
              </a:r>
            </a:p>
          </p:txBody>
        </p:sp>
        <p:cxnSp>
          <p:nvCxnSpPr>
            <p:cNvPr id="29" name="直线连接符 28">
              <a:extLst>
                <a:ext uri="{FF2B5EF4-FFF2-40B4-BE49-F238E27FC236}">
                  <a16:creationId xmlns="" xmlns:a16="http://schemas.microsoft.com/office/drawing/2014/main" id="{FAB58419-ABAC-294C-8B50-A7BEA6104ABC}"/>
                </a:ext>
              </a:extLst>
            </p:cNvPr>
            <p:cNvCxnSpPr>
              <a:cxnSpLocks/>
              <a:stCxn id="3" idx="3"/>
              <a:endCxn id="18" idx="1"/>
            </p:cNvCxnSpPr>
            <p:nvPr/>
          </p:nvCxnSpPr>
          <p:spPr>
            <a:xfrm>
              <a:off x="4562522" y="3068168"/>
              <a:ext cx="806249" cy="1046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线连接符 31">
              <a:extLst>
                <a:ext uri="{FF2B5EF4-FFF2-40B4-BE49-F238E27FC236}">
                  <a16:creationId xmlns="" xmlns:a16="http://schemas.microsoft.com/office/drawing/2014/main" id="{6667326B-1917-CC4A-9C5A-1A2C6EE61A10}"/>
                </a:ext>
              </a:extLst>
            </p:cNvPr>
            <p:cNvCxnSpPr>
              <a:cxnSpLocks/>
              <a:stCxn id="3" idx="3"/>
              <a:endCxn id="19" idx="1"/>
            </p:cNvCxnSpPr>
            <p:nvPr/>
          </p:nvCxnSpPr>
          <p:spPr>
            <a:xfrm>
              <a:off x="4562522" y="3068168"/>
              <a:ext cx="806247" cy="2255094"/>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847158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233580" y="1585836"/>
            <a:ext cx="11441430" cy="3416320"/>
          </a:xfrm>
          <a:prstGeom prst="rect">
            <a:avLst/>
          </a:prstGeom>
          <a:noFill/>
          <a:ln w="9525">
            <a:noFill/>
            <a:miter lim="800000"/>
          </a:ln>
          <a:effectLst/>
        </p:spPr>
        <p:txBody>
          <a:bodyPr vert="horz" wrap="square" lIns="91440" tIns="45720" rIns="91440" bIns="45720" numCol="1" anchor="ctr" anchorCtr="0" compatLnSpc="1">
            <a:spAutoFit/>
          </a:bodyPr>
          <a:lstStyle/>
          <a:p>
            <a:pPr marL="342900" marR="0" lvl="0" indent="-342900" algn="l" defTabSz="914400" rtl="0" eaLnBrk="1" fontAlgn="base" latinLnBrk="0" hangingPunct="0">
              <a:lnSpc>
                <a:spcPct val="200000"/>
              </a:lnSpc>
              <a:spcBef>
                <a:spcPct val="0"/>
              </a:spcBef>
              <a:spcAft>
                <a:spcPct val="0"/>
              </a:spcAft>
              <a:buClrTx/>
              <a:buSzTx/>
              <a:buFont typeface="Wingdings" panose="05000000000000000000" charset="0"/>
              <a:buChar char=""/>
              <a:tabLst/>
              <a:defRPr/>
            </a:pPr>
            <a:r>
              <a:rPr kumimoji="0" lang="en-US" altLang="zh-CN" sz="240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rPr>
              <a:t>1.</a:t>
            </a:r>
            <a:r>
              <a:rPr kumimoji="0" lang="zh-CN" altLang="en-US" sz="240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rPr>
              <a:t>研究</a:t>
            </a:r>
            <a:r>
              <a:rPr kumimoji="0" lang="zh-CN" altLang="en-US" sz="240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rPr>
              <a:t>民间文学自己</a:t>
            </a:r>
            <a:r>
              <a:rPr kumimoji="0" lang="zh-CN" altLang="en-US" sz="240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的一套</a:t>
            </a:r>
            <a:r>
              <a:rPr kumimoji="0" lang="zh-CN" altLang="en-US" sz="240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rPr>
              <a:t>方法：</a:t>
            </a:r>
            <a:r>
              <a:rPr kumimoji="0" lang="zh-CN" altLang="en-US" sz="2400" i="0" u="none" strike="noStrike" kern="120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Calibri" panose="020F0502020204030204" charset="0"/>
              </a:rPr>
              <a:t>芬兰</a:t>
            </a:r>
            <a:r>
              <a:rPr kumimoji="0" lang="zh-CN" altLang="en-US" sz="24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人</a:t>
            </a:r>
            <a:r>
              <a:rPr kumimoji="0" lang="zh-CN" altLang="en-US" sz="240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发明出来的</a:t>
            </a:r>
            <a:r>
              <a:rPr kumimoji="0" lang="zh-CN" altLang="en-US" sz="240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endParaRPr kumimoji="0" lang="en-US" altLang="zh-CN" sz="240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342900" marR="0" lvl="0" indent="-342900" algn="l" defTabSz="914400" rtl="0" eaLnBrk="1" fontAlgn="base" latinLnBrk="0" hangingPunct="0">
              <a:lnSpc>
                <a:spcPct val="200000"/>
              </a:lnSpc>
              <a:spcBef>
                <a:spcPct val="0"/>
              </a:spcBef>
              <a:spcAft>
                <a:spcPct val="0"/>
              </a:spcAft>
              <a:buClrTx/>
              <a:buSzTx/>
              <a:buFont typeface="Wingdings" panose="05000000000000000000" charset="0"/>
              <a:buChar char=""/>
              <a:tabLst/>
              <a:defRPr/>
            </a:pPr>
            <a:endParaRPr kumimoji="0" lang="zh-CN" altLang="en-US" sz="240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342900" marR="0" lvl="0" indent="-342900" algn="l" defTabSz="914400" rtl="0" eaLnBrk="1" fontAlgn="base" latinLnBrk="0" hangingPunct="0">
              <a:lnSpc>
                <a:spcPct val="200000"/>
              </a:lnSpc>
              <a:spcBef>
                <a:spcPct val="0"/>
              </a:spcBef>
              <a:spcAft>
                <a:spcPct val="0"/>
              </a:spcAft>
              <a:buClrTx/>
              <a:buSzTx/>
              <a:buFont typeface="Wingdings" panose="05000000000000000000" charset="0"/>
              <a:buChar char=""/>
              <a:tabLst/>
              <a:defRPr/>
            </a:pPr>
            <a:r>
              <a:rPr kumimoji="0" lang="zh-CN" altLang="en-US" sz="2000" b="0" i="0" u="none" strike="noStrike" kern="1200" cap="none" spc="0" normalizeH="0" baseline="0" noProof="0" dirty="0">
                <a:ln>
                  <a:noFill/>
                </a:ln>
                <a:solidFill>
                  <a:prstClr val="black"/>
                </a:solidFill>
                <a:effectLst/>
                <a:uLnTx/>
                <a:uFillTx/>
                <a:latin typeface="KaiTi" charset="-122"/>
                <a:ea typeface="KaiTi" charset="-122"/>
                <a:cs typeface="KaiTi" charset="-122"/>
              </a:rPr>
              <a:t>芬兰独立后为了复兴本民族的文化传统，有关学人采录整理了一部长篇英雄史诗</a:t>
            </a:r>
            <a:r>
              <a:rPr kumimoji="0" lang="zh-CN" altLang="en-US" sz="2000" b="0" i="0" u="none" strike="noStrike" kern="1200" cap="none" spc="0" normalizeH="0" baseline="0" noProof="0" dirty="0">
                <a:ln>
                  <a:noFill/>
                </a:ln>
                <a:solidFill>
                  <a:srgbClr val="FF0000"/>
                </a:solidFill>
                <a:effectLst/>
                <a:uLnTx/>
                <a:uFillTx/>
                <a:latin typeface="KaiTi" charset="-122"/>
                <a:ea typeface="KaiTi" charset="-122"/>
                <a:cs typeface="KaiTi" charset="-122"/>
              </a:rPr>
              <a:t>《卡勒瓦拉》</a:t>
            </a:r>
            <a:r>
              <a:rPr kumimoji="0" lang="zh-CN" altLang="en-US" sz="2000" b="0" i="0" u="none" strike="noStrike" kern="1200" cap="none" spc="0" normalizeH="0" baseline="0" noProof="0" dirty="0">
                <a:ln>
                  <a:noFill/>
                </a:ln>
                <a:solidFill>
                  <a:prstClr val="black"/>
                </a:solidFill>
                <a:effectLst/>
                <a:uLnTx/>
                <a:uFillTx/>
                <a:latin typeface="KaiTi" charset="-122"/>
                <a:ea typeface="KaiTi" charset="-122"/>
                <a:cs typeface="KaiTi" charset="-122"/>
              </a:rPr>
              <a:t>，由此兴起采录和研究民间口头文学的热潮，逐渐转向对民间故事的比较研究，并在研究中使他们创立的历史地理方法不断完善。</a:t>
            </a:r>
            <a:r>
              <a:rPr kumimoji="0" lang="zh-CN" altLang="en-US" sz="2000" i="0" u="none" strike="noStrike" kern="1200" cap="none" spc="0" normalizeH="0" baseline="0" noProof="0" dirty="0">
                <a:ln>
                  <a:noFill/>
                </a:ln>
                <a:solidFill>
                  <a:prstClr val="black"/>
                </a:solidFill>
                <a:effectLst/>
                <a:uLnTx/>
                <a:uFillTx/>
                <a:latin typeface="KaiTi" charset="-122"/>
                <a:ea typeface="KaiTi" charset="-122"/>
                <a:cs typeface="KaiTi" charset="-122"/>
              </a:rPr>
              <a:t>这就是</a:t>
            </a:r>
            <a:r>
              <a:rPr kumimoji="0" lang="zh-CN" altLang="en-US" sz="2000" b="1" i="0" u="none" strike="noStrike" kern="1200" cap="none" spc="0" normalizeH="0" baseline="0" noProof="0" dirty="0">
                <a:ln>
                  <a:noFill/>
                </a:ln>
                <a:solidFill>
                  <a:srgbClr val="FF0000"/>
                </a:solidFill>
                <a:effectLst/>
                <a:uLnTx/>
                <a:uFillTx/>
                <a:latin typeface="KaiTi" charset="-122"/>
                <a:ea typeface="KaiTi" charset="-122"/>
                <a:cs typeface="KaiTi" charset="-122"/>
              </a:rPr>
              <a:t>历史地理学派的方法</a:t>
            </a:r>
            <a:r>
              <a:rPr kumimoji="0" lang="zh-CN" altLang="en-US" sz="2000" b="1" i="0" u="none" strike="noStrike" kern="1200" cap="none" spc="0" normalizeH="0" baseline="0" noProof="0" dirty="0" smtClean="0">
                <a:ln>
                  <a:noFill/>
                </a:ln>
                <a:solidFill>
                  <a:prstClr val="black"/>
                </a:solidFill>
                <a:effectLst/>
                <a:uLnTx/>
                <a:uFillTx/>
                <a:latin typeface="KaiTi" charset="-122"/>
                <a:ea typeface="KaiTi" charset="-122"/>
                <a:cs typeface="KaiTi" charset="-122"/>
              </a:rPr>
              <a:t>。</a:t>
            </a:r>
            <a:endParaRPr kumimoji="0" lang="zh-CN" altLang="en-US" sz="2000" b="1" i="0" u="none" strike="noStrike" kern="1200" cap="none" spc="0" normalizeH="0" baseline="0" noProof="0" dirty="0">
              <a:ln>
                <a:noFill/>
              </a:ln>
              <a:solidFill>
                <a:prstClr val="black"/>
              </a:solidFill>
              <a:effectLst/>
              <a:uLnTx/>
              <a:uFillTx/>
              <a:latin typeface="KaiTi" charset="-122"/>
              <a:ea typeface="KaiTi" charset="-122"/>
              <a:cs typeface="KaiTi" charset="-122"/>
            </a:endParaRPr>
          </a:p>
        </p:txBody>
      </p:sp>
      <p:sp>
        <p:nvSpPr>
          <p:cNvPr id="5" name="矩形 4"/>
          <p:cNvSpPr/>
          <p:nvPr/>
        </p:nvSpPr>
        <p:spPr>
          <a:xfrm>
            <a:off x="0" y="262103"/>
            <a:ext cx="4406110" cy="692497"/>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lang="en-US" altLang="zh-CN" sz="2600" b="1" dirty="0" smtClean="0">
                <a:solidFill>
                  <a:srgbClr val="0070C0"/>
                </a:solidFill>
                <a:latin typeface="微软雅黑" panose="020B0503020204020204" charset="-122"/>
                <a:ea typeface="微软雅黑" panose="020B0503020204020204" charset="-122"/>
                <a:cs typeface="Calibri" panose="020F0502020204030204" charset="0"/>
              </a:rPr>
              <a:t>16.3.</a:t>
            </a:r>
            <a:r>
              <a:rPr kumimoji="0" lang="zh-CN" altLang="en-US" sz="26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rPr>
              <a:t>历史</a:t>
            </a:r>
            <a:r>
              <a:rPr kumimoji="0" lang="zh-CN" altLang="en-US"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地理研究法</a:t>
            </a:r>
          </a:p>
        </p:txBody>
      </p:sp>
      <p:sp>
        <p:nvSpPr>
          <p:cNvPr id="24" name="五边形 23"/>
          <p:cNvSpPr/>
          <p:nvPr/>
        </p:nvSpPr>
        <p:spPr>
          <a:xfrm flipH="1">
            <a:off x="4136205" y="427894"/>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pic>
        <p:nvPicPr>
          <p:cNvPr id="2" name="图片 1"/>
          <p:cNvPicPr>
            <a:picLocks noChangeAspect="1"/>
          </p:cNvPicPr>
          <p:nvPr/>
        </p:nvPicPr>
        <p:blipFill>
          <a:blip r:embed="rId3"/>
          <a:stretch>
            <a:fillRect/>
          </a:stretch>
        </p:blipFill>
        <p:spPr>
          <a:xfrm>
            <a:off x="8633838" y="32553"/>
            <a:ext cx="3558161" cy="1753905"/>
          </a:xfrm>
          <a:prstGeom prst="rect">
            <a:avLst/>
          </a:prstGeom>
        </p:spPr>
      </p:pic>
    </p:spTree>
    <p:custDataLst>
      <p:tags r:id="rId1"/>
    </p:custDataLst>
    <p:extLst>
      <p:ext uri="{BB962C8B-B14F-4D97-AF65-F5344CB8AC3E}">
        <p14:creationId xmlns:p14="http://schemas.microsoft.com/office/powerpoint/2010/main" val="28000948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233580" y="1031839"/>
            <a:ext cx="11441430" cy="4524315"/>
          </a:xfrm>
          <a:prstGeom prst="rect">
            <a:avLst/>
          </a:prstGeom>
          <a:noFill/>
          <a:ln w="9525">
            <a:noFill/>
            <a:miter lim="800000"/>
          </a:ln>
          <a:effectLst/>
        </p:spPr>
        <p:txBody>
          <a:bodyPr vert="horz" wrap="square" lIns="91440" tIns="45720" rIns="91440" bIns="45720" numCol="1" anchor="ctr" anchorCtr="0" compatLnSpc="1">
            <a:spAutoFit/>
          </a:bodyPr>
          <a:lstStyle/>
          <a:p>
            <a:pPr marL="342900" marR="0" lvl="0" indent="-342900" algn="l" defTabSz="914400" rtl="0" eaLnBrk="1" fontAlgn="base" latinLnBrk="0" hangingPunct="0">
              <a:lnSpc>
                <a:spcPct val="200000"/>
              </a:lnSpc>
              <a:spcBef>
                <a:spcPct val="0"/>
              </a:spcBef>
              <a:spcAft>
                <a:spcPct val="0"/>
              </a:spcAft>
              <a:buClrTx/>
              <a:buSzTx/>
              <a:buFont typeface="Wingdings" panose="05000000000000000000" charset="0"/>
              <a:buChar char=""/>
              <a:tabLst/>
              <a:defRPr/>
            </a:pPr>
            <a:r>
              <a:rPr kumimoji="0" lang="en-US" altLang="zh-CN" sz="240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rPr>
              <a:t>1.</a:t>
            </a:r>
            <a:r>
              <a:rPr kumimoji="0" lang="zh-CN" altLang="en-US" sz="240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rPr>
              <a:t>研究</a:t>
            </a:r>
            <a:r>
              <a:rPr kumimoji="0" lang="zh-CN" altLang="en-US" sz="240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rPr>
              <a:t>民间文学自己</a:t>
            </a:r>
            <a:r>
              <a:rPr kumimoji="0" lang="zh-CN" altLang="en-US" sz="240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的一套</a:t>
            </a:r>
            <a:r>
              <a:rPr kumimoji="0" lang="zh-CN" altLang="en-US" sz="240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rPr>
              <a:t>方法：</a:t>
            </a:r>
            <a:r>
              <a:rPr kumimoji="0" lang="zh-CN" altLang="en-US" sz="2400" i="0" u="none" strike="noStrike" kern="120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Calibri" panose="020F0502020204030204" charset="0"/>
              </a:rPr>
              <a:t>芬兰</a:t>
            </a:r>
            <a:r>
              <a:rPr kumimoji="0" lang="zh-CN" altLang="en-US" sz="24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人</a:t>
            </a:r>
            <a:r>
              <a:rPr kumimoji="0" lang="zh-CN" altLang="en-US" sz="240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发明出来的</a:t>
            </a:r>
            <a:r>
              <a:rPr kumimoji="0" lang="zh-CN" altLang="en-US" sz="240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endParaRPr kumimoji="0" lang="en-US" altLang="zh-CN" sz="240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342900" marR="0" lvl="0" indent="-342900" algn="l" defTabSz="914400" rtl="0" eaLnBrk="1" fontAlgn="base" latinLnBrk="0" hangingPunct="0">
              <a:lnSpc>
                <a:spcPct val="200000"/>
              </a:lnSpc>
              <a:spcBef>
                <a:spcPct val="0"/>
              </a:spcBef>
              <a:spcAft>
                <a:spcPct val="0"/>
              </a:spcAft>
              <a:buClrTx/>
              <a:buSzTx/>
              <a:buFont typeface="Wingdings" panose="05000000000000000000" charset="0"/>
              <a:buChar char=""/>
              <a:tabLst/>
              <a:defRPr/>
            </a:pPr>
            <a:endParaRPr lang="en-US" altLang="zh-CN" sz="2400" dirty="0">
              <a:solidFill>
                <a:prstClr val="black"/>
              </a:solidFill>
              <a:latin typeface="微软雅黑" panose="020B0503020204020204" charset="-122"/>
              <a:ea typeface="微软雅黑" panose="020B0503020204020204" charset="-122"/>
              <a:cs typeface="Calibri" panose="020F0502020204030204" charset="0"/>
            </a:endParaRPr>
          </a:p>
          <a:p>
            <a:pPr marL="342900" indent="-342900" fontAlgn="base" hangingPunct="0">
              <a:lnSpc>
                <a:spcPct val="200000"/>
              </a:lnSpc>
              <a:spcBef>
                <a:spcPct val="0"/>
              </a:spcBef>
              <a:spcAft>
                <a:spcPct val="0"/>
              </a:spcAft>
              <a:buFont typeface="Wingdings" panose="05000000000000000000" charset="0"/>
              <a:buChar char=""/>
              <a:defRPr/>
            </a:pPr>
            <a:r>
              <a:rPr lang="en-US" altLang="zh-CN" sz="2400" dirty="0" smtClean="0">
                <a:solidFill>
                  <a:prstClr val="black"/>
                </a:solidFill>
                <a:latin typeface="微软雅黑" panose="020B0503020204020204" charset="-122"/>
                <a:ea typeface="微软雅黑" panose="020B0503020204020204" charset="-122"/>
                <a:cs typeface="Calibri" panose="020F0502020204030204" charset="0"/>
              </a:rPr>
              <a:t>2.</a:t>
            </a:r>
            <a:r>
              <a:rPr lang="zh-CN" altLang="en-US" sz="2400" dirty="0" smtClean="0">
                <a:solidFill>
                  <a:prstClr val="black"/>
                </a:solidFill>
                <a:latin typeface="微软雅黑" panose="020B0503020204020204" charset="-122"/>
                <a:ea typeface="微软雅黑" panose="020B0503020204020204" charset="-122"/>
                <a:cs typeface="Calibri" panose="020F0502020204030204" charset="0"/>
              </a:rPr>
              <a:t>由</a:t>
            </a:r>
            <a:r>
              <a:rPr lang="zh-CN" altLang="en-US" sz="2400" dirty="0">
                <a:solidFill>
                  <a:srgbClr val="FF0000"/>
                </a:solidFill>
                <a:latin typeface="微软雅黑" panose="020B0503020204020204" charset="-122"/>
                <a:ea typeface="微软雅黑" panose="020B0503020204020204" charset="-122"/>
                <a:cs typeface="Calibri" panose="020F0502020204030204" charset="0"/>
              </a:rPr>
              <a:t>阿尔奈</a:t>
            </a:r>
            <a:r>
              <a:rPr lang="zh-CN" altLang="en-US" sz="2400" dirty="0">
                <a:solidFill>
                  <a:prstClr val="black"/>
                </a:solidFill>
                <a:latin typeface="微软雅黑" panose="020B0503020204020204" charset="-122"/>
                <a:ea typeface="微软雅黑" panose="020B0503020204020204" charset="-122"/>
                <a:cs typeface="Calibri" panose="020F0502020204030204" charset="0"/>
              </a:rPr>
              <a:t>编撰，经汤普森增订的</a:t>
            </a:r>
            <a:r>
              <a:rPr lang="en-US" altLang="zh-CN" sz="2400" dirty="0">
                <a:solidFill>
                  <a:prstClr val="black"/>
                </a:solidFill>
                <a:latin typeface="微软雅黑" panose="020B0503020204020204" charset="-122"/>
                <a:ea typeface="微软雅黑" panose="020B0503020204020204" charset="-122"/>
                <a:cs typeface="Calibri" panose="020F0502020204030204" charset="0"/>
              </a:rPr>
              <a:t>《</a:t>
            </a:r>
            <a:r>
              <a:rPr lang="zh-CN" altLang="en-US" sz="2400" dirty="0">
                <a:solidFill>
                  <a:prstClr val="black"/>
                </a:solidFill>
                <a:latin typeface="微软雅黑" panose="020B0503020204020204" charset="-122"/>
                <a:ea typeface="微软雅黑" panose="020B0503020204020204" charset="-122"/>
                <a:cs typeface="Calibri" panose="020F0502020204030204" charset="0"/>
              </a:rPr>
              <a:t>民间故事类型索引</a:t>
            </a:r>
            <a:r>
              <a:rPr lang="en-US" altLang="zh-CN" sz="2400" dirty="0">
                <a:solidFill>
                  <a:prstClr val="black"/>
                </a:solidFill>
                <a:latin typeface="微软雅黑" panose="020B0503020204020204" charset="-122"/>
                <a:ea typeface="微软雅黑" panose="020B0503020204020204" charset="-122"/>
                <a:cs typeface="Calibri" panose="020F0502020204030204" charset="0"/>
              </a:rPr>
              <a:t>》</a:t>
            </a:r>
            <a:r>
              <a:rPr lang="zh-CN" altLang="en-US" sz="2400" dirty="0">
                <a:solidFill>
                  <a:prstClr val="black"/>
                </a:solidFill>
                <a:latin typeface="微软雅黑" panose="020B0503020204020204" charset="-122"/>
                <a:ea typeface="微软雅黑" panose="020B0503020204020204" charset="-122"/>
                <a:cs typeface="Calibri" panose="020F0502020204030204" charset="0"/>
              </a:rPr>
              <a:t>（简称</a:t>
            </a:r>
            <a:r>
              <a:rPr lang="en-US" altLang="zh-CN" sz="2400" dirty="0">
                <a:solidFill>
                  <a:srgbClr val="FF0000"/>
                </a:solidFill>
                <a:latin typeface="微软雅黑" panose="020B0503020204020204" charset="-122"/>
                <a:ea typeface="微软雅黑" panose="020B0503020204020204" charset="-122"/>
                <a:cs typeface="Calibri" panose="020F0502020204030204" charset="0"/>
              </a:rPr>
              <a:t>AT</a:t>
            </a:r>
            <a:r>
              <a:rPr lang="zh-CN" altLang="en-US" sz="2400" dirty="0">
                <a:solidFill>
                  <a:srgbClr val="FF0000"/>
                </a:solidFill>
                <a:latin typeface="微软雅黑" panose="020B0503020204020204" charset="-122"/>
                <a:ea typeface="微软雅黑" panose="020B0503020204020204" charset="-122"/>
                <a:cs typeface="Calibri" panose="020F0502020204030204" charset="0"/>
              </a:rPr>
              <a:t>分类法</a:t>
            </a:r>
            <a:r>
              <a:rPr lang="zh-CN" altLang="en-US" sz="2400" dirty="0">
                <a:solidFill>
                  <a:prstClr val="black"/>
                </a:solidFill>
                <a:latin typeface="微软雅黑" panose="020B0503020204020204" charset="-122"/>
                <a:ea typeface="微软雅黑" panose="020B0503020204020204" charset="-122"/>
                <a:cs typeface="Calibri" panose="020F0502020204030204" charset="0"/>
              </a:rPr>
              <a:t>），现已成为检索世界民间故事的通用工具书。</a:t>
            </a:r>
          </a:p>
          <a:p>
            <a:pPr marL="342900" marR="0" lvl="0" indent="-342900" algn="l" defTabSz="914400" rtl="0" eaLnBrk="1" fontAlgn="base" latinLnBrk="0" hangingPunct="0">
              <a:lnSpc>
                <a:spcPct val="200000"/>
              </a:lnSpc>
              <a:spcBef>
                <a:spcPct val="0"/>
              </a:spcBef>
              <a:spcAft>
                <a:spcPct val="0"/>
              </a:spcAft>
              <a:buClrTx/>
              <a:buSzTx/>
              <a:buFont typeface="Wingdings" panose="05000000000000000000" charset="0"/>
              <a:buChar char=""/>
              <a:tabLst/>
              <a:defRPr/>
            </a:pPr>
            <a:endParaRPr kumimoji="0" lang="en-US" altLang="zh-CN" sz="240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342900" marR="0" lvl="0" indent="-342900" algn="l" defTabSz="914400" rtl="0" eaLnBrk="1" fontAlgn="base" latinLnBrk="0" hangingPunct="0">
              <a:lnSpc>
                <a:spcPct val="200000"/>
              </a:lnSpc>
              <a:spcBef>
                <a:spcPct val="0"/>
              </a:spcBef>
              <a:spcAft>
                <a:spcPct val="0"/>
              </a:spcAft>
              <a:buClrTx/>
              <a:buSzTx/>
              <a:buFont typeface="Wingdings" panose="05000000000000000000" charset="0"/>
              <a:buChar char=""/>
              <a:tabLst/>
              <a:defRPr/>
            </a:pPr>
            <a:endParaRPr kumimoji="0" lang="zh-CN" altLang="en-US" sz="240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p:txBody>
      </p:sp>
      <p:sp>
        <p:nvSpPr>
          <p:cNvPr id="5" name="矩形 4"/>
          <p:cNvSpPr/>
          <p:nvPr/>
        </p:nvSpPr>
        <p:spPr>
          <a:xfrm>
            <a:off x="0" y="262103"/>
            <a:ext cx="4406110" cy="692497"/>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lang="en-US" altLang="zh-CN" sz="2600" b="1" dirty="0" smtClean="0">
                <a:solidFill>
                  <a:srgbClr val="0070C0"/>
                </a:solidFill>
                <a:latin typeface="微软雅黑" panose="020B0503020204020204" charset="-122"/>
                <a:ea typeface="微软雅黑" panose="020B0503020204020204" charset="-122"/>
                <a:cs typeface="Calibri" panose="020F0502020204030204" charset="0"/>
              </a:rPr>
              <a:t>16.3.</a:t>
            </a:r>
            <a:r>
              <a:rPr kumimoji="0" lang="zh-CN" altLang="en-US" sz="26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rPr>
              <a:t>历史</a:t>
            </a:r>
            <a:r>
              <a:rPr kumimoji="0" lang="zh-CN" altLang="en-US"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地理研究法</a:t>
            </a:r>
          </a:p>
        </p:txBody>
      </p:sp>
      <p:sp>
        <p:nvSpPr>
          <p:cNvPr id="24" name="五边形 23"/>
          <p:cNvSpPr/>
          <p:nvPr/>
        </p:nvSpPr>
        <p:spPr>
          <a:xfrm flipH="1">
            <a:off x="4136205" y="427894"/>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pic>
        <p:nvPicPr>
          <p:cNvPr id="2" name="图片 1"/>
          <p:cNvPicPr>
            <a:picLocks noChangeAspect="1"/>
          </p:cNvPicPr>
          <p:nvPr/>
        </p:nvPicPr>
        <p:blipFill>
          <a:blip r:embed="rId3"/>
          <a:stretch>
            <a:fillRect/>
          </a:stretch>
        </p:blipFill>
        <p:spPr>
          <a:xfrm>
            <a:off x="8633838" y="32553"/>
            <a:ext cx="3558161" cy="1753905"/>
          </a:xfrm>
          <a:prstGeom prst="rect">
            <a:avLst/>
          </a:prstGeom>
        </p:spPr>
      </p:pic>
    </p:spTree>
    <p:custDataLst>
      <p:tags r:id="rId1"/>
    </p:custDataLst>
    <p:extLst>
      <p:ext uri="{BB962C8B-B14F-4D97-AF65-F5344CB8AC3E}">
        <p14:creationId xmlns:p14="http://schemas.microsoft.com/office/powerpoint/2010/main" val="16902010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442127" y="1120391"/>
            <a:ext cx="11441430" cy="3046988"/>
          </a:xfrm>
          <a:prstGeom prst="rect">
            <a:avLst/>
          </a:prstGeom>
          <a:noFill/>
          <a:ln w="9525">
            <a:noFill/>
            <a:miter lim="800000"/>
          </a:ln>
          <a:effectLst/>
        </p:spPr>
        <p:txBody>
          <a:bodyPr vert="horz" wrap="square" lIns="91440" tIns="45720" rIns="91440" bIns="45720" numCol="1" anchor="ctr" anchorCtr="0" compatLnSpc="1">
            <a:spAutoFit/>
          </a:bodyPr>
          <a:lstStyle/>
          <a:p>
            <a:pPr marL="342900" marR="0" lvl="0" indent="-342900" algn="l" defTabSz="914400" rtl="0" eaLnBrk="1" fontAlgn="base" latinLnBrk="0" hangingPunct="0">
              <a:lnSpc>
                <a:spcPct val="200000"/>
              </a:lnSpc>
              <a:spcBef>
                <a:spcPct val="0"/>
              </a:spcBef>
              <a:spcAft>
                <a:spcPct val="0"/>
              </a:spcAft>
              <a:buClrTx/>
              <a:buSzTx/>
              <a:buFont typeface="Wingdings" panose="05000000000000000000" charset="0"/>
              <a:buChar char=""/>
              <a:tabLst/>
              <a:defRPr/>
            </a:pPr>
            <a:r>
              <a:rPr kumimoji="0" lang="en-US" altLang="zh-CN" sz="240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rPr>
              <a:t>1.</a:t>
            </a:r>
            <a:r>
              <a:rPr kumimoji="0" lang="zh-CN" altLang="en-US" sz="240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rPr>
              <a:t>研究</a:t>
            </a:r>
            <a:r>
              <a:rPr kumimoji="0" lang="zh-CN" altLang="en-US" sz="240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rPr>
              <a:t>民间文学自己</a:t>
            </a:r>
            <a:r>
              <a:rPr kumimoji="0" lang="zh-CN" altLang="en-US" sz="240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的一套</a:t>
            </a:r>
            <a:r>
              <a:rPr kumimoji="0" lang="zh-CN" altLang="en-US" sz="240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rPr>
              <a:t>方法：</a:t>
            </a:r>
            <a:r>
              <a:rPr kumimoji="0" lang="zh-CN" altLang="en-US" sz="2400" i="0" u="none" strike="noStrike" kern="120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Calibri" panose="020F0502020204030204" charset="0"/>
              </a:rPr>
              <a:t>芬兰</a:t>
            </a:r>
            <a:r>
              <a:rPr kumimoji="0" lang="zh-CN" altLang="en-US" sz="24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人</a:t>
            </a:r>
            <a:r>
              <a:rPr kumimoji="0" lang="zh-CN" altLang="en-US" sz="240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发明出来的</a:t>
            </a:r>
            <a:r>
              <a:rPr kumimoji="0" lang="zh-CN" altLang="en-US" sz="240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endParaRPr lang="en-US" altLang="zh-CN" sz="2400" dirty="0">
              <a:solidFill>
                <a:prstClr val="black"/>
              </a:solidFill>
              <a:latin typeface="微软雅黑" panose="020B0503020204020204" charset="-122"/>
              <a:ea typeface="微软雅黑" panose="020B0503020204020204" charset="-122"/>
              <a:cs typeface="Calibri" panose="020F0502020204030204" charset="0"/>
            </a:endParaRPr>
          </a:p>
          <a:p>
            <a:pPr marL="342900" indent="-342900" fontAlgn="base" hangingPunct="0">
              <a:lnSpc>
                <a:spcPct val="200000"/>
              </a:lnSpc>
              <a:spcBef>
                <a:spcPct val="0"/>
              </a:spcBef>
              <a:spcAft>
                <a:spcPct val="0"/>
              </a:spcAft>
              <a:buFont typeface="Wingdings" panose="05000000000000000000" charset="0"/>
              <a:buChar char=""/>
              <a:defRPr/>
            </a:pPr>
            <a:r>
              <a:rPr lang="en-US" altLang="zh-CN" sz="2400" dirty="0" smtClean="0">
                <a:solidFill>
                  <a:prstClr val="black"/>
                </a:solidFill>
                <a:latin typeface="微软雅黑" panose="020B0503020204020204" charset="-122"/>
                <a:ea typeface="微软雅黑" panose="020B0503020204020204" charset="-122"/>
                <a:cs typeface="Calibri" panose="020F0502020204030204" charset="0"/>
              </a:rPr>
              <a:t>2.</a:t>
            </a:r>
            <a:r>
              <a:rPr lang="zh-CN" altLang="en-US" sz="2400" dirty="0">
                <a:latin typeface="Microsoft YaHei" charset="-122"/>
                <a:ea typeface="Microsoft YaHei" charset="-122"/>
                <a:cs typeface="Microsoft YaHei" charset="-122"/>
              </a:rPr>
              <a:t>目的在于弄清一个又一个故事类型完整的</a:t>
            </a:r>
            <a:r>
              <a:rPr lang="zh-CN" altLang="en-US" sz="2400" dirty="0" smtClean="0">
                <a:latin typeface="Microsoft YaHei" charset="-122"/>
                <a:ea typeface="Microsoft YaHei" charset="-122"/>
                <a:cs typeface="Microsoft YaHei" charset="-122"/>
              </a:rPr>
              <a:t>生活史。</a:t>
            </a:r>
            <a:endParaRPr lang="zh-CN" altLang="en-US" sz="2400" dirty="0">
              <a:latin typeface="Microsoft YaHei" charset="-122"/>
              <a:ea typeface="Microsoft YaHei" charset="-122"/>
              <a:cs typeface="Microsoft YaHei" charset="-122"/>
            </a:endParaRPr>
          </a:p>
          <a:p>
            <a:pPr marL="342900" indent="-342900" fontAlgn="base" hangingPunct="0">
              <a:lnSpc>
                <a:spcPct val="200000"/>
              </a:lnSpc>
              <a:spcBef>
                <a:spcPct val="0"/>
              </a:spcBef>
              <a:spcAft>
                <a:spcPct val="0"/>
              </a:spcAft>
              <a:buFont typeface="Wingdings" panose="05000000000000000000" charset="0"/>
              <a:buChar char=""/>
              <a:defRPr/>
            </a:pPr>
            <a:endParaRPr kumimoji="0" lang="en-US" altLang="zh-CN" sz="240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342900" marR="0" lvl="0" indent="-342900" algn="l" defTabSz="914400" rtl="0" eaLnBrk="1" fontAlgn="base" latinLnBrk="0" hangingPunct="0">
              <a:lnSpc>
                <a:spcPct val="200000"/>
              </a:lnSpc>
              <a:spcBef>
                <a:spcPct val="0"/>
              </a:spcBef>
              <a:spcAft>
                <a:spcPct val="0"/>
              </a:spcAft>
              <a:buClrTx/>
              <a:buSzTx/>
              <a:buFont typeface="Wingdings" panose="05000000000000000000" charset="0"/>
              <a:buChar char=""/>
              <a:tabLst/>
              <a:defRPr/>
            </a:pPr>
            <a:endParaRPr kumimoji="0" lang="zh-CN" altLang="en-US" sz="240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p:txBody>
      </p:sp>
      <p:sp>
        <p:nvSpPr>
          <p:cNvPr id="5" name="矩形 4"/>
          <p:cNvSpPr/>
          <p:nvPr/>
        </p:nvSpPr>
        <p:spPr>
          <a:xfrm>
            <a:off x="0" y="262103"/>
            <a:ext cx="4406110" cy="692497"/>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lang="en-US" altLang="zh-CN" sz="2600" b="1" dirty="0" smtClean="0">
                <a:solidFill>
                  <a:srgbClr val="0070C0"/>
                </a:solidFill>
                <a:latin typeface="微软雅黑" panose="020B0503020204020204" charset="-122"/>
                <a:ea typeface="微软雅黑" panose="020B0503020204020204" charset="-122"/>
                <a:cs typeface="Calibri" panose="020F0502020204030204" charset="0"/>
              </a:rPr>
              <a:t>16.3.</a:t>
            </a:r>
            <a:r>
              <a:rPr kumimoji="0" lang="zh-CN" altLang="en-US" sz="26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rPr>
              <a:t>历史</a:t>
            </a:r>
            <a:r>
              <a:rPr kumimoji="0" lang="zh-CN" altLang="en-US"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地理研究法</a:t>
            </a:r>
          </a:p>
        </p:txBody>
      </p:sp>
      <p:sp>
        <p:nvSpPr>
          <p:cNvPr id="24" name="五边形 23"/>
          <p:cNvSpPr/>
          <p:nvPr/>
        </p:nvSpPr>
        <p:spPr>
          <a:xfrm flipH="1">
            <a:off x="4136205" y="427894"/>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smtClean="0">
                <a:solidFill>
                  <a:prstClr val="white"/>
                </a:solidFill>
                <a:latin typeface="微软雅黑" panose="020B0503020204020204" charset="-122"/>
                <a:ea typeface="微软雅黑" panose="020B0503020204020204" charset="-122"/>
              </a:rPr>
              <a:t>论述真题</a:t>
            </a:r>
            <a:endParaRPr kumimoji="0" lang="zh-CN"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2" name="图片 1"/>
          <p:cNvPicPr>
            <a:picLocks noChangeAspect="1"/>
          </p:cNvPicPr>
          <p:nvPr/>
        </p:nvPicPr>
        <p:blipFill>
          <a:blip r:embed="rId3"/>
          <a:stretch>
            <a:fillRect/>
          </a:stretch>
        </p:blipFill>
        <p:spPr>
          <a:xfrm>
            <a:off x="8633838" y="32553"/>
            <a:ext cx="3558161" cy="1753905"/>
          </a:xfrm>
          <a:prstGeom prst="rect">
            <a:avLst/>
          </a:prstGeom>
        </p:spPr>
      </p:pic>
    </p:spTree>
    <p:custDataLst>
      <p:tags r:id="rId1"/>
    </p:custDataLst>
    <p:extLst>
      <p:ext uri="{BB962C8B-B14F-4D97-AF65-F5344CB8AC3E}">
        <p14:creationId xmlns:p14="http://schemas.microsoft.com/office/powerpoint/2010/main" val="15813943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233580" y="1120391"/>
            <a:ext cx="11441430" cy="5262979"/>
          </a:xfrm>
          <a:prstGeom prst="rect">
            <a:avLst/>
          </a:prstGeom>
          <a:noFill/>
          <a:ln w="9525">
            <a:noFill/>
            <a:miter lim="800000"/>
          </a:ln>
          <a:effectLst/>
        </p:spPr>
        <p:txBody>
          <a:bodyPr vert="horz" wrap="square" lIns="91440" tIns="45720" rIns="91440" bIns="45720" numCol="1" anchor="ctr" anchorCtr="0" compatLnSpc="1">
            <a:spAutoFit/>
          </a:bodyPr>
          <a:lstStyle/>
          <a:p>
            <a:pPr marL="342900" marR="0" lvl="0" indent="-342900" algn="l" defTabSz="914400" rtl="0" eaLnBrk="1" fontAlgn="base" latinLnBrk="0" hangingPunct="0">
              <a:lnSpc>
                <a:spcPct val="200000"/>
              </a:lnSpc>
              <a:spcBef>
                <a:spcPct val="0"/>
              </a:spcBef>
              <a:spcAft>
                <a:spcPct val="0"/>
              </a:spcAft>
              <a:buClrTx/>
              <a:buSzTx/>
              <a:buFont typeface="Wingdings" panose="05000000000000000000" charset="0"/>
              <a:buChar char=""/>
              <a:tabLst/>
              <a:defRPr/>
            </a:pPr>
            <a:r>
              <a:rPr kumimoji="0" lang="en-US" altLang="zh-CN" sz="240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rPr>
              <a:t>1.</a:t>
            </a:r>
            <a:r>
              <a:rPr kumimoji="0" lang="zh-CN" altLang="en-US" sz="240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rPr>
              <a:t>研究</a:t>
            </a:r>
            <a:r>
              <a:rPr kumimoji="0" lang="zh-CN" altLang="en-US" sz="240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rPr>
              <a:t>民间文学自己</a:t>
            </a:r>
            <a:r>
              <a:rPr kumimoji="0" lang="zh-CN" altLang="en-US" sz="240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的一套</a:t>
            </a:r>
            <a:r>
              <a:rPr kumimoji="0" lang="zh-CN" altLang="en-US" sz="240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rPr>
              <a:t>方法：</a:t>
            </a:r>
            <a:r>
              <a:rPr kumimoji="0" lang="zh-CN" altLang="en-US" sz="2400" i="0" u="none" strike="noStrike" kern="120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Calibri" panose="020F0502020204030204" charset="0"/>
              </a:rPr>
              <a:t>芬兰</a:t>
            </a:r>
            <a:r>
              <a:rPr kumimoji="0" lang="zh-CN" altLang="en-US" sz="24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人</a:t>
            </a:r>
            <a:r>
              <a:rPr kumimoji="0" lang="zh-CN" altLang="en-US" sz="240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发明出来的</a:t>
            </a:r>
            <a:r>
              <a:rPr kumimoji="0" lang="zh-CN" altLang="en-US" sz="240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endParaRPr lang="en-US" altLang="zh-CN" sz="2400" dirty="0">
              <a:solidFill>
                <a:prstClr val="black"/>
              </a:solidFill>
              <a:latin typeface="微软雅黑" panose="020B0503020204020204" charset="-122"/>
              <a:ea typeface="微软雅黑" panose="020B0503020204020204" charset="-122"/>
              <a:cs typeface="Calibri" panose="020F0502020204030204" charset="0"/>
            </a:endParaRPr>
          </a:p>
          <a:p>
            <a:pPr marL="342900" indent="-342900" fontAlgn="base" hangingPunct="0">
              <a:lnSpc>
                <a:spcPct val="200000"/>
              </a:lnSpc>
              <a:spcBef>
                <a:spcPct val="0"/>
              </a:spcBef>
              <a:spcAft>
                <a:spcPct val="0"/>
              </a:spcAft>
              <a:buFont typeface="Wingdings" panose="05000000000000000000" charset="0"/>
              <a:buChar char=""/>
              <a:defRPr/>
            </a:pPr>
            <a:r>
              <a:rPr lang="en-US" altLang="zh-CN" sz="2400" dirty="0" smtClean="0">
                <a:solidFill>
                  <a:prstClr val="black"/>
                </a:solidFill>
                <a:latin typeface="微软雅黑" panose="020B0503020204020204" charset="-122"/>
                <a:ea typeface="微软雅黑" panose="020B0503020204020204" charset="-122"/>
                <a:cs typeface="Calibri" panose="020F0502020204030204" charset="0"/>
              </a:rPr>
              <a:t>2.</a:t>
            </a:r>
            <a:r>
              <a:rPr lang="zh-CN" altLang="en-US" sz="2400" dirty="0">
                <a:latin typeface="Microsoft YaHei" charset="-122"/>
                <a:ea typeface="Microsoft YaHei" charset="-122"/>
                <a:cs typeface="Microsoft YaHei" charset="-122"/>
              </a:rPr>
              <a:t>目的在于弄清一个又一个故事类型完整的</a:t>
            </a:r>
            <a:r>
              <a:rPr lang="zh-CN" altLang="en-US" sz="2400" dirty="0" smtClean="0">
                <a:latin typeface="Microsoft YaHei" charset="-122"/>
                <a:ea typeface="Microsoft YaHei" charset="-122"/>
                <a:cs typeface="Microsoft YaHei" charset="-122"/>
              </a:rPr>
              <a:t>生活史。</a:t>
            </a:r>
            <a:endParaRPr lang="en-US" altLang="zh-CN" sz="2400" dirty="0" smtClean="0">
              <a:latin typeface="Microsoft YaHei" charset="-122"/>
              <a:ea typeface="Microsoft YaHei" charset="-122"/>
              <a:cs typeface="Microsoft YaHei" charset="-122"/>
            </a:endParaRPr>
          </a:p>
          <a:p>
            <a:pPr marL="342900" indent="-342900" fontAlgn="base" hangingPunct="0">
              <a:lnSpc>
                <a:spcPct val="200000"/>
              </a:lnSpc>
              <a:spcBef>
                <a:spcPct val="0"/>
              </a:spcBef>
              <a:spcAft>
                <a:spcPct val="0"/>
              </a:spcAft>
              <a:buFont typeface="Wingdings" panose="05000000000000000000" charset="0"/>
              <a:buChar char=""/>
              <a:defRPr/>
            </a:pPr>
            <a:r>
              <a:rPr lang="en-US" altLang="zh-CN" sz="2400" dirty="0" smtClean="0">
                <a:latin typeface="Microsoft YaHei" charset="-122"/>
                <a:ea typeface="Microsoft YaHei" charset="-122"/>
                <a:cs typeface="Microsoft YaHei" charset="-122"/>
              </a:rPr>
              <a:t>3.</a:t>
            </a:r>
            <a:r>
              <a:rPr lang="zh-CN" altLang="en-US" sz="2400" dirty="0">
                <a:latin typeface="Microsoft YaHei" charset="-122"/>
                <a:ea typeface="Microsoft YaHei" charset="-122"/>
                <a:cs typeface="Microsoft YaHei" charset="-122"/>
              </a:rPr>
              <a:t>尽可能地可能搜求同一故事的丰富异文，把他们汇聚在一起，作为一个类型进行</a:t>
            </a:r>
            <a:r>
              <a:rPr lang="zh-CN" altLang="en-US" sz="2400" dirty="0" smtClean="0">
                <a:latin typeface="Microsoft YaHei" charset="-122"/>
                <a:ea typeface="Microsoft YaHei" charset="-122"/>
                <a:cs typeface="Microsoft YaHei" charset="-122"/>
              </a:rPr>
              <a:t>考察。</a:t>
            </a:r>
            <a:endParaRPr lang="zh-CN" altLang="en-US" sz="2400" dirty="0">
              <a:latin typeface="Microsoft YaHei" charset="-122"/>
              <a:ea typeface="Microsoft YaHei" charset="-122"/>
              <a:cs typeface="Microsoft YaHei" charset="-122"/>
            </a:endParaRPr>
          </a:p>
          <a:p>
            <a:pPr marL="342900" indent="-342900" fontAlgn="base" hangingPunct="0">
              <a:lnSpc>
                <a:spcPct val="200000"/>
              </a:lnSpc>
              <a:spcBef>
                <a:spcPct val="0"/>
              </a:spcBef>
              <a:spcAft>
                <a:spcPct val="0"/>
              </a:spcAft>
              <a:buFont typeface="Wingdings" panose="05000000000000000000" charset="0"/>
              <a:buChar char=""/>
              <a:defRPr/>
            </a:pPr>
            <a:endParaRPr lang="zh-CN" altLang="en-US" sz="2400" dirty="0">
              <a:latin typeface="Microsoft YaHei" charset="-122"/>
              <a:ea typeface="Microsoft YaHei" charset="-122"/>
              <a:cs typeface="Microsoft YaHei" charset="-122"/>
            </a:endParaRPr>
          </a:p>
          <a:p>
            <a:pPr marL="342900" indent="-342900" fontAlgn="base" hangingPunct="0">
              <a:lnSpc>
                <a:spcPct val="200000"/>
              </a:lnSpc>
              <a:spcBef>
                <a:spcPct val="0"/>
              </a:spcBef>
              <a:spcAft>
                <a:spcPct val="0"/>
              </a:spcAft>
              <a:buFont typeface="Wingdings" panose="05000000000000000000" charset="0"/>
              <a:buChar char=""/>
              <a:defRPr/>
            </a:pPr>
            <a:endParaRPr kumimoji="0" lang="en-US" altLang="zh-CN" sz="240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342900" marR="0" lvl="0" indent="-342900" algn="l" defTabSz="914400" rtl="0" eaLnBrk="1" fontAlgn="base" latinLnBrk="0" hangingPunct="0">
              <a:lnSpc>
                <a:spcPct val="200000"/>
              </a:lnSpc>
              <a:spcBef>
                <a:spcPct val="0"/>
              </a:spcBef>
              <a:spcAft>
                <a:spcPct val="0"/>
              </a:spcAft>
              <a:buClrTx/>
              <a:buSzTx/>
              <a:buFont typeface="Wingdings" panose="05000000000000000000" charset="0"/>
              <a:buChar char=""/>
              <a:tabLst/>
              <a:defRPr/>
            </a:pPr>
            <a:endParaRPr kumimoji="0" lang="zh-CN" altLang="en-US" sz="240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p:txBody>
      </p:sp>
      <p:sp>
        <p:nvSpPr>
          <p:cNvPr id="5" name="矩形 4"/>
          <p:cNvSpPr/>
          <p:nvPr/>
        </p:nvSpPr>
        <p:spPr>
          <a:xfrm>
            <a:off x="0" y="262103"/>
            <a:ext cx="4406110" cy="692497"/>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lang="en-US" altLang="zh-CN" sz="2600" b="1" dirty="0" smtClean="0">
                <a:solidFill>
                  <a:srgbClr val="0070C0"/>
                </a:solidFill>
                <a:latin typeface="微软雅黑" panose="020B0503020204020204" charset="-122"/>
                <a:ea typeface="微软雅黑" panose="020B0503020204020204" charset="-122"/>
                <a:cs typeface="Calibri" panose="020F0502020204030204" charset="0"/>
              </a:rPr>
              <a:t>16.3.</a:t>
            </a:r>
            <a:r>
              <a:rPr kumimoji="0" lang="zh-CN" altLang="en-US" sz="26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rPr>
              <a:t>历史</a:t>
            </a:r>
            <a:r>
              <a:rPr kumimoji="0" lang="zh-CN" altLang="en-US"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地理研究法</a:t>
            </a:r>
          </a:p>
        </p:txBody>
      </p:sp>
      <p:sp>
        <p:nvSpPr>
          <p:cNvPr id="24" name="五边形 23"/>
          <p:cNvSpPr/>
          <p:nvPr/>
        </p:nvSpPr>
        <p:spPr>
          <a:xfrm flipH="1">
            <a:off x="4136205" y="427894"/>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prstClr val="white"/>
                </a:solidFill>
                <a:effectLst/>
                <a:uLnTx/>
                <a:uFillTx/>
                <a:latin typeface="微软雅黑" panose="020B0503020204020204" charset="-122"/>
                <a:ea typeface="微软雅黑" panose="020B0503020204020204" charset="-122"/>
                <a:cs typeface="+mn-cs"/>
              </a:rPr>
              <a:t>论述真题</a:t>
            </a:r>
            <a:endParaRPr kumimoji="0" lang="zh-CN"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2" name="图片 1"/>
          <p:cNvPicPr>
            <a:picLocks noChangeAspect="1"/>
          </p:cNvPicPr>
          <p:nvPr/>
        </p:nvPicPr>
        <p:blipFill>
          <a:blip r:embed="rId3"/>
          <a:stretch>
            <a:fillRect/>
          </a:stretch>
        </p:blipFill>
        <p:spPr>
          <a:xfrm>
            <a:off x="8633838" y="32553"/>
            <a:ext cx="3558161" cy="1753905"/>
          </a:xfrm>
          <a:prstGeom prst="rect">
            <a:avLst/>
          </a:prstGeom>
        </p:spPr>
      </p:pic>
    </p:spTree>
    <p:custDataLst>
      <p:tags r:id="rId1"/>
    </p:custDataLst>
    <p:extLst>
      <p:ext uri="{BB962C8B-B14F-4D97-AF65-F5344CB8AC3E}">
        <p14:creationId xmlns:p14="http://schemas.microsoft.com/office/powerpoint/2010/main" val="17672889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a:extLst>
              <a:ext uri="{FF2B5EF4-FFF2-40B4-BE49-F238E27FC236}">
                <a16:creationId xmlns="" xmlns:a16="http://schemas.microsoft.com/office/drawing/2014/main" id="{211749EF-227B-CD4C-999E-FB5634A63615}"/>
              </a:ext>
            </a:extLst>
          </p:cNvPr>
          <p:cNvGrpSpPr/>
          <p:nvPr/>
        </p:nvGrpSpPr>
        <p:grpSpPr>
          <a:xfrm>
            <a:off x="430721" y="806755"/>
            <a:ext cx="10744678" cy="5144593"/>
            <a:chOff x="368728" y="682769"/>
            <a:chExt cx="10744678" cy="5144593"/>
          </a:xfrm>
        </p:grpSpPr>
        <p:grpSp>
          <p:nvGrpSpPr>
            <p:cNvPr id="36" name="组合 35">
              <a:extLst>
                <a:ext uri="{FF2B5EF4-FFF2-40B4-BE49-F238E27FC236}">
                  <a16:creationId xmlns="" xmlns:a16="http://schemas.microsoft.com/office/drawing/2014/main" id="{FF67A24E-89A4-0143-9F57-86A5BBC6596B}"/>
                </a:ext>
              </a:extLst>
            </p:cNvPr>
            <p:cNvGrpSpPr/>
            <p:nvPr/>
          </p:nvGrpSpPr>
          <p:grpSpPr>
            <a:xfrm>
              <a:off x="368728" y="682769"/>
              <a:ext cx="10680932" cy="3328815"/>
              <a:chOff x="-125646" y="1119333"/>
              <a:chExt cx="10680932" cy="3328815"/>
            </a:xfrm>
          </p:grpSpPr>
          <p:sp>
            <p:nvSpPr>
              <p:cNvPr id="3" name="圆角矩形 2">
                <a:extLst>
                  <a:ext uri="{FF2B5EF4-FFF2-40B4-BE49-F238E27FC236}">
                    <a16:creationId xmlns="" xmlns:a16="http://schemas.microsoft.com/office/drawing/2014/main" id="{EC3F5AF2-376F-0844-A51B-07622CD5612F}"/>
                  </a:ext>
                </a:extLst>
              </p:cNvPr>
              <p:cNvSpPr/>
              <p:nvPr/>
            </p:nvSpPr>
            <p:spPr>
              <a:xfrm>
                <a:off x="-125646" y="2561316"/>
                <a:ext cx="4193794" cy="1886832"/>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3600" dirty="0">
                    <a:solidFill>
                      <a:schemeClr val="tx1"/>
                    </a:solidFill>
                    <a:latin typeface="DengXian" panose="02010600030101010101" pitchFamily="2" charset="-122"/>
                    <a:ea typeface="DengXian" panose="02010600030101010101" pitchFamily="2" charset="-122"/>
                  </a:rPr>
                  <a:t>第十六章 </a:t>
                </a:r>
                <a:endParaRPr kumimoji="1" lang="en-US" altLang="zh-CN" sz="3600" dirty="0">
                  <a:solidFill>
                    <a:schemeClr val="tx1"/>
                  </a:solidFill>
                  <a:latin typeface="DengXian" panose="02010600030101010101" pitchFamily="2" charset="-122"/>
                  <a:ea typeface="DengXian" panose="02010600030101010101" pitchFamily="2" charset="-122"/>
                </a:endParaRPr>
              </a:p>
              <a:p>
                <a:pPr algn="ctr"/>
                <a:r>
                  <a:rPr kumimoji="1" lang="zh-CN" altLang="en-US" sz="3600" dirty="0">
                    <a:solidFill>
                      <a:schemeClr val="tx1"/>
                    </a:solidFill>
                    <a:latin typeface="DengXian" panose="02010600030101010101" pitchFamily="2" charset="-122"/>
                    <a:ea typeface="DengXian" panose="02010600030101010101" pitchFamily="2" charset="-122"/>
                  </a:rPr>
                  <a:t>民间文学的鉴赏与研究</a:t>
                </a:r>
                <a:endParaRPr kumimoji="1" lang="en-US" altLang="zh-CN" sz="3600" dirty="0">
                  <a:solidFill>
                    <a:schemeClr val="tx1"/>
                  </a:solidFill>
                  <a:latin typeface="DengXian" panose="02010600030101010101" pitchFamily="2" charset="-122"/>
                  <a:ea typeface="DengXian" panose="02010600030101010101" pitchFamily="2" charset="-122"/>
                </a:endParaRPr>
              </a:p>
            </p:txBody>
          </p:sp>
          <p:sp>
            <p:nvSpPr>
              <p:cNvPr id="9" name="圆角矩形 8">
                <a:extLst>
                  <a:ext uri="{FF2B5EF4-FFF2-40B4-BE49-F238E27FC236}">
                    <a16:creationId xmlns="" xmlns:a16="http://schemas.microsoft.com/office/drawing/2014/main" id="{C5B71DDD-B67F-BB44-982E-9606408DF879}"/>
                  </a:ext>
                </a:extLst>
              </p:cNvPr>
              <p:cNvSpPr/>
              <p:nvPr/>
            </p:nvSpPr>
            <p:spPr>
              <a:xfrm>
                <a:off x="4810652" y="1119333"/>
                <a:ext cx="5744634"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第一节 民间文学的鉴赏</a:t>
                </a:r>
              </a:p>
            </p:txBody>
          </p:sp>
          <p:sp>
            <p:nvSpPr>
              <p:cNvPr id="10" name="圆角矩形 9">
                <a:extLst>
                  <a:ext uri="{FF2B5EF4-FFF2-40B4-BE49-F238E27FC236}">
                    <a16:creationId xmlns="" xmlns:a16="http://schemas.microsoft.com/office/drawing/2014/main" id="{74213CE4-F95E-0B4F-9ED7-66AA0EC54EC0}"/>
                  </a:ext>
                </a:extLst>
              </p:cNvPr>
              <p:cNvSpPr/>
              <p:nvPr/>
            </p:nvSpPr>
            <p:spPr>
              <a:xfrm>
                <a:off x="4810651" y="2129169"/>
                <a:ext cx="5744635"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第二节 民间文学的比较研究</a:t>
                </a:r>
              </a:p>
            </p:txBody>
          </p:sp>
          <p:sp>
            <p:nvSpPr>
              <p:cNvPr id="11" name="圆角矩形 10">
                <a:extLst>
                  <a:ext uri="{FF2B5EF4-FFF2-40B4-BE49-F238E27FC236}">
                    <a16:creationId xmlns="" xmlns:a16="http://schemas.microsoft.com/office/drawing/2014/main" id="{0215B883-6253-8449-A953-2792DF534019}"/>
                  </a:ext>
                </a:extLst>
              </p:cNvPr>
              <p:cNvSpPr/>
              <p:nvPr/>
            </p:nvSpPr>
            <p:spPr>
              <a:xfrm>
                <a:off x="4810651" y="3024834"/>
                <a:ext cx="5744634" cy="932041"/>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第三节 历史地理学派的民间叙事文学研究</a:t>
                </a:r>
              </a:p>
            </p:txBody>
          </p:sp>
          <p:cxnSp>
            <p:nvCxnSpPr>
              <p:cNvPr id="20" name="直线连接符 19">
                <a:extLst>
                  <a:ext uri="{FF2B5EF4-FFF2-40B4-BE49-F238E27FC236}">
                    <a16:creationId xmlns="" xmlns:a16="http://schemas.microsoft.com/office/drawing/2014/main" id="{2E56B57E-A19F-4B44-AB34-B35D23F9C872}"/>
                  </a:ext>
                </a:extLst>
              </p:cNvPr>
              <p:cNvCxnSpPr>
                <a:cxnSpLocks/>
                <a:stCxn id="3" idx="3"/>
                <a:endCxn id="9" idx="1"/>
              </p:cNvCxnSpPr>
              <p:nvPr/>
            </p:nvCxnSpPr>
            <p:spPr>
              <a:xfrm flipV="1">
                <a:off x="4068148" y="1420820"/>
                <a:ext cx="742504" cy="2083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a:extLst>
                  <a:ext uri="{FF2B5EF4-FFF2-40B4-BE49-F238E27FC236}">
                    <a16:creationId xmlns="" xmlns:a16="http://schemas.microsoft.com/office/drawing/2014/main" id="{A4A1488C-75DF-9B4C-9E26-CBFD89D282C5}"/>
                  </a:ext>
                </a:extLst>
              </p:cNvPr>
              <p:cNvCxnSpPr>
                <a:cxnSpLocks/>
                <a:stCxn id="3" idx="3"/>
                <a:endCxn id="10" idx="1"/>
              </p:cNvCxnSpPr>
              <p:nvPr/>
            </p:nvCxnSpPr>
            <p:spPr>
              <a:xfrm flipV="1">
                <a:off x="4068148" y="2426498"/>
                <a:ext cx="742503" cy="10782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a:extLst>
                  <a:ext uri="{FF2B5EF4-FFF2-40B4-BE49-F238E27FC236}">
                    <a16:creationId xmlns="" xmlns:a16="http://schemas.microsoft.com/office/drawing/2014/main" id="{25D2EFA0-9CDE-3447-873C-47F8EBC4E40C}"/>
                  </a:ext>
                </a:extLst>
              </p:cNvPr>
              <p:cNvCxnSpPr>
                <a:cxnSpLocks/>
                <a:stCxn id="3" idx="3"/>
                <a:endCxn id="11" idx="1"/>
              </p:cNvCxnSpPr>
              <p:nvPr/>
            </p:nvCxnSpPr>
            <p:spPr>
              <a:xfrm flipV="1">
                <a:off x="4068148" y="3490855"/>
                <a:ext cx="742503" cy="13877"/>
              </a:xfrm>
              <a:prstGeom prst="line">
                <a:avLst/>
              </a:prstGeom>
            </p:spPr>
            <p:style>
              <a:lnRef idx="1">
                <a:schemeClr val="accent1"/>
              </a:lnRef>
              <a:fillRef idx="0">
                <a:schemeClr val="accent1"/>
              </a:fillRef>
              <a:effectRef idx="0">
                <a:schemeClr val="accent1"/>
              </a:effectRef>
              <a:fontRef idx="minor">
                <a:schemeClr val="tx1"/>
              </a:fontRef>
            </p:style>
          </p:cxnSp>
        </p:grpSp>
        <p:sp>
          <p:nvSpPr>
            <p:cNvPr id="18" name="圆角矩形 17">
              <a:extLst>
                <a:ext uri="{FF2B5EF4-FFF2-40B4-BE49-F238E27FC236}">
                  <a16:creationId xmlns="" xmlns:a16="http://schemas.microsoft.com/office/drawing/2014/main" id="{ED435A5A-2406-B24F-B3EF-73D9C29C8ED3}"/>
                </a:ext>
              </a:extLst>
            </p:cNvPr>
            <p:cNvSpPr/>
            <p:nvPr/>
          </p:nvSpPr>
          <p:spPr>
            <a:xfrm>
              <a:off x="5368771" y="3817640"/>
              <a:ext cx="5744635"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第四节 文化人类学与民间文学研究</a:t>
              </a:r>
            </a:p>
          </p:txBody>
        </p:sp>
        <p:sp>
          <p:nvSpPr>
            <p:cNvPr id="19" name="圆角矩形 18">
              <a:extLst>
                <a:ext uri="{FF2B5EF4-FFF2-40B4-BE49-F238E27FC236}">
                  <a16:creationId xmlns="" xmlns:a16="http://schemas.microsoft.com/office/drawing/2014/main" id="{B068998A-7DC5-F54A-A4FB-86329FDF16CA}"/>
                </a:ext>
              </a:extLst>
            </p:cNvPr>
            <p:cNvSpPr/>
            <p:nvPr/>
          </p:nvSpPr>
          <p:spPr>
            <a:xfrm>
              <a:off x="5368769" y="4819161"/>
              <a:ext cx="5744635" cy="1008201"/>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第五节 从事民间文学研究评论的基本要求</a:t>
              </a:r>
            </a:p>
          </p:txBody>
        </p:sp>
        <p:cxnSp>
          <p:nvCxnSpPr>
            <p:cNvPr id="29" name="直线连接符 28">
              <a:extLst>
                <a:ext uri="{FF2B5EF4-FFF2-40B4-BE49-F238E27FC236}">
                  <a16:creationId xmlns="" xmlns:a16="http://schemas.microsoft.com/office/drawing/2014/main" id="{FAB58419-ABAC-294C-8B50-A7BEA6104ABC}"/>
                </a:ext>
              </a:extLst>
            </p:cNvPr>
            <p:cNvCxnSpPr>
              <a:cxnSpLocks/>
              <a:stCxn id="3" idx="3"/>
              <a:endCxn id="18" idx="1"/>
            </p:cNvCxnSpPr>
            <p:nvPr/>
          </p:nvCxnSpPr>
          <p:spPr>
            <a:xfrm>
              <a:off x="4562522" y="3068168"/>
              <a:ext cx="806249" cy="1046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线连接符 31">
              <a:extLst>
                <a:ext uri="{FF2B5EF4-FFF2-40B4-BE49-F238E27FC236}">
                  <a16:creationId xmlns="" xmlns:a16="http://schemas.microsoft.com/office/drawing/2014/main" id="{6667326B-1917-CC4A-9C5A-1A2C6EE61A10}"/>
                </a:ext>
              </a:extLst>
            </p:cNvPr>
            <p:cNvCxnSpPr>
              <a:cxnSpLocks/>
              <a:stCxn id="3" idx="3"/>
              <a:endCxn id="19" idx="1"/>
            </p:cNvCxnSpPr>
            <p:nvPr/>
          </p:nvCxnSpPr>
          <p:spPr>
            <a:xfrm>
              <a:off x="4562522" y="3068168"/>
              <a:ext cx="806247" cy="2255094"/>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5363366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77959" y="954600"/>
            <a:ext cx="11441430" cy="7478970"/>
          </a:xfrm>
          <a:prstGeom prst="rect">
            <a:avLst/>
          </a:prstGeom>
          <a:noFill/>
          <a:ln w="9525">
            <a:noFill/>
            <a:miter lim="800000"/>
          </a:ln>
          <a:effectLst/>
        </p:spPr>
        <p:txBody>
          <a:bodyPr vert="horz" wrap="square" lIns="91440" tIns="45720" rIns="91440" bIns="45720" numCol="1" anchor="ctr" anchorCtr="0" compatLnSpc="1">
            <a:spAutoFit/>
          </a:bodyPr>
          <a:lstStyle/>
          <a:p>
            <a:pPr marL="342900" marR="0" lvl="0" indent="-342900" algn="l" defTabSz="914400" rtl="0" eaLnBrk="1" fontAlgn="base" latinLnBrk="0" hangingPunct="0">
              <a:lnSpc>
                <a:spcPct val="200000"/>
              </a:lnSpc>
              <a:spcBef>
                <a:spcPct val="0"/>
              </a:spcBef>
              <a:spcAft>
                <a:spcPct val="0"/>
              </a:spcAft>
              <a:buClrTx/>
              <a:buSzTx/>
              <a:buFont typeface="Wingdings" panose="05000000000000000000" charset="0"/>
              <a:buChar char=""/>
              <a:tabLst/>
              <a:defRPr/>
            </a:pPr>
            <a:r>
              <a:rPr kumimoji="0" lang="en-US" altLang="zh-CN" sz="240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rPr>
              <a:t>1.</a:t>
            </a:r>
            <a:r>
              <a:rPr kumimoji="0" lang="zh-CN" altLang="en-US" sz="240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rPr>
              <a:t>研究</a:t>
            </a:r>
            <a:r>
              <a:rPr kumimoji="0" lang="zh-CN" altLang="en-US" sz="240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rPr>
              <a:t>民间文学自己</a:t>
            </a:r>
            <a:r>
              <a:rPr kumimoji="0" lang="zh-CN" altLang="en-US" sz="240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的一套</a:t>
            </a:r>
            <a:r>
              <a:rPr kumimoji="0" lang="zh-CN" altLang="en-US" sz="240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rPr>
              <a:t>方法：</a:t>
            </a:r>
            <a:r>
              <a:rPr kumimoji="0" lang="zh-CN" altLang="en-US" sz="2400" i="0" u="none" strike="noStrike" kern="120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Calibri" panose="020F0502020204030204" charset="0"/>
              </a:rPr>
              <a:t>芬兰</a:t>
            </a:r>
            <a:r>
              <a:rPr kumimoji="0" lang="zh-CN" altLang="en-US" sz="24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人</a:t>
            </a:r>
            <a:r>
              <a:rPr kumimoji="0" lang="zh-CN" altLang="en-US" sz="240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发明出来的</a:t>
            </a:r>
            <a:r>
              <a:rPr kumimoji="0" lang="zh-CN" altLang="en-US" sz="240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endParaRPr lang="en-US" altLang="zh-CN" sz="2400" dirty="0">
              <a:solidFill>
                <a:prstClr val="black"/>
              </a:solidFill>
              <a:latin typeface="微软雅黑" panose="020B0503020204020204" charset="-122"/>
              <a:ea typeface="微软雅黑" panose="020B0503020204020204" charset="-122"/>
              <a:cs typeface="Calibri" panose="020F0502020204030204" charset="0"/>
            </a:endParaRPr>
          </a:p>
          <a:p>
            <a:pPr marL="342900" indent="-342900" fontAlgn="base" hangingPunct="0">
              <a:lnSpc>
                <a:spcPct val="200000"/>
              </a:lnSpc>
              <a:spcBef>
                <a:spcPct val="0"/>
              </a:spcBef>
              <a:spcAft>
                <a:spcPct val="0"/>
              </a:spcAft>
              <a:buFont typeface="Wingdings" panose="05000000000000000000" charset="0"/>
              <a:buChar char=""/>
              <a:defRPr/>
            </a:pPr>
            <a:r>
              <a:rPr lang="en-US" altLang="zh-CN" sz="2400" dirty="0" smtClean="0">
                <a:solidFill>
                  <a:prstClr val="black"/>
                </a:solidFill>
                <a:latin typeface="微软雅黑" panose="020B0503020204020204" charset="-122"/>
                <a:ea typeface="微软雅黑" panose="020B0503020204020204" charset="-122"/>
                <a:cs typeface="Calibri" panose="020F0502020204030204" charset="0"/>
              </a:rPr>
              <a:t>2.</a:t>
            </a:r>
            <a:r>
              <a:rPr lang="zh-CN" altLang="en-US" sz="2400" dirty="0">
                <a:latin typeface="Microsoft YaHei" charset="-122"/>
                <a:ea typeface="Microsoft YaHei" charset="-122"/>
                <a:cs typeface="Microsoft YaHei" charset="-122"/>
              </a:rPr>
              <a:t>目的在于弄清一个又一个故事类型完整的</a:t>
            </a:r>
            <a:r>
              <a:rPr lang="zh-CN" altLang="en-US" sz="2400" dirty="0" smtClean="0">
                <a:latin typeface="Microsoft YaHei" charset="-122"/>
                <a:ea typeface="Microsoft YaHei" charset="-122"/>
                <a:cs typeface="Microsoft YaHei" charset="-122"/>
              </a:rPr>
              <a:t>生活史。</a:t>
            </a:r>
            <a:endParaRPr lang="en-US" altLang="zh-CN" sz="2400" dirty="0" smtClean="0">
              <a:latin typeface="Microsoft YaHei" charset="-122"/>
              <a:ea typeface="Microsoft YaHei" charset="-122"/>
              <a:cs typeface="Microsoft YaHei" charset="-122"/>
            </a:endParaRPr>
          </a:p>
          <a:p>
            <a:pPr marL="342900" indent="-342900" fontAlgn="base" hangingPunct="0">
              <a:lnSpc>
                <a:spcPct val="200000"/>
              </a:lnSpc>
              <a:spcBef>
                <a:spcPct val="0"/>
              </a:spcBef>
              <a:spcAft>
                <a:spcPct val="0"/>
              </a:spcAft>
              <a:buFont typeface="Wingdings" panose="05000000000000000000" charset="0"/>
              <a:buChar char=""/>
              <a:defRPr/>
            </a:pPr>
            <a:r>
              <a:rPr lang="en-US" altLang="zh-CN" sz="2400" dirty="0" smtClean="0">
                <a:latin typeface="Microsoft YaHei" charset="-122"/>
                <a:ea typeface="Microsoft YaHei" charset="-122"/>
                <a:cs typeface="Microsoft YaHei" charset="-122"/>
              </a:rPr>
              <a:t>3.</a:t>
            </a:r>
            <a:r>
              <a:rPr lang="zh-CN" altLang="en-US" sz="2400" dirty="0">
                <a:latin typeface="Microsoft YaHei" charset="-122"/>
                <a:ea typeface="Microsoft YaHei" charset="-122"/>
                <a:cs typeface="Microsoft YaHei" charset="-122"/>
              </a:rPr>
              <a:t>尽可能地可能搜求同一故事的丰富异文，把他们汇聚在一起，作为一个类型进行</a:t>
            </a:r>
            <a:r>
              <a:rPr lang="zh-CN" altLang="en-US" sz="2400" dirty="0" smtClean="0">
                <a:latin typeface="Microsoft YaHei" charset="-122"/>
                <a:ea typeface="Microsoft YaHei" charset="-122"/>
                <a:cs typeface="Microsoft YaHei" charset="-122"/>
              </a:rPr>
              <a:t>考察。</a:t>
            </a:r>
            <a:endParaRPr lang="en-US" altLang="zh-CN" sz="2400" dirty="0" smtClean="0">
              <a:latin typeface="Microsoft YaHei" charset="-122"/>
              <a:ea typeface="Microsoft YaHei" charset="-122"/>
              <a:cs typeface="Microsoft YaHei" charset="-122"/>
            </a:endParaRPr>
          </a:p>
          <a:p>
            <a:pPr marL="342900" indent="-342900" fontAlgn="base" hangingPunct="0">
              <a:lnSpc>
                <a:spcPct val="200000"/>
              </a:lnSpc>
              <a:spcBef>
                <a:spcPct val="0"/>
              </a:spcBef>
              <a:spcAft>
                <a:spcPct val="0"/>
              </a:spcAft>
              <a:buFont typeface="Wingdings" panose="05000000000000000000" charset="0"/>
              <a:buChar char=""/>
              <a:defRPr/>
            </a:pPr>
            <a:r>
              <a:rPr lang="en-US" altLang="zh-CN" sz="2400" dirty="0" smtClean="0">
                <a:latin typeface="Microsoft YaHei" charset="-122"/>
                <a:ea typeface="Microsoft YaHei" charset="-122"/>
                <a:cs typeface="Microsoft YaHei" charset="-122"/>
              </a:rPr>
              <a:t>4.</a:t>
            </a:r>
            <a:r>
              <a:rPr lang="zh-CN" altLang="en-US" sz="2400" dirty="0">
                <a:latin typeface="Microsoft YaHei" charset="-122"/>
                <a:ea typeface="Microsoft YaHei" charset="-122"/>
                <a:cs typeface="Microsoft YaHei" charset="-122"/>
              </a:rPr>
              <a:t>从这些异文中提取作为最小叙事单元的母题或情节单元，并按照母题的排列组合情况，解析归纳出若干</a:t>
            </a:r>
            <a:r>
              <a:rPr lang="zh-CN" altLang="en-US" sz="2400" dirty="0" smtClean="0">
                <a:latin typeface="Microsoft YaHei" charset="-122"/>
                <a:ea typeface="Microsoft YaHei" charset="-122"/>
                <a:cs typeface="Microsoft YaHei" charset="-122"/>
              </a:rPr>
              <a:t>亚型。</a:t>
            </a:r>
            <a:endParaRPr lang="zh-CN" altLang="en-US" sz="2400" dirty="0">
              <a:latin typeface="Microsoft YaHei" charset="-122"/>
              <a:ea typeface="Microsoft YaHei" charset="-122"/>
              <a:cs typeface="Microsoft YaHei" charset="-122"/>
            </a:endParaRPr>
          </a:p>
          <a:p>
            <a:pPr marL="342900" indent="-342900" fontAlgn="base" hangingPunct="0">
              <a:lnSpc>
                <a:spcPct val="200000"/>
              </a:lnSpc>
              <a:spcBef>
                <a:spcPct val="0"/>
              </a:spcBef>
              <a:spcAft>
                <a:spcPct val="0"/>
              </a:spcAft>
              <a:buFont typeface="Wingdings" panose="05000000000000000000" charset="0"/>
              <a:buChar char=""/>
              <a:defRPr/>
            </a:pPr>
            <a:endParaRPr lang="zh-CN" altLang="en-US" sz="2400" dirty="0">
              <a:latin typeface="Microsoft YaHei" charset="-122"/>
              <a:ea typeface="Microsoft YaHei" charset="-122"/>
              <a:cs typeface="Microsoft YaHei" charset="-122"/>
            </a:endParaRPr>
          </a:p>
          <a:p>
            <a:pPr marL="342900" indent="-342900" fontAlgn="base" hangingPunct="0">
              <a:lnSpc>
                <a:spcPct val="200000"/>
              </a:lnSpc>
              <a:spcBef>
                <a:spcPct val="0"/>
              </a:spcBef>
              <a:spcAft>
                <a:spcPct val="0"/>
              </a:spcAft>
              <a:buFont typeface="Wingdings" panose="05000000000000000000" charset="0"/>
              <a:buChar char=""/>
              <a:defRPr/>
            </a:pPr>
            <a:endParaRPr lang="zh-CN" altLang="en-US" sz="2400" dirty="0">
              <a:latin typeface="Microsoft YaHei" charset="-122"/>
              <a:ea typeface="Microsoft YaHei" charset="-122"/>
              <a:cs typeface="Microsoft YaHei" charset="-122"/>
            </a:endParaRPr>
          </a:p>
          <a:p>
            <a:pPr marL="342900" indent="-342900" fontAlgn="base" hangingPunct="0">
              <a:lnSpc>
                <a:spcPct val="200000"/>
              </a:lnSpc>
              <a:spcBef>
                <a:spcPct val="0"/>
              </a:spcBef>
              <a:spcAft>
                <a:spcPct val="0"/>
              </a:spcAft>
              <a:buFont typeface="Wingdings" panose="05000000000000000000" charset="0"/>
              <a:buChar char=""/>
              <a:defRPr/>
            </a:pPr>
            <a:endParaRPr kumimoji="0" lang="en-US" altLang="zh-CN" sz="240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342900" marR="0" lvl="0" indent="-342900" algn="l" defTabSz="914400" rtl="0" eaLnBrk="1" fontAlgn="base" latinLnBrk="0" hangingPunct="0">
              <a:lnSpc>
                <a:spcPct val="200000"/>
              </a:lnSpc>
              <a:spcBef>
                <a:spcPct val="0"/>
              </a:spcBef>
              <a:spcAft>
                <a:spcPct val="0"/>
              </a:spcAft>
              <a:buClrTx/>
              <a:buSzTx/>
              <a:buFont typeface="Wingdings" panose="05000000000000000000" charset="0"/>
              <a:buChar char=""/>
              <a:tabLst/>
              <a:defRPr/>
            </a:pPr>
            <a:endParaRPr kumimoji="0" lang="zh-CN" altLang="en-US" sz="240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p:txBody>
      </p:sp>
      <p:sp>
        <p:nvSpPr>
          <p:cNvPr id="5" name="矩形 4"/>
          <p:cNvSpPr/>
          <p:nvPr/>
        </p:nvSpPr>
        <p:spPr>
          <a:xfrm>
            <a:off x="0" y="262103"/>
            <a:ext cx="4406110" cy="692497"/>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lang="en-US" altLang="zh-CN" sz="2600" b="1" dirty="0" smtClean="0">
                <a:solidFill>
                  <a:srgbClr val="0070C0"/>
                </a:solidFill>
                <a:latin typeface="微软雅黑" panose="020B0503020204020204" charset="-122"/>
                <a:ea typeface="微软雅黑" panose="020B0503020204020204" charset="-122"/>
                <a:cs typeface="Calibri" panose="020F0502020204030204" charset="0"/>
              </a:rPr>
              <a:t>16.3.</a:t>
            </a:r>
            <a:r>
              <a:rPr kumimoji="0" lang="zh-CN" altLang="en-US" sz="26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rPr>
              <a:t>历史</a:t>
            </a:r>
            <a:r>
              <a:rPr kumimoji="0" lang="zh-CN" altLang="en-US"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地理研究法</a:t>
            </a:r>
          </a:p>
        </p:txBody>
      </p:sp>
      <p:sp>
        <p:nvSpPr>
          <p:cNvPr id="24" name="五边形 23"/>
          <p:cNvSpPr/>
          <p:nvPr/>
        </p:nvSpPr>
        <p:spPr>
          <a:xfrm flipH="1">
            <a:off x="4136205" y="427894"/>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smtClean="0">
                <a:solidFill>
                  <a:prstClr val="white"/>
                </a:solidFill>
                <a:latin typeface="微软雅黑" panose="020B0503020204020204" charset="-122"/>
                <a:ea typeface="微软雅黑" panose="020B0503020204020204" charset="-122"/>
              </a:rPr>
              <a:t>论述真题</a:t>
            </a:r>
            <a:endParaRPr kumimoji="0" lang="zh-CN"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2" name="图片 1"/>
          <p:cNvPicPr>
            <a:picLocks noChangeAspect="1"/>
          </p:cNvPicPr>
          <p:nvPr/>
        </p:nvPicPr>
        <p:blipFill>
          <a:blip r:embed="rId3"/>
          <a:stretch>
            <a:fillRect/>
          </a:stretch>
        </p:blipFill>
        <p:spPr>
          <a:xfrm>
            <a:off x="8633838" y="32553"/>
            <a:ext cx="3558161" cy="1753905"/>
          </a:xfrm>
          <a:prstGeom prst="rect">
            <a:avLst/>
          </a:prstGeom>
        </p:spPr>
      </p:pic>
    </p:spTree>
    <p:custDataLst>
      <p:tags r:id="rId1"/>
    </p:custDataLst>
    <p:extLst>
      <p:ext uri="{BB962C8B-B14F-4D97-AF65-F5344CB8AC3E}">
        <p14:creationId xmlns:p14="http://schemas.microsoft.com/office/powerpoint/2010/main" val="16559321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94001" y="954600"/>
            <a:ext cx="11441430" cy="6001643"/>
          </a:xfrm>
          <a:prstGeom prst="rect">
            <a:avLst/>
          </a:prstGeom>
          <a:noFill/>
          <a:ln w="9525">
            <a:noFill/>
            <a:miter lim="800000"/>
          </a:ln>
          <a:effectLst/>
        </p:spPr>
        <p:txBody>
          <a:bodyPr vert="horz" wrap="square" lIns="91440" tIns="45720" rIns="91440" bIns="45720" numCol="1" anchor="ctr" anchorCtr="0" compatLnSpc="1">
            <a:spAutoFit/>
          </a:bodyPr>
          <a:lstStyle/>
          <a:p>
            <a:pPr marL="342900" marR="0" lvl="0" indent="-342900" algn="l" defTabSz="914400" rtl="0" eaLnBrk="1" fontAlgn="base" latinLnBrk="0" hangingPunct="0">
              <a:lnSpc>
                <a:spcPct val="200000"/>
              </a:lnSpc>
              <a:spcBef>
                <a:spcPct val="0"/>
              </a:spcBef>
              <a:spcAft>
                <a:spcPct val="0"/>
              </a:spcAft>
              <a:buClrTx/>
              <a:buSzTx/>
              <a:buFont typeface="Wingdings" panose="05000000000000000000" charset="0"/>
              <a:buChar char=""/>
              <a:tabLst/>
              <a:defRPr/>
            </a:pPr>
            <a:r>
              <a:rPr kumimoji="0" lang="en-US" altLang="zh-CN" sz="240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rPr>
              <a:t>1.</a:t>
            </a:r>
            <a:r>
              <a:rPr kumimoji="0" lang="zh-CN" altLang="en-US" sz="240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rPr>
              <a:t>研究</a:t>
            </a:r>
            <a:r>
              <a:rPr kumimoji="0" lang="zh-CN" altLang="en-US" sz="240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rPr>
              <a:t>民间文学自己</a:t>
            </a:r>
            <a:r>
              <a:rPr kumimoji="0" lang="zh-CN" altLang="en-US" sz="240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的一套</a:t>
            </a:r>
            <a:r>
              <a:rPr kumimoji="0" lang="zh-CN" altLang="en-US" sz="240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rPr>
              <a:t>方法：</a:t>
            </a:r>
            <a:r>
              <a:rPr kumimoji="0" lang="zh-CN" altLang="en-US" sz="2400" i="0" u="none" strike="noStrike" kern="120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Calibri" panose="020F0502020204030204" charset="0"/>
              </a:rPr>
              <a:t>芬兰</a:t>
            </a:r>
            <a:r>
              <a:rPr kumimoji="0" lang="zh-CN" altLang="en-US" sz="24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人</a:t>
            </a:r>
            <a:r>
              <a:rPr kumimoji="0" lang="zh-CN" altLang="en-US" sz="240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发明出来的</a:t>
            </a:r>
            <a:r>
              <a:rPr kumimoji="0" lang="zh-CN" altLang="en-US" sz="240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endParaRPr lang="en-US" altLang="zh-CN" sz="2400" dirty="0">
              <a:solidFill>
                <a:prstClr val="black"/>
              </a:solidFill>
              <a:latin typeface="微软雅黑" panose="020B0503020204020204" charset="-122"/>
              <a:ea typeface="微软雅黑" panose="020B0503020204020204" charset="-122"/>
              <a:cs typeface="Calibri" panose="020F0502020204030204" charset="0"/>
            </a:endParaRPr>
          </a:p>
          <a:p>
            <a:pPr marL="342900" indent="-342900" fontAlgn="base" hangingPunct="0">
              <a:lnSpc>
                <a:spcPct val="200000"/>
              </a:lnSpc>
              <a:spcBef>
                <a:spcPct val="0"/>
              </a:spcBef>
              <a:spcAft>
                <a:spcPct val="0"/>
              </a:spcAft>
              <a:buFont typeface="Wingdings" panose="05000000000000000000" charset="0"/>
              <a:buChar char=""/>
              <a:defRPr/>
            </a:pPr>
            <a:r>
              <a:rPr lang="en-US" altLang="zh-CN" sz="2400" dirty="0" smtClean="0">
                <a:solidFill>
                  <a:prstClr val="black"/>
                </a:solidFill>
                <a:latin typeface="微软雅黑" panose="020B0503020204020204" charset="-122"/>
                <a:ea typeface="微软雅黑" panose="020B0503020204020204" charset="-122"/>
                <a:cs typeface="Calibri" panose="020F0502020204030204" charset="0"/>
              </a:rPr>
              <a:t>2.</a:t>
            </a:r>
            <a:r>
              <a:rPr lang="zh-CN" altLang="en-US" sz="2400" dirty="0">
                <a:solidFill>
                  <a:srgbClr val="FF0000"/>
                </a:solidFill>
                <a:latin typeface="Microsoft YaHei" charset="-122"/>
                <a:ea typeface="Microsoft YaHei" charset="-122"/>
                <a:cs typeface="Microsoft YaHei" charset="-122"/>
              </a:rPr>
              <a:t>目的</a:t>
            </a:r>
            <a:r>
              <a:rPr lang="zh-CN" altLang="en-US" sz="2400" dirty="0">
                <a:latin typeface="Microsoft YaHei" charset="-122"/>
                <a:ea typeface="Microsoft YaHei" charset="-122"/>
                <a:cs typeface="Microsoft YaHei" charset="-122"/>
              </a:rPr>
              <a:t>在于弄清一个又一个故事类型完整的</a:t>
            </a:r>
            <a:r>
              <a:rPr lang="zh-CN" altLang="en-US" sz="2400" dirty="0" smtClean="0">
                <a:latin typeface="Microsoft YaHei" charset="-122"/>
                <a:ea typeface="Microsoft YaHei" charset="-122"/>
                <a:cs typeface="Microsoft YaHei" charset="-122"/>
              </a:rPr>
              <a:t>生活史。</a:t>
            </a:r>
            <a:endParaRPr lang="en-US" altLang="zh-CN" sz="2400" dirty="0" smtClean="0">
              <a:latin typeface="Microsoft YaHei" charset="-122"/>
              <a:ea typeface="Microsoft YaHei" charset="-122"/>
              <a:cs typeface="Microsoft YaHei" charset="-122"/>
            </a:endParaRPr>
          </a:p>
          <a:p>
            <a:pPr marL="342900" indent="-342900" fontAlgn="base" hangingPunct="0">
              <a:lnSpc>
                <a:spcPct val="200000"/>
              </a:lnSpc>
              <a:spcBef>
                <a:spcPct val="0"/>
              </a:spcBef>
              <a:spcAft>
                <a:spcPct val="0"/>
              </a:spcAft>
              <a:buFont typeface="Wingdings" panose="05000000000000000000" charset="0"/>
              <a:buChar char=""/>
              <a:defRPr/>
            </a:pPr>
            <a:r>
              <a:rPr lang="en-US" altLang="zh-CN" sz="2400" dirty="0" smtClean="0">
                <a:latin typeface="Microsoft YaHei" charset="-122"/>
                <a:ea typeface="Microsoft YaHei" charset="-122"/>
                <a:cs typeface="Microsoft YaHei" charset="-122"/>
              </a:rPr>
              <a:t>3.</a:t>
            </a:r>
            <a:r>
              <a:rPr lang="zh-CN" altLang="en-US" sz="2400" dirty="0">
                <a:latin typeface="Microsoft YaHei" charset="-122"/>
                <a:ea typeface="Microsoft YaHei" charset="-122"/>
                <a:cs typeface="Microsoft YaHei" charset="-122"/>
              </a:rPr>
              <a:t>尽可能地可能搜求</a:t>
            </a:r>
            <a:r>
              <a:rPr lang="zh-CN" altLang="en-US" sz="2400" dirty="0">
                <a:solidFill>
                  <a:srgbClr val="FF0000"/>
                </a:solidFill>
                <a:latin typeface="Microsoft YaHei" charset="-122"/>
                <a:ea typeface="Microsoft YaHei" charset="-122"/>
                <a:cs typeface="Microsoft YaHei" charset="-122"/>
              </a:rPr>
              <a:t>同一故事</a:t>
            </a:r>
            <a:r>
              <a:rPr lang="zh-CN" altLang="en-US" sz="2400" dirty="0">
                <a:latin typeface="Microsoft YaHei" charset="-122"/>
                <a:ea typeface="Microsoft YaHei" charset="-122"/>
                <a:cs typeface="Microsoft YaHei" charset="-122"/>
              </a:rPr>
              <a:t>的丰富</a:t>
            </a:r>
            <a:r>
              <a:rPr lang="zh-CN" altLang="en-US" sz="2400" dirty="0">
                <a:solidFill>
                  <a:srgbClr val="FF0000"/>
                </a:solidFill>
                <a:latin typeface="Microsoft YaHei" charset="-122"/>
                <a:ea typeface="Microsoft YaHei" charset="-122"/>
                <a:cs typeface="Microsoft YaHei" charset="-122"/>
              </a:rPr>
              <a:t>异文</a:t>
            </a:r>
            <a:r>
              <a:rPr lang="zh-CN" altLang="en-US" sz="2400" dirty="0">
                <a:latin typeface="Microsoft YaHei" charset="-122"/>
                <a:ea typeface="Microsoft YaHei" charset="-122"/>
                <a:cs typeface="Microsoft YaHei" charset="-122"/>
              </a:rPr>
              <a:t>，把他们汇聚在一起，作为一个类型进行</a:t>
            </a:r>
            <a:r>
              <a:rPr lang="zh-CN" altLang="en-US" sz="2400" dirty="0" smtClean="0">
                <a:latin typeface="Microsoft YaHei" charset="-122"/>
                <a:ea typeface="Microsoft YaHei" charset="-122"/>
                <a:cs typeface="Microsoft YaHei" charset="-122"/>
              </a:rPr>
              <a:t>考察。</a:t>
            </a:r>
            <a:endParaRPr lang="en-US" altLang="zh-CN" sz="2400" dirty="0" smtClean="0">
              <a:latin typeface="Microsoft YaHei" charset="-122"/>
              <a:ea typeface="Microsoft YaHei" charset="-122"/>
              <a:cs typeface="Microsoft YaHei" charset="-122"/>
            </a:endParaRPr>
          </a:p>
          <a:p>
            <a:pPr marL="342900" indent="-342900" fontAlgn="base" hangingPunct="0">
              <a:lnSpc>
                <a:spcPct val="200000"/>
              </a:lnSpc>
              <a:spcBef>
                <a:spcPct val="0"/>
              </a:spcBef>
              <a:spcAft>
                <a:spcPct val="0"/>
              </a:spcAft>
              <a:buFont typeface="Wingdings" panose="05000000000000000000" charset="0"/>
              <a:buChar char=""/>
              <a:defRPr/>
            </a:pPr>
            <a:r>
              <a:rPr lang="en-US" altLang="zh-CN" sz="2400" dirty="0" smtClean="0">
                <a:latin typeface="Microsoft YaHei" charset="-122"/>
                <a:ea typeface="Microsoft YaHei" charset="-122"/>
                <a:cs typeface="Microsoft YaHei" charset="-122"/>
              </a:rPr>
              <a:t>4.</a:t>
            </a:r>
            <a:r>
              <a:rPr lang="zh-CN" altLang="en-US" sz="2400" dirty="0">
                <a:latin typeface="Microsoft YaHei" charset="-122"/>
                <a:ea typeface="Microsoft YaHei" charset="-122"/>
                <a:cs typeface="Microsoft YaHei" charset="-122"/>
              </a:rPr>
              <a:t>从这些异文中提取作为</a:t>
            </a:r>
            <a:r>
              <a:rPr lang="zh-CN" altLang="en-US" sz="2400" dirty="0">
                <a:solidFill>
                  <a:srgbClr val="FF0000"/>
                </a:solidFill>
                <a:latin typeface="Microsoft YaHei" charset="-122"/>
                <a:ea typeface="Microsoft YaHei" charset="-122"/>
                <a:cs typeface="Microsoft YaHei" charset="-122"/>
              </a:rPr>
              <a:t>最小叙事单元的母题</a:t>
            </a:r>
            <a:r>
              <a:rPr lang="zh-CN" altLang="en-US" sz="2400" dirty="0">
                <a:latin typeface="Microsoft YaHei" charset="-122"/>
                <a:ea typeface="Microsoft YaHei" charset="-122"/>
                <a:cs typeface="Microsoft YaHei" charset="-122"/>
              </a:rPr>
              <a:t>或情节单元，并按照母题的排列组合情况，解析归纳出若干</a:t>
            </a:r>
            <a:r>
              <a:rPr lang="zh-CN" altLang="en-US" sz="2400" dirty="0" smtClean="0">
                <a:latin typeface="Microsoft YaHei" charset="-122"/>
                <a:ea typeface="Microsoft YaHei" charset="-122"/>
                <a:cs typeface="Microsoft YaHei" charset="-122"/>
              </a:rPr>
              <a:t>亚型。</a:t>
            </a:r>
            <a:endParaRPr lang="zh-CN" altLang="en-US" sz="2400" dirty="0">
              <a:latin typeface="Microsoft YaHei" charset="-122"/>
              <a:ea typeface="Microsoft YaHei" charset="-122"/>
              <a:cs typeface="Microsoft YaHei" charset="-122"/>
            </a:endParaRPr>
          </a:p>
          <a:p>
            <a:pPr marL="342900" indent="-342900" fontAlgn="base" hangingPunct="0">
              <a:lnSpc>
                <a:spcPct val="200000"/>
              </a:lnSpc>
              <a:spcBef>
                <a:spcPct val="0"/>
              </a:spcBef>
              <a:spcAft>
                <a:spcPct val="0"/>
              </a:spcAft>
              <a:buFont typeface="Wingdings" panose="05000000000000000000" charset="0"/>
              <a:buChar char=""/>
              <a:defRPr/>
            </a:pPr>
            <a:r>
              <a:rPr lang="en-US" altLang="zh-CN" sz="2400" dirty="0" smtClean="0">
                <a:latin typeface="Microsoft YaHei" charset="-122"/>
                <a:ea typeface="Microsoft YaHei" charset="-122"/>
                <a:cs typeface="Microsoft YaHei" charset="-122"/>
              </a:rPr>
              <a:t>5.</a:t>
            </a:r>
            <a:r>
              <a:rPr lang="zh-CN" altLang="en-US" sz="2400" dirty="0">
                <a:latin typeface="Microsoft YaHei" charset="-122"/>
                <a:ea typeface="Microsoft YaHei" charset="-122"/>
                <a:cs typeface="Microsoft YaHei" charset="-122"/>
              </a:rPr>
              <a:t>寻求</a:t>
            </a:r>
            <a:r>
              <a:rPr lang="zh-CN" altLang="en-US" sz="2400" dirty="0" smtClean="0">
                <a:latin typeface="Microsoft YaHei" charset="-122"/>
                <a:ea typeface="Microsoft YaHei" charset="-122"/>
                <a:cs typeface="Microsoft YaHei" charset="-122"/>
              </a:rPr>
              <a:t>这些亚型</a:t>
            </a:r>
            <a:r>
              <a:rPr lang="zh-CN" altLang="en-US" sz="2400" dirty="0">
                <a:latin typeface="Microsoft YaHei" charset="-122"/>
                <a:ea typeface="Microsoft YaHei" charset="-122"/>
                <a:cs typeface="Microsoft YaHei" charset="-122"/>
              </a:rPr>
              <a:t>包含的</a:t>
            </a:r>
            <a:r>
              <a:rPr lang="zh-CN" altLang="en-US" sz="2400" dirty="0">
                <a:solidFill>
                  <a:srgbClr val="FF0000"/>
                </a:solidFill>
                <a:latin typeface="Microsoft YaHei" charset="-122"/>
                <a:ea typeface="Microsoft YaHei" charset="-122"/>
                <a:cs typeface="Microsoft YaHei" charset="-122"/>
              </a:rPr>
              <a:t>历史地理因素</a:t>
            </a:r>
            <a:r>
              <a:rPr lang="zh-CN" altLang="en-US" sz="2400" dirty="0">
                <a:latin typeface="Microsoft YaHei" charset="-122"/>
                <a:ea typeface="Microsoft YaHei" charset="-122"/>
                <a:cs typeface="Microsoft YaHei" charset="-122"/>
              </a:rPr>
              <a:t>，构拟出它的原型和</a:t>
            </a:r>
            <a:r>
              <a:rPr lang="zh-CN" altLang="en-US" sz="2400" dirty="0" smtClean="0">
                <a:latin typeface="Microsoft YaHei" charset="-122"/>
                <a:ea typeface="Microsoft YaHei" charset="-122"/>
                <a:cs typeface="Microsoft YaHei" charset="-122"/>
              </a:rPr>
              <a:t>发祥地。</a:t>
            </a:r>
            <a:endParaRPr kumimoji="0" lang="en-US" altLang="zh-CN" sz="240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342900" marR="0" lvl="0" indent="-342900" algn="l" defTabSz="914400" rtl="0" eaLnBrk="1" fontAlgn="base" latinLnBrk="0" hangingPunct="0">
              <a:lnSpc>
                <a:spcPct val="200000"/>
              </a:lnSpc>
              <a:spcBef>
                <a:spcPct val="0"/>
              </a:spcBef>
              <a:spcAft>
                <a:spcPct val="0"/>
              </a:spcAft>
              <a:buClrTx/>
              <a:buSzTx/>
              <a:buFont typeface="Wingdings" panose="05000000000000000000" charset="0"/>
              <a:buChar char=""/>
              <a:tabLst/>
              <a:defRPr/>
            </a:pPr>
            <a:endParaRPr kumimoji="0" lang="zh-CN" altLang="en-US" sz="240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p:txBody>
      </p:sp>
      <p:sp>
        <p:nvSpPr>
          <p:cNvPr id="5" name="矩形 4"/>
          <p:cNvSpPr/>
          <p:nvPr/>
        </p:nvSpPr>
        <p:spPr>
          <a:xfrm>
            <a:off x="0" y="262103"/>
            <a:ext cx="4406110" cy="692497"/>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lang="en-US" altLang="zh-CN" sz="2600" b="1" dirty="0" smtClean="0">
                <a:solidFill>
                  <a:srgbClr val="0070C0"/>
                </a:solidFill>
                <a:latin typeface="微软雅黑" panose="020B0503020204020204" charset="-122"/>
                <a:ea typeface="微软雅黑" panose="020B0503020204020204" charset="-122"/>
                <a:cs typeface="Calibri" panose="020F0502020204030204" charset="0"/>
              </a:rPr>
              <a:t>16.3.</a:t>
            </a:r>
            <a:r>
              <a:rPr kumimoji="0" lang="zh-CN" altLang="en-US" sz="26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rPr>
              <a:t>历史</a:t>
            </a:r>
            <a:r>
              <a:rPr kumimoji="0" lang="zh-CN" altLang="en-US"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地理研究法</a:t>
            </a:r>
          </a:p>
        </p:txBody>
      </p:sp>
      <p:sp>
        <p:nvSpPr>
          <p:cNvPr id="24" name="五边形 23"/>
          <p:cNvSpPr/>
          <p:nvPr/>
        </p:nvSpPr>
        <p:spPr>
          <a:xfrm flipH="1">
            <a:off x="4136205" y="427894"/>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prstClr val="white"/>
                </a:solidFill>
                <a:effectLst/>
                <a:uLnTx/>
                <a:uFillTx/>
                <a:latin typeface="微软雅黑" panose="020B0503020204020204" charset="-122"/>
                <a:ea typeface="微软雅黑" panose="020B0503020204020204" charset="-122"/>
                <a:cs typeface="+mn-cs"/>
              </a:rPr>
              <a:t>论述真题</a:t>
            </a:r>
            <a:endParaRPr kumimoji="0" lang="zh-CN"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2" name="图片 1"/>
          <p:cNvPicPr>
            <a:picLocks noChangeAspect="1"/>
          </p:cNvPicPr>
          <p:nvPr/>
        </p:nvPicPr>
        <p:blipFill>
          <a:blip r:embed="rId3"/>
          <a:stretch>
            <a:fillRect/>
          </a:stretch>
        </p:blipFill>
        <p:spPr>
          <a:xfrm>
            <a:off x="8633838" y="32553"/>
            <a:ext cx="3558161" cy="1753905"/>
          </a:xfrm>
          <a:prstGeom prst="rect">
            <a:avLst/>
          </a:prstGeom>
        </p:spPr>
      </p:pic>
    </p:spTree>
    <p:custDataLst>
      <p:tags r:id="rId1"/>
    </p:custDataLst>
    <p:extLst>
      <p:ext uri="{BB962C8B-B14F-4D97-AF65-F5344CB8AC3E}">
        <p14:creationId xmlns:p14="http://schemas.microsoft.com/office/powerpoint/2010/main" val="5839761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4406110" y="1629458"/>
            <a:ext cx="4418631" cy="3785652"/>
          </a:xfrm>
          <a:prstGeom prst="rect">
            <a:avLst/>
          </a:prstGeom>
          <a:noFill/>
          <a:ln w="9525">
            <a:noFill/>
            <a:miter lim="800000"/>
          </a:ln>
          <a:effectLst/>
        </p:spPr>
        <p:txBody>
          <a:bodyPr vert="horz" wrap="square" lIns="91440" tIns="45720" rIns="91440" bIns="45720" numCol="1" anchor="ctr" anchorCtr="0" compatLnSpc="1">
            <a:spAutoFit/>
          </a:bodyPr>
          <a:lstStyle/>
          <a:p>
            <a:pPr marL="342900" marR="0" lvl="0" indent="-342900" algn="l" defTabSz="914400" rtl="0" eaLnBrk="1" fontAlgn="base" latinLnBrk="0" hangingPunct="0">
              <a:lnSpc>
                <a:spcPct val="200000"/>
              </a:lnSpc>
              <a:spcBef>
                <a:spcPct val="0"/>
              </a:spcBef>
              <a:spcAft>
                <a:spcPct val="0"/>
              </a:spcAft>
              <a:buClrTx/>
              <a:buSzTx/>
              <a:buFont typeface="Wingdings" panose="05000000000000000000" charset="0"/>
              <a:buChar char=""/>
              <a:tabLst/>
              <a:defRPr/>
            </a:pPr>
            <a:r>
              <a:rPr kumimoji="0" lang="en-US" altLang="zh-CN" sz="2400" i="0" u="none" strike="noStrike" kern="1200" cap="none" spc="0" normalizeH="0" baseline="0" noProof="0" dirty="0" smtClean="0">
                <a:ln>
                  <a:noFill/>
                </a:ln>
                <a:effectLst/>
                <a:uLnTx/>
                <a:uFillTx/>
                <a:latin typeface="微软雅黑" panose="020B0503020204020204" charset="-122"/>
                <a:ea typeface="微软雅黑" panose="020B0503020204020204" charset="-122"/>
                <a:cs typeface="Calibri" panose="020F0502020204030204" charset="0"/>
              </a:rPr>
              <a:t>1.</a:t>
            </a:r>
            <a:r>
              <a:rPr kumimoji="0" lang="zh-CN" altLang="en-US" sz="2400" i="0" u="none" strike="noStrike" kern="120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Calibri" panose="020F0502020204030204" charset="0"/>
              </a:rPr>
              <a:t>（   ）</a:t>
            </a:r>
            <a:r>
              <a:rPr kumimoji="0" lang="zh-CN" altLang="en-US" sz="240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rPr>
              <a:t>发明</a:t>
            </a:r>
            <a:endParaRPr lang="en-US" altLang="zh-CN" sz="2400" dirty="0" smtClean="0">
              <a:solidFill>
                <a:prstClr val="black"/>
              </a:solidFill>
              <a:latin typeface="微软雅黑" panose="020B0503020204020204" charset="-122"/>
              <a:ea typeface="微软雅黑" panose="020B0503020204020204" charset="-122"/>
              <a:cs typeface="Calibri" panose="020F0502020204030204" charset="0"/>
            </a:endParaRPr>
          </a:p>
          <a:p>
            <a:pPr marL="342900" indent="-342900" fontAlgn="base" hangingPunct="0">
              <a:lnSpc>
                <a:spcPct val="200000"/>
              </a:lnSpc>
              <a:spcBef>
                <a:spcPct val="0"/>
              </a:spcBef>
              <a:spcAft>
                <a:spcPct val="0"/>
              </a:spcAft>
              <a:buFont typeface="Wingdings" panose="05000000000000000000" charset="0"/>
              <a:buChar char=""/>
              <a:defRPr/>
            </a:pPr>
            <a:r>
              <a:rPr lang="en-US" altLang="zh-CN" sz="2400" dirty="0" smtClean="0">
                <a:solidFill>
                  <a:prstClr val="black"/>
                </a:solidFill>
                <a:latin typeface="微软雅黑" panose="020B0503020204020204" charset="-122"/>
                <a:ea typeface="微软雅黑" panose="020B0503020204020204" charset="-122"/>
                <a:cs typeface="Calibri" panose="020F0502020204030204" charset="0"/>
              </a:rPr>
              <a:t>2.</a:t>
            </a:r>
            <a:r>
              <a:rPr lang="zh-CN" altLang="en-US" sz="2400" dirty="0" smtClean="0">
                <a:solidFill>
                  <a:srgbClr val="FF0000"/>
                </a:solidFill>
                <a:latin typeface="Microsoft YaHei" charset="-122"/>
                <a:ea typeface="Microsoft YaHei" charset="-122"/>
                <a:cs typeface="Microsoft YaHei" charset="-122"/>
              </a:rPr>
              <a:t>（  ）</a:t>
            </a:r>
            <a:r>
              <a:rPr lang="zh-CN" altLang="en-US" sz="2400" dirty="0" smtClean="0">
                <a:latin typeface="Microsoft YaHei" charset="-122"/>
                <a:ea typeface="Microsoft YaHei" charset="-122"/>
                <a:cs typeface="Microsoft YaHei" charset="-122"/>
              </a:rPr>
              <a:t>弄清生活史</a:t>
            </a:r>
            <a:endParaRPr lang="en-US" altLang="zh-CN" sz="2400" dirty="0" smtClean="0">
              <a:latin typeface="Microsoft YaHei" charset="-122"/>
              <a:ea typeface="Microsoft YaHei" charset="-122"/>
              <a:cs typeface="Microsoft YaHei" charset="-122"/>
            </a:endParaRPr>
          </a:p>
          <a:p>
            <a:pPr marL="342900" indent="-342900" fontAlgn="base" hangingPunct="0">
              <a:lnSpc>
                <a:spcPct val="200000"/>
              </a:lnSpc>
              <a:spcBef>
                <a:spcPct val="0"/>
              </a:spcBef>
              <a:spcAft>
                <a:spcPct val="0"/>
              </a:spcAft>
              <a:buFont typeface="Wingdings" panose="05000000000000000000" charset="0"/>
              <a:buChar char=""/>
              <a:defRPr/>
            </a:pPr>
            <a:r>
              <a:rPr lang="en-US" altLang="zh-CN" sz="2400" dirty="0" smtClean="0">
                <a:latin typeface="Microsoft YaHei" charset="-122"/>
                <a:ea typeface="Microsoft YaHei" charset="-122"/>
                <a:cs typeface="Microsoft YaHei" charset="-122"/>
              </a:rPr>
              <a:t>3.</a:t>
            </a:r>
            <a:r>
              <a:rPr lang="zh-CN" altLang="en-US" sz="2400" dirty="0" smtClean="0">
                <a:latin typeface="Microsoft YaHei" charset="-122"/>
                <a:ea typeface="Microsoft YaHei" charset="-122"/>
                <a:cs typeface="Microsoft YaHei" charset="-122"/>
              </a:rPr>
              <a:t> 搜求</a:t>
            </a:r>
            <a:r>
              <a:rPr lang="zh-CN" altLang="en-US" sz="2400" dirty="0" smtClean="0">
                <a:solidFill>
                  <a:srgbClr val="FF0000"/>
                </a:solidFill>
                <a:latin typeface="Microsoft YaHei" charset="-122"/>
                <a:ea typeface="Microsoft YaHei" charset="-122"/>
                <a:cs typeface="Microsoft YaHei" charset="-122"/>
              </a:rPr>
              <a:t>（  ）</a:t>
            </a:r>
            <a:r>
              <a:rPr lang="zh-CN" altLang="en-US" sz="2400" dirty="0" smtClean="0">
                <a:latin typeface="Microsoft YaHei" charset="-122"/>
                <a:ea typeface="Microsoft YaHei" charset="-122"/>
                <a:cs typeface="Microsoft YaHei" charset="-122"/>
              </a:rPr>
              <a:t>的丰富</a:t>
            </a:r>
            <a:r>
              <a:rPr lang="zh-CN" altLang="en-US" sz="2400" dirty="0" smtClean="0">
                <a:solidFill>
                  <a:srgbClr val="FF0000"/>
                </a:solidFill>
                <a:latin typeface="Microsoft YaHei" charset="-122"/>
                <a:ea typeface="Microsoft YaHei" charset="-122"/>
                <a:cs typeface="Microsoft YaHei" charset="-122"/>
              </a:rPr>
              <a:t>（  ）</a:t>
            </a:r>
            <a:endParaRPr lang="en-US" altLang="zh-CN" sz="2400" dirty="0">
              <a:latin typeface="Microsoft YaHei" charset="-122"/>
              <a:ea typeface="Microsoft YaHei" charset="-122"/>
              <a:cs typeface="Microsoft YaHei" charset="-122"/>
            </a:endParaRPr>
          </a:p>
          <a:p>
            <a:pPr marL="342900" indent="-342900" fontAlgn="base" hangingPunct="0">
              <a:lnSpc>
                <a:spcPct val="200000"/>
              </a:lnSpc>
              <a:spcBef>
                <a:spcPct val="0"/>
              </a:spcBef>
              <a:spcAft>
                <a:spcPct val="0"/>
              </a:spcAft>
              <a:buFont typeface="Wingdings" panose="05000000000000000000" charset="0"/>
              <a:buChar char=""/>
              <a:defRPr/>
            </a:pPr>
            <a:r>
              <a:rPr lang="en-US" altLang="zh-CN" sz="2400" dirty="0" smtClean="0">
                <a:latin typeface="Microsoft YaHei" charset="-122"/>
                <a:ea typeface="Microsoft YaHei" charset="-122"/>
                <a:cs typeface="Microsoft YaHei" charset="-122"/>
              </a:rPr>
              <a:t>4.</a:t>
            </a:r>
            <a:r>
              <a:rPr lang="zh-CN" altLang="en-US" sz="2400" dirty="0" smtClean="0">
                <a:latin typeface="Microsoft YaHei" charset="-122"/>
                <a:ea typeface="Microsoft YaHei" charset="-122"/>
                <a:cs typeface="Microsoft YaHei" charset="-122"/>
              </a:rPr>
              <a:t> 最小</a:t>
            </a:r>
            <a:r>
              <a:rPr lang="zh-CN" altLang="en-US" sz="2400" dirty="0">
                <a:latin typeface="Microsoft YaHei" charset="-122"/>
                <a:ea typeface="Microsoft YaHei" charset="-122"/>
                <a:cs typeface="Microsoft YaHei" charset="-122"/>
              </a:rPr>
              <a:t>叙事单元</a:t>
            </a:r>
            <a:r>
              <a:rPr lang="zh-CN" altLang="en-US" sz="2400" dirty="0" smtClean="0">
                <a:latin typeface="Microsoft YaHei" charset="-122"/>
                <a:ea typeface="Microsoft YaHei" charset="-122"/>
                <a:cs typeface="Microsoft YaHei" charset="-122"/>
              </a:rPr>
              <a:t>的</a:t>
            </a:r>
            <a:r>
              <a:rPr lang="zh-CN" altLang="en-US" sz="2400" dirty="0" smtClean="0">
                <a:solidFill>
                  <a:srgbClr val="FF0000"/>
                </a:solidFill>
                <a:latin typeface="Microsoft YaHei" charset="-122"/>
                <a:ea typeface="Microsoft YaHei" charset="-122"/>
                <a:cs typeface="Microsoft YaHei" charset="-122"/>
              </a:rPr>
              <a:t>（  ）</a:t>
            </a:r>
            <a:endParaRPr lang="zh-CN" altLang="en-US" sz="2400" dirty="0">
              <a:latin typeface="Microsoft YaHei" charset="-122"/>
              <a:ea typeface="Microsoft YaHei" charset="-122"/>
              <a:cs typeface="Microsoft YaHei" charset="-122"/>
            </a:endParaRPr>
          </a:p>
          <a:p>
            <a:pPr marL="342900" indent="-342900" fontAlgn="base" hangingPunct="0">
              <a:lnSpc>
                <a:spcPct val="200000"/>
              </a:lnSpc>
              <a:spcBef>
                <a:spcPct val="0"/>
              </a:spcBef>
              <a:spcAft>
                <a:spcPct val="0"/>
              </a:spcAft>
              <a:buFont typeface="Wingdings" panose="05000000000000000000" charset="0"/>
              <a:buChar char=""/>
              <a:defRPr/>
            </a:pPr>
            <a:r>
              <a:rPr lang="en-US" altLang="zh-CN" sz="2400" dirty="0" smtClean="0">
                <a:latin typeface="Microsoft YaHei" charset="-122"/>
                <a:ea typeface="Microsoft YaHei" charset="-122"/>
                <a:cs typeface="Microsoft YaHei" charset="-122"/>
              </a:rPr>
              <a:t>5.</a:t>
            </a:r>
            <a:r>
              <a:rPr lang="zh-CN" altLang="en-US" sz="2400" dirty="0" smtClean="0">
                <a:latin typeface="Microsoft YaHei" charset="-122"/>
                <a:ea typeface="Microsoft YaHei" charset="-122"/>
                <a:cs typeface="Microsoft YaHei" charset="-122"/>
              </a:rPr>
              <a:t> 历史</a:t>
            </a:r>
            <a:r>
              <a:rPr lang="zh-CN" altLang="en-US" sz="2400" dirty="0" smtClean="0">
                <a:solidFill>
                  <a:srgbClr val="FF0000"/>
                </a:solidFill>
                <a:latin typeface="Microsoft YaHei" charset="-122"/>
                <a:ea typeface="Microsoft YaHei" charset="-122"/>
                <a:cs typeface="Microsoft YaHei" charset="-122"/>
              </a:rPr>
              <a:t>（  ）</a:t>
            </a:r>
            <a:r>
              <a:rPr lang="zh-CN" altLang="en-US" sz="2400" dirty="0" smtClean="0">
                <a:latin typeface="Microsoft YaHei" charset="-122"/>
                <a:ea typeface="Microsoft YaHei" charset="-122"/>
                <a:cs typeface="Microsoft YaHei" charset="-122"/>
              </a:rPr>
              <a:t>因素，追根溯源</a:t>
            </a:r>
            <a:endPar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Calibri" panose="020F0502020204030204" charset="0"/>
            </a:endParaRPr>
          </a:p>
        </p:txBody>
      </p:sp>
      <p:sp>
        <p:nvSpPr>
          <p:cNvPr id="5" name="矩形 4"/>
          <p:cNvSpPr/>
          <p:nvPr/>
        </p:nvSpPr>
        <p:spPr>
          <a:xfrm>
            <a:off x="0" y="262103"/>
            <a:ext cx="4406110" cy="692497"/>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lang="en-US" altLang="zh-CN" sz="2600" b="1" dirty="0" smtClean="0">
                <a:solidFill>
                  <a:srgbClr val="0070C0"/>
                </a:solidFill>
                <a:latin typeface="微软雅黑" panose="020B0503020204020204" charset="-122"/>
                <a:ea typeface="微软雅黑" panose="020B0503020204020204" charset="-122"/>
                <a:cs typeface="Calibri" panose="020F0502020204030204" charset="0"/>
              </a:rPr>
              <a:t>16.3.</a:t>
            </a:r>
            <a:r>
              <a:rPr kumimoji="0" lang="zh-CN" altLang="en-US" sz="26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rPr>
              <a:t>历史</a:t>
            </a:r>
            <a:r>
              <a:rPr kumimoji="0" lang="zh-CN" altLang="en-US"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地理研究法</a:t>
            </a:r>
          </a:p>
        </p:txBody>
      </p:sp>
      <p:sp>
        <p:nvSpPr>
          <p:cNvPr id="24" name="五边形 23"/>
          <p:cNvSpPr/>
          <p:nvPr/>
        </p:nvSpPr>
        <p:spPr>
          <a:xfrm flipH="1">
            <a:off x="4136205" y="427894"/>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prstClr val="white"/>
                </a:solidFill>
                <a:effectLst/>
                <a:uLnTx/>
                <a:uFillTx/>
                <a:latin typeface="微软雅黑" panose="020B0503020204020204" charset="-122"/>
                <a:ea typeface="微软雅黑" panose="020B0503020204020204" charset="-122"/>
                <a:cs typeface="+mn-cs"/>
              </a:rPr>
              <a:t>论述真题</a:t>
            </a:r>
            <a:endParaRPr kumimoji="0" lang="zh-CN"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2" name="图片 1"/>
          <p:cNvPicPr>
            <a:picLocks noChangeAspect="1"/>
          </p:cNvPicPr>
          <p:nvPr/>
        </p:nvPicPr>
        <p:blipFill>
          <a:blip r:embed="rId3"/>
          <a:stretch>
            <a:fillRect/>
          </a:stretch>
        </p:blipFill>
        <p:spPr>
          <a:xfrm>
            <a:off x="8633838" y="32553"/>
            <a:ext cx="3558161" cy="1753905"/>
          </a:xfrm>
          <a:prstGeom prst="rect">
            <a:avLst/>
          </a:prstGeom>
        </p:spPr>
      </p:pic>
      <p:sp>
        <p:nvSpPr>
          <p:cNvPr id="3" name="左大括号 2"/>
          <p:cNvSpPr/>
          <p:nvPr/>
        </p:nvSpPr>
        <p:spPr>
          <a:xfrm>
            <a:off x="3416968" y="2117558"/>
            <a:ext cx="719237" cy="301591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6" name="矩形 5"/>
          <p:cNvSpPr/>
          <p:nvPr/>
        </p:nvSpPr>
        <p:spPr>
          <a:xfrm>
            <a:off x="1038852" y="3394683"/>
            <a:ext cx="3097353" cy="461665"/>
          </a:xfrm>
          <a:prstGeom prst="rect">
            <a:avLst/>
          </a:prstGeom>
        </p:spPr>
        <p:txBody>
          <a:bodyPr wrap="square">
            <a:spAutoFit/>
          </a:bodyPr>
          <a:lstStyle/>
          <a:p>
            <a:r>
              <a:rPr lang="zh-CN" altLang="en-US" sz="2400" b="1" dirty="0">
                <a:solidFill>
                  <a:srgbClr val="0070C0"/>
                </a:solidFill>
                <a:latin typeface="微软雅黑" panose="020B0503020204020204" charset="-122"/>
                <a:ea typeface="微软雅黑" panose="020B0503020204020204" charset="-122"/>
                <a:cs typeface="Calibri" panose="020F0502020204030204" charset="0"/>
              </a:rPr>
              <a:t>历史地理研究法</a:t>
            </a:r>
            <a:endParaRPr lang="zh-CN" altLang="en-US" sz="2400" dirty="0"/>
          </a:p>
        </p:txBody>
      </p:sp>
    </p:spTree>
    <p:custDataLst>
      <p:tags r:id="rId1"/>
    </p:custDataLst>
    <p:extLst>
      <p:ext uri="{BB962C8B-B14F-4D97-AF65-F5344CB8AC3E}">
        <p14:creationId xmlns:p14="http://schemas.microsoft.com/office/powerpoint/2010/main" val="2740014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4406110" y="1629458"/>
            <a:ext cx="5796669" cy="3785652"/>
          </a:xfrm>
          <a:prstGeom prst="rect">
            <a:avLst/>
          </a:prstGeom>
          <a:noFill/>
          <a:ln w="9525">
            <a:noFill/>
            <a:miter lim="800000"/>
          </a:ln>
          <a:effectLst/>
        </p:spPr>
        <p:txBody>
          <a:bodyPr vert="horz" wrap="square" lIns="91440" tIns="45720" rIns="91440" bIns="45720" numCol="1" anchor="ctr" anchorCtr="0" compatLnSpc="1">
            <a:spAutoFit/>
          </a:bodyPr>
          <a:lstStyle/>
          <a:p>
            <a:pPr marL="342900" marR="0" lvl="0" indent="-342900" algn="l" defTabSz="914400" rtl="0" eaLnBrk="1" fontAlgn="base" latinLnBrk="0" hangingPunct="0">
              <a:lnSpc>
                <a:spcPct val="200000"/>
              </a:lnSpc>
              <a:spcBef>
                <a:spcPct val="0"/>
              </a:spcBef>
              <a:spcAft>
                <a:spcPct val="0"/>
              </a:spcAft>
              <a:buClrTx/>
              <a:buSzTx/>
              <a:buFont typeface="Wingdings" panose="05000000000000000000" charset="0"/>
              <a:buChar char=""/>
              <a:tabLst/>
              <a:defRPr/>
            </a:pPr>
            <a:r>
              <a:rPr kumimoji="0" lang="en-US" altLang="zh-CN" sz="2400" i="0" u="none" strike="noStrike" kern="1200" cap="none" spc="0" normalizeH="0" baseline="0" noProof="0" dirty="0" smtClean="0">
                <a:ln>
                  <a:noFill/>
                </a:ln>
                <a:effectLst/>
                <a:uLnTx/>
                <a:uFillTx/>
                <a:latin typeface="微软雅黑" panose="020B0503020204020204" charset="-122"/>
                <a:ea typeface="微软雅黑" panose="020B0503020204020204" charset="-122"/>
                <a:cs typeface="Calibri" panose="020F0502020204030204" charset="0"/>
              </a:rPr>
              <a:t>1.</a:t>
            </a:r>
            <a:r>
              <a:rPr kumimoji="0" lang="zh-CN" altLang="en-US" sz="2400" i="0" u="none" strike="noStrike" kern="120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Calibri" panose="020F0502020204030204" charset="0"/>
              </a:rPr>
              <a:t>（芬兰人）</a:t>
            </a:r>
            <a:r>
              <a:rPr kumimoji="0" lang="zh-CN" altLang="en-US" sz="240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rPr>
              <a:t>发明</a:t>
            </a:r>
            <a:endParaRPr lang="en-US" altLang="zh-CN" sz="2400" dirty="0" smtClean="0">
              <a:solidFill>
                <a:prstClr val="black"/>
              </a:solidFill>
              <a:latin typeface="微软雅黑" panose="020B0503020204020204" charset="-122"/>
              <a:ea typeface="微软雅黑" panose="020B0503020204020204" charset="-122"/>
              <a:cs typeface="Calibri" panose="020F0502020204030204" charset="0"/>
            </a:endParaRPr>
          </a:p>
          <a:p>
            <a:pPr marL="342900" indent="-342900" fontAlgn="base" hangingPunct="0">
              <a:lnSpc>
                <a:spcPct val="200000"/>
              </a:lnSpc>
              <a:spcBef>
                <a:spcPct val="0"/>
              </a:spcBef>
              <a:spcAft>
                <a:spcPct val="0"/>
              </a:spcAft>
              <a:buFont typeface="Wingdings" panose="05000000000000000000" charset="0"/>
              <a:buChar char=""/>
              <a:defRPr/>
            </a:pPr>
            <a:r>
              <a:rPr lang="en-US" altLang="zh-CN" sz="2400" dirty="0" smtClean="0">
                <a:solidFill>
                  <a:prstClr val="black"/>
                </a:solidFill>
                <a:latin typeface="微软雅黑" panose="020B0503020204020204" charset="-122"/>
                <a:ea typeface="微软雅黑" panose="020B0503020204020204" charset="-122"/>
                <a:cs typeface="Calibri" panose="020F0502020204030204" charset="0"/>
              </a:rPr>
              <a:t>2.</a:t>
            </a:r>
            <a:r>
              <a:rPr lang="zh-CN" altLang="en-US" sz="2400" dirty="0" smtClean="0">
                <a:solidFill>
                  <a:srgbClr val="FF0000"/>
                </a:solidFill>
                <a:latin typeface="微软雅黑" panose="020B0503020204020204" charset="-122"/>
                <a:ea typeface="微软雅黑" panose="020B0503020204020204" charset="-122"/>
                <a:cs typeface="Calibri" panose="020F0502020204030204" charset="0"/>
              </a:rPr>
              <a:t>（</a:t>
            </a:r>
            <a:r>
              <a:rPr lang="zh-CN" altLang="en-US" sz="2400" dirty="0" smtClean="0">
                <a:solidFill>
                  <a:srgbClr val="FF0000"/>
                </a:solidFill>
                <a:latin typeface="Microsoft YaHei" charset="-122"/>
                <a:ea typeface="Microsoft YaHei" charset="-122"/>
                <a:cs typeface="Microsoft YaHei" charset="-122"/>
              </a:rPr>
              <a:t>目的）</a:t>
            </a:r>
            <a:r>
              <a:rPr lang="zh-CN" altLang="en-US" sz="2400" dirty="0" smtClean="0">
                <a:latin typeface="Microsoft YaHei" charset="-122"/>
                <a:ea typeface="Microsoft YaHei" charset="-122"/>
                <a:cs typeface="Microsoft YaHei" charset="-122"/>
              </a:rPr>
              <a:t>弄清生活史</a:t>
            </a:r>
            <a:endParaRPr lang="en-US" altLang="zh-CN" sz="2400" dirty="0" smtClean="0">
              <a:latin typeface="Microsoft YaHei" charset="-122"/>
              <a:ea typeface="Microsoft YaHei" charset="-122"/>
              <a:cs typeface="Microsoft YaHei" charset="-122"/>
            </a:endParaRPr>
          </a:p>
          <a:p>
            <a:pPr marL="342900" indent="-342900" fontAlgn="base" hangingPunct="0">
              <a:lnSpc>
                <a:spcPct val="200000"/>
              </a:lnSpc>
              <a:spcBef>
                <a:spcPct val="0"/>
              </a:spcBef>
              <a:spcAft>
                <a:spcPct val="0"/>
              </a:spcAft>
              <a:buFont typeface="Wingdings" panose="05000000000000000000" charset="0"/>
              <a:buChar char=""/>
              <a:defRPr/>
            </a:pPr>
            <a:r>
              <a:rPr lang="en-US" altLang="zh-CN" sz="2400" dirty="0" smtClean="0">
                <a:latin typeface="Microsoft YaHei" charset="-122"/>
                <a:ea typeface="Microsoft YaHei" charset="-122"/>
                <a:cs typeface="Microsoft YaHei" charset="-122"/>
              </a:rPr>
              <a:t>3.</a:t>
            </a:r>
            <a:r>
              <a:rPr lang="zh-CN" altLang="en-US" sz="2400" dirty="0" smtClean="0">
                <a:latin typeface="Microsoft YaHei" charset="-122"/>
                <a:ea typeface="Microsoft YaHei" charset="-122"/>
                <a:cs typeface="Microsoft YaHei" charset="-122"/>
              </a:rPr>
              <a:t> 搜求</a:t>
            </a:r>
            <a:r>
              <a:rPr lang="zh-CN" altLang="en-US" sz="2400" dirty="0" smtClean="0">
                <a:solidFill>
                  <a:srgbClr val="FF0000"/>
                </a:solidFill>
                <a:latin typeface="Microsoft YaHei" charset="-122"/>
                <a:ea typeface="Microsoft YaHei" charset="-122"/>
                <a:cs typeface="Microsoft YaHei" charset="-122"/>
              </a:rPr>
              <a:t>（同一故事）</a:t>
            </a:r>
            <a:r>
              <a:rPr lang="zh-CN" altLang="en-US" sz="2400" dirty="0" smtClean="0">
                <a:latin typeface="Microsoft YaHei" charset="-122"/>
                <a:ea typeface="Microsoft YaHei" charset="-122"/>
                <a:cs typeface="Microsoft YaHei" charset="-122"/>
              </a:rPr>
              <a:t>的丰富</a:t>
            </a:r>
            <a:r>
              <a:rPr lang="zh-CN" altLang="en-US" sz="2400" dirty="0" smtClean="0">
                <a:solidFill>
                  <a:srgbClr val="FF0000"/>
                </a:solidFill>
                <a:latin typeface="Microsoft YaHei" charset="-122"/>
                <a:ea typeface="Microsoft YaHei" charset="-122"/>
                <a:cs typeface="Microsoft YaHei" charset="-122"/>
              </a:rPr>
              <a:t>（异文）</a:t>
            </a:r>
            <a:endParaRPr lang="en-US" altLang="zh-CN" sz="2400" dirty="0">
              <a:solidFill>
                <a:srgbClr val="FF0000"/>
              </a:solidFill>
              <a:latin typeface="Microsoft YaHei" charset="-122"/>
              <a:ea typeface="Microsoft YaHei" charset="-122"/>
              <a:cs typeface="Microsoft YaHei" charset="-122"/>
            </a:endParaRPr>
          </a:p>
          <a:p>
            <a:pPr marL="342900" indent="-342900" fontAlgn="base" hangingPunct="0">
              <a:lnSpc>
                <a:spcPct val="200000"/>
              </a:lnSpc>
              <a:spcBef>
                <a:spcPct val="0"/>
              </a:spcBef>
              <a:spcAft>
                <a:spcPct val="0"/>
              </a:spcAft>
              <a:buFont typeface="Wingdings" panose="05000000000000000000" charset="0"/>
              <a:buChar char=""/>
              <a:defRPr/>
            </a:pPr>
            <a:r>
              <a:rPr lang="en-US" altLang="zh-CN" sz="2400" dirty="0" smtClean="0">
                <a:latin typeface="Microsoft YaHei" charset="-122"/>
                <a:ea typeface="Microsoft YaHei" charset="-122"/>
                <a:cs typeface="Microsoft YaHei" charset="-122"/>
              </a:rPr>
              <a:t>4.</a:t>
            </a:r>
            <a:r>
              <a:rPr lang="zh-CN" altLang="en-US" sz="2400" dirty="0" smtClean="0">
                <a:latin typeface="Microsoft YaHei" charset="-122"/>
                <a:ea typeface="Microsoft YaHei" charset="-122"/>
                <a:cs typeface="Microsoft YaHei" charset="-122"/>
              </a:rPr>
              <a:t> 最小</a:t>
            </a:r>
            <a:r>
              <a:rPr lang="zh-CN" altLang="en-US" sz="2400" dirty="0">
                <a:latin typeface="Microsoft YaHei" charset="-122"/>
                <a:ea typeface="Microsoft YaHei" charset="-122"/>
                <a:cs typeface="Microsoft YaHei" charset="-122"/>
              </a:rPr>
              <a:t>叙事单元</a:t>
            </a:r>
            <a:r>
              <a:rPr lang="zh-CN" altLang="en-US" sz="2400" dirty="0" smtClean="0">
                <a:latin typeface="Microsoft YaHei" charset="-122"/>
                <a:ea typeface="Microsoft YaHei" charset="-122"/>
                <a:cs typeface="Microsoft YaHei" charset="-122"/>
              </a:rPr>
              <a:t>的</a:t>
            </a:r>
            <a:r>
              <a:rPr lang="zh-CN" altLang="en-US" sz="2400" dirty="0" smtClean="0">
                <a:solidFill>
                  <a:srgbClr val="FF0000"/>
                </a:solidFill>
                <a:latin typeface="Microsoft YaHei" charset="-122"/>
                <a:ea typeface="Microsoft YaHei" charset="-122"/>
                <a:cs typeface="Microsoft YaHei" charset="-122"/>
              </a:rPr>
              <a:t>（母题）</a:t>
            </a:r>
            <a:endParaRPr lang="zh-CN" altLang="en-US" sz="2400" dirty="0">
              <a:latin typeface="Microsoft YaHei" charset="-122"/>
              <a:ea typeface="Microsoft YaHei" charset="-122"/>
              <a:cs typeface="Microsoft YaHei" charset="-122"/>
            </a:endParaRPr>
          </a:p>
          <a:p>
            <a:pPr marL="342900" indent="-342900" fontAlgn="base" hangingPunct="0">
              <a:lnSpc>
                <a:spcPct val="200000"/>
              </a:lnSpc>
              <a:spcBef>
                <a:spcPct val="0"/>
              </a:spcBef>
              <a:spcAft>
                <a:spcPct val="0"/>
              </a:spcAft>
              <a:buFont typeface="Wingdings" panose="05000000000000000000" charset="0"/>
              <a:buChar char=""/>
              <a:defRPr/>
            </a:pPr>
            <a:r>
              <a:rPr lang="en-US" altLang="zh-CN" sz="2400" dirty="0" smtClean="0">
                <a:latin typeface="Microsoft YaHei" charset="-122"/>
                <a:ea typeface="Microsoft YaHei" charset="-122"/>
                <a:cs typeface="Microsoft YaHei" charset="-122"/>
              </a:rPr>
              <a:t>5.</a:t>
            </a:r>
            <a:r>
              <a:rPr lang="zh-CN" altLang="en-US" sz="2400" dirty="0" smtClean="0">
                <a:latin typeface="Microsoft YaHei" charset="-122"/>
                <a:ea typeface="Microsoft YaHei" charset="-122"/>
                <a:cs typeface="Microsoft YaHei" charset="-122"/>
              </a:rPr>
              <a:t> 历史</a:t>
            </a:r>
            <a:r>
              <a:rPr lang="zh-CN" altLang="en-US" sz="2400" dirty="0" smtClean="0">
                <a:solidFill>
                  <a:srgbClr val="FF0000"/>
                </a:solidFill>
                <a:latin typeface="Microsoft YaHei" charset="-122"/>
                <a:ea typeface="Microsoft YaHei" charset="-122"/>
                <a:cs typeface="Microsoft YaHei" charset="-122"/>
              </a:rPr>
              <a:t>（地理）</a:t>
            </a:r>
            <a:r>
              <a:rPr lang="zh-CN" altLang="en-US" sz="2400" dirty="0" smtClean="0">
                <a:latin typeface="Microsoft YaHei" charset="-122"/>
                <a:ea typeface="Microsoft YaHei" charset="-122"/>
                <a:cs typeface="Microsoft YaHei" charset="-122"/>
              </a:rPr>
              <a:t>因素，追根溯源</a:t>
            </a:r>
            <a:endPar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Calibri" panose="020F0502020204030204" charset="0"/>
            </a:endParaRPr>
          </a:p>
        </p:txBody>
      </p:sp>
      <p:sp>
        <p:nvSpPr>
          <p:cNvPr id="5" name="矩形 4"/>
          <p:cNvSpPr/>
          <p:nvPr/>
        </p:nvSpPr>
        <p:spPr>
          <a:xfrm>
            <a:off x="0" y="262103"/>
            <a:ext cx="4406110" cy="692497"/>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lang="en-US" altLang="zh-CN" sz="2600" b="1" dirty="0" smtClean="0">
                <a:solidFill>
                  <a:srgbClr val="0070C0"/>
                </a:solidFill>
                <a:latin typeface="微软雅黑" panose="020B0503020204020204" charset="-122"/>
                <a:ea typeface="微软雅黑" panose="020B0503020204020204" charset="-122"/>
                <a:cs typeface="Calibri" panose="020F0502020204030204" charset="0"/>
              </a:rPr>
              <a:t>16.3.</a:t>
            </a:r>
            <a:r>
              <a:rPr kumimoji="0" lang="zh-CN" altLang="en-US" sz="26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rPr>
              <a:t>历史</a:t>
            </a:r>
            <a:r>
              <a:rPr kumimoji="0" lang="zh-CN" altLang="en-US"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地理研究法</a:t>
            </a:r>
          </a:p>
        </p:txBody>
      </p:sp>
      <p:sp>
        <p:nvSpPr>
          <p:cNvPr id="24" name="五边形 23"/>
          <p:cNvSpPr/>
          <p:nvPr/>
        </p:nvSpPr>
        <p:spPr>
          <a:xfrm flipH="1">
            <a:off x="4136205" y="427894"/>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prstClr val="white"/>
                </a:solidFill>
                <a:effectLst/>
                <a:uLnTx/>
                <a:uFillTx/>
                <a:latin typeface="微软雅黑" panose="020B0503020204020204" charset="-122"/>
                <a:ea typeface="微软雅黑" panose="020B0503020204020204" charset="-122"/>
                <a:cs typeface="+mn-cs"/>
              </a:rPr>
              <a:t>论述真题</a:t>
            </a:r>
            <a:endParaRPr kumimoji="0" lang="zh-CN"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2" name="图片 1"/>
          <p:cNvPicPr>
            <a:picLocks noChangeAspect="1"/>
          </p:cNvPicPr>
          <p:nvPr/>
        </p:nvPicPr>
        <p:blipFill>
          <a:blip r:embed="rId3"/>
          <a:stretch>
            <a:fillRect/>
          </a:stretch>
        </p:blipFill>
        <p:spPr>
          <a:xfrm>
            <a:off x="8633838" y="32553"/>
            <a:ext cx="3558161" cy="1753905"/>
          </a:xfrm>
          <a:prstGeom prst="rect">
            <a:avLst/>
          </a:prstGeom>
        </p:spPr>
      </p:pic>
      <p:sp>
        <p:nvSpPr>
          <p:cNvPr id="3" name="左大括号 2"/>
          <p:cNvSpPr/>
          <p:nvPr/>
        </p:nvSpPr>
        <p:spPr>
          <a:xfrm>
            <a:off x="3416968" y="2117558"/>
            <a:ext cx="719237" cy="301591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6" name="矩形 5"/>
          <p:cNvSpPr/>
          <p:nvPr/>
        </p:nvSpPr>
        <p:spPr>
          <a:xfrm>
            <a:off x="1038852" y="3394683"/>
            <a:ext cx="3097353" cy="461665"/>
          </a:xfrm>
          <a:prstGeom prst="rect">
            <a:avLst/>
          </a:prstGeom>
        </p:spPr>
        <p:txBody>
          <a:bodyPr wrap="square">
            <a:spAutoFit/>
          </a:bodyPr>
          <a:lstStyle/>
          <a:p>
            <a:r>
              <a:rPr lang="zh-CN" altLang="en-US" sz="2400" b="1" dirty="0">
                <a:solidFill>
                  <a:srgbClr val="0070C0"/>
                </a:solidFill>
                <a:latin typeface="微软雅黑" panose="020B0503020204020204" charset="-122"/>
                <a:ea typeface="微软雅黑" panose="020B0503020204020204" charset="-122"/>
                <a:cs typeface="Calibri" panose="020F0502020204030204" charset="0"/>
              </a:rPr>
              <a:t>历史地理研究法</a:t>
            </a:r>
            <a:endParaRPr lang="zh-CN" altLang="en-US" sz="2400" dirty="0"/>
          </a:p>
        </p:txBody>
      </p:sp>
    </p:spTree>
    <p:custDataLst>
      <p:tags r:id="rId1"/>
    </p:custDataLst>
    <p:extLst>
      <p:ext uri="{BB962C8B-B14F-4D97-AF65-F5344CB8AC3E}">
        <p14:creationId xmlns:p14="http://schemas.microsoft.com/office/powerpoint/2010/main" val="9742294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a:extLst>
              <a:ext uri="{FF2B5EF4-FFF2-40B4-BE49-F238E27FC236}">
                <a16:creationId xmlns="" xmlns:a16="http://schemas.microsoft.com/office/drawing/2014/main" id="{211749EF-227B-CD4C-999E-FB5634A63615}"/>
              </a:ext>
            </a:extLst>
          </p:cNvPr>
          <p:cNvGrpSpPr/>
          <p:nvPr/>
        </p:nvGrpSpPr>
        <p:grpSpPr>
          <a:xfrm>
            <a:off x="430721" y="800684"/>
            <a:ext cx="10941024" cy="5150664"/>
            <a:chOff x="368728" y="676698"/>
            <a:chExt cx="10941024" cy="5150664"/>
          </a:xfrm>
        </p:grpSpPr>
        <p:grpSp>
          <p:nvGrpSpPr>
            <p:cNvPr id="36" name="组合 35">
              <a:extLst>
                <a:ext uri="{FF2B5EF4-FFF2-40B4-BE49-F238E27FC236}">
                  <a16:creationId xmlns="" xmlns:a16="http://schemas.microsoft.com/office/drawing/2014/main" id="{FF67A24E-89A4-0143-9F57-86A5BBC6596B}"/>
                </a:ext>
              </a:extLst>
            </p:cNvPr>
            <p:cNvGrpSpPr/>
            <p:nvPr/>
          </p:nvGrpSpPr>
          <p:grpSpPr>
            <a:xfrm>
              <a:off x="368728" y="676698"/>
              <a:ext cx="10941024" cy="3334886"/>
              <a:chOff x="-125646" y="1113262"/>
              <a:chExt cx="10941024" cy="3334886"/>
            </a:xfrm>
          </p:grpSpPr>
          <p:sp>
            <p:nvSpPr>
              <p:cNvPr id="3" name="圆角矩形 2">
                <a:extLst>
                  <a:ext uri="{FF2B5EF4-FFF2-40B4-BE49-F238E27FC236}">
                    <a16:creationId xmlns="" xmlns:a16="http://schemas.microsoft.com/office/drawing/2014/main" id="{EC3F5AF2-376F-0844-A51B-07622CD5612F}"/>
                  </a:ext>
                </a:extLst>
              </p:cNvPr>
              <p:cNvSpPr/>
              <p:nvPr/>
            </p:nvSpPr>
            <p:spPr>
              <a:xfrm>
                <a:off x="-125646" y="2561316"/>
                <a:ext cx="4193794" cy="1886832"/>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3600" dirty="0">
                    <a:solidFill>
                      <a:schemeClr val="tx1"/>
                    </a:solidFill>
                    <a:latin typeface="DengXian" panose="02010600030101010101" pitchFamily="2" charset="-122"/>
                    <a:ea typeface="DengXian" panose="02010600030101010101" pitchFamily="2" charset="-122"/>
                  </a:rPr>
                  <a:t>第十六章 </a:t>
                </a:r>
                <a:endParaRPr kumimoji="1" lang="en-US" altLang="zh-CN" sz="3600" dirty="0">
                  <a:solidFill>
                    <a:schemeClr val="tx1"/>
                  </a:solidFill>
                  <a:latin typeface="DengXian" panose="02010600030101010101" pitchFamily="2" charset="-122"/>
                  <a:ea typeface="DengXian" panose="02010600030101010101" pitchFamily="2" charset="-122"/>
                </a:endParaRPr>
              </a:p>
              <a:p>
                <a:pPr algn="ctr"/>
                <a:r>
                  <a:rPr kumimoji="1" lang="zh-CN" altLang="en-US" sz="3600" dirty="0">
                    <a:solidFill>
                      <a:schemeClr val="tx1"/>
                    </a:solidFill>
                    <a:latin typeface="DengXian" panose="02010600030101010101" pitchFamily="2" charset="-122"/>
                    <a:ea typeface="DengXian" panose="02010600030101010101" pitchFamily="2" charset="-122"/>
                  </a:rPr>
                  <a:t>民间文学的鉴赏与研究</a:t>
                </a:r>
                <a:endParaRPr kumimoji="1" lang="en-US" altLang="zh-CN" sz="3600" dirty="0">
                  <a:solidFill>
                    <a:schemeClr val="tx1"/>
                  </a:solidFill>
                  <a:latin typeface="DengXian" panose="02010600030101010101" pitchFamily="2" charset="-122"/>
                  <a:ea typeface="DengXian" panose="02010600030101010101" pitchFamily="2" charset="-122"/>
                </a:endParaRPr>
              </a:p>
            </p:txBody>
          </p:sp>
          <p:sp>
            <p:nvSpPr>
              <p:cNvPr id="9" name="圆角矩形 8">
                <a:extLst>
                  <a:ext uri="{FF2B5EF4-FFF2-40B4-BE49-F238E27FC236}">
                    <a16:creationId xmlns="" xmlns:a16="http://schemas.microsoft.com/office/drawing/2014/main" id="{C5B71DDD-B67F-BB44-982E-9606408DF879}"/>
                  </a:ext>
                </a:extLst>
              </p:cNvPr>
              <p:cNvSpPr/>
              <p:nvPr/>
            </p:nvSpPr>
            <p:spPr>
              <a:xfrm>
                <a:off x="4678049" y="1113262"/>
                <a:ext cx="613732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第一节 民间文学的鉴赏</a:t>
                </a:r>
              </a:p>
            </p:txBody>
          </p:sp>
          <p:sp>
            <p:nvSpPr>
              <p:cNvPr id="10" name="圆角矩形 9">
                <a:extLst>
                  <a:ext uri="{FF2B5EF4-FFF2-40B4-BE49-F238E27FC236}">
                    <a16:creationId xmlns="" xmlns:a16="http://schemas.microsoft.com/office/drawing/2014/main" id="{74213CE4-F95E-0B4F-9ED7-66AA0EC54EC0}"/>
                  </a:ext>
                </a:extLst>
              </p:cNvPr>
              <p:cNvSpPr/>
              <p:nvPr/>
            </p:nvSpPr>
            <p:spPr>
              <a:xfrm>
                <a:off x="4810651" y="2129169"/>
                <a:ext cx="5744635"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第二节 民间文学的比较研究</a:t>
                </a:r>
              </a:p>
            </p:txBody>
          </p:sp>
          <p:sp>
            <p:nvSpPr>
              <p:cNvPr id="11" name="圆角矩形 10">
                <a:extLst>
                  <a:ext uri="{FF2B5EF4-FFF2-40B4-BE49-F238E27FC236}">
                    <a16:creationId xmlns="" xmlns:a16="http://schemas.microsoft.com/office/drawing/2014/main" id="{0215B883-6253-8449-A953-2792DF534019}"/>
                  </a:ext>
                </a:extLst>
              </p:cNvPr>
              <p:cNvSpPr/>
              <p:nvPr/>
            </p:nvSpPr>
            <p:spPr>
              <a:xfrm>
                <a:off x="4810651" y="3024834"/>
                <a:ext cx="5744634" cy="932041"/>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第三节 历史地理学派的民间叙事文学研究</a:t>
                </a:r>
              </a:p>
            </p:txBody>
          </p:sp>
          <p:cxnSp>
            <p:nvCxnSpPr>
              <p:cNvPr id="20" name="直线连接符 19">
                <a:extLst>
                  <a:ext uri="{FF2B5EF4-FFF2-40B4-BE49-F238E27FC236}">
                    <a16:creationId xmlns="" xmlns:a16="http://schemas.microsoft.com/office/drawing/2014/main" id="{2E56B57E-A19F-4B44-AB34-B35D23F9C872}"/>
                  </a:ext>
                </a:extLst>
              </p:cNvPr>
              <p:cNvCxnSpPr>
                <a:cxnSpLocks/>
                <a:stCxn id="3" idx="3"/>
                <a:endCxn id="9" idx="1"/>
              </p:cNvCxnSpPr>
              <p:nvPr/>
            </p:nvCxnSpPr>
            <p:spPr>
              <a:xfrm flipV="1">
                <a:off x="4068148" y="1414749"/>
                <a:ext cx="609901" cy="20899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a:extLst>
                  <a:ext uri="{FF2B5EF4-FFF2-40B4-BE49-F238E27FC236}">
                    <a16:creationId xmlns="" xmlns:a16="http://schemas.microsoft.com/office/drawing/2014/main" id="{A4A1488C-75DF-9B4C-9E26-CBFD89D282C5}"/>
                  </a:ext>
                </a:extLst>
              </p:cNvPr>
              <p:cNvCxnSpPr>
                <a:cxnSpLocks/>
                <a:stCxn id="3" idx="3"/>
                <a:endCxn id="10" idx="1"/>
              </p:cNvCxnSpPr>
              <p:nvPr/>
            </p:nvCxnSpPr>
            <p:spPr>
              <a:xfrm flipV="1">
                <a:off x="4068148" y="2426498"/>
                <a:ext cx="742503" cy="10782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a:extLst>
                  <a:ext uri="{FF2B5EF4-FFF2-40B4-BE49-F238E27FC236}">
                    <a16:creationId xmlns="" xmlns:a16="http://schemas.microsoft.com/office/drawing/2014/main" id="{25D2EFA0-9CDE-3447-873C-47F8EBC4E40C}"/>
                  </a:ext>
                </a:extLst>
              </p:cNvPr>
              <p:cNvCxnSpPr>
                <a:cxnSpLocks/>
                <a:stCxn id="3" idx="3"/>
                <a:endCxn id="11" idx="1"/>
              </p:cNvCxnSpPr>
              <p:nvPr/>
            </p:nvCxnSpPr>
            <p:spPr>
              <a:xfrm flipV="1">
                <a:off x="4068148" y="3490855"/>
                <a:ext cx="742503" cy="13877"/>
              </a:xfrm>
              <a:prstGeom prst="line">
                <a:avLst/>
              </a:prstGeom>
            </p:spPr>
            <p:style>
              <a:lnRef idx="1">
                <a:schemeClr val="accent1"/>
              </a:lnRef>
              <a:fillRef idx="0">
                <a:schemeClr val="accent1"/>
              </a:fillRef>
              <a:effectRef idx="0">
                <a:schemeClr val="accent1"/>
              </a:effectRef>
              <a:fontRef idx="minor">
                <a:schemeClr val="tx1"/>
              </a:fontRef>
            </p:style>
          </p:cxnSp>
        </p:grpSp>
        <p:sp>
          <p:nvSpPr>
            <p:cNvPr id="18" name="圆角矩形 17">
              <a:extLst>
                <a:ext uri="{FF2B5EF4-FFF2-40B4-BE49-F238E27FC236}">
                  <a16:creationId xmlns="" xmlns:a16="http://schemas.microsoft.com/office/drawing/2014/main" id="{ED435A5A-2406-B24F-B3EF-73D9C29C8ED3}"/>
                </a:ext>
              </a:extLst>
            </p:cNvPr>
            <p:cNvSpPr/>
            <p:nvPr/>
          </p:nvSpPr>
          <p:spPr>
            <a:xfrm>
              <a:off x="5368771" y="3817640"/>
              <a:ext cx="5744635" cy="594658"/>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bg1"/>
                  </a:solidFill>
                  <a:latin typeface="DengXian" panose="02010600030101010101" pitchFamily="2" charset="-122"/>
                  <a:ea typeface="DengXian" panose="02010600030101010101" pitchFamily="2" charset="-122"/>
                </a:rPr>
                <a:t>第四节 文化人类学与民间文学研究</a:t>
              </a:r>
            </a:p>
          </p:txBody>
        </p:sp>
        <p:sp>
          <p:nvSpPr>
            <p:cNvPr id="19" name="圆角矩形 18">
              <a:extLst>
                <a:ext uri="{FF2B5EF4-FFF2-40B4-BE49-F238E27FC236}">
                  <a16:creationId xmlns="" xmlns:a16="http://schemas.microsoft.com/office/drawing/2014/main" id="{B068998A-7DC5-F54A-A4FB-86329FDF16CA}"/>
                </a:ext>
              </a:extLst>
            </p:cNvPr>
            <p:cNvSpPr/>
            <p:nvPr/>
          </p:nvSpPr>
          <p:spPr>
            <a:xfrm>
              <a:off x="5368769" y="4819161"/>
              <a:ext cx="5744635" cy="1008201"/>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第五节 从事民间文学研究评论的基本要求</a:t>
              </a:r>
            </a:p>
          </p:txBody>
        </p:sp>
        <p:cxnSp>
          <p:nvCxnSpPr>
            <p:cNvPr id="29" name="直线连接符 28">
              <a:extLst>
                <a:ext uri="{FF2B5EF4-FFF2-40B4-BE49-F238E27FC236}">
                  <a16:creationId xmlns="" xmlns:a16="http://schemas.microsoft.com/office/drawing/2014/main" id="{FAB58419-ABAC-294C-8B50-A7BEA6104ABC}"/>
                </a:ext>
              </a:extLst>
            </p:cNvPr>
            <p:cNvCxnSpPr>
              <a:cxnSpLocks/>
              <a:stCxn id="3" idx="3"/>
              <a:endCxn id="18" idx="1"/>
            </p:cNvCxnSpPr>
            <p:nvPr/>
          </p:nvCxnSpPr>
          <p:spPr>
            <a:xfrm>
              <a:off x="4562522" y="3068168"/>
              <a:ext cx="806249" cy="1046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线连接符 31">
              <a:extLst>
                <a:ext uri="{FF2B5EF4-FFF2-40B4-BE49-F238E27FC236}">
                  <a16:creationId xmlns="" xmlns:a16="http://schemas.microsoft.com/office/drawing/2014/main" id="{6667326B-1917-CC4A-9C5A-1A2C6EE61A10}"/>
                </a:ext>
              </a:extLst>
            </p:cNvPr>
            <p:cNvCxnSpPr>
              <a:cxnSpLocks/>
              <a:stCxn id="3" idx="3"/>
              <a:endCxn id="19" idx="1"/>
            </p:cNvCxnSpPr>
            <p:nvPr/>
          </p:nvCxnSpPr>
          <p:spPr>
            <a:xfrm>
              <a:off x="4562522" y="3068168"/>
              <a:ext cx="806247" cy="2255094"/>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9991761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594528" y="2018890"/>
            <a:ext cx="10931028" cy="646331"/>
          </a:xfrm>
          <a:prstGeom prst="rect">
            <a:avLst/>
          </a:prstGeom>
          <a:noFill/>
          <a:ln w="9525">
            <a:noFill/>
            <a:miter lim="800000"/>
          </a:ln>
          <a:effectLst/>
        </p:spPr>
        <p:txBody>
          <a:bodyPr vert="horz" wrap="square" lIns="91440" tIns="45720" rIns="91440" bIns="45720" numCol="1" anchor="ctr" anchorCtr="0" compatLnSpc="1">
            <a:spAutoFit/>
          </a:bodyPr>
          <a:lstStyle/>
          <a:p>
            <a:pPr>
              <a:lnSpc>
                <a:spcPct val="150000"/>
              </a:lnSpc>
            </a:pPr>
            <a:r>
              <a:rPr lang="en-US" altLang="zh-CN" sz="2400" dirty="0" smtClean="0">
                <a:latin typeface="Microsoft YaHei" charset="-122"/>
                <a:ea typeface="Microsoft YaHei" charset="-122"/>
                <a:cs typeface="Microsoft YaHei" charset="-122"/>
              </a:rPr>
              <a:t>1.</a:t>
            </a:r>
            <a:r>
              <a:rPr lang="zh-CN" altLang="en-US" sz="2400" dirty="0" smtClean="0">
                <a:latin typeface="Microsoft YaHei" charset="-122"/>
                <a:ea typeface="Microsoft YaHei" charset="-122"/>
                <a:cs typeface="Microsoft YaHei" charset="-122"/>
              </a:rPr>
              <a:t>性质</a:t>
            </a:r>
            <a:r>
              <a:rPr lang="zh-CN" altLang="en-US" sz="2400" dirty="0" smtClean="0">
                <a:latin typeface="Microsoft YaHei" charset="-122"/>
                <a:ea typeface="Microsoft YaHei" charset="-122"/>
                <a:cs typeface="Microsoft YaHei" charset="-122"/>
              </a:rPr>
              <a:t>：</a:t>
            </a:r>
            <a:r>
              <a:rPr lang="zh-CN" altLang="zh-CN" sz="2400" dirty="0" smtClean="0">
                <a:latin typeface="Microsoft YaHei" charset="-122"/>
                <a:ea typeface="Microsoft YaHei" charset="-122"/>
                <a:cs typeface="Microsoft YaHei" charset="-122"/>
              </a:rPr>
              <a:t>文化</a:t>
            </a:r>
            <a:r>
              <a:rPr lang="zh-CN" altLang="zh-CN" sz="2400" dirty="0">
                <a:latin typeface="Microsoft YaHei" charset="-122"/>
                <a:ea typeface="Microsoft YaHei" charset="-122"/>
                <a:cs typeface="Microsoft YaHei" charset="-122"/>
              </a:rPr>
              <a:t>人类学是研究</a:t>
            </a:r>
            <a:r>
              <a:rPr lang="zh-CN" altLang="zh-CN" sz="2400" dirty="0">
                <a:solidFill>
                  <a:srgbClr val="FF0000"/>
                </a:solidFill>
                <a:latin typeface="Microsoft YaHei" charset="-122"/>
                <a:ea typeface="Microsoft YaHei" charset="-122"/>
                <a:cs typeface="Microsoft YaHei" charset="-122"/>
              </a:rPr>
              <a:t>人的科学</a:t>
            </a:r>
            <a:r>
              <a:rPr lang="zh-CN" altLang="zh-CN" sz="2400" dirty="0" smtClean="0">
                <a:latin typeface="Microsoft YaHei" charset="-122"/>
                <a:ea typeface="Microsoft YaHei" charset="-122"/>
                <a:cs typeface="Microsoft YaHei" charset="-122"/>
              </a:rPr>
              <a:t>。</a:t>
            </a:r>
            <a:endParaRPr lang="en-US" altLang="zh-CN" sz="2400" dirty="0" smtClean="0">
              <a:latin typeface="Microsoft YaHei" charset="-122"/>
              <a:ea typeface="Microsoft YaHei" charset="-122"/>
              <a:cs typeface="Microsoft YaHei" charset="-122"/>
            </a:endParaRPr>
          </a:p>
        </p:txBody>
      </p:sp>
      <p:sp>
        <p:nvSpPr>
          <p:cNvPr id="5" name="矩形 4"/>
          <p:cNvSpPr/>
          <p:nvPr/>
        </p:nvSpPr>
        <p:spPr>
          <a:xfrm>
            <a:off x="-1" y="262103"/>
            <a:ext cx="6202017" cy="621773"/>
          </a:xfrm>
          <a:prstGeom prst="rect">
            <a:avLst/>
          </a:prstGeom>
        </p:spPr>
        <p:txBody>
          <a:bodyPr wrap="square">
            <a:spAutoFit/>
          </a:bodyPr>
          <a:lstStyle/>
          <a:p>
            <a:pPr lvl="0" indent="457200" fontAlgn="base" hangingPunct="0">
              <a:lnSpc>
                <a:spcPct val="150000"/>
              </a:lnSpc>
              <a:spcBef>
                <a:spcPct val="0"/>
              </a:spcBef>
              <a:spcAft>
                <a:spcPct val="0"/>
              </a:spcAft>
              <a:defRPr/>
            </a:pPr>
            <a:r>
              <a:rPr lang="en-US" altLang="zh-CN" sz="2600" b="1" dirty="0" smtClean="0">
                <a:solidFill>
                  <a:srgbClr val="0070C0"/>
                </a:solidFill>
                <a:latin typeface="微软雅黑" panose="020B0503020204020204" charset="-122"/>
                <a:ea typeface="微软雅黑" panose="020B0503020204020204" charset="-122"/>
                <a:cs typeface="Calibri" panose="020F0502020204030204" charset="0"/>
              </a:rPr>
              <a:t>16.4.</a:t>
            </a:r>
            <a:r>
              <a:rPr lang="zh-CN" altLang="zh-CN" sz="2600" b="1" dirty="0">
                <a:solidFill>
                  <a:srgbClr val="0070C0"/>
                </a:solidFill>
                <a:latin typeface="Microsoft YaHei" charset="-122"/>
                <a:ea typeface="Microsoft YaHei" charset="-122"/>
                <a:cs typeface="Microsoft YaHei" charset="-122"/>
              </a:rPr>
              <a:t>文化人类学与民间文学研究 </a:t>
            </a:r>
            <a:endParaRPr kumimoji="0" lang="zh-CN" altLang="en-US" sz="2600" b="1" i="0" u="none" strike="noStrike" kern="1200" cap="none" spc="0" normalizeH="0" baseline="0" noProof="0" dirty="0">
              <a:ln>
                <a:noFill/>
              </a:ln>
              <a:solidFill>
                <a:srgbClr val="0070C0"/>
              </a:solidFill>
              <a:effectLst/>
              <a:uLnTx/>
              <a:uFillTx/>
              <a:latin typeface="Microsoft YaHei" charset="-122"/>
              <a:ea typeface="Microsoft YaHei" charset="-122"/>
              <a:cs typeface="Microsoft YaHei" charset="-122"/>
            </a:endParaRPr>
          </a:p>
        </p:txBody>
      </p:sp>
      <p:sp>
        <p:nvSpPr>
          <p:cNvPr id="24" name="五边形 23"/>
          <p:cNvSpPr/>
          <p:nvPr/>
        </p:nvSpPr>
        <p:spPr>
          <a:xfrm flipH="1">
            <a:off x="5842000" y="382799"/>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prstClr val="white"/>
                </a:solidFill>
                <a:effectLst/>
                <a:uLnTx/>
                <a:uFillTx/>
                <a:latin typeface="微软雅黑" panose="020B0503020204020204" charset="-122"/>
                <a:ea typeface="微软雅黑" panose="020B0503020204020204" charset="-122"/>
                <a:cs typeface="+mn-cs"/>
              </a:rPr>
              <a:t>名词解释</a:t>
            </a:r>
            <a:endParaRPr kumimoji="0" lang="zh-CN"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2" name="图片 1"/>
          <p:cNvPicPr>
            <a:picLocks noChangeAspect="1"/>
          </p:cNvPicPr>
          <p:nvPr/>
        </p:nvPicPr>
        <p:blipFill>
          <a:blip r:embed="rId3"/>
          <a:stretch>
            <a:fillRect/>
          </a:stretch>
        </p:blipFill>
        <p:spPr>
          <a:xfrm>
            <a:off x="8633838" y="32553"/>
            <a:ext cx="3558161" cy="1753905"/>
          </a:xfrm>
          <a:prstGeom prst="rect">
            <a:avLst/>
          </a:prstGeom>
        </p:spPr>
      </p:pic>
      <p:sp>
        <p:nvSpPr>
          <p:cNvPr id="6" name="矩形 5"/>
          <p:cNvSpPr/>
          <p:nvPr/>
        </p:nvSpPr>
        <p:spPr>
          <a:xfrm>
            <a:off x="271669" y="1148945"/>
            <a:ext cx="6202017" cy="621773"/>
          </a:xfrm>
          <a:prstGeom prst="rect">
            <a:avLst/>
          </a:prstGeom>
        </p:spPr>
        <p:txBody>
          <a:bodyPr wrap="square">
            <a:spAutoFit/>
          </a:bodyPr>
          <a:lstStyle/>
          <a:p>
            <a:pPr lvl="0" indent="457200" fontAlgn="base" hangingPunct="0">
              <a:lnSpc>
                <a:spcPct val="150000"/>
              </a:lnSpc>
              <a:spcBef>
                <a:spcPct val="0"/>
              </a:spcBef>
              <a:spcAft>
                <a:spcPct val="0"/>
              </a:spcAft>
              <a:defRPr/>
            </a:pPr>
            <a:r>
              <a:rPr lang="en-US" altLang="zh-CN" sz="2600" b="1" dirty="0" smtClean="0">
                <a:solidFill>
                  <a:srgbClr val="0070C0"/>
                </a:solidFill>
                <a:latin typeface="微软雅黑" panose="020B0503020204020204" charset="-122"/>
                <a:ea typeface="微软雅黑" panose="020B0503020204020204" charset="-122"/>
                <a:cs typeface="Calibri" panose="020F0502020204030204" charset="0"/>
              </a:rPr>
              <a:t>16.4.1</a:t>
            </a:r>
            <a:r>
              <a:rPr lang="zh-CN" altLang="en-US" sz="2600" b="1" dirty="0" smtClean="0">
                <a:solidFill>
                  <a:srgbClr val="0070C0"/>
                </a:solidFill>
                <a:latin typeface="微软雅黑" panose="020B0503020204020204" charset="-122"/>
                <a:ea typeface="微软雅黑" panose="020B0503020204020204" charset="-122"/>
                <a:cs typeface="Calibri" panose="020F0502020204030204" charset="0"/>
              </a:rPr>
              <a:t>  </a:t>
            </a:r>
            <a:r>
              <a:rPr lang="zh-CN" altLang="zh-CN" sz="2600" b="1" dirty="0" smtClean="0">
                <a:solidFill>
                  <a:srgbClr val="0070C0"/>
                </a:solidFill>
                <a:latin typeface="Microsoft YaHei" charset="-122"/>
                <a:ea typeface="Microsoft YaHei" charset="-122"/>
                <a:cs typeface="Microsoft YaHei" charset="-122"/>
              </a:rPr>
              <a:t>文化人类学</a:t>
            </a:r>
            <a:r>
              <a:rPr lang="zh-CN" altLang="en-US" sz="2600" b="1" dirty="0" smtClean="0">
                <a:solidFill>
                  <a:srgbClr val="0070C0"/>
                </a:solidFill>
                <a:latin typeface="Microsoft YaHei" charset="-122"/>
                <a:ea typeface="Microsoft YaHei" charset="-122"/>
                <a:cs typeface="Microsoft YaHei" charset="-122"/>
              </a:rPr>
              <a:t>的发展态势</a:t>
            </a:r>
            <a:endParaRPr kumimoji="0" lang="zh-CN" altLang="en-US" sz="2600" b="1" i="0" u="none" strike="noStrike" kern="1200" cap="none" spc="0" normalizeH="0" baseline="0" noProof="0" dirty="0">
              <a:ln>
                <a:noFill/>
              </a:ln>
              <a:solidFill>
                <a:srgbClr val="0070C0"/>
              </a:solidFill>
              <a:effectLst/>
              <a:uLnTx/>
              <a:uFillTx/>
              <a:latin typeface="Microsoft YaHei" charset="-122"/>
              <a:ea typeface="Microsoft YaHei" charset="-122"/>
              <a:cs typeface="Microsoft YaHei" charset="-122"/>
            </a:endParaRPr>
          </a:p>
        </p:txBody>
      </p:sp>
    </p:spTree>
    <p:custDataLst>
      <p:tags r:id="rId1"/>
    </p:custDataLst>
    <p:extLst>
      <p:ext uri="{BB962C8B-B14F-4D97-AF65-F5344CB8AC3E}">
        <p14:creationId xmlns:p14="http://schemas.microsoft.com/office/powerpoint/2010/main" val="6236557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578486" y="2410974"/>
            <a:ext cx="10931028" cy="1754326"/>
          </a:xfrm>
          <a:prstGeom prst="rect">
            <a:avLst/>
          </a:prstGeom>
          <a:noFill/>
          <a:ln w="9525">
            <a:noFill/>
            <a:miter lim="800000"/>
          </a:ln>
          <a:effectLst/>
        </p:spPr>
        <p:txBody>
          <a:bodyPr vert="horz" wrap="square" lIns="91440" tIns="45720" rIns="91440" bIns="45720" numCol="1" anchor="ctr" anchorCtr="0" compatLnSpc="1">
            <a:spAutoFit/>
          </a:bodyPr>
          <a:lstStyle/>
          <a:p>
            <a:pPr>
              <a:lnSpc>
                <a:spcPct val="150000"/>
              </a:lnSpc>
            </a:pPr>
            <a:r>
              <a:rPr lang="en-US" altLang="zh-CN" sz="2400" dirty="0" smtClean="0">
                <a:latin typeface="Microsoft YaHei" charset="-122"/>
                <a:ea typeface="Microsoft YaHei" charset="-122"/>
                <a:cs typeface="Microsoft YaHei" charset="-122"/>
              </a:rPr>
              <a:t>1.</a:t>
            </a:r>
            <a:r>
              <a:rPr lang="zh-CN" altLang="en-US" sz="2400" dirty="0" smtClean="0">
                <a:latin typeface="Microsoft YaHei" charset="-122"/>
                <a:ea typeface="Microsoft YaHei" charset="-122"/>
                <a:cs typeface="Microsoft YaHei" charset="-122"/>
              </a:rPr>
              <a:t>性质</a:t>
            </a:r>
            <a:r>
              <a:rPr lang="zh-CN" altLang="en-US" sz="2400" dirty="0" smtClean="0">
                <a:latin typeface="Microsoft YaHei" charset="-122"/>
                <a:ea typeface="Microsoft YaHei" charset="-122"/>
                <a:cs typeface="Microsoft YaHei" charset="-122"/>
              </a:rPr>
              <a:t>：</a:t>
            </a:r>
            <a:r>
              <a:rPr lang="zh-CN" altLang="zh-CN" sz="2400" dirty="0" smtClean="0">
                <a:latin typeface="Microsoft YaHei" charset="-122"/>
                <a:ea typeface="Microsoft YaHei" charset="-122"/>
                <a:cs typeface="Microsoft YaHei" charset="-122"/>
              </a:rPr>
              <a:t>文化</a:t>
            </a:r>
            <a:r>
              <a:rPr lang="zh-CN" altLang="zh-CN" sz="2400" dirty="0">
                <a:latin typeface="Microsoft YaHei" charset="-122"/>
                <a:ea typeface="Microsoft YaHei" charset="-122"/>
                <a:cs typeface="Microsoft YaHei" charset="-122"/>
              </a:rPr>
              <a:t>人类学是研究</a:t>
            </a:r>
            <a:r>
              <a:rPr lang="zh-CN" altLang="zh-CN" sz="2400" dirty="0">
                <a:solidFill>
                  <a:srgbClr val="FF0000"/>
                </a:solidFill>
                <a:latin typeface="Microsoft YaHei" charset="-122"/>
                <a:ea typeface="Microsoft YaHei" charset="-122"/>
                <a:cs typeface="Microsoft YaHei" charset="-122"/>
              </a:rPr>
              <a:t>人的科学</a:t>
            </a:r>
            <a:r>
              <a:rPr lang="zh-CN" altLang="zh-CN" sz="2400" dirty="0" smtClean="0">
                <a:latin typeface="Microsoft YaHei" charset="-122"/>
                <a:ea typeface="Microsoft YaHei" charset="-122"/>
                <a:cs typeface="Microsoft YaHei" charset="-122"/>
              </a:rPr>
              <a:t>。</a:t>
            </a:r>
            <a:endParaRPr lang="en-US" altLang="zh-CN" sz="2400" dirty="0" smtClean="0">
              <a:latin typeface="Microsoft YaHei" charset="-122"/>
              <a:ea typeface="Microsoft YaHei" charset="-122"/>
              <a:cs typeface="Microsoft YaHei" charset="-122"/>
            </a:endParaRPr>
          </a:p>
          <a:p>
            <a:pPr>
              <a:lnSpc>
                <a:spcPct val="150000"/>
              </a:lnSpc>
            </a:pPr>
            <a:r>
              <a:rPr lang="en-US" altLang="zh-CN" sz="2400" dirty="0" smtClean="0">
                <a:latin typeface="Microsoft YaHei" charset="-122"/>
                <a:ea typeface="Microsoft YaHei" charset="-122"/>
                <a:cs typeface="Microsoft YaHei" charset="-122"/>
              </a:rPr>
              <a:t>2.</a:t>
            </a:r>
            <a:r>
              <a:rPr lang="zh-CN" altLang="en-US" sz="2400" dirty="0" smtClean="0">
                <a:latin typeface="Microsoft YaHei" charset="-122"/>
                <a:ea typeface="Microsoft YaHei" charset="-122"/>
                <a:cs typeface="Microsoft YaHei" charset="-122"/>
              </a:rPr>
              <a:t>含义</a:t>
            </a:r>
            <a:r>
              <a:rPr lang="zh-CN" altLang="en-US" sz="2400" dirty="0" smtClean="0">
                <a:latin typeface="Microsoft YaHei" charset="-122"/>
                <a:ea typeface="Microsoft YaHei" charset="-122"/>
                <a:cs typeface="Microsoft YaHei" charset="-122"/>
              </a:rPr>
              <a:t>：</a:t>
            </a:r>
            <a:r>
              <a:rPr lang="zh-CN" altLang="zh-CN" sz="2400" dirty="0" smtClean="0">
                <a:latin typeface="Microsoft YaHei" charset="-122"/>
                <a:ea typeface="Microsoft YaHei" charset="-122"/>
                <a:cs typeface="Microsoft YaHei" charset="-122"/>
              </a:rPr>
              <a:t>文化</a:t>
            </a:r>
            <a:r>
              <a:rPr lang="zh-CN" altLang="zh-CN" sz="2400" dirty="0">
                <a:latin typeface="Microsoft YaHei" charset="-122"/>
                <a:ea typeface="Microsoft YaHei" charset="-122"/>
                <a:cs typeface="Microsoft YaHei" charset="-122"/>
              </a:rPr>
              <a:t>人类学所</a:t>
            </a:r>
            <a:r>
              <a:rPr lang="zh-CN" altLang="zh-CN" sz="2400" dirty="0">
                <a:solidFill>
                  <a:srgbClr val="FF0000"/>
                </a:solidFill>
                <a:latin typeface="Microsoft YaHei" charset="-122"/>
                <a:ea typeface="Microsoft YaHei" charset="-122"/>
                <a:cs typeface="Microsoft YaHei" charset="-122"/>
              </a:rPr>
              <a:t>研究的文化</a:t>
            </a:r>
            <a:r>
              <a:rPr lang="zh-CN" altLang="zh-CN" sz="2400" dirty="0">
                <a:latin typeface="Microsoft YaHei" charset="-122"/>
                <a:ea typeface="Microsoft YaHei" charset="-122"/>
                <a:cs typeface="Microsoft YaHei" charset="-122"/>
              </a:rPr>
              <a:t>是广义的，</a:t>
            </a:r>
            <a:r>
              <a:rPr lang="zh-CN" altLang="zh-CN" sz="2400" dirty="0" smtClean="0">
                <a:latin typeface="Microsoft YaHei" charset="-122"/>
                <a:ea typeface="Microsoft YaHei" charset="-122"/>
                <a:cs typeface="Microsoft YaHei" charset="-122"/>
              </a:rPr>
              <a:t>它</a:t>
            </a:r>
            <a:r>
              <a:rPr lang="zh-CN" altLang="en-US" sz="2400" dirty="0" smtClean="0">
                <a:latin typeface="Microsoft YaHei" charset="-122"/>
                <a:ea typeface="Microsoft YaHei" charset="-122"/>
                <a:cs typeface="Microsoft YaHei" charset="-122"/>
              </a:rPr>
              <a:t>包括</a:t>
            </a:r>
            <a:r>
              <a:rPr lang="zh-CN" altLang="zh-CN" sz="2400" dirty="0" smtClean="0">
                <a:latin typeface="Microsoft YaHei" charset="-122"/>
                <a:ea typeface="Microsoft YaHei" charset="-122"/>
                <a:cs typeface="Microsoft YaHei" charset="-122"/>
              </a:rPr>
              <a:t>物质</a:t>
            </a:r>
            <a:r>
              <a:rPr lang="zh-CN" altLang="zh-CN" sz="2400" dirty="0">
                <a:latin typeface="Microsoft YaHei" charset="-122"/>
                <a:ea typeface="Microsoft YaHei" charset="-122"/>
                <a:cs typeface="Microsoft YaHei" charset="-122"/>
              </a:rPr>
              <a:t>与精神成果的综合体，包括</a:t>
            </a:r>
            <a:r>
              <a:rPr lang="zh-CN" altLang="zh-CN" sz="2400" dirty="0">
                <a:solidFill>
                  <a:srgbClr val="FF0000"/>
                </a:solidFill>
                <a:latin typeface="Microsoft YaHei" charset="-122"/>
                <a:ea typeface="Microsoft YaHei" charset="-122"/>
                <a:cs typeface="Microsoft YaHei" charset="-122"/>
              </a:rPr>
              <a:t>物质、制度、行为模式与精神生活</a:t>
            </a:r>
            <a:r>
              <a:rPr lang="zh-CN" altLang="zh-CN" sz="2400" dirty="0">
                <a:latin typeface="Microsoft YaHei" charset="-122"/>
                <a:ea typeface="Microsoft YaHei" charset="-122"/>
                <a:cs typeface="Microsoft YaHei" charset="-122"/>
              </a:rPr>
              <a:t>多个层面</a:t>
            </a:r>
            <a:r>
              <a:rPr lang="zh-CN" altLang="zh-CN" sz="2400" dirty="0" smtClean="0">
                <a:latin typeface="Microsoft YaHei" charset="-122"/>
                <a:ea typeface="Microsoft YaHei" charset="-122"/>
                <a:cs typeface="Microsoft YaHei" charset="-122"/>
              </a:rPr>
              <a:t>。</a:t>
            </a:r>
            <a:endParaRPr lang="en-US" altLang="zh-CN" sz="2400" dirty="0" smtClean="0">
              <a:latin typeface="Microsoft YaHei" charset="-122"/>
              <a:ea typeface="Microsoft YaHei" charset="-122"/>
              <a:cs typeface="Microsoft YaHei" charset="-122"/>
            </a:endParaRPr>
          </a:p>
        </p:txBody>
      </p:sp>
      <p:sp>
        <p:nvSpPr>
          <p:cNvPr id="5" name="矩形 4"/>
          <p:cNvSpPr/>
          <p:nvPr/>
        </p:nvSpPr>
        <p:spPr>
          <a:xfrm>
            <a:off x="-1" y="262103"/>
            <a:ext cx="6202017" cy="621773"/>
          </a:xfrm>
          <a:prstGeom prst="rect">
            <a:avLst/>
          </a:prstGeom>
        </p:spPr>
        <p:txBody>
          <a:bodyPr wrap="square">
            <a:spAutoFit/>
          </a:bodyPr>
          <a:lstStyle/>
          <a:p>
            <a:pPr lvl="0" indent="457200" fontAlgn="base" hangingPunct="0">
              <a:lnSpc>
                <a:spcPct val="150000"/>
              </a:lnSpc>
              <a:spcBef>
                <a:spcPct val="0"/>
              </a:spcBef>
              <a:spcAft>
                <a:spcPct val="0"/>
              </a:spcAft>
              <a:defRPr/>
            </a:pPr>
            <a:r>
              <a:rPr lang="en-US" altLang="zh-CN" sz="2600" b="1" dirty="0" smtClean="0">
                <a:solidFill>
                  <a:srgbClr val="0070C0"/>
                </a:solidFill>
                <a:latin typeface="微软雅黑" panose="020B0503020204020204" charset="-122"/>
                <a:ea typeface="微软雅黑" panose="020B0503020204020204" charset="-122"/>
                <a:cs typeface="Calibri" panose="020F0502020204030204" charset="0"/>
              </a:rPr>
              <a:t>16.4.</a:t>
            </a:r>
            <a:r>
              <a:rPr lang="zh-CN" altLang="zh-CN" sz="2600" b="1" dirty="0">
                <a:solidFill>
                  <a:srgbClr val="0070C0"/>
                </a:solidFill>
                <a:latin typeface="Microsoft YaHei" charset="-122"/>
                <a:ea typeface="Microsoft YaHei" charset="-122"/>
                <a:cs typeface="Microsoft YaHei" charset="-122"/>
              </a:rPr>
              <a:t>文化人类学与民间文学研究 </a:t>
            </a:r>
            <a:endParaRPr kumimoji="0" lang="zh-CN" altLang="en-US" sz="2600" b="1" i="0" u="none" strike="noStrike" kern="1200" cap="none" spc="0" normalizeH="0" baseline="0" noProof="0" dirty="0">
              <a:ln>
                <a:noFill/>
              </a:ln>
              <a:solidFill>
                <a:srgbClr val="0070C0"/>
              </a:solidFill>
              <a:effectLst/>
              <a:uLnTx/>
              <a:uFillTx/>
              <a:latin typeface="Microsoft YaHei" charset="-122"/>
              <a:ea typeface="Microsoft YaHei" charset="-122"/>
              <a:cs typeface="Microsoft YaHei" charset="-122"/>
            </a:endParaRPr>
          </a:p>
        </p:txBody>
      </p:sp>
      <p:sp>
        <p:nvSpPr>
          <p:cNvPr id="24" name="五边形 23"/>
          <p:cNvSpPr/>
          <p:nvPr/>
        </p:nvSpPr>
        <p:spPr>
          <a:xfrm flipH="1">
            <a:off x="5842000" y="382799"/>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prstClr val="white"/>
                </a:solidFill>
                <a:effectLst/>
                <a:uLnTx/>
                <a:uFillTx/>
                <a:latin typeface="微软雅黑" panose="020B0503020204020204" charset="-122"/>
                <a:ea typeface="微软雅黑" panose="020B0503020204020204" charset="-122"/>
                <a:cs typeface="+mn-cs"/>
              </a:rPr>
              <a:t>名词解释</a:t>
            </a:r>
            <a:endParaRPr kumimoji="0" lang="zh-CN"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2" name="图片 1"/>
          <p:cNvPicPr>
            <a:picLocks noChangeAspect="1"/>
          </p:cNvPicPr>
          <p:nvPr/>
        </p:nvPicPr>
        <p:blipFill>
          <a:blip r:embed="rId3"/>
          <a:stretch>
            <a:fillRect/>
          </a:stretch>
        </p:blipFill>
        <p:spPr>
          <a:xfrm>
            <a:off x="8633838" y="32553"/>
            <a:ext cx="3558161" cy="1753905"/>
          </a:xfrm>
          <a:prstGeom prst="rect">
            <a:avLst/>
          </a:prstGeom>
        </p:spPr>
      </p:pic>
      <p:sp>
        <p:nvSpPr>
          <p:cNvPr id="6" name="矩形 5"/>
          <p:cNvSpPr/>
          <p:nvPr/>
        </p:nvSpPr>
        <p:spPr>
          <a:xfrm>
            <a:off x="271669" y="1148945"/>
            <a:ext cx="6202017" cy="621773"/>
          </a:xfrm>
          <a:prstGeom prst="rect">
            <a:avLst/>
          </a:prstGeom>
        </p:spPr>
        <p:txBody>
          <a:bodyPr wrap="square">
            <a:spAutoFit/>
          </a:bodyPr>
          <a:lstStyle/>
          <a:p>
            <a:pPr lvl="0" indent="457200" fontAlgn="base" hangingPunct="0">
              <a:lnSpc>
                <a:spcPct val="150000"/>
              </a:lnSpc>
              <a:spcBef>
                <a:spcPct val="0"/>
              </a:spcBef>
              <a:spcAft>
                <a:spcPct val="0"/>
              </a:spcAft>
              <a:defRPr/>
            </a:pPr>
            <a:r>
              <a:rPr lang="en-US" altLang="zh-CN" sz="2600" b="1" dirty="0" smtClean="0">
                <a:solidFill>
                  <a:srgbClr val="0070C0"/>
                </a:solidFill>
                <a:latin typeface="微软雅黑" panose="020B0503020204020204" charset="-122"/>
                <a:ea typeface="微软雅黑" panose="020B0503020204020204" charset="-122"/>
                <a:cs typeface="Calibri" panose="020F0502020204030204" charset="0"/>
              </a:rPr>
              <a:t>16.4.1</a:t>
            </a:r>
            <a:r>
              <a:rPr lang="zh-CN" altLang="en-US" sz="2600" b="1" dirty="0" smtClean="0">
                <a:solidFill>
                  <a:srgbClr val="0070C0"/>
                </a:solidFill>
                <a:latin typeface="微软雅黑" panose="020B0503020204020204" charset="-122"/>
                <a:ea typeface="微软雅黑" panose="020B0503020204020204" charset="-122"/>
                <a:cs typeface="Calibri" panose="020F0502020204030204" charset="0"/>
              </a:rPr>
              <a:t>  </a:t>
            </a:r>
            <a:r>
              <a:rPr lang="zh-CN" altLang="zh-CN" sz="2600" b="1" dirty="0" smtClean="0">
                <a:solidFill>
                  <a:srgbClr val="0070C0"/>
                </a:solidFill>
                <a:latin typeface="Microsoft YaHei" charset="-122"/>
                <a:ea typeface="Microsoft YaHei" charset="-122"/>
                <a:cs typeface="Microsoft YaHei" charset="-122"/>
              </a:rPr>
              <a:t>文化人类学</a:t>
            </a:r>
            <a:r>
              <a:rPr lang="zh-CN" altLang="en-US" sz="2600" b="1" dirty="0" smtClean="0">
                <a:solidFill>
                  <a:srgbClr val="0070C0"/>
                </a:solidFill>
                <a:latin typeface="Microsoft YaHei" charset="-122"/>
                <a:ea typeface="Microsoft YaHei" charset="-122"/>
                <a:cs typeface="Microsoft YaHei" charset="-122"/>
              </a:rPr>
              <a:t>的发展态势</a:t>
            </a:r>
            <a:endParaRPr kumimoji="0" lang="zh-CN" altLang="en-US" sz="2600" b="1" i="0" u="none" strike="noStrike" kern="1200" cap="none" spc="0" normalizeH="0" baseline="0" noProof="0" dirty="0">
              <a:ln>
                <a:noFill/>
              </a:ln>
              <a:solidFill>
                <a:srgbClr val="0070C0"/>
              </a:solidFill>
              <a:effectLst/>
              <a:uLnTx/>
              <a:uFillTx/>
              <a:latin typeface="Microsoft YaHei" charset="-122"/>
              <a:ea typeface="Microsoft YaHei" charset="-122"/>
              <a:cs typeface="Microsoft YaHei" charset="-122"/>
            </a:endParaRPr>
          </a:p>
        </p:txBody>
      </p:sp>
    </p:spTree>
    <p:custDataLst>
      <p:tags r:id="rId1"/>
    </p:custDataLst>
    <p:extLst>
      <p:ext uri="{BB962C8B-B14F-4D97-AF65-F5344CB8AC3E}">
        <p14:creationId xmlns:p14="http://schemas.microsoft.com/office/powerpoint/2010/main" val="11325570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578486" y="2410974"/>
            <a:ext cx="10931028" cy="1754326"/>
          </a:xfrm>
          <a:prstGeom prst="rect">
            <a:avLst/>
          </a:prstGeom>
          <a:noFill/>
          <a:ln w="9525">
            <a:noFill/>
            <a:miter lim="800000"/>
          </a:ln>
          <a:effectLst/>
        </p:spPr>
        <p:txBody>
          <a:bodyPr vert="horz" wrap="square" lIns="91440" tIns="45720" rIns="91440" bIns="45720" numCol="1" anchor="ctr" anchorCtr="0" compatLnSpc="1">
            <a:spAutoFit/>
          </a:bodyPr>
          <a:lstStyle/>
          <a:p>
            <a:pPr>
              <a:lnSpc>
                <a:spcPct val="150000"/>
              </a:lnSpc>
            </a:pPr>
            <a:r>
              <a:rPr lang="en-US" altLang="zh-CN" sz="2400" dirty="0" smtClean="0">
                <a:latin typeface="Microsoft YaHei" charset="-122"/>
                <a:ea typeface="Microsoft YaHei" charset="-122"/>
                <a:cs typeface="Microsoft YaHei" charset="-122"/>
              </a:rPr>
              <a:t>1.</a:t>
            </a:r>
            <a:r>
              <a:rPr lang="zh-CN" altLang="en-US" sz="2400" dirty="0" smtClean="0">
                <a:latin typeface="Microsoft YaHei" charset="-122"/>
                <a:ea typeface="Microsoft YaHei" charset="-122"/>
                <a:cs typeface="Microsoft YaHei" charset="-122"/>
              </a:rPr>
              <a:t>性质</a:t>
            </a:r>
            <a:r>
              <a:rPr lang="zh-CN" altLang="en-US" sz="2400" dirty="0" smtClean="0">
                <a:latin typeface="Microsoft YaHei" charset="-122"/>
                <a:ea typeface="Microsoft YaHei" charset="-122"/>
                <a:cs typeface="Microsoft YaHei" charset="-122"/>
              </a:rPr>
              <a:t>：</a:t>
            </a:r>
            <a:r>
              <a:rPr lang="zh-CN" altLang="zh-CN" sz="2400" dirty="0" smtClean="0">
                <a:latin typeface="Microsoft YaHei" charset="-122"/>
                <a:ea typeface="Microsoft YaHei" charset="-122"/>
                <a:cs typeface="Microsoft YaHei" charset="-122"/>
              </a:rPr>
              <a:t>文化</a:t>
            </a:r>
            <a:r>
              <a:rPr lang="zh-CN" altLang="zh-CN" sz="2400" dirty="0">
                <a:latin typeface="Microsoft YaHei" charset="-122"/>
                <a:ea typeface="Microsoft YaHei" charset="-122"/>
                <a:cs typeface="Microsoft YaHei" charset="-122"/>
              </a:rPr>
              <a:t>人类学是研究</a:t>
            </a:r>
            <a:r>
              <a:rPr lang="zh-CN" altLang="zh-CN" sz="2400" dirty="0">
                <a:solidFill>
                  <a:srgbClr val="FF0000"/>
                </a:solidFill>
                <a:latin typeface="Microsoft YaHei" charset="-122"/>
                <a:ea typeface="Microsoft YaHei" charset="-122"/>
                <a:cs typeface="Microsoft YaHei" charset="-122"/>
              </a:rPr>
              <a:t>人的科学</a:t>
            </a:r>
            <a:r>
              <a:rPr lang="zh-CN" altLang="zh-CN" sz="2400" dirty="0" smtClean="0">
                <a:latin typeface="Microsoft YaHei" charset="-122"/>
                <a:ea typeface="Microsoft YaHei" charset="-122"/>
                <a:cs typeface="Microsoft YaHei" charset="-122"/>
              </a:rPr>
              <a:t>。</a:t>
            </a:r>
            <a:endParaRPr lang="en-US" altLang="zh-CN" sz="2400" dirty="0" smtClean="0">
              <a:latin typeface="Microsoft YaHei" charset="-122"/>
              <a:ea typeface="Microsoft YaHei" charset="-122"/>
              <a:cs typeface="Microsoft YaHei" charset="-122"/>
            </a:endParaRPr>
          </a:p>
          <a:p>
            <a:pPr>
              <a:lnSpc>
                <a:spcPct val="150000"/>
              </a:lnSpc>
            </a:pPr>
            <a:r>
              <a:rPr lang="en-US" altLang="zh-CN" sz="2400" dirty="0" smtClean="0">
                <a:latin typeface="Microsoft YaHei" charset="-122"/>
                <a:ea typeface="Microsoft YaHei" charset="-122"/>
                <a:cs typeface="Microsoft YaHei" charset="-122"/>
              </a:rPr>
              <a:t>2.</a:t>
            </a:r>
            <a:r>
              <a:rPr lang="zh-CN" altLang="en-US" sz="2400" dirty="0" smtClean="0">
                <a:latin typeface="Microsoft YaHei" charset="-122"/>
                <a:ea typeface="Microsoft YaHei" charset="-122"/>
                <a:cs typeface="Microsoft YaHei" charset="-122"/>
              </a:rPr>
              <a:t>含义</a:t>
            </a:r>
            <a:r>
              <a:rPr lang="zh-CN" altLang="en-US" sz="2400" dirty="0" smtClean="0">
                <a:latin typeface="Microsoft YaHei" charset="-122"/>
                <a:ea typeface="Microsoft YaHei" charset="-122"/>
                <a:cs typeface="Microsoft YaHei" charset="-122"/>
              </a:rPr>
              <a:t>：</a:t>
            </a:r>
            <a:r>
              <a:rPr lang="zh-CN" altLang="zh-CN" sz="2400" dirty="0" smtClean="0">
                <a:latin typeface="Microsoft YaHei" charset="-122"/>
                <a:ea typeface="Microsoft YaHei" charset="-122"/>
                <a:cs typeface="Microsoft YaHei" charset="-122"/>
              </a:rPr>
              <a:t>文化</a:t>
            </a:r>
            <a:r>
              <a:rPr lang="zh-CN" altLang="zh-CN" sz="2400" dirty="0">
                <a:latin typeface="Microsoft YaHei" charset="-122"/>
                <a:ea typeface="Microsoft YaHei" charset="-122"/>
                <a:cs typeface="Microsoft YaHei" charset="-122"/>
              </a:rPr>
              <a:t>人类学所研究的文化是广义的，</a:t>
            </a:r>
            <a:r>
              <a:rPr lang="zh-CN" altLang="zh-CN" sz="2400" dirty="0" smtClean="0">
                <a:latin typeface="Microsoft YaHei" charset="-122"/>
                <a:ea typeface="Microsoft YaHei" charset="-122"/>
                <a:cs typeface="Microsoft YaHei" charset="-122"/>
              </a:rPr>
              <a:t>它</a:t>
            </a:r>
            <a:r>
              <a:rPr lang="zh-CN" altLang="en-US" sz="2400" dirty="0" smtClean="0">
                <a:latin typeface="Microsoft YaHei" charset="-122"/>
                <a:ea typeface="Microsoft YaHei" charset="-122"/>
                <a:cs typeface="Microsoft YaHei" charset="-122"/>
              </a:rPr>
              <a:t>包括</a:t>
            </a:r>
            <a:r>
              <a:rPr lang="zh-CN" altLang="zh-CN" sz="2400" dirty="0" smtClean="0">
                <a:latin typeface="Microsoft YaHei" charset="-122"/>
                <a:ea typeface="Microsoft YaHei" charset="-122"/>
                <a:cs typeface="Microsoft YaHei" charset="-122"/>
              </a:rPr>
              <a:t>物质</a:t>
            </a:r>
            <a:r>
              <a:rPr lang="zh-CN" altLang="zh-CN" sz="2400" dirty="0">
                <a:latin typeface="Microsoft YaHei" charset="-122"/>
                <a:ea typeface="Microsoft YaHei" charset="-122"/>
                <a:cs typeface="Microsoft YaHei" charset="-122"/>
              </a:rPr>
              <a:t>与精神成果的综合体，包括</a:t>
            </a:r>
            <a:r>
              <a:rPr lang="zh-CN" altLang="zh-CN" sz="2400" dirty="0">
                <a:solidFill>
                  <a:srgbClr val="FF0000"/>
                </a:solidFill>
                <a:latin typeface="Microsoft YaHei" charset="-122"/>
                <a:ea typeface="Microsoft YaHei" charset="-122"/>
                <a:cs typeface="Microsoft YaHei" charset="-122"/>
              </a:rPr>
              <a:t>物质、制度、行为模式与精神生活</a:t>
            </a:r>
            <a:r>
              <a:rPr lang="zh-CN" altLang="zh-CN" sz="2400" dirty="0">
                <a:latin typeface="Microsoft YaHei" charset="-122"/>
                <a:ea typeface="Microsoft YaHei" charset="-122"/>
                <a:cs typeface="Microsoft YaHei" charset="-122"/>
              </a:rPr>
              <a:t>多个层面</a:t>
            </a:r>
            <a:r>
              <a:rPr lang="zh-CN" altLang="zh-CN" sz="2400" dirty="0" smtClean="0">
                <a:latin typeface="Microsoft YaHei" charset="-122"/>
                <a:ea typeface="Microsoft YaHei" charset="-122"/>
                <a:cs typeface="Microsoft YaHei" charset="-122"/>
              </a:rPr>
              <a:t>。</a:t>
            </a:r>
            <a:endParaRPr lang="en-US" altLang="zh-CN" sz="2400" dirty="0" smtClean="0">
              <a:latin typeface="Microsoft YaHei" charset="-122"/>
              <a:ea typeface="Microsoft YaHei" charset="-122"/>
              <a:cs typeface="Microsoft YaHei" charset="-122"/>
            </a:endParaRPr>
          </a:p>
        </p:txBody>
      </p:sp>
      <p:sp>
        <p:nvSpPr>
          <p:cNvPr id="5" name="矩形 4"/>
          <p:cNvSpPr/>
          <p:nvPr/>
        </p:nvSpPr>
        <p:spPr>
          <a:xfrm>
            <a:off x="-1" y="262103"/>
            <a:ext cx="6202017" cy="621773"/>
          </a:xfrm>
          <a:prstGeom prst="rect">
            <a:avLst/>
          </a:prstGeom>
        </p:spPr>
        <p:txBody>
          <a:bodyPr wrap="square">
            <a:spAutoFit/>
          </a:bodyPr>
          <a:lstStyle/>
          <a:p>
            <a:pPr lvl="0" indent="457200" fontAlgn="base" hangingPunct="0">
              <a:lnSpc>
                <a:spcPct val="150000"/>
              </a:lnSpc>
              <a:spcBef>
                <a:spcPct val="0"/>
              </a:spcBef>
              <a:spcAft>
                <a:spcPct val="0"/>
              </a:spcAft>
              <a:defRPr/>
            </a:pPr>
            <a:r>
              <a:rPr lang="en-US" altLang="zh-CN" sz="2600" b="1" dirty="0" smtClean="0">
                <a:solidFill>
                  <a:srgbClr val="0070C0"/>
                </a:solidFill>
                <a:latin typeface="微软雅黑" panose="020B0503020204020204" charset="-122"/>
                <a:ea typeface="微软雅黑" panose="020B0503020204020204" charset="-122"/>
                <a:cs typeface="Calibri" panose="020F0502020204030204" charset="0"/>
              </a:rPr>
              <a:t>16.4.</a:t>
            </a:r>
            <a:r>
              <a:rPr lang="zh-CN" altLang="zh-CN" sz="2600" b="1" dirty="0">
                <a:solidFill>
                  <a:srgbClr val="0070C0"/>
                </a:solidFill>
                <a:latin typeface="Microsoft YaHei" charset="-122"/>
                <a:ea typeface="Microsoft YaHei" charset="-122"/>
                <a:cs typeface="Microsoft YaHei" charset="-122"/>
              </a:rPr>
              <a:t>文化人类学与民间文学研究 </a:t>
            </a:r>
            <a:endParaRPr kumimoji="0" lang="zh-CN" altLang="en-US" sz="2600" b="1" i="0" u="none" strike="noStrike" kern="1200" cap="none" spc="0" normalizeH="0" baseline="0" noProof="0" dirty="0">
              <a:ln>
                <a:noFill/>
              </a:ln>
              <a:solidFill>
                <a:srgbClr val="0070C0"/>
              </a:solidFill>
              <a:effectLst/>
              <a:uLnTx/>
              <a:uFillTx/>
              <a:latin typeface="Microsoft YaHei" charset="-122"/>
              <a:ea typeface="Microsoft YaHei" charset="-122"/>
              <a:cs typeface="Microsoft YaHei" charset="-122"/>
            </a:endParaRPr>
          </a:p>
        </p:txBody>
      </p:sp>
      <p:sp>
        <p:nvSpPr>
          <p:cNvPr id="24" name="五边形 23"/>
          <p:cNvSpPr/>
          <p:nvPr/>
        </p:nvSpPr>
        <p:spPr>
          <a:xfrm flipH="1">
            <a:off x="5842000" y="382799"/>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prstClr val="white"/>
                </a:solidFill>
                <a:effectLst/>
                <a:uLnTx/>
                <a:uFillTx/>
                <a:latin typeface="微软雅黑" panose="020B0503020204020204" charset="-122"/>
                <a:ea typeface="微软雅黑" panose="020B0503020204020204" charset="-122"/>
                <a:cs typeface="+mn-cs"/>
              </a:rPr>
              <a:t>名词解释</a:t>
            </a:r>
            <a:endParaRPr kumimoji="0" lang="zh-CN"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2" name="图片 1"/>
          <p:cNvPicPr>
            <a:picLocks noChangeAspect="1"/>
          </p:cNvPicPr>
          <p:nvPr/>
        </p:nvPicPr>
        <p:blipFill>
          <a:blip r:embed="rId3"/>
          <a:stretch>
            <a:fillRect/>
          </a:stretch>
        </p:blipFill>
        <p:spPr>
          <a:xfrm>
            <a:off x="8633838" y="32553"/>
            <a:ext cx="3558161" cy="1753905"/>
          </a:xfrm>
          <a:prstGeom prst="rect">
            <a:avLst/>
          </a:prstGeom>
        </p:spPr>
      </p:pic>
      <p:sp>
        <p:nvSpPr>
          <p:cNvPr id="6" name="矩形 5"/>
          <p:cNvSpPr/>
          <p:nvPr/>
        </p:nvSpPr>
        <p:spPr>
          <a:xfrm>
            <a:off x="271669" y="1148945"/>
            <a:ext cx="6202017" cy="621773"/>
          </a:xfrm>
          <a:prstGeom prst="rect">
            <a:avLst/>
          </a:prstGeom>
        </p:spPr>
        <p:txBody>
          <a:bodyPr wrap="square">
            <a:spAutoFit/>
          </a:bodyPr>
          <a:lstStyle/>
          <a:p>
            <a:pPr lvl="0" indent="457200" fontAlgn="base" hangingPunct="0">
              <a:lnSpc>
                <a:spcPct val="150000"/>
              </a:lnSpc>
              <a:spcBef>
                <a:spcPct val="0"/>
              </a:spcBef>
              <a:spcAft>
                <a:spcPct val="0"/>
              </a:spcAft>
              <a:defRPr/>
            </a:pPr>
            <a:r>
              <a:rPr lang="en-US" altLang="zh-CN" sz="2600" b="1" dirty="0" smtClean="0">
                <a:solidFill>
                  <a:srgbClr val="0070C0"/>
                </a:solidFill>
                <a:latin typeface="微软雅黑" panose="020B0503020204020204" charset="-122"/>
                <a:ea typeface="微软雅黑" panose="020B0503020204020204" charset="-122"/>
                <a:cs typeface="Calibri" panose="020F0502020204030204" charset="0"/>
              </a:rPr>
              <a:t>16.4.1</a:t>
            </a:r>
            <a:r>
              <a:rPr lang="zh-CN" altLang="en-US" sz="2600" b="1" dirty="0" smtClean="0">
                <a:solidFill>
                  <a:srgbClr val="0070C0"/>
                </a:solidFill>
                <a:latin typeface="微软雅黑" panose="020B0503020204020204" charset="-122"/>
                <a:ea typeface="微软雅黑" panose="020B0503020204020204" charset="-122"/>
                <a:cs typeface="Calibri" panose="020F0502020204030204" charset="0"/>
              </a:rPr>
              <a:t>  </a:t>
            </a:r>
            <a:r>
              <a:rPr lang="zh-CN" altLang="zh-CN" sz="2600" b="1" dirty="0" smtClean="0">
                <a:solidFill>
                  <a:srgbClr val="0070C0"/>
                </a:solidFill>
                <a:latin typeface="Microsoft YaHei" charset="-122"/>
                <a:ea typeface="Microsoft YaHei" charset="-122"/>
                <a:cs typeface="Microsoft YaHei" charset="-122"/>
              </a:rPr>
              <a:t>文化人类学</a:t>
            </a:r>
            <a:r>
              <a:rPr lang="zh-CN" altLang="en-US" sz="2600" b="1" dirty="0" smtClean="0">
                <a:solidFill>
                  <a:srgbClr val="0070C0"/>
                </a:solidFill>
                <a:latin typeface="Microsoft YaHei" charset="-122"/>
                <a:ea typeface="Microsoft YaHei" charset="-122"/>
                <a:cs typeface="Microsoft YaHei" charset="-122"/>
              </a:rPr>
              <a:t>的发展态势</a:t>
            </a:r>
            <a:endParaRPr kumimoji="0" lang="zh-CN" altLang="en-US" sz="2600" b="1" i="0" u="none" strike="noStrike" kern="1200" cap="none" spc="0" normalizeH="0" baseline="0" noProof="0" dirty="0">
              <a:ln>
                <a:noFill/>
              </a:ln>
              <a:solidFill>
                <a:srgbClr val="0070C0"/>
              </a:solidFill>
              <a:effectLst/>
              <a:uLnTx/>
              <a:uFillTx/>
              <a:latin typeface="Microsoft YaHei" charset="-122"/>
              <a:ea typeface="Microsoft YaHei" charset="-122"/>
              <a:cs typeface="Microsoft YaHei" charset="-122"/>
            </a:endParaRPr>
          </a:p>
        </p:txBody>
      </p:sp>
      <p:cxnSp>
        <p:nvCxnSpPr>
          <p:cNvPr id="7" name="直线箭头连接符 6"/>
          <p:cNvCxnSpPr>
            <a:stCxn id="4" idx="2"/>
          </p:cNvCxnSpPr>
          <p:nvPr/>
        </p:nvCxnSpPr>
        <p:spPr>
          <a:xfrm>
            <a:off x="6044000" y="4165300"/>
            <a:ext cx="3874" cy="6633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文本框 7"/>
          <p:cNvSpPr txBox="1"/>
          <p:nvPr/>
        </p:nvSpPr>
        <p:spPr>
          <a:xfrm>
            <a:off x="1427747" y="4828674"/>
            <a:ext cx="9753600" cy="646331"/>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文化人类学将社会结构划分为</a:t>
            </a:r>
            <a:r>
              <a:rPr lang="zh-CN" altLang="en-US" sz="2400" dirty="0">
                <a:solidFill>
                  <a:srgbClr val="FF0000"/>
                </a:solidFill>
                <a:latin typeface="Microsoft YaHei" charset="-122"/>
                <a:ea typeface="Microsoft YaHei" charset="-122"/>
                <a:cs typeface="Microsoft YaHei" charset="-122"/>
              </a:rPr>
              <a:t>政治、经济、文化</a:t>
            </a:r>
            <a:r>
              <a:rPr lang="zh-CN" altLang="en-US" sz="2400" dirty="0">
                <a:latin typeface="Microsoft YaHei" charset="-122"/>
                <a:ea typeface="Microsoft YaHei" charset="-122"/>
                <a:cs typeface="Microsoft YaHei" charset="-122"/>
              </a:rPr>
              <a:t>三大组成部分的文化。</a:t>
            </a:r>
            <a:endParaRPr lang="en-US" altLang="zh-CN" sz="2400" dirty="0">
              <a:latin typeface="Microsoft YaHei" charset="-122"/>
              <a:ea typeface="Microsoft YaHei" charset="-122"/>
              <a:cs typeface="Microsoft YaHei" charset="-122"/>
            </a:endParaRPr>
          </a:p>
        </p:txBody>
      </p:sp>
    </p:spTree>
    <p:custDataLst>
      <p:tags r:id="rId1"/>
    </p:custDataLst>
    <p:extLst>
      <p:ext uri="{BB962C8B-B14F-4D97-AF65-F5344CB8AC3E}">
        <p14:creationId xmlns:p14="http://schemas.microsoft.com/office/powerpoint/2010/main" val="17080732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543996" y="2297748"/>
            <a:ext cx="10931028" cy="2185214"/>
          </a:xfrm>
          <a:prstGeom prst="rect">
            <a:avLst/>
          </a:prstGeom>
          <a:noFill/>
          <a:ln w="9525">
            <a:noFill/>
            <a:miter lim="800000"/>
          </a:ln>
          <a:effectLst/>
        </p:spPr>
        <p:txBody>
          <a:bodyPr vert="horz" wrap="square" lIns="91440" tIns="45720" rIns="91440" bIns="45720" numCol="1" anchor="ctr" anchorCtr="0" compatLnSpc="1">
            <a:spAutoFit/>
          </a:bodyPr>
          <a:lstStyle/>
          <a:p>
            <a:pPr>
              <a:lnSpc>
                <a:spcPct val="150000"/>
              </a:lnSpc>
            </a:pPr>
            <a:r>
              <a:rPr lang="zh-CN" altLang="en-US" sz="2400" dirty="0" smtClean="0">
                <a:latin typeface="Microsoft YaHei" charset="-122"/>
                <a:ea typeface="Microsoft YaHei" charset="-122"/>
                <a:cs typeface="Microsoft YaHei" charset="-122"/>
              </a:rPr>
              <a:t>（</a:t>
            </a:r>
            <a:r>
              <a:rPr lang="en-US" altLang="zh-CN" sz="2400" dirty="0" smtClean="0">
                <a:latin typeface="Microsoft YaHei" charset="-122"/>
                <a:ea typeface="Microsoft YaHei" charset="-122"/>
                <a:cs typeface="Microsoft YaHei" charset="-122"/>
              </a:rPr>
              <a:t>1</a:t>
            </a:r>
            <a:r>
              <a:rPr lang="zh-CN" altLang="en-US" sz="2400" dirty="0" smtClean="0">
                <a:latin typeface="Microsoft YaHei" charset="-122"/>
                <a:ea typeface="Microsoft YaHei" charset="-122"/>
                <a:cs typeface="Microsoft YaHei" charset="-122"/>
              </a:rPr>
              <a:t>）</a:t>
            </a:r>
            <a:r>
              <a:rPr lang="zh-CN" altLang="zh-CN" sz="2400" dirty="0" smtClean="0">
                <a:latin typeface="Microsoft YaHei" charset="-122"/>
                <a:ea typeface="Microsoft YaHei" charset="-122"/>
                <a:cs typeface="Microsoft YaHei" charset="-122"/>
              </a:rPr>
              <a:t>西方文化</a:t>
            </a:r>
            <a:r>
              <a:rPr lang="zh-CN" altLang="zh-CN" sz="2400" dirty="0">
                <a:latin typeface="Microsoft YaHei" charset="-122"/>
                <a:ea typeface="Microsoft YaHei" charset="-122"/>
                <a:cs typeface="Microsoft YaHei" charset="-122"/>
              </a:rPr>
              <a:t>人类学的理论和方法早在</a:t>
            </a:r>
            <a:r>
              <a:rPr lang="zh-CN" altLang="zh-CN" sz="2400" dirty="0">
                <a:solidFill>
                  <a:srgbClr val="FF0000"/>
                </a:solidFill>
                <a:latin typeface="Microsoft YaHei" charset="-122"/>
                <a:ea typeface="Microsoft YaHei" charset="-122"/>
                <a:cs typeface="Microsoft YaHei" charset="-122"/>
              </a:rPr>
              <a:t>“五四”新文化运动时期</a:t>
            </a:r>
            <a:r>
              <a:rPr lang="zh-CN" altLang="zh-CN" sz="2400" dirty="0">
                <a:latin typeface="Microsoft YaHei" charset="-122"/>
                <a:ea typeface="Microsoft YaHei" charset="-122"/>
                <a:cs typeface="Microsoft YaHei" charset="-122"/>
              </a:rPr>
              <a:t>就开始传入我国，并影响了我国用现代人文科学方法研究神话、民俗的第一代学人</a:t>
            </a:r>
            <a:r>
              <a:rPr lang="zh-CN" altLang="zh-CN" sz="2400" dirty="0" smtClean="0">
                <a:latin typeface="Microsoft YaHei" charset="-122"/>
                <a:ea typeface="Microsoft YaHei" charset="-122"/>
                <a:cs typeface="Microsoft YaHei" charset="-122"/>
              </a:rPr>
              <a:t>。</a:t>
            </a:r>
            <a:endParaRPr lang="en-US" altLang="zh-CN" sz="2400" dirty="0" smtClean="0">
              <a:latin typeface="Microsoft YaHei" charset="-122"/>
              <a:ea typeface="Microsoft YaHei" charset="-122"/>
              <a:cs typeface="Microsoft YaHei" charset="-122"/>
            </a:endParaRPr>
          </a:p>
          <a:p>
            <a:pPr>
              <a:lnSpc>
                <a:spcPct val="150000"/>
              </a:lnSpc>
            </a:pPr>
            <a:r>
              <a:rPr lang="zh-CN" altLang="en-US" sz="2400" dirty="0" smtClean="0">
                <a:latin typeface="Microsoft YaHei" charset="-122"/>
                <a:ea typeface="Microsoft YaHei" charset="-122"/>
                <a:cs typeface="Microsoft YaHei" charset="-122"/>
              </a:rPr>
              <a:t>（</a:t>
            </a:r>
            <a:r>
              <a:rPr lang="en-US" altLang="zh-CN" sz="2400" dirty="0" smtClean="0">
                <a:latin typeface="Microsoft YaHei" charset="-122"/>
                <a:ea typeface="Microsoft YaHei" charset="-122"/>
                <a:cs typeface="Microsoft YaHei" charset="-122"/>
              </a:rPr>
              <a:t>2</a:t>
            </a:r>
            <a:r>
              <a:rPr lang="zh-CN" altLang="en-US" sz="2400" dirty="0" smtClean="0">
                <a:latin typeface="Microsoft YaHei" charset="-122"/>
                <a:ea typeface="Microsoft YaHei" charset="-122"/>
                <a:cs typeface="Microsoft YaHei" charset="-122"/>
              </a:rPr>
              <a:t>）</a:t>
            </a:r>
            <a:r>
              <a:rPr lang="zh-CN" altLang="zh-CN" sz="2400" dirty="0" smtClean="0">
                <a:latin typeface="Microsoft YaHei" charset="-122"/>
                <a:ea typeface="Microsoft YaHei" charset="-122"/>
                <a:cs typeface="Microsoft YaHei" charset="-122"/>
              </a:rPr>
              <a:t>在</a:t>
            </a:r>
            <a:r>
              <a:rPr lang="zh-CN" altLang="zh-CN" sz="2400" dirty="0">
                <a:latin typeface="Microsoft YaHei" charset="-122"/>
                <a:ea typeface="Microsoft YaHei" charset="-122"/>
                <a:cs typeface="Microsoft YaHei" charset="-122"/>
              </a:rPr>
              <a:t>研究方法上，文化人类学十分</a:t>
            </a:r>
            <a:r>
              <a:rPr lang="zh-CN" altLang="zh-CN" sz="2400" dirty="0" smtClean="0">
                <a:latin typeface="Microsoft YaHei" charset="-122"/>
                <a:ea typeface="Microsoft YaHei" charset="-122"/>
                <a:cs typeface="Microsoft YaHei" charset="-122"/>
              </a:rPr>
              <a:t>强调</a:t>
            </a:r>
            <a:r>
              <a:rPr lang="zh-CN" altLang="en-US" sz="2400" dirty="0" smtClean="0">
                <a:solidFill>
                  <a:srgbClr val="FF0000"/>
                </a:solidFill>
                <a:latin typeface="Microsoft YaHei" charset="-122"/>
                <a:ea typeface="Microsoft YaHei" charset="-122"/>
                <a:cs typeface="Microsoft YaHei" charset="-122"/>
              </a:rPr>
              <a:t>“</a:t>
            </a:r>
            <a:r>
              <a:rPr lang="zh-CN" altLang="zh-CN" sz="2400" dirty="0" smtClean="0">
                <a:solidFill>
                  <a:srgbClr val="FF0000"/>
                </a:solidFill>
                <a:latin typeface="Microsoft YaHei" charset="-122"/>
                <a:ea typeface="Microsoft YaHei" charset="-122"/>
                <a:cs typeface="Microsoft YaHei" charset="-122"/>
              </a:rPr>
              <a:t>田野</a:t>
            </a:r>
            <a:r>
              <a:rPr lang="zh-CN" altLang="zh-CN" sz="2400" dirty="0">
                <a:solidFill>
                  <a:srgbClr val="FF0000"/>
                </a:solidFill>
                <a:latin typeface="Microsoft YaHei" charset="-122"/>
                <a:ea typeface="Microsoft YaHei" charset="-122"/>
                <a:cs typeface="Microsoft YaHei" charset="-122"/>
              </a:rPr>
              <a:t>调查”或“田野作业”。</a:t>
            </a:r>
          </a:p>
          <a:p>
            <a:endParaRPr lang="zh-CN" altLang="zh-CN" sz="2800" dirty="0"/>
          </a:p>
        </p:txBody>
      </p:sp>
      <p:sp>
        <p:nvSpPr>
          <p:cNvPr id="5" name="矩形 4"/>
          <p:cNvSpPr/>
          <p:nvPr/>
        </p:nvSpPr>
        <p:spPr>
          <a:xfrm>
            <a:off x="-1" y="262103"/>
            <a:ext cx="6202017" cy="621773"/>
          </a:xfrm>
          <a:prstGeom prst="rect">
            <a:avLst/>
          </a:prstGeom>
        </p:spPr>
        <p:txBody>
          <a:bodyPr wrap="square">
            <a:spAutoFit/>
          </a:bodyPr>
          <a:lstStyle/>
          <a:p>
            <a:pPr lvl="0" indent="457200" fontAlgn="base" hangingPunct="0">
              <a:lnSpc>
                <a:spcPct val="150000"/>
              </a:lnSpc>
              <a:spcBef>
                <a:spcPct val="0"/>
              </a:spcBef>
              <a:spcAft>
                <a:spcPct val="0"/>
              </a:spcAft>
              <a:defRPr/>
            </a:pPr>
            <a:r>
              <a:rPr lang="en-US" altLang="zh-CN" sz="2600" b="1" dirty="0" smtClean="0">
                <a:solidFill>
                  <a:srgbClr val="0070C0"/>
                </a:solidFill>
                <a:latin typeface="微软雅黑" panose="020B0503020204020204" charset="-122"/>
                <a:ea typeface="微软雅黑" panose="020B0503020204020204" charset="-122"/>
                <a:cs typeface="Calibri" panose="020F0502020204030204" charset="0"/>
              </a:rPr>
              <a:t>16.4.</a:t>
            </a:r>
            <a:r>
              <a:rPr lang="zh-CN" altLang="zh-CN" sz="2600" b="1" dirty="0">
                <a:solidFill>
                  <a:srgbClr val="0070C0"/>
                </a:solidFill>
                <a:latin typeface="Microsoft YaHei" charset="-122"/>
                <a:ea typeface="Microsoft YaHei" charset="-122"/>
                <a:cs typeface="Microsoft YaHei" charset="-122"/>
              </a:rPr>
              <a:t>文化人类学与民间文学研究 </a:t>
            </a:r>
            <a:endParaRPr kumimoji="0" lang="zh-CN" altLang="en-US" sz="2600" b="1" i="0" u="none" strike="noStrike" kern="1200" cap="none" spc="0" normalizeH="0" baseline="0" noProof="0" dirty="0">
              <a:ln>
                <a:noFill/>
              </a:ln>
              <a:solidFill>
                <a:srgbClr val="0070C0"/>
              </a:solidFill>
              <a:effectLst/>
              <a:uLnTx/>
              <a:uFillTx/>
              <a:latin typeface="Microsoft YaHei" charset="-122"/>
              <a:ea typeface="Microsoft YaHei" charset="-122"/>
              <a:cs typeface="Microsoft YaHei" charset="-122"/>
            </a:endParaRPr>
          </a:p>
        </p:txBody>
      </p:sp>
      <p:sp>
        <p:nvSpPr>
          <p:cNvPr id="24" name="五边形 23"/>
          <p:cNvSpPr/>
          <p:nvPr/>
        </p:nvSpPr>
        <p:spPr>
          <a:xfrm flipH="1">
            <a:off x="5842000" y="382799"/>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prstClr val="white"/>
                </a:solidFill>
                <a:effectLst/>
                <a:uLnTx/>
                <a:uFillTx/>
                <a:latin typeface="微软雅黑" panose="020B0503020204020204" charset="-122"/>
                <a:ea typeface="微软雅黑" panose="020B0503020204020204" charset="-122"/>
                <a:cs typeface="+mn-cs"/>
              </a:rPr>
              <a:t>选择</a:t>
            </a:r>
            <a:endParaRPr kumimoji="0" lang="zh-CN"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2" name="图片 1"/>
          <p:cNvPicPr>
            <a:picLocks noChangeAspect="1"/>
          </p:cNvPicPr>
          <p:nvPr/>
        </p:nvPicPr>
        <p:blipFill>
          <a:blip r:embed="rId3"/>
          <a:stretch>
            <a:fillRect/>
          </a:stretch>
        </p:blipFill>
        <p:spPr>
          <a:xfrm>
            <a:off x="8633838" y="32553"/>
            <a:ext cx="3558161" cy="1753905"/>
          </a:xfrm>
          <a:prstGeom prst="rect">
            <a:avLst/>
          </a:prstGeom>
        </p:spPr>
      </p:pic>
      <p:sp>
        <p:nvSpPr>
          <p:cNvPr id="6" name="矩形 5"/>
          <p:cNvSpPr/>
          <p:nvPr/>
        </p:nvSpPr>
        <p:spPr>
          <a:xfrm>
            <a:off x="271669" y="1148945"/>
            <a:ext cx="6202017" cy="621773"/>
          </a:xfrm>
          <a:prstGeom prst="rect">
            <a:avLst/>
          </a:prstGeom>
        </p:spPr>
        <p:txBody>
          <a:bodyPr wrap="square">
            <a:spAutoFit/>
          </a:bodyPr>
          <a:lstStyle/>
          <a:p>
            <a:pPr lvl="0" indent="457200" fontAlgn="base" hangingPunct="0">
              <a:lnSpc>
                <a:spcPct val="150000"/>
              </a:lnSpc>
              <a:spcBef>
                <a:spcPct val="0"/>
              </a:spcBef>
              <a:spcAft>
                <a:spcPct val="0"/>
              </a:spcAft>
              <a:defRPr/>
            </a:pPr>
            <a:r>
              <a:rPr lang="en-US" altLang="zh-CN" sz="2600" b="1" dirty="0" smtClean="0">
                <a:solidFill>
                  <a:srgbClr val="0070C0"/>
                </a:solidFill>
                <a:latin typeface="微软雅黑" panose="020B0503020204020204" charset="-122"/>
                <a:ea typeface="微软雅黑" panose="020B0503020204020204" charset="-122"/>
                <a:cs typeface="Calibri" panose="020F0502020204030204" charset="0"/>
              </a:rPr>
              <a:t>16.4.2</a:t>
            </a:r>
            <a:r>
              <a:rPr lang="zh-CN" altLang="en-US" sz="2600" b="1" dirty="0" smtClean="0">
                <a:solidFill>
                  <a:srgbClr val="0070C0"/>
                </a:solidFill>
                <a:latin typeface="微软雅黑" panose="020B0503020204020204" charset="-122"/>
                <a:ea typeface="微软雅黑" panose="020B0503020204020204" charset="-122"/>
                <a:cs typeface="Calibri" panose="020F0502020204030204" charset="0"/>
              </a:rPr>
              <a:t>  </a:t>
            </a:r>
            <a:r>
              <a:rPr lang="zh-CN" altLang="zh-CN" sz="2600" b="1" dirty="0" smtClean="0">
                <a:solidFill>
                  <a:srgbClr val="0070C0"/>
                </a:solidFill>
                <a:latin typeface="Microsoft YaHei" charset="-122"/>
                <a:ea typeface="Microsoft YaHei" charset="-122"/>
                <a:cs typeface="Microsoft YaHei" charset="-122"/>
              </a:rPr>
              <a:t>文化人类学</a:t>
            </a:r>
            <a:r>
              <a:rPr lang="zh-CN" altLang="en-US" sz="2600" b="1" dirty="0" smtClean="0">
                <a:solidFill>
                  <a:srgbClr val="0070C0"/>
                </a:solidFill>
                <a:latin typeface="Microsoft YaHei" charset="-122"/>
                <a:ea typeface="Microsoft YaHei" charset="-122"/>
                <a:cs typeface="Microsoft YaHei" charset="-122"/>
              </a:rPr>
              <a:t>与民间文学</a:t>
            </a:r>
            <a:endParaRPr kumimoji="0" lang="zh-CN" altLang="en-US" sz="2600" b="1" i="0" u="none" strike="noStrike" kern="1200" cap="none" spc="0" normalizeH="0" baseline="0" noProof="0" dirty="0">
              <a:ln>
                <a:noFill/>
              </a:ln>
              <a:solidFill>
                <a:srgbClr val="0070C0"/>
              </a:solidFill>
              <a:effectLst/>
              <a:uLnTx/>
              <a:uFillTx/>
              <a:latin typeface="Microsoft YaHei" charset="-122"/>
              <a:ea typeface="Microsoft YaHei" charset="-122"/>
              <a:cs typeface="Microsoft YaHei" charset="-122"/>
            </a:endParaRPr>
          </a:p>
        </p:txBody>
      </p:sp>
    </p:spTree>
    <p:custDataLst>
      <p:tags r:id="rId1"/>
    </p:custDataLst>
    <p:extLst>
      <p:ext uri="{BB962C8B-B14F-4D97-AF65-F5344CB8AC3E}">
        <p14:creationId xmlns:p14="http://schemas.microsoft.com/office/powerpoint/2010/main" val="12542253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52337" y="1396805"/>
            <a:ext cx="8582526" cy="3351046"/>
          </a:xfrm>
          <a:prstGeom prst="rect">
            <a:avLst/>
          </a:prstGeom>
        </p:spPr>
        <p:txBody>
          <a:bodyPr wrap="square">
            <a:spAutoFit/>
          </a:bodyPr>
          <a:lstStyle/>
          <a:p>
            <a:pPr>
              <a:lnSpc>
                <a:spcPct val="150000"/>
              </a:lnSpc>
            </a:pPr>
            <a:r>
              <a:rPr lang="zh-CN" altLang="en-US" sz="2400" dirty="0">
                <a:latin typeface="Microsoft YaHei" charset="-122"/>
                <a:ea typeface="Microsoft YaHei" charset="-122"/>
                <a:cs typeface="Microsoft YaHei" charset="-122"/>
              </a:rPr>
              <a:t>文化人类学的社会结构的组成部分分为（ ）</a:t>
            </a:r>
          </a:p>
          <a:p>
            <a:pPr>
              <a:lnSpc>
                <a:spcPct val="150000"/>
              </a:lnSpc>
            </a:pPr>
            <a:r>
              <a:rPr lang="en-US" altLang="zh-CN" sz="2400" dirty="0">
                <a:latin typeface="Microsoft YaHei" charset="-122"/>
                <a:ea typeface="Microsoft YaHei" charset="-122"/>
                <a:cs typeface="Microsoft YaHei" charset="-122"/>
              </a:rPr>
              <a:t>A:</a:t>
            </a:r>
            <a:r>
              <a:rPr lang="zh-CN" altLang="en-US" sz="2400" dirty="0">
                <a:latin typeface="Microsoft YaHei" charset="-122"/>
                <a:ea typeface="Microsoft YaHei" charset="-122"/>
                <a:cs typeface="Microsoft YaHei" charset="-122"/>
              </a:rPr>
              <a:t>政治</a:t>
            </a:r>
          </a:p>
          <a:p>
            <a:pPr>
              <a:lnSpc>
                <a:spcPct val="150000"/>
              </a:lnSpc>
            </a:pPr>
            <a:r>
              <a:rPr lang="en-US" altLang="zh-CN" sz="2400" dirty="0">
                <a:latin typeface="Microsoft YaHei" charset="-122"/>
                <a:ea typeface="Microsoft YaHei" charset="-122"/>
                <a:cs typeface="Microsoft YaHei" charset="-122"/>
              </a:rPr>
              <a:t>B:</a:t>
            </a:r>
            <a:r>
              <a:rPr lang="zh-CN" altLang="en-US" sz="2400" dirty="0">
                <a:latin typeface="Microsoft YaHei" charset="-122"/>
                <a:ea typeface="Microsoft YaHei" charset="-122"/>
                <a:cs typeface="Microsoft YaHei" charset="-122"/>
              </a:rPr>
              <a:t>经济</a:t>
            </a:r>
          </a:p>
          <a:p>
            <a:pPr>
              <a:lnSpc>
                <a:spcPct val="150000"/>
              </a:lnSpc>
            </a:pPr>
            <a:r>
              <a:rPr lang="en-US" altLang="zh-CN" sz="2400" dirty="0">
                <a:latin typeface="Microsoft YaHei" charset="-122"/>
                <a:ea typeface="Microsoft YaHei" charset="-122"/>
                <a:cs typeface="Microsoft YaHei" charset="-122"/>
              </a:rPr>
              <a:t>C:</a:t>
            </a:r>
            <a:r>
              <a:rPr lang="zh-CN" altLang="en-US" sz="2400" dirty="0">
                <a:latin typeface="Microsoft YaHei" charset="-122"/>
                <a:ea typeface="Microsoft YaHei" charset="-122"/>
                <a:cs typeface="Microsoft YaHei" charset="-122"/>
              </a:rPr>
              <a:t>社会</a:t>
            </a:r>
          </a:p>
          <a:p>
            <a:pPr>
              <a:lnSpc>
                <a:spcPct val="150000"/>
              </a:lnSpc>
            </a:pPr>
            <a:r>
              <a:rPr lang="en-US" altLang="zh-CN" sz="2400" dirty="0">
                <a:latin typeface="Microsoft YaHei" charset="-122"/>
                <a:ea typeface="Microsoft YaHei" charset="-122"/>
                <a:cs typeface="Microsoft YaHei" charset="-122"/>
              </a:rPr>
              <a:t>D:</a:t>
            </a:r>
            <a:r>
              <a:rPr lang="zh-CN" altLang="en-US" sz="2400" dirty="0">
                <a:latin typeface="Microsoft YaHei" charset="-122"/>
                <a:ea typeface="Microsoft YaHei" charset="-122"/>
                <a:cs typeface="Microsoft YaHei" charset="-122"/>
              </a:rPr>
              <a:t>文化</a:t>
            </a:r>
          </a:p>
          <a:p>
            <a:pPr>
              <a:lnSpc>
                <a:spcPct val="150000"/>
              </a:lnSpc>
            </a:pPr>
            <a:r>
              <a:rPr lang="en-US" altLang="zh-CN" sz="2400" dirty="0">
                <a:latin typeface="Microsoft YaHei" charset="-122"/>
                <a:ea typeface="Microsoft YaHei" charset="-122"/>
                <a:cs typeface="Microsoft YaHei" charset="-122"/>
              </a:rPr>
              <a:t>E:</a:t>
            </a:r>
            <a:r>
              <a:rPr lang="zh-CN" altLang="en-US" sz="2400" dirty="0">
                <a:latin typeface="Microsoft YaHei" charset="-122"/>
                <a:ea typeface="Microsoft YaHei" charset="-122"/>
                <a:cs typeface="Microsoft YaHei" charset="-122"/>
              </a:rPr>
              <a:t>法律</a:t>
            </a:r>
          </a:p>
        </p:txBody>
      </p:sp>
      <p:sp>
        <p:nvSpPr>
          <p:cNvPr id="3" name="文本框 2"/>
          <p:cNvSpPr txBox="1"/>
          <p:nvPr/>
        </p:nvSpPr>
        <p:spPr>
          <a:xfrm>
            <a:off x="689811" y="368968"/>
            <a:ext cx="2197768" cy="461665"/>
          </a:xfrm>
          <a:prstGeom prst="rect">
            <a:avLst/>
          </a:prstGeom>
          <a:noFill/>
        </p:spPr>
        <p:txBody>
          <a:bodyPr wrap="square" rtlCol="0">
            <a:spAutoFit/>
          </a:bodyPr>
          <a:lstStyle/>
          <a:p>
            <a:r>
              <a:rPr kumimoji="1" lang="zh-CN" altLang="en-US" sz="2400" dirty="0" smtClean="0">
                <a:latin typeface="Microsoft YaHei" charset="-122"/>
                <a:ea typeface="Microsoft YaHei" charset="-122"/>
                <a:cs typeface="Microsoft YaHei" charset="-122"/>
              </a:rPr>
              <a:t>随堂练习</a:t>
            </a:r>
            <a:endParaRPr kumimoji="1" lang="zh-CN" altLang="en-US" sz="24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931466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a:extLst>
              <a:ext uri="{FF2B5EF4-FFF2-40B4-BE49-F238E27FC236}">
                <a16:creationId xmlns="" xmlns:a16="http://schemas.microsoft.com/office/drawing/2014/main" id="{211749EF-227B-CD4C-999E-FB5634A63615}"/>
              </a:ext>
            </a:extLst>
          </p:cNvPr>
          <p:cNvGrpSpPr/>
          <p:nvPr/>
        </p:nvGrpSpPr>
        <p:grpSpPr>
          <a:xfrm>
            <a:off x="430721" y="800684"/>
            <a:ext cx="10744678" cy="5150664"/>
            <a:chOff x="368728" y="676698"/>
            <a:chExt cx="10744678" cy="5150664"/>
          </a:xfrm>
        </p:grpSpPr>
        <p:grpSp>
          <p:nvGrpSpPr>
            <p:cNvPr id="36" name="组合 35">
              <a:extLst>
                <a:ext uri="{FF2B5EF4-FFF2-40B4-BE49-F238E27FC236}">
                  <a16:creationId xmlns="" xmlns:a16="http://schemas.microsoft.com/office/drawing/2014/main" id="{FF67A24E-89A4-0143-9F57-86A5BBC6596B}"/>
                </a:ext>
              </a:extLst>
            </p:cNvPr>
            <p:cNvGrpSpPr/>
            <p:nvPr/>
          </p:nvGrpSpPr>
          <p:grpSpPr>
            <a:xfrm>
              <a:off x="368728" y="676698"/>
              <a:ext cx="10680932" cy="3334886"/>
              <a:chOff x="-125646" y="1113262"/>
              <a:chExt cx="10680932" cy="3334886"/>
            </a:xfrm>
          </p:grpSpPr>
          <p:sp>
            <p:nvSpPr>
              <p:cNvPr id="3" name="圆角矩形 2">
                <a:extLst>
                  <a:ext uri="{FF2B5EF4-FFF2-40B4-BE49-F238E27FC236}">
                    <a16:creationId xmlns="" xmlns:a16="http://schemas.microsoft.com/office/drawing/2014/main" id="{EC3F5AF2-376F-0844-A51B-07622CD5612F}"/>
                  </a:ext>
                </a:extLst>
              </p:cNvPr>
              <p:cNvSpPr/>
              <p:nvPr/>
            </p:nvSpPr>
            <p:spPr>
              <a:xfrm>
                <a:off x="-125646" y="2561316"/>
                <a:ext cx="4193794" cy="1886832"/>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3600" dirty="0">
                    <a:solidFill>
                      <a:schemeClr val="tx1"/>
                    </a:solidFill>
                    <a:latin typeface="DengXian" panose="02010600030101010101" pitchFamily="2" charset="-122"/>
                    <a:ea typeface="DengXian" panose="02010600030101010101" pitchFamily="2" charset="-122"/>
                  </a:rPr>
                  <a:t>第十六章 </a:t>
                </a:r>
                <a:endParaRPr kumimoji="1" lang="en-US" altLang="zh-CN" sz="3600" dirty="0">
                  <a:solidFill>
                    <a:schemeClr val="tx1"/>
                  </a:solidFill>
                  <a:latin typeface="DengXian" panose="02010600030101010101" pitchFamily="2" charset="-122"/>
                  <a:ea typeface="DengXian" panose="02010600030101010101" pitchFamily="2" charset="-122"/>
                </a:endParaRPr>
              </a:p>
              <a:p>
                <a:pPr algn="ctr"/>
                <a:r>
                  <a:rPr kumimoji="1" lang="zh-CN" altLang="en-US" sz="3600" dirty="0">
                    <a:solidFill>
                      <a:schemeClr val="tx1"/>
                    </a:solidFill>
                    <a:latin typeface="DengXian" panose="02010600030101010101" pitchFamily="2" charset="-122"/>
                    <a:ea typeface="DengXian" panose="02010600030101010101" pitchFamily="2" charset="-122"/>
                  </a:rPr>
                  <a:t>民间文学的鉴赏与研究</a:t>
                </a:r>
                <a:endParaRPr kumimoji="1" lang="en-US" altLang="zh-CN" sz="3600" dirty="0">
                  <a:solidFill>
                    <a:schemeClr val="tx1"/>
                  </a:solidFill>
                  <a:latin typeface="DengXian" panose="02010600030101010101" pitchFamily="2" charset="-122"/>
                  <a:ea typeface="DengXian" panose="02010600030101010101" pitchFamily="2" charset="-122"/>
                </a:endParaRPr>
              </a:p>
            </p:txBody>
          </p:sp>
          <p:sp>
            <p:nvSpPr>
              <p:cNvPr id="9" name="圆角矩形 8">
                <a:extLst>
                  <a:ext uri="{FF2B5EF4-FFF2-40B4-BE49-F238E27FC236}">
                    <a16:creationId xmlns="" xmlns:a16="http://schemas.microsoft.com/office/drawing/2014/main" id="{C5B71DDD-B67F-BB44-982E-9606408DF879}"/>
                  </a:ext>
                </a:extLst>
              </p:cNvPr>
              <p:cNvSpPr/>
              <p:nvPr/>
            </p:nvSpPr>
            <p:spPr>
              <a:xfrm>
                <a:off x="4678050" y="1113262"/>
                <a:ext cx="5877236" cy="602973"/>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bg1"/>
                    </a:solidFill>
                    <a:latin typeface="DengXian" panose="02010600030101010101" pitchFamily="2" charset="-122"/>
                    <a:ea typeface="DengXian" panose="02010600030101010101" pitchFamily="2" charset="-122"/>
                  </a:rPr>
                  <a:t>第一节 民间文学的鉴赏</a:t>
                </a:r>
              </a:p>
            </p:txBody>
          </p:sp>
          <p:sp>
            <p:nvSpPr>
              <p:cNvPr id="10" name="圆角矩形 9">
                <a:extLst>
                  <a:ext uri="{FF2B5EF4-FFF2-40B4-BE49-F238E27FC236}">
                    <a16:creationId xmlns="" xmlns:a16="http://schemas.microsoft.com/office/drawing/2014/main" id="{74213CE4-F95E-0B4F-9ED7-66AA0EC54EC0}"/>
                  </a:ext>
                </a:extLst>
              </p:cNvPr>
              <p:cNvSpPr/>
              <p:nvPr/>
            </p:nvSpPr>
            <p:spPr>
              <a:xfrm>
                <a:off x="4810651" y="2129169"/>
                <a:ext cx="5744635"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第二节 民间文学的比较研究</a:t>
                </a:r>
              </a:p>
            </p:txBody>
          </p:sp>
          <p:sp>
            <p:nvSpPr>
              <p:cNvPr id="11" name="圆角矩形 10">
                <a:extLst>
                  <a:ext uri="{FF2B5EF4-FFF2-40B4-BE49-F238E27FC236}">
                    <a16:creationId xmlns="" xmlns:a16="http://schemas.microsoft.com/office/drawing/2014/main" id="{0215B883-6253-8449-A953-2792DF534019}"/>
                  </a:ext>
                </a:extLst>
              </p:cNvPr>
              <p:cNvSpPr/>
              <p:nvPr/>
            </p:nvSpPr>
            <p:spPr>
              <a:xfrm>
                <a:off x="4810651" y="3024834"/>
                <a:ext cx="5744634" cy="932041"/>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第三节 历史地理学派的民间叙事文学研究</a:t>
                </a:r>
              </a:p>
            </p:txBody>
          </p:sp>
          <p:cxnSp>
            <p:nvCxnSpPr>
              <p:cNvPr id="20" name="直线连接符 19">
                <a:extLst>
                  <a:ext uri="{FF2B5EF4-FFF2-40B4-BE49-F238E27FC236}">
                    <a16:creationId xmlns="" xmlns:a16="http://schemas.microsoft.com/office/drawing/2014/main" id="{2E56B57E-A19F-4B44-AB34-B35D23F9C872}"/>
                  </a:ext>
                </a:extLst>
              </p:cNvPr>
              <p:cNvCxnSpPr>
                <a:cxnSpLocks/>
                <a:stCxn id="3" idx="3"/>
                <a:endCxn id="9" idx="1"/>
              </p:cNvCxnSpPr>
              <p:nvPr/>
            </p:nvCxnSpPr>
            <p:spPr>
              <a:xfrm flipV="1">
                <a:off x="4068148" y="1414749"/>
                <a:ext cx="609902" cy="20899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a:extLst>
                  <a:ext uri="{FF2B5EF4-FFF2-40B4-BE49-F238E27FC236}">
                    <a16:creationId xmlns="" xmlns:a16="http://schemas.microsoft.com/office/drawing/2014/main" id="{A4A1488C-75DF-9B4C-9E26-CBFD89D282C5}"/>
                  </a:ext>
                </a:extLst>
              </p:cNvPr>
              <p:cNvCxnSpPr>
                <a:cxnSpLocks/>
                <a:stCxn id="3" idx="3"/>
                <a:endCxn id="10" idx="1"/>
              </p:cNvCxnSpPr>
              <p:nvPr/>
            </p:nvCxnSpPr>
            <p:spPr>
              <a:xfrm flipV="1">
                <a:off x="4068148" y="2426498"/>
                <a:ext cx="742503" cy="10782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a:extLst>
                  <a:ext uri="{FF2B5EF4-FFF2-40B4-BE49-F238E27FC236}">
                    <a16:creationId xmlns="" xmlns:a16="http://schemas.microsoft.com/office/drawing/2014/main" id="{25D2EFA0-9CDE-3447-873C-47F8EBC4E40C}"/>
                  </a:ext>
                </a:extLst>
              </p:cNvPr>
              <p:cNvCxnSpPr>
                <a:cxnSpLocks/>
                <a:stCxn id="3" idx="3"/>
                <a:endCxn id="11" idx="1"/>
              </p:cNvCxnSpPr>
              <p:nvPr/>
            </p:nvCxnSpPr>
            <p:spPr>
              <a:xfrm flipV="1">
                <a:off x="4068148" y="3490855"/>
                <a:ext cx="742503" cy="13877"/>
              </a:xfrm>
              <a:prstGeom prst="line">
                <a:avLst/>
              </a:prstGeom>
            </p:spPr>
            <p:style>
              <a:lnRef idx="1">
                <a:schemeClr val="accent1"/>
              </a:lnRef>
              <a:fillRef idx="0">
                <a:schemeClr val="accent1"/>
              </a:fillRef>
              <a:effectRef idx="0">
                <a:schemeClr val="accent1"/>
              </a:effectRef>
              <a:fontRef idx="minor">
                <a:schemeClr val="tx1"/>
              </a:fontRef>
            </p:style>
          </p:cxnSp>
        </p:grpSp>
        <p:sp>
          <p:nvSpPr>
            <p:cNvPr id="18" name="圆角矩形 17">
              <a:extLst>
                <a:ext uri="{FF2B5EF4-FFF2-40B4-BE49-F238E27FC236}">
                  <a16:creationId xmlns="" xmlns:a16="http://schemas.microsoft.com/office/drawing/2014/main" id="{ED435A5A-2406-B24F-B3EF-73D9C29C8ED3}"/>
                </a:ext>
              </a:extLst>
            </p:cNvPr>
            <p:cNvSpPr/>
            <p:nvPr/>
          </p:nvSpPr>
          <p:spPr>
            <a:xfrm>
              <a:off x="5368771" y="3817640"/>
              <a:ext cx="5744635"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第四节 文化人类学与民间文学研究</a:t>
              </a:r>
            </a:p>
          </p:txBody>
        </p:sp>
        <p:sp>
          <p:nvSpPr>
            <p:cNvPr id="19" name="圆角矩形 18">
              <a:extLst>
                <a:ext uri="{FF2B5EF4-FFF2-40B4-BE49-F238E27FC236}">
                  <a16:creationId xmlns="" xmlns:a16="http://schemas.microsoft.com/office/drawing/2014/main" id="{B068998A-7DC5-F54A-A4FB-86329FDF16CA}"/>
                </a:ext>
              </a:extLst>
            </p:cNvPr>
            <p:cNvSpPr/>
            <p:nvPr/>
          </p:nvSpPr>
          <p:spPr>
            <a:xfrm>
              <a:off x="5368769" y="4819161"/>
              <a:ext cx="5744635" cy="1008201"/>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第五节 从事民间文学研究评论的基本要求</a:t>
              </a:r>
            </a:p>
          </p:txBody>
        </p:sp>
        <p:cxnSp>
          <p:nvCxnSpPr>
            <p:cNvPr id="29" name="直线连接符 28">
              <a:extLst>
                <a:ext uri="{FF2B5EF4-FFF2-40B4-BE49-F238E27FC236}">
                  <a16:creationId xmlns="" xmlns:a16="http://schemas.microsoft.com/office/drawing/2014/main" id="{FAB58419-ABAC-294C-8B50-A7BEA6104ABC}"/>
                </a:ext>
              </a:extLst>
            </p:cNvPr>
            <p:cNvCxnSpPr>
              <a:cxnSpLocks/>
              <a:stCxn id="3" idx="3"/>
              <a:endCxn id="18" idx="1"/>
            </p:cNvCxnSpPr>
            <p:nvPr/>
          </p:nvCxnSpPr>
          <p:spPr>
            <a:xfrm>
              <a:off x="4562522" y="3068168"/>
              <a:ext cx="806249" cy="1046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线连接符 31">
              <a:extLst>
                <a:ext uri="{FF2B5EF4-FFF2-40B4-BE49-F238E27FC236}">
                  <a16:creationId xmlns="" xmlns:a16="http://schemas.microsoft.com/office/drawing/2014/main" id="{6667326B-1917-CC4A-9C5A-1A2C6EE61A10}"/>
                </a:ext>
              </a:extLst>
            </p:cNvPr>
            <p:cNvCxnSpPr>
              <a:cxnSpLocks/>
              <a:stCxn id="3" idx="3"/>
              <a:endCxn id="19" idx="1"/>
            </p:cNvCxnSpPr>
            <p:nvPr/>
          </p:nvCxnSpPr>
          <p:spPr>
            <a:xfrm>
              <a:off x="4562522" y="3068168"/>
              <a:ext cx="806247" cy="2255094"/>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4151419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52337" y="1396805"/>
            <a:ext cx="8582526" cy="3416320"/>
          </a:xfrm>
          <a:prstGeom prst="rect">
            <a:avLst/>
          </a:prstGeom>
        </p:spPr>
        <p:txBody>
          <a:bodyPr wrap="square">
            <a:spAutoFit/>
          </a:bodyPr>
          <a:lstStyle/>
          <a:p>
            <a:pPr>
              <a:lnSpc>
                <a:spcPct val="150000"/>
              </a:lnSpc>
            </a:pPr>
            <a:r>
              <a:rPr lang="zh-CN" altLang="en-US" sz="2400" dirty="0">
                <a:latin typeface="Microsoft YaHei" charset="-122"/>
                <a:ea typeface="Microsoft YaHei" charset="-122"/>
                <a:cs typeface="Microsoft YaHei" charset="-122"/>
              </a:rPr>
              <a:t>文化人类学的社会结构的组成部分分为（ ）</a:t>
            </a:r>
          </a:p>
          <a:p>
            <a:pPr>
              <a:lnSpc>
                <a:spcPct val="150000"/>
              </a:lnSpc>
            </a:pPr>
            <a:r>
              <a:rPr lang="en-US" altLang="zh-CN" sz="2400" dirty="0">
                <a:solidFill>
                  <a:srgbClr val="FF0000"/>
                </a:solidFill>
                <a:latin typeface="Microsoft YaHei" charset="-122"/>
                <a:ea typeface="Microsoft YaHei" charset="-122"/>
                <a:cs typeface="Microsoft YaHei" charset="-122"/>
              </a:rPr>
              <a:t>A:</a:t>
            </a:r>
            <a:r>
              <a:rPr lang="zh-CN" altLang="en-US" sz="2400" dirty="0">
                <a:solidFill>
                  <a:srgbClr val="FF0000"/>
                </a:solidFill>
                <a:latin typeface="Microsoft YaHei" charset="-122"/>
                <a:ea typeface="Microsoft YaHei" charset="-122"/>
                <a:cs typeface="Microsoft YaHei" charset="-122"/>
              </a:rPr>
              <a:t>政治</a:t>
            </a:r>
          </a:p>
          <a:p>
            <a:pPr>
              <a:lnSpc>
                <a:spcPct val="150000"/>
              </a:lnSpc>
            </a:pPr>
            <a:r>
              <a:rPr lang="en-US" altLang="zh-CN" sz="2400" dirty="0">
                <a:solidFill>
                  <a:srgbClr val="FF0000"/>
                </a:solidFill>
                <a:latin typeface="Microsoft YaHei" charset="-122"/>
                <a:ea typeface="Microsoft YaHei" charset="-122"/>
                <a:cs typeface="Microsoft YaHei" charset="-122"/>
              </a:rPr>
              <a:t>B:</a:t>
            </a:r>
            <a:r>
              <a:rPr lang="zh-CN" altLang="en-US" sz="2400" dirty="0">
                <a:solidFill>
                  <a:srgbClr val="FF0000"/>
                </a:solidFill>
                <a:latin typeface="Microsoft YaHei" charset="-122"/>
                <a:ea typeface="Microsoft YaHei" charset="-122"/>
                <a:cs typeface="Microsoft YaHei" charset="-122"/>
              </a:rPr>
              <a:t>经济</a:t>
            </a:r>
          </a:p>
          <a:p>
            <a:pPr>
              <a:lnSpc>
                <a:spcPct val="150000"/>
              </a:lnSpc>
            </a:pPr>
            <a:r>
              <a:rPr lang="en-US" altLang="zh-CN" sz="2400" dirty="0">
                <a:latin typeface="Microsoft YaHei" charset="-122"/>
                <a:ea typeface="Microsoft YaHei" charset="-122"/>
                <a:cs typeface="Microsoft YaHei" charset="-122"/>
              </a:rPr>
              <a:t>C:</a:t>
            </a:r>
            <a:r>
              <a:rPr lang="zh-CN" altLang="en-US" sz="2400" dirty="0">
                <a:latin typeface="Microsoft YaHei" charset="-122"/>
                <a:ea typeface="Microsoft YaHei" charset="-122"/>
                <a:cs typeface="Microsoft YaHei" charset="-122"/>
              </a:rPr>
              <a:t>社会</a:t>
            </a:r>
          </a:p>
          <a:p>
            <a:pPr>
              <a:lnSpc>
                <a:spcPct val="150000"/>
              </a:lnSpc>
            </a:pPr>
            <a:r>
              <a:rPr lang="en-US" altLang="zh-CN" sz="2400" dirty="0">
                <a:solidFill>
                  <a:srgbClr val="FF0000"/>
                </a:solidFill>
                <a:latin typeface="Microsoft YaHei" charset="-122"/>
                <a:ea typeface="Microsoft YaHei" charset="-122"/>
                <a:cs typeface="Microsoft YaHei" charset="-122"/>
              </a:rPr>
              <a:t>D:</a:t>
            </a:r>
            <a:r>
              <a:rPr lang="zh-CN" altLang="en-US" sz="2400" dirty="0">
                <a:solidFill>
                  <a:srgbClr val="FF0000"/>
                </a:solidFill>
                <a:latin typeface="Microsoft YaHei" charset="-122"/>
                <a:ea typeface="Microsoft YaHei" charset="-122"/>
                <a:cs typeface="Microsoft YaHei" charset="-122"/>
              </a:rPr>
              <a:t>文化</a:t>
            </a:r>
          </a:p>
          <a:p>
            <a:pPr>
              <a:lnSpc>
                <a:spcPct val="150000"/>
              </a:lnSpc>
            </a:pPr>
            <a:r>
              <a:rPr lang="en-US" altLang="zh-CN" sz="2400" dirty="0">
                <a:latin typeface="Microsoft YaHei" charset="-122"/>
                <a:ea typeface="Microsoft YaHei" charset="-122"/>
                <a:cs typeface="Microsoft YaHei" charset="-122"/>
              </a:rPr>
              <a:t>E:</a:t>
            </a:r>
            <a:r>
              <a:rPr lang="zh-CN" altLang="en-US" sz="2400" dirty="0">
                <a:latin typeface="Microsoft YaHei" charset="-122"/>
                <a:ea typeface="Microsoft YaHei" charset="-122"/>
                <a:cs typeface="Microsoft YaHei" charset="-122"/>
              </a:rPr>
              <a:t>法律</a:t>
            </a:r>
          </a:p>
        </p:txBody>
      </p:sp>
      <p:sp>
        <p:nvSpPr>
          <p:cNvPr id="3" name="文本框 2"/>
          <p:cNvSpPr txBox="1"/>
          <p:nvPr/>
        </p:nvSpPr>
        <p:spPr>
          <a:xfrm>
            <a:off x="689811" y="368968"/>
            <a:ext cx="2197768" cy="461665"/>
          </a:xfrm>
          <a:prstGeom prst="rect">
            <a:avLst/>
          </a:prstGeom>
          <a:noFill/>
        </p:spPr>
        <p:txBody>
          <a:bodyPr wrap="square" rtlCol="0">
            <a:spAutoFit/>
          </a:bodyPr>
          <a:lstStyle/>
          <a:p>
            <a:r>
              <a:rPr kumimoji="1" lang="zh-CN" altLang="en-US" sz="2400" dirty="0" smtClean="0">
                <a:latin typeface="Microsoft YaHei" charset="-122"/>
                <a:ea typeface="Microsoft YaHei" charset="-122"/>
                <a:cs typeface="Microsoft YaHei" charset="-122"/>
              </a:rPr>
              <a:t>随堂练习</a:t>
            </a:r>
            <a:endParaRPr kumimoji="1" lang="zh-CN" altLang="en-US" sz="24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497160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52337" y="1396805"/>
            <a:ext cx="8582526" cy="2862322"/>
          </a:xfrm>
          <a:prstGeom prst="rect">
            <a:avLst/>
          </a:prstGeom>
        </p:spPr>
        <p:txBody>
          <a:bodyPr wrap="square">
            <a:spAutoFit/>
          </a:bodyPr>
          <a:lstStyle/>
          <a:p>
            <a:pPr>
              <a:lnSpc>
                <a:spcPct val="150000"/>
              </a:lnSpc>
            </a:pPr>
            <a:r>
              <a:rPr lang="zh-CN" altLang="en-US" sz="2400" dirty="0">
                <a:solidFill>
                  <a:srgbClr val="1F2D3D"/>
                </a:solidFill>
                <a:latin typeface="Microsoft YaHei" charset="-122"/>
                <a:ea typeface="Microsoft YaHei" charset="-122"/>
                <a:cs typeface="Microsoft YaHei" charset="-122"/>
              </a:rPr>
              <a:t>西方文化人类学的理论和方法在（ ）时期就开始传入</a:t>
            </a:r>
            <a:r>
              <a:rPr lang="zh-CN" altLang="en-US" sz="2400" dirty="0" smtClean="0">
                <a:solidFill>
                  <a:srgbClr val="1F2D3D"/>
                </a:solidFill>
                <a:latin typeface="Microsoft YaHei" charset="-122"/>
                <a:ea typeface="Microsoft YaHei" charset="-122"/>
                <a:cs typeface="Microsoft YaHei" charset="-122"/>
              </a:rPr>
              <a:t>我国</a:t>
            </a:r>
            <a:endParaRPr lang="zh-CN" altLang="en-US" sz="2400" dirty="0">
              <a:solidFill>
                <a:srgbClr val="1F2D3D"/>
              </a:solidFill>
              <a:latin typeface="Microsoft YaHei" charset="-122"/>
              <a:ea typeface="Microsoft YaHei" charset="-122"/>
              <a:cs typeface="Microsoft YaHei" charset="-122"/>
            </a:endParaRPr>
          </a:p>
          <a:p>
            <a:pPr>
              <a:lnSpc>
                <a:spcPct val="150000"/>
              </a:lnSpc>
            </a:pPr>
            <a:r>
              <a:rPr lang="en-US" altLang="zh-CN" sz="2400" dirty="0">
                <a:solidFill>
                  <a:srgbClr val="1F2D3D"/>
                </a:solidFill>
                <a:latin typeface="Microsoft YaHei" charset="-122"/>
                <a:ea typeface="Microsoft YaHei" charset="-122"/>
                <a:cs typeface="Microsoft YaHei" charset="-122"/>
              </a:rPr>
              <a:t>A:“</a:t>
            </a:r>
            <a:r>
              <a:rPr lang="zh-CN" altLang="en-US" sz="2400" dirty="0">
                <a:solidFill>
                  <a:srgbClr val="1F2D3D"/>
                </a:solidFill>
                <a:latin typeface="Microsoft YaHei" charset="-122"/>
                <a:ea typeface="Microsoft YaHei" charset="-122"/>
                <a:cs typeface="Microsoft YaHei" charset="-122"/>
              </a:rPr>
              <a:t>五四” </a:t>
            </a:r>
          </a:p>
          <a:p>
            <a:pPr>
              <a:lnSpc>
                <a:spcPct val="150000"/>
              </a:lnSpc>
            </a:pPr>
            <a:r>
              <a:rPr lang="en-US" altLang="zh-CN" sz="2400" dirty="0">
                <a:solidFill>
                  <a:srgbClr val="1F2D3D"/>
                </a:solidFill>
                <a:latin typeface="Microsoft YaHei" charset="-122"/>
                <a:ea typeface="Microsoft YaHei" charset="-122"/>
                <a:cs typeface="Microsoft YaHei" charset="-122"/>
              </a:rPr>
              <a:t>B:</a:t>
            </a:r>
            <a:r>
              <a:rPr lang="zh-CN" altLang="en-US" sz="2400" dirty="0">
                <a:solidFill>
                  <a:srgbClr val="1F2D3D"/>
                </a:solidFill>
                <a:latin typeface="Microsoft YaHei" charset="-122"/>
                <a:ea typeface="Microsoft YaHei" charset="-122"/>
                <a:cs typeface="Microsoft YaHei" charset="-122"/>
              </a:rPr>
              <a:t>鸦片战争 </a:t>
            </a:r>
          </a:p>
          <a:p>
            <a:pPr>
              <a:lnSpc>
                <a:spcPct val="150000"/>
              </a:lnSpc>
            </a:pPr>
            <a:r>
              <a:rPr lang="en-US" altLang="zh-CN" sz="2400" dirty="0">
                <a:solidFill>
                  <a:srgbClr val="1F2D3D"/>
                </a:solidFill>
                <a:latin typeface="Microsoft YaHei" charset="-122"/>
                <a:ea typeface="Microsoft YaHei" charset="-122"/>
                <a:cs typeface="Microsoft YaHei" charset="-122"/>
              </a:rPr>
              <a:t>C:1949</a:t>
            </a:r>
            <a:r>
              <a:rPr lang="zh-CN" altLang="en-US" sz="2400" dirty="0">
                <a:solidFill>
                  <a:srgbClr val="1F2D3D"/>
                </a:solidFill>
                <a:latin typeface="Microsoft YaHei" charset="-122"/>
                <a:ea typeface="Microsoft YaHei" charset="-122"/>
                <a:cs typeface="Microsoft YaHei" charset="-122"/>
              </a:rPr>
              <a:t>年建国 </a:t>
            </a:r>
          </a:p>
          <a:p>
            <a:pPr>
              <a:lnSpc>
                <a:spcPct val="150000"/>
              </a:lnSpc>
            </a:pPr>
            <a:r>
              <a:rPr lang="en-US" altLang="zh-CN" sz="2400" dirty="0">
                <a:solidFill>
                  <a:srgbClr val="1F2D3D"/>
                </a:solidFill>
                <a:latin typeface="Microsoft YaHei" charset="-122"/>
                <a:ea typeface="Microsoft YaHei" charset="-122"/>
                <a:cs typeface="Microsoft YaHei" charset="-122"/>
              </a:rPr>
              <a:t>D:</a:t>
            </a:r>
            <a:r>
              <a:rPr lang="zh-CN" altLang="en-US" sz="2400" dirty="0">
                <a:solidFill>
                  <a:srgbClr val="1F2D3D"/>
                </a:solidFill>
                <a:latin typeface="Microsoft YaHei" charset="-122"/>
                <a:ea typeface="Microsoft YaHei" charset="-122"/>
                <a:cs typeface="Microsoft YaHei" charset="-122"/>
              </a:rPr>
              <a:t>民国 </a:t>
            </a:r>
            <a:endParaRPr lang="zh-CN" altLang="en-US" sz="2400" b="0" i="0" dirty="0">
              <a:solidFill>
                <a:srgbClr val="1F2D3D"/>
              </a:solidFill>
              <a:effectLst/>
              <a:latin typeface="Microsoft YaHei" charset="-122"/>
              <a:ea typeface="Microsoft YaHei" charset="-122"/>
              <a:cs typeface="Microsoft YaHei" charset="-122"/>
            </a:endParaRPr>
          </a:p>
        </p:txBody>
      </p:sp>
      <p:sp>
        <p:nvSpPr>
          <p:cNvPr id="3" name="文本框 2"/>
          <p:cNvSpPr txBox="1"/>
          <p:nvPr/>
        </p:nvSpPr>
        <p:spPr>
          <a:xfrm>
            <a:off x="689811" y="368968"/>
            <a:ext cx="2197768" cy="461665"/>
          </a:xfrm>
          <a:prstGeom prst="rect">
            <a:avLst/>
          </a:prstGeom>
          <a:noFill/>
        </p:spPr>
        <p:txBody>
          <a:bodyPr wrap="square" rtlCol="0">
            <a:spAutoFit/>
          </a:bodyPr>
          <a:lstStyle/>
          <a:p>
            <a:r>
              <a:rPr kumimoji="1" lang="zh-CN" altLang="en-US" sz="2400" dirty="0" smtClean="0">
                <a:latin typeface="Microsoft YaHei" charset="-122"/>
                <a:ea typeface="Microsoft YaHei" charset="-122"/>
                <a:cs typeface="Microsoft YaHei" charset="-122"/>
              </a:rPr>
              <a:t>随堂练习</a:t>
            </a:r>
            <a:endParaRPr kumimoji="1" lang="zh-CN" altLang="en-US" sz="24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5430508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52337" y="1396805"/>
            <a:ext cx="8582526" cy="2862322"/>
          </a:xfrm>
          <a:prstGeom prst="rect">
            <a:avLst/>
          </a:prstGeom>
        </p:spPr>
        <p:txBody>
          <a:bodyPr wrap="square">
            <a:spAutoFit/>
          </a:bodyPr>
          <a:lstStyle/>
          <a:p>
            <a:pPr>
              <a:lnSpc>
                <a:spcPct val="150000"/>
              </a:lnSpc>
            </a:pPr>
            <a:r>
              <a:rPr lang="zh-CN" altLang="en-US" sz="2400" dirty="0">
                <a:solidFill>
                  <a:srgbClr val="1F2D3D"/>
                </a:solidFill>
                <a:latin typeface="Microsoft YaHei" charset="-122"/>
                <a:ea typeface="Microsoft YaHei" charset="-122"/>
                <a:cs typeface="Microsoft YaHei" charset="-122"/>
              </a:rPr>
              <a:t>西方文化人类学的理论和方法在（ ）时期就开始传入</a:t>
            </a:r>
            <a:r>
              <a:rPr lang="zh-CN" altLang="en-US" sz="2400" dirty="0" smtClean="0">
                <a:solidFill>
                  <a:srgbClr val="1F2D3D"/>
                </a:solidFill>
                <a:latin typeface="Microsoft YaHei" charset="-122"/>
                <a:ea typeface="Microsoft YaHei" charset="-122"/>
                <a:cs typeface="Microsoft YaHei" charset="-122"/>
              </a:rPr>
              <a:t>我国</a:t>
            </a:r>
            <a:endParaRPr lang="zh-CN" altLang="en-US" sz="2400" dirty="0">
              <a:solidFill>
                <a:srgbClr val="1F2D3D"/>
              </a:solidFill>
              <a:latin typeface="Microsoft YaHei" charset="-122"/>
              <a:ea typeface="Microsoft YaHei" charset="-122"/>
              <a:cs typeface="Microsoft YaHei" charset="-122"/>
            </a:endParaRPr>
          </a:p>
          <a:p>
            <a:pPr>
              <a:lnSpc>
                <a:spcPct val="150000"/>
              </a:lnSpc>
            </a:pPr>
            <a:r>
              <a:rPr lang="en-US" altLang="zh-CN" sz="2400" dirty="0">
                <a:solidFill>
                  <a:srgbClr val="FF0000"/>
                </a:solidFill>
                <a:latin typeface="Microsoft YaHei" charset="-122"/>
                <a:ea typeface="Microsoft YaHei" charset="-122"/>
                <a:cs typeface="Microsoft YaHei" charset="-122"/>
              </a:rPr>
              <a:t>A:“</a:t>
            </a:r>
            <a:r>
              <a:rPr lang="zh-CN" altLang="en-US" sz="2400" dirty="0">
                <a:solidFill>
                  <a:srgbClr val="FF0000"/>
                </a:solidFill>
                <a:latin typeface="Microsoft YaHei" charset="-122"/>
                <a:ea typeface="Microsoft YaHei" charset="-122"/>
                <a:cs typeface="Microsoft YaHei" charset="-122"/>
              </a:rPr>
              <a:t>五四” </a:t>
            </a:r>
          </a:p>
          <a:p>
            <a:pPr>
              <a:lnSpc>
                <a:spcPct val="150000"/>
              </a:lnSpc>
            </a:pPr>
            <a:r>
              <a:rPr lang="en-US" altLang="zh-CN" sz="2400" dirty="0">
                <a:solidFill>
                  <a:srgbClr val="1F2D3D"/>
                </a:solidFill>
                <a:latin typeface="Microsoft YaHei" charset="-122"/>
                <a:ea typeface="Microsoft YaHei" charset="-122"/>
                <a:cs typeface="Microsoft YaHei" charset="-122"/>
              </a:rPr>
              <a:t>B:</a:t>
            </a:r>
            <a:r>
              <a:rPr lang="zh-CN" altLang="en-US" sz="2400" dirty="0">
                <a:solidFill>
                  <a:srgbClr val="1F2D3D"/>
                </a:solidFill>
                <a:latin typeface="Microsoft YaHei" charset="-122"/>
                <a:ea typeface="Microsoft YaHei" charset="-122"/>
                <a:cs typeface="Microsoft YaHei" charset="-122"/>
              </a:rPr>
              <a:t>鸦片战争 </a:t>
            </a:r>
          </a:p>
          <a:p>
            <a:pPr>
              <a:lnSpc>
                <a:spcPct val="150000"/>
              </a:lnSpc>
            </a:pPr>
            <a:r>
              <a:rPr lang="en-US" altLang="zh-CN" sz="2400" dirty="0">
                <a:solidFill>
                  <a:srgbClr val="1F2D3D"/>
                </a:solidFill>
                <a:latin typeface="Microsoft YaHei" charset="-122"/>
                <a:ea typeface="Microsoft YaHei" charset="-122"/>
                <a:cs typeface="Microsoft YaHei" charset="-122"/>
              </a:rPr>
              <a:t>C:1949</a:t>
            </a:r>
            <a:r>
              <a:rPr lang="zh-CN" altLang="en-US" sz="2400" dirty="0">
                <a:solidFill>
                  <a:srgbClr val="1F2D3D"/>
                </a:solidFill>
                <a:latin typeface="Microsoft YaHei" charset="-122"/>
                <a:ea typeface="Microsoft YaHei" charset="-122"/>
                <a:cs typeface="Microsoft YaHei" charset="-122"/>
              </a:rPr>
              <a:t>年建国 </a:t>
            </a:r>
          </a:p>
          <a:p>
            <a:pPr>
              <a:lnSpc>
                <a:spcPct val="150000"/>
              </a:lnSpc>
            </a:pPr>
            <a:r>
              <a:rPr lang="en-US" altLang="zh-CN" sz="2400" dirty="0">
                <a:solidFill>
                  <a:srgbClr val="1F2D3D"/>
                </a:solidFill>
                <a:latin typeface="Microsoft YaHei" charset="-122"/>
                <a:ea typeface="Microsoft YaHei" charset="-122"/>
                <a:cs typeface="Microsoft YaHei" charset="-122"/>
              </a:rPr>
              <a:t>D:</a:t>
            </a:r>
            <a:r>
              <a:rPr lang="zh-CN" altLang="en-US" sz="2400" dirty="0">
                <a:solidFill>
                  <a:srgbClr val="1F2D3D"/>
                </a:solidFill>
                <a:latin typeface="Microsoft YaHei" charset="-122"/>
                <a:ea typeface="Microsoft YaHei" charset="-122"/>
                <a:cs typeface="Microsoft YaHei" charset="-122"/>
              </a:rPr>
              <a:t>民国 </a:t>
            </a:r>
            <a:endParaRPr lang="zh-CN" altLang="en-US" sz="2400" b="0" i="0" dirty="0">
              <a:solidFill>
                <a:srgbClr val="1F2D3D"/>
              </a:solidFill>
              <a:effectLst/>
              <a:latin typeface="Microsoft YaHei" charset="-122"/>
              <a:ea typeface="Microsoft YaHei" charset="-122"/>
              <a:cs typeface="Microsoft YaHei" charset="-122"/>
            </a:endParaRPr>
          </a:p>
        </p:txBody>
      </p:sp>
      <p:sp>
        <p:nvSpPr>
          <p:cNvPr id="3" name="文本框 2"/>
          <p:cNvSpPr txBox="1"/>
          <p:nvPr/>
        </p:nvSpPr>
        <p:spPr>
          <a:xfrm>
            <a:off x="689811" y="368968"/>
            <a:ext cx="2197768" cy="461665"/>
          </a:xfrm>
          <a:prstGeom prst="rect">
            <a:avLst/>
          </a:prstGeom>
          <a:noFill/>
        </p:spPr>
        <p:txBody>
          <a:bodyPr wrap="square" rtlCol="0">
            <a:spAutoFit/>
          </a:bodyPr>
          <a:lstStyle/>
          <a:p>
            <a:r>
              <a:rPr kumimoji="1" lang="zh-CN" altLang="en-US" sz="2400" dirty="0" smtClean="0">
                <a:latin typeface="Microsoft YaHei" charset="-122"/>
                <a:ea typeface="Microsoft YaHei" charset="-122"/>
                <a:cs typeface="Microsoft YaHei" charset="-122"/>
              </a:rPr>
              <a:t>随堂练习</a:t>
            </a:r>
            <a:endParaRPr kumimoji="1" lang="zh-CN" altLang="en-US" sz="24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7814930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a:extLst>
              <a:ext uri="{FF2B5EF4-FFF2-40B4-BE49-F238E27FC236}">
                <a16:creationId xmlns="" xmlns:a16="http://schemas.microsoft.com/office/drawing/2014/main" id="{211749EF-227B-CD4C-999E-FB5634A63615}"/>
              </a:ext>
            </a:extLst>
          </p:cNvPr>
          <p:cNvGrpSpPr/>
          <p:nvPr/>
        </p:nvGrpSpPr>
        <p:grpSpPr>
          <a:xfrm>
            <a:off x="430721" y="800684"/>
            <a:ext cx="10941024" cy="5150664"/>
            <a:chOff x="368728" y="676698"/>
            <a:chExt cx="10941024" cy="5150664"/>
          </a:xfrm>
        </p:grpSpPr>
        <p:grpSp>
          <p:nvGrpSpPr>
            <p:cNvPr id="36" name="组合 35">
              <a:extLst>
                <a:ext uri="{FF2B5EF4-FFF2-40B4-BE49-F238E27FC236}">
                  <a16:creationId xmlns="" xmlns:a16="http://schemas.microsoft.com/office/drawing/2014/main" id="{FF67A24E-89A4-0143-9F57-86A5BBC6596B}"/>
                </a:ext>
              </a:extLst>
            </p:cNvPr>
            <p:cNvGrpSpPr/>
            <p:nvPr/>
          </p:nvGrpSpPr>
          <p:grpSpPr>
            <a:xfrm>
              <a:off x="368728" y="676698"/>
              <a:ext cx="10941024" cy="3334886"/>
              <a:chOff x="-125646" y="1113262"/>
              <a:chExt cx="10941024" cy="3334886"/>
            </a:xfrm>
          </p:grpSpPr>
          <p:sp>
            <p:nvSpPr>
              <p:cNvPr id="3" name="圆角矩形 2">
                <a:extLst>
                  <a:ext uri="{FF2B5EF4-FFF2-40B4-BE49-F238E27FC236}">
                    <a16:creationId xmlns="" xmlns:a16="http://schemas.microsoft.com/office/drawing/2014/main" id="{EC3F5AF2-376F-0844-A51B-07622CD5612F}"/>
                  </a:ext>
                </a:extLst>
              </p:cNvPr>
              <p:cNvSpPr/>
              <p:nvPr/>
            </p:nvSpPr>
            <p:spPr>
              <a:xfrm>
                <a:off x="-125646" y="2561316"/>
                <a:ext cx="4193794" cy="1886832"/>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3600" dirty="0">
                    <a:solidFill>
                      <a:schemeClr val="tx1"/>
                    </a:solidFill>
                    <a:latin typeface="DengXian" panose="02010600030101010101" pitchFamily="2" charset="-122"/>
                    <a:ea typeface="DengXian" panose="02010600030101010101" pitchFamily="2" charset="-122"/>
                  </a:rPr>
                  <a:t>第十六章 </a:t>
                </a:r>
                <a:endParaRPr kumimoji="1" lang="en-US" altLang="zh-CN" sz="3600" dirty="0">
                  <a:solidFill>
                    <a:schemeClr val="tx1"/>
                  </a:solidFill>
                  <a:latin typeface="DengXian" panose="02010600030101010101" pitchFamily="2" charset="-122"/>
                  <a:ea typeface="DengXian" panose="02010600030101010101" pitchFamily="2" charset="-122"/>
                </a:endParaRPr>
              </a:p>
              <a:p>
                <a:pPr algn="ctr"/>
                <a:r>
                  <a:rPr kumimoji="1" lang="zh-CN" altLang="en-US" sz="3600" dirty="0">
                    <a:solidFill>
                      <a:schemeClr val="tx1"/>
                    </a:solidFill>
                    <a:latin typeface="DengXian" panose="02010600030101010101" pitchFamily="2" charset="-122"/>
                    <a:ea typeface="DengXian" panose="02010600030101010101" pitchFamily="2" charset="-122"/>
                  </a:rPr>
                  <a:t>民间文学的鉴赏与研究</a:t>
                </a:r>
                <a:endParaRPr kumimoji="1" lang="en-US" altLang="zh-CN" sz="3600" dirty="0">
                  <a:solidFill>
                    <a:schemeClr val="tx1"/>
                  </a:solidFill>
                  <a:latin typeface="DengXian" panose="02010600030101010101" pitchFamily="2" charset="-122"/>
                  <a:ea typeface="DengXian" panose="02010600030101010101" pitchFamily="2" charset="-122"/>
                </a:endParaRPr>
              </a:p>
            </p:txBody>
          </p:sp>
          <p:sp>
            <p:nvSpPr>
              <p:cNvPr id="9" name="圆角矩形 8">
                <a:extLst>
                  <a:ext uri="{FF2B5EF4-FFF2-40B4-BE49-F238E27FC236}">
                    <a16:creationId xmlns="" xmlns:a16="http://schemas.microsoft.com/office/drawing/2014/main" id="{C5B71DDD-B67F-BB44-982E-9606408DF879}"/>
                  </a:ext>
                </a:extLst>
              </p:cNvPr>
              <p:cNvSpPr/>
              <p:nvPr/>
            </p:nvSpPr>
            <p:spPr>
              <a:xfrm>
                <a:off x="4678049" y="1113262"/>
                <a:ext cx="613732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第一节 民间文学的鉴赏</a:t>
                </a:r>
              </a:p>
            </p:txBody>
          </p:sp>
          <p:sp>
            <p:nvSpPr>
              <p:cNvPr id="10" name="圆角矩形 9">
                <a:extLst>
                  <a:ext uri="{FF2B5EF4-FFF2-40B4-BE49-F238E27FC236}">
                    <a16:creationId xmlns="" xmlns:a16="http://schemas.microsoft.com/office/drawing/2014/main" id="{74213CE4-F95E-0B4F-9ED7-66AA0EC54EC0}"/>
                  </a:ext>
                </a:extLst>
              </p:cNvPr>
              <p:cNvSpPr/>
              <p:nvPr/>
            </p:nvSpPr>
            <p:spPr>
              <a:xfrm>
                <a:off x="4810651" y="2129169"/>
                <a:ext cx="5744635"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第二节 民间文学的比较研究</a:t>
                </a:r>
              </a:p>
            </p:txBody>
          </p:sp>
          <p:sp>
            <p:nvSpPr>
              <p:cNvPr id="11" name="圆角矩形 10">
                <a:extLst>
                  <a:ext uri="{FF2B5EF4-FFF2-40B4-BE49-F238E27FC236}">
                    <a16:creationId xmlns="" xmlns:a16="http://schemas.microsoft.com/office/drawing/2014/main" id="{0215B883-6253-8449-A953-2792DF534019}"/>
                  </a:ext>
                </a:extLst>
              </p:cNvPr>
              <p:cNvSpPr/>
              <p:nvPr/>
            </p:nvSpPr>
            <p:spPr>
              <a:xfrm>
                <a:off x="4810651" y="3024834"/>
                <a:ext cx="5744634" cy="932041"/>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第三节 历史地理学派的民间叙事文学研究</a:t>
                </a:r>
              </a:p>
            </p:txBody>
          </p:sp>
          <p:cxnSp>
            <p:nvCxnSpPr>
              <p:cNvPr id="20" name="直线连接符 19">
                <a:extLst>
                  <a:ext uri="{FF2B5EF4-FFF2-40B4-BE49-F238E27FC236}">
                    <a16:creationId xmlns="" xmlns:a16="http://schemas.microsoft.com/office/drawing/2014/main" id="{2E56B57E-A19F-4B44-AB34-B35D23F9C872}"/>
                  </a:ext>
                </a:extLst>
              </p:cNvPr>
              <p:cNvCxnSpPr>
                <a:cxnSpLocks/>
                <a:stCxn id="3" idx="3"/>
                <a:endCxn id="9" idx="1"/>
              </p:cNvCxnSpPr>
              <p:nvPr/>
            </p:nvCxnSpPr>
            <p:spPr>
              <a:xfrm flipV="1">
                <a:off x="4068148" y="1414749"/>
                <a:ext cx="609901" cy="20899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a:extLst>
                  <a:ext uri="{FF2B5EF4-FFF2-40B4-BE49-F238E27FC236}">
                    <a16:creationId xmlns="" xmlns:a16="http://schemas.microsoft.com/office/drawing/2014/main" id="{A4A1488C-75DF-9B4C-9E26-CBFD89D282C5}"/>
                  </a:ext>
                </a:extLst>
              </p:cNvPr>
              <p:cNvCxnSpPr>
                <a:cxnSpLocks/>
                <a:stCxn id="3" idx="3"/>
                <a:endCxn id="10" idx="1"/>
              </p:cNvCxnSpPr>
              <p:nvPr/>
            </p:nvCxnSpPr>
            <p:spPr>
              <a:xfrm flipV="1">
                <a:off x="4068148" y="2426498"/>
                <a:ext cx="742503" cy="10782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a:extLst>
                  <a:ext uri="{FF2B5EF4-FFF2-40B4-BE49-F238E27FC236}">
                    <a16:creationId xmlns="" xmlns:a16="http://schemas.microsoft.com/office/drawing/2014/main" id="{25D2EFA0-9CDE-3447-873C-47F8EBC4E40C}"/>
                  </a:ext>
                </a:extLst>
              </p:cNvPr>
              <p:cNvCxnSpPr>
                <a:cxnSpLocks/>
                <a:stCxn id="3" idx="3"/>
                <a:endCxn id="11" idx="1"/>
              </p:cNvCxnSpPr>
              <p:nvPr/>
            </p:nvCxnSpPr>
            <p:spPr>
              <a:xfrm flipV="1">
                <a:off x="4068148" y="3490855"/>
                <a:ext cx="742503" cy="13877"/>
              </a:xfrm>
              <a:prstGeom prst="line">
                <a:avLst/>
              </a:prstGeom>
            </p:spPr>
            <p:style>
              <a:lnRef idx="1">
                <a:schemeClr val="accent1"/>
              </a:lnRef>
              <a:fillRef idx="0">
                <a:schemeClr val="accent1"/>
              </a:fillRef>
              <a:effectRef idx="0">
                <a:schemeClr val="accent1"/>
              </a:effectRef>
              <a:fontRef idx="minor">
                <a:schemeClr val="tx1"/>
              </a:fontRef>
            </p:style>
          </p:cxnSp>
        </p:grpSp>
        <p:sp>
          <p:nvSpPr>
            <p:cNvPr id="18" name="圆角矩形 17">
              <a:extLst>
                <a:ext uri="{FF2B5EF4-FFF2-40B4-BE49-F238E27FC236}">
                  <a16:creationId xmlns="" xmlns:a16="http://schemas.microsoft.com/office/drawing/2014/main" id="{ED435A5A-2406-B24F-B3EF-73D9C29C8ED3}"/>
                </a:ext>
              </a:extLst>
            </p:cNvPr>
            <p:cNvSpPr/>
            <p:nvPr/>
          </p:nvSpPr>
          <p:spPr>
            <a:xfrm>
              <a:off x="5368771" y="3817640"/>
              <a:ext cx="5744635"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第四节 文化人类学与民间文学研究</a:t>
              </a:r>
            </a:p>
          </p:txBody>
        </p:sp>
        <p:sp>
          <p:nvSpPr>
            <p:cNvPr id="19" name="圆角矩形 18">
              <a:extLst>
                <a:ext uri="{FF2B5EF4-FFF2-40B4-BE49-F238E27FC236}">
                  <a16:creationId xmlns="" xmlns:a16="http://schemas.microsoft.com/office/drawing/2014/main" id="{B068998A-7DC5-F54A-A4FB-86329FDF16CA}"/>
                </a:ext>
              </a:extLst>
            </p:cNvPr>
            <p:cNvSpPr/>
            <p:nvPr/>
          </p:nvSpPr>
          <p:spPr>
            <a:xfrm>
              <a:off x="5368769" y="4819161"/>
              <a:ext cx="5744635" cy="1008201"/>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bg1"/>
                  </a:solidFill>
                  <a:latin typeface="DengXian" panose="02010600030101010101" pitchFamily="2" charset="-122"/>
                  <a:ea typeface="DengXian" panose="02010600030101010101" pitchFamily="2" charset="-122"/>
                </a:rPr>
                <a:t>第五节 从事民间文学研究评论的基本要求</a:t>
              </a:r>
            </a:p>
          </p:txBody>
        </p:sp>
        <p:cxnSp>
          <p:nvCxnSpPr>
            <p:cNvPr id="29" name="直线连接符 28">
              <a:extLst>
                <a:ext uri="{FF2B5EF4-FFF2-40B4-BE49-F238E27FC236}">
                  <a16:creationId xmlns="" xmlns:a16="http://schemas.microsoft.com/office/drawing/2014/main" id="{FAB58419-ABAC-294C-8B50-A7BEA6104ABC}"/>
                </a:ext>
              </a:extLst>
            </p:cNvPr>
            <p:cNvCxnSpPr>
              <a:cxnSpLocks/>
              <a:stCxn id="3" idx="3"/>
              <a:endCxn id="18" idx="1"/>
            </p:cNvCxnSpPr>
            <p:nvPr/>
          </p:nvCxnSpPr>
          <p:spPr>
            <a:xfrm>
              <a:off x="4562522" y="3068168"/>
              <a:ext cx="806249" cy="1046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线连接符 31">
              <a:extLst>
                <a:ext uri="{FF2B5EF4-FFF2-40B4-BE49-F238E27FC236}">
                  <a16:creationId xmlns="" xmlns:a16="http://schemas.microsoft.com/office/drawing/2014/main" id="{6667326B-1917-CC4A-9C5A-1A2C6EE61A10}"/>
                </a:ext>
              </a:extLst>
            </p:cNvPr>
            <p:cNvCxnSpPr>
              <a:cxnSpLocks/>
              <a:stCxn id="3" idx="3"/>
              <a:endCxn id="19" idx="1"/>
            </p:cNvCxnSpPr>
            <p:nvPr/>
          </p:nvCxnSpPr>
          <p:spPr>
            <a:xfrm>
              <a:off x="4562522" y="3068168"/>
              <a:ext cx="806247" cy="2255094"/>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257652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537720" y="924641"/>
            <a:ext cx="10931028" cy="5878532"/>
          </a:xfrm>
          <a:prstGeom prst="rect">
            <a:avLst/>
          </a:prstGeom>
          <a:noFill/>
          <a:ln w="9525">
            <a:noFill/>
            <a:miter lim="800000"/>
          </a:ln>
          <a:effectLst/>
        </p:spPr>
        <p:txBody>
          <a:bodyPr vert="horz" wrap="square" lIns="91440" tIns="45720" rIns="91440" bIns="45720" numCol="1" anchor="ctr" anchorCtr="0" compatLnSpc="1">
            <a:spAutoFit/>
          </a:bodyPr>
          <a:lstStyle/>
          <a:p>
            <a:endParaRPr lang="zh-CN" altLang="zh-CN" sz="2400" dirty="0">
              <a:latin typeface="Microsoft YaHei" charset="-122"/>
              <a:ea typeface="Microsoft YaHei" charset="-122"/>
              <a:cs typeface="Microsoft YaHei" charset="-122"/>
            </a:endParaRPr>
          </a:p>
          <a:p>
            <a:pPr>
              <a:lnSpc>
                <a:spcPct val="150000"/>
              </a:lnSpc>
            </a:pPr>
            <a:r>
              <a:rPr lang="zh-CN" altLang="zh-CN" sz="2400" dirty="0" smtClean="0">
                <a:latin typeface="Microsoft YaHei" charset="-122"/>
                <a:ea typeface="Microsoft YaHei" charset="-122"/>
                <a:cs typeface="Microsoft YaHei" charset="-122"/>
              </a:rPr>
              <a:t>（</a:t>
            </a:r>
            <a:r>
              <a:rPr lang="en-US" altLang="zh-CN" sz="2400" dirty="0" smtClean="0">
                <a:latin typeface="Microsoft YaHei" charset="-122"/>
                <a:ea typeface="Microsoft YaHei" charset="-122"/>
                <a:cs typeface="Microsoft YaHei" charset="-122"/>
              </a:rPr>
              <a:t>1</a:t>
            </a:r>
            <a:r>
              <a:rPr lang="zh-CN" altLang="zh-CN" sz="2400" dirty="0" smtClean="0">
                <a:latin typeface="Microsoft YaHei" charset="-122"/>
                <a:ea typeface="Microsoft YaHei" charset="-122"/>
                <a:cs typeface="Microsoft YaHei" charset="-122"/>
              </a:rPr>
              <a:t>）</a:t>
            </a:r>
            <a:r>
              <a:rPr lang="zh-CN" altLang="zh-CN" sz="2400" dirty="0">
                <a:solidFill>
                  <a:srgbClr val="FF0000"/>
                </a:solidFill>
                <a:latin typeface="Microsoft YaHei" charset="-122"/>
                <a:ea typeface="Microsoft YaHei" charset="-122"/>
                <a:cs typeface="Microsoft YaHei" charset="-122"/>
              </a:rPr>
              <a:t>材料的搜集和参考书的利用</a:t>
            </a:r>
          </a:p>
          <a:p>
            <a:pPr>
              <a:lnSpc>
                <a:spcPct val="150000"/>
              </a:lnSpc>
            </a:pPr>
            <a:r>
              <a:rPr lang="zh-CN" altLang="zh-CN" sz="2400" dirty="0">
                <a:latin typeface="Microsoft YaHei" charset="-122"/>
                <a:ea typeface="Microsoft YaHei" charset="-122"/>
                <a:cs typeface="Microsoft YaHei" charset="-122"/>
              </a:rPr>
              <a:t>围绕论题占有的材料越丰富，文章就越可以写得内容充实，富有说服力。</a:t>
            </a:r>
          </a:p>
          <a:p>
            <a:pPr>
              <a:lnSpc>
                <a:spcPct val="150000"/>
              </a:lnSpc>
            </a:pPr>
            <a:r>
              <a:rPr lang="zh-CN" altLang="zh-CN" sz="2400" dirty="0" smtClean="0">
                <a:latin typeface="Microsoft YaHei" charset="-122"/>
                <a:ea typeface="Microsoft YaHei" charset="-122"/>
                <a:cs typeface="Microsoft YaHei" charset="-122"/>
              </a:rPr>
              <a:t>（</a:t>
            </a:r>
            <a:r>
              <a:rPr lang="en-US" altLang="zh-CN" sz="2400" dirty="0" smtClean="0">
                <a:latin typeface="Microsoft YaHei" charset="-122"/>
                <a:ea typeface="Microsoft YaHei" charset="-122"/>
                <a:cs typeface="Microsoft YaHei" charset="-122"/>
              </a:rPr>
              <a:t>2</a:t>
            </a:r>
            <a:r>
              <a:rPr lang="zh-CN" altLang="zh-CN" sz="2400" dirty="0" smtClean="0">
                <a:latin typeface="Microsoft YaHei" charset="-122"/>
                <a:ea typeface="Microsoft YaHei" charset="-122"/>
                <a:cs typeface="Microsoft YaHei" charset="-122"/>
              </a:rPr>
              <a:t>）</a:t>
            </a:r>
            <a:r>
              <a:rPr lang="zh-CN" altLang="zh-CN" sz="2400" dirty="0">
                <a:solidFill>
                  <a:srgbClr val="FF0000"/>
                </a:solidFill>
                <a:latin typeface="Microsoft YaHei" charset="-122"/>
                <a:ea typeface="Microsoft YaHei" charset="-122"/>
                <a:cs typeface="Microsoft YaHei" charset="-122"/>
              </a:rPr>
              <a:t>观点和材料的统一</a:t>
            </a:r>
          </a:p>
          <a:p>
            <a:pPr>
              <a:lnSpc>
                <a:spcPct val="150000"/>
              </a:lnSpc>
            </a:pPr>
            <a:r>
              <a:rPr lang="zh-CN" altLang="zh-CN" sz="2400" dirty="0">
                <a:latin typeface="Microsoft YaHei" charset="-122"/>
                <a:ea typeface="Microsoft YaHei" charset="-122"/>
                <a:cs typeface="Microsoft YaHei" charset="-122"/>
              </a:rPr>
              <a:t>确定问题，占有相关材料之后，首先要对这些材料去粗取精，去伪存真，加以鉴别取舍；然后进行由表及里、由此及彼的分析与综合比较，从中引申出有关科学结论来。</a:t>
            </a:r>
          </a:p>
          <a:p>
            <a:pPr>
              <a:lnSpc>
                <a:spcPct val="150000"/>
              </a:lnSpc>
            </a:pPr>
            <a:r>
              <a:rPr lang="zh-CN" altLang="zh-CN" sz="2400" dirty="0" smtClean="0">
                <a:latin typeface="Microsoft YaHei" charset="-122"/>
                <a:ea typeface="Microsoft YaHei" charset="-122"/>
                <a:cs typeface="Microsoft YaHei" charset="-122"/>
              </a:rPr>
              <a:t>（</a:t>
            </a:r>
            <a:r>
              <a:rPr lang="en-US" altLang="zh-CN" sz="2400" dirty="0" smtClean="0">
                <a:latin typeface="Microsoft YaHei" charset="-122"/>
                <a:ea typeface="Microsoft YaHei" charset="-122"/>
                <a:cs typeface="Microsoft YaHei" charset="-122"/>
              </a:rPr>
              <a:t>3</a:t>
            </a:r>
            <a:r>
              <a:rPr lang="zh-CN" altLang="zh-CN" sz="2400" dirty="0" smtClean="0">
                <a:latin typeface="Microsoft YaHei" charset="-122"/>
                <a:ea typeface="Microsoft YaHei" charset="-122"/>
                <a:cs typeface="Microsoft YaHei" charset="-122"/>
              </a:rPr>
              <a:t>）</a:t>
            </a:r>
            <a:r>
              <a:rPr lang="zh-CN" altLang="zh-CN" sz="2400" dirty="0">
                <a:solidFill>
                  <a:srgbClr val="FF0000"/>
                </a:solidFill>
                <a:latin typeface="Microsoft YaHei" charset="-122"/>
                <a:ea typeface="Microsoft YaHei" charset="-122"/>
                <a:cs typeface="Microsoft YaHei" charset="-122"/>
              </a:rPr>
              <a:t>培养优良学风</a:t>
            </a:r>
          </a:p>
          <a:p>
            <a:pPr>
              <a:lnSpc>
                <a:spcPct val="150000"/>
              </a:lnSpc>
            </a:pPr>
            <a:r>
              <a:rPr lang="zh-CN" altLang="zh-CN" sz="2400" dirty="0">
                <a:latin typeface="Microsoft YaHei" charset="-122"/>
                <a:ea typeface="Microsoft YaHei" charset="-122"/>
                <a:cs typeface="Microsoft YaHei" charset="-122"/>
              </a:rPr>
              <a:t>撰写的评论研究文章，既要有新鲜的构思立意，又需严谨求实，以追求学术真理为要旨，坚决摒弃剽窃抄袭他人成果，杜绝粗制滥造、哗众取宠的恶劣作风。</a:t>
            </a:r>
          </a:p>
          <a:p>
            <a:endParaRPr lang="zh-CN" altLang="zh-CN" sz="2800" dirty="0"/>
          </a:p>
        </p:txBody>
      </p:sp>
      <p:sp>
        <p:nvSpPr>
          <p:cNvPr id="5" name="矩形 4"/>
          <p:cNvSpPr/>
          <p:nvPr/>
        </p:nvSpPr>
        <p:spPr>
          <a:xfrm>
            <a:off x="0" y="382799"/>
            <a:ext cx="6202017" cy="692497"/>
          </a:xfrm>
          <a:prstGeom prst="rect">
            <a:avLst/>
          </a:prstGeom>
        </p:spPr>
        <p:txBody>
          <a:bodyPr wrap="square">
            <a:spAutoFit/>
          </a:bodyPr>
          <a:lstStyle/>
          <a:p>
            <a:pPr lvl="0" indent="457200" fontAlgn="base" hangingPunct="0">
              <a:lnSpc>
                <a:spcPct val="150000"/>
              </a:lnSpc>
              <a:spcBef>
                <a:spcPct val="0"/>
              </a:spcBef>
              <a:spcAft>
                <a:spcPct val="0"/>
              </a:spcAft>
              <a:defRPr/>
            </a:pPr>
            <a:r>
              <a:rPr lang="en-US" altLang="zh-CN" sz="2600" b="1" dirty="0" smtClean="0">
                <a:solidFill>
                  <a:schemeClr val="accent1"/>
                </a:solidFill>
                <a:latin typeface="微软雅黑" panose="020B0503020204020204" charset="-122"/>
                <a:ea typeface="微软雅黑" panose="020B0503020204020204" charset="-122"/>
                <a:cs typeface="Calibri" panose="020F0502020204030204" charset="0"/>
              </a:rPr>
              <a:t>16.5.</a:t>
            </a:r>
            <a:r>
              <a:rPr lang="zh-CN" altLang="en-US" sz="2600" b="1" dirty="0" smtClean="0">
                <a:solidFill>
                  <a:schemeClr val="accent1"/>
                </a:solidFill>
                <a:latin typeface="Microsoft YaHei" charset="-122"/>
                <a:ea typeface="Microsoft YaHei" charset="-122"/>
                <a:cs typeface="Microsoft YaHei" charset="-122"/>
              </a:rPr>
              <a:t>从事民间文学评论的基本要求</a:t>
            </a:r>
            <a:endParaRPr kumimoji="0" lang="zh-CN" altLang="en-US" sz="2600" b="1" i="0" u="none" strike="noStrike" kern="1200" cap="none" spc="0" normalizeH="0" baseline="0" noProof="0" dirty="0">
              <a:ln>
                <a:noFill/>
              </a:ln>
              <a:solidFill>
                <a:schemeClr val="accent1"/>
              </a:solidFill>
              <a:effectLst/>
              <a:uLnTx/>
              <a:uFillTx/>
              <a:latin typeface="Microsoft YaHei" charset="-122"/>
              <a:ea typeface="Microsoft YaHei" charset="-122"/>
              <a:cs typeface="Microsoft YaHei" charset="-122"/>
            </a:endParaRPr>
          </a:p>
        </p:txBody>
      </p:sp>
      <p:sp>
        <p:nvSpPr>
          <p:cNvPr id="24" name="五边形 23"/>
          <p:cNvSpPr/>
          <p:nvPr/>
        </p:nvSpPr>
        <p:spPr>
          <a:xfrm flipH="1">
            <a:off x="5842000" y="382799"/>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prstClr val="white"/>
                </a:solidFill>
                <a:effectLst/>
                <a:uLnTx/>
                <a:uFillTx/>
                <a:latin typeface="微软雅黑" panose="020B0503020204020204" charset="-122"/>
                <a:ea typeface="微软雅黑" panose="020B0503020204020204" charset="-122"/>
                <a:cs typeface="+mn-cs"/>
              </a:rPr>
              <a:t>选择</a:t>
            </a:r>
            <a:endParaRPr kumimoji="0" lang="zh-CN"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3" name="图片 2"/>
          <p:cNvPicPr>
            <a:picLocks noChangeAspect="1"/>
          </p:cNvPicPr>
          <p:nvPr/>
        </p:nvPicPr>
        <p:blipFill>
          <a:blip r:embed="rId3"/>
          <a:stretch>
            <a:fillRect/>
          </a:stretch>
        </p:blipFill>
        <p:spPr>
          <a:xfrm>
            <a:off x="9033164" y="1"/>
            <a:ext cx="3158836" cy="1594752"/>
          </a:xfrm>
          <a:prstGeom prst="rect">
            <a:avLst/>
          </a:prstGeom>
        </p:spPr>
      </p:pic>
    </p:spTree>
    <p:custDataLst>
      <p:tags r:id="rId1"/>
    </p:custDataLst>
    <p:extLst>
      <p:ext uri="{BB962C8B-B14F-4D97-AF65-F5344CB8AC3E}">
        <p14:creationId xmlns:p14="http://schemas.microsoft.com/office/powerpoint/2010/main" val="14585988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4756794" y="1944949"/>
            <a:ext cx="5125143" cy="2554545"/>
          </a:xfrm>
          <a:prstGeom prst="rect">
            <a:avLst/>
          </a:prstGeom>
          <a:noFill/>
          <a:ln w="9525">
            <a:noFill/>
            <a:miter lim="800000"/>
          </a:ln>
          <a:effectLst/>
        </p:spPr>
        <p:txBody>
          <a:bodyPr vert="horz" wrap="square" lIns="91440" tIns="45720" rIns="91440" bIns="45720" numCol="1" anchor="ctr" anchorCtr="0" compatLnSpc="1">
            <a:spAutoFit/>
          </a:bodyPr>
          <a:lstStyle/>
          <a:p>
            <a:endParaRPr lang="zh-CN" altLang="zh-CN" sz="2400" dirty="0">
              <a:latin typeface="Microsoft YaHei" charset="-122"/>
              <a:ea typeface="Microsoft YaHei" charset="-122"/>
              <a:cs typeface="Microsoft YaHei" charset="-122"/>
            </a:endParaRPr>
          </a:p>
          <a:p>
            <a:pPr>
              <a:lnSpc>
                <a:spcPct val="150000"/>
              </a:lnSpc>
            </a:pPr>
            <a:r>
              <a:rPr lang="zh-CN" altLang="zh-CN" sz="2400" dirty="0" smtClean="0">
                <a:latin typeface="Microsoft YaHei" charset="-122"/>
                <a:ea typeface="Microsoft YaHei" charset="-122"/>
                <a:cs typeface="Microsoft YaHei" charset="-122"/>
              </a:rPr>
              <a:t>（</a:t>
            </a:r>
            <a:r>
              <a:rPr lang="en-US" altLang="zh-CN" sz="2400" dirty="0" smtClean="0">
                <a:latin typeface="Microsoft YaHei" charset="-122"/>
                <a:ea typeface="Microsoft YaHei" charset="-122"/>
                <a:cs typeface="Microsoft YaHei" charset="-122"/>
              </a:rPr>
              <a:t>1</a:t>
            </a:r>
            <a:r>
              <a:rPr lang="zh-CN" altLang="zh-CN" sz="2400" dirty="0" smtClean="0">
                <a:latin typeface="Microsoft YaHei" charset="-122"/>
                <a:ea typeface="Microsoft YaHei" charset="-122"/>
                <a:cs typeface="Microsoft YaHei" charset="-122"/>
              </a:rPr>
              <a:t>）</a:t>
            </a:r>
            <a:r>
              <a:rPr lang="zh-CN" altLang="zh-CN" sz="2400" dirty="0">
                <a:solidFill>
                  <a:srgbClr val="FF0000"/>
                </a:solidFill>
                <a:latin typeface="Microsoft YaHei" charset="-122"/>
                <a:ea typeface="Microsoft YaHei" charset="-122"/>
                <a:cs typeface="Microsoft YaHei" charset="-122"/>
              </a:rPr>
              <a:t>材料的搜集和参考书的利用</a:t>
            </a:r>
          </a:p>
          <a:p>
            <a:pPr>
              <a:lnSpc>
                <a:spcPct val="150000"/>
              </a:lnSpc>
            </a:pPr>
            <a:r>
              <a:rPr lang="zh-CN" altLang="zh-CN" sz="2400" dirty="0" smtClean="0">
                <a:latin typeface="Microsoft YaHei" charset="-122"/>
                <a:ea typeface="Microsoft YaHei" charset="-122"/>
                <a:cs typeface="Microsoft YaHei" charset="-122"/>
              </a:rPr>
              <a:t>（</a:t>
            </a:r>
            <a:r>
              <a:rPr lang="en-US" altLang="zh-CN" sz="2400" dirty="0" smtClean="0">
                <a:latin typeface="Microsoft YaHei" charset="-122"/>
                <a:ea typeface="Microsoft YaHei" charset="-122"/>
                <a:cs typeface="Microsoft YaHei" charset="-122"/>
              </a:rPr>
              <a:t>2</a:t>
            </a:r>
            <a:r>
              <a:rPr lang="zh-CN" altLang="zh-CN" sz="2400" dirty="0" smtClean="0">
                <a:latin typeface="Microsoft YaHei" charset="-122"/>
                <a:ea typeface="Microsoft YaHei" charset="-122"/>
                <a:cs typeface="Microsoft YaHei" charset="-122"/>
              </a:rPr>
              <a:t>）</a:t>
            </a:r>
            <a:r>
              <a:rPr lang="zh-CN" altLang="zh-CN" sz="2400" dirty="0">
                <a:solidFill>
                  <a:srgbClr val="FF0000"/>
                </a:solidFill>
                <a:latin typeface="Microsoft YaHei" charset="-122"/>
                <a:ea typeface="Microsoft YaHei" charset="-122"/>
                <a:cs typeface="Microsoft YaHei" charset="-122"/>
              </a:rPr>
              <a:t>观点和材料的统一</a:t>
            </a:r>
          </a:p>
          <a:p>
            <a:pPr>
              <a:lnSpc>
                <a:spcPct val="150000"/>
              </a:lnSpc>
            </a:pPr>
            <a:r>
              <a:rPr lang="zh-CN" altLang="zh-CN" sz="2400" dirty="0" smtClean="0">
                <a:latin typeface="Microsoft YaHei" charset="-122"/>
                <a:ea typeface="Microsoft YaHei" charset="-122"/>
                <a:cs typeface="Microsoft YaHei" charset="-122"/>
              </a:rPr>
              <a:t>（</a:t>
            </a:r>
            <a:r>
              <a:rPr lang="en-US" altLang="zh-CN" sz="2400" dirty="0" smtClean="0">
                <a:latin typeface="Microsoft YaHei" charset="-122"/>
                <a:ea typeface="Microsoft YaHei" charset="-122"/>
                <a:cs typeface="Microsoft YaHei" charset="-122"/>
              </a:rPr>
              <a:t>3</a:t>
            </a:r>
            <a:r>
              <a:rPr lang="zh-CN" altLang="zh-CN" sz="2400" dirty="0" smtClean="0">
                <a:latin typeface="Microsoft YaHei" charset="-122"/>
                <a:ea typeface="Microsoft YaHei" charset="-122"/>
                <a:cs typeface="Microsoft YaHei" charset="-122"/>
              </a:rPr>
              <a:t>）</a:t>
            </a:r>
            <a:r>
              <a:rPr lang="zh-CN" altLang="zh-CN" sz="2400" dirty="0">
                <a:solidFill>
                  <a:srgbClr val="FF0000"/>
                </a:solidFill>
                <a:latin typeface="Microsoft YaHei" charset="-122"/>
                <a:ea typeface="Microsoft YaHei" charset="-122"/>
                <a:cs typeface="Microsoft YaHei" charset="-122"/>
              </a:rPr>
              <a:t>培养优良学风</a:t>
            </a:r>
          </a:p>
          <a:p>
            <a:endParaRPr lang="zh-CN" altLang="zh-CN" sz="2800" dirty="0"/>
          </a:p>
        </p:txBody>
      </p:sp>
      <p:sp>
        <p:nvSpPr>
          <p:cNvPr id="5" name="矩形 4"/>
          <p:cNvSpPr/>
          <p:nvPr/>
        </p:nvSpPr>
        <p:spPr>
          <a:xfrm>
            <a:off x="0" y="382799"/>
            <a:ext cx="6202017" cy="692497"/>
          </a:xfrm>
          <a:prstGeom prst="rect">
            <a:avLst/>
          </a:prstGeom>
        </p:spPr>
        <p:txBody>
          <a:bodyPr wrap="square">
            <a:spAutoFit/>
          </a:bodyPr>
          <a:lstStyle/>
          <a:p>
            <a:pPr lvl="0" indent="457200" fontAlgn="base" hangingPunct="0">
              <a:lnSpc>
                <a:spcPct val="150000"/>
              </a:lnSpc>
              <a:spcBef>
                <a:spcPct val="0"/>
              </a:spcBef>
              <a:spcAft>
                <a:spcPct val="0"/>
              </a:spcAft>
              <a:defRPr/>
            </a:pPr>
            <a:r>
              <a:rPr lang="en-US" altLang="zh-CN" sz="2600" b="1" dirty="0" smtClean="0">
                <a:solidFill>
                  <a:schemeClr val="accent1"/>
                </a:solidFill>
                <a:latin typeface="微软雅黑" panose="020B0503020204020204" charset="-122"/>
                <a:ea typeface="微软雅黑" panose="020B0503020204020204" charset="-122"/>
                <a:cs typeface="Calibri" panose="020F0502020204030204" charset="0"/>
              </a:rPr>
              <a:t>16.5.</a:t>
            </a:r>
            <a:r>
              <a:rPr lang="zh-CN" altLang="en-US" sz="2600" b="1" dirty="0" smtClean="0">
                <a:solidFill>
                  <a:schemeClr val="accent1"/>
                </a:solidFill>
                <a:latin typeface="Microsoft YaHei" charset="-122"/>
                <a:ea typeface="Microsoft YaHei" charset="-122"/>
                <a:cs typeface="Microsoft YaHei" charset="-122"/>
              </a:rPr>
              <a:t>从事民间文学评论的基本要求</a:t>
            </a:r>
            <a:endParaRPr kumimoji="0" lang="zh-CN" altLang="en-US" sz="2600" b="1" i="0" u="none" strike="noStrike" kern="1200" cap="none" spc="0" normalizeH="0" baseline="0" noProof="0" dirty="0">
              <a:ln>
                <a:noFill/>
              </a:ln>
              <a:solidFill>
                <a:schemeClr val="accent1"/>
              </a:solidFill>
              <a:effectLst/>
              <a:uLnTx/>
              <a:uFillTx/>
              <a:latin typeface="Microsoft YaHei" charset="-122"/>
              <a:ea typeface="Microsoft YaHei" charset="-122"/>
              <a:cs typeface="Microsoft YaHei" charset="-122"/>
            </a:endParaRPr>
          </a:p>
        </p:txBody>
      </p:sp>
      <p:sp>
        <p:nvSpPr>
          <p:cNvPr id="24" name="五边形 23"/>
          <p:cNvSpPr/>
          <p:nvPr/>
        </p:nvSpPr>
        <p:spPr>
          <a:xfrm flipH="1">
            <a:off x="5842000" y="382799"/>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prstClr val="white"/>
                </a:solidFill>
                <a:effectLst/>
                <a:uLnTx/>
                <a:uFillTx/>
                <a:latin typeface="微软雅黑" panose="020B0503020204020204" charset="-122"/>
                <a:ea typeface="微软雅黑" panose="020B0503020204020204" charset="-122"/>
                <a:cs typeface="+mn-cs"/>
              </a:rPr>
              <a:t>选择</a:t>
            </a:r>
            <a:endParaRPr kumimoji="0" lang="zh-CN"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3" name="图片 2"/>
          <p:cNvPicPr>
            <a:picLocks noChangeAspect="1"/>
          </p:cNvPicPr>
          <p:nvPr/>
        </p:nvPicPr>
        <p:blipFill>
          <a:blip r:embed="rId3"/>
          <a:stretch>
            <a:fillRect/>
          </a:stretch>
        </p:blipFill>
        <p:spPr>
          <a:xfrm>
            <a:off x="9033164" y="1"/>
            <a:ext cx="3158836" cy="1594752"/>
          </a:xfrm>
          <a:prstGeom prst="rect">
            <a:avLst/>
          </a:prstGeom>
        </p:spPr>
      </p:pic>
      <p:sp>
        <p:nvSpPr>
          <p:cNvPr id="2" name="左大括号 1"/>
          <p:cNvSpPr/>
          <p:nvPr/>
        </p:nvSpPr>
        <p:spPr>
          <a:xfrm>
            <a:off x="4154905" y="2630905"/>
            <a:ext cx="721895" cy="1267327"/>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6" name="矩形 5"/>
          <p:cNvSpPr/>
          <p:nvPr/>
        </p:nvSpPr>
        <p:spPr>
          <a:xfrm>
            <a:off x="-374563" y="2931692"/>
            <a:ext cx="4647426" cy="581057"/>
          </a:xfrm>
          <a:prstGeom prst="rect">
            <a:avLst/>
          </a:prstGeom>
        </p:spPr>
        <p:txBody>
          <a:bodyPr wrap="none">
            <a:spAutoFit/>
          </a:bodyPr>
          <a:lstStyle/>
          <a:p>
            <a:pPr lvl="0" indent="457200" fontAlgn="base" hangingPunct="0">
              <a:lnSpc>
                <a:spcPct val="150000"/>
              </a:lnSpc>
              <a:spcBef>
                <a:spcPct val="0"/>
              </a:spcBef>
              <a:spcAft>
                <a:spcPct val="0"/>
              </a:spcAft>
              <a:defRPr/>
            </a:pPr>
            <a:r>
              <a:rPr lang="zh-CN" altLang="en-US" sz="2400" b="1" dirty="0">
                <a:latin typeface="Microsoft YaHei" charset="-122"/>
                <a:ea typeface="Microsoft YaHei" charset="-122"/>
                <a:cs typeface="Microsoft YaHei" charset="-122"/>
              </a:rPr>
              <a:t>从事民间文学评论的基本要求</a:t>
            </a:r>
            <a:endParaRPr lang="zh-CN" altLang="en-US" sz="2400" b="1" dirty="0">
              <a:latin typeface="Microsoft YaHei" charset="-122"/>
              <a:ea typeface="Microsoft YaHei" charset="-122"/>
              <a:cs typeface="Microsoft YaHei" charset="-122"/>
            </a:endParaRPr>
          </a:p>
        </p:txBody>
      </p:sp>
    </p:spTree>
    <p:custDataLst>
      <p:tags r:id="rId1"/>
    </p:custDataLst>
    <p:extLst>
      <p:ext uri="{BB962C8B-B14F-4D97-AF65-F5344CB8AC3E}">
        <p14:creationId xmlns:p14="http://schemas.microsoft.com/office/powerpoint/2010/main" val="14916772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a:extLst>
              <a:ext uri="{FF2B5EF4-FFF2-40B4-BE49-F238E27FC236}">
                <a16:creationId xmlns="" xmlns:a16="http://schemas.microsoft.com/office/drawing/2014/main" id="{FF67A24E-89A4-0143-9F57-86A5BBC6596B}"/>
              </a:ext>
            </a:extLst>
          </p:cNvPr>
          <p:cNvGrpSpPr/>
          <p:nvPr/>
        </p:nvGrpSpPr>
        <p:grpSpPr>
          <a:xfrm>
            <a:off x="430721" y="1133193"/>
            <a:ext cx="10680932" cy="4277697"/>
            <a:chOff x="-125646" y="1113262"/>
            <a:chExt cx="10680932" cy="4277697"/>
          </a:xfrm>
        </p:grpSpPr>
        <p:sp>
          <p:nvSpPr>
            <p:cNvPr id="3" name="圆角矩形 2">
              <a:extLst>
                <a:ext uri="{FF2B5EF4-FFF2-40B4-BE49-F238E27FC236}">
                  <a16:creationId xmlns="" xmlns:a16="http://schemas.microsoft.com/office/drawing/2014/main" id="{EC3F5AF2-376F-0844-A51B-07622CD5612F}"/>
                </a:ext>
              </a:extLst>
            </p:cNvPr>
            <p:cNvSpPr/>
            <p:nvPr/>
          </p:nvSpPr>
          <p:spPr>
            <a:xfrm>
              <a:off x="-125646" y="2561316"/>
              <a:ext cx="4193794" cy="1886832"/>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3600" dirty="0" smtClean="0">
                  <a:solidFill>
                    <a:schemeClr val="tx1"/>
                  </a:solidFill>
                  <a:latin typeface="DengXian" panose="02010600030101010101" pitchFamily="2" charset="-122"/>
                  <a:ea typeface="DengXian" panose="02010600030101010101" pitchFamily="2" charset="-122"/>
                </a:rPr>
                <a:t>第十七章</a:t>
              </a:r>
              <a:endParaRPr kumimoji="1" lang="en-US" altLang="zh-CN" sz="3600" dirty="0" smtClean="0">
                <a:solidFill>
                  <a:schemeClr val="tx1"/>
                </a:solidFill>
                <a:latin typeface="DengXian" panose="02010600030101010101" pitchFamily="2" charset="-122"/>
                <a:ea typeface="DengXian" panose="02010600030101010101" pitchFamily="2" charset="-122"/>
              </a:endParaRPr>
            </a:p>
            <a:p>
              <a:pPr algn="ctr"/>
              <a:r>
                <a:rPr kumimoji="1" lang="zh-CN" altLang="en-US" sz="3600" dirty="0" smtClean="0">
                  <a:solidFill>
                    <a:schemeClr val="tx1"/>
                  </a:solidFill>
                  <a:latin typeface="DengXian" panose="02010600030101010101" pitchFamily="2" charset="-122"/>
                  <a:ea typeface="DengXian" panose="02010600030101010101" pitchFamily="2" charset="-122"/>
                </a:rPr>
                <a:t>中国古代民间文学史略 </a:t>
              </a:r>
              <a:endParaRPr kumimoji="1" lang="en-US" altLang="zh-CN" sz="3600" dirty="0">
                <a:solidFill>
                  <a:schemeClr val="tx1"/>
                </a:solidFill>
                <a:latin typeface="DengXian" panose="02010600030101010101" pitchFamily="2" charset="-122"/>
                <a:ea typeface="DengXian" panose="02010600030101010101" pitchFamily="2" charset="-122"/>
              </a:endParaRPr>
            </a:p>
          </p:txBody>
        </p:sp>
        <p:sp>
          <p:nvSpPr>
            <p:cNvPr id="9" name="圆角矩形 8">
              <a:extLst>
                <a:ext uri="{FF2B5EF4-FFF2-40B4-BE49-F238E27FC236}">
                  <a16:creationId xmlns="" xmlns:a16="http://schemas.microsoft.com/office/drawing/2014/main" id="{C5B71DDD-B67F-BB44-982E-9606408DF879}"/>
                </a:ext>
              </a:extLst>
            </p:cNvPr>
            <p:cNvSpPr/>
            <p:nvPr/>
          </p:nvSpPr>
          <p:spPr>
            <a:xfrm>
              <a:off x="4810650" y="1113262"/>
              <a:ext cx="5744636" cy="1091139"/>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bg1"/>
                  </a:solidFill>
                  <a:latin typeface="DengXian" panose="02010600030101010101" pitchFamily="2" charset="-122"/>
                  <a:ea typeface="DengXian" panose="02010600030101010101" pitchFamily="2" charset="-122"/>
                </a:rPr>
                <a:t>第一节 </a:t>
              </a:r>
              <a:r>
                <a:rPr kumimoji="1" lang="zh-CN" altLang="en-US" sz="2800" dirty="0" smtClean="0">
                  <a:solidFill>
                    <a:schemeClr val="bg1"/>
                  </a:solidFill>
                  <a:latin typeface="DengXian" panose="02010600030101010101" pitchFamily="2" charset="-122"/>
                  <a:ea typeface="DengXian" panose="02010600030101010101" pitchFamily="2" charset="-122"/>
                </a:rPr>
                <a:t> 中国古代民间文学</a:t>
              </a:r>
              <a:endParaRPr kumimoji="1" lang="zh-CN" altLang="en-US" sz="2800" dirty="0">
                <a:solidFill>
                  <a:schemeClr val="bg1"/>
                </a:solidFill>
                <a:latin typeface="DengXian" panose="02010600030101010101" pitchFamily="2" charset="-122"/>
                <a:ea typeface="DengXian" panose="02010600030101010101" pitchFamily="2" charset="-122"/>
              </a:endParaRPr>
            </a:p>
          </p:txBody>
        </p:sp>
        <p:sp>
          <p:nvSpPr>
            <p:cNvPr id="10" name="圆角矩形 9">
              <a:extLst>
                <a:ext uri="{FF2B5EF4-FFF2-40B4-BE49-F238E27FC236}">
                  <a16:creationId xmlns="" xmlns:a16="http://schemas.microsoft.com/office/drawing/2014/main" id="{74213CE4-F95E-0B4F-9ED7-66AA0EC54EC0}"/>
                </a:ext>
              </a:extLst>
            </p:cNvPr>
            <p:cNvSpPr/>
            <p:nvPr/>
          </p:nvSpPr>
          <p:spPr>
            <a:xfrm>
              <a:off x="4810650" y="2670421"/>
              <a:ext cx="5744635" cy="1115129"/>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第二节 </a:t>
              </a:r>
              <a:r>
                <a:rPr kumimoji="1" lang="zh-CN" altLang="en-US" sz="2800" dirty="0" smtClean="0">
                  <a:solidFill>
                    <a:schemeClr val="tx1"/>
                  </a:solidFill>
                  <a:latin typeface="DengXian" panose="02010600030101010101" pitchFamily="2" charset="-122"/>
                  <a:ea typeface="DengXian" panose="02010600030101010101" pitchFamily="2" charset="-122"/>
                </a:rPr>
                <a:t> 中国民间文艺学的发韧</a:t>
              </a:r>
              <a:endParaRPr kumimoji="1" lang="zh-CN" altLang="en-US" sz="2800" dirty="0">
                <a:solidFill>
                  <a:schemeClr val="tx1"/>
                </a:solidFill>
                <a:latin typeface="DengXian" panose="02010600030101010101" pitchFamily="2" charset="-122"/>
                <a:ea typeface="DengXian" panose="02010600030101010101" pitchFamily="2" charset="-122"/>
              </a:endParaRPr>
            </a:p>
          </p:txBody>
        </p:sp>
        <p:sp>
          <p:nvSpPr>
            <p:cNvPr id="11" name="圆角矩形 10">
              <a:extLst>
                <a:ext uri="{FF2B5EF4-FFF2-40B4-BE49-F238E27FC236}">
                  <a16:creationId xmlns="" xmlns:a16="http://schemas.microsoft.com/office/drawing/2014/main" id="{0215B883-6253-8449-A953-2792DF534019}"/>
                </a:ext>
              </a:extLst>
            </p:cNvPr>
            <p:cNvSpPr/>
            <p:nvPr/>
          </p:nvSpPr>
          <p:spPr>
            <a:xfrm>
              <a:off x="4810651" y="4458918"/>
              <a:ext cx="5744634" cy="932041"/>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第三节 </a:t>
              </a:r>
              <a:r>
                <a:rPr kumimoji="1" lang="zh-CN" altLang="en-US" sz="2800" dirty="0" smtClean="0">
                  <a:solidFill>
                    <a:schemeClr val="tx1"/>
                  </a:solidFill>
                  <a:latin typeface="DengXian" panose="02010600030101010101" pitchFamily="2" charset="-122"/>
                  <a:ea typeface="DengXian" panose="02010600030101010101" pitchFamily="2" charset="-122"/>
                </a:rPr>
                <a:t> 中国民间文艺学的发展</a:t>
              </a:r>
              <a:endParaRPr kumimoji="1" lang="zh-CN" altLang="en-US" sz="2800" dirty="0">
                <a:solidFill>
                  <a:schemeClr val="tx1"/>
                </a:solidFill>
                <a:latin typeface="DengXian" panose="02010600030101010101" pitchFamily="2" charset="-122"/>
                <a:ea typeface="DengXian" panose="02010600030101010101" pitchFamily="2" charset="-122"/>
              </a:endParaRPr>
            </a:p>
          </p:txBody>
        </p:sp>
        <p:cxnSp>
          <p:nvCxnSpPr>
            <p:cNvPr id="20" name="直线连接符 19">
              <a:extLst>
                <a:ext uri="{FF2B5EF4-FFF2-40B4-BE49-F238E27FC236}">
                  <a16:creationId xmlns="" xmlns:a16="http://schemas.microsoft.com/office/drawing/2014/main" id="{2E56B57E-A19F-4B44-AB34-B35D23F9C872}"/>
                </a:ext>
              </a:extLst>
            </p:cNvPr>
            <p:cNvCxnSpPr>
              <a:cxnSpLocks/>
              <a:stCxn id="3" idx="3"/>
              <a:endCxn id="9" idx="1"/>
            </p:cNvCxnSpPr>
            <p:nvPr/>
          </p:nvCxnSpPr>
          <p:spPr>
            <a:xfrm flipV="1">
              <a:off x="4068148" y="1658832"/>
              <a:ext cx="742502" cy="1845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a:extLst>
                <a:ext uri="{FF2B5EF4-FFF2-40B4-BE49-F238E27FC236}">
                  <a16:creationId xmlns="" xmlns:a16="http://schemas.microsoft.com/office/drawing/2014/main" id="{A4A1488C-75DF-9B4C-9E26-CBFD89D282C5}"/>
                </a:ext>
              </a:extLst>
            </p:cNvPr>
            <p:cNvCxnSpPr>
              <a:cxnSpLocks/>
              <a:stCxn id="3" idx="3"/>
              <a:endCxn id="10" idx="1"/>
            </p:cNvCxnSpPr>
            <p:nvPr/>
          </p:nvCxnSpPr>
          <p:spPr>
            <a:xfrm flipV="1">
              <a:off x="4068148" y="3227986"/>
              <a:ext cx="742502" cy="276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a:extLst>
                <a:ext uri="{FF2B5EF4-FFF2-40B4-BE49-F238E27FC236}">
                  <a16:creationId xmlns="" xmlns:a16="http://schemas.microsoft.com/office/drawing/2014/main" id="{25D2EFA0-9CDE-3447-873C-47F8EBC4E40C}"/>
                </a:ext>
              </a:extLst>
            </p:cNvPr>
            <p:cNvCxnSpPr>
              <a:cxnSpLocks/>
              <a:stCxn id="3" idx="3"/>
              <a:endCxn id="11" idx="1"/>
            </p:cNvCxnSpPr>
            <p:nvPr/>
          </p:nvCxnSpPr>
          <p:spPr>
            <a:xfrm>
              <a:off x="4068148" y="3504732"/>
              <a:ext cx="742503" cy="1420207"/>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917580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2700" y="964883"/>
            <a:ext cx="12094210" cy="55308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先秦 → 两汉 → 魏晋南北朝 → 唐宋 → 元明清→ 晚清 → “五四”前后 → </a:t>
            </a:r>
            <a:r>
              <a:rPr kumimoji="0" lang="en-US" altLang="zh-CN" sz="2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30</a:t>
            </a:r>
            <a:r>
              <a:rPr kumimoji="0" lang="zh-CN" altLang="en-US" sz="2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年代 → </a:t>
            </a:r>
            <a:r>
              <a:rPr kumimoji="0" lang="en-US" altLang="zh-CN" sz="2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40</a:t>
            </a:r>
            <a:r>
              <a:rPr kumimoji="0" lang="zh-CN" altLang="en-US" sz="2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年代</a:t>
            </a:r>
            <a:endParaRPr kumimoji="0" lang="en-US" altLang="zh-CN" sz="2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p:txBody>
      </p:sp>
      <p:sp>
        <p:nvSpPr>
          <p:cNvPr id="5" name="矩形 4"/>
          <p:cNvSpPr/>
          <p:nvPr/>
        </p:nvSpPr>
        <p:spPr>
          <a:xfrm>
            <a:off x="-12700" y="125095"/>
            <a:ext cx="6200775" cy="737235"/>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lang="en-US" altLang="zh-CN" sz="2800" b="1" dirty="0" smtClean="0">
                <a:solidFill>
                  <a:srgbClr val="0070C0"/>
                </a:solidFill>
                <a:latin typeface="微软雅黑" panose="020B0503020204020204" charset="-122"/>
                <a:ea typeface="微软雅黑" panose="020B0503020204020204" charset="-122"/>
                <a:cs typeface="Calibri" panose="020F0502020204030204" charset="0"/>
              </a:rPr>
              <a:t>17.1</a:t>
            </a:r>
            <a:r>
              <a:rPr lang="zh-CN" altLang="en-US" sz="2800" b="1" dirty="0" smtClean="0">
                <a:solidFill>
                  <a:srgbClr val="0070C0"/>
                </a:solidFill>
                <a:latin typeface="微软雅黑" panose="020B0503020204020204" charset="-122"/>
                <a:ea typeface="微软雅黑" panose="020B0503020204020204" charset="-122"/>
                <a:cs typeface="Calibri" panose="020F0502020204030204" charset="0"/>
              </a:rPr>
              <a:t> </a:t>
            </a:r>
            <a:r>
              <a:rPr kumimoji="0" lang="zh-CN" altLang="en-US" sz="28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rPr>
              <a:t>中国</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民间文学的发展历程</a:t>
            </a:r>
          </a:p>
        </p:txBody>
      </p:sp>
      <p:sp>
        <p:nvSpPr>
          <p:cNvPr id="24" name="五边形 23"/>
          <p:cNvSpPr/>
          <p:nvPr/>
        </p:nvSpPr>
        <p:spPr>
          <a:xfrm flipH="1">
            <a:off x="5667331" y="23035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sp>
        <p:nvSpPr>
          <p:cNvPr id="25" name="五边形 24"/>
          <p:cNvSpPr/>
          <p:nvPr/>
        </p:nvSpPr>
        <p:spPr>
          <a:xfrm flipH="1">
            <a:off x="7593864" y="23035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判断</a:t>
            </a:r>
          </a:p>
        </p:txBody>
      </p:sp>
      <p:sp>
        <p:nvSpPr>
          <p:cNvPr id="2" name="矩形 1"/>
          <p:cNvSpPr/>
          <p:nvPr/>
        </p:nvSpPr>
        <p:spPr>
          <a:xfrm>
            <a:off x="166370" y="1923464"/>
            <a:ext cx="4272915" cy="646331"/>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lang="en-US" altLang="zh-CN" sz="2400" b="1" dirty="0" smtClean="0">
                <a:solidFill>
                  <a:srgbClr val="0070C0"/>
                </a:solidFill>
                <a:latin typeface="微软雅黑" panose="020B0503020204020204" charset="-122"/>
                <a:ea typeface="微软雅黑" panose="020B0503020204020204" charset="-122"/>
                <a:cs typeface="Calibri" panose="020F0502020204030204" charset="0"/>
              </a:rPr>
              <a:t>17.1.</a:t>
            </a:r>
            <a:r>
              <a:rPr kumimoji="0" lang="en-US" altLang="zh-CN" sz="24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rPr>
              <a:t>1</a:t>
            </a:r>
            <a:r>
              <a:rPr kumimoji="0" lang="en-US" altLang="zh-CN" sz="24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 </a:t>
            </a:r>
            <a:r>
              <a:rPr kumimoji="0" lang="zh-CN" altLang="en-US" sz="24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中国古代民间文学</a:t>
            </a:r>
          </a:p>
        </p:txBody>
      </p:sp>
      <p:sp>
        <p:nvSpPr>
          <p:cNvPr id="3" name="Rectangle 1"/>
          <p:cNvSpPr>
            <a:spLocks noChangeArrowheads="1"/>
          </p:cNvSpPr>
          <p:nvPr/>
        </p:nvSpPr>
        <p:spPr bwMode="auto">
          <a:xfrm>
            <a:off x="373697" y="2902268"/>
            <a:ext cx="11762740" cy="332295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0">
              <a:lnSpc>
                <a:spcPct val="125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en-US" altLang="zh-CN"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1</a:t>
            </a: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）先秦时期</a:t>
            </a:r>
            <a:endParaRPr kumimoji="0" lang="en-US" altLang="zh-CN"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0" algn="l" defTabSz="914400" rtl="0" eaLnBrk="1" fontAlgn="base" latinLnBrk="0" hangingPunct="0">
              <a:lnSpc>
                <a:spcPct val="125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     古籍对民间文学资料的记录与保存，如</a:t>
            </a:r>
            <a:r>
              <a:rPr kumimoji="0" lang="en-US" altLang="zh-CN"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a:t>
            </a: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尚书</a:t>
            </a:r>
            <a:r>
              <a:rPr kumimoji="0" lang="en-US" altLang="zh-CN"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a:t>
            </a: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a:t>
            </a:r>
            <a:r>
              <a:rPr kumimoji="0" lang="en-US" altLang="zh-CN"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a:t>
            </a: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左传</a:t>
            </a:r>
            <a:r>
              <a:rPr kumimoji="0" lang="en-US" altLang="zh-CN"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a:t>
            </a: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a:t>
            </a:r>
            <a:r>
              <a:rPr kumimoji="0" lang="en-US" altLang="zh-CN" sz="24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Calibri" panose="020F0502020204030204" charset="0"/>
              </a:rPr>
              <a:t>《</a:t>
            </a:r>
            <a:r>
              <a:rPr kumimoji="0" lang="zh-CN" altLang="en-US" sz="24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Calibri" panose="020F0502020204030204" charset="0"/>
              </a:rPr>
              <a:t>山海经</a:t>
            </a:r>
            <a:r>
              <a:rPr kumimoji="0" lang="en-US" altLang="zh-CN" sz="24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Calibri" panose="020F0502020204030204" charset="0"/>
              </a:rPr>
              <a:t>》</a:t>
            </a: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（鲁迅最爱的宝书）</a:t>
            </a: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a:t>
            </a:r>
            <a:r>
              <a:rPr kumimoji="0" lang="en-US" altLang="zh-CN"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a:t>
            </a: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吕氏春秋</a:t>
            </a:r>
            <a:r>
              <a:rPr kumimoji="0" lang="en-US" altLang="zh-CN"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a:t>
            </a: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等。</a:t>
            </a:r>
            <a:endParaRPr kumimoji="0" lang="en-US" altLang="zh-CN"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endParaRPr>
          </a:p>
          <a:p>
            <a:pPr marL="0" marR="0" lvl="0" indent="0" algn="l" defTabSz="914400" rtl="0" eaLnBrk="1" fontAlgn="base" latinLnBrk="0" hangingPunct="0">
              <a:lnSpc>
                <a:spcPct val="125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en-US" altLang="zh-CN"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2</a:t>
            </a: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）两汉时期</a:t>
            </a: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endParaRPr>
          </a:p>
          <a:p>
            <a:pPr marL="0" marR="0" lvl="0" indent="0" algn="l" defTabSz="914400" rtl="0" eaLnBrk="1" fontAlgn="base" latinLnBrk="0" hangingPunct="0">
              <a:lnSpc>
                <a:spcPct val="125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     对神话的记载历史化倾向渐浓，但比较丰富完整，</a:t>
            </a:r>
            <a:r>
              <a:rPr kumimoji="0" lang="en-US" altLang="zh-CN" sz="24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Calibri" panose="020F0502020204030204" charset="0"/>
              </a:rPr>
              <a:t>《</a:t>
            </a:r>
            <a:r>
              <a:rPr kumimoji="0" lang="zh-CN" altLang="en-US" sz="24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Calibri" panose="020F0502020204030204" charset="0"/>
              </a:rPr>
              <a:t>淮南子</a:t>
            </a:r>
            <a:r>
              <a:rPr kumimoji="0" lang="en-US" altLang="zh-CN" sz="24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Calibri" panose="020F0502020204030204" charset="0"/>
              </a:rPr>
              <a:t>》</a:t>
            </a: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和</a:t>
            </a:r>
            <a:r>
              <a:rPr kumimoji="0" lang="en-US" altLang="zh-CN" sz="24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Calibri" panose="020F0502020204030204" charset="0"/>
              </a:rPr>
              <a:t>《</a:t>
            </a:r>
            <a:r>
              <a:rPr kumimoji="0" lang="zh-CN" altLang="en-US" sz="24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Calibri" panose="020F0502020204030204" charset="0"/>
              </a:rPr>
              <a:t>史记</a:t>
            </a:r>
            <a:r>
              <a:rPr kumimoji="0" lang="en-US" altLang="zh-CN" sz="24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Calibri" panose="020F0502020204030204" charset="0"/>
              </a:rPr>
              <a:t>》</a:t>
            </a: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记述最多。寓言大多因袭先秦，寻求长治久安之道。民歌是其精华。民谣是其最敏感的社会晴雨表。</a:t>
            </a:r>
          </a:p>
        </p:txBody>
      </p:sp>
      <p:pic>
        <p:nvPicPr>
          <p:cNvPr id="6" name="图片 5"/>
          <p:cNvPicPr>
            <a:picLocks noChangeAspect="1"/>
          </p:cNvPicPr>
          <p:nvPr/>
        </p:nvPicPr>
        <p:blipFill>
          <a:blip r:embed="rId3"/>
          <a:stretch>
            <a:fillRect/>
          </a:stretch>
        </p:blipFill>
        <p:spPr>
          <a:xfrm>
            <a:off x="9520397" y="1"/>
            <a:ext cx="2693553" cy="1122314"/>
          </a:xfrm>
          <a:prstGeom prst="rect">
            <a:avLst/>
          </a:prstGeom>
        </p:spPr>
      </p:pic>
    </p:spTree>
    <p:custDataLst>
      <p:tags r:id="rId1"/>
    </p:custDataLst>
    <p:extLst>
      <p:ext uri="{BB962C8B-B14F-4D97-AF65-F5344CB8AC3E}">
        <p14:creationId xmlns:p14="http://schemas.microsoft.com/office/powerpoint/2010/main" val="15032602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2700" y="964883"/>
            <a:ext cx="12094210" cy="55308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先秦 → 两汉 → 魏晋南北朝 → 唐宋 → 元明清→ 晚清 → “五四”前后 → </a:t>
            </a:r>
            <a:r>
              <a:rPr kumimoji="0" lang="en-US" altLang="zh-CN" sz="2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30</a:t>
            </a:r>
            <a:r>
              <a:rPr kumimoji="0" lang="zh-CN" altLang="en-US" sz="2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年代 → </a:t>
            </a:r>
            <a:r>
              <a:rPr kumimoji="0" lang="en-US" altLang="zh-CN" sz="2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40</a:t>
            </a:r>
            <a:r>
              <a:rPr kumimoji="0" lang="zh-CN" altLang="en-US" sz="2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年代</a:t>
            </a:r>
            <a:endParaRPr kumimoji="0" lang="en-US" altLang="zh-CN" sz="2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p:txBody>
      </p:sp>
      <p:sp>
        <p:nvSpPr>
          <p:cNvPr id="5" name="矩形 4"/>
          <p:cNvSpPr/>
          <p:nvPr/>
        </p:nvSpPr>
        <p:spPr>
          <a:xfrm>
            <a:off x="-12700" y="125095"/>
            <a:ext cx="6200775" cy="737235"/>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lang="en-US" altLang="zh-CN" sz="2800" b="1" dirty="0" smtClean="0">
                <a:solidFill>
                  <a:srgbClr val="0070C0"/>
                </a:solidFill>
                <a:latin typeface="微软雅黑" panose="020B0503020204020204" charset="-122"/>
                <a:ea typeface="微软雅黑" panose="020B0503020204020204" charset="-122"/>
                <a:cs typeface="Calibri" panose="020F0502020204030204" charset="0"/>
              </a:rPr>
              <a:t>17.1</a:t>
            </a:r>
            <a:r>
              <a:rPr lang="zh-CN" altLang="en-US" sz="2800" b="1" dirty="0" smtClean="0">
                <a:solidFill>
                  <a:srgbClr val="0070C0"/>
                </a:solidFill>
                <a:latin typeface="微软雅黑" panose="020B0503020204020204" charset="-122"/>
                <a:ea typeface="微软雅黑" panose="020B0503020204020204" charset="-122"/>
                <a:cs typeface="Calibri" panose="020F0502020204030204" charset="0"/>
              </a:rPr>
              <a:t> </a:t>
            </a:r>
            <a:r>
              <a:rPr kumimoji="0" lang="zh-CN" altLang="en-US" sz="28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rPr>
              <a:t>中国</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民间文学的发展历程</a:t>
            </a:r>
          </a:p>
        </p:txBody>
      </p:sp>
      <p:sp>
        <p:nvSpPr>
          <p:cNvPr id="24" name="五边形 23"/>
          <p:cNvSpPr/>
          <p:nvPr/>
        </p:nvSpPr>
        <p:spPr>
          <a:xfrm flipH="1">
            <a:off x="5667331" y="23035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sp>
        <p:nvSpPr>
          <p:cNvPr id="25" name="五边形 24"/>
          <p:cNvSpPr/>
          <p:nvPr/>
        </p:nvSpPr>
        <p:spPr>
          <a:xfrm flipH="1">
            <a:off x="7593864" y="23035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判断</a:t>
            </a:r>
          </a:p>
        </p:txBody>
      </p:sp>
      <p:sp>
        <p:nvSpPr>
          <p:cNvPr id="2" name="矩形 1"/>
          <p:cNvSpPr/>
          <p:nvPr/>
        </p:nvSpPr>
        <p:spPr>
          <a:xfrm>
            <a:off x="166370" y="1923464"/>
            <a:ext cx="4272915" cy="646331"/>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lang="en-US" altLang="zh-CN" sz="2400" b="1" dirty="0" smtClean="0">
                <a:solidFill>
                  <a:srgbClr val="0070C0"/>
                </a:solidFill>
                <a:latin typeface="微软雅黑" panose="020B0503020204020204" charset="-122"/>
                <a:ea typeface="微软雅黑" panose="020B0503020204020204" charset="-122"/>
                <a:cs typeface="Calibri" panose="020F0502020204030204" charset="0"/>
              </a:rPr>
              <a:t>17.1.</a:t>
            </a:r>
            <a:r>
              <a:rPr kumimoji="0" lang="en-US" altLang="zh-CN" sz="24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rPr>
              <a:t>1</a:t>
            </a:r>
            <a:r>
              <a:rPr kumimoji="0" lang="en-US" altLang="zh-CN" sz="24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 </a:t>
            </a:r>
            <a:r>
              <a:rPr kumimoji="0" lang="zh-CN" altLang="en-US" sz="24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中国古代民间文学</a:t>
            </a:r>
          </a:p>
        </p:txBody>
      </p:sp>
      <p:sp>
        <p:nvSpPr>
          <p:cNvPr id="3" name="Rectangle 1"/>
          <p:cNvSpPr>
            <a:spLocks noChangeArrowheads="1"/>
          </p:cNvSpPr>
          <p:nvPr/>
        </p:nvSpPr>
        <p:spPr bwMode="auto">
          <a:xfrm>
            <a:off x="373697" y="2621868"/>
            <a:ext cx="11762740" cy="3883755"/>
          </a:xfrm>
          <a:prstGeom prst="rect">
            <a:avLst/>
          </a:prstGeom>
          <a:noFill/>
          <a:ln w="9525">
            <a:noFill/>
            <a:miter lim="800000"/>
          </a:ln>
          <a:effectLst/>
        </p:spPr>
        <p:txBody>
          <a:bodyPr vert="horz" wrap="square" lIns="91440" tIns="45720" rIns="91440" bIns="45720" numCol="1" anchor="ctr" anchorCtr="0" compatLnSpc="1">
            <a:spAutoFit/>
          </a:bodyPr>
          <a:lstStyle/>
          <a:p>
            <a:pPr lvl="0" fontAlgn="base" hangingPunct="0">
              <a:lnSpc>
                <a:spcPct val="150000"/>
              </a:lnSpc>
              <a:spcBef>
                <a:spcPct val="0"/>
              </a:spcBef>
              <a:spcAft>
                <a:spcPct val="0"/>
              </a:spcAft>
              <a:defRPr/>
            </a:pPr>
            <a:r>
              <a:rPr lang="zh-CN" altLang="en-US" sz="2400" b="1" dirty="0">
                <a:solidFill>
                  <a:prstClr val="black"/>
                </a:solidFill>
                <a:latin typeface="微软雅黑" panose="020B0503020204020204" charset="-122"/>
                <a:ea typeface="微软雅黑" panose="020B0503020204020204" charset="-122"/>
                <a:cs typeface="Calibri" panose="020F0502020204030204" charset="0"/>
              </a:rPr>
              <a:t>（</a:t>
            </a:r>
            <a:r>
              <a:rPr lang="en-US" altLang="zh-CN" sz="2400" b="1" dirty="0">
                <a:solidFill>
                  <a:prstClr val="black"/>
                </a:solidFill>
                <a:latin typeface="微软雅黑" panose="020B0503020204020204" charset="-122"/>
                <a:ea typeface="微软雅黑" panose="020B0503020204020204" charset="-122"/>
                <a:cs typeface="Calibri" panose="020F0502020204030204" charset="0"/>
              </a:rPr>
              <a:t>3</a:t>
            </a:r>
            <a:r>
              <a:rPr lang="zh-CN" altLang="en-US" sz="2400" b="1" dirty="0">
                <a:solidFill>
                  <a:prstClr val="black"/>
                </a:solidFill>
                <a:latin typeface="微软雅黑" panose="020B0503020204020204" charset="-122"/>
                <a:ea typeface="微软雅黑" panose="020B0503020204020204" charset="-122"/>
                <a:cs typeface="Calibri" panose="020F0502020204030204" charset="0"/>
              </a:rPr>
              <a:t>）魏晋南北朝时期</a:t>
            </a:r>
          </a:p>
          <a:p>
            <a:pPr marL="342900" lvl="0" indent="-342900" fontAlgn="base" hangingPunct="0">
              <a:lnSpc>
                <a:spcPct val="150000"/>
              </a:lnSpc>
              <a:spcBef>
                <a:spcPct val="0"/>
              </a:spcBef>
              <a:spcAft>
                <a:spcPct val="0"/>
              </a:spcAft>
              <a:buFont typeface="Wingdings" panose="05000000000000000000" charset="0"/>
              <a:buChar char=""/>
              <a:defRPr/>
            </a:pPr>
            <a:r>
              <a:rPr lang="zh-CN" altLang="en-US" sz="2400" dirty="0">
                <a:solidFill>
                  <a:prstClr val="black"/>
                </a:solidFill>
                <a:latin typeface="楷体" panose="02010609060101010101" pitchFamily="49" charset="-122"/>
                <a:ea typeface="楷体" panose="02010609060101010101" pitchFamily="49" charset="-122"/>
                <a:cs typeface="Calibri" panose="020F0502020204030204" charset="0"/>
              </a:rPr>
              <a:t>文言小说粗具规模，分为</a:t>
            </a:r>
            <a:r>
              <a:rPr lang="zh-CN" altLang="en-US" sz="2400" b="1" dirty="0">
                <a:solidFill>
                  <a:prstClr val="black"/>
                </a:solidFill>
                <a:latin typeface="楷体" panose="02010609060101010101" pitchFamily="49" charset="-122"/>
                <a:ea typeface="楷体" panose="02010609060101010101" pitchFamily="49" charset="-122"/>
                <a:cs typeface="Calibri" panose="020F0502020204030204" charset="0"/>
              </a:rPr>
              <a:t>志怪小说和轶事小说</a:t>
            </a:r>
            <a:r>
              <a:rPr lang="zh-CN" altLang="en-US" sz="2400" dirty="0">
                <a:solidFill>
                  <a:prstClr val="black"/>
                </a:solidFill>
                <a:latin typeface="楷体" panose="02010609060101010101" pitchFamily="49" charset="-122"/>
                <a:ea typeface="楷体" panose="02010609060101010101" pitchFamily="49" charset="-122"/>
                <a:cs typeface="Calibri" panose="020F0502020204030204" charset="0"/>
              </a:rPr>
              <a:t>，合称为</a:t>
            </a:r>
            <a:r>
              <a:rPr lang="zh-CN" altLang="en-US" sz="2400" b="1" dirty="0">
                <a:solidFill>
                  <a:prstClr val="black"/>
                </a:solidFill>
                <a:latin typeface="楷体" panose="02010609060101010101" pitchFamily="49" charset="-122"/>
                <a:ea typeface="楷体" panose="02010609060101010101" pitchFamily="49" charset="-122"/>
                <a:cs typeface="Calibri" panose="020F0502020204030204" charset="0"/>
              </a:rPr>
              <a:t>笔记小说</a:t>
            </a:r>
            <a:r>
              <a:rPr lang="zh-CN" altLang="en-US" sz="2400" dirty="0">
                <a:solidFill>
                  <a:prstClr val="black"/>
                </a:solidFill>
                <a:latin typeface="楷体" panose="02010609060101010101" pitchFamily="49" charset="-122"/>
                <a:ea typeface="楷体" panose="02010609060101010101" pitchFamily="49" charset="-122"/>
                <a:cs typeface="Calibri" panose="020F0502020204030204" charset="0"/>
              </a:rPr>
              <a:t>。如：</a:t>
            </a:r>
          </a:p>
          <a:p>
            <a:pPr lvl="0" indent="575945" fontAlgn="base" hangingPunct="0">
              <a:lnSpc>
                <a:spcPct val="150000"/>
              </a:lnSpc>
              <a:spcBef>
                <a:spcPct val="0"/>
              </a:spcBef>
              <a:spcAft>
                <a:spcPct val="0"/>
              </a:spcAft>
              <a:defRPr/>
            </a:pPr>
            <a:r>
              <a:rPr lang="zh-CN" altLang="en-US" sz="2400" b="1" dirty="0">
                <a:solidFill>
                  <a:srgbClr val="FF0000"/>
                </a:solidFill>
                <a:latin typeface="微软雅黑" panose="020B0503020204020204" charset="-122"/>
                <a:ea typeface="微软雅黑" panose="020B0503020204020204" charset="-122"/>
                <a:cs typeface="Calibri" panose="020F0502020204030204" charset="0"/>
              </a:rPr>
              <a:t>干宝《搜神记》</a:t>
            </a:r>
            <a:r>
              <a:rPr lang="zh-CN" altLang="en-US" sz="2400" b="1" dirty="0">
                <a:solidFill>
                  <a:srgbClr val="FF0000"/>
                </a:solidFill>
                <a:latin typeface="楷体" panose="02010609060101010101" pitchFamily="49" charset="-122"/>
                <a:ea typeface="楷体" panose="02010609060101010101" pitchFamily="49" charset="-122"/>
                <a:cs typeface="Calibri" panose="020F0502020204030204" charset="0"/>
              </a:rPr>
              <a:t>、王嘉《拾遗记》、任昉《述异记》、</a:t>
            </a:r>
          </a:p>
          <a:p>
            <a:pPr lvl="0" indent="575945" fontAlgn="base" hangingPunct="0">
              <a:lnSpc>
                <a:spcPct val="150000"/>
              </a:lnSpc>
              <a:spcBef>
                <a:spcPct val="0"/>
              </a:spcBef>
              <a:spcAft>
                <a:spcPct val="0"/>
              </a:spcAft>
              <a:defRPr/>
            </a:pPr>
            <a:r>
              <a:rPr lang="zh-CN" altLang="en-US" sz="2400" b="1" dirty="0">
                <a:solidFill>
                  <a:srgbClr val="FF0000"/>
                </a:solidFill>
                <a:latin typeface="楷体" panose="02010609060101010101" pitchFamily="49" charset="-122"/>
                <a:ea typeface="楷体" panose="02010609060101010101" pitchFamily="49" charset="-122"/>
                <a:cs typeface="Calibri" panose="020F0502020204030204" charset="0"/>
              </a:rPr>
              <a:t>张华《博物志》、刘敬叔《异苑》</a:t>
            </a:r>
            <a:r>
              <a:rPr lang="zh-CN" altLang="en-US" sz="2400" dirty="0">
                <a:solidFill>
                  <a:prstClr val="black"/>
                </a:solidFill>
                <a:latin typeface="楷体" panose="02010609060101010101" pitchFamily="49" charset="-122"/>
                <a:ea typeface="楷体" panose="02010609060101010101" pitchFamily="49" charset="-122"/>
                <a:cs typeface="Calibri" panose="020F0502020204030204" charset="0"/>
              </a:rPr>
              <a:t>等。</a:t>
            </a:r>
          </a:p>
          <a:p>
            <a:pPr marL="342900" lvl="0" indent="-342900" fontAlgn="base" hangingPunct="0">
              <a:lnSpc>
                <a:spcPct val="150000"/>
              </a:lnSpc>
              <a:spcBef>
                <a:spcPct val="0"/>
              </a:spcBef>
              <a:spcAft>
                <a:spcPct val="0"/>
              </a:spcAft>
              <a:buFont typeface="Wingdings" panose="05000000000000000000" charset="0"/>
              <a:buChar char=""/>
              <a:defRPr/>
            </a:pPr>
            <a:r>
              <a:rPr lang="zh-CN" altLang="en-US" sz="2400" dirty="0">
                <a:solidFill>
                  <a:prstClr val="black"/>
                </a:solidFill>
                <a:latin typeface="楷体" panose="02010609060101010101" pitchFamily="49" charset="-122"/>
                <a:ea typeface="楷体" panose="02010609060101010101" pitchFamily="49" charset="-122"/>
                <a:cs typeface="Calibri" panose="020F0502020204030204" charset="0"/>
              </a:rPr>
              <a:t>南朝宋范晔</a:t>
            </a:r>
            <a:r>
              <a:rPr lang="en-US" altLang="zh-CN" sz="2400" b="1" dirty="0">
                <a:solidFill>
                  <a:prstClr val="black"/>
                </a:solidFill>
                <a:latin typeface="楷体" panose="02010609060101010101" pitchFamily="49" charset="-122"/>
                <a:ea typeface="楷体" panose="02010609060101010101" pitchFamily="49" charset="-122"/>
              </a:rPr>
              <a:t>[</a:t>
            </a:r>
            <a:r>
              <a:rPr lang="en-US" altLang="zh-CN" sz="2400" b="1" dirty="0" err="1">
                <a:solidFill>
                  <a:prstClr val="black"/>
                </a:solidFill>
                <a:latin typeface="楷体" panose="02010609060101010101" pitchFamily="49" charset="-122"/>
                <a:ea typeface="楷体" panose="02010609060101010101" pitchFamily="49" charset="-122"/>
              </a:rPr>
              <a:t>yè</a:t>
            </a:r>
            <a:r>
              <a:rPr lang="en-US" altLang="zh-CN" sz="2400" b="1" dirty="0">
                <a:solidFill>
                  <a:prstClr val="black"/>
                </a:solidFill>
                <a:latin typeface="楷体" panose="02010609060101010101" pitchFamily="49" charset="-122"/>
                <a:ea typeface="楷体" panose="02010609060101010101" pitchFamily="49" charset="-122"/>
              </a:rPr>
              <a:t>]</a:t>
            </a:r>
            <a:r>
              <a:rPr lang="zh-CN" altLang="en-US" sz="2400" dirty="0">
                <a:solidFill>
                  <a:prstClr val="black"/>
                </a:solidFill>
                <a:latin typeface="楷体" panose="02010609060101010101" pitchFamily="49" charset="-122"/>
                <a:ea typeface="楷体" panose="02010609060101010101" pitchFamily="49" charset="-122"/>
                <a:cs typeface="Calibri" panose="020F0502020204030204" charset="0"/>
              </a:rPr>
              <a:t>撰的</a:t>
            </a:r>
            <a:r>
              <a:rPr lang="en-US" altLang="zh-CN" sz="2400" b="1" u="sng" dirty="0">
                <a:solidFill>
                  <a:srgbClr val="FF0000"/>
                </a:solidFill>
                <a:latin typeface="楷体" panose="02010609060101010101" pitchFamily="49" charset="-122"/>
                <a:ea typeface="楷体" panose="02010609060101010101" pitchFamily="49" charset="-122"/>
                <a:cs typeface="Calibri" panose="020F0502020204030204" charset="0"/>
              </a:rPr>
              <a:t>《</a:t>
            </a:r>
            <a:r>
              <a:rPr lang="zh-CN" altLang="en-US" sz="2400" b="1" u="sng" dirty="0">
                <a:solidFill>
                  <a:srgbClr val="FF0000"/>
                </a:solidFill>
                <a:latin typeface="楷体" panose="02010609060101010101" pitchFamily="49" charset="-122"/>
                <a:ea typeface="楷体" panose="02010609060101010101" pitchFamily="49" charset="-122"/>
                <a:cs typeface="Calibri" panose="020F0502020204030204" charset="0"/>
              </a:rPr>
              <a:t>后汉书</a:t>
            </a:r>
            <a:r>
              <a:rPr lang="en-US" altLang="zh-CN" sz="2400" b="1" u="sng" dirty="0">
                <a:solidFill>
                  <a:srgbClr val="FF0000"/>
                </a:solidFill>
                <a:latin typeface="楷体" panose="02010609060101010101" pitchFamily="49" charset="-122"/>
                <a:ea typeface="楷体" panose="02010609060101010101" pitchFamily="49" charset="-122"/>
                <a:cs typeface="Calibri" panose="020F0502020204030204" charset="0"/>
              </a:rPr>
              <a:t>》</a:t>
            </a:r>
            <a:r>
              <a:rPr lang="zh-CN" altLang="en-US" sz="2400" dirty="0">
                <a:solidFill>
                  <a:prstClr val="black"/>
                </a:solidFill>
                <a:latin typeface="楷体" panose="02010609060101010101" pitchFamily="49" charset="-122"/>
                <a:ea typeface="楷体" panose="02010609060101010101" pitchFamily="49" charset="-122"/>
                <a:cs typeface="Calibri" panose="020F0502020204030204" charset="0"/>
              </a:rPr>
              <a:t>，记述了不少民族族源传说和英雄传说。</a:t>
            </a:r>
            <a:endParaRPr lang="en-US" altLang="zh-CN" sz="2400" dirty="0">
              <a:solidFill>
                <a:prstClr val="black"/>
              </a:solidFill>
              <a:latin typeface="楷体" panose="02010609060101010101" pitchFamily="49" charset="-122"/>
              <a:ea typeface="楷体" panose="02010609060101010101" pitchFamily="49" charset="-122"/>
              <a:cs typeface="Calibri" panose="020F0502020204030204" charset="0"/>
            </a:endParaRPr>
          </a:p>
          <a:p>
            <a:pPr lvl="0" indent="575945" fontAlgn="base" hangingPunct="0">
              <a:lnSpc>
                <a:spcPct val="150000"/>
              </a:lnSpc>
              <a:spcBef>
                <a:spcPct val="0"/>
              </a:spcBef>
              <a:spcAft>
                <a:spcPct val="0"/>
              </a:spcAft>
              <a:defRPr/>
            </a:pPr>
            <a:r>
              <a:rPr lang="zh-CN" altLang="en-US" sz="2400" dirty="0">
                <a:solidFill>
                  <a:prstClr val="black"/>
                </a:solidFill>
                <a:latin typeface="楷体" panose="02010609060101010101" pitchFamily="49" charset="-122"/>
                <a:ea typeface="楷体" panose="02010609060101010101" pitchFamily="49" charset="-122"/>
                <a:cs typeface="Calibri" panose="020F0502020204030204" charset="0"/>
              </a:rPr>
              <a:t>出现被称为“天下之笑林，调谑之巨观”的</a:t>
            </a:r>
            <a:r>
              <a:rPr lang="zh-CN" altLang="en-US" sz="2400" b="1" u="sng" dirty="0">
                <a:solidFill>
                  <a:srgbClr val="FF0000"/>
                </a:solidFill>
                <a:latin typeface="微软雅黑" panose="020B0503020204020204" charset="-122"/>
                <a:ea typeface="微软雅黑" panose="020B0503020204020204" charset="-122"/>
                <a:cs typeface="Calibri" panose="020F0502020204030204" charset="0"/>
              </a:rPr>
              <a:t>第一部笑话专集</a:t>
            </a:r>
            <a:r>
              <a:rPr lang="en-US" altLang="zh-CN" sz="2400" b="1" dirty="0">
                <a:solidFill>
                  <a:srgbClr val="FF0000"/>
                </a:solidFill>
                <a:latin typeface="微软雅黑" panose="020B0503020204020204" charset="-122"/>
                <a:ea typeface="微软雅黑" panose="020B0503020204020204" charset="-122"/>
                <a:cs typeface="Calibri" panose="020F0502020204030204" charset="0"/>
              </a:rPr>
              <a:t>《</a:t>
            </a:r>
            <a:r>
              <a:rPr lang="zh-CN" altLang="en-US" sz="2400" b="1" dirty="0">
                <a:solidFill>
                  <a:srgbClr val="FF0000"/>
                </a:solidFill>
                <a:latin typeface="微软雅黑" panose="020B0503020204020204" charset="-122"/>
                <a:ea typeface="微软雅黑" panose="020B0503020204020204" charset="-122"/>
                <a:cs typeface="Calibri" panose="020F0502020204030204" charset="0"/>
              </a:rPr>
              <a:t>笑林</a:t>
            </a:r>
            <a:r>
              <a:rPr lang="en-US" altLang="zh-CN" sz="2400" b="1" dirty="0">
                <a:solidFill>
                  <a:srgbClr val="FF0000"/>
                </a:solidFill>
                <a:latin typeface="微软雅黑" panose="020B0503020204020204" charset="-122"/>
                <a:ea typeface="微软雅黑" panose="020B0503020204020204" charset="-122"/>
                <a:cs typeface="Calibri" panose="020F0502020204030204" charset="0"/>
              </a:rPr>
              <a:t>》</a:t>
            </a:r>
            <a:r>
              <a:rPr lang="zh-CN" altLang="en-US" sz="2400" dirty="0">
                <a:solidFill>
                  <a:prstClr val="black"/>
                </a:solidFill>
                <a:latin typeface="楷体" panose="02010609060101010101" pitchFamily="49" charset="-122"/>
                <a:ea typeface="楷体" panose="02010609060101010101" pitchFamily="49" charset="-122"/>
                <a:cs typeface="Calibri" panose="020F0502020204030204" charset="0"/>
              </a:rPr>
              <a:t>。</a:t>
            </a:r>
            <a:endParaRPr lang="en-US" altLang="zh-CN" sz="2400" dirty="0">
              <a:solidFill>
                <a:prstClr val="black"/>
              </a:solidFill>
              <a:latin typeface="楷体" panose="02010609060101010101" pitchFamily="49" charset="-122"/>
              <a:ea typeface="楷体" panose="02010609060101010101" pitchFamily="49" charset="-122"/>
              <a:cs typeface="Calibri" panose="020F0502020204030204" charset="0"/>
            </a:endParaRPr>
          </a:p>
          <a:p>
            <a:pPr lvl="0" indent="575945" fontAlgn="base" hangingPunct="0">
              <a:lnSpc>
                <a:spcPct val="150000"/>
              </a:lnSpc>
              <a:spcBef>
                <a:spcPct val="0"/>
              </a:spcBef>
              <a:spcAft>
                <a:spcPct val="0"/>
              </a:spcAft>
              <a:defRPr/>
            </a:pPr>
            <a:r>
              <a:rPr lang="zh-CN" altLang="en-US" sz="2400" dirty="0">
                <a:solidFill>
                  <a:prstClr val="black"/>
                </a:solidFill>
                <a:latin typeface="楷体" panose="02010609060101010101" pitchFamily="49" charset="-122"/>
                <a:ea typeface="楷体" panose="02010609060101010101" pitchFamily="49" charset="-122"/>
                <a:cs typeface="Calibri" panose="020F0502020204030204" charset="0"/>
              </a:rPr>
              <a:t>民间歌谣也有很大发展。</a:t>
            </a:r>
          </a:p>
        </p:txBody>
      </p:sp>
      <p:pic>
        <p:nvPicPr>
          <p:cNvPr id="8" name="图片 7"/>
          <p:cNvPicPr>
            <a:picLocks noChangeAspect="1"/>
          </p:cNvPicPr>
          <p:nvPr/>
        </p:nvPicPr>
        <p:blipFill>
          <a:blip r:embed="rId3"/>
          <a:stretch>
            <a:fillRect/>
          </a:stretch>
        </p:blipFill>
        <p:spPr>
          <a:xfrm>
            <a:off x="9520397" y="1"/>
            <a:ext cx="2693553" cy="1122314"/>
          </a:xfrm>
          <a:prstGeom prst="rect">
            <a:avLst/>
          </a:prstGeom>
        </p:spPr>
      </p:pic>
    </p:spTree>
    <p:custDataLst>
      <p:tags r:id="rId1"/>
    </p:custDataLst>
    <p:extLst>
      <p:ext uri="{BB962C8B-B14F-4D97-AF65-F5344CB8AC3E}">
        <p14:creationId xmlns:p14="http://schemas.microsoft.com/office/powerpoint/2010/main" val="19726745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2700" y="964883"/>
            <a:ext cx="12094210" cy="55308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先秦 → 两汉 → 魏晋南北朝 → 唐宋 → 元明清→ 晚清 → “五四”前后 → </a:t>
            </a:r>
            <a:r>
              <a:rPr kumimoji="0" lang="en-US" altLang="zh-CN" sz="2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30</a:t>
            </a:r>
            <a:r>
              <a:rPr kumimoji="0" lang="zh-CN" altLang="en-US" sz="2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年代 → </a:t>
            </a:r>
            <a:r>
              <a:rPr kumimoji="0" lang="en-US" altLang="zh-CN" sz="2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40</a:t>
            </a:r>
            <a:r>
              <a:rPr kumimoji="0" lang="zh-CN" altLang="en-US" sz="2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年代</a:t>
            </a:r>
            <a:endParaRPr kumimoji="0" lang="en-US" altLang="zh-CN" sz="2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p:txBody>
      </p:sp>
      <p:sp>
        <p:nvSpPr>
          <p:cNvPr id="5" name="矩形 4"/>
          <p:cNvSpPr/>
          <p:nvPr/>
        </p:nvSpPr>
        <p:spPr>
          <a:xfrm>
            <a:off x="-12700" y="125095"/>
            <a:ext cx="6200775" cy="737235"/>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lang="en-US" altLang="zh-CN" sz="2800" b="1" dirty="0" smtClean="0">
                <a:solidFill>
                  <a:srgbClr val="0070C0"/>
                </a:solidFill>
                <a:latin typeface="微软雅黑" panose="020B0503020204020204" charset="-122"/>
                <a:ea typeface="微软雅黑" panose="020B0503020204020204" charset="-122"/>
                <a:cs typeface="Calibri" panose="020F0502020204030204" charset="0"/>
              </a:rPr>
              <a:t>17.1</a:t>
            </a:r>
            <a:r>
              <a:rPr lang="zh-CN" altLang="en-US" sz="2800" b="1" dirty="0" smtClean="0">
                <a:solidFill>
                  <a:srgbClr val="0070C0"/>
                </a:solidFill>
                <a:latin typeface="微软雅黑" panose="020B0503020204020204" charset="-122"/>
                <a:ea typeface="微软雅黑" panose="020B0503020204020204" charset="-122"/>
                <a:cs typeface="Calibri" panose="020F0502020204030204" charset="0"/>
              </a:rPr>
              <a:t> </a:t>
            </a:r>
            <a:r>
              <a:rPr kumimoji="0" lang="zh-CN" altLang="en-US" sz="28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rPr>
              <a:t>中国</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民间文学的发展历程</a:t>
            </a:r>
          </a:p>
        </p:txBody>
      </p:sp>
      <p:sp>
        <p:nvSpPr>
          <p:cNvPr id="24" name="五边形 23"/>
          <p:cNvSpPr/>
          <p:nvPr/>
        </p:nvSpPr>
        <p:spPr>
          <a:xfrm flipH="1">
            <a:off x="5667331" y="23035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sp>
        <p:nvSpPr>
          <p:cNvPr id="25" name="五边形 24"/>
          <p:cNvSpPr/>
          <p:nvPr/>
        </p:nvSpPr>
        <p:spPr>
          <a:xfrm flipH="1">
            <a:off x="7593864" y="23035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判断</a:t>
            </a:r>
          </a:p>
        </p:txBody>
      </p:sp>
      <p:sp>
        <p:nvSpPr>
          <p:cNvPr id="2" name="矩形 1"/>
          <p:cNvSpPr/>
          <p:nvPr/>
        </p:nvSpPr>
        <p:spPr>
          <a:xfrm>
            <a:off x="166370" y="1923464"/>
            <a:ext cx="4272915" cy="646331"/>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lang="en-US" altLang="zh-CN" sz="2400" b="1" dirty="0" smtClean="0">
                <a:solidFill>
                  <a:srgbClr val="0070C0"/>
                </a:solidFill>
                <a:latin typeface="微软雅黑" panose="020B0503020204020204" charset="-122"/>
                <a:ea typeface="微软雅黑" panose="020B0503020204020204" charset="-122"/>
                <a:cs typeface="Calibri" panose="020F0502020204030204" charset="0"/>
              </a:rPr>
              <a:t>17.1.</a:t>
            </a:r>
            <a:r>
              <a:rPr kumimoji="0" lang="en-US" altLang="zh-CN" sz="24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rPr>
              <a:t>1</a:t>
            </a:r>
            <a:r>
              <a:rPr kumimoji="0" lang="en-US" altLang="zh-CN" sz="24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 </a:t>
            </a:r>
            <a:r>
              <a:rPr kumimoji="0" lang="zh-CN" altLang="en-US" sz="24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中国古代民间文学</a:t>
            </a:r>
          </a:p>
        </p:txBody>
      </p:sp>
      <p:sp>
        <p:nvSpPr>
          <p:cNvPr id="3" name="Rectangle 1"/>
          <p:cNvSpPr>
            <a:spLocks noChangeArrowheads="1"/>
          </p:cNvSpPr>
          <p:nvPr/>
        </p:nvSpPr>
        <p:spPr bwMode="auto">
          <a:xfrm>
            <a:off x="373697" y="3009666"/>
            <a:ext cx="11762740" cy="3108159"/>
          </a:xfrm>
          <a:prstGeom prst="rect">
            <a:avLst/>
          </a:prstGeom>
          <a:noFill/>
          <a:ln w="9525">
            <a:noFill/>
            <a:miter lim="800000"/>
          </a:ln>
          <a:effectLst/>
        </p:spPr>
        <p:txBody>
          <a:bodyPr vert="horz" wrap="square" lIns="91440" tIns="45720" rIns="91440" bIns="45720" numCol="1" anchor="ctr" anchorCtr="0" compatLnSpc="1">
            <a:spAutoFit/>
          </a:bodyPr>
          <a:lstStyle/>
          <a:p>
            <a:pPr lvl="0" fontAlgn="base" hangingPunct="0">
              <a:lnSpc>
                <a:spcPct val="120000"/>
              </a:lnSpc>
              <a:spcBef>
                <a:spcPct val="0"/>
              </a:spcBef>
              <a:spcAft>
                <a:spcPct val="0"/>
              </a:spcAft>
              <a:defRPr/>
            </a:pPr>
            <a:r>
              <a:rPr lang="zh-CN" altLang="en-US" sz="2400" b="1" dirty="0">
                <a:solidFill>
                  <a:prstClr val="black"/>
                </a:solidFill>
                <a:latin typeface="微软雅黑" panose="020B0503020204020204" charset="-122"/>
                <a:ea typeface="微软雅黑" panose="020B0503020204020204" charset="-122"/>
                <a:cs typeface="Calibri" panose="020F0502020204030204" charset="0"/>
              </a:rPr>
              <a:t>（</a:t>
            </a:r>
            <a:r>
              <a:rPr lang="en-US" altLang="zh-CN" sz="2400" b="1" dirty="0">
                <a:solidFill>
                  <a:prstClr val="black"/>
                </a:solidFill>
                <a:latin typeface="微软雅黑" panose="020B0503020204020204" charset="-122"/>
                <a:ea typeface="微软雅黑" panose="020B0503020204020204" charset="-122"/>
                <a:cs typeface="Calibri" panose="020F0502020204030204" charset="0"/>
              </a:rPr>
              <a:t>4</a:t>
            </a:r>
            <a:r>
              <a:rPr lang="zh-CN" altLang="en-US" sz="2400" b="1" dirty="0">
                <a:solidFill>
                  <a:prstClr val="black"/>
                </a:solidFill>
                <a:latin typeface="微软雅黑" panose="020B0503020204020204" charset="-122"/>
                <a:ea typeface="微软雅黑" panose="020B0503020204020204" charset="-122"/>
                <a:cs typeface="Calibri" panose="020F0502020204030204" charset="0"/>
              </a:rPr>
              <a:t>）唐宋时期</a:t>
            </a:r>
          </a:p>
          <a:p>
            <a:pPr lvl="0" fontAlgn="base" hangingPunct="0">
              <a:lnSpc>
                <a:spcPct val="150000"/>
              </a:lnSpc>
              <a:spcBef>
                <a:spcPct val="0"/>
              </a:spcBef>
              <a:spcAft>
                <a:spcPct val="0"/>
              </a:spcAft>
              <a:defRPr/>
            </a:pPr>
            <a:r>
              <a:rPr lang="zh-CN" altLang="en-US" sz="2400" dirty="0">
                <a:solidFill>
                  <a:prstClr val="black"/>
                </a:solidFill>
                <a:latin typeface="楷体" panose="02010609060101010101" pitchFamily="49" charset="-122"/>
                <a:ea typeface="楷体" panose="02010609060101010101" pitchFamily="49" charset="-122"/>
                <a:cs typeface="Calibri" panose="020F0502020204030204" charset="0"/>
              </a:rPr>
              <a:t>    文化高度发展，民间文学一方面继承前代民间文学的优良传统，一方面有了新的创造和发展。</a:t>
            </a:r>
            <a:r>
              <a:rPr lang="zh-CN" altLang="en-US" sz="2400" b="1" dirty="0">
                <a:solidFill>
                  <a:srgbClr val="FF0000"/>
                </a:solidFill>
                <a:latin typeface="微软雅黑" panose="020B0503020204020204" charset="-122"/>
                <a:ea typeface="微软雅黑" panose="020B0503020204020204" charset="-122"/>
                <a:cs typeface="Calibri" panose="020F0502020204030204" charset="0"/>
              </a:rPr>
              <a:t>宋代</a:t>
            </a:r>
            <a:r>
              <a:rPr lang="zh-CN" altLang="en-US" sz="2400" dirty="0">
                <a:solidFill>
                  <a:prstClr val="black"/>
                </a:solidFill>
                <a:latin typeface="楷体" panose="02010609060101010101" pitchFamily="49" charset="-122"/>
                <a:ea typeface="楷体" panose="02010609060101010101" pitchFamily="49" charset="-122"/>
                <a:cs typeface="Calibri" panose="020F0502020204030204" charset="0"/>
              </a:rPr>
              <a:t>是中国民间故事集大成时期。</a:t>
            </a:r>
            <a:endParaRPr lang="en-US" altLang="zh-CN" sz="2400" dirty="0">
              <a:solidFill>
                <a:prstClr val="black"/>
              </a:solidFill>
              <a:latin typeface="楷体" panose="02010609060101010101" pitchFamily="49" charset="-122"/>
              <a:ea typeface="楷体" panose="02010609060101010101" pitchFamily="49" charset="-122"/>
              <a:cs typeface="Calibri" panose="020F0502020204030204" charset="0"/>
            </a:endParaRPr>
          </a:p>
          <a:p>
            <a:pPr lvl="0" fontAlgn="base" hangingPunct="0">
              <a:lnSpc>
                <a:spcPct val="120000"/>
              </a:lnSpc>
              <a:spcBef>
                <a:spcPct val="0"/>
              </a:spcBef>
              <a:spcAft>
                <a:spcPct val="0"/>
              </a:spcAft>
              <a:defRPr/>
            </a:pPr>
            <a:r>
              <a:rPr lang="zh-CN" altLang="en-US" sz="2400" b="1" dirty="0">
                <a:solidFill>
                  <a:prstClr val="black"/>
                </a:solidFill>
                <a:latin typeface="微软雅黑" panose="020B0503020204020204" charset="-122"/>
                <a:ea typeface="微软雅黑" panose="020B0503020204020204" charset="-122"/>
                <a:cs typeface="Calibri" panose="020F0502020204030204" charset="0"/>
              </a:rPr>
              <a:t>（</a:t>
            </a:r>
            <a:r>
              <a:rPr lang="en-US" altLang="zh-CN" sz="2400" b="1" dirty="0">
                <a:solidFill>
                  <a:prstClr val="black"/>
                </a:solidFill>
                <a:latin typeface="微软雅黑" panose="020B0503020204020204" charset="-122"/>
                <a:ea typeface="微软雅黑" panose="020B0503020204020204" charset="-122"/>
                <a:cs typeface="Calibri" panose="020F0502020204030204" charset="0"/>
              </a:rPr>
              <a:t>5</a:t>
            </a:r>
            <a:r>
              <a:rPr lang="zh-CN" altLang="en-US" sz="2400" b="1" dirty="0">
                <a:solidFill>
                  <a:prstClr val="black"/>
                </a:solidFill>
                <a:latin typeface="微软雅黑" panose="020B0503020204020204" charset="-122"/>
                <a:ea typeface="微软雅黑" panose="020B0503020204020204" charset="-122"/>
                <a:cs typeface="Calibri" panose="020F0502020204030204" charset="0"/>
              </a:rPr>
              <a:t>）元明清时期</a:t>
            </a:r>
          </a:p>
          <a:p>
            <a:pPr lvl="0" fontAlgn="base" hangingPunct="0">
              <a:lnSpc>
                <a:spcPct val="150000"/>
              </a:lnSpc>
              <a:spcBef>
                <a:spcPct val="0"/>
              </a:spcBef>
              <a:spcAft>
                <a:spcPct val="0"/>
              </a:spcAft>
              <a:defRPr/>
            </a:pPr>
            <a:r>
              <a:rPr lang="zh-CN" altLang="en-US" sz="2400" dirty="0">
                <a:solidFill>
                  <a:prstClr val="black"/>
                </a:solidFill>
                <a:latin typeface="楷体" panose="02010609060101010101" pitchFamily="49" charset="-122"/>
                <a:ea typeface="楷体" panose="02010609060101010101" pitchFamily="49" charset="-122"/>
                <a:cs typeface="Calibri" panose="020F0502020204030204" charset="0"/>
              </a:rPr>
              <a:t>   元代：以取材于民间故事和传说的民间杂剧为主。歌谣现实性、斗争性较强。</a:t>
            </a:r>
            <a:endParaRPr lang="en-US" altLang="zh-CN" sz="2400" dirty="0">
              <a:solidFill>
                <a:prstClr val="black"/>
              </a:solidFill>
              <a:latin typeface="楷体" panose="02010609060101010101" pitchFamily="49" charset="-122"/>
              <a:ea typeface="楷体" panose="02010609060101010101" pitchFamily="49" charset="-122"/>
              <a:cs typeface="Calibri" panose="020F0502020204030204" charset="0"/>
            </a:endParaRPr>
          </a:p>
          <a:p>
            <a:pPr lvl="0" fontAlgn="base" hangingPunct="0">
              <a:lnSpc>
                <a:spcPct val="150000"/>
              </a:lnSpc>
              <a:spcBef>
                <a:spcPct val="0"/>
              </a:spcBef>
              <a:spcAft>
                <a:spcPct val="0"/>
              </a:spcAft>
              <a:defRPr/>
            </a:pPr>
            <a:r>
              <a:rPr lang="zh-CN" altLang="en-US" sz="2400" dirty="0">
                <a:solidFill>
                  <a:prstClr val="black"/>
                </a:solidFill>
                <a:latin typeface="楷体" panose="02010609060101010101" pitchFamily="49" charset="-122"/>
                <a:ea typeface="楷体" panose="02010609060101010101" pitchFamily="49" charset="-122"/>
                <a:cs typeface="Calibri" panose="020F0502020204030204" charset="0"/>
              </a:rPr>
              <a:t>   明清：我国民间文学史上采录民间文艺卓有成效的时期。</a:t>
            </a:r>
          </a:p>
        </p:txBody>
      </p:sp>
      <p:pic>
        <p:nvPicPr>
          <p:cNvPr id="8" name="图片 7"/>
          <p:cNvPicPr>
            <a:picLocks noChangeAspect="1"/>
          </p:cNvPicPr>
          <p:nvPr/>
        </p:nvPicPr>
        <p:blipFill>
          <a:blip r:embed="rId4"/>
          <a:stretch>
            <a:fillRect/>
          </a:stretch>
        </p:blipFill>
        <p:spPr>
          <a:xfrm>
            <a:off x="9520397" y="1"/>
            <a:ext cx="2693553" cy="1122314"/>
          </a:xfrm>
          <a:prstGeom prst="rect">
            <a:avLst/>
          </a:prstGeom>
        </p:spPr>
      </p:pic>
    </p:spTree>
    <p:custDataLst>
      <p:tags r:id="rId1"/>
    </p:custDataLst>
    <p:extLst>
      <p:ext uri="{BB962C8B-B14F-4D97-AF65-F5344CB8AC3E}">
        <p14:creationId xmlns:p14="http://schemas.microsoft.com/office/powerpoint/2010/main" val="18885186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89509" y="1369383"/>
            <a:ext cx="686943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mn-cs"/>
              </a:rPr>
              <a:t>16.1.1</a:t>
            </a:r>
            <a:r>
              <a:rPr kumimoji="0" lang="zh-CN" altLang="en-US" sz="24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mn-cs"/>
              </a:rPr>
              <a:t>幻想</a:t>
            </a:r>
            <a:r>
              <a:rPr kumimoji="0" lang="zh-CN" altLang="en-US" sz="24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rPr>
              <a:t>故事《张打鹌鹑李钓鱼》鉴赏</a:t>
            </a:r>
          </a:p>
        </p:txBody>
      </p:sp>
      <p:sp>
        <p:nvSpPr>
          <p:cNvPr id="23" name="五边形 22"/>
          <p:cNvSpPr/>
          <p:nvPr/>
        </p:nvSpPr>
        <p:spPr>
          <a:xfrm flipH="1">
            <a:off x="4922456" y="487557"/>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简答</a:t>
            </a:r>
          </a:p>
        </p:txBody>
      </p:sp>
      <p:sp>
        <p:nvSpPr>
          <p:cNvPr id="24" name="五边形 23"/>
          <p:cNvSpPr/>
          <p:nvPr/>
        </p:nvSpPr>
        <p:spPr>
          <a:xfrm flipH="1">
            <a:off x="7090476" y="487557"/>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sp>
        <p:nvSpPr>
          <p:cNvPr id="7" name="文本框 6"/>
          <p:cNvSpPr txBox="1"/>
          <p:nvPr/>
        </p:nvSpPr>
        <p:spPr>
          <a:xfrm>
            <a:off x="389509" y="482196"/>
            <a:ext cx="686943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mn-cs"/>
              </a:rPr>
              <a:t>16.1</a:t>
            </a:r>
            <a:r>
              <a:rPr kumimoji="0" lang="zh-CN" altLang="en-US" sz="2800" b="1" i="0" u="none" strike="noStrike" kern="1200" cap="none" spc="0" normalizeH="0" noProof="0" dirty="0" smtClean="0">
                <a:ln>
                  <a:noFill/>
                </a:ln>
                <a:solidFill>
                  <a:srgbClr val="0070C0"/>
                </a:solidFill>
                <a:effectLst/>
                <a:uLnTx/>
                <a:uFillTx/>
                <a:latin typeface="微软雅黑" panose="020B0503020204020204" charset="-122"/>
                <a:ea typeface="微软雅黑" panose="020B0503020204020204" charset="-122"/>
                <a:cs typeface="+mn-cs"/>
              </a:rPr>
              <a:t>    民间文学的</a:t>
            </a:r>
            <a:r>
              <a:rPr kumimoji="0" lang="zh-CN" altLang="en-US" sz="28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mn-cs"/>
              </a:rPr>
              <a:t>鉴赏</a:t>
            </a:r>
            <a:endPar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endParaRPr>
          </a:p>
        </p:txBody>
      </p:sp>
      <p:pic>
        <p:nvPicPr>
          <p:cNvPr id="3" name="图片 2"/>
          <p:cNvPicPr>
            <a:picLocks noChangeAspect="1"/>
          </p:cNvPicPr>
          <p:nvPr/>
        </p:nvPicPr>
        <p:blipFill>
          <a:blip r:embed="rId3"/>
          <a:stretch>
            <a:fillRect/>
          </a:stretch>
        </p:blipFill>
        <p:spPr>
          <a:xfrm>
            <a:off x="9022448" y="0"/>
            <a:ext cx="3169552" cy="1564105"/>
          </a:xfrm>
          <a:prstGeom prst="rect">
            <a:avLst/>
          </a:prstGeom>
        </p:spPr>
      </p:pic>
      <p:pic>
        <p:nvPicPr>
          <p:cNvPr id="1028" name="Picture 4" descr="https://ss2.bdstatic.com/70cFvnSh_Q1YnxGkpoWK1HF6hhy/it/u=405644302,4198164254&amp;fm=26&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0636" y="2924175"/>
            <a:ext cx="4762500" cy="39338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ss2.bdstatic.com/70cFvnSh_Q1YnxGkpoWK1HF6hhy/it/u=2815769083,2559062735&amp;fm=26&amp;gp=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509" y="2924175"/>
            <a:ext cx="5644951" cy="393382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194919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81727" y="1723527"/>
            <a:ext cx="9176084" cy="2799100"/>
          </a:xfrm>
          <a:prstGeom prst="rect">
            <a:avLst/>
          </a:prstGeom>
        </p:spPr>
        <p:txBody>
          <a:bodyPr wrap="square">
            <a:spAutoFit/>
          </a:bodyPr>
          <a:lstStyle/>
          <a:p>
            <a:pPr>
              <a:lnSpc>
                <a:spcPct val="150000"/>
              </a:lnSpc>
            </a:pPr>
            <a:r>
              <a:rPr lang="zh-CN" altLang="en-US" sz="2400" dirty="0">
                <a:latin typeface="Microsoft YaHei" charset="-122"/>
                <a:ea typeface="Microsoft YaHei" charset="-122"/>
                <a:cs typeface="Microsoft YaHei" charset="-122"/>
              </a:rPr>
              <a:t>（ ）是一个动荡的时代，又是一个思想比较活跃的</a:t>
            </a:r>
            <a:r>
              <a:rPr lang="zh-CN" altLang="en-US" sz="2400" dirty="0" smtClean="0">
                <a:latin typeface="Microsoft YaHei" charset="-122"/>
                <a:ea typeface="Microsoft YaHei" charset="-122"/>
                <a:cs typeface="Microsoft YaHei" charset="-122"/>
              </a:rPr>
              <a:t>时代</a:t>
            </a:r>
            <a:endParaRPr lang="zh-CN" altLang="en-US" sz="2400" dirty="0">
              <a:latin typeface="Microsoft YaHei" charset="-122"/>
              <a:ea typeface="Microsoft YaHei" charset="-122"/>
              <a:cs typeface="Microsoft YaHei" charset="-122"/>
            </a:endParaRPr>
          </a:p>
          <a:p>
            <a:pPr>
              <a:lnSpc>
                <a:spcPct val="150000"/>
              </a:lnSpc>
            </a:pPr>
            <a:r>
              <a:rPr lang="en-US" altLang="zh-CN" sz="2400" dirty="0">
                <a:latin typeface="Microsoft YaHei" charset="-122"/>
                <a:ea typeface="Microsoft YaHei" charset="-122"/>
                <a:cs typeface="Microsoft YaHei" charset="-122"/>
              </a:rPr>
              <a:t>A:</a:t>
            </a:r>
            <a:r>
              <a:rPr lang="zh-CN" altLang="en-US" sz="2400" dirty="0">
                <a:latin typeface="Microsoft YaHei" charset="-122"/>
                <a:ea typeface="Microsoft YaHei" charset="-122"/>
                <a:cs typeface="Microsoft YaHei" charset="-122"/>
              </a:rPr>
              <a:t>秦朝 </a:t>
            </a:r>
          </a:p>
          <a:p>
            <a:pPr>
              <a:lnSpc>
                <a:spcPct val="150000"/>
              </a:lnSpc>
            </a:pPr>
            <a:r>
              <a:rPr lang="en-US" altLang="zh-CN" sz="2400" dirty="0">
                <a:latin typeface="Microsoft YaHei" charset="-122"/>
                <a:ea typeface="Microsoft YaHei" charset="-122"/>
                <a:cs typeface="Microsoft YaHei" charset="-122"/>
              </a:rPr>
              <a:t>B:</a:t>
            </a:r>
            <a:r>
              <a:rPr lang="zh-CN" altLang="en-US" sz="2400" dirty="0">
                <a:latin typeface="Microsoft YaHei" charset="-122"/>
                <a:ea typeface="Microsoft YaHei" charset="-122"/>
                <a:cs typeface="Microsoft YaHei" charset="-122"/>
              </a:rPr>
              <a:t>宋朝 </a:t>
            </a:r>
          </a:p>
          <a:p>
            <a:pPr>
              <a:lnSpc>
                <a:spcPct val="150000"/>
              </a:lnSpc>
            </a:pPr>
            <a:r>
              <a:rPr lang="en-US" altLang="zh-CN" sz="2400" dirty="0">
                <a:latin typeface="Microsoft YaHei" charset="-122"/>
                <a:ea typeface="Microsoft YaHei" charset="-122"/>
                <a:cs typeface="Microsoft YaHei" charset="-122"/>
              </a:rPr>
              <a:t>C:</a:t>
            </a:r>
            <a:r>
              <a:rPr lang="zh-CN" altLang="en-US" sz="2400" dirty="0">
                <a:latin typeface="Microsoft YaHei" charset="-122"/>
                <a:ea typeface="Microsoft YaHei" charset="-122"/>
                <a:cs typeface="Microsoft YaHei" charset="-122"/>
              </a:rPr>
              <a:t>汉代 </a:t>
            </a:r>
          </a:p>
          <a:p>
            <a:pPr>
              <a:lnSpc>
                <a:spcPct val="150000"/>
              </a:lnSpc>
            </a:pPr>
            <a:r>
              <a:rPr lang="en-US" altLang="zh-CN" sz="2400" dirty="0">
                <a:latin typeface="Microsoft YaHei" charset="-122"/>
                <a:ea typeface="Microsoft YaHei" charset="-122"/>
                <a:cs typeface="Microsoft YaHei" charset="-122"/>
              </a:rPr>
              <a:t>D:</a:t>
            </a:r>
            <a:r>
              <a:rPr lang="zh-CN" altLang="en-US" sz="2400" dirty="0">
                <a:latin typeface="Microsoft YaHei" charset="-122"/>
                <a:ea typeface="Microsoft YaHei" charset="-122"/>
                <a:cs typeface="Microsoft YaHei" charset="-122"/>
              </a:rPr>
              <a:t>魏晋南北朝</a:t>
            </a:r>
          </a:p>
        </p:txBody>
      </p:sp>
      <p:sp>
        <p:nvSpPr>
          <p:cNvPr id="3" name="文本框 2"/>
          <p:cNvSpPr txBox="1"/>
          <p:nvPr/>
        </p:nvSpPr>
        <p:spPr>
          <a:xfrm>
            <a:off x="657726" y="417095"/>
            <a:ext cx="2791327" cy="461665"/>
          </a:xfrm>
          <a:prstGeom prst="rect">
            <a:avLst/>
          </a:prstGeom>
          <a:noFill/>
        </p:spPr>
        <p:txBody>
          <a:bodyPr wrap="square" rtlCol="0">
            <a:spAutoFit/>
          </a:bodyPr>
          <a:lstStyle/>
          <a:p>
            <a:r>
              <a:rPr kumimoji="1" lang="zh-CN" altLang="en-US" sz="2400" dirty="0" smtClean="0">
                <a:latin typeface="Microsoft YaHei" charset="-122"/>
                <a:ea typeface="Microsoft YaHei" charset="-122"/>
                <a:cs typeface="Microsoft YaHei" charset="-122"/>
              </a:rPr>
              <a:t>随堂练习</a:t>
            </a:r>
            <a:endParaRPr kumimoji="1" lang="zh-CN" altLang="en-US" sz="24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6591008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81727" y="1723527"/>
            <a:ext cx="9176084" cy="2862322"/>
          </a:xfrm>
          <a:prstGeom prst="rect">
            <a:avLst/>
          </a:prstGeom>
        </p:spPr>
        <p:txBody>
          <a:bodyPr wrap="square">
            <a:spAutoFit/>
          </a:bodyPr>
          <a:lstStyle/>
          <a:p>
            <a:pPr>
              <a:lnSpc>
                <a:spcPct val="150000"/>
              </a:lnSpc>
            </a:pPr>
            <a:r>
              <a:rPr lang="zh-CN" altLang="en-US" sz="2400" dirty="0">
                <a:latin typeface="Microsoft YaHei" charset="-122"/>
                <a:ea typeface="Microsoft YaHei" charset="-122"/>
                <a:cs typeface="Microsoft YaHei" charset="-122"/>
              </a:rPr>
              <a:t>（ ）是一个动荡的时代，又是一个思想比较活跃的</a:t>
            </a:r>
            <a:r>
              <a:rPr lang="zh-CN" altLang="en-US" sz="2400" dirty="0" smtClean="0">
                <a:latin typeface="Microsoft YaHei" charset="-122"/>
                <a:ea typeface="Microsoft YaHei" charset="-122"/>
                <a:cs typeface="Microsoft YaHei" charset="-122"/>
              </a:rPr>
              <a:t>时代</a:t>
            </a:r>
            <a:endParaRPr lang="zh-CN" altLang="en-US" sz="2400" dirty="0">
              <a:latin typeface="Microsoft YaHei" charset="-122"/>
              <a:ea typeface="Microsoft YaHei" charset="-122"/>
              <a:cs typeface="Microsoft YaHei" charset="-122"/>
            </a:endParaRPr>
          </a:p>
          <a:p>
            <a:pPr>
              <a:lnSpc>
                <a:spcPct val="150000"/>
              </a:lnSpc>
            </a:pPr>
            <a:r>
              <a:rPr lang="en-US" altLang="zh-CN" sz="2400" dirty="0">
                <a:latin typeface="Microsoft YaHei" charset="-122"/>
                <a:ea typeface="Microsoft YaHei" charset="-122"/>
                <a:cs typeface="Microsoft YaHei" charset="-122"/>
              </a:rPr>
              <a:t>A:</a:t>
            </a:r>
            <a:r>
              <a:rPr lang="zh-CN" altLang="en-US" sz="2400" dirty="0">
                <a:latin typeface="Microsoft YaHei" charset="-122"/>
                <a:ea typeface="Microsoft YaHei" charset="-122"/>
                <a:cs typeface="Microsoft YaHei" charset="-122"/>
              </a:rPr>
              <a:t>秦朝 </a:t>
            </a:r>
          </a:p>
          <a:p>
            <a:pPr>
              <a:lnSpc>
                <a:spcPct val="150000"/>
              </a:lnSpc>
            </a:pPr>
            <a:r>
              <a:rPr lang="en-US" altLang="zh-CN" sz="2400" dirty="0">
                <a:latin typeface="Microsoft YaHei" charset="-122"/>
                <a:ea typeface="Microsoft YaHei" charset="-122"/>
                <a:cs typeface="Microsoft YaHei" charset="-122"/>
              </a:rPr>
              <a:t>B:</a:t>
            </a:r>
            <a:r>
              <a:rPr lang="zh-CN" altLang="en-US" sz="2400" dirty="0">
                <a:latin typeface="Microsoft YaHei" charset="-122"/>
                <a:ea typeface="Microsoft YaHei" charset="-122"/>
                <a:cs typeface="Microsoft YaHei" charset="-122"/>
              </a:rPr>
              <a:t>宋朝 </a:t>
            </a:r>
          </a:p>
          <a:p>
            <a:pPr>
              <a:lnSpc>
                <a:spcPct val="150000"/>
              </a:lnSpc>
            </a:pPr>
            <a:r>
              <a:rPr lang="en-US" altLang="zh-CN" sz="2400" dirty="0">
                <a:latin typeface="Microsoft YaHei" charset="-122"/>
                <a:ea typeface="Microsoft YaHei" charset="-122"/>
                <a:cs typeface="Microsoft YaHei" charset="-122"/>
              </a:rPr>
              <a:t>C:</a:t>
            </a:r>
            <a:r>
              <a:rPr lang="zh-CN" altLang="en-US" sz="2400" dirty="0">
                <a:latin typeface="Microsoft YaHei" charset="-122"/>
                <a:ea typeface="Microsoft YaHei" charset="-122"/>
                <a:cs typeface="Microsoft YaHei" charset="-122"/>
              </a:rPr>
              <a:t>汉代 </a:t>
            </a:r>
          </a:p>
          <a:p>
            <a:pPr>
              <a:lnSpc>
                <a:spcPct val="150000"/>
              </a:lnSpc>
            </a:pPr>
            <a:r>
              <a:rPr lang="en-US" altLang="zh-CN" sz="2400" dirty="0">
                <a:solidFill>
                  <a:srgbClr val="FF0000"/>
                </a:solidFill>
                <a:latin typeface="Microsoft YaHei" charset="-122"/>
                <a:ea typeface="Microsoft YaHei" charset="-122"/>
                <a:cs typeface="Microsoft YaHei" charset="-122"/>
              </a:rPr>
              <a:t>D:</a:t>
            </a:r>
            <a:r>
              <a:rPr lang="zh-CN" altLang="en-US" sz="2400" dirty="0">
                <a:solidFill>
                  <a:srgbClr val="FF0000"/>
                </a:solidFill>
                <a:latin typeface="Microsoft YaHei" charset="-122"/>
                <a:ea typeface="Microsoft YaHei" charset="-122"/>
                <a:cs typeface="Microsoft YaHei" charset="-122"/>
              </a:rPr>
              <a:t>魏晋南北朝</a:t>
            </a:r>
          </a:p>
        </p:txBody>
      </p:sp>
      <p:sp>
        <p:nvSpPr>
          <p:cNvPr id="3" name="文本框 2"/>
          <p:cNvSpPr txBox="1"/>
          <p:nvPr/>
        </p:nvSpPr>
        <p:spPr>
          <a:xfrm>
            <a:off x="657726" y="417095"/>
            <a:ext cx="2791327" cy="461665"/>
          </a:xfrm>
          <a:prstGeom prst="rect">
            <a:avLst/>
          </a:prstGeom>
          <a:noFill/>
        </p:spPr>
        <p:txBody>
          <a:bodyPr wrap="square" rtlCol="0">
            <a:spAutoFit/>
          </a:bodyPr>
          <a:lstStyle/>
          <a:p>
            <a:r>
              <a:rPr kumimoji="1" lang="zh-CN" altLang="en-US" sz="2400" dirty="0" smtClean="0">
                <a:latin typeface="Microsoft YaHei" charset="-122"/>
                <a:ea typeface="Microsoft YaHei" charset="-122"/>
                <a:cs typeface="Microsoft YaHei" charset="-122"/>
              </a:rPr>
              <a:t>随堂练习</a:t>
            </a:r>
            <a:endParaRPr kumimoji="1" lang="zh-CN" altLang="en-US" sz="24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9290841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81727" y="1723527"/>
            <a:ext cx="9176084" cy="2799100"/>
          </a:xfrm>
          <a:prstGeom prst="rect">
            <a:avLst/>
          </a:prstGeom>
        </p:spPr>
        <p:txBody>
          <a:bodyPr wrap="square">
            <a:spAutoFit/>
          </a:bodyPr>
          <a:lstStyle/>
          <a:p>
            <a:pPr>
              <a:lnSpc>
                <a:spcPct val="150000"/>
              </a:lnSpc>
            </a:pPr>
            <a:r>
              <a:rPr lang="zh-CN" altLang="en-US" sz="2400" dirty="0">
                <a:latin typeface="Microsoft YaHei" charset="-122"/>
                <a:ea typeface="Microsoft YaHei" charset="-122"/>
                <a:cs typeface="Microsoft YaHei" charset="-122"/>
              </a:rPr>
              <a:t>世界寓言三大发祥地包括中国、印度和（）</a:t>
            </a:r>
          </a:p>
          <a:p>
            <a:pPr>
              <a:lnSpc>
                <a:spcPct val="150000"/>
              </a:lnSpc>
            </a:pPr>
            <a:r>
              <a:rPr lang="en-US" altLang="zh-CN" sz="2400" dirty="0">
                <a:latin typeface="Microsoft YaHei" charset="-122"/>
                <a:ea typeface="Microsoft YaHei" charset="-122"/>
                <a:cs typeface="Microsoft YaHei" charset="-122"/>
              </a:rPr>
              <a:t>A:</a:t>
            </a:r>
            <a:r>
              <a:rPr lang="zh-CN" altLang="en-US" sz="2400" dirty="0">
                <a:latin typeface="Microsoft YaHei" charset="-122"/>
                <a:ea typeface="Microsoft YaHei" charset="-122"/>
                <a:cs typeface="Microsoft YaHei" charset="-122"/>
              </a:rPr>
              <a:t>埃及</a:t>
            </a:r>
          </a:p>
          <a:p>
            <a:pPr>
              <a:lnSpc>
                <a:spcPct val="150000"/>
              </a:lnSpc>
            </a:pPr>
            <a:r>
              <a:rPr lang="en-US" altLang="zh-CN" sz="2400" dirty="0">
                <a:latin typeface="Microsoft YaHei" charset="-122"/>
                <a:ea typeface="Microsoft YaHei" charset="-122"/>
                <a:cs typeface="Microsoft YaHei" charset="-122"/>
              </a:rPr>
              <a:t>B:</a:t>
            </a:r>
            <a:r>
              <a:rPr lang="zh-CN" altLang="en-US" sz="2400" dirty="0">
                <a:latin typeface="Microsoft YaHei" charset="-122"/>
                <a:ea typeface="Microsoft YaHei" charset="-122"/>
                <a:cs typeface="Microsoft YaHei" charset="-122"/>
              </a:rPr>
              <a:t>英国</a:t>
            </a:r>
          </a:p>
          <a:p>
            <a:pPr>
              <a:lnSpc>
                <a:spcPct val="150000"/>
              </a:lnSpc>
            </a:pPr>
            <a:r>
              <a:rPr lang="en-US" altLang="zh-CN" sz="2400" dirty="0">
                <a:latin typeface="Microsoft YaHei" charset="-122"/>
                <a:ea typeface="Microsoft YaHei" charset="-122"/>
                <a:cs typeface="Microsoft YaHei" charset="-122"/>
              </a:rPr>
              <a:t>C:</a:t>
            </a:r>
            <a:r>
              <a:rPr lang="zh-CN" altLang="en-US" sz="2400" dirty="0">
                <a:latin typeface="Microsoft YaHei" charset="-122"/>
                <a:ea typeface="Microsoft YaHei" charset="-122"/>
                <a:cs typeface="Microsoft YaHei" charset="-122"/>
              </a:rPr>
              <a:t>巴西</a:t>
            </a:r>
          </a:p>
          <a:p>
            <a:pPr>
              <a:lnSpc>
                <a:spcPct val="150000"/>
              </a:lnSpc>
            </a:pPr>
            <a:r>
              <a:rPr lang="en-US" altLang="zh-CN" sz="2400" dirty="0">
                <a:latin typeface="Microsoft YaHei" charset="-122"/>
                <a:ea typeface="Microsoft YaHei" charset="-122"/>
                <a:cs typeface="Microsoft YaHei" charset="-122"/>
              </a:rPr>
              <a:t>D:</a:t>
            </a:r>
            <a:r>
              <a:rPr lang="zh-CN" altLang="en-US" sz="2400" dirty="0">
                <a:latin typeface="Microsoft YaHei" charset="-122"/>
                <a:ea typeface="Microsoft YaHei" charset="-122"/>
                <a:cs typeface="Microsoft YaHei" charset="-122"/>
              </a:rPr>
              <a:t>希腊</a:t>
            </a:r>
          </a:p>
        </p:txBody>
      </p:sp>
      <p:sp>
        <p:nvSpPr>
          <p:cNvPr id="3" name="文本框 2"/>
          <p:cNvSpPr txBox="1"/>
          <p:nvPr/>
        </p:nvSpPr>
        <p:spPr>
          <a:xfrm>
            <a:off x="657726" y="417095"/>
            <a:ext cx="2791327" cy="461665"/>
          </a:xfrm>
          <a:prstGeom prst="rect">
            <a:avLst/>
          </a:prstGeom>
          <a:noFill/>
        </p:spPr>
        <p:txBody>
          <a:bodyPr wrap="square" rtlCol="0">
            <a:spAutoFit/>
          </a:bodyPr>
          <a:lstStyle/>
          <a:p>
            <a:r>
              <a:rPr kumimoji="1" lang="zh-CN" altLang="en-US" sz="2400" dirty="0" smtClean="0">
                <a:latin typeface="Microsoft YaHei" charset="-122"/>
                <a:ea typeface="Microsoft YaHei" charset="-122"/>
                <a:cs typeface="Microsoft YaHei" charset="-122"/>
              </a:rPr>
              <a:t>随堂练习</a:t>
            </a:r>
            <a:endParaRPr kumimoji="1" lang="zh-CN" altLang="en-US" sz="24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542671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81727" y="1723527"/>
            <a:ext cx="9176084" cy="2862322"/>
          </a:xfrm>
          <a:prstGeom prst="rect">
            <a:avLst/>
          </a:prstGeom>
        </p:spPr>
        <p:txBody>
          <a:bodyPr wrap="square">
            <a:spAutoFit/>
          </a:bodyPr>
          <a:lstStyle/>
          <a:p>
            <a:pPr>
              <a:lnSpc>
                <a:spcPct val="150000"/>
              </a:lnSpc>
            </a:pPr>
            <a:r>
              <a:rPr lang="zh-CN" altLang="en-US" sz="2400" dirty="0">
                <a:latin typeface="Microsoft YaHei" charset="-122"/>
                <a:ea typeface="Microsoft YaHei" charset="-122"/>
                <a:cs typeface="Microsoft YaHei" charset="-122"/>
              </a:rPr>
              <a:t>世界寓言三大发祥地包括中国、印度和（）</a:t>
            </a:r>
          </a:p>
          <a:p>
            <a:pPr>
              <a:lnSpc>
                <a:spcPct val="150000"/>
              </a:lnSpc>
            </a:pPr>
            <a:r>
              <a:rPr lang="en-US" altLang="zh-CN" sz="2400" dirty="0">
                <a:latin typeface="Microsoft YaHei" charset="-122"/>
                <a:ea typeface="Microsoft YaHei" charset="-122"/>
                <a:cs typeface="Microsoft YaHei" charset="-122"/>
              </a:rPr>
              <a:t>A:</a:t>
            </a:r>
            <a:r>
              <a:rPr lang="zh-CN" altLang="en-US" sz="2400" dirty="0">
                <a:latin typeface="Microsoft YaHei" charset="-122"/>
                <a:ea typeface="Microsoft YaHei" charset="-122"/>
                <a:cs typeface="Microsoft YaHei" charset="-122"/>
              </a:rPr>
              <a:t>埃及</a:t>
            </a:r>
          </a:p>
          <a:p>
            <a:pPr>
              <a:lnSpc>
                <a:spcPct val="150000"/>
              </a:lnSpc>
            </a:pPr>
            <a:r>
              <a:rPr lang="en-US" altLang="zh-CN" sz="2400" dirty="0">
                <a:latin typeface="Microsoft YaHei" charset="-122"/>
                <a:ea typeface="Microsoft YaHei" charset="-122"/>
                <a:cs typeface="Microsoft YaHei" charset="-122"/>
              </a:rPr>
              <a:t>B:</a:t>
            </a:r>
            <a:r>
              <a:rPr lang="zh-CN" altLang="en-US" sz="2400" dirty="0">
                <a:latin typeface="Microsoft YaHei" charset="-122"/>
                <a:ea typeface="Microsoft YaHei" charset="-122"/>
                <a:cs typeface="Microsoft YaHei" charset="-122"/>
              </a:rPr>
              <a:t>英国</a:t>
            </a:r>
          </a:p>
          <a:p>
            <a:pPr>
              <a:lnSpc>
                <a:spcPct val="150000"/>
              </a:lnSpc>
            </a:pPr>
            <a:r>
              <a:rPr lang="en-US" altLang="zh-CN" sz="2400" dirty="0">
                <a:latin typeface="Microsoft YaHei" charset="-122"/>
                <a:ea typeface="Microsoft YaHei" charset="-122"/>
                <a:cs typeface="Microsoft YaHei" charset="-122"/>
              </a:rPr>
              <a:t>C:</a:t>
            </a:r>
            <a:r>
              <a:rPr lang="zh-CN" altLang="en-US" sz="2400" dirty="0">
                <a:latin typeface="Microsoft YaHei" charset="-122"/>
                <a:ea typeface="Microsoft YaHei" charset="-122"/>
                <a:cs typeface="Microsoft YaHei" charset="-122"/>
              </a:rPr>
              <a:t>巴西</a:t>
            </a:r>
          </a:p>
          <a:p>
            <a:pPr>
              <a:lnSpc>
                <a:spcPct val="150000"/>
              </a:lnSpc>
            </a:pPr>
            <a:r>
              <a:rPr lang="en-US" altLang="zh-CN" sz="2400" dirty="0">
                <a:solidFill>
                  <a:srgbClr val="FF0000"/>
                </a:solidFill>
                <a:latin typeface="Microsoft YaHei" charset="-122"/>
                <a:ea typeface="Microsoft YaHei" charset="-122"/>
                <a:cs typeface="Microsoft YaHei" charset="-122"/>
              </a:rPr>
              <a:t>D:</a:t>
            </a:r>
            <a:r>
              <a:rPr lang="zh-CN" altLang="en-US" sz="2400" dirty="0">
                <a:solidFill>
                  <a:srgbClr val="FF0000"/>
                </a:solidFill>
                <a:latin typeface="Microsoft YaHei" charset="-122"/>
                <a:ea typeface="Microsoft YaHei" charset="-122"/>
                <a:cs typeface="Microsoft YaHei" charset="-122"/>
              </a:rPr>
              <a:t>希腊</a:t>
            </a:r>
          </a:p>
        </p:txBody>
      </p:sp>
      <p:sp>
        <p:nvSpPr>
          <p:cNvPr id="3" name="文本框 2"/>
          <p:cNvSpPr txBox="1"/>
          <p:nvPr/>
        </p:nvSpPr>
        <p:spPr>
          <a:xfrm>
            <a:off x="657726" y="417095"/>
            <a:ext cx="2791327" cy="461665"/>
          </a:xfrm>
          <a:prstGeom prst="rect">
            <a:avLst/>
          </a:prstGeom>
          <a:noFill/>
        </p:spPr>
        <p:txBody>
          <a:bodyPr wrap="square" rtlCol="0">
            <a:spAutoFit/>
          </a:bodyPr>
          <a:lstStyle/>
          <a:p>
            <a:r>
              <a:rPr kumimoji="1" lang="zh-CN" altLang="en-US" sz="2400" dirty="0" smtClean="0">
                <a:latin typeface="Microsoft YaHei" charset="-122"/>
                <a:ea typeface="Microsoft YaHei" charset="-122"/>
                <a:cs typeface="Microsoft YaHei" charset="-122"/>
              </a:rPr>
              <a:t>随堂练习</a:t>
            </a:r>
            <a:endParaRPr kumimoji="1" lang="zh-CN" altLang="en-US" sz="24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3447411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81727" y="1723527"/>
            <a:ext cx="9176084" cy="2799100"/>
          </a:xfrm>
          <a:prstGeom prst="rect">
            <a:avLst/>
          </a:prstGeom>
        </p:spPr>
        <p:txBody>
          <a:bodyPr wrap="square">
            <a:spAutoFit/>
          </a:bodyPr>
          <a:lstStyle/>
          <a:p>
            <a:pPr>
              <a:lnSpc>
                <a:spcPct val="150000"/>
              </a:lnSpc>
            </a:pPr>
            <a:r>
              <a:rPr lang="en-US" altLang="zh-CN" sz="2400" dirty="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诗经</a:t>
            </a:r>
            <a:r>
              <a:rPr lang="en-US" altLang="zh-CN" sz="2400" dirty="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可以说是先秦时以（）为中心的民歌。</a:t>
            </a:r>
          </a:p>
          <a:p>
            <a:pPr>
              <a:lnSpc>
                <a:spcPct val="150000"/>
              </a:lnSpc>
            </a:pPr>
            <a:r>
              <a:rPr lang="en-US" altLang="zh-CN" sz="2400" dirty="0">
                <a:latin typeface="Microsoft YaHei" charset="-122"/>
                <a:ea typeface="Microsoft YaHei" charset="-122"/>
                <a:cs typeface="Microsoft YaHei" charset="-122"/>
              </a:rPr>
              <a:t>A:</a:t>
            </a:r>
            <a:r>
              <a:rPr lang="zh-CN" altLang="en-US" sz="2400" dirty="0">
                <a:latin typeface="Microsoft YaHei" charset="-122"/>
                <a:ea typeface="Microsoft YaHei" charset="-122"/>
                <a:cs typeface="Microsoft YaHei" charset="-122"/>
              </a:rPr>
              <a:t>中原</a:t>
            </a:r>
          </a:p>
          <a:p>
            <a:pPr>
              <a:lnSpc>
                <a:spcPct val="150000"/>
              </a:lnSpc>
            </a:pPr>
            <a:r>
              <a:rPr lang="en-US" altLang="zh-CN" sz="2400" dirty="0">
                <a:latin typeface="Microsoft YaHei" charset="-122"/>
                <a:ea typeface="Microsoft YaHei" charset="-122"/>
                <a:cs typeface="Microsoft YaHei" charset="-122"/>
              </a:rPr>
              <a:t>B:</a:t>
            </a:r>
            <a:r>
              <a:rPr lang="zh-CN" altLang="en-US" sz="2400" dirty="0">
                <a:latin typeface="Microsoft YaHei" charset="-122"/>
                <a:ea typeface="Microsoft YaHei" charset="-122"/>
                <a:cs typeface="Microsoft YaHei" charset="-122"/>
              </a:rPr>
              <a:t>华北</a:t>
            </a:r>
          </a:p>
          <a:p>
            <a:pPr>
              <a:lnSpc>
                <a:spcPct val="150000"/>
              </a:lnSpc>
            </a:pPr>
            <a:r>
              <a:rPr lang="en-US" altLang="zh-CN" sz="2400" dirty="0">
                <a:latin typeface="Microsoft YaHei" charset="-122"/>
                <a:ea typeface="Microsoft YaHei" charset="-122"/>
                <a:cs typeface="Microsoft YaHei" charset="-122"/>
              </a:rPr>
              <a:t>C:</a:t>
            </a:r>
            <a:r>
              <a:rPr lang="zh-CN" altLang="en-US" sz="2400" dirty="0">
                <a:latin typeface="Microsoft YaHei" charset="-122"/>
                <a:ea typeface="Microsoft YaHei" charset="-122"/>
                <a:cs typeface="Microsoft YaHei" charset="-122"/>
              </a:rPr>
              <a:t>长江流域</a:t>
            </a:r>
          </a:p>
          <a:p>
            <a:pPr>
              <a:lnSpc>
                <a:spcPct val="150000"/>
              </a:lnSpc>
            </a:pPr>
            <a:r>
              <a:rPr lang="en-US" altLang="zh-CN" sz="2400" dirty="0">
                <a:latin typeface="Microsoft YaHei" charset="-122"/>
                <a:ea typeface="Microsoft YaHei" charset="-122"/>
                <a:cs typeface="Microsoft YaHei" charset="-122"/>
              </a:rPr>
              <a:t>D:</a:t>
            </a:r>
            <a:r>
              <a:rPr lang="zh-CN" altLang="en-US" sz="2400" dirty="0">
                <a:latin typeface="Microsoft YaHei" charset="-122"/>
                <a:ea typeface="Microsoft YaHei" charset="-122"/>
                <a:cs typeface="Microsoft YaHei" charset="-122"/>
              </a:rPr>
              <a:t>黄河流域</a:t>
            </a:r>
          </a:p>
        </p:txBody>
      </p:sp>
      <p:sp>
        <p:nvSpPr>
          <p:cNvPr id="3" name="文本框 2"/>
          <p:cNvSpPr txBox="1"/>
          <p:nvPr/>
        </p:nvSpPr>
        <p:spPr>
          <a:xfrm>
            <a:off x="657726" y="417095"/>
            <a:ext cx="2791327" cy="461665"/>
          </a:xfrm>
          <a:prstGeom prst="rect">
            <a:avLst/>
          </a:prstGeom>
          <a:noFill/>
        </p:spPr>
        <p:txBody>
          <a:bodyPr wrap="square" rtlCol="0">
            <a:spAutoFit/>
          </a:bodyPr>
          <a:lstStyle/>
          <a:p>
            <a:r>
              <a:rPr kumimoji="1" lang="zh-CN" altLang="en-US" sz="2400" dirty="0" smtClean="0">
                <a:latin typeface="Microsoft YaHei" charset="-122"/>
                <a:ea typeface="Microsoft YaHei" charset="-122"/>
                <a:cs typeface="Microsoft YaHei" charset="-122"/>
              </a:rPr>
              <a:t>随堂练习</a:t>
            </a:r>
            <a:endParaRPr kumimoji="1" lang="zh-CN" altLang="en-US" sz="24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3298836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81727" y="1723527"/>
            <a:ext cx="9176084" cy="2862322"/>
          </a:xfrm>
          <a:prstGeom prst="rect">
            <a:avLst/>
          </a:prstGeom>
        </p:spPr>
        <p:txBody>
          <a:bodyPr wrap="square">
            <a:spAutoFit/>
          </a:bodyPr>
          <a:lstStyle/>
          <a:p>
            <a:pPr>
              <a:lnSpc>
                <a:spcPct val="150000"/>
              </a:lnSpc>
            </a:pPr>
            <a:r>
              <a:rPr lang="en-US" altLang="zh-CN" sz="2400" dirty="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诗经</a:t>
            </a:r>
            <a:r>
              <a:rPr lang="en-US" altLang="zh-CN" sz="2400" dirty="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可以说是先秦时以（）为中心的民歌。</a:t>
            </a:r>
          </a:p>
          <a:p>
            <a:pPr>
              <a:lnSpc>
                <a:spcPct val="150000"/>
              </a:lnSpc>
            </a:pPr>
            <a:r>
              <a:rPr lang="en-US" altLang="zh-CN" sz="2400" dirty="0">
                <a:latin typeface="Microsoft YaHei" charset="-122"/>
                <a:ea typeface="Microsoft YaHei" charset="-122"/>
                <a:cs typeface="Microsoft YaHei" charset="-122"/>
              </a:rPr>
              <a:t>A:</a:t>
            </a:r>
            <a:r>
              <a:rPr lang="zh-CN" altLang="en-US" sz="2400" dirty="0">
                <a:latin typeface="Microsoft YaHei" charset="-122"/>
                <a:ea typeface="Microsoft YaHei" charset="-122"/>
                <a:cs typeface="Microsoft YaHei" charset="-122"/>
              </a:rPr>
              <a:t>中原</a:t>
            </a:r>
          </a:p>
          <a:p>
            <a:pPr>
              <a:lnSpc>
                <a:spcPct val="150000"/>
              </a:lnSpc>
            </a:pPr>
            <a:r>
              <a:rPr lang="en-US" altLang="zh-CN" sz="2400" dirty="0">
                <a:latin typeface="Microsoft YaHei" charset="-122"/>
                <a:ea typeface="Microsoft YaHei" charset="-122"/>
                <a:cs typeface="Microsoft YaHei" charset="-122"/>
              </a:rPr>
              <a:t>B:</a:t>
            </a:r>
            <a:r>
              <a:rPr lang="zh-CN" altLang="en-US" sz="2400" dirty="0">
                <a:latin typeface="Microsoft YaHei" charset="-122"/>
                <a:ea typeface="Microsoft YaHei" charset="-122"/>
                <a:cs typeface="Microsoft YaHei" charset="-122"/>
              </a:rPr>
              <a:t>华北</a:t>
            </a:r>
          </a:p>
          <a:p>
            <a:pPr>
              <a:lnSpc>
                <a:spcPct val="150000"/>
              </a:lnSpc>
            </a:pPr>
            <a:r>
              <a:rPr lang="en-US" altLang="zh-CN" sz="2400" dirty="0">
                <a:latin typeface="Microsoft YaHei" charset="-122"/>
                <a:ea typeface="Microsoft YaHei" charset="-122"/>
                <a:cs typeface="Microsoft YaHei" charset="-122"/>
              </a:rPr>
              <a:t>C:</a:t>
            </a:r>
            <a:r>
              <a:rPr lang="zh-CN" altLang="en-US" sz="2400" dirty="0">
                <a:latin typeface="Microsoft YaHei" charset="-122"/>
                <a:ea typeface="Microsoft YaHei" charset="-122"/>
                <a:cs typeface="Microsoft YaHei" charset="-122"/>
              </a:rPr>
              <a:t>长江流域</a:t>
            </a:r>
          </a:p>
          <a:p>
            <a:pPr>
              <a:lnSpc>
                <a:spcPct val="150000"/>
              </a:lnSpc>
            </a:pPr>
            <a:r>
              <a:rPr lang="en-US" altLang="zh-CN" sz="2400" dirty="0">
                <a:solidFill>
                  <a:srgbClr val="FF0000"/>
                </a:solidFill>
                <a:latin typeface="Microsoft YaHei" charset="-122"/>
                <a:ea typeface="Microsoft YaHei" charset="-122"/>
                <a:cs typeface="Microsoft YaHei" charset="-122"/>
              </a:rPr>
              <a:t>D:</a:t>
            </a:r>
            <a:r>
              <a:rPr lang="zh-CN" altLang="en-US" sz="2400" dirty="0">
                <a:solidFill>
                  <a:srgbClr val="FF0000"/>
                </a:solidFill>
                <a:latin typeface="Microsoft YaHei" charset="-122"/>
                <a:ea typeface="Microsoft YaHei" charset="-122"/>
                <a:cs typeface="Microsoft YaHei" charset="-122"/>
              </a:rPr>
              <a:t>黄河流域</a:t>
            </a:r>
          </a:p>
        </p:txBody>
      </p:sp>
      <p:sp>
        <p:nvSpPr>
          <p:cNvPr id="3" name="文本框 2"/>
          <p:cNvSpPr txBox="1"/>
          <p:nvPr/>
        </p:nvSpPr>
        <p:spPr>
          <a:xfrm>
            <a:off x="657726" y="417095"/>
            <a:ext cx="2791327" cy="461665"/>
          </a:xfrm>
          <a:prstGeom prst="rect">
            <a:avLst/>
          </a:prstGeom>
          <a:noFill/>
        </p:spPr>
        <p:txBody>
          <a:bodyPr wrap="square" rtlCol="0">
            <a:spAutoFit/>
          </a:bodyPr>
          <a:lstStyle/>
          <a:p>
            <a:r>
              <a:rPr kumimoji="1" lang="zh-CN" altLang="en-US" sz="2400" dirty="0" smtClean="0">
                <a:latin typeface="Microsoft YaHei" charset="-122"/>
                <a:ea typeface="Microsoft YaHei" charset="-122"/>
                <a:cs typeface="Microsoft YaHei" charset="-122"/>
              </a:rPr>
              <a:t>随堂练习</a:t>
            </a:r>
            <a:endParaRPr kumimoji="1" lang="zh-CN" altLang="en-US" sz="24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8122859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81727" y="1723527"/>
            <a:ext cx="9176084" cy="2797048"/>
          </a:xfrm>
          <a:prstGeom prst="rect">
            <a:avLst/>
          </a:prstGeom>
        </p:spPr>
        <p:txBody>
          <a:bodyPr wrap="square">
            <a:spAutoFit/>
          </a:bodyPr>
          <a:lstStyle/>
          <a:p>
            <a:pPr>
              <a:lnSpc>
                <a:spcPct val="150000"/>
              </a:lnSpc>
            </a:pPr>
            <a:r>
              <a:rPr lang="zh-CN" altLang="en-US" sz="2400" dirty="0">
                <a:latin typeface="Microsoft YaHei" charset="-122"/>
                <a:ea typeface="Microsoft YaHei" charset="-122"/>
                <a:cs typeface="Microsoft YaHei" charset="-122"/>
              </a:rPr>
              <a:t>与</a:t>
            </a:r>
            <a:r>
              <a:rPr lang="en-US" altLang="zh-CN" sz="2400" dirty="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木兰辞</a:t>
            </a:r>
            <a:r>
              <a:rPr lang="en-US" altLang="zh-CN" sz="2400" dirty="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并称为我国诗歌“双壁”的是（ </a:t>
            </a:r>
            <a:r>
              <a:rPr lang="zh-CN" altLang="en-US" sz="2400" dirty="0" smtClean="0">
                <a:latin typeface="Microsoft YaHei" charset="-122"/>
                <a:ea typeface="Microsoft YaHei" charset="-122"/>
                <a:cs typeface="Microsoft YaHei" charset="-122"/>
              </a:rPr>
              <a:t>）</a:t>
            </a:r>
            <a:endParaRPr lang="zh-CN" altLang="en-US" sz="2400" dirty="0">
              <a:latin typeface="Microsoft YaHei" charset="-122"/>
              <a:ea typeface="Microsoft YaHei" charset="-122"/>
              <a:cs typeface="Microsoft YaHei" charset="-122"/>
            </a:endParaRPr>
          </a:p>
          <a:p>
            <a:pPr>
              <a:lnSpc>
                <a:spcPct val="150000"/>
              </a:lnSpc>
            </a:pPr>
            <a:r>
              <a:rPr lang="en-US" altLang="zh-CN" sz="2400" dirty="0">
                <a:latin typeface="Microsoft YaHei" charset="-122"/>
                <a:ea typeface="Microsoft YaHei" charset="-122"/>
                <a:cs typeface="Microsoft YaHei" charset="-122"/>
              </a:rPr>
              <a:t>A:《</a:t>
            </a:r>
            <a:r>
              <a:rPr lang="zh-CN" altLang="en-US" sz="2400" dirty="0">
                <a:latin typeface="Microsoft YaHei" charset="-122"/>
                <a:ea typeface="Microsoft YaHei" charset="-122"/>
                <a:cs typeface="Microsoft YaHei" charset="-122"/>
              </a:rPr>
              <a:t>敕勒歌</a:t>
            </a:r>
            <a:r>
              <a:rPr lang="en-US" altLang="zh-CN" sz="2400" dirty="0">
                <a:latin typeface="Microsoft YaHei" charset="-122"/>
                <a:ea typeface="Microsoft YaHei" charset="-122"/>
                <a:cs typeface="Microsoft YaHei" charset="-122"/>
              </a:rPr>
              <a:t>》</a:t>
            </a:r>
          </a:p>
          <a:p>
            <a:pPr>
              <a:lnSpc>
                <a:spcPct val="150000"/>
              </a:lnSpc>
            </a:pPr>
            <a:r>
              <a:rPr lang="en-US" altLang="zh-CN" sz="2400" dirty="0">
                <a:latin typeface="Microsoft YaHei" charset="-122"/>
                <a:ea typeface="Microsoft YaHei" charset="-122"/>
                <a:cs typeface="Microsoft YaHei" charset="-122"/>
              </a:rPr>
              <a:t>B:《</a:t>
            </a:r>
            <a:r>
              <a:rPr lang="zh-CN" altLang="en-US" sz="2400" dirty="0">
                <a:latin typeface="Microsoft YaHei" charset="-122"/>
                <a:ea typeface="Microsoft YaHei" charset="-122"/>
                <a:cs typeface="Microsoft YaHei" charset="-122"/>
              </a:rPr>
              <a:t>折杨柳歌</a:t>
            </a:r>
            <a:r>
              <a:rPr lang="en-US" altLang="zh-CN" sz="2400" dirty="0">
                <a:latin typeface="Microsoft YaHei" charset="-122"/>
                <a:ea typeface="Microsoft YaHei" charset="-122"/>
                <a:cs typeface="Microsoft YaHei" charset="-122"/>
              </a:rPr>
              <a:t>》</a:t>
            </a:r>
          </a:p>
          <a:p>
            <a:pPr>
              <a:lnSpc>
                <a:spcPct val="150000"/>
              </a:lnSpc>
            </a:pPr>
            <a:r>
              <a:rPr lang="en-US" altLang="zh-CN" sz="2400" dirty="0">
                <a:latin typeface="Microsoft YaHei" charset="-122"/>
                <a:ea typeface="Microsoft YaHei" charset="-122"/>
                <a:cs typeface="Microsoft YaHei" charset="-122"/>
              </a:rPr>
              <a:t>C:《</a:t>
            </a:r>
            <a:r>
              <a:rPr lang="zh-CN" altLang="en-US" sz="2400" dirty="0">
                <a:latin typeface="Microsoft YaHei" charset="-122"/>
                <a:ea typeface="Microsoft YaHei" charset="-122"/>
                <a:cs typeface="Microsoft YaHei" charset="-122"/>
              </a:rPr>
              <a:t>西洲曲</a:t>
            </a:r>
            <a:r>
              <a:rPr lang="en-US" altLang="zh-CN" sz="2400" dirty="0">
                <a:latin typeface="Microsoft YaHei" charset="-122"/>
                <a:ea typeface="Microsoft YaHei" charset="-122"/>
                <a:cs typeface="Microsoft YaHei" charset="-122"/>
              </a:rPr>
              <a:t>》 </a:t>
            </a:r>
          </a:p>
          <a:p>
            <a:pPr>
              <a:lnSpc>
                <a:spcPct val="150000"/>
              </a:lnSpc>
            </a:pPr>
            <a:r>
              <a:rPr lang="en-US" altLang="zh-CN" sz="2400" dirty="0">
                <a:latin typeface="Microsoft YaHei" charset="-122"/>
                <a:ea typeface="Microsoft YaHei" charset="-122"/>
                <a:cs typeface="Microsoft YaHei" charset="-122"/>
              </a:rPr>
              <a:t>D:《</a:t>
            </a:r>
            <a:r>
              <a:rPr lang="zh-CN" altLang="en-US" sz="2400" dirty="0">
                <a:latin typeface="Microsoft YaHei" charset="-122"/>
                <a:ea typeface="Microsoft YaHei" charset="-122"/>
                <a:cs typeface="Microsoft YaHei" charset="-122"/>
              </a:rPr>
              <a:t>孔雀东南飞</a:t>
            </a:r>
            <a:r>
              <a:rPr lang="en-US" altLang="zh-CN" sz="2400" dirty="0">
                <a:latin typeface="Microsoft YaHei" charset="-122"/>
                <a:ea typeface="Microsoft YaHei" charset="-122"/>
                <a:cs typeface="Microsoft YaHei" charset="-122"/>
              </a:rPr>
              <a:t>》</a:t>
            </a:r>
          </a:p>
        </p:txBody>
      </p:sp>
      <p:sp>
        <p:nvSpPr>
          <p:cNvPr id="3" name="文本框 2"/>
          <p:cNvSpPr txBox="1"/>
          <p:nvPr/>
        </p:nvSpPr>
        <p:spPr>
          <a:xfrm>
            <a:off x="657726" y="417095"/>
            <a:ext cx="2791327" cy="461665"/>
          </a:xfrm>
          <a:prstGeom prst="rect">
            <a:avLst/>
          </a:prstGeom>
          <a:noFill/>
        </p:spPr>
        <p:txBody>
          <a:bodyPr wrap="square" rtlCol="0">
            <a:spAutoFit/>
          </a:bodyPr>
          <a:lstStyle/>
          <a:p>
            <a:r>
              <a:rPr kumimoji="1" lang="zh-CN" altLang="en-US" sz="2400" dirty="0" smtClean="0">
                <a:latin typeface="Microsoft YaHei" charset="-122"/>
                <a:ea typeface="Microsoft YaHei" charset="-122"/>
                <a:cs typeface="Microsoft YaHei" charset="-122"/>
              </a:rPr>
              <a:t>随堂练习</a:t>
            </a:r>
            <a:endParaRPr kumimoji="1" lang="zh-CN" altLang="en-US" sz="24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5814757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81727" y="1723527"/>
            <a:ext cx="9176084" cy="2862322"/>
          </a:xfrm>
          <a:prstGeom prst="rect">
            <a:avLst/>
          </a:prstGeom>
        </p:spPr>
        <p:txBody>
          <a:bodyPr wrap="square">
            <a:spAutoFit/>
          </a:bodyPr>
          <a:lstStyle/>
          <a:p>
            <a:pPr>
              <a:lnSpc>
                <a:spcPct val="150000"/>
              </a:lnSpc>
            </a:pPr>
            <a:r>
              <a:rPr lang="zh-CN" altLang="en-US" sz="2400" dirty="0">
                <a:latin typeface="Microsoft YaHei" charset="-122"/>
                <a:ea typeface="Microsoft YaHei" charset="-122"/>
                <a:cs typeface="Microsoft YaHei" charset="-122"/>
              </a:rPr>
              <a:t>与</a:t>
            </a:r>
            <a:r>
              <a:rPr lang="en-US" altLang="zh-CN" sz="2400" dirty="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木兰辞</a:t>
            </a:r>
            <a:r>
              <a:rPr lang="en-US" altLang="zh-CN" sz="2400" dirty="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并称为我国诗歌“双壁”的是（ </a:t>
            </a:r>
            <a:r>
              <a:rPr lang="zh-CN" altLang="en-US" sz="2400" dirty="0" smtClean="0">
                <a:latin typeface="Microsoft YaHei" charset="-122"/>
                <a:ea typeface="Microsoft YaHei" charset="-122"/>
                <a:cs typeface="Microsoft YaHei" charset="-122"/>
              </a:rPr>
              <a:t>）</a:t>
            </a:r>
            <a:endParaRPr lang="zh-CN" altLang="en-US" sz="2400" dirty="0">
              <a:latin typeface="Microsoft YaHei" charset="-122"/>
              <a:ea typeface="Microsoft YaHei" charset="-122"/>
              <a:cs typeface="Microsoft YaHei" charset="-122"/>
            </a:endParaRPr>
          </a:p>
          <a:p>
            <a:pPr>
              <a:lnSpc>
                <a:spcPct val="150000"/>
              </a:lnSpc>
            </a:pPr>
            <a:r>
              <a:rPr lang="en-US" altLang="zh-CN" sz="2400" dirty="0">
                <a:latin typeface="Microsoft YaHei" charset="-122"/>
                <a:ea typeface="Microsoft YaHei" charset="-122"/>
                <a:cs typeface="Microsoft YaHei" charset="-122"/>
              </a:rPr>
              <a:t>A:《</a:t>
            </a:r>
            <a:r>
              <a:rPr lang="zh-CN" altLang="en-US" sz="2400" dirty="0">
                <a:latin typeface="Microsoft YaHei" charset="-122"/>
                <a:ea typeface="Microsoft YaHei" charset="-122"/>
                <a:cs typeface="Microsoft YaHei" charset="-122"/>
              </a:rPr>
              <a:t>敕勒歌</a:t>
            </a:r>
            <a:r>
              <a:rPr lang="en-US" altLang="zh-CN" sz="2400" dirty="0">
                <a:latin typeface="Microsoft YaHei" charset="-122"/>
                <a:ea typeface="Microsoft YaHei" charset="-122"/>
                <a:cs typeface="Microsoft YaHei" charset="-122"/>
              </a:rPr>
              <a:t>》</a:t>
            </a:r>
          </a:p>
          <a:p>
            <a:pPr>
              <a:lnSpc>
                <a:spcPct val="150000"/>
              </a:lnSpc>
            </a:pPr>
            <a:r>
              <a:rPr lang="en-US" altLang="zh-CN" sz="2400" dirty="0">
                <a:latin typeface="Microsoft YaHei" charset="-122"/>
                <a:ea typeface="Microsoft YaHei" charset="-122"/>
                <a:cs typeface="Microsoft YaHei" charset="-122"/>
              </a:rPr>
              <a:t>B:《</a:t>
            </a:r>
            <a:r>
              <a:rPr lang="zh-CN" altLang="en-US" sz="2400" dirty="0">
                <a:latin typeface="Microsoft YaHei" charset="-122"/>
                <a:ea typeface="Microsoft YaHei" charset="-122"/>
                <a:cs typeface="Microsoft YaHei" charset="-122"/>
              </a:rPr>
              <a:t>折杨柳歌</a:t>
            </a:r>
            <a:r>
              <a:rPr lang="en-US" altLang="zh-CN" sz="2400" dirty="0">
                <a:latin typeface="Microsoft YaHei" charset="-122"/>
                <a:ea typeface="Microsoft YaHei" charset="-122"/>
                <a:cs typeface="Microsoft YaHei" charset="-122"/>
              </a:rPr>
              <a:t>》</a:t>
            </a:r>
          </a:p>
          <a:p>
            <a:pPr>
              <a:lnSpc>
                <a:spcPct val="150000"/>
              </a:lnSpc>
            </a:pPr>
            <a:r>
              <a:rPr lang="en-US" altLang="zh-CN" sz="2400" dirty="0">
                <a:latin typeface="Microsoft YaHei" charset="-122"/>
                <a:ea typeface="Microsoft YaHei" charset="-122"/>
                <a:cs typeface="Microsoft YaHei" charset="-122"/>
              </a:rPr>
              <a:t>C:《</a:t>
            </a:r>
            <a:r>
              <a:rPr lang="zh-CN" altLang="en-US" sz="2400" dirty="0">
                <a:latin typeface="Microsoft YaHei" charset="-122"/>
                <a:ea typeface="Microsoft YaHei" charset="-122"/>
                <a:cs typeface="Microsoft YaHei" charset="-122"/>
              </a:rPr>
              <a:t>西洲曲</a:t>
            </a:r>
            <a:r>
              <a:rPr lang="en-US" altLang="zh-CN" sz="2400" dirty="0">
                <a:latin typeface="Microsoft YaHei" charset="-122"/>
                <a:ea typeface="Microsoft YaHei" charset="-122"/>
                <a:cs typeface="Microsoft YaHei" charset="-122"/>
              </a:rPr>
              <a:t>》 </a:t>
            </a:r>
          </a:p>
          <a:p>
            <a:pPr>
              <a:lnSpc>
                <a:spcPct val="150000"/>
              </a:lnSpc>
            </a:pPr>
            <a:r>
              <a:rPr lang="en-US" altLang="zh-CN" sz="2400" dirty="0">
                <a:solidFill>
                  <a:srgbClr val="FF0000"/>
                </a:solidFill>
                <a:latin typeface="Microsoft YaHei" charset="-122"/>
                <a:ea typeface="Microsoft YaHei" charset="-122"/>
                <a:cs typeface="Microsoft YaHei" charset="-122"/>
              </a:rPr>
              <a:t>D:《</a:t>
            </a:r>
            <a:r>
              <a:rPr lang="zh-CN" altLang="en-US" sz="2400" dirty="0">
                <a:solidFill>
                  <a:srgbClr val="FF0000"/>
                </a:solidFill>
                <a:latin typeface="Microsoft YaHei" charset="-122"/>
                <a:ea typeface="Microsoft YaHei" charset="-122"/>
                <a:cs typeface="Microsoft YaHei" charset="-122"/>
              </a:rPr>
              <a:t>孔雀东南飞</a:t>
            </a:r>
            <a:r>
              <a:rPr lang="en-US" altLang="zh-CN" sz="2400" dirty="0">
                <a:solidFill>
                  <a:srgbClr val="FF0000"/>
                </a:solidFill>
                <a:latin typeface="Microsoft YaHei" charset="-122"/>
                <a:ea typeface="Microsoft YaHei" charset="-122"/>
                <a:cs typeface="Microsoft YaHei" charset="-122"/>
              </a:rPr>
              <a:t>》</a:t>
            </a:r>
          </a:p>
        </p:txBody>
      </p:sp>
      <p:sp>
        <p:nvSpPr>
          <p:cNvPr id="3" name="文本框 2"/>
          <p:cNvSpPr txBox="1"/>
          <p:nvPr/>
        </p:nvSpPr>
        <p:spPr>
          <a:xfrm>
            <a:off x="657726" y="417095"/>
            <a:ext cx="2791327" cy="461665"/>
          </a:xfrm>
          <a:prstGeom prst="rect">
            <a:avLst/>
          </a:prstGeom>
          <a:noFill/>
        </p:spPr>
        <p:txBody>
          <a:bodyPr wrap="square" rtlCol="0">
            <a:spAutoFit/>
          </a:bodyPr>
          <a:lstStyle/>
          <a:p>
            <a:r>
              <a:rPr kumimoji="1" lang="zh-CN" altLang="en-US" sz="2400" dirty="0" smtClean="0">
                <a:latin typeface="Microsoft YaHei" charset="-122"/>
                <a:ea typeface="Microsoft YaHei" charset="-122"/>
                <a:cs typeface="Microsoft YaHei" charset="-122"/>
              </a:rPr>
              <a:t>随堂练习</a:t>
            </a:r>
            <a:endParaRPr kumimoji="1" lang="zh-CN" altLang="en-US" sz="24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574047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81727" y="1723527"/>
            <a:ext cx="9176084" cy="2797048"/>
          </a:xfrm>
          <a:prstGeom prst="rect">
            <a:avLst/>
          </a:prstGeom>
        </p:spPr>
        <p:txBody>
          <a:bodyPr wrap="square">
            <a:spAutoFit/>
          </a:bodyPr>
          <a:lstStyle/>
          <a:p>
            <a:pPr>
              <a:lnSpc>
                <a:spcPct val="150000"/>
              </a:lnSpc>
            </a:pPr>
            <a:r>
              <a:rPr lang="zh-CN" altLang="en-US" sz="2400" dirty="0">
                <a:latin typeface="Microsoft YaHei" charset="-122"/>
                <a:ea typeface="Microsoft YaHei" charset="-122"/>
                <a:cs typeface="Microsoft YaHei" charset="-122"/>
              </a:rPr>
              <a:t>在公元</a:t>
            </a:r>
            <a:r>
              <a:rPr lang="en-US" altLang="zh-CN" sz="2400" dirty="0">
                <a:latin typeface="Microsoft YaHei" charset="-122"/>
                <a:ea typeface="Microsoft YaHei" charset="-122"/>
                <a:cs typeface="Microsoft YaHei" charset="-122"/>
              </a:rPr>
              <a:t>2</a:t>
            </a:r>
            <a:r>
              <a:rPr lang="zh-CN" altLang="en-US" sz="2400" dirty="0">
                <a:latin typeface="Microsoft YaHei" charset="-122"/>
                <a:ea typeface="Microsoft YaHei" charset="-122"/>
                <a:cs typeface="Microsoft YaHei" charset="-122"/>
              </a:rPr>
              <a:t>世纪的三国时代出现的中国第一本古代笑话专集是（ </a:t>
            </a:r>
            <a:r>
              <a:rPr lang="zh-CN" altLang="en-US" sz="2400" dirty="0" smtClean="0">
                <a:latin typeface="Microsoft YaHei" charset="-122"/>
                <a:ea typeface="Microsoft YaHei" charset="-122"/>
                <a:cs typeface="Microsoft YaHei" charset="-122"/>
              </a:rPr>
              <a:t>）</a:t>
            </a:r>
            <a:endParaRPr lang="zh-CN" altLang="en-US" sz="2400" dirty="0">
              <a:latin typeface="Microsoft YaHei" charset="-122"/>
              <a:ea typeface="Microsoft YaHei" charset="-122"/>
              <a:cs typeface="Microsoft YaHei" charset="-122"/>
            </a:endParaRPr>
          </a:p>
          <a:p>
            <a:pPr>
              <a:lnSpc>
                <a:spcPct val="150000"/>
              </a:lnSpc>
            </a:pPr>
            <a:r>
              <a:rPr lang="en-US" altLang="zh-CN" sz="2400" dirty="0">
                <a:latin typeface="Microsoft YaHei" charset="-122"/>
                <a:ea typeface="Microsoft YaHei" charset="-122"/>
                <a:cs typeface="Microsoft YaHei" charset="-122"/>
              </a:rPr>
              <a:t>A:《</a:t>
            </a:r>
            <a:r>
              <a:rPr lang="zh-CN" altLang="en-US" sz="2400" dirty="0">
                <a:latin typeface="Microsoft YaHei" charset="-122"/>
                <a:ea typeface="Microsoft YaHei" charset="-122"/>
                <a:cs typeface="Microsoft YaHei" charset="-122"/>
              </a:rPr>
              <a:t>诗经</a:t>
            </a:r>
            <a:r>
              <a:rPr lang="en-US" altLang="zh-CN" sz="2400" dirty="0">
                <a:latin typeface="Microsoft YaHei" charset="-122"/>
                <a:ea typeface="Microsoft YaHei" charset="-122"/>
                <a:cs typeface="Microsoft YaHei" charset="-122"/>
              </a:rPr>
              <a:t>》 </a:t>
            </a:r>
          </a:p>
          <a:p>
            <a:pPr>
              <a:lnSpc>
                <a:spcPct val="150000"/>
              </a:lnSpc>
            </a:pPr>
            <a:r>
              <a:rPr lang="en-US" altLang="zh-CN" sz="2400" dirty="0">
                <a:latin typeface="Microsoft YaHei" charset="-122"/>
                <a:ea typeface="Microsoft YaHei" charset="-122"/>
                <a:cs typeface="Microsoft YaHei" charset="-122"/>
              </a:rPr>
              <a:t>B:《</a:t>
            </a:r>
            <a:r>
              <a:rPr lang="zh-CN" altLang="en-US" sz="2400" dirty="0">
                <a:latin typeface="Microsoft YaHei" charset="-122"/>
                <a:ea typeface="Microsoft YaHei" charset="-122"/>
                <a:cs typeface="Microsoft YaHei" charset="-122"/>
              </a:rPr>
              <a:t>山海经</a:t>
            </a:r>
            <a:r>
              <a:rPr lang="en-US" altLang="zh-CN" sz="2400" dirty="0">
                <a:latin typeface="Microsoft YaHei" charset="-122"/>
                <a:ea typeface="Microsoft YaHei" charset="-122"/>
                <a:cs typeface="Microsoft YaHei" charset="-122"/>
              </a:rPr>
              <a:t>》 </a:t>
            </a:r>
          </a:p>
          <a:p>
            <a:pPr>
              <a:lnSpc>
                <a:spcPct val="150000"/>
              </a:lnSpc>
            </a:pPr>
            <a:r>
              <a:rPr lang="en-US" altLang="zh-CN" sz="2400" dirty="0">
                <a:latin typeface="Microsoft YaHei" charset="-122"/>
                <a:ea typeface="Microsoft YaHei" charset="-122"/>
                <a:cs typeface="Microsoft YaHei" charset="-122"/>
              </a:rPr>
              <a:t>C:《</a:t>
            </a:r>
            <a:r>
              <a:rPr lang="zh-CN" altLang="en-US" sz="2400" dirty="0">
                <a:latin typeface="Microsoft YaHei" charset="-122"/>
                <a:ea typeface="Microsoft YaHei" charset="-122"/>
                <a:cs typeface="Microsoft YaHei" charset="-122"/>
              </a:rPr>
              <a:t>中国民歌</a:t>
            </a:r>
            <a:r>
              <a:rPr lang="en-US" altLang="zh-CN" sz="2400" dirty="0">
                <a:latin typeface="Microsoft YaHei" charset="-122"/>
                <a:ea typeface="Microsoft YaHei" charset="-122"/>
                <a:cs typeface="Microsoft YaHei" charset="-122"/>
              </a:rPr>
              <a:t>》</a:t>
            </a:r>
          </a:p>
          <a:p>
            <a:pPr>
              <a:lnSpc>
                <a:spcPct val="150000"/>
              </a:lnSpc>
            </a:pPr>
            <a:r>
              <a:rPr lang="en-US" altLang="zh-CN" sz="2400" dirty="0">
                <a:latin typeface="Microsoft YaHei" charset="-122"/>
                <a:ea typeface="Microsoft YaHei" charset="-122"/>
                <a:cs typeface="Microsoft YaHei" charset="-122"/>
              </a:rPr>
              <a:t>D:《</a:t>
            </a:r>
            <a:r>
              <a:rPr lang="zh-CN" altLang="en-US" sz="2400" dirty="0">
                <a:latin typeface="Microsoft YaHei" charset="-122"/>
                <a:ea typeface="Microsoft YaHei" charset="-122"/>
                <a:cs typeface="Microsoft YaHei" charset="-122"/>
              </a:rPr>
              <a:t>笑林</a:t>
            </a:r>
            <a:r>
              <a:rPr lang="en-US" altLang="zh-CN" sz="2400" dirty="0">
                <a:latin typeface="Microsoft YaHei" charset="-122"/>
                <a:ea typeface="Microsoft YaHei" charset="-122"/>
                <a:cs typeface="Microsoft YaHei" charset="-122"/>
              </a:rPr>
              <a:t>》</a:t>
            </a:r>
          </a:p>
        </p:txBody>
      </p:sp>
      <p:sp>
        <p:nvSpPr>
          <p:cNvPr id="3" name="文本框 2"/>
          <p:cNvSpPr txBox="1"/>
          <p:nvPr/>
        </p:nvSpPr>
        <p:spPr>
          <a:xfrm>
            <a:off x="657726" y="417095"/>
            <a:ext cx="2791327" cy="461665"/>
          </a:xfrm>
          <a:prstGeom prst="rect">
            <a:avLst/>
          </a:prstGeom>
          <a:noFill/>
        </p:spPr>
        <p:txBody>
          <a:bodyPr wrap="square" rtlCol="0">
            <a:spAutoFit/>
          </a:bodyPr>
          <a:lstStyle/>
          <a:p>
            <a:r>
              <a:rPr kumimoji="1" lang="zh-CN" altLang="en-US" sz="2400" dirty="0" smtClean="0">
                <a:latin typeface="Microsoft YaHei" charset="-122"/>
                <a:ea typeface="Microsoft YaHei" charset="-122"/>
                <a:cs typeface="Microsoft YaHei" charset="-122"/>
              </a:rPr>
              <a:t>随堂练习</a:t>
            </a:r>
            <a:endParaRPr kumimoji="1" lang="zh-CN" altLang="en-US" sz="24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4984308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81727" y="1723527"/>
            <a:ext cx="9176084" cy="2862322"/>
          </a:xfrm>
          <a:prstGeom prst="rect">
            <a:avLst/>
          </a:prstGeom>
        </p:spPr>
        <p:txBody>
          <a:bodyPr wrap="square">
            <a:spAutoFit/>
          </a:bodyPr>
          <a:lstStyle/>
          <a:p>
            <a:pPr>
              <a:lnSpc>
                <a:spcPct val="150000"/>
              </a:lnSpc>
            </a:pPr>
            <a:r>
              <a:rPr lang="zh-CN" altLang="en-US" sz="2400" dirty="0">
                <a:latin typeface="Microsoft YaHei" charset="-122"/>
                <a:ea typeface="Microsoft YaHei" charset="-122"/>
                <a:cs typeface="Microsoft YaHei" charset="-122"/>
              </a:rPr>
              <a:t>在公元</a:t>
            </a:r>
            <a:r>
              <a:rPr lang="en-US" altLang="zh-CN" sz="2400" dirty="0">
                <a:latin typeface="Microsoft YaHei" charset="-122"/>
                <a:ea typeface="Microsoft YaHei" charset="-122"/>
                <a:cs typeface="Microsoft YaHei" charset="-122"/>
              </a:rPr>
              <a:t>2</a:t>
            </a:r>
            <a:r>
              <a:rPr lang="zh-CN" altLang="en-US" sz="2400" dirty="0">
                <a:latin typeface="Microsoft YaHei" charset="-122"/>
                <a:ea typeface="Microsoft YaHei" charset="-122"/>
                <a:cs typeface="Microsoft YaHei" charset="-122"/>
              </a:rPr>
              <a:t>世纪的三国时代出现的中国第一本古代笑话专集是（ </a:t>
            </a:r>
            <a:r>
              <a:rPr lang="zh-CN" altLang="en-US" sz="2400" dirty="0" smtClean="0">
                <a:latin typeface="Microsoft YaHei" charset="-122"/>
                <a:ea typeface="Microsoft YaHei" charset="-122"/>
                <a:cs typeface="Microsoft YaHei" charset="-122"/>
              </a:rPr>
              <a:t>）</a:t>
            </a:r>
            <a:endParaRPr lang="zh-CN" altLang="en-US" sz="2400" dirty="0">
              <a:latin typeface="Microsoft YaHei" charset="-122"/>
              <a:ea typeface="Microsoft YaHei" charset="-122"/>
              <a:cs typeface="Microsoft YaHei" charset="-122"/>
            </a:endParaRPr>
          </a:p>
          <a:p>
            <a:pPr>
              <a:lnSpc>
                <a:spcPct val="150000"/>
              </a:lnSpc>
            </a:pPr>
            <a:r>
              <a:rPr lang="en-US" altLang="zh-CN" sz="2400" dirty="0">
                <a:latin typeface="Microsoft YaHei" charset="-122"/>
                <a:ea typeface="Microsoft YaHei" charset="-122"/>
                <a:cs typeface="Microsoft YaHei" charset="-122"/>
              </a:rPr>
              <a:t>A:《</a:t>
            </a:r>
            <a:r>
              <a:rPr lang="zh-CN" altLang="en-US" sz="2400" dirty="0">
                <a:latin typeface="Microsoft YaHei" charset="-122"/>
                <a:ea typeface="Microsoft YaHei" charset="-122"/>
                <a:cs typeface="Microsoft YaHei" charset="-122"/>
              </a:rPr>
              <a:t>诗经</a:t>
            </a:r>
            <a:r>
              <a:rPr lang="en-US" altLang="zh-CN" sz="2400" dirty="0">
                <a:latin typeface="Microsoft YaHei" charset="-122"/>
                <a:ea typeface="Microsoft YaHei" charset="-122"/>
                <a:cs typeface="Microsoft YaHei" charset="-122"/>
              </a:rPr>
              <a:t>》 </a:t>
            </a:r>
          </a:p>
          <a:p>
            <a:pPr>
              <a:lnSpc>
                <a:spcPct val="150000"/>
              </a:lnSpc>
            </a:pPr>
            <a:r>
              <a:rPr lang="en-US" altLang="zh-CN" sz="2400" dirty="0">
                <a:latin typeface="Microsoft YaHei" charset="-122"/>
                <a:ea typeface="Microsoft YaHei" charset="-122"/>
                <a:cs typeface="Microsoft YaHei" charset="-122"/>
              </a:rPr>
              <a:t>B:《</a:t>
            </a:r>
            <a:r>
              <a:rPr lang="zh-CN" altLang="en-US" sz="2400" dirty="0">
                <a:latin typeface="Microsoft YaHei" charset="-122"/>
                <a:ea typeface="Microsoft YaHei" charset="-122"/>
                <a:cs typeface="Microsoft YaHei" charset="-122"/>
              </a:rPr>
              <a:t>山海经</a:t>
            </a:r>
            <a:r>
              <a:rPr lang="en-US" altLang="zh-CN" sz="2400" dirty="0">
                <a:latin typeface="Microsoft YaHei" charset="-122"/>
                <a:ea typeface="Microsoft YaHei" charset="-122"/>
                <a:cs typeface="Microsoft YaHei" charset="-122"/>
              </a:rPr>
              <a:t>》 </a:t>
            </a:r>
          </a:p>
          <a:p>
            <a:pPr>
              <a:lnSpc>
                <a:spcPct val="150000"/>
              </a:lnSpc>
            </a:pPr>
            <a:r>
              <a:rPr lang="en-US" altLang="zh-CN" sz="2400" dirty="0">
                <a:latin typeface="Microsoft YaHei" charset="-122"/>
                <a:ea typeface="Microsoft YaHei" charset="-122"/>
                <a:cs typeface="Microsoft YaHei" charset="-122"/>
              </a:rPr>
              <a:t>C:《</a:t>
            </a:r>
            <a:r>
              <a:rPr lang="zh-CN" altLang="en-US" sz="2400" dirty="0">
                <a:latin typeface="Microsoft YaHei" charset="-122"/>
                <a:ea typeface="Microsoft YaHei" charset="-122"/>
                <a:cs typeface="Microsoft YaHei" charset="-122"/>
              </a:rPr>
              <a:t>中国民歌</a:t>
            </a:r>
            <a:r>
              <a:rPr lang="en-US" altLang="zh-CN" sz="2400" dirty="0">
                <a:latin typeface="Microsoft YaHei" charset="-122"/>
                <a:ea typeface="Microsoft YaHei" charset="-122"/>
                <a:cs typeface="Microsoft YaHei" charset="-122"/>
              </a:rPr>
              <a:t>》</a:t>
            </a:r>
          </a:p>
          <a:p>
            <a:pPr>
              <a:lnSpc>
                <a:spcPct val="150000"/>
              </a:lnSpc>
            </a:pPr>
            <a:r>
              <a:rPr lang="en-US" altLang="zh-CN" sz="2400" dirty="0">
                <a:solidFill>
                  <a:srgbClr val="FF0000"/>
                </a:solidFill>
                <a:latin typeface="Microsoft YaHei" charset="-122"/>
                <a:ea typeface="Microsoft YaHei" charset="-122"/>
                <a:cs typeface="Microsoft YaHei" charset="-122"/>
              </a:rPr>
              <a:t>D:《</a:t>
            </a:r>
            <a:r>
              <a:rPr lang="zh-CN" altLang="en-US" sz="2400" dirty="0">
                <a:solidFill>
                  <a:srgbClr val="FF0000"/>
                </a:solidFill>
                <a:latin typeface="Microsoft YaHei" charset="-122"/>
                <a:ea typeface="Microsoft YaHei" charset="-122"/>
                <a:cs typeface="Microsoft YaHei" charset="-122"/>
              </a:rPr>
              <a:t>笑林</a:t>
            </a:r>
            <a:r>
              <a:rPr lang="en-US" altLang="zh-CN" sz="2400" dirty="0">
                <a:solidFill>
                  <a:srgbClr val="FF0000"/>
                </a:solidFill>
                <a:latin typeface="Microsoft YaHei" charset="-122"/>
                <a:ea typeface="Microsoft YaHei" charset="-122"/>
                <a:cs typeface="Microsoft YaHei" charset="-122"/>
              </a:rPr>
              <a:t>》</a:t>
            </a:r>
          </a:p>
        </p:txBody>
      </p:sp>
      <p:sp>
        <p:nvSpPr>
          <p:cNvPr id="3" name="文本框 2"/>
          <p:cNvSpPr txBox="1"/>
          <p:nvPr/>
        </p:nvSpPr>
        <p:spPr>
          <a:xfrm>
            <a:off x="657726" y="417095"/>
            <a:ext cx="2791327" cy="461665"/>
          </a:xfrm>
          <a:prstGeom prst="rect">
            <a:avLst/>
          </a:prstGeom>
          <a:noFill/>
        </p:spPr>
        <p:txBody>
          <a:bodyPr wrap="square" rtlCol="0">
            <a:spAutoFit/>
          </a:bodyPr>
          <a:lstStyle/>
          <a:p>
            <a:r>
              <a:rPr kumimoji="1" lang="zh-CN" altLang="en-US" sz="2400" dirty="0" smtClean="0">
                <a:latin typeface="Microsoft YaHei" charset="-122"/>
                <a:ea typeface="Microsoft YaHei" charset="-122"/>
                <a:cs typeface="Microsoft YaHei" charset="-122"/>
              </a:rPr>
              <a:t>随堂练习</a:t>
            </a:r>
            <a:endParaRPr kumimoji="1" lang="zh-CN" altLang="en-US" sz="24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481048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89509" y="1369383"/>
            <a:ext cx="686943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mn-cs"/>
              </a:rPr>
              <a:t>16.1.1</a:t>
            </a:r>
            <a:r>
              <a:rPr kumimoji="0" lang="zh-CN" altLang="en-US" sz="24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mn-cs"/>
              </a:rPr>
              <a:t>幻想</a:t>
            </a:r>
            <a:r>
              <a:rPr kumimoji="0" lang="zh-CN" altLang="en-US" sz="24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rPr>
              <a:t>故事《张打鹌鹑李钓鱼》鉴赏</a:t>
            </a:r>
          </a:p>
        </p:txBody>
      </p:sp>
      <p:sp>
        <p:nvSpPr>
          <p:cNvPr id="23" name="五边形 22"/>
          <p:cNvSpPr/>
          <p:nvPr/>
        </p:nvSpPr>
        <p:spPr>
          <a:xfrm flipH="1">
            <a:off x="4922456" y="487557"/>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简答</a:t>
            </a:r>
          </a:p>
        </p:txBody>
      </p:sp>
      <p:sp>
        <p:nvSpPr>
          <p:cNvPr id="4" name="文本框 3"/>
          <p:cNvSpPr txBox="1"/>
          <p:nvPr/>
        </p:nvSpPr>
        <p:spPr>
          <a:xfrm>
            <a:off x="389509" y="2377948"/>
            <a:ext cx="9065895" cy="2306955"/>
          </a:xfrm>
          <a:prstGeom prst="rect">
            <a:avLst/>
          </a:prstGeom>
          <a:noFill/>
        </p:spPr>
        <p:txBody>
          <a:bodyPr wrap="squar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1.故事情节曲折生动，引人</a:t>
            </a: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mn-cs"/>
                <a:sym typeface="+mn-ea"/>
              </a:rPr>
              <a:t>入胜；</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2.幻想与实际巧妙</a:t>
            </a: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mn-cs"/>
                <a:sym typeface="+mn-ea"/>
              </a:rPr>
              <a:t>融合；</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3.粗细结合，简洁明快的</a:t>
            </a: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mn-cs"/>
                <a:sym typeface="+mn-ea"/>
              </a:rPr>
              <a:t>语言风格；</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4.塑造了一位富有光彩的“女强人”</a:t>
            </a: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mn-cs"/>
                <a:sym typeface="+mn-ea"/>
              </a:rPr>
              <a:t>形象。</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sp>
        <p:nvSpPr>
          <p:cNvPr id="24" name="五边形 23"/>
          <p:cNvSpPr/>
          <p:nvPr/>
        </p:nvSpPr>
        <p:spPr>
          <a:xfrm flipH="1">
            <a:off x="7090476" y="487557"/>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sp>
        <p:nvSpPr>
          <p:cNvPr id="7" name="文本框 6"/>
          <p:cNvSpPr txBox="1"/>
          <p:nvPr/>
        </p:nvSpPr>
        <p:spPr>
          <a:xfrm>
            <a:off x="389509" y="482196"/>
            <a:ext cx="686943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mn-cs"/>
              </a:rPr>
              <a:t>16.1</a:t>
            </a:r>
            <a:r>
              <a:rPr kumimoji="0" lang="zh-CN" altLang="en-US" sz="2800" b="1" i="0" u="none" strike="noStrike" kern="1200" cap="none" spc="0" normalizeH="0" noProof="0" dirty="0" smtClean="0">
                <a:ln>
                  <a:noFill/>
                </a:ln>
                <a:solidFill>
                  <a:srgbClr val="0070C0"/>
                </a:solidFill>
                <a:effectLst/>
                <a:uLnTx/>
                <a:uFillTx/>
                <a:latin typeface="微软雅黑" panose="020B0503020204020204" charset="-122"/>
                <a:ea typeface="微软雅黑" panose="020B0503020204020204" charset="-122"/>
                <a:cs typeface="+mn-cs"/>
              </a:rPr>
              <a:t>    民间文学的</a:t>
            </a:r>
            <a:r>
              <a:rPr kumimoji="0" lang="zh-CN" altLang="en-US" sz="28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mn-cs"/>
              </a:rPr>
              <a:t>鉴赏</a:t>
            </a:r>
            <a:endPar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endParaRPr>
          </a:p>
        </p:txBody>
      </p:sp>
      <p:pic>
        <p:nvPicPr>
          <p:cNvPr id="3" name="图片 2"/>
          <p:cNvPicPr>
            <a:picLocks noChangeAspect="1"/>
          </p:cNvPicPr>
          <p:nvPr/>
        </p:nvPicPr>
        <p:blipFill>
          <a:blip r:embed="rId3"/>
          <a:stretch>
            <a:fillRect/>
          </a:stretch>
        </p:blipFill>
        <p:spPr>
          <a:xfrm>
            <a:off x="9022448" y="0"/>
            <a:ext cx="3169552" cy="1564105"/>
          </a:xfrm>
          <a:prstGeom prst="rect">
            <a:avLst/>
          </a:prstGeom>
        </p:spPr>
      </p:pic>
    </p:spTree>
    <p:custDataLst>
      <p:tags r:id="rId1"/>
    </p:custDataLst>
    <p:extLst>
      <p:ext uri="{BB962C8B-B14F-4D97-AF65-F5344CB8AC3E}">
        <p14:creationId xmlns:p14="http://schemas.microsoft.com/office/powerpoint/2010/main" val="190712614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81727" y="1723527"/>
            <a:ext cx="8213558" cy="2797048"/>
          </a:xfrm>
          <a:prstGeom prst="rect">
            <a:avLst/>
          </a:prstGeom>
        </p:spPr>
        <p:txBody>
          <a:bodyPr wrap="square">
            <a:spAutoFit/>
          </a:bodyPr>
          <a:lstStyle/>
          <a:p>
            <a:pPr>
              <a:lnSpc>
                <a:spcPct val="150000"/>
              </a:lnSpc>
            </a:pPr>
            <a:r>
              <a:rPr lang="zh-CN" altLang="en-US" sz="2400" dirty="0">
                <a:latin typeface="Microsoft YaHei" charset="-122"/>
                <a:ea typeface="Microsoft YaHei" charset="-122"/>
                <a:cs typeface="Microsoft YaHei" charset="-122"/>
              </a:rPr>
              <a:t>南朝乐府民歌共四百多首，主要保存在（ </a:t>
            </a:r>
            <a:r>
              <a:rPr lang="zh-CN" altLang="en-US" sz="2400" dirty="0" smtClean="0">
                <a:latin typeface="Microsoft YaHei" charset="-122"/>
                <a:ea typeface="Microsoft YaHei" charset="-122"/>
                <a:cs typeface="Microsoft YaHei" charset="-122"/>
              </a:rPr>
              <a:t>）</a:t>
            </a:r>
            <a:endParaRPr lang="zh-CN" altLang="en-US" sz="2400" dirty="0">
              <a:latin typeface="Microsoft YaHei" charset="-122"/>
              <a:ea typeface="Microsoft YaHei" charset="-122"/>
              <a:cs typeface="Microsoft YaHei" charset="-122"/>
            </a:endParaRPr>
          </a:p>
          <a:p>
            <a:pPr>
              <a:lnSpc>
                <a:spcPct val="150000"/>
              </a:lnSpc>
            </a:pPr>
            <a:r>
              <a:rPr lang="en-US" altLang="zh-CN" sz="2400" dirty="0">
                <a:latin typeface="Microsoft YaHei" charset="-122"/>
                <a:ea typeface="Microsoft YaHei" charset="-122"/>
                <a:cs typeface="Microsoft YaHei" charset="-122"/>
              </a:rPr>
              <a:t>A:《</a:t>
            </a:r>
            <a:r>
              <a:rPr lang="zh-CN" altLang="en-US" sz="2400" dirty="0">
                <a:latin typeface="Microsoft YaHei" charset="-122"/>
                <a:ea typeface="Microsoft YaHei" charset="-122"/>
                <a:cs typeface="Microsoft YaHei" charset="-122"/>
              </a:rPr>
              <a:t>乐府诗集</a:t>
            </a:r>
            <a:r>
              <a:rPr lang="en-US" altLang="zh-CN" sz="2400" dirty="0">
                <a:latin typeface="Microsoft YaHei" charset="-122"/>
                <a:ea typeface="Microsoft YaHei" charset="-122"/>
                <a:cs typeface="Microsoft YaHei" charset="-122"/>
              </a:rPr>
              <a:t>》 </a:t>
            </a:r>
          </a:p>
          <a:p>
            <a:pPr>
              <a:lnSpc>
                <a:spcPct val="150000"/>
              </a:lnSpc>
            </a:pPr>
            <a:r>
              <a:rPr lang="en-US" altLang="zh-CN" sz="2400" dirty="0">
                <a:latin typeface="Microsoft YaHei" charset="-122"/>
                <a:ea typeface="Microsoft YaHei" charset="-122"/>
                <a:cs typeface="Microsoft YaHei" charset="-122"/>
              </a:rPr>
              <a:t>B:《</a:t>
            </a:r>
            <a:r>
              <a:rPr lang="zh-CN" altLang="en-US" sz="2400" dirty="0">
                <a:latin typeface="Microsoft YaHei" charset="-122"/>
                <a:ea typeface="Microsoft YaHei" charset="-122"/>
                <a:cs typeface="Microsoft YaHei" charset="-122"/>
              </a:rPr>
              <a:t>诗经</a:t>
            </a:r>
            <a:r>
              <a:rPr lang="en-US" altLang="zh-CN" sz="2400" dirty="0">
                <a:latin typeface="Microsoft YaHei" charset="-122"/>
                <a:ea typeface="Microsoft YaHei" charset="-122"/>
                <a:cs typeface="Microsoft YaHei" charset="-122"/>
              </a:rPr>
              <a:t>》 </a:t>
            </a:r>
          </a:p>
          <a:p>
            <a:pPr>
              <a:lnSpc>
                <a:spcPct val="150000"/>
              </a:lnSpc>
            </a:pPr>
            <a:r>
              <a:rPr lang="en-US" altLang="zh-CN" sz="2400" dirty="0">
                <a:latin typeface="Microsoft YaHei" charset="-122"/>
                <a:ea typeface="Microsoft YaHei" charset="-122"/>
                <a:cs typeface="Microsoft YaHei" charset="-122"/>
              </a:rPr>
              <a:t>C:《</a:t>
            </a:r>
            <a:r>
              <a:rPr lang="zh-CN" altLang="en-US" sz="2400" dirty="0">
                <a:latin typeface="Microsoft YaHei" charset="-122"/>
                <a:ea typeface="Microsoft YaHei" charset="-122"/>
                <a:cs typeface="Microsoft YaHei" charset="-122"/>
              </a:rPr>
              <a:t>乐府诗集</a:t>
            </a:r>
            <a:r>
              <a:rPr lang="en-US" altLang="zh-CN" sz="2400" dirty="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清商曲辞</a:t>
            </a:r>
            <a:r>
              <a:rPr lang="en-US" altLang="zh-CN" sz="2400" dirty="0">
                <a:latin typeface="Microsoft YaHei" charset="-122"/>
                <a:ea typeface="Microsoft YaHei" charset="-122"/>
                <a:cs typeface="Microsoft YaHei" charset="-122"/>
              </a:rPr>
              <a:t>》 </a:t>
            </a:r>
          </a:p>
          <a:p>
            <a:pPr>
              <a:lnSpc>
                <a:spcPct val="150000"/>
              </a:lnSpc>
            </a:pPr>
            <a:r>
              <a:rPr lang="en-US" altLang="zh-CN" sz="2400" dirty="0">
                <a:latin typeface="Microsoft YaHei" charset="-122"/>
                <a:ea typeface="Microsoft YaHei" charset="-122"/>
                <a:cs typeface="Microsoft YaHei" charset="-122"/>
              </a:rPr>
              <a:t>D:《</a:t>
            </a:r>
            <a:r>
              <a:rPr lang="zh-CN" altLang="en-US" sz="2400" dirty="0">
                <a:latin typeface="Microsoft YaHei" charset="-122"/>
                <a:ea typeface="Microsoft YaHei" charset="-122"/>
                <a:cs typeface="Microsoft YaHei" charset="-122"/>
              </a:rPr>
              <a:t>楚辞</a:t>
            </a:r>
            <a:r>
              <a:rPr lang="en-US" altLang="zh-CN" sz="2400" dirty="0">
                <a:latin typeface="Microsoft YaHei" charset="-122"/>
                <a:ea typeface="Microsoft YaHei" charset="-122"/>
                <a:cs typeface="Microsoft YaHei" charset="-122"/>
              </a:rPr>
              <a:t>》</a:t>
            </a:r>
          </a:p>
        </p:txBody>
      </p:sp>
      <p:sp>
        <p:nvSpPr>
          <p:cNvPr id="3" name="文本框 2"/>
          <p:cNvSpPr txBox="1"/>
          <p:nvPr/>
        </p:nvSpPr>
        <p:spPr>
          <a:xfrm>
            <a:off x="657726" y="417095"/>
            <a:ext cx="2791327" cy="461665"/>
          </a:xfrm>
          <a:prstGeom prst="rect">
            <a:avLst/>
          </a:prstGeom>
          <a:noFill/>
        </p:spPr>
        <p:txBody>
          <a:bodyPr wrap="square" rtlCol="0">
            <a:spAutoFit/>
          </a:bodyPr>
          <a:lstStyle/>
          <a:p>
            <a:r>
              <a:rPr kumimoji="1" lang="zh-CN" altLang="en-US" sz="2400" dirty="0" smtClean="0">
                <a:latin typeface="Microsoft YaHei" charset="-122"/>
                <a:ea typeface="Microsoft YaHei" charset="-122"/>
                <a:cs typeface="Microsoft YaHei" charset="-122"/>
              </a:rPr>
              <a:t>随堂练习</a:t>
            </a:r>
            <a:endParaRPr kumimoji="1" lang="zh-CN" altLang="en-US" sz="24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6710190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81727" y="1723527"/>
            <a:ext cx="8213558" cy="2862322"/>
          </a:xfrm>
          <a:prstGeom prst="rect">
            <a:avLst/>
          </a:prstGeom>
        </p:spPr>
        <p:txBody>
          <a:bodyPr wrap="square">
            <a:spAutoFit/>
          </a:bodyPr>
          <a:lstStyle/>
          <a:p>
            <a:pPr>
              <a:lnSpc>
                <a:spcPct val="150000"/>
              </a:lnSpc>
            </a:pPr>
            <a:r>
              <a:rPr lang="zh-CN" altLang="en-US" sz="2400" dirty="0">
                <a:latin typeface="Microsoft YaHei" charset="-122"/>
                <a:ea typeface="Microsoft YaHei" charset="-122"/>
                <a:cs typeface="Microsoft YaHei" charset="-122"/>
              </a:rPr>
              <a:t>南朝乐府民歌共四百多首，主要保存在（ </a:t>
            </a:r>
            <a:r>
              <a:rPr lang="zh-CN" altLang="en-US" sz="2400" dirty="0" smtClean="0">
                <a:latin typeface="Microsoft YaHei" charset="-122"/>
                <a:ea typeface="Microsoft YaHei" charset="-122"/>
                <a:cs typeface="Microsoft YaHei" charset="-122"/>
              </a:rPr>
              <a:t>）</a:t>
            </a:r>
            <a:endParaRPr lang="zh-CN" altLang="en-US" sz="2400" dirty="0">
              <a:latin typeface="Microsoft YaHei" charset="-122"/>
              <a:ea typeface="Microsoft YaHei" charset="-122"/>
              <a:cs typeface="Microsoft YaHei" charset="-122"/>
            </a:endParaRPr>
          </a:p>
          <a:p>
            <a:pPr>
              <a:lnSpc>
                <a:spcPct val="150000"/>
              </a:lnSpc>
            </a:pPr>
            <a:r>
              <a:rPr lang="en-US" altLang="zh-CN" sz="2400" dirty="0">
                <a:latin typeface="Microsoft YaHei" charset="-122"/>
                <a:ea typeface="Microsoft YaHei" charset="-122"/>
                <a:cs typeface="Microsoft YaHei" charset="-122"/>
              </a:rPr>
              <a:t>A:《</a:t>
            </a:r>
            <a:r>
              <a:rPr lang="zh-CN" altLang="en-US" sz="2400" dirty="0">
                <a:latin typeface="Microsoft YaHei" charset="-122"/>
                <a:ea typeface="Microsoft YaHei" charset="-122"/>
                <a:cs typeface="Microsoft YaHei" charset="-122"/>
              </a:rPr>
              <a:t>乐府诗集</a:t>
            </a:r>
            <a:r>
              <a:rPr lang="en-US" altLang="zh-CN" sz="2400" dirty="0">
                <a:latin typeface="Microsoft YaHei" charset="-122"/>
                <a:ea typeface="Microsoft YaHei" charset="-122"/>
                <a:cs typeface="Microsoft YaHei" charset="-122"/>
              </a:rPr>
              <a:t>》 </a:t>
            </a:r>
          </a:p>
          <a:p>
            <a:pPr>
              <a:lnSpc>
                <a:spcPct val="150000"/>
              </a:lnSpc>
            </a:pPr>
            <a:r>
              <a:rPr lang="en-US" altLang="zh-CN" sz="2400" dirty="0">
                <a:latin typeface="Microsoft YaHei" charset="-122"/>
                <a:ea typeface="Microsoft YaHei" charset="-122"/>
                <a:cs typeface="Microsoft YaHei" charset="-122"/>
              </a:rPr>
              <a:t>B:《</a:t>
            </a:r>
            <a:r>
              <a:rPr lang="zh-CN" altLang="en-US" sz="2400" dirty="0">
                <a:latin typeface="Microsoft YaHei" charset="-122"/>
                <a:ea typeface="Microsoft YaHei" charset="-122"/>
                <a:cs typeface="Microsoft YaHei" charset="-122"/>
              </a:rPr>
              <a:t>诗经</a:t>
            </a:r>
            <a:r>
              <a:rPr lang="en-US" altLang="zh-CN" sz="2400" dirty="0">
                <a:latin typeface="Microsoft YaHei" charset="-122"/>
                <a:ea typeface="Microsoft YaHei" charset="-122"/>
                <a:cs typeface="Microsoft YaHei" charset="-122"/>
              </a:rPr>
              <a:t>》 </a:t>
            </a:r>
          </a:p>
          <a:p>
            <a:pPr>
              <a:lnSpc>
                <a:spcPct val="150000"/>
              </a:lnSpc>
            </a:pPr>
            <a:r>
              <a:rPr lang="en-US" altLang="zh-CN" sz="2400" dirty="0">
                <a:solidFill>
                  <a:srgbClr val="FF0000"/>
                </a:solidFill>
                <a:latin typeface="Microsoft YaHei" charset="-122"/>
                <a:ea typeface="Microsoft YaHei" charset="-122"/>
                <a:cs typeface="Microsoft YaHei" charset="-122"/>
              </a:rPr>
              <a:t>C:《</a:t>
            </a:r>
            <a:r>
              <a:rPr lang="zh-CN" altLang="en-US" sz="2400" dirty="0">
                <a:solidFill>
                  <a:srgbClr val="FF0000"/>
                </a:solidFill>
                <a:latin typeface="Microsoft YaHei" charset="-122"/>
                <a:ea typeface="Microsoft YaHei" charset="-122"/>
                <a:cs typeface="Microsoft YaHei" charset="-122"/>
              </a:rPr>
              <a:t>乐府诗集</a:t>
            </a:r>
            <a:r>
              <a:rPr lang="en-US" altLang="zh-CN" sz="2400" dirty="0">
                <a:solidFill>
                  <a:srgbClr val="FF0000"/>
                </a:solidFill>
                <a:latin typeface="Microsoft YaHei" charset="-122"/>
                <a:ea typeface="Microsoft YaHei" charset="-122"/>
                <a:cs typeface="Microsoft YaHei" charset="-122"/>
              </a:rPr>
              <a:t>·</a:t>
            </a:r>
            <a:r>
              <a:rPr lang="zh-CN" altLang="en-US" sz="2400" dirty="0">
                <a:solidFill>
                  <a:srgbClr val="FF0000"/>
                </a:solidFill>
                <a:latin typeface="Microsoft YaHei" charset="-122"/>
                <a:ea typeface="Microsoft YaHei" charset="-122"/>
                <a:cs typeface="Microsoft YaHei" charset="-122"/>
              </a:rPr>
              <a:t>清商曲辞</a:t>
            </a:r>
            <a:r>
              <a:rPr lang="en-US" altLang="zh-CN" sz="2400" dirty="0">
                <a:solidFill>
                  <a:srgbClr val="FF0000"/>
                </a:solidFill>
                <a:latin typeface="Microsoft YaHei" charset="-122"/>
                <a:ea typeface="Microsoft YaHei" charset="-122"/>
                <a:cs typeface="Microsoft YaHei" charset="-122"/>
              </a:rPr>
              <a:t>》 </a:t>
            </a:r>
          </a:p>
          <a:p>
            <a:pPr>
              <a:lnSpc>
                <a:spcPct val="150000"/>
              </a:lnSpc>
            </a:pPr>
            <a:r>
              <a:rPr lang="en-US" altLang="zh-CN" sz="2400" dirty="0">
                <a:latin typeface="Microsoft YaHei" charset="-122"/>
                <a:ea typeface="Microsoft YaHei" charset="-122"/>
                <a:cs typeface="Microsoft YaHei" charset="-122"/>
              </a:rPr>
              <a:t>D:《</a:t>
            </a:r>
            <a:r>
              <a:rPr lang="zh-CN" altLang="en-US" sz="2400" dirty="0">
                <a:latin typeface="Microsoft YaHei" charset="-122"/>
                <a:ea typeface="Microsoft YaHei" charset="-122"/>
                <a:cs typeface="Microsoft YaHei" charset="-122"/>
              </a:rPr>
              <a:t>楚辞</a:t>
            </a:r>
            <a:r>
              <a:rPr lang="en-US" altLang="zh-CN" sz="2400" dirty="0">
                <a:latin typeface="Microsoft YaHei" charset="-122"/>
                <a:ea typeface="Microsoft YaHei" charset="-122"/>
                <a:cs typeface="Microsoft YaHei" charset="-122"/>
              </a:rPr>
              <a:t>》</a:t>
            </a:r>
          </a:p>
        </p:txBody>
      </p:sp>
      <p:sp>
        <p:nvSpPr>
          <p:cNvPr id="3" name="文本框 2"/>
          <p:cNvSpPr txBox="1"/>
          <p:nvPr/>
        </p:nvSpPr>
        <p:spPr>
          <a:xfrm>
            <a:off x="657726" y="417095"/>
            <a:ext cx="2791327" cy="461665"/>
          </a:xfrm>
          <a:prstGeom prst="rect">
            <a:avLst/>
          </a:prstGeom>
          <a:noFill/>
        </p:spPr>
        <p:txBody>
          <a:bodyPr wrap="square" rtlCol="0">
            <a:spAutoFit/>
          </a:bodyPr>
          <a:lstStyle/>
          <a:p>
            <a:r>
              <a:rPr kumimoji="1" lang="zh-CN" altLang="en-US" sz="2400" dirty="0" smtClean="0">
                <a:latin typeface="Microsoft YaHei" charset="-122"/>
                <a:ea typeface="Microsoft YaHei" charset="-122"/>
                <a:cs typeface="Microsoft YaHei" charset="-122"/>
              </a:rPr>
              <a:t>随堂练习</a:t>
            </a:r>
            <a:endParaRPr kumimoji="1" lang="zh-CN" altLang="en-US" sz="24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2138850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81727" y="1723527"/>
            <a:ext cx="8213558" cy="3351046"/>
          </a:xfrm>
          <a:prstGeom prst="rect">
            <a:avLst/>
          </a:prstGeom>
        </p:spPr>
        <p:txBody>
          <a:bodyPr wrap="square">
            <a:spAutoFit/>
          </a:bodyPr>
          <a:lstStyle/>
          <a:p>
            <a:pPr>
              <a:lnSpc>
                <a:spcPct val="150000"/>
              </a:lnSpc>
            </a:pPr>
            <a:r>
              <a:rPr lang="zh-CN" altLang="en-US" sz="2400" dirty="0">
                <a:solidFill>
                  <a:srgbClr val="1F2D3D"/>
                </a:solidFill>
                <a:latin typeface="Microsoft YaHei" charset="-122"/>
                <a:ea typeface="Microsoft YaHei" charset="-122"/>
                <a:cs typeface="Microsoft YaHei" charset="-122"/>
              </a:rPr>
              <a:t>魏晋南北朝时期，记载民间文学材料较为丰富的有（ </a:t>
            </a:r>
            <a:r>
              <a:rPr lang="zh-CN" altLang="en-US" sz="2400" dirty="0" smtClean="0">
                <a:solidFill>
                  <a:srgbClr val="1F2D3D"/>
                </a:solidFill>
                <a:latin typeface="Microsoft YaHei" charset="-122"/>
                <a:ea typeface="Microsoft YaHei" charset="-122"/>
                <a:cs typeface="Microsoft YaHei" charset="-122"/>
              </a:rPr>
              <a:t>）</a:t>
            </a:r>
            <a:endParaRPr lang="zh-CN" altLang="en-US" sz="2400" dirty="0">
              <a:solidFill>
                <a:srgbClr val="1F2D3D"/>
              </a:solidFill>
              <a:latin typeface="Microsoft YaHei" charset="-122"/>
              <a:ea typeface="Microsoft YaHei" charset="-122"/>
              <a:cs typeface="Microsoft YaHei" charset="-122"/>
            </a:endParaRPr>
          </a:p>
          <a:p>
            <a:pPr>
              <a:lnSpc>
                <a:spcPct val="150000"/>
              </a:lnSpc>
            </a:pPr>
            <a:r>
              <a:rPr lang="en-US" altLang="zh-CN" sz="2400" dirty="0">
                <a:solidFill>
                  <a:srgbClr val="1F2D3D"/>
                </a:solidFill>
                <a:latin typeface="Microsoft YaHei" charset="-122"/>
                <a:ea typeface="Microsoft YaHei" charset="-122"/>
                <a:cs typeface="Microsoft YaHei" charset="-122"/>
              </a:rPr>
              <a:t>A:</a:t>
            </a:r>
            <a:r>
              <a:rPr lang="zh-CN" altLang="en-US" sz="2400" dirty="0">
                <a:solidFill>
                  <a:srgbClr val="1F2D3D"/>
                </a:solidFill>
                <a:latin typeface="Microsoft YaHei" charset="-122"/>
                <a:ea typeface="Microsoft YaHei" charset="-122"/>
                <a:cs typeface="Microsoft YaHei" charset="-122"/>
              </a:rPr>
              <a:t>干宝</a:t>
            </a:r>
            <a:r>
              <a:rPr lang="en-US" altLang="zh-CN" sz="2400" dirty="0">
                <a:solidFill>
                  <a:srgbClr val="1F2D3D"/>
                </a:solidFill>
                <a:latin typeface="Microsoft YaHei" charset="-122"/>
                <a:ea typeface="Microsoft YaHei" charset="-122"/>
                <a:cs typeface="Microsoft YaHei" charset="-122"/>
              </a:rPr>
              <a:t>《</a:t>
            </a:r>
            <a:r>
              <a:rPr lang="zh-CN" altLang="en-US" sz="2400" dirty="0">
                <a:solidFill>
                  <a:srgbClr val="1F2D3D"/>
                </a:solidFill>
                <a:latin typeface="Microsoft YaHei" charset="-122"/>
                <a:ea typeface="Microsoft YaHei" charset="-122"/>
                <a:cs typeface="Microsoft YaHei" charset="-122"/>
              </a:rPr>
              <a:t>搜神记</a:t>
            </a:r>
            <a:r>
              <a:rPr lang="en-US" altLang="zh-CN" sz="2400" dirty="0">
                <a:solidFill>
                  <a:srgbClr val="1F2D3D"/>
                </a:solidFill>
                <a:latin typeface="Microsoft YaHei" charset="-122"/>
                <a:ea typeface="Microsoft YaHei" charset="-122"/>
                <a:cs typeface="Microsoft YaHei" charset="-122"/>
              </a:rPr>
              <a:t>》 </a:t>
            </a:r>
          </a:p>
          <a:p>
            <a:pPr>
              <a:lnSpc>
                <a:spcPct val="150000"/>
              </a:lnSpc>
            </a:pPr>
            <a:r>
              <a:rPr lang="en-US" altLang="zh-CN" sz="2400" dirty="0">
                <a:solidFill>
                  <a:srgbClr val="1F2D3D"/>
                </a:solidFill>
                <a:latin typeface="Microsoft YaHei" charset="-122"/>
                <a:ea typeface="Microsoft YaHei" charset="-122"/>
                <a:cs typeface="Microsoft YaHei" charset="-122"/>
              </a:rPr>
              <a:t>B:</a:t>
            </a:r>
            <a:r>
              <a:rPr lang="zh-CN" altLang="en-US" sz="2400" dirty="0">
                <a:solidFill>
                  <a:srgbClr val="1F2D3D"/>
                </a:solidFill>
                <a:latin typeface="Microsoft YaHei" charset="-122"/>
                <a:ea typeface="Microsoft YaHei" charset="-122"/>
                <a:cs typeface="Microsoft YaHei" charset="-122"/>
              </a:rPr>
              <a:t>王嘉</a:t>
            </a:r>
            <a:r>
              <a:rPr lang="en-US" altLang="zh-CN" sz="2400" dirty="0">
                <a:solidFill>
                  <a:srgbClr val="1F2D3D"/>
                </a:solidFill>
                <a:latin typeface="Microsoft YaHei" charset="-122"/>
                <a:ea typeface="Microsoft YaHei" charset="-122"/>
                <a:cs typeface="Microsoft YaHei" charset="-122"/>
              </a:rPr>
              <a:t>《</a:t>
            </a:r>
            <a:r>
              <a:rPr lang="zh-CN" altLang="en-US" sz="2400" dirty="0">
                <a:solidFill>
                  <a:srgbClr val="1F2D3D"/>
                </a:solidFill>
                <a:latin typeface="Microsoft YaHei" charset="-122"/>
                <a:ea typeface="Microsoft YaHei" charset="-122"/>
                <a:cs typeface="Microsoft YaHei" charset="-122"/>
              </a:rPr>
              <a:t>拾遗记</a:t>
            </a:r>
            <a:r>
              <a:rPr lang="en-US" altLang="zh-CN" sz="2400" dirty="0">
                <a:solidFill>
                  <a:srgbClr val="1F2D3D"/>
                </a:solidFill>
                <a:latin typeface="Microsoft YaHei" charset="-122"/>
                <a:ea typeface="Microsoft YaHei" charset="-122"/>
                <a:cs typeface="Microsoft YaHei" charset="-122"/>
              </a:rPr>
              <a:t>》</a:t>
            </a:r>
          </a:p>
          <a:p>
            <a:pPr>
              <a:lnSpc>
                <a:spcPct val="150000"/>
              </a:lnSpc>
            </a:pPr>
            <a:r>
              <a:rPr lang="en-US" altLang="zh-CN" sz="2400" dirty="0">
                <a:solidFill>
                  <a:srgbClr val="1F2D3D"/>
                </a:solidFill>
                <a:latin typeface="Microsoft YaHei" charset="-122"/>
                <a:ea typeface="Microsoft YaHei" charset="-122"/>
                <a:cs typeface="Microsoft YaHei" charset="-122"/>
              </a:rPr>
              <a:t>C:</a:t>
            </a:r>
            <a:r>
              <a:rPr lang="zh-CN" altLang="en-US" sz="2400" dirty="0">
                <a:solidFill>
                  <a:srgbClr val="1F2D3D"/>
                </a:solidFill>
                <a:latin typeface="Microsoft YaHei" charset="-122"/>
                <a:ea typeface="Microsoft YaHei" charset="-122"/>
                <a:cs typeface="Microsoft YaHei" charset="-122"/>
              </a:rPr>
              <a:t>任昉</a:t>
            </a:r>
            <a:r>
              <a:rPr lang="en-US" altLang="zh-CN" sz="2400" dirty="0">
                <a:solidFill>
                  <a:srgbClr val="1F2D3D"/>
                </a:solidFill>
                <a:latin typeface="Microsoft YaHei" charset="-122"/>
                <a:ea typeface="Microsoft YaHei" charset="-122"/>
                <a:cs typeface="Microsoft YaHei" charset="-122"/>
              </a:rPr>
              <a:t>《</a:t>
            </a:r>
            <a:r>
              <a:rPr lang="zh-CN" altLang="en-US" sz="2400" dirty="0">
                <a:solidFill>
                  <a:srgbClr val="1F2D3D"/>
                </a:solidFill>
                <a:latin typeface="Microsoft YaHei" charset="-122"/>
                <a:ea typeface="Microsoft YaHei" charset="-122"/>
                <a:cs typeface="Microsoft YaHei" charset="-122"/>
              </a:rPr>
              <a:t>述异记</a:t>
            </a:r>
            <a:r>
              <a:rPr lang="en-US" altLang="zh-CN" sz="2400" dirty="0">
                <a:solidFill>
                  <a:srgbClr val="1F2D3D"/>
                </a:solidFill>
                <a:latin typeface="Microsoft YaHei" charset="-122"/>
                <a:ea typeface="Microsoft YaHei" charset="-122"/>
                <a:cs typeface="Microsoft YaHei" charset="-122"/>
              </a:rPr>
              <a:t>》</a:t>
            </a:r>
          </a:p>
          <a:p>
            <a:pPr>
              <a:lnSpc>
                <a:spcPct val="150000"/>
              </a:lnSpc>
            </a:pPr>
            <a:r>
              <a:rPr lang="en-US" altLang="zh-CN" sz="2400" dirty="0">
                <a:solidFill>
                  <a:srgbClr val="1F2D3D"/>
                </a:solidFill>
                <a:latin typeface="Microsoft YaHei" charset="-122"/>
                <a:ea typeface="Microsoft YaHei" charset="-122"/>
                <a:cs typeface="Microsoft YaHei" charset="-122"/>
              </a:rPr>
              <a:t>D:</a:t>
            </a:r>
            <a:r>
              <a:rPr lang="zh-CN" altLang="en-US" sz="2400" dirty="0">
                <a:solidFill>
                  <a:srgbClr val="1F2D3D"/>
                </a:solidFill>
                <a:latin typeface="Microsoft YaHei" charset="-122"/>
                <a:ea typeface="Microsoft YaHei" charset="-122"/>
                <a:cs typeface="Microsoft YaHei" charset="-122"/>
              </a:rPr>
              <a:t>张华</a:t>
            </a:r>
            <a:r>
              <a:rPr lang="en-US" altLang="zh-CN" sz="2400" dirty="0">
                <a:solidFill>
                  <a:srgbClr val="1F2D3D"/>
                </a:solidFill>
                <a:latin typeface="Microsoft YaHei" charset="-122"/>
                <a:ea typeface="Microsoft YaHei" charset="-122"/>
                <a:cs typeface="Microsoft YaHei" charset="-122"/>
              </a:rPr>
              <a:t>《</a:t>
            </a:r>
            <a:r>
              <a:rPr lang="zh-CN" altLang="en-US" sz="2400" dirty="0">
                <a:solidFill>
                  <a:srgbClr val="1F2D3D"/>
                </a:solidFill>
                <a:latin typeface="Microsoft YaHei" charset="-122"/>
                <a:ea typeface="Microsoft YaHei" charset="-122"/>
                <a:cs typeface="Microsoft YaHei" charset="-122"/>
              </a:rPr>
              <a:t>博物志</a:t>
            </a:r>
            <a:r>
              <a:rPr lang="en-US" altLang="zh-CN" sz="2400" dirty="0">
                <a:solidFill>
                  <a:srgbClr val="1F2D3D"/>
                </a:solidFill>
                <a:latin typeface="Microsoft YaHei" charset="-122"/>
                <a:ea typeface="Microsoft YaHei" charset="-122"/>
                <a:cs typeface="Microsoft YaHei" charset="-122"/>
              </a:rPr>
              <a:t>》 </a:t>
            </a:r>
          </a:p>
          <a:p>
            <a:pPr>
              <a:lnSpc>
                <a:spcPct val="150000"/>
              </a:lnSpc>
            </a:pPr>
            <a:r>
              <a:rPr lang="en-US" altLang="zh-CN" sz="2400" dirty="0">
                <a:solidFill>
                  <a:srgbClr val="1F2D3D"/>
                </a:solidFill>
                <a:latin typeface="Microsoft YaHei" charset="-122"/>
                <a:ea typeface="Microsoft YaHei" charset="-122"/>
                <a:cs typeface="Microsoft YaHei" charset="-122"/>
              </a:rPr>
              <a:t>E:</a:t>
            </a:r>
            <a:r>
              <a:rPr lang="zh-CN" altLang="en-US" sz="2400" dirty="0">
                <a:solidFill>
                  <a:srgbClr val="1F2D3D"/>
                </a:solidFill>
                <a:latin typeface="Microsoft YaHei" charset="-122"/>
                <a:ea typeface="Microsoft YaHei" charset="-122"/>
                <a:cs typeface="Microsoft YaHei" charset="-122"/>
              </a:rPr>
              <a:t>刘敬叔</a:t>
            </a:r>
            <a:r>
              <a:rPr lang="en-US" altLang="zh-CN" sz="2400" dirty="0">
                <a:solidFill>
                  <a:srgbClr val="1F2D3D"/>
                </a:solidFill>
                <a:latin typeface="Microsoft YaHei" charset="-122"/>
                <a:ea typeface="Microsoft YaHei" charset="-122"/>
                <a:cs typeface="Microsoft YaHei" charset="-122"/>
              </a:rPr>
              <a:t>《</a:t>
            </a:r>
            <a:r>
              <a:rPr lang="zh-CN" altLang="en-US" sz="2400" dirty="0">
                <a:solidFill>
                  <a:srgbClr val="1F2D3D"/>
                </a:solidFill>
                <a:latin typeface="Microsoft YaHei" charset="-122"/>
                <a:ea typeface="Microsoft YaHei" charset="-122"/>
                <a:cs typeface="Microsoft YaHei" charset="-122"/>
              </a:rPr>
              <a:t>异苑</a:t>
            </a:r>
            <a:r>
              <a:rPr lang="en-US" altLang="zh-CN" sz="2400" dirty="0">
                <a:solidFill>
                  <a:srgbClr val="1F2D3D"/>
                </a:solidFill>
                <a:latin typeface="Microsoft YaHei" charset="-122"/>
                <a:ea typeface="Microsoft YaHei" charset="-122"/>
                <a:cs typeface="Microsoft YaHei" charset="-122"/>
              </a:rPr>
              <a:t>》</a:t>
            </a:r>
            <a:endParaRPr lang="en-US" altLang="zh-CN" sz="2400" b="0" i="0" dirty="0">
              <a:solidFill>
                <a:srgbClr val="1F2D3D"/>
              </a:solidFill>
              <a:effectLst/>
              <a:latin typeface="Microsoft YaHei" charset="-122"/>
              <a:ea typeface="Microsoft YaHei" charset="-122"/>
              <a:cs typeface="Microsoft YaHei" charset="-122"/>
            </a:endParaRPr>
          </a:p>
        </p:txBody>
      </p:sp>
      <p:sp>
        <p:nvSpPr>
          <p:cNvPr id="3" name="文本框 2"/>
          <p:cNvSpPr txBox="1"/>
          <p:nvPr/>
        </p:nvSpPr>
        <p:spPr>
          <a:xfrm>
            <a:off x="657726" y="417095"/>
            <a:ext cx="2791327" cy="461665"/>
          </a:xfrm>
          <a:prstGeom prst="rect">
            <a:avLst/>
          </a:prstGeom>
          <a:noFill/>
        </p:spPr>
        <p:txBody>
          <a:bodyPr wrap="square" rtlCol="0">
            <a:spAutoFit/>
          </a:bodyPr>
          <a:lstStyle/>
          <a:p>
            <a:r>
              <a:rPr kumimoji="1" lang="zh-CN" altLang="en-US" sz="2400" dirty="0" smtClean="0">
                <a:latin typeface="Microsoft YaHei" charset="-122"/>
                <a:ea typeface="Microsoft YaHei" charset="-122"/>
                <a:cs typeface="Microsoft YaHei" charset="-122"/>
              </a:rPr>
              <a:t>随堂练习</a:t>
            </a:r>
            <a:endParaRPr kumimoji="1" lang="zh-CN" altLang="en-US" sz="24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4491318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81727" y="1723527"/>
            <a:ext cx="8213558" cy="3416320"/>
          </a:xfrm>
          <a:prstGeom prst="rect">
            <a:avLst/>
          </a:prstGeom>
        </p:spPr>
        <p:txBody>
          <a:bodyPr wrap="square">
            <a:spAutoFit/>
          </a:bodyPr>
          <a:lstStyle/>
          <a:p>
            <a:pPr>
              <a:lnSpc>
                <a:spcPct val="150000"/>
              </a:lnSpc>
            </a:pPr>
            <a:r>
              <a:rPr lang="zh-CN" altLang="en-US" sz="2400" dirty="0">
                <a:solidFill>
                  <a:srgbClr val="1F2D3D"/>
                </a:solidFill>
                <a:latin typeface="Microsoft YaHei" charset="-122"/>
                <a:ea typeface="Microsoft YaHei" charset="-122"/>
                <a:cs typeface="Microsoft YaHei" charset="-122"/>
              </a:rPr>
              <a:t>魏晋南北朝时期，记载民间文学材料较为丰富的有（ </a:t>
            </a:r>
            <a:r>
              <a:rPr lang="zh-CN" altLang="en-US" sz="2400" dirty="0" smtClean="0">
                <a:solidFill>
                  <a:srgbClr val="1F2D3D"/>
                </a:solidFill>
                <a:latin typeface="Microsoft YaHei" charset="-122"/>
                <a:ea typeface="Microsoft YaHei" charset="-122"/>
                <a:cs typeface="Microsoft YaHei" charset="-122"/>
              </a:rPr>
              <a:t>）</a:t>
            </a:r>
            <a:endParaRPr lang="zh-CN" altLang="en-US" sz="2400" dirty="0">
              <a:solidFill>
                <a:srgbClr val="1F2D3D"/>
              </a:solidFill>
              <a:latin typeface="Microsoft YaHei" charset="-122"/>
              <a:ea typeface="Microsoft YaHei" charset="-122"/>
              <a:cs typeface="Microsoft YaHei" charset="-122"/>
            </a:endParaRPr>
          </a:p>
          <a:p>
            <a:pPr>
              <a:lnSpc>
                <a:spcPct val="150000"/>
              </a:lnSpc>
            </a:pPr>
            <a:r>
              <a:rPr lang="en-US" altLang="zh-CN" sz="2400" dirty="0">
                <a:solidFill>
                  <a:srgbClr val="FF0000"/>
                </a:solidFill>
                <a:latin typeface="Microsoft YaHei" charset="-122"/>
                <a:ea typeface="Microsoft YaHei" charset="-122"/>
                <a:cs typeface="Microsoft YaHei" charset="-122"/>
              </a:rPr>
              <a:t>A:</a:t>
            </a:r>
            <a:r>
              <a:rPr lang="zh-CN" altLang="en-US" sz="2400" dirty="0">
                <a:solidFill>
                  <a:srgbClr val="FF0000"/>
                </a:solidFill>
                <a:latin typeface="Microsoft YaHei" charset="-122"/>
                <a:ea typeface="Microsoft YaHei" charset="-122"/>
                <a:cs typeface="Microsoft YaHei" charset="-122"/>
              </a:rPr>
              <a:t>干宝</a:t>
            </a:r>
            <a:r>
              <a:rPr lang="en-US" altLang="zh-CN" sz="2400" dirty="0">
                <a:solidFill>
                  <a:srgbClr val="FF0000"/>
                </a:solidFill>
                <a:latin typeface="Microsoft YaHei" charset="-122"/>
                <a:ea typeface="Microsoft YaHei" charset="-122"/>
                <a:cs typeface="Microsoft YaHei" charset="-122"/>
              </a:rPr>
              <a:t>《</a:t>
            </a:r>
            <a:r>
              <a:rPr lang="zh-CN" altLang="en-US" sz="2400" dirty="0">
                <a:solidFill>
                  <a:srgbClr val="FF0000"/>
                </a:solidFill>
                <a:latin typeface="Microsoft YaHei" charset="-122"/>
                <a:ea typeface="Microsoft YaHei" charset="-122"/>
                <a:cs typeface="Microsoft YaHei" charset="-122"/>
              </a:rPr>
              <a:t>搜神记</a:t>
            </a:r>
            <a:r>
              <a:rPr lang="en-US" altLang="zh-CN" sz="2400" dirty="0">
                <a:solidFill>
                  <a:srgbClr val="FF0000"/>
                </a:solidFill>
                <a:latin typeface="Microsoft YaHei" charset="-122"/>
                <a:ea typeface="Microsoft YaHei" charset="-122"/>
                <a:cs typeface="Microsoft YaHei" charset="-122"/>
              </a:rPr>
              <a:t>》 </a:t>
            </a:r>
          </a:p>
          <a:p>
            <a:pPr>
              <a:lnSpc>
                <a:spcPct val="150000"/>
              </a:lnSpc>
            </a:pPr>
            <a:r>
              <a:rPr lang="en-US" altLang="zh-CN" sz="2400" dirty="0">
                <a:solidFill>
                  <a:srgbClr val="FF0000"/>
                </a:solidFill>
                <a:latin typeface="Microsoft YaHei" charset="-122"/>
                <a:ea typeface="Microsoft YaHei" charset="-122"/>
                <a:cs typeface="Microsoft YaHei" charset="-122"/>
              </a:rPr>
              <a:t>B:</a:t>
            </a:r>
            <a:r>
              <a:rPr lang="zh-CN" altLang="en-US" sz="2400" dirty="0">
                <a:solidFill>
                  <a:srgbClr val="FF0000"/>
                </a:solidFill>
                <a:latin typeface="Microsoft YaHei" charset="-122"/>
                <a:ea typeface="Microsoft YaHei" charset="-122"/>
                <a:cs typeface="Microsoft YaHei" charset="-122"/>
              </a:rPr>
              <a:t>王嘉</a:t>
            </a:r>
            <a:r>
              <a:rPr lang="en-US" altLang="zh-CN" sz="2400" dirty="0">
                <a:solidFill>
                  <a:srgbClr val="FF0000"/>
                </a:solidFill>
                <a:latin typeface="Microsoft YaHei" charset="-122"/>
                <a:ea typeface="Microsoft YaHei" charset="-122"/>
                <a:cs typeface="Microsoft YaHei" charset="-122"/>
              </a:rPr>
              <a:t>《</a:t>
            </a:r>
            <a:r>
              <a:rPr lang="zh-CN" altLang="en-US" sz="2400" dirty="0">
                <a:solidFill>
                  <a:srgbClr val="FF0000"/>
                </a:solidFill>
                <a:latin typeface="Microsoft YaHei" charset="-122"/>
                <a:ea typeface="Microsoft YaHei" charset="-122"/>
                <a:cs typeface="Microsoft YaHei" charset="-122"/>
              </a:rPr>
              <a:t>拾遗记</a:t>
            </a:r>
            <a:r>
              <a:rPr lang="en-US" altLang="zh-CN" sz="2400" dirty="0">
                <a:solidFill>
                  <a:srgbClr val="FF0000"/>
                </a:solidFill>
                <a:latin typeface="Microsoft YaHei" charset="-122"/>
                <a:ea typeface="Microsoft YaHei" charset="-122"/>
                <a:cs typeface="Microsoft YaHei" charset="-122"/>
              </a:rPr>
              <a:t>》</a:t>
            </a:r>
          </a:p>
          <a:p>
            <a:pPr>
              <a:lnSpc>
                <a:spcPct val="150000"/>
              </a:lnSpc>
            </a:pPr>
            <a:r>
              <a:rPr lang="en-US" altLang="zh-CN" sz="2400" dirty="0">
                <a:solidFill>
                  <a:srgbClr val="FF0000"/>
                </a:solidFill>
                <a:latin typeface="Microsoft YaHei" charset="-122"/>
                <a:ea typeface="Microsoft YaHei" charset="-122"/>
                <a:cs typeface="Microsoft YaHei" charset="-122"/>
              </a:rPr>
              <a:t>C:</a:t>
            </a:r>
            <a:r>
              <a:rPr lang="zh-CN" altLang="en-US" sz="2400" dirty="0">
                <a:solidFill>
                  <a:srgbClr val="FF0000"/>
                </a:solidFill>
                <a:latin typeface="Microsoft YaHei" charset="-122"/>
                <a:ea typeface="Microsoft YaHei" charset="-122"/>
                <a:cs typeface="Microsoft YaHei" charset="-122"/>
              </a:rPr>
              <a:t>任昉</a:t>
            </a:r>
            <a:r>
              <a:rPr lang="en-US" altLang="zh-CN" sz="2400" dirty="0">
                <a:solidFill>
                  <a:srgbClr val="FF0000"/>
                </a:solidFill>
                <a:latin typeface="Microsoft YaHei" charset="-122"/>
                <a:ea typeface="Microsoft YaHei" charset="-122"/>
                <a:cs typeface="Microsoft YaHei" charset="-122"/>
              </a:rPr>
              <a:t>《</a:t>
            </a:r>
            <a:r>
              <a:rPr lang="zh-CN" altLang="en-US" sz="2400" dirty="0">
                <a:solidFill>
                  <a:srgbClr val="FF0000"/>
                </a:solidFill>
                <a:latin typeface="Microsoft YaHei" charset="-122"/>
                <a:ea typeface="Microsoft YaHei" charset="-122"/>
                <a:cs typeface="Microsoft YaHei" charset="-122"/>
              </a:rPr>
              <a:t>述异记</a:t>
            </a:r>
            <a:r>
              <a:rPr lang="en-US" altLang="zh-CN" sz="2400" dirty="0">
                <a:solidFill>
                  <a:srgbClr val="FF0000"/>
                </a:solidFill>
                <a:latin typeface="Microsoft YaHei" charset="-122"/>
                <a:ea typeface="Microsoft YaHei" charset="-122"/>
                <a:cs typeface="Microsoft YaHei" charset="-122"/>
              </a:rPr>
              <a:t>》</a:t>
            </a:r>
          </a:p>
          <a:p>
            <a:pPr>
              <a:lnSpc>
                <a:spcPct val="150000"/>
              </a:lnSpc>
            </a:pPr>
            <a:r>
              <a:rPr lang="en-US" altLang="zh-CN" sz="2400" dirty="0">
                <a:solidFill>
                  <a:srgbClr val="FF0000"/>
                </a:solidFill>
                <a:latin typeface="Microsoft YaHei" charset="-122"/>
                <a:ea typeface="Microsoft YaHei" charset="-122"/>
                <a:cs typeface="Microsoft YaHei" charset="-122"/>
              </a:rPr>
              <a:t>D:</a:t>
            </a:r>
            <a:r>
              <a:rPr lang="zh-CN" altLang="en-US" sz="2400" dirty="0">
                <a:solidFill>
                  <a:srgbClr val="FF0000"/>
                </a:solidFill>
                <a:latin typeface="Microsoft YaHei" charset="-122"/>
                <a:ea typeface="Microsoft YaHei" charset="-122"/>
                <a:cs typeface="Microsoft YaHei" charset="-122"/>
              </a:rPr>
              <a:t>张华</a:t>
            </a:r>
            <a:r>
              <a:rPr lang="en-US" altLang="zh-CN" sz="2400" dirty="0">
                <a:solidFill>
                  <a:srgbClr val="FF0000"/>
                </a:solidFill>
                <a:latin typeface="Microsoft YaHei" charset="-122"/>
                <a:ea typeface="Microsoft YaHei" charset="-122"/>
                <a:cs typeface="Microsoft YaHei" charset="-122"/>
              </a:rPr>
              <a:t>《</a:t>
            </a:r>
            <a:r>
              <a:rPr lang="zh-CN" altLang="en-US" sz="2400" dirty="0">
                <a:solidFill>
                  <a:srgbClr val="FF0000"/>
                </a:solidFill>
                <a:latin typeface="Microsoft YaHei" charset="-122"/>
                <a:ea typeface="Microsoft YaHei" charset="-122"/>
                <a:cs typeface="Microsoft YaHei" charset="-122"/>
              </a:rPr>
              <a:t>博物志</a:t>
            </a:r>
            <a:r>
              <a:rPr lang="en-US" altLang="zh-CN" sz="2400" dirty="0">
                <a:solidFill>
                  <a:srgbClr val="FF0000"/>
                </a:solidFill>
                <a:latin typeface="Microsoft YaHei" charset="-122"/>
                <a:ea typeface="Microsoft YaHei" charset="-122"/>
                <a:cs typeface="Microsoft YaHei" charset="-122"/>
              </a:rPr>
              <a:t>》 </a:t>
            </a:r>
          </a:p>
          <a:p>
            <a:pPr>
              <a:lnSpc>
                <a:spcPct val="150000"/>
              </a:lnSpc>
            </a:pPr>
            <a:r>
              <a:rPr lang="en-US" altLang="zh-CN" sz="2400" dirty="0">
                <a:solidFill>
                  <a:srgbClr val="FF0000"/>
                </a:solidFill>
                <a:latin typeface="Microsoft YaHei" charset="-122"/>
                <a:ea typeface="Microsoft YaHei" charset="-122"/>
                <a:cs typeface="Microsoft YaHei" charset="-122"/>
              </a:rPr>
              <a:t>E:</a:t>
            </a:r>
            <a:r>
              <a:rPr lang="zh-CN" altLang="en-US" sz="2400" dirty="0">
                <a:solidFill>
                  <a:srgbClr val="FF0000"/>
                </a:solidFill>
                <a:latin typeface="Microsoft YaHei" charset="-122"/>
                <a:ea typeface="Microsoft YaHei" charset="-122"/>
                <a:cs typeface="Microsoft YaHei" charset="-122"/>
              </a:rPr>
              <a:t>刘敬叔</a:t>
            </a:r>
            <a:r>
              <a:rPr lang="en-US" altLang="zh-CN" sz="2400" dirty="0">
                <a:solidFill>
                  <a:srgbClr val="FF0000"/>
                </a:solidFill>
                <a:latin typeface="Microsoft YaHei" charset="-122"/>
                <a:ea typeface="Microsoft YaHei" charset="-122"/>
                <a:cs typeface="Microsoft YaHei" charset="-122"/>
              </a:rPr>
              <a:t>《</a:t>
            </a:r>
            <a:r>
              <a:rPr lang="zh-CN" altLang="en-US" sz="2400" dirty="0">
                <a:solidFill>
                  <a:srgbClr val="FF0000"/>
                </a:solidFill>
                <a:latin typeface="Microsoft YaHei" charset="-122"/>
                <a:ea typeface="Microsoft YaHei" charset="-122"/>
                <a:cs typeface="Microsoft YaHei" charset="-122"/>
              </a:rPr>
              <a:t>异苑</a:t>
            </a:r>
            <a:r>
              <a:rPr lang="en-US" altLang="zh-CN" sz="2400" dirty="0">
                <a:solidFill>
                  <a:srgbClr val="FF0000"/>
                </a:solidFill>
                <a:latin typeface="Microsoft YaHei" charset="-122"/>
                <a:ea typeface="Microsoft YaHei" charset="-122"/>
                <a:cs typeface="Microsoft YaHei" charset="-122"/>
              </a:rPr>
              <a:t>》</a:t>
            </a:r>
            <a:endParaRPr lang="en-US" altLang="zh-CN" sz="2400" b="0" i="0" dirty="0">
              <a:solidFill>
                <a:srgbClr val="FF0000"/>
              </a:solidFill>
              <a:effectLst/>
              <a:latin typeface="Microsoft YaHei" charset="-122"/>
              <a:ea typeface="Microsoft YaHei" charset="-122"/>
              <a:cs typeface="Microsoft YaHei" charset="-122"/>
            </a:endParaRPr>
          </a:p>
        </p:txBody>
      </p:sp>
      <p:sp>
        <p:nvSpPr>
          <p:cNvPr id="3" name="文本框 2"/>
          <p:cNvSpPr txBox="1"/>
          <p:nvPr/>
        </p:nvSpPr>
        <p:spPr>
          <a:xfrm>
            <a:off x="657726" y="417095"/>
            <a:ext cx="2791327" cy="461665"/>
          </a:xfrm>
          <a:prstGeom prst="rect">
            <a:avLst/>
          </a:prstGeom>
          <a:noFill/>
        </p:spPr>
        <p:txBody>
          <a:bodyPr wrap="square" rtlCol="0">
            <a:spAutoFit/>
          </a:bodyPr>
          <a:lstStyle/>
          <a:p>
            <a:r>
              <a:rPr kumimoji="1" lang="zh-CN" altLang="en-US" sz="2400" dirty="0" smtClean="0">
                <a:latin typeface="Microsoft YaHei" charset="-122"/>
                <a:ea typeface="Microsoft YaHei" charset="-122"/>
                <a:cs typeface="Microsoft YaHei" charset="-122"/>
              </a:rPr>
              <a:t>随堂练习</a:t>
            </a:r>
            <a:endParaRPr kumimoji="1" lang="zh-CN" altLang="en-US" sz="24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3199830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a:extLst>
              <a:ext uri="{FF2B5EF4-FFF2-40B4-BE49-F238E27FC236}">
                <a16:creationId xmlns="" xmlns:a16="http://schemas.microsoft.com/office/drawing/2014/main" id="{FF67A24E-89A4-0143-9F57-86A5BBC6596B}"/>
              </a:ext>
            </a:extLst>
          </p:cNvPr>
          <p:cNvGrpSpPr/>
          <p:nvPr/>
        </p:nvGrpSpPr>
        <p:grpSpPr>
          <a:xfrm>
            <a:off x="430721" y="1133193"/>
            <a:ext cx="10680932" cy="4277697"/>
            <a:chOff x="-125646" y="1113262"/>
            <a:chExt cx="10680932" cy="4277697"/>
          </a:xfrm>
        </p:grpSpPr>
        <p:sp>
          <p:nvSpPr>
            <p:cNvPr id="3" name="圆角矩形 2">
              <a:extLst>
                <a:ext uri="{FF2B5EF4-FFF2-40B4-BE49-F238E27FC236}">
                  <a16:creationId xmlns="" xmlns:a16="http://schemas.microsoft.com/office/drawing/2014/main" id="{EC3F5AF2-376F-0844-A51B-07622CD5612F}"/>
                </a:ext>
              </a:extLst>
            </p:cNvPr>
            <p:cNvSpPr/>
            <p:nvPr/>
          </p:nvSpPr>
          <p:spPr>
            <a:xfrm>
              <a:off x="-125646" y="2561316"/>
              <a:ext cx="4193794" cy="1886832"/>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3600" dirty="0" smtClean="0">
                  <a:solidFill>
                    <a:schemeClr val="tx1"/>
                  </a:solidFill>
                  <a:latin typeface="DengXian" panose="02010600030101010101" pitchFamily="2" charset="-122"/>
                  <a:ea typeface="DengXian" panose="02010600030101010101" pitchFamily="2" charset="-122"/>
                </a:rPr>
                <a:t>第十七章</a:t>
              </a:r>
              <a:endParaRPr kumimoji="1" lang="en-US" altLang="zh-CN" sz="3600" dirty="0" smtClean="0">
                <a:solidFill>
                  <a:schemeClr val="tx1"/>
                </a:solidFill>
                <a:latin typeface="DengXian" panose="02010600030101010101" pitchFamily="2" charset="-122"/>
                <a:ea typeface="DengXian" panose="02010600030101010101" pitchFamily="2" charset="-122"/>
              </a:endParaRPr>
            </a:p>
            <a:p>
              <a:pPr algn="ctr"/>
              <a:r>
                <a:rPr kumimoji="1" lang="zh-CN" altLang="en-US" sz="3600" dirty="0" smtClean="0">
                  <a:solidFill>
                    <a:schemeClr val="tx1"/>
                  </a:solidFill>
                  <a:latin typeface="DengXian" panose="02010600030101010101" pitchFamily="2" charset="-122"/>
                  <a:ea typeface="DengXian" panose="02010600030101010101" pitchFamily="2" charset="-122"/>
                </a:rPr>
                <a:t>中国古代民间文学史略 </a:t>
              </a:r>
              <a:endParaRPr kumimoji="1" lang="en-US" altLang="zh-CN" sz="3600" dirty="0">
                <a:solidFill>
                  <a:schemeClr val="tx1"/>
                </a:solidFill>
                <a:latin typeface="DengXian" panose="02010600030101010101" pitchFamily="2" charset="-122"/>
                <a:ea typeface="DengXian" panose="02010600030101010101" pitchFamily="2" charset="-122"/>
              </a:endParaRPr>
            </a:p>
          </p:txBody>
        </p:sp>
        <p:sp>
          <p:nvSpPr>
            <p:cNvPr id="9" name="圆角矩形 8">
              <a:extLst>
                <a:ext uri="{FF2B5EF4-FFF2-40B4-BE49-F238E27FC236}">
                  <a16:creationId xmlns="" xmlns:a16="http://schemas.microsoft.com/office/drawing/2014/main" id="{C5B71DDD-B67F-BB44-982E-9606408DF879}"/>
                </a:ext>
              </a:extLst>
            </p:cNvPr>
            <p:cNvSpPr/>
            <p:nvPr/>
          </p:nvSpPr>
          <p:spPr>
            <a:xfrm>
              <a:off x="4810650" y="1113262"/>
              <a:ext cx="5744636" cy="1091139"/>
            </a:xfrm>
            <a:prstGeom prst="round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第一节 </a:t>
              </a:r>
              <a:r>
                <a:rPr kumimoji="1" lang="zh-CN" altLang="en-US" sz="2800" dirty="0" smtClean="0">
                  <a:solidFill>
                    <a:schemeClr val="tx1"/>
                  </a:solidFill>
                  <a:latin typeface="DengXian" panose="02010600030101010101" pitchFamily="2" charset="-122"/>
                  <a:ea typeface="DengXian" panose="02010600030101010101" pitchFamily="2" charset="-122"/>
                </a:rPr>
                <a:t> 中国古代民间文学</a:t>
              </a:r>
              <a:endParaRPr kumimoji="1" lang="zh-CN" altLang="en-US" sz="2800" dirty="0">
                <a:solidFill>
                  <a:schemeClr val="tx1"/>
                </a:solidFill>
                <a:latin typeface="DengXian" panose="02010600030101010101" pitchFamily="2" charset="-122"/>
                <a:ea typeface="DengXian" panose="02010600030101010101" pitchFamily="2" charset="-122"/>
              </a:endParaRPr>
            </a:p>
          </p:txBody>
        </p:sp>
        <p:sp>
          <p:nvSpPr>
            <p:cNvPr id="10" name="圆角矩形 9">
              <a:extLst>
                <a:ext uri="{FF2B5EF4-FFF2-40B4-BE49-F238E27FC236}">
                  <a16:creationId xmlns="" xmlns:a16="http://schemas.microsoft.com/office/drawing/2014/main" id="{74213CE4-F95E-0B4F-9ED7-66AA0EC54EC0}"/>
                </a:ext>
              </a:extLst>
            </p:cNvPr>
            <p:cNvSpPr/>
            <p:nvPr/>
          </p:nvSpPr>
          <p:spPr>
            <a:xfrm>
              <a:off x="4810650" y="2670421"/>
              <a:ext cx="5744635" cy="1115129"/>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bg1"/>
                  </a:solidFill>
                  <a:latin typeface="DengXian" panose="02010600030101010101" pitchFamily="2" charset="-122"/>
                  <a:ea typeface="DengXian" panose="02010600030101010101" pitchFamily="2" charset="-122"/>
                </a:rPr>
                <a:t>第二节 </a:t>
              </a:r>
              <a:r>
                <a:rPr kumimoji="1" lang="zh-CN" altLang="en-US" sz="2800" dirty="0" smtClean="0">
                  <a:solidFill>
                    <a:schemeClr val="bg1"/>
                  </a:solidFill>
                  <a:latin typeface="DengXian" panose="02010600030101010101" pitchFamily="2" charset="-122"/>
                  <a:ea typeface="DengXian" panose="02010600030101010101" pitchFamily="2" charset="-122"/>
                </a:rPr>
                <a:t> 中国民间文艺学的发韧</a:t>
              </a:r>
              <a:endParaRPr kumimoji="1" lang="zh-CN" altLang="en-US" sz="2800" dirty="0">
                <a:solidFill>
                  <a:schemeClr val="bg1"/>
                </a:solidFill>
                <a:latin typeface="DengXian" panose="02010600030101010101" pitchFamily="2" charset="-122"/>
                <a:ea typeface="DengXian" panose="02010600030101010101" pitchFamily="2" charset="-122"/>
              </a:endParaRPr>
            </a:p>
          </p:txBody>
        </p:sp>
        <p:sp>
          <p:nvSpPr>
            <p:cNvPr id="11" name="圆角矩形 10">
              <a:extLst>
                <a:ext uri="{FF2B5EF4-FFF2-40B4-BE49-F238E27FC236}">
                  <a16:creationId xmlns="" xmlns:a16="http://schemas.microsoft.com/office/drawing/2014/main" id="{0215B883-6253-8449-A953-2792DF534019}"/>
                </a:ext>
              </a:extLst>
            </p:cNvPr>
            <p:cNvSpPr/>
            <p:nvPr/>
          </p:nvSpPr>
          <p:spPr>
            <a:xfrm>
              <a:off x="4810651" y="4458918"/>
              <a:ext cx="5744634" cy="932041"/>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第三节 </a:t>
              </a:r>
              <a:r>
                <a:rPr kumimoji="1" lang="zh-CN" altLang="en-US" sz="2800" dirty="0" smtClean="0">
                  <a:solidFill>
                    <a:schemeClr val="tx1"/>
                  </a:solidFill>
                  <a:latin typeface="DengXian" panose="02010600030101010101" pitchFamily="2" charset="-122"/>
                  <a:ea typeface="DengXian" panose="02010600030101010101" pitchFamily="2" charset="-122"/>
                </a:rPr>
                <a:t> 中国民间文艺学的发展</a:t>
              </a:r>
              <a:endParaRPr kumimoji="1" lang="zh-CN" altLang="en-US" sz="2800" dirty="0">
                <a:solidFill>
                  <a:schemeClr val="tx1"/>
                </a:solidFill>
                <a:latin typeface="DengXian" panose="02010600030101010101" pitchFamily="2" charset="-122"/>
                <a:ea typeface="DengXian" panose="02010600030101010101" pitchFamily="2" charset="-122"/>
              </a:endParaRPr>
            </a:p>
          </p:txBody>
        </p:sp>
        <p:cxnSp>
          <p:nvCxnSpPr>
            <p:cNvPr id="20" name="直线连接符 19">
              <a:extLst>
                <a:ext uri="{FF2B5EF4-FFF2-40B4-BE49-F238E27FC236}">
                  <a16:creationId xmlns="" xmlns:a16="http://schemas.microsoft.com/office/drawing/2014/main" id="{2E56B57E-A19F-4B44-AB34-B35D23F9C872}"/>
                </a:ext>
              </a:extLst>
            </p:cNvPr>
            <p:cNvCxnSpPr>
              <a:cxnSpLocks/>
              <a:stCxn id="3" idx="3"/>
              <a:endCxn id="9" idx="1"/>
            </p:cNvCxnSpPr>
            <p:nvPr/>
          </p:nvCxnSpPr>
          <p:spPr>
            <a:xfrm flipV="1">
              <a:off x="4068148" y="1658832"/>
              <a:ext cx="742502" cy="1845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a:extLst>
                <a:ext uri="{FF2B5EF4-FFF2-40B4-BE49-F238E27FC236}">
                  <a16:creationId xmlns="" xmlns:a16="http://schemas.microsoft.com/office/drawing/2014/main" id="{A4A1488C-75DF-9B4C-9E26-CBFD89D282C5}"/>
                </a:ext>
              </a:extLst>
            </p:cNvPr>
            <p:cNvCxnSpPr>
              <a:cxnSpLocks/>
              <a:stCxn id="3" idx="3"/>
              <a:endCxn id="10" idx="1"/>
            </p:cNvCxnSpPr>
            <p:nvPr/>
          </p:nvCxnSpPr>
          <p:spPr>
            <a:xfrm flipV="1">
              <a:off x="4068148" y="3227986"/>
              <a:ext cx="742502" cy="276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a:extLst>
                <a:ext uri="{FF2B5EF4-FFF2-40B4-BE49-F238E27FC236}">
                  <a16:creationId xmlns="" xmlns:a16="http://schemas.microsoft.com/office/drawing/2014/main" id="{25D2EFA0-9CDE-3447-873C-47F8EBC4E40C}"/>
                </a:ext>
              </a:extLst>
            </p:cNvPr>
            <p:cNvCxnSpPr>
              <a:cxnSpLocks/>
              <a:stCxn id="3" idx="3"/>
              <a:endCxn id="11" idx="1"/>
            </p:cNvCxnSpPr>
            <p:nvPr/>
          </p:nvCxnSpPr>
          <p:spPr>
            <a:xfrm>
              <a:off x="4068148" y="3504732"/>
              <a:ext cx="742503" cy="1420207"/>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17153236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700" y="125095"/>
            <a:ext cx="6200775" cy="737235"/>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lang="en-US" altLang="zh-CN" sz="2800" b="1" dirty="0" smtClean="0">
                <a:solidFill>
                  <a:srgbClr val="0070C0"/>
                </a:solidFill>
                <a:latin typeface="微软雅黑" panose="020B0503020204020204" charset="-122"/>
                <a:ea typeface="微软雅黑" panose="020B0503020204020204" charset="-122"/>
                <a:cs typeface="Calibri" panose="020F0502020204030204" charset="0"/>
              </a:rPr>
              <a:t>17.2</a:t>
            </a:r>
            <a:r>
              <a:rPr lang="zh-CN" altLang="en-US" sz="2800" b="1" dirty="0" smtClean="0">
                <a:solidFill>
                  <a:srgbClr val="0070C0"/>
                </a:solidFill>
                <a:latin typeface="微软雅黑" panose="020B0503020204020204" charset="-122"/>
                <a:ea typeface="微软雅黑" panose="020B0503020204020204" charset="-122"/>
                <a:cs typeface="Calibri" panose="020F0502020204030204" charset="0"/>
              </a:rPr>
              <a:t> </a:t>
            </a:r>
            <a:r>
              <a:rPr kumimoji="0" lang="zh-CN" altLang="en-US" sz="28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rPr>
              <a:t>中国</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民间文学</a:t>
            </a:r>
            <a:r>
              <a:rPr kumimoji="0" lang="zh-CN" altLang="en-US" sz="28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rPr>
              <a:t>的</a:t>
            </a:r>
            <a:r>
              <a:rPr lang="zh-CN" altLang="en-US" sz="2800" b="1" dirty="0" smtClean="0">
                <a:solidFill>
                  <a:srgbClr val="0070C0"/>
                </a:solidFill>
                <a:latin typeface="微软雅黑" panose="020B0503020204020204" charset="-122"/>
                <a:ea typeface="微软雅黑" panose="020B0503020204020204" charset="-122"/>
                <a:cs typeface="Calibri" panose="020F0502020204030204" charset="0"/>
              </a:rPr>
              <a:t>发轫</a:t>
            </a:r>
            <a:endPar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endParaRPr>
          </a:p>
        </p:txBody>
      </p:sp>
      <p:sp>
        <p:nvSpPr>
          <p:cNvPr id="24" name="五边形 23"/>
          <p:cNvSpPr/>
          <p:nvPr/>
        </p:nvSpPr>
        <p:spPr>
          <a:xfrm flipH="1">
            <a:off x="5667331" y="23035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sp>
        <p:nvSpPr>
          <p:cNvPr id="25" name="五边形 24"/>
          <p:cNvSpPr/>
          <p:nvPr/>
        </p:nvSpPr>
        <p:spPr>
          <a:xfrm flipH="1">
            <a:off x="7593864" y="23035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判断</a:t>
            </a:r>
          </a:p>
        </p:txBody>
      </p:sp>
      <p:pic>
        <p:nvPicPr>
          <p:cNvPr id="6" name="图片 5"/>
          <p:cNvPicPr>
            <a:picLocks noChangeAspect="1"/>
          </p:cNvPicPr>
          <p:nvPr/>
        </p:nvPicPr>
        <p:blipFill>
          <a:blip r:embed="rId3"/>
          <a:stretch>
            <a:fillRect/>
          </a:stretch>
        </p:blipFill>
        <p:spPr>
          <a:xfrm>
            <a:off x="9520396" y="-16279"/>
            <a:ext cx="2671603" cy="1144011"/>
          </a:xfrm>
          <a:prstGeom prst="rect">
            <a:avLst/>
          </a:prstGeom>
        </p:spPr>
      </p:pic>
      <p:cxnSp>
        <p:nvCxnSpPr>
          <p:cNvPr id="3" name="直线箭头连接符 2"/>
          <p:cNvCxnSpPr/>
          <p:nvPr/>
        </p:nvCxnSpPr>
        <p:spPr>
          <a:xfrm flipV="1">
            <a:off x="1138989" y="3753853"/>
            <a:ext cx="10202779" cy="1443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直线连接符 6"/>
          <p:cNvCxnSpPr/>
          <p:nvPr/>
        </p:nvCxnSpPr>
        <p:spPr>
          <a:xfrm flipH="1" flipV="1">
            <a:off x="2101516" y="3128211"/>
            <a:ext cx="16042" cy="770021"/>
          </a:xfrm>
          <a:prstGeom prst="line">
            <a:avLst/>
          </a:prstGeom>
        </p:spPr>
        <p:style>
          <a:lnRef idx="1">
            <a:schemeClr val="dk1"/>
          </a:lnRef>
          <a:fillRef idx="0">
            <a:schemeClr val="dk1"/>
          </a:fillRef>
          <a:effectRef idx="0">
            <a:schemeClr val="dk1"/>
          </a:effectRef>
          <a:fontRef idx="minor">
            <a:schemeClr val="tx1"/>
          </a:fontRef>
        </p:style>
      </p:cxnSp>
      <p:cxnSp>
        <p:nvCxnSpPr>
          <p:cNvPr id="12" name="直线连接符 11"/>
          <p:cNvCxnSpPr/>
          <p:nvPr/>
        </p:nvCxnSpPr>
        <p:spPr>
          <a:xfrm flipH="1" flipV="1">
            <a:off x="4916905" y="3859124"/>
            <a:ext cx="16042" cy="770021"/>
          </a:xfrm>
          <a:prstGeom prst="line">
            <a:avLst/>
          </a:prstGeom>
        </p:spPr>
        <p:style>
          <a:lnRef idx="1">
            <a:schemeClr val="dk1"/>
          </a:lnRef>
          <a:fillRef idx="0">
            <a:schemeClr val="dk1"/>
          </a:fillRef>
          <a:effectRef idx="0">
            <a:schemeClr val="dk1"/>
          </a:effectRef>
          <a:fontRef idx="minor">
            <a:schemeClr val="tx1"/>
          </a:fontRef>
        </p:style>
      </p:cxnSp>
      <p:cxnSp>
        <p:nvCxnSpPr>
          <p:cNvPr id="13" name="直线连接符 12"/>
          <p:cNvCxnSpPr/>
          <p:nvPr/>
        </p:nvCxnSpPr>
        <p:spPr>
          <a:xfrm flipH="1" flipV="1">
            <a:off x="7357084" y="2998169"/>
            <a:ext cx="16042" cy="770021"/>
          </a:xfrm>
          <a:prstGeom prst="line">
            <a:avLst/>
          </a:prstGeom>
        </p:spPr>
        <p:style>
          <a:lnRef idx="1">
            <a:schemeClr val="dk1"/>
          </a:lnRef>
          <a:fillRef idx="0">
            <a:schemeClr val="dk1"/>
          </a:fillRef>
          <a:effectRef idx="0">
            <a:schemeClr val="dk1"/>
          </a:effectRef>
          <a:fontRef idx="minor">
            <a:schemeClr val="tx1"/>
          </a:fontRef>
        </p:style>
      </p:cxnSp>
      <p:cxnSp>
        <p:nvCxnSpPr>
          <p:cNvPr id="14" name="直线连接符 13"/>
          <p:cNvCxnSpPr/>
          <p:nvPr/>
        </p:nvCxnSpPr>
        <p:spPr>
          <a:xfrm flipH="1" flipV="1">
            <a:off x="9769642" y="3768190"/>
            <a:ext cx="16042" cy="770021"/>
          </a:xfrm>
          <a:prstGeom prst="line">
            <a:avLst/>
          </a:prstGeom>
        </p:spPr>
        <p:style>
          <a:lnRef idx="1">
            <a:schemeClr val="dk1"/>
          </a:lnRef>
          <a:fillRef idx="0">
            <a:schemeClr val="dk1"/>
          </a:fillRef>
          <a:effectRef idx="0">
            <a:schemeClr val="dk1"/>
          </a:effectRef>
          <a:fontRef idx="minor">
            <a:schemeClr val="tx1"/>
          </a:fontRef>
        </p:style>
      </p:cxnSp>
      <p:sp>
        <p:nvSpPr>
          <p:cNvPr id="10" name="矩形 9"/>
          <p:cNvSpPr/>
          <p:nvPr/>
        </p:nvSpPr>
        <p:spPr>
          <a:xfrm>
            <a:off x="1512264" y="2215225"/>
            <a:ext cx="1467068" cy="707886"/>
          </a:xfrm>
          <a:prstGeom prst="rect">
            <a:avLst/>
          </a:prstGeom>
        </p:spPr>
        <p:txBody>
          <a:bodyPr wrap="none">
            <a:spAutoFit/>
          </a:bodyPr>
          <a:lstStyle/>
          <a:p>
            <a:r>
              <a:rPr lang="zh-CN" altLang="en-US" sz="2000" b="1" dirty="0" smtClean="0">
                <a:solidFill>
                  <a:prstClr val="black"/>
                </a:solidFill>
                <a:latin typeface="微软雅黑" panose="020B0503020204020204" charset="-122"/>
                <a:ea typeface="微软雅黑" panose="020B0503020204020204" charset="-122"/>
                <a:cs typeface="Calibri" panose="020F0502020204030204" charset="0"/>
              </a:rPr>
              <a:t>晚清时期</a:t>
            </a:r>
            <a:endParaRPr lang="en-US" altLang="zh-CN" sz="2000" b="1" dirty="0" smtClean="0">
              <a:solidFill>
                <a:prstClr val="black"/>
              </a:solidFill>
              <a:latin typeface="微软雅黑" panose="020B0503020204020204" charset="-122"/>
              <a:ea typeface="微软雅黑" panose="020B0503020204020204" charset="-122"/>
              <a:cs typeface="Calibri" panose="020F0502020204030204" charset="0"/>
            </a:endParaRPr>
          </a:p>
          <a:p>
            <a:r>
              <a:rPr lang="zh-CN" altLang="en-US" sz="2000" dirty="0">
                <a:solidFill>
                  <a:srgbClr val="FF0000"/>
                </a:solidFill>
                <a:latin typeface="楷体" panose="02010609060101010101" pitchFamily="49" charset="-122"/>
                <a:ea typeface="楷体" panose="02010609060101010101" pitchFamily="49" charset="-122"/>
                <a:cs typeface="Calibri" panose="020F0502020204030204" charset="0"/>
              </a:rPr>
              <a:t>神话和民歌</a:t>
            </a:r>
            <a:endParaRPr lang="zh-CN" altLang="en-US" sz="2000" dirty="0">
              <a:solidFill>
                <a:srgbClr val="FF0000"/>
              </a:solidFill>
            </a:endParaRPr>
          </a:p>
        </p:txBody>
      </p:sp>
      <p:sp>
        <p:nvSpPr>
          <p:cNvPr id="11" name="矩形 10"/>
          <p:cNvSpPr/>
          <p:nvPr/>
        </p:nvSpPr>
        <p:spPr>
          <a:xfrm>
            <a:off x="-12700" y="1728969"/>
            <a:ext cx="9144000" cy="458908"/>
          </a:xfrm>
          <a:prstGeom prst="rect">
            <a:avLst/>
          </a:prstGeom>
        </p:spPr>
        <p:txBody>
          <a:bodyPr wrap="square">
            <a:spAutoFit/>
          </a:bodyPr>
          <a:lstStyle/>
          <a:p>
            <a:pPr lvl="0" indent="575945" fontAlgn="base" hangingPunct="0">
              <a:lnSpc>
                <a:spcPct val="150000"/>
              </a:lnSpc>
              <a:spcBef>
                <a:spcPct val="0"/>
              </a:spcBef>
              <a:spcAft>
                <a:spcPct val="0"/>
              </a:spcAft>
              <a:defRPr/>
            </a:pPr>
            <a:r>
              <a:rPr lang="zh-CN" altLang="en-US" dirty="0">
                <a:solidFill>
                  <a:prstClr val="black"/>
                </a:solidFill>
                <a:latin typeface="Microsoft YaHei" charset="-122"/>
                <a:ea typeface="Microsoft YaHei" charset="-122"/>
                <a:cs typeface="Microsoft YaHei" charset="-122"/>
              </a:rPr>
              <a:t>鲁迅在</a:t>
            </a:r>
            <a:r>
              <a:rPr lang="en-US" altLang="zh-CN" b="1" dirty="0">
                <a:solidFill>
                  <a:srgbClr val="FF0000"/>
                </a:solidFill>
                <a:latin typeface="Microsoft YaHei" charset="-122"/>
                <a:ea typeface="Microsoft YaHei" charset="-122"/>
                <a:cs typeface="Microsoft YaHei" charset="-122"/>
              </a:rPr>
              <a:t>《</a:t>
            </a:r>
            <a:r>
              <a:rPr lang="zh-CN" altLang="en-US" b="1" dirty="0">
                <a:solidFill>
                  <a:srgbClr val="FF0000"/>
                </a:solidFill>
                <a:latin typeface="Microsoft YaHei" charset="-122"/>
                <a:ea typeface="Microsoft YaHei" charset="-122"/>
                <a:cs typeface="Microsoft YaHei" charset="-122"/>
              </a:rPr>
              <a:t>摩罗诗力说</a:t>
            </a:r>
            <a:r>
              <a:rPr lang="en-US" altLang="zh-CN" b="1" dirty="0">
                <a:solidFill>
                  <a:srgbClr val="FF0000"/>
                </a:solidFill>
                <a:latin typeface="Microsoft YaHei" charset="-122"/>
                <a:ea typeface="Microsoft YaHei" charset="-122"/>
                <a:cs typeface="Microsoft YaHei" charset="-122"/>
              </a:rPr>
              <a:t>》</a:t>
            </a:r>
            <a:r>
              <a:rPr lang="zh-CN" altLang="en-US" dirty="0">
                <a:solidFill>
                  <a:prstClr val="black"/>
                </a:solidFill>
                <a:latin typeface="Microsoft YaHei" charset="-122"/>
                <a:ea typeface="Microsoft YaHei" charset="-122"/>
                <a:cs typeface="Microsoft YaHei" charset="-122"/>
              </a:rPr>
              <a:t>中，大胆地歌颂了神话中那些敢于和神抗争的叛逆英雄。</a:t>
            </a:r>
            <a:endParaRPr lang="zh-CN" altLang="en-US" dirty="0">
              <a:solidFill>
                <a:prstClr val="black"/>
              </a:solidFill>
              <a:latin typeface="Microsoft YaHei" charset="-122"/>
              <a:ea typeface="Microsoft YaHei" charset="-122"/>
              <a:cs typeface="Microsoft YaHei" charset="-122"/>
            </a:endParaRPr>
          </a:p>
        </p:txBody>
      </p:sp>
    </p:spTree>
    <p:custDataLst>
      <p:tags r:id="rId1"/>
    </p:custDataLst>
    <p:extLst>
      <p:ext uri="{BB962C8B-B14F-4D97-AF65-F5344CB8AC3E}">
        <p14:creationId xmlns:p14="http://schemas.microsoft.com/office/powerpoint/2010/main" val="76374532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700" y="125095"/>
            <a:ext cx="6200775" cy="737235"/>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lang="en-US" altLang="zh-CN" sz="2800" b="1" dirty="0" smtClean="0">
                <a:solidFill>
                  <a:srgbClr val="0070C0"/>
                </a:solidFill>
                <a:latin typeface="微软雅黑" panose="020B0503020204020204" charset="-122"/>
                <a:ea typeface="微软雅黑" panose="020B0503020204020204" charset="-122"/>
                <a:cs typeface="Calibri" panose="020F0502020204030204" charset="0"/>
              </a:rPr>
              <a:t>17.2</a:t>
            </a:r>
            <a:r>
              <a:rPr lang="zh-CN" altLang="en-US" sz="2800" b="1" dirty="0" smtClean="0">
                <a:solidFill>
                  <a:srgbClr val="0070C0"/>
                </a:solidFill>
                <a:latin typeface="微软雅黑" panose="020B0503020204020204" charset="-122"/>
                <a:ea typeface="微软雅黑" panose="020B0503020204020204" charset="-122"/>
                <a:cs typeface="Calibri" panose="020F0502020204030204" charset="0"/>
              </a:rPr>
              <a:t> </a:t>
            </a:r>
            <a:r>
              <a:rPr kumimoji="0" lang="zh-CN" altLang="en-US" sz="28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rPr>
              <a:t>中国</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民间文学</a:t>
            </a:r>
            <a:r>
              <a:rPr kumimoji="0" lang="zh-CN" altLang="en-US" sz="28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rPr>
              <a:t>的</a:t>
            </a:r>
            <a:r>
              <a:rPr lang="zh-CN" altLang="en-US" sz="2800" b="1" dirty="0" smtClean="0">
                <a:solidFill>
                  <a:srgbClr val="0070C0"/>
                </a:solidFill>
                <a:latin typeface="微软雅黑" panose="020B0503020204020204" charset="-122"/>
                <a:ea typeface="微软雅黑" panose="020B0503020204020204" charset="-122"/>
                <a:cs typeface="Calibri" panose="020F0502020204030204" charset="0"/>
              </a:rPr>
              <a:t>发轫</a:t>
            </a:r>
            <a:endPar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endParaRPr>
          </a:p>
        </p:txBody>
      </p:sp>
      <p:sp>
        <p:nvSpPr>
          <p:cNvPr id="24" name="五边形 23"/>
          <p:cNvSpPr/>
          <p:nvPr/>
        </p:nvSpPr>
        <p:spPr>
          <a:xfrm flipH="1">
            <a:off x="5667331" y="23035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sp>
        <p:nvSpPr>
          <p:cNvPr id="25" name="五边形 24"/>
          <p:cNvSpPr/>
          <p:nvPr/>
        </p:nvSpPr>
        <p:spPr>
          <a:xfrm flipH="1">
            <a:off x="7593864" y="23035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判断</a:t>
            </a:r>
          </a:p>
        </p:txBody>
      </p:sp>
      <p:pic>
        <p:nvPicPr>
          <p:cNvPr id="6" name="图片 5"/>
          <p:cNvPicPr>
            <a:picLocks noChangeAspect="1"/>
          </p:cNvPicPr>
          <p:nvPr/>
        </p:nvPicPr>
        <p:blipFill>
          <a:blip r:embed="rId3"/>
          <a:stretch>
            <a:fillRect/>
          </a:stretch>
        </p:blipFill>
        <p:spPr>
          <a:xfrm>
            <a:off x="9520396" y="-16279"/>
            <a:ext cx="2671603" cy="1144011"/>
          </a:xfrm>
          <a:prstGeom prst="rect">
            <a:avLst/>
          </a:prstGeom>
        </p:spPr>
      </p:pic>
      <p:cxnSp>
        <p:nvCxnSpPr>
          <p:cNvPr id="3" name="直线箭头连接符 2"/>
          <p:cNvCxnSpPr/>
          <p:nvPr/>
        </p:nvCxnSpPr>
        <p:spPr>
          <a:xfrm flipV="1">
            <a:off x="1138989" y="3753853"/>
            <a:ext cx="10202779" cy="1443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直线连接符 6"/>
          <p:cNvCxnSpPr/>
          <p:nvPr/>
        </p:nvCxnSpPr>
        <p:spPr>
          <a:xfrm flipH="1" flipV="1">
            <a:off x="2101516" y="3128211"/>
            <a:ext cx="16042" cy="770021"/>
          </a:xfrm>
          <a:prstGeom prst="line">
            <a:avLst/>
          </a:prstGeom>
        </p:spPr>
        <p:style>
          <a:lnRef idx="1">
            <a:schemeClr val="dk1"/>
          </a:lnRef>
          <a:fillRef idx="0">
            <a:schemeClr val="dk1"/>
          </a:fillRef>
          <a:effectRef idx="0">
            <a:schemeClr val="dk1"/>
          </a:effectRef>
          <a:fontRef idx="minor">
            <a:schemeClr val="tx1"/>
          </a:fontRef>
        </p:style>
      </p:cxnSp>
      <p:cxnSp>
        <p:nvCxnSpPr>
          <p:cNvPr id="12" name="直线连接符 11"/>
          <p:cNvCxnSpPr/>
          <p:nvPr/>
        </p:nvCxnSpPr>
        <p:spPr>
          <a:xfrm flipH="1" flipV="1">
            <a:off x="4916905" y="3859124"/>
            <a:ext cx="16042" cy="770021"/>
          </a:xfrm>
          <a:prstGeom prst="line">
            <a:avLst/>
          </a:prstGeom>
        </p:spPr>
        <p:style>
          <a:lnRef idx="1">
            <a:schemeClr val="dk1"/>
          </a:lnRef>
          <a:fillRef idx="0">
            <a:schemeClr val="dk1"/>
          </a:fillRef>
          <a:effectRef idx="0">
            <a:schemeClr val="dk1"/>
          </a:effectRef>
          <a:fontRef idx="minor">
            <a:schemeClr val="tx1"/>
          </a:fontRef>
        </p:style>
      </p:cxnSp>
      <p:cxnSp>
        <p:nvCxnSpPr>
          <p:cNvPr id="13" name="直线连接符 12"/>
          <p:cNvCxnSpPr/>
          <p:nvPr/>
        </p:nvCxnSpPr>
        <p:spPr>
          <a:xfrm flipH="1" flipV="1">
            <a:off x="7357084" y="2998169"/>
            <a:ext cx="16042" cy="770021"/>
          </a:xfrm>
          <a:prstGeom prst="line">
            <a:avLst/>
          </a:prstGeom>
        </p:spPr>
        <p:style>
          <a:lnRef idx="1">
            <a:schemeClr val="dk1"/>
          </a:lnRef>
          <a:fillRef idx="0">
            <a:schemeClr val="dk1"/>
          </a:fillRef>
          <a:effectRef idx="0">
            <a:schemeClr val="dk1"/>
          </a:effectRef>
          <a:fontRef idx="minor">
            <a:schemeClr val="tx1"/>
          </a:fontRef>
        </p:style>
      </p:cxnSp>
      <p:cxnSp>
        <p:nvCxnSpPr>
          <p:cNvPr id="14" name="直线连接符 13"/>
          <p:cNvCxnSpPr/>
          <p:nvPr/>
        </p:nvCxnSpPr>
        <p:spPr>
          <a:xfrm flipH="1" flipV="1">
            <a:off x="9769642" y="3768190"/>
            <a:ext cx="16042" cy="770021"/>
          </a:xfrm>
          <a:prstGeom prst="line">
            <a:avLst/>
          </a:prstGeom>
        </p:spPr>
        <p:style>
          <a:lnRef idx="1">
            <a:schemeClr val="dk1"/>
          </a:lnRef>
          <a:fillRef idx="0">
            <a:schemeClr val="dk1"/>
          </a:fillRef>
          <a:effectRef idx="0">
            <a:schemeClr val="dk1"/>
          </a:effectRef>
          <a:fontRef idx="minor">
            <a:schemeClr val="tx1"/>
          </a:fontRef>
        </p:style>
      </p:cxnSp>
      <p:sp>
        <p:nvSpPr>
          <p:cNvPr id="10" name="矩形 9"/>
          <p:cNvSpPr/>
          <p:nvPr/>
        </p:nvSpPr>
        <p:spPr>
          <a:xfrm>
            <a:off x="1512264" y="2215225"/>
            <a:ext cx="1467068" cy="707886"/>
          </a:xfrm>
          <a:prstGeom prst="rect">
            <a:avLst/>
          </a:prstGeom>
        </p:spPr>
        <p:txBody>
          <a:bodyPr wrap="none">
            <a:spAutoFit/>
          </a:bodyPr>
          <a:lstStyle/>
          <a:p>
            <a:r>
              <a:rPr lang="zh-CN" altLang="en-US" sz="2000" b="1" dirty="0" smtClean="0">
                <a:solidFill>
                  <a:prstClr val="black"/>
                </a:solidFill>
                <a:latin typeface="微软雅黑" panose="020B0503020204020204" charset="-122"/>
                <a:ea typeface="微软雅黑" panose="020B0503020204020204" charset="-122"/>
                <a:cs typeface="Calibri" panose="020F0502020204030204" charset="0"/>
              </a:rPr>
              <a:t>晚清时期</a:t>
            </a:r>
            <a:endParaRPr lang="en-US" altLang="zh-CN" sz="2000" b="1" dirty="0" smtClean="0">
              <a:solidFill>
                <a:prstClr val="black"/>
              </a:solidFill>
              <a:latin typeface="微软雅黑" panose="020B0503020204020204" charset="-122"/>
              <a:ea typeface="微软雅黑" panose="020B0503020204020204" charset="-122"/>
              <a:cs typeface="Calibri" panose="020F0502020204030204" charset="0"/>
            </a:endParaRPr>
          </a:p>
          <a:p>
            <a:r>
              <a:rPr lang="zh-CN" altLang="en-US" sz="2000" dirty="0">
                <a:solidFill>
                  <a:srgbClr val="FF0000"/>
                </a:solidFill>
                <a:latin typeface="楷体" panose="02010609060101010101" pitchFamily="49" charset="-122"/>
                <a:ea typeface="楷体" panose="02010609060101010101" pitchFamily="49" charset="-122"/>
                <a:cs typeface="Calibri" panose="020F0502020204030204" charset="0"/>
              </a:rPr>
              <a:t>神话和民歌</a:t>
            </a:r>
            <a:endParaRPr lang="zh-CN" altLang="en-US" sz="2000" dirty="0">
              <a:solidFill>
                <a:srgbClr val="FF0000"/>
              </a:solidFill>
            </a:endParaRPr>
          </a:p>
        </p:txBody>
      </p:sp>
      <p:sp>
        <p:nvSpPr>
          <p:cNvPr id="11" name="矩形 10"/>
          <p:cNvSpPr/>
          <p:nvPr/>
        </p:nvSpPr>
        <p:spPr>
          <a:xfrm>
            <a:off x="-12700" y="1728969"/>
            <a:ext cx="9144000" cy="458908"/>
          </a:xfrm>
          <a:prstGeom prst="rect">
            <a:avLst/>
          </a:prstGeom>
        </p:spPr>
        <p:txBody>
          <a:bodyPr wrap="square">
            <a:spAutoFit/>
          </a:bodyPr>
          <a:lstStyle/>
          <a:p>
            <a:pPr lvl="0" indent="575945" fontAlgn="base" hangingPunct="0">
              <a:lnSpc>
                <a:spcPct val="150000"/>
              </a:lnSpc>
              <a:spcBef>
                <a:spcPct val="0"/>
              </a:spcBef>
              <a:spcAft>
                <a:spcPct val="0"/>
              </a:spcAft>
              <a:defRPr/>
            </a:pPr>
            <a:r>
              <a:rPr lang="zh-CN" altLang="en-US" dirty="0">
                <a:solidFill>
                  <a:prstClr val="black"/>
                </a:solidFill>
                <a:latin typeface="Microsoft YaHei" charset="-122"/>
                <a:ea typeface="Microsoft YaHei" charset="-122"/>
                <a:cs typeface="Microsoft YaHei" charset="-122"/>
              </a:rPr>
              <a:t>鲁迅在</a:t>
            </a:r>
            <a:r>
              <a:rPr lang="en-US" altLang="zh-CN" b="1" dirty="0">
                <a:solidFill>
                  <a:srgbClr val="FF0000"/>
                </a:solidFill>
                <a:latin typeface="Microsoft YaHei" charset="-122"/>
                <a:ea typeface="Microsoft YaHei" charset="-122"/>
                <a:cs typeface="Microsoft YaHei" charset="-122"/>
              </a:rPr>
              <a:t>《</a:t>
            </a:r>
            <a:r>
              <a:rPr lang="zh-CN" altLang="en-US" b="1" dirty="0">
                <a:solidFill>
                  <a:srgbClr val="FF0000"/>
                </a:solidFill>
                <a:latin typeface="Microsoft YaHei" charset="-122"/>
                <a:ea typeface="Microsoft YaHei" charset="-122"/>
                <a:cs typeface="Microsoft YaHei" charset="-122"/>
              </a:rPr>
              <a:t>摩罗诗力说</a:t>
            </a:r>
            <a:r>
              <a:rPr lang="en-US" altLang="zh-CN" b="1" dirty="0">
                <a:solidFill>
                  <a:srgbClr val="FF0000"/>
                </a:solidFill>
                <a:latin typeface="Microsoft YaHei" charset="-122"/>
                <a:ea typeface="Microsoft YaHei" charset="-122"/>
                <a:cs typeface="Microsoft YaHei" charset="-122"/>
              </a:rPr>
              <a:t>》</a:t>
            </a:r>
            <a:r>
              <a:rPr lang="zh-CN" altLang="en-US" dirty="0">
                <a:solidFill>
                  <a:prstClr val="black"/>
                </a:solidFill>
                <a:latin typeface="Microsoft YaHei" charset="-122"/>
                <a:ea typeface="Microsoft YaHei" charset="-122"/>
                <a:cs typeface="Microsoft YaHei" charset="-122"/>
              </a:rPr>
              <a:t>中，大胆地歌颂了神话中那些敢于和神抗争的叛逆英雄。</a:t>
            </a:r>
            <a:endParaRPr lang="zh-CN" altLang="en-US" dirty="0">
              <a:solidFill>
                <a:prstClr val="black"/>
              </a:solidFill>
              <a:latin typeface="Microsoft YaHei" charset="-122"/>
              <a:ea typeface="Microsoft YaHei" charset="-122"/>
              <a:cs typeface="Microsoft YaHei" charset="-122"/>
            </a:endParaRPr>
          </a:p>
        </p:txBody>
      </p:sp>
      <p:sp>
        <p:nvSpPr>
          <p:cNvPr id="2" name="矩形 1"/>
          <p:cNvSpPr/>
          <p:nvPr/>
        </p:nvSpPr>
        <p:spPr>
          <a:xfrm>
            <a:off x="4148117" y="4653916"/>
            <a:ext cx="1723549" cy="707886"/>
          </a:xfrm>
          <a:prstGeom prst="rect">
            <a:avLst/>
          </a:prstGeom>
        </p:spPr>
        <p:txBody>
          <a:bodyPr wrap="none">
            <a:spAutoFit/>
          </a:bodyPr>
          <a:lstStyle/>
          <a:p>
            <a:r>
              <a:rPr lang="zh-CN" altLang="en-US" sz="2000" b="1" dirty="0">
                <a:solidFill>
                  <a:prstClr val="black"/>
                </a:solidFill>
                <a:latin typeface="微软雅黑" panose="020B0503020204020204" charset="-122"/>
                <a:ea typeface="微软雅黑" panose="020B0503020204020204" charset="-122"/>
                <a:cs typeface="Calibri" panose="020F0502020204030204" charset="0"/>
              </a:rPr>
              <a:t>“五四”</a:t>
            </a:r>
            <a:r>
              <a:rPr lang="zh-CN" altLang="en-US" sz="2000" b="1" dirty="0" smtClean="0">
                <a:solidFill>
                  <a:prstClr val="black"/>
                </a:solidFill>
                <a:latin typeface="微软雅黑" panose="020B0503020204020204" charset="-122"/>
                <a:ea typeface="微软雅黑" panose="020B0503020204020204" charset="-122"/>
                <a:cs typeface="Calibri" panose="020F0502020204030204" charset="0"/>
              </a:rPr>
              <a:t>前后</a:t>
            </a:r>
            <a:endParaRPr lang="en-US" altLang="zh-CN" sz="2000" b="1" dirty="0" smtClean="0">
              <a:solidFill>
                <a:prstClr val="black"/>
              </a:solidFill>
              <a:latin typeface="微软雅黑" panose="020B0503020204020204" charset="-122"/>
              <a:ea typeface="微软雅黑" panose="020B0503020204020204" charset="-122"/>
              <a:cs typeface="Calibri" panose="020F0502020204030204" charset="0"/>
            </a:endParaRPr>
          </a:p>
          <a:p>
            <a:r>
              <a:rPr lang="zh-CN" altLang="en-US" sz="2000" dirty="0" smtClean="0">
                <a:solidFill>
                  <a:prstClr val="black"/>
                </a:solidFill>
                <a:latin typeface="楷体" panose="02010609060101010101" pitchFamily="49" charset="-122"/>
                <a:ea typeface="楷体" panose="02010609060101010101" pitchFamily="49" charset="-122"/>
                <a:cs typeface="Calibri" panose="020F0502020204030204" charset="0"/>
              </a:rPr>
              <a:t>  </a:t>
            </a:r>
            <a:r>
              <a:rPr lang="zh-CN" altLang="en-US" sz="2000" dirty="0" smtClean="0">
                <a:solidFill>
                  <a:srgbClr val="FF0000"/>
                </a:solidFill>
                <a:latin typeface="楷体" panose="02010609060101010101" pitchFamily="49" charset="-122"/>
                <a:ea typeface="楷体" panose="02010609060101010101" pitchFamily="49" charset="-122"/>
                <a:cs typeface="Calibri" panose="020F0502020204030204" charset="0"/>
              </a:rPr>
              <a:t>歌谣学</a:t>
            </a:r>
            <a:r>
              <a:rPr lang="zh-CN" altLang="en-US" sz="2000" dirty="0">
                <a:solidFill>
                  <a:srgbClr val="FF0000"/>
                </a:solidFill>
                <a:latin typeface="楷体" panose="02010609060101010101" pitchFamily="49" charset="-122"/>
                <a:ea typeface="楷体" panose="02010609060101010101" pitchFamily="49" charset="-122"/>
                <a:cs typeface="Calibri" panose="020F0502020204030204" charset="0"/>
              </a:rPr>
              <a:t>运动</a:t>
            </a:r>
            <a:endParaRPr lang="zh-CN" altLang="en-US" sz="2000" dirty="0">
              <a:solidFill>
                <a:srgbClr val="FF0000"/>
              </a:solidFill>
            </a:endParaRPr>
          </a:p>
        </p:txBody>
      </p:sp>
      <p:sp>
        <p:nvSpPr>
          <p:cNvPr id="4" name="矩形 3"/>
          <p:cNvSpPr/>
          <p:nvPr/>
        </p:nvSpPr>
        <p:spPr>
          <a:xfrm>
            <a:off x="1138990" y="5383998"/>
            <a:ext cx="8160670" cy="400110"/>
          </a:xfrm>
          <a:prstGeom prst="rect">
            <a:avLst/>
          </a:prstGeom>
        </p:spPr>
        <p:txBody>
          <a:bodyPr wrap="square">
            <a:spAutoFit/>
          </a:bodyPr>
          <a:lstStyle/>
          <a:p>
            <a:r>
              <a:rPr lang="zh-CN" altLang="en-US" sz="2000" dirty="0">
                <a:solidFill>
                  <a:prstClr val="black"/>
                </a:solidFill>
                <a:latin typeface="楷体" panose="02010609060101010101" pitchFamily="49" charset="-122"/>
                <a:ea typeface="楷体" panose="02010609060101010101" pitchFamily="49" charset="-122"/>
                <a:cs typeface="Calibri" panose="020F0502020204030204" charset="0"/>
              </a:rPr>
              <a:t>采集、整理、研究人民口头创作的诗歌、故事、谚语等的新科学运动</a:t>
            </a:r>
            <a:endParaRPr lang="zh-CN" altLang="en-US" sz="2000" dirty="0"/>
          </a:p>
        </p:txBody>
      </p:sp>
    </p:spTree>
    <p:custDataLst>
      <p:tags r:id="rId1"/>
    </p:custDataLst>
    <p:extLst>
      <p:ext uri="{BB962C8B-B14F-4D97-AF65-F5344CB8AC3E}">
        <p14:creationId xmlns:p14="http://schemas.microsoft.com/office/powerpoint/2010/main" val="213085523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700" y="125095"/>
            <a:ext cx="6200775" cy="737235"/>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lang="en-US" altLang="zh-CN" sz="2800" b="1" dirty="0" smtClean="0">
                <a:solidFill>
                  <a:srgbClr val="0070C0"/>
                </a:solidFill>
                <a:latin typeface="微软雅黑" panose="020B0503020204020204" charset="-122"/>
                <a:ea typeface="微软雅黑" panose="020B0503020204020204" charset="-122"/>
                <a:cs typeface="Calibri" panose="020F0502020204030204" charset="0"/>
              </a:rPr>
              <a:t>17.2</a:t>
            </a:r>
            <a:r>
              <a:rPr lang="zh-CN" altLang="en-US" sz="2800" b="1" dirty="0" smtClean="0">
                <a:solidFill>
                  <a:srgbClr val="0070C0"/>
                </a:solidFill>
                <a:latin typeface="微软雅黑" panose="020B0503020204020204" charset="-122"/>
                <a:ea typeface="微软雅黑" panose="020B0503020204020204" charset="-122"/>
                <a:cs typeface="Calibri" panose="020F0502020204030204" charset="0"/>
              </a:rPr>
              <a:t> </a:t>
            </a:r>
            <a:r>
              <a:rPr kumimoji="0" lang="zh-CN" altLang="en-US" sz="28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rPr>
              <a:t>中国</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民间文学</a:t>
            </a:r>
            <a:r>
              <a:rPr kumimoji="0" lang="zh-CN" altLang="en-US" sz="28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rPr>
              <a:t>的</a:t>
            </a:r>
            <a:r>
              <a:rPr lang="zh-CN" altLang="en-US" sz="2800" b="1" dirty="0" smtClean="0">
                <a:solidFill>
                  <a:srgbClr val="0070C0"/>
                </a:solidFill>
                <a:latin typeface="微软雅黑" panose="020B0503020204020204" charset="-122"/>
                <a:ea typeface="微软雅黑" panose="020B0503020204020204" charset="-122"/>
                <a:cs typeface="Calibri" panose="020F0502020204030204" charset="0"/>
              </a:rPr>
              <a:t>发轫</a:t>
            </a:r>
            <a:endPar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endParaRPr>
          </a:p>
        </p:txBody>
      </p:sp>
      <p:sp>
        <p:nvSpPr>
          <p:cNvPr id="24" name="五边形 23"/>
          <p:cNvSpPr/>
          <p:nvPr/>
        </p:nvSpPr>
        <p:spPr>
          <a:xfrm flipH="1">
            <a:off x="5667331" y="23035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sp>
        <p:nvSpPr>
          <p:cNvPr id="25" name="五边形 24"/>
          <p:cNvSpPr/>
          <p:nvPr/>
        </p:nvSpPr>
        <p:spPr>
          <a:xfrm flipH="1">
            <a:off x="7593864" y="23035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判断</a:t>
            </a:r>
          </a:p>
        </p:txBody>
      </p:sp>
      <p:pic>
        <p:nvPicPr>
          <p:cNvPr id="6" name="图片 5"/>
          <p:cNvPicPr>
            <a:picLocks noChangeAspect="1"/>
          </p:cNvPicPr>
          <p:nvPr/>
        </p:nvPicPr>
        <p:blipFill>
          <a:blip r:embed="rId3"/>
          <a:stretch>
            <a:fillRect/>
          </a:stretch>
        </p:blipFill>
        <p:spPr>
          <a:xfrm>
            <a:off x="9520396" y="-16279"/>
            <a:ext cx="2671603" cy="1144011"/>
          </a:xfrm>
          <a:prstGeom prst="rect">
            <a:avLst/>
          </a:prstGeom>
        </p:spPr>
      </p:pic>
      <p:cxnSp>
        <p:nvCxnSpPr>
          <p:cNvPr id="3" name="直线箭头连接符 2"/>
          <p:cNvCxnSpPr/>
          <p:nvPr/>
        </p:nvCxnSpPr>
        <p:spPr>
          <a:xfrm flipV="1">
            <a:off x="1138989" y="3753853"/>
            <a:ext cx="10202779" cy="1443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直线连接符 6"/>
          <p:cNvCxnSpPr/>
          <p:nvPr/>
        </p:nvCxnSpPr>
        <p:spPr>
          <a:xfrm flipH="1" flipV="1">
            <a:off x="2101516" y="3128211"/>
            <a:ext cx="16042" cy="770021"/>
          </a:xfrm>
          <a:prstGeom prst="line">
            <a:avLst/>
          </a:prstGeom>
        </p:spPr>
        <p:style>
          <a:lnRef idx="1">
            <a:schemeClr val="dk1"/>
          </a:lnRef>
          <a:fillRef idx="0">
            <a:schemeClr val="dk1"/>
          </a:fillRef>
          <a:effectRef idx="0">
            <a:schemeClr val="dk1"/>
          </a:effectRef>
          <a:fontRef idx="minor">
            <a:schemeClr val="tx1"/>
          </a:fontRef>
        </p:style>
      </p:cxnSp>
      <p:cxnSp>
        <p:nvCxnSpPr>
          <p:cNvPr id="12" name="直线连接符 11"/>
          <p:cNvCxnSpPr/>
          <p:nvPr/>
        </p:nvCxnSpPr>
        <p:spPr>
          <a:xfrm flipH="1" flipV="1">
            <a:off x="4916905" y="3859124"/>
            <a:ext cx="16042" cy="770021"/>
          </a:xfrm>
          <a:prstGeom prst="line">
            <a:avLst/>
          </a:prstGeom>
        </p:spPr>
        <p:style>
          <a:lnRef idx="1">
            <a:schemeClr val="dk1"/>
          </a:lnRef>
          <a:fillRef idx="0">
            <a:schemeClr val="dk1"/>
          </a:fillRef>
          <a:effectRef idx="0">
            <a:schemeClr val="dk1"/>
          </a:effectRef>
          <a:fontRef idx="minor">
            <a:schemeClr val="tx1"/>
          </a:fontRef>
        </p:style>
      </p:cxnSp>
      <p:cxnSp>
        <p:nvCxnSpPr>
          <p:cNvPr id="13" name="直线连接符 12"/>
          <p:cNvCxnSpPr/>
          <p:nvPr/>
        </p:nvCxnSpPr>
        <p:spPr>
          <a:xfrm flipH="1" flipV="1">
            <a:off x="7357084" y="2998169"/>
            <a:ext cx="16042" cy="770021"/>
          </a:xfrm>
          <a:prstGeom prst="line">
            <a:avLst/>
          </a:prstGeom>
        </p:spPr>
        <p:style>
          <a:lnRef idx="1">
            <a:schemeClr val="dk1"/>
          </a:lnRef>
          <a:fillRef idx="0">
            <a:schemeClr val="dk1"/>
          </a:fillRef>
          <a:effectRef idx="0">
            <a:schemeClr val="dk1"/>
          </a:effectRef>
          <a:fontRef idx="minor">
            <a:schemeClr val="tx1"/>
          </a:fontRef>
        </p:style>
      </p:cxnSp>
      <p:cxnSp>
        <p:nvCxnSpPr>
          <p:cNvPr id="14" name="直线连接符 13"/>
          <p:cNvCxnSpPr/>
          <p:nvPr/>
        </p:nvCxnSpPr>
        <p:spPr>
          <a:xfrm flipH="1" flipV="1">
            <a:off x="9769642" y="3768190"/>
            <a:ext cx="16042" cy="770021"/>
          </a:xfrm>
          <a:prstGeom prst="line">
            <a:avLst/>
          </a:prstGeom>
        </p:spPr>
        <p:style>
          <a:lnRef idx="1">
            <a:schemeClr val="dk1"/>
          </a:lnRef>
          <a:fillRef idx="0">
            <a:schemeClr val="dk1"/>
          </a:fillRef>
          <a:effectRef idx="0">
            <a:schemeClr val="dk1"/>
          </a:effectRef>
          <a:fontRef idx="minor">
            <a:schemeClr val="tx1"/>
          </a:fontRef>
        </p:style>
      </p:cxnSp>
      <p:sp>
        <p:nvSpPr>
          <p:cNvPr id="10" name="矩形 9"/>
          <p:cNvSpPr/>
          <p:nvPr/>
        </p:nvSpPr>
        <p:spPr>
          <a:xfrm>
            <a:off x="1512264" y="2215225"/>
            <a:ext cx="1467068" cy="707886"/>
          </a:xfrm>
          <a:prstGeom prst="rect">
            <a:avLst/>
          </a:prstGeom>
        </p:spPr>
        <p:txBody>
          <a:bodyPr wrap="none">
            <a:spAutoFit/>
          </a:bodyPr>
          <a:lstStyle/>
          <a:p>
            <a:r>
              <a:rPr lang="zh-CN" altLang="en-US" sz="2000" b="1" dirty="0" smtClean="0">
                <a:solidFill>
                  <a:prstClr val="black"/>
                </a:solidFill>
                <a:latin typeface="微软雅黑" panose="020B0503020204020204" charset="-122"/>
                <a:ea typeface="微软雅黑" panose="020B0503020204020204" charset="-122"/>
                <a:cs typeface="Calibri" panose="020F0502020204030204" charset="0"/>
              </a:rPr>
              <a:t>晚清时期</a:t>
            </a:r>
            <a:endParaRPr lang="en-US" altLang="zh-CN" sz="2000" b="1" dirty="0" smtClean="0">
              <a:solidFill>
                <a:prstClr val="black"/>
              </a:solidFill>
              <a:latin typeface="微软雅黑" panose="020B0503020204020204" charset="-122"/>
              <a:ea typeface="微软雅黑" panose="020B0503020204020204" charset="-122"/>
              <a:cs typeface="Calibri" panose="020F0502020204030204" charset="0"/>
            </a:endParaRPr>
          </a:p>
          <a:p>
            <a:r>
              <a:rPr lang="zh-CN" altLang="en-US" sz="2000" dirty="0">
                <a:solidFill>
                  <a:srgbClr val="FF0000"/>
                </a:solidFill>
                <a:latin typeface="楷体" panose="02010609060101010101" pitchFamily="49" charset="-122"/>
                <a:ea typeface="楷体" panose="02010609060101010101" pitchFamily="49" charset="-122"/>
                <a:cs typeface="Calibri" panose="020F0502020204030204" charset="0"/>
              </a:rPr>
              <a:t>神话和民歌</a:t>
            </a:r>
            <a:endParaRPr lang="zh-CN" altLang="en-US" sz="2000" dirty="0">
              <a:solidFill>
                <a:srgbClr val="FF0000"/>
              </a:solidFill>
            </a:endParaRPr>
          </a:p>
        </p:txBody>
      </p:sp>
      <p:sp>
        <p:nvSpPr>
          <p:cNvPr id="11" name="矩形 10"/>
          <p:cNvSpPr/>
          <p:nvPr/>
        </p:nvSpPr>
        <p:spPr>
          <a:xfrm>
            <a:off x="404395" y="1760256"/>
            <a:ext cx="2992032" cy="507831"/>
          </a:xfrm>
          <a:prstGeom prst="rect">
            <a:avLst/>
          </a:prstGeom>
        </p:spPr>
        <p:txBody>
          <a:bodyPr wrap="square">
            <a:spAutoFit/>
          </a:bodyPr>
          <a:lstStyle/>
          <a:p>
            <a:pPr lvl="0" indent="575945" fontAlgn="base" hangingPunct="0">
              <a:lnSpc>
                <a:spcPct val="150000"/>
              </a:lnSpc>
              <a:spcBef>
                <a:spcPct val="0"/>
              </a:spcBef>
              <a:spcAft>
                <a:spcPct val="0"/>
              </a:spcAft>
              <a:defRPr/>
            </a:pPr>
            <a:r>
              <a:rPr lang="zh-CN" altLang="en-US" smtClean="0">
                <a:solidFill>
                  <a:prstClr val="black"/>
                </a:solidFill>
                <a:latin typeface="Microsoft YaHei" charset="-122"/>
                <a:ea typeface="Microsoft YaHei" charset="-122"/>
                <a:cs typeface="Microsoft YaHei" charset="-122"/>
              </a:rPr>
              <a:t>鲁迅</a:t>
            </a:r>
            <a:r>
              <a:rPr lang="en-US" altLang="zh-CN" b="1" dirty="0" smtClean="0">
                <a:solidFill>
                  <a:srgbClr val="FF0000"/>
                </a:solidFill>
                <a:latin typeface="Microsoft YaHei" charset="-122"/>
                <a:ea typeface="Microsoft YaHei" charset="-122"/>
                <a:cs typeface="Microsoft YaHei" charset="-122"/>
              </a:rPr>
              <a:t>《</a:t>
            </a:r>
            <a:r>
              <a:rPr lang="zh-CN" altLang="en-US" b="1" dirty="0">
                <a:solidFill>
                  <a:srgbClr val="FF0000"/>
                </a:solidFill>
                <a:latin typeface="Microsoft YaHei" charset="-122"/>
                <a:ea typeface="Microsoft YaHei" charset="-122"/>
                <a:cs typeface="Microsoft YaHei" charset="-122"/>
              </a:rPr>
              <a:t>摩罗诗力说</a:t>
            </a:r>
            <a:r>
              <a:rPr lang="en-US" altLang="zh-CN" b="1" dirty="0" smtClean="0">
                <a:solidFill>
                  <a:srgbClr val="FF0000"/>
                </a:solidFill>
                <a:latin typeface="Microsoft YaHei" charset="-122"/>
                <a:ea typeface="Microsoft YaHei" charset="-122"/>
                <a:cs typeface="Microsoft YaHei" charset="-122"/>
              </a:rPr>
              <a:t>》</a:t>
            </a:r>
            <a:endParaRPr lang="zh-CN" altLang="en-US" dirty="0">
              <a:solidFill>
                <a:prstClr val="black"/>
              </a:solidFill>
              <a:latin typeface="Microsoft YaHei" charset="-122"/>
              <a:ea typeface="Microsoft YaHei" charset="-122"/>
              <a:cs typeface="Microsoft YaHei" charset="-122"/>
            </a:endParaRPr>
          </a:p>
        </p:txBody>
      </p:sp>
      <p:sp>
        <p:nvSpPr>
          <p:cNvPr id="2" name="矩形 1"/>
          <p:cNvSpPr/>
          <p:nvPr/>
        </p:nvSpPr>
        <p:spPr>
          <a:xfrm>
            <a:off x="4148117" y="4653916"/>
            <a:ext cx="1723549" cy="707886"/>
          </a:xfrm>
          <a:prstGeom prst="rect">
            <a:avLst/>
          </a:prstGeom>
        </p:spPr>
        <p:txBody>
          <a:bodyPr wrap="none">
            <a:spAutoFit/>
          </a:bodyPr>
          <a:lstStyle/>
          <a:p>
            <a:r>
              <a:rPr lang="zh-CN" altLang="en-US" sz="2000" b="1" dirty="0">
                <a:solidFill>
                  <a:prstClr val="black"/>
                </a:solidFill>
                <a:latin typeface="微软雅黑" panose="020B0503020204020204" charset="-122"/>
                <a:ea typeface="微软雅黑" panose="020B0503020204020204" charset="-122"/>
                <a:cs typeface="Calibri" panose="020F0502020204030204" charset="0"/>
              </a:rPr>
              <a:t>“五四”</a:t>
            </a:r>
            <a:r>
              <a:rPr lang="zh-CN" altLang="en-US" sz="2000" b="1" dirty="0" smtClean="0">
                <a:solidFill>
                  <a:prstClr val="black"/>
                </a:solidFill>
                <a:latin typeface="微软雅黑" panose="020B0503020204020204" charset="-122"/>
                <a:ea typeface="微软雅黑" panose="020B0503020204020204" charset="-122"/>
                <a:cs typeface="Calibri" panose="020F0502020204030204" charset="0"/>
              </a:rPr>
              <a:t>前后</a:t>
            </a:r>
            <a:endParaRPr lang="en-US" altLang="zh-CN" sz="2000" b="1" dirty="0" smtClean="0">
              <a:solidFill>
                <a:prstClr val="black"/>
              </a:solidFill>
              <a:latin typeface="微软雅黑" panose="020B0503020204020204" charset="-122"/>
              <a:ea typeface="微软雅黑" panose="020B0503020204020204" charset="-122"/>
              <a:cs typeface="Calibri" panose="020F0502020204030204" charset="0"/>
            </a:endParaRPr>
          </a:p>
          <a:p>
            <a:r>
              <a:rPr lang="zh-CN" altLang="en-US" sz="2000" dirty="0" smtClean="0">
                <a:solidFill>
                  <a:prstClr val="black"/>
                </a:solidFill>
                <a:latin typeface="楷体" panose="02010609060101010101" pitchFamily="49" charset="-122"/>
                <a:ea typeface="楷体" panose="02010609060101010101" pitchFamily="49" charset="-122"/>
                <a:cs typeface="Calibri" panose="020F0502020204030204" charset="0"/>
              </a:rPr>
              <a:t>  </a:t>
            </a:r>
            <a:r>
              <a:rPr lang="zh-CN" altLang="en-US" sz="2000" dirty="0" smtClean="0">
                <a:solidFill>
                  <a:srgbClr val="FF0000"/>
                </a:solidFill>
                <a:latin typeface="楷体" panose="02010609060101010101" pitchFamily="49" charset="-122"/>
                <a:ea typeface="楷体" panose="02010609060101010101" pitchFamily="49" charset="-122"/>
                <a:cs typeface="Calibri" panose="020F0502020204030204" charset="0"/>
              </a:rPr>
              <a:t>歌谣学</a:t>
            </a:r>
            <a:r>
              <a:rPr lang="zh-CN" altLang="en-US" sz="2000" dirty="0">
                <a:solidFill>
                  <a:srgbClr val="FF0000"/>
                </a:solidFill>
                <a:latin typeface="楷体" panose="02010609060101010101" pitchFamily="49" charset="-122"/>
                <a:ea typeface="楷体" panose="02010609060101010101" pitchFamily="49" charset="-122"/>
                <a:cs typeface="Calibri" panose="020F0502020204030204" charset="0"/>
              </a:rPr>
              <a:t>运动</a:t>
            </a:r>
            <a:endParaRPr lang="zh-CN" altLang="en-US" sz="2000" dirty="0">
              <a:solidFill>
                <a:srgbClr val="FF0000"/>
              </a:solidFill>
            </a:endParaRPr>
          </a:p>
        </p:txBody>
      </p:sp>
      <p:sp>
        <p:nvSpPr>
          <p:cNvPr id="4" name="矩形 3"/>
          <p:cNvSpPr/>
          <p:nvPr/>
        </p:nvSpPr>
        <p:spPr>
          <a:xfrm>
            <a:off x="3898232" y="5183943"/>
            <a:ext cx="2839452" cy="400110"/>
          </a:xfrm>
          <a:prstGeom prst="rect">
            <a:avLst/>
          </a:prstGeom>
        </p:spPr>
        <p:txBody>
          <a:bodyPr wrap="square">
            <a:spAutoFit/>
          </a:bodyPr>
          <a:lstStyle/>
          <a:p>
            <a:r>
              <a:rPr lang="zh-CN" altLang="en-US" sz="2000" smtClean="0">
                <a:solidFill>
                  <a:prstClr val="black"/>
                </a:solidFill>
                <a:latin typeface="楷体" panose="02010609060101010101" pitchFamily="49" charset="-122"/>
                <a:ea typeface="楷体" panose="02010609060101010101" pitchFamily="49" charset="-122"/>
                <a:cs typeface="Calibri" panose="020F0502020204030204" charset="0"/>
              </a:rPr>
              <a:t>采集诗歌</a:t>
            </a:r>
            <a:r>
              <a:rPr lang="zh-CN" altLang="en-US" sz="2000" dirty="0">
                <a:solidFill>
                  <a:prstClr val="black"/>
                </a:solidFill>
                <a:latin typeface="楷体" panose="02010609060101010101" pitchFamily="49" charset="-122"/>
                <a:ea typeface="楷体" panose="02010609060101010101" pitchFamily="49" charset="-122"/>
                <a:cs typeface="Calibri" panose="020F0502020204030204" charset="0"/>
              </a:rPr>
              <a:t>、故事</a:t>
            </a:r>
            <a:r>
              <a:rPr lang="zh-CN" altLang="en-US" sz="2000">
                <a:solidFill>
                  <a:prstClr val="black"/>
                </a:solidFill>
                <a:latin typeface="楷体" panose="02010609060101010101" pitchFamily="49" charset="-122"/>
                <a:ea typeface="楷体" panose="02010609060101010101" pitchFamily="49" charset="-122"/>
                <a:cs typeface="Calibri" panose="020F0502020204030204" charset="0"/>
              </a:rPr>
              <a:t>、</a:t>
            </a:r>
            <a:r>
              <a:rPr lang="zh-CN" altLang="en-US" sz="2000" smtClean="0">
                <a:solidFill>
                  <a:prstClr val="black"/>
                </a:solidFill>
                <a:latin typeface="楷体" panose="02010609060101010101" pitchFamily="49" charset="-122"/>
                <a:ea typeface="楷体" panose="02010609060101010101" pitchFamily="49" charset="-122"/>
                <a:cs typeface="Calibri" panose="020F0502020204030204" charset="0"/>
              </a:rPr>
              <a:t>谚语</a:t>
            </a:r>
            <a:endParaRPr lang="zh-CN" altLang="en-US" sz="2000" dirty="0"/>
          </a:p>
        </p:txBody>
      </p:sp>
      <p:sp>
        <p:nvSpPr>
          <p:cNvPr id="8" name="矩形 7"/>
          <p:cNvSpPr/>
          <p:nvPr/>
        </p:nvSpPr>
        <p:spPr>
          <a:xfrm>
            <a:off x="6517751" y="2171633"/>
            <a:ext cx="1678665" cy="923330"/>
          </a:xfrm>
          <a:prstGeom prst="rect">
            <a:avLst/>
          </a:prstGeom>
        </p:spPr>
        <p:txBody>
          <a:bodyPr wrap="none">
            <a:spAutoFit/>
          </a:bodyPr>
          <a:lstStyle/>
          <a:p>
            <a:pPr lvl="0" fontAlgn="base" hangingPunct="0">
              <a:lnSpc>
                <a:spcPct val="150000"/>
              </a:lnSpc>
              <a:spcBef>
                <a:spcPct val="0"/>
              </a:spcBef>
              <a:spcAft>
                <a:spcPct val="0"/>
              </a:spcAft>
              <a:defRPr/>
            </a:pPr>
            <a:r>
              <a:rPr lang="en-US" altLang="zh-CN" b="1" dirty="0" smtClean="0">
                <a:solidFill>
                  <a:prstClr val="black"/>
                </a:solidFill>
                <a:latin typeface="微软雅黑" panose="020B0503020204020204" charset="-122"/>
                <a:ea typeface="微软雅黑" panose="020B0503020204020204" charset="-122"/>
                <a:cs typeface="Calibri" panose="020F0502020204030204" charset="0"/>
              </a:rPr>
              <a:t>20</a:t>
            </a:r>
            <a:r>
              <a:rPr lang="zh-CN" altLang="en-US" b="1" dirty="0" smtClean="0">
                <a:solidFill>
                  <a:prstClr val="black"/>
                </a:solidFill>
                <a:latin typeface="微软雅黑" panose="020B0503020204020204" charset="-122"/>
                <a:ea typeface="微软雅黑" panose="020B0503020204020204" charset="-122"/>
                <a:cs typeface="Calibri" panose="020F0502020204030204" charset="0"/>
              </a:rPr>
              <a:t>世纪</a:t>
            </a:r>
            <a:r>
              <a:rPr lang="en-US" altLang="zh-CN" b="1" dirty="0" smtClean="0">
                <a:solidFill>
                  <a:prstClr val="black"/>
                </a:solidFill>
                <a:latin typeface="微软雅黑" panose="020B0503020204020204" charset="-122"/>
                <a:ea typeface="微软雅黑" panose="020B0503020204020204" charset="-122"/>
                <a:cs typeface="Calibri" panose="020F0502020204030204" charset="0"/>
              </a:rPr>
              <a:t>30</a:t>
            </a:r>
            <a:r>
              <a:rPr lang="zh-CN" altLang="en-US" b="1" dirty="0" smtClean="0">
                <a:solidFill>
                  <a:prstClr val="black"/>
                </a:solidFill>
                <a:latin typeface="微软雅黑" panose="020B0503020204020204" charset="-122"/>
                <a:ea typeface="微软雅黑" panose="020B0503020204020204" charset="-122"/>
                <a:cs typeface="Calibri" panose="020F0502020204030204" charset="0"/>
              </a:rPr>
              <a:t>年代</a:t>
            </a:r>
            <a:endParaRPr lang="en-US" altLang="zh-CN" b="1" dirty="0" smtClean="0">
              <a:solidFill>
                <a:prstClr val="black"/>
              </a:solidFill>
              <a:latin typeface="微软雅黑" panose="020B0503020204020204" charset="-122"/>
              <a:ea typeface="微软雅黑" panose="020B0503020204020204" charset="-122"/>
              <a:cs typeface="Calibri" panose="020F0502020204030204" charset="0"/>
            </a:endParaRPr>
          </a:p>
          <a:p>
            <a:pPr lvl="0" fontAlgn="base" hangingPunct="0">
              <a:lnSpc>
                <a:spcPct val="150000"/>
              </a:lnSpc>
              <a:spcBef>
                <a:spcPct val="0"/>
              </a:spcBef>
              <a:spcAft>
                <a:spcPct val="0"/>
              </a:spcAft>
              <a:defRPr/>
            </a:pPr>
            <a:r>
              <a:rPr lang="zh-CN" altLang="en-US" b="1" dirty="0" smtClean="0">
                <a:solidFill>
                  <a:prstClr val="black"/>
                </a:solidFill>
                <a:latin typeface="微软雅黑" panose="020B0503020204020204" charset="-122"/>
                <a:ea typeface="微软雅黑" panose="020B0503020204020204" charset="-122"/>
                <a:cs typeface="Calibri" panose="020F0502020204030204" charset="0"/>
              </a:rPr>
              <a:t>  </a:t>
            </a:r>
            <a:r>
              <a:rPr lang="zh-CN" altLang="en-US" dirty="0" smtClean="0">
                <a:solidFill>
                  <a:srgbClr val="FF0000"/>
                </a:solidFill>
                <a:latin typeface="KaiTi" charset="-122"/>
                <a:ea typeface="KaiTi" charset="-122"/>
                <a:cs typeface="KaiTi" charset="-122"/>
              </a:rPr>
              <a:t>民俗学</a:t>
            </a:r>
            <a:r>
              <a:rPr lang="zh-CN" altLang="en-US" dirty="0">
                <a:solidFill>
                  <a:srgbClr val="FF0000"/>
                </a:solidFill>
                <a:latin typeface="KaiTi" charset="-122"/>
                <a:ea typeface="KaiTi" charset="-122"/>
                <a:cs typeface="KaiTi" charset="-122"/>
              </a:rPr>
              <a:t>运动</a:t>
            </a:r>
            <a:endParaRPr lang="en-US" altLang="zh-CN" dirty="0">
              <a:solidFill>
                <a:srgbClr val="FF0000"/>
              </a:solidFill>
              <a:latin typeface="KaiTi" charset="-122"/>
              <a:ea typeface="KaiTi" charset="-122"/>
              <a:cs typeface="KaiTi" charset="-122"/>
            </a:endParaRPr>
          </a:p>
        </p:txBody>
      </p:sp>
      <p:sp>
        <p:nvSpPr>
          <p:cNvPr id="9" name="矩形 8"/>
          <p:cNvSpPr/>
          <p:nvPr/>
        </p:nvSpPr>
        <p:spPr>
          <a:xfrm>
            <a:off x="5239653" y="1734654"/>
            <a:ext cx="4234860" cy="507831"/>
          </a:xfrm>
          <a:prstGeom prst="rect">
            <a:avLst/>
          </a:prstGeom>
        </p:spPr>
        <p:txBody>
          <a:bodyPr wrap="square">
            <a:spAutoFit/>
          </a:bodyPr>
          <a:lstStyle/>
          <a:p>
            <a:pPr lvl="0" indent="720090" fontAlgn="base" hangingPunct="0">
              <a:lnSpc>
                <a:spcPct val="150000"/>
              </a:lnSpc>
              <a:spcBef>
                <a:spcPct val="0"/>
              </a:spcBef>
              <a:spcAft>
                <a:spcPct val="0"/>
              </a:spcAft>
              <a:defRPr/>
            </a:pPr>
            <a:r>
              <a:rPr lang="zh-CN" altLang="en-US" dirty="0">
                <a:solidFill>
                  <a:prstClr val="black"/>
                </a:solidFill>
                <a:latin typeface="Microsoft YaHei" charset="-122"/>
                <a:ea typeface="Microsoft YaHei" charset="-122"/>
                <a:cs typeface="Microsoft YaHei" charset="-122"/>
              </a:rPr>
              <a:t>中山大学成立“</a:t>
            </a:r>
            <a:r>
              <a:rPr lang="zh-CN" altLang="en-US" b="1" dirty="0">
                <a:solidFill>
                  <a:srgbClr val="FF0000"/>
                </a:solidFill>
                <a:latin typeface="Microsoft YaHei" charset="-122"/>
                <a:ea typeface="Microsoft YaHei" charset="-122"/>
                <a:cs typeface="Microsoft YaHei" charset="-122"/>
              </a:rPr>
              <a:t>民俗学会</a:t>
            </a:r>
            <a:r>
              <a:rPr lang="zh-CN" altLang="en-US" dirty="0" smtClean="0">
                <a:solidFill>
                  <a:prstClr val="black"/>
                </a:solidFill>
                <a:latin typeface="Microsoft YaHei" charset="-122"/>
                <a:ea typeface="Microsoft YaHei" charset="-122"/>
                <a:cs typeface="Microsoft YaHei" charset="-122"/>
              </a:rPr>
              <a:t>”</a:t>
            </a:r>
            <a:endParaRPr lang="en-US" altLang="zh-CN" dirty="0">
              <a:solidFill>
                <a:prstClr val="black"/>
              </a:solidFill>
              <a:latin typeface="楷体" panose="02010609060101010101" pitchFamily="49" charset="-122"/>
              <a:ea typeface="楷体" panose="02010609060101010101" pitchFamily="49" charset="-122"/>
              <a:cs typeface="Calibri" panose="020F0502020204030204" charset="0"/>
            </a:endParaRPr>
          </a:p>
        </p:txBody>
      </p:sp>
    </p:spTree>
    <p:custDataLst>
      <p:tags r:id="rId1"/>
    </p:custDataLst>
    <p:extLst>
      <p:ext uri="{BB962C8B-B14F-4D97-AF65-F5344CB8AC3E}">
        <p14:creationId xmlns:p14="http://schemas.microsoft.com/office/powerpoint/2010/main" val="79613007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700" y="125095"/>
            <a:ext cx="6200775" cy="737235"/>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lang="en-US" altLang="zh-CN" sz="2800" b="1" dirty="0" smtClean="0">
                <a:solidFill>
                  <a:srgbClr val="0070C0"/>
                </a:solidFill>
                <a:latin typeface="微软雅黑" panose="020B0503020204020204" charset="-122"/>
                <a:ea typeface="微软雅黑" panose="020B0503020204020204" charset="-122"/>
                <a:cs typeface="Calibri" panose="020F0502020204030204" charset="0"/>
              </a:rPr>
              <a:t>17.2</a:t>
            </a:r>
            <a:r>
              <a:rPr lang="zh-CN" altLang="en-US" sz="2800" b="1" dirty="0" smtClean="0">
                <a:solidFill>
                  <a:srgbClr val="0070C0"/>
                </a:solidFill>
                <a:latin typeface="微软雅黑" panose="020B0503020204020204" charset="-122"/>
                <a:ea typeface="微软雅黑" panose="020B0503020204020204" charset="-122"/>
                <a:cs typeface="Calibri" panose="020F0502020204030204" charset="0"/>
              </a:rPr>
              <a:t> </a:t>
            </a:r>
            <a:r>
              <a:rPr kumimoji="0" lang="zh-CN" altLang="en-US" sz="28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rPr>
              <a:t>中国</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民间文学</a:t>
            </a:r>
            <a:r>
              <a:rPr kumimoji="0" lang="zh-CN" altLang="en-US" sz="28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rPr>
              <a:t>的</a:t>
            </a:r>
            <a:r>
              <a:rPr lang="zh-CN" altLang="en-US" sz="2800" b="1" dirty="0" smtClean="0">
                <a:solidFill>
                  <a:srgbClr val="0070C0"/>
                </a:solidFill>
                <a:latin typeface="微软雅黑" panose="020B0503020204020204" charset="-122"/>
                <a:ea typeface="微软雅黑" panose="020B0503020204020204" charset="-122"/>
                <a:cs typeface="Calibri" panose="020F0502020204030204" charset="0"/>
              </a:rPr>
              <a:t>发轫</a:t>
            </a:r>
            <a:endPar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endParaRPr>
          </a:p>
        </p:txBody>
      </p:sp>
      <p:sp>
        <p:nvSpPr>
          <p:cNvPr id="24" name="五边形 23"/>
          <p:cNvSpPr/>
          <p:nvPr/>
        </p:nvSpPr>
        <p:spPr>
          <a:xfrm flipH="1">
            <a:off x="5667331" y="23035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sp>
        <p:nvSpPr>
          <p:cNvPr id="25" name="五边形 24"/>
          <p:cNvSpPr/>
          <p:nvPr/>
        </p:nvSpPr>
        <p:spPr>
          <a:xfrm flipH="1">
            <a:off x="7593864" y="23035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判断</a:t>
            </a:r>
          </a:p>
        </p:txBody>
      </p:sp>
      <p:pic>
        <p:nvPicPr>
          <p:cNvPr id="6" name="图片 5"/>
          <p:cNvPicPr>
            <a:picLocks noChangeAspect="1"/>
          </p:cNvPicPr>
          <p:nvPr/>
        </p:nvPicPr>
        <p:blipFill>
          <a:blip r:embed="rId3"/>
          <a:stretch>
            <a:fillRect/>
          </a:stretch>
        </p:blipFill>
        <p:spPr>
          <a:xfrm>
            <a:off x="9520396" y="-16279"/>
            <a:ext cx="2671603" cy="1144011"/>
          </a:xfrm>
          <a:prstGeom prst="rect">
            <a:avLst/>
          </a:prstGeom>
        </p:spPr>
      </p:pic>
      <p:cxnSp>
        <p:nvCxnSpPr>
          <p:cNvPr id="3" name="直线箭头连接符 2"/>
          <p:cNvCxnSpPr/>
          <p:nvPr/>
        </p:nvCxnSpPr>
        <p:spPr>
          <a:xfrm flipV="1">
            <a:off x="1138989" y="3753853"/>
            <a:ext cx="10202779" cy="1443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直线连接符 6"/>
          <p:cNvCxnSpPr/>
          <p:nvPr/>
        </p:nvCxnSpPr>
        <p:spPr>
          <a:xfrm flipH="1" flipV="1">
            <a:off x="2101516" y="3128211"/>
            <a:ext cx="16042" cy="770021"/>
          </a:xfrm>
          <a:prstGeom prst="line">
            <a:avLst/>
          </a:prstGeom>
        </p:spPr>
        <p:style>
          <a:lnRef idx="1">
            <a:schemeClr val="dk1"/>
          </a:lnRef>
          <a:fillRef idx="0">
            <a:schemeClr val="dk1"/>
          </a:fillRef>
          <a:effectRef idx="0">
            <a:schemeClr val="dk1"/>
          </a:effectRef>
          <a:fontRef idx="minor">
            <a:schemeClr val="tx1"/>
          </a:fontRef>
        </p:style>
      </p:cxnSp>
      <p:cxnSp>
        <p:nvCxnSpPr>
          <p:cNvPr id="12" name="直线连接符 11"/>
          <p:cNvCxnSpPr/>
          <p:nvPr/>
        </p:nvCxnSpPr>
        <p:spPr>
          <a:xfrm flipH="1" flipV="1">
            <a:off x="4916905" y="3859124"/>
            <a:ext cx="16042" cy="770021"/>
          </a:xfrm>
          <a:prstGeom prst="line">
            <a:avLst/>
          </a:prstGeom>
        </p:spPr>
        <p:style>
          <a:lnRef idx="1">
            <a:schemeClr val="dk1"/>
          </a:lnRef>
          <a:fillRef idx="0">
            <a:schemeClr val="dk1"/>
          </a:fillRef>
          <a:effectRef idx="0">
            <a:schemeClr val="dk1"/>
          </a:effectRef>
          <a:fontRef idx="minor">
            <a:schemeClr val="tx1"/>
          </a:fontRef>
        </p:style>
      </p:cxnSp>
      <p:cxnSp>
        <p:nvCxnSpPr>
          <p:cNvPr id="13" name="直线连接符 12"/>
          <p:cNvCxnSpPr/>
          <p:nvPr/>
        </p:nvCxnSpPr>
        <p:spPr>
          <a:xfrm flipH="1" flipV="1">
            <a:off x="7357084" y="2998169"/>
            <a:ext cx="16042" cy="770021"/>
          </a:xfrm>
          <a:prstGeom prst="line">
            <a:avLst/>
          </a:prstGeom>
        </p:spPr>
        <p:style>
          <a:lnRef idx="1">
            <a:schemeClr val="dk1"/>
          </a:lnRef>
          <a:fillRef idx="0">
            <a:schemeClr val="dk1"/>
          </a:fillRef>
          <a:effectRef idx="0">
            <a:schemeClr val="dk1"/>
          </a:effectRef>
          <a:fontRef idx="minor">
            <a:schemeClr val="tx1"/>
          </a:fontRef>
        </p:style>
      </p:cxnSp>
      <p:cxnSp>
        <p:nvCxnSpPr>
          <p:cNvPr id="14" name="直线连接符 13"/>
          <p:cNvCxnSpPr/>
          <p:nvPr/>
        </p:nvCxnSpPr>
        <p:spPr>
          <a:xfrm flipH="1" flipV="1">
            <a:off x="9769642" y="3768190"/>
            <a:ext cx="16042" cy="770021"/>
          </a:xfrm>
          <a:prstGeom prst="line">
            <a:avLst/>
          </a:prstGeom>
        </p:spPr>
        <p:style>
          <a:lnRef idx="1">
            <a:schemeClr val="dk1"/>
          </a:lnRef>
          <a:fillRef idx="0">
            <a:schemeClr val="dk1"/>
          </a:fillRef>
          <a:effectRef idx="0">
            <a:schemeClr val="dk1"/>
          </a:effectRef>
          <a:fontRef idx="minor">
            <a:schemeClr val="tx1"/>
          </a:fontRef>
        </p:style>
      </p:cxnSp>
      <p:sp>
        <p:nvSpPr>
          <p:cNvPr id="10" name="矩形 9"/>
          <p:cNvSpPr/>
          <p:nvPr/>
        </p:nvSpPr>
        <p:spPr>
          <a:xfrm>
            <a:off x="1512264" y="2215225"/>
            <a:ext cx="1467068" cy="707886"/>
          </a:xfrm>
          <a:prstGeom prst="rect">
            <a:avLst/>
          </a:prstGeom>
        </p:spPr>
        <p:txBody>
          <a:bodyPr wrap="none">
            <a:spAutoFit/>
          </a:bodyPr>
          <a:lstStyle/>
          <a:p>
            <a:r>
              <a:rPr lang="zh-CN" altLang="en-US" sz="2000" b="1" dirty="0" smtClean="0">
                <a:solidFill>
                  <a:prstClr val="black"/>
                </a:solidFill>
                <a:latin typeface="微软雅黑" panose="020B0503020204020204" charset="-122"/>
                <a:ea typeface="微软雅黑" panose="020B0503020204020204" charset="-122"/>
                <a:cs typeface="Calibri" panose="020F0502020204030204" charset="0"/>
              </a:rPr>
              <a:t>晚清时期</a:t>
            </a:r>
            <a:endParaRPr lang="en-US" altLang="zh-CN" sz="2000" b="1" dirty="0" smtClean="0">
              <a:solidFill>
                <a:prstClr val="black"/>
              </a:solidFill>
              <a:latin typeface="微软雅黑" panose="020B0503020204020204" charset="-122"/>
              <a:ea typeface="微软雅黑" panose="020B0503020204020204" charset="-122"/>
              <a:cs typeface="Calibri" panose="020F0502020204030204" charset="0"/>
            </a:endParaRPr>
          </a:p>
          <a:p>
            <a:r>
              <a:rPr lang="zh-CN" altLang="en-US" sz="2000" dirty="0">
                <a:solidFill>
                  <a:srgbClr val="FF0000"/>
                </a:solidFill>
                <a:latin typeface="楷体" panose="02010609060101010101" pitchFamily="49" charset="-122"/>
                <a:ea typeface="楷体" panose="02010609060101010101" pitchFamily="49" charset="-122"/>
                <a:cs typeface="Calibri" panose="020F0502020204030204" charset="0"/>
              </a:rPr>
              <a:t>神话和民歌</a:t>
            </a:r>
            <a:endParaRPr lang="zh-CN" altLang="en-US" sz="2000" dirty="0">
              <a:solidFill>
                <a:srgbClr val="FF0000"/>
              </a:solidFill>
            </a:endParaRPr>
          </a:p>
        </p:txBody>
      </p:sp>
      <p:sp>
        <p:nvSpPr>
          <p:cNvPr id="11" name="矩形 10"/>
          <p:cNvSpPr/>
          <p:nvPr/>
        </p:nvSpPr>
        <p:spPr>
          <a:xfrm>
            <a:off x="404395" y="1760256"/>
            <a:ext cx="2992032" cy="507831"/>
          </a:xfrm>
          <a:prstGeom prst="rect">
            <a:avLst/>
          </a:prstGeom>
        </p:spPr>
        <p:txBody>
          <a:bodyPr wrap="square">
            <a:spAutoFit/>
          </a:bodyPr>
          <a:lstStyle/>
          <a:p>
            <a:pPr lvl="0" indent="575945" fontAlgn="base" hangingPunct="0">
              <a:lnSpc>
                <a:spcPct val="150000"/>
              </a:lnSpc>
              <a:spcBef>
                <a:spcPct val="0"/>
              </a:spcBef>
              <a:spcAft>
                <a:spcPct val="0"/>
              </a:spcAft>
              <a:defRPr/>
            </a:pPr>
            <a:r>
              <a:rPr lang="zh-CN" altLang="en-US" smtClean="0">
                <a:solidFill>
                  <a:prstClr val="black"/>
                </a:solidFill>
                <a:latin typeface="Microsoft YaHei" charset="-122"/>
                <a:ea typeface="Microsoft YaHei" charset="-122"/>
                <a:cs typeface="Microsoft YaHei" charset="-122"/>
              </a:rPr>
              <a:t>鲁迅</a:t>
            </a:r>
            <a:r>
              <a:rPr lang="en-US" altLang="zh-CN" b="1" dirty="0" smtClean="0">
                <a:solidFill>
                  <a:srgbClr val="FF0000"/>
                </a:solidFill>
                <a:latin typeface="Microsoft YaHei" charset="-122"/>
                <a:ea typeface="Microsoft YaHei" charset="-122"/>
                <a:cs typeface="Microsoft YaHei" charset="-122"/>
              </a:rPr>
              <a:t>《</a:t>
            </a:r>
            <a:r>
              <a:rPr lang="zh-CN" altLang="en-US" b="1" dirty="0">
                <a:solidFill>
                  <a:srgbClr val="FF0000"/>
                </a:solidFill>
                <a:latin typeface="Microsoft YaHei" charset="-122"/>
                <a:ea typeface="Microsoft YaHei" charset="-122"/>
                <a:cs typeface="Microsoft YaHei" charset="-122"/>
              </a:rPr>
              <a:t>摩罗诗力说</a:t>
            </a:r>
            <a:r>
              <a:rPr lang="en-US" altLang="zh-CN" b="1" dirty="0" smtClean="0">
                <a:solidFill>
                  <a:srgbClr val="FF0000"/>
                </a:solidFill>
                <a:latin typeface="Microsoft YaHei" charset="-122"/>
                <a:ea typeface="Microsoft YaHei" charset="-122"/>
                <a:cs typeface="Microsoft YaHei" charset="-122"/>
              </a:rPr>
              <a:t>》</a:t>
            </a:r>
            <a:endParaRPr lang="zh-CN" altLang="en-US" dirty="0">
              <a:solidFill>
                <a:prstClr val="black"/>
              </a:solidFill>
              <a:latin typeface="Microsoft YaHei" charset="-122"/>
              <a:ea typeface="Microsoft YaHei" charset="-122"/>
              <a:cs typeface="Microsoft YaHei" charset="-122"/>
            </a:endParaRPr>
          </a:p>
        </p:txBody>
      </p:sp>
      <p:sp>
        <p:nvSpPr>
          <p:cNvPr id="2" name="矩形 1"/>
          <p:cNvSpPr/>
          <p:nvPr/>
        </p:nvSpPr>
        <p:spPr>
          <a:xfrm>
            <a:off x="4148117" y="4653916"/>
            <a:ext cx="1723549" cy="707886"/>
          </a:xfrm>
          <a:prstGeom prst="rect">
            <a:avLst/>
          </a:prstGeom>
        </p:spPr>
        <p:txBody>
          <a:bodyPr wrap="none">
            <a:spAutoFit/>
          </a:bodyPr>
          <a:lstStyle/>
          <a:p>
            <a:r>
              <a:rPr lang="zh-CN" altLang="en-US" sz="2000" b="1" dirty="0">
                <a:solidFill>
                  <a:prstClr val="black"/>
                </a:solidFill>
                <a:latin typeface="微软雅黑" panose="020B0503020204020204" charset="-122"/>
                <a:ea typeface="微软雅黑" panose="020B0503020204020204" charset="-122"/>
                <a:cs typeface="Calibri" panose="020F0502020204030204" charset="0"/>
              </a:rPr>
              <a:t>“五四”</a:t>
            </a:r>
            <a:r>
              <a:rPr lang="zh-CN" altLang="en-US" sz="2000" b="1" dirty="0" smtClean="0">
                <a:solidFill>
                  <a:prstClr val="black"/>
                </a:solidFill>
                <a:latin typeface="微软雅黑" panose="020B0503020204020204" charset="-122"/>
                <a:ea typeface="微软雅黑" panose="020B0503020204020204" charset="-122"/>
                <a:cs typeface="Calibri" panose="020F0502020204030204" charset="0"/>
              </a:rPr>
              <a:t>前后</a:t>
            </a:r>
            <a:endParaRPr lang="en-US" altLang="zh-CN" sz="2000" b="1" dirty="0" smtClean="0">
              <a:solidFill>
                <a:prstClr val="black"/>
              </a:solidFill>
              <a:latin typeface="微软雅黑" panose="020B0503020204020204" charset="-122"/>
              <a:ea typeface="微软雅黑" panose="020B0503020204020204" charset="-122"/>
              <a:cs typeface="Calibri" panose="020F0502020204030204" charset="0"/>
            </a:endParaRPr>
          </a:p>
          <a:p>
            <a:r>
              <a:rPr lang="zh-CN" altLang="en-US" sz="2000" dirty="0" smtClean="0">
                <a:solidFill>
                  <a:prstClr val="black"/>
                </a:solidFill>
                <a:latin typeface="楷体" panose="02010609060101010101" pitchFamily="49" charset="-122"/>
                <a:ea typeface="楷体" panose="02010609060101010101" pitchFamily="49" charset="-122"/>
                <a:cs typeface="Calibri" panose="020F0502020204030204" charset="0"/>
              </a:rPr>
              <a:t>  </a:t>
            </a:r>
            <a:r>
              <a:rPr lang="zh-CN" altLang="en-US" sz="2000" dirty="0" smtClean="0">
                <a:solidFill>
                  <a:srgbClr val="FF0000"/>
                </a:solidFill>
                <a:latin typeface="楷体" panose="02010609060101010101" pitchFamily="49" charset="-122"/>
                <a:ea typeface="楷体" panose="02010609060101010101" pitchFamily="49" charset="-122"/>
                <a:cs typeface="Calibri" panose="020F0502020204030204" charset="0"/>
              </a:rPr>
              <a:t>歌谣学</a:t>
            </a:r>
            <a:r>
              <a:rPr lang="zh-CN" altLang="en-US" sz="2000" dirty="0">
                <a:solidFill>
                  <a:srgbClr val="FF0000"/>
                </a:solidFill>
                <a:latin typeface="楷体" panose="02010609060101010101" pitchFamily="49" charset="-122"/>
                <a:ea typeface="楷体" panose="02010609060101010101" pitchFamily="49" charset="-122"/>
                <a:cs typeface="Calibri" panose="020F0502020204030204" charset="0"/>
              </a:rPr>
              <a:t>运动</a:t>
            </a:r>
            <a:endParaRPr lang="zh-CN" altLang="en-US" sz="2000" dirty="0">
              <a:solidFill>
                <a:srgbClr val="FF0000"/>
              </a:solidFill>
            </a:endParaRPr>
          </a:p>
        </p:txBody>
      </p:sp>
      <p:sp>
        <p:nvSpPr>
          <p:cNvPr id="4" name="矩形 3"/>
          <p:cNvSpPr/>
          <p:nvPr/>
        </p:nvSpPr>
        <p:spPr>
          <a:xfrm>
            <a:off x="3898232" y="5183943"/>
            <a:ext cx="2839452" cy="400110"/>
          </a:xfrm>
          <a:prstGeom prst="rect">
            <a:avLst/>
          </a:prstGeom>
        </p:spPr>
        <p:txBody>
          <a:bodyPr wrap="square">
            <a:spAutoFit/>
          </a:bodyPr>
          <a:lstStyle/>
          <a:p>
            <a:r>
              <a:rPr lang="zh-CN" altLang="en-US" sz="2000" smtClean="0">
                <a:solidFill>
                  <a:prstClr val="black"/>
                </a:solidFill>
                <a:latin typeface="楷体" panose="02010609060101010101" pitchFamily="49" charset="-122"/>
                <a:ea typeface="楷体" panose="02010609060101010101" pitchFamily="49" charset="-122"/>
                <a:cs typeface="Calibri" panose="020F0502020204030204" charset="0"/>
              </a:rPr>
              <a:t>采集诗歌</a:t>
            </a:r>
            <a:r>
              <a:rPr lang="zh-CN" altLang="en-US" sz="2000" dirty="0">
                <a:solidFill>
                  <a:prstClr val="black"/>
                </a:solidFill>
                <a:latin typeface="楷体" panose="02010609060101010101" pitchFamily="49" charset="-122"/>
                <a:ea typeface="楷体" panose="02010609060101010101" pitchFamily="49" charset="-122"/>
                <a:cs typeface="Calibri" panose="020F0502020204030204" charset="0"/>
              </a:rPr>
              <a:t>、故事</a:t>
            </a:r>
            <a:r>
              <a:rPr lang="zh-CN" altLang="en-US" sz="2000">
                <a:solidFill>
                  <a:prstClr val="black"/>
                </a:solidFill>
                <a:latin typeface="楷体" panose="02010609060101010101" pitchFamily="49" charset="-122"/>
                <a:ea typeface="楷体" panose="02010609060101010101" pitchFamily="49" charset="-122"/>
                <a:cs typeface="Calibri" panose="020F0502020204030204" charset="0"/>
              </a:rPr>
              <a:t>、</a:t>
            </a:r>
            <a:r>
              <a:rPr lang="zh-CN" altLang="en-US" sz="2000" smtClean="0">
                <a:solidFill>
                  <a:prstClr val="black"/>
                </a:solidFill>
                <a:latin typeface="楷体" panose="02010609060101010101" pitchFamily="49" charset="-122"/>
                <a:ea typeface="楷体" panose="02010609060101010101" pitchFamily="49" charset="-122"/>
                <a:cs typeface="Calibri" panose="020F0502020204030204" charset="0"/>
              </a:rPr>
              <a:t>谚语</a:t>
            </a:r>
            <a:endParaRPr lang="zh-CN" altLang="en-US" sz="2000" dirty="0"/>
          </a:p>
        </p:txBody>
      </p:sp>
      <p:sp>
        <p:nvSpPr>
          <p:cNvPr id="8" name="矩形 7"/>
          <p:cNvSpPr/>
          <p:nvPr/>
        </p:nvSpPr>
        <p:spPr>
          <a:xfrm>
            <a:off x="6517751" y="2171633"/>
            <a:ext cx="1678665" cy="923330"/>
          </a:xfrm>
          <a:prstGeom prst="rect">
            <a:avLst/>
          </a:prstGeom>
        </p:spPr>
        <p:txBody>
          <a:bodyPr wrap="none">
            <a:spAutoFit/>
          </a:bodyPr>
          <a:lstStyle/>
          <a:p>
            <a:pPr lvl="0" fontAlgn="base" hangingPunct="0">
              <a:lnSpc>
                <a:spcPct val="150000"/>
              </a:lnSpc>
              <a:spcBef>
                <a:spcPct val="0"/>
              </a:spcBef>
              <a:spcAft>
                <a:spcPct val="0"/>
              </a:spcAft>
              <a:defRPr/>
            </a:pPr>
            <a:r>
              <a:rPr lang="en-US" altLang="zh-CN" b="1" dirty="0" smtClean="0">
                <a:solidFill>
                  <a:prstClr val="black"/>
                </a:solidFill>
                <a:latin typeface="微软雅黑" panose="020B0503020204020204" charset="-122"/>
                <a:ea typeface="微软雅黑" panose="020B0503020204020204" charset="-122"/>
                <a:cs typeface="Calibri" panose="020F0502020204030204" charset="0"/>
              </a:rPr>
              <a:t>20</a:t>
            </a:r>
            <a:r>
              <a:rPr lang="zh-CN" altLang="en-US" b="1" dirty="0" smtClean="0">
                <a:solidFill>
                  <a:prstClr val="black"/>
                </a:solidFill>
                <a:latin typeface="微软雅黑" panose="020B0503020204020204" charset="-122"/>
                <a:ea typeface="微软雅黑" panose="020B0503020204020204" charset="-122"/>
                <a:cs typeface="Calibri" panose="020F0502020204030204" charset="0"/>
              </a:rPr>
              <a:t>世纪</a:t>
            </a:r>
            <a:r>
              <a:rPr lang="en-US" altLang="zh-CN" b="1" dirty="0" smtClean="0">
                <a:solidFill>
                  <a:prstClr val="black"/>
                </a:solidFill>
                <a:latin typeface="微软雅黑" panose="020B0503020204020204" charset="-122"/>
                <a:ea typeface="微软雅黑" panose="020B0503020204020204" charset="-122"/>
                <a:cs typeface="Calibri" panose="020F0502020204030204" charset="0"/>
              </a:rPr>
              <a:t>30</a:t>
            </a:r>
            <a:r>
              <a:rPr lang="zh-CN" altLang="en-US" b="1" dirty="0" smtClean="0">
                <a:solidFill>
                  <a:prstClr val="black"/>
                </a:solidFill>
                <a:latin typeface="微软雅黑" panose="020B0503020204020204" charset="-122"/>
                <a:ea typeface="微软雅黑" panose="020B0503020204020204" charset="-122"/>
                <a:cs typeface="Calibri" panose="020F0502020204030204" charset="0"/>
              </a:rPr>
              <a:t>年代</a:t>
            </a:r>
            <a:endParaRPr lang="en-US" altLang="zh-CN" b="1" dirty="0" smtClean="0">
              <a:solidFill>
                <a:prstClr val="black"/>
              </a:solidFill>
              <a:latin typeface="微软雅黑" panose="020B0503020204020204" charset="-122"/>
              <a:ea typeface="微软雅黑" panose="020B0503020204020204" charset="-122"/>
              <a:cs typeface="Calibri" panose="020F0502020204030204" charset="0"/>
            </a:endParaRPr>
          </a:p>
          <a:p>
            <a:pPr lvl="0" fontAlgn="base" hangingPunct="0">
              <a:lnSpc>
                <a:spcPct val="150000"/>
              </a:lnSpc>
              <a:spcBef>
                <a:spcPct val="0"/>
              </a:spcBef>
              <a:spcAft>
                <a:spcPct val="0"/>
              </a:spcAft>
              <a:defRPr/>
            </a:pPr>
            <a:r>
              <a:rPr lang="zh-CN" altLang="en-US" b="1" dirty="0" smtClean="0">
                <a:solidFill>
                  <a:prstClr val="black"/>
                </a:solidFill>
                <a:latin typeface="微软雅黑" panose="020B0503020204020204" charset="-122"/>
                <a:ea typeface="微软雅黑" panose="020B0503020204020204" charset="-122"/>
                <a:cs typeface="Calibri" panose="020F0502020204030204" charset="0"/>
              </a:rPr>
              <a:t>  </a:t>
            </a:r>
            <a:r>
              <a:rPr lang="zh-CN" altLang="en-US" dirty="0" smtClean="0">
                <a:solidFill>
                  <a:srgbClr val="FF0000"/>
                </a:solidFill>
                <a:latin typeface="KaiTi" charset="-122"/>
                <a:ea typeface="KaiTi" charset="-122"/>
                <a:cs typeface="KaiTi" charset="-122"/>
              </a:rPr>
              <a:t>民俗学</a:t>
            </a:r>
            <a:r>
              <a:rPr lang="zh-CN" altLang="en-US" dirty="0">
                <a:solidFill>
                  <a:srgbClr val="FF0000"/>
                </a:solidFill>
                <a:latin typeface="KaiTi" charset="-122"/>
                <a:ea typeface="KaiTi" charset="-122"/>
                <a:cs typeface="KaiTi" charset="-122"/>
              </a:rPr>
              <a:t>运动</a:t>
            </a:r>
            <a:endParaRPr lang="en-US" altLang="zh-CN" dirty="0">
              <a:solidFill>
                <a:srgbClr val="FF0000"/>
              </a:solidFill>
              <a:latin typeface="KaiTi" charset="-122"/>
              <a:ea typeface="KaiTi" charset="-122"/>
              <a:cs typeface="KaiTi" charset="-122"/>
            </a:endParaRPr>
          </a:p>
        </p:txBody>
      </p:sp>
      <p:sp>
        <p:nvSpPr>
          <p:cNvPr id="9" name="矩形 8"/>
          <p:cNvSpPr/>
          <p:nvPr/>
        </p:nvSpPr>
        <p:spPr>
          <a:xfrm>
            <a:off x="5239653" y="1734654"/>
            <a:ext cx="4234860" cy="507831"/>
          </a:xfrm>
          <a:prstGeom prst="rect">
            <a:avLst/>
          </a:prstGeom>
        </p:spPr>
        <p:txBody>
          <a:bodyPr wrap="square">
            <a:spAutoFit/>
          </a:bodyPr>
          <a:lstStyle/>
          <a:p>
            <a:pPr lvl="0" indent="720090" fontAlgn="base" hangingPunct="0">
              <a:lnSpc>
                <a:spcPct val="150000"/>
              </a:lnSpc>
              <a:spcBef>
                <a:spcPct val="0"/>
              </a:spcBef>
              <a:spcAft>
                <a:spcPct val="0"/>
              </a:spcAft>
              <a:defRPr/>
            </a:pPr>
            <a:r>
              <a:rPr lang="zh-CN" altLang="en-US" dirty="0">
                <a:solidFill>
                  <a:prstClr val="black"/>
                </a:solidFill>
                <a:latin typeface="Microsoft YaHei" charset="-122"/>
                <a:ea typeface="Microsoft YaHei" charset="-122"/>
                <a:cs typeface="Microsoft YaHei" charset="-122"/>
              </a:rPr>
              <a:t>中山大学成立“</a:t>
            </a:r>
            <a:r>
              <a:rPr lang="zh-CN" altLang="en-US" b="1" dirty="0">
                <a:solidFill>
                  <a:srgbClr val="FF0000"/>
                </a:solidFill>
                <a:latin typeface="Microsoft YaHei" charset="-122"/>
                <a:ea typeface="Microsoft YaHei" charset="-122"/>
                <a:cs typeface="Microsoft YaHei" charset="-122"/>
              </a:rPr>
              <a:t>民俗学会</a:t>
            </a:r>
            <a:r>
              <a:rPr lang="zh-CN" altLang="en-US" dirty="0" smtClean="0">
                <a:solidFill>
                  <a:prstClr val="black"/>
                </a:solidFill>
                <a:latin typeface="Microsoft YaHei" charset="-122"/>
                <a:ea typeface="Microsoft YaHei" charset="-122"/>
                <a:cs typeface="Microsoft YaHei" charset="-122"/>
              </a:rPr>
              <a:t>”</a:t>
            </a:r>
            <a:endParaRPr lang="en-US" altLang="zh-CN" dirty="0">
              <a:solidFill>
                <a:prstClr val="black"/>
              </a:solidFill>
              <a:latin typeface="楷体" panose="02010609060101010101" pitchFamily="49" charset="-122"/>
              <a:ea typeface="楷体" panose="02010609060101010101" pitchFamily="49" charset="-122"/>
              <a:cs typeface="Calibri" panose="020F0502020204030204" charset="0"/>
            </a:endParaRPr>
          </a:p>
        </p:txBody>
      </p:sp>
      <p:sp>
        <p:nvSpPr>
          <p:cNvPr id="15" name="矩形 14"/>
          <p:cNvSpPr/>
          <p:nvPr/>
        </p:nvSpPr>
        <p:spPr>
          <a:xfrm>
            <a:off x="8973602" y="4629145"/>
            <a:ext cx="1624163" cy="369332"/>
          </a:xfrm>
          <a:prstGeom prst="rect">
            <a:avLst/>
          </a:prstGeom>
        </p:spPr>
        <p:txBody>
          <a:bodyPr wrap="none">
            <a:spAutoFit/>
          </a:bodyPr>
          <a:lstStyle/>
          <a:p>
            <a:r>
              <a:rPr lang="en-US" altLang="zh-CN" b="1" dirty="0">
                <a:solidFill>
                  <a:prstClr val="black"/>
                </a:solidFill>
                <a:latin typeface="微软雅黑" panose="020B0503020204020204" charset="-122"/>
                <a:ea typeface="微软雅黑" panose="020B0503020204020204" charset="-122"/>
                <a:cs typeface="Calibri" panose="020F0502020204030204" charset="0"/>
              </a:rPr>
              <a:t>40</a:t>
            </a:r>
            <a:r>
              <a:rPr lang="zh-CN" altLang="en-US" b="1" dirty="0">
                <a:solidFill>
                  <a:prstClr val="black"/>
                </a:solidFill>
                <a:latin typeface="微软雅黑" panose="020B0503020204020204" charset="-122"/>
                <a:ea typeface="微软雅黑" panose="020B0503020204020204" charset="-122"/>
                <a:cs typeface="Calibri" panose="020F0502020204030204" charset="0"/>
              </a:rPr>
              <a:t>年代解放区</a:t>
            </a:r>
            <a:endParaRPr lang="zh-CN" altLang="en-US" dirty="0"/>
          </a:p>
        </p:txBody>
      </p:sp>
    </p:spTree>
    <p:custDataLst>
      <p:tags r:id="rId1"/>
    </p:custDataLst>
    <p:extLst>
      <p:ext uri="{BB962C8B-B14F-4D97-AF65-F5344CB8AC3E}">
        <p14:creationId xmlns:p14="http://schemas.microsoft.com/office/powerpoint/2010/main" val="197275231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700" y="125095"/>
            <a:ext cx="6200775" cy="737235"/>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lang="en-US" altLang="zh-CN" sz="2800" b="1" dirty="0" smtClean="0">
                <a:solidFill>
                  <a:srgbClr val="0070C0"/>
                </a:solidFill>
                <a:latin typeface="微软雅黑" panose="020B0503020204020204" charset="-122"/>
                <a:ea typeface="微软雅黑" panose="020B0503020204020204" charset="-122"/>
                <a:cs typeface="Calibri" panose="020F0502020204030204" charset="0"/>
              </a:rPr>
              <a:t>17.2</a:t>
            </a:r>
            <a:r>
              <a:rPr lang="zh-CN" altLang="en-US" sz="2800" b="1" dirty="0" smtClean="0">
                <a:solidFill>
                  <a:srgbClr val="0070C0"/>
                </a:solidFill>
                <a:latin typeface="微软雅黑" panose="020B0503020204020204" charset="-122"/>
                <a:ea typeface="微软雅黑" panose="020B0503020204020204" charset="-122"/>
                <a:cs typeface="Calibri" panose="020F0502020204030204" charset="0"/>
              </a:rPr>
              <a:t> </a:t>
            </a:r>
            <a:r>
              <a:rPr kumimoji="0" lang="zh-CN" altLang="en-US" sz="28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rPr>
              <a:t>中国</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民间文学</a:t>
            </a:r>
            <a:r>
              <a:rPr kumimoji="0" lang="zh-CN" altLang="en-US" sz="28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rPr>
              <a:t>的</a:t>
            </a:r>
            <a:r>
              <a:rPr lang="zh-CN" altLang="en-US" sz="2800" b="1" dirty="0" smtClean="0">
                <a:solidFill>
                  <a:srgbClr val="0070C0"/>
                </a:solidFill>
                <a:latin typeface="微软雅黑" panose="020B0503020204020204" charset="-122"/>
                <a:ea typeface="微软雅黑" panose="020B0503020204020204" charset="-122"/>
                <a:cs typeface="Calibri" panose="020F0502020204030204" charset="0"/>
              </a:rPr>
              <a:t>发轫</a:t>
            </a:r>
            <a:endPar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endParaRPr>
          </a:p>
        </p:txBody>
      </p:sp>
      <p:sp>
        <p:nvSpPr>
          <p:cNvPr id="24" name="五边形 23"/>
          <p:cNvSpPr/>
          <p:nvPr/>
        </p:nvSpPr>
        <p:spPr>
          <a:xfrm flipH="1">
            <a:off x="5667331" y="23035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sp>
        <p:nvSpPr>
          <p:cNvPr id="25" name="五边形 24"/>
          <p:cNvSpPr/>
          <p:nvPr/>
        </p:nvSpPr>
        <p:spPr>
          <a:xfrm flipH="1">
            <a:off x="7593864" y="23035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判断</a:t>
            </a:r>
          </a:p>
        </p:txBody>
      </p:sp>
      <p:pic>
        <p:nvPicPr>
          <p:cNvPr id="6" name="图片 5"/>
          <p:cNvPicPr>
            <a:picLocks noChangeAspect="1"/>
          </p:cNvPicPr>
          <p:nvPr/>
        </p:nvPicPr>
        <p:blipFill>
          <a:blip r:embed="rId3"/>
          <a:stretch>
            <a:fillRect/>
          </a:stretch>
        </p:blipFill>
        <p:spPr>
          <a:xfrm>
            <a:off x="9520396" y="-16279"/>
            <a:ext cx="2671603" cy="1144011"/>
          </a:xfrm>
          <a:prstGeom prst="rect">
            <a:avLst/>
          </a:prstGeom>
        </p:spPr>
      </p:pic>
      <p:cxnSp>
        <p:nvCxnSpPr>
          <p:cNvPr id="3" name="直线箭头连接符 2"/>
          <p:cNvCxnSpPr/>
          <p:nvPr/>
        </p:nvCxnSpPr>
        <p:spPr>
          <a:xfrm flipV="1">
            <a:off x="1138989" y="3753853"/>
            <a:ext cx="10202779" cy="1443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直线连接符 6"/>
          <p:cNvCxnSpPr/>
          <p:nvPr/>
        </p:nvCxnSpPr>
        <p:spPr>
          <a:xfrm flipH="1" flipV="1">
            <a:off x="2101516" y="3128211"/>
            <a:ext cx="16042" cy="770021"/>
          </a:xfrm>
          <a:prstGeom prst="line">
            <a:avLst/>
          </a:prstGeom>
        </p:spPr>
        <p:style>
          <a:lnRef idx="1">
            <a:schemeClr val="dk1"/>
          </a:lnRef>
          <a:fillRef idx="0">
            <a:schemeClr val="dk1"/>
          </a:fillRef>
          <a:effectRef idx="0">
            <a:schemeClr val="dk1"/>
          </a:effectRef>
          <a:fontRef idx="minor">
            <a:schemeClr val="tx1"/>
          </a:fontRef>
        </p:style>
      </p:cxnSp>
      <p:cxnSp>
        <p:nvCxnSpPr>
          <p:cNvPr id="12" name="直线连接符 11"/>
          <p:cNvCxnSpPr/>
          <p:nvPr/>
        </p:nvCxnSpPr>
        <p:spPr>
          <a:xfrm flipH="1" flipV="1">
            <a:off x="4916905" y="3859124"/>
            <a:ext cx="16042" cy="770021"/>
          </a:xfrm>
          <a:prstGeom prst="line">
            <a:avLst/>
          </a:prstGeom>
        </p:spPr>
        <p:style>
          <a:lnRef idx="1">
            <a:schemeClr val="dk1"/>
          </a:lnRef>
          <a:fillRef idx="0">
            <a:schemeClr val="dk1"/>
          </a:fillRef>
          <a:effectRef idx="0">
            <a:schemeClr val="dk1"/>
          </a:effectRef>
          <a:fontRef idx="minor">
            <a:schemeClr val="tx1"/>
          </a:fontRef>
        </p:style>
      </p:cxnSp>
      <p:cxnSp>
        <p:nvCxnSpPr>
          <p:cNvPr id="13" name="直线连接符 12"/>
          <p:cNvCxnSpPr/>
          <p:nvPr/>
        </p:nvCxnSpPr>
        <p:spPr>
          <a:xfrm flipH="1" flipV="1">
            <a:off x="7357084" y="2998169"/>
            <a:ext cx="16042" cy="770021"/>
          </a:xfrm>
          <a:prstGeom prst="line">
            <a:avLst/>
          </a:prstGeom>
        </p:spPr>
        <p:style>
          <a:lnRef idx="1">
            <a:schemeClr val="dk1"/>
          </a:lnRef>
          <a:fillRef idx="0">
            <a:schemeClr val="dk1"/>
          </a:fillRef>
          <a:effectRef idx="0">
            <a:schemeClr val="dk1"/>
          </a:effectRef>
          <a:fontRef idx="minor">
            <a:schemeClr val="tx1"/>
          </a:fontRef>
        </p:style>
      </p:cxnSp>
      <p:cxnSp>
        <p:nvCxnSpPr>
          <p:cNvPr id="14" name="直线连接符 13"/>
          <p:cNvCxnSpPr/>
          <p:nvPr/>
        </p:nvCxnSpPr>
        <p:spPr>
          <a:xfrm flipH="1" flipV="1">
            <a:off x="9769642" y="3768190"/>
            <a:ext cx="16042" cy="770021"/>
          </a:xfrm>
          <a:prstGeom prst="line">
            <a:avLst/>
          </a:prstGeom>
        </p:spPr>
        <p:style>
          <a:lnRef idx="1">
            <a:schemeClr val="dk1"/>
          </a:lnRef>
          <a:fillRef idx="0">
            <a:schemeClr val="dk1"/>
          </a:fillRef>
          <a:effectRef idx="0">
            <a:schemeClr val="dk1"/>
          </a:effectRef>
          <a:fontRef idx="minor">
            <a:schemeClr val="tx1"/>
          </a:fontRef>
        </p:style>
      </p:cxnSp>
      <p:sp>
        <p:nvSpPr>
          <p:cNvPr id="10" name="矩形 9"/>
          <p:cNvSpPr/>
          <p:nvPr/>
        </p:nvSpPr>
        <p:spPr>
          <a:xfrm>
            <a:off x="1512264" y="2215225"/>
            <a:ext cx="1467068" cy="707886"/>
          </a:xfrm>
          <a:prstGeom prst="rect">
            <a:avLst/>
          </a:prstGeom>
        </p:spPr>
        <p:txBody>
          <a:bodyPr wrap="none">
            <a:spAutoFit/>
          </a:bodyPr>
          <a:lstStyle/>
          <a:p>
            <a:r>
              <a:rPr lang="zh-CN" altLang="en-US" sz="2000" b="1" dirty="0" smtClean="0">
                <a:solidFill>
                  <a:prstClr val="black"/>
                </a:solidFill>
                <a:latin typeface="微软雅黑" panose="020B0503020204020204" charset="-122"/>
                <a:ea typeface="微软雅黑" panose="020B0503020204020204" charset="-122"/>
                <a:cs typeface="Calibri" panose="020F0502020204030204" charset="0"/>
              </a:rPr>
              <a:t>晚清时期</a:t>
            </a:r>
            <a:endParaRPr lang="en-US" altLang="zh-CN" sz="2000" b="1" dirty="0" smtClean="0">
              <a:solidFill>
                <a:prstClr val="black"/>
              </a:solidFill>
              <a:latin typeface="微软雅黑" panose="020B0503020204020204" charset="-122"/>
              <a:ea typeface="微软雅黑" panose="020B0503020204020204" charset="-122"/>
              <a:cs typeface="Calibri" panose="020F0502020204030204" charset="0"/>
            </a:endParaRPr>
          </a:p>
          <a:p>
            <a:r>
              <a:rPr lang="zh-CN" altLang="en-US" sz="2000" dirty="0">
                <a:solidFill>
                  <a:srgbClr val="FF0000"/>
                </a:solidFill>
                <a:latin typeface="楷体" panose="02010609060101010101" pitchFamily="49" charset="-122"/>
                <a:ea typeface="楷体" panose="02010609060101010101" pitchFamily="49" charset="-122"/>
                <a:cs typeface="Calibri" panose="020F0502020204030204" charset="0"/>
              </a:rPr>
              <a:t>神话和民歌</a:t>
            </a:r>
            <a:endParaRPr lang="zh-CN" altLang="en-US" sz="2000" dirty="0">
              <a:solidFill>
                <a:srgbClr val="FF0000"/>
              </a:solidFill>
            </a:endParaRPr>
          </a:p>
        </p:txBody>
      </p:sp>
      <p:sp>
        <p:nvSpPr>
          <p:cNvPr id="11" name="矩形 10"/>
          <p:cNvSpPr/>
          <p:nvPr/>
        </p:nvSpPr>
        <p:spPr>
          <a:xfrm>
            <a:off x="404395" y="1760256"/>
            <a:ext cx="2992032" cy="507831"/>
          </a:xfrm>
          <a:prstGeom prst="rect">
            <a:avLst/>
          </a:prstGeom>
        </p:spPr>
        <p:txBody>
          <a:bodyPr wrap="square">
            <a:spAutoFit/>
          </a:bodyPr>
          <a:lstStyle/>
          <a:p>
            <a:pPr lvl="0" indent="575945" fontAlgn="base" hangingPunct="0">
              <a:lnSpc>
                <a:spcPct val="150000"/>
              </a:lnSpc>
              <a:spcBef>
                <a:spcPct val="0"/>
              </a:spcBef>
              <a:spcAft>
                <a:spcPct val="0"/>
              </a:spcAft>
              <a:defRPr/>
            </a:pPr>
            <a:r>
              <a:rPr lang="zh-CN" altLang="en-US" smtClean="0">
                <a:solidFill>
                  <a:prstClr val="black"/>
                </a:solidFill>
                <a:latin typeface="Microsoft YaHei" charset="-122"/>
                <a:ea typeface="Microsoft YaHei" charset="-122"/>
                <a:cs typeface="Microsoft YaHei" charset="-122"/>
              </a:rPr>
              <a:t>鲁迅</a:t>
            </a:r>
            <a:r>
              <a:rPr lang="en-US" altLang="zh-CN" b="1" dirty="0" smtClean="0">
                <a:solidFill>
                  <a:srgbClr val="FF0000"/>
                </a:solidFill>
                <a:latin typeface="Microsoft YaHei" charset="-122"/>
                <a:ea typeface="Microsoft YaHei" charset="-122"/>
                <a:cs typeface="Microsoft YaHei" charset="-122"/>
              </a:rPr>
              <a:t>《</a:t>
            </a:r>
            <a:r>
              <a:rPr lang="zh-CN" altLang="en-US" b="1" dirty="0">
                <a:solidFill>
                  <a:srgbClr val="FF0000"/>
                </a:solidFill>
                <a:latin typeface="Microsoft YaHei" charset="-122"/>
                <a:ea typeface="Microsoft YaHei" charset="-122"/>
                <a:cs typeface="Microsoft YaHei" charset="-122"/>
              </a:rPr>
              <a:t>摩罗诗力说</a:t>
            </a:r>
            <a:r>
              <a:rPr lang="en-US" altLang="zh-CN" b="1" dirty="0" smtClean="0">
                <a:solidFill>
                  <a:srgbClr val="FF0000"/>
                </a:solidFill>
                <a:latin typeface="Microsoft YaHei" charset="-122"/>
                <a:ea typeface="Microsoft YaHei" charset="-122"/>
                <a:cs typeface="Microsoft YaHei" charset="-122"/>
              </a:rPr>
              <a:t>》</a:t>
            </a:r>
            <a:endParaRPr lang="zh-CN" altLang="en-US" dirty="0">
              <a:solidFill>
                <a:prstClr val="black"/>
              </a:solidFill>
              <a:latin typeface="Microsoft YaHei" charset="-122"/>
              <a:ea typeface="Microsoft YaHei" charset="-122"/>
              <a:cs typeface="Microsoft YaHei" charset="-122"/>
            </a:endParaRPr>
          </a:p>
        </p:txBody>
      </p:sp>
      <p:sp>
        <p:nvSpPr>
          <p:cNvPr id="2" name="矩形 1"/>
          <p:cNvSpPr/>
          <p:nvPr/>
        </p:nvSpPr>
        <p:spPr>
          <a:xfrm>
            <a:off x="4148117" y="4653916"/>
            <a:ext cx="1723549" cy="707886"/>
          </a:xfrm>
          <a:prstGeom prst="rect">
            <a:avLst/>
          </a:prstGeom>
        </p:spPr>
        <p:txBody>
          <a:bodyPr wrap="none">
            <a:spAutoFit/>
          </a:bodyPr>
          <a:lstStyle/>
          <a:p>
            <a:r>
              <a:rPr lang="zh-CN" altLang="en-US" sz="2000" b="1" dirty="0">
                <a:solidFill>
                  <a:prstClr val="black"/>
                </a:solidFill>
                <a:latin typeface="微软雅黑" panose="020B0503020204020204" charset="-122"/>
                <a:ea typeface="微软雅黑" panose="020B0503020204020204" charset="-122"/>
                <a:cs typeface="Calibri" panose="020F0502020204030204" charset="0"/>
              </a:rPr>
              <a:t>“五四”</a:t>
            </a:r>
            <a:r>
              <a:rPr lang="zh-CN" altLang="en-US" sz="2000" b="1" dirty="0" smtClean="0">
                <a:solidFill>
                  <a:prstClr val="black"/>
                </a:solidFill>
                <a:latin typeface="微软雅黑" panose="020B0503020204020204" charset="-122"/>
                <a:ea typeface="微软雅黑" panose="020B0503020204020204" charset="-122"/>
                <a:cs typeface="Calibri" panose="020F0502020204030204" charset="0"/>
              </a:rPr>
              <a:t>前后</a:t>
            </a:r>
            <a:endParaRPr lang="en-US" altLang="zh-CN" sz="2000" b="1" dirty="0" smtClean="0">
              <a:solidFill>
                <a:prstClr val="black"/>
              </a:solidFill>
              <a:latin typeface="微软雅黑" panose="020B0503020204020204" charset="-122"/>
              <a:ea typeface="微软雅黑" panose="020B0503020204020204" charset="-122"/>
              <a:cs typeface="Calibri" panose="020F0502020204030204" charset="0"/>
            </a:endParaRPr>
          </a:p>
          <a:p>
            <a:r>
              <a:rPr lang="zh-CN" altLang="en-US" sz="2000" dirty="0" smtClean="0">
                <a:solidFill>
                  <a:prstClr val="black"/>
                </a:solidFill>
                <a:latin typeface="楷体" panose="02010609060101010101" pitchFamily="49" charset="-122"/>
                <a:ea typeface="楷体" panose="02010609060101010101" pitchFamily="49" charset="-122"/>
                <a:cs typeface="Calibri" panose="020F0502020204030204" charset="0"/>
              </a:rPr>
              <a:t>  </a:t>
            </a:r>
            <a:r>
              <a:rPr lang="zh-CN" altLang="en-US" sz="2000" dirty="0" smtClean="0">
                <a:solidFill>
                  <a:srgbClr val="FF0000"/>
                </a:solidFill>
                <a:latin typeface="楷体" panose="02010609060101010101" pitchFamily="49" charset="-122"/>
                <a:ea typeface="楷体" panose="02010609060101010101" pitchFamily="49" charset="-122"/>
                <a:cs typeface="Calibri" panose="020F0502020204030204" charset="0"/>
              </a:rPr>
              <a:t>歌谣学</a:t>
            </a:r>
            <a:r>
              <a:rPr lang="zh-CN" altLang="en-US" sz="2000" dirty="0">
                <a:solidFill>
                  <a:srgbClr val="FF0000"/>
                </a:solidFill>
                <a:latin typeface="楷体" panose="02010609060101010101" pitchFamily="49" charset="-122"/>
                <a:ea typeface="楷体" panose="02010609060101010101" pitchFamily="49" charset="-122"/>
                <a:cs typeface="Calibri" panose="020F0502020204030204" charset="0"/>
              </a:rPr>
              <a:t>运动</a:t>
            </a:r>
            <a:endParaRPr lang="zh-CN" altLang="en-US" sz="2000" dirty="0">
              <a:solidFill>
                <a:srgbClr val="FF0000"/>
              </a:solidFill>
            </a:endParaRPr>
          </a:p>
        </p:txBody>
      </p:sp>
      <p:sp>
        <p:nvSpPr>
          <p:cNvPr id="4" name="矩形 3"/>
          <p:cNvSpPr/>
          <p:nvPr/>
        </p:nvSpPr>
        <p:spPr>
          <a:xfrm>
            <a:off x="3898232" y="5183943"/>
            <a:ext cx="2839452" cy="400110"/>
          </a:xfrm>
          <a:prstGeom prst="rect">
            <a:avLst/>
          </a:prstGeom>
        </p:spPr>
        <p:txBody>
          <a:bodyPr wrap="square">
            <a:spAutoFit/>
          </a:bodyPr>
          <a:lstStyle/>
          <a:p>
            <a:r>
              <a:rPr lang="zh-CN" altLang="en-US" sz="2000" smtClean="0">
                <a:solidFill>
                  <a:prstClr val="black"/>
                </a:solidFill>
                <a:latin typeface="楷体" panose="02010609060101010101" pitchFamily="49" charset="-122"/>
                <a:ea typeface="楷体" panose="02010609060101010101" pitchFamily="49" charset="-122"/>
                <a:cs typeface="Calibri" panose="020F0502020204030204" charset="0"/>
              </a:rPr>
              <a:t>采集诗歌</a:t>
            </a:r>
            <a:r>
              <a:rPr lang="zh-CN" altLang="en-US" sz="2000" dirty="0">
                <a:solidFill>
                  <a:prstClr val="black"/>
                </a:solidFill>
                <a:latin typeface="楷体" panose="02010609060101010101" pitchFamily="49" charset="-122"/>
                <a:ea typeface="楷体" panose="02010609060101010101" pitchFamily="49" charset="-122"/>
                <a:cs typeface="Calibri" panose="020F0502020204030204" charset="0"/>
              </a:rPr>
              <a:t>、故事</a:t>
            </a:r>
            <a:r>
              <a:rPr lang="zh-CN" altLang="en-US" sz="2000">
                <a:solidFill>
                  <a:prstClr val="black"/>
                </a:solidFill>
                <a:latin typeface="楷体" panose="02010609060101010101" pitchFamily="49" charset="-122"/>
                <a:ea typeface="楷体" panose="02010609060101010101" pitchFamily="49" charset="-122"/>
                <a:cs typeface="Calibri" panose="020F0502020204030204" charset="0"/>
              </a:rPr>
              <a:t>、</a:t>
            </a:r>
            <a:r>
              <a:rPr lang="zh-CN" altLang="en-US" sz="2000" smtClean="0">
                <a:solidFill>
                  <a:prstClr val="black"/>
                </a:solidFill>
                <a:latin typeface="楷体" panose="02010609060101010101" pitchFamily="49" charset="-122"/>
                <a:ea typeface="楷体" panose="02010609060101010101" pitchFamily="49" charset="-122"/>
                <a:cs typeface="Calibri" panose="020F0502020204030204" charset="0"/>
              </a:rPr>
              <a:t>谚语</a:t>
            </a:r>
            <a:endParaRPr lang="zh-CN" altLang="en-US" sz="2000" dirty="0"/>
          </a:p>
        </p:txBody>
      </p:sp>
      <p:sp>
        <p:nvSpPr>
          <p:cNvPr id="8" name="矩形 7"/>
          <p:cNvSpPr/>
          <p:nvPr/>
        </p:nvSpPr>
        <p:spPr>
          <a:xfrm>
            <a:off x="6517751" y="2171633"/>
            <a:ext cx="1678665" cy="923330"/>
          </a:xfrm>
          <a:prstGeom prst="rect">
            <a:avLst/>
          </a:prstGeom>
        </p:spPr>
        <p:txBody>
          <a:bodyPr wrap="none">
            <a:spAutoFit/>
          </a:bodyPr>
          <a:lstStyle/>
          <a:p>
            <a:pPr lvl="0" fontAlgn="base" hangingPunct="0">
              <a:lnSpc>
                <a:spcPct val="150000"/>
              </a:lnSpc>
              <a:spcBef>
                <a:spcPct val="0"/>
              </a:spcBef>
              <a:spcAft>
                <a:spcPct val="0"/>
              </a:spcAft>
              <a:defRPr/>
            </a:pPr>
            <a:r>
              <a:rPr lang="en-US" altLang="zh-CN" b="1" dirty="0" smtClean="0">
                <a:solidFill>
                  <a:prstClr val="black"/>
                </a:solidFill>
                <a:latin typeface="微软雅黑" panose="020B0503020204020204" charset="-122"/>
                <a:ea typeface="微软雅黑" panose="020B0503020204020204" charset="-122"/>
                <a:cs typeface="Calibri" panose="020F0502020204030204" charset="0"/>
              </a:rPr>
              <a:t>20</a:t>
            </a:r>
            <a:r>
              <a:rPr lang="zh-CN" altLang="en-US" b="1" dirty="0" smtClean="0">
                <a:solidFill>
                  <a:prstClr val="black"/>
                </a:solidFill>
                <a:latin typeface="微软雅黑" panose="020B0503020204020204" charset="-122"/>
                <a:ea typeface="微软雅黑" panose="020B0503020204020204" charset="-122"/>
                <a:cs typeface="Calibri" panose="020F0502020204030204" charset="0"/>
              </a:rPr>
              <a:t>世纪</a:t>
            </a:r>
            <a:r>
              <a:rPr lang="en-US" altLang="zh-CN" b="1" dirty="0" smtClean="0">
                <a:solidFill>
                  <a:prstClr val="black"/>
                </a:solidFill>
                <a:latin typeface="微软雅黑" panose="020B0503020204020204" charset="-122"/>
                <a:ea typeface="微软雅黑" panose="020B0503020204020204" charset="-122"/>
                <a:cs typeface="Calibri" panose="020F0502020204030204" charset="0"/>
              </a:rPr>
              <a:t>30</a:t>
            </a:r>
            <a:r>
              <a:rPr lang="zh-CN" altLang="en-US" b="1" dirty="0" smtClean="0">
                <a:solidFill>
                  <a:prstClr val="black"/>
                </a:solidFill>
                <a:latin typeface="微软雅黑" panose="020B0503020204020204" charset="-122"/>
                <a:ea typeface="微软雅黑" panose="020B0503020204020204" charset="-122"/>
                <a:cs typeface="Calibri" panose="020F0502020204030204" charset="0"/>
              </a:rPr>
              <a:t>年代</a:t>
            </a:r>
            <a:endParaRPr lang="en-US" altLang="zh-CN" b="1" dirty="0" smtClean="0">
              <a:solidFill>
                <a:prstClr val="black"/>
              </a:solidFill>
              <a:latin typeface="微软雅黑" panose="020B0503020204020204" charset="-122"/>
              <a:ea typeface="微软雅黑" panose="020B0503020204020204" charset="-122"/>
              <a:cs typeface="Calibri" panose="020F0502020204030204" charset="0"/>
            </a:endParaRPr>
          </a:p>
          <a:p>
            <a:pPr lvl="0" fontAlgn="base" hangingPunct="0">
              <a:lnSpc>
                <a:spcPct val="150000"/>
              </a:lnSpc>
              <a:spcBef>
                <a:spcPct val="0"/>
              </a:spcBef>
              <a:spcAft>
                <a:spcPct val="0"/>
              </a:spcAft>
              <a:defRPr/>
            </a:pPr>
            <a:r>
              <a:rPr lang="zh-CN" altLang="en-US" b="1" dirty="0" smtClean="0">
                <a:solidFill>
                  <a:prstClr val="black"/>
                </a:solidFill>
                <a:latin typeface="微软雅黑" panose="020B0503020204020204" charset="-122"/>
                <a:ea typeface="微软雅黑" panose="020B0503020204020204" charset="-122"/>
                <a:cs typeface="Calibri" panose="020F0502020204030204" charset="0"/>
              </a:rPr>
              <a:t>  </a:t>
            </a:r>
            <a:r>
              <a:rPr lang="zh-CN" altLang="en-US" dirty="0" smtClean="0">
                <a:solidFill>
                  <a:srgbClr val="FF0000"/>
                </a:solidFill>
                <a:latin typeface="KaiTi" charset="-122"/>
                <a:ea typeface="KaiTi" charset="-122"/>
                <a:cs typeface="KaiTi" charset="-122"/>
              </a:rPr>
              <a:t>民俗学</a:t>
            </a:r>
            <a:r>
              <a:rPr lang="zh-CN" altLang="en-US" dirty="0">
                <a:solidFill>
                  <a:srgbClr val="FF0000"/>
                </a:solidFill>
                <a:latin typeface="KaiTi" charset="-122"/>
                <a:ea typeface="KaiTi" charset="-122"/>
                <a:cs typeface="KaiTi" charset="-122"/>
              </a:rPr>
              <a:t>运动</a:t>
            </a:r>
            <a:endParaRPr lang="en-US" altLang="zh-CN" dirty="0">
              <a:solidFill>
                <a:srgbClr val="FF0000"/>
              </a:solidFill>
              <a:latin typeface="KaiTi" charset="-122"/>
              <a:ea typeface="KaiTi" charset="-122"/>
              <a:cs typeface="KaiTi" charset="-122"/>
            </a:endParaRPr>
          </a:p>
        </p:txBody>
      </p:sp>
      <p:sp>
        <p:nvSpPr>
          <p:cNvPr id="9" name="矩形 8"/>
          <p:cNvSpPr/>
          <p:nvPr/>
        </p:nvSpPr>
        <p:spPr>
          <a:xfrm>
            <a:off x="5239653" y="1734654"/>
            <a:ext cx="4234860" cy="507831"/>
          </a:xfrm>
          <a:prstGeom prst="rect">
            <a:avLst/>
          </a:prstGeom>
        </p:spPr>
        <p:txBody>
          <a:bodyPr wrap="square">
            <a:spAutoFit/>
          </a:bodyPr>
          <a:lstStyle/>
          <a:p>
            <a:pPr lvl="0" indent="720090" fontAlgn="base" hangingPunct="0">
              <a:lnSpc>
                <a:spcPct val="150000"/>
              </a:lnSpc>
              <a:spcBef>
                <a:spcPct val="0"/>
              </a:spcBef>
              <a:spcAft>
                <a:spcPct val="0"/>
              </a:spcAft>
              <a:defRPr/>
            </a:pPr>
            <a:r>
              <a:rPr lang="zh-CN" altLang="en-US" dirty="0">
                <a:solidFill>
                  <a:prstClr val="black"/>
                </a:solidFill>
                <a:latin typeface="Microsoft YaHei" charset="-122"/>
                <a:ea typeface="Microsoft YaHei" charset="-122"/>
                <a:cs typeface="Microsoft YaHei" charset="-122"/>
              </a:rPr>
              <a:t>中山大学成立“</a:t>
            </a:r>
            <a:r>
              <a:rPr lang="zh-CN" altLang="en-US" b="1" dirty="0">
                <a:solidFill>
                  <a:srgbClr val="FF0000"/>
                </a:solidFill>
                <a:latin typeface="Microsoft YaHei" charset="-122"/>
                <a:ea typeface="Microsoft YaHei" charset="-122"/>
                <a:cs typeface="Microsoft YaHei" charset="-122"/>
              </a:rPr>
              <a:t>民俗学会</a:t>
            </a:r>
            <a:r>
              <a:rPr lang="zh-CN" altLang="en-US" dirty="0" smtClean="0">
                <a:solidFill>
                  <a:prstClr val="black"/>
                </a:solidFill>
                <a:latin typeface="Microsoft YaHei" charset="-122"/>
                <a:ea typeface="Microsoft YaHei" charset="-122"/>
                <a:cs typeface="Microsoft YaHei" charset="-122"/>
              </a:rPr>
              <a:t>”</a:t>
            </a:r>
            <a:endParaRPr lang="en-US" altLang="zh-CN" dirty="0">
              <a:solidFill>
                <a:prstClr val="black"/>
              </a:solidFill>
              <a:latin typeface="楷体" panose="02010609060101010101" pitchFamily="49" charset="-122"/>
              <a:ea typeface="楷体" panose="02010609060101010101" pitchFamily="49" charset="-122"/>
              <a:cs typeface="Calibri" panose="020F0502020204030204" charset="0"/>
            </a:endParaRPr>
          </a:p>
        </p:txBody>
      </p:sp>
      <p:sp>
        <p:nvSpPr>
          <p:cNvPr id="15" name="矩形 14"/>
          <p:cNvSpPr/>
          <p:nvPr/>
        </p:nvSpPr>
        <p:spPr>
          <a:xfrm>
            <a:off x="8973602" y="4629145"/>
            <a:ext cx="1624163" cy="369332"/>
          </a:xfrm>
          <a:prstGeom prst="rect">
            <a:avLst/>
          </a:prstGeom>
        </p:spPr>
        <p:txBody>
          <a:bodyPr wrap="none">
            <a:spAutoFit/>
          </a:bodyPr>
          <a:lstStyle/>
          <a:p>
            <a:r>
              <a:rPr lang="en-US" altLang="zh-CN" b="1" dirty="0">
                <a:solidFill>
                  <a:prstClr val="black"/>
                </a:solidFill>
                <a:latin typeface="微软雅黑" panose="020B0503020204020204" charset="-122"/>
                <a:ea typeface="微软雅黑" panose="020B0503020204020204" charset="-122"/>
                <a:cs typeface="Calibri" panose="020F0502020204030204" charset="0"/>
              </a:rPr>
              <a:t>40</a:t>
            </a:r>
            <a:r>
              <a:rPr lang="zh-CN" altLang="en-US" b="1" dirty="0">
                <a:solidFill>
                  <a:prstClr val="black"/>
                </a:solidFill>
                <a:latin typeface="微软雅黑" panose="020B0503020204020204" charset="-122"/>
                <a:ea typeface="微软雅黑" panose="020B0503020204020204" charset="-122"/>
                <a:cs typeface="Calibri" panose="020F0502020204030204" charset="0"/>
              </a:rPr>
              <a:t>年代解放区</a:t>
            </a:r>
            <a:endParaRPr lang="zh-CN" altLang="en-US" dirty="0"/>
          </a:p>
        </p:txBody>
      </p:sp>
    </p:spTree>
    <p:custDataLst>
      <p:tags r:id="rId1"/>
    </p:custDataLst>
    <p:extLst>
      <p:ext uri="{BB962C8B-B14F-4D97-AF65-F5344CB8AC3E}">
        <p14:creationId xmlns:p14="http://schemas.microsoft.com/office/powerpoint/2010/main" val="10480649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89509" y="1369383"/>
            <a:ext cx="686943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mn-cs"/>
              </a:rPr>
              <a:t>16.1.1</a:t>
            </a:r>
            <a:r>
              <a:rPr kumimoji="0" lang="zh-CN" altLang="en-US" sz="24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mn-cs"/>
              </a:rPr>
              <a:t>幻想</a:t>
            </a:r>
            <a:r>
              <a:rPr kumimoji="0" lang="zh-CN" altLang="en-US" sz="24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rPr>
              <a:t>故事《张打鹌鹑李钓鱼》鉴赏</a:t>
            </a:r>
          </a:p>
        </p:txBody>
      </p:sp>
      <p:sp>
        <p:nvSpPr>
          <p:cNvPr id="23" name="五边形 22"/>
          <p:cNvSpPr/>
          <p:nvPr/>
        </p:nvSpPr>
        <p:spPr>
          <a:xfrm flipH="1">
            <a:off x="4922456" y="487557"/>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简答</a:t>
            </a:r>
          </a:p>
        </p:txBody>
      </p:sp>
      <p:sp>
        <p:nvSpPr>
          <p:cNvPr id="4" name="文本框 3"/>
          <p:cNvSpPr txBox="1"/>
          <p:nvPr/>
        </p:nvSpPr>
        <p:spPr>
          <a:xfrm>
            <a:off x="389509" y="2377948"/>
            <a:ext cx="9065895" cy="2306955"/>
          </a:xfrm>
          <a:prstGeom prst="rect">
            <a:avLst/>
          </a:prstGeom>
          <a:noFill/>
        </p:spPr>
        <p:txBody>
          <a:bodyPr wrap="squar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1</a:t>
            </a: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mn-cs"/>
                <a:sym typeface="+mn-ea"/>
              </a:rPr>
              <a:t>.</a:t>
            </a:r>
            <a:r>
              <a:rPr kumimoji="0" lang="zh-CN" altLang="en-US" sz="2400" b="0" i="0" u="none" strike="noStrike" kern="120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mn-cs"/>
                <a:sym typeface="+mn-ea"/>
              </a:rPr>
              <a:t>（    ）</a:t>
            </a: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mn-cs"/>
                <a:sym typeface="+mn-ea"/>
              </a:rPr>
              <a:t>曲折</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生动，引人</a:t>
            </a: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mn-cs"/>
                <a:sym typeface="+mn-ea"/>
              </a:rPr>
              <a:t>入胜；</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2.幻想</a:t>
            </a: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mn-cs"/>
                <a:sym typeface="+mn-ea"/>
              </a:rPr>
              <a:t>与</a:t>
            </a:r>
            <a:r>
              <a:rPr kumimoji="0" lang="zh-CN" altLang="en-US" sz="2400" b="0" i="0" u="none" strike="noStrike" kern="120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mn-cs"/>
                <a:sym typeface="+mn-ea"/>
              </a:rPr>
              <a:t>（   ）</a:t>
            </a: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mn-cs"/>
                <a:sym typeface="+mn-ea"/>
              </a:rPr>
              <a:t>巧妙</a:t>
            </a: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mn-cs"/>
                <a:sym typeface="+mn-ea"/>
              </a:rPr>
              <a:t>融合；</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3.粗细结合，简洁明快</a:t>
            </a: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mn-cs"/>
                <a:sym typeface="+mn-ea"/>
              </a:rPr>
              <a:t>的</a:t>
            </a:r>
            <a:r>
              <a:rPr kumimoji="0" lang="zh-CN" altLang="en-US" sz="2400" b="0" i="0" u="none" strike="noStrike" kern="120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mn-cs"/>
                <a:sym typeface="+mn-ea"/>
              </a:rPr>
              <a:t>（  ）</a:t>
            </a: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mn-cs"/>
                <a:sym typeface="+mn-ea"/>
              </a:rPr>
              <a:t>风格；</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4.塑造了一位富有光彩的</a:t>
            </a:r>
            <a:r>
              <a:rPr kumimoji="0" lang="zh-CN" altLang="en-US" sz="2400" b="0" i="0" u="none" strike="noStrike" kern="120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mn-cs"/>
                <a:sym typeface="+mn-ea"/>
              </a:rPr>
              <a:t>“（    ）”</a:t>
            </a: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mn-cs"/>
                <a:sym typeface="+mn-ea"/>
              </a:rPr>
              <a:t>形象。</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sp>
        <p:nvSpPr>
          <p:cNvPr id="24" name="五边形 23"/>
          <p:cNvSpPr/>
          <p:nvPr/>
        </p:nvSpPr>
        <p:spPr>
          <a:xfrm flipH="1">
            <a:off x="7090476" y="487557"/>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sp>
        <p:nvSpPr>
          <p:cNvPr id="7" name="文本框 6"/>
          <p:cNvSpPr txBox="1"/>
          <p:nvPr/>
        </p:nvSpPr>
        <p:spPr>
          <a:xfrm>
            <a:off x="389509" y="482196"/>
            <a:ext cx="686943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mn-cs"/>
              </a:rPr>
              <a:t>16.1</a:t>
            </a:r>
            <a:r>
              <a:rPr kumimoji="0" lang="zh-CN" altLang="en-US" sz="2800" b="1" i="0" u="none" strike="noStrike" kern="1200" cap="none" spc="0" normalizeH="0" noProof="0" dirty="0" smtClean="0">
                <a:ln>
                  <a:noFill/>
                </a:ln>
                <a:solidFill>
                  <a:srgbClr val="0070C0"/>
                </a:solidFill>
                <a:effectLst/>
                <a:uLnTx/>
                <a:uFillTx/>
                <a:latin typeface="微软雅黑" panose="020B0503020204020204" charset="-122"/>
                <a:ea typeface="微软雅黑" panose="020B0503020204020204" charset="-122"/>
                <a:cs typeface="+mn-cs"/>
              </a:rPr>
              <a:t>    民间文学的</a:t>
            </a:r>
            <a:r>
              <a:rPr kumimoji="0" lang="zh-CN" altLang="en-US" sz="28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mn-cs"/>
              </a:rPr>
              <a:t>鉴赏</a:t>
            </a:r>
            <a:endPar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endParaRPr>
          </a:p>
        </p:txBody>
      </p:sp>
      <p:pic>
        <p:nvPicPr>
          <p:cNvPr id="3" name="图片 2"/>
          <p:cNvPicPr>
            <a:picLocks noChangeAspect="1"/>
          </p:cNvPicPr>
          <p:nvPr/>
        </p:nvPicPr>
        <p:blipFill>
          <a:blip r:embed="rId3"/>
          <a:stretch>
            <a:fillRect/>
          </a:stretch>
        </p:blipFill>
        <p:spPr>
          <a:xfrm>
            <a:off x="9022448" y="0"/>
            <a:ext cx="3169552" cy="1564105"/>
          </a:xfrm>
          <a:prstGeom prst="rect">
            <a:avLst/>
          </a:prstGeom>
        </p:spPr>
      </p:pic>
    </p:spTree>
    <p:custDataLst>
      <p:tags r:id="rId1"/>
    </p:custDataLst>
    <p:extLst>
      <p:ext uri="{BB962C8B-B14F-4D97-AF65-F5344CB8AC3E}">
        <p14:creationId xmlns:p14="http://schemas.microsoft.com/office/powerpoint/2010/main" val="61866338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五边形 23"/>
          <p:cNvSpPr/>
          <p:nvPr/>
        </p:nvSpPr>
        <p:spPr>
          <a:xfrm flipH="1">
            <a:off x="5667331" y="23035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prstClr val="white"/>
                </a:solidFill>
                <a:effectLst/>
                <a:uLnTx/>
                <a:uFillTx/>
                <a:latin typeface="微软雅黑" panose="020B0503020204020204" charset="-122"/>
                <a:ea typeface="微软雅黑" panose="020B0503020204020204" charset="-122"/>
                <a:cs typeface="+mn-cs"/>
              </a:rPr>
              <a:t>简答</a:t>
            </a:r>
            <a:endParaRPr kumimoji="0" lang="zh-CN"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0" name="Rectangle 1"/>
          <p:cNvSpPr>
            <a:spLocks noChangeArrowheads="1"/>
          </p:cNvSpPr>
          <p:nvPr/>
        </p:nvSpPr>
        <p:spPr bwMode="auto">
          <a:xfrm>
            <a:off x="183515" y="1663234"/>
            <a:ext cx="11548745" cy="3970318"/>
          </a:xfrm>
          <a:prstGeom prst="rect">
            <a:avLst/>
          </a:prstGeom>
          <a:noFill/>
          <a:ln w="9525">
            <a:noFill/>
            <a:miter lim="800000"/>
          </a:ln>
          <a:effectLst/>
        </p:spPr>
        <p:txBody>
          <a:bodyPr vert="horz" wrap="square" lIns="91440" tIns="45720" rIns="91440" bIns="45720" numCol="1" anchor="ctr" anchorCtr="0" compatLnSpc="1">
            <a:spAutoFit/>
          </a:bodyPr>
          <a:lstStyle/>
          <a:p>
            <a:pPr indent="720090" fontAlgn="base" hangingPunct="0">
              <a:lnSpc>
                <a:spcPct val="150000"/>
              </a:lnSpc>
              <a:spcBef>
                <a:spcPct val="0"/>
              </a:spcBef>
              <a:spcAft>
                <a:spcPct val="0"/>
              </a:spcAft>
              <a:defRPr/>
            </a:pPr>
            <a:r>
              <a:rPr lang="zh-CN" altLang="en-US" sz="2400" b="1" dirty="0">
                <a:solidFill>
                  <a:prstClr val="black"/>
                </a:solidFill>
                <a:latin typeface="微软雅黑" panose="020B0503020204020204" charset="-122"/>
                <a:ea typeface="微软雅黑" panose="020B0503020204020204" charset="-122"/>
                <a:cs typeface="Calibri" panose="020F0502020204030204" charset="0"/>
              </a:rPr>
              <a:t>（</a:t>
            </a:r>
            <a:r>
              <a:rPr lang="en-US" altLang="zh-CN" sz="2400" b="1" dirty="0">
                <a:solidFill>
                  <a:prstClr val="black"/>
                </a:solidFill>
                <a:latin typeface="微软雅黑" panose="020B0503020204020204" charset="-122"/>
                <a:ea typeface="微软雅黑" panose="020B0503020204020204" charset="-122"/>
                <a:cs typeface="Calibri" panose="020F0502020204030204" charset="0"/>
              </a:rPr>
              <a:t>4</a:t>
            </a:r>
            <a:r>
              <a:rPr lang="zh-CN" altLang="en-US" sz="2400" b="1" dirty="0">
                <a:solidFill>
                  <a:prstClr val="black"/>
                </a:solidFill>
                <a:latin typeface="微软雅黑" panose="020B0503020204020204" charset="-122"/>
                <a:ea typeface="微软雅黑" panose="020B0503020204020204" charset="-122"/>
                <a:cs typeface="Calibri" panose="020F0502020204030204" charset="0"/>
              </a:rPr>
              <a:t>）</a:t>
            </a:r>
            <a:r>
              <a:rPr lang="en-US" altLang="zh-CN" sz="2400" b="1" dirty="0">
                <a:solidFill>
                  <a:prstClr val="black"/>
                </a:solidFill>
                <a:latin typeface="微软雅黑" panose="020B0503020204020204" charset="-122"/>
                <a:ea typeface="微软雅黑" panose="020B0503020204020204" charset="-122"/>
                <a:cs typeface="Calibri" panose="020F0502020204030204" charset="0"/>
              </a:rPr>
              <a:t>40</a:t>
            </a:r>
            <a:r>
              <a:rPr lang="zh-CN" altLang="en-US" sz="2400" b="1" dirty="0">
                <a:solidFill>
                  <a:prstClr val="black"/>
                </a:solidFill>
                <a:latin typeface="微软雅黑" panose="020B0503020204020204" charset="-122"/>
                <a:ea typeface="微软雅黑" panose="020B0503020204020204" charset="-122"/>
                <a:cs typeface="Calibri" panose="020F0502020204030204" charset="0"/>
              </a:rPr>
              <a:t>年代解放区的民间文艺活动</a:t>
            </a:r>
            <a:endParaRPr lang="en-US" altLang="zh-CN" sz="2400" b="1" dirty="0">
              <a:solidFill>
                <a:prstClr val="black"/>
              </a:solidFill>
              <a:latin typeface="微软雅黑" panose="020B0503020204020204" charset="-122"/>
              <a:ea typeface="微软雅黑" panose="020B0503020204020204" charset="-122"/>
              <a:cs typeface="Calibri" panose="020F0502020204030204" charset="0"/>
            </a:endParaRPr>
          </a:p>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0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rPr>
              <a:t>这</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一时期，战乱不已，民间文艺工作呈现以下</a:t>
            </a:r>
            <a:r>
              <a:rPr kumimoji="0" lang="zh-CN" altLang="en-US" sz="2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特点</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① </a:t>
            </a:r>
            <a:r>
              <a:rPr kumimoji="0" lang="zh-CN" altLang="en-US" sz="2000" b="1" i="0" strike="noStrike" kern="120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Calibri" panose="020F0502020204030204" charset="0"/>
              </a:rPr>
              <a:t>以（           ）来</a:t>
            </a:r>
            <a:r>
              <a:rPr kumimoji="0" lang="zh-CN" altLang="en-US" sz="2000" b="1" i="0"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观察民间文艺</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，对劳动人民创造的物质财富与精神文化给予高度评价和尊重；</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② </a:t>
            </a:r>
            <a:r>
              <a:rPr kumimoji="0" lang="zh-CN" altLang="en-US" sz="2000" b="1" i="0" strike="noStrike" kern="120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Calibri" panose="020F0502020204030204" charset="0"/>
              </a:rPr>
              <a:t>实行（       ）的</a:t>
            </a:r>
            <a:r>
              <a:rPr kumimoji="0" lang="zh-CN" altLang="en-US" sz="2000" b="1" i="0"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工作方法</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，将搜集整理的民间文艺向群众推广，用于教育群众，丰富群众的文化生活；</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③ 倡导作家</a:t>
            </a:r>
            <a:r>
              <a:rPr kumimoji="0" lang="zh-CN" altLang="en-US" sz="2000" b="1" i="0" strike="noStrike" kern="120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Calibri" panose="020F0502020204030204" charset="0"/>
              </a:rPr>
              <a:t>从学习（        ） </a:t>
            </a:r>
            <a:r>
              <a:rPr kumimoji="0" lang="zh-CN" altLang="en-US" sz="2000" b="1" i="0" u="none" strike="noStrike" kern="120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Calibri" panose="020F0502020204030204" charset="0"/>
              </a:rPr>
              <a:t>、</a:t>
            </a: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思想情感</a:t>
            </a:r>
            <a:r>
              <a:rPr kumimoji="0" lang="zh-CN" altLang="en-US" sz="2000" b="1" i="0" u="none" strike="noStrike" kern="120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Calibri" panose="020F0502020204030204" charset="0"/>
              </a:rPr>
              <a:t>和（     ）</a:t>
            </a:r>
            <a:r>
              <a:rPr kumimoji="0" lang="zh-CN" altLang="en-US" sz="20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rPr>
              <a:t>来</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学习研究民间文艺，以便创作出为群众所喜闻乐见的革命文艺作品。</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p:txBody>
      </p:sp>
      <p:sp>
        <p:nvSpPr>
          <p:cNvPr id="12" name="矩形 11"/>
          <p:cNvSpPr/>
          <p:nvPr/>
        </p:nvSpPr>
        <p:spPr>
          <a:xfrm>
            <a:off x="-12700" y="125095"/>
            <a:ext cx="6200775" cy="737235"/>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lang="en-US" altLang="zh-CN" sz="2800" b="1" dirty="0" smtClean="0">
                <a:solidFill>
                  <a:srgbClr val="0070C0"/>
                </a:solidFill>
                <a:latin typeface="微软雅黑" panose="020B0503020204020204" charset="-122"/>
                <a:ea typeface="微软雅黑" panose="020B0503020204020204" charset="-122"/>
                <a:cs typeface="Calibri" panose="020F0502020204030204" charset="0"/>
              </a:rPr>
              <a:t>17.2</a:t>
            </a:r>
            <a:r>
              <a:rPr lang="zh-CN" altLang="en-US" sz="2800" b="1" dirty="0" smtClean="0">
                <a:solidFill>
                  <a:srgbClr val="0070C0"/>
                </a:solidFill>
                <a:latin typeface="微软雅黑" panose="020B0503020204020204" charset="-122"/>
                <a:ea typeface="微软雅黑" panose="020B0503020204020204" charset="-122"/>
                <a:cs typeface="Calibri" panose="020F0502020204030204" charset="0"/>
              </a:rPr>
              <a:t> </a:t>
            </a:r>
            <a:r>
              <a:rPr kumimoji="0" lang="zh-CN" altLang="en-US" sz="28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rPr>
              <a:t>中国</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民间文学</a:t>
            </a:r>
            <a:r>
              <a:rPr kumimoji="0" lang="zh-CN" altLang="en-US" sz="28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rPr>
              <a:t>的</a:t>
            </a:r>
            <a:r>
              <a:rPr lang="zh-CN" altLang="en-US" sz="2800" b="1" dirty="0" smtClean="0">
                <a:solidFill>
                  <a:srgbClr val="0070C0"/>
                </a:solidFill>
                <a:latin typeface="微软雅黑" panose="020B0503020204020204" charset="-122"/>
                <a:ea typeface="微软雅黑" panose="020B0503020204020204" charset="-122"/>
                <a:cs typeface="Calibri" panose="020F0502020204030204" charset="0"/>
              </a:rPr>
              <a:t>发轫</a:t>
            </a:r>
            <a:endPar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endParaRPr>
          </a:p>
        </p:txBody>
      </p:sp>
      <p:pic>
        <p:nvPicPr>
          <p:cNvPr id="13" name="图片 12"/>
          <p:cNvPicPr>
            <a:picLocks noChangeAspect="1"/>
          </p:cNvPicPr>
          <p:nvPr/>
        </p:nvPicPr>
        <p:blipFill>
          <a:blip r:embed="rId3"/>
          <a:stretch>
            <a:fillRect/>
          </a:stretch>
        </p:blipFill>
        <p:spPr>
          <a:xfrm>
            <a:off x="9520396" y="-16279"/>
            <a:ext cx="2671603" cy="1144011"/>
          </a:xfrm>
          <a:prstGeom prst="rect">
            <a:avLst/>
          </a:prstGeom>
        </p:spPr>
      </p:pic>
    </p:spTree>
    <p:custDataLst>
      <p:tags r:id="rId1"/>
    </p:custDataLst>
    <p:extLst>
      <p:ext uri="{BB962C8B-B14F-4D97-AF65-F5344CB8AC3E}">
        <p14:creationId xmlns:p14="http://schemas.microsoft.com/office/powerpoint/2010/main" val="196556302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五边形 23"/>
          <p:cNvSpPr/>
          <p:nvPr/>
        </p:nvSpPr>
        <p:spPr>
          <a:xfrm flipH="1">
            <a:off x="5667331" y="23035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prstClr val="white"/>
                </a:solidFill>
                <a:effectLst/>
                <a:uLnTx/>
                <a:uFillTx/>
                <a:latin typeface="微软雅黑" panose="020B0503020204020204" charset="-122"/>
                <a:ea typeface="微软雅黑" panose="020B0503020204020204" charset="-122"/>
                <a:cs typeface="+mn-cs"/>
              </a:rPr>
              <a:t>简答</a:t>
            </a:r>
            <a:endParaRPr kumimoji="0" lang="zh-CN"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0" name="Rectangle 1"/>
          <p:cNvSpPr>
            <a:spLocks noChangeArrowheads="1"/>
          </p:cNvSpPr>
          <p:nvPr/>
        </p:nvSpPr>
        <p:spPr bwMode="auto">
          <a:xfrm>
            <a:off x="183515" y="1663234"/>
            <a:ext cx="11548745" cy="3970318"/>
          </a:xfrm>
          <a:prstGeom prst="rect">
            <a:avLst/>
          </a:prstGeom>
          <a:noFill/>
          <a:ln w="9525">
            <a:noFill/>
            <a:miter lim="800000"/>
          </a:ln>
          <a:effectLst/>
        </p:spPr>
        <p:txBody>
          <a:bodyPr vert="horz" wrap="square" lIns="91440" tIns="45720" rIns="91440" bIns="45720" numCol="1" anchor="ctr" anchorCtr="0" compatLnSpc="1">
            <a:spAutoFit/>
          </a:bodyPr>
          <a:lstStyle/>
          <a:p>
            <a:pPr indent="720090" fontAlgn="base" hangingPunct="0">
              <a:lnSpc>
                <a:spcPct val="150000"/>
              </a:lnSpc>
              <a:spcBef>
                <a:spcPct val="0"/>
              </a:spcBef>
              <a:spcAft>
                <a:spcPct val="0"/>
              </a:spcAft>
              <a:defRPr/>
            </a:pPr>
            <a:r>
              <a:rPr lang="zh-CN" altLang="en-US" sz="2400" b="1" dirty="0">
                <a:solidFill>
                  <a:prstClr val="black"/>
                </a:solidFill>
                <a:latin typeface="微软雅黑" panose="020B0503020204020204" charset="-122"/>
                <a:ea typeface="微软雅黑" panose="020B0503020204020204" charset="-122"/>
                <a:cs typeface="Calibri" panose="020F0502020204030204" charset="0"/>
              </a:rPr>
              <a:t>（</a:t>
            </a:r>
            <a:r>
              <a:rPr lang="en-US" altLang="zh-CN" sz="2400" b="1" dirty="0">
                <a:solidFill>
                  <a:prstClr val="black"/>
                </a:solidFill>
                <a:latin typeface="微软雅黑" panose="020B0503020204020204" charset="-122"/>
                <a:ea typeface="微软雅黑" panose="020B0503020204020204" charset="-122"/>
                <a:cs typeface="Calibri" panose="020F0502020204030204" charset="0"/>
              </a:rPr>
              <a:t>4</a:t>
            </a:r>
            <a:r>
              <a:rPr lang="zh-CN" altLang="en-US" sz="2400" b="1" dirty="0">
                <a:solidFill>
                  <a:prstClr val="black"/>
                </a:solidFill>
                <a:latin typeface="微软雅黑" panose="020B0503020204020204" charset="-122"/>
                <a:ea typeface="微软雅黑" panose="020B0503020204020204" charset="-122"/>
                <a:cs typeface="Calibri" panose="020F0502020204030204" charset="0"/>
              </a:rPr>
              <a:t>）</a:t>
            </a:r>
            <a:r>
              <a:rPr lang="en-US" altLang="zh-CN" sz="2400" b="1" dirty="0">
                <a:solidFill>
                  <a:prstClr val="black"/>
                </a:solidFill>
                <a:latin typeface="微软雅黑" panose="020B0503020204020204" charset="-122"/>
                <a:ea typeface="微软雅黑" panose="020B0503020204020204" charset="-122"/>
                <a:cs typeface="Calibri" panose="020F0502020204030204" charset="0"/>
              </a:rPr>
              <a:t>40</a:t>
            </a:r>
            <a:r>
              <a:rPr lang="zh-CN" altLang="en-US" sz="2400" b="1" dirty="0">
                <a:solidFill>
                  <a:prstClr val="black"/>
                </a:solidFill>
                <a:latin typeface="微软雅黑" panose="020B0503020204020204" charset="-122"/>
                <a:ea typeface="微软雅黑" panose="020B0503020204020204" charset="-122"/>
                <a:cs typeface="Calibri" panose="020F0502020204030204" charset="0"/>
              </a:rPr>
              <a:t>年代解放区的民间文艺活动</a:t>
            </a:r>
            <a:endParaRPr lang="en-US" altLang="zh-CN" sz="2400" b="1" dirty="0">
              <a:solidFill>
                <a:prstClr val="black"/>
              </a:solidFill>
              <a:latin typeface="微软雅黑" panose="020B0503020204020204" charset="-122"/>
              <a:ea typeface="微软雅黑" panose="020B0503020204020204" charset="-122"/>
              <a:cs typeface="Calibri" panose="020F0502020204030204" charset="0"/>
            </a:endParaRPr>
          </a:p>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0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rPr>
              <a:t>这</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一时期，战乱不已，民间文艺工作呈现以下</a:t>
            </a:r>
            <a:r>
              <a:rPr kumimoji="0" lang="zh-CN" altLang="en-US" sz="2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特点</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① </a:t>
            </a:r>
            <a:r>
              <a:rPr kumimoji="0" lang="zh-CN" altLang="en-US" sz="2000" b="1" i="0" strike="noStrike" kern="120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Calibri" panose="020F0502020204030204" charset="0"/>
              </a:rPr>
              <a:t>以（马克思主义历史唯物论）来</a:t>
            </a:r>
            <a:r>
              <a:rPr kumimoji="0" lang="zh-CN" altLang="en-US" sz="2000" b="1" i="0"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观察民间文艺</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，对劳动人民创造的物质财富与精神文化给予高度评价和尊重；</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② </a:t>
            </a:r>
            <a:r>
              <a:rPr kumimoji="0" lang="zh-CN" altLang="en-US" sz="2000" b="1" i="0" strike="noStrike" kern="120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Calibri" panose="020F0502020204030204" charset="0"/>
              </a:rPr>
              <a:t>实行（群众路线）的</a:t>
            </a:r>
            <a:r>
              <a:rPr kumimoji="0" lang="zh-CN" altLang="en-US" sz="2000" b="1" i="0"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工作方法</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，将搜集整理的民间文艺向群众推广，用于教育群众，丰富群众的文化生活；</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③ 倡导作家</a:t>
            </a:r>
            <a:r>
              <a:rPr kumimoji="0" lang="zh-CN" altLang="en-US" sz="2000" b="1" i="0"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从</a:t>
            </a:r>
            <a:r>
              <a:rPr kumimoji="0" lang="zh-CN" altLang="en-US" sz="2000" b="1" i="0" strike="noStrike" kern="120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Calibri" panose="020F0502020204030204" charset="0"/>
              </a:rPr>
              <a:t>学习（人民</a:t>
            </a:r>
            <a:r>
              <a:rPr kumimoji="0" lang="zh-CN" altLang="en-US" sz="2000" b="1" i="0"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大众</a:t>
            </a: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的</a:t>
            </a:r>
            <a:r>
              <a:rPr kumimoji="0" lang="zh-CN" altLang="en-US" sz="2000" b="1" i="0" u="none" strike="noStrike" kern="120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Calibri" panose="020F0502020204030204" charset="0"/>
              </a:rPr>
              <a:t>生活）、</a:t>
            </a: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思想情感</a:t>
            </a:r>
            <a:r>
              <a:rPr kumimoji="0" lang="zh-CN" altLang="en-US" sz="2000" b="1" i="0" u="none" strike="noStrike" kern="120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Calibri" panose="020F0502020204030204" charset="0"/>
              </a:rPr>
              <a:t>和（语言</a:t>
            </a: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的</a:t>
            </a:r>
            <a:r>
              <a:rPr kumimoji="0" lang="zh-CN" altLang="en-US" sz="2000" b="1" i="0" u="none" strike="noStrike" kern="120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Calibri" panose="020F0502020204030204" charset="0"/>
              </a:rPr>
              <a:t>角度）</a:t>
            </a:r>
            <a:r>
              <a:rPr kumimoji="0" lang="zh-CN" altLang="en-US" sz="20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rPr>
              <a:t>来</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学习研究民间文艺，以便创作出为群众所喜闻乐见的革命文艺作品。</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p:txBody>
      </p:sp>
      <p:sp>
        <p:nvSpPr>
          <p:cNvPr id="12" name="矩形 11"/>
          <p:cNvSpPr/>
          <p:nvPr/>
        </p:nvSpPr>
        <p:spPr>
          <a:xfrm>
            <a:off x="-12700" y="125095"/>
            <a:ext cx="6200775" cy="737235"/>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lang="en-US" altLang="zh-CN" sz="2800" b="1" dirty="0" smtClean="0">
                <a:solidFill>
                  <a:srgbClr val="0070C0"/>
                </a:solidFill>
                <a:latin typeface="微软雅黑" panose="020B0503020204020204" charset="-122"/>
                <a:ea typeface="微软雅黑" panose="020B0503020204020204" charset="-122"/>
                <a:cs typeface="Calibri" panose="020F0502020204030204" charset="0"/>
              </a:rPr>
              <a:t>17.2</a:t>
            </a:r>
            <a:r>
              <a:rPr lang="zh-CN" altLang="en-US" sz="2800" b="1" dirty="0" smtClean="0">
                <a:solidFill>
                  <a:srgbClr val="0070C0"/>
                </a:solidFill>
                <a:latin typeface="微软雅黑" panose="020B0503020204020204" charset="-122"/>
                <a:ea typeface="微软雅黑" panose="020B0503020204020204" charset="-122"/>
                <a:cs typeface="Calibri" panose="020F0502020204030204" charset="0"/>
              </a:rPr>
              <a:t> </a:t>
            </a:r>
            <a:r>
              <a:rPr kumimoji="0" lang="zh-CN" altLang="en-US" sz="28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rPr>
              <a:t>中国</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民间文学</a:t>
            </a:r>
            <a:r>
              <a:rPr kumimoji="0" lang="zh-CN" altLang="en-US" sz="28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rPr>
              <a:t>的</a:t>
            </a:r>
            <a:r>
              <a:rPr lang="zh-CN" altLang="en-US" sz="2800" b="1" dirty="0" smtClean="0">
                <a:solidFill>
                  <a:srgbClr val="0070C0"/>
                </a:solidFill>
                <a:latin typeface="微软雅黑" panose="020B0503020204020204" charset="-122"/>
                <a:ea typeface="微软雅黑" panose="020B0503020204020204" charset="-122"/>
                <a:cs typeface="Calibri" panose="020F0502020204030204" charset="0"/>
              </a:rPr>
              <a:t>发轫</a:t>
            </a:r>
            <a:endPar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endParaRPr>
          </a:p>
        </p:txBody>
      </p:sp>
      <p:pic>
        <p:nvPicPr>
          <p:cNvPr id="13" name="图片 12"/>
          <p:cNvPicPr>
            <a:picLocks noChangeAspect="1"/>
          </p:cNvPicPr>
          <p:nvPr/>
        </p:nvPicPr>
        <p:blipFill>
          <a:blip r:embed="rId3"/>
          <a:stretch>
            <a:fillRect/>
          </a:stretch>
        </p:blipFill>
        <p:spPr>
          <a:xfrm>
            <a:off x="9520396" y="-16279"/>
            <a:ext cx="2671603" cy="1144011"/>
          </a:xfrm>
          <a:prstGeom prst="rect">
            <a:avLst/>
          </a:prstGeom>
        </p:spPr>
      </p:pic>
    </p:spTree>
    <p:custDataLst>
      <p:tags r:id="rId1"/>
    </p:custDataLst>
    <p:extLst>
      <p:ext uri="{BB962C8B-B14F-4D97-AF65-F5344CB8AC3E}">
        <p14:creationId xmlns:p14="http://schemas.microsoft.com/office/powerpoint/2010/main" val="178228792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87116" y="737937"/>
            <a:ext cx="3304673" cy="523220"/>
          </a:xfrm>
          <a:prstGeom prst="rect">
            <a:avLst/>
          </a:prstGeom>
          <a:noFill/>
        </p:spPr>
        <p:txBody>
          <a:bodyPr wrap="square" rtlCol="0">
            <a:spAutoFit/>
          </a:bodyPr>
          <a:lstStyle/>
          <a:p>
            <a:r>
              <a:rPr kumimoji="1" lang="zh-CN" altLang="en-US" sz="2800" dirty="0" smtClean="0">
                <a:latin typeface="Microsoft YaHei" charset="-122"/>
                <a:ea typeface="Microsoft YaHei" charset="-122"/>
                <a:cs typeface="Microsoft YaHei" charset="-122"/>
              </a:rPr>
              <a:t>随堂练习</a:t>
            </a:r>
            <a:endParaRPr kumimoji="1" lang="zh-CN" altLang="en-US" sz="2800" dirty="0">
              <a:latin typeface="Microsoft YaHei" charset="-122"/>
              <a:ea typeface="Microsoft YaHei" charset="-122"/>
              <a:cs typeface="Microsoft YaHei" charset="-122"/>
            </a:endParaRPr>
          </a:p>
        </p:txBody>
      </p:sp>
      <p:sp>
        <p:nvSpPr>
          <p:cNvPr id="3" name="矩形 2"/>
          <p:cNvSpPr/>
          <p:nvPr/>
        </p:nvSpPr>
        <p:spPr>
          <a:xfrm>
            <a:off x="1187116" y="1749732"/>
            <a:ext cx="7828547" cy="2799100"/>
          </a:xfrm>
          <a:prstGeom prst="rect">
            <a:avLst/>
          </a:prstGeom>
        </p:spPr>
        <p:txBody>
          <a:bodyPr wrap="square">
            <a:spAutoFit/>
          </a:bodyPr>
          <a:lstStyle/>
          <a:p>
            <a:pPr>
              <a:lnSpc>
                <a:spcPct val="150000"/>
              </a:lnSpc>
            </a:pPr>
            <a:r>
              <a:rPr lang="zh-CN" altLang="en-US" sz="2400" dirty="0">
                <a:latin typeface="Microsoft YaHei" charset="-122"/>
                <a:ea typeface="Microsoft YaHei" charset="-122"/>
                <a:cs typeface="Microsoft YaHei" charset="-122"/>
              </a:rPr>
              <a:t>（ ）从</a:t>
            </a:r>
            <a:r>
              <a:rPr lang="en-US" altLang="zh-CN" sz="2400" dirty="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国风开始</a:t>
            </a:r>
            <a:r>
              <a:rPr lang="en-US" altLang="zh-CN" sz="2400" dirty="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，一直是历代民间文学的主体</a:t>
            </a:r>
            <a:r>
              <a:rPr lang="zh-CN" altLang="en-US" sz="2400" dirty="0" smtClean="0">
                <a:latin typeface="Microsoft YaHei" charset="-122"/>
                <a:ea typeface="Microsoft YaHei" charset="-122"/>
                <a:cs typeface="Microsoft YaHei" charset="-122"/>
              </a:rPr>
              <a:t>之一</a:t>
            </a:r>
            <a:endParaRPr lang="zh-CN" altLang="en-US" sz="2400" dirty="0">
              <a:latin typeface="Microsoft YaHei" charset="-122"/>
              <a:ea typeface="Microsoft YaHei" charset="-122"/>
              <a:cs typeface="Microsoft YaHei" charset="-122"/>
            </a:endParaRPr>
          </a:p>
          <a:p>
            <a:pPr>
              <a:lnSpc>
                <a:spcPct val="150000"/>
              </a:lnSpc>
            </a:pPr>
            <a:r>
              <a:rPr lang="en-US" altLang="zh-CN" sz="2400" dirty="0">
                <a:latin typeface="Microsoft YaHei" charset="-122"/>
                <a:ea typeface="Microsoft YaHei" charset="-122"/>
                <a:cs typeface="Microsoft YaHei" charset="-122"/>
              </a:rPr>
              <a:t>A:</a:t>
            </a:r>
            <a:r>
              <a:rPr lang="zh-CN" altLang="en-US" sz="2400" dirty="0">
                <a:latin typeface="Microsoft YaHei" charset="-122"/>
                <a:ea typeface="Microsoft YaHei" charset="-122"/>
                <a:cs typeface="Microsoft YaHei" charset="-122"/>
              </a:rPr>
              <a:t>民间长诗 </a:t>
            </a:r>
          </a:p>
          <a:p>
            <a:pPr>
              <a:lnSpc>
                <a:spcPct val="150000"/>
              </a:lnSpc>
            </a:pPr>
            <a:r>
              <a:rPr lang="en-US" altLang="zh-CN" sz="2400" dirty="0">
                <a:latin typeface="Microsoft YaHei" charset="-122"/>
                <a:ea typeface="Microsoft YaHei" charset="-122"/>
                <a:cs typeface="Microsoft YaHei" charset="-122"/>
              </a:rPr>
              <a:t>B:</a:t>
            </a:r>
            <a:r>
              <a:rPr lang="zh-CN" altLang="en-US" sz="2400" dirty="0">
                <a:latin typeface="Microsoft YaHei" charset="-122"/>
                <a:ea typeface="Microsoft YaHei" charset="-122"/>
                <a:cs typeface="Microsoft YaHei" charset="-122"/>
              </a:rPr>
              <a:t>民间歌谣</a:t>
            </a:r>
          </a:p>
          <a:p>
            <a:pPr>
              <a:lnSpc>
                <a:spcPct val="150000"/>
              </a:lnSpc>
            </a:pPr>
            <a:r>
              <a:rPr lang="en-US" altLang="zh-CN" sz="2400" dirty="0">
                <a:latin typeface="Microsoft YaHei" charset="-122"/>
                <a:ea typeface="Microsoft YaHei" charset="-122"/>
                <a:cs typeface="Microsoft YaHei" charset="-122"/>
              </a:rPr>
              <a:t>C:</a:t>
            </a:r>
            <a:r>
              <a:rPr lang="zh-CN" altLang="en-US" sz="2400" dirty="0">
                <a:latin typeface="Microsoft YaHei" charset="-122"/>
                <a:ea typeface="Microsoft YaHei" charset="-122"/>
                <a:cs typeface="Microsoft YaHei" charset="-122"/>
              </a:rPr>
              <a:t>民间故事 </a:t>
            </a:r>
          </a:p>
          <a:p>
            <a:pPr>
              <a:lnSpc>
                <a:spcPct val="150000"/>
              </a:lnSpc>
            </a:pPr>
            <a:r>
              <a:rPr lang="en-US" altLang="zh-CN" sz="2400" dirty="0">
                <a:latin typeface="Microsoft YaHei" charset="-122"/>
                <a:ea typeface="Microsoft YaHei" charset="-122"/>
                <a:cs typeface="Microsoft YaHei" charset="-122"/>
              </a:rPr>
              <a:t>D:</a:t>
            </a:r>
            <a:r>
              <a:rPr lang="zh-CN" altLang="en-US" sz="2400" dirty="0">
                <a:latin typeface="Microsoft YaHei" charset="-122"/>
                <a:ea typeface="Microsoft YaHei" charset="-122"/>
                <a:cs typeface="Microsoft YaHei" charset="-122"/>
              </a:rPr>
              <a:t>民间谚语</a:t>
            </a:r>
          </a:p>
        </p:txBody>
      </p:sp>
    </p:spTree>
    <p:extLst>
      <p:ext uri="{BB962C8B-B14F-4D97-AF65-F5344CB8AC3E}">
        <p14:creationId xmlns:p14="http://schemas.microsoft.com/office/powerpoint/2010/main" val="1756372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87116" y="737937"/>
            <a:ext cx="3304673" cy="523220"/>
          </a:xfrm>
          <a:prstGeom prst="rect">
            <a:avLst/>
          </a:prstGeom>
          <a:noFill/>
        </p:spPr>
        <p:txBody>
          <a:bodyPr wrap="square" rtlCol="0">
            <a:spAutoFit/>
          </a:bodyPr>
          <a:lstStyle/>
          <a:p>
            <a:r>
              <a:rPr kumimoji="1" lang="zh-CN" altLang="en-US" sz="2800" dirty="0" smtClean="0">
                <a:latin typeface="Microsoft YaHei" charset="-122"/>
                <a:ea typeface="Microsoft YaHei" charset="-122"/>
                <a:cs typeface="Microsoft YaHei" charset="-122"/>
              </a:rPr>
              <a:t>随堂练习</a:t>
            </a:r>
            <a:endParaRPr kumimoji="1" lang="zh-CN" altLang="en-US" sz="2800" dirty="0">
              <a:latin typeface="Microsoft YaHei" charset="-122"/>
              <a:ea typeface="Microsoft YaHei" charset="-122"/>
              <a:cs typeface="Microsoft YaHei" charset="-122"/>
            </a:endParaRPr>
          </a:p>
        </p:txBody>
      </p:sp>
      <p:sp>
        <p:nvSpPr>
          <p:cNvPr id="3" name="矩形 2"/>
          <p:cNvSpPr/>
          <p:nvPr/>
        </p:nvSpPr>
        <p:spPr>
          <a:xfrm>
            <a:off x="1187116" y="1749732"/>
            <a:ext cx="7828547" cy="2862322"/>
          </a:xfrm>
          <a:prstGeom prst="rect">
            <a:avLst/>
          </a:prstGeom>
        </p:spPr>
        <p:txBody>
          <a:bodyPr wrap="square">
            <a:spAutoFit/>
          </a:bodyPr>
          <a:lstStyle/>
          <a:p>
            <a:pPr>
              <a:lnSpc>
                <a:spcPct val="150000"/>
              </a:lnSpc>
            </a:pPr>
            <a:r>
              <a:rPr lang="zh-CN" altLang="en-US" sz="2400" dirty="0">
                <a:latin typeface="Microsoft YaHei" charset="-122"/>
                <a:ea typeface="Microsoft YaHei" charset="-122"/>
                <a:cs typeface="Microsoft YaHei" charset="-122"/>
              </a:rPr>
              <a:t>（ ）从</a:t>
            </a:r>
            <a:r>
              <a:rPr lang="en-US" altLang="zh-CN" sz="2400" dirty="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国风开始</a:t>
            </a:r>
            <a:r>
              <a:rPr lang="en-US" altLang="zh-CN" sz="2400" dirty="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，一直是历代民间文学的主体</a:t>
            </a:r>
            <a:r>
              <a:rPr lang="zh-CN" altLang="en-US" sz="2400" dirty="0" smtClean="0">
                <a:latin typeface="Microsoft YaHei" charset="-122"/>
                <a:ea typeface="Microsoft YaHei" charset="-122"/>
                <a:cs typeface="Microsoft YaHei" charset="-122"/>
              </a:rPr>
              <a:t>之一</a:t>
            </a:r>
            <a:endParaRPr lang="zh-CN" altLang="en-US" sz="2400" dirty="0">
              <a:latin typeface="Microsoft YaHei" charset="-122"/>
              <a:ea typeface="Microsoft YaHei" charset="-122"/>
              <a:cs typeface="Microsoft YaHei" charset="-122"/>
            </a:endParaRPr>
          </a:p>
          <a:p>
            <a:pPr>
              <a:lnSpc>
                <a:spcPct val="150000"/>
              </a:lnSpc>
            </a:pPr>
            <a:r>
              <a:rPr lang="en-US" altLang="zh-CN" sz="2400" dirty="0">
                <a:latin typeface="Microsoft YaHei" charset="-122"/>
                <a:ea typeface="Microsoft YaHei" charset="-122"/>
                <a:cs typeface="Microsoft YaHei" charset="-122"/>
              </a:rPr>
              <a:t>A:</a:t>
            </a:r>
            <a:r>
              <a:rPr lang="zh-CN" altLang="en-US" sz="2400" dirty="0">
                <a:latin typeface="Microsoft YaHei" charset="-122"/>
                <a:ea typeface="Microsoft YaHei" charset="-122"/>
                <a:cs typeface="Microsoft YaHei" charset="-122"/>
              </a:rPr>
              <a:t>民间长诗 </a:t>
            </a:r>
          </a:p>
          <a:p>
            <a:pPr>
              <a:lnSpc>
                <a:spcPct val="150000"/>
              </a:lnSpc>
            </a:pPr>
            <a:r>
              <a:rPr lang="en-US" altLang="zh-CN" sz="2400" dirty="0">
                <a:solidFill>
                  <a:srgbClr val="FF0000"/>
                </a:solidFill>
                <a:latin typeface="Microsoft YaHei" charset="-122"/>
                <a:ea typeface="Microsoft YaHei" charset="-122"/>
                <a:cs typeface="Microsoft YaHei" charset="-122"/>
              </a:rPr>
              <a:t>B:</a:t>
            </a:r>
            <a:r>
              <a:rPr lang="zh-CN" altLang="en-US" sz="2400" dirty="0">
                <a:solidFill>
                  <a:srgbClr val="FF0000"/>
                </a:solidFill>
                <a:latin typeface="Microsoft YaHei" charset="-122"/>
                <a:ea typeface="Microsoft YaHei" charset="-122"/>
                <a:cs typeface="Microsoft YaHei" charset="-122"/>
              </a:rPr>
              <a:t>民间歌谣</a:t>
            </a:r>
          </a:p>
          <a:p>
            <a:pPr>
              <a:lnSpc>
                <a:spcPct val="150000"/>
              </a:lnSpc>
            </a:pPr>
            <a:r>
              <a:rPr lang="en-US" altLang="zh-CN" sz="2400" dirty="0">
                <a:latin typeface="Microsoft YaHei" charset="-122"/>
                <a:ea typeface="Microsoft YaHei" charset="-122"/>
                <a:cs typeface="Microsoft YaHei" charset="-122"/>
              </a:rPr>
              <a:t>C:</a:t>
            </a:r>
            <a:r>
              <a:rPr lang="zh-CN" altLang="en-US" sz="2400" dirty="0">
                <a:latin typeface="Microsoft YaHei" charset="-122"/>
                <a:ea typeface="Microsoft YaHei" charset="-122"/>
                <a:cs typeface="Microsoft YaHei" charset="-122"/>
              </a:rPr>
              <a:t>民间故事 </a:t>
            </a:r>
          </a:p>
          <a:p>
            <a:pPr>
              <a:lnSpc>
                <a:spcPct val="150000"/>
              </a:lnSpc>
            </a:pPr>
            <a:r>
              <a:rPr lang="en-US" altLang="zh-CN" sz="2400" dirty="0">
                <a:latin typeface="Microsoft YaHei" charset="-122"/>
                <a:ea typeface="Microsoft YaHei" charset="-122"/>
                <a:cs typeface="Microsoft YaHei" charset="-122"/>
              </a:rPr>
              <a:t>D:</a:t>
            </a:r>
            <a:r>
              <a:rPr lang="zh-CN" altLang="en-US" sz="2400" dirty="0">
                <a:latin typeface="Microsoft YaHei" charset="-122"/>
                <a:ea typeface="Microsoft YaHei" charset="-122"/>
                <a:cs typeface="Microsoft YaHei" charset="-122"/>
              </a:rPr>
              <a:t>民间谚语</a:t>
            </a:r>
          </a:p>
        </p:txBody>
      </p:sp>
    </p:spTree>
    <p:extLst>
      <p:ext uri="{BB962C8B-B14F-4D97-AF65-F5344CB8AC3E}">
        <p14:creationId xmlns:p14="http://schemas.microsoft.com/office/powerpoint/2010/main" val="3164721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87116" y="737937"/>
            <a:ext cx="3304673" cy="523220"/>
          </a:xfrm>
          <a:prstGeom prst="rect">
            <a:avLst/>
          </a:prstGeom>
          <a:noFill/>
        </p:spPr>
        <p:txBody>
          <a:bodyPr wrap="square" rtlCol="0">
            <a:spAutoFit/>
          </a:bodyPr>
          <a:lstStyle/>
          <a:p>
            <a:r>
              <a:rPr kumimoji="1" lang="zh-CN" altLang="en-US" sz="2800" dirty="0" smtClean="0">
                <a:latin typeface="Microsoft YaHei" charset="-122"/>
                <a:ea typeface="Microsoft YaHei" charset="-122"/>
                <a:cs typeface="Microsoft YaHei" charset="-122"/>
              </a:rPr>
              <a:t>随堂练习</a:t>
            </a:r>
            <a:endParaRPr kumimoji="1" lang="zh-CN" altLang="en-US" sz="2800" dirty="0">
              <a:latin typeface="Microsoft YaHei" charset="-122"/>
              <a:ea typeface="Microsoft YaHei" charset="-122"/>
              <a:cs typeface="Microsoft YaHei" charset="-122"/>
            </a:endParaRPr>
          </a:p>
        </p:txBody>
      </p:sp>
      <p:sp>
        <p:nvSpPr>
          <p:cNvPr id="3" name="矩形 2"/>
          <p:cNvSpPr/>
          <p:nvPr/>
        </p:nvSpPr>
        <p:spPr>
          <a:xfrm>
            <a:off x="770021" y="2247037"/>
            <a:ext cx="10668000" cy="1200329"/>
          </a:xfrm>
          <a:prstGeom prst="rect">
            <a:avLst/>
          </a:prstGeom>
        </p:spPr>
        <p:txBody>
          <a:bodyPr wrap="square">
            <a:spAutoFit/>
          </a:bodyPr>
          <a:lstStyle/>
          <a:p>
            <a:r>
              <a:rPr lang="zh-CN" altLang="en-US" sz="2400" dirty="0">
                <a:latin typeface="Microsoft YaHei" charset="-122"/>
                <a:ea typeface="Microsoft YaHei" charset="-122"/>
                <a:cs typeface="Microsoft YaHei" charset="-122"/>
              </a:rPr>
              <a:t>鲁迅在</a:t>
            </a:r>
            <a:r>
              <a:rPr lang="en-US" altLang="zh-CN" sz="2400" dirty="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摩罗诗力说</a:t>
            </a:r>
            <a:r>
              <a:rPr lang="en-US" altLang="zh-CN" sz="2400" dirty="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中，大胆地歌颂了神话中那些敢于和神抗争的叛逆英雄。</a:t>
            </a:r>
          </a:p>
          <a:p>
            <a:r>
              <a:rPr lang="en-US" altLang="zh-CN" sz="2400" dirty="0">
                <a:latin typeface="Microsoft YaHei" charset="-122"/>
                <a:ea typeface="Microsoft YaHei" charset="-122"/>
                <a:cs typeface="Microsoft YaHei" charset="-122"/>
              </a:rPr>
              <a:t>A:</a:t>
            </a:r>
            <a:r>
              <a:rPr lang="zh-CN" altLang="en-US" sz="2400" dirty="0">
                <a:latin typeface="Microsoft YaHei" charset="-122"/>
                <a:ea typeface="Microsoft YaHei" charset="-122"/>
                <a:cs typeface="Microsoft YaHei" charset="-122"/>
              </a:rPr>
              <a:t>正确</a:t>
            </a:r>
          </a:p>
          <a:p>
            <a:r>
              <a:rPr lang="en-US" altLang="zh-CN" sz="2400" dirty="0">
                <a:latin typeface="Microsoft YaHei" charset="-122"/>
                <a:ea typeface="Microsoft YaHei" charset="-122"/>
                <a:cs typeface="Microsoft YaHei" charset="-122"/>
              </a:rPr>
              <a:t>B:</a:t>
            </a:r>
            <a:r>
              <a:rPr lang="zh-CN" altLang="en-US" sz="2400" dirty="0">
                <a:latin typeface="Microsoft YaHei" charset="-122"/>
                <a:ea typeface="Microsoft YaHei" charset="-122"/>
                <a:cs typeface="Microsoft YaHei" charset="-122"/>
              </a:rPr>
              <a:t>错误</a:t>
            </a:r>
          </a:p>
        </p:txBody>
      </p:sp>
    </p:spTree>
    <p:extLst>
      <p:ext uri="{BB962C8B-B14F-4D97-AF65-F5344CB8AC3E}">
        <p14:creationId xmlns:p14="http://schemas.microsoft.com/office/powerpoint/2010/main" val="23036237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87116" y="737937"/>
            <a:ext cx="3304673" cy="523220"/>
          </a:xfrm>
          <a:prstGeom prst="rect">
            <a:avLst/>
          </a:prstGeom>
          <a:noFill/>
        </p:spPr>
        <p:txBody>
          <a:bodyPr wrap="square" rtlCol="0">
            <a:spAutoFit/>
          </a:bodyPr>
          <a:lstStyle/>
          <a:p>
            <a:r>
              <a:rPr kumimoji="1" lang="zh-CN" altLang="en-US" sz="2800" dirty="0" smtClean="0">
                <a:latin typeface="Microsoft YaHei" charset="-122"/>
                <a:ea typeface="Microsoft YaHei" charset="-122"/>
                <a:cs typeface="Microsoft YaHei" charset="-122"/>
              </a:rPr>
              <a:t>随堂练习</a:t>
            </a:r>
            <a:endParaRPr kumimoji="1" lang="zh-CN" altLang="en-US" sz="2800" dirty="0">
              <a:latin typeface="Microsoft YaHei" charset="-122"/>
              <a:ea typeface="Microsoft YaHei" charset="-122"/>
              <a:cs typeface="Microsoft YaHei" charset="-122"/>
            </a:endParaRPr>
          </a:p>
        </p:txBody>
      </p:sp>
      <p:sp>
        <p:nvSpPr>
          <p:cNvPr id="3" name="矩形 2"/>
          <p:cNvSpPr/>
          <p:nvPr/>
        </p:nvSpPr>
        <p:spPr>
          <a:xfrm>
            <a:off x="770021" y="2247037"/>
            <a:ext cx="10668000" cy="1200329"/>
          </a:xfrm>
          <a:prstGeom prst="rect">
            <a:avLst/>
          </a:prstGeom>
        </p:spPr>
        <p:txBody>
          <a:bodyPr wrap="square">
            <a:spAutoFit/>
          </a:bodyPr>
          <a:lstStyle/>
          <a:p>
            <a:r>
              <a:rPr lang="zh-CN" altLang="en-US" sz="2400" dirty="0">
                <a:latin typeface="Microsoft YaHei" charset="-122"/>
                <a:ea typeface="Microsoft YaHei" charset="-122"/>
                <a:cs typeface="Microsoft YaHei" charset="-122"/>
              </a:rPr>
              <a:t>鲁迅在</a:t>
            </a:r>
            <a:r>
              <a:rPr lang="en-US" altLang="zh-CN" sz="2400" dirty="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摩罗诗力说</a:t>
            </a:r>
            <a:r>
              <a:rPr lang="en-US" altLang="zh-CN" sz="2400" dirty="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中，大胆地歌颂了神话中那些敢于和神抗争的叛逆英雄。</a:t>
            </a:r>
          </a:p>
          <a:p>
            <a:r>
              <a:rPr lang="en-US" altLang="zh-CN" sz="2400" dirty="0">
                <a:solidFill>
                  <a:srgbClr val="FF0000"/>
                </a:solidFill>
                <a:latin typeface="Microsoft YaHei" charset="-122"/>
                <a:ea typeface="Microsoft YaHei" charset="-122"/>
                <a:cs typeface="Microsoft YaHei" charset="-122"/>
              </a:rPr>
              <a:t>A:</a:t>
            </a:r>
            <a:r>
              <a:rPr lang="zh-CN" altLang="en-US" sz="2400" dirty="0">
                <a:solidFill>
                  <a:srgbClr val="FF0000"/>
                </a:solidFill>
                <a:latin typeface="Microsoft YaHei" charset="-122"/>
                <a:ea typeface="Microsoft YaHei" charset="-122"/>
                <a:cs typeface="Microsoft YaHei" charset="-122"/>
              </a:rPr>
              <a:t>正确</a:t>
            </a:r>
          </a:p>
          <a:p>
            <a:r>
              <a:rPr lang="en-US" altLang="zh-CN" sz="2400" dirty="0">
                <a:latin typeface="Microsoft YaHei" charset="-122"/>
                <a:ea typeface="Microsoft YaHei" charset="-122"/>
                <a:cs typeface="Microsoft YaHei" charset="-122"/>
              </a:rPr>
              <a:t>B:</a:t>
            </a:r>
            <a:r>
              <a:rPr lang="zh-CN" altLang="en-US" sz="2400" dirty="0">
                <a:latin typeface="Microsoft YaHei" charset="-122"/>
                <a:ea typeface="Microsoft YaHei" charset="-122"/>
                <a:cs typeface="Microsoft YaHei" charset="-122"/>
              </a:rPr>
              <a:t>错误</a:t>
            </a:r>
          </a:p>
        </p:txBody>
      </p:sp>
    </p:spTree>
    <p:extLst>
      <p:ext uri="{BB962C8B-B14F-4D97-AF65-F5344CB8AC3E}">
        <p14:creationId xmlns:p14="http://schemas.microsoft.com/office/powerpoint/2010/main" val="4838258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87116" y="737937"/>
            <a:ext cx="3304673" cy="523220"/>
          </a:xfrm>
          <a:prstGeom prst="rect">
            <a:avLst/>
          </a:prstGeom>
          <a:noFill/>
        </p:spPr>
        <p:txBody>
          <a:bodyPr wrap="square" rtlCol="0">
            <a:spAutoFit/>
          </a:bodyPr>
          <a:lstStyle/>
          <a:p>
            <a:r>
              <a:rPr kumimoji="1" lang="zh-CN" altLang="en-US" sz="2800" dirty="0" smtClean="0">
                <a:latin typeface="Microsoft YaHei" charset="-122"/>
                <a:ea typeface="Microsoft YaHei" charset="-122"/>
                <a:cs typeface="Microsoft YaHei" charset="-122"/>
              </a:rPr>
              <a:t>随堂练习</a:t>
            </a:r>
            <a:endParaRPr kumimoji="1" lang="zh-CN" altLang="en-US" sz="2800" dirty="0">
              <a:latin typeface="Microsoft YaHei" charset="-122"/>
              <a:ea typeface="Microsoft YaHei" charset="-122"/>
              <a:cs typeface="Microsoft YaHei" charset="-122"/>
            </a:endParaRPr>
          </a:p>
        </p:txBody>
      </p:sp>
      <p:sp>
        <p:nvSpPr>
          <p:cNvPr id="3" name="矩形 2"/>
          <p:cNvSpPr/>
          <p:nvPr/>
        </p:nvSpPr>
        <p:spPr>
          <a:xfrm>
            <a:off x="1187116" y="1749732"/>
            <a:ext cx="7828547" cy="2797048"/>
          </a:xfrm>
          <a:prstGeom prst="rect">
            <a:avLst/>
          </a:prstGeom>
        </p:spPr>
        <p:txBody>
          <a:bodyPr wrap="square">
            <a:spAutoFit/>
          </a:bodyPr>
          <a:lstStyle/>
          <a:p>
            <a:pPr>
              <a:lnSpc>
                <a:spcPct val="150000"/>
              </a:lnSpc>
            </a:pPr>
            <a:r>
              <a:rPr lang="zh-CN" altLang="en-US" sz="2400" dirty="0">
                <a:latin typeface="Microsoft YaHei" charset="-122"/>
                <a:ea typeface="Microsoft YaHei" charset="-122"/>
                <a:cs typeface="Microsoft YaHei" charset="-122"/>
              </a:rPr>
              <a:t> “俗文学派”的形成是以（ ）的出版为</a:t>
            </a:r>
            <a:r>
              <a:rPr lang="zh-CN" altLang="en-US" sz="2400" dirty="0" smtClean="0">
                <a:latin typeface="Microsoft YaHei" charset="-122"/>
                <a:ea typeface="Microsoft YaHei" charset="-122"/>
                <a:cs typeface="Microsoft YaHei" charset="-122"/>
              </a:rPr>
              <a:t>标志</a:t>
            </a:r>
            <a:endParaRPr lang="zh-CN" altLang="en-US" sz="2400" dirty="0">
              <a:latin typeface="Microsoft YaHei" charset="-122"/>
              <a:ea typeface="Microsoft YaHei" charset="-122"/>
              <a:cs typeface="Microsoft YaHei" charset="-122"/>
            </a:endParaRPr>
          </a:p>
          <a:p>
            <a:pPr>
              <a:lnSpc>
                <a:spcPct val="150000"/>
              </a:lnSpc>
            </a:pPr>
            <a:r>
              <a:rPr lang="en-US" altLang="zh-CN" sz="2400" dirty="0">
                <a:latin typeface="Microsoft YaHei" charset="-122"/>
                <a:ea typeface="Microsoft YaHei" charset="-122"/>
                <a:cs typeface="Microsoft YaHei" charset="-122"/>
              </a:rPr>
              <a:t>A:《</a:t>
            </a:r>
            <a:r>
              <a:rPr lang="zh-CN" altLang="en-US" sz="2400" dirty="0">
                <a:latin typeface="Microsoft YaHei" charset="-122"/>
                <a:ea typeface="Microsoft YaHei" charset="-122"/>
                <a:cs typeface="Microsoft YaHei" charset="-122"/>
              </a:rPr>
              <a:t>天下第一家</a:t>
            </a:r>
            <a:r>
              <a:rPr lang="en-US" altLang="zh-CN" sz="2400" dirty="0">
                <a:latin typeface="Microsoft YaHei" charset="-122"/>
                <a:ea typeface="Microsoft YaHei" charset="-122"/>
                <a:cs typeface="Microsoft YaHei" charset="-122"/>
              </a:rPr>
              <a:t>》 </a:t>
            </a:r>
          </a:p>
          <a:p>
            <a:pPr>
              <a:lnSpc>
                <a:spcPct val="150000"/>
              </a:lnSpc>
            </a:pPr>
            <a:r>
              <a:rPr lang="en-US" altLang="zh-CN" sz="2400" dirty="0">
                <a:latin typeface="Microsoft YaHei" charset="-122"/>
                <a:ea typeface="Microsoft YaHei" charset="-122"/>
                <a:cs typeface="Microsoft YaHei" charset="-122"/>
              </a:rPr>
              <a:t>B:《</a:t>
            </a:r>
            <a:r>
              <a:rPr lang="zh-CN" altLang="en-US" sz="2400" dirty="0">
                <a:latin typeface="Microsoft YaHei" charset="-122"/>
                <a:ea typeface="Microsoft YaHei" charset="-122"/>
                <a:cs typeface="Microsoft YaHei" charset="-122"/>
              </a:rPr>
              <a:t>民间艺术和艺人</a:t>
            </a:r>
            <a:r>
              <a:rPr lang="en-US" altLang="zh-CN" sz="2400" dirty="0">
                <a:latin typeface="Microsoft YaHei" charset="-122"/>
                <a:ea typeface="Microsoft YaHei" charset="-122"/>
                <a:cs typeface="Microsoft YaHei" charset="-122"/>
              </a:rPr>
              <a:t>》 </a:t>
            </a:r>
          </a:p>
          <a:p>
            <a:pPr>
              <a:lnSpc>
                <a:spcPct val="150000"/>
              </a:lnSpc>
            </a:pPr>
            <a:r>
              <a:rPr lang="en-US" altLang="zh-CN" sz="2400" dirty="0">
                <a:latin typeface="Microsoft YaHei" charset="-122"/>
                <a:ea typeface="Microsoft YaHei" charset="-122"/>
                <a:cs typeface="Microsoft YaHei" charset="-122"/>
              </a:rPr>
              <a:t>C:《</a:t>
            </a:r>
            <a:r>
              <a:rPr lang="zh-CN" altLang="en-US" sz="2400" dirty="0">
                <a:latin typeface="Microsoft YaHei" charset="-122"/>
                <a:ea typeface="Microsoft YaHei" charset="-122"/>
                <a:cs typeface="Microsoft YaHei" charset="-122"/>
              </a:rPr>
              <a:t>中国俗文学史</a:t>
            </a:r>
            <a:r>
              <a:rPr lang="en-US" altLang="zh-CN" sz="2400" dirty="0">
                <a:latin typeface="Microsoft YaHei" charset="-122"/>
                <a:ea typeface="Microsoft YaHei" charset="-122"/>
                <a:cs typeface="Microsoft YaHei" charset="-122"/>
              </a:rPr>
              <a:t>》</a:t>
            </a:r>
          </a:p>
          <a:p>
            <a:pPr>
              <a:lnSpc>
                <a:spcPct val="150000"/>
              </a:lnSpc>
            </a:pPr>
            <a:r>
              <a:rPr lang="en-US" altLang="zh-CN" sz="2400" dirty="0">
                <a:latin typeface="Microsoft YaHei" charset="-122"/>
                <a:ea typeface="Microsoft YaHei" charset="-122"/>
                <a:cs typeface="Microsoft YaHei" charset="-122"/>
              </a:rPr>
              <a:t>D:《</a:t>
            </a:r>
            <a:r>
              <a:rPr lang="zh-CN" altLang="en-US" sz="2400" dirty="0">
                <a:latin typeface="Microsoft YaHei" charset="-122"/>
                <a:ea typeface="Microsoft YaHei" charset="-122"/>
                <a:cs typeface="Microsoft YaHei" charset="-122"/>
              </a:rPr>
              <a:t>水推长城</a:t>
            </a:r>
            <a:r>
              <a:rPr lang="en-US" altLang="zh-CN" sz="2400" dirty="0">
                <a:latin typeface="Microsoft YaHei" charset="-122"/>
                <a:ea typeface="Microsoft YaHei" charset="-122"/>
                <a:cs typeface="Microsoft YaHei" charset="-122"/>
              </a:rPr>
              <a:t>》</a:t>
            </a:r>
          </a:p>
        </p:txBody>
      </p:sp>
    </p:spTree>
    <p:extLst>
      <p:ext uri="{BB962C8B-B14F-4D97-AF65-F5344CB8AC3E}">
        <p14:creationId xmlns:p14="http://schemas.microsoft.com/office/powerpoint/2010/main" val="177786465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87116" y="737937"/>
            <a:ext cx="3304673" cy="523220"/>
          </a:xfrm>
          <a:prstGeom prst="rect">
            <a:avLst/>
          </a:prstGeom>
          <a:noFill/>
        </p:spPr>
        <p:txBody>
          <a:bodyPr wrap="square" rtlCol="0">
            <a:spAutoFit/>
          </a:bodyPr>
          <a:lstStyle/>
          <a:p>
            <a:r>
              <a:rPr kumimoji="1" lang="zh-CN" altLang="en-US" sz="2800" dirty="0" smtClean="0">
                <a:latin typeface="Microsoft YaHei" charset="-122"/>
                <a:ea typeface="Microsoft YaHei" charset="-122"/>
                <a:cs typeface="Microsoft YaHei" charset="-122"/>
              </a:rPr>
              <a:t>随堂练习</a:t>
            </a:r>
            <a:endParaRPr kumimoji="1" lang="zh-CN" altLang="en-US" sz="2800" dirty="0">
              <a:latin typeface="Microsoft YaHei" charset="-122"/>
              <a:ea typeface="Microsoft YaHei" charset="-122"/>
              <a:cs typeface="Microsoft YaHei" charset="-122"/>
            </a:endParaRPr>
          </a:p>
        </p:txBody>
      </p:sp>
      <p:sp>
        <p:nvSpPr>
          <p:cNvPr id="3" name="矩形 2"/>
          <p:cNvSpPr/>
          <p:nvPr/>
        </p:nvSpPr>
        <p:spPr>
          <a:xfrm>
            <a:off x="1187116" y="1749732"/>
            <a:ext cx="7828547" cy="2862322"/>
          </a:xfrm>
          <a:prstGeom prst="rect">
            <a:avLst/>
          </a:prstGeom>
        </p:spPr>
        <p:txBody>
          <a:bodyPr wrap="square">
            <a:spAutoFit/>
          </a:bodyPr>
          <a:lstStyle/>
          <a:p>
            <a:pPr>
              <a:lnSpc>
                <a:spcPct val="150000"/>
              </a:lnSpc>
            </a:pPr>
            <a:r>
              <a:rPr lang="zh-CN" altLang="en-US" sz="2400" dirty="0">
                <a:latin typeface="Microsoft YaHei" charset="-122"/>
                <a:ea typeface="Microsoft YaHei" charset="-122"/>
                <a:cs typeface="Microsoft YaHei" charset="-122"/>
              </a:rPr>
              <a:t> “俗文学派”的形成是以（ ）的出版为</a:t>
            </a:r>
            <a:r>
              <a:rPr lang="zh-CN" altLang="en-US" sz="2400" dirty="0" smtClean="0">
                <a:latin typeface="Microsoft YaHei" charset="-122"/>
                <a:ea typeface="Microsoft YaHei" charset="-122"/>
                <a:cs typeface="Microsoft YaHei" charset="-122"/>
              </a:rPr>
              <a:t>标志</a:t>
            </a:r>
            <a:endParaRPr lang="zh-CN" altLang="en-US" sz="2400" dirty="0">
              <a:latin typeface="Microsoft YaHei" charset="-122"/>
              <a:ea typeface="Microsoft YaHei" charset="-122"/>
              <a:cs typeface="Microsoft YaHei" charset="-122"/>
            </a:endParaRPr>
          </a:p>
          <a:p>
            <a:pPr>
              <a:lnSpc>
                <a:spcPct val="150000"/>
              </a:lnSpc>
            </a:pPr>
            <a:r>
              <a:rPr lang="en-US" altLang="zh-CN" sz="2400" dirty="0">
                <a:latin typeface="Microsoft YaHei" charset="-122"/>
                <a:ea typeface="Microsoft YaHei" charset="-122"/>
                <a:cs typeface="Microsoft YaHei" charset="-122"/>
              </a:rPr>
              <a:t>A:《</a:t>
            </a:r>
            <a:r>
              <a:rPr lang="zh-CN" altLang="en-US" sz="2400" dirty="0">
                <a:latin typeface="Microsoft YaHei" charset="-122"/>
                <a:ea typeface="Microsoft YaHei" charset="-122"/>
                <a:cs typeface="Microsoft YaHei" charset="-122"/>
              </a:rPr>
              <a:t>天下第一家</a:t>
            </a:r>
            <a:r>
              <a:rPr lang="en-US" altLang="zh-CN" sz="2400" dirty="0">
                <a:latin typeface="Microsoft YaHei" charset="-122"/>
                <a:ea typeface="Microsoft YaHei" charset="-122"/>
                <a:cs typeface="Microsoft YaHei" charset="-122"/>
              </a:rPr>
              <a:t>》 </a:t>
            </a:r>
          </a:p>
          <a:p>
            <a:pPr>
              <a:lnSpc>
                <a:spcPct val="150000"/>
              </a:lnSpc>
            </a:pPr>
            <a:r>
              <a:rPr lang="en-US" altLang="zh-CN" sz="2400" dirty="0">
                <a:latin typeface="Microsoft YaHei" charset="-122"/>
                <a:ea typeface="Microsoft YaHei" charset="-122"/>
                <a:cs typeface="Microsoft YaHei" charset="-122"/>
              </a:rPr>
              <a:t>B:《</a:t>
            </a:r>
            <a:r>
              <a:rPr lang="zh-CN" altLang="en-US" sz="2400" dirty="0">
                <a:latin typeface="Microsoft YaHei" charset="-122"/>
                <a:ea typeface="Microsoft YaHei" charset="-122"/>
                <a:cs typeface="Microsoft YaHei" charset="-122"/>
              </a:rPr>
              <a:t>民间艺术和艺人</a:t>
            </a:r>
            <a:r>
              <a:rPr lang="en-US" altLang="zh-CN" sz="2400" dirty="0">
                <a:latin typeface="Microsoft YaHei" charset="-122"/>
                <a:ea typeface="Microsoft YaHei" charset="-122"/>
                <a:cs typeface="Microsoft YaHei" charset="-122"/>
              </a:rPr>
              <a:t>》 </a:t>
            </a:r>
          </a:p>
          <a:p>
            <a:pPr>
              <a:lnSpc>
                <a:spcPct val="150000"/>
              </a:lnSpc>
            </a:pPr>
            <a:r>
              <a:rPr lang="en-US" altLang="zh-CN" sz="2400" dirty="0">
                <a:solidFill>
                  <a:srgbClr val="FF0000"/>
                </a:solidFill>
                <a:latin typeface="Microsoft YaHei" charset="-122"/>
                <a:ea typeface="Microsoft YaHei" charset="-122"/>
                <a:cs typeface="Microsoft YaHei" charset="-122"/>
              </a:rPr>
              <a:t>C:《</a:t>
            </a:r>
            <a:r>
              <a:rPr lang="zh-CN" altLang="en-US" sz="2400" dirty="0">
                <a:solidFill>
                  <a:srgbClr val="FF0000"/>
                </a:solidFill>
                <a:latin typeface="Microsoft YaHei" charset="-122"/>
                <a:ea typeface="Microsoft YaHei" charset="-122"/>
                <a:cs typeface="Microsoft YaHei" charset="-122"/>
              </a:rPr>
              <a:t>中国俗文学史</a:t>
            </a:r>
            <a:r>
              <a:rPr lang="en-US" altLang="zh-CN" sz="2400" dirty="0">
                <a:solidFill>
                  <a:srgbClr val="FF0000"/>
                </a:solidFill>
                <a:latin typeface="Microsoft YaHei" charset="-122"/>
                <a:ea typeface="Microsoft YaHei" charset="-122"/>
                <a:cs typeface="Microsoft YaHei" charset="-122"/>
              </a:rPr>
              <a:t>》</a:t>
            </a:r>
          </a:p>
          <a:p>
            <a:pPr>
              <a:lnSpc>
                <a:spcPct val="150000"/>
              </a:lnSpc>
            </a:pPr>
            <a:r>
              <a:rPr lang="en-US" altLang="zh-CN" sz="2400" dirty="0">
                <a:latin typeface="Microsoft YaHei" charset="-122"/>
                <a:ea typeface="Microsoft YaHei" charset="-122"/>
                <a:cs typeface="Microsoft YaHei" charset="-122"/>
              </a:rPr>
              <a:t>D:《</a:t>
            </a:r>
            <a:r>
              <a:rPr lang="zh-CN" altLang="en-US" sz="2400" dirty="0">
                <a:latin typeface="Microsoft YaHei" charset="-122"/>
                <a:ea typeface="Microsoft YaHei" charset="-122"/>
                <a:cs typeface="Microsoft YaHei" charset="-122"/>
              </a:rPr>
              <a:t>水推长城</a:t>
            </a:r>
            <a:r>
              <a:rPr lang="en-US" altLang="zh-CN" sz="2400" dirty="0">
                <a:latin typeface="Microsoft YaHei" charset="-122"/>
                <a:ea typeface="Microsoft YaHei" charset="-122"/>
                <a:cs typeface="Microsoft YaHei" charset="-122"/>
              </a:rPr>
              <a:t>》</a:t>
            </a:r>
          </a:p>
        </p:txBody>
      </p:sp>
    </p:spTree>
    <p:extLst>
      <p:ext uri="{BB962C8B-B14F-4D97-AF65-F5344CB8AC3E}">
        <p14:creationId xmlns:p14="http://schemas.microsoft.com/office/powerpoint/2010/main" val="16747366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87116" y="737937"/>
            <a:ext cx="3304673" cy="523220"/>
          </a:xfrm>
          <a:prstGeom prst="rect">
            <a:avLst/>
          </a:prstGeom>
          <a:noFill/>
        </p:spPr>
        <p:txBody>
          <a:bodyPr wrap="square" rtlCol="0">
            <a:spAutoFit/>
          </a:bodyPr>
          <a:lstStyle/>
          <a:p>
            <a:r>
              <a:rPr kumimoji="1" lang="zh-CN" altLang="en-US" sz="2800" dirty="0" smtClean="0">
                <a:latin typeface="Microsoft YaHei" charset="-122"/>
                <a:ea typeface="Microsoft YaHei" charset="-122"/>
                <a:cs typeface="Microsoft YaHei" charset="-122"/>
              </a:rPr>
              <a:t>随堂练习</a:t>
            </a:r>
            <a:endParaRPr kumimoji="1" lang="zh-CN" altLang="en-US" sz="2800" dirty="0">
              <a:latin typeface="Microsoft YaHei" charset="-122"/>
              <a:ea typeface="Microsoft YaHei" charset="-122"/>
              <a:cs typeface="Microsoft YaHei" charset="-122"/>
            </a:endParaRPr>
          </a:p>
        </p:txBody>
      </p:sp>
      <p:sp>
        <p:nvSpPr>
          <p:cNvPr id="3" name="矩形 2"/>
          <p:cNvSpPr/>
          <p:nvPr/>
        </p:nvSpPr>
        <p:spPr>
          <a:xfrm>
            <a:off x="1187116" y="1749732"/>
            <a:ext cx="7828547" cy="2797048"/>
          </a:xfrm>
          <a:prstGeom prst="rect">
            <a:avLst/>
          </a:prstGeom>
        </p:spPr>
        <p:txBody>
          <a:bodyPr wrap="square">
            <a:spAutoFit/>
          </a:bodyPr>
          <a:lstStyle/>
          <a:p>
            <a:pPr>
              <a:lnSpc>
                <a:spcPct val="150000"/>
              </a:lnSpc>
            </a:pPr>
            <a:r>
              <a:rPr lang="zh-CN" altLang="en-US" sz="2400" dirty="0">
                <a:solidFill>
                  <a:srgbClr val="1F2D3D"/>
                </a:solidFill>
                <a:latin typeface="Microsoft YaHei" charset="-122"/>
                <a:ea typeface="Microsoft YaHei" charset="-122"/>
                <a:cs typeface="Microsoft YaHei" charset="-122"/>
              </a:rPr>
              <a:t>北京大学</a:t>
            </a:r>
            <a:r>
              <a:rPr lang="en-US" altLang="zh-CN" sz="2400" dirty="0">
                <a:solidFill>
                  <a:srgbClr val="1F2D3D"/>
                </a:solidFill>
                <a:latin typeface="Microsoft YaHei" charset="-122"/>
                <a:ea typeface="Microsoft YaHei" charset="-122"/>
                <a:cs typeface="Microsoft YaHei" charset="-122"/>
              </a:rPr>
              <a:t>1922</a:t>
            </a:r>
            <a:r>
              <a:rPr lang="zh-CN" altLang="en-US" sz="2400" dirty="0">
                <a:solidFill>
                  <a:srgbClr val="1F2D3D"/>
                </a:solidFill>
                <a:latin typeface="Microsoft YaHei" charset="-122"/>
                <a:ea typeface="Microsoft YaHei" charset="-122"/>
                <a:cs typeface="Microsoft YaHei" charset="-122"/>
              </a:rPr>
              <a:t>年创办的民间文学研究重要学术刊物是（</a:t>
            </a:r>
            <a:r>
              <a:rPr lang="zh-CN" altLang="en-US" sz="2400" dirty="0" smtClean="0">
                <a:solidFill>
                  <a:srgbClr val="1F2D3D"/>
                </a:solidFill>
                <a:latin typeface="Microsoft YaHei" charset="-122"/>
                <a:ea typeface="Microsoft YaHei" charset="-122"/>
                <a:cs typeface="Microsoft YaHei" charset="-122"/>
              </a:rPr>
              <a:t>）</a:t>
            </a:r>
            <a:endParaRPr lang="zh-CN" altLang="en-US" sz="2400" dirty="0">
              <a:solidFill>
                <a:srgbClr val="1F2D3D"/>
              </a:solidFill>
              <a:latin typeface="Microsoft YaHei" charset="-122"/>
              <a:ea typeface="Microsoft YaHei" charset="-122"/>
              <a:cs typeface="Microsoft YaHei" charset="-122"/>
            </a:endParaRPr>
          </a:p>
          <a:p>
            <a:pPr>
              <a:lnSpc>
                <a:spcPct val="150000"/>
              </a:lnSpc>
            </a:pPr>
            <a:r>
              <a:rPr lang="en-US" altLang="zh-CN" sz="2400" dirty="0">
                <a:solidFill>
                  <a:srgbClr val="1F2D3D"/>
                </a:solidFill>
                <a:latin typeface="Microsoft YaHei" charset="-122"/>
                <a:ea typeface="Microsoft YaHei" charset="-122"/>
                <a:cs typeface="Microsoft YaHei" charset="-122"/>
              </a:rPr>
              <a:t>A:《</a:t>
            </a:r>
            <a:r>
              <a:rPr lang="zh-CN" altLang="en-US" sz="2400" dirty="0">
                <a:solidFill>
                  <a:srgbClr val="1F2D3D"/>
                </a:solidFill>
                <a:latin typeface="Microsoft YaHei" charset="-122"/>
                <a:ea typeface="Microsoft YaHei" charset="-122"/>
                <a:cs typeface="Microsoft YaHei" charset="-122"/>
              </a:rPr>
              <a:t>民俗学刊</a:t>
            </a:r>
            <a:r>
              <a:rPr lang="en-US" altLang="zh-CN" sz="2400" dirty="0">
                <a:solidFill>
                  <a:srgbClr val="1F2D3D"/>
                </a:solidFill>
                <a:latin typeface="Microsoft YaHei" charset="-122"/>
                <a:ea typeface="Microsoft YaHei" charset="-122"/>
                <a:cs typeface="Microsoft YaHei" charset="-122"/>
              </a:rPr>
              <a:t>》</a:t>
            </a:r>
          </a:p>
          <a:p>
            <a:pPr>
              <a:lnSpc>
                <a:spcPct val="150000"/>
              </a:lnSpc>
            </a:pPr>
            <a:r>
              <a:rPr lang="en-US" altLang="zh-CN" sz="2400" dirty="0">
                <a:solidFill>
                  <a:srgbClr val="1F2D3D"/>
                </a:solidFill>
                <a:latin typeface="Microsoft YaHei" charset="-122"/>
                <a:ea typeface="Microsoft YaHei" charset="-122"/>
                <a:cs typeface="Microsoft YaHei" charset="-122"/>
              </a:rPr>
              <a:t>B:《</a:t>
            </a:r>
            <a:r>
              <a:rPr lang="zh-CN" altLang="en-US" sz="2400" dirty="0">
                <a:solidFill>
                  <a:srgbClr val="1F2D3D"/>
                </a:solidFill>
                <a:latin typeface="Microsoft YaHei" charset="-122"/>
                <a:ea typeface="Microsoft YaHei" charset="-122"/>
                <a:cs typeface="Microsoft YaHei" charset="-122"/>
              </a:rPr>
              <a:t>歌谣周刊</a:t>
            </a:r>
            <a:r>
              <a:rPr lang="en-US" altLang="zh-CN" sz="2400" dirty="0">
                <a:solidFill>
                  <a:srgbClr val="1F2D3D"/>
                </a:solidFill>
                <a:latin typeface="Microsoft YaHei" charset="-122"/>
                <a:ea typeface="Microsoft YaHei" charset="-122"/>
                <a:cs typeface="Microsoft YaHei" charset="-122"/>
              </a:rPr>
              <a:t>》</a:t>
            </a:r>
          </a:p>
          <a:p>
            <a:pPr>
              <a:lnSpc>
                <a:spcPct val="150000"/>
              </a:lnSpc>
            </a:pPr>
            <a:r>
              <a:rPr lang="en-US" altLang="zh-CN" sz="2400" dirty="0">
                <a:solidFill>
                  <a:srgbClr val="1F2D3D"/>
                </a:solidFill>
                <a:latin typeface="Microsoft YaHei" charset="-122"/>
                <a:ea typeface="Microsoft YaHei" charset="-122"/>
                <a:cs typeface="Microsoft YaHei" charset="-122"/>
              </a:rPr>
              <a:t>C:《</a:t>
            </a:r>
            <a:r>
              <a:rPr lang="zh-CN" altLang="en-US" sz="2400" dirty="0">
                <a:solidFill>
                  <a:srgbClr val="1F2D3D"/>
                </a:solidFill>
                <a:latin typeface="Microsoft YaHei" charset="-122"/>
                <a:ea typeface="Microsoft YaHei" charset="-122"/>
                <a:cs typeface="Microsoft YaHei" charset="-122"/>
              </a:rPr>
              <a:t>民间文学</a:t>
            </a:r>
            <a:r>
              <a:rPr lang="en-US" altLang="zh-CN" sz="2400" dirty="0">
                <a:solidFill>
                  <a:srgbClr val="1F2D3D"/>
                </a:solidFill>
                <a:latin typeface="Microsoft YaHei" charset="-122"/>
                <a:ea typeface="Microsoft YaHei" charset="-122"/>
                <a:cs typeface="Microsoft YaHei" charset="-122"/>
              </a:rPr>
              <a:t>》</a:t>
            </a:r>
          </a:p>
          <a:p>
            <a:pPr>
              <a:lnSpc>
                <a:spcPct val="150000"/>
              </a:lnSpc>
            </a:pPr>
            <a:r>
              <a:rPr lang="en-US" altLang="zh-CN" sz="2400" dirty="0">
                <a:solidFill>
                  <a:srgbClr val="1F2D3D"/>
                </a:solidFill>
                <a:latin typeface="Microsoft YaHei" charset="-122"/>
                <a:ea typeface="Microsoft YaHei" charset="-122"/>
                <a:cs typeface="Microsoft YaHei" charset="-122"/>
              </a:rPr>
              <a:t>D:《</a:t>
            </a:r>
            <a:r>
              <a:rPr lang="zh-CN" altLang="en-US" sz="2400" dirty="0">
                <a:solidFill>
                  <a:srgbClr val="1F2D3D"/>
                </a:solidFill>
                <a:latin typeface="Microsoft YaHei" charset="-122"/>
                <a:ea typeface="Microsoft YaHei" charset="-122"/>
                <a:cs typeface="Microsoft YaHei" charset="-122"/>
              </a:rPr>
              <a:t>民间文学论坛</a:t>
            </a:r>
            <a:r>
              <a:rPr lang="en-US" altLang="zh-CN" sz="2400" dirty="0">
                <a:solidFill>
                  <a:srgbClr val="1F2D3D"/>
                </a:solidFill>
                <a:latin typeface="Microsoft YaHei" charset="-122"/>
                <a:ea typeface="Microsoft YaHei" charset="-122"/>
                <a:cs typeface="Microsoft YaHei" charset="-122"/>
              </a:rPr>
              <a:t>》</a:t>
            </a:r>
            <a:endParaRPr lang="en-US" altLang="zh-CN" sz="2400" b="0" i="0" dirty="0">
              <a:solidFill>
                <a:srgbClr val="1F2D3D"/>
              </a:solidFill>
              <a:effectLst/>
              <a:latin typeface="Microsoft YaHei" charset="-122"/>
              <a:ea typeface="Microsoft YaHei" charset="-122"/>
              <a:cs typeface="Microsoft YaHei" charset="-122"/>
            </a:endParaRPr>
          </a:p>
        </p:txBody>
      </p:sp>
    </p:spTree>
    <p:extLst>
      <p:ext uri="{BB962C8B-B14F-4D97-AF65-F5344CB8AC3E}">
        <p14:creationId xmlns:p14="http://schemas.microsoft.com/office/powerpoint/2010/main" val="2145604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87116" y="737937"/>
            <a:ext cx="3304673" cy="523220"/>
          </a:xfrm>
          <a:prstGeom prst="rect">
            <a:avLst/>
          </a:prstGeom>
          <a:noFill/>
        </p:spPr>
        <p:txBody>
          <a:bodyPr wrap="square" rtlCol="0">
            <a:spAutoFit/>
          </a:bodyPr>
          <a:lstStyle/>
          <a:p>
            <a:r>
              <a:rPr kumimoji="1" lang="zh-CN" altLang="en-US" sz="2800" dirty="0" smtClean="0">
                <a:latin typeface="Microsoft YaHei" charset="-122"/>
                <a:ea typeface="Microsoft YaHei" charset="-122"/>
                <a:cs typeface="Microsoft YaHei" charset="-122"/>
              </a:rPr>
              <a:t>随堂练习</a:t>
            </a:r>
            <a:endParaRPr kumimoji="1" lang="zh-CN" altLang="en-US" sz="2800" dirty="0">
              <a:latin typeface="Microsoft YaHei" charset="-122"/>
              <a:ea typeface="Microsoft YaHei" charset="-122"/>
              <a:cs typeface="Microsoft YaHei" charset="-122"/>
            </a:endParaRPr>
          </a:p>
        </p:txBody>
      </p:sp>
      <p:sp>
        <p:nvSpPr>
          <p:cNvPr id="3" name="矩形 2"/>
          <p:cNvSpPr/>
          <p:nvPr/>
        </p:nvSpPr>
        <p:spPr>
          <a:xfrm>
            <a:off x="1187116" y="1749732"/>
            <a:ext cx="7828547" cy="2862322"/>
          </a:xfrm>
          <a:prstGeom prst="rect">
            <a:avLst/>
          </a:prstGeom>
        </p:spPr>
        <p:txBody>
          <a:bodyPr wrap="square">
            <a:spAutoFit/>
          </a:bodyPr>
          <a:lstStyle/>
          <a:p>
            <a:pPr>
              <a:lnSpc>
                <a:spcPct val="150000"/>
              </a:lnSpc>
            </a:pPr>
            <a:r>
              <a:rPr lang="zh-CN" altLang="en-US" sz="2400" dirty="0">
                <a:solidFill>
                  <a:srgbClr val="1F2D3D"/>
                </a:solidFill>
                <a:latin typeface="Microsoft YaHei" charset="-122"/>
                <a:ea typeface="Microsoft YaHei" charset="-122"/>
                <a:cs typeface="Microsoft YaHei" charset="-122"/>
              </a:rPr>
              <a:t>北京大学</a:t>
            </a:r>
            <a:r>
              <a:rPr lang="en-US" altLang="zh-CN" sz="2400" dirty="0">
                <a:solidFill>
                  <a:srgbClr val="1F2D3D"/>
                </a:solidFill>
                <a:latin typeface="Microsoft YaHei" charset="-122"/>
                <a:ea typeface="Microsoft YaHei" charset="-122"/>
                <a:cs typeface="Microsoft YaHei" charset="-122"/>
              </a:rPr>
              <a:t>1922</a:t>
            </a:r>
            <a:r>
              <a:rPr lang="zh-CN" altLang="en-US" sz="2400" dirty="0">
                <a:solidFill>
                  <a:srgbClr val="1F2D3D"/>
                </a:solidFill>
                <a:latin typeface="Microsoft YaHei" charset="-122"/>
                <a:ea typeface="Microsoft YaHei" charset="-122"/>
                <a:cs typeface="Microsoft YaHei" charset="-122"/>
              </a:rPr>
              <a:t>年创办的民间文学研究重要学术刊物是（</a:t>
            </a:r>
            <a:r>
              <a:rPr lang="zh-CN" altLang="en-US" sz="2400" dirty="0" smtClean="0">
                <a:solidFill>
                  <a:srgbClr val="1F2D3D"/>
                </a:solidFill>
                <a:latin typeface="Microsoft YaHei" charset="-122"/>
                <a:ea typeface="Microsoft YaHei" charset="-122"/>
                <a:cs typeface="Microsoft YaHei" charset="-122"/>
              </a:rPr>
              <a:t>）</a:t>
            </a:r>
            <a:endParaRPr lang="zh-CN" altLang="en-US" sz="2400" dirty="0">
              <a:solidFill>
                <a:srgbClr val="1F2D3D"/>
              </a:solidFill>
              <a:latin typeface="Microsoft YaHei" charset="-122"/>
              <a:ea typeface="Microsoft YaHei" charset="-122"/>
              <a:cs typeface="Microsoft YaHei" charset="-122"/>
            </a:endParaRPr>
          </a:p>
          <a:p>
            <a:pPr>
              <a:lnSpc>
                <a:spcPct val="150000"/>
              </a:lnSpc>
            </a:pPr>
            <a:r>
              <a:rPr lang="en-US" altLang="zh-CN" sz="2400" dirty="0">
                <a:solidFill>
                  <a:srgbClr val="1F2D3D"/>
                </a:solidFill>
                <a:latin typeface="Microsoft YaHei" charset="-122"/>
                <a:ea typeface="Microsoft YaHei" charset="-122"/>
                <a:cs typeface="Microsoft YaHei" charset="-122"/>
              </a:rPr>
              <a:t>A:《</a:t>
            </a:r>
            <a:r>
              <a:rPr lang="zh-CN" altLang="en-US" sz="2400" dirty="0">
                <a:solidFill>
                  <a:srgbClr val="1F2D3D"/>
                </a:solidFill>
                <a:latin typeface="Microsoft YaHei" charset="-122"/>
                <a:ea typeface="Microsoft YaHei" charset="-122"/>
                <a:cs typeface="Microsoft YaHei" charset="-122"/>
              </a:rPr>
              <a:t>民俗学刊</a:t>
            </a:r>
            <a:r>
              <a:rPr lang="en-US" altLang="zh-CN" sz="2400" dirty="0">
                <a:solidFill>
                  <a:srgbClr val="1F2D3D"/>
                </a:solidFill>
                <a:latin typeface="Microsoft YaHei" charset="-122"/>
                <a:ea typeface="Microsoft YaHei" charset="-122"/>
                <a:cs typeface="Microsoft YaHei" charset="-122"/>
              </a:rPr>
              <a:t>》</a:t>
            </a:r>
          </a:p>
          <a:p>
            <a:pPr>
              <a:lnSpc>
                <a:spcPct val="150000"/>
              </a:lnSpc>
            </a:pPr>
            <a:r>
              <a:rPr lang="en-US" altLang="zh-CN" sz="2400" dirty="0">
                <a:solidFill>
                  <a:srgbClr val="FF0000"/>
                </a:solidFill>
                <a:latin typeface="Microsoft YaHei" charset="-122"/>
                <a:ea typeface="Microsoft YaHei" charset="-122"/>
                <a:cs typeface="Microsoft YaHei" charset="-122"/>
              </a:rPr>
              <a:t>B:《</a:t>
            </a:r>
            <a:r>
              <a:rPr lang="zh-CN" altLang="en-US" sz="2400" dirty="0">
                <a:solidFill>
                  <a:srgbClr val="FF0000"/>
                </a:solidFill>
                <a:latin typeface="Microsoft YaHei" charset="-122"/>
                <a:ea typeface="Microsoft YaHei" charset="-122"/>
                <a:cs typeface="Microsoft YaHei" charset="-122"/>
              </a:rPr>
              <a:t>歌谣周刊</a:t>
            </a:r>
            <a:r>
              <a:rPr lang="en-US" altLang="zh-CN" sz="2400" dirty="0">
                <a:solidFill>
                  <a:srgbClr val="FF0000"/>
                </a:solidFill>
                <a:latin typeface="Microsoft YaHei" charset="-122"/>
                <a:ea typeface="Microsoft YaHei" charset="-122"/>
                <a:cs typeface="Microsoft YaHei" charset="-122"/>
              </a:rPr>
              <a:t>》</a:t>
            </a:r>
          </a:p>
          <a:p>
            <a:pPr>
              <a:lnSpc>
                <a:spcPct val="150000"/>
              </a:lnSpc>
            </a:pPr>
            <a:r>
              <a:rPr lang="en-US" altLang="zh-CN" sz="2400" dirty="0">
                <a:solidFill>
                  <a:srgbClr val="1F2D3D"/>
                </a:solidFill>
                <a:latin typeface="Microsoft YaHei" charset="-122"/>
                <a:ea typeface="Microsoft YaHei" charset="-122"/>
                <a:cs typeface="Microsoft YaHei" charset="-122"/>
              </a:rPr>
              <a:t>C:《</a:t>
            </a:r>
            <a:r>
              <a:rPr lang="zh-CN" altLang="en-US" sz="2400" dirty="0">
                <a:solidFill>
                  <a:srgbClr val="1F2D3D"/>
                </a:solidFill>
                <a:latin typeface="Microsoft YaHei" charset="-122"/>
                <a:ea typeface="Microsoft YaHei" charset="-122"/>
                <a:cs typeface="Microsoft YaHei" charset="-122"/>
              </a:rPr>
              <a:t>民间文学</a:t>
            </a:r>
            <a:r>
              <a:rPr lang="en-US" altLang="zh-CN" sz="2400" dirty="0">
                <a:solidFill>
                  <a:srgbClr val="1F2D3D"/>
                </a:solidFill>
                <a:latin typeface="Microsoft YaHei" charset="-122"/>
                <a:ea typeface="Microsoft YaHei" charset="-122"/>
                <a:cs typeface="Microsoft YaHei" charset="-122"/>
              </a:rPr>
              <a:t>》</a:t>
            </a:r>
          </a:p>
          <a:p>
            <a:pPr>
              <a:lnSpc>
                <a:spcPct val="150000"/>
              </a:lnSpc>
            </a:pPr>
            <a:r>
              <a:rPr lang="en-US" altLang="zh-CN" sz="2400" dirty="0">
                <a:solidFill>
                  <a:srgbClr val="1F2D3D"/>
                </a:solidFill>
                <a:latin typeface="Microsoft YaHei" charset="-122"/>
                <a:ea typeface="Microsoft YaHei" charset="-122"/>
                <a:cs typeface="Microsoft YaHei" charset="-122"/>
              </a:rPr>
              <a:t>D:《</a:t>
            </a:r>
            <a:r>
              <a:rPr lang="zh-CN" altLang="en-US" sz="2400" dirty="0">
                <a:solidFill>
                  <a:srgbClr val="1F2D3D"/>
                </a:solidFill>
                <a:latin typeface="Microsoft YaHei" charset="-122"/>
                <a:ea typeface="Microsoft YaHei" charset="-122"/>
                <a:cs typeface="Microsoft YaHei" charset="-122"/>
              </a:rPr>
              <a:t>民间文学论坛</a:t>
            </a:r>
            <a:r>
              <a:rPr lang="en-US" altLang="zh-CN" sz="2400" dirty="0">
                <a:solidFill>
                  <a:srgbClr val="1F2D3D"/>
                </a:solidFill>
                <a:latin typeface="Microsoft YaHei" charset="-122"/>
                <a:ea typeface="Microsoft YaHei" charset="-122"/>
                <a:cs typeface="Microsoft YaHei" charset="-122"/>
              </a:rPr>
              <a:t>》</a:t>
            </a:r>
            <a:endParaRPr lang="en-US" altLang="zh-CN" sz="2400" b="0" i="0" dirty="0">
              <a:solidFill>
                <a:srgbClr val="1F2D3D"/>
              </a:solidFill>
              <a:effectLst/>
              <a:latin typeface="Microsoft YaHei" charset="-122"/>
              <a:ea typeface="Microsoft YaHei" charset="-122"/>
              <a:cs typeface="Microsoft YaHei" charset="-122"/>
            </a:endParaRPr>
          </a:p>
        </p:txBody>
      </p:sp>
    </p:spTree>
    <p:extLst>
      <p:ext uri="{BB962C8B-B14F-4D97-AF65-F5344CB8AC3E}">
        <p14:creationId xmlns:p14="http://schemas.microsoft.com/office/powerpoint/2010/main" val="1378813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89509" y="1369383"/>
            <a:ext cx="686943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mn-cs"/>
              </a:rPr>
              <a:t>16.1.1</a:t>
            </a:r>
            <a:r>
              <a:rPr kumimoji="0" lang="zh-CN" altLang="en-US" sz="24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mn-cs"/>
              </a:rPr>
              <a:t>幻想</a:t>
            </a:r>
            <a:r>
              <a:rPr kumimoji="0" lang="zh-CN" altLang="en-US" sz="24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rPr>
              <a:t>故事《张打鹌鹑李钓鱼》鉴赏</a:t>
            </a:r>
          </a:p>
        </p:txBody>
      </p:sp>
      <p:sp>
        <p:nvSpPr>
          <p:cNvPr id="23" name="五边形 22"/>
          <p:cNvSpPr/>
          <p:nvPr/>
        </p:nvSpPr>
        <p:spPr>
          <a:xfrm flipH="1">
            <a:off x="4922456" y="487557"/>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简答</a:t>
            </a:r>
          </a:p>
        </p:txBody>
      </p:sp>
      <p:sp>
        <p:nvSpPr>
          <p:cNvPr id="4" name="文本框 3"/>
          <p:cNvSpPr txBox="1"/>
          <p:nvPr/>
        </p:nvSpPr>
        <p:spPr>
          <a:xfrm>
            <a:off x="389509" y="2377948"/>
            <a:ext cx="9065895" cy="2306955"/>
          </a:xfrm>
          <a:prstGeom prst="rect">
            <a:avLst/>
          </a:prstGeom>
          <a:noFill/>
        </p:spPr>
        <p:txBody>
          <a:bodyPr wrap="squar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1</a:t>
            </a: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mn-cs"/>
                <a:sym typeface="+mn-ea"/>
              </a:rPr>
              <a:t>.</a:t>
            </a:r>
            <a:r>
              <a:rPr kumimoji="0" lang="zh-CN" altLang="en-US" sz="2400" b="0" i="0" u="none" strike="noStrike" kern="120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mn-cs"/>
                <a:sym typeface="+mn-ea"/>
              </a:rPr>
              <a:t>（ 故事情节）</a:t>
            </a: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mn-cs"/>
                <a:sym typeface="+mn-ea"/>
              </a:rPr>
              <a:t>曲折</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生动，引人</a:t>
            </a: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mn-cs"/>
                <a:sym typeface="+mn-ea"/>
              </a:rPr>
              <a:t>入胜；</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2.幻想</a:t>
            </a: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mn-cs"/>
                <a:sym typeface="+mn-ea"/>
              </a:rPr>
              <a:t>与</a:t>
            </a:r>
            <a:r>
              <a:rPr kumimoji="0" lang="zh-CN" altLang="en-US" sz="2400" b="0" i="0" u="none" strike="noStrike" kern="120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mn-cs"/>
                <a:sym typeface="+mn-ea"/>
              </a:rPr>
              <a:t>（实际）</a:t>
            </a: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mn-cs"/>
                <a:sym typeface="+mn-ea"/>
              </a:rPr>
              <a:t>巧妙</a:t>
            </a: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mn-cs"/>
                <a:sym typeface="+mn-ea"/>
              </a:rPr>
              <a:t>融合；</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3.粗细结合，简洁明快</a:t>
            </a: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mn-cs"/>
                <a:sym typeface="+mn-ea"/>
              </a:rPr>
              <a:t>的</a:t>
            </a:r>
            <a:r>
              <a:rPr kumimoji="0" lang="zh-CN" altLang="en-US" sz="2400" b="0" i="0" u="none" strike="noStrike" kern="120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mn-cs"/>
                <a:sym typeface="+mn-ea"/>
              </a:rPr>
              <a:t>（语言）</a:t>
            </a: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mn-cs"/>
                <a:sym typeface="+mn-ea"/>
              </a:rPr>
              <a:t>风格；</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4.塑造了一位富有光彩的</a:t>
            </a:r>
            <a:r>
              <a:rPr kumimoji="0" lang="zh-CN" altLang="en-US" sz="2400" b="0" i="0" u="none" strike="noStrike" kern="120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mn-cs"/>
                <a:sym typeface="+mn-ea"/>
              </a:rPr>
              <a:t>“（女强人）”</a:t>
            </a: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mn-cs"/>
                <a:sym typeface="+mn-ea"/>
              </a:rPr>
              <a:t>形象。</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sp>
        <p:nvSpPr>
          <p:cNvPr id="24" name="五边形 23"/>
          <p:cNvSpPr/>
          <p:nvPr/>
        </p:nvSpPr>
        <p:spPr>
          <a:xfrm flipH="1">
            <a:off x="7090476" y="487557"/>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sp>
        <p:nvSpPr>
          <p:cNvPr id="7" name="文本框 6"/>
          <p:cNvSpPr txBox="1"/>
          <p:nvPr/>
        </p:nvSpPr>
        <p:spPr>
          <a:xfrm>
            <a:off x="389509" y="482196"/>
            <a:ext cx="686943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mn-cs"/>
              </a:rPr>
              <a:t>16.1</a:t>
            </a:r>
            <a:r>
              <a:rPr kumimoji="0" lang="zh-CN" altLang="en-US" sz="2800" b="1" i="0" u="none" strike="noStrike" kern="1200" cap="none" spc="0" normalizeH="0" noProof="0" dirty="0" smtClean="0">
                <a:ln>
                  <a:noFill/>
                </a:ln>
                <a:solidFill>
                  <a:srgbClr val="0070C0"/>
                </a:solidFill>
                <a:effectLst/>
                <a:uLnTx/>
                <a:uFillTx/>
                <a:latin typeface="微软雅黑" panose="020B0503020204020204" charset="-122"/>
                <a:ea typeface="微软雅黑" panose="020B0503020204020204" charset="-122"/>
                <a:cs typeface="+mn-cs"/>
              </a:rPr>
              <a:t>    民间文学的</a:t>
            </a:r>
            <a:r>
              <a:rPr kumimoji="0" lang="zh-CN" altLang="en-US" sz="28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mn-cs"/>
              </a:rPr>
              <a:t>鉴赏</a:t>
            </a:r>
            <a:endPar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endParaRPr>
          </a:p>
        </p:txBody>
      </p:sp>
      <p:pic>
        <p:nvPicPr>
          <p:cNvPr id="3" name="图片 2"/>
          <p:cNvPicPr>
            <a:picLocks noChangeAspect="1"/>
          </p:cNvPicPr>
          <p:nvPr/>
        </p:nvPicPr>
        <p:blipFill>
          <a:blip r:embed="rId3"/>
          <a:stretch>
            <a:fillRect/>
          </a:stretch>
        </p:blipFill>
        <p:spPr>
          <a:xfrm>
            <a:off x="9022448" y="0"/>
            <a:ext cx="3169552" cy="1564105"/>
          </a:xfrm>
          <a:prstGeom prst="rect">
            <a:avLst/>
          </a:prstGeom>
        </p:spPr>
      </p:pic>
    </p:spTree>
    <p:custDataLst>
      <p:tags r:id="rId1"/>
    </p:custDataLst>
    <p:extLst>
      <p:ext uri="{BB962C8B-B14F-4D97-AF65-F5344CB8AC3E}">
        <p14:creationId xmlns:p14="http://schemas.microsoft.com/office/powerpoint/2010/main" val="155409171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a:extLst>
              <a:ext uri="{FF2B5EF4-FFF2-40B4-BE49-F238E27FC236}">
                <a16:creationId xmlns="" xmlns:a16="http://schemas.microsoft.com/office/drawing/2014/main" id="{FF67A24E-89A4-0143-9F57-86A5BBC6596B}"/>
              </a:ext>
            </a:extLst>
          </p:cNvPr>
          <p:cNvGrpSpPr/>
          <p:nvPr/>
        </p:nvGrpSpPr>
        <p:grpSpPr>
          <a:xfrm>
            <a:off x="430721" y="1133193"/>
            <a:ext cx="10680932" cy="4277697"/>
            <a:chOff x="-125646" y="1113262"/>
            <a:chExt cx="10680932" cy="4277697"/>
          </a:xfrm>
        </p:grpSpPr>
        <p:sp>
          <p:nvSpPr>
            <p:cNvPr id="3" name="圆角矩形 2">
              <a:extLst>
                <a:ext uri="{FF2B5EF4-FFF2-40B4-BE49-F238E27FC236}">
                  <a16:creationId xmlns="" xmlns:a16="http://schemas.microsoft.com/office/drawing/2014/main" id="{EC3F5AF2-376F-0844-A51B-07622CD5612F}"/>
                </a:ext>
              </a:extLst>
            </p:cNvPr>
            <p:cNvSpPr/>
            <p:nvPr/>
          </p:nvSpPr>
          <p:spPr>
            <a:xfrm>
              <a:off x="-125646" y="2561316"/>
              <a:ext cx="4193794" cy="1886832"/>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3600" dirty="0" smtClean="0">
                  <a:solidFill>
                    <a:schemeClr val="tx1"/>
                  </a:solidFill>
                  <a:latin typeface="DengXian" panose="02010600030101010101" pitchFamily="2" charset="-122"/>
                  <a:ea typeface="DengXian" panose="02010600030101010101" pitchFamily="2" charset="-122"/>
                </a:rPr>
                <a:t>第十七章</a:t>
              </a:r>
              <a:endParaRPr kumimoji="1" lang="en-US" altLang="zh-CN" sz="3600" dirty="0" smtClean="0">
                <a:solidFill>
                  <a:schemeClr val="tx1"/>
                </a:solidFill>
                <a:latin typeface="DengXian" panose="02010600030101010101" pitchFamily="2" charset="-122"/>
                <a:ea typeface="DengXian" panose="02010600030101010101" pitchFamily="2" charset="-122"/>
              </a:endParaRPr>
            </a:p>
            <a:p>
              <a:pPr algn="ctr"/>
              <a:r>
                <a:rPr kumimoji="1" lang="zh-CN" altLang="en-US" sz="3600" dirty="0" smtClean="0">
                  <a:solidFill>
                    <a:schemeClr val="tx1"/>
                  </a:solidFill>
                  <a:latin typeface="DengXian" panose="02010600030101010101" pitchFamily="2" charset="-122"/>
                  <a:ea typeface="DengXian" panose="02010600030101010101" pitchFamily="2" charset="-122"/>
                </a:rPr>
                <a:t>中国古代民间文学史略 </a:t>
              </a:r>
              <a:endParaRPr kumimoji="1" lang="en-US" altLang="zh-CN" sz="3600" dirty="0">
                <a:solidFill>
                  <a:schemeClr val="tx1"/>
                </a:solidFill>
                <a:latin typeface="DengXian" panose="02010600030101010101" pitchFamily="2" charset="-122"/>
                <a:ea typeface="DengXian" panose="02010600030101010101" pitchFamily="2" charset="-122"/>
              </a:endParaRPr>
            </a:p>
          </p:txBody>
        </p:sp>
        <p:sp>
          <p:nvSpPr>
            <p:cNvPr id="9" name="圆角矩形 8">
              <a:extLst>
                <a:ext uri="{FF2B5EF4-FFF2-40B4-BE49-F238E27FC236}">
                  <a16:creationId xmlns="" xmlns:a16="http://schemas.microsoft.com/office/drawing/2014/main" id="{C5B71DDD-B67F-BB44-982E-9606408DF879}"/>
                </a:ext>
              </a:extLst>
            </p:cNvPr>
            <p:cNvSpPr/>
            <p:nvPr/>
          </p:nvSpPr>
          <p:spPr>
            <a:xfrm>
              <a:off x="4810650" y="1113262"/>
              <a:ext cx="5744636" cy="1091139"/>
            </a:xfrm>
            <a:prstGeom prst="round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第一节 </a:t>
              </a:r>
              <a:r>
                <a:rPr kumimoji="1" lang="zh-CN" altLang="en-US" sz="2800" dirty="0" smtClean="0">
                  <a:solidFill>
                    <a:schemeClr val="tx1"/>
                  </a:solidFill>
                  <a:latin typeface="DengXian" panose="02010600030101010101" pitchFamily="2" charset="-122"/>
                  <a:ea typeface="DengXian" panose="02010600030101010101" pitchFamily="2" charset="-122"/>
                </a:rPr>
                <a:t> 中国古代民间文学</a:t>
              </a:r>
              <a:endParaRPr kumimoji="1" lang="zh-CN" altLang="en-US" sz="2800" dirty="0">
                <a:solidFill>
                  <a:schemeClr val="tx1"/>
                </a:solidFill>
                <a:latin typeface="DengXian" panose="02010600030101010101" pitchFamily="2" charset="-122"/>
                <a:ea typeface="DengXian" panose="02010600030101010101" pitchFamily="2" charset="-122"/>
              </a:endParaRPr>
            </a:p>
          </p:txBody>
        </p:sp>
        <p:sp>
          <p:nvSpPr>
            <p:cNvPr id="10" name="圆角矩形 9">
              <a:extLst>
                <a:ext uri="{FF2B5EF4-FFF2-40B4-BE49-F238E27FC236}">
                  <a16:creationId xmlns="" xmlns:a16="http://schemas.microsoft.com/office/drawing/2014/main" id="{74213CE4-F95E-0B4F-9ED7-66AA0EC54EC0}"/>
                </a:ext>
              </a:extLst>
            </p:cNvPr>
            <p:cNvSpPr/>
            <p:nvPr/>
          </p:nvSpPr>
          <p:spPr>
            <a:xfrm>
              <a:off x="4810650" y="2670421"/>
              <a:ext cx="5744635" cy="1115129"/>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第二节 </a:t>
              </a:r>
              <a:r>
                <a:rPr kumimoji="1" lang="zh-CN" altLang="en-US" sz="2800" dirty="0" smtClean="0">
                  <a:solidFill>
                    <a:schemeClr val="tx1"/>
                  </a:solidFill>
                  <a:latin typeface="DengXian" panose="02010600030101010101" pitchFamily="2" charset="-122"/>
                  <a:ea typeface="DengXian" panose="02010600030101010101" pitchFamily="2" charset="-122"/>
                </a:rPr>
                <a:t> 中国民间文艺学的发韧</a:t>
              </a:r>
              <a:endParaRPr kumimoji="1" lang="zh-CN" altLang="en-US" sz="2800" dirty="0">
                <a:solidFill>
                  <a:schemeClr val="tx1"/>
                </a:solidFill>
                <a:latin typeface="DengXian" panose="02010600030101010101" pitchFamily="2" charset="-122"/>
                <a:ea typeface="DengXian" panose="02010600030101010101" pitchFamily="2" charset="-122"/>
              </a:endParaRPr>
            </a:p>
          </p:txBody>
        </p:sp>
        <p:sp>
          <p:nvSpPr>
            <p:cNvPr id="11" name="圆角矩形 10">
              <a:extLst>
                <a:ext uri="{FF2B5EF4-FFF2-40B4-BE49-F238E27FC236}">
                  <a16:creationId xmlns="" xmlns:a16="http://schemas.microsoft.com/office/drawing/2014/main" id="{0215B883-6253-8449-A953-2792DF534019}"/>
                </a:ext>
              </a:extLst>
            </p:cNvPr>
            <p:cNvSpPr/>
            <p:nvPr/>
          </p:nvSpPr>
          <p:spPr>
            <a:xfrm>
              <a:off x="4810651" y="4458918"/>
              <a:ext cx="5744634" cy="932041"/>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bg1"/>
                  </a:solidFill>
                  <a:latin typeface="DengXian" panose="02010600030101010101" pitchFamily="2" charset="-122"/>
                  <a:ea typeface="DengXian" panose="02010600030101010101" pitchFamily="2" charset="-122"/>
                </a:rPr>
                <a:t>第三节 </a:t>
              </a:r>
              <a:r>
                <a:rPr kumimoji="1" lang="zh-CN" altLang="en-US" sz="2800" dirty="0" smtClean="0">
                  <a:solidFill>
                    <a:schemeClr val="bg1"/>
                  </a:solidFill>
                  <a:latin typeface="DengXian" panose="02010600030101010101" pitchFamily="2" charset="-122"/>
                  <a:ea typeface="DengXian" panose="02010600030101010101" pitchFamily="2" charset="-122"/>
                </a:rPr>
                <a:t> 中国民间文艺学的发展</a:t>
              </a:r>
              <a:endParaRPr kumimoji="1" lang="zh-CN" altLang="en-US" sz="2800" dirty="0">
                <a:solidFill>
                  <a:schemeClr val="bg1"/>
                </a:solidFill>
                <a:latin typeface="DengXian" panose="02010600030101010101" pitchFamily="2" charset="-122"/>
                <a:ea typeface="DengXian" panose="02010600030101010101" pitchFamily="2" charset="-122"/>
              </a:endParaRPr>
            </a:p>
          </p:txBody>
        </p:sp>
        <p:cxnSp>
          <p:nvCxnSpPr>
            <p:cNvPr id="20" name="直线连接符 19">
              <a:extLst>
                <a:ext uri="{FF2B5EF4-FFF2-40B4-BE49-F238E27FC236}">
                  <a16:creationId xmlns="" xmlns:a16="http://schemas.microsoft.com/office/drawing/2014/main" id="{2E56B57E-A19F-4B44-AB34-B35D23F9C872}"/>
                </a:ext>
              </a:extLst>
            </p:cNvPr>
            <p:cNvCxnSpPr>
              <a:cxnSpLocks/>
              <a:stCxn id="3" idx="3"/>
              <a:endCxn id="9" idx="1"/>
            </p:cNvCxnSpPr>
            <p:nvPr/>
          </p:nvCxnSpPr>
          <p:spPr>
            <a:xfrm flipV="1">
              <a:off x="4068148" y="1658832"/>
              <a:ext cx="742502" cy="1845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a:extLst>
                <a:ext uri="{FF2B5EF4-FFF2-40B4-BE49-F238E27FC236}">
                  <a16:creationId xmlns="" xmlns:a16="http://schemas.microsoft.com/office/drawing/2014/main" id="{A4A1488C-75DF-9B4C-9E26-CBFD89D282C5}"/>
                </a:ext>
              </a:extLst>
            </p:cNvPr>
            <p:cNvCxnSpPr>
              <a:cxnSpLocks/>
              <a:stCxn id="3" idx="3"/>
              <a:endCxn id="10" idx="1"/>
            </p:cNvCxnSpPr>
            <p:nvPr/>
          </p:nvCxnSpPr>
          <p:spPr>
            <a:xfrm flipV="1">
              <a:off x="4068148" y="3227986"/>
              <a:ext cx="742502" cy="276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a:extLst>
                <a:ext uri="{FF2B5EF4-FFF2-40B4-BE49-F238E27FC236}">
                  <a16:creationId xmlns="" xmlns:a16="http://schemas.microsoft.com/office/drawing/2014/main" id="{25D2EFA0-9CDE-3447-873C-47F8EBC4E40C}"/>
                </a:ext>
              </a:extLst>
            </p:cNvPr>
            <p:cNvCxnSpPr>
              <a:cxnSpLocks/>
              <a:stCxn id="3" idx="3"/>
              <a:endCxn id="11" idx="1"/>
            </p:cNvCxnSpPr>
            <p:nvPr/>
          </p:nvCxnSpPr>
          <p:spPr>
            <a:xfrm>
              <a:off x="4068148" y="3504732"/>
              <a:ext cx="742503" cy="1420207"/>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81439966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700" y="125095"/>
            <a:ext cx="6200775" cy="737235"/>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lang="en-US" altLang="zh-CN" sz="2800" b="1" dirty="0" smtClean="0">
                <a:solidFill>
                  <a:srgbClr val="0070C0"/>
                </a:solidFill>
                <a:latin typeface="微软雅黑" panose="020B0503020204020204" charset="-122"/>
                <a:ea typeface="微软雅黑" panose="020B0503020204020204" charset="-122"/>
                <a:cs typeface="Calibri" panose="020F0502020204030204" charset="0"/>
              </a:rPr>
              <a:t>17.3</a:t>
            </a:r>
            <a:r>
              <a:rPr lang="zh-CN" altLang="en-US" sz="2800" b="1" dirty="0" smtClean="0">
                <a:solidFill>
                  <a:srgbClr val="0070C0"/>
                </a:solidFill>
                <a:latin typeface="微软雅黑" panose="020B0503020204020204" charset="-122"/>
                <a:ea typeface="微软雅黑" panose="020B0503020204020204" charset="-122"/>
                <a:cs typeface="Calibri" panose="020F0502020204030204" charset="0"/>
              </a:rPr>
              <a:t> </a:t>
            </a:r>
            <a:r>
              <a:rPr kumimoji="0" lang="zh-CN" altLang="en-US" sz="28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rPr>
              <a:t>中国</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民间文学的发展历程</a:t>
            </a:r>
          </a:p>
        </p:txBody>
      </p:sp>
      <p:sp>
        <p:nvSpPr>
          <p:cNvPr id="24" name="五边形 23"/>
          <p:cNvSpPr/>
          <p:nvPr/>
        </p:nvSpPr>
        <p:spPr>
          <a:xfrm flipH="1">
            <a:off x="5667331" y="23035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sp>
        <p:nvSpPr>
          <p:cNvPr id="25" name="五边形 24"/>
          <p:cNvSpPr/>
          <p:nvPr/>
        </p:nvSpPr>
        <p:spPr>
          <a:xfrm flipH="1">
            <a:off x="7593864" y="23035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判断</a:t>
            </a:r>
          </a:p>
        </p:txBody>
      </p:sp>
      <p:sp>
        <p:nvSpPr>
          <p:cNvPr id="10" name="Rectangle 1"/>
          <p:cNvSpPr>
            <a:spLocks noChangeArrowheads="1"/>
          </p:cNvSpPr>
          <p:nvPr/>
        </p:nvSpPr>
        <p:spPr bwMode="auto">
          <a:xfrm>
            <a:off x="524170" y="2066896"/>
            <a:ext cx="11327809" cy="4339650"/>
          </a:xfrm>
          <a:prstGeom prst="rect">
            <a:avLst/>
          </a:prstGeom>
          <a:noFill/>
          <a:ln w="9525">
            <a:noFill/>
            <a:miter lim="800000"/>
          </a:ln>
          <a:effectLst/>
        </p:spPr>
        <p:txBody>
          <a:bodyPr vert="horz" wrap="square" lIns="91440" tIns="45720" rIns="91440" bIns="45720" numCol="1" anchor="ctr" anchorCtr="0" compatLnSpc="1">
            <a:spAutoFit/>
          </a:bodyPr>
          <a:lstStyle/>
          <a:p>
            <a:pPr>
              <a:lnSpc>
                <a:spcPct val="150000"/>
              </a:lnSpc>
            </a:pPr>
            <a:r>
              <a:rPr lang="zh-CN" altLang="zh-CN" sz="2400" dirty="0">
                <a:latin typeface="Microsoft YaHei" charset="-122"/>
                <a:ea typeface="Microsoft YaHei" charset="-122"/>
                <a:cs typeface="Microsoft YaHei" charset="-122"/>
              </a:rPr>
              <a:t>新中国成立以来，我国的民间文艺学基本上可以分为</a:t>
            </a:r>
            <a:r>
              <a:rPr lang="zh-CN" altLang="zh-CN" sz="2400" dirty="0">
                <a:solidFill>
                  <a:srgbClr val="FF0000"/>
                </a:solidFill>
                <a:latin typeface="Microsoft YaHei" charset="-122"/>
                <a:ea typeface="Microsoft YaHei" charset="-122"/>
                <a:cs typeface="Microsoft YaHei" charset="-122"/>
              </a:rPr>
              <a:t>文化大革命以前</a:t>
            </a:r>
            <a:r>
              <a:rPr lang="zh-CN" altLang="zh-CN" sz="2400" dirty="0">
                <a:latin typeface="Microsoft YaHei" charset="-122"/>
                <a:ea typeface="Microsoft YaHei" charset="-122"/>
                <a:cs typeface="Microsoft YaHei" charset="-122"/>
              </a:rPr>
              <a:t>和</a:t>
            </a:r>
            <a:r>
              <a:rPr lang="zh-CN" altLang="zh-CN" sz="2400" dirty="0">
                <a:solidFill>
                  <a:srgbClr val="FF0000"/>
                </a:solidFill>
                <a:latin typeface="Microsoft YaHei" charset="-122"/>
                <a:ea typeface="Microsoft YaHei" charset="-122"/>
                <a:cs typeface="Microsoft YaHei" charset="-122"/>
              </a:rPr>
              <a:t>文化大革命以后</a:t>
            </a:r>
            <a:r>
              <a:rPr lang="zh-CN" altLang="zh-CN" sz="2400" dirty="0">
                <a:latin typeface="Microsoft YaHei" charset="-122"/>
                <a:ea typeface="Microsoft YaHei" charset="-122"/>
                <a:cs typeface="Microsoft YaHei" charset="-122"/>
              </a:rPr>
              <a:t>两个时期</a:t>
            </a:r>
            <a:r>
              <a:rPr lang="zh-CN" altLang="zh-CN" sz="2400" dirty="0" smtClean="0">
                <a:latin typeface="Microsoft YaHei" charset="-122"/>
                <a:ea typeface="Microsoft YaHei" charset="-122"/>
                <a:cs typeface="Microsoft YaHei" charset="-122"/>
              </a:rPr>
              <a:t>。</a:t>
            </a:r>
            <a:endParaRPr lang="en-US" altLang="zh-CN" sz="2400" dirty="0" smtClean="0">
              <a:latin typeface="Microsoft YaHei" charset="-122"/>
              <a:ea typeface="Microsoft YaHei" charset="-122"/>
              <a:cs typeface="Microsoft YaHei" charset="-122"/>
            </a:endParaRPr>
          </a:p>
          <a:p>
            <a:pPr>
              <a:lnSpc>
                <a:spcPct val="150000"/>
              </a:lnSpc>
            </a:pPr>
            <a:endParaRPr lang="en-US" altLang="zh-CN" sz="2400" dirty="0" smtClean="0">
              <a:latin typeface="Microsoft YaHei" charset="-122"/>
              <a:ea typeface="Microsoft YaHei" charset="-122"/>
              <a:cs typeface="Microsoft YaHei" charset="-122"/>
            </a:endParaRPr>
          </a:p>
          <a:p>
            <a:pPr>
              <a:lnSpc>
                <a:spcPct val="150000"/>
              </a:lnSpc>
            </a:pPr>
            <a:r>
              <a:rPr lang="zh-CN" altLang="zh-CN" sz="2400" dirty="0" smtClean="0">
                <a:latin typeface="Microsoft YaHei" charset="-122"/>
                <a:ea typeface="Microsoft YaHei" charset="-122"/>
                <a:cs typeface="Microsoft YaHei" charset="-122"/>
              </a:rPr>
              <a:t>第一</a:t>
            </a:r>
            <a:r>
              <a:rPr lang="zh-CN" altLang="zh-CN" sz="2400" dirty="0">
                <a:latin typeface="Microsoft YaHei" charset="-122"/>
                <a:ea typeface="Microsoft YaHei" charset="-122"/>
                <a:cs typeface="Microsoft YaHei" charset="-122"/>
              </a:rPr>
              <a:t>时期，民间文学各类机构成立，并进行了大规模的搜集、整理和研究工作，</a:t>
            </a:r>
            <a:r>
              <a:rPr lang="zh-CN" altLang="zh-CN" sz="2400" dirty="0">
                <a:solidFill>
                  <a:srgbClr val="FF0000"/>
                </a:solidFill>
                <a:latin typeface="Microsoft YaHei" charset="-122"/>
                <a:ea typeface="Microsoft YaHei" charset="-122"/>
                <a:cs typeface="Microsoft YaHei" charset="-122"/>
              </a:rPr>
              <a:t>民间文学</a:t>
            </a:r>
            <a:r>
              <a:rPr lang="zh-CN" altLang="zh-CN" sz="2400" dirty="0">
                <a:latin typeface="Microsoft YaHei" charset="-122"/>
                <a:ea typeface="Microsoft YaHei" charset="-122"/>
                <a:cs typeface="Microsoft YaHei" charset="-122"/>
              </a:rPr>
              <a:t>也在这一时间与其他学科分离开来，</a:t>
            </a:r>
            <a:r>
              <a:rPr lang="zh-CN" altLang="zh-CN" sz="2400" dirty="0">
                <a:solidFill>
                  <a:srgbClr val="FF0000"/>
                </a:solidFill>
                <a:latin typeface="Microsoft YaHei" charset="-122"/>
                <a:ea typeface="Microsoft YaHei" charset="-122"/>
                <a:cs typeface="Microsoft YaHei" charset="-122"/>
              </a:rPr>
              <a:t>成为一门独立的文艺学科</a:t>
            </a:r>
            <a:r>
              <a:rPr lang="zh-CN" altLang="zh-CN" sz="2400" dirty="0" smtClean="0">
                <a:latin typeface="Microsoft YaHei" charset="-122"/>
                <a:ea typeface="Microsoft YaHei" charset="-122"/>
                <a:cs typeface="Microsoft YaHei" charset="-122"/>
              </a:rPr>
              <a:t>；</a:t>
            </a:r>
            <a:endParaRPr lang="en-US" altLang="zh-CN" sz="2400" dirty="0" smtClean="0">
              <a:latin typeface="Microsoft YaHei" charset="-122"/>
              <a:ea typeface="Microsoft YaHei" charset="-122"/>
              <a:cs typeface="Microsoft YaHei" charset="-122"/>
            </a:endParaRPr>
          </a:p>
          <a:p>
            <a:pPr>
              <a:lnSpc>
                <a:spcPct val="150000"/>
              </a:lnSpc>
            </a:pPr>
            <a:r>
              <a:rPr lang="zh-CN" altLang="zh-CN" sz="2400" dirty="0" smtClean="0">
                <a:latin typeface="Microsoft YaHei" charset="-122"/>
                <a:ea typeface="Microsoft YaHei" charset="-122"/>
                <a:cs typeface="Microsoft YaHei" charset="-122"/>
              </a:rPr>
              <a:t>第二</a:t>
            </a:r>
            <a:r>
              <a:rPr lang="zh-CN" altLang="zh-CN" sz="2400" dirty="0">
                <a:latin typeface="Microsoft YaHei" charset="-122"/>
                <a:ea typeface="Microsoft YaHei" charset="-122"/>
                <a:cs typeface="Microsoft YaHei" charset="-122"/>
              </a:rPr>
              <a:t>个时期，民间文学的搜集整理更加系统化、科学化。对民间文学的研究也向</a:t>
            </a:r>
            <a:r>
              <a:rPr lang="zh-CN" altLang="zh-CN" sz="2400" dirty="0">
                <a:solidFill>
                  <a:srgbClr val="FF0000"/>
                </a:solidFill>
                <a:latin typeface="Microsoft YaHei" charset="-122"/>
                <a:ea typeface="Microsoft YaHei" charset="-122"/>
                <a:cs typeface="Microsoft YaHei" charset="-122"/>
              </a:rPr>
              <a:t>多角度多侧面发展。</a:t>
            </a:r>
          </a:p>
          <a:p>
            <a:r>
              <a:rPr lang="en-US" altLang="zh-CN" sz="2400" dirty="0">
                <a:latin typeface="Microsoft YaHei" charset="-122"/>
                <a:ea typeface="Microsoft YaHei" charset="-122"/>
                <a:cs typeface="Microsoft YaHei" charset="-122"/>
              </a:rPr>
              <a:t> </a:t>
            </a:r>
            <a:endParaRPr lang="zh-CN" altLang="zh-CN" sz="2400" dirty="0">
              <a:latin typeface="Microsoft YaHei" charset="-122"/>
              <a:ea typeface="Microsoft YaHei" charset="-122"/>
              <a:cs typeface="Microsoft YaHei" charset="-122"/>
            </a:endParaRPr>
          </a:p>
        </p:txBody>
      </p:sp>
      <p:pic>
        <p:nvPicPr>
          <p:cNvPr id="4" name="图片 3"/>
          <p:cNvPicPr>
            <a:picLocks noChangeAspect="1"/>
          </p:cNvPicPr>
          <p:nvPr/>
        </p:nvPicPr>
        <p:blipFill>
          <a:blip r:embed="rId3"/>
          <a:stretch>
            <a:fillRect/>
          </a:stretch>
        </p:blipFill>
        <p:spPr>
          <a:xfrm>
            <a:off x="9520397" y="0"/>
            <a:ext cx="2671603" cy="1204464"/>
          </a:xfrm>
          <a:prstGeom prst="rect">
            <a:avLst/>
          </a:prstGeom>
        </p:spPr>
      </p:pic>
    </p:spTree>
    <p:custDataLst>
      <p:tags r:id="rId1"/>
    </p:custDataLst>
    <p:extLst>
      <p:ext uri="{BB962C8B-B14F-4D97-AF65-F5344CB8AC3E}">
        <p14:creationId xmlns:p14="http://schemas.microsoft.com/office/powerpoint/2010/main" val="48878380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700" y="125095"/>
            <a:ext cx="6200775" cy="737235"/>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lang="en-US" altLang="zh-CN" sz="2800" b="1" dirty="0" smtClean="0">
                <a:solidFill>
                  <a:srgbClr val="0070C0"/>
                </a:solidFill>
                <a:latin typeface="微软雅黑" panose="020B0503020204020204" charset="-122"/>
                <a:ea typeface="微软雅黑" panose="020B0503020204020204" charset="-122"/>
                <a:cs typeface="Calibri" panose="020F0502020204030204" charset="0"/>
              </a:rPr>
              <a:t>17.3</a:t>
            </a:r>
            <a:r>
              <a:rPr lang="zh-CN" altLang="en-US" sz="2800" b="1" dirty="0" smtClean="0">
                <a:solidFill>
                  <a:srgbClr val="0070C0"/>
                </a:solidFill>
                <a:latin typeface="微软雅黑" panose="020B0503020204020204" charset="-122"/>
                <a:ea typeface="微软雅黑" panose="020B0503020204020204" charset="-122"/>
                <a:cs typeface="Calibri" panose="020F0502020204030204" charset="0"/>
              </a:rPr>
              <a:t> </a:t>
            </a:r>
            <a:r>
              <a:rPr kumimoji="0" lang="zh-CN" altLang="en-US" sz="28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rPr>
              <a:t>中国</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民间文学的发展历程</a:t>
            </a:r>
          </a:p>
        </p:txBody>
      </p:sp>
      <p:sp>
        <p:nvSpPr>
          <p:cNvPr id="24" name="五边形 23"/>
          <p:cNvSpPr/>
          <p:nvPr/>
        </p:nvSpPr>
        <p:spPr>
          <a:xfrm flipH="1">
            <a:off x="5667331" y="23035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sp>
        <p:nvSpPr>
          <p:cNvPr id="25" name="五边形 24"/>
          <p:cNvSpPr/>
          <p:nvPr/>
        </p:nvSpPr>
        <p:spPr>
          <a:xfrm flipH="1">
            <a:off x="7593864" y="23035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判断</a:t>
            </a:r>
          </a:p>
        </p:txBody>
      </p:sp>
      <p:sp>
        <p:nvSpPr>
          <p:cNvPr id="10" name="Rectangle 1"/>
          <p:cNvSpPr>
            <a:spLocks noChangeArrowheads="1"/>
          </p:cNvSpPr>
          <p:nvPr/>
        </p:nvSpPr>
        <p:spPr bwMode="auto">
          <a:xfrm>
            <a:off x="657520" y="2132170"/>
            <a:ext cx="11327809" cy="2677656"/>
          </a:xfrm>
          <a:prstGeom prst="rect">
            <a:avLst/>
          </a:prstGeom>
          <a:noFill/>
          <a:ln w="9525">
            <a:noFill/>
            <a:miter lim="800000"/>
          </a:ln>
          <a:effectLst/>
        </p:spPr>
        <p:txBody>
          <a:bodyPr vert="horz" wrap="square" lIns="91440" tIns="45720" rIns="91440" bIns="45720" numCol="1" anchor="ctr" anchorCtr="0" compatLnSpc="1">
            <a:spAutoFit/>
          </a:bodyPr>
          <a:lstStyle/>
          <a:p>
            <a:pPr>
              <a:lnSpc>
                <a:spcPct val="150000"/>
              </a:lnSpc>
            </a:pPr>
            <a:r>
              <a:rPr lang="en-US" altLang="zh-CN" sz="2400" dirty="0" smtClean="0">
                <a:solidFill>
                  <a:srgbClr val="FF0000"/>
                </a:solidFill>
                <a:latin typeface="Microsoft YaHei" charset="-122"/>
                <a:ea typeface="Microsoft YaHei" charset="-122"/>
                <a:cs typeface="Microsoft YaHei" charset="-122"/>
              </a:rPr>
              <a:t>1950</a:t>
            </a:r>
            <a:r>
              <a:rPr lang="zh-CN" altLang="zh-CN" sz="2400" dirty="0">
                <a:solidFill>
                  <a:srgbClr val="FF0000"/>
                </a:solidFill>
                <a:latin typeface="Microsoft YaHei" charset="-122"/>
                <a:ea typeface="Microsoft YaHei" charset="-122"/>
                <a:cs typeface="Microsoft YaHei" charset="-122"/>
              </a:rPr>
              <a:t>年</a:t>
            </a:r>
            <a:r>
              <a:rPr lang="en-US" altLang="zh-CN" sz="2400" dirty="0">
                <a:solidFill>
                  <a:srgbClr val="FF0000"/>
                </a:solidFill>
                <a:latin typeface="Microsoft YaHei" charset="-122"/>
                <a:ea typeface="Microsoft YaHei" charset="-122"/>
                <a:cs typeface="Microsoft YaHei" charset="-122"/>
              </a:rPr>
              <a:t>3</a:t>
            </a:r>
            <a:r>
              <a:rPr lang="zh-CN" altLang="zh-CN" sz="2400" dirty="0">
                <a:solidFill>
                  <a:srgbClr val="FF0000"/>
                </a:solidFill>
                <a:latin typeface="Microsoft YaHei" charset="-122"/>
                <a:ea typeface="Microsoft YaHei" charset="-122"/>
                <a:cs typeface="Microsoft YaHei" charset="-122"/>
              </a:rPr>
              <a:t>月</a:t>
            </a:r>
            <a:r>
              <a:rPr lang="zh-CN" altLang="zh-CN" sz="2400" dirty="0">
                <a:latin typeface="Microsoft YaHei" charset="-122"/>
                <a:ea typeface="Microsoft YaHei" charset="-122"/>
                <a:cs typeface="Microsoft YaHei" charset="-122"/>
              </a:rPr>
              <a:t>，由郭沫若任理事长、老舍和钟敬文任副理事长的</a:t>
            </a:r>
            <a:r>
              <a:rPr lang="zh-CN" altLang="zh-CN" sz="2400" dirty="0">
                <a:solidFill>
                  <a:srgbClr val="FF0000"/>
                </a:solidFill>
                <a:latin typeface="Microsoft YaHei" charset="-122"/>
                <a:ea typeface="Microsoft YaHei" charset="-122"/>
                <a:cs typeface="Microsoft YaHei" charset="-122"/>
              </a:rPr>
              <a:t>中国民间文艺研究所</a:t>
            </a:r>
            <a:r>
              <a:rPr lang="zh-CN" altLang="zh-CN" sz="2400" dirty="0">
                <a:latin typeface="Microsoft YaHei" charset="-122"/>
                <a:ea typeface="Microsoft YaHei" charset="-122"/>
                <a:cs typeface="Microsoft YaHei" charset="-122"/>
              </a:rPr>
              <a:t>在北京成立。</a:t>
            </a:r>
          </a:p>
          <a:p>
            <a:pPr>
              <a:lnSpc>
                <a:spcPct val="150000"/>
              </a:lnSpc>
            </a:pPr>
            <a:r>
              <a:rPr lang="zh-CN" altLang="zh-CN" sz="2400" dirty="0">
                <a:latin typeface="Microsoft YaHei" charset="-122"/>
                <a:ea typeface="Microsoft YaHei" charset="-122"/>
                <a:cs typeface="Microsoft YaHei" charset="-122"/>
              </a:rPr>
              <a:t>中国民间文艺研究会原是一个独立的学术团体，从</a:t>
            </a:r>
            <a:r>
              <a:rPr lang="en-US" altLang="zh-CN" sz="2400" dirty="0">
                <a:latin typeface="Microsoft YaHei" charset="-122"/>
                <a:ea typeface="Microsoft YaHei" charset="-122"/>
                <a:cs typeface="Microsoft YaHei" charset="-122"/>
              </a:rPr>
              <a:t>1954</a:t>
            </a:r>
            <a:r>
              <a:rPr lang="zh-CN" altLang="zh-CN" sz="2400" dirty="0">
                <a:latin typeface="Microsoft YaHei" charset="-122"/>
                <a:ea typeface="Microsoft YaHei" charset="-122"/>
                <a:cs typeface="Microsoft YaHei" charset="-122"/>
              </a:rPr>
              <a:t>年起，加入中国文联，成为文联所属文艺家协会之一。</a:t>
            </a:r>
            <a:r>
              <a:rPr lang="en-US" altLang="zh-CN" sz="2400" dirty="0">
                <a:latin typeface="Microsoft YaHei" charset="-122"/>
                <a:ea typeface="Microsoft YaHei" charset="-122"/>
                <a:cs typeface="Microsoft YaHei" charset="-122"/>
              </a:rPr>
              <a:t>1987</a:t>
            </a:r>
            <a:r>
              <a:rPr lang="zh-CN" altLang="zh-CN" sz="2400" dirty="0">
                <a:latin typeface="Microsoft YaHei" charset="-122"/>
                <a:ea typeface="Microsoft YaHei" charset="-122"/>
                <a:cs typeface="Microsoft YaHei" charset="-122"/>
              </a:rPr>
              <a:t>年</a:t>
            </a:r>
            <a:r>
              <a:rPr lang="en-US" altLang="zh-CN" sz="2400" dirty="0">
                <a:latin typeface="Microsoft YaHei" charset="-122"/>
                <a:ea typeface="Microsoft YaHei" charset="-122"/>
                <a:cs typeface="Microsoft YaHei" charset="-122"/>
              </a:rPr>
              <a:t>5</a:t>
            </a:r>
            <a:r>
              <a:rPr lang="zh-CN" altLang="zh-CN" sz="2400" dirty="0">
                <a:latin typeface="Microsoft YaHei" charset="-122"/>
                <a:ea typeface="Microsoft YaHei" charset="-122"/>
                <a:cs typeface="Microsoft YaHei" charset="-122"/>
              </a:rPr>
              <a:t>月改名为</a:t>
            </a:r>
            <a:r>
              <a:rPr lang="zh-CN" altLang="zh-CN" sz="2400" dirty="0">
                <a:solidFill>
                  <a:srgbClr val="FF0000"/>
                </a:solidFill>
                <a:latin typeface="Microsoft YaHei" charset="-122"/>
                <a:ea typeface="Microsoft YaHei" charset="-122"/>
                <a:cs typeface="Microsoft YaHei" charset="-122"/>
              </a:rPr>
              <a:t>中国民间文艺家协会。</a:t>
            </a:r>
          </a:p>
          <a:p>
            <a:r>
              <a:rPr lang="en-US" altLang="zh-CN" sz="2400" b="1" dirty="0">
                <a:latin typeface="Microsoft YaHei" charset="-122"/>
                <a:ea typeface="Microsoft YaHei" charset="-122"/>
                <a:cs typeface="Microsoft YaHei" charset="-122"/>
              </a:rPr>
              <a:t> </a:t>
            </a:r>
            <a:endParaRPr lang="zh-CN" altLang="zh-CN" sz="2400" dirty="0">
              <a:latin typeface="Microsoft YaHei" charset="-122"/>
              <a:ea typeface="Microsoft YaHei" charset="-122"/>
              <a:cs typeface="Microsoft YaHei" charset="-122"/>
            </a:endParaRPr>
          </a:p>
        </p:txBody>
      </p:sp>
      <p:pic>
        <p:nvPicPr>
          <p:cNvPr id="7" name="图片 6"/>
          <p:cNvPicPr>
            <a:picLocks noChangeAspect="1"/>
          </p:cNvPicPr>
          <p:nvPr/>
        </p:nvPicPr>
        <p:blipFill>
          <a:blip r:embed="rId3"/>
          <a:stretch>
            <a:fillRect/>
          </a:stretch>
        </p:blipFill>
        <p:spPr>
          <a:xfrm>
            <a:off x="9520397" y="0"/>
            <a:ext cx="2671603" cy="1204464"/>
          </a:xfrm>
          <a:prstGeom prst="rect">
            <a:avLst/>
          </a:prstGeom>
        </p:spPr>
      </p:pic>
    </p:spTree>
    <p:custDataLst>
      <p:tags r:id="rId1"/>
    </p:custDataLst>
    <p:extLst>
      <p:ext uri="{BB962C8B-B14F-4D97-AF65-F5344CB8AC3E}">
        <p14:creationId xmlns:p14="http://schemas.microsoft.com/office/powerpoint/2010/main" val="86442724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700" y="125095"/>
            <a:ext cx="6200775" cy="662554"/>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lang="en-US" altLang="zh-CN" sz="2800" b="1" dirty="0" smtClean="0">
                <a:solidFill>
                  <a:srgbClr val="0070C0"/>
                </a:solidFill>
                <a:latin typeface="微软雅黑" panose="020B0503020204020204" charset="-122"/>
                <a:ea typeface="微软雅黑" panose="020B0503020204020204" charset="-122"/>
                <a:cs typeface="Calibri" panose="020F0502020204030204" charset="0"/>
              </a:rPr>
              <a:t>17.3</a:t>
            </a:r>
            <a:r>
              <a:rPr lang="zh-CN" altLang="en-US" sz="2800" b="1" dirty="0" smtClean="0">
                <a:solidFill>
                  <a:srgbClr val="0070C0"/>
                </a:solidFill>
                <a:latin typeface="微软雅黑" panose="020B0503020204020204" charset="-122"/>
                <a:ea typeface="微软雅黑" panose="020B0503020204020204" charset="-122"/>
                <a:cs typeface="Calibri" panose="020F0502020204030204" charset="0"/>
              </a:rPr>
              <a:t> </a:t>
            </a:r>
            <a:r>
              <a:rPr kumimoji="0" lang="zh-CN" altLang="en-US" sz="28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rPr>
              <a:t>中国</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民间文学的发展历程</a:t>
            </a:r>
          </a:p>
        </p:txBody>
      </p:sp>
      <p:sp>
        <p:nvSpPr>
          <p:cNvPr id="24" name="五边形 23"/>
          <p:cNvSpPr/>
          <p:nvPr/>
        </p:nvSpPr>
        <p:spPr>
          <a:xfrm flipH="1">
            <a:off x="5667331" y="23035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sp>
        <p:nvSpPr>
          <p:cNvPr id="25" name="五边形 24"/>
          <p:cNvSpPr/>
          <p:nvPr/>
        </p:nvSpPr>
        <p:spPr>
          <a:xfrm flipH="1">
            <a:off x="7593864" y="23035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判断</a:t>
            </a:r>
          </a:p>
        </p:txBody>
      </p:sp>
      <p:sp>
        <p:nvSpPr>
          <p:cNvPr id="10" name="Rectangle 1"/>
          <p:cNvSpPr>
            <a:spLocks noChangeArrowheads="1"/>
          </p:cNvSpPr>
          <p:nvPr/>
        </p:nvSpPr>
        <p:spPr bwMode="auto">
          <a:xfrm>
            <a:off x="657520" y="1778476"/>
            <a:ext cx="11327809" cy="4524315"/>
          </a:xfrm>
          <a:prstGeom prst="rect">
            <a:avLst/>
          </a:prstGeom>
          <a:noFill/>
          <a:ln w="9525">
            <a:noFill/>
            <a:miter lim="800000"/>
          </a:ln>
          <a:effectLst/>
        </p:spPr>
        <p:txBody>
          <a:bodyPr vert="horz" wrap="square" lIns="91440" tIns="45720" rIns="91440" bIns="45720" numCol="1" anchor="ctr" anchorCtr="0" compatLnSpc="1">
            <a:spAutoFit/>
          </a:bodyPr>
          <a:lstStyle/>
          <a:p>
            <a:pPr>
              <a:lnSpc>
                <a:spcPct val="150000"/>
              </a:lnSpc>
            </a:pPr>
            <a:r>
              <a:rPr lang="zh-CN" altLang="zh-CN" sz="2400" dirty="0">
                <a:latin typeface="Microsoft YaHei" charset="-122"/>
                <a:ea typeface="Microsoft YaHei" charset="-122"/>
                <a:cs typeface="Microsoft YaHei" charset="-122"/>
              </a:rPr>
              <a:t>新中国成立后“</a:t>
            </a:r>
            <a:r>
              <a:rPr lang="en-US" altLang="zh-CN" sz="2400" dirty="0">
                <a:latin typeface="Microsoft YaHei" charset="-122"/>
                <a:ea typeface="Microsoft YaHei" charset="-122"/>
                <a:cs typeface="Microsoft YaHei" charset="-122"/>
              </a:rPr>
              <a:t>17</a:t>
            </a:r>
            <a:r>
              <a:rPr lang="zh-CN" altLang="zh-CN" sz="2400" dirty="0">
                <a:latin typeface="Microsoft YaHei" charset="-122"/>
                <a:ea typeface="Microsoft YaHei" charset="-122"/>
                <a:cs typeface="Microsoft YaHei" charset="-122"/>
              </a:rPr>
              <a:t>年“的民间文学理论研究大致分为两个阶段：</a:t>
            </a:r>
            <a:endParaRPr lang="en-US" altLang="zh-CN" sz="2400" dirty="0">
              <a:latin typeface="Microsoft YaHei" charset="-122"/>
              <a:ea typeface="Microsoft YaHei" charset="-122"/>
              <a:cs typeface="Microsoft YaHei" charset="-122"/>
            </a:endParaRPr>
          </a:p>
          <a:p>
            <a:pPr>
              <a:lnSpc>
                <a:spcPct val="150000"/>
              </a:lnSpc>
            </a:pPr>
            <a:r>
              <a:rPr lang="zh-CN" altLang="zh-CN" sz="2400" dirty="0">
                <a:latin typeface="Microsoft YaHei" charset="-122"/>
                <a:ea typeface="Microsoft YaHei" charset="-122"/>
                <a:cs typeface="Microsoft YaHei" charset="-122"/>
              </a:rPr>
              <a:t>第一阶段自新中国成立到反右斗争（</a:t>
            </a:r>
            <a:r>
              <a:rPr lang="en-US" altLang="zh-CN" sz="2400" dirty="0">
                <a:latin typeface="Microsoft YaHei" charset="-122"/>
                <a:ea typeface="Microsoft YaHei" charset="-122"/>
                <a:cs typeface="Microsoft YaHei" charset="-122"/>
              </a:rPr>
              <a:t>1949-1957</a:t>
            </a:r>
            <a:r>
              <a:rPr lang="zh-CN" altLang="zh-CN" sz="2400" dirty="0">
                <a:latin typeface="Microsoft YaHei" charset="-122"/>
                <a:ea typeface="Microsoft YaHei" charset="-122"/>
                <a:cs typeface="Microsoft YaHei" charset="-122"/>
              </a:rPr>
              <a:t>），这一阶段民间文学的理论研究很活跃。</a:t>
            </a:r>
            <a:endParaRPr lang="en-US" altLang="zh-CN" sz="2400" dirty="0">
              <a:latin typeface="Microsoft YaHei" charset="-122"/>
              <a:ea typeface="Microsoft YaHei" charset="-122"/>
              <a:cs typeface="Microsoft YaHei" charset="-122"/>
            </a:endParaRPr>
          </a:p>
          <a:p>
            <a:pPr>
              <a:lnSpc>
                <a:spcPct val="150000"/>
              </a:lnSpc>
            </a:pPr>
            <a:r>
              <a:rPr lang="zh-CN" altLang="zh-CN" sz="2400" dirty="0">
                <a:latin typeface="Microsoft YaHei" charset="-122"/>
                <a:ea typeface="Microsoft YaHei" charset="-122"/>
                <a:cs typeface="Microsoft YaHei" charset="-122"/>
              </a:rPr>
              <a:t>第二阶段从”大跃进“运动到文化大革命爆发（</a:t>
            </a:r>
            <a:r>
              <a:rPr lang="en-US" altLang="zh-CN" sz="2400" dirty="0">
                <a:latin typeface="Microsoft YaHei" charset="-122"/>
                <a:ea typeface="Microsoft YaHei" charset="-122"/>
                <a:cs typeface="Microsoft YaHei" charset="-122"/>
              </a:rPr>
              <a:t>1958-1966</a:t>
            </a:r>
            <a:r>
              <a:rPr lang="zh-CN" altLang="zh-CN" sz="2400" dirty="0">
                <a:latin typeface="Microsoft YaHei" charset="-122"/>
                <a:ea typeface="Microsoft YaHei" charset="-122"/>
                <a:cs typeface="Microsoft YaHei" charset="-122"/>
              </a:rPr>
              <a:t>），这期间民间文学的研究主要是对歌谣特别是新民歌的研究，文章数量多，好的却少见。</a:t>
            </a:r>
          </a:p>
          <a:p>
            <a:pPr>
              <a:lnSpc>
                <a:spcPct val="150000"/>
              </a:lnSpc>
            </a:pPr>
            <a:endParaRPr lang="en-US" altLang="zh-CN" sz="2400" dirty="0" smtClean="0">
              <a:latin typeface="Microsoft YaHei" charset="-122"/>
              <a:ea typeface="Microsoft YaHei" charset="-122"/>
              <a:cs typeface="Microsoft YaHei" charset="-122"/>
            </a:endParaRPr>
          </a:p>
          <a:p>
            <a:pPr>
              <a:lnSpc>
                <a:spcPct val="150000"/>
              </a:lnSpc>
            </a:pPr>
            <a:r>
              <a:rPr lang="zh-CN" altLang="zh-CN" sz="2400" dirty="0" smtClean="0">
                <a:latin typeface="Microsoft YaHei" charset="-122"/>
                <a:ea typeface="Microsoft YaHei" charset="-122"/>
                <a:cs typeface="Microsoft YaHei" charset="-122"/>
              </a:rPr>
              <a:t>文化大革命</a:t>
            </a:r>
            <a:r>
              <a:rPr lang="zh-CN" altLang="zh-CN" sz="2400" dirty="0">
                <a:latin typeface="Microsoft YaHei" charset="-122"/>
                <a:ea typeface="Microsoft YaHei" charset="-122"/>
                <a:cs typeface="Microsoft YaHei" charset="-122"/>
              </a:rPr>
              <a:t>以后，《民间文学》于</a:t>
            </a:r>
            <a:r>
              <a:rPr lang="en-US" altLang="zh-CN" sz="2400" dirty="0">
                <a:latin typeface="Microsoft YaHei" charset="-122"/>
                <a:ea typeface="Microsoft YaHei" charset="-122"/>
                <a:cs typeface="Microsoft YaHei" charset="-122"/>
              </a:rPr>
              <a:t>1979</a:t>
            </a:r>
            <a:r>
              <a:rPr lang="zh-CN" altLang="zh-CN" sz="2400" dirty="0">
                <a:latin typeface="Microsoft YaHei" charset="-122"/>
                <a:ea typeface="Microsoft YaHei" charset="-122"/>
                <a:cs typeface="Microsoft YaHei" charset="-122"/>
              </a:rPr>
              <a:t>年</a:t>
            </a:r>
            <a:r>
              <a:rPr lang="en-US" altLang="zh-CN" sz="2400" dirty="0">
                <a:latin typeface="Microsoft YaHei" charset="-122"/>
                <a:ea typeface="Microsoft YaHei" charset="-122"/>
                <a:cs typeface="Microsoft YaHei" charset="-122"/>
              </a:rPr>
              <a:t>1</a:t>
            </a:r>
            <a:r>
              <a:rPr lang="zh-CN" altLang="zh-CN" sz="2400" dirty="0">
                <a:latin typeface="Microsoft YaHei" charset="-122"/>
                <a:ea typeface="Microsoft YaHei" charset="-122"/>
                <a:cs typeface="Microsoft YaHei" charset="-122"/>
              </a:rPr>
              <a:t>月复刊，</a:t>
            </a:r>
            <a:r>
              <a:rPr lang="zh-CN" altLang="zh-CN" sz="2400" dirty="0">
                <a:solidFill>
                  <a:srgbClr val="FF0000"/>
                </a:solidFill>
                <a:latin typeface="Microsoft YaHei" charset="-122"/>
                <a:ea typeface="Microsoft YaHei" charset="-122"/>
                <a:cs typeface="Microsoft YaHei" charset="-122"/>
              </a:rPr>
              <a:t>中国民间文艺研究会</a:t>
            </a:r>
            <a:r>
              <a:rPr lang="zh-CN" altLang="zh-CN" sz="2400" dirty="0">
                <a:latin typeface="Microsoft YaHei" charset="-122"/>
                <a:ea typeface="Microsoft YaHei" charset="-122"/>
                <a:cs typeface="Microsoft YaHei" charset="-122"/>
              </a:rPr>
              <a:t>于十月恢复工作（后改称“中国民间文艺家协会“）。</a:t>
            </a:r>
          </a:p>
        </p:txBody>
      </p:sp>
      <p:pic>
        <p:nvPicPr>
          <p:cNvPr id="7" name="图片 6"/>
          <p:cNvPicPr>
            <a:picLocks noChangeAspect="1"/>
          </p:cNvPicPr>
          <p:nvPr/>
        </p:nvPicPr>
        <p:blipFill>
          <a:blip r:embed="rId3"/>
          <a:stretch>
            <a:fillRect/>
          </a:stretch>
        </p:blipFill>
        <p:spPr>
          <a:xfrm>
            <a:off x="9520397" y="0"/>
            <a:ext cx="2671603" cy="1204464"/>
          </a:xfrm>
          <a:prstGeom prst="rect">
            <a:avLst/>
          </a:prstGeom>
        </p:spPr>
      </p:pic>
    </p:spTree>
    <p:custDataLst>
      <p:tags r:id="rId1"/>
    </p:custDataLst>
    <p:extLst>
      <p:ext uri="{BB962C8B-B14F-4D97-AF65-F5344CB8AC3E}">
        <p14:creationId xmlns:p14="http://schemas.microsoft.com/office/powerpoint/2010/main" val="70185156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87116" y="737937"/>
            <a:ext cx="3304673" cy="523220"/>
          </a:xfrm>
          <a:prstGeom prst="rect">
            <a:avLst/>
          </a:prstGeom>
          <a:noFill/>
        </p:spPr>
        <p:txBody>
          <a:bodyPr wrap="square" rtlCol="0">
            <a:spAutoFit/>
          </a:bodyPr>
          <a:lstStyle/>
          <a:p>
            <a:r>
              <a:rPr kumimoji="1" lang="zh-CN" altLang="en-US" sz="2800" dirty="0" smtClean="0">
                <a:latin typeface="Microsoft YaHei" charset="-122"/>
                <a:ea typeface="Microsoft YaHei" charset="-122"/>
                <a:cs typeface="Microsoft YaHei" charset="-122"/>
              </a:rPr>
              <a:t>随堂练习</a:t>
            </a:r>
            <a:endParaRPr kumimoji="1" lang="zh-CN" altLang="en-US" sz="2800" dirty="0">
              <a:latin typeface="Microsoft YaHei" charset="-122"/>
              <a:ea typeface="Microsoft YaHei" charset="-122"/>
              <a:cs typeface="Microsoft YaHei" charset="-122"/>
            </a:endParaRPr>
          </a:p>
        </p:txBody>
      </p:sp>
      <p:sp>
        <p:nvSpPr>
          <p:cNvPr id="3" name="矩形 2"/>
          <p:cNvSpPr/>
          <p:nvPr/>
        </p:nvSpPr>
        <p:spPr>
          <a:xfrm>
            <a:off x="1187116" y="1749732"/>
            <a:ext cx="10218821" cy="1938992"/>
          </a:xfrm>
          <a:prstGeom prst="rect">
            <a:avLst/>
          </a:prstGeom>
        </p:spPr>
        <p:txBody>
          <a:bodyPr wrap="square">
            <a:spAutoFit/>
          </a:bodyPr>
          <a:lstStyle/>
          <a:p>
            <a:r>
              <a:rPr lang="zh-CN" altLang="en-US" sz="2400" dirty="0">
                <a:latin typeface="Microsoft YaHei" charset="-122"/>
                <a:ea typeface="Microsoft YaHei" charset="-122"/>
                <a:cs typeface="Microsoft YaHei" charset="-122"/>
              </a:rPr>
              <a:t/>
            </a:r>
            <a:br>
              <a:rPr lang="zh-CN" altLang="en-US" sz="2400" dirty="0">
                <a:latin typeface="Microsoft YaHei" charset="-122"/>
                <a:ea typeface="Microsoft YaHei" charset="-122"/>
                <a:cs typeface="Microsoft YaHei" charset="-122"/>
              </a:rPr>
            </a:br>
            <a:r>
              <a:rPr lang="zh-CN" altLang="en-US" sz="2400" dirty="0">
                <a:latin typeface="Microsoft YaHei" charset="-122"/>
                <a:ea typeface="Microsoft YaHei" charset="-122"/>
                <a:cs typeface="Microsoft YaHei" charset="-122"/>
              </a:rPr>
              <a:t>明清以后，我国的民间文艺学基本上可以分为文化大革命以前和文化大革命以后两个时期。</a:t>
            </a:r>
          </a:p>
          <a:p>
            <a:r>
              <a:rPr lang="en-US" altLang="zh-CN" sz="2400" dirty="0">
                <a:latin typeface="Microsoft YaHei" charset="-122"/>
                <a:ea typeface="Microsoft YaHei" charset="-122"/>
                <a:cs typeface="Microsoft YaHei" charset="-122"/>
              </a:rPr>
              <a:t>A:</a:t>
            </a:r>
            <a:r>
              <a:rPr lang="zh-CN" altLang="en-US" sz="2400" dirty="0">
                <a:latin typeface="Microsoft YaHei" charset="-122"/>
                <a:ea typeface="Microsoft YaHei" charset="-122"/>
                <a:cs typeface="Microsoft YaHei" charset="-122"/>
              </a:rPr>
              <a:t>正确</a:t>
            </a:r>
          </a:p>
          <a:p>
            <a:r>
              <a:rPr lang="en-US" altLang="zh-CN" sz="2400" dirty="0">
                <a:latin typeface="Microsoft YaHei" charset="-122"/>
                <a:ea typeface="Microsoft YaHei" charset="-122"/>
                <a:cs typeface="Microsoft YaHei" charset="-122"/>
              </a:rPr>
              <a:t>B:</a:t>
            </a:r>
            <a:r>
              <a:rPr lang="zh-CN" altLang="en-US" sz="2400" dirty="0">
                <a:latin typeface="Microsoft YaHei" charset="-122"/>
                <a:ea typeface="Microsoft YaHei" charset="-122"/>
                <a:cs typeface="Microsoft YaHei" charset="-122"/>
              </a:rPr>
              <a:t>错误</a:t>
            </a:r>
          </a:p>
        </p:txBody>
      </p:sp>
    </p:spTree>
    <p:extLst>
      <p:ext uri="{BB962C8B-B14F-4D97-AF65-F5344CB8AC3E}">
        <p14:creationId xmlns:p14="http://schemas.microsoft.com/office/powerpoint/2010/main" val="4033055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87116" y="737937"/>
            <a:ext cx="3304673" cy="523220"/>
          </a:xfrm>
          <a:prstGeom prst="rect">
            <a:avLst/>
          </a:prstGeom>
          <a:noFill/>
        </p:spPr>
        <p:txBody>
          <a:bodyPr wrap="square" rtlCol="0">
            <a:spAutoFit/>
          </a:bodyPr>
          <a:lstStyle/>
          <a:p>
            <a:r>
              <a:rPr kumimoji="1" lang="zh-CN" altLang="en-US" sz="2800" dirty="0" smtClean="0">
                <a:latin typeface="Microsoft YaHei" charset="-122"/>
                <a:ea typeface="Microsoft YaHei" charset="-122"/>
                <a:cs typeface="Microsoft YaHei" charset="-122"/>
              </a:rPr>
              <a:t>随堂练习</a:t>
            </a:r>
            <a:endParaRPr kumimoji="1" lang="zh-CN" altLang="en-US" sz="2800" dirty="0">
              <a:latin typeface="Microsoft YaHei" charset="-122"/>
              <a:ea typeface="Microsoft YaHei" charset="-122"/>
              <a:cs typeface="Microsoft YaHei" charset="-122"/>
            </a:endParaRPr>
          </a:p>
        </p:txBody>
      </p:sp>
      <p:sp>
        <p:nvSpPr>
          <p:cNvPr id="3" name="矩形 2"/>
          <p:cNvSpPr/>
          <p:nvPr/>
        </p:nvSpPr>
        <p:spPr>
          <a:xfrm>
            <a:off x="1187116" y="1749732"/>
            <a:ext cx="10218821" cy="1938992"/>
          </a:xfrm>
          <a:prstGeom prst="rect">
            <a:avLst/>
          </a:prstGeom>
        </p:spPr>
        <p:txBody>
          <a:bodyPr wrap="square">
            <a:spAutoFit/>
          </a:bodyPr>
          <a:lstStyle/>
          <a:p>
            <a:r>
              <a:rPr lang="zh-CN" altLang="en-US" sz="2400" dirty="0">
                <a:latin typeface="Microsoft YaHei" charset="-122"/>
                <a:ea typeface="Microsoft YaHei" charset="-122"/>
                <a:cs typeface="Microsoft YaHei" charset="-122"/>
              </a:rPr>
              <a:t/>
            </a:r>
            <a:br>
              <a:rPr lang="zh-CN" altLang="en-US" sz="2400" dirty="0">
                <a:latin typeface="Microsoft YaHei" charset="-122"/>
                <a:ea typeface="Microsoft YaHei" charset="-122"/>
                <a:cs typeface="Microsoft YaHei" charset="-122"/>
              </a:rPr>
            </a:br>
            <a:r>
              <a:rPr lang="zh-CN" altLang="en-US" sz="2400" dirty="0">
                <a:latin typeface="Microsoft YaHei" charset="-122"/>
                <a:ea typeface="Microsoft YaHei" charset="-122"/>
                <a:cs typeface="Microsoft YaHei" charset="-122"/>
              </a:rPr>
              <a:t>明清以后，我国的民间文艺学基本上可以分为文化大革命以前和文化大革命以后两个时期。</a:t>
            </a:r>
          </a:p>
          <a:p>
            <a:r>
              <a:rPr lang="en-US" altLang="zh-CN" sz="2400" dirty="0">
                <a:latin typeface="Microsoft YaHei" charset="-122"/>
                <a:ea typeface="Microsoft YaHei" charset="-122"/>
                <a:cs typeface="Microsoft YaHei" charset="-122"/>
              </a:rPr>
              <a:t>A:</a:t>
            </a:r>
            <a:r>
              <a:rPr lang="zh-CN" altLang="en-US" sz="2400" dirty="0">
                <a:latin typeface="Microsoft YaHei" charset="-122"/>
                <a:ea typeface="Microsoft YaHei" charset="-122"/>
                <a:cs typeface="Microsoft YaHei" charset="-122"/>
              </a:rPr>
              <a:t>正确</a:t>
            </a:r>
          </a:p>
          <a:p>
            <a:r>
              <a:rPr lang="en-US" altLang="zh-CN" sz="2400" dirty="0">
                <a:solidFill>
                  <a:srgbClr val="FF0000"/>
                </a:solidFill>
                <a:latin typeface="Microsoft YaHei" charset="-122"/>
                <a:ea typeface="Microsoft YaHei" charset="-122"/>
                <a:cs typeface="Microsoft YaHei" charset="-122"/>
              </a:rPr>
              <a:t>B:</a:t>
            </a:r>
            <a:r>
              <a:rPr lang="zh-CN" altLang="en-US" sz="2400" dirty="0">
                <a:solidFill>
                  <a:srgbClr val="FF0000"/>
                </a:solidFill>
                <a:latin typeface="Microsoft YaHei" charset="-122"/>
                <a:ea typeface="Microsoft YaHei" charset="-122"/>
                <a:cs typeface="Microsoft YaHei" charset="-122"/>
              </a:rPr>
              <a:t>错误</a:t>
            </a:r>
          </a:p>
        </p:txBody>
      </p:sp>
      <p:sp>
        <p:nvSpPr>
          <p:cNvPr id="4" name="文本框 3"/>
          <p:cNvSpPr txBox="1"/>
          <p:nvPr/>
        </p:nvSpPr>
        <p:spPr>
          <a:xfrm>
            <a:off x="1187116" y="4716379"/>
            <a:ext cx="3801979" cy="369332"/>
          </a:xfrm>
          <a:prstGeom prst="rect">
            <a:avLst/>
          </a:prstGeom>
          <a:noFill/>
        </p:spPr>
        <p:txBody>
          <a:bodyPr wrap="square" rtlCol="0">
            <a:spAutoFit/>
          </a:bodyPr>
          <a:lstStyle/>
          <a:p>
            <a:r>
              <a:rPr kumimoji="1" lang="zh-CN" altLang="en-US" dirty="0" smtClean="0">
                <a:latin typeface="Microsoft YaHei" charset="-122"/>
                <a:ea typeface="Microsoft YaHei" charset="-122"/>
                <a:cs typeface="Microsoft YaHei" charset="-122"/>
              </a:rPr>
              <a:t>注：新中国成立以后</a:t>
            </a:r>
            <a:endParaRPr kumimoji="1" lang="zh-CN" altLang="en-US"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89718218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a:extLst>
              <a:ext uri="{FF2B5EF4-FFF2-40B4-BE49-F238E27FC236}">
                <a16:creationId xmlns="" xmlns:a16="http://schemas.microsoft.com/office/drawing/2014/main" id="{FF67A24E-89A4-0143-9F57-86A5BBC6596B}"/>
              </a:ext>
            </a:extLst>
          </p:cNvPr>
          <p:cNvGrpSpPr/>
          <p:nvPr/>
        </p:nvGrpSpPr>
        <p:grpSpPr>
          <a:xfrm>
            <a:off x="810283" y="2242868"/>
            <a:ext cx="8972072" cy="2553419"/>
            <a:chOff x="-125646" y="2153925"/>
            <a:chExt cx="8972072" cy="2553419"/>
          </a:xfrm>
        </p:grpSpPr>
        <p:sp>
          <p:nvSpPr>
            <p:cNvPr id="3" name="圆角矩形 2">
              <a:extLst>
                <a:ext uri="{FF2B5EF4-FFF2-40B4-BE49-F238E27FC236}">
                  <a16:creationId xmlns="" xmlns:a16="http://schemas.microsoft.com/office/drawing/2014/main" id="{EC3F5AF2-376F-0844-A51B-07622CD5612F}"/>
                </a:ext>
              </a:extLst>
            </p:cNvPr>
            <p:cNvSpPr/>
            <p:nvPr/>
          </p:nvSpPr>
          <p:spPr>
            <a:xfrm>
              <a:off x="-125646" y="2561316"/>
              <a:ext cx="4193794" cy="1886832"/>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3600" dirty="0" smtClean="0">
                  <a:solidFill>
                    <a:schemeClr val="tx1"/>
                  </a:solidFill>
                  <a:latin typeface="DengXian" panose="02010600030101010101" pitchFamily="2" charset="-122"/>
                  <a:ea typeface="DengXian" panose="02010600030101010101" pitchFamily="2" charset="-122"/>
                </a:rPr>
                <a:t>第十八章</a:t>
              </a:r>
              <a:endParaRPr kumimoji="1" lang="en-US" altLang="zh-CN" sz="3600" dirty="0" smtClean="0">
                <a:solidFill>
                  <a:schemeClr val="tx1"/>
                </a:solidFill>
                <a:latin typeface="DengXian" panose="02010600030101010101" pitchFamily="2" charset="-122"/>
                <a:ea typeface="DengXian" panose="02010600030101010101" pitchFamily="2" charset="-122"/>
              </a:endParaRPr>
            </a:p>
            <a:p>
              <a:pPr algn="ctr"/>
              <a:r>
                <a:rPr kumimoji="1" lang="zh-CN" altLang="en-US" sz="3600" dirty="0" smtClean="0">
                  <a:solidFill>
                    <a:schemeClr val="tx1"/>
                  </a:solidFill>
                  <a:latin typeface="DengXian" panose="02010600030101010101" pitchFamily="2" charset="-122"/>
                  <a:ea typeface="DengXian" panose="02010600030101010101" pitchFamily="2" charset="-122"/>
                </a:rPr>
                <a:t>世界各国文化泛述</a:t>
              </a:r>
              <a:endParaRPr kumimoji="1" lang="en-US" altLang="zh-CN" sz="3600" dirty="0">
                <a:solidFill>
                  <a:schemeClr val="tx1"/>
                </a:solidFill>
                <a:latin typeface="DengXian" panose="02010600030101010101" pitchFamily="2" charset="-122"/>
                <a:ea typeface="DengXian" panose="02010600030101010101" pitchFamily="2" charset="-122"/>
              </a:endParaRPr>
            </a:p>
          </p:txBody>
        </p:sp>
        <p:sp>
          <p:nvSpPr>
            <p:cNvPr id="9" name="圆角矩形 8">
              <a:extLst>
                <a:ext uri="{FF2B5EF4-FFF2-40B4-BE49-F238E27FC236}">
                  <a16:creationId xmlns="" xmlns:a16="http://schemas.microsoft.com/office/drawing/2014/main" id="{C5B71DDD-B67F-BB44-982E-9606408DF879}"/>
                </a:ext>
              </a:extLst>
            </p:cNvPr>
            <p:cNvSpPr/>
            <p:nvPr/>
          </p:nvSpPr>
          <p:spPr>
            <a:xfrm>
              <a:off x="4810649" y="2153925"/>
              <a:ext cx="4035777" cy="79324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第一节 </a:t>
              </a:r>
              <a:r>
                <a:rPr kumimoji="1" lang="zh-CN" altLang="en-US" sz="2800" dirty="0" smtClean="0">
                  <a:solidFill>
                    <a:schemeClr val="tx1"/>
                  </a:solidFill>
                  <a:latin typeface="DengXian" panose="02010600030101010101" pitchFamily="2" charset="-122"/>
                  <a:ea typeface="DengXian" panose="02010600030101010101" pitchFamily="2" charset="-122"/>
                </a:rPr>
                <a:t> 散文类</a:t>
              </a:r>
              <a:endParaRPr kumimoji="1" lang="zh-CN" altLang="en-US" sz="2800" dirty="0">
                <a:solidFill>
                  <a:schemeClr val="tx1"/>
                </a:solidFill>
                <a:latin typeface="DengXian" panose="02010600030101010101" pitchFamily="2" charset="-122"/>
                <a:ea typeface="DengXian" panose="02010600030101010101" pitchFamily="2" charset="-122"/>
              </a:endParaRPr>
            </a:p>
          </p:txBody>
        </p:sp>
        <p:sp>
          <p:nvSpPr>
            <p:cNvPr id="10" name="圆角矩形 9">
              <a:extLst>
                <a:ext uri="{FF2B5EF4-FFF2-40B4-BE49-F238E27FC236}">
                  <a16:creationId xmlns="" xmlns:a16="http://schemas.microsoft.com/office/drawing/2014/main" id="{74213CE4-F95E-0B4F-9ED7-66AA0EC54EC0}"/>
                </a:ext>
              </a:extLst>
            </p:cNvPr>
            <p:cNvSpPr/>
            <p:nvPr/>
          </p:nvSpPr>
          <p:spPr>
            <a:xfrm>
              <a:off x="4810649" y="3890583"/>
              <a:ext cx="4035777" cy="816761"/>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第二</a:t>
              </a:r>
              <a:r>
                <a:rPr kumimoji="1" lang="zh-CN" altLang="en-US" sz="2800">
                  <a:solidFill>
                    <a:schemeClr val="tx1"/>
                  </a:solidFill>
                  <a:latin typeface="DengXian" panose="02010600030101010101" pitchFamily="2" charset="-122"/>
                  <a:ea typeface="DengXian" panose="02010600030101010101" pitchFamily="2" charset="-122"/>
                </a:rPr>
                <a:t>节 </a:t>
              </a:r>
              <a:r>
                <a:rPr kumimoji="1" lang="zh-CN" altLang="en-US" sz="2800" smtClean="0">
                  <a:solidFill>
                    <a:schemeClr val="tx1"/>
                  </a:solidFill>
                  <a:latin typeface="DengXian" panose="02010600030101010101" pitchFamily="2" charset="-122"/>
                  <a:ea typeface="DengXian" panose="02010600030101010101" pitchFamily="2" charset="-122"/>
                </a:rPr>
                <a:t> 韵文类</a:t>
              </a:r>
              <a:endParaRPr kumimoji="1" lang="zh-CN" altLang="en-US" sz="2800" dirty="0">
                <a:solidFill>
                  <a:schemeClr val="tx1"/>
                </a:solidFill>
                <a:latin typeface="DengXian" panose="02010600030101010101" pitchFamily="2" charset="-122"/>
                <a:ea typeface="DengXian" panose="02010600030101010101" pitchFamily="2" charset="-122"/>
              </a:endParaRPr>
            </a:p>
          </p:txBody>
        </p:sp>
        <p:cxnSp>
          <p:nvCxnSpPr>
            <p:cNvPr id="20" name="直线连接符 19">
              <a:extLst>
                <a:ext uri="{FF2B5EF4-FFF2-40B4-BE49-F238E27FC236}">
                  <a16:creationId xmlns="" xmlns:a16="http://schemas.microsoft.com/office/drawing/2014/main" id="{2E56B57E-A19F-4B44-AB34-B35D23F9C872}"/>
                </a:ext>
              </a:extLst>
            </p:cNvPr>
            <p:cNvCxnSpPr>
              <a:cxnSpLocks/>
              <a:stCxn id="3" idx="3"/>
              <a:endCxn id="9" idx="1"/>
            </p:cNvCxnSpPr>
            <p:nvPr/>
          </p:nvCxnSpPr>
          <p:spPr>
            <a:xfrm flipV="1">
              <a:off x="4068148" y="2550547"/>
              <a:ext cx="742501" cy="9541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a:extLst>
                <a:ext uri="{FF2B5EF4-FFF2-40B4-BE49-F238E27FC236}">
                  <a16:creationId xmlns="" xmlns:a16="http://schemas.microsoft.com/office/drawing/2014/main" id="{A4A1488C-75DF-9B4C-9E26-CBFD89D282C5}"/>
                </a:ext>
              </a:extLst>
            </p:cNvPr>
            <p:cNvCxnSpPr>
              <a:cxnSpLocks/>
              <a:stCxn id="3" idx="3"/>
              <a:endCxn id="10" idx="1"/>
            </p:cNvCxnSpPr>
            <p:nvPr/>
          </p:nvCxnSpPr>
          <p:spPr>
            <a:xfrm>
              <a:off x="4068148" y="3504732"/>
              <a:ext cx="742501" cy="794232"/>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91991774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a:extLst>
              <a:ext uri="{FF2B5EF4-FFF2-40B4-BE49-F238E27FC236}">
                <a16:creationId xmlns="" xmlns:a16="http://schemas.microsoft.com/office/drawing/2014/main" id="{FF67A24E-89A4-0143-9F57-86A5BBC6596B}"/>
              </a:ext>
            </a:extLst>
          </p:cNvPr>
          <p:cNvGrpSpPr/>
          <p:nvPr/>
        </p:nvGrpSpPr>
        <p:grpSpPr>
          <a:xfrm>
            <a:off x="810283" y="2242868"/>
            <a:ext cx="8972072" cy="2553419"/>
            <a:chOff x="-125646" y="2153925"/>
            <a:chExt cx="8972072" cy="2553419"/>
          </a:xfrm>
        </p:grpSpPr>
        <p:sp>
          <p:nvSpPr>
            <p:cNvPr id="3" name="圆角矩形 2">
              <a:extLst>
                <a:ext uri="{FF2B5EF4-FFF2-40B4-BE49-F238E27FC236}">
                  <a16:creationId xmlns="" xmlns:a16="http://schemas.microsoft.com/office/drawing/2014/main" id="{EC3F5AF2-376F-0844-A51B-07622CD5612F}"/>
                </a:ext>
              </a:extLst>
            </p:cNvPr>
            <p:cNvSpPr/>
            <p:nvPr/>
          </p:nvSpPr>
          <p:spPr>
            <a:xfrm>
              <a:off x="-125646" y="2561316"/>
              <a:ext cx="4193794" cy="1886832"/>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3600" dirty="0" smtClean="0">
                  <a:solidFill>
                    <a:schemeClr val="tx1"/>
                  </a:solidFill>
                  <a:latin typeface="DengXian" panose="02010600030101010101" pitchFamily="2" charset="-122"/>
                  <a:ea typeface="DengXian" panose="02010600030101010101" pitchFamily="2" charset="-122"/>
                </a:rPr>
                <a:t>第十八章</a:t>
              </a:r>
              <a:endParaRPr kumimoji="1" lang="en-US" altLang="zh-CN" sz="3600" dirty="0" smtClean="0">
                <a:solidFill>
                  <a:schemeClr val="tx1"/>
                </a:solidFill>
                <a:latin typeface="DengXian" panose="02010600030101010101" pitchFamily="2" charset="-122"/>
                <a:ea typeface="DengXian" panose="02010600030101010101" pitchFamily="2" charset="-122"/>
              </a:endParaRPr>
            </a:p>
            <a:p>
              <a:pPr algn="ctr"/>
              <a:r>
                <a:rPr kumimoji="1" lang="zh-CN" altLang="en-US" sz="3600" dirty="0" smtClean="0">
                  <a:solidFill>
                    <a:schemeClr val="tx1"/>
                  </a:solidFill>
                  <a:latin typeface="DengXian" panose="02010600030101010101" pitchFamily="2" charset="-122"/>
                  <a:ea typeface="DengXian" panose="02010600030101010101" pitchFamily="2" charset="-122"/>
                </a:rPr>
                <a:t>世界各国文化泛述</a:t>
              </a:r>
              <a:endParaRPr kumimoji="1" lang="en-US" altLang="zh-CN" sz="3600" dirty="0">
                <a:solidFill>
                  <a:schemeClr val="tx1"/>
                </a:solidFill>
                <a:latin typeface="DengXian" panose="02010600030101010101" pitchFamily="2" charset="-122"/>
                <a:ea typeface="DengXian" panose="02010600030101010101" pitchFamily="2" charset="-122"/>
              </a:endParaRPr>
            </a:p>
          </p:txBody>
        </p:sp>
        <p:sp>
          <p:nvSpPr>
            <p:cNvPr id="9" name="圆角矩形 8">
              <a:extLst>
                <a:ext uri="{FF2B5EF4-FFF2-40B4-BE49-F238E27FC236}">
                  <a16:creationId xmlns="" xmlns:a16="http://schemas.microsoft.com/office/drawing/2014/main" id="{C5B71DDD-B67F-BB44-982E-9606408DF879}"/>
                </a:ext>
              </a:extLst>
            </p:cNvPr>
            <p:cNvSpPr/>
            <p:nvPr/>
          </p:nvSpPr>
          <p:spPr>
            <a:xfrm>
              <a:off x="4810649" y="2153925"/>
              <a:ext cx="4035777" cy="793243"/>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bg1"/>
                  </a:solidFill>
                  <a:latin typeface="DengXian" panose="02010600030101010101" pitchFamily="2" charset="-122"/>
                  <a:ea typeface="DengXian" panose="02010600030101010101" pitchFamily="2" charset="-122"/>
                </a:rPr>
                <a:t>第一节 </a:t>
              </a:r>
              <a:r>
                <a:rPr kumimoji="1" lang="zh-CN" altLang="en-US" sz="2800" dirty="0" smtClean="0">
                  <a:solidFill>
                    <a:schemeClr val="bg1"/>
                  </a:solidFill>
                  <a:latin typeface="DengXian" panose="02010600030101010101" pitchFamily="2" charset="-122"/>
                  <a:ea typeface="DengXian" panose="02010600030101010101" pitchFamily="2" charset="-122"/>
                </a:rPr>
                <a:t> 散文类</a:t>
              </a:r>
              <a:endParaRPr kumimoji="1" lang="zh-CN" altLang="en-US" sz="2800" dirty="0">
                <a:solidFill>
                  <a:schemeClr val="bg1"/>
                </a:solidFill>
                <a:latin typeface="DengXian" panose="02010600030101010101" pitchFamily="2" charset="-122"/>
                <a:ea typeface="DengXian" panose="02010600030101010101" pitchFamily="2" charset="-122"/>
              </a:endParaRPr>
            </a:p>
          </p:txBody>
        </p:sp>
        <p:sp>
          <p:nvSpPr>
            <p:cNvPr id="10" name="圆角矩形 9">
              <a:extLst>
                <a:ext uri="{FF2B5EF4-FFF2-40B4-BE49-F238E27FC236}">
                  <a16:creationId xmlns="" xmlns:a16="http://schemas.microsoft.com/office/drawing/2014/main" id="{74213CE4-F95E-0B4F-9ED7-66AA0EC54EC0}"/>
                </a:ext>
              </a:extLst>
            </p:cNvPr>
            <p:cNvSpPr/>
            <p:nvPr/>
          </p:nvSpPr>
          <p:spPr>
            <a:xfrm>
              <a:off x="4810649" y="3890583"/>
              <a:ext cx="4035777" cy="816761"/>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第二</a:t>
              </a:r>
              <a:r>
                <a:rPr kumimoji="1" lang="zh-CN" altLang="en-US" sz="2800">
                  <a:solidFill>
                    <a:schemeClr val="tx1"/>
                  </a:solidFill>
                  <a:latin typeface="DengXian" panose="02010600030101010101" pitchFamily="2" charset="-122"/>
                  <a:ea typeface="DengXian" panose="02010600030101010101" pitchFamily="2" charset="-122"/>
                </a:rPr>
                <a:t>节 </a:t>
              </a:r>
              <a:r>
                <a:rPr kumimoji="1" lang="zh-CN" altLang="en-US" sz="2800" smtClean="0">
                  <a:solidFill>
                    <a:schemeClr val="tx1"/>
                  </a:solidFill>
                  <a:latin typeface="DengXian" panose="02010600030101010101" pitchFamily="2" charset="-122"/>
                  <a:ea typeface="DengXian" panose="02010600030101010101" pitchFamily="2" charset="-122"/>
                </a:rPr>
                <a:t> 韵文类</a:t>
              </a:r>
              <a:endParaRPr kumimoji="1" lang="zh-CN" altLang="en-US" sz="2800" dirty="0">
                <a:solidFill>
                  <a:schemeClr val="tx1"/>
                </a:solidFill>
                <a:latin typeface="DengXian" panose="02010600030101010101" pitchFamily="2" charset="-122"/>
                <a:ea typeface="DengXian" panose="02010600030101010101" pitchFamily="2" charset="-122"/>
              </a:endParaRPr>
            </a:p>
          </p:txBody>
        </p:sp>
        <p:cxnSp>
          <p:nvCxnSpPr>
            <p:cNvPr id="20" name="直线连接符 19">
              <a:extLst>
                <a:ext uri="{FF2B5EF4-FFF2-40B4-BE49-F238E27FC236}">
                  <a16:creationId xmlns="" xmlns:a16="http://schemas.microsoft.com/office/drawing/2014/main" id="{2E56B57E-A19F-4B44-AB34-B35D23F9C872}"/>
                </a:ext>
              </a:extLst>
            </p:cNvPr>
            <p:cNvCxnSpPr>
              <a:cxnSpLocks/>
              <a:stCxn id="3" idx="3"/>
              <a:endCxn id="9" idx="1"/>
            </p:cNvCxnSpPr>
            <p:nvPr/>
          </p:nvCxnSpPr>
          <p:spPr>
            <a:xfrm flipV="1">
              <a:off x="4068148" y="2550547"/>
              <a:ext cx="742501" cy="9541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a:extLst>
                <a:ext uri="{FF2B5EF4-FFF2-40B4-BE49-F238E27FC236}">
                  <a16:creationId xmlns="" xmlns:a16="http://schemas.microsoft.com/office/drawing/2014/main" id="{A4A1488C-75DF-9B4C-9E26-CBFD89D282C5}"/>
                </a:ext>
              </a:extLst>
            </p:cNvPr>
            <p:cNvCxnSpPr>
              <a:cxnSpLocks/>
              <a:stCxn id="3" idx="3"/>
              <a:endCxn id="10" idx="1"/>
            </p:cNvCxnSpPr>
            <p:nvPr/>
          </p:nvCxnSpPr>
          <p:spPr>
            <a:xfrm>
              <a:off x="4068148" y="3504732"/>
              <a:ext cx="742501" cy="794232"/>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8705003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412115" y="1777365"/>
            <a:ext cx="10781030" cy="415417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0">
              <a:lnSpc>
                <a:spcPct val="200000"/>
              </a:lnSpc>
              <a:spcBef>
                <a:spcPct val="0"/>
              </a:spcBef>
              <a:spcAft>
                <a:spcPct val="0"/>
              </a:spcAft>
              <a:buClrTx/>
              <a:buSzTx/>
              <a:buFontTx/>
              <a:buNone/>
              <a:tabLst/>
              <a:defRPr/>
            </a:pPr>
            <a:r>
              <a:rPr kumimoji="0" lang="zh-CN" altLang="en-US"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en-US" altLang="zh-CN"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1</a:t>
            </a:r>
            <a:r>
              <a:rPr kumimoji="0" lang="zh-CN" altLang="en-US"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zh-CN" altLang="en-US" sz="2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埃及神话</a:t>
            </a:r>
            <a:r>
              <a:rPr kumimoji="0" lang="zh-CN" altLang="en-US"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en-US" altLang="zh-CN"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zh-CN" altLang="en-US"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亡灵书</a:t>
            </a:r>
            <a:r>
              <a:rPr kumimoji="0" lang="en-US" altLang="zh-CN"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zh-CN" altLang="en-US"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en-US" altLang="zh-CN"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zh-CN" altLang="en-US"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冥府书</a:t>
            </a:r>
            <a:r>
              <a:rPr kumimoji="0" lang="en-US" altLang="zh-CN"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zh-CN" altLang="en-US"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en-US" altLang="zh-CN"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zh-CN" altLang="en-US"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诸门书</a:t>
            </a:r>
            <a:r>
              <a:rPr kumimoji="0" lang="en-US" altLang="zh-CN"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zh-CN" altLang="en-US"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endParaRPr kumimoji="0" lang="en-US" altLang="zh-CN"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0" algn="l" defTabSz="914400" rtl="0" eaLnBrk="1" fontAlgn="base" latinLnBrk="0" hangingPunct="0">
              <a:lnSpc>
                <a:spcPct val="200000"/>
              </a:lnSpc>
              <a:spcBef>
                <a:spcPct val="0"/>
              </a:spcBef>
              <a:spcAft>
                <a:spcPct val="0"/>
              </a:spcAft>
              <a:buClrTx/>
              <a:buSzTx/>
              <a:buFontTx/>
              <a:buNone/>
              <a:tabLst/>
              <a:defRPr/>
            </a:pPr>
            <a:r>
              <a:rPr kumimoji="0" lang="zh-CN" altLang="en-US"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en-US" altLang="zh-CN"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2</a:t>
            </a:r>
            <a:r>
              <a:rPr kumimoji="0" lang="zh-CN" altLang="en-US"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zh-CN" altLang="en-US" sz="2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巴比伦神话</a:t>
            </a:r>
            <a:r>
              <a:rPr kumimoji="0" lang="zh-CN" altLang="en-US"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：以创世神话和洪水神话最为著名。</a:t>
            </a:r>
            <a:endParaRPr kumimoji="0" lang="en-US" altLang="zh-CN"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0" algn="l" defTabSz="914400" rtl="0" eaLnBrk="1" fontAlgn="base" latinLnBrk="0" hangingPunct="0">
              <a:lnSpc>
                <a:spcPct val="200000"/>
              </a:lnSpc>
              <a:spcBef>
                <a:spcPct val="0"/>
              </a:spcBef>
              <a:spcAft>
                <a:spcPct val="0"/>
              </a:spcAft>
              <a:buClrTx/>
              <a:buSzTx/>
              <a:buFontTx/>
              <a:buNone/>
              <a:tabLst/>
              <a:defRPr/>
            </a:pPr>
            <a:r>
              <a:rPr kumimoji="0" lang="zh-CN" altLang="en-US"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en-US" altLang="zh-CN"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3</a:t>
            </a:r>
            <a:r>
              <a:rPr kumimoji="0" lang="zh-CN" altLang="en-US"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zh-CN" altLang="en-US" sz="2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希腊神话</a:t>
            </a:r>
            <a:r>
              <a:rPr kumimoji="0" lang="zh-CN" altLang="en-US"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：主要包括神的故事和英雄传说两大类。</a:t>
            </a:r>
            <a:endParaRPr kumimoji="0" lang="en-US" altLang="zh-CN"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0" algn="l" defTabSz="914400" rtl="0" eaLnBrk="1" fontAlgn="base" latinLnBrk="0" hangingPunct="0">
              <a:lnSpc>
                <a:spcPct val="200000"/>
              </a:lnSpc>
              <a:spcBef>
                <a:spcPct val="0"/>
              </a:spcBef>
              <a:spcAft>
                <a:spcPct val="0"/>
              </a:spcAft>
              <a:buClrTx/>
              <a:buSzTx/>
              <a:buFontTx/>
              <a:buNone/>
              <a:tabLst/>
              <a:defRPr/>
            </a:pPr>
            <a:r>
              <a:rPr kumimoji="0" lang="zh-CN" altLang="en-US"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en-US" altLang="zh-CN"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3</a:t>
            </a:r>
            <a:r>
              <a:rPr kumimoji="0" lang="zh-CN" altLang="en-US"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zh-CN" altLang="en-US" sz="2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北欧神话</a:t>
            </a:r>
            <a:r>
              <a:rPr kumimoji="0" lang="zh-CN" altLang="en-US"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：悲剧的，崇尚力量。</a:t>
            </a:r>
            <a:endParaRPr kumimoji="0" lang="en-US" altLang="zh-CN"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0" algn="l" defTabSz="914400" rtl="0" eaLnBrk="1" fontAlgn="base" latinLnBrk="0" hangingPunct="0">
              <a:lnSpc>
                <a:spcPct val="200000"/>
              </a:lnSpc>
              <a:spcBef>
                <a:spcPct val="0"/>
              </a:spcBef>
              <a:spcAft>
                <a:spcPct val="0"/>
              </a:spcAft>
              <a:buClrTx/>
              <a:buSzTx/>
              <a:buFontTx/>
              <a:buNone/>
              <a:tabLst/>
              <a:defRPr/>
            </a:pPr>
            <a:r>
              <a:rPr kumimoji="0" lang="zh-CN" altLang="en-US"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en-US" altLang="zh-CN"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5</a:t>
            </a:r>
            <a:r>
              <a:rPr kumimoji="0" lang="zh-CN" altLang="en-US"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zh-CN" altLang="en-US" sz="2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美洲神话</a:t>
            </a:r>
            <a:r>
              <a:rPr kumimoji="0" lang="zh-CN" altLang="en-US"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：即土著印第安人的神话。</a:t>
            </a:r>
            <a:endParaRPr kumimoji="0" lang="en-US" altLang="zh-CN"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575945" algn="l" defTabSz="914400" rtl="0" eaLnBrk="1" fontAlgn="base" latinLnBrk="0" hangingPunct="0">
              <a:lnSpc>
                <a:spcPct val="200000"/>
              </a:lnSpc>
              <a:spcBef>
                <a:spcPct val="0"/>
              </a:spcBef>
              <a:spcAft>
                <a:spcPct val="0"/>
              </a:spcAft>
              <a:buClrTx/>
              <a:buSzTx/>
              <a:buFontTx/>
              <a:buNone/>
              <a:tabLst/>
              <a:defRPr/>
            </a:pPr>
            <a:endParaRPr kumimoji="0" lang="en-US" altLang="zh-CN" sz="2200" b="0"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Calibri" panose="020F0502020204030204" charset="0"/>
            </a:endParaRPr>
          </a:p>
        </p:txBody>
      </p:sp>
      <p:sp>
        <p:nvSpPr>
          <p:cNvPr id="5" name="矩形 4"/>
          <p:cNvSpPr/>
          <p:nvPr/>
        </p:nvSpPr>
        <p:spPr>
          <a:xfrm>
            <a:off x="-2808" y="752376"/>
            <a:ext cx="7632054" cy="621773"/>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6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rPr>
              <a:t>18.1.1</a:t>
            </a:r>
            <a:r>
              <a:rPr kumimoji="0" lang="zh-CN" altLang="en-US" sz="26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rPr>
              <a:t>神话</a:t>
            </a:r>
            <a:endParaRPr kumimoji="0" lang="zh-CN" altLang="en-US"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endParaRPr>
          </a:p>
        </p:txBody>
      </p:sp>
      <p:sp>
        <p:nvSpPr>
          <p:cNvPr id="2" name="矩形 1"/>
          <p:cNvSpPr/>
          <p:nvPr/>
        </p:nvSpPr>
        <p:spPr>
          <a:xfrm>
            <a:off x="-2431" y="15013"/>
            <a:ext cx="7632054" cy="737235"/>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8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rPr>
              <a:t>18.1</a:t>
            </a:r>
            <a:r>
              <a:rPr kumimoji="0" lang="zh-CN" altLang="en-US" sz="28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rPr>
              <a:t> 散文</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类</a:t>
            </a:r>
          </a:p>
        </p:txBody>
      </p:sp>
      <p:sp>
        <p:nvSpPr>
          <p:cNvPr id="24" name="五边形 23"/>
          <p:cNvSpPr/>
          <p:nvPr/>
        </p:nvSpPr>
        <p:spPr>
          <a:xfrm flipH="1">
            <a:off x="2960269" y="91742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pic>
        <p:nvPicPr>
          <p:cNvPr id="3" name="图片 2"/>
          <p:cNvPicPr>
            <a:picLocks noChangeAspect="1"/>
          </p:cNvPicPr>
          <p:nvPr/>
        </p:nvPicPr>
        <p:blipFill>
          <a:blip r:embed="rId3"/>
          <a:stretch>
            <a:fillRect/>
          </a:stretch>
        </p:blipFill>
        <p:spPr>
          <a:xfrm>
            <a:off x="8842590" y="0"/>
            <a:ext cx="3349409" cy="1186249"/>
          </a:xfrm>
          <a:prstGeom prst="rect">
            <a:avLst/>
          </a:prstGeom>
        </p:spPr>
      </p:pic>
    </p:spTree>
    <p:custDataLst>
      <p:tags r:id="rId1"/>
    </p:custDataLst>
    <p:extLst>
      <p:ext uri="{BB962C8B-B14F-4D97-AF65-F5344CB8AC3E}">
        <p14:creationId xmlns:p14="http://schemas.microsoft.com/office/powerpoint/2010/main" val="114077488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253365" y="2113255"/>
            <a:ext cx="11734165" cy="2631490"/>
          </a:xfrm>
          <a:prstGeom prst="rect">
            <a:avLst/>
          </a:prstGeom>
          <a:noFill/>
          <a:ln w="9525">
            <a:noFill/>
            <a:miter lim="800000"/>
          </a:ln>
          <a:effectLst/>
        </p:spPr>
        <p:txBody>
          <a:bodyPr vert="horz" wrap="square" lIns="91440" tIns="45720" rIns="91440" bIns="45720" numCol="1" anchor="ctr" anchorCtr="0" compatLnSpc="1">
            <a:spAutoFit/>
          </a:bodyPr>
          <a:lstStyle/>
          <a:p>
            <a:pPr marL="342900" marR="0" lvl="0" indent="-342900" algn="l" defTabSz="914400" rtl="0" eaLnBrk="1" fontAlgn="base" latinLnBrk="0" hangingPunct="0">
              <a:lnSpc>
                <a:spcPct val="150000"/>
              </a:lnSpc>
              <a:spcBef>
                <a:spcPct val="0"/>
              </a:spcBef>
              <a:spcAft>
                <a:spcPct val="0"/>
              </a:spcAft>
              <a:buClrTx/>
              <a:buSzTx/>
              <a:buFont typeface="Wingdings" panose="05000000000000000000" charset="0"/>
              <a:buChar char=""/>
              <a:tabLst/>
              <a:defRPr/>
            </a:pPr>
            <a:r>
              <a:rPr kumimoji="0" lang="en-US" altLang="zh-CN" sz="220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1. </a:t>
            </a:r>
            <a:r>
              <a:rPr kumimoji="0" lang="zh-CN" altLang="en-US" sz="220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印度最著名的三部故事集：</a:t>
            </a:r>
            <a:endParaRPr kumimoji="0" lang="en-US" altLang="zh-CN" sz="220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0" algn="l" defTabSz="914400" rtl="0" eaLnBrk="1" fontAlgn="base" latinLnBrk="0" hangingPunct="0">
              <a:lnSpc>
                <a:spcPct val="150000"/>
              </a:lnSpc>
              <a:spcBef>
                <a:spcPct val="0"/>
              </a:spcBef>
              <a:spcAft>
                <a:spcPct val="0"/>
              </a:spcAft>
              <a:buClrTx/>
              <a:buSzTx/>
              <a:buFontTx/>
              <a:buNone/>
              <a:tabLst/>
              <a:defRPr/>
            </a:pPr>
            <a:r>
              <a:rPr kumimoji="0" lang="en-US" altLang="zh-CN" sz="220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（1）</a:t>
            </a:r>
            <a:r>
              <a:rPr kumimoji="0" lang="en-US" altLang="zh-CN" sz="22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《故事海》</a:t>
            </a:r>
            <a:r>
              <a:rPr kumimoji="0" lang="zh-CN" altLang="en-US" sz="220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zh-CN" altLang="en-US" sz="22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印度古代故事大全</a:t>
            </a:r>
            <a:r>
              <a:rPr kumimoji="0" lang="zh-CN" altLang="en-US" sz="220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”，英国学者基思认为是 “</a:t>
            </a:r>
            <a:r>
              <a:rPr kumimoji="0" lang="zh-CN" altLang="en-US" sz="22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一部中产阶级的史诗</a:t>
            </a:r>
            <a:r>
              <a:rPr kumimoji="0" lang="zh-CN" altLang="en-US" sz="220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p>
          <a:p>
            <a:pPr marL="0" marR="0" lvl="0" indent="0" algn="l" defTabSz="914400" rtl="0" eaLnBrk="1" fontAlgn="base" latinLnBrk="0" hangingPunct="0">
              <a:lnSpc>
                <a:spcPct val="150000"/>
              </a:lnSpc>
              <a:spcBef>
                <a:spcPct val="0"/>
              </a:spcBef>
              <a:spcAft>
                <a:spcPct val="0"/>
              </a:spcAft>
              <a:buClrTx/>
              <a:buSzTx/>
              <a:buFontTx/>
              <a:buNone/>
              <a:tabLst/>
              <a:defRPr/>
            </a:pPr>
            <a:r>
              <a:rPr kumimoji="0" lang="en-US" altLang="zh-CN" sz="220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Wingdings" panose="05000000000000000000" charset="0"/>
              </a:rPr>
              <a:t></a:t>
            </a:r>
            <a:r>
              <a:rPr kumimoji="0" lang="en-US" altLang="zh-CN" sz="220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是写于11世纪的印度最著名的三部故事集之一，堪称“印度古代故事大全”。</a:t>
            </a:r>
          </a:p>
          <a:p>
            <a:pPr marL="0" marR="0" lvl="0" indent="0" algn="l" defTabSz="914400" rtl="0" eaLnBrk="1" fontAlgn="base" latinLnBrk="0" hangingPunct="0">
              <a:lnSpc>
                <a:spcPct val="150000"/>
              </a:lnSpc>
              <a:spcBef>
                <a:spcPct val="0"/>
              </a:spcBef>
              <a:spcAft>
                <a:spcPct val="0"/>
              </a:spcAft>
              <a:buClrTx/>
              <a:buSzTx/>
              <a:buFontTx/>
              <a:buNone/>
              <a:tabLst/>
              <a:defRPr/>
            </a:pPr>
            <a:r>
              <a:rPr kumimoji="0" lang="en-US" altLang="zh-CN" sz="220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Wingdings" panose="05000000000000000000" charset="0"/>
              </a:rPr>
              <a:t></a:t>
            </a:r>
            <a:r>
              <a:rPr kumimoji="0" lang="en-US" altLang="zh-CN" sz="22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《故事海》</a:t>
            </a:r>
            <a:r>
              <a:rPr kumimoji="0" lang="en-US" altLang="zh-CN" sz="220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采用印度传统的</a:t>
            </a:r>
            <a:r>
              <a:rPr kumimoji="0" lang="en-US" altLang="zh-CN" sz="2200" i="0" u="sng"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故事套故事的框架式</a:t>
            </a:r>
            <a:r>
              <a:rPr kumimoji="0" lang="en-US" altLang="zh-CN" sz="220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叙事结构，以世俗故事为主，充分反映了印度商业发达时代的商人和市民意识</a:t>
            </a:r>
            <a:r>
              <a:rPr kumimoji="0" lang="en-US" altLang="zh-CN" sz="220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endParaRPr kumimoji="0" lang="zh-CN" altLang="en-US" sz="220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p:txBody>
      </p:sp>
      <p:sp>
        <p:nvSpPr>
          <p:cNvPr id="5" name="矩形 4"/>
          <p:cNvSpPr/>
          <p:nvPr/>
        </p:nvSpPr>
        <p:spPr>
          <a:xfrm>
            <a:off x="143495" y="738639"/>
            <a:ext cx="7632054" cy="691515"/>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6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rPr>
              <a:t>18.1.2</a:t>
            </a:r>
            <a:r>
              <a:rPr kumimoji="0" lang="zh-CN" altLang="en-US" sz="26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rPr>
              <a:t>民间</a:t>
            </a:r>
            <a:r>
              <a:rPr kumimoji="0" lang="zh-CN" altLang="en-US"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故事</a:t>
            </a:r>
          </a:p>
        </p:txBody>
      </p:sp>
      <p:sp>
        <p:nvSpPr>
          <p:cNvPr id="24" name="五边形 23"/>
          <p:cNvSpPr/>
          <p:nvPr/>
        </p:nvSpPr>
        <p:spPr>
          <a:xfrm flipH="1">
            <a:off x="3600349" y="73835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smtClean="0">
                <a:solidFill>
                  <a:prstClr val="white"/>
                </a:solidFill>
                <a:latin typeface="微软雅黑" panose="020B0503020204020204" charset="-122"/>
                <a:ea typeface="微软雅黑" panose="020B0503020204020204" charset="-122"/>
              </a:rPr>
              <a:t>名词</a:t>
            </a:r>
            <a:r>
              <a:rPr kumimoji="0" lang="zh-CN" altLang="en-US" sz="2400" b="1" i="0" u="none" strike="noStrike" kern="1200" cap="none" spc="0" normalizeH="0" baseline="0" noProof="0" dirty="0" smtClean="0">
                <a:ln>
                  <a:noFill/>
                </a:ln>
                <a:solidFill>
                  <a:prstClr val="white"/>
                </a:solidFill>
                <a:effectLst/>
                <a:uLnTx/>
                <a:uFillTx/>
                <a:latin typeface="微软雅黑" panose="020B0503020204020204" charset="-122"/>
                <a:ea typeface="微软雅黑" panose="020B0503020204020204" charset="-122"/>
                <a:cs typeface="+mn-cs"/>
              </a:rPr>
              <a:t>解释</a:t>
            </a:r>
            <a:endParaRPr kumimoji="0" lang="zh-CN"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2431" y="-81507"/>
            <a:ext cx="7632054" cy="737235"/>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8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rPr>
              <a:t>18.1</a:t>
            </a:r>
            <a:r>
              <a:rPr kumimoji="0" lang="zh-CN" altLang="en-US" sz="28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rPr>
              <a:t> 散文</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类</a:t>
            </a:r>
          </a:p>
        </p:txBody>
      </p:sp>
      <p:pic>
        <p:nvPicPr>
          <p:cNvPr id="6" name="图片 5"/>
          <p:cNvPicPr>
            <a:picLocks noChangeAspect="1"/>
          </p:cNvPicPr>
          <p:nvPr/>
        </p:nvPicPr>
        <p:blipFill>
          <a:blip r:embed="rId3"/>
          <a:stretch>
            <a:fillRect/>
          </a:stretch>
        </p:blipFill>
        <p:spPr>
          <a:xfrm>
            <a:off x="8842590" y="0"/>
            <a:ext cx="3349409" cy="1186249"/>
          </a:xfrm>
          <a:prstGeom prst="rect">
            <a:avLst/>
          </a:prstGeom>
        </p:spPr>
      </p:pic>
    </p:spTree>
    <p:custDataLst>
      <p:tags r:id="rId1"/>
    </p:custDataLst>
    <p:extLst>
      <p:ext uri="{BB962C8B-B14F-4D97-AF65-F5344CB8AC3E}">
        <p14:creationId xmlns:p14="http://schemas.microsoft.com/office/powerpoint/2010/main" val="31845279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五边形 22"/>
          <p:cNvSpPr/>
          <p:nvPr/>
        </p:nvSpPr>
        <p:spPr>
          <a:xfrm flipH="1">
            <a:off x="4946840" y="460941"/>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简答</a:t>
            </a:r>
          </a:p>
        </p:txBody>
      </p:sp>
      <p:sp>
        <p:nvSpPr>
          <p:cNvPr id="4" name="文本框 3"/>
          <p:cNvSpPr txBox="1"/>
          <p:nvPr/>
        </p:nvSpPr>
        <p:spPr>
          <a:xfrm>
            <a:off x="413892" y="1929322"/>
            <a:ext cx="9065895" cy="2308324"/>
          </a:xfrm>
          <a:prstGeom prst="rect">
            <a:avLst/>
          </a:prstGeom>
          <a:noFill/>
        </p:spPr>
        <p:txBody>
          <a:bodyPr wrap="square" rtlCol="0" anchor="t">
            <a:spAutoFit/>
          </a:bodyPr>
          <a:lstStyle/>
          <a:p>
            <a:pPr marL="285750" lvl="0" indent="-285750">
              <a:lnSpc>
                <a:spcPct val="150000"/>
              </a:lnSpc>
              <a:buFont typeface="Wingdings" panose="05000000000000000000" charset="0"/>
              <a:buChar char=""/>
              <a:defRPr/>
            </a:pPr>
            <a:endParaRPr lang="zh-CN" altLang="en-US" sz="2400" b="1" dirty="0">
              <a:solidFill>
                <a:srgbClr val="0070C0"/>
              </a:solidFill>
              <a:latin typeface="微软雅黑" panose="020B0503020204020204" charset="-122"/>
              <a:ea typeface="微软雅黑" panose="020B0503020204020204" charset="-122"/>
            </a:endParaRPr>
          </a:p>
          <a:p>
            <a:pPr marL="457200" lvl="0" indent="-457200">
              <a:lnSpc>
                <a:spcPct val="150000"/>
              </a:lnSpc>
              <a:buAutoNum type="arabicPeriod"/>
              <a:defRPr/>
            </a:pPr>
            <a:r>
              <a:rPr lang="zh-CN" altLang="en-US" sz="2400" dirty="0" smtClean="0">
                <a:solidFill>
                  <a:prstClr val="black"/>
                </a:solidFill>
                <a:latin typeface="微软雅黑" panose="020B0503020204020204" charset="-122"/>
                <a:ea typeface="微软雅黑" panose="020B0503020204020204" charset="-122"/>
              </a:rPr>
              <a:t>充分</a:t>
            </a:r>
            <a:r>
              <a:rPr lang="zh-CN" altLang="en-US" sz="2400" dirty="0">
                <a:solidFill>
                  <a:prstClr val="black"/>
                </a:solidFill>
                <a:latin typeface="微软雅黑" panose="020B0503020204020204" charset="-122"/>
                <a:ea typeface="微软雅黑" panose="020B0503020204020204" charset="-122"/>
              </a:rPr>
              <a:t>注意民间文学的</a:t>
            </a:r>
            <a:r>
              <a:rPr lang="zh-CN" altLang="en-US" sz="2400" dirty="0">
                <a:solidFill>
                  <a:srgbClr val="FF0000"/>
                </a:solidFill>
                <a:latin typeface="微软雅黑" panose="020B0503020204020204" charset="-122"/>
                <a:ea typeface="微软雅黑" panose="020B0503020204020204" charset="-122"/>
              </a:rPr>
              <a:t>特殊</a:t>
            </a:r>
            <a:r>
              <a:rPr lang="zh-CN" altLang="en-US" sz="2400" dirty="0" smtClean="0">
                <a:solidFill>
                  <a:srgbClr val="FF0000"/>
                </a:solidFill>
                <a:latin typeface="微软雅黑" panose="020B0503020204020204" charset="-122"/>
                <a:ea typeface="微软雅黑" panose="020B0503020204020204" charset="-122"/>
              </a:rPr>
              <a:t>性质</a:t>
            </a:r>
            <a:r>
              <a:rPr lang="zh-CN" altLang="en-US" sz="2400" dirty="0" smtClean="0">
                <a:solidFill>
                  <a:prstClr val="black"/>
                </a:solidFill>
                <a:latin typeface="微软雅黑" panose="020B0503020204020204" charset="-122"/>
                <a:ea typeface="微软雅黑" panose="020B0503020204020204" charset="-122"/>
              </a:rPr>
              <a:t>；</a:t>
            </a:r>
            <a:endParaRPr lang="en-US" altLang="zh-CN" sz="2400" dirty="0" smtClean="0">
              <a:solidFill>
                <a:prstClr val="black"/>
              </a:solidFill>
              <a:latin typeface="微软雅黑" panose="020B0503020204020204" charset="-122"/>
              <a:ea typeface="微软雅黑" panose="020B0503020204020204" charset="-122"/>
            </a:endParaRPr>
          </a:p>
          <a:p>
            <a:pPr marL="457200" lvl="0" indent="-457200">
              <a:lnSpc>
                <a:spcPct val="150000"/>
              </a:lnSpc>
              <a:buAutoNum type="arabicPeriod"/>
              <a:defRPr/>
            </a:pPr>
            <a:endParaRPr lang="zh-CN" altLang="en-US" sz="2400" dirty="0">
              <a:solidFill>
                <a:prstClr val="black"/>
              </a:solidFill>
              <a:latin typeface="微软雅黑" panose="020B0503020204020204" charset="-122"/>
              <a:ea typeface="微软雅黑" panose="020B0503020204020204" charset="-122"/>
            </a:endParaRPr>
          </a:p>
          <a:p>
            <a:pPr lvl="0">
              <a:lnSpc>
                <a:spcPct val="150000"/>
              </a:lnSpc>
              <a:defRPr/>
            </a:pPr>
            <a:r>
              <a:rPr lang="en-US" altLang="zh-CN" sz="2400" dirty="0">
                <a:solidFill>
                  <a:prstClr val="black"/>
                </a:solidFill>
                <a:latin typeface="微软雅黑" panose="020B0503020204020204" charset="-122"/>
                <a:ea typeface="微软雅黑" panose="020B0503020204020204" charset="-122"/>
              </a:rPr>
              <a:t>2. </a:t>
            </a:r>
            <a:r>
              <a:rPr lang="zh-CN" altLang="en-US" sz="2400" dirty="0">
                <a:solidFill>
                  <a:srgbClr val="FF0000"/>
                </a:solidFill>
                <a:latin typeface="微软雅黑" panose="020B0503020204020204" charset="-122"/>
                <a:ea typeface="微软雅黑" panose="020B0503020204020204" charset="-122"/>
              </a:rPr>
              <a:t>鉴赏与研究</a:t>
            </a:r>
            <a:r>
              <a:rPr lang="zh-CN" altLang="en-US" sz="2400" dirty="0">
                <a:solidFill>
                  <a:prstClr val="black"/>
                </a:solidFill>
                <a:latin typeface="微软雅黑" panose="020B0503020204020204" charset="-122"/>
                <a:ea typeface="微软雅黑" panose="020B0503020204020204" charset="-122"/>
              </a:rPr>
              <a:t>的不同</a:t>
            </a:r>
            <a:r>
              <a:rPr lang="zh-CN" altLang="en-US" sz="2400" dirty="0" smtClean="0">
                <a:solidFill>
                  <a:prstClr val="black"/>
                </a:solidFill>
                <a:latin typeface="微软雅黑" panose="020B0503020204020204" charset="-122"/>
                <a:ea typeface="微软雅黑" panose="020B0503020204020204" charset="-122"/>
              </a:rPr>
              <a:t>要求；</a:t>
            </a:r>
            <a:endParaRPr lang="zh-CN" altLang="en-US" sz="2400" dirty="0">
              <a:solidFill>
                <a:prstClr val="black"/>
              </a:solidFill>
              <a:latin typeface="微软雅黑" panose="020B0503020204020204" charset="-122"/>
              <a:ea typeface="微软雅黑" panose="020B0503020204020204" charset="-122"/>
            </a:endParaRPr>
          </a:p>
        </p:txBody>
      </p:sp>
      <p:sp>
        <p:nvSpPr>
          <p:cNvPr id="24" name="五边形 23"/>
          <p:cNvSpPr/>
          <p:nvPr/>
        </p:nvSpPr>
        <p:spPr>
          <a:xfrm flipH="1">
            <a:off x="6738050" y="460941"/>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prstClr val="white"/>
                </a:solidFill>
                <a:effectLst/>
                <a:uLnTx/>
                <a:uFillTx/>
                <a:latin typeface="微软雅黑" panose="020B0503020204020204" charset="-122"/>
                <a:ea typeface="微软雅黑" panose="020B0503020204020204" charset="-122"/>
                <a:cs typeface="+mn-cs"/>
              </a:rPr>
              <a:t>了解</a:t>
            </a:r>
            <a:endParaRPr kumimoji="0" lang="zh-CN"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7" name="文本框 6"/>
          <p:cNvSpPr txBox="1"/>
          <p:nvPr/>
        </p:nvSpPr>
        <p:spPr>
          <a:xfrm>
            <a:off x="389509" y="1369383"/>
            <a:ext cx="6869430" cy="461665"/>
          </a:xfrm>
          <a:prstGeom prst="rect">
            <a:avLst/>
          </a:prstGeom>
          <a:noFill/>
        </p:spPr>
        <p:txBody>
          <a:bodyPr wrap="square" rtlCol="0">
            <a:spAutoFit/>
          </a:bodyPr>
          <a:lstStyle/>
          <a:p>
            <a:pPr lvl="0">
              <a:defRPr/>
            </a:pPr>
            <a:r>
              <a:rPr kumimoji="0" lang="en-US" altLang="zh-CN" sz="24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mn-cs"/>
              </a:rPr>
              <a:t>16.1.2</a:t>
            </a:r>
            <a:r>
              <a:rPr lang="zh-CN" altLang="en-US" sz="2400" b="1" dirty="0" smtClean="0">
                <a:solidFill>
                  <a:srgbClr val="0070C0"/>
                </a:solidFill>
                <a:latin typeface="微软雅黑" panose="020B0503020204020204" charset="-122"/>
                <a:ea typeface="微软雅黑" panose="020B0503020204020204" charset="-122"/>
              </a:rPr>
              <a:t>怎样</a:t>
            </a:r>
            <a:r>
              <a:rPr lang="zh-CN" altLang="en-US" sz="2400" b="1" dirty="0">
                <a:solidFill>
                  <a:srgbClr val="0070C0"/>
                </a:solidFill>
                <a:latin typeface="微软雅黑" panose="020B0503020204020204" charset="-122"/>
                <a:ea typeface="微软雅黑" panose="020B0503020204020204" charset="-122"/>
              </a:rPr>
              <a:t>鉴赏民间文学（灵活运用）</a:t>
            </a:r>
          </a:p>
        </p:txBody>
      </p:sp>
      <p:sp>
        <p:nvSpPr>
          <p:cNvPr id="8" name="文本框 7"/>
          <p:cNvSpPr txBox="1"/>
          <p:nvPr/>
        </p:nvSpPr>
        <p:spPr>
          <a:xfrm>
            <a:off x="389509" y="482196"/>
            <a:ext cx="686943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mn-cs"/>
              </a:rPr>
              <a:t>16.1</a:t>
            </a:r>
            <a:r>
              <a:rPr kumimoji="0" lang="zh-CN" altLang="en-US" sz="2800" b="1" i="0" u="none" strike="noStrike" kern="1200" cap="none" spc="0" normalizeH="0" noProof="0" dirty="0" smtClean="0">
                <a:ln>
                  <a:noFill/>
                </a:ln>
                <a:solidFill>
                  <a:srgbClr val="0070C0"/>
                </a:solidFill>
                <a:effectLst/>
                <a:uLnTx/>
                <a:uFillTx/>
                <a:latin typeface="微软雅黑" panose="020B0503020204020204" charset="-122"/>
                <a:ea typeface="微软雅黑" panose="020B0503020204020204" charset="-122"/>
                <a:cs typeface="+mn-cs"/>
              </a:rPr>
              <a:t>    民间文学的</a:t>
            </a:r>
            <a:r>
              <a:rPr kumimoji="0" lang="zh-CN" altLang="en-US" sz="28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mn-cs"/>
              </a:rPr>
              <a:t>鉴赏</a:t>
            </a:r>
            <a:endPar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endParaRPr>
          </a:p>
        </p:txBody>
      </p:sp>
      <p:pic>
        <p:nvPicPr>
          <p:cNvPr id="9" name="图片 8"/>
          <p:cNvPicPr>
            <a:picLocks noChangeAspect="1"/>
          </p:cNvPicPr>
          <p:nvPr/>
        </p:nvPicPr>
        <p:blipFill>
          <a:blip r:embed="rId3"/>
          <a:stretch>
            <a:fillRect/>
          </a:stretch>
        </p:blipFill>
        <p:spPr>
          <a:xfrm>
            <a:off x="9022448" y="0"/>
            <a:ext cx="3169552" cy="1564105"/>
          </a:xfrm>
          <a:prstGeom prst="rect">
            <a:avLst/>
          </a:prstGeom>
        </p:spPr>
      </p:pic>
    </p:spTree>
    <p:custDataLst>
      <p:tags r:id="rId1"/>
    </p:custDataLst>
    <p:extLst>
      <p:ext uri="{BB962C8B-B14F-4D97-AF65-F5344CB8AC3E}">
        <p14:creationId xmlns:p14="http://schemas.microsoft.com/office/powerpoint/2010/main" val="40441388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457835" y="2403870"/>
            <a:ext cx="11734165" cy="1344407"/>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0">
              <a:lnSpc>
                <a:spcPct val="200000"/>
              </a:lnSpc>
              <a:spcBef>
                <a:spcPct val="0"/>
              </a:spcBef>
              <a:spcAft>
                <a:spcPct val="0"/>
              </a:spcAft>
              <a:buClrTx/>
              <a:buSzTx/>
              <a:buFontTx/>
              <a:buNone/>
              <a:tabLst/>
              <a:defRPr/>
            </a:pPr>
            <a:r>
              <a:rPr kumimoji="0" lang="zh-CN" altLang="en-US" sz="22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en-US" altLang="zh-CN"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2</a:t>
            </a:r>
            <a:r>
              <a:rPr kumimoji="0" lang="zh-CN" altLang="en-US"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en-US" altLang="zh-CN"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zh-CN" altLang="en-US"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五卷书</a:t>
            </a:r>
            <a:r>
              <a:rPr kumimoji="0" lang="en-US" altLang="zh-CN"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zh-CN" altLang="en-US"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：印度古代民间寓言、童话集子。</a:t>
            </a:r>
          </a:p>
          <a:p>
            <a:pPr marL="0" marR="0" lvl="0" indent="0" algn="l" defTabSz="914400" rtl="0" eaLnBrk="1" fontAlgn="base" latinLnBrk="0" hangingPunct="0">
              <a:lnSpc>
                <a:spcPct val="200000"/>
              </a:lnSpc>
              <a:spcBef>
                <a:spcPct val="0"/>
              </a:spcBef>
              <a:spcAft>
                <a:spcPct val="0"/>
              </a:spcAft>
              <a:buClrTx/>
              <a:buSzTx/>
              <a:buFontTx/>
              <a:buNone/>
              <a:tabLst/>
              <a:defRPr/>
            </a:pPr>
            <a:r>
              <a:rPr kumimoji="0" lang="zh-CN" altLang="en-US"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en-US" altLang="zh-CN"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3</a:t>
            </a:r>
            <a:r>
              <a:rPr kumimoji="0" lang="zh-CN" altLang="en-US"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en-US" altLang="zh-CN"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zh-CN" altLang="en-US"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佛本生故事</a:t>
            </a:r>
            <a:r>
              <a:rPr kumimoji="0" lang="en-US" altLang="zh-CN"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zh-CN" altLang="en-US"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：意思是释迦牟尼如来佛前生的故事，佛教用来宣传教义。</a:t>
            </a:r>
            <a:endParaRPr kumimoji="0" lang="en-US" altLang="zh-CN"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p:txBody>
      </p:sp>
      <p:sp>
        <p:nvSpPr>
          <p:cNvPr id="5" name="矩形 4"/>
          <p:cNvSpPr/>
          <p:nvPr/>
        </p:nvSpPr>
        <p:spPr>
          <a:xfrm>
            <a:off x="143495" y="738639"/>
            <a:ext cx="7632054" cy="691515"/>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6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rPr>
              <a:t>18.1.2</a:t>
            </a:r>
            <a:r>
              <a:rPr kumimoji="0" lang="zh-CN" altLang="en-US" sz="26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rPr>
              <a:t>民间</a:t>
            </a:r>
            <a:r>
              <a:rPr kumimoji="0" lang="zh-CN" altLang="en-US"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故事</a:t>
            </a:r>
          </a:p>
        </p:txBody>
      </p:sp>
      <p:sp>
        <p:nvSpPr>
          <p:cNvPr id="24" name="五边形 23"/>
          <p:cNvSpPr/>
          <p:nvPr/>
        </p:nvSpPr>
        <p:spPr>
          <a:xfrm flipH="1">
            <a:off x="3600349" y="73835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sp>
        <p:nvSpPr>
          <p:cNvPr id="2" name="矩形 1"/>
          <p:cNvSpPr/>
          <p:nvPr/>
        </p:nvSpPr>
        <p:spPr>
          <a:xfrm>
            <a:off x="-2431" y="-81507"/>
            <a:ext cx="7632054" cy="737235"/>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8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rPr>
              <a:t>18.1</a:t>
            </a:r>
            <a:r>
              <a:rPr kumimoji="0" lang="zh-CN" altLang="en-US" sz="28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rPr>
              <a:t> 散文</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类</a:t>
            </a:r>
          </a:p>
        </p:txBody>
      </p:sp>
      <p:pic>
        <p:nvPicPr>
          <p:cNvPr id="6" name="图片 5"/>
          <p:cNvPicPr>
            <a:picLocks noChangeAspect="1"/>
          </p:cNvPicPr>
          <p:nvPr/>
        </p:nvPicPr>
        <p:blipFill>
          <a:blip r:embed="rId3"/>
          <a:stretch>
            <a:fillRect/>
          </a:stretch>
        </p:blipFill>
        <p:spPr>
          <a:xfrm>
            <a:off x="8842590" y="0"/>
            <a:ext cx="3349409" cy="1186249"/>
          </a:xfrm>
          <a:prstGeom prst="rect">
            <a:avLst/>
          </a:prstGeom>
        </p:spPr>
      </p:pic>
    </p:spTree>
    <p:custDataLst>
      <p:tags r:id="rId1"/>
    </p:custDataLst>
    <p:extLst>
      <p:ext uri="{BB962C8B-B14F-4D97-AF65-F5344CB8AC3E}">
        <p14:creationId xmlns:p14="http://schemas.microsoft.com/office/powerpoint/2010/main" val="95877026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5555" y="518294"/>
            <a:ext cx="7632054" cy="691515"/>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lang="en-US" altLang="zh-CN" sz="2600" b="1" dirty="0" smtClean="0">
                <a:solidFill>
                  <a:srgbClr val="0070C0"/>
                </a:solidFill>
                <a:latin typeface="微软雅黑" panose="020B0503020204020204" charset="-122"/>
                <a:ea typeface="微软雅黑" panose="020B0503020204020204" charset="-122"/>
                <a:cs typeface="Calibri" panose="020F0502020204030204" charset="0"/>
              </a:rPr>
              <a:t>18.1.2</a:t>
            </a:r>
            <a:r>
              <a:rPr kumimoji="0" lang="zh-CN" altLang="en-US" sz="26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rPr>
              <a:t>民间</a:t>
            </a:r>
            <a:r>
              <a:rPr kumimoji="0" lang="zh-CN" altLang="en-US"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故事</a:t>
            </a:r>
          </a:p>
        </p:txBody>
      </p:sp>
      <p:sp>
        <p:nvSpPr>
          <p:cNvPr id="24" name="五边形 23"/>
          <p:cNvSpPr/>
          <p:nvPr/>
        </p:nvSpPr>
        <p:spPr>
          <a:xfrm flipH="1">
            <a:off x="3682899" y="38148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sp>
        <p:nvSpPr>
          <p:cNvPr id="2" name="矩形 1"/>
          <p:cNvSpPr/>
          <p:nvPr/>
        </p:nvSpPr>
        <p:spPr>
          <a:xfrm>
            <a:off x="-3066" y="-122782"/>
            <a:ext cx="7632054" cy="737235"/>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8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rPr>
              <a:t>18.1</a:t>
            </a:r>
            <a:r>
              <a:rPr kumimoji="0" lang="zh-CN" altLang="en-US" sz="2800" b="1" i="0" u="none" strike="noStrike" kern="1200" cap="none" spc="0" normalizeH="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rPr>
              <a:t> </a:t>
            </a:r>
            <a:r>
              <a:rPr kumimoji="0" lang="zh-CN" altLang="en-US" sz="28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rPr>
              <a:t>散文</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类</a:t>
            </a:r>
          </a:p>
        </p:txBody>
      </p:sp>
      <p:sp>
        <p:nvSpPr>
          <p:cNvPr id="3" name="Rectangle 1"/>
          <p:cNvSpPr>
            <a:spLocks noChangeArrowheads="1"/>
          </p:cNvSpPr>
          <p:nvPr/>
        </p:nvSpPr>
        <p:spPr bwMode="auto">
          <a:xfrm>
            <a:off x="393700" y="1074420"/>
            <a:ext cx="11194415" cy="212280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0">
              <a:lnSpc>
                <a:spcPct val="150000"/>
              </a:lnSpc>
              <a:spcBef>
                <a:spcPct val="0"/>
              </a:spcBef>
              <a:spcAft>
                <a:spcPct val="0"/>
              </a:spcAft>
              <a:buClrTx/>
              <a:buSzTx/>
              <a:buFontTx/>
              <a:buNone/>
              <a:tabLst/>
              <a:defRPr/>
            </a:pPr>
            <a:r>
              <a:rPr kumimoji="0" lang="zh-CN" altLang="en-US" sz="2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en-US" altLang="zh-CN" sz="2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2</a:t>
            </a:r>
            <a:r>
              <a:rPr kumimoji="0" lang="zh-CN" altLang="en-US" sz="2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）阿拉伯</a:t>
            </a:r>
            <a:r>
              <a:rPr kumimoji="0" lang="zh-CN" altLang="en-US"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：民间故事集</a:t>
            </a:r>
            <a:r>
              <a:rPr kumimoji="0" lang="en-US" altLang="zh-CN" sz="22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a:t>
            </a:r>
            <a:r>
              <a:rPr kumimoji="0" lang="zh-CN" altLang="en-US" sz="22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一千零一夜</a:t>
            </a:r>
            <a:r>
              <a:rPr kumimoji="0" lang="en-US" altLang="zh-CN" sz="22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a:t>
            </a:r>
            <a:r>
              <a:rPr kumimoji="0" lang="zh-CN" altLang="en-US"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en-US" altLang="zh-CN"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zh-CN" altLang="en-US"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天方夜谭</a:t>
            </a:r>
            <a:r>
              <a:rPr kumimoji="0" lang="en-US" altLang="zh-CN"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zh-CN" altLang="en-US"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endParaRPr kumimoji="0" lang="en-US" altLang="zh-CN"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575945" algn="l" defTabSz="914400" rtl="0" eaLnBrk="1" fontAlgn="base" latinLnBrk="0" hangingPunct="0">
              <a:lnSpc>
                <a:spcPct val="150000"/>
              </a:lnSpc>
              <a:spcBef>
                <a:spcPct val="0"/>
              </a:spcBef>
              <a:spcAft>
                <a:spcPct val="0"/>
              </a:spcAft>
              <a:buClrTx/>
              <a:buSzTx/>
              <a:buFontTx/>
              <a:buNone/>
              <a:tabLst/>
              <a:defRPr/>
            </a:pPr>
            <a:r>
              <a:rPr kumimoji="0" lang="zh-CN" altLang="en-US" sz="22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揭露封建统治者穷奢极欲的生活方式以及他们的贪婪与罪恶。</a:t>
            </a:r>
            <a:endParaRPr kumimoji="0" lang="en-US" altLang="zh-CN" sz="22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endParaRPr>
          </a:p>
          <a:p>
            <a:pPr marL="0" marR="0" lvl="0" indent="0" algn="l" defTabSz="914400" rtl="0" eaLnBrk="1" fontAlgn="base" latinLnBrk="0" hangingPunct="0">
              <a:lnSpc>
                <a:spcPct val="150000"/>
              </a:lnSpc>
              <a:spcBef>
                <a:spcPct val="0"/>
              </a:spcBef>
              <a:spcAft>
                <a:spcPct val="0"/>
              </a:spcAft>
              <a:buClrTx/>
              <a:buSzTx/>
              <a:buFontTx/>
              <a:buNone/>
              <a:tabLst/>
              <a:defRPr/>
            </a:pPr>
            <a:r>
              <a:rPr kumimoji="0" lang="zh-CN" altLang="en-US" sz="2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en-US" altLang="zh-CN" sz="2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3</a:t>
            </a:r>
            <a:r>
              <a:rPr kumimoji="0" lang="zh-CN" altLang="en-US" sz="2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）意大利童话</a:t>
            </a:r>
            <a:endParaRPr kumimoji="0" lang="en-US" altLang="zh-CN" sz="2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en-US" altLang="zh-CN" sz="22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a:t>
            </a:r>
            <a:r>
              <a:rPr kumimoji="0" lang="zh-CN" altLang="en-US" sz="22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西西里童话和民间故事集</a:t>
            </a:r>
            <a:r>
              <a:rPr kumimoji="0" lang="en-US" altLang="zh-CN" sz="22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a:t>
            </a:r>
            <a:r>
              <a:rPr kumimoji="0" lang="zh-CN" altLang="en-US" sz="22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a:t>
            </a:r>
            <a:r>
              <a:rPr kumimoji="0" lang="en-US" altLang="zh-CN" sz="22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a:t>
            </a:r>
            <a:r>
              <a:rPr kumimoji="0" lang="zh-CN" altLang="en-US" sz="22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蒙塔尔民间故事六十篇</a:t>
            </a:r>
            <a:r>
              <a:rPr kumimoji="0" lang="en-US" altLang="zh-CN" sz="22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a:t>
            </a:r>
            <a:r>
              <a:rPr kumimoji="0" lang="zh-CN" altLang="en-US" sz="2200" b="0"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Calibri" panose="020F0502020204030204" charset="0"/>
              </a:rPr>
              <a:t>。</a:t>
            </a:r>
            <a:endParaRPr kumimoji="0" lang="en-US" altLang="zh-CN" sz="2200" b="0"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Calibri" panose="020F0502020204030204" charset="0"/>
            </a:endParaRPr>
          </a:p>
        </p:txBody>
      </p:sp>
      <p:sp>
        <p:nvSpPr>
          <p:cNvPr id="6" name="Rectangle 1"/>
          <p:cNvSpPr>
            <a:spLocks noChangeArrowheads="1"/>
          </p:cNvSpPr>
          <p:nvPr/>
        </p:nvSpPr>
        <p:spPr bwMode="auto">
          <a:xfrm>
            <a:off x="393700" y="3051810"/>
            <a:ext cx="11194415" cy="313817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0">
              <a:lnSpc>
                <a:spcPct val="150000"/>
              </a:lnSpc>
              <a:spcBef>
                <a:spcPct val="0"/>
              </a:spcBef>
              <a:spcAft>
                <a:spcPct val="0"/>
              </a:spcAft>
              <a:buClrTx/>
              <a:buSzTx/>
              <a:buFontTx/>
              <a:buNone/>
              <a:tabLst/>
              <a:defRPr/>
            </a:pPr>
            <a:r>
              <a:rPr kumimoji="0" lang="zh-CN" altLang="en-US" sz="2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en-US" altLang="zh-CN" sz="2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4</a:t>
            </a:r>
            <a:r>
              <a:rPr kumimoji="0" lang="zh-CN" altLang="en-US" sz="2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）古希腊</a:t>
            </a:r>
            <a:r>
              <a:rPr kumimoji="0" lang="zh-CN" altLang="en-US"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en-US" altLang="zh-CN" sz="22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a:t>
            </a:r>
            <a:r>
              <a:rPr kumimoji="0" lang="zh-CN" altLang="en-US" sz="22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伊索寓言</a:t>
            </a:r>
            <a:r>
              <a:rPr kumimoji="0" lang="en-US" altLang="zh-CN" sz="22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a:t>
            </a:r>
          </a:p>
          <a:p>
            <a:pPr marL="0" marR="0" lvl="0" indent="431800" algn="l" defTabSz="914400" rtl="0" eaLnBrk="1" fontAlgn="base" latinLnBrk="0" hangingPunct="0">
              <a:lnSpc>
                <a:spcPct val="150000"/>
              </a:lnSpc>
              <a:spcBef>
                <a:spcPct val="0"/>
              </a:spcBef>
              <a:spcAft>
                <a:spcPct val="0"/>
              </a:spcAft>
              <a:buClrTx/>
              <a:buSzTx/>
              <a:buFontTx/>
              <a:buNone/>
              <a:tabLst/>
              <a:defRPr/>
            </a:pPr>
            <a:r>
              <a:rPr kumimoji="0" lang="zh-CN" altLang="en-US" sz="22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显示古希腊的社会生活和风土习俗，集中反映下层社会奴隶的思想感情。</a:t>
            </a:r>
            <a:endParaRPr kumimoji="0" lang="en-US" altLang="zh-CN" sz="22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endParaRPr>
          </a:p>
          <a:p>
            <a:pPr marL="0" marR="0" lvl="0" indent="431800" algn="l" defTabSz="914400" rtl="0" eaLnBrk="1" fontAlgn="base" latinLnBrk="0" hangingPunct="0">
              <a:lnSpc>
                <a:spcPct val="150000"/>
              </a:lnSpc>
              <a:spcBef>
                <a:spcPct val="0"/>
              </a:spcBef>
              <a:spcAft>
                <a:spcPct val="0"/>
              </a:spcAft>
              <a:buClrTx/>
              <a:buSzTx/>
              <a:buFontTx/>
              <a:buNone/>
              <a:tabLst/>
              <a:defRPr/>
            </a:pPr>
            <a:r>
              <a:rPr kumimoji="0" lang="en-US" altLang="zh-CN" sz="22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a:t>
            </a:r>
            <a:r>
              <a:rPr kumimoji="0" lang="zh-CN" altLang="en-US" sz="22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乌龟和兔子</a:t>
            </a:r>
            <a:r>
              <a:rPr kumimoji="0" lang="en-US" altLang="zh-CN" sz="22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a:t>
            </a:r>
            <a:r>
              <a:rPr kumimoji="0" lang="zh-CN" altLang="en-US" sz="22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农夫和蛇</a:t>
            </a:r>
            <a:r>
              <a:rPr kumimoji="0" lang="en-US" altLang="zh-CN" sz="22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a:t>
            </a:r>
          </a:p>
          <a:p>
            <a:pPr marL="0" marR="0" lvl="0" indent="0" algn="l" defTabSz="914400" rtl="0" eaLnBrk="1" fontAlgn="base" latinLnBrk="0" hangingPunct="0">
              <a:lnSpc>
                <a:spcPct val="150000"/>
              </a:lnSpc>
              <a:spcBef>
                <a:spcPct val="0"/>
              </a:spcBef>
              <a:spcAft>
                <a:spcPct val="0"/>
              </a:spcAft>
              <a:buClrTx/>
              <a:buSzTx/>
              <a:buFontTx/>
              <a:buNone/>
              <a:tabLst/>
              <a:defRPr/>
            </a:pPr>
            <a:r>
              <a:rPr kumimoji="0" lang="zh-CN" altLang="en-US" sz="2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en-US" altLang="zh-CN" sz="2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5</a:t>
            </a:r>
            <a:r>
              <a:rPr kumimoji="0" lang="zh-CN" altLang="en-US" sz="2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en-US" altLang="zh-CN" sz="2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zh-CN" altLang="en-US" sz="2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格林童话集</a:t>
            </a:r>
            <a:r>
              <a:rPr kumimoji="0" lang="en-US" altLang="zh-CN" sz="2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zh-CN" altLang="en-US"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：德国雅各布</a:t>
            </a:r>
            <a:r>
              <a:rPr kumimoji="0" lang="en-US" altLang="zh-CN"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zh-CN" altLang="en-US"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格林 和 威廉</a:t>
            </a:r>
            <a:r>
              <a:rPr kumimoji="0" lang="en-US" altLang="zh-CN"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zh-CN" altLang="en-US"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格林。</a:t>
            </a:r>
            <a:endParaRPr kumimoji="0" lang="en-US" altLang="zh-CN"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431800" algn="l" defTabSz="914400" rtl="0" eaLnBrk="1" fontAlgn="base" latinLnBrk="0" hangingPunct="0">
              <a:lnSpc>
                <a:spcPct val="150000"/>
              </a:lnSpc>
              <a:spcBef>
                <a:spcPct val="0"/>
              </a:spcBef>
              <a:spcAft>
                <a:spcPct val="0"/>
              </a:spcAft>
              <a:buClrTx/>
              <a:buSzTx/>
              <a:buFontTx/>
              <a:buNone/>
              <a:tabLst/>
              <a:defRPr/>
            </a:pPr>
            <a:r>
              <a:rPr kumimoji="0" lang="zh-CN" altLang="en-US" sz="22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童话反映了人民丰富的想象力、优美的内心世界和崇高的道德境界。</a:t>
            </a:r>
            <a:endParaRPr kumimoji="0" lang="en-US" altLang="zh-CN" sz="22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endParaRPr>
          </a:p>
          <a:p>
            <a:pPr marL="0" marR="0" lvl="0" indent="431800" algn="l" defTabSz="914400" rtl="0" eaLnBrk="1" fontAlgn="base" latinLnBrk="0" hangingPunct="0">
              <a:lnSpc>
                <a:spcPct val="150000"/>
              </a:lnSpc>
              <a:spcBef>
                <a:spcPct val="0"/>
              </a:spcBef>
              <a:spcAft>
                <a:spcPct val="0"/>
              </a:spcAft>
              <a:buClrTx/>
              <a:buSzTx/>
              <a:buFontTx/>
              <a:buNone/>
              <a:tabLst/>
              <a:defRPr/>
            </a:pPr>
            <a:r>
              <a:rPr kumimoji="0" lang="en-US" altLang="zh-CN" sz="22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a:t>
            </a:r>
            <a:r>
              <a:rPr kumimoji="0" lang="zh-CN" altLang="en-US" sz="22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灰姑娘</a:t>
            </a:r>
            <a:r>
              <a:rPr kumimoji="0" lang="en-US" altLang="zh-CN" sz="22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a:t>
            </a:r>
            <a:r>
              <a:rPr kumimoji="0" lang="zh-CN" altLang="en-US" sz="22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小红帽</a:t>
            </a:r>
            <a:r>
              <a:rPr kumimoji="0" lang="en-US" altLang="zh-CN" sz="22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a:t>
            </a:r>
            <a:r>
              <a:rPr kumimoji="0" lang="zh-CN" altLang="en-US" sz="22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不莱梅城的乐师</a:t>
            </a:r>
            <a:r>
              <a:rPr kumimoji="0" lang="en-US" altLang="zh-CN" sz="22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a:t>
            </a:r>
          </a:p>
        </p:txBody>
      </p:sp>
      <p:pic>
        <p:nvPicPr>
          <p:cNvPr id="7" name="图片 6"/>
          <p:cNvPicPr>
            <a:picLocks noChangeAspect="1"/>
          </p:cNvPicPr>
          <p:nvPr/>
        </p:nvPicPr>
        <p:blipFill>
          <a:blip r:embed="rId3"/>
          <a:stretch>
            <a:fillRect/>
          </a:stretch>
        </p:blipFill>
        <p:spPr>
          <a:xfrm>
            <a:off x="8842590" y="0"/>
            <a:ext cx="3349409" cy="1186249"/>
          </a:xfrm>
          <a:prstGeom prst="rect">
            <a:avLst/>
          </a:prstGeom>
        </p:spPr>
      </p:pic>
    </p:spTree>
    <p:custDataLst>
      <p:tags r:id="rId1"/>
    </p:custDataLst>
    <p:extLst>
      <p:ext uri="{BB962C8B-B14F-4D97-AF65-F5344CB8AC3E}">
        <p14:creationId xmlns:p14="http://schemas.microsoft.com/office/powerpoint/2010/main" val="336180818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87116" y="737937"/>
            <a:ext cx="3304673" cy="523220"/>
          </a:xfrm>
          <a:prstGeom prst="rect">
            <a:avLst/>
          </a:prstGeom>
          <a:noFill/>
        </p:spPr>
        <p:txBody>
          <a:bodyPr wrap="square" rtlCol="0">
            <a:spAutoFit/>
          </a:bodyPr>
          <a:lstStyle/>
          <a:p>
            <a:r>
              <a:rPr kumimoji="1" lang="zh-CN" altLang="en-US" sz="2800" dirty="0" smtClean="0">
                <a:latin typeface="Microsoft YaHei" charset="-122"/>
                <a:ea typeface="Microsoft YaHei" charset="-122"/>
                <a:cs typeface="Microsoft YaHei" charset="-122"/>
              </a:rPr>
              <a:t>随堂练习</a:t>
            </a:r>
            <a:endParaRPr kumimoji="1" lang="zh-CN" altLang="en-US" sz="2800" dirty="0">
              <a:latin typeface="Microsoft YaHei" charset="-122"/>
              <a:ea typeface="Microsoft YaHei" charset="-122"/>
              <a:cs typeface="Microsoft YaHei" charset="-122"/>
            </a:endParaRPr>
          </a:p>
        </p:txBody>
      </p:sp>
      <p:sp>
        <p:nvSpPr>
          <p:cNvPr id="3" name="矩形 2"/>
          <p:cNvSpPr/>
          <p:nvPr/>
        </p:nvSpPr>
        <p:spPr>
          <a:xfrm>
            <a:off x="1187116" y="1749732"/>
            <a:ext cx="10218821" cy="3351046"/>
          </a:xfrm>
          <a:prstGeom prst="rect">
            <a:avLst/>
          </a:prstGeom>
        </p:spPr>
        <p:txBody>
          <a:bodyPr wrap="square">
            <a:spAutoFit/>
          </a:bodyPr>
          <a:lstStyle/>
          <a:p>
            <a:pPr>
              <a:lnSpc>
                <a:spcPct val="150000"/>
              </a:lnSpc>
            </a:pPr>
            <a:r>
              <a:rPr lang="zh-CN" altLang="en-US" sz="2400" dirty="0" smtClean="0">
                <a:latin typeface="Microsoft YaHei" charset="-122"/>
                <a:ea typeface="Microsoft YaHei" charset="-122"/>
                <a:cs typeface="Microsoft YaHei" charset="-122"/>
              </a:rPr>
              <a:t>印度</a:t>
            </a:r>
            <a:r>
              <a:rPr lang="zh-CN" altLang="en-US" sz="2400" dirty="0">
                <a:latin typeface="Microsoft YaHei" charset="-122"/>
                <a:ea typeface="Microsoft YaHei" charset="-122"/>
                <a:cs typeface="Microsoft YaHei" charset="-122"/>
              </a:rPr>
              <a:t>最著名的三部故事集是（ </a:t>
            </a:r>
            <a:r>
              <a:rPr lang="zh-CN" altLang="en-US" sz="2400" dirty="0" smtClean="0">
                <a:latin typeface="Microsoft YaHei" charset="-122"/>
                <a:ea typeface="Microsoft YaHei" charset="-122"/>
                <a:cs typeface="Microsoft YaHei" charset="-122"/>
              </a:rPr>
              <a:t>）</a:t>
            </a:r>
            <a:endParaRPr lang="zh-CN" altLang="en-US" sz="2400" dirty="0">
              <a:latin typeface="Microsoft YaHei" charset="-122"/>
              <a:ea typeface="Microsoft YaHei" charset="-122"/>
              <a:cs typeface="Microsoft YaHei" charset="-122"/>
            </a:endParaRPr>
          </a:p>
          <a:p>
            <a:pPr>
              <a:lnSpc>
                <a:spcPct val="150000"/>
              </a:lnSpc>
            </a:pPr>
            <a:r>
              <a:rPr lang="en-US" altLang="zh-CN" sz="2400" dirty="0">
                <a:latin typeface="Microsoft YaHei" charset="-122"/>
                <a:ea typeface="Microsoft YaHei" charset="-122"/>
                <a:cs typeface="Microsoft YaHei" charset="-122"/>
              </a:rPr>
              <a:t>A:《</a:t>
            </a:r>
            <a:r>
              <a:rPr lang="zh-CN" altLang="en-US" sz="2400" dirty="0">
                <a:latin typeface="Microsoft YaHei" charset="-122"/>
                <a:ea typeface="Microsoft YaHei" charset="-122"/>
                <a:cs typeface="Microsoft YaHei" charset="-122"/>
              </a:rPr>
              <a:t>罗兰之歌</a:t>
            </a:r>
            <a:r>
              <a:rPr lang="en-US" altLang="zh-CN" sz="2400" dirty="0">
                <a:latin typeface="Microsoft YaHei" charset="-122"/>
                <a:ea typeface="Microsoft YaHei" charset="-122"/>
                <a:cs typeface="Microsoft YaHei" charset="-122"/>
              </a:rPr>
              <a:t>》 </a:t>
            </a:r>
          </a:p>
          <a:p>
            <a:pPr>
              <a:lnSpc>
                <a:spcPct val="150000"/>
              </a:lnSpc>
            </a:pPr>
            <a:r>
              <a:rPr lang="en-US" altLang="zh-CN" sz="2400" dirty="0">
                <a:latin typeface="Microsoft YaHei" charset="-122"/>
                <a:ea typeface="Microsoft YaHei" charset="-122"/>
                <a:cs typeface="Microsoft YaHei" charset="-122"/>
              </a:rPr>
              <a:t>B:《</a:t>
            </a:r>
            <a:r>
              <a:rPr lang="zh-CN" altLang="en-US" sz="2400" dirty="0">
                <a:latin typeface="Microsoft YaHei" charset="-122"/>
                <a:ea typeface="Microsoft YaHei" charset="-122"/>
                <a:cs typeface="Microsoft YaHei" charset="-122"/>
              </a:rPr>
              <a:t>故事海</a:t>
            </a:r>
            <a:r>
              <a:rPr lang="en-US" altLang="zh-CN" sz="2400" dirty="0">
                <a:latin typeface="Microsoft YaHei" charset="-122"/>
                <a:ea typeface="Microsoft YaHei" charset="-122"/>
                <a:cs typeface="Microsoft YaHei" charset="-122"/>
              </a:rPr>
              <a:t>》 </a:t>
            </a:r>
          </a:p>
          <a:p>
            <a:pPr>
              <a:lnSpc>
                <a:spcPct val="150000"/>
              </a:lnSpc>
            </a:pPr>
            <a:r>
              <a:rPr lang="en-US" altLang="zh-CN" sz="2400" dirty="0">
                <a:latin typeface="Microsoft YaHei" charset="-122"/>
                <a:ea typeface="Microsoft YaHei" charset="-122"/>
                <a:cs typeface="Microsoft YaHei" charset="-122"/>
              </a:rPr>
              <a:t>C:《</a:t>
            </a:r>
            <a:r>
              <a:rPr lang="zh-CN" altLang="en-US" sz="2400" dirty="0">
                <a:latin typeface="Microsoft YaHei" charset="-122"/>
                <a:ea typeface="Microsoft YaHei" charset="-122"/>
                <a:cs typeface="Microsoft YaHei" charset="-122"/>
              </a:rPr>
              <a:t>五卷书</a:t>
            </a:r>
            <a:r>
              <a:rPr lang="en-US" altLang="zh-CN" sz="2400" dirty="0">
                <a:latin typeface="Microsoft YaHei" charset="-122"/>
                <a:ea typeface="Microsoft YaHei" charset="-122"/>
                <a:cs typeface="Microsoft YaHei" charset="-122"/>
              </a:rPr>
              <a:t>》 </a:t>
            </a:r>
          </a:p>
          <a:p>
            <a:pPr>
              <a:lnSpc>
                <a:spcPct val="150000"/>
              </a:lnSpc>
            </a:pPr>
            <a:r>
              <a:rPr lang="en-US" altLang="zh-CN" sz="2400" dirty="0">
                <a:latin typeface="Microsoft YaHei" charset="-122"/>
                <a:ea typeface="Microsoft YaHei" charset="-122"/>
                <a:cs typeface="Microsoft YaHei" charset="-122"/>
              </a:rPr>
              <a:t>D:《</a:t>
            </a:r>
            <a:r>
              <a:rPr lang="zh-CN" altLang="en-US" sz="2400" dirty="0">
                <a:latin typeface="Microsoft YaHei" charset="-122"/>
                <a:ea typeface="Microsoft YaHei" charset="-122"/>
                <a:cs typeface="Microsoft YaHei" charset="-122"/>
              </a:rPr>
              <a:t>卡勒瓦拉</a:t>
            </a:r>
            <a:r>
              <a:rPr lang="en-US" altLang="zh-CN" sz="2400" dirty="0">
                <a:latin typeface="Microsoft YaHei" charset="-122"/>
                <a:ea typeface="Microsoft YaHei" charset="-122"/>
                <a:cs typeface="Microsoft YaHei" charset="-122"/>
              </a:rPr>
              <a:t>》 </a:t>
            </a:r>
          </a:p>
          <a:p>
            <a:pPr>
              <a:lnSpc>
                <a:spcPct val="150000"/>
              </a:lnSpc>
            </a:pPr>
            <a:r>
              <a:rPr lang="en-US" altLang="zh-CN" sz="2400" dirty="0">
                <a:latin typeface="Microsoft YaHei" charset="-122"/>
                <a:ea typeface="Microsoft YaHei" charset="-122"/>
                <a:cs typeface="Microsoft YaHei" charset="-122"/>
              </a:rPr>
              <a:t>E:《</a:t>
            </a:r>
            <a:r>
              <a:rPr lang="zh-CN" altLang="en-US" sz="2400" dirty="0">
                <a:latin typeface="Microsoft YaHei" charset="-122"/>
                <a:ea typeface="Microsoft YaHei" charset="-122"/>
                <a:cs typeface="Microsoft YaHei" charset="-122"/>
              </a:rPr>
              <a:t>佛本生故事</a:t>
            </a:r>
            <a:r>
              <a:rPr lang="en-US" altLang="zh-CN" sz="2400" dirty="0">
                <a:latin typeface="Microsoft YaHei" charset="-122"/>
                <a:ea typeface="Microsoft YaHei" charset="-122"/>
                <a:cs typeface="Microsoft YaHei" charset="-122"/>
              </a:rPr>
              <a:t>》</a:t>
            </a:r>
          </a:p>
        </p:txBody>
      </p:sp>
    </p:spTree>
    <p:extLst>
      <p:ext uri="{BB962C8B-B14F-4D97-AF65-F5344CB8AC3E}">
        <p14:creationId xmlns:p14="http://schemas.microsoft.com/office/powerpoint/2010/main" val="120165027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87116" y="737937"/>
            <a:ext cx="3304673" cy="523220"/>
          </a:xfrm>
          <a:prstGeom prst="rect">
            <a:avLst/>
          </a:prstGeom>
          <a:noFill/>
        </p:spPr>
        <p:txBody>
          <a:bodyPr wrap="square" rtlCol="0">
            <a:spAutoFit/>
          </a:bodyPr>
          <a:lstStyle/>
          <a:p>
            <a:r>
              <a:rPr kumimoji="1" lang="zh-CN" altLang="en-US" sz="2800" dirty="0" smtClean="0">
                <a:latin typeface="Microsoft YaHei" charset="-122"/>
                <a:ea typeface="Microsoft YaHei" charset="-122"/>
                <a:cs typeface="Microsoft YaHei" charset="-122"/>
              </a:rPr>
              <a:t>随堂练习</a:t>
            </a:r>
            <a:endParaRPr kumimoji="1" lang="zh-CN" altLang="en-US" sz="2800" dirty="0">
              <a:latin typeface="Microsoft YaHei" charset="-122"/>
              <a:ea typeface="Microsoft YaHei" charset="-122"/>
              <a:cs typeface="Microsoft YaHei" charset="-122"/>
            </a:endParaRPr>
          </a:p>
        </p:txBody>
      </p:sp>
      <p:sp>
        <p:nvSpPr>
          <p:cNvPr id="3" name="矩形 2"/>
          <p:cNvSpPr/>
          <p:nvPr/>
        </p:nvSpPr>
        <p:spPr>
          <a:xfrm>
            <a:off x="1187116" y="1749732"/>
            <a:ext cx="10218821" cy="3416320"/>
          </a:xfrm>
          <a:prstGeom prst="rect">
            <a:avLst/>
          </a:prstGeom>
        </p:spPr>
        <p:txBody>
          <a:bodyPr wrap="square">
            <a:spAutoFit/>
          </a:bodyPr>
          <a:lstStyle/>
          <a:p>
            <a:pPr>
              <a:lnSpc>
                <a:spcPct val="150000"/>
              </a:lnSpc>
            </a:pPr>
            <a:r>
              <a:rPr lang="zh-CN" altLang="en-US" sz="2400" dirty="0" smtClean="0">
                <a:latin typeface="Microsoft YaHei" charset="-122"/>
                <a:ea typeface="Microsoft YaHei" charset="-122"/>
                <a:cs typeface="Microsoft YaHei" charset="-122"/>
              </a:rPr>
              <a:t>印度</a:t>
            </a:r>
            <a:r>
              <a:rPr lang="zh-CN" altLang="en-US" sz="2400" dirty="0">
                <a:latin typeface="Microsoft YaHei" charset="-122"/>
                <a:ea typeface="Microsoft YaHei" charset="-122"/>
                <a:cs typeface="Microsoft YaHei" charset="-122"/>
              </a:rPr>
              <a:t>最著名的三部故事集是（ </a:t>
            </a:r>
            <a:r>
              <a:rPr lang="zh-CN" altLang="en-US" sz="2400" dirty="0" smtClean="0">
                <a:latin typeface="Microsoft YaHei" charset="-122"/>
                <a:ea typeface="Microsoft YaHei" charset="-122"/>
                <a:cs typeface="Microsoft YaHei" charset="-122"/>
              </a:rPr>
              <a:t>）</a:t>
            </a:r>
            <a:endParaRPr lang="zh-CN" altLang="en-US" sz="2400" dirty="0">
              <a:latin typeface="Microsoft YaHei" charset="-122"/>
              <a:ea typeface="Microsoft YaHei" charset="-122"/>
              <a:cs typeface="Microsoft YaHei" charset="-122"/>
            </a:endParaRPr>
          </a:p>
          <a:p>
            <a:pPr>
              <a:lnSpc>
                <a:spcPct val="150000"/>
              </a:lnSpc>
            </a:pPr>
            <a:r>
              <a:rPr lang="en-US" altLang="zh-CN" sz="2400" dirty="0">
                <a:latin typeface="Microsoft YaHei" charset="-122"/>
                <a:ea typeface="Microsoft YaHei" charset="-122"/>
                <a:cs typeface="Microsoft YaHei" charset="-122"/>
              </a:rPr>
              <a:t>A:《</a:t>
            </a:r>
            <a:r>
              <a:rPr lang="zh-CN" altLang="en-US" sz="2400" dirty="0">
                <a:latin typeface="Microsoft YaHei" charset="-122"/>
                <a:ea typeface="Microsoft YaHei" charset="-122"/>
                <a:cs typeface="Microsoft YaHei" charset="-122"/>
              </a:rPr>
              <a:t>罗兰之歌</a:t>
            </a:r>
            <a:r>
              <a:rPr lang="en-US" altLang="zh-CN" sz="2400" dirty="0">
                <a:latin typeface="Microsoft YaHei" charset="-122"/>
                <a:ea typeface="Microsoft YaHei" charset="-122"/>
                <a:cs typeface="Microsoft YaHei" charset="-122"/>
              </a:rPr>
              <a:t>》 </a:t>
            </a:r>
          </a:p>
          <a:p>
            <a:pPr>
              <a:lnSpc>
                <a:spcPct val="150000"/>
              </a:lnSpc>
            </a:pPr>
            <a:r>
              <a:rPr lang="en-US" altLang="zh-CN" sz="2400" dirty="0">
                <a:solidFill>
                  <a:srgbClr val="FF0000"/>
                </a:solidFill>
                <a:latin typeface="Microsoft YaHei" charset="-122"/>
                <a:ea typeface="Microsoft YaHei" charset="-122"/>
                <a:cs typeface="Microsoft YaHei" charset="-122"/>
              </a:rPr>
              <a:t>B:《</a:t>
            </a:r>
            <a:r>
              <a:rPr lang="zh-CN" altLang="en-US" sz="2400" dirty="0">
                <a:solidFill>
                  <a:srgbClr val="FF0000"/>
                </a:solidFill>
                <a:latin typeface="Microsoft YaHei" charset="-122"/>
                <a:ea typeface="Microsoft YaHei" charset="-122"/>
                <a:cs typeface="Microsoft YaHei" charset="-122"/>
              </a:rPr>
              <a:t>故事海</a:t>
            </a:r>
            <a:r>
              <a:rPr lang="en-US" altLang="zh-CN" sz="2400" dirty="0">
                <a:solidFill>
                  <a:srgbClr val="FF0000"/>
                </a:solidFill>
                <a:latin typeface="Microsoft YaHei" charset="-122"/>
                <a:ea typeface="Microsoft YaHei" charset="-122"/>
                <a:cs typeface="Microsoft YaHei" charset="-122"/>
              </a:rPr>
              <a:t>》 </a:t>
            </a:r>
          </a:p>
          <a:p>
            <a:pPr>
              <a:lnSpc>
                <a:spcPct val="150000"/>
              </a:lnSpc>
            </a:pPr>
            <a:r>
              <a:rPr lang="en-US" altLang="zh-CN" sz="2400" dirty="0">
                <a:solidFill>
                  <a:srgbClr val="FF0000"/>
                </a:solidFill>
                <a:latin typeface="Microsoft YaHei" charset="-122"/>
                <a:ea typeface="Microsoft YaHei" charset="-122"/>
                <a:cs typeface="Microsoft YaHei" charset="-122"/>
              </a:rPr>
              <a:t>C:《</a:t>
            </a:r>
            <a:r>
              <a:rPr lang="zh-CN" altLang="en-US" sz="2400" dirty="0">
                <a:solidFill>
                  <a:srgbClr val="FF0000"/>
                </a:solidFill>
                <a:latin typeface="Microsoft YaHei" charset="-122"/>
                <a:ea typeface="Microsoft YaHei" charset="-122"/>
                <a:cs typeface="Microsoft YaHei" charset="-122"/>
              </a:rPr>
              <a:t>五卷书</a:t>
            </a:r>
            <a:r>
              <a:rPr lang="en-US" altLang="zh-CN" sz="2400" dirty="0">
                <a:solidFill>
                  <a:srgbClr val="FF0000"/>
                </a:solidFill>
                <a:latin typeface="Microsoft YaHei" charset="-122"/>
                <a:ea typeface="Microsoft YaHei" charset="-122"/>
                <a:cs typeface="Microsoft YaHei" charset="-122"/>
              </a:rPr>
              <a:t>》 </a:t>
            </a:r>
          </a:p>
          <a:p>
            <a:pPr>
              <a:lnSpc>
                <a:spcPct val="150000"/>
              </a:lnSpc>
            </a:pPr>
            <a:r>
              <a:rPr lang="en-US" altLang="zh-CN" sz="2400" dirty="0">
                <a:latin typeface="Microsoft YaHei" charset="-122"/>
                <a:ea typeface="Microsoft YaHei" charset="-122"/>
                <a:cs typeface="Microsoft YaHei" charset="-122"/>
              </a:rPr>
              <a:t>D:《</a:t>
            </a:r>
            <a:r>
              <a:rPr lang="zh-CN" altLang="en-US" sz="2400" dirty="0">
                <a:latin typeface="Microsoft YaHei" charset="-122"/>
                <a:ea typeface="Microsoft YaHei" charset="-122"/>
                <a:cs typeface="Microsoft YaHei" charset="-122"/>
              </a:rPr>
              <a:t>卡勒瓦拉</a:t>
            </a:r>
            <a:r>
              <a:rPr lang="en-US" altLang="zh-CN" sz="2400" dirty="0">
                <a:latin typeface="Microsoft YaHei" charset="-122"/>
                <a:ea typeface="Microsoft YaHei" charset="-122"/>
                <a:cs typeface="Microsoft YaHei" charset="-122"/>
              </a:rPr>
              <a:t>》 </a:t>
            </a:r>
          </a:p>
          <a:p>
            <a:pPr>
              <a:lnSpc>
                <a:spcPct val="150000"/>
              </a:lnSpc>
            </a:pPr>
            <a:r>
              <a:rPr lang="en-US" altLang="zh-CN" sz="2400" dirty="0">
                <a:solidFill>
                  <a:srgbClr val="FF0000"/>
                </a:solidFill>
                <a:latin typeface="Microsoft YaHei" charset="-122"/>
                <a:ea typeface="Microsoft YaHei" charset="-122"/>
                <a:cs typeface="Microsoft YaHei" charset="-122"/>
              </a:rPr>
              <a:t>E:《</a:t>
            </a:r>
            <a:r>
              <a:rPr lang="zh-CN" altLang="en-US" sz="2400" dirty="0">
                <a:solidFill>
                  <a:srgbClr val="FF0000"/>
                </a:solidFill>
                <a:latin typeface="Microsoft YaHei" charset="-122"/>
                <a:ea typeface="Microsoft YaHei" charset="-122"/>
                <a:cs typeface="Microsoft YaHei" charset="-122"/>
              </a:rPr>
              <a:t>佛本生故事</a:t>
            </a:r>
            <a:r>
              <a:rPr lang="en-US" altLang="zh-CN" sz="2400" dirty="0">
                <a:solidFill>
                  <a:srgbClr val="FF0000"/>
                </a:solidFill>
                <a:latin typeface="Microsoft YaHei" charset="-122"/>
                <a:ea typeface="Microsoft YaHei" charset="-122"/>
                <a:cs typeface="Microsoft YaHei" charset="-122"/>
              </a:rPr>
              <a:t>》</a:t>
            </a:r>
          </a:p>
        </p:txBody>
      </p:sp>
    </p:spTree>
    <p:extLst>
      <p:ext uri="{BB962C8B-B14F-4D97-AF65-F5344CB8AC3E}">
        <p14:creationId xmlns:p14="http://schemas.microsoft.com/office/powerpoint/2010/main" val="131694272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87116" y="737937"/>
            <a:ext cx="3304673" cy="523220"/>
          </a:xfrm>
          <a:prstGeom prst="rect">
            <a:avLst/>
          </a:prstGeom>
          <a:noFill/>
        </p:spPr>
        <p:txBody>
          <a:bodyPr wrap="square" rtlCol="0">
            <a:spAutoFit/>
          </a:bodyPr>
          <a:lstStyle/>
          <a:p>
            <a:r>
              <a:rPr kumimoji="1" lang="zh-CN" altLang="en-US" sz="2800" dirty="0" smtClean="0">
                <a:latin typeface="Microsoft YaHei" charset="-122"/>
                <a:ea typeface="Microsoft YaHei" charset="-122"/>
                <a:cs typeface="Microsoft YaHei" charset="-122"/>
              </a:rPr>
              <a:t>随堂练习</a:t>
            </a:r>
            <a:endParaRPr kumimoji="1" lang="zh-CN" altLang="en-US" sz="2800" dirty="0">
              <a:latin typeface="Microsoft YaHei" charset="-122"/>
              <a:ea typeface="Microsoft YaHei" charset="-122"/>
              <a:cs typeface="Microsoft YaHei" charset="-122"/>
            </a:endParaRPr>
          </a:p>
        </p:txBody>
      </p:sp>
      <p:sp>
        <p:nvSpPr>
          <p:cNvPr id="3" name="矩形 2"/>
          <p:cNvSpPr/>
          <p:nvPr/>
        </p:nvSpPr>
        <p:spPr>
          <a:xfrm>
            <a:off x="1187116" y="1749732"/>
            <a:ext cx="10218821" cy="2797048"/>
          </a:xfrm>
          <a:prstGeom prst="rect">
            <a:avLst/>
          </a:prstGeom>
        </p:spPr>
        <p:txBody>
          <a:bodyPr wrap="square">
            <a:spAutoFit/>
          </a:bodyPr>
          <a:lstStyle/>
          <a:p>
            <a:pPr>
              <a:lnSpc>
                <a:spcPct val="150000"/>
              </a:lnSpc>
            </a:pPr>
            <a:r>
              <a:rPr lang="zh-CN" altLang="en-US" sz="2400" dirty="0">
                <a:latin typeface="Microsoft YaHei" charset="-122"/>
                <a:ea typeface="Microsoft YaHei" charset="-122"/>
                <a:cs typeface="Microsoft YaHei" charset="-122"/>
              </a:rPr>
              <a:t>堪称“印度古代故事大全”的是（ ） </a:t>
            </a:r>
          </a:p>
          <a:p>
            <a:pPr>
              <a:lnSpc>
                <a:spcPct val="150000"/>
              </a:lnSpc>
            </a:pPr>
            <a:r>
              <a:rPr lang="en-US" altLang="zh-CN" sz="2400" dirty="0">
                <a:latin typeface="Microsoft YaHei" charset="-122"/>
                <a:ea typeface="Microsoft YaHei" charset="-122"/>
                <a:cs typeface="Microsoft YaHei" charset="-122"/>
              </a:rPr>
              <a:t>A:《</a:t>
            </a:r>
            <a:r>
              <a:rPr lang="zh-CN" altLang="en-US" sz="2400" dirty="0">
                <a:latin typeface="Microsoft YaHei" charset="-122"/>
                <a:ea typeface="Microsoft YaHei" charset="-122"/>
                <a:cs typeface="Microsoft YaHei" charset="-122"/>
              </a:rPr>
              <a:t>罗兰之歌</a:t>
            </a:r>
            <a:r>
              <a:rPr lang="en-US" altLang="zh-CN" sz="2400" dirty="0">
                <a:latin typeface="Microsoft YaHei" charset="-122"/>
                <a:ea typeface="Microsoft YaHei" charset="-122"/>
                <a:cs typeface="Microsoft YaHei" charset="-122"/>
              </a:rPr>
              <a:t>》</a:t>
            </a:r>
          </a:p>
          <a:p>
            <a:pPr>
              <a:lnSpc>
                <a:spcPct val="150000"/>
              </a:lnSpc>
            </a:pPr>
            <a:r>
              <a:rPr lang="en-US" altLang="zh-CN" sz="2400" dirty="0">
                <a:latin typeface="Microsoft YaHei" charset="-122"/>
                <a:ea typeface="Microsoft YaHei" charset="-122"/>
                <a:cs typeface="Microsoft YaHei" charset="-122"/>
              </a:rPr>
              <a:t>B:《</a:t>
            </a:r>
            <a:r>
              <a:rPr lang="zh-CN" altLang="en-US" sz="2400" dirty="0">
                <a:latin typeface="Microsoft YaHei" charset="-122"/>
                <a:ea typeface="Microsoft YaHei" charset="-122"/>
                <a:cs typeface="Microsoft YaHei" charset="-122"/>
              </a:rPr>
              <a:t>故事海</a:t>
            </a:r>
            <a:r>
              <a:rPr lang="en-US" altLang="zh-CN" sz="2400" dirty="0">
                <a:latin typeface="Microsoft YaHei" charset="-122"/>
                <a:ea typeface="Microsoft YaHei" charset="-122"/>
                <a:cs typeface="Microsoft YaHei" charset="-122"/>
              </a:rPr>
              <a:t>》 </a:t>
            </a:r>
          </a:p>
          <a:p>
            <a:pPr>
              <a:lnSpc>
                <a:spcPct val="150000"/>
              </a:lnSpc>
            </a:pPr>
            <a:r>
              <a:rPr lang="en-US" altLang="zh-CN" sz="2400" dirty="0">
                <a:latin typeface="Microsoft YaHei" charset="-122"/>
                <a:ea typeface="Microsoft YaHei" charset="-122"/>
                <a:cs typeface="Microsoft YaHei" charset="-122"/>
              </a:rPr>
              <a:t>C:《</a:t>
            </a:r>
            <a:r>
              <a:rPr lang="zh-CN" altLang="en-US" sz="2400" dirty="0">
                <a:latin typeface="Microsoft YaHei" charset="-122"/>
                <a:ea typeface="Microsoft YaHei" charset="-122"/>
                <a:cs typeface="Microsoft YaHei" charset="-122"/>
              </a:rPr>
              <a:t>五卷书</a:t>
            </a:r>
            <a:r>
              <a:rPr lang="en-US" altLang="zh-CN" sz="2400" dirty="0">
                <a:latin typeface="Microsoft YaHei" charset="-122"/>
                <a:ea typeface="Microsoft YaHei" charset="-122"/>
                <a:cs typeface="Microsoft YaHei" charset="-122"/>
              </a:rPr>
              <a:t>》</a:t>
            </a:r>
          </a:p>
          <a:p>
            <a:pPr>
              <a:lnSpc>
                <a:spcPct val="150000"/>
              </a:lnSpc>
            </a:pPr>
            <a:r>
              <a:rPr lang="en-US" altLang="zh-CN" sz="2400" dirty="0">
                <a:latin typeface="Microsoft YaHei" charset="-122"/>
                <a:ea typeface="Microsoft YaHei" charset="-122"/>
                <a:cs typeface="Microsoft YaHei" charset="-122"/>
              </a:rPr>
              <a:t>D:《</a:t>
            </a:r>
            <a:r>
              <a:rPr lang="zh-CN" altLang="en-US" sz="2400" dirty="0">
                <a:latin typeface="Microsoft YaHei" charset="-122"/>
                <a:ea typeface="Microsoft YaHei" charset="-122"/>
                <a:cs typeface="Microsoft YaHei" charset="-122"/>
              </a:rPr>
              <a:t>卡勒瓦拉</a:t>
            </a:r>
            <a:r>
              <a:rPr lang="en-US" altLang="zh-CN" sz="2400" dirty="0">
                <a:latin typeface="Microsoft YaHei" charset="-122"/>
                <a:ea typeface="Microsoft YaHei" charset="-122"/>
                <a:cs typeface="Microsoft YaHei" charset="-122"/>
              </a:rPr>
              <a:t>》</a:t>
            </a:r>
          </a:p>
        </p:txBody>
      </p:sp>
    </p:spTree>
    <p:extLst>
      <p:ext uri="{BB962C8B-B14F-4D97-AF65-F5344CB8AC3E}">
        <p14:creationId xmlns:p14="http://schemas.microsoft.com/office/powerpoint/2010/main" val="188998032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87116" y="737937"/>
            <a:ext cx="3304673" cy="523220"/>
          </a:xfrm>
          <a:prstGeom prst="rect">
            <a:avLst/>
          </a:prstGeom>
          <a:noFill/>
        </p:spPr>
        <p:txBody>
          <a:bodyPr wrap="square" rtlCol="0">
            <a:spAutoFit/>
          </a:bodyPr>
          <a:lstStyle/>
          <a:p>
            <a:r>
              <a:rPr kumimoji="1" lang="zh-CN" altLang="en-US" sz="2800" dirty="0" smtClean="0">
                <a:latin typeface="Microsoft YaHei" charset="-122"/>
                <a:ea typeface="Microsoft YaHei" charset="-122"/>
                <a:cs typeface="Microsoft YaHei" charset="-122"/>
              </a:rPr>
              <a:t>随堂练习</a:t>
            </a:r>
            <a:endParaRPr kumimoji="1" lang="zh-CN" altLang="en-US" sz="2800" dirty="0">
              <a:latin typeface="Microsoft YaHei" charset="-122"/>
              <a:ea typeface="Microsoft YaHei" charset="-122"/>
              <a:cs typeface="Microsoft YaHei" charset="-122"/>
            </a:endParaRPr>
          </a:p>
        </p:txBody>
      </p:sp>
      <p:sp>
        <p:nvSpPr>
          <p:cNvPr id="3" name="矩形 2"/>
          <p:cNvSpPr/>
          <p:nvPr/>
        </p:nvSpPr>
        <p:spPr>
          <a:xfrm>
            <a:off x="1187116" y="1749732"/>
            <a:ext cx="10218821" cy="2862322"/>
          </a:xfrm>
          <a:prstGeom prst="rect">
            <a:avLst/>
          </a:prstGeom>
        </p:spPr>
        <p:txBody>
          <a:bodyPr wrap="square">
            <a:spAutoFit/>
          </a:bodyPr>
          <a:lstStyle/>
          <a:p>
            <a:pPr>
              <a:lnSpc>
                <a:spcPct val="150000"/>
              </a:lnSpc>
            </a:pPr>
            <a:r>
              <a:rPr lang="zh-CN" altLang="en-US" sz="2400" dirty="0">
                <a:latin typeface="Microsoft YaHei" charset="-122"/>
                <a:ea typeface="Microsoft YaHei" charset="-122"/>
                <a:cs typeface="Microsoft YaHei" charset="-122"/>
              </a:rPr>
              <a:t>堪称“印度古代故事大全”的是（ ） </a:t>
            </a:r>
          </a:p>
          <a:p>
            <a:pPr>
              <a:lnSpc>
                <a:spcPct val="150000"/>
              </a:lnSpc>
            </a:pPr>
            <a:r>
              <a:rPr lang="en-US" altLang="zh-CN" sz="2400" dirty="0">
                <a:latin typeface="Microsoft YaHei" charset="-122"/>
                <a:ea typeface="Microsoft YaHei" charset="-122"/>
                <a:cs typeface="Microsoft YaHei" charset="-122"/>
              </a:rPr>
              <a:t>A:《</a:t>
            </a:r>
            <a:r>
              <a:rPr lang="zh-CN" altLang="en-US" sz="2400" dirty="0">
                <a:latin typeface="Microsoft YaHei" charset="-122"/>
                <a:ea typeface="Microsoft YaHei" charset="-122"/>
                <a:cs typeface="Microsoft YaHei" charset="-122"/>
              </a:rPr>
              <a:t>罗兰之歌</a:t>
            </a:r>
            <a:r>
              <a:rPr lang="en-US" altLang="zh-CN" sz="2400" dirty="0">
                <a:latin typeface="Microsoft YaHei" charset="-122"/>
                <a:ea typeface="Microsoft YaHei" charset="-122"/>
                <a:cs typeface="Microsoft YaHei" charset="-122"/>
              </a:rPr>
              <a:t>》</a:t>
            </a:r>
          </a:p>
          <a:p>
            <a:pPr>
              <a:lnSpc>
                <a:spcPct val="150000"/>
              </a:lnSpc>
            </a:pPr>
            <a:r>
              <a:rPr lang="en-US" altLang="zh-CN" sz="2400" dirty="0">
                <a:solidFill>
                  <a:srgbClr val="FF0000"/>
                </a:solidFill>
                <a:latin typeface="Microsoft YaHei" charset="-122"/>
                <a:ea typeface="Microsoft YaHei" charset="-122"/>
                <a:cs typeface="Microsoft YaHei" charset="-122"/>
              </a:rPr>
              <a:t>B:《</a:t>
            </a:r>
            <a:r>
              <a:rPr lang="zh-CN" altLang="en-US" sz="2400" dirty="0">
                <a:solidFill>
                  <a:srgbClr val="FF0000"/>
                </a:solidFill>
                <a:latin typeface="Microsoft YaHei" charset="-122"/>
                <a:ea typeface="Microsoft YaHei" charset="-122"/>
                <a:cs typeface="Microsoft YaHei" charset="-122"/>
              </a:rPr>
              <a:t>故事海</a:t>
            </a:r>
            <a:r>
              <a:rPr lang="en-US" altLang="zh-CN" sz="2400" dirty="0">
                <a:solidFill>
                  <a:srgbClr val="FF0000"/>
                </a:solidFill>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 </a:t>
            </a:r>
          </a:p>
          <a:p>
            <a:pPr>
              <a:lnSpc>
                <a:spcPct val="150000"/>
              </a:lnSpc>
            </a:pPr>
            <a:r>
              <a:rPr lang="en-US" altLang="zh-CN" sz="2400" dirty="0">
                <a:latin typeface="Microsoft YaHei" charset="-122"/>
                <a:ea typeface="Microsoft YaHei" charset="-122"/>
                <a:cs typeface="Microsoft YaHei" charset="-122"/>
              </a:rPr>
              <a:t>C:《</a:t>
            </a:r>
            <a:r>
              <a:rPr lang="zh-CN" altLang="en-US" sz="2400" dirty="0">
                <a:latin typeface="Microsoft YaHei" charset="-122"/>
                <a:ea typeface="Microsoft YaHei" charset="-122"/>
                <a:cs typeface="Microsoft YaHei" charset="-122"/>
              </a:rPr>
              <a:t>五卷书</a:t>
            </a:r>
            <a:r>
              <a:rPr lang="en-US" altLang="zh-CN" sz="2400" dirty="0">
                <a:latin typeface="Microsoft YaHei" charset="-122"/>
                <a:ea typeface="Microsoft YaHei" charset="-122"/>
                <a:cs typeface="Microsoft YaHei" charset="-122"/>
              </a:rPr>
              <a:t>》</a:t>
            </a:r>
          </a:p>
          <a:p>
            <a:pPr>
              <a:lnSpc>
                <a:spcPct val="150000"/>
              </a:lnSpc>
            </a:pPr>
            <a:r>
              <a:rPr lang="en-US" altLang="zh-CN" sz="2400" dirty="0">
                <a:latin typeface="Microsoft YaHei" charset="-122"/>
                <a:ea typeface="Microsoft YaHei" charset="-122"/>
                <a:cs typeface="Microsoft YaHei" charset="-122"/>
              </a:rPr>
              <a:t>D:《</a:t>
            </a:r>
            <a:r>
              <a:rPr lang="zh-CN" altLang="en-US" sz="2400" dirty="0">
                <a:latin typeface="Microsoft YaHei" charset="-122"/>
                <a:ea typeface="Microsoft YaHei" charset="-122"/>
                <a:cs typeface="Microsoft YaHei" charset="-122"/>
              </a:rPr>
              <a:t>卡勒瓦拉</a:t>
            </a:r>
            <a:r>
              <a:rPr lang="en-US" altLang="zh-CN" sz="2400" dirty="0">
                <a:latin typeface="Microsoft YaHei" charset="-122"/>
                <a:ea typeface="Microsoft YaHei" charset="-122"/>
                <a:cs typeface="Microsoft YaHei" charset="-122"/>
              </a:rPr>
              <a:t>》</a:t>
            </a:r>
          </a:p>
        </p:txBody>
      </p:sp>
    </p:spTree>
    <p:extLst>
      <p:ext uri="{BB962C8B-B14F-4D97-AF65-F5344CB8AC3E}">
        <p14:creationId xmlns:p14="http://schemas.microsoft.com/office/powerpoint/2010/main" val="84069115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87116" y="737937"/>
            <a:ext cx="3304673" cy="523220"/>
          </a:xfrm>
          <a:prstGeom prst="rect">
            <a:avLst/>
          </a:prstGeom>
          <a:noFill/>
        </p:spPr>
        <p:txBody>
          <a:bodyPr wrap="square" rtlCol="0">
            <a:spAutoFit/>
          </a:bodyPr>
          <a:lstStyle/>
          <a:p>
            <a:r>
              <a:rPr kumimoji="1" lang="zh-CN" altLang="en-US" sz="2800" dirty="0" smtClean="0">
                <a:latin typeface="Microsoft YaHei" charset="-122"/>
                <a:ea typeface="Microsoft YaHei" charset="-122"/>
                <a:cs typeface="Microsoft YaHei" charset="-122"/>
              </a:rPr>
              <a:t>随堂练习</a:t>
            </a:r>
            <a:endParaRPr kumimoji="1" lang="zh-CN" altLang="en-US" sz="2800" dirty="0">
              <a:latin typeface="Microsoft YaHei" charset="-122"/>
              <a:ea typeface="Microsoft YaHei" charset="-122"/>
              <a:cs typeface="Microsoft YaHei" charset="-122"/>
            </a:endParaRPr>
          </a:p>
        </p:txBody>
      </p:sp>
      <p:sp>
        <p:nvSpPr>
          <p:cNvPr id="3" name="矩形 2"/>
          <p:cNvSpPr/>
          <p:nvPr/>
        </p:nvSpPr>
        <p:spPr>
          <a:xfrm>
            <a:off x="1187116" y="1749732"/>
            <a:ext cx="10218821" cy="3353097"/>
          </a:xfrm>
          <a:prstGeom prst="rect">
            <a:avLst/>
          </a:prstGeom>
        </p:spPr>
        <p:txBody>
          <a:bodyPr wrap="square">
            <a:spAutoFit/>
          </a:bodyPr>
          <a:lstStyle/>
          <a:p>
            <a:pPr>
              <a:lnSpc>
                <a:spcPct val="150000"/>
              </a:lnSpc>
            </a:pPr>
            <a:r>
              <a:rPr lang="zh-CN" altLang="en-US" sz="2400" dirty="0">
                <a:latin typeface="Microsoft YaHei" charset="-122"/>
                <a:ea typeface="Microsoft YaHei" charset="-122"/>
                <a:cs typeface="Microsoft YaHei" charset="-122"/>
              </a:rPr>
              <a:t>被英国梵文学者基思（ </a:t>
            </a:r>
            <a:r>
              <a:rPr lang="en-US" altLang="zh-CN" sz="2400" dirty="0">
                <a:latin typeface="Microsoft YaHei" charset="-122"/>
                <a:ea typeface="Microsoft YaHei" charset="-122"/>
                <a:cs typeface="Microsoft YaHei" charset="-122"/>
              </a:rPr>
              <a:t>Keith</a:t>
            </a:r>
            <a:r>
              <a:rPr lang="zh-CN" altLang="en-US" sz="2400" dirty="0">
                <a:latin typeface="Microsoft YaHei" charset="-122"/>
                <a:ea typeface="Microsoft YaHei" charset="-122"/>
                <a:cs typeface="Microsoft YaHei" charset="-122"/>
              </a:rPr>
              <a:t>）称作是“一部中产阶级的史诗”的印度著名民间故事集是（ </a:t>
            </a:r>
            <a:r>
              <a:rPr lang="zh-CN" altLang="en-US" sz="2400" dirty="0" smtClean="0">
                <a:latin typeface="Microsoft YaHei" charset="-122"/>
                <a:ea typeface="Microsoft YaHei" charset="-122"/>
                <a:cs typeface="Microsoft YaHei" charset="-122"/>
              </a:rPr>
              <a:t>）</a:t>
            </a:r>
            <a:endParaRPr lang="zh-CN" altLang="en-US" sz="2400" dirty="0">
              <a:latin typeface="Microsoft YaHei" charset="-122"/>
              <a:ea typeface="Microsoft YaHei" charset="-122"/>
              <a:cs typeface="Microsoft YaHei" charset="-122"/>
            </a:endParaRPr>
          </a:p>
          <a:p>
            <a:pPr>
              <a:lnSpc>
                <a:spcPct val="150000"/>
              </a:lnSpc>
            </a:pPr>
            <a:r>
              <a:rPr lang="en-US" altLang="zh-CN" sz="2400" dirty="0">
                <a:latin typeface="Microsoft YaHei" charset="-122"/>
                <a:ea typeface="Microsoft YaHei" charset="-122"/>
                <a:cs typeface="Microsoft YaHei" charset="-122"/>
              </a:rPr>
              <a:t>A:《</a:t>
            </a:r>
            <a:r>
              <a:rPr lang="zh-CN" altLang="en-US" sz="2400" dirty="0">
                <a:latin typeface="Microsoft YaHei" charset="-122"/>
                <a:ea typeface="Microsoft YaHei" charset="-122"/>
                <a:cs typeface="Microsoft YaHei" charset="-122"/>
              </a:rPr>
              <a:t>罗兰之歌</a:t>
            </a:r>
            <a:r>
              <a:rPr lang="en-US" altLang="zh-CN" sz="2400" dirty="0">
                <a:latin typeface="Microsoft YaHei" charset="-122"/>
                <a:ea typeface="Microsoft YaHei" charset="-122"/>
                <a:cs typeface="Microsoft YaHei" charset="-122"/>
              </a:rPr>
              <a:t>》 </a:t>
            </a:r>
          </a:p>
          <a:p>
            <a:pPr>
              <a:lnSpc>
                <a:spcPct val="150000"/>
              </a:lnSpc>
            </a:pPr>
            <a:r>
              <a:rPr lang="en-US" altLang="zh-CN" sz="2400" dirty="0">
                <a:latin typeface="Microsoft YaHei" charset="-122"/>
                <a:ea typeface="Microsoft YaHei" charset="-122"/>
                <a:cs typeface="Microsoft YaHei" charset="-122"/>
              </a:rPr>
              <a:t>B:《</a:t>
            </a:r>
            <a:r>
              <a:rPr lang="zh-CN" altLang="en-US" sz="2400" dirty="0">
                <a:latin typeface="Microsoft YaHei" charset="-122"/>
                <a:ea typeface="Microsoft YaHei" charset="-122"/>
                <a:cs typeface="Microsoft YaHei" charset="-122"/>
              </a:rPr>
              <a:t>故事海</a:t>
            </a:r>
            <a:r>
              <a:rPr lang="en-US" altLang="zh-CN" sz="2400" dirty="0">
                <a:latin typeface="Microsoft YaHei" charset="-122"/>
                <a:ea typeface="Microsoft YaHei" charset="-122"/>
                <a:cs typeface="Microsoft YaHei" charset="-122"/>
              </a:rPr>
              <a:t>》</a:t>
            </a:r>
          </a:p>
          <a:p>
            <a:pPr>
              <a:lnSpc>
                <a:spcPct val="150000"/>
              </a:lnSpc>
            </a:pPr>
            <a:r>
              <a:rPr lang="en-US" altLang="zh-CN" sz="2400" dirty="0">
                <a:latin typeface="Microsoft YaHei" charset="-122"/>
                <a:ea typeface="Microsoft YaHei" charset="-122"/>
                <a:cs typeface="Microsoft YaHei" charset="-122"/>
              </a:rPr>
              <a:t>C:《</a:t>
            </a:r>
            <a:r>
              <a:rPr lang="zh-CN" altLang="en-US" sz="2400" dirty="0">
                <a:latin typeface="Microsoft YaHei" charset="-122"/>
                <a:ea typeface="Microsoft YaHei" charset="-122"/>
                <a:cs typeface="Microsoft YaHei" charset="-122"/>
              </a:rPr>
              <a:t>五卷书</a:t>
            </a:r>
            <a:r>
              <a:rPr lang="en-US" altLang="zh-CN" sz="2400" dirty="0">
                <a:latin typeface="Microsoft YaHei" charset="-122"/>
                <a:ea typeface="Microsoft YaHei" charset="-122"/>
                <a:cs typeface="Microsoft YaHei" charset="-122"/>
              </a:rPr>
              <a:t>》 </a:t>
            </a:r>
          </a:p>
          <a:p>
            <a:pPr>
              <a:lnSpc>
                <a:spcPct val="150000"/>
              </a:lnSpc>
            </a:pPr>
            <a:r>
              <a:rPr lang="en-US" altLang="zh-CN" sz="2400" dirty="0">
                <a:latin typeface="Microsoft YaHei" charset="-122"/>
                <a:ea typeface="Microsoft YaHei" charset="-122"/>
                <a:cs typeface="Microsoft YaHei" charset="-122"/>
              </a:rPr>
              <a:t>D:《</a:t>
            </a:r>
            <a:r>
              <a:rPr lang="zh-CN" altLang="en-US" sz="2400" dirty="0">
                <a:latin typeface="Microsoft YaHei" charset="-122"/>
                <a:ea typeface="Microsoft YaHei" charset="-122"/>
                <a:cs typeface="Microsoft YaHei" charset="-122"/>
              </a:rPr>
              <a:t>卡勒瓦拉</a:t>
            </a:r>
            <a:r>
              <a:rPr lang="en-US" altLang="zh-CN" sz="2400" dirty="0">
                <a:latin typeface="Microsoft YaHei" charset="-122"/>
                <a:ea typeface="Microsoft YaHei" charset="-122"/>
                <a:cs typeface="Microsoft YaHei" charset="-122"/>
              </a:rPr>
              <a:t>》</a:t>
            </a:r>
          </a:p>
        </p:txBody>
      </p:sp>
    </p:spTree>
    <p:extLst>
      <p:ext uri="{BB962C8B-B14F-4D97-AF65-F5344CB8AC3E}">
        <p14:creationId xmlns:p14="http://schemas.microsoft.com/office/powerpoint/2010/main" val="146863227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87116" y="737937"/>
            <a:ext cx="3304673" cy="523220"/>
          </a:xfrm>
          <a:prstGeom prst="rect">
            <a:avLst/>
          </a:prstGeom>
          <a:noFill/>
        </p:spPr>
        <p:txBody>
          <a:bodyPr wrap="square" rtlCol="0">
            <a:spAutoFit/>
          </a:bodyPr>
          <a:lstStyle/>
          <a:p>
            <a:r>
              <a:rPr kumimoji="1" lang="zh-CN" altLang="en-US" sz="2800" dirty="0" smtClean="0">
                <a:latin typeface="Microsoft YaHei" charset="-122"/>
                <a:ea typeface="Microsoft YaHei" charset="-122"/>
                <a:cs typeface="Microsoft YaHei" charset="-122"/>
              </a:rPr>
              <a:t>随堂练习</a:t>
            </a:r>
            <a:endParaRPr kumimoji="1" lang="zh-CN" altLang="en-US" sz="2800" dirty="0">
              <a:latin typeface="Microsoft YaHei" charset="-122"/>
              <a:ea typeface="Microsoft YaHei" charset="-122"/>
              <a:cs typeface="Microsoft YaHei" charset="-122"/>
            </a:endParaRPr>
          </a:p>
        </p:txBody>
      </p:sp>
      <p:sp>
        <p:nvSpPr>
          <p:cNvPr id="3" name="矩形 2"/>
          <p:cNvSpPr/>
          <p:nvPr/>
        </p:nvSpPr>
        <p:spPr>
          <a:xfrm>
            <a:off x="1187116" y="1749732"/>
            <a:ext cx="10218821" cy="3416320"/>
          </a:xfrm>
          <a:prstGeom prst="rect">
            <a:avLst/>
          </a:prstGeom>
        </p:spPr>
        <p:txBody>
          <a:bodyPr wrap="square">
            <a:spAutoFit/>
          </a:bodyPr>
          <a:lstStyle/>
          <a:p>
            <a:pPr>
              <a:lnSpc>
                <a:spcPct val="150000"/>
              </a:lnSpc>
            </a:pPr>
            <a:r>
              <a:rPr lang="zh-CN" altLang="en-US" sz="2400" dirty="0">
                <a:latin typeface="Microsoft YaHei" charset="-122"/>
                <a:ea typeface="Microsoft YaHei" charset="-122"/>
                <a:cs typeface="Microsoft YaHei" charset="-122"/>
              </a:rPr>
              <a:t>被英国梵文学者基思（ </a:t>
            </a:r>
            <a:r>
              <a:rPr lang="en-US" altLang="zh-CN" sz="2400" dirty="0">
                <a:latin typeface="Microsoft YaHei" charset="-122"/>
                <a:ea typeface="Microsoft YaHei" charset="-122"/>
                <a:cs typeface="Microsoft YaHei" charset="-122"/>
              </a:rPr>
              <a:t>Keith</a:t>
            </a:r>
            <a:r>
              <a:rPr lang="zh-CN" altLang="en-US" sz="2400" dirty="0">
                <a:latin typeface="Microsoft YaHei" charset="-122"/>
                <a:ea typeface="Microsoft YaHei" charset="-122"/>
                <a:cs typeface="Microsoft YaHei" charset="-122"/>
              </a:rPr>
              <a:t>）称作是“一部中产阶级的史诗”的印度著名民间故事集是（ </a:t>
            </a:r>
            <a:r>
              <a:rPr lang="zh-CN" altLang="en-US" sz="2400" dirty="0" smtClean="0">
                <a:latin typeface="Microsoft YaHei" charset="-122"/>
                <a:ea typeface="Microsoft YaHei" charset="-122"/>
                <a:cs typeface="Microsoft YaHei" charset="-122"/>
              </a:rPr>
              <a:t>）</a:t>
            </a:r>
            <a:endParaRPr lang="zh-CN" altLang="en-US" sz="2400" dirty="0">
              <a:latin typeface="Microsoft YaHei" charset="-122"/>
              <a:ea typeface="Microsoft YaHei" charset="-122"/>
              <a:cs typeface="Microsoft YaHei" charset="-122"/>
            </a:endParaRPr>
          </a:p>
          <a:p>
            <a:pPr>
              <a:lnSpc>
                <a:spcPct val="150000"/>
              </a:lnSpc>
            </a:pPr>
            <a:r>
              <a:rPr lang="en-US" altLang="zh-CN" sz="2400" dirty="0">
                <a:latin typeface="Microsoft YaHei" charset="-122"/>
                <a:ea typeface="Microsoft YaHei" charset="-122"/>
                <a:cs typeface="Microsoft YaHei" charset="-122"/>
              </a:rPr>
              <a:t>A:《</a:t>
            </a:r>
            <a:r>
              <a:rPr lang="zh-CN" altLang="en-US" sz="2400" dirty="0">
                <a:latin typeface="Microsoft YaHei" charset="-122"/>
                <a:ea typeface="Microsoft YaHei" charset="-122"/>
                <a:cs typeface="Microsoft YaHei" charset="-122"/>
              </a:rPr>
              <a:t>罗兰之歌</a:t>
            </a:r>
            <a:r>
              <a:rPr lang="en-US" altLang="zh-CN" sz="2400" dirty="0">
                <a:latin typeface="Microsoft YaHei" charset="-122"/>
                <a:ea typeface="Microsoft YaHei" charset="-122"/>
                <a:cs typeface="Microsoft YaHei" charset="-122"/>
              </a:rPr>
              <a:t>》 </a:t>
            </a:r>
          </a:p>
          <a:p>
            <a:pPr>
              <a:lnSpc>
                <a:spcPct val="150000"/>
              </a:lnSpc>
            </a:pPr>
            <a:r>
              <a:rPr lang="en-US" altLang="zh-CN" sz="2400" dirty="0">
                <a:solidFill>
                  <a:srgbClr val="FF0000"/>
                </a:solidFill>
                <a:latin typeface="Microsoft YaHei" charset="-122"/>
                <a:ea typeface="Microsoft YaHei" charset="-122"/>
                <a:cs typeface="Microsoft YaHei" charset="-122"/>
              </a:rPr>
              <a:t>B:《</a:t>
            </a:r>
            <a:r>
              <a:rPr lang="zh-CN" altLang="en-US" sz="2400" dirty="0">
                <a:solidFill>
                  <a:srgbClr val="FF0000"/>
                </a:solidFill>
                <a:latin typeface="Microsoft YaHei" charset="-122"/>
                <a:ea typeface="Microsoft YaHei" charset="-122"/>
                <a:cs typeface="Microsoft YaHei" charset="-122"/>
              </a:rPr>
              <a:t>故事海</a:t>
            </a:r>
            <a:r>
              <a:rPr lang="en-US" altLang="zh-CN" sz="2400" dirty="0">
                <a:solidFill>
                  <a:srgbClr val="FF0000"/>
                </a:solidFill>
                <a:latin typeface="Microsoft YaHei" charset="-122"/>
                <a:ea typeface="Microsoft YaHei" charset="-122"/>
                <a:cs typeface="Microsoft YaHei" charset="-122"/>
              </a:rPr>
              <a:t>》</a:t>
            </a:r>
          </a:p>
          <a:p>
            <a:pPr>
              <a:lnSpc>
                <a:spcPct val="150000"/>
              </a:lnSpc>
            </a:pPr>
            <a:r>
              <a:rPr lang="en-US" altLang="zh-CN" sz="2400" dirty="0">
                <a:latin typeface="Microsoft YaHei" charset="-122"/>
                <a:ea typeface="Microsoft YaHei" charset="-122"/>
                <a:cs typeface="Microsoft YaHei" charset="-122"/>
              </a:rPr>
              <a:t>C:《</a:t>
            </a:r>
            <a:r>
              <a:rPr lang="zh-CN" altLang="en-US" sz="2400" dirty="0">
                <a:latin typeface="Microsoft YaHei" charset="-122"/>
                <a:ea typeface="Microsoft YaHei" charset="-122"/>
                <a:cs typeface="Microsoft YaHei" charset="-122"/>
              </a:rPr>
              <a:t>五卷书</a:t>
            </a:r>
            <a:r>
              <a:rPr lang="en-US" altLang="zh-CN" sz="2400" dirty="0">
                <a:latin typeface="Microsoft YaHei" charset="-122"/>
                <a:ea typeface="Microsoft YaHei" charset="-122"/>
                <a:cs typeface="Microsoft YaHei" charset="-122"/>
              </a:rPr>
              <a:t>》 </a:t>
            </a:r>
          </a:p>
          <a:p>
            <a:pPr>
              <a:lnSpc>
                <a:spcPct val="150000"/>
              </a:lnSpc>
            </a:pPr>
            <a:r>
              <a:rPr lang="en-US" altLang="zh-CN" sz="2400" dirty="0">
                <a:latin typeface="Microsoft YaHei" charset="-122"/>
                <a:ea typeface="Microsoft YaHei" charset="-122"/>
                <a:cs typeface="Microsoft YaHei" charset="-122"/>
              </a:rPr>
              <a:t>D:《</a:t>
            </a:r>
            <a:r>
              <a:rPr lang="zh-CN" altLang="en-US" sz="2400" dirty="0">
                <a:latin typeface="Microsoft YaHei" charset="-122"/>
                <a:ea typeface="Microsoft YaHei" charset="-122"/>
                <a:cs typeface="Microsoft YaHei" charset="-122"/>
              </a:rPr>
              <a:t>卡勒瓦拉</a:t>
            </a:r>
            <a:r>
              <a:rPr lang="en-US" altLang="zh-CN" sz="2400" dirty="0">
                <a:latin typeface="Microsoft YaHei" charset="-122"/>
                <a:ea typeface="Microsoft YaHei" charset="-122"/>
                <a:cs typeface="Microsoft YaHei" charset="-122"/>
              </a:rPr>
              <a:t>》</a:t>
            </a:r>
          </a:p>
        </p:txBody>
      </p:sp>
    </p:spTree>
    <p:extLst>
      <p:ext uri="{BB962C8B-B14F-4D97-AF65-F5344CB8AC3E}">
        <p14:creationId xmlns:p14="http://schemas.microsoft.com/office/powerpoint/2010/main" val="56320552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87116" y="737937"/>
            <a:ext cx="3304673" cy="523220"/>
          </a:xfrm>
          <a:prstGeom prst="rect">
            <a:avLst/>
          </a:prstGeom>
          <a:noFill/>
        </p:spPr>
        <p:txBody>
          <a:bodyPr wrap="square" rtlCol="0">
            <a:spAutoFit/>
          </a:bodyPr>
          <a:lstStyle/>
          <a:p>
            <a:r>
              <a:rPr kumimoji="1" lang="zh-CN" altLang="en-US" sz="2800" dirty="0" smtClean="0">
                <a:latin typeface="Microsoft YaHei" charset="-122"/>
                <a:ea typeface="Microsoft YaHei" charset="-122"/>
                <a:cs typeface="Microsoft YaHei" charset="-122"/>
              </a:rPr>
              <a:t>随堂练习</a:t>
            </a:r>
            <a:endParaRPr kumimoji="1" lang="zh-CN" altLang="en-US" sz="2800" dirty="0">
              <a:latin typeface="Microsoft YaHei" charset="-122"/>
              <a:ea typeface="Microsoft YaHei" charset="-122"/>
              <a:cs typeface="Microsoft YaHei" charset="-122"/>
            </a:endParaRPr>
          </a:p>
        </p:txBody>
      </p:sp>
      <p:sp>
        <p:nvSpPr>
          <p:cNvPr id="3" name="矩形 2"/>
          <p:cNvSpPr/>
          <p:nvPr/>
        </p:nvSpPr>
        <p:spPr>
          <a:xfrm>
            <a:off x="1187116" y="1749732"/>
            <a:ext cx="10218821" cy="2797048"/>
          </a:xfrm>
          <a:prstGeom prst="rect">
            <a:avLst/>
          </a:prstGeom>
        </p:spPr>
        <p:txBody>
          <a:bodyPr wrap="square">
            <a:spAutoFit/>
          </a:bodyPr>
          <a:lstStyle/>
          <a:p>
            <a:pPr>
              <a:lnSpc>
                <a:spcPct val="150000"/>
              </a:lnSpc>
            </a:pPr>
            <a:r>
              <a:rPr lang="zh-CN" altLang="en-US" sz="2400" dirty="0">
                <a:latin typeface="Microsoft YaHei" charset="-122"/>
                <a:ea typeface="Microsoft YaHei" charset="-122"/>
                <a:cs typeface="Microsoft YaHei" charset="-122"/>
              </a:rPr>
              <a:t>（ ）以创世神话和洪水神话最为</a:t>
            </a:r>
            <a:r>
              <a:rPr lang="zh-CN" altLang="en-US" sz="2400" dirty="0" smtClean="0">
                <a:latin typeface="Microsoft YaHei" charset="-122"/>
                <a:ea typeface="Microsoft YaHei" charset="-122"/>
                <a:cs typeface="Microsoft YaHei" charset="-122"/>
              </a:rPr>
              <a:t>著名</a:t>
            </a:r>
            <a:endParaRPr lang="zh-CN" altLang="en-US" sz="2400" dirty="0">
              <a:latin typeface="Microsoft YaHei" charset="-122"/>
              <a:ea typeface="Microsoft YaHei" charset="-122"/>
              <a:cs typeface="Microsoft YaHei" charset="-122"/>
            </a:endParaRPr>
          </a:p>
          <a:p>
            <a:pPr>
              <a:lnSpc>
                <a:spcPct val="150000"/>
              </a:lnSpc>
            </a:pPr>
            <a:r>
              <a:rPr lang="en-US" altLang="zh-CN" sz="2400" dirty="0">
                <a:latin typeface="Microsoft YaHei" charset="-122"/>
                <a:ea typeface="Microsoft YaHei" charset="-122"/>
                <a:cs typeface="Microsoft YaHei" charset="-122"/>
              </a:rPr>
              <a:t>A:</a:t>
            </a:r>
            <a:r>
              <a:rPr lang="zh-CN" altLang="en-US" sz="2400" dirty="0">
                <a:latin typeface="Microsoft YaHei" charset="-122"/>
                <a:ea typeface="Microsoft YaHei" charset="-122"/>
                <a:cs typeface="Microsoft YaHei" charset="-122"/>
              </a:rPr>
              <a:t>埃及神话 </a:t>
            </a:r>
          </a:p>
          <a:p>
            <a:pPr>
              <a:lnSpc>
                <a:spcPct val="150000"/>
              </a:lnSpc>
            </a:pPr>
            <a:r>
              <a:rPr lang="en-US" altLang="zh-CN" sz="2400" dirty="0">
                <a:latin typeface="Microsoft YaHei" charset="-122"/>
                <a:ea typeface="Microsoft YaHei" charset="-122"/>
                <a:cs typeface="Microsoft YaHei" charset="-122"/>
              </a:rPr>
              <a:t>B:</a:t>
            </a:r>
            <a:r>
              <a:rPr lang="zh-CN" altLang="en-US" sz="2400" dirty="0">
                <a:latin typeface="Microsoft YaHei" charset="-122"/>
                <a:ea typeface="Microsoft YaHei" charset="-122"/>
                <a:cs typeface="Microsoft YaHei" charset="-122"/>
              </a:rPr>
              <a:t>希腊神话 </a:t>
            </a:r>
          </a:p>
          <a:p>
            <a:pPr>
              <a:lnSpc>
                <a:spcPct val="150000"/>
              </a:lnSpc>
            </a:pPr>
            <a:r>
              <a:rPr lang="en-US" altLang="zh-CN" sz="2400" dirty="0">
                <a:latin typeface="Microsoft YaHei" charset="-122"/>
                <a:ea typeface="Microsoft YaHei" charset="-122"/>
                <a:cs typeface="Microsoft YaHei" charset="-122"/>
              </a:rPr>
              <a:t>C:</a:t>
            </a:r>
            <a:r>
              <a:rPr lang="zh-CN" altLang="en-US" sz="2400" dirty="0">
                <a:latin typeface="Microsoft YaHei" charset="-122"/>
                <a:ea typeface="Microsoft YaHei" charset="-122"/>
                <a:cs typeface="Microsoft YaHei" charset="-122"/>
              </a:rPr>
              <a:t>北欧神话 </a:t>
            </a:r>
          </a:p>
          <a:p>
            <a:pPr>
              <a:lnSpc>
                <a:spcPct val="150000"/>
              </a:lnSpc>
            </a:pPr>
            <a:r>
              <a:rPr lang="en-US" altLang="zh-CN" sz="2400" dirty="0">
                <a:latin typeface="Microsoft YaHei" charset="-122"/>
                <a:ea typeface="Microsoft YaHei" charset="-122"/>
                <a:cs typeface="Microsoft YaHei" charset="-122"/>
              </a:rPr>
              <a:t>D:</a:t>
            </a:r>
            <a:r>
              <a:rPr lang="zh-CN" altLang="en-US" sz="2400" dirty="0">
                <a:latin typeface="Microsoft YaHei" charset="-122"/>
                <a:ea typeface="Microsoft YaHei" charset="-122"/>
                <a:cs typeface="Microsoft YaHei" charset="-122"/>
              </a:rPr>
              <a:t>巴比伦神话</a:t>
            </a:r>
          </a:p>
        </p:txBody>
      </p:sp>
    </p:spTree>
    <p:extLst>
      <p:ext uri="{BB962C8B-B14F-4D97-AF65-F5344CB8AC3E}">
        <p14:creationId xmlns:p14="http://schemas.microsoft.com/office/powerpoint/2010/main" val="120124443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87116" y="737937"/>
            <a:ext cx="3304673" cy="523220"/>
          </a:xfrm>
          <a:prstGeom prst="rect">
            <a:avLst/>
          </a:prstGeom>
          <a:noFill/>
        </p:spPr>
        <p:txBody>
          <a:bodyPr wrap="square" rtlCol="0">
            <a:spAutoFit/>
          </a:bodyPr>
          <a:lstStyle/>
          <a:p>
            <a:r>
              <a:rPr kumimoji="1" lang="zh-CN" altLang="en-US" sz="2800" dirty="0" smtClean="0">
                <a:latin typeface="Microsoft YaHei" charset="-122"/>
                <a:ea typeface="Microsoft YaHei" charset="-122"/>
                <a:cs typeface="Microsoft YaHei" charset="-122"/>
              </a:rPr>
              <a:t>随堂练习</a:t>
            </a:r>
            <a:endParaRPr kumimoji="1" lang="zh-CN" altLang="en-US" sz="2800" dirty="0">
              <a:latin typeface="Microsoft YaHei" charset="-122"/>
              <a:ea typeface="Microsoft YaHei" charset="-122"/>
              <a:cs typeface="Microsoft YaHei" charset="-122"/>
            </a:endParaRPr>
          </a:p>
        </p:txBody>
      </p:sp>
      <p:sp>
        <p:nvSpPr>
          <p:cNvPr id="3" name="矩形 2"/>
          <p:cNvSpPr/>
          <p:nvPr/>
        </p:nvSpPr>
        <p:spPr>
          <a:xfrm>
            <a:off x="1187116" y="1749732"/>
            <a:ext cx="10218821" cy="2862322"/>
          </a:xfrm>
          <a:prstGeom prst="rect">
            <a:avLst/>
          </a:prstGeom>
        </p:spPr>
        <p:txBody>
          <a:bodyPr wrap="square">
            <a:spAutoFit/>
          </a:bodyPr>
          <a:lstStyle/>
          <a:p>
            <a:pPr>
              <a:lnSpc>
                <a:spcPct val="150000"/>
              </a:lnSpc>
            </a:pPr>
            <a:r>
              <a:rPr lang="zh-CN" altLang="en-US" sz="2400" dirty="0">
                <a:latin typeface="Microsoft YaHei" charset="-122"/>
                <a:ea typeface="Microsoft YaHei" charset="-122"/>
                <a:cs typeface="Microsoft YaHei" charset="-122"/>
              </a:rPr>
              <a:t>（ ）以创世神话和洪水神话最为</a:t>
            </a:r>
            <a:r>
              <a:rPr lang="zh-CN" altLang="en-US" sz="2400" dirty="0" smtClean="0">
                <a:latin typeface="Microsoft YaHei" charset="-122"/>
                <a:ea typeface="Microsoft YaHei" charset="-122"/>
                <a:cs typeface="Microsoft YaHei" charset="-122"/>
              </a:rPr>
              <a:t>著名</a:t>
            </a:r>
            <a:endParaRPr lang="zh-CN" altLang="en-US" sz="2400" dirty="0">
              <a:latin typeface="Microsoft YaHei" charset="-122"/>
              <a:ea typeface="Microsoft YaHei" charset="-122"/>
              <a:cs typeface="Microsoft YaHei" charset="-122"/>
            </a:endParaRPr>
          </a:p>
          <a:p>
            <a:pPr>
              <a:lnSpc>
                <a:spcPct val="150000"/>
              </a:lnSpc>
            </a:pPr>
            <a:r>
              <a:rPr lang="en-US" altLang="zh-CN" sz="2400" dirty="0">
                <a:latin typeface="Microsoft YaHei" charset="-122"/>
                <a:ea typeface="Microsoft YaHei" charset="-122"/>
                <a:cs typeface="Microsoft YaHei" charset="-122"/>
              </a:rPr>
              <a:t>A:</a:t>
            </a:r>
            <a:r>
              <a:rPr lang="zh-CN" altLang="en-US" sz="2400" dirty="0">
                <a:latin typeface="Microsoft YaHei" charset="-122"/>
                <a:ea typeface="Microsoft YaHei" charset="-122"/>
                <a:cs typeface="Microsoft YaHei" charset="-122"/>
              </a:rPr>
              <a:t>埃及神话 </a:t>
            </a:r>
          </a:p>
          <a:p>
            <a:pPr>
              <a:lnSpc>
                <a:spcPct val="150000"/>
              </a:lnSpc>
            </a:pPr>
            <a:r>
              <a:rPr lang="en-US" altLang="zh-CN" sz="2400" dirty="0">
                <a:latin typeface="Microsoft YaHei" charset="-122"/>
                <a:ea typeface="Microsoft YaHei" charset="-122"/>
                <a:cs typeface="Microsoft YaHei" charset="-122"/>
              </a:rPr>
              <a:t>B:</a:t>
            </a:r>
            <a:r>
              <a:rPr lang="zh-CN" altLang="en-US" sz="2400" dirty="0">
                <a:latin typeface="Microsoft YaHei" charset="-122"/>
                <a:ea typeface="Microsoft YaHei" charset="-122"/>
                <a:cs typeface="Microsoft YaHei" charset="-122"/>
              </a:rPr>
              <a:t>希腊神话 </a:t>
            </a:r>
          </a:p>
          <a:p>
            <a:pPr>
              <a:lnSpc>
                <a:spcPct val="150000"/>
              </a:lnSpc>
            </a:pPr>
            <a:r>
              <a:rPr lang="en-US" altLang="zh-CN" sz="2400" dirty="0">
                <a:latin typeface="Microsoft YaHei" charset="-122"/>
                <a:ea typeface="Microsoft YaHei" charset="-122"/>
                <a:cs typeface="Microsoft YaHei" charset="-122"/>
              </a:rPr>
              <a:t>C:</a:t>
            </a:r>
            <a:r>
              <a:rPr lang="zh-CN" altLang="en-US" sz="2400" dirty="0">
                <a:latin typeface="Microsoft YaHei" charset="-122"/>
                <a:ea typeface="Microsoft YaHei" charset="-122"/>
                <a:cs typeface="Microsoft YaHei" charset="-122"/>
              </a:rPr>
              <a:t>北欧神话 </a:t>
            </a:r>
          </a:p>
          <a:p>
            <a:pPr>
              <a:lnSpc>
                <a:spcPct val="150000"/>
              </a:lnSpc>
            </a:pPr>
            <a:r>
              <a:rPr lang="en-US" altLang="zh-CN" sz="2400" dirty="0">
                <a:solidFill>
                  <a:srgbClr val="FF0000"/>
                </a:solidFill>
                <a:latin typeface="Microsoft YaHei" charset="-122"/>
                <a:ea typeface="Microsoft YaHei" charset="-122"/>
                <a:cs typeface="Microsoft YaHei" charset="-122"/>
              </a:rPr>
              <a:t>D:</a:t>
            </a:r>
            <a:r>
              <a:rPr lang="zh-CN" altLang="en-US" sz="2400" dirty="0">
                <a:solidFill>
                  <a:srgbClr val="FF0000"/>
                </a:solidFill>
                <a:latin typeface="Microsoft YaHei" charset="-122"/>
                <a:ea typeface="Microsoft YaHei" charset="-122"/>
                <a:cs typeface="Microsoft YaHei" charset="-122"/>
              </a:rPr>
              <a:t>巴比伦神话</a:t>
            </a:r>
          </a:p>
        </p:txBody>
      </p:sp>
    </p:spTree>
    <p:extLst>
      <p:ext uri="{BB962C8B-B14F-4D97-AF65-F5344CB8AC3E}">
        <p14:creationId xmlns:p14="http://schemas.microsoft.com/office/powerpoint/2010/main" val="1078808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 xmlns:a16="http://schemas.microsoft.com/office/drawing/2014/main" id="{98092F7A-3839-5A45-8ECB-95D12482436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064" b="7756"/>
          <a:stretch>
            <a:fillRect/>
          </a:stretch>
        </p:blipFill>
        <p:spPr>
          <a:xfrm>
            <a:off x="1353922" y="5537592"/>
            <a:ext cx="2347392" cy="13204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34" name="组合 33">
            <a:extLst>
              <a:ext uri="{FF2B5EF4-FFF2-40B4-BE49-F238E27FC236}">
                <a16:creationId xmlns="" xmlns:a16="http://schemas.microsoft.com/office/drawing/2014/main" id="{211749EF-227B-CD4C-999E-FB5634A63615}"/>
              </a:ext>
            </a:extLst>
          </p:cNvPr>
          <p:cNvGrpSpPr/>
          <p:nvPr/>
        </p:nvGrpSpPr>
        <p:grpSpPr>
          <a:xfrm>
            <a:off x="430721" y="800684"/>
            <a:ext cx="10941024" cy="5150664"/>
            <a:chOff x="368728" y="676698"/>
            <a:chExt cx="10941024" cy="5150664"/>
          </a:xfrm>
        </p:grpSpPr>
        <p:grpSp>
          <p:nvGrpSpPr>
            <p:cNvPr id="36" name="组合 35">
              <a:extLst>
                <a:ext uri="{FF2B5EF4-FFF2-40B4-BE49-F238E27FC236}">
                  <a16:creationId xmlns="" xmlns:a16="http://schemas.microsoft.com/office/drawing/2014/main" id="{FF67A24E-89A4-0143-9F57-86A5BBC6596B}"/>
                </a:ext>
              </a:extLst>
            </p:cNvPr>
            <p:cNvGrpSpPr/>
            <p:nvPr/>
          </p:nvGrpSpPr>
          <p:grpSpPr>
            <a:xfrm>
              <a:off x="368728" y="676698"/>
              <a:ext cx="10941024" cy="3334886"/>
              <a:chOff x="-125646" y="1113262"/>
              <a:chExt cx="10941024" cy="3334886"/>
            </a:xfrm>
          </p:grpSpPr>
          <p:sp>
            <p:nvSpPr>
              <p:cNvPr id="3" name="圆角矩形 2">
                <a:extLst>
                  <a:ext uri="{FF2B5EF4-FFF2-40B4-BE49-F238E27FC236}">
                    <a16:creationId xmlns="" xmlns:a16="http://schemas.microsoft.com/office/drawing/2014/main" id="{EC3F5AF2-376F-0844-A51B-07622CD5612F}"/>
                  </a:ext>
                </a:extLst>
              </p:cNvPr>
              <p:cNvSpPr/>
              <p:nvPr/>
            </p:nvSpPr>
            <p:spPr>
              <a:xfrm>
                <a:off x="-125646" y="2561316"/>
                <a:ext cx="4193794" cy="1886832"/>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3600" dirty="0">
                    <a:solidFill>
                      <a:schemeClr val="tx1"/>
                    </a:solidFill>
                    <a:latin typeface="DengXian" panose="02010600030101010101" pitchFamily="2" charset="-122"/>
                    <a:ea typeface="DengXian" panose="02010600030101010101" pitchFamily="2" charset="-122"/>
                  </a:rPr>
                  <a:t>第十六章 </a:t>
                </a:r>
                <a:endParaRPr kumimoji="1" lang="en-US" altLang="zh-CN" sz="3600" dirty="0">
                  <a:solidFill>
                    <a:schemeClr val="tx1"/>
                  </a:solidFill>
                  <a:latin typeface="DengXian" panose="02010600030101010101" pitchFamily="2" charset="-122"/>
                  <a:ea typeface="DengXian" panose="02010600030101010101" pitchFamily="2" charset="-122"/>
                </a:endParaRPr>
              </a:p>
              <a:p>
                <a:pPr algn="ctr"/>
                <a:r>
                  <a:rPr kumimoji="1" lang="zh-CN" altLang="en-US" sz="3600" dirty="0">
                    <a:solidFill>
                      <a:schemeClr val="tx1"/>
                    </a:solidFill>
                    <a:latin typeface="DengXian" panose="02010600030101010101" pitchFamily="2" charset="-122"/>
                    <a:ea typeface="DengXian" panose="02010600030101010101" pitchFamily="2" charset="-122"/>
                  </a:rPr>
                  <a:t>民间文学的鉴赏与研究</a:t>
                </a:r>
                <a:endParaRPr kumimoji="1" lang="en-US" altLang="zh-CN" sz="3600" dirty="0">
                  <a:solidFill>
                    <a:schemeClr val="tx1"/>
                  </a:solidFill>
                  <a:latin typeface="DengXian" panose="02010600030101010101" pitchFamily="2" charset="-122"/>
                  <a:ea typeface="DengXian" panose="02010600030101010101" pitchFamily="2" charset="-122"/>
                </a:endParaRPr>
              </a:p>
            </p:txBody>
          </p:sp>
          <p:sp>
            <p:nvSpPr>
              <p:cNvPr id="9" name="圆角矩形 8">
                <a:extLst>
                  <a:ext uri="{FF2B5EF4-FFF2-40B4-BE49-F238E27FC236}">
                    <a16:creationId xmlns="" xmlns:a16="http://schemas.microsoft.com/office/drawing/2014/main" id="{C5B71DDD-B67F-BB44-982E-9606408DF879}"/>
                  </a:ext>
                </a:extLst>
              </p:cNvPr>
              <p:cNvSpPr/>
              <p:nvPr/>
            </p:nvSpPr>
            <p:spPr>
              <a:xfrm>
                <a:off x="4678049" y="1113262"/>
                <a:ext cx="613732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第一节 民间文学的鉴赏</a:t>
                </a:r>
              </a:p>
            </p:txBody>
          </p:sp>
          <p:sp>
            <p:nvSpPr>
              <p:cNvPr id="10" name="圆角矩形 9">
                <a:extLst>
                  <a:ext uri="{FF2B5EF4-FFF2-40B4-BE49-F238E27FC236}">
                    <a16:creationId xmlns="" xmlns:a16="http://schemas.microsoft.com/office/drawing/2014/main" id="{74213CE4-F95E-0B4F-9ED7-66AA0EC54EC0}"/>
                  </a:ext>
                </a:extLst>
              </p:cNvPr>
              <p:cNvSpPr/>
              <p:nvPr/>
            </p:nvSpPr>
            <p:spPr>
              <a:xfrm>
                <a:off x="4810651" y="2129169"/>
                <a:ext cx="5744635" cy="594658"/>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bg1"/>
                    </a:solidFill>
                    <a:latin typeface="DengXian" panose="02010600030101010101" pitchFamily="2" charset="-122"/>
                    <a:ea typeface="DengXian" panose="02010600030101010101" pitchFamily="2" charset="-122"/>
                  </a:rPr>
                  <a:t>第二节 民间文学的比较研究</a:t>
                </a:r>
              </a:p>
            </p:txBody>
          </p:sp>
          <p:sp>
            <p:nvSpPr>
              <p:cNvPr id="11" name="圆角矩形 10">
                <a:extLst>
                  <a:ext uri="{FF2B5EF4-FFF2-40B4-BE49-F238E27FC236}">
                    <a16:creationId xmlns="" xmlns:a16="http://schemas.microsoft.com/office/drawing/2014/main" id="{0215B883-6253-8449-A953-2792DF534019}"/>
                  </a:ext>
                </a:extLst>
              </p:cNvPr>
              <p:cNvSpPr/>
              <p:nvPr/>
            </p:nvSpPr>
            <p:spPr>
              <a:xfrm>
                <a:off x="4810651" y="3024834"/>
                <a:ext cx="5744634" cy="932041"/>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第三节 历史地理学派的民间叙事文学研究</a:t>
                </a:r>
              </a:p>
            </p:txBody>
          </p:sp>
          <p:cxnSp>
            <p:nvCxnSpPr>
              <p:cNvPr id="20" name="直线连接符 19">
                <a:extLst>
                  <a:ext uri="{FF2B5EF4-FFF2-40B4-BE49-F238E27FC236}">
                    <a16:creationId xmlns="" xmlns:a16="http://schemas.microsoft.com/office/drawing/2014/main" id="{2E56B57E-A19F-4B44-AB34-B35D23F9C872}"/>
                  </a:ext>
                </a:extLst>
              </p:cNvPr>
              <p:cNvCxnSpPr>
                <a:cxnSpLocks/>
                <a:stCxn id="3" idx="3"/>
                <a:endCxn id="9" idx="1"/>
              </p:cNvCxnSpPr>
              <p:nvPr/>
            </p:nvCxnSpPr>
            <p:spPr>
              <a:xfrm flipV="1">
                <a:off x="4068148" y="1414749"/>
                <a:ext cx="609901" cy="20899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a:extLst>
                  <a:ext uri="{FF2B5EF4-FFF2-40B4-BE49-F238E27FC236}">
                    <a16:creationId xmlns="" xmlns:a16="http://schemas.microsoft.com/office/drawing/2014/main" id="{A4A1488C-75DF-9B4C-9E26-CBFD89D282C5}"/>
                  </a:ext>
                </a:extLst>
              </p:cNvPr>
              <p:cNvCxnSpPr>
                <a:cxnSpLocks/>
                <a:stCxn id="3" idx="3"/>
                <a:endCxn id="10" idx="1"/>
              </p:cNvCxnSpPr>
              <p:nvPr/>
            </p:nvCxnSpPr>
            <p:spPr>
              <a:xfrm flipV="1">
                <a:off x="4068148" y="2426498"/>
                <a:ext cx="742503" cy="10782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a:extLst>
                  <a:ext uri="{FF2B5EF4-FFF2-40B4-BE49-F238E27FC236}">
                    <a16:creationId xmlns="" xmlns:a16="http://schemas.microsoft.com/office/drawing/2014/main" id="{25D2EFA0-9CDE-3447-873C-47F8EBC4E40C}"/>
                  </a:ext>
                </a:extLst>
              </p:cNvPr>
              <p:cNvCxnSpPr>
                <a:cxnSpLocks/>
                <a:stCxn id="3" idx="3"/>
                <a:endCxn id="11" idx="1"/>
              </p:cNvCxnSpPr>
              <p:nvPr/>
            </p:nvCxnSpPr>
            <p:spPr>
              <a:xfrm flipV="1">
                <a:off x="4068148" y="3490855"/>
                <a:ext cx="742503" cy="13877"/>
              </a:xfrm>
              <a:prstGeom prst="line">
                <a:avLst/>
              </a:prstGeom>
            </p:spPr>
            <p:style>
              <a:lnRef idx="1">
                <a:schemeClr val="accent1"/>
              </a:lnRef>
              <a:fillRef idx="0">
                <a:schemeClr val="accent1"/>
              </a:fillRef>
              <a:effectRef idx="0">
                <a:schemeClr val="accent1"/>
              </a:effectRef>
              <a:fontRef idx="minor">
                <a:schemeClr val="tx1"/>
              </a:fontRef>
            </p:style>
          </p:cxnSp>
        </p:grpSp>
        <p:sp>
          <p:nvSpPr>
            <p:cNvPr id="18" name="圆角矩形 17">
              <a:extLst>
                <a:ext uri="{FF2B5EF4-FFF2-40B4-BE49-F238E27FC236}">
                  <a16:creationId xmlns="" xmlns:a16="http://schemas.microsoft.com/office/drawing/2014/main" id="{ED435A5A-2406-B24F-B3EF-73D9C29C8ED3}"/>
                </a:ext>
              </a:extLst>
            </p:cNvPr>
            <p:cNvSpPr/>
            <p:nvPr/>
          </p:nvSpPr>
          <p:spPr>
            <a:xfrm>
              <a:off x="5368771" y="3817640"/>
              <a:ext cx="5744635"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第四节 文化人类学与民间文学研究</a:t>
              </a:r>
            </a:p>
          </p:txBody>
        </p:sp>
        <p:sp>
          <p:nvSpPr>
            <p:cNvPr id="19" name="圆角矩形 18">
              <a:extLst>
                <a:ext uri="{FF2B5EF4-FFF2-40B4-BE49-F238E27FC236}">
                  <a16:creationId xmlns="" xmlns:a16="http://schemas.microsoft.com/office/drawing/2014/main" id="{B068998A-7DC5-F54A-A4FB-86329FDF16CA}"/>
                </a:ext>
              </a:extLst>
            </p:cNvPr>
            <p:cNvSpPr/>
            <p:nvPr/>
          </p:nvSpPr>
          <p:spPr>
            <a:xfrm>
              <a:off x="5368769" y="4819161"/>
              <a:ext cx="5744635" cy="1008201"/>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第五节 从事民间文学研究评论的基本要求</a:t>
              </a:r>
            </a:p>
          </p:txBody>
        </p:sp>
        <p:cxnSp>
          <p:nvCxnSpPr>
            <p:cNvPr id="29" name="直线连接符 28">
              <a:extLst>
                <a:ext uri="{FF2B5EF4-FFF2-40B4-BE49-F238E27FC236}">
                  <a16:creationId xmlns="" xmlns:a16="http://schemas.microsoft.com/office/drawing/2014/main" id="{FAB58419-ABAC-294C-8B50-A7BEA6104ABC}"/>
                </a:ext>
              </a:extLst>
            </p:cNvPr>
            <p:cNvCxnSpPr>
              <a:cxnSpLocks/>
              <a:stCxn id="3" idx="3"/>
              <a:endCxn id="18" idx="1"/>
            </p:cNvCxnSpPr>
            <p:nvPr/>
          </p:nvCxnSpPr>
          <p:spPr>
            <a:xfrm>
              <a:off x="4562522" y="3068168"/>
              <a:ext cx="806249" cy="1046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线连接符 31">
              <a:extLst>
                <a:ext uri="{FF2B5EF4-FFF2-40B4-BE49-F238E27FC236}">
                  <a16:creationId xmlns="" xmlns:a16="http://schemas.microsoft.com/office/drawing/2014/main" id="{6667326B-1917-CC4A-9C5A-1A2C6EE61A10}"/>
                </a:ext>
              </a:extLst>
            </p:cNvPr>
            <p:cNvCxnSpPr>
              <a:cxnSpLocks/>
              <a:stCxn id="3" idx="3"/>
              <a:endCxn id="19" idx="1"/>
            </p:cNvCxnSpPr>
            <p:nvPr/>
          </p:nvCxnSpPr>
          <p:spPr>
            <a:xfrm>
              <a:off x="4562522" y="3068168"/>
              <a:ext cx="806247" cy="2255094"/>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73235655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87116" y="737937"/>
            <a:ext cx="3304673" cy="523220"/>
          </a:xfrm>
          <a:prstGeom prst="rect">
            <a:avLst/>
          </a:prstGeom>
          <a:noFill/>
        </p:spPr>
        <p:txBody>
          <a:bodyPr wrap="square" rtlCol="0">
            <a:spAutoFit/>
          </a:bodyPr>
          <a:lstStyle/>
          <a:p>
            <a:r>
              <a:rPr kumimoji="1" lang="zh-CN" altLang="en-US" sz="2800" dirty="0" smtClean="0">
                <a:latin typeface="Microsoft YaHei" charset="-122"/>
                <a:ea typeface="Microsoft YaHei" charset="-122"/>
                <a:cs typeface="Microsoft YaHei" charset="-122"/>
              </a:rPr>
              <a:t>随堂练习</a:t>
            </a:r>
            <a:endParaRPr kumimoji="1" lang="zh-CN" altLang="en-US" sz="2800" dirty="0">
              <a:latin typeface="Microsoft YaHei" charset="-122"/>
              <a:ea typeface="Microsoft YaHei" charset="-122"/>
              <a:cs typeface="Microsoft YaHei" charset="-122"/>
            </a:endParaRPr>
          </a:p>
        </p:txBody>
      </p:sp>
      <p:sp>
        <p:nvSpPr>
          <p:cNvPr id="3" name="矩形 2"/>
          <p:cNvSpPr/>
          <p:nvPr/>
        </p:nvSpPr>
        <p:spPr>
          <a:xfrm>
            <a:off x="1187116" y="1749732"/>
            <a:ext cx="10218821" cy="2797048"/>
          </a:xfrm>
          <a:prstGeom prst="rect">
            <a:avLst/>
          </a:prstGeom>
        </p:spPr>
        <p:txBody>
          <a:bodyPr wrap="square">
            <a:spAutoFit/>
          </a:bodyPr>
          <a:lstStyle/>
          <a:p>
            <a:pPr>
              <a:lnSpc>
                <a:spcPct val="150000"/>
              </a:lnSpc>
            </a:pPr>
            <a:r>
              <a:rPr lang="zh-CN" altLang="en-US" sz="2400" dirty="0">
                <a:latin typeface="Microsoft YaHei" charset="-122"/>
                <a:ea typeface="Microsoft YaHei" charset="-122"/>
                <a:cs typeface="Microsoft YaHei" charset="-122"/>
              </a:rPr>
              <a:t>神的故事和英雄传说是（ ）的两大</a:t>
            </a:r>
            <a:r>
              <a:rPr lang="zh-CN" altLang="en-US" sz="2400" dirty="0" smtClean="0">
                <a:latin typeface="Microsoft YaHei" charset="-122"/>
                <a:ea typeface="Microsoft YaHei" charset="-122"/>
                <a:cs typeface="Microsoft YaHei" charset="-122"/>
              </a:rPr>
              <a:t>类</a:t>
            </a:r>
            <a:endParaRPr lang="zh-CN" altLang="en-US" sz="2400" dirty="0">
              <a:latin typeface="Microsoft YaHei" charset="-122"/>
              <a:ea typeface="Microsoft YaHei" charset="-122"/>
              <a:cs typeface="Microsoft YaHei" charset="-122"/>
            </a:endParaRPr>
          </a:p>
          <a:p>
            <a:pPr>
              <a:lnSpc>
                <a:spcPct val="150000"/>
              </a:lnSpc>
            </a:pPr>
            <a:r>
              <a:rPr lang="en-US" altLang="zh-CN" sz="2400" dirty="0">
                <a:latin typeface="Microsoft YaHei" charset="-122"/>
                <a:ea typeface="Microsoft YaHei" charset="-122"/>
                <a:cs typeface="Microsoft YaHei" charset="-122"/>
              </a:rPr>
              <a:t>A:</a:t>
            </a:r>
            <a:r>
              <a:rPr lang="zh-CN" altLang="en-US" sz="2400" dirty="0">
                <a:latin typeface="Microsoft YaHei" charset="-122"/>
                <a:ea typeface="Microsoft YaHei" charset="-122"/>
                <a:cs typeface="Microsoft YaHei" charset="-122"/>
              </a:rPr>
              <a:t>希腊神话 </a:t>
            </a:r>
          </a:p>
          <a:p>
            <a:pPr>
              <a:lnSpc>
                <a:spcPct val="150000"/>
              </a:lnSpc>
            </a:pPr>
            <a:r>
              <a:rPr lang="en-US" altLang="zh-CN" sz="2400" dirty="0">
                <a:latin typeface="Microsoft YaHei" charset="-122"/>
                <a:ea typeface="Microsoft YaHei" charset="-122"/>
                <a:cs typeface="Microsoft YaHei" charset="-122"/>
              </a:rPr>
              <a:t>B:</a:t>
            </a:r>
            <a:r>
              <a:rPr lang="zh-CN" altLang="en-US" sz="2400" dirty="0">
                <a:latin typeface="Microsoft YaHei" charset="-122"/>
                <a:ea typeface="Microsoft YaHei" charset="-122"/>
                <a:cs typeface="Microsoft YaHei" charset="-122"/>
              </a:rPr>
              <a:t>埃及神话</a:t>
            </a:r>
          </a:p>
          <a:p>
            <a:pPr>
              <a:lnSpc>
                <a:spcPct val="150000"/>
              </a:lnSpc>
            </a:pPr>
            <a:r>
              <a:rPr lang="en-US" altLang="zh-CN" sz="2400" dirty="0">
                <a:latin typeface="Microsoft YaHei" charset="-122"/>
                <a:ea typeface="Microsoft YaHei" charset="-122"/>
                <a:cs typeface="Microsoft YaHei" charset="-122"/>
              </a:rPr>
              <a:t>C:</a:t>
            </a:r>
            <a:r>
              <a:rPr lang="zh-CN" altLang="en-US" sz="2400" dirty="0">
                <a:latin typeface="Microsoft YaHei" charset="-122"/>
                <a:ea typeface="Microsoft YaHei" charset="-122"/>
                <a:cs typeface="Microsoft YaHei" charset="-122"/>
              </a:rPr>
              <a:t>北欧神话 </a:t>
            </a:r>
          </a:p>
          <a:p>
            <a:pPr>
              <a:lnSpc>
                <a:spcPct val="150000"/>
              </a:lnSpc>
            </a:pPr>
            <a:r>
              <a:rPr lang="en-US" altLang="zh-CN" sz="2400" dirty="0">
                <a:latin typeface="Microsoft YaHei" charset="-122"/>
                <a:ea typeface="Microsoft YaHei" charset="-122"/>
                <a:cs typeface="Microsoft YaHei" charset="-122"/>
              </a:rPr>
              <a:t>D:</a:t>
            </a:r>
            <a:r>
              <a:rPr lang="zh-CN" altLang="en-US" sz="2400" dirty="0">
                <a:latin typeface="Microsoft YaHei" charset="-122"/>
                <a:ea typeface="Microsoft YaHei" charset="-122"/>
                <a:cs typeface="Microsoft YaHei" charset="-122"/>
              </a:rPr>
              <a:t>巴比伦神话</a:t>
            </a:r>
          </a:p>
        </p:txBody>
      </p:sp>
    </p:spTree>
    <p:extLst>
      <p:ext uri="{BB962C8B-B14F-4D97-AF65-F5344CB8AC3E}">
        <p14:creationId xmlns:p14="http://schemas.microsoft.com/office/powerpoint/2010/main" val="33764145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87116" y="737937"/>
            <a:ext cx="3304673" cy="523220"/>
          </a:xfrm>
          <a:prstGeom prst="rect">
            <a:avLst/>
          </a:prstGeom>
          <a:noFill/>
        </p:spPr>
        <p:txBody>
          <a:bodyPr wrap="square" rtlCol="0">
            <a:spAutoFit/>
          </a:bodyPr>
          <a:lstStyle/>
          <a:p>
            <a:r>
              <a:rPr kumimoji="1" lang="zh-CN" altLang="en-US" sz="2800" dirty="0" smtClean="0">
                <a:latin typeface="Microsoft YaHei" charset="-122"/>
                <a:ea typeface="Microsoft YaHei" charset="-122"/>
                <a:cs typeface="Microsoft YaHei" charset="-122"/>
              </a:rPr>
              <a:t>随堂练习</a:t>
            </a:r>
            <a:endParaRPr kumimoji="1" lang="zh-CN" altLang="en-US" sz="2800" dirty="0">
              <a:latin typeface="Microsoft YaHei" charset="-122"/>
              <a:ea typeface="Microsoft YaHei" charset="-122"/>
              <a:cs typeface="Microsoft YaHei" charset="-122"/>
            </a:endParaRPr>
          </a:p>
        </p:txBody>
      </p:sp>
      <p:sp>
        <p:nvSpPr>
          <p:cNvPr id="3" name="矩形 2"/>
          <p:cNvSpPr/>
          <p:nvPr/>
        </p:nvSpPr>
        <p:spPr>
          <a:xfrm>
            <a:off x="1187116" y="1749732"/>
            <a:ext cx="10218821" cy="2862322"/>
          </a:xfrm>
          <a:prstGeom prst="rect">
            <a:avLst/>
          </a:prstGeom>
        </p:spPr>
        <p:txBody>
          <a:bodyPr wrap="square">
            <a:spAutoFit/>
          </a:bodyPr>
          <a:lstStyle/>
          <a:p>
            <a:pPr>
              <a:lnSpc>
                <a:spcPct val="150000"/>
              </a:lnSpc>
            </a:pPr>
            <a:r>
              <a:rPr lang="zh-CN" altLang="en-US" sz="2400" dirty="0">
                <a:latin typeface="Microsoft YaHei" charset="-122"/>
                <a:ea typeface="Microsoft YaHei" charset="-122"/>
                <a:cs typeface="Microsoft YaHei" charset="-122"/>
              </a:rPr>
              <a:t>神的故事和英雄传说是（ ）的两大</a:t>
            </a:r>
            <a:r>
              <a:rPr lang="zh-CN" altLang="en-US" sz="2400" dirty="0" smtClean="0">
                <a:latin typeface="Microsoft YaHei" charset="-122"/>
                <a:ea typeface="Microsoft YaHei" charset="-122"/>
                <a:cs typeface="Microsoft YaHei" charset="-122"/>
              </a:rPr>
              <a:t>类</a:t>
            </a:r>
            <a:endParaRPr lang="zh-CN" altLang="en-US" sz="2400" dirty="0">
              <a:latin typeface="Microsoft YaHei" charset="-122"/>
              <a:ea typeface="Microsoft YaHei" charset="-122"/>
              <a:cs typeface="Microsoft YaHei" charset="-122"/>
            </a:endParaRPr>
          </a:p>
          <a:p>
            <a:pPr>
              <a:lnSpc>
                <a:spcPct val="150000"/>
              </a:lnSpc>
            </a:pPr>
            <a:r>
              <a:rPr lang="en-US" altLang="zh-CN" sz="2400" dirty="0">
                <a:solidFill>
                  <a:srgbClr val="FF0000"/>
                </a:solidFill>
                <a:latin typeface="Microsoft YaHei" charset="-122"/>
                <a:ea typeface="Microsoft YaHei" charset="-122"/>
                <a:cs typeface="Microsoft YaHei" charset="-122"/>
              </a:rPr>
              <a:t>A:</a:t>
            </a:r>
            <a:r>
              <a:rPr lang="zh-CN" altLang="en-US" sz="2400" dirty="0">
                <a:solidFill>
                  <a:srgbClr val="FF0000"/>
                </a:solidFill>
                <a:latin typeface="Microsoft YaHei" charset="-122"/>
                <a:ea typeface="Microsoft YaHei" charset="-122"/>
                <a:cs typeface="Microsoft YaHei" charset="-122"/>
              </a:rPr>
              <a:t>希腊神话 </a:t>
            </a:r>
          </a:p>
          <a:p>
            <a:pPr>
              <a:lnSpc>
                <a:spcPct val="150000"/>
              </a:lnSpc>
            </a:pPr>
            <a:r>
              <a:rPr lang="en-US" altLang="zh-CN" sz="2400" dirty="0">
                <a:latin typeface="Microsoft YaHei" charset="-122"/>
                <a:ea typeface="Microsoft YaHei" charset="-122"/>
                <a:cs typeface="Microsoft YaHei" charset="-122"/>
              </a:rPr>
              <a:t>B:</a:t>
            </a:r>
            <a:r>
              <a:rPr lang="zh-CN" altLang="en-US" sz="2400" dirty="0">
                <a:latin typeface="Microsoft YaHei" charset="-122"/>
                <a:ea typeface="Microsoft YaHei" charset="-122"/>
                <a:cs typeface="Microsoft YaHei" charset="-122"/>
              </a:rPr>
              <a:t>埃及神话</a:t>
            </a:r>
          </a:p>
          <a:p>
            <a:pPr>
              <a:lnSpc>
                <a:spcPct val="150000"/>
              </a:lnSpc>
            </a:pPr>
            <a:r>
              <a:rPr lang="en-US" altLang="zh-CN" sz="2400" dirty="0">
                <a:latin typeface="Microsoft YaHei" charset="-122"/>
                <a:ea typeface="Microsoft YaHei" charset="-122"/>
                <a:cs typeface="Microsoft YaHei" charset="-122"/>
              </a:rPr>
              <a:t>C:</a:t>
            </a:r>
            <a:r>
              <a:rPr lang="zh-CN" altLang="en-US" sz="2400" dirty="0">
                <a:latin typeface="Microsoft YaHei" charset="-122"/>
                <a:ea typeface="Microsoft YaHei" charset="-122"/>
                <a:cs typeface="Microsoft YaHei" charset="-122"/>
              </a:rPr>
              <a:t>北欧神话 </a:t>
            </a:r>
          </a:p>
          <a:p>
            <a:pPr>
              <a:lnSpc>
                <a:spcPct val="150000"/>
              </a:lnSpc>
            </a:pPr>
            <a:r>
              <a:rPr lang="en-US" altLang="zh-CN" sz="2400" dirty="0">
                <a:latin typeface="Microsoft YaHei" charset="-122"/>
                <a:ea typeface="Microsoft YaHei" charset="-122"/>
                <a:cs typeface="Microsoft YaHei" charset="-122"/>
              </a:rPr>
              <a:t>D:</a:t>
            </a:r>
            <a:r>
              <a:rPr lang="zh-CN" altLang="en-US" sz="2400" dirty="0">
                <a:latin typeface="Microsoft YaHei" charset="-122"/>
                <a:ea typeface="Microsoft YaHei" charset="-122"/>
                <a:cs typeface="Microsoft YaHei" charset="-122"/>
              </a:rPr>
              <a:t>巴比伦神话</a:t>
            </a:r>
          </a:p>
        </p:txBody>
      </p:sp>
    </p:spTree>
    <p:extLst>
      <p:ext uri="{BB962C8B-B14F-4D97-AF65-F5344CB8AC3E}">
        <p14:creationId xmlns:p14="http://schemas.microsoft.com/office/powerpoint/2010/main" val="111336602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87116" y="737937"/>
            <a:ext cx="3304673" cy="523220"/>
          </a:xfrm>
          <a:prstGeom prst="rect">
            <a:avLst/>
          </a:prstGeom>
          <a:noFill/>
        </p:spPr>
        <p:txBody>
          <a:bodyPr wrap="square" rtlCol="0">
            <a:spAutoFit/>
          </a:bodyPr>
          <a:lstStyle/>
          <a:p>
            <a:r>
              <a:rPr kumimoji="1" lang="zh-CN" altLang="en-US" sz="2800" dirty="0" smtClean="0">
                <a:latin typeface="Microsoft YaHei" charset="-122"/>
                <a:ea typeface="Microsoft YaHei" charset="-122"/>
                <a:cs typeface="Microsoft YaHei" charset="-122"/>
              </a:rPr>
              <a:t>随堂练习</a:t>
            </a:r>
            <a:endParaRPr kumimoji="1" lang="zh-CN" altLang="en-US" sz="2800" dirty="0">
              <a:latin typeface="Microsoft YaHei" charset="-122"/>
              <a:ea typeface="Microsoft YaHei" charset="-122"/>
              <a:cs typeface="Microsoft YaHei" charset="-122"/>
            </a:endParaRPr>
          </a:p>
        </p:txBody>
      </p:sp>
      <p:sp>
        <p:nvSpPr>
          <p:cNvPr id="3" name="矩形 2"/>
          <p:cNvSpPr/>
          <p:nvPr/>
        </p:nvSpPr>
        <p:spPr>
          <a:xfrm>
            <a:off x="1395663" y="1749732"/>
            <a:ext cx="10010274" cy="3416320"/>
          </a:xfrm>
          <a:prstGeom prst="rect">
            <a:avLst/>
          </a:prstGeom>
        </p:spPr>
        <p:txBody>
          <a:bodyPr wrap="square">
            <a:spAutoFit/>
          </a:bodyPr>
          <a:lstStyle/>
          <a:p>
            <a:pPr>
              <a:lnSpc>
                <a:spcPct val="150000"/>
              </a:lnSpc>
            </a:pPr>
            <a:r>
              <a:rPr lang="zh-CN" altLang="en-US" sz="2400" dirty="0">
                <a:latin typeface="Microsoft YaHei" charset="-122"/>
                <a:ea typeface="Microsoft YaHei" charset="-122"/>
                <a:cs typeface="Microsoft YaHei" charset="-122"/>
              </a:rPr>
              <a:t>阿拉伯揭露封建统治者穷奢极欲的生活方式以及他们的贪婪与罪恶的民间故事集</a:t>
            </a:r>
            <a:r>
              <a:rPr lang="zh-CN" altLang="en-US" sz="2400" dirty="0" smtClean="0">
                <a:latin typeface="Microsoft YaHei" charset="-122"/>
                <a:ea typeface="Microsoft YaHei" charset="-122"/>
                <a:cs typeface="Microsoft YaHei" charset="-122"/>
              </a:rPr>
              <a:t>是</a:t>
            </a:r>
            <a:endParaRPr lang="zh-CN" altLang="en-US" sz="2400" dirty="0">
              <a:latin typeface="Microsoft YaHei" charset="-122"/>
              <a:ea typeface="Microsoft YaHei" charset="-122"/>
              <a:cs typeface="Microsoft YaHei" charset="-122"/>
            </a:endParaRPr>
          </a:p>
          <a:p>
            <a:pPr>
              <a:lnSpc>
                <a:spcPct val="150000"/>
              </a:lnSpc>
            </a:pPr>
            <a:r>
              <a:rPr lang="en-US" altLang="zh-CN" sz="2400" dirty="0">
                <a:latin typeface="Microsoft YaHei" charset="-122"/>
                <a:ea typeface="Microsoft YaHei" charset="-122"/>
                <a:cs typeface="Microsoft YaHei" charset="-122"/>
              </a:rPr>
              <a:t>A:《</a:t>
            </a:r>
            <a:r>
              <a:rPr lang="zh-CN" altLang="en-US" sz="2400" dirty="0">
                <a:latin typeface="Microsoft YaHei" charset="-122"/>
                <a:ea typeface="Microsoft YaHei" charset="-122"/>
                <a:cs typeface="Microsoft YaHei" charset="-122"/>
              </a:rPr>
              <a:t>摩尔婆罗多</a:t>
            </a:r>
            <a:r>
              <a:rPr lang="en-US" altLang="zh-CN" sz="2400" dirty="0">
                <a:latin typeface="Microsoft YaHei" charset="-122"/>
                <a:ea typeface="Microsoft YaHei" charset="-122"/>
                <a:cs typeface="Microsoft YaHei" charset="-122"/>
              </a:rPr>
              <a:t>》 </a:t>
            </a:r>
          </a:p>
          <a:p>
            <a:pPr>
              <a:lnSpc>
                <a:spcPct val="150000"/>
              </a:lnSpc>
            </a:pPr>
            <a:r>
              <a:rPr lang="en-US" altLang="zh-CN" sz="2400" dirty="0">
                <a:latin typeface="Microsoft YaHei" charset="-122"/>
                <a:ea typeface="Microsoft YaHei" charset="-122"/>
                <a:cs typeface="Microsoft YaHei" charset="-122"/>
              </a:rPr>
              <a:t>B</a:t>
            </a:r>
            <a:r>
              <a:rPr lang="en-US" altLang="zh-CN" sz="2400" dirty="0" smtClean="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一千零一夜</a:t>
            </a:r>
            <a:r>
              <a:rPr lang="en-US" altLang="zh-CN" sz="2400" dirty="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天方夜谭</a:t>
            </a:r>
            <a:r>
              <a:rPr lang="en-US" altLang="zh-CN" sz="2400" dirty="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 </a:t>
            </a:r>
          </a:p>
          <a:p>
            <a:pPr>
              <a:lnSpc>
                <a:spcPct val="150000"/>
              </a:lnSpc>
            </a:pPr>
            <a:r>
              <a:rPr lang="en-US" altLang="zh-CN" sz="2400" dirty="0">
                <a:latin typeface="Microsoft YaHei" charset="-122"/>
                <a:ea typeface="Microsoft YaHei" charset="-122"/>
                <a:cs typeface="Microsoft YaHei" charset="-122"/>
              </a:rPr>
              <a:t>C:《</a:t>
            </a:r>
            <a:r>
              <a:rPr lang="zh-CN" altLang="en-US" sz="2400" dirty="0">
                <a:latin typeface="Microsoft YaHei" charset="-122"/>
                <a:ea typeface="Microsoft YaHei" charset="-122"/>
                <a:cs typeface="Microsoft YaHei" charset="-122"/>
              </a:rPr>
              <a:t>阿细的先基</a:t>
            </a:r>
            <a:r>
              <a:rPr lang="en-US" altLang="zh-CN" sz="2400" dirty="0">
                <a:latin typeface="Microsoft YaHei" charset="-122"/>
                <a:ea typeface="Microsoft YaHei" charset="-122"/>
                <a:cs typeface="Microsoft YaHei" charset="-122"/>
              </a:rPr>
              <a:t>》 </a:t>
            </a:r>
          </a:p>
          <a:p>
            <a:pPr>
              <a:lnSpc>
                <a:spcPct val="150000"/>
              </a:lnSpc>
            </a:pPr>
            <a:r>
              <a:rPr lang="en-US" altLang="zh-CN" sz="2400" dirty="0">
                <a:latin typeface="Microsoft YaHei" charset="-122"/>
                <a:ea typeface="Microsoft YaHei" charset="-122"/>
                <a:cs typeface="Microsoft YaHei" charset="-122"/>
              </a:rPr>
              <a:t>D:《</a:t>
            </a:r>
            <a:r>
              <a:rPr lang="zh-CN" altLang="en-US" sz="2400" dirty="0">
                <a:latin typeface="Microsoft YaHei" charset="-122"/>
                <a:ea typeface="Microsoft YaHei" charset="-122"/>
                <a:cs typeface="Microsoft YaHei" charset="-122"/>
              </a:rPr>
              <a:t>吉尔伽美什</a:t>
            </a:r>
            <a:r>
              <a:rPr lang="en-US" altLang="zh-CN" sz="2400" dirty="0">
                <a:latin typeface="Microsoft YaHei" charset="-122"/>
                <a:ea typeface="Microsoft YaHei" charset="-122"/>
                <a:cs typeface="Microsoft YaHei" charset="-122"/>
              </a:rPr>
              <a:t>》</a:t>
            </a:r>
          </a:p>
        </p:txBody>
      </p:sp>
    </p:spTree>
    <p:extLst>
      <p:ext uri="{BB962C8B-B14F-4D97-AF65-F5344CB8AC3E}">
        <p14:creationId xmlns:p14="http://schemas.microsoft.com/office/powerpoint/2010/main" val="131779947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87116" y="737937"/>
            <a:ext cx="3304673" cy="523220"/>
          </a:xfrm>
          <a:prstGeom prst="rect">
            <a:avLst/>
          </a:prstGeom>
          <a:noFill/>
        </p:spPr>
        <p:txBody>
          <a:bodyPr wrap="square" rtlCol="0">
            <a:spAutoFit/>
          </a:bodyPr>
          <a:lstStyle/>
          <a:p>
            <a:r>
              <a:rPr kumimoji="1" lang="zh-CN" altLang="en-US" sz="2800" dirty="0" smtClean="0">
                <a:latin typeface="Microsoft YaHei" charset="-122"/>
                <a:ea typeface="Microsoft YaHei" charset="-122"/>
                <a:cs typeface="Microsoft YaHei" charset="-122"/>
              </a:rPr>
              <a:t>随堂练习</a:t>
            </a:r>
            <a:endParaRPr kumimoji="1" lang="zh-CN" altLang="en-US" sz="2800" dirty="0">
              <a:latin typeface="Microsoft YaHei" charset="-122"/>
              <a:ea typeface="Microsoft YaHei" charset="-122"/>
              <a:cs typeface="Microsoft YaHei" charset="-122"/>
            </a:endParaRPr>
          </a:p>
        </p:txBody>
      </p:sp>
      <p:sp>
        <p:nvSpPr>
          <p:cNvPr id="3" name="矩形 2"/>
          <p:cNvSpPr/>
          <p:nvPr/>
        </p:nvSpPr>
        <p:spPr>
          <a:xfrm>
            <a:off x="1395663" y="1749732"/>
            <a:ext cx="10010274" cy="3416320"/>
          </a:xfrm>
          <a:prstGeom prst="rect">
            <a:avLst/>
          </a:prstGeom>
        </p:spPr>
        <p:txBody>
          <a:bodyPr wrap="square">
            <a:spAutoFit/>
          </a:bodyPr>
          <a:lstStyle/>
          <a:p>
            <a:pPr>
              <a:lnSpc>
                <a:spcPct val="150000"/>
              </a:lnSpc>
            </a:pPr>
            <a:r>
              <a:rPr lang="zh-CN" altLang="en-US" sz="2400" dirty="0">
                <a:latin typeface="Microsoft YaHei" charset="-122"/>
                <a:ea typeface="Microsoft YaHei" charset="-122"/>
                <a:cs typeface="Microsoft YaHei" charset="-122"/>
              </a:rPr>
              <a:t>阿拉伯揭露封建统治者穷奢极欲的生活方式以及他们的贪婪与罪恶的民间故事集</a:t>
            </a:r>
            <a:r>
              <a:rPr lang="zh-CN" altLang="en-US" sz="2400" dirty="0" smtClean="0">
                <a:latin typeface="Microsoft YaHei" charset="-122"/>
                <a:ea typeface="Microsoft YaHei" charset="-122"/>
                <a:cs typeface="Microsoft YaHei" charset="-122"/>
              </a:rPr>
              <a:t>是</a:t>
            </a:r>
            <a:endParaRPr lang="zh-CN" altLang="en-US" sz="2400" dirty="0">
              <a:latin typeface="Microsoft YaHei" charset="-122"/>
              <a:ea typeface="Microsoft YaHei" charset="-122"/>
              <a:cs typeface="Microsoft YaHei" charset="-122"/>
            </a:endParaRPr>
          </a:p>
          <a:p>
            <a:pPr>
              <a:lnSpc>
                <a:spcPct val="150000"/>
              </a:lnSpc>
            </a:pPr>
            <a:r>
              <a:rPr lang="en-US" altLang="zh-CN" sz="2400" dirty="0">
                <a:latin typeface="Microsoft YaHei" charset="-122"/>
                <a:ea typeface="Microsoft YaHei" charset="-122"/>
                <a:cs typeface="Microsoft YaHei" charset="-122"/>
              </a:rPr>
              <a:t>A:《</a:t>
            </a:r>
            <a:r>
              <a:rPr lang="zh-CN" altLang="en-US" sz="2400" dirty="0">
                <a:latin typeface="Microsoft YaHei" charset="-122"/>
                <a:ea typeface="Microsoft YaHei" charset="-122"/>
                <a:cs typeface="Microsoft YaHei" charset="-122"/>
              </a:rPr>
              <a:t>摩尔婆罗多</a:t>
            </a:r>
            <a:r>
              <a:rPr lang="en-US" altLang="zh-CN" sz="2400" dirty="0">
                <a:latin typeface="Microsoft YaHei" charset="-122"/>
                <a:ea typeface="Microsoft YaHei" charset="-122"/>
                <a:cs typeface="Microsoft YaHei" charset="-122"/>
              </a:rPr>
              <a:t>》 </a:t>
            </a:r>
          </a:p>
          <a:p>
            <a:pPr>
              <a:lnSpc>
                <a:spcPct val="150000"/>
              </a:lnSpc>
            </a:pPr>
            <a:r>
              <a:rPr lang="en-US" altLang="zh-CN" sz="2400" dirty="0">
                <a:solidFill>
                  <a:srgbClr val="FF0000"/>
                </a:solidFill>
                <a:latin typeface="Microsoft YaHei" charset="-122"/>
                <a:ea typeface="Microsoft YaHei" charset="-122"/>
                <a:cs typeface="Microsoft YaHei" charset="-122"/>
              </a:rPr>
              <a:t>B</a:t>
            </a:r>
            <a:r>
              <a:rPr lang="en-US" altLang="zh-CN" sz="2400" dirty="0" smtClean="0">
                <a:solidFill>
                  <a:srgbClr val="FF0000"/>
                </a:solidFill>
                <a:latin typeface="Microsoft YaHei" charset="-122"/>
                <a:ea typeface="Microsoft YaHei" charset="-122"/>
                <a:cs typeface="Microsoft YaHei" charset="-122"/>
              </a:rPr>
              <a:t>:《</a:t>
            </a:r>
            <a:r>
              <a:rPr lang="zh-CN" altLang="en-US" sz="2400" dirty="0">
                <a:solidFill>
                  <a:srgbClr val="FF0000"/>
                </a:solidFill>
                <a:latin typeface="Microsoft YaHei" charset="-122"/>
                <a:ea typeface="Microsoft YaHei" charset="-122"/>
                <a:cs typeface="Microsoft YaHei" charset="-122"/>
              </a:rPr>
              <a:t>一千零一夜</a:t>
            </a:r>
            <a:r>
              <a:rPr lang="en-US" altLang="zh-CN" sz="2400" dirty="0">
                <a:solidFill>
                  <a:srgbClr val="FF0000"/>
                </a:solidFill>
                <a:latin typeface="Microsoft YaHei" charset="-122"/>
                <a:ea typeface="Microsoft YaHei" charset="-122"/>
                <a:cs typeface="Microsoft YaHei" charset="-122"/>
              </a:rPr>
              <a:t>》</a:t>
            </a:r>
            <a:r>
              <a:rPr lang="zh-CN" altLang="en-US" sz="2400" dirty="0">
                <a:solidFill>
                  <a:srgbClr val="FF0000"/>
                </a:solidFill>
                <a:latin typeface="Microsoft YaHei" charset="-122"/>
                <a:ea typeface="Microsoft YaHei" charset="-122"/>
                <a:cs typeface="Microsoft YaHei" charset="-122"/>
              </a:rPr>
              <a:t>（</a:t>
            </a:r>
            <a:r>
              <a:rPr lang="en-US" altLang="zh-CN" sz="2400" dirty="0">
                <a:solidFill>
                  <a:srgbClr val="FF0000"/>
                </a:solidFill>
                <a:latin typeface="Microsoft YaHei" charset="-122"/>
                <a:ea typeface="Microsoft YaHei" charset="-122"/>
                <a:cs typeface="Microsoft YaHei" charset="-122"/>
              </a:rPr>
              <a:t>《</a:t>
            </a:r>
            <a:r>
              <a:rPr lang="zh-CN" altLang="en-US" sz="2400" dirty="0">
                <a:solidFill>
                  <a:srgbClr val="FF0000"/>
                </a:solidFill>
                <a:latin typeface="Microsoft YaHei" charset="-122"/>
                <a:ea typeface="Microsoft YaHei" charset="-122"/>
                <a:cs typeface="Microsoft YaHei" charset="-122"/>
              </a:rPr>
              <a:t>天方夜谭</a:t>
            </a:r>
            <a:r>
              <a:rPr lang="en-US" altLang="zh-CN" sz="2400" dirty="0">
                <a:solidFill>
                  <a:srgbClr val="FF0000"/>
                </a:solidFill>
                <a:latin typeface="Microsoft YaHei" charset="-122"/>
                <a:ea typeface="Microsoft YaHei" charset="-122"/>
                <a:cs typeface="Microsoft YaHei" charset="-122"/>
              </a:rPr>
              <a:t>》</a:t>
            </a:r>
            <a:r>
              <a:rPr lang="zh-CN" altLang="en-US" sz="2400" dirty="0">
                <a:solidFill>
                  <a:srgbClr val="FF0000"/>
                </a:solidFill>
                <a:latin typeface="Microsoft YaHei" charset="-122"/>
                <a:ea typeface="Microsoft YaHei" charset="-122"/>
                <a:cs typeface="Microsoft YaHei" charset="-122"/>
              </a:rPr>
              <a:t>） </a:t>
            </a:r>
          </a:p>
          <a:p>
            <a:pPr>
              <a:lnSpc>
                <a:spcPct val="150000"/>
              </a:lnSpc>
            </a:pPr>
            <a:r>
              <a:rPr lang="en-US" altLang="zh-CN" sz="2400" dirty="0">
                <a:latin typeface="Microsoft YaHei" charset="-122"/>
                <a:ea typeface="Microsoft YaHei" charset="-122"/>
                <a:cs typeface="Microsoft YaHei" charset="-122"/>
              </a:rPr>
              <a:t>C:《</a:t>
            </a:r>
            <a:r>
              <a:rPr lang="zh-CN" altLang="en-US" sz="2400" dirty="0">
                <a:latin typeface="Microsoft YaHei" charset="-122"/>
                <a:ea typeface="Microsoft YaHei" charset="-122"/>
                <a:cs typeface="Microsoft YaHei" charset="-122"/>
              </a:rPr>
              <a:t>阿细的先基</a:t>
            </a:r>
            <a:r>
              <a:rPr lang="en-US" altLang="zh-CN" sz="2400" dirty="0">
                <a:latin typeface="Microsoft YaHei" charset="-122"/>
                <a:ea typeface="Microsoft YaHei" charset="-122"/>
                <a:cs typeface="Microsoft YaHei" charset="-122"/>
              </a:rPr>
              <a:t>》 </a:t>
            </a:r>
          </a:p>
          <a:p>
            <a:pPr>
              <a:lnSpc>
                <a:spcPct val="150000"/>
              </a:lnSpc>
            </a:pPr>
            <a:r>
              <a:rPr lang="en-US" altLang="zh-CN" sz="2400" dirty="0">
                <a:latin typeface="Microsoft YaHei" charset="-122"/>
                <a:ea typeface="Microsoft YaHei" charset="-122"/>
                <a:cs typeface="Microsoft YaHei" charset="-122"/>
              </a:rPr>
              <a:t>D:《</a:t>
            </a:r>
            <a:r>
              <a:rPr lang="zh-CN" altLang="en-US" sz="2400" dirty="0">
                <a:latin typeface="Microsoft YaHei" charset="-122"/>
                <a:ea typeface="Microsoft YaHei" charset="-122"/>
                <a:cs typeface="Microsoft YaHei" charset="-122"/>
              </a:rPr>
              <a:t>吉尔伽美什</a:t>
            </a:r>
            <a:r>
              <a:rPr lang="en-US" altLang="zh-CN" sz="2400" dirty="0">
                <a:latin typeface="Microsoft YaHei" charset="-122"/>
                <a:ea typeface="Microsoft YaHei" charset="-122"/>
                <a:cs typeface="Microsoft YaHei" charset="-122"/>
              </a:rPr>
              <a:t>》</a:t>
            </a:r>
          </a:p>
        </p:txBody>
      </p:sp>
    </p:spTree>
    <p:extLst>
      <p:ext uri="{BB962C8B-B14F-4D97-AF65-F5344CB8AC3E}">
        <p14:creationId xmlns:p14="http://schemas.microsoft.com/office/powerpoint/2010/main" val="9306176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a:extLst>
              <a:ext uri="{FF2B5EF4-FFF2-40B4-BE49-F238E27FC236}">
                <a16:creationId xmlns="" xmlns:a16="http://schemas.microsoft.com/office/drawing/2014/main" id="{FF67A24E-89A4-0143-9F57-86A5BBC6596B}"/>
              </a:ext>
            </a:extLst>
          </p:cNvPr>
          <p:cNvGrpSpPr/>
          <p:nvPr/>
        </p:nvGrpSpPr>
        <p:grpSpPr>
          <a:xfrm>
            <a:off x="810283" y="2242868"/>
            <a:ext cx="8972072" cy="2564190"/>
            <a:chOff x="-125646" y="2153925"/>
            <a:chExt cx="8972072" cy="2564190"/>
          </a:xfrm>
        </p:grpSpPr>
        <p:sp>
          <p:nvSpPr>
            <p:cNvPr id="3" name="圆角矩形 2">
              <a:extLst>
                <a:ext uri="{FF2B5EF4-FFF2-40B4-BE49-F238E27FC236}">
                  <a16:creationId xmlns="" xmlns:a16="http://schemas.microsoft.com/office/drawing/2014/main" id="{EC3F5AF2-376F-0844-A51B-07622CD5612F}"/>
                </a:ext>
              </a:extLst>
            </p:cNvPr>
            <p:cNvSpPr/>
            <p:nvPr/>
          </p:nvSpPr>
          <p:spPr>
            <a:xfrm>
              <a:off x="-125646" y="2561316"/>
              <a:ext cx="4193794" cy="1886832"/>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3600" dirty="0" smtClean="0">
                  <a:solidFill>
                    <a:schemeClr val="tx1"/>
                  </a:solidFill>
                  <a:latin typeface="DengXian" panose="02010600030101010101" pitchFamily="2" charset="-122"/>
                  <a:ea typeface="DengXian" panose="02010600030101010101" pitchFamily="2" charset="-122"/>
                </a:rPr>
                <a:t>第十八章</a:t>
              </a:r>
              <a:endParaRPr kumimoji="1" lang="en-US" altLang="zh-CN" sz="3600" dirty="0" smtClean="0">
                <a:solidFill>
                  <a:schemeClr val="tx1"/>
                </a:solidFill>
                <a:latin typeface="DengXian" panose="02010600030101010101" pitchFamily="2" charset="-122"/>
                <a:ea typeface="DengXian" panose="02010600030101010101" pitchFamily="2" charset="-122"/>
              </a:endParaRPr>
            </a:p>
            <a:p>
              <a:pPr algn="ctr"/>
              <a:r>
                <a:rPr kumimoji="1" lang="zh-CN" altLang="en-US" sz="3600" dirty="0" smtClean="0">
                  <a:solidFill>
                    <a:schemeClr val="tx1"/>
                  </a:solidFill>
                  <a:latin typeface="DengXian" panose="02010600030101010101" pitchFamily="2" charset="-122"/>
                  <a:ea typeface="DengXian" panose="02010600030101010101" pitchFamily="2" charset="-122"/>
                </a:rPr>
                <a:t>世界各国文化泛述</a:t>
              </a:r>
              <a:endParaRPr kumimoji="1" lang="en-US" altLang="zh-CN" sz="3600" dirty="0">
                <a:solidFill>
                  <a:schemeClr val="tx1"/>
                </a:solidFill>
                <a:latin typeface="DengXian" panose="02010600030101010101" pitchFamily="2" charset="-122"/>
                <a:ea typeface="DengXian" panose="02010600030101010101" pitchFamily="2" charset="-122"/>
              </a:endParaRPr>
            </a:p>
          </p:txBody>
        </p:sp>
        <p:sp>
          <p:nvSpPr>
            <p:cNvPr id="9" name="圆角矩形 8">
              <a:extLst>
                <a:ext uri="{FF2B5EF4-FFF2-40B4-BE49-F238E27FC236}">
                  <a16:creationId xmlns="" xmlns:a16="http://schemas.microsoft.com/office/drawing/2014/main" id="{C5B71DDD-B67F-BB44-982E-9606408DF879}"/>
                </a:ext>
              </a:extLst>
            </p:cNvPr>
            <p:cNvSpPr/>
            <p:nvPr/>
          </p:nvSpPr>
          <p:spPr>
            <a:xfrm>
              <a:off x="4810649" y="2153925"/>
              <a:ext cx="4035777" cy="793243"/>
            </a:xfrm>
            <a:prstGeom prst="round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第一节 </a:t>
              </a:r>
              <a:r>
                <a:rPr kumimoji="1" lang="zh-CN" altLang="en-US" sz="2800" dirty="0" smtClean="0">
                  <a:solidFill>
                    <a:schemeClr val="tx1"/>
                  </a:solidFill>
                  <a:latin typeface="DengXian" panose="02010600030101010101" pitchFamily="2" charset="-122"/>
                  <a:ea typeface="DengXian" panose="02010600030101010101" pitchFamily="2" charset="-122"/>
                </a:rPr>
                <a:t> 散文类</a:t>
              </a:r>
              <a:endParaRPr kumimoji="1" lang="zh-CN" altLang="en-US" sz="2800" dirty="0">
                <a:solidFill>
                  <a:schemeClr val="tx1"/>
                </a:solidFill>
                <a:latin typeface="DengXian" panose="02010600030101010101" pitchFamily="2" charset="-122"/>
                <a:ea typeface="DengXian" panose="02010600030101010101" pitchFamily="2" charset="-122"/>
              </a:endParaRPr>
            </a:p>
          </p:txBody>
        </p:sp>
        <p:sp>
          <p:nvSpPr>
            <p:cNvPr id="10" name="圆角矩形 9">
              <a:extLst>
                <a:ext uri="{FF2B5EF4-FFF2-40B4-BE49-F238E27FC236}">
                  <a16:creationId xmlns="" xmlns:a16="http://schemas.microsoft.com/office/drawing/2014/main" id="{74213CE4-F95E-0B4F-9ED7-66AA0EC54EC0}"/>
                </a:ext>
              </a:extLst>
            </p:cNvPr>
            <p:cNvSpPr/>
            <p:nvPr/>
          </p:nvSpPr>
          <p:spPr>
            <a:xfrm>
              <a:off x="4810649" y="3901354"/>
              <a:ext cx="4035777" cy="816761"/>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bg1"/>
                  </a:solidFill>
                  <a:latin typeface="DengXian" panose="02010600030101010101" pitchFamily="2" charset="-122"/>
                  <a:ea typeface="DengXian" panose="02010600030101010101" pitchFamily="2" charset="-122"/>
                </a:rPr>
                <a:t>第二节 </a:t>
              </a:r>
              <a:r>
                <a:rPr kumimoji="1" lang="zh-CN" altLang="en-US" sz="2800" dirty="0" smtClean="0">
                  <a:solidFill>
                    <a:schemeClr val="bg1"/>
                  </a:solidFill>
                  <a:latin typeface="DengXian" panose="02010600030101010101" pitchFamily="2" charset="-122"/>
                  <a:ea typeface="DengXian" panose="02010600030101010101" pitchFamily="2" charset="-122"/>
                </a:rPr>
                <a:t> 韵文类</a:t>
              </a:r>
              <a:endParaRPr kumimoji="1" lang="zh-CN" altLang="en-US" sz="2800" dirty="0">
                <a:solidFill>
                  <a:schemeClr val="bg1"/>
                </a:solidFill>
                <a:latin typeface="DengXian" panose="02010600030101010101" pitchFamily="2" charset="-122"/>
                <a:ea typeface="DengXian" panose="02010600030101010101" pitchFamily="2" charset="-122"/>
              </a:endParaRPr>
            </a:p>
          </p:txBody>
        </p:sp>
        <p:cxnSp>
          <p:nvCxnSpPr>
            <p:cNvPr id="20" name="直线连接符 19">
              <a:extLst>
                <a:ext uri="{FF2B5EF4-FFF2-40B4-BE49-F238E27FC236}">
                  <a16:creationId xmlns="" xmlns:a16="http://schemas.microsoft.com/office/drawing/2014/main" id="{2E56B57E-A19F-4B44-AB34-B35D23F9C872}"/>
                </a:ext>
              </a:extLst>
            </p:cNvPr>
            <p:cNvCxnSpPr>
              <a:cxnSpLocks/>
              <a:stCxn id="3" idx="3"/>
              <a:endCxn id="9" idx="1"/>
            </p:cNvCxnSpPr>
            <p:nvPr/>
          </p:nvCxnSpPr>
          <p:spPr>
            <a:xfrm flipV="1">
              <a:off x="4068148" y="2550547"/>
              <a:ext cx="742501" cy="9541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a:extLst>
                <a:ext uri="{FF2B5EF4-FFF2-40B4-BE49-F238E27FC236}">
                  <a16:creationId xmlns="" xmlns:a16="http://schemas.microsoft.com/office/drawing/2014/main" id="{A4A1488C-75DF-9B4C-9E26-CBFD89D282C5}"/>
                </a:ext>
              </a:extLst>
            </p:cNvPr>
            <p:cNvCxnSpPr>
              <a:cxnSpLocks/>
              <a:stCxn id="3" idx="3"/>
              <a:endCxn id="10" idx="1"/>
            </p:cNvCxnSpPr>
            <p:nvPr/>
          </p:nvCxnSpPr>
          <p:spPr>
            <a:xfrm>
              <a:off x="4068148" y="3504732"/>
              <a:ext cx="742501" cy="805003"/>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96409186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09569" y="3014799"/>
            <a:ext cx="11454765" cy="1154162"/>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0">
              <a:lnSpc>
                <a:spcPct val="15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1</a:t>
            </a: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、巴比伦史诗</a:t>
            </a:r>
            <a:r>
              <a:rPr kumimoji="0" lang="zh-CN" altLang="en-US"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en-US" altLang="zh-CN" sz="22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a:t>
            </a:r>
            <a:r>
              <a:rPr kumimoji="0" lang="zh-CN" altLang="en-US" sz="22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吉尔伽美什</a:t>
            </a:r>
            <a:r>
              <a:rPr kumimoji="0" lang="en-US" altLang="zh-CN" sz="22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a:t>
            </a:r>
          </a:p>
          <a:p>
            <a:pPr marL="0" marR="0" lvl="0" indent="431800" algn="l" defTabSz="914400" rtl="0" eaLnBrk="1" fontAlgn="base" latinLnBrk="0" hangingPunct="0">
              <a:lnSpc>
                <a:spcPct val="150000"/>
              </a:lnSpc>
              <a:spcBef>
                <a:spcPct val="0"/>
              </a:spcBef>
              <a:spcAft>
                <a:spcPct val="0"/>
              </a:spcAft>
              <a:buClrTx/>
              <a:buSzTx/>
              <a:buFontTx/>
              <a:buNone/>
              <a:tabLst/>
              <a:defRPr/>
            </a:pPr>
            <a:r>
              <a:rPr kumimoji="0" lang="zh-CN" altLang="en-US" sz="22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最古老</a:t>
            </a:r>
            <a:r>
              <a:rPr kumimoji="0" lang="zh-CN" altLang="en-US"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的一部史诗，是古代两河流域神话传说的汇集</a:t>
            </a:r>
            <a:r>
              <a:rPr kumimoji="0" lang="zh-CN" altLang="en-US" sz="22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endParaRPr kumimoji="0" lang="en-US" altLang="zh-CN"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p:txBody>
      </p:sp>
      <p:sp>
        <p:nvSpPr>
          <p:cNvPr id="5" name="矩形 4"/>
          <p:cNvSpPr/>
          <p:nvPr/>
        </p:nvSpPr>
        <p:spPr>
          <a:xfrm>
            <a:off x="89009" y="15648"/>
            <a:ext cx="7632054" cy="1532727"/>
          </a:xfrm>
          <a:prstGeom prst="rect">
            <a:avLst/>
          </a:prstGeom>
        </p:spPr>
        <p:txBody>
          <a:bodyPr wrap="square">
            <a:spAutoFit/>
          </a:bodyPr>
          <a:lstStyle/>
          <a:p>
            <a:pPr marL="0" marR="0" lvl="0" indent="457200" algn="l" defTabSz="914400" rtl="0" eaLnBrk="1" fontAlgn="base" latinLnBrk="0" hangingPunct="0">
              <a:lnSpc>
                <a:spcPct val="120000"/>
              </a:lnSpc>
              <a:spcBef>
                <a:spcPts val="0"/>
              </a:spcBef>
              <a:spcAft>
                <a:spcPts val="0"/>
              </a:spcAft>
              <a:buClrTx/>
              <a:buSzTx/>
              <a:buFontTx/>
              <a:buNone/>
              <a:tabLst/>
              <a:defRPr/>
            </a:pPr>
            <a:r>
              <a:rPr kumimoji="0" lang="en-US" altLang="zh-CN" sz="26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rPr>
              <a:t>18.2</a:t>
            </a:r>
            <a:r>
              <a:rPr kumimoji="0" lang="zh-CN" altLang="en-US" sz="26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rPr>
              <a:t>韵文类</a:t>
            </a:r>
            <a:endParaRPr kumimoji="0" lang="en-US" altLang="zh-CN" sz="26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endParaRPr>
          </a:p>
          <a:p>
            <a:pPr marL="0" marR="0" lvl="0" indent="457200" algn="l" defTabSz="914400" rtl="0" eaLnBrk="1" fontAlgn="base" latinLnBrk="0" hangingPunct="0">
              <a:lnSpc>
                <a:spcPct val="120000"/>
              </a:lnSpc>
              <a:spcBef>
                <a:spcPts val="0"/>
              </a:spcBef>
              <a:spcAft>
                <a:spcPts val="0"/>
              </a:spcAft>
              <a:buClrTx/>
              <a:buSzTx/>
              <a:buFontTx/>
              <a:buNone/>
              <a:tabLst/>
              <a:defRPr/>
            </a:pPr>
            <a:endParaRPr kumimoji="0" lang="en-US" altLang="zh-CN" sz="26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endParaRPr>
          </a:p>
          <a:p>
            <a:pPr marL="0" marR="0" lvl="0" indent="457200" algn="l" defTabSz="914400" rtl="0" eaLnBrk="1" fontAlgn="base" latinLnBrk="0" hangingPunct="0">
              <a:lnSpc>
                <a:spcPct val="120000"/>
              </a:lnSpc>
              <a:spcBef>
                <a:spcPts val="0"/>
              </a:spcBef>
              <a:spcAft>
                <a:spcPts val="0"/>
              </a:spcAft>
              <a:buClrTx/>
              <a:buSzTx/>
              <a:buFontTx/>
              <a:buNone/>
              <a:tabLst/>
              <a:defRPr/>
            </a:pPr>
            <a:r>
              <a:rPr lang="zh-CN" altLang="en-US" sz="2600" b="1" dirty="0">
                <a:solidFill>
                  <a:srgbClr val="0070C0"/>
                </a:solidFill>
                <a:latin typeface="微软雅黑" panose="020B0503020204020204" charset="-122"/>
                <a:ea typeface="微软雅黑" panose="020B0503020204020204" charset="-122"/>
                <a:cs typeface="Calibri" panose="020F0502020204030204" charset="0"/>
              </a:rPr>
              <a:t> </a:t>
            </a:r>
            <a:r>
              <a:rPr lang="en-US" altLang="zh-CN" sz="2600" b="1" dirty="0" smtClean="0">
                <a:solidFill>
                  <a:srgbClr val="0070C0"/>
                </a:solidFill>
                <a:latin typeface="微软雅黑" panose="020B0503020204020204" charset="-122"/>
                <a:ea typeface="微软雅黑" panose="020B0503020204020204" charset="-122"/>
                <a:cs typeface="Calibri" panose="020F0502020204030204" charset="0"/>
              </a:rPr>
              <a:t>18.2.1</a:t>
            </a:r>
            <a:r>
              <a:rPr kumimoji="0" lang="zh-CN" altLang="en-US" sz="26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rPr>
              <a:t>史诗</a:t>
            </a:r>
            <a:endParaRPr kumimoji="0" lang="zh-CN" altLang="en-US"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endParaRPr>
          </a:p>
        </p:txBody>
      </p:sp>
      <p:sp>
        <p:nvSpPr>
          <p:cNvPr id="24" name="五边形 23"/>
          <p:cNvSpPr/>
          <p:nvPr/>
        </p:nvSpPr>
        <p:spPr>
          <a:xfrm flipH="1">
            <a:off x="2732304" y="16685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sp>
        <p:nvSpPr>
          <p:cNvPr id="25" name="五边形 24"/>
          <p:cNvSpPr/>
          <p:nvPr/>
        </p:nvSpPr>
        <p:spPr>
          <a:xfrm flipH="1">
            <a:off x="4825899" y="16685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判断</a:t>
            </a:r>
          </a:p>
        </p:txBody>
      </p:sp>
      <p:pic>
        <p:nvPicPr>
          <p:cNvPr id="2" name="图片 1"/>
          <p:cNvPicPr>
            <a:picLocks noChangeAspect="1"/>
          </p:cNvPicPr>
          <p:nvPr/>
        </p:nvPicPr>
        <p:blipFill>
          <a:blip r:embed="rId3"/>
          <a:stretch>
            <a:fillRect/>
          </a:stretch>
        </p:blipFill>
        <p:spPr>
          <a:xfrm>
            <a:off x="8820966" y="-2220"/>
            <a:ext cx="3334940" cy="1163755"/>
          </a:xfrm>
          <a:prstGeom prst="rect">
            <a:avLst/>
          </a:prstGeom>
        </p:spPr>
      </p:pic>
    </p:spTree>
    <p:custDataLst>
      <p:tags r:id="rId1"/>
    </p:custDataLst>
    <p:extLst>
      <p:ext uri="{BB962C8B-B14F-4D97-AF65-F5344CB8AC3E}">
        <p14:creationId xmlns:p14="http://schemas.microsoft.com/office/powerpoint/2010/main" val="397427810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09569" y="2229968"/>
            <a:ext cx="11454765" cy="2723823"/>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0">
              <a:lnSpc>
                <a:spcPct val="150000"/>
              </a:lnSpc>
              <a:spcBef>
                <a:spcPct val="0"/>
              </a:spcBef>
              <a:spcAft>
                <a:spcPct val="0"/>
              </a:spcAft>
              <a:buClrTx/>
              <a:buSzTx/>
              <a:buFontTx/>
              <a:buNone/>
              <a:tabLst/>
              <a:defRPr/>
            </a:pPr>
            <a:r>
              <a:rPr kumimoji="0" lang="en-US" altLang="zh-CN" sz="2400" b="1"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rPr>
              <a:t>2</a:t>
            </a: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、印度史诗</a:t>
            </a:r>
            <a:r>
              <a:rPr kumimoji="0" lang="zh-CN" altLang="en-US"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endParaRPr kumimoji="0" lang="en-US" altLang="zh-CN"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0" algn="l" defTabSz="914400" rtl="0" eaLnBrk="1" fontAlgn="base" latinLnBrk="0" hangingPunct="0">
              <a:lnSpc>
                <a:spcPct val="15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罗摩衍那</a:t>
            </a:r>
            <a:r>
              <a:rPr kumimoji="0" lang="en-US" altLang="zh-CN"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zh-CN" altLang="en-US" sz="22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（罗摩的生平，王子罗摩（</a:t>
            </a:r>
            <a:r>
              <a:rPr kumimoji="0" lang="en-US" altLang="zh-CN" sz="22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Rama</a:t>
            </a:r>
            <a:r>
              <a:rPr kumimoji="0" lang="zh-CN" altLang="en-US" sz="22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）和他妻子悉多（</a:t>
            </a:r>
            <a:r>
              <a:rPr kumimoji="0" lang="en-US" altLang="zh-CN" sz="2200" b="0" i="0" u="none" strike="noStrike" kern="1200" cap="none" spc="0" normalizeH="0" baseline="0" noProof="0" dirty="0" err="1">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Sita</a:t>
            </a:r>
            <a:r>
              <a:rPr kumimoji="0" lang="zh-CN" altLang="en-US" sz="22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）的故事）</a:t>
            </a:r>
            <a:endParaRPr kumimoji="0" lang="en-US" altLang="zh-CN" sz="22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endParaRPr>
          </a:p>
          <a:p>
            <a:pPr marL="0" marR="0" lvl="0" indent="0" algn="l" defTabSz="914400" rtl="0" eaLnBrk="1" fontAlgn="base" latinLnBrk="0" hangingPunct="0">
              <a:lnSpc>
                <a:spcPct val="150000"/>
              </a:lnSpc>
              <a:spcBef>
                <a:spcPct val="0"/>
              </a:spcBef>
              <a:spcAft>
                <a:spcPct val="0"/>
              </a:spcAft>
              <a:buClrTx/>
              <a:buSzTx/>
              <a:buFontTx/>
              <a:buNone/>
              <a:tabLst/>
              <a:defRPr/>
            </a:pPr>
            <a:r>
              <a:rPr kumimoji="0" lang="zh-CN" altLang="en-US" sz="22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作者：</a:t>
            </a:r>
            <a:r>
              <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蚁垤仙人</a:t>
            </a:r>
            <a:r>
              <a:rPr kumimoji="0" lang="en-US" altLang="zh-CN"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en-US" altLang="zh-CN" sz="1800" b="0" i="0" u="none" strike="noStrike" kern="1200" cap="none" spc="0" normalizeH="0" baseline="0" noProof="0" dirty="0" err="1">
                <a:ln>
                  <a:noFill/>
                </a:ln>
                <a:solidFill>
                  <a:prstClr val="black"/>
                </a:solidFill>
                <a:effectLst/>
                <a:uLnTx/>
                <a:uFillTx/>
                <a:latin typeface="楷体" panose="02010609060101010101" pitchFamily="49" charset="-122"/>
                <a:ea typeface="楷体" panose="02010609060101010101" pitchFamily="49" charset="-122"/>
                <a:cs typeface="+mn-cs"/>
              </a:rPr>
              <a:t>yǐ</a:t>
            </a:r>
            <a:r>
              <a:rPr kumimoji="0" lang="en-US" altLang="zh-CN"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 </a:t>
            </a:r>
            <a:r>
              <a:rPr kumimoji="0" lang="en-US" altLang="zh-CN" sz="1800" b="0" i="0" u="none" strike="noStrike" kern="1200" cap="none" spc="0" normalizeH="0" baseline="0" noProof="0" dirty="0" err="1">
                <a:ln>
                  <a:noFill/>
                </a:ln>
                <a:solidFill>
                  <a:prstClr val="black"/>
                </a:solidFill>
                <a:effectLst/>
                <a:uLnTx/>
                <a:uFillTx/>
                <a:latin typeface="楷体" panose="02010609060101010101" pitchFamily="49" charset="-122"/>
                <a:ea typeface="楷体" panose="02010609060101010101" pitchFamily="49" charset="-122"/>
                <a:cs typeface="+mn-cs"/>
              </a:rPr>
              <a:t>dié</a:t>
            </a:r>
            <a:r>
              <a:rPr kumimoji="0" lang="en-US" altLang="zh-CN"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endParaRPr kumimoji="0" lang="en-US" altLang="zh-CN" sz="22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endParaRPr>
          </a:p>
          <a:p>
            <a:pPr marL="0" marR="0" lvl="0" indent="0" algn="l" defTabSz="914400" rtl="0" eaLnBrk="1" fontAlgn="base" latinLnBrk="0" hangingPunct="0">
              <a:lnSpc>
                <a:spcPct val="150000"/>
              </a:lnSpc>
              <a:spcBef>
                <a:spcPct val="0"/>
              </a:spcBef>
              <a:spcAft>
                <a:spcPct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zh-CN" altLang="en-US" sz="2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摩柯婆罗多</a:t>
            </a:r>
            <a:r>
              <a:rPr kumimoji="0" lang="en-US" altLang="zh-CN" sz="2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p>
          <a:p>
            <a:pPr marL="0" marR="0" lvl="0" indent="0" algn="l" defTabSz="914400" rtl="0" eaLnBrk="1" fontAlgn="base" latinLnBrk="0" hangingPunct="0">
              <a:lnSpc>
                <a:spcPct val="150000"/>
              </a:lnSpc>
              <a:spcBef>
                <a:spcPct val="0"/>
              </a:spcBef>
              <a:spcAft>
                <a:spcPct val="0"/>
              </a:spcAft>
              <a:buClrTx/>
              <a:buSzTx/>
              <a:buFontTx/>
              <a:buNone/>
              <a:tabLst/>
              <a:defRPr/>
            </a:pPr>
            <a:r>
              <a:rPr kumimoji="0" lang="zh-CN" altLang="en-US"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并称为</a:t>
            </a:r>
            <a:r>
              <a:rPr kumimoji="0" lang="zh-CN" altLang="en-US" sz="22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印度两大史诗</a:t>
            </a:r>
            <a:r>
              <a:rPr kumimoji="0" lang="zh-CN" altLang="en-US"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endParaRPr kumimoji="0" lang="en-US" altLang="zh-CN"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p:txBody>
      </p:sp>
      <p:sp>
        <p:nvSpPr>
          <p:cNvPr id="5" name="矩形 4"/>
          <p:cNvSpPr/>
          <p:nvPr/>
        </p:nvSpPr>
        <p:spPr>
          <a:xfrm>
            <a:off x="89009" y="15648"/>
            <a:ext cx="7632054" cy="1532727"/>
          </a:xfrm>
          <a:prstGeom prst="rect">
            <a:avLst/>
          </a:prstGeom>
        </p:spPr>
        <p:txBody>
          <a:bodyPr wrap="square">
            <a:spAutoFit/>
          </a:bodyPr>
          <a:lstStyle/>
          <a:p>
            <a:pPr marL="0" marR="0" lvl="0" indent="457200" algn="l" defTabSz="914400" rtl="0" eaLnBrk="1" fontAlgn="base" latinLnBrk="0" hangingPunct="0">
              <a:lnSpc>
                <a:spcPct val="120000"/>
              </a:lnSpc>
              <a:spcBef>
                <a:spcPts val="0"/>
              </a:spcBef>
              <a:spcAft>
                <a:spcPts val="0"/>
              </a:spcAft>
              <a:buClrTx/>
              <a:buSzTx/>
              <a:buFontTx/>
              <a:buNone/>
              <a:tabLst/>
              <a:defRPr/>
            </a:pPr>
            <a:r>
              <a:rPr kumimoji="0" lang="en-US" altLang="zh-CN" sz="26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rPr>
              <a:t>18.2</a:t>
            </a:r>
            <a:r>
              <a:rPr kumimoji="0" lang="zh-CN" altLang="en-US" sz="26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rPr>
              <a:t>韵文类</a:t>
            </a:r>
            <a:endParaRPr kumimoji="0" lang="en-US" altLang="zh-CN" sz="26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endParaRPr>
          </a:p>
          <a:p>
            <a:pPr marL="0" marR="0" lvl="0" indent="457200" algn="l" defTabSz="914400" rtl="0" eaLnBrk="1" fontAlgn="base" latinLnBrk="0" hangingPunct="0">
              <a:lnSpc>
                <a:spcPct val="120000"/>
              </a:lnSpc>
              <a:spcBef>
                <a:spcPts val="0"/>
              </a:spcBef>
              <a:spcAft>
                <a:spcPts val="0"/>
              </a:spcAft>
              <a:buClrTx/>
              <a:buSzTx/>
              <a:buFontTx/>
              <a:buNone/>
              <a:tabLst/>
              <a:defRPr/>
            </a:pPr>
            <a:endParaRPr kumimoji="0" lang="en-US" altLang="zh-CN" sz="26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endParaRPr>
          </a:p>
          <a:p>
            <a:pPr marL="0" marR="0" lvl="0" indent="457200" algn="l" defTabSz="914400" rtl="0" eaLnBrk="1" fontAlgn="base" latinLnBrk="0" hangingPunct="0">
              <a:lnSpc>
                <a:spcPct val="120000"/>
              </a:lnSpc>
              <a:spcBef>
                <a:spcPts val="0"/>
              </a:spcBef>
              <a:spcAft>
                <a:spcPts val="0"/>
              </a:spcAft>
              <a:buClrTx/>
              <a:buSzTx/>
              <a:buFontTx/>
              <a:buNone/>
              <a:tabLst/>
              <a:defRPr/>
            </a:pPr>
            <a:r>
              <a:rPr lang="zh-CN" altLang="en-US" sz="2600" b="1" dirty="0">
                <a:solidFill>
                  <a:srgbClr val="0070C0"/>
                </a:solidFill>
                <a:latin typeface="微软雅黑" panose="020B0503020204020204" charset="-122"/>
                <a:ea typeface="微软雅黑" panose="020B0503020204020204" charset="-122"/>
                <a:cs typeface="Calibri" panose="020F0502020204030204" charset="0"/>
              </a:rPr>
              <a:t> </a:t>
            </a:r>
            <a:r>
              <a:rPr lang="en-US" altLang="zh-CN" sz="2600" b="1" dirty="0" smtClean="0">
                <a:solidFill>
                  <a:srgbClr val="0070C0"/>
                </a:solidFill>
                <a:latin typeface="微软雅黑" panose="020B0503020204020204" charset="-122"/>
                <a:ea typeface="微软雅黑" panose="020B0503020204020204" charset="-122"/>
                <a:cs typeface="Calibri" panose="020F0502020204030204" charset="0"/>
              </a:rPr>
              <a:t>18.2.1</a:t>
            </a:r>
            <a:r>
              <a:rPr kumimoji="0" lang="zh-CN" altLang="en-US" sz="26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rPr>
              <a:t>史诗</a:t>
            </a:r>
            <a:endParaRPr kumimoji="0" lang="zh-CN" altLang="en-US"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endParaRPr>
          </a:p>
        </p:txBody>
      </p:sp>
      <p:sp>
        <p:nvSpPr>
          <p:cNvPr id="24" name="五边形 23"/>
          <p:cNvSpPr/>
          <p:nvPr/>
        </p:nvSpPr>
        <p:spPr>
          <a:xfrm flipH="1">
            <a:off x="2732304" y="16685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sp>
        <p:nvSpPr>
          <p:cNvPr id="25" name="五边形 24"/>
          <p:cNvSpPr/>
          <p:nvPr/>
        </p:nvSpPr>
        <p:spPr>
          <a:xfrm flipH="1">
            <a:off x="4825899" y="16685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判断</a:t>
            </a:r>
          </a:p>
        </p:txBody>
      </p:sp>
      <p:pic>
        <p:nvPicPr>
          <p:cNvPr id="2" name="图片 1"/>
          <p:cNvPicPr>
            <a:picLocks noChangeAspect="1"/>
          </p:cNvPicPr>
          <p:nvPr/>
        </p:nvPicPr>
        <p:blipFill>
          <a:blip r:embed="rId3"/>
          <a:stretch>
            <a:fillRect/>
          </a:stretch>
        </p:blipFill>
        <p:spPr>
          <a:xfrm>
            <a:off x="8820966" y="-2220"/>
            <a:ext cx="3334940" cy="1163755"/>
          </a:xfrm>
          <a:prstGeom prst="rect">
            <a:avLst/>
          </a:prstGeom>
        </p:spPr>
      </p:pic>
    </p:spTree>
    <p:custDataLst>
      <p:tags r:id="rId1"/>
    </p:custDataLst>
    <p:extLst>
      <p:ext uri="{BB962C8B-B14F-4D97-AF65-F5344CB8AC3E}">
        <p14:creationId xmlns:p14="http://schemas.microsoft.com/office/powerpoint/2010/main" val="131658063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34283" y="3041293"/>
            <a:ext cx="11454765" cy="1754326"/>
          </a:xfrm>
          <a:prstGeom prst="rect">
            <a:avLst/>
          </a:prstGeom>
          <a:noFill/>
          <a:ln w="9525">
            <a:noFill/>
            <a:miter lim="800000"/>
          </a:ln>
          <a:effectLst/>
        </p:spPr>
        <p:txBody>
          <a:bodyPr vert="horz" wrap="square" lIns="91440" tIns="45720" rIns="91440" bIns="45720" numCol="1" anchor="ctr" anchorCtr="0" compatLnSpc="1">
            <a:spAutoFit/>
          </a:bodyPr>
          <a:lstStyle/>
          <a:p>
            <a:pPr lvl="0" fontAlgn="base" hangingPunct="0">
              <a:lnSpc>
                <a:spcPct val="150000"/>
              </a:lnSpc>
              <a:spcBef>
                <a:spcPct val="0"/>
              </a:spcBef>
              <a:spcAft>
                <a:spcPct val="0"/>
              </a:spcAft>
              <a:defRPr/>
            </a:pPr>
            <a:r>
              <a:rPr lang="en-US" altLang="zh-CN" sz="2400" b="1" dirty="0">
                <a:solidFill>
                  <a:prstClr val="black"/>
                </a:solidFill>
                <a:latin typeface="微软雅黑" panose="020B0503020204020204" charset="-122"/>
                <a:ea typeface="微软雅黑" panose="020B0503020204020204" charset="-122"/>
                <a:cs typeface="Calibri" panose="020F0502020204030204" charset="0"/>
              </a:rPr>
              <a:t>3</a:t>
            </a:r>
            <a:r>
              <a:rPr lang="zh-CN" altLang="en-US" sz="2400" b="1" dirty="0">
                <a:solidFill>
                  <a:prstClr val="black"/>
                </a:solidFill>
                <a:latin typeface="微软雅黑" panose="020B0503020204020204" charset="-122"/>
                <a:ea typeface="微软雅黑" panose="020B0503020204020204" charset="-122"/>
                <a:cs typeface="Calibri" panose="020F0502020204030204" charset="0"/>
              </a:rPr>
              <a:t>、希腊荷马史诗：</a:t>
            </a:r>
            <a:r>
              <a:rPr lang="en-US" altLang="zh-CN" sz="2400" b="1" u="sng" dirty="0">
                <a:solidFill>
                  <a:srgbClr val="FF0000"/>
                </a:solidFill>
                <a:latin typeface="微软雅黑" panose="020B0503020204020204" charset="-122"/>
                <a:ea typeface="微软雅黑" panose="020B0503020204020204" charset="-122"/>
                <a:cs typeface="Calibri" panose="020F0502020204030204" charset="0"/>
              </a:rPr>
              <a:t>《</a:t>
            </a:r>
            <a:r>
              <a:rPr lang="zh-CN" altLang="en-US" sz="2400" b="1" u="sng" dirty="0">
                <a:solidFill>
                  <a:srgbClr val="FF0000"/>
                </a:solidFill>
                <a:latin typeface="微软雅黑" panose="020B0503020204020204" charset="-122"/>
                <a:ea typeface="微软雅黑" panose="020B0503020204020204" charset="-122"/>
                <a:cs typeface="Calibri" panose="020F0502020204030204" charset="0"/>
              </a:rPr>
              <a:t>伊利亚特</a:t>
            </a:r>
            <a:r>
              <a:rPr lang="en-US" altLang="zh-CN" sz="2400" b="1" u="sng" dirty="0">
                <a:solidFill>
                  <a:srgbClr val="FF0000"/>
                </a:solidFill>
                <a:latin typeface="微软雅黑" panose="020B0503020204020204" charset="-122"/>
                <a:ea typeface="微软雅黑" panose="020B0503020204020204" charset="-122"/>
                <a:cs typeface="Calibri" panose="020F0502020204030204" charset="0"/>
              </a:rPr>
              <a:t>》</a:t>
            </a:r>
            <a:r>
              <a:rPr lang="zh-CN" altLang="en-US" sz="2400" b="1" dirty="0">
                <a:solidFill>
                  <a:prstClr val="black"/>
                </a:solidFill>
                <a:latin typeface="仿宋" panose="02010609060101010101" pitchFamily="49" charset="-122"/>
                <a:ea typeface="仿宋" panose="02010609060101010101" pitchFamily="49" charset="-122"/>
                <a:cs typeface="Calibri" panose="020F0502020204030204" charset="0"/>
              </a:rPr>
              <a:t>（阿喀琉斯）</a:t>
            </a:r>
            <a:r>
              <a:rPr lang="zh-CN" altLang="en-US" sz="2400" dirty="0">
                <a:solidFill>
                  <a:prstClr val="black"/>
                </a:solidFill>
                <a:latin typeface="微软雅黑" panose="020B0503020204020204" charset="-122"/>
                <a:ea typeface="微软雅黑" panose="020B0503020204020204" charset="-122"/>
                <a:cs typeface="Calibri" panose="020F0502020204030204" charset="0"/>
              </a:rPr>
              <a:t>和</a:t>
            </a:r>
            <a:r>
              <a:rPr lang="en-US" altLang="zh-CN" sz="2400" b="1" u="sng" dirty="0">
                <a:solidFill>
                  <a:srgbClr val="FF0000"/>
                </a:solidFill>
                <a:latin typeface="微软雅黑" panose="020B0503020204020204" charset="-122"/>
                <a:ea typeface="微软雅黑" panose="020B0503020204020204" charset="-122"/>
                <a:cs typeface="Calibri" panose="020F0502020204030204" charset="0"/>
              </a:rPr>
              <a:t>《</a:t>
            </a:r>
            <a:r>
              <a:rPr lang="zh-CN" altLang="en-US" sz="2400" b="1" u="sng" dirty="0">
                <a:solidFill>
                  <a:srgbClr val="FF0000"/>
                </a:solidFill>
                <a:latin typeface="微软雅黑" panose="020B0503020204020204" charset="-122"/>
                <a:ea typeface="微软雅黑" panose="020B0503020204020204" charset="-122"/>
                <a:cs typeface="Calibri" panose="020F0502020204030204" charset="0"/>
              </a:rPr>
              <a:t>奥德赛</a:t>
            </a:r>
            <a:r>
              <a:rPr lang="en-US" altLang="zh-CN" sz="2400" b="1" u="sng" dirty="0">
                <a:solidFill>
                  <a:srgbClr val="FF0000"/>
                </a:solidFill>
                <a:latin typeface="微软雅黑" panose="020B0503020204020204" charset="-122"/>
                <a:ea typeface="微软雅黑" panose="020B0503020204020204" charset="-122"/>
                <a:cs typeface="Calibri" panose="020F0502020204030204" charset="0"/>
              </a:rPr>
              <a:t>》</a:t>
            </a:r>
            <a:r>
              <a:rPr lang="zh-CN" altLang="en-US" sz="2400" b="1" dirty="0">
                <a:solidFill>
                  <a:prstClr val="black"/>
                </a:solidFill>
                <a:latin typeface="仿宋" panose="02010609060101010101" pitchFamily="49" charset="-122"/>
                <a:ea typeface="仿宋" panose="02010609060101010101" pitchFamily="49" charset="-122"/>
                <a:cs typeface="Calibri" panose="020F0502020204030204" charset="0"/>
              </a:rPr>
              <a:t>（奥德修斯）</a:t>
            </a:r>
          </a:p>
          <a:p>
            <a:pPr lvl="0" indent="431800" fontAlgn="base" hangingPunct="0">
              <a:lnSpc>
                <a:spcPct val="150000"/>
              </a:lnSpc>
              <a:spcBef>
                <a:spcPct val="0"/>
              </a:spcBef>
              <a:spcAft>
                <a:spcPct val="0"/>
              </a:spcAft>
              <a:defRPr/>
            </a:pPr>
            <a:r>
              <a:rPr lang="zh-CN" altLang="en-US" sz="2400" dirty="0">
                <a:solidFill>
                  <a:prstClr val="black"/>
                </a:solidFill>
                <a:latin typeface="楷体" panose="02010609060101010101" pitchFamily="49" charset="-122"/>
                <a:ea typeface="楷体" panose="02010609060101010101" pitchFamily="49" charset="-122"/>
                <a:cs typeface="Calibri" panose="020F0502020204030204" charset="0"/>
              </a:rPr>
              <a:t>描绘了古希腊迈锡尼文化时期壮丽的历史生活画卷，反映古希腊氏族公社向奴隶制过渡时期广阔的历史社会生活</a:t>
            </a:r>
            <a:r>
              <a:rPr lang="zh-CN" altLang="en-US" sz="2400" dirty="0" smtClean="0">
                <a:solidFill>
                  <a:prstClr val="black"/>
                </a:solidFill>
                <a:latin typeface="楷体" panose="02010609060101010101" pitchFamily="49" charset="-122"/>
                <a:ea typeface="楷体" panose="02010609060101010101" pitchFamily="49" charset="-122"/>
                <a:cs typeface="Calibri" panose="020F0502020204030204" charset="0"/>
              </a:rPr>
              <a:t>。</a:t>
            </a:r>
            <a:endParaRPr lang="en-US" altLang="zh-CN" sz="2400" dirty="0">
              <a:solidFill>
                <a:prstClr val="black"/>
              </a:solidFill>
              <a:latin typeface="楷体" panose="02010609060101010101" pitchFamily="49" charset="-122"/>
              <a:ea typeface="楷体" panose="02010609060101010101" pitchFamily="49" charset="-122"/>
              <a:cs typeface="Calibri" panose="020F0502020204030204" charset="0"/>
            </a:endParaRPr>
          </a:p>
        </p:txBody>
      </p:sp>
      <p:sp>
        <p:nvSpPr>
          <p:cNvPr id="5" name="矩形 4"/>
          <p:cNvSpPr/>
          <p:nvPr/>
        </p:nvSpPr>
        <p:spPr>
          <a:xfrm>
            <a:off x="89009" y="15648"/>
            <a:ext cx="7632054" cy="1532727"/>
          </a:xfrm>
          <a:prstGeom prst="rect">
            <a:avLst/>
          </a:prstGeom>
        </p:spPr>
        <p:txBody>
          <a:bodyPr wrap="square">
            <a:spAutoFit/>
          </a:bodyPr>
          <a:lstStyle/>
          <a:p>
            <a:pPr marL="0" marR="0" lvl="0" indent="457200" algn="l" defTabSz="914400" rtl="0" eaLnBrk="1" fontAlgn="base" latinLnBrk="0" hangingPunct="0">
              <a:lnSpc>
                <a:spcPct val="120000"/>
              </a:lnSpc>
              <a:spcBef>
                <a:spcPts val="0"/>
              </a:spcBef>
              <a:spcAft>
                <a:spcPts val="0"/>
              </a:spcAft>
              <a:buClrTx/>
              <a:buSzTx/>
              <a:buFontTx/>
              <a:buNone/>
              <a:tabLst/>
              <a:defRPr/>
            </a:pPr>
            <a:r>
              <a:rPr kumimoji="0" lang="en-US" altLang="zh-CN" sz="26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rPr>
              <a:t>18.2</a:t>
            </a:r>
            <a:r>
              <a:rPr kumimoji="0" lang="zh-CN" altLang="en-US" sz="26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rPr>
              <a:t>韵文类</a:t>
            </a:r>
            <a:endParaRPr kumimoji="0" lang="en-US" altLang="zh-CN" sz="26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endParaRPr>
          </a:p>
          <a:p>
            <a:pPr marL="0" marR="0" lvl="0" indent="457200" algn="l" defTabSz="914400" rtl="0" eaLnBrk="1" fontAlgn="base" latinLnBrk="0" hangingPunct="0">
              <a:lnSpc>
                <a:spcPct val="120000"/>
              </a:lnSpc>
              <a:spcBef>
                <a:spcPts val="0"/>
              </a:spcBef>
              <a:spcAft>
                <a:spcPts val="0"/>
              </a:spcAft>
              <a:buClrTx/>
              <a:buSzTx/>
              <a:buFontTx/>
              <a:buNone/>
              <a:tabLst/>
              <a:defRPr/>
            </a:pPr>
            <a:endParaRPr kumimoji="0" lang="en-US" altLang="zh-CN" sz="26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endParaRPr>
          </a:p>
          <a:p>
            <a:pPr marL="0" marR="0" lvl="0" indent="457200" algn="l" defTabSz="914400" rtl="0" eaLnBrk="1" fontAlgn="base" latinLnBrk="0" hangingPunct="0">
              <a:lnSpc>
                <a:spcPct val="120000"/>
              </a:lnSpc>
              <a:spcBef>
                <a:spcPts val="0"/>
              </a:spcBef>
              <a:spcAft>
                <a:spcPts val="0"/>
              </a:spcAft>
              <a:buClrTx/>
              <a:buSzTx/>
              <a:buFontTx/>
              <a:buNone/>
              <a:tabLst/>
              <a:defRPr/>
            </a:pPr>
            <a:r>
              <a:rPr lang="zh-CN" altLang="en-US" sz="2600" b="1" dirty="0">
                <a:solidFill>
                  <a:srgbClr val="0070C0"/>
                </a:solidFill>
                <a:latin typeface="微软雅黑" panose="020B0503020204020204" charset="-122"/>
                <a:ea typeface="微软雅黑" panose="020B0503020204020204" charset="-122"/>
                <a:cs typeface="Calibri" panose="020F0502020204030204" charset="0"/>
              </a:rPr>
              <a:t> </a:t>
            </a:r>
            <a:r>
              <a:rPr lang="en-US" altLang="zh-CN" sz="2600" b="1" dirty="0" smtClean="0">
                <a:solidFill>
                  <a:srgbClr val="0070C0"/>
                </a:solidFill>
                <a:latin typeface="微软雅黑" panose="020B0503020204020204" charset="-122"/>
                <a:ea typeface="微软雅黑" panose="020B0503020204020204" charset="-122"/>
                <a:cs typeface="Calibri" panose="020F0502020204030204" charset="0"/>
              </a:rPr>
              <a:t>18.2.1</a:t>
            </a:r>
            <a:r>
              <a:rPr kumimoji="0" lang="zh-CN" altLang="en-US" sz="26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rPr>
              <a:t>史诗</a:t>
            </a:r>
            <a:endParaRPr kumimoji="0" lang="zh-CN" altLang="en-US"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endParaRPr>
          </a:p>
        </p:txBody>
      </p:sp>
      <p:sp>
        <p:nvSpPr>
          <p:cNvPr id="24" name="五边形 23"/>
          <p:cNvSpPr/>
          <p:nvPr/>
        </p:nvSpPr>
        <p:spPr>
          <a:xfrm flipH="1">
            <a:off x="2732304" y="16685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sp>
        <p:nvSpPr>
          <p:cNvPr id="25" name="五边形 24"/>
          <p:cNvSpPr/>
          <p:nvPr/>
        </p:nvSpPr>
        <p:spPr>
          <a:xfrm flipH="1">
            <a:off x="4825899" y="16685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判断</a:t>
            </a:r>
          </a:p>
        </p:txBody>
      </p:sp>
      <p:pic>
        <p:nvPicPr>
          <p:cNvPr id="6" name="图片 5"/>
          <p:cNvPicPr>
            <a:picLocks noChangeAspect="1"/>
          </p:cNvPicPr>
          <p:nvPr/>
        </p:nvPicPr>
        <p:blipFill>
          <a:blip r:embed="rId3"/>
          <a:stretch>
            <a:fillRect/>
          </a:stretch>
        </p:blipFill>
        <p:spPr>
          <a:xfrm>
            <a:off x="8820966" y="-2220"/>
            <a:ext cx="3334940" cy="1163755"/>
          </a:xfrm>
          <a:prstGeom prst="rect">
            <a:avLst/>
          </a:prstGeom>
        </p:spPr>
      </p:pic>
    </p:spTree>
    <p:custDataLst>
      <p:tags r:id="rId1"/>
    </p:custDataLst>
    <p:extLst>
      <p:ext uri="{BB962C8B-B14F-4D97-AF65-F5344CB8AC3E}">
        <p14:creationId xmlns:p14="http://schemas.microsoft.com/office/powerpoint/2010/main" val="170346097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34283" y="2837028"/>
            <a:ext cx="11454765" cy="1200329"/>
          </a:xfrm>
          <a:prstGeom prst="rect">
            <a:avLst/>
          </a:prstGeom>
          <a:noFill/>
          <a:ln w="9525">
            <a:noFill/>
            <a:miter lim="800000"/>
          </a:ln>
          <a:effectLst/>
        </p:spPr>
        <p:txBody>
          <a:bodyPr vert="horz" wrap="square" lIns="91440" tIns="45720" rIns="91440" bIns="45720" numCol="1" anchor="ctr" anchorCtr="0" compatLnSpc="1">
            <a:spAutoFit/>
          </a:bodyPr>
          <a:lstStyle/>
          <a:p>
            <a:pPr lvl="0" fontAlgn="base" hangingPunct="0">
              <a:lnSpc>
                <a:spcPct val="150000"/>
              </a:lnSpc>
              <a:spcBef>
                <a:spcPct val="0"/>
              </a:spcBef>
              <a:spcAft>
                <a:spcPct val="0"/>
              </a:spcAft>
              <a:defRPr/>
            </a:pPr>
            <a:r>
              <a:rPr lang="en-US" altLang="zh-CN" sz="2400" b="1" dirty="0" smtClean="0">
                <a:solidFill>
                  <a:prstClr val="black"/>
                </a:solidFill>
                <a:latin typeface="微软雅黑" panose="020B0503020204020204" charset="-122"/>
                <a:ea typeface="微软雅黑" panose="020B0503020204020204" charset="-122"/>
                <a:cs typeface="Calibri" panose="020F0502020204030204" charset="0"/>
              </a:rPr>
              <a:t>4</a:t>
            </a:r>
            <a:r>
              <a:rPr lang="zh-CN" altLang="en-US" sz="2400" b="1" dirty="0">
                <a:solidFill>
                  <a:prstClr val="black"/>
                </a:solidFill>
                <a:latin typeface="微软雅黑" panose="020B0503020204020204" charset="-122"/>
                <a:ea typeface="微软雅黑" panose="020B0503020204020204" charset="-122"/>
                <a:cs typeface="Calibri" panose="020F0502020204030204" charset="0"/>
              </a:rPr>
              <a:t>、芬兰史诗：</a:t>
            </a:r>
            <a:r>
              <a:rPr lang="en-US" altLang="zh-CN" sz="2400" b="1" dirty="0">
                <a:solidFill>
                  <a:srgbClr val="FF0000"/>
                </a:solidFill>
                <a:latin typeface="微软雅黑" panose="020B0503020204020204" charset="-122"/>
                <a:ea typeface="微软雅黑" panose="020B0503020204020204" charset="-122"/>
                <a:cs typeface="Calibri" panose="020F0502020204030204" charset="0"/>
              </a:rPr>
              <a:t>《</a:t>
            </a:r>
            <a:r>
              <a:rPr lang="zh-CN" altLang="en-US" sz="2400" b="1" dirty="0">
                <a:solidFill>
                  <a:srgbClr val="FF0000"/>
                </a:solidFill>
                <a:latin typeface="微软雅黑" panose="020B0503020204020204" charset="-122"/>
                <a:ea typeface="微软雅黑" panose="020B0503020204020204" charset="-122"/>
                <a:cs typeface="Calibri" panose="020F0502020204030204" charset="0"/>
              </a:rPr>
              <a:t>卡勒瓦拉</a:t>
            </a:r>
            <a:r>
              <a:rPr lang="en-US" altLang="zh-CN" sz="2400" b="1" dirty="0">
                <a:solidFill>
                  <a:srgbClr val="FF0000"/>
                </a:solidFill>
                <a:latin typeface="微软雅黑" panose="020B0503020204020204" charset="-122"/>
                <a:ea typeface="微软雅黑" panose="020B0503020204020204" charset="-122"/>
                <a:cs typeface="Calibri" panose="020F0502020204030204" charset="0"/>
              </a:rPr>
              <a:t>》</a:t>
            </a:r>
          </a:p>
          <a:p>
            <a:pPr lvl="0" indent="431800" fontAlgn="base" hangingPunct="0">
              <a:lnSpc>
                <a:spcPct val="150000"/>
              </a:lnSpc>
              <a:spcBef>
                <a:spcPct val="0"/>
              </a:spcBef>
              <a:spcAft>
                <a:spcPct val="0"/>
              </a:spcAft>
              <a:defRPr/>
            </a:pPr>
            <a:r>
              <a:rPr lang="zh-CN" altLang="en-US" sz="2400" dirty="0">
                <a:solidFill>
                  <a:prstClr val="black"/>
                </a:solidFill>
                <a:latin typeface="楷体" panose="02010609060101010101" pitchFamily="49" charset="-122"/>
                <a:ea typeface="楷体" panose="02010609060101010101" pitchFamily="49" charset="-122"/>
                <a:cs typeface="Calibri" panose="020F0502020204030204" charset="0"/>
              </a:rPr>
              <a:t>又称</a:t>
            </a:r>
            <a:r>
              <a:rPr lang="en-US" altLang="zh-CN" sz="2400" dirty="0">
                <a:solidFill>
                  <a:prstClr val="black"/>
                </a:solidFill>
                <a:latin typeface="楷体" panose="02010609060101010101" pitchFamily="49" charset="-122"/>
                <a:ea typeface="楷体" panose="02010609060101010101" pitchFamily="49" charset="-122"/>
                <a:cs typeface="Calibri" panose="020F0502020204030204" charset="0"/>
              </a:rPr>
              <a:t>《</a:t>
            </a:r>
            <a:r>
              <a:rPr lang="zh-CN" altLang="en-US" sz="2400" dirty="0">
                <a:solidFill>
                  <a:prstClr val="black"/>
                </a:solidFill>
                <a:latin typeface="楷体" panose="02010609060101010101" pitchFamily="49" charset="-122"/>
                <a:ea typeface="楷体" panose="02010609060101010101" pitchFamily="49" charset="-122"/>
                <a:cs typeface="Calibri" panose="020F0502020204030204" charset="0"/>
              </a:rPr>
              <a:t>英雄国</a:t>
            </a:r>
            <a:r>
              <a:rPr lang="en-US" altLang="zh-CN" sz="2400" dirty="0">
                <a:solidFill>
                  <a:prstClr val="black"/>
                </a:solidFill>
                <a:latin typeface="楷体" panose="02010609060101010101" pitchFamily="49" charset="-122"/>
                <a:ea typeface="楷体" panose="02010609060101010101" pitchFamily="49" charset="-122"/>
                <a:cs typeface="Calibri" panose="020F0502020204030204" charset="0"/>
              </a:rPr>
              <a:t>》</a:t>
            </a:r>
            <a:r>
              <a:rPr lang="zh-CN" altLang="en-US" sz="2400" dirty="0">
                <a:solidFill>
                  <a:prstClr val="black"/>
                </a:solidFill>
                <a:latin typeface="楷体" panose="02010609060101010101" pitchFamily="49" charset="-122"/>
                <a:ea typeface="楷体" panose="02010609060101010101" pitchFamily="49" charset="-122"/>
                <a:cs typeface="Calibri" panose="020F0502020204030204" charset="0"/>
              </a:rPr>
              <a:t>。</a:t>
            </a:r>
            <a:r>
              <a:rPr lang="en-US" altLang="zh-CN" sz="2400" b="1" dirty="0">
                <a:solidFill>
                  <a:srgbClr val="FF0000"/>
                </a:solidFill>
                <a:latin typeface="楷体" panose="02010609060101010101" pitchFamily="49" charset="-122"/>
                <a:ea typeface="楷体" panose="02010609060101010101" pitchFamily="49" charset="-122"/>
                <a:cs typeface="Calibri" panose="020F0502020204030204" charset="0"/>
              </a:rPr>
              <a:t>19</a:t>
            </a:r>
            <a:r>
              <a:rPr lang="zh-CN" altLang="en-US" sz="2400" b="1" dirty="0">
                <a:solidFill>
                  <a:srgbClr val="FF0000"/>
                </a:solidFill>
                <a:latin typeface="楷体" panose="02010609060101010101" pitchFamily="49" charset="-122"/>
                <a:ea typeface="楷体" panose="02010609060101010101" pitchFamily="49" charset="-122"/>
                <a:cs typeface="Calibri" panose="020F0502020204030204" charset="0"/>
              </a:rPr>
              <a:t>世纪编写而成，展现芬兰人民生活风尚画卷的史诗</a:t>
            </a:r>
            <a:r>
              <a:rPr lang="zh-CN" altLang="en-US" sz="2400" b="1" dirty="0" smtClean="0">
                <a:solidFill>
                  <a:srgbClr val="FF0000"/>
                </a:solidFill>
                <a:latin typeface="楷体" panose="02010609060101010101" pitchFamily="49" charset="-122"/>
                <a:ea typeface="楷体" panose="02010609060101010101" pitchFamily="49" charset="-122"/>
                <a:cs typeface="Calibri" panose="020F0502020204030204" charset="0"/>
              </a:rPr>
              <a:t>。</a:t>
            </a:r>
          </a:p>
        </p:txBody>
      </p:sp>
      <p:sp>
        <p:nvSpPr>
          <p:cNvPr id="5" name="矩形 4"/>
          <p:cNvSpPr/>
          <p:nvPr/>
        </p:nvSpPr>
        <p:spPr>
          <a:xfrm>
            <a:off x="89009" y="15648"/>
            <a:ext cx="7632054" cy="1532727"/>
          </a:xfrm>
          <a:prstGeom prst="rect">
            <a:avLst/>
          </a:prstGeom>
        </p:spPr>
        <p:txBody>
          <a:bodyPr wrap="square">
            <a:spAutoFit/>
          </a:bodyPr>
          <a:lstStyle/>
          <a:p>
            <a:pPr marL="0" marR="0" lvl="0" indent="457200" algn="l" defTabSz="914400" rtl="0" eaLnBrk="1" fontAlgn="base" latinLnBrk="0" hangingPunct="0">
              <a:lnSpc>
                <a:spcPct val="120000"/>
              </a:lnSpc>
              <a:spcBef>
                <a:spcPts val="0"/>
              </a:spcBef>
              <a:spcAft>
                <a:spcPts val="0"/>
              </a:spcAft>
              <a:buClrTx/>
              <a:buSzTx/>
              <a:buFontTx/>
              <a:buNone/>
              <a:tabLst/>
              <a:defRPr/>
            </a:pPr>
            <a:r>
              <a:rPr kumimoji="0" lang="en-US" altLang="zh-CN" sz="26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rPr>
              <a:t>18.2</a:t>
            </a:r>
            <a:r>
              <a:rPr kumimoji="0" lang="zh-CN" altLang="en-US" sz="26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rPr>
              <a:t>韵文类</a:t>
            </a:r>
            <a:endParaRPr kumimoji="0" lang="en-US" altLang="zh-CN" sz="26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endParaRPr>
          </a:p>
          <a:p>
            <a:pPr marL="0" marR="0" lvl="0" indent="457200" algn="l" defTabSz="914400" rtl="0" eaLnBrk="1" fontAlgn="base" latinLnBrk="0" hangingPunct="0">
              <a:lnSpc>
                <a:spcPct val="120000"/>
              </a:lnSpc>
              <a:spcBef>
                <a:spcPts val="0"/>
              </a:spcBef>
              <a:spcAft>
                <a:spcPts val="0"/>
              </a:spcAft>
              <a:buClrTx/>
              <a:buSzTx/>
              <a:buFontTx/>
              <a:buNone/>
              <a:tabLst/>
              <a:defRPr/>
            </a:pPr>
            <a:endParaRPr kumimoji="0" lang="en-US" altLang="zh-CN" sz="26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endParaRPr>
          </a:p>
          <a:p>
            <a:pPr marL="0" marR="0" lvl="0" indent="457200" algn="l" defTabSz="914400" rtl="0" eaLnBrk="1" fontAlgn="base" latinLnBrk="0" hangingPunct="0">
              <a:lnSpc>
                <a:spcPct val="120000"/>
              </a:lnSpc>
              <a:spcBef>
                <a:spcPts val="0"/>
              </a:spcBef>
              <a:spcAft>
                <a:spcPts val="0"/>
              </a:spcAft>
              <a:buClrTx/>
              <a:buSzTx/>
              <a:buFontTx/>
              <a:buNone/>
              <a:tabLst/>
              <a:defRPr/>
            </a:pPr>
            <a:r>
              <a:rPr lang="zh-CN" altLang="en-US" sz="2600" b="1" dirty="0">
                <a:solidFill>
                  <a:srgbClr val="0070C0"/>
                </a:solidFill>
                <a:latin typeface="微软雅黑" panose="020B0503020204020204" charset="-122"/>
                <a:ea typeface="微软雅黑" panose="020B0503020204020204" charset="-122"/>
                <a:cs typeface="Calibri" panose="020F0502020204030204" charset="0"/>
              </a:rPr>
              <a:t> </a:t>
            </a:r>
            <a:r>
              <a:rPr lang="en-US" altLang="zh-CN" sz="2600" b="1" dirty="0" smtClean="0">
                <a:solidFill>
                  <a:srgbClr val="0070C0"/>
                </a:solidFill>
                <a:latin typeface="微软雅黑" panose="020B0503020204020204" charset="-122"/>
                <a:ea typeface="微软雅黑" panose="020B0503020204020204" charset="-122"/>
                <a:cs typeface="Calibri" panose="020F0502020204030204" charset="0"/>
              </a:rPr>
              <a:t>18.2.1</a:t>
            </a:r>
            <a:r>
              <a:rPr kumimoji="0" lang="zh-CN" altLang="en-US" sz="26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rPr>
              <a:t>史诗</a:t>
            </a:r>
            <a:endParaRPr kumimoji="0" lang="zh-CN" altLang="en-US"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endParaRPr>
          </a:p>
        </p:txBody>
      </p:sp>
      <p:sp>
        <p:nvSpPr>
          <p:cNvPr id="24" name="五边形 23"/>
          <p:cNvSpPr/>
          <p:nvPr/>
        </p:nvSpPr>
        <p:spPr>
          <a:xfrm flipH="1">
            <a:off x="2732304" y="16685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sp>
        <p:nvSpPr>
          <p:cNvPr id="25" name="五边形 24"/>
          <p:cNvSpPr/>
          <p:nvPr/>
        </p:nvSpPr>
        <p:spPr>
          <a:xfrm flipH="1">
            <a:off x="4825899" y="16685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判断</a:t>
            </a:r>
          </a:p>
        </p:txBody>
      </p:sp>
      <p:pic>
        <p:nvPicPr>
          <p:cNvPr id="6" name="图片 5"/>
          <p:cNvPicPr>
            <a:picLocks noChangeAspect="1"/>
          </p:cNvPicPr>
          <p:nvPr/>
        </p:nvPicPr>
        <p:blipFill>
          <a:blip r:embed="rId3"/>
          <a:stretch>
            <a:fillRect/>
          </a:stretch>
        </p:blipFill>
        <p:spPr>
          <a:xfrm>
            <a:off x="8820966" y="-2220"/>
            <a:ext cx="3334940" cy="1163755"/>
          </a:xfrm>
          <a:prstGeom prst="rect">
            <a:avLst/>
          </a:prstGeom>
        </p:spPr>
      </p:pic>
    </p:spTree>
    <p:custDataLst>
      <p:tags r:id="rId1"/>
    </p:custDataLst>
    <p:extLst>
      <p:ext uri="{BB962C8B-B14F-4D97-AF65-F5344CB8AC3E}">
        <p14:creationId xmlns:p14="http://schemas.microsoft.com/office/powerpoint/2010/main" val="36879253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430535" y="2560030"/>
            <a:ext cx="11454765" cy="1754326"/>
          </a:xfrm>
          <a:prstGeom prst="rect">
            <a:avLst/>
          </a:prstGeom>
          <a:noFill/>
          <a:ln w="9525">
            <a:noFill/>
            <a:miter lim="800000"/>
          </a:ln>
          <a:effectLst/>
        </p:spPr>
        <p:txBody>
          <a:bodyPr vert="horz" wrap="square" lIns="91440" tIns="45720" rIns="91440" bIns="45720" numCol="1" anchor="ctr" anchorCtr="0" compatLnSpc="1">
            <a:spAutoFit/>
          </a:bodyPr>
          <a:lstStyle/>
          <a:p>
            <a:pPr lvl="0" fontAlgn="base" hangingPunct="0">
              <a:lnSpc>
                <a:spcPct val="150000"/>
              </a:lnSpc>
              <a:spcBef>
                <a:spcPct val="0"/>
              </a:spcBef>
              <a:spcAft>
                <a:spcPct val="0"/>
              </a:spcAft>
              <a:defRPr/>
            </a:pPr>
            <a:r>
              <a:rPr lang="en-US" altLang="zh-CN" sz="2400" b="1" smtClean="0">
                <a:solidFill>
                  <a:prstClr val="black"/>
                </a:solidFill>
                <a:latin typeface="微软雅黑" panose="020B0503020204020204" charset="-122"/>
                <a:ea typeface="微软雅黑" panose="020B0503020204020204" charset="-122"/>
                <a:cs typeface="Calibri" panose="020F0502020204030204" charset="0"/>
              </a:rPr>
              <a:t>5</a:t>
            </a:r>
            <a:r>
              <a:rPr lang="zh-CN" altLang="en-US" sz="2400" b="1" dirty="0" smtClean="0">
                <a:solidFill>
                  <a:prstClr val="black"/>
                </a:solidFill>
                <a:latin typeface="微软雅黑" panose="020B0503020204020204" charset="-122"/>
                <a:ea typeface="微软雅黑" panose="020B0503020204020204" charset="-122"/>
                <a:cs typeface="Calibri" panose="020F0502020204030204" charset="0"/>
              </a:rPr>
              <a:t>、法兰西：</a:t>
            </a:r>
            <a:r>
              <a:rPr lang="en-US" altLang="zh-CN" sz="2400" dirty="0" smtClean="0">
                <a:solidFill>
                  <a:prstClr val="black"/>
                </a:solidFill>
                <a:latin typeface="微软雅黑" panose="020B0503020204020204" charset="-122"/>
                <a:ea typeface="微软雅黑" panose="020B0503020204020204" charset="-122"/>
                <a:cs typeface="Calibri" panose="020F0502020204030204" charset="0"/>
              </a:rPr>
              <a:t>《</a:t>
            </a:r>
            <a:r>
              <a:rPr lang="zh-CN" altLang="en-US" sz="2400" dirty="0" smtClean="0">
                <a:solidFill>
                  <a:prstClr val="black"/>
                </a:solidFill>
                <a:latin typeface="微软雅黑" panose="020B0503020204020204" charset="-122"/>
                <a:ea typeface="微软雅黑" panose="020B0503020204020204" charset="-122"/>
                <a:cs typeface="Calibri" panose="020F0502020204030204" charset="0"/>
              </a:rPr>
              <a:t>罗兰之歌</a:t>
            </a:r>
            <a:r>
              <a:rPr lang="en-US" altLang="zh-CN" sz="2400" dirty="0" smtClean="0">
                <a:solidFill>
                  <a:prstClr val="black"/>
                </a:solidFill>
                <a:latin typeface="微软雅黑" panose="020B0503020204020204" charset="-122"/>
                <a:ea typeface="微软雅黑" panose="020B0503020204020204" charset="-122"/>
                <a:cs typeface="Calibri" panose="020F0502020204030204" charset="0"/>
              </a:rPr>
              <a:t>》</a:t>
            </a:r>
          </a:p>
          <a:p>
            <a:pPr lvl="0" indent="431800" fontAlgn="base" hangingPunct="0">
              <a:lnSpc>
                <a:spcPct val="150000"/>
              </a:lnSpc>
              <a:spcBef>
                <a:spcPct val="0"/>
              </a:spcBef>
              <a:spcAft>
                <a:spcPct val="0"/>
              </a:spcAft>
              <a:defRPr/>
            </a:pPr>
            <a:r>
              <a:rPr lang="zh-CN" altLang="en-US" sz="2400" dirty="0" smtClean="0">
                <a:solidFill>
                  <a:prstClr val="black"/>
                </a:solidFill>
                <a:latin typeface="楷体" panose="02010609060101010101" pitchFamily="49" charset="-122"/>
                <a:ea typeface="楷体" panose="02010609060101010101" pitchFamily="49" charset="-122"/>
                <a:cs typeface="Calibri" panose="020F0502020204030204" charset="0"/>
              </a:rPr>
              <a:t>取材于历史和民间传说。史诗叙述法兰西国王查理大帝和他的重臣罗兰跟敌人作战的经过。</a:t>
            </a:r>
            <a:endParaRPr lang="en-US" altLang="zh-CN" sz="2400" dirty="0">
              <a:solidFill>
                <a:prstClr val="black"/>
              </a:solidFill>
              <a:latin typeface="楷体" panose="02010609060101010101" pitchFamily="49" charset="-122"/>
              <a:ea typeface="楷体" panose="02010609060101010101" pitchFamily="49" charset="-122"/>
              <a:cs typeface="Calibri" panose="020F0502020204030204" charset="0"/>
            </a:endParaRPr>
          </a:p>
        </p:txBody>
      </p:sp>
      <p:sp>
        <p:nvSpPr>
          <p:cNvPr id="5" name="矩形 4"/>
          <p:cNvSpPr/>
          <p:nvPr/>
        </p:nvSpPr>
        <p:spPr>
          <a:xfrm>
            <a:off x="89009" y="15648"/>
            <a:ext cx="7632054" cy="1532727"/>
          </a:xfrm>
          <a:prstGeom prst="rect">
            <a:avLst/>
          </a:prstGeom>
        </p:spPr>
        <p:txBody>
          <a:bodyPr wrap="square">
            <a:spAutoFit/>
          </a:bodyPr>
          <a:lstStyle/>
          <a:p>
            <a:pPr marL="0" marR="0" lvl="0" indent="457200" algn="l" defTabSz="914400" rtl="0" eaLnBrk="1" fontAlgn="base" latinLnBrk="0" hangingPunct="0">
              <a:lnSpc>
                <a:spcPct val="120000"/>
              </a:lnSpc>
              <a:spcBef>
                <a:spcPts val="0"/>
              </a:spcBef>
              <a:spcAft>
                <a:spcPts val="0"/>
              </a:spcAft>
              <a:buClrTx/>
              <a:buSzTx/>
              <a:buFontTx/>
              <a:buNone/>
              <a:tabLst/>
              <a:defRPr/>
            </a:pPr>
            <a:r>
              <a:rPr kumimoji="0" lang="en-US" altLang="zh-CN" sz="26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rPr>
              <a:t>18.2</a:t>
            </a:r>
            <a:r>
              <a:rPr kumimoji="0" lang="zh-CN" altLang="en-US" sz="26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rPr>
              <a:t>韵文类</a:t>
            </a:r>
            <a:endParaRPr kumimoji="0" lang="en-US" altLang="zh-CN" sz="26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endParaRPr>
          </a:p>
          <a:p>
            <a:pPr marL="0" marR="0" lvl="0" indent="457200" algn="l" defTabSz="914400" rtl="0" eaLnBrk="1" fontAlgn="base" latinLnBrk="0" hangingPunct="0">
              <a:lnSpc>
                <a:spcPct val="120000"/>
              </a:lnSpc>
              <a:spcBef>
                <a:spcPts val="0"/>
              </a:spcBef>
              <a:spcAft>
                <a:spcPts val="0"/>
              </a:spcAft>
              <a:buClrTx/>
              <a:buSzTx/>
              <a:buFontTx/>
              <a:buNone/>
              <a:tabLst/>
              <a:defRPr/>
            </a:pPr>
            <a:endParaRPr kumimoji="0" lang="en-US" altLang="zh-CN" sz="26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endParaRPr>
          </a:p>
          <a:p>
            <a:pPr marL="0" marR="0" lvl="0" indent="457200" algn="l" defTabSz="914400" rtl="0" eaLnBrk="1" fontAlgn="base" latinLnBrk="0" hangingPunct="0">
              <a:lnSpc>
                <a:spcPct val="120000"/>
              </a:lnSpc>
              <a:spcBef>
                <a:spcPts val="0"/>
              </a:spcBef>
              <a:spcAft>
                <a:spcPts val="0"/>
              </a:spcAft>
              <a:buClrTx/>
              <a:buSzTx/>
              <a:buFontTx/>
              <a:buNone/>
              <a:tabLst/>
              <a:defRPr/>
            </a:pPr>
            <a:r>
              <a:rPr lang="zh-CN" altLang="en-US" sz="2600" b="1" dirty="0">
                <a:solidFill>
                  <a:srgbClr val="0070C0"/>
                </a:solidFill>
                <a:latin typeface="微软雅黑" panose="020B0503020204020204" charset="-122"/>
                <a:ea typeface="微软雅黑" panose="020B0503020204020204" charset="-122"/>
                <a:cs typeface="Calibri" panose="020F0502020204030204" charset="0"/>
              </a:rPr>
              <a:t> </a:t>
            </a:r>
            <a:r>
              <a:rPr lang="en-US" altLang="zh-CN" sz="2600" b="1" dirty="0" smtClean="0">
                <a:solidFill>
                  <a:srgbClr val="0070C0"/>
                </a:solidFill>
                <a:latin typeface="微软雅黑" panose="020B0503020204020204" charset="-122"/>
                <a:ea typeface="微软雅黑" panose="020B0503020204020204" charset="-122"/>
                <a:cs typeface="Calibri" panose="020F0502020204030204" charset="0"/>
              </a:rPr>
              <a:t>18.2.1</a:t>
            </a:r>
            <a:r>
              <a:rPr kumimoji="0" lang="zh-CN" altLang="en-US" sz="26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rPr>
              <a:t>史诗</a:t>
            </a:r>
            <a:endParaRPr kumimoji="0" lang="zh-CN" altLang="en-US"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endParaRPr>
          </a:p>
        </p:txBody>
      </p:sp>
      <p:sp>
        <p:nvSpPr>
          <p:cNvPr id="24" name="五边形 23"/>
          <p:cNvSpPr/>
          <p:nvPr/>
        </p:nvSpPr>
        <p:spPr>
          <a:xfrm flipH="1">
            <a:off x="2732304" y="16685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sp>
        <p:nvSpPr>
          <p:cNvPr id="25" name="五边形 24"/>
          <p:cNvSpPr/>
          <p:nvPr/>
        </p:nvSpPr>
        <p:spPr>
          <a:xfrm flipH="1">
            <a:off x="4825899" y="16685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判断</a:t>
            </a:r>
          </a:p>
        </p:txBody>
      </p:sp>
      <p:pic>
        <p:nvPicPr>
          <p:cNvPr id="6" name="图片 5"/>
          <p:cNvPicPr>
            <a:picLocks noChangeAspect="1"/>
          </p:cNvPicPr>
          <p:nvPr/>
        </p:nvPicPr>
        <p:blipFill>
          <a:blip r:embed="rId3"/>
          <a:stretch>
            <a:fillRect/>
          </a:stretch>
        </p:blipFill>
        <p:spPr>
          <a:xfrm>
            <a:off x="8820966" y="-2220"/>
            <a:ext cx="3334940" cy="1163755"/>
          </a:xfrm>
          <a:prstGeom prst="rect">
            <a:avLst/>
          </a:prstGeom>
        </p:spPr>
      </p:pic>
    </p:spTree>
    <p:custDataLst>
      <p:tags r:id="rId1"/>
    </p:custDataLst>
    <p:extLst>
      <p:ext uri="{BB962C8B-B14F-4D97-AF65-F5344CB8AC3E}">
        <p14:creationId xmlns:p14="http://schemas.microsoft.com/office/powerpoint/2010/main" val="178269766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2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2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2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2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2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2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2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2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2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2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3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3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3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3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3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3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3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3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3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3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4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4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4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4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4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4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4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4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4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4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5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5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5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5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5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5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5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5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5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5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6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6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6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6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6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6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6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6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6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7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7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accent1"/>
          </a:solidFill>
        </a:ln>
      </a:spPr>
      <a:bodyPr rtlCol="0" anchor="ctr"/>
      <a:lstStyle>
        <a:defPPr algn="l">
          <a:defRPr kumimoji="1" sz="2800" dirty="0" smtClean="0">
            <a:solidFill>
              <a:schemeClr val="tx1"/>
            </a:solidFill>
            <a:latin typeface="DengXian" panose="02010600030101010101" pitchFamily="2" charset="-122"/>
            <a:ea typeface="DengXian" panose="02010600030101010101" pitchFamily="2" charset="-122"/>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3277</TotalTime>
  <Words>5427</Words>
  <Application>Microsoft Macintosh PowerPoint</Application>
  <PresentationFormat>宽屏</PresentationFormat>
  <Paragraphs>747</Paragraphs>
  <Slides>118</Slides>
  <Notes>3</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118</vt:i4>
      </vt:variant>
    </vt:vector>
  </HeadingPairs>
  <TitlesOfParts>
    <vt:vector size="133" baseType="lpstr">
      <vt:lpstr>Calibri</vt:lpstr>
      <vt:lpstr>Calibri Light</vt:lpstr>
      <vt:lpstr>DengXian</vt:lpstr>
      <vt:lpstr>KaiTi</vt:lpstr>
      <vt:lpstr>Microsoft YaHei</vt:lpstr>
      <vt:lpstr>STHeiti Light</vt:lpstr>
      <vt:lpstr>Wingdings</vt:lpstr>
      <vt:lpstr>方正清刻本悦宋简体</vt:lpstr>
      <vt:lpstr>仿宋</vt:lpstr>
      <vt:lpstr>黑体</vt:lpstr>
      <vt:lpstr>楷体</vt:lpstr>
      <vt:lpstr>宋体</vt:lpstr>
      <vt:lpstr>微软雅黑</vt:lpstr>
      <vt:lpstr>Arial</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Microsoft Office 用户</cp:lastModifiedBy>
  <cp:revision>98</cp:revision>
  <dcterms:created xsi:type="dcterms:W3CDTF">2017-11-21T02:56:00Z</dcterms:created>
  <dcterms:modified xsi:type="dcterms:W3CDTF">2018-09-28T10:27:05Z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