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4"/>
  </p:notesMasterIdLst>
  <p:handoutMasterIdLst>
    <p:handoutMasterId r:id="rId155"/>
  </p:handoutMasterIdLst>
  <p:sldIdLst>
    <p:sldId id="1213" r:id="rId3"/>
    <p:sldId id="1096" r:id="rId4"/>
    <p:sldId id="1094" r:id="rId5"/>
    <p:sldId id="881" r:id="rId6"/>
    <p:sldId id="1214" r:id="rId7"/>
    <p:sldId id="1255" r:id="rId8"/>
    <p:sldId id="1219" r:id="rId9"/>
    <p:sldId id="883" r:id="rId10"/>
    <p:sldId id="1222" r:id="rId11"/>
    <p:sldId id="1215" r:id="rId12"/>
    <p:sldId id="884" r:id="rId13"/>
    <p:sldId id="886" r:id="rId14"/>
    <p:sldId id="887" r:id="rId15"/>
    <p:sldId id="885" r:id="rId16"/>
    <p:sldId id="1223" r:id="rId17"/>
    <p:sldId id="889" r:id="rId18"/>
    <p:sldId id="1224" r:id="rId19"/>
    <p:sldId id="892" r:id="rId20"/>
    <p:sldId id="1256" r:id="rId21"/>
    <p:sldId id="890" r:id="rId22"/>
    <p:sldId id="1258" r:id="rId23"/>
    <p:sldId id="1257" r:id="rId24"/>
    <p:sldId id="1226" r:id="rId25"/>
    <p:sldId id="894" r:id="rId26"/>
    <p:sldId id="1259" r:id="rId27"/>
    <p:sldId id="895" r:id="rId28"/>
    <p:sldId id="1260" r:id="rId29"/>
    <p:sldId id="1227" r:id="rId30"/>
    <p:sldId id="1228" r:id="rId31"/>
    <p:sldId id="897" r:id="rId32"/>
    <p:sldId id="1229" r:id="rId33"/>
    <p:sldId id="898" r:id="rId34"/>
    <p:sldId id="1230" r:id="rId35"/>
    <p:sldId id="899" r:id="rId36"/>
    <p:sldId id="1231" r:id="rId37"/>
    <p:sldId id="900" r:id="rId38"/>
    <p:sldId id="901" r:id="rId39"/>
    <p:sldId id="1232" r:id="rId40"/>
    <p:sldId id="903" r:id="rId41"/>
    <p:sldId id="904" r:id="rId42"/>
    <p:sldId id="905" r:id="rId43"/>
    <p:sldId id="906" r:id="rId44"/>
    <p:sldId id="907" r:id="rId45"/>
    <p:sldId id="908" r:id="rId46"/>
    <p:sldId id="909" r:id="rId47"/>
    <p:sldId id="911" r:id="rId48"/>
    <p:sldId id="1093" r:id="rId49"/>
    <p:sldId id="912" r:id="rId50"/>
    <p:sldId id="913" r:id="rId51"/>
    <p:sldId id="1233" r:id="rId52"/>
    <p:sldId id="915" r:id="rId53"/>
    <p:sldId id="916" r:id="rId54"/>
    <p:sldId id="917" r:id="rId55"/>
    <p:sldId id="918" r:id="rId56"/>
    <p:sldId id="919" r:id="rId57"/>
    <p:sldId id="920" r:id="rId58"/>
    <p:sldId id="1235" r:id="rId59"/>
    <p:sldId id="921" r:id="rId60"/>
    <p:sldId id="1236" r:id="rId61"/>
    <p:sldId id="1261" r:id="rId62"/>
    <p:sldId id="922" r:id="rId63"/>
    <p:sldId id="1234" r:id="rId64"/>
    <p:sldId id="923" r:id="rId65"/>
    <p:sldId id="1237" r:id="rId66"/>
    <p:sldId id="924" r:id="rId67"/>
    <p:sldId id="1238" r:id="rId68"/>
    <p:sldId id="925" r:id="rId69"/>
    <p:sldId id="1239" r:id="rId70"/>
    <p:sldId id="926" r:id="rId71"/>
    <p:sldId id="927" r:id="rId72"/>
    <p:sldId id="928" r:id="rId73"/>
    <p:sldId id="929" r:id="rId74"/>
    <p:sldId id="1262" r:id="rId75"/>
    <p:sldId id="932" r:id="rId76"/>
    <p:sldId id="930" r:id="rId77"/>
    <p:sldId id="931" r:id="rId78"/>
    <p:sldId id="1240" r:id="rId79"/>
    <p:sldId id="933" r:id="rId80"/>
    <p:sldId id="934" r:id="rId81"/>
    <p:sldId id="1263" r:id="rId82"/>
    <p:sldId id="1241" r:id="rId83"/>
    <p:sldId id="935" r:id="rId84"/>
    <p:sldId id="1264" r:id="rId85"/>
    <p:sldId id="936" r:id="rId86"/>
    <p:sldId id="937" r:id="rId87"/>
    <p:sldId id="938" r:id="rId88"/>
    <p:sldId id="1242" r:id="rId89"/>
    <p:sldId id="939" r:id="rId90"/>
    <p:sldId id="1243" r:id="rId91"/>
    <p:sldId id="940" r:id="rId92"/>
    <p:sldId id="1244" r:id="rId93"/>
    <p:sldId id="941" r:id="rId94"/>
    <p:sldId id="1245" r:id="rId95"/>
    <p:sldId id="942" r:id="rId96"/>
    <p:sldId id="1246" r:id="rId97"/>
    <p:sldId id="943" r:id="rId98"/>
    <p:sldId id="1247" r:id="rId99"/>
    <p:sldId id="944" r:id="rId100"/>
    <p:sldId id="1248" r:id="rId101"/>
    <p:sldId id="945" r:id="rId102"/>
    <p:sldId id="1249" r:id="rId103"/>
    <p:sldId id="946" r:id="rId104"/>
    <p:sldId id="947" r:id="rId105"/>
    <p:sldId id="1265" r:id="rId106"/>
    <p:sldId id="1250" r:id="rId107"/>
    <p:sldId id="948" r:id="rId108"/>
    <p:sldId id="1266" r:id="rId109"/>
    <p:sldId id="1251" r:id="rId110"/>
    <p:sldId id="949" r:id="rId111"/>
    <p:sldId id="950" r:id="rId112"/>
    <p:sldId id="951" r:id="rId113"/>
    <p:sldId id="952" r:id="rId114"/>
    <p:sldId id="1267" r:id="rId115"/>
    <p:sldId id="1252" r:id="rId116"/>
    <p:sldId id="953" r:id="rId117"/>
    <p:sldId id="1268" r:id="rId118"/>
    <p:sldId id="1253" r:id="rId119"/>
    <p:sldId id="1269" r:id="rId120"/>
    <p:sldId id="954" r:id="rId121"/>
    <p:sldId id="1270" r:id="rId122"/>
    <p:sldId id="1271" r:id="rId123"/>
    <p:sldId id="955" r:id="rId124"/>
    <p:sldId id="956" r:id="rId125"/>
    <p:sldId id="957" r:id="rId126"/>
    <p:sldId id="958" r:id="rId127"/>
    <p:sldId id="1272" r:id="rId128"/>
    <p:sldId id="1273" r:id="rId129"/>
    <p:sldId id="1274" r:id="rId130"/>
    <p:sldId id="1275" r:id="rId131"/>
    <p:sldId id="1276" r:id="rId132"/>
    <p:sldId id="1277" r:id="rId133"/>
    <p:sldId id="960" r:id="rId134"/>
    <p:sldId id="961" r:id="rId135"/>
    <p:sldId id="962" r:id="rId136"/>
    <p:sldId id="963" r:id="rId137"/>
    <p:sldId id="964" r:id="rId138"/>
    <p:sldId id="965" r:id="rId139"/>
    <p:sldId id="966" r:id="rId140"/>
    <p:sldId id="968" r:id="rId141"/>
    <p:sldId id="967" r:id="rId142"/>
    <p:sldId id="969" r:id="rId143"/>
    <p:sldId id="970" r:id="rId144"/>
    <p:sldId id="971" r:id="rId145"/>
    <p:sldId id="972" r:id="rId146"/>
    <p:sldId id="973" r:id="rId147"/>
    <p:sldId id="974" r:id="rId148"/>
    <p:sldId id="975" r:id="rId149"/>
    <p:sldId id="976" r:id="rId150"/>
    <p:sldId id="977" r:id="rId151"/>
    <p:sldId id="978" r:id="rId152"/>
    <p:sldId id="1254" r:id="rId1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69ADAF"/>
    <a:srgbClr val="72B2B4"/>
    <a:srgbClr val="72B298"/>
    <a:srgbClr val="81BAA3"/>
    <a:srgbClr val="598FB3"/>
    <a:srgbClr val="002D86"/>
    <a:srgbClr val="D1D1D1"/>
    <a:srgbClr val="001D58"/>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57" autoAdjust="0"/>
    <p:restoredTop sz="94652" autoAdjust="0"/>
  </p:normalViewPr>
  <p:slideViewPr>
    <p:cSldViewPr snapToGrid="0">
      <p:cViewPr>
        <p:scale>
          <a:sx n="70" d="100"/>
          <a:sy n="70" d="100"/>
        </p:scale>
        <p:origin x="1408" y="624"/>
      </p:cViewPr>
      <p:guideLst>
        <p:guide orient="horz" pos="2160"/>
        <p:guide pos="3840"/>
      </p:guideLst>
    </p:cSldViewPr>
  </p:slideViewPr>
  <p:notesTextViewPr>
    <p:cViewPr>
      <p:scale>
        <a:sx n="1" d="1"/>
        <a:sy n="1" d="1"/>
      </p:scale>
      <p:origin x="0" y="0"/>
    </p:cViewPr>
  </p:notesTextViewPr>
  <p:sorterViewPr>
    <p:cViewPr>
      <p:scale>
        <a:sx n="100" d="100"/>
        <a:sy n="100" d="100"/>
      </p:scale>
      <p:origin x="0" y="2466"/>
    </p:cViewPr>
  </p:sorterViewPr>
  <p:notesViewPr>
    <p:cSldViewPr snapToGrid="0">
      <p:cViewPr varScale="1">
        <p:scale>
          <a:sx n="70" d="100"/>
          <a:sy n="70" d="100"/>
        </p:scale>
        <p:origin x="3624" y="200"/>
      </p:cViewPr>
      <p:guideLst/>
    </p:cSldViewPr>
  </p:notesViewPr>
  <p:gridSpacing cx="72008" cy="72008"/>
</p:viewPr>
</file>

<file path=ppt/_rels/presentation.xml.rels><?xml version="1.0" encoding="UTF-8" standalone="yes"?>
<Relationships xmlns="http://schemas.openxmlformats.org/package/2006/relationships"><Relationship Id="rId142" Type="http://schemas.openxmlformats.org/officeDocument/2006/relationships/slide" Target="slides/slide140.xml"/><Relationship Id="rId143" Type="http://schemas.openxmlformats.org/officeDocument/2006/relationships/slide" Target="slides/slide141.xml"/><Relationship Id="rId144" Type="http://schemas.openxmlformats.org/officeDocument/2006/relationships/slide" Target="slides/slide142.xml"/><Relationship Id="rId145" Type="http://schemas.openxmlformats.org/officeDocument/2006/relationships/slide" Target="slides/slide143.xml"/><Relationship Id="rId146" Type="http://schemas.openxmlformats.org/officeDocument/2006/relationships/slide" Target="slides/slide144.xml"/><Relationship Id="rId147" Type="http://schemas.openxmlformats.org/officeDocument/2006/relationships/slide" Target="slides/slide145.xml"/><Relationship Id="rId148" Type="http://schemas.openxmlformats.org/officeDocument/2006/relationships/slide" Target="slides/slide146.xml"/><Relationship Id="rId149" Type="http://schemas.openxmlformats.org/officeDocument/2006/relationships/slide" Target="slides/slide14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 Id="rId110" Type="http://schemas.openxmlformats.org/officeDocument/2006/relationships/slide" Target="slides/slide108.xml"/><Relationship Id="rId111" Type="http://schemas.openxmlformats.org/officeDocument/2006/relationships/slide" Target="slides/slide109.xml"/><Relationship Id="rId112" Type="http://schemas.openxmlformats.org/officeDocument/2006/relationships/slide" Target="slides/slide110.xml"/><Relationship Id="rId113" Type="http://schemas.openxmlformats.org/officeDocument/2006/relationships/slide" Target="slides/slide111.xml"/><Relationship Id="rId114" Type="http://schemas.openxmlformats.org/officeDocument/2006/relationships/slide" Target="slides/slide112.xml"/><Relationship Id="rId115" Type="http://schemas.openxmlformats.org/officeDocument/2006/relationships/slide" Target="slides/slide113.xml"/><Relationship Id="rId116" Type="http://schemas.openxmlformats.org/officeDocument/2006/relationships/slide" Target="slides/slide114.xml"/><Relationship Id="rId117" Type="http://schemas.openxmlformats.org/officeDocument/2006/relationships/slide" Target="slides/slide115.xml"/><Relationship Id="rId118" Type="http://schemas.openxmlformats.org/officeDocument/2006/relationships/slide" Target="slides/slide116.xml"/><Relationship Id="rId119" Type="http://schemas.openxmlformats.org/officeDocument/2006/relationships/slide" Target="slides/slide117.xml"/><Relationship Id="rId150" Type="http://schemas.openxmlformats.org/officeDocument/2006/relationships/slide" Target="slides/slide148.xml"/><Relationship Id="rId151" Type="http://schemas.openxmlformats.org/officeDocument/2006/relationships/slide" Target="slides/slide149.xml"/><Relationship Id="rId152" Type="http://schemas.openxmlformats.org/officeDocument/2006/relationships/slide" Target="slides/slide15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53" Type="http://schemas.openxmlformats.org/officeDocument/2006/relationships/slide" Target="slides/slide151.xml"/><Relationship Id="rId154" Type="http://schemas.openxmlformats.org/officeDocument/2006/relationships/notesMaster" Target="notesMasters/notesMaster1.xml"/><Relationship Id="rId155" Type="http://schemas.openxmlformats.org/officeDocument/2006/relationships/handoutMaster" Target="handoutMasters/handoutMaster1.xml"/><Relationship Id="rId156" Type="http://schemas.openxmlformats.org/officeDocument/2006/relationships/presProps" Target="presProps.xml"/><Relationship Id="rId157" Type="http://schemas.openxmlformats.org/officeDocument/2006/relationships/viewProps" Target="viewProps.xml"/><Relationship Id="rId158" Type="http://schemas.openxmlformats.org/officeDocument/2006/relationships/theme" Target="theme/theme1.xml"/><Relationship Id="rId159"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120" Type="http://schemas.openxmlformats.org/officeDocument/2006/relationships/slide" Target="slides/slide118.xml"/><Relationship Id="rId121" Type="http://schemas.openxmlformats.org/officeDocument/2006/relationships/slide" Target="slides/slide119.xml"/><Relationship Id="rId122" Type="http://schemas.openxmlformats.org/officeDocument/2006/relationships/slide" Target="slides/slide120.xml"/><Relationship Id="rId123" Type="http://schemas.openxmlformats.org/officeDocument/2006/relationships/slide" Target="slides/slide121.xml"/><Relationship Id="rId124" Type="http://schemas.openxmlformats.org/officeDocument/2006/relationships/slide" Target="slides/slide122.xml"/><Relationship Id="rId125" Type="http://schemas.openxmlformats.org/officeDocument/2006/relationships/slide" Target="slides/slide123.xml"/><Relationship Id="rId126" Type="http://schemas.openxmlformats.org/officeDocument/2006/relationships/slide" Target="slides/slide124.xml"/><Relationship Id="rId127" Type="http://schemas.openxmlformats.org/officeDocument/2006/relationships/slide" Target="slides/slide125.xml"/><Relationship Id="rId128" Type="http://schemas.openxmlformats.org/officeDocument/2006/relationships/slide" Target="slides/slide126.xml"/><Relationship Id="rId129" Type="http://schemas.openxmlformats.org/officeDocument/2006/relationships/slide" Target="slides/slide12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130" Type="http://schemas.openxmlformats.org/officeDocument/2006/relationships/slide" Target="slides/slide128.xml"/><Relationship Id="rId131" Type="http://schemas.openxmlformats.org/officeDocument/2006/relationships/slide" Target="slides/slide129.xml"/><Relationship Id="rId132" Type="http://schemas.openxmlformats.org/officeDocument/2006/relationships/slide" Target="slides/slide130.xml"/><Relationship Id="rId133" Type="http://schemas.openxmlformats.org/officeDocument/2006/relationships/slide" Target="slides/slide131.xml"/><Relationship Id="rId134" Type="http://schemas.openxmlformats.org/officeDocument/2006/relationships/slide" Target="slides/slide132.xml"/><Relationship Id="rId135" Type="http://schemas.openxmlformats.org/officeDocument/2006/relationships/slide" Target="slides/slide133.xml"/><Relationship Id="rId136" Type="http://schemas.openxmlformats.org/officeDocument/2006/relationships/slide" Target="slides/slide134.xml"/><Relationship Id="rId137" Type="http://schemas.openxmlformats.org/officeDocument/2006/relationships/slide" Target="slides/slide135.xml"/><Relationship Id="rId138" Type="http://schemas.openxmlformats.org/officeDocument/2006/relationships/slide" Target="slides/slide136.xml"/><Relationship Id="rId139" Type="http://schemas.openxmlformats.org/officeDocument/2006/relationships/slide" Target="slides/slide13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100" Type="http://schemas.openxmlformats.org/officeDocument/2006/relationships/slide" Target="slides/slide98.xml"/><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slide" Target="slides/slide104.xml"/><Relationship Id="rId107" Type="http://schemas.openxmlformats.org/officeDocument/2006/relationships/slide" Target="slides/slide105.xml"/><Relationship Id="rId108" Type="http://schemas.openxmlformats.org/officeDocument/2006/relationships/slide" Target="slides/slide106.xml"/><Relationship Id="rId109" Type="http://schemas.openxmlformats.org/officeDocument/2006/relationships/slide" Target="slides/slide107.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40" Type="http://schemas.openxmlformats.org/officeDocument/2006/relationships/slide" Target="slides/slide138.xml"/><Relationship Id="rId141" Type="http://schemas.openxmlformats.org/officeDocument/2006/relationships/slide" Target="slides/slide1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2018/11/22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1B0A26-83CF-429C-8A96-0891293877EC}" type="datetimeFigureOut">
              <a:rPr lang="zh-CN" altLang="en-US" smtClean="0"/>
              <a:t>2018/11/22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1FE368-C31D-4BF2-BA56-98706B40DB3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幻灯片图像占位符 1"/>
          <p:cNvSpPr>
            <a:spLocks noGrp="1" noRot="1" noChangeAspect="1" noTextEdit="1"/>
          </p:cNvSpPr>
          <p:nvPr>
            <p:ph type="sldImg"/>
          </p:nvPr>
        </p:nvSpPr>
        <p:spPr>
          <a:ln>
            <a:solidFill>
              <a:srgbClr val="000000"/>
            </a:solidFill>
            <a:miter/>
          </a:ln>
        </p:spPr>
      </p:sp>
      <p:sp>
        <p:nvSpPr>
          <p:cNvPr id="4098"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a:p>
        </p:txBody>
      </p:sp>
      <p:sp>
        <p:nvSpPr>
          <p:cNvPr id="4099" name="幻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a:t>1</a:t>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D1FE368-C31D-4BF2-BA56-98706B40DB34}" type="slidenum">
              <a:rPr lang="zh-CN" altLang="en-US" smtClean="0"/>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412338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D1FE368-C31D-4BF2-BA56-98706B40DB34}" type="slidenum">
              <a:rPr lang="zh-CN" altLang="en-US" smtClean="0"/>
              <a:t>58</a:t>
            </a:fld>
            <a:endParaRPr lang="zh-CN" altLang="en-US"/>
          </a:p>
        </p:txBody>
      </p:sp>
    </p:spTree>
    <p:extLst>
      <p:ext uri="{BB962C8B-B14F-4D97-AF65-F5344CB8AC3E}">
        <p14:creationId xmlns:p14="http://schemas.microsoft.com/office/powerpoint/2010/main" val="123085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D1FE368-C31D-4BF2-BA56-98706B40DB34}" type="slidenum">
              <a:rPr lang="zh-CN" altLang="en-US" smtClean="0"/>
              <a:t>65</a:t>
            </a:fld>
            <a:endParaRPr lang="zh-CN" altLang="en-US"/>
          </a:p>
        </p:txBody>
      </p:sp>
    </p:spTree>
    <p:extLst>
      <p:ext uri="{BB962C8B-B14F-4D97-AF65-F5344CB8AC3E}">
        <p14:creationId xmlns:p14="http://schemas.microsoft.com/office/powerpoint/2010/main" val="883816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D1FE368-C31D-4BF2-BA56-98706B40DB34}" type="slidenum">
              <a:rPr lang="zh-CN" altLang="en-US" smtClean="0"/>
              <a:t>83</a:t>
            </a:fld>
            <a:endParaRPr lang="zh-CN" altLang="en-US"/>
          </a:p>
        </p:txBody>
      </p:sp>
    </p:spTree>
    <p:extLst>
      <p:ext uri="{BB962C8B-B14F-4D97-AF65-F5344CB8AC3E}">
        <p14:creationId xmlns:p14="http://schemas.microsoft.com/office/powerpoint/2010/main" val="1498221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D1FE368-C31D-4BF2-BA56-98706B40DB34}" type="slidenum">
              <a:rPr lang="zh-CN" altLang="en-US" smtClean="0"/>
              <a:t>120</a:t>
            </a:fld>
            <a:endParaRPr lang="zh-CN" altLang="en-US"/>
          </a:p>
        </p:txBody>
      </p:sp>
    </p:spTree>
    <p:extLst>
      <p:ext uri="{BB962C8B-B14F-4D97-AF65-F5344CB8AC3E}">
        <p14:creationId xmlns:p14="http://schemas.microsoft.com/office/powerpoint/2010/main" val="1869117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D1FE368-C31D-4BF2-BA56-98706B40DB34}" type="slidenum">
              <a:rPr lang="zh-CN" altLang="en-US" smtClean="0"/>
              <a:t>130</a:t>
            </a:fld>
            <a:endParaRPr lang="zh-CN" altLang="en-US"/>
          </a:p>
        </p:txBody>
      </p:sp>
    </p:spTree>
    <p:extLst>
      <p:ext uri="{BB962C8B-B14F-4D97-AF65-F5344CB8AC3E}">
        <p14:creationId xmlns:p14="http://schemas.microsoft.com/office/powerpoint/2010/main" val="840836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D1FE368-C31D-4BF2-BA56-98706B40DB34}" type="slidenum">
              <a:rPr lang="zh-CN" altLang="en-US" smtClean="0"/>
              <a:t>131</a:t>
            </a:fld>
            <a:endParaRPr lang="zh-CN" altLang="en-US"/>
          </a:p>
        </p:txBody>
      </p:sp>
    </p:spTree>
    <p:extLst>
      <p:ext uri="{BB962C8B-B14F-4D97-AF65-F5344CB8AC3E}">
        <p14:creationId xmlns:p14="http://schemas.microsoft.com/office/powerpoint/2010/main" val="1137130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2018/11/22</a:t>
            </a:fld>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t>2018/11/22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t>2018/11/22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t>2018/11/22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t>2018/11/22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t>2018/11/22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t>2018/11/22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t>2018/11/22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2018/11/22</a:t>
            </a:fld>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t>2018/11/22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t>2018/11/22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t>2018/11/22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73162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997B5FA-0921-464F-AAE1-844C04324D75}" type="datetimeFigureOut">
              <a:rPr lang="zh-CN" altLang="en-US" smtClean="0"/>
              <a:t>2018/11/22</a:t>
            </a:fld>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2018/11/22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2018/11/22</a:t>
            </a:fld>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2018/11/22</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2018/11/22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2018/11/22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2018/11/22</a:t>
            </a:fld>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solidFill>
                  <a:prstClr val="black">
                    <a:tint val="75000"/>
                  </a:prstClr>
                </a:solidFill>
              </a:rPr>
              <a:t>2018/11/22</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jpe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4.jpe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jpe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jpe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jpe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jpe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5.jpe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jpe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jpe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jpe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6.jpe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jpe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jpe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jpe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7.jpeg"/><Relationship Id="rId3" Type="http://schemas.openxmlformats.org/officeDocument/2006/relationships/image" Target="../media/image38.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6.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7.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0.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1.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3.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4.jpe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5.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jpe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6.jpe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jpe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jpe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7.jpe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jpe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9.jpe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jpe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0.jpe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jpe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1.jpe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jpe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jpe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jpe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jpe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2.jpe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jpe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jpe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3.jpe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图片 1"/>
          <p:cNvPicPr>
            <a:picLocks noChangeAspect="1"/>
          </p:cNvPicPr>
          <p:nvPr/>
        </p:nvPicPr>
        <p:blipFill>
          <a:blip r:embed="rId3"/>
          <a:stretch>
            <a:fillRect/>
          </a:stretch>
        </p:blipFill>
        <p:spPr>
          <a:xfrm>
            <a:off x="0" y="0"/>
            <a:ext cx="12192000" cy="6858000"/>
          </a:xfrm>
          <a:prstGeom prst="rect">
            <a:avLst/>
          </a:prstGeom>
          <a:noFill/>
          <a:ln w="9525">
            <a:noFill/>
          </a:ln>
        </p:spPr>
      </p:pic>
      <p:sp>
        <p:nvSpPr>
          <p:cNvPr id="3074" name="标题 1"/>
          <p:cNvSpPr>
            <a:spLocks noGrp="1"/>
          </p:cNvSpPr>
          <p:nvPr>
            <p:ph type="ctrTitle"/>
          </p:nvPr>
        </p:nvSpPr>
        <p:spPr>
          <a:xfrm>
            <a:off x="1536700" y="1868488"/>
            <a:ext cx="7151688" cy="989012"/>
          </a:xfrm>
        </p:spPr>
        <p:txBody>
          <a:bodyPr vert="horz" wrap="square" lIns="91440" tIns="45720" rIns="91440" bIns="45720" anchor="b"/>
          <a:lstStyle/>
          <a:p>
            <a:pPr algn="ctr" defTabSz="914400"/>
            <a:r>
              <a:rPr lang="zh-CN" altLang="en-US" sz="4800" b="1" kern="1200">
                <a:latin typeface="微软雅黑" panose="020B0503020204020204" pitchFamily="34" charset="-122"/>
                <a:ea typeface="微软雅黑" panose="020B0503020204020204" pitchFamily="34" charset="-122"/>
                <a:cs typeface="+mj-cs"/>
              </a:rPr>
              <a:t>唐宋词研究</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601913"/>
            <a:ext cx="3275256" cy="2970044"/>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latin typeface="微软雅黑" panose="020B0503020204020204" pitchFamily="34" charset="-122"/>
                <a:ea typeface="微软雅黑" panose="020B0503020204020204" pitchFamily="34" charset="-122"/>
                <a:sym typeface="+mn-ea"/>
              </a:rPr>
              <a:t>          </a:t>
            </a:r>
            <a:r>
              <a:rPr lang="zh-CN" altLang="en-US" sz="2000" dirty="0" smtClean="0">
                <a:latin typeface="微软雅黑" panose="020B0503020204020204" pitchFamily="34" charset="-122"/>
                <a:ea typeface="微软雅黑" panose="020B0503020204020204" pitchFamily="34" charset="-122"/>
                <a:sym typeface="+mn-ea"/>
              </a:rPr>
              <a:t>一、曲子</a:t>
            </a:r>
            <a:endParaRPr lang="zh-CN" altLang="en-US" sz="2000" noProof="1" smtClean="0">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二、长短句</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三</a:t>
            </a:r>
            <a:r>
              <a:rPr lang="zh-CN" altLang="en-US" sz="2000" dirty="0">
                <a:solidFill>
                  <a:srgbClr val="000000"/>
                </a:solidFill>
                <a:latin typeface="微软雅黑" panose="020B0503020204020204" pitchFamily="34" charset="-122"/>
                <a:ea typeface="微软雅黑" panose="020B0503020204020204" pitchFamily="34" charset="-122"/>
                <a:sym typeface="+mn-ea"/>
              </a:rPr>
              <a:t>、诗</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馀</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四、倚声</a:t>
            </a:r>
            <a:endParaRPr lang="zh-CN" altLang="en-US" sz="2000" dirty="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82763" y="2028825"/>
            <a:ext cx="3507740"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第一章    </a:t>
            </a:r>
            <a:r>
              <a:rPr lang="zh-CN" altLang="en-US" sz="3200" smtClean="0">
                <a:latin typeface="微软雅黑" panose="020B0503020204020204" pitchFamily="34" charset="-122"/>
                <a:ea typeface="微软雅黑" panose="020B0503020204020204" pitchFamily="34" charset="-122"/>
                <a:cs typeface="微软雅黑" panose="020B0503020204020204" pitchFamily="34" charset="-122"/>
                <a:sym typeface="+mn-ea"/>
              </a:rPr>
              <a:t>词名释例</a:t>
            </a:r>
            <a:endParaRPr lang="zh-CN" altLang="en-US" sz="3200">
              <a:latin typeface="微软雅黑" panose="020B0503020204020204" pitchFamily="34" charset="-122"/>
              <a:ea typeface="微软雅黑" panose="020B0503020204020204" pitchFamily="34"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8194" y="357899"/>
            <a:ext cx="11121835" cy="3046988"/>
          </a:xfrm>
          <a:prstGeom prst="rect">
            <a:avLst/>
          </a:prstGeom>
        </p:spPr>
        <p:txBody>
          <a:bodyPr wrap="square" lIns="0" tIns="0" rIns="0" bIns="0">
            <a:spAutoFit/>
          </a:bodyPr>
          <a:lstStyle/>
          <a:p>
            <a:pPr fontAlgn="auto">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十五、</a:t>
            </a:r>
            <a:r>
              <a:rPr sz="2800" noProof="1" smtClean="0">
                <a:latin typeface="黑体" panose="02010609060101010101" pitchFamily="49" charset="-122"/>
                <a:ea typeface="黑体" panose="02010609060101010101" pitchFamily="49" charset="-122"/>
              </a:rPr>
              <a:t>顾夐</a:t>
            </a:r>
            <a:r>
              <a:rPr lang="en-US" altLang="zh-CN" sz="2800" dirty="0" err="1"/>
              <a:t>xiòng</a:t>
            </a:r>
            <a:endParaRPr sz="2400" b="1" noProof="1">
              <a:latin typeface="微软雅黑" panose="020B0503020204020204" pitchFamily="34" charset="-122"/>
              <a:ea typeface="微软雅黑" panose="020B0503020204020204" pitchFamily="34" charset="-122"/>
              <a:cs typeface="微软雅黑" panose="020B0503020204020204" pitchFamily="34" charset="-122"/>
            </a:endParaRPr>
          </a:p>
          <a:p>
            <a:pPr algn="ctr" fontAlgn="auto">
              <a:lnSpc>
                <a:spcPct val="150000"/>
              </a:lnSpc>
              <a:spcBef>
                <a:spcPts val="40"/>
              </a:spcBef>
              <a:defRPr/>
            </a:pPr>
            <a:r>
              <a:rPr sz="2000" noProof="1">
                <a:latin typeface="微软雅黑" panose="020B0503020204020204" pitchFamily="34" charset="-122"/>
                <a:ea typeface="微软雅黑" panose="020B0503020204020204" pitchFamily="34" charset="-122"/>
                <a:cs typeface="宋体" panose="02010600030101010101" pitchFamily="2" charset="-122"/>
              </a:rPr>
              <a:t>诉衷情·永夜抛人何处去</a:t>
            </a:r>
          </a:p>
          <a:p>
            <a:pPr fontAlgn="auto">
              <a:lnSpc>
                <a:spcPct val="150000"/>
              </a:lnSpc>
              <a:defRPr/>
            </a:pPr>
            <a:r>
              <a:rPr lang="en-US"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rPr>
              <a:t>永夜抛人何处去</a:t>
            </a:r>
            <a:r>
              <a:rPr sz="2000" spc="-5" noProof="1">
                <a:latin typeface="微软雅黑" panose="020B0503020204020204" pitchFamily="34" charset="-122"/>
                <a:ea typeface="微软雅黑" panose="020B0503020204020204" pitchFamily="34" charset="-122"/>
                <a:cs typeface="宋体" panose="02010600030101010101" pitchFamily="2" charset="-122"/>
              </a:rPr>
              <a:t>？绝来音。香阁掩，眉敛，月将沉。争忍不相寻？</a:t>
            </a:r>
            <a:r>
              <a:rPr sz="2000" spc="-5" noProof="1" smtClean="0">
                <a:latin typeface="微软雅黑" panose="020B0503020204020204" pitchFamily="34" charset="-122"/>
                <a:ea typeface="微软雅黑" panose="020B0503020204020204" pitchFamily="34" charset="-122"/>
                <a:cs typeface="宋体" panose="02010600030101010101" pitchFamily="2" charset="-122"/>
              </a:rPr>
              <a:t>怨</a:t>
            </a:r>
            <a:r>
              <a:rPr sz="2000" noProof="1" smtClean="0">
                <a:latin typeface="微软雅黑" panose="020B0503020204020204" pitchFamily="34" charset="-122"/>
                <a:ea typeface="微软雅黑" panose="020B0503020204020204" pitchFamily="34" charset="-122"/>
                <a:cs typeface="宋体" panose="02010600030101010101" pitchFamily="2" charset="-122"/>
              </a:rPr>
              <a:t>孤衾</a:t>
            </a:r>
            <a:r>
              <a:rPr lang="en-US" sz="2000" noProof="1">
                <a:latin typeface="微软雅黑" panose="020B0503020204020204" pitchFamily="34" charset="-122"/>
                <a:ea typeface="微软雅黑" panose="020B0503020204020204" pitchFamily="34" charset="-122"/>
                <a:cs typeface="宋体" panose="02010600030101010101" pitchFamily="2" charset="-122"/>
              </a:rPr>
              <a:t>qīn </a:t>
            </a:r>
            <a:r>
              <a:rPr sz="2000" noProof="1" smtClean="0">
                <a:latin typeface="微软雅黑" panose="020B0503020204020204" pitchFamily="34" charset="-122"/>
                <a:ea typeface="微软雅黑" panose="020B0503020204020204" pitchFamily="34" charset="-122"/>
                <a:cs typeface="宋体" panose="02010600030101010101" pitchFamily="2" charset="-122"/>
              </a:rPr>
              <a:t>。</a:t>
            </a:r>
            <a:r>
              <a:rPr sz="2000" noProof="1">
                <a:latin typeface="微软雅黑" panose="020B0503020204020204" pitchFamily="34" charset="-122"/>
                <a:ea typeface="微软雅黑" panose="020B0503020204020204" pitchFamily="34" charset="-122"/>
                <a:cs typeface="宋体" panose="02010600030101010101" pitchFamily="2" charset="-122"/>
              </a:rPr>
              <a:t>换我心，为你心，始知相忆深。</a:t>
            </a:r>
          </a:p>
          <a:p>
            <a:pPr fontAlgn="auto">
              <a:lnSpc>
                <a:spcPct val="150000"/>
              </a:lnSpc>
              <a:defRPr/>
            </a:pPr>
            <a:endParaRPr sz="2400" spc="-5"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defRPr/>
            </a:pPr>
            <a:r>
              <a:rPr sz="2000" spc="-5"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王士祯</a:t>
            </a:r>
            <a:r>
              <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《花草蒙拾》</a:t>
            </a:r>
            <a:r>
              <a:rPr sz="2000" spc="-5" noProof="1">
                <a:latin typeface="微软雅黑" panose="020B0503020204020204" pitchFamily="34" charset="-122"/>
                <a:ea typeface="微软雅黑" panose="020B0503020204020204" pitchFamily="34" charset="-122"/>
                <a:cs typeface="微软雅黑" panose="020B0503020204020204" pitchFamily="34" charset="-122"/>
              </a:rPr>
              <a:t>中评《诉衷情》“换我心”三句为“透骨情</a:t>
            </a:r>
            <a:r>
              <a:rPr sz="2000" noProof="1">
                <a:latin typeface="微软雅黑" panose="020B0503020204020204" pitchFamily="34" charset="-122"/>
                <a:ea typeface="微软雅黑" panose="020B0503020204020204" pitchFamily="34" charset="-122"/>
                <a:cs typeface="微软雅黑" panose="020B0503020204020204" pitchFamily="34" charset="-122"/>
              </a:rPr>
              <a:t>语”。</a:t>
            </a:r>
          </a:p>
        </p:txBody>
      </p:sp>
      <p:pic>
        <p:nvPicPr>
          <p:cNvPr id="6146" name="Picture 2" descr="http://img769.ph.126.net/y8fhPO5qQhhYR2UdIJrjSA==/119345390125393490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0602" y="3110158"/>
            <a:ext cx="2548157" cy="3057788"/>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8862071" y="425871"/>
            <a:ext cx="1123373" cy="369332"/>
          </a:xfrm>
          <a:prstGeom prst="rect">
            <a:avLst/>
          </a:prstGeom>
          <a:solidFill>
            <a:schemeClr val="accent2"/>
          </a:solidFill>
        </p:spPr>
        <p:txBody>
          <a:bodyPr wrap="square" rtlCol="0">
            <a:spAutoFit/>
          </a:bodyPr>
          <a:lstStyle>
            <a:defPPr>
              <a:defRPr lang="zh-CN"/>
            </a:defPPr>
            <a:lvl1pPr>
              <a:defRPr kumimoji="1"/>
            </a:lvl1pPr>
          </a:lstStyle>
          <a:p>
            <a:r>
              <a:rPr lang="zh-CN" altLang="en-US" noProof="1"/>
              <a:t>顾夐</a:t>
            </a:r>
            <a:endParaRPr lang="zh-CN" altLang="en-US" dirty="0"/>
          </a:p>
        </p:txBody>
      </p:sp>
      <p:sp>
        <p:nvSpPr>
          <p:cNvPr id="6" name="文本框 5"/>
          <p:cNvSpPr txBox="1"/>
          <p:nvPr/>
        </p:nvSpPr>
        <p:spPr>
          <a:xfrm>
            <a:off x="10445212" y="73959"/>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smtClean="0"/>
              <a:t>诉衷情</a:t>
            </a:r>
            <a:endParaRPr lang="zh-CN" altLang="en-US" dirty="0"/>
          </a:p>
        </p:txBody>
      </p:sp>
      <p:cxnSp>
        <p:nvCxnSpPr>
          <p:cNvPr id="7" name="直线连接符 6"/>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8532" y="57004"/>
            <a:ext cx="877579" cy="369332"/>
          </a:xfrm>
          <a:prstGeom prst="rect">
            <a:avLst/>
          </a:prstGeom>
          <a:noFill/>
        </p:spPr>
        <p:txBody>
          <a:bodyPr wrap="square" rtlCol="0">
            <a:spAutoFit/>
          </a:bodyPr>
          <a:lstStyle/>
          <a:p>
            <a:r>
              <a:rPr kumimoji="1" lang="en-US" altLang="zh-CN" dirty="0" smtClean="0">
                <a:solidFill>
                  <a:schemeClr val="bg1">
                    <a:lumMod val="85000"/>
                  </a:schemeClr>
                </a:solidFill>
              </a:rPr>
              <a:t>2.15.1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70078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十六、孙光宪</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十七</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、李珣</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十八</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、冯延巳</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十九、李颢</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二十、李煜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42005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第二编   唐五代名家词</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06308" y="331859"/>
            <a:ext cx="10889823" cy="5355312"/>
          </a:xfrm>
          <a:prstGeom prst="rect">
            <a:avLst/>
          </a:prstGeom>
        </p:spPr>
        <p:txBody>
          <a:bodyPr wrap="square" lIns="0" tIns="0" rIns="0" bIns="0">
            <a:spAutoFit/>
          </a:bodyPr>
          <a:lstStyle/>
          <a:p>
            <a:pPr fontAlgn="auto">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十六、孙光宪</a:t>
            </a:r>
            <a:endParaRPr lang="en-US" sz="2800" noProof="1">
              <a:latin typeface="黑体" panose="02010609060101010101" pitchFamily="49" charset="-122"/>
              <a:ea typeface="黑体" panose="02010609060101010101" pitchFamily="49" charset="-122"/>
            </a:endParaRPr>
          </a:p>
          <a:p>
            <a:pPr marL="12700" fontAlgn="auto">
              <a:lnSpc>
                <a:spcPct val="150000"/>
              </a:lnSpc>
              <a:defRPr/>
            </a:pPr>
            <a:endParaRPr sz="2400" b="1"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45"/>
              </a:spcBef>
              <a:defRPr/>
            </a:pPr>
            <a:r>
              <a:rPr sz="2000" spc="5" noProof="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sz="2000" spc="-5" noProof="1">
                <a:latin typeface="微软雅黑" panose="020B0503020204020204" pitchFamily="34" charset="-122"/>
                <a:ea typeface="微软雅黑" panose="020B0503020204020204" pitchFamily="34" charset="-122"/>
                <a:cs typeface="微软雅黑" panose="020B0503020204020204" pitchFamily="34" charset="-122"/>
              </a:rPr>
              <a:t>著有</a:t>
            </a:r>
            <a:r>
              <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《北梦琐言》。《花间集》中收录词人传世作品最多</a:t>
            </a:r>
            <a:r>
              <a:rPr sz="2000" spc="-5" noProof="1">
                <a:latin typeface="微软雅黑" panose="020B0503020204020204" pitchFamily="34" charset="-122"/>
                <a:ea typeface="微软雅黑" panose="020B0503020204020204" pitchFamily="34" charset="-122"/>
                <a:cs typeface="微软雅黑" panose="020B0503020204020204" pitchFamily="34" charset="-122"/>
              </a:rPr>
              <a:t>，与温庭筠、韦庄三足鼎立。</a:t>
            </a:r>
          </a:p>
          <a:p>
            <a:pPr algn="ctr" fontAlgn="auto">
              <a:lnSpc>
                <a:spcPct val="150000"/>
              </a:lnSpc>
              <a:spcBef>
                <a:spcPts val="45"/>
              </a:spcBef>
              <a:defRPr/>
            </a:pPr>
            <a:r>
              <a:rPr sz="2000" spc="-5" noProof="1">
                <a:latin typeface="微软雅黑" panose="020B0503020204020204" pitchFamily="34" charset="-122"/>
                <a:ea typeface="微软雅黑" panose="020B0503020204020204" pitchFamily="34" charset="-122"/>
                <a:cs typeface="宋体" panose="02010600030101010101" pitchFamily="2" charset="-122"/>
              </a:rPr>
              <a:t>浣溪沙 </a:t>
            </a:r>
          </a:p>
          <a:p>
            <a:pPr fontAlgn="auto">
              <a:lnSpc>
                <a:spcPct val="150000"/>
              </a:lnSpc>
              <a:spcBef>
                <a:spcPts val="45"/>
              </a:spcBef>
              <a:defRPr/>
            </a:pPr>
            <a:r>
              <a:rPr lang="en-US"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rPr>
              <a:t>蓼岸风多橘柚香</a:t>
            </a:r>
            <a:r>
              <a:rPr sz="2000" spc="-5" noProof="1">
                <a:latin typeface="微软雅黑" panose="020B0503020204020204" pitchFamily="34" charset="-122"/>
                <a:ea typeface="微软雅黑" panose="020B0503020204020204" pitchFamily="34" charset="-122"/>
                <a:cs typeface="宋体" panose="02010600030101010101" pitchFamily="2" charset="-122"/>
              </a:rPr>
              <a:t>。江边一望楚天长。片帆烟际闪孤光。  目送征鸿飞杳杳，思随流水去茫茫。兰红波碧忆潇湘</a:t>
            </a:r>
            <a:r>
              <a:rPr sz="2000" spc="-5" noProof="1" smtClean="0">
                <a:latin typeface="微软雅黑" panose="020B0503020204020204" pitchFamily="34" charset="-122"/>
                <a:ea typeface="微软雅黑" panose="020B0503020204020204" pitchFamily="34" charset="-122"/>
                <a:cs typeface="宋体" panose="02010600030101010101" pitchFamily="2" charset="-122"/>
              </a:rPr>
              <a:t>。</a:t>
            </a:r>
            <a:endParaRPr lang="en-US" sz="2000" spc="-5" noProof="1" smtClean="0">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45"/>
              </a:spcBef>
              <a:defRPr/>
            </a:pP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defRPr/>
            </a:pPr>
            <a:r>
              <a:rPr sz="2000" spc="-5" noProof="1" smtClean="0">
                <a:solidFill>
                  <a:srgbClr val="C00000"/>
                </a:solidFill>
                <a:latin typeface="微软雅黑" panose="020B0503020204020204" pitchFamily="34" charset="-122"/>
                <a:ea typeface="微软雅黑" panose="020B0503020204020204" pitchFamily="34" charset="-122"/>
                <a:cs typeface="宋体" panose="02010600030101010101" pitchFamily="2" charset="-122"/>
              </a:rPr>
              <a:t>写景特色</a:t>
            </a:r>
            <a:r>
              <a:rPr sz="2000" spc="-5" noProof="1">
                <a:solidFill>
                  <a:srgbClr val="C00000"/>
                </a:solidFill>
                <a:latin typeface="微软雅黑" panose="020B0503020204020204" pitchFamily="34" charset="-122"/>
                <a:ea typeface="微软雅黑" panose="020B0503020204020204" pitchFamily="34" charset="-122"/>
                <a:cs typeface="宋体" panose="02010600030101010101" pitchFamily="2" charset="-122"/>
              </a:rPr>
              <a:t>：</a:t>
            </a:r>
            <a:r>
              <a:rPr sz="2000" spc="-5" noProof="1">
                <a:latin typeface="微软雅黑" panose="020B0503020204020204" pitchFamily="34" charset="-122"/>
                <a:ea typeface="微软雅黑" panose="020B0503020204020204" pitchFamily="34" charset="-122"/>
                <a:cs typeface="宋体" panose="02010600030101010101" pitchFamily="2" charset="-122"/>
              </a:rPr>
              <a:t>长满蓼花的岸边，风里飘来橘袖浓浓的香，我伫立在江边远眺，楚天寥廓，江水滔滔流  向东方。那一片远去的孤帆，在水天交汇处泛起一点白光。我的目光追随着飞去的鸿雁，直到他的身影消失  在远方。思绪有如不尽的江水，随着茫茫的江涛漂荡。秋的红兰，江的碧波，一定会让他怀念深情的潇湘。</a:t>
            </a:r>
          </a:p>
        </p:txBody>
      </p:sp>
      <p:sp>
        <p:nvSpPr>
          <p:cNvPr id="5" name="文本框 4"/>
          <p:cNvSpPr txBox="1"/>
          <p:nvPr/>
        </p:nvSpPr>
        <p:spPr>
          <a:xfrm>
            <a:off x="8862071" y="425871"/>
            <a:ext cx="1123373"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孙光宪</a:t>
            </a:r>
            <a:endParaRPr lang="zh-CN" altLang="en-US" dirty="0"/>
          </a:p>
        </p:txBody>
      </p:sp>
      <p:sp>
        <p:nvSpPr>
          <p:cNvPr id="6" name="文本框 5"/>
          <p:cNvSpPr txBox="1"/>
          <p:nvPr/>
        </p:nvSpPr>
        <p:spPr>
          <a:xfrm>
            <a:off x="10445213" y="72392"/>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smtClean="0"/>
              <a:t>浣溪沙</a:t>
            </a:r>
            <a:endParaRPr lang="zh-CN" altLang="en-US" dirty="0"/>
          </a:p>
        </p:txBody>
      </p:sp>
      <p:cxnSp>
        <p:nvCxnSpPr>
          <p:cNvPr id="7" name="直线连接符 6"/>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445213" y="501136"/>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谒金门</a:t>
            </a:r>
          </a:p>
        </p:txBody>
      </p:sp>
      <p:cxnSp>
        <p:nvCxnSpPr>
          <p:cNvPr id="9" name="直线连接符 8"/>
          <p:cNvCxnSpPr>
            <a:stCxn id="5" idx="3"/>
            <a:endCxn id="8" idx="1"/>
          </p:cNvCxnSpPr>
          <p:nvPr/>
        </p:nvCxnSpPr>
        <p:spPr>
          <a:xfrm>
            <a:off x="9985444" y="610537"/>
            <a:ext cx="459769" cy="75265"/>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8532" y="57004"/>
            <a:ext cx="877579" cy="369332"/>
          </a:xfrm>
          <a:prstGeom prst="rect">
            <a:avLst/>
          </a:prstGeom>
          <a:noFill/>
        </p:spPr>
        <p:txBody>
          <a:bodyPr wrap="square" rtlCol="0">
            <a:spAutoFit/>
          </a:bodyPr>
          <a:lstStyle/>
          <a:p>
            <a:r>
              <a:rPr kumimoji="1" lang="en-US" altLang="zh-CN" dirty="0" smtClean="0">
                <a:solidFill>
                  <a:schemeClr val="bg1">
                    <a:lumMod val="85000"/>
                  </a:schemeClr>
                </a:solidFill>
              </a:rPr>
              <a:t>2.16.1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8194" y="343277"/>
            <a:ext cx="10775950" cy="3970318"/>
          </a:xfrm>
          <a:prstGeom prst="rect">
            <a:avLst/>
          </a:prstGeom>
        </p:spPr>
        <p:txBody>
          <a:bodyPr lIns="0" tIns="0" rIns="0" bIns="0">
            <a:spAutoFit/>
          </a:bodyPr>
          <a:lstStyle/>
          <a:p>
            <a:pPr fontAlgn="auto">
              <a:lnSpc>
                <a:spcPct val="150000"/>
              </a:lnSpc>
              <a:defRPr/>
            </a:pPr>
            <a:r>
              <a:rPr sz="2800" noProof="1">
                <a:latin typeface="黑体" panose="02010609060101010101" pitchFamily="49" charset="-122"/>
                <a:ea typeface="黑体" panose="02010609060101010101" pitchFamily="49" charset="-122"/>
              </a:rPr>
              <a:t>十六、孙光宪</a:t>
            </a:r>
          </a:p>
          <a:p>
            <a:pPr algn="ctr" fontAlgn="auto">
              <a:lnSpc>
                <a:spcPct val="150000"/>
              </a:lnSpc>
              <a:defRPr/>
            </a:pPr>
            <a:r>
              <a:rPr sz="2000" noProof="1" smtClean="0">
                <a:latin typeface="微软雅黑" panose="020B0503020204020204" pitchFamily="34" charset="-122"/>
                <a:ea typeface="微软雅黑" panose="020B0503020204020204" pitchFamily="34" charset="-122"/>
                <a:cs typeface="宋体" panose="02010600030101010101" pitchFamily="2" charset="-122"/>
              </a:rPr>
              <a:t>谒</a:t>
            </a:r>
            <a:r>
              <a:rPr lang="en-US" sz="2000" noProof="1">
                <a:latin typeface="微软雅黑" panose="020B0503020204020204" pitchFamily="34" charset="-122"/>
                <a:ea typeface="微软雅黑" panose="020B0503020204020204" pitchFamily="34" charset="-122"/>
                <a:cs typeface="宋体" panose="02010600030101010101" pitchFamily="2" charset="-122"/>
              </a:rPr>
              <a:t>yè</a:t>
            </a:r>
            <a:r>
              <a:rPr sz="2000" noProof="1" smtClean="0">
                <a:latin typeface="微软雅黑" panose="020B0503020204020204" pitchFamily="34" charset="-122"/>
                <a:ea typeface="微软雅黑" panose="020B0503020204020204" pitchFamily="34" charset="-122"/>
                <a:cs typeface="宋体" panose="02010600030101010101" pitchFamily="2" charset="-122"/>
              </a:rPr>
              <a:t>金门  </a:t>
            </a: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留不得</a:t>
            </a:r>
            <a:r>
              <a:rPr sz="2000" noProof="1">
                <a:latin typeface="微软雅黑" panose="020B0503020204020204" pitchFamily="34" charset="-122"/>
                <a:ea typeface="微软雅黑" panose="020B0503020204020204" pitchFamily="34" charset="-122"/>
                <a:cs typeface="宋体" panose="02010600030101010101" pitchFamily="2" charset="-122"/>
              </a:rPr>
              <a:t>，留得也应无益。</a:t>
            </a:r>
            <a:r>
              <a:rPr sz="2000" noProof="1" smtClean="0">
                <a:latin typeface="微软雅黑" panose="020B0503020204020204" pitchFamily="34" charset="-122"/>
                <a:ea typeface="微软雅黑" panose="020B0503020204020204" pitchFamily="34" charset="-122"/>
                <a:cs typeface="宋体" panose="02010600030101010101" pitchFamily="2" charset="-122"/>
              </a:rPr>
              <a:t>白纻</a:t>
            </a:r>
            <a:r>
              <a:rPr lang="en-US" sz="2000" noProof="1" smtClean="0">
                <a:latin typeface="微软雅黑" panose="020B0503020204020204" pitchFamily="34" charset="-122"/>
                <a:ea typeface="微软雅黑" panose="020B0503020204020204" pitchFamily="34" charset="-122"/>
                <a:cs typeface="宋体" panose="02010600030101010101" pitchFamily="2" charset="-122"/>
              </a:rPr>
              <a:t>zhù</a:t>
            </a:r>
            <a:r>
              <a:rPr sz="2000" noProof="1" smtClean="0">
                <a:latin typeface="微软雅黑" panose="020B0503020204020204" pitchFamily="34" charset="-122"/>
                <a:ea typeface="微软雅黑" panose="020B0503020204020204" pitchFamily="34" charset="-122"/>
                <a:cs typeface="宋体" panose="02010600030101010101" pitchFamily="2" charset="-122"/>
              </a:rPr>
              <a:t>春衫如雪色</a:t>
            </a:r>
            <a:r>
              <a:rPr sz="2000" noProof="1">
                <a:latin typeface="微软雅黑" panose="020B0503020204020204" pitchFamily="34" charset="-122"/>
                <a:ea typeface="微软雅黑" panose="020B0503020204020204" pitchFamily="34" charset="-122"/>
                <a:cs typeface="宋体" panose="02010600030101010101" pitchFamily="2" charset="-122"/>
              </a:rPr>
              <a:t>，扬州初去日。轻别离，甘</a:t>
            </a:r>
            <a:r>
              <a:rPr sz="2000" spc="-5" noProof="1">
                <a:latin typeface="微软雅黑" panose="020B0503020204020204" pitchFamily="34" charset="-122"/>
                <a:ea typeface="微软雅黑" panose="020B0503020204020204" pitchFamily="34" charset="-122"/>
                <a:cs typeface="宋体" panose="02010600030101010101" pitchFamily="2" charset="-122"/>
              </a:rPr>
              <a:t>抛掷，江上满帆风疾。却羡彩鸳三十六，</a:t>
            </a:r>
            <a:r>
              <a:rPr sz="2000" spc="-40" noProof="1">
                <a:latin typeface="微软雅黑" panose="020B0503020204020204" pitchFamily="34" charset="-122"/>
                <a:ea typeface="微软雅黑" panose="020B0503020204020204" pitchFamily="34" charset="-122"/>
                <a:cs typeface="宋体" panose="02010600030101010101" pitchFamily="2" charset="-122"/>
              </a:rPr>
              <a:t> </a:t>
            </a:r>
            <a:r>
              <a:rPr sz="2000" spc="-5" noProof="1">
                <a:latin typeface="微软雅黑" panose="020B0503020204020204" pitchFamily="34" charset="-122"/>
                <a:ea typeface="微软雅黑" panose="020B0503020204020204" pitchFamily="34" charset="-122"/>
                <a:cs typeface="宋体" panose="02010600030101010101" pitchFamily="2" charset="-122"/>
              </a:rPr>
              <a:t>孤鸾还一只。</a:t>
            </a:r>
          </a:p>
          <a:p>
            <a:pPr fontAlgn="auto">
              <a:lnSpc>
                <a:spcPct val="150000"/>
              </a:lnSpc>
              <a:spcBef>
                <a:spcPts val="5"/>
              </a:spcBef>
              <a:defRPr/>
            </a:pPr>
            <a:endPar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5"/>
              </a:spcBef>
              <a:defRPr/>
            </a:pP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气骨健朗的风格特征</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写相思之苦，而用笔跳荡。留不住是情至极限，但留得也应无益，是陡转直下，先</a:t>
            </a:r>
            <a:r>
              <a:rPr sz="2000" spc="-15" noProof="1">
                <a:latin typeface="微软雅黑" panose="020B0503020204020204" pitchFamily="34" charset="-122"/>
                <a:ea typeface="微软雅黑" panose="020B0503020204020204" pitchFamily="34" charset="-122"/>
                <a:cs typeface="微软雅黑" panose="020B0503020204020204" pitchFamily="34" charset="-122"/>
              </a:rPr>
              <a:t>飙</a:t>
            </a:r>
            <a:r>
              <a:rPr sz="2000" noProof="1">
                <a:latin typeface="微软雅黑" panose="020B0503020204020204" pitchFamily="34" charset="-122"/>
                <a:ea typeface="微软雅黑" panose="020B0503020204020204" pitchFamily="34" charset="-122"/>
                <a:cs typeface="微软雅黑" panose="020B0503020204020204" pitchFamily="34" charset="-122"/>
              </a:rPr>
              <a:t>升再</a:t>
            </a:r>
            <a:r>
              <a:rPr sz="2000" spc="-15" noProof="1">
                <a:latin typeface="微软雅黑" panose="020B0503020204020204" pitchFamily="34" charset="-122"/>
                <a:ea typeface="微软雅黑" panose="020B0503020204020204" pitchFamily="34" charset="-122"/>
                <a:cs typeface="微软雅黑" panose="020B0503020204020204" pitchFamily="34" charset="-122"/>
              </a:rPr>
              <a:t>急</a:t>
            </a:r>
            <a:r>
              <a:rPr sz="2000" noProof="1">
                <a:latin typeface="微软雅黑" panose="020B0503020204020204" pitchFamily="34" charset="-122"/>
                <a:ea typeface="微软雅黑" panose="020B0503020204020204" pitchFamily="34" charset="-122"/>
                <a:cs typeface="微软雅黑" panose="020B0503020204020204" pitchFamily="34" charset="-122"/>
              </a:rPr>
              <a:t>下，</a:t>
            </a:r>
            <a:r>
              <a:rPr sz="2000" spc="-15" noProof="1">
                <a:latin typeface="微软雅黑" panose="020B0503020204020204" pitchFamily="34" charset="-122"/>
                <a:ea typeface="微软雅黑" panose="020B0503020204020204" pitchFamily="34" charset="-122"/>
                <a:cs typeface="微软雅黑" panose="020B0503020204020204" pitchFamily="34" charset="-122"/>
              </a:rPr>
              <a:t>正</a:t>
            </a:r>
            <a:r>
              <a:rPr sz="2000" noProof="1">
                <a:latin typeface="微软雅黑" panose="020B0503020204020204" pitchFamily="34" charset="-122"/>
                <a:ea typeface="微软雅黑" panose="020B0503020204020204" pitchFamily="34" charset="-122"/>
                <a:cs typeface="微软雅黑" panose="020B0503020204020204" pitchFamily="34" charset="-122"/>
              </a:rPr>
              <a:t>是气</a:t>
            </a:r>
            <a:r>
              <a:rPr sz="2000" spc="-15" noProof="1">
                <a:latin typeface="微软雅黑" panose="020B0503020204020204" pitchFamily="34" charset="-122"/>
                <a:ea typeface="微软雅黑" panose="020B0503020204020204" pitchFamily="34" charset="-122"/>
                <a:cs typeface="微软雅黑" panose="020B0503020204020204" pitchFamily="34" charset="-122"/>
              </a:rPr>
              <a:t>骨</a:t>
            </a:r>
            <a:r>
              <a:rPr sz="2000" noProof="1">
                <a:latin typeface="微软雅黑" panose="020B0503020204020204" pitchFamily="34" charset="-122"/>
                <a:ea typeface="微软雅黑" panose="020B0503020204020204" pitchFamily="34" charset="-122"/>
                <a:cs typeface="微软雅黑" panose="020B0503020204020204" pitchFamily="34" charset="-122"/>
              </a:rPr>
              <a:t>遒健</a:t>
            </a:r>
            <a:r>
              <a:rPr sz="2000" spc="-15" noProof="1">
                <a:latin typeface="微软雅黑" panose="020B0503020204020204" pitchFamily="34" charset="-122"/>
                <a:ea typeface="微软雅黑" panose="020B0503020204020204" pitchFamily="34" charset="-122"/>
                <a:cs typeface="微软雅黑" panose="020B0503020204020204" pitchFamily="34" charset="-122"/>
              </a:rPr>
              <a:t>之</a:t>
            </a:r>
            <a:r>
              <a:rPr sz="2000" noProof="1">
                <a:latin typeface="微软雅黑" panose="020B0503020204020204" pitchFamily="34" charset="-122"/>
                <a:ea typeface="微软雅黑" panose="020B0503020204020204" pitchFamily="34" charset="-122"/>
                <a:cs typeface="微软雅黑" panose="020B0503020204020204" pitchFamily="34" charset="-122"/>
              </a:rPr>
              <a:t>处，</a:t>
            </a:r>
            <a:r>
              <a:rPr sz="2000" spc="-15" noProof="1">
                <a:latin typeface="微软雅黑" panose="020B0503020204020204" pitchFamily="34" charset="-122"/>
                <a:ea typeface="微软雅黑" panose="020B0503020204020204" pitchFamily="34" charset="-122"/>
                <a:cs typeface="微软雅黑" panose="020B0503020204020204" pitchFamily="34" charset="-122"/>
              </a:rPr>
              <a:t>即</a:t>
            </a:r>
            <a:r>
              <a:rPr sz="2000" noProof="1">
                <a:latin typeface="微软雅黑" panose="020B0503020204020204" pitchFamily="34" charset="-122"/>
                <a:ea typeface="微软雅黑" panose="020B0503020204020204" pitchFamily="34" charset="-122"/>
                <a:cs typeface="微软雅黑" panose="020B0503020204020204" pitchFamily="34" charset="-122"/>
              </a:rPr>
              <a:t>陡笔</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从喷</a:t>
            </a:r>
            <a:r>
              <a:rPr sz="2000" spc="-15" noProof="1">
                <a:latin typeface="微软雅黑" panose="020B0503020204020204" pitchFamily="34" charset="-122"/>
                <a:ea typeface="微软雅黑" panose="020B0503020204020204" pitchFamily="34" charset="-122"/>
                <a:cs typeface="微软雅黑" panose="020B0503020204020204" pitchFamily="34" charset="-122"/>
              </a:rPr>
              <a:t>薄</a:t>
            </a:r>
            <a:r>
              <a:rPr sz="2000" noProof="1">
                <a:latin typeface="微软雅黑" panose="020B0503020204020204" pitchFamily="34" charset="-122"/>
                <a:ea typeface="微软雅黑" panose="020B0503020204020204" pitchFamily="34" charset="-122"/>
                <a:cs typeface="微软雅黑" panose="020B0503020204020204" pitchFamily="34" charset="-122"/>
              </a:rPr>
              <a:t>而出</a:t>
            </a:r>
            <a:r>
              <a:rPr sz="2000" spc="-15" noProof="1">
                <a:latin typeface="微软雅黑" panose="020B0503020204020204" pitchFamily="34" charset="-122"/>
                <a:ea typeface="微软雅黑" panose="020B0503020204020204" pitchFamily="34" charset="-122"/>
                <a:cs typeface="微软雅黑" panose="020B0503020204020204" pitchFamily="34" charset="-122"/>
              </a:rPr>
              <a:t>至</a:t>
            </a:r>
            <a:r>
              <a:rPr sz="2000" noProof="1">
                <a:latin typeface="微软雅黑" panose="020B0503020204020204" pitchFamily="34" charset="-122"/>
                <a:ea typeface="微软雅黑" panose="020B0503020204020204" pitchFamily="34" charset="-122"/>
                <a:cs typeface="微软雅黑" panose="020B0503020204020204" pitchFamily="34" charset="-122"/>
              </a:rPr>
              <a:t>排卷</a:t>
            </a:r>
            <a:r>
              <a:rPr sz="2000" spc="-15" noProof="1">
                <a:latin typeface="微软雅黑" panose="020B0503020204020204" pitchFamily="34" charset="-122"/>
                <a:ea typeface="微软雅黑" panose="020B0503020204020204" pitchFamily="34" charset="-122"/>
                <a:cs typeface="微软雅黑" panose="020B0503020204020204" pitchFamily="34" charset="-122"/>
              </a:rPr>
              <a:t>收</a:t>
            </a:r>
            <a:r>
              <a:rPr sz="2000" noProof="1">
                <a:latin typeface="微软雅黑" panose="020B0503020204020204" pitchFamily="34" charset="-122"/>
                <a:ea typeface="微软雅黑" panose="020B0503020204020204" pitchFamily="34" charset="-122"/>
                <a:cs typeface="微软雅黑" panose="020B0503020204020204" pitchFamily="34" charset="-122"/>
              </a:rPr>
              <a:t>起，给诗刊巨大震撼力。</a:t>
            </a:r>
          </a:p>
        </p:txBody>
      </p:sp>
      <p:sp>
        <p:nvSpPr>
          <p:cNvPr id="3" name="TextBox 2"/>
          <p:cNvSpPr txBox="1"/>
          <p:nvPr/>
        </p:nvSpPr>
        <p:spPr>
          <a:xfrm>
            <a:off x="2658185" y="6345366"/>
            <a:ext cx="7109639"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广东地区课程，</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唐宋词研究</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精讲上。灵活掌握，举一反三</a:t>
            </a:r>
            <a:endParaRPr lang="zh-CN" altLang="en-US" sz="20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8862071" y="425871"/>
            <a:ext cx="1123373"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孙光宪</a:t>
            </a:r>
            <a:endParaRPr lang="zh-CN" altLang="en-US" dirty="0"/>
          </a:p>
        </p:txBody>
      </p:sp>
      <p:sp>
        <p:nvSpPr>
          <p:cNvPr id="5" name="文本框 4"/>
          <p:cNvSpPr txBox="1"/>
          <p:nvPr/>
        </p:nvSpPr>
        <p:spPr>
          <a:xfrm>
            <a:off x="10445213" y="72392"/>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浣溪沙</a:t>
            </a:r>
          </a:p>
        </p:txBody>
      </p:sp>
      <p:cxnSp>
        <p:nvCxnSpPr>
          <p:cNvPr id="6" name="直线连接符 5"/>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0445213" y="501136"/>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谒金门</a:t>
            </a:r>
          </a:p>
        </p:txBody>
      </p:sp>
      <p:cxnSp>
        <p:nvCxnSpPr>
          <p:cNvPr id="8" name="直线连接符 7"/>
          <p:cNvCxnSpPr>
            <a:stCxn id="7" idx="1"/>
            <a:endCxn id="4" idx="3"/>
          </p:cNvCxnSpPr>
          <p:nvPr/>
        </p:nvCxnSpPr>
        <p:spPr>
          <a:xfrm flipH="1" flipV="1">
            <a:off x="9985444" y="610537"/>
            <a:ext cx="459769" cy="59876"/>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8532" y="57004"/>
            <a:ext cx="877579" cy="369332"/>
          </a:xfrm>
          <a:prstGeom prst="rect">
            <a:avLst/>
          </a:prstGeom>
          <a:noFill/>
        </p:spPr>
        <p:txBody>
          <a:bodyPr wrap="square" rtlCol="0">
            <a:spAutoFit/>
          </a:bodyPr>
          <a:lstStyle/>
          <a:p>
            <a:r>
              <a:rPr kumimoji="1" lang="en-US" altLang="zh-CN" dirty="0" smtClean="0">
                <a:solidFill>
                  <a:schemeClr val="bg1">
                    <a:lumMod val="85000"/>
                  </a:schemeClr>
                </a:solidFill>
              </a:rPr>
              <a:t>2.16.2</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6111" y="1696589"/>
            <a:ext cx="10775950" cy="2031325"/>
          </a:xfrm>
          <a:prstGeom prst="rect">
            <a:avLst/>
          </a:prstGeom>
        </p:spPr>
        <p:txBody>
          <a:bodyPr lIns="0" tIns="0" rIns="0" bIns="0">
            <a:spAutoFit/>
          </a:bodyPr>
          <a:lstStyle/>
          <a:p>
            <a:pPr fontAlgn="auto">
              <a:lnSpc>
                <a:spcPct val="150000"/>
              </a:lnSpc>
              <a:defRPr/>
            </a:pPr>
            <a:r>
              <a:rPr sz="2800" noProof="1">
                <a:latin typeface="黑体" panose="02010609060101010101" pitchFamily="49" charset="-122"/>
                <a:ea typeface="黑体" panose="02010609060101010101" pitchFamily="49" charset="-122"/>
              </a:rPr>
              <a:t>十六、孙光宪</a:t>
            </a:r>
          </a:p>
          <a:p>
            <a:pPr algn="ctr" fontAlgn="auto">
              <a:lnSpc>
                <a:spcPct val="150000"/>
              </a:lnSpc>
              <a:defRPr/>
            </a:pPr>
            <a:r>
              <a:rPr lang="zh-CN" altLang="en-US" sz="2000" noProof="1" smtClean="0">
                <a:latin typeface="微软雅黑" panose="020B0503020204020204" pitchFamily="34" charset="-122"/>
                <a:ea typeface="微软雅黑" panose="020B0503020204020204" pitchFamily="34" charset="-122"/>
                <a:cs typeface="宋体" panose="02010600030101010101" pitchFamily="2" charset="-122"/>
              </a:rPr>
              <a:t>酒泉子</a:t>
            </a:r>
            <a:endPar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endParaRPr>
          </a:p>
          <a:p>
            <a:pPr algn="ctr" fontAlgn="auto">
              <a:lnSpc>
                <a:spcPct val="150000"/>
              </a:lnSpc>
              <a:defRPr/>
            </a:pPr>
            <a:r>
              <a:rPr lang="zh-CN" altLang="en-US" sz="2000" dirty="0">
                <a:latin typeface="微软雅黑" panose="020B0503020204020204" pitchFamily="34" charset="-122"/>
                <a:ea typeface="微软雅黑" panose="020B0503020204020204" pitchFamily="34" charset="-122"/>
                <a:cs typeface="宋体" panose="02010600030101010101" pitchFamily="2" charset="-122"/>
              </a:rPr>
              <a:t>空碛无边，万里阳关道路。马萧萧，人去去，陇云愁。</a:t>
            </a:r>
            <a:br>
              <a:rPr lang="zh-CN" altLang="en-US" sz="2000" dirty="0">
                <a:latin typeface="微软雅黑" panose="020B0503020204020204" pitchFamily="34" charset="-122"/>
                <a:ea typeface="微软雅黑" panose="020B0503020204020204" pitchFamily="34" charset="-122"/>
                <a:cs typeface="宋体" panose="02010600030101010101" pitchFamily="2" charset="-122"/>
              </a:rPr>
            </a:br>
            <a:r>
              <a:rPr lang="zh-CN" altLang="en-US" sz="2000" dirty="0">
                <a:latin typeface="微软雅黑" panose="020B0503020204020204" pitchFamily="34" charset="-122"/>
                <a:ea typeface="微软雅黑" panose="020B0503020204020204" pitchFamily="34" charset="-122"/>
                <a:cs typeface="宋体" panose="02010600030101010101" pitchFamily="2" charset="-122"/>
              </a:rPr>
              <a:t>香貂旧制戎衣窄，胡霜千里白。绮罗心，魂梦隔，上高楼</a:t>
            </a:r>
            <a:r>
              <a:rPr lang="zh-CN" altLang="en-US" sz="2000" dirty="0" smtClean="0">
                <a:latin typeface="微软雅黑" panose="020B0503020204020204" pitchFamily="34" charset="-122"/>
                <a:ea typeface="微软雅黑" panose="020B0503020204020204" pitchFamily="34" charset="-122"/>
                <a:cs typeface="宋体" panose="02010600030101010101" pitchFamily="2" charset="-122"/>
              </a:rPr>
              <a:t>。</a:t>
            </a:r>
            <a:endParaRPr sz="2000" noProof="1">
              <a:latin typeface="微软雅黑" panose="020B0503020204020204" pitchFamily="34" charset="-122"/>
              <a:ea typeface="微软雅黑" panose="020B0503020204020204" pitchFamily="34" charset="-122"/>
              <a:cs typeface="宋体" panose="02010600030101010101" pitchFamily="2" charset="-122"/>
            </a:endParaRPr>
          </a:p>
        </p:txBody>
      </p:sp>
      <p:sp>
        <p:nvSpPr>
          <p:cNvPr id="3" name="TextBox 2"/>
          <p:cNvSpPr txBox="1"/>
          <p:nvPr/>
        </p:nvSpPr>
        <p:spPr>
          <a:xfrm>
            <a:off x="2658185" y="6345366"/>
            <a:ext cx="7109639"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广东地区课程，</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唐宋词研究</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精讲上。灵活掌握，举一反三</a:t>
            </a:r>
            <a:endParaRPr lang="zh-CN" altLang="en-US" sz="20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18532" y="57004"/>
            <a:ext cx="877579" cy="369332"/>
          </a:xfrm>
          <a:prstGeom prst="rect">
            <a:avLst/>
          </a:prstGeom>
          <a:noFill/>
        </p:spPr>
        <p:txBody>
          <a:bodyPr wrap="square" rtlCol="0">
            <a:spAutoFit/>
          </a:bodyPr>
          <a:lstStyle/>
          <a:p>
            <a:r>
              <a:rPr kumimoji="1" lang="en-US" altLang="zh-CN" dirty="0" smtClean="0">
                <a:solidFill>
                  <a:schemeClr val="bg1">
                    <a:lumMod val="85000"/>
                  </a:schemeClr>
                </a:solidFill>
              </a:rPr>
              <a:t>2.16.2</a:t>
            </a:r>
            <a:endParaRPr kumimoji="1" lang="zh-CN" altLang="en-US" dirty="0">
              <a:solidFill>
                <a:schemeClr val="bg1">
                  <a:lumMod val="85000"/>
                </a:schemeClr>
              </a:solidFill>
            </a:endParaRPr>
          </a:p>
        </p:txBody>
      </p:sp>
    </p:spTree>
    <p:extLst>
      <p:ext uri="{BB962C8B-B14F-4D97-AF65-F5344CB8AC3E}">
        <p14:creationId xmlns:p14="http://schemas.microsoft.com/office/powerpoint/2010/main" val="110030348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70078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十六、孙光宪</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十七、李珣</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十八</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、冯延巳</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十九、李颢</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二十、李煜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42005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第二编   唐五代名家词</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60899" y="396591"/>
            <a:ext cx="11176000" cy="5522024"/>
          </a:xfrm>
          <a:prstGeom prst="rect">
            <a:avLst/>
          </a:prstGeom>
        </p:spPr>
        <p:txBody>
          <a:bodyPr lIns="0" tIns="0" rIns="0" bIns="0">
            <a:spAutoFit/>
          </a:bodyPr>
          <a:lstStyle>
            <a:lvl1pPr marL="12700" defTabSz="0" eaLnBrk="0" hangingPunct="0">
              <a:tabLst>
                <a:tab pos="1410970" algn="l"/>
              </a:tabLst>
              <a:defRPr>
                <a:solidFill>
                  <a:schemeClr val="tx1"/>
                </a:solidFill>
                <a:latin typeface="Calibri" panose="020F0502020204030204" charset="0"/>
                <a:ea typeface="宋体" panose="02010600030101010101" pitchFamily="2" charset="-122"/>
              </a:defRPr>
            </a:lvl1pPr>
            <a:lvl2pPr marL="742950" indent="-285750" defTabSz="0" eaLnBrk="0" hangingPunct="0">
              <a:tabLst>
                <a:tab pos="1410970" algn="l"/>
              </a:tabLst>
              <a:defRPr>
                <a:solidFill>
                  <a:schemeClr val="tx1"/>
                </a:solidFill>
                <a:latin typeface="Calibri" panose="020F0502020204030204" charset="0"/>
                <a:ea typeface="宋体" panose="02010600030101010101" pitchFamily="2" charset="-122"/>
              </a:defRPr>
            </a:lvl2pPr>
            <a:lvl3pPr marL="1143000" indent="-228600" defTabSz="0" eaLnBrk="0" hangingPunct="0">
              <a:tabLst>
                <a:tab pos="1410970" algn="l"/>
              </a:tabLst>
              <a:defRPr>
                <a:solidFill>
                  <a:schemeClr val="tx1"/>
                </a:solidFill>
                <a:latin typeface="Calibri" panose="020F0502020204030204" charset="0"/>
                <a:ea typeface="宋体" panose="02010600030101010101" pitchFamily="2" charset="-122"/>
              </a:defRPr>
            </a:lvl3pPr>
            <a:lvl4pPr marL="1600200" indent="-228600" defTabSz="0" eaLnBrk="0" hangingPunct="0">
              <a:tabLst>
                <a:tab pos="1410970" algn="l"/>
              </a:tabLst>
              <a:defRPr>
                <a:solidFill>
                  <a:schemeClr val="tx1"/>
                </a:solidFill>
                <a:latin typeface="Calibri" panose="020F0502020204030204" charset="0"/>
                <a:ea typeface="宋体" panose="02010600030101010101" pitchFamily="2" charset="-122"/>
              </a:defRPr>
            </a:lvl4pPr>
            <a:lvl5pPr marL="2057400" indent="-228600" defTabSz="0" eaLnBrk="0" hangingPunct="0">
              <a:tabLst>
                <a:tab pos="1410970" algn="l"/>
              </a:tabLst>
              <a:defRPr>
                <a:solidFill>
                  <a:schemeClr val="tx1"/>
                </a:solidFill>
                <a:latin typeface="Calibri" panose="020F0502020204030204" charset="0"/>
                <a:ea typeface="宋体" panose="02010600030101010101" pitchFamily="2" charset="-122"/>
              </a:defRPr>
            </a:lvl5pPr>
            <a:lvl6pPr marL="2514600" indent="-228600" defTabSz="0" eaLnBrk="0" fontAlgn="base" hangingPunct="0">
              <a:spcBef>
                <a:spcPct val="0"/>
              </a:spcBef>
              <a:spcAft>
                <a:spcPct val="0"/>
              </a:spcAft>
              <a:buFont typeface="Arial" panose="020B0604020202020204" pitchFamily="34" charset="0"/>
              <a:tabLst>
                <a:tab pos="1410970" algn="l"/>
              </a:tabLst>
              <a:defRPr>
                <a:solidFill>
                  <a:schemeClr val="tx1"/>
                </a:solidFill>
                <a:latin typeface="Calibri" panose="020F0502020204030204" charset="0"/>
                <a:ea typeface="宋体" panose="02010600030101010101" pitchFamily="2" charset="-122"/>
              </a:defRPr>
            </a:lvl6pPr>
            <a:lvl7pPr marL="2971800" indent="-228600" defTabSz="0" eaLnBrk="0" fontAlgn="base" hangingPunct="0">
              <a:spcBef>
                <a:spcPct val="0"/>
              </a:spcBef>
              <a:spcAft>
                <a:spcPct val="0"/>
              </a:spcAft>
              <a:buFont typeface="Arial" panose="020B0604020202020204" pitchFamily="34" charset="0"/>
              <a:tabLst>
                <a:tab pos="1410970" algn="l"/>
              </a:tabLst>
              <a:defRPr>
                <a:solidFill>
                  <a:schemeClr val="tx1"/>
                </a:solidFill>
                <a:latin typeface="Calibri" panose="020F0502020204030204" charset="0"/>
                <a:ea typeface="宋体" panose="02010600030101010101" pitchFamily="2" charset="-122"/>
              </a:defRPr>
            </a:lvl7pPr>
            <a:lvl8pPr marL="3429000" indent="-228600" defTabSz="0" eaLnBrk="0" fontAlgn="base" hangingPunct="0">
              <a:spcBef>
                <a:spcPct val="0"/>
              </a:spcBef>
              <a:spcAft>
                <a:spcPct val="0"/>
              </a:spcAft>
              <a:buFont typeface="Arial" panose="020B0604020202020204" pitchFamily="34" charset="0"/>
              <a:tabLst>
                <a:tab pos="1410970" algn="l"/>
              </a:tabLst>
              <a:defRPr>
                <a:solidFill>
                  <a:schemeClr val="tx1"/>
                </a:solidFill>
                <a:latin typeface="Calibri" panose="020F0502020204030204" charset="0"/>
                <a:ea typeface="宋体" panose="02010600030101010101" pitchFamily="2" charset="-122"/>
              </a:defRPr>
            </a:lvl8pPr>
            <a:lvl9pPr marL="3886200" indent="-228600" defTabSz="0" eaLnBrk="0" fontAlgn="base" hangingPunct="0">
              <a:spcBef>
                <a:spcPct val="0"/>
              </a:spcBef>
              <a:spcAft>
                <a:spcPct val="0"/>
              </a:spcAft>
              <a:buFont typeface="Arial" panose="020B0604020202020204" pitchFamily="34" charset="0"/>
              <a:tabLst>
                <a:tab pos="1410970" algn="l"/>
              </a:tabLst>
              <a:defRPr>
                <a:solidFill>
                  <a:schemeClr val="tx1"/>
                </a:solidFill>
                <a:latin typeface="Calibri" panose="020F0502020204030204" charset="0"/>
                <a:ea typeface="宋体" panose="02010600030101010101" pitchFamily="2" charset="-122"/>
              </a:defRPr>
            </a:lvl9pPr>
          </a:lstStyle>
          <a:p>
            <a:pPr eaLnBrk="1" hangingPunct="1">
              <a:lnSpc>
                <a:spcPct val="150000"/>
              </a:lnSpc>
            </a:pPr>
            <a:r>
              <a:rPr lang="en-US" altLang="zh-CN" sz="2400" b="1" noProof="1" smtClean="0">
                <a:latin typeface="微软雅黑" panose="020B0503020204020204" pitchFamily="34" charset="-122"/>
                <a:ea typeface="微软雅黑" panose="020B0503020204020204" pitchFamily="34" charset="-122"/>
              </a:rPr>
              <a:t> </a:t>
            </a:r>
            <a:r>
              <a:rPr lang="zh-CN" sz="2800" noProof="1">
                <a:latin typeface="黑体" panose="02010609060101010101" pitchFamily="49" charset="-122"/>
                <a:ea typeface="黑体" panose="02010609060101010101" pitchFamily="49" charset="-122"/>
              </a:rPr>
              <a:t>十七、</a:t>
            </a:r>
            <a:r>
              <a:rPr lang="zh-CN" sz="2800" noProof="1" smtClean="0">
                <a:latin typeface="黑体" panose="02010609060101010101" pitchFamily="49" charset="-122"/>
                <a:ea typeface="黑体" panose="02010609060101010101" pitchFamily="49" charset="-122"/>
              </a:rPr>
              <a:t>李珣</a:t>
            </a:r>
            <a:r>
              <a:rPr lang="en-US" altLang="zh-CN" sz="2800" noProof="1">
                <a:latin typeface="黑体" panose="02010609060101010101" pitchFamily="49" charset="-122"/>
                <a:ea typeface="黑体" panose="02010609060101010101" pitchFamily="49" charset="-122"/>
              </a:rPr>
              <a:t>xún </a:t>
            </a:r>
            <a:endParaRPr lang="zh-CN" sz="2800" noProof="1">
              <a:latin typeface="黑体" panose="02010609060101010101" pitchFamily="49" charset="-122"/>
              <a:ea typeface="黑体" panose="02010609060101010101" pitchFamily="49" charset="-122"/>
            </a:endParaRPr>
          </a:p>
          <a:p>
            <a:pPr eaLnBrk="1" hangingPunct="1">
              <a:lnSpc>
                <a:spcPct val="150000"/>
              </a:lnSpc>
            </a:pPr>
            <a:r>
              <a:rPr lang="zh-CN" sz="2000" noProof="1" smtClean="0">
                <a:solidFill>
                  <a:srgbClr val="C00000"/>
                </a:solidFill>
                <a:latin typeface="微软雅黑" panose="020B0503020204020204" pitchFamily="34" charset="-122"/>
                <a:ea typeface="微软雅黑" panose="020B0503020204020204" pitchFamily="34" charset="-122"/>
              </a:rPr>
              <a:t>别称</a:t>
            </a:r>
            <a:r>
              <a:rPr lang="zh-CN" sz="2000" noProof="1">
                <a:solidFill>
                  <a:srgbClr val="C00000"/>
                </a:solidFill>
                <a:latin typeface="微软雅黑" panose="020B0503020204020204" pitchFamily="34" charset="-122"/>
                <a:ea typeface="微软雅黑" panose="020B0503020204020204" pitchFamily="34" charset="-122"/>
              </a:rPr>
              <a:t>“李波斯”。</a:t>
            </a:r>
          </a:p>
          <a:p>
            <a:pPr algn="ctr" eaLnBrk="1" hangingPunct="1">
              <a:lnSpc>
                <a:spcPct val="150000"/>
              </a:lnSpc>
            </a:pPr>
            <a:r>
              <a:rPr lang="zh-CN" sz="2000" noProof="1">
                <a:latin typeface="微软雅黑" panose="020B0503020204020204" pitchFamily="34" charset="-122"/>
                <a:ea typeface="微软雅黑" panose="020B0503020204020204" pitchFamily="34" charset="-122"/>
                <a:cs typeface="宋体" panose="02010600030101010101" pitchFamily="2" charset="-122"/>
              </a:rPr>
              <a:t>南乡子  </a:t>
            </a:r>
          </a:p>
          <a:p>
            <a:pPr algn="ctr" eaLnBrk="1" hangingPunct="1">
              <a:lnSpc>
                <a:spcPct val="150000"/>
              </a:lnSpc>
            </a:pPr>
            <a:r>
              <a:rPr lang="zh-CN" sz="2000" noProof="1">
                <a:latin typeface="微软雅黑" panose="020B0503020204020204" pitchFamily="34" charset="-122"/>
                <a:ea typeface="微软雅黑" panose="020B0503020204020204" pitchFamily="34" charset="-122"/>
                <a:cs typeface="宋体" panose="02010600030101010101" pitchFamily="2" charset="-122"/>
              </a:rPr>
              <a:t>归路近，扣弦歌。采真珠处水风多。曲岸小桥山月过。烟深锁。荳蔻花垂千万朵。</a:t>
            </a:r>
          </a:p>
          <a:p>
            <a:pPr eaLnBrk="1" hangingPunct="1">
              <a:lnSpc>
                <a:spcPct val="150000"/>
              </a:lnSpc>
              <a:spcBef>
                <a:spcPts val="50"/>
              </a:spcBef>
            </a:pPr>
            <a:endParaRPr lang="en-US" altLang="zh-CN" sz="2000" noProof="1" smtClean="0">
              <a:latin typeface="微软雅黑" panose="020B0503020204020204" pitchFamily="34" charset="-122"/>
              <a:ea typeface="微软雅黑" panose="020B0503020204020204" pitchFamily="34" charset="-122"/>
            </a:endParaRPr>
          </a:p>
          <a:p>
            <a:pPr eaLnBrk="1" hangingPunct="1">
              <a:lnSpc>
                <a:spcPct val="150000"/>
              </a:lnSpc>
              <a:spcBef>
                <a:spcPts val="50"/>
              </a:spcBef>
            </a:pPr>
            <a:r>
              <a:rPr lang="zh-CN" sz="2000" noProof="1" smtClean="0">
                <a:latin typeface="微软雅黑" panose="020B0503020204020204" pitchFamily="34" charset="-122"/>
                <a:ea typeface="微软雅黑" panose="020B0503020204020204" pitchFamily="34" charset="-122"/>
              </a:rPr>
              <a:t>十七</a:t>
            </a:r>
            <a:r>
              <a:rPr lang="zh-CN" sz="2000" noProof="1">
                <a:latin typeface="微软雅黑" panose="020B0503020204020204" pitchFamily="34" charset="-122"/>
                <a:ea typeface="微软雅黑" panose="020B0503020204020204" pitchFamily="34" charset="-122"/>
              </a:rPr>
              <a:t>首所歌咏的都是</a:t>
            </a:r>
            <a:r>
              <a:rPr lang="zh-CN" sz="2000" noProof="1">
                <a:solidFill>
                  <a:srgbClr val="C00000"/>
                </a:solidFill>
                <a:latin typeface="微软雅黑" panose="020B0503020204020204" pitchFamily="34" charset="-122"/>
                <a:ea typeface="微软雅黑" panose="020B0503020204020204" pitchFamily="34" charset="-122"/>
              </a:rPr>
              <a:t>粤东</a:t>
            </a:r>
            <a:r>
              <a:rPr lang="zh-CN" sz="2000" noProof="1">
                <a:latin typeface="微软雅黑" panose="020B0503020204020204" pitchFamily="34" charset="-122"/>
                <a:ea typeface="微软雅黑" panose="020B0503020204020204" pitchFamily="34" charset="-122"/>
              </a:rPr>
              <a:t>的风土人情</a:t>
            </a:r>
            <a:r>
              <a:rPr lang="zh-CN" sz="2000" noProof="1" smtClean="0">
                <a:latin typeface="微软雅黑" panose="020B0503020204020204" pitchFamily="34" charset="-122"/>
                <a:ea typeface="微软雅黑" panose="020B0503020204020204" pitchFamily="34" charset="-122"/>
              </a:rPr>
              <a:t>。</a:t>
            </a:r>
            <a:endParaRPr lang="zh-CN" sz="2400" noProof="1">
              <a:latin typeface="微软雅黑" panose="020B0503020204020204" pitchFamily="34" charset="-122"/>
              <a:ea typeface="微软雅黑" panose="020B0503020204020204" pitchFamily="34" charset="-122"/>
            </a:endParaRPr>
          </a:p>
          <a:p>
            <a:pPr algn="ctr" eaLnBrk="1" hangingPunct="1">
              <a:lnSpc>
                <a:spcPct val="150000"/>
              </a:lnSpc>
            </a:pPr>
            <a:r>
              <a:rPr lang="zh-CN" sz="2000" noProof="1">
                <a:latin typeface="微软雅黑" panose="020B0503020204020204" pitchFamily="34" charset="-122"/>
                <a:ea typeface="微软雅黑" panose="020B0503020204020204" pitchFamily="34" charset="-122"/>
              </a:rPr>
              <a:t>巫山一段云</a:t>
            </a:r>
          </a:p>
          <a:p>
            <a:pPr eaLnBrk="1" hangingPunct="1">
              <a:lnSpc>
                <a:spcPct val="150000"/>
              </a:lnSpc>
              <a:spcBef>
                <a:spcPts val="475"/>
              </a:spcBef>
            </a:pPr>
            <a:r>
              <a:rPr lang="en-US" altLang="zh-CN" sz="2000" noProof="1" smtClean="0">
                <a:latin typeface="微软雅黑" panose="020B0503020204020204" pitchFamily="34" charset="-122"/>
                <a:ea typeface="微软雅黑" panose="020B0503020204020204" pitchFamily="34" charset="-122"/>
              </a:rPr>
              <a:t>          </a:t>
            </a:r>
            <a:r>
              <a:rPr lang="zh-CN" sz="2000" noProof="1" smtClean="0">
                <a:latin typeface="微软雅黑" panose="020B0503020204020204" pitchFamily="34" charset="-122"/>
                <a:ea typeface="微软雅黑" panose="020B0503020204020204" pitchFamily="34" charset="-122"/>
              </a:rPr>
              <a:t>古</a:t>
            </a:r>
            <a:r>
              <a:rPr lang="zh-CN" sz="2000" noProof="1">
                <a:latin typeface="微软雅黑" panose="020B0503020204020204" pitchFamily="34" charset="-122"/>
                <a:ea typeface="微软雅黑" panose="020B0503020204020204" pitchFamily="34" charset="-122"/>
              </a:rPr>
              <a:t>庙依青嶂，行宫枕碧流。水声山色锁妆楼，往事思悠悠。 云雨朝还暮，烟花春复秋。啼猿何必近  孤舟。行客自多愁</a:t>
            </a:r>
            <a:r>
              <a:rPr lang="zh-CN" sz="2000" noProof="1" smtClean="0">
                <a:latin typeface="微软雅黑" panose="020B0503020204020204" pitchFamily="34" charset="-122"/>
                <a:ea typeface="微软雅黑" panose="020B0503020204020204" pitchFamily="34" charset="-122"/>
              </a:rPr>
              <a:t>。</a:t>
            </a:r>
            <a:endParaRPr lang="en-US" altLang="zh-CN" sz="2000" noProof="1" smtClean="0">
              <a:latin typeface="微软雅黑" panose="020B0503020204020204" pitchFamily="34" charset="-122"/>
              <a:ea typeface="微软雅黑" panose="020B0503020204020204" pitchFamily="34" charset="-122"/>
            </a:endParaRPr>
          </a:p>
          <a:p>
            <a:pPr eaLnBrk="1" hangingPunct="1">
              <a:lnSpc>
                <a:spcPct val="150000"/>
              </a:lnSpc>
              <a:spcBef>
                <a:spcPts val="475"/>
              </a:spcBef>
            </a:pPr>
            <a:endParaRPr lang="zh-CN" sz="2000" noProof="1">
              <a:latin typeface="微软雅黑" panose="020B0503020204020204" pitchFamily="34" charset="-122"/>
              <a:ea typeface="微软雅黑" panose="020B0503020204020204" pitchFamily="34" charset="-122"/>
            </a:endParaRPr>
          </a:p>
          <a:p>
            <a:pPr eaLnBrk="1" hangingPunct="1">
              <a:lnSpc>
                <a:spcPct val="150000"/>
              </a:lnSpc>
              <a:spcBef>
                <a:spcPts val="50"/>
              </a:spcBef>
            </a:pPr>
            <a:r>
              <a:rPr lang="zh-CN" sz="2000" noProof="1" smtClean="0">
                <a:latin typeface="微软雅黑" panose="020B0503020204020204" pitchFamily="34" charset="-122"/>
                <a:ea typeface="微软雅黑" panose="020B0503020204020204" pitchFamily="34" charset="-122"/>
              </a:rPr>
              <a:t>以</a:t>
            </a:r>
            <a:r>
              <a:rPr lang="zh-CN" sz="2000" noProof="1">
                <a:solidFill>
                  <a:srgbClr val="C00000"/>
                </a:solidFill>
                <a:latin typeface="微软雅黑" panose="020B0503020204020204" pitchFamily="34" charset="-122"/>
                <a:ea typeface="微软雅黑" panose="020B0503020204020204" pitchFamily="34" charset="-122"/>
              </a:rPr>
              <a:t>楚王、神女</a:t>
            </a:r>
            <a:r>
              <a:rPr lang="zh-CN" sz="2000" noProof="1">
                <a:latin typeface="微软雅黑" panose="020B0503020204020204" pitchFamily="34" charset="-122"/>
                <a:ea typeface="微软雅黑" panose="020B0503020204020204" pitchFamily="34" charset="-122"/>
              </a:rPr>
              <a:t>之事为中心</a:t>
            </a:r>
            <a:r>
              <a:rPr lang="zh-CN" sz="2400" noProof="1">
                <a:latin typeface="微软雅黑" panose="020B0503020204020204" pitchFamily="34" charset="-122"/>
                <a:ea typeface="微软雅黑" panose="020B0503020204020204" pitchFamily="34" charset="-122"/>
              </a:rPr>
              <a:t>。</a:t>
            </a:r>
          </a:p>
        </p:txBody>
      </p:sp>
      <p:sp>
        <p:nvSpPr>
          <p:cNvPr id="3" name="TextBox 2"/>
          <p:cNvSpPr txBox="1"/>
          <p:nvPr/>
        </p:nvSpPr>
        <p:spPr>
          <a:xfrm>
            <a:off x="2658185" y="6345366"/>
            <a:ext cx="7109639"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广东地区课程，</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唐宋词研究</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精讲上。灵活掌握，举一反三</a:t>
            </a:r>
            <a:endParaRPr lang="zh-CN" altLang="en-US" sz="20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8862071" y="425871"/>
            <a:ext cx="1123373" cy="369332"/>
          </a:xfrm>
          <a:prstGeom prst="rect">
            <a:avLst/>
          </a:prstGeom>
          <a:solidFill>
            <a:schemeClr val="accent2"/>
          </a:solidFill>
        </p:spPr>
        <p:txBody>
          <a:bodyPr wrap="square" rtlCol="0">
            <a:spAutoFit/>
          </a:bodyPr>
          <a:lstStyle>
            <a:defPPr>
              <a:defRPr lang="zh-CN"/>
            </a:defPPr>
            <a:lvl1pPr>
              <a:defRPr kumimoji="1"/>
            </a:lvl1pPr>
          </a:lstStyle>
          <a:p>
            <a:r>
              <a:rPr lang="zh-CN" altLang="zh-CN" noProof="1"/>
              <a:t>李珣</a:t>
            </a:r>
            <a:endParaRPr lang="zh-CN" altLang="en-US" dirty="0"/>
          </a:p>
        </p:txBody>
      </p:sp>
      <p:sp>
        <p:nvSpPr>
          <p:cNvPr id="5" name="文本框 4"/>
          <p:cNvSpPr txBox="1"/>
          <p:nvPr/>
        </p:nvSpPr>
        <p:spPr>
          <a:xfrm>
            <a:off x="10445213" y="72392"/>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smtClean="0"/>
              <a:t>南乡子</a:t>
            </a:r>
            <a:endParaRPr lang="zh-CN" altLang="en-US" dirty="0"/>
          </a:p>
        </p:txBody>
      </p:sp>
      <p:cxnSp>
        <p:nvCxnSpPr>
          <p:cNvPr id="6" name="直线连接符 5"/>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0445213" y="501136"/>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巫山一段云</a:t>
            </a:r>
          </a:p>
        </p:txBody>
      </p:sp>
      <p:cxnSp>
        <p:nvCxnSpPr>
          <p:cNvPr id="8" name="直线连接符 7"/>
          <p:cNvCxnSpPr>
            <a:stCxn id="7" idx="1"/>
          </p:cNvCxnSpPr>
          <p:nvPr/>
        </p:nvCxnSpPr>
        <p:spPr>
          <a:xfrm flipH="1" flipV="1">
            <a:off x="9985445" y="544604"/>
            <a:ext cx="459768" cy="125809"/>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8532" y="57004"/>
            <a:ext cx="877579" cy="369332"/>
          </a:xfrm>
          <a:prstGeom prst="rect">
            <a:avLst/>
          </a:prstGeom>
          <a:noFill/>
        </p:spPr>
        <p:txBody>
          <a:bodyPr wrap="square" rtlCol="0">
            <a:spAutoFit/>
          </a:bodyPr>
          <a:lstStyle/>
          <a:p>
            <a:r>
              <a:rPr kumimoji="1" lang="en-US" altLang="zh-CN" dirty="0" smtClean="0">
                <a:solidFill>
                  <a:schemeClr val="bg1">
                    <a:lumMod val="85000"/>
                  </a:schemeClr>
                </a:solidFill>
              </a:rPr>
              <a:t>2.17.1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6111" y="1201263"/>
            <a:ext cx="11176000" cy="2492990"/>
          </a:xfrm>
          <a:prstGeom prst="rect">
            <a:avLst/>
          </a:prstGeom>
        </p:spPr>
        <p:txBody>
          <a:bodyPr lIns="0" tIns="0" rIns="0" bIns="0">
            <a:spAutoFit/>
          </a:bodyPr>
          <a:lstStyle>
            <a:lvl1pPr marL="12700" defTabSz="0" eaLnBrk="0" hangingPunct="0">
              <a:tabLst>
                <a:tab pos="1410970" algn="l"/>
              </a:tabLst>
              <a:defRPr>
                <a:solidFill>
                  <a:schemeClr val="tx1"/>
                </a:solidFill>
                <a:latin typeface="Calibri" panose="020F0502020204030204" charset="0"/>
                <a:ea typeface="宋体" panose="02010600030101010101" pitchFamily="2" charset="-122"/>
              </a:defRPr>
            </a:lvl1pPr>
            <a:lvl2pPr marL="742950" indent="-285750" defTabSz="0" eaLnBrk="0" hangingPunct="0">
              <a:tabLst>
                <a:tab pos="1410970" algn="l"/>
              </a:tabLst>
              <a:defRPr>
                <a:solidFill>
                  <a:schemeClr val="tx1"/>
                </a:solidFill>
                <a:latin typeface="Calibri" panose="020F0502020204030204" charset="0"/>
                <a:ea typeface="宋体" panose="02010600030101010101" pitchFamily="2" charset="-122"/>
              </a:defRPr>
            </a:lvl2pPr>
            <a:lvl3pPr marL="1143000" indent="-228600" defTabSz="0" eaLnBrk="0" hangingPunct="0">
              <a:tabLst>
                <a:tab pos="1410970" algn="l"/>
              </a:tabLst>
              <a:defRPr>
                <a:solidFill>
                  <a:schemeClr val="tx1"/>
                </a:solidFill>
                <a:latin typeface="Calibri" panose="020F0502020204030204" charset="0"/>
                <a:ea typeface="宋体" panose="02010600030101010101" pitchFamily="2" charset="-122"/>
              </a:defRPr>
            </a:lvl3pPr>
            <a:lvl4pPr marL="1600200" indent="-228600" defTabSz="0" eaLnBrk="0" hangingPunct="0">
              <a:tabLst>
                <a:tab pos="1410970" algn="l"/>
              </a:tabLst>
              <a:defRPr>
                <a:solidFill>
                  <a:schemeClr val="tx1"/>
                </a:solidFill>
                <a:latin typeface="Calibri" panose="020F0502020204030204" charset="0"/>
                <a:ea typeface="宋体" panose="02010600030101010101" pitchFamily="2" charset="-122"/>
              </a:defRPr>
            </a:lvl4pPr>
            <a:lvl5pPr marL="2057400" indent="-228600" defTabSz="0" eaLnBrk="0" hangingPunct="0">
              <a:tabLst>
                <a:tab pos="1410970" algn="l"/>
              </a:tabLst>
              <a:defRPr>
                <a:solidFill>
                  <a:schemeClr val="tx1"/>
                </a:solidFill>
                <a:latin typeface="Calibri" panose="020F0502020204030204" charset="0"/>
                <a:ea typeface="宋体" panose="02010600030101010101" pitchFamily="2" charset="-122"/>
              </a:defRPr>
            </a:lvl5pPr>
            <a:lvl6pPr marL="2514600" indent="-228600" defTabSz="0" eaLnBrk="0" fontAlgn="base" hangingPunct="0">
              <a:spcBef>
                <a:spcPct val="0"/>
              </a:spcBef>
              <a:spcAft>
                <a:spcPct val="0"/>
              </a:spcAft>
              <a:buFont typeface="Arial" panose="020B0604020202020204" pitchFamily="34" charset="0"/>
              <a:tabLst>
                <a:tab pos="1410970" algn="l"/>
              </a:tabLst>
              <a:defRPr>
                <a:solidFill>
                  <a:schemeClr val="tx1"/>
                </a:solidFill>
                <a:latin typeface="Calibri" panose="020F0502020204030204" charset="0"/>
                <a:ea typeface="宋体" panose="02010600030101010101" pitchFamily="2" charset="-122"/>
              </a:defRPr>
            </a:lvl6pPr>
            <a:lvl7pPr marL="2971800" indent="-228600" defTabSz="0" eaLnBrk="0" fontAlgn="base" hangingPunct="0">
              <a:spcBef>
                <a:spcPct val="0"/>
              </a:spcBef>
              <a:spcAft>
                <a:spcPct val="0"/>
              </a:spcAft>
              <a:buFont typeface="Arial" panose="020B0604020202020204" pitchFamily="34" charset="0"/>
              <a:tabLst>
                <a:tab pos="1410970" algn="l"/>
              </a:tabLst>
              <a:defRPr>
                <a:solidFill>
                  <a:schemeClr val="tx1"/>
                </a:solidFill>
                <a:latin typeface="Calibri" panose="020F0502020204030204" charset="0"/>
                <a:ea typeface="宋体" panose="02010600030101010101" pitchFamily="2" charset="-122"/>
              </a:defRPr>
            </a:lvl7pPr>
            <a:lvl8pPr marL="3429000" indent="-228600" defTabSz="0" eaLnBrk="0" fontAlgn="base" hangingPunct="0">
              <a:spcBef>
                <a:spcPct val="0"/>
              </a:spcBef>
              <a:spcAft>
                <a:spcPct val="0"/>
              </a:spcAft>
              <a:buFont typeface="Arial" panose="020B0604020202020204" pitchFamily="34" charset="0"/>
              <a:tabLst>
                <a:tab pos="1410970" algn="l"/>
              </a:tabLst>
              <a:defRPr>
                <a:solidFill>
                  <a:schemeClr val="tx1"/>
                </a:solidFill>
                <a:latin typeface="Calibri" panose="020F0502020204030204" charset="0"/>
                <a:ea typeface="宋体" panose="02010600030101010101" pitchFamily="2" charset="-122"/>
              </a:defRPr>
            </a:lvl8pPr>
            <a:lvl9pPr marL="3886200" indent="-228600" defTabSz="0" eaLnBrk="0" fontAlgn="base" hangingPunct="0">
              <a:spcBef>
                <a:spcPct val="0"/>
              </a:spcBef>
              <a:spcAft>
                <a:spcPct val="0"/>
              </a:spcAft>
              <a:buFont typeface="Arial" panose="020B0604020202020204" pitchFamily="34" charset="0"/>
              <a:tabLst>
                <a:tab pos="1410970" algn="l"/>
              </a:tabLst>
              <a:defRPr>
                <a:solidFill>
                  <a:schemeClr val="tx1"/>
                </a:solidFill>
                <a:latin typeface="Calibri" panose="020F0502020204030204" charset="0"/>
                <a:ea typeface="宋体" panose="02010600030101010101" pitchFamily="2" charset="-122"/>
              </a:defRPr>
            </a:lvl9pPr>
          </a:lstStyle>
          <a:p>
            <a:pPr eaLnBrk="1" hangingPunct="1">
              <a:lnSpc>
                <a:spcPct val="150000"/>
              </a:lnSpc>
            </a:pPr>
            <a:r>
              <a:rPr lang="en-US" altLang="zh-CN" sz="2400" b="1" noProof="1" smtClean="0">
                <a:latin typeface="微软雅黑" panose="020B0503020204020204" pitchFamily="34" charset="-122"/>
                <a:ea typeface="微软雅黑" panose="020B0503020204020204" pitchFamily="34" charset="-122"/>
              </a:rPr>
              <a:t> </a:t>
            </a:r>
            <a:r>
              <a:rPr lang="zh-CN" sz="2800" noProof="1">
                <a:latin typeface="黑体" panose="02010609060101010101" pitchFamily="49" charset="-122"/>
                <a:ea typeface="黑体" panose="02010609060101010101" pitchFamily="49" charset="-122"/>
              </a:rPr>
              <a:t>十七、</a:t>
            </a:r>
            <a:r>
              <a:rPr lang="zh-CN" sz="2800" noProof="1" smtClean="0">
                <a:latin typeface="黑体" panose="02010609060101010101" pitchFamily="49" charset="-122"/>
                <a:ea typeface="黑体" panose="02010609060101010101" pitchFamily="49" charset="-122"/>
              </a:rPr>
              <a:t>李珣</a:t>
            </a:r>
            <a:r>
              <a:rPr lang="en-US" altLang="zh-CN" sz="2800" noProof="1">
                <a:latin typeface="黑体" panose="02010609060101010101" pitchFamily="49" charset="-122"/>
                <a:ea typeface="黑体" panose="02010609060101010101" pitchFamily="49" charset="-122"/>
              </a:rPr>
              <a:t>xún </a:t>
            </a:r>
            <a:endParaRPr lang="zh-CN" sz="2800" noProof="1">
              <a:latin typeface="黑体" panose="02010609060101010101" pitchFamily="49" charset="-122"/>
              <a:ea typeface="黑体" panose="02010609060101010101" pitchFamily="49" charset="-122"/>
            </a:endParaRPr>
          </a:p>
          <a:p>
            <a:pPr algn="ctr" eaLnBrk="1" hangingPunct="1">
              <a:lnSpc>
                <a:spcPct val="150000"/>
              </a:lnSpc>
            </a:pPr>
            <a:r>
              <a:rPr lang="zh-CN" altLang="en-US" sz="2000" noProof="1" smtClean="0">
                <a:latin typeface="微软雅黑" panose="020B0503020204020204" pitchFamily="34" charset="-122"/>
                <a:ea typeface="微软雅黑" panose="020B0503020204020204" pitchFamily="34" charset="-122"/>
                <a:cs typeface="宋体" panose="02010600030101010101" pitchFamily="2" charset="-122"/>
              </a:rPr>
              <a:t>酒泉子</a:t>
            </a:r>
            <a:endPar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endParaRPr>
          </a:p>
          <a:p>
            <a:pPr algn="ctr" eaLnBrk="1" hangingPunct="1">
              <a:lnSpc>
                <a:spcPct val="150000"/>
              </a:lnSpc>
            </a:pPr>
            <a:r>
              <a:rPr lang="zh-CN" altLang="en-US" sz="2000" dirty="0">
                <a:latin typeface="微软雅黑" panose="020B0503020204020204" pitchFamily="34" charset="-122"/>
                <a:ea typeface="微软雅黑" panose="020B0503020204020204" pitchFamily="34" charset="-122"/>
                <a:cs typeface="宋体" panose="02010600030101010101" pitchFamily="2" charset="-122"/>
              </a:rPr>
              <a:t>秋雨连绵，声散败荷丛里，那堪深夜枕前听，酒初醒。</a:t>
            </a:r>
            <a:br>
              <a:rPr lang="zh-CN" altLang="en-US" sz="2000" dirty="0">
                <a:latin typeface="微软雅黑" panose="020B0503020204020204" pitchFamily="34" charset="-122"/>
                <a:ea typeface="微软雅黑" panose="020B0503020204020204" pitchFamily="34" charset="-122"/>
                <a:cs typeface="宋体" panose="02010600030101010101" pitchFamily="2" charset="-122"/>
              </a:rPr>
            </a:br>
            <a:r>
              <a:rPr lang="zh-CN" altLang="en-US" sz="2000" dirty="0">
                <a:latin typeface="微软雅黑" panose="020B0503020204020204" pitchFamily="34" charset="-122"/>
                <a:ea typeface="微软雅黑" panose="020B0503020204020204" pitchFamily="34" charset="-122"/>
                <a:cs typeface="宋体" panose="02010600030101010101" pitchFamily="2" charset="-122"/>
              </a:rPr>
              <a:t>牵愁惹思更无停，烛暗香凝天欲曙。细和烟，冷和雨，</a:t>
            </a:r>
            <a:br>
              <a:rPr lang="zh-CN" altLang="en-US" sz="2000" dirty="0">
                <a:latin typeface="微软雅黑" panose="020B0503020204020204" pitchFamily="34" charset="-122"/>
                <a:ea typeface="微软雅黑" panose="020B0503020204020204" pitchFamily="34" charset="-122"/>
                <a:cs typeface="宋体" panose="02010600030101010101" pitchFamily="2" charset="-122"/>
              </a:rPr>
            </a:br>
            <a:r>
              <a:rPr lang="zh-CN" altLang="en-US" sz="2000" dirty="0">
                <a:latin typeface="微软雅黑" panose="020B0503020204020204" pitchFamily="34" charset="-122"/>
                <a:ea typeface="微软雅黑" panose="020B0503020204020204" pitchFamily="34" charset="-122"/>
                <a:cs typeface="宋体" panose="02010600030101010101" pitchFamily="2" charset="-122"/>
              </a:rPr>
              <a:t>透帘旌。</a:t>
            </a:r>
            <a:endParaRPr lang="zh-CN" sz="2000" noProof="1">
              <a:latin typeface="微软雅黑" panose="020B0503020204020204" pitchFamily="34" charset="-122"/>
              <a:ea typeface="微软雅黑" panose="020B0503020204020204" pitchFamily="34" charset="-122"/>
              <a:cs typeface="宋体" panose="02010600030101010101" pitchFamily="2" charset="-122"/>
            </a:endParaRPr>
          </a:p>
        </p:txBody>
      </p:sp>
      <p:sp>
        <p:nvSpPr>
          <p:cNvPr id="3" name="TextBox 2"/>
          <p:cNvSpPr txBox="1"/>
          <p:nvPr/>
        </p:nvSpPr>
        <p:spPr>
          <a:xfrm>
            <a:off x="2658185" y="6345366"/>
            <a:ext cx="7109639"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广东地区课程，</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唐宋词研究</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精讲上。灵活掌握，举一反三</a:t>
            </a:r>
            <a:endParaRPr lang="zh-CN" altLang="en-US" sz="20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18532" y="57004"/>
            <a:ext cx="877579" cy="369332"/>
          </a:xfrm>
          <a:prstGeom prst="rect">
            <a:avLst/>
          </a:prstGeom>
          <a:noFill/>
        </p:spPr>
        <p:txBody>
          <a:bodyPr wrap="square" rtlCol="0">
            <a:spAutoFit/>
          </a:bodyPr>
          <a:lstStyle/>
          <a:p>
            <a:r>
              <a:rPr kumimoji="1" lang="en-US" altLang="zh-CN" dirty="0" smtClean="0">
                <a:solidFill>
                  <a:schemeClr val="bg1">
                    <a:lumMod val="85000"/>
                  </a:schemeClr>
                </a:solidFill>
              </a:rPr>
              <a:t>2.17.1</a:t>
            </a:r>
            <a:endParaRPr kumimoji="1" lang="zh-CN" altLang="en-US" dirty="0">
              <a:solidFill>
                <a:schemeClr val="bg1">
                  <a:lumMod val="85000"/>
                </a:schemeClr>
              </a:solidFill>
            </a:endParaRPr>
          </a:p>
        </p:txBody>
      </p:sp>
    </p:spTree>
    <p:extLst>
      <p:ext uri="{BB962C8B-B14F-4D97-AF65-F5344CB8AC3E}">
        <p14:creationId xmlns:p14="http://schemas.microsoft.com/office/powerpoint/2010/main" val="111966313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70078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十六、孙光宪</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十七</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、李珣</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十八、冯延巳</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十九、李颢</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二十、李煜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42005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第二编   唐五代名家词</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6827" y="885393"/>
            <a:ext cx="11573300" cy="4985980"/>
          </a:xfrm>
          <a:prstGeom prst="rect">
            <a:avLst/>
          </a:prstGeom>
        </p:spPr>
        <p:txBody>
          <a:bodyPr wrap="square"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十八、</a:t>
            </a:r>
            <a:r>
              <a:rPr sz="2800" noProof="1" smtClean="0">
                <a:latin typeface="黑体" panose="02010609060101010101" pitchFamily="49" charset="-122"/>
                <a:ea typeface="黑体" panose="02010609060101010101" pitchFamily="49" charset="-122"/>
              </a:rPr>
              <a:t>冯延巳</a:t>
            </a:r>
            <a:r>
              <a:rPr lang="en-US" sz="2800" noProof="1">
                <a:latin typeface="黑体" panose="02010609060101010101" pitchFamily="49" charset="-122"/>
                <a:ea typeface="黑体" panose="02010609060101010101" pitchFamily="49" charset="-122"/>
              </a:rPr>
              <a:t>sì </a:t>
            </a:r>
            <a:endParaRPr lang="en-US" sz="2800" noProof="1" smtClean="0">
              <a:latin typeface="黑体" panose="02010609060101010101" pitchFamily="49" charset="-122"/>
              <a:ea typeface="黑体" panose="02010609060101010101" pitchFamily="49" charset="-122"/>
            </a:endParaRPr>
          </a:p>
          <a:p>
            <a:pPr>
              <a:lnSpc>
                <a:spcPct val="150000"/>
              </a:lnSpc>
              <a:defRPr/>
            </a:pPr>
            <a:endParaRPr sz="2800" noProof="1">
              <a:latin typeface="黑体" panose="02010609060101010101" pitchFamily="49" charset="-122"/>
              <a:ea typeface="黑体" panose="02010609060101010101" pitchFamily="49" charset="-122"/>
            </a:endParaRPr>
          </a:p>
          <a:p>
            <a:pPr fontAlgn="auto">
              <a:lnSpc>
                <a:spcPct val="150000"/>
              </a:lnSpc>
              <a:spcBef>
                <a:spcPts val="25"/>
              </a:spcBef>
              <a:defRPr/>
            </a:pPr>
            <a:r>
              <a:rPr sz="2000" noProof="1" smtClean="0">
                <a:latin typeface="微软雅黑" panose="020B0503020204020204" pitchFamily="34" charset="-122"/>
                <a:ea typeface="微软雅黑" panose="020B0503020204020204" pitchFamily="34" charset="-122"/>
                <a:cs typeface="微软雅黑" panose="020B0503020204020204" pitchFamily="34" charset="-122"/>
              </a:rPr>
              <a:t>字</a:t>
            </a: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正中</a:t>
            </a:r>
            <a:r>
              <a:rPr sz="2000" noProof="1">
                <a:latin typeface="微软雅黑" panose="020B0503020204020204" pitchFamily="34" charset="-122"/>
                <a:ea typeface="微软雅黑" panose="020B0503020204020204" pitchFamily="34" charset="-122"/>
                <a:cs typeface="微软雅黑" panose="020B0503020204020204" pitchFamily="34" charset="-122"/>
              </a:rPr>
              <a:t>，籍贯广陵（</a:t>
            </a:r>
            <a:r>
              <a:rPr sz="2000" spc="-15" noProof="1">
                <a:latin typeface="微软雅黑" panose="020B0503020204020204" pitchFamily="34" charset="-122"/>
                <a:ea typeface="微软雅黑" panose="020B0503020204020204" pitchFamily="34" charset="-122"/>
                <a:cs typeface="微软雅黑" panose="020B0503020204020204" pitchFamily="34" charset="-122"/>
              </a:rPr>
              <a:t>扬</a:t>
            </a:r>
            <a:r>
              <a:rPr sz="2000" noProof="1">
                <a:latin typeface="微软雅黑" panose="020B0503020204020204" pitchFamily="34" charset="-122"/>
                <a:ea typeface="微软雅黑" panose="020B0503020204020204" pitchFamily="34" charset="-122"/>
                <a:cs typeface="微软雅黑" panose="020B0503020204020204" pitchFamily="34" charset="-122"/>
              </a:rPr>
              <a:t>州）</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词集</a:t>
            </a:r>
            <a:r>
              <a:rPr sz="2000" spc="-10" noProof="1">
                <a:latin typeface="微软雅黑" panose="020B0503020204020204" pitchFamily="34" charset="-122"/>
                <a:ea typeface="微软雅黑" panose="020B0503020204020204" pitchFamily="34" charset="-122"/>
                <a:cs typeface="微软雅黑" panose="020B0503020204020204" pitchFamily="34" charset="-122"/>
              </a:rPr>
              <a:t>名</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《阳</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春</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集》</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在唐</a:t>
            </a:r>
            <a:r>
              <a:rPr sz="2000" spc="-15" noProof="1">
                <a:latin typeface="微软雅黑" panose="020B0503020204020204" pitchFamily="34" charset="-122"/>
                <a:ea typeface="微软雅黑" panose="020B0503020204020204" pitchFamily="34" charset="-122"/>
                <a:cs typeface="微软雅黑" panose="020B0503020204020204" pitchFamily="34" charset="-122"/>
              </a:rPr>
              <a:t>五</a:t>
            </a:r>
            <a:r>
              <a:rPr sz="2000" noProof="1">
                <a:latin typeface="微软雅黑" panose="020B0503020204020204" pitchFamily="34" charset="-122"/>
                <a:ea typeface="微软雅黑" panose="020B0503020204020204" pitchFamily="34" charset="-122"/>
                <a:cs typeface="微软雅黑" panose="020B0503020204020204" pitchFamily="34" charset="-122"/>
              </a:rPr>
              <a:t>代词</a:t>
            </a:r>
            <a:r>
              <a:rPr sz="2000" spc="-15" noProof="1">
                <a:latin typeface="微软雅黑" panose="020B0503020204020204" pitchFamily="34" charset="-122"/>
                <a:ea typeface="微软雅黑" panose="020B0503020204020204" pitchFamily="34" charset="-122"/>
                <a:cs typeface="微软雅黑" panose="020B0503020204020204" pitchFamily="34" charset="-122"/>
              </a:rPr>
              <a:t>人</a:t>
            </a:r>
            <a:r>
              <a:rPr sz="2000" noProof="1">
                <a:latin typeface="微软雅黑" panose="020B0503020204020204" pitchFamily="34" charset="-122"/>
                <a:ea typeface="微软雅黑" panose="020B0503020204020204" pitchFamily="34" charset="-122"/>
                <a:cs typeface="微软雅黑" panose="020B0503020204020204" pitchFamily="34" charset="-122"/>
              </a:rPr>
              <a:t>中存</a:t>
            </a:r>
            <a:r>
              <a:rPr sz="2000" spc="-15" noProof="1">
                <a:latin typeface="微软雅黑" panose="020B0503020204020204" pitchFamily="34" charset="-122"/>
                <a:ea typeface="微软雅黑" panose="020B0503020204020204" pitchFamily="34" charset="-122"/>
                <a:cs typeface="微软雅黑" panose="020B0503020204020204" pitchFamily="34" charset="-122"/>
              </a:rPr>
              <a:t>词</a:t>
            </a:r>
            <a:r>
              <a:rPr sz="2000" noProof="1">
                <a:latin typeface="微软雅黑" panose="020B0503020204020204" pitchFamily="34" charset="-122"/>
                <a:ea typeface="微软雅黑" panose="020B0503020204020204" pitchFamily="34" charset="-122"/>
                <a:cs typeface="微软雅黑" panose="020B0503020204020204" pitchFamily="34" charset="-122"/>
              </a:rPr>
              <a:t>最多</a:t>
            </a:r>
            <a:r>
              <a:rPr sz="2000" spc="-10"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王国维评其词“</a:t>
            </a: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堂庑</a:t>
            </a:r>
            <a:r>
              <a:rPr lang="en-US"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wǔ</a:t>
            </a: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特大</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，其词着力描写感情的意境。</a:t>
            </a:r>
          </a:p>
          <a:p>
            <a:pPr algn="ctr" fontAlgn="auto">
              <a:lnSpc>
                <a:spcPct val="150000"/>
              </a:lnSpc>
              <a:defRPr/>
            </a:pPr>
            <a:r>
              <a:rPr sz="2000" noProof="1">
                <a:latin typeface="微软雅黑" panose="020B0503020204020204" pitchFamily="34" charset="-122"/>
                <a:ea typeface="微软雅黑" panose="020B0503020204020204" pitchFamily="34" charset="-122"/>
                <a:cs typeface="宋体" panose="02010600030101010101" pitchFamily="2" charset="-122"/>
              </a:rPr>
              <a:t>鹊踏枝  </a:t>
            </a:r>
          </a:p>
          <a:p>
            <a:pPr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庭院深深深几许</a:t>
            </a:r>
            <a:r>
              <a:rPr sz="2000" noProof="1">
                <a:latin typeface="微软雅黑" panose="020B0503020204020204" pitchFamily="34" charset="-122"/>
                <a:ea typeface="微软雅黑" panose="020B0503020204020204" pitchFamily="34" charset="-122"/>
                <a:cs typeface="宋体" panose="02010600030101010101" pitchFamily="2" charset="-122"/>
              </a:rPr>
              <a:t>，杨柳堆烟，帘幕无重数。</a:t>
            </a:r>
            <a:r>
              <a:rPr sz="2000" noProof="1" smtClean="0">
                <a:latin typeface="微软雅黑" panose="020B0503020204020204" pitchFamily="34" charset="-122"/>
                <a:ea typeface="微软雅黑" panose="020B0503020204020204" pitchFamily="34" charset="-122"/>
                <a:cs typeface="宋体" panose="02010600030101010101" pitchFamily="2" charset="-122"/>
              </a:rPr>
              <a:t>玉勒</a:t>
            </a:r>
            <a:r>
              <a:rPr lang="en-US" sz="2000" noProof="1">
                <a:latin typeface="微软雅黑" panose="020B0503020204020204" pitchFamily="34" charset="-122"/>
                <a:ea typeface="微软雅黑" panose="020B0503020204020204" pitchFamily="34" charset="-122"/>
                <a:cs typeface="宋体" panose="02010600030101010101" pitchFamily="2" charset="-122"/>
              </a:rPr>
              <a:t>lè</a:t>
            </a:r>
            <a:r>
              <a:rPr sz="2000" noProof="1" smtClean="0">
                <a:latin typeface="微软雅黑" panose="020B0503020204020204" pitchFamily="34" charset="-122"/>
                <a:ea typeface="微软雅黑" panose="020B0503020204020204" pitchFamily="34" charset="-122"/>
                <a:cs typeface="宋体" panose="02010600030101010101" pitchFamily="2" charset="-122"/>
              </a:rPr>
              <a:t>雕鞍游冶处</a:t>
            </a:r>
            <a:r>
              <a:rPr sz="2000" noProof="1">
                <a:latin typeface="微软雅黑" panose="020B0503020204020204" pitchFamily="34" charset="-122"/>
                <a:ea typeface="微软雅黑" panose="020B0503020204020204" pitchFamily="34" charset="-122"/>
                <a:cs typeface="宋体" panose="02010600030101010101" pitchFamily="2" charset="-122"/>
              </a:rPr>
              <a:t>，楼高不见章台路。雨横风狂三月暮，门掩黄昏，无计留春住。泪眼问花花不语，乱红飞过秋千去。</a:t>
            </a:r>
          </a:p>
          <a:p>
            <a:pPr fontAlgn="auto">
              <a:lnSpc>
                <a:spcPct val="150000"/>
              </a:lnSpc>
              <a:spcBef>
                <a:spcPts val="10"/>
              </a:spcBef>
              <a:defRPr/>
            </a:pPr>
            <a:endPar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10"/>
              </a:spcBef>
              <a:defRPr/>
            </a:pP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【考点】写景特点</a:t>
            </a: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  </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全词写景</a:t>
            </a:r>
            <a:r>
              <a:rPr sz="2000" spc="-15" noProof="1" smtClean="0">
                <a:latin typeface="微软雅黑" panose="020B0503020204020204" pitchFamily="34" charset="-122"/>
                <a:ea typeface="微软雅黑" panose="020B0503020204020204" pitchFamily="34" charset="-122"/>
                <a:cs typeface="微软雅黑" panose="020B0503020204020204" pitchFamily="34" charset="-122"/>
              </a:rPr>
              <a:t>角</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度变</a:t>
            </a:r>
            <a:r>
              <a:rPr sz="2000" spc="-15" noProof="1" smtClean="0">
                <a:latin typeface="微软雅黑" panose="020B0503020204020204" pitchFamily="34" charset="-122"/>
                <a:ea typeface="微软雅黑" panose="020B0503020204020204" pitchFamily="34" charset="-122"/>
                <a:cs typeface="微软雅黑" panose="020B0503020204020204" pitchFamily="34" charset="-122"/>
              </a:rPr>
              <a:t>幻</a:t>
            </a:r>
            <a:r>
              <a:rPr sz="2000" noProof="1">
                <a:latin typeface="微软雅黑" panose="020B0503020204020204" pitchFamily="34" charset="-122"/>
                <a:ea typeface="微软雅黑" panose="020B0503020204020204" pitchFamily="34" charset="-122"/>
                <a:cs typeface="微软雅黑" panose="020B0503020204020204" pitchFamily="34" charset="-122"/>
              </a:rPr>
              <a:t>，由</a:t>
            </a:r>
            <a:r>
              <a:rPr sz="2000" spc="-15" noProof="1">
                <a:latin typeface="微软雅黑" panose="020B0503020204020204" pitchFamily="34" charset="-122"/>
                <a:ea typeface="微软雅黑" panose="020B0503020204020204" pitchFamily="34" charset="-122"/>
                <a:cs typeface="微软雅黑" panose="020B0503020204020204" pitchFamily="34" charset="-122"/>
              </a:rPr>
              <a:t>室</a:t>
            </a:r>
            <a:r>
              <a:rPr sz="2000" noProof="1">
                <a:latin typeface="微软雅黑" panose="020B0503020204020204" pitchFamily="34" charset="-122"/>
                <a:ea typeface="微软雅黑" panose="020B0503020204020204" pitchFamily="34" charset="-122"/>
                <a:cs typeface="微软雅黑" panose="020B0503020204020204" pitchFamily="34" charset="-122"/>
              </a:rPr>
              <a:t>内到</a:t>
            </a:r>
            <a:r>
              <a:rPr sz="2000" spc="-15" noProof="1">
                <a:latin typeface="微软雅黑" panose="020B0503020204020204" pitchFamily="34" charset="-122"/>
                <a:ea typeface="微软雅黑" panose="020B0503020204020204" pitchFamily="34" charset="-122"/>
                <a:cs typeface="微软雅黑" panose="020B0503020204020204" pitchFamily="34" charset="-122"/>
              </a:rPr>
              <a:t>室</a:t>
            </a:r>
            <a:r>
              <a:rPr sz="2000" noProof="1">
                <a:latin typeface="微软雅黑" panose="020B0503020204020204" pitchFamily="34" charset="-122"/>
                <a:ea typeface="微软雅黑" panose="020B0503020204020204" pitchFamily="34" charset="-122"/>
                <a:cs typeface="微软雅黑" panose="020B0503020204020204" pitchFamily="34" charset="-122"/>
              </a:rPr>
              <a:t>外，</a:t>
            </a:r>
            <a:r>
              <a:rPr sz="2000" spc="-15" noProof="1">
                <a:latin typeface="微软雅黑" panose="020B0503020204020204" pitchFamily="34" charset="-122"/>
                <a:ea typeface="微软雅黑" panose="020B0503020204020204" pitchFamily="34" charset="-122"/>
                <a:cs typeface="微软雅黑" panose="020B0503020204020204" pitchFamily="34" charset="-122"/>
              </a:rPr>
              <a:t>由</a:t>
            </a:r>
            <a:r>
              <a:rPr sz="2000" noProof="1">
                <a:latin typeface="微软雅黑" panose="020B0503020204020204" pitchFamily="34" charset="-122"/>
                <a:ea typeface="微软雅黑" panose="020B0503020204020204" pitchFamily="34" charset="-122"/>
                <a:cs typeface="微软雅黑" panose="020B0503020204020204" pitchFamily="34" charset="-122"/>
              </a:rPr>
              <a:t>早晨</a:t>
            </a:r>
            <a:r>
              <a:rPr sz="2000" spc="-15" noProof="1">
                <a:latin typeface="微软雅黑" panose="020B0503020204020204" pitchFamily="34" charset="-122"/>
                <a:ea typeface="微软雅黑" panose="020B0503020204020204" pitchFamily="34" charset="-122"/>
                <a:cs typeface="微软雅黑" panose="020B0503020204020204" pitchFamily="34" charset="-122"/>
              </a:rPr>
              <a:t>到</a:t>
            </a:r>
            <a:r>
              <a:rPr sz="2000" noProof="1">
                <a:latin typeface="微软雅黑" panose="020B0503020204020204" pitchFamily="34" charset="-122"/>
                <a:ea typeface="微软雅黑" panose="020B0503020204020204" pitchFamily="34" charset="-122"/>
                <a:cs typeface="微软雅黑" panose="020B0503020204020204" pitchFamily="34" charset="-122"/>
              </a:rPr>
              <a:t>黄昏</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由静</a:t>
            </a:r>
            <a:r>
              <a:rPr sz="2000" spc="-15" noProof="1">
                <a:latin typeface="微软雅黑" panose="020B0503020204020204" pitchFamily="34" charset="-122"/>
                <a:ea typeface="微软雅黑" panose="020B0503020204020204" pitchFamily="34" charset="-122"/>
                <a:cs typeface="微软雅黑" panose="020B0503020204020204" pitchFamily="34" charset="-122"/>
              </a:rPr>
              <a:t>景</a:t>
            </a:r>
            <a:r>
              <a:rPr sz="2000" noProof="1">
                <a:latin typeface="微软雅黑" panose="020B0503020204020204" pitchFamily="34" charset="-122"/>
                <a:ea typeface="微软雅黑" panose="020B0503020204020204" pitchFamily="34" charset="-122"/>
                <a:cs typeface="微软雅黑" panose="020B0503020204020204" pitchFamily="34" charset="-122"/>
              </a:rPr>
              <a:t>到动</a:t>
            </a:r>
            <a:r>
              <a:rPr sz="2000" spc="-15" noProof="1">
                <a:latin typeface="微软雅黑" panose="020B0503020204020204" pitchFamily="34" charset="-122"/>
                <a:ea typeface="微软雅黑" panose="020B0503020204020204" pitchFamily="34" charset="-122"/>
                <a:cs typeface="微软雅黑" panose="020B0503020204020204" pitchFamily="34" charset="-122"/>
              </a:rPr>
              <a:t>景</a:t>
            </a:r>
            <a:r>
              <a:rPr sz="2000" noProof="1">
                <a:latin typeface="微软雅黑" panose="020B0503020204020204" pitchFamily="34" charset="-122"/>
                <a:ea typeface="微软雅黑" panose="020B0503020204020204" pitchFamily="34" charset="-122"/>
                <a:cs typeface="微软雅黑" panose="020B0503020204020204" pitchFamily="34" charset="-122"/>
              </a:rPr>
              <a:t>，让  人心旌摇动。意象具有朦胧美，写景渲染离情。</a:t>
            </a:r>
          </a:p>
        </p:txBody>
      </p:sp>
      <p:sp>
        <p:nvSpPr>
          <p:cNvPr id="4" name="文本框 3"/>
          <p:cNvSpPr txBox="1"/>
          <p:nvPr/>
        </p:nvSpPr>
        <p:spPr>
          <a:xfrm>
            <a:off x="8862071" y="425871"/>
            <a:ext cx="1123373" cy="369332"/>
          </a:xfrm>
          <a:prstGeom prst="rect">
            <a:avLst/>
          </a:prstGeom>
          <a:solidFill>
            <a:schemeClr val="accent2"/>
          </a:solidFill>
        </p:spPr>
        <p:txBody>
          <a:bodyPr wrap="square" rtlCol="0">
            <a:spAutoFit/>
          </a:bodyPr>
          <a:lstStyle>
            <a:defPPr>
              <a:defRPr lang="zh-CN"/>
            </a:defPPr>
            <a:lvl1pPr>
              <a:defRPr kumimoji="1"/>
            </a:lvl1pPr>
          </a:lstStyle>
          <a:p>
            <a:r>
              <a:rPr lang="zh-CN" altLang="en-US" noProof="1" smtClean="0"/>
              <a:t>冯延巳</a:t>
            </a:r>
            <a:endParaRPr lang="zh-CN" altLang="en-US" dirty="0"/>
          </a:p>
        </p:txBody>
      </p:sp>
      <p:sp>
        <p:nvSpPr>
          <p:cNvPr id="5" name="文本框 4"/>
          <p:cNvSpPr txBox="1"/>
          <p:nvPr/>
        </p:nvSpPr>
        <p:spPr>
          <a:xfrm>
            <a:off x="10445213" y="72392"/>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smtClean="0"/>
              <a:t>鹊踏枝</a:t>
            </a:r>
            <a:r>
              <a:rPr lang="en-US" altLang="zh-CN" dirty="0" smtClean="0"/>
              <a:t>-</a:t>
            </a:r>
            <a:r>
              <a:rPr lang="zh-CN" altLang="en-US" dirty="0" smtClean="0"/>
              <a:t>庭院</a:t>
            </a:r>
            <a:endParaRPr lang="zh-CN" altLang="en-US" dirty="0"/>
          </a:p>
        </p:txBody>
      </p:sp>
      <p:cxnSp>
        <p:nvCxnSpPr>
          <p:cNvPr id="6" name="直线连接符 5"/>
          <p:cNvCxnSpPr>
            <a:stCxn id="4" idx="3"/>
          </p:cNvCxnSpPr>
          <p:nvPr/>
        </p:nvCxnSpPr>
        <p:spPr>
          <a:xfrm flipV="1">
            <a:off x="9985444" y="241669"/>
            <a:ext cx="459769" cy="368868"/>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0445213" y="501136"/>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鹊踏枝</a:t>
            </a:r>
            <a:r>
              <a:rPr lang="en-US" altLang="zh-CN" dirty="0"/>
              <a:t>-</a:t>
            </a:r>
            <a:r>
              <a:rPr lang="zh-CN" altLang="en-US" dirty="0"/>
              <a:t>秋入</a:t>
            </a:r>
          </a:p>
        </p:txBody>
      </p:sp>
      <p:cxnSp>
        <p:nvCxnSpPr>
          <p:cNvPr id="8" name="直线连接符 7"/>
          <p:cNvCxnSpPr>
            <a:endCxn id="4" idx="3"/>
          </p:cNvCxnSpPr>
          <p:nvPr/>
        </p:nvCxnSpPr>
        <p:spPr>
          <a:xfrm flipH="1" flipV="1">
            <a:off x="9985444" y="610537"/>
            <a:ext cx="459769" cy="59877"/>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3" y="929880"/>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鹊踏枝</a:t>
            </a:r>
            <a:r>
              <a:rPr lang="en-US" altLang="zh-CN" dirty="0"/>
              <a:t>-</a:t>
            </a:r>
            <a:r>
              <a:rPr lang="zh-CN" altLang="en-US" dirty="0"/>
              <a:t>谁道</a:t>
            </a:r>
          </a:p>
        </p:txBody>
      </p:sp>
      <p:cxnSp>
        <p:nvCxnSpPr>
          <p:cNvPr id="10" name="直线连接符 9"/>
          <p:cNvCxnSpPr>
            <a:stCxn id="9" idx="1"/>
            <a:endCxn id="4" idx="3"/>
          </p:cNvCxnSpPr>
          <p:nvPr/>
        </p:nvCxnSpPr>
        <p:spPr>
          <a:xfrm flipH="1" flipV="1">
            <a:off x="9985444" y="610537"/>
            <a:ext cx="459769" cy="504009"/>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0486156" y="1358624"/>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鹊踏枝</a:t>
            </a:r>
            <a:r>
              <a:rPr lang="en-US" altLang="zh-CN" dirty="0"/>
              <a:t>-</a:t>
            </a:r>
            <a:r>
              <a:rPr lang="zh-CN" altLang="en-US" dirty="0" smtClean="0"/>
              <a:t>六曲</a:t>
            </a:r>
            <a:endParaRPr lang="zh-CN" altLang="en-US" dirty="0"/>
          </a:p>
        </p:txBody>
      </p:sp>
      <p:cxnSp>
        <p:nvCxnSpPr>
          <p:cNvPr id="14" name="直线连接符 13"/>
          <p:cNvCxnSpPr>
            <a:stCxn id="13" idx="1"/>
            <a:endCxn id="4" idx="3"/>
          </p:cNvCxnSpPr>
          <p:nvPr/>
        </p:nvCxnSpPr>
        <p:spPr>
          <a:xfrm flipH="1" flipV="1">
            <a:off x="9985444" y="610537"/>
            <a:ext cx="500712" cy="932753"/>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8532" y="57004"/>
            <a:ext cx="877579" cy="369332"/>
          </a:xfrm>
          <a:prstGeom prst="rect">
            <a:avLst/>
          </a:prstGeom>
          <a:noFill/>
        </p:spPr>
        <p:txBody>
          <a:bodyPr wrap="square" rtlCol="0">
            <a:spAutoFit/>
          </a:bodyPr>
          <a:lstStyle/>
          <a:p>
            <a:r>
              <a:rPr kumimoji="1" lang="en-US" altLang="zh-CN" smtClean="0">
                <a:solidFill>
                  <a:schemeClr val="bg1">
                    <a:lumMod val="85000"/>
                  </a:schemeClr>
                </a:solidFill>
              </a:rPr>
              <a:t>2.18.1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218655" y="412513"/>
            <a:ext cx="5591175" cy="430887"/>
          </a:xfrm>
          <a:prstGeom prst="rect">
            <a:avLst/>
          </a:prstGeom>
        </p:spPr>
        <p:txBody>
          <a:bodyPr lIns="0" tIns="0" rIns="0" bIns="0">
            <a:spAutoFit/>
          </a:bodyPr>
          <a:lstStyle/>
          <a:p>
            <a:pPr fontAlgn="auto"/>
            <a:r>
              <a:rPr sz="2800" noProof="1">
                <a:latin typeface="黑体" panose="02010609060101010101" pitchFamily="49" charset="-122"/>
                <a:ea typeface="黑体" panose="02010609060101010101" pitchFamily="49" charset="-122"/>
              </a:rPr>
              <a:t>第一章 </a:t>
            </a:r>
            <a:r>
              <a:rPr lang="zh-CN" altLang="en-US" sz="2800" noProof="1">
                <a:latin typeface="黑体" panose="02010609060101010101" pitchFamily="49" charset="-122"/>
                <a:ea typeface="黑体" panose="02010609060101010101" pitchFamily="49" charset="-122"/>
                <a:sym typeface="+mn-ea"/>
              </a:rPr>
              <a:t>词名释例</a:t>
            </a:r>
          </a:p>
        </p:txBody>
      </p:sp>
      <p:sp>
        <p:nvSpPr>
          <p:cNvPr id="7" name="object 2"/>
          <p:cNvSpPr txBox="1"/>
          <p:nvPr/>
        </p:nvSpPr>
        <p:spPr>
          <a:xfrm>
            <a:off x="990174" y="1330007"/>
            <a:ext cx="1333500" cy="392112"/>
          </a:xfrm>
          <a:prstGeom prst="rect">
            <a:avLst/>
          </a:prstGeom>
        </p:spPr>
        <p:txBody>
          <a:bodyPr lIns="0" tIns="0" rIns="0" bIns="0">
            <a:spAutoFit/>
          </a:bodyPr>
          <a:lstStyle/>
          <a:p>
            <a:pPr marL="12700" fontAlgn="auto"/>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一、</a:t>
            </a:r>
            <a:r>
              <a:rPr sz="2400" spc="-114"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 </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曲子</a:t>
            </a:r>
          </a:p>
        </p:txBody>
      </p:sp>
      <p:sp>
        <p:nvSpPr>
          <p:cNvPr id="8" name="object 3"/>
          <p:cNvSpPr txBox="1"/>
          <p:nvPr/>
        </p:nvSpPr>
        <p:spPr>
          <a:xfrm>
            <a:off x="491319" y="2192646"/>
            <a:ext cx="11286699" cy="1846659"/>
          </a:xfrm>
          <a:prstGeom prst="rect">
            <a:avLst/>
          </a:prstGeom>
        </p:spPr>
        <p:txBody>
          <a:bodyPr wrap="square" lIns="0" tIns="0" rIns="0" bIns="0">
            <a:spAutoFit/>
          </a:bodyPr>
          <a:lstStyle/>
          <a:p>
            <a:pPr marL="644525" fontAlgn="auto">
              <a:lnSpc>
                <a:spcPct val="150000"/>
              </a:lnSpc>
            </a:pPr>
            <a:r>
              <a:rPr lang="en-US" sz="2000" noProof="1" smtClean="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noProof="1" smtClean="0">
                <a:latin typeface="微软雅黑" panose="020B0503020204020204" pitchFamily="34" charset="-122"/>
                <a:ea typeface="微软雅黑" panose="020B0503020204020204" pitchFamily="34" charset="-122"/>
                <a:cs typeface="微软雅黑" panose="020B0503020204020204" pitchFamily="34" charset="-122"/>
              </a:rPr>
              <a:t>、定义：</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又名</a:t>
            </a: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曲子词</a:t>
            </a:r>
            <a:r>
              <a:rPr sz="2000" noProof="1">
                <a:latin typeface="微软雅黑" panose="020B0503020204020204" pitchFamily="34" charset="-122"/>
                <a:ea typeface="微软雅黑" panose="020B0503020204020204" pitchFamily="34" charset="-122"/>
                <a:cs typeface="微软雅黑" panose="020B0503020204020204" pitchFamily="34" charset="-122"/>
              </a:rPr>
              <a:t>，就是有歌谱的歌词，是配合</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隋唐以来新兴的燕乐</a:t>
            </a:r>
            <a:r>
              <a:rPr sz="2000" noProof="1">
                <a:latin typeface="微软雅黑" panose="020B0503020204020204" pitchFamily="34" charset="-122"/>
                <a:ea typeface="微软雅黑" panose="020B0503020204020204" pitchFamily="34" charset="-122"/>
                <a:cs typeface="微软雅黑" panose="020B0503020204020204" pitchFamily="34" charset="-122"/>
              </a:rPr>
              <a:t>用以歌唱的新体诗</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a:t>
            </a:r>
            <a:endParaRPr lang="en-US" sz="2000" noProof="1" smtClean="0">
              <a:latin typeface="微软雅黑" panose="020B0503020204020204" pitchFamily="34" charset="-122"/>
              <a:ea typeface="微软雅黑" panose="020B0503020204020204" pitchFamily="34" charset="-122"/>
              <a:cs typeface="微软雅黑" panose="020B0503020204020204" pitchFamily="34" charset="-122"/>
            </a:endParaRPr>
          </a:p>
          <a:p>
            <a:pPr marL="644525" fontAlgn="auto">
              <a:lnSpc>
                <a:spcPct val="150000"/>
              </a:lnSpc>
            </a:pPr>
            <a:endParaRPr sz="2000"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20"/>
              </a:spcBef>
            </a:pPr>
            <a:r>
              <a:rPr sz="2000" noProof="1">
                <a:latin typeface="微软雅黑" panose="020B0503020204020204" pitchFamily="34" charset="-122"/>
                <a:ea typeface="微软雅黑" panose="020B0503020204020204" pitchFamily="34" charset="-122"/>
                <a:cs typeface="微软雅黑" panose="020B0503020204020204" pitchFamily="34" charset="-122"/>
              </a:rPr>
              <a:t>   </a:t>
            </a:r>
            <a:r>
              <a:rPr lang="en-US" sz="2000" noProof="1" smtClean="0">
                <a:latin typeface="微软雅黑" panose="020B0503020204020204" pitchFamily="34" charset="-122"/>
                <a:ea typeface="微软雅黑" panose="020B0503020204020204" pitchFamily="34" charset="-122"/>
                <a:cs typeface="微软雅黑" panose="020B0503020204020204" pitchFamily="34" charset="-122"/>
              </a:rPr>
              <a:t>    </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 </a:t>
            </a:r>
            <a:r>
              <a:rPr lang="en-US" sz="2000" noProof="1" smtClean="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000" noProof="1" smtClean="0">
                <a:latin typeface="微软雅黑" panose="020B0503020204020204" pitchFamily="34" charset="-122"/>
                <a:ea typeface="微软雅黑" panose="020B0503020204020204" pitchFamily="34" charset="-122"/>
                <a:cs typeface="微软雅黑" panose="020B0503020204020204" pitchFamily="34" charset="-122"/>
              </a:rPr>
              <a:t>、发展：</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从盛</a:t>
            </a:r>
            <a:r>
              <a:rPr sz="2000" noProof="1">
                <a:latin typeface="微软雅黑" panose="020B0503020204020204" pitchFamily="34" charset="-122"/>
                <a:ea typeface="微软雅黑" panose="020B0503020204020204" pitchFamily="34" charset="-122"/>
                <a:cs typeface="微软雅黑" panose="020B0503020204020204" pitchFamily="34" charset="-122"/>
              </a:rPr>
              <a:t>、中唐开始，一直称呼“词”为“曲子”，北宋最早的一部词话也叫做</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时贤本事曲子集</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a:t>
            </a:r>
          </a:p>
        </p:txBody>
      </p:sp>
      <p:pic>
        <p:nvPicPr>
          <p:cNvPr id="1026" name="Picture 2" descr="http://wenwen.soso.com/p/20100725/20100725232017-198320494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7126" y="4039305"/>
            <a:ext cx="2338621" cy="2684737"/>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p:cNvSpPr txBox="1"/>
          <p:nvPr/>
        </p:nvSpPr>
        <p:spPr>
          <a:xfrm>
            <a:off x="9361943" y="396536"/>
            <a:ext cx="1123373" cy="369332"/>
          </a:xfrm>
          <a:prstGeom prst="rect">
            <a:avLst/>
          </a:prstGeom>
          <a:solidFill>
            <a:schemeClr val="accent2"/>
          </a:solidFill>
        </p:spPr>
        <p:txBody>
          <a:bodyPr wrap="square" rtlCol="0">
            <a:spAutoFit/>
          </a:bodyPr>
          <a:lstStyle/>
          <a:p>
            <a:r>
              <a:rPr kumimoji="1" lang="zh-CN" altLang="en-US" dirty="0" smtClean="0"/>
              <a:t>词名释例</a:t>
            </a:r>
            <a:endParaRPr kumimoji="1" lang="zh-CN" altLang="en-US" dirty="0"/>
          </a:p>
        </p:txBody>
      </p:sp>
      <p:sp>
        <p:nvSpPr>
          <p:cNvPr id="11" name="文本框 10"/>
          <p:cNvSpPr txBox="1"/>
          <p:nvPr/>
        </p:nvSpPr>
        <p:spPr>
          <a:xfrm>
            <a:off x="10945085" y="110558"/>
            <a:ext cx="1080662" cy="335419"/>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曲子</a:t>
            </a:r>
          </a:p>
        </p:txBody>
      </p:sp>
      <p:sp>
        <p:nvSpPr>
          <p:cNvPr id="12" name="文本框 11"/>
          <p:cNvSpPr txBox="1"/>
          <p:nvPr/>
        </p:nvSpPr>
        <p:spPr>
          <a:xfrm>
            <a:off x="10945085" y="581668"/>
            <a:ext cx="1080662" cy="338554"/>
          </a:xfrm>
          <a:prstGeom prst="rect">
            <a:avLst/>
          </a:prstGeom>
          <a:solidFill>
            <a:schemeClr val="accent2"/>
          </a:solidFill>
        </p:spPr>
        <p:txBody>
          <a:bodyPr wrap="square" rtlCol="0">
            <a:spAutoFit/>
          </a:bodyPr>
          <a:lstStyle/>
          <a:p>
            <a:r>
              <a:rPr kumimoji="1" lang="zh-CN" altLang="en-US" sz="1600" smtClean="0"/>
              <a:t>长短句</a:t>
            </a:r>
            <a:endParaRPr kumimoji="1" lang="zh-CN" altLang="en-US" sz="1600" dirty="0"/>
          </a:p>
        </p:txBody>
      </p:sp>
      <p:cxnSp>
        <p:nvCxnSpPr>
          <p:cNvPr id="14" name="直线连接符 13"/>
          <p:cNvCxnSpPr>
            <a:stCxn id="9" idx="3"/>
            <a:endCxn id="11" idx="1"/>
          </p:cNvCxnSpPr>
          <p:nvPr/>
        </p:nvCxnSpPr>
        <p:spPr>
          <a:xfrm flipV="1">
            <a:off x="10485316" y="278268"/>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线连接符 14"/>
          <p:cNvCxnSpPr>
            <a:stCxn id="9" idx="3"/>
            <a:endCxn id="12" idx="1"/>
          </p:cNvCxnSpPr>
          <p:nvPr/>
        </p:nvCxnSpPr>
        <p:spPr>
          <a:xfrm>
            <a:off x="10485316" y="581202"/>
            <a:ext cx="459769" cy="169743"/>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0945085" y="1086610"/>
            <a:ext cx="1080662" cy="338554"/>
          </a:xfrm>
          <a:prstGeom prst="rect">
            <a:avLst/>
          </a:prstGeom>
          <a:solidFill>
            <a:schemeClr val="accent2"/>
          </a:solidFill>
        </p:spPr>
        <p:txBody>
          <a:bodyPr wrap="square" rtlCol="0">
            <a:spAutoFit/>
          </a:bodyPr>
          <a:lstStyle/>
          <a:p>
            <a:r>
              <a:rPr kumimoji="1" lang="zh-CN" altLang="en-US" sz="1600" dirty="0" smtClean="0"/>
              <a:t>诗馀</a:t>
            </a:r>
            <a:endParaRPr kumimoji="1" lang="zh-CN" altLang="en-US" sz="1600" dirty="0"/>
          </a:p>
        </p:txBody>
      </p:sp>
      <p:sp>
        <p:nvSpPr>
          <p:cNvPr id="17" name="文本框 16"/>
          <p:cNvSpPr txBox="1"/>
          <p:nvPr/>
        </p:nvSpPr>
        <p:spPr>
          <a:xfrm>
            <a:off x="10945085" y="1554989"/>
            <a:ext cx="1080662" cy="338554"/>
          </a:xfrm>
          <a:prstGeom prst="rect">
            <a:avLst/>
          </a:prstGeom>
          <a:solidFill>
            <a:schemeClr val="accent2"/>
          </a:solidFill>
        </p:spPr>
        <p:txBody>
          <a:bodyPr wrap="square" rtlCol="0">
            <a:spAutoFit/>
          </a:bodyPr>
          <a:lstStyle/>
          <a:p>
            <a:r>
              <a:rPr kumimoji="1" lang="zh-CN" altLang="en-US" sz="1600" dirty="0" smtClean="0"/>
              <a:t>倚声</a:t>
            </a:r>
            <a:endParaRPr kumimoji="1" lang="zh-CN" altLang="en-US" sz="1600" dirty="0"/>
          </a:p>
        </p:txBody>
      </p:sp>
      <p:cxnSp>
        <p:nvCxnSpPr>
          <p:cNvPr id="202" name="直线连接符 201"/>
          <p:cNvCxnSpPr>
            <a:stCxn id="9" idx="3"/>
            <a:endCxn id="16" idx="1"/>
          </p:cNvCxnSpPr>
          <p:nvPr/>
        </p:nvCxnSpPr>
        <p:spPr>
          <a:xfrm>
            <a:off x="10485316" y="581202"/>
            <a:ext cx="459769" cy="674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 name="直线连接符 204"/>
          <p:cNvCxnSpPr>
            <a:stCxn id="9" idx="3"/>
            <a:endCxn id="17" idx="1"/>
          </p:cNvCxnSpPr>
          <p:nvPr/>
        </p:nvCxnSpPr>
        <p:spPr>
          <a:xfrm>
            <a:off x="10485316" y="581202"/>
            <a:ext cx="459769" cy="1143064"/>
          </a:xfrm>
          <a:prstGeom prst="line">
            <a:avLst/>
          </a:prstGeom>
        </p:spPr>
        <p:style>
          <a:lnRef idx="1">
            <a:schemeClr val="accent1"/>
          </a:lnRef>
          <a:fillRef idx="0">
            <a:schemeClr val="accent1"/>
          </a:fillRef>
          <a:effectRef idx="0">
            <a:schemeClr val="accent1"/>
          </a:effectRef>
          <a:fontRef idx="minor">
            <a:schemeClr val="tx1"/>
          </a:fontRef>
        </p:style>
      </p:cxnSp>
      <p:sp>
        <p:nvSpPr>
          <p:cNvPr id="1170" name="文本框 1169"/>
          <p:cNvSpPr txBox="1"/>
          <p:nvPr/>
        </p:nvSpPr>
        <p:spPr>
          <a:xfrm>
            <a:off x="0" y="15981"/>
            <a:ext cx="752430" cy="369332"/>
          </a:xfrm>
          <a:prstGeom prst="rect">
            <a:avLst/>
          </a:prstGeom>
          <a:noFill/>
        </p:spPr>
        <p:txBody>
          <a:bodyPr wrap="square" rtlCol="0">
            <a:spAutoFit/>
          </a:bodyPr>
          <a:lstStyle/>
          <a:p>
            <a:r>
              <a:rPr kumimoji="1" lang="en-US" altLang="zh-CN" smtClean="0">
                <a:solidFill>
                  <a:schemeClr val="bg1">
                    <a:lumMod val="85000"/>
                  </a:schemeClr>
                </a:solidFill>
              </a:rPr>
              <a:t>1.1.1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6875" y="352781"/>
            <a:ext cx="10712450" cy="4524315"/>
          </a:xfrm>
          <a:prstGeom prst="rect">
            <a:avLst/>
          </a:prstGeom>
        </p:spPr>
        <p:txBody>
          <a:bodyPr lIns="0" tIns="0" rIns="0" bIns="0">
            <a:spAutoFit/>
          </a:bodyPr>
          <a:lstStyle>
            <a:lvl1pPr marL="1270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eaLnBrk="1" hangingPunct="1">
              <a:lnSpc>
                <a:spcPct val="150000"/>
              </a:lnSpc>
              <a:defRPr/>
            </a:pPr>
            <a:r>
              <a:rPr lang="en-US" altLang="zh-CN" sz="2400" b="1" noProof="1" smtClean="0">
                <a:latin typeface="微软雅黑" panose="020B0503020204020204" pitchFamily="34" charset="-122"/>
                <a:ea typeface="微软雅黑" panose="020B0503020204020204" pitchFamily="34" charset="-122"/>
              </a:rPr>
              <a:t>      </a:t>
            </a:r>
            <a:r>
              <a:rPr lang="zh-CN" sz="2800" noProof="1">
                <a:latin typeface="黑体" panose="02010609060101010101" pitchFamily="49" charset="-122"/>
                <a:ea typeface="黑体" panose="02010609060101010101" pitchFamily="49" charset="-122"/>
              </a:rPr>
              <a:t>十八、冯延</a:t>
            </a:r>
            <a:r>
              <a:rPr lang="zh-CN" sz="2800" noProof="1" smtClean="0">
                <a:latin typeface="黑体" panose="02010609060101010101" pitchFamily="49" charset="-122"/>
                <a:ea typeface="黑体" panose="02010609060101010101" pitchFamily="49" charset="-122"/>
              </a:rPr>
              <a:t>巳</a:t>
            </a:r>
            <a:r>
              <a:rPr lang="en-US" altLang="zh-CN" sz="2800" noProof="1">
                <a:latin typeface="黑体" panose="02010609060101010101" pitchFamily="49" charset="-122"/>
                <a:ea typeface="黑体" panose="02010609060101010101" pitchFamily="49" charset="-122"/>
              </a:rPr>
              <a:t>sì</a:t>
            </a:r>
            <a:endParaRPr lang="zh-CN" sz="2800" noProof="1">
              <a:latin typeface="黑体" panose="02010609060101010101" pitchFamily="49" charset="-122"/>
              <a:ea typeface="黑体" panose="02010609060101010101" pitchFamily="49" charset="-122"/>
            </a:endParaRPr>
          </a:p>
          <a:p>
            <a:pPr algn="ctr" eaLnBrk="1" hangingPunct="1">
              <a:lnSpc>
                <a:spcPct val="150000"/>
              </a:lnSpc>
              <a:spcBef>
                <a:spcPts val="25"/>
              </a:spcBef>
            </a:pPr>
            <a:r>
              <a:rPr lang="zh-CN" sz="2000" noProof="1">
                <a:latin typeface="微软雅黑" panose="020B0503020204020204" pitchFamily="34" charset="-122"/>
                <a:ea typeface="微软雅黑" panose="020B0503020204020204" pitchFamily="34" charset="-122"/>
              </a:rPr>
              <a:t>鹊踏枝</a:t>
            </a:r>
            <a:r>
              <a:rPr lang="zh-CN" altLang="zh-CN" sz="2000" noProof="1">
                <a:latin typeface="微软雅黑" panose="020B0503020204020204" pitchFamily="34" charset="-122"/>
                <a:ea typeface="微软雅黑" panose="020B0503020204020204" pitchFamily="34" charset="-122"/>
              </a:rPr>
              <a:t>·</a:t>
            </a:r>
            <a:r>
              <a:rPr lang="zh-CN" sz="2000" noProof="1">
                <a:latin typeface="微软雅黑" panose="020B0503020204020204" pitchFamily="34" charset="-122"/>
                <a:ea typeface="微软雅黑" panose="020B0503020204020204" pitchFamily="34" charset="-122"/>
              </a:rPr>
              <a:t>秋入蛮蕉风半裂</a:t>
            </a:r>
          </a:p>
          <a:p>
            <a:pPr algn="ctr" eaLnBrk="1" hangingPunct="1">
              <a:lnSpc>
                <a:spcPct val="150000"/>
              </a:lnSpc>
              <a:spcBef>
                <a:spcPts val="25"/>
              </a:spcBef>
            </a:pPr>
            <a:r>
              <a:rPr lang="zh-CN" sz="2000" noProof="1">
                <a:latin typeface="微软雅黑" panose="020B0503020204020204" pitchFamily="34" charset="-122"/>
                <a:ea typeface="微软雅黑" panose="020B0503020204020204" pitchFamily="34" charset="-122"/>
              </a:rPr>
              <a:t>秋入蛮蕉风半裂，狼籍池塘，雨打疏荷折。绕砌蛬声芳草歇，愁肠学尽丁香结。</a:t>
            </a:r>
          </a:p>
          <a:p>
            <a:pPr algn="ctr" eaLnBrk="1" hangingPunct="1">
              <a:lnSpc>
                <a:spcPct val="150000"/>
              </a:lnSpc>
              <a:spcBef>
                <a:spcPts val="25"/>
              </a:spcBef>
            </a:pPr>
            <a:r>
              <a:rPr lang="zh-CN" sz="2000" noProof="1">
                <a:latin typeface="微软雅黑" panose="020B0503020204020204" pitchFamily="34" charset="-122"/>
                <a:ea typeface="微软雅黑" panose="020B0503020204020204" pitchFamily="34" charset="-122"/>
              </a:rPr>
              <a:t>回首西南看晚月，孤雁来时，塞管声呜咽。历历前欢无处说，关山何日休离别。</a:t>
            </a:r>
          </a:p>
          <a:p>
            <a:pPr algn="just" eaLnBrk="1" hangingPunct="1">
              <a:lnSpc>
                <a:spcPct val="150000"/>
              </a:lnSpc>
            </a:pPr>
            <a:endParaRPr lang="zh-CN" altLang="zh-CN" sz="2400" noProof="1">
              <a:solidFill>
                <a:srgbClr val="C00000"/>
              </a:solidFill>
              <a:latin typeface="微软雅黑" panose="020B0503020204020204" pitchFamily="34" charset="-122"/>
              <a:ea typeface="微软雅黑" panose="020B0503020204020204" pitchFamily="34" charset="-122"/>
              <a:sym typeface="+mn-ea"/>
            </a:endParaRPr>
          </a:p>
          <a:p>
            <a:pPr algn="just" eaLnBrk="1" hangingPunct="1">
              <a:lnSpc>
                <a:spcPct val="150000"/>
              </a:lnSpc>
            </a:pPr>
            <a:r>
              <a:rPr lang="zh-CN" sz="2000" noProof="1" smtClean="0">
                <a:solidFill>
                  <a:srgbClr val="C00000"/>
                </a:solidFill>
                <a:latin typeface="微软雅黑" panose="020B0503020204020204" pitchFamily="34" charset="-122"/>
                <a:ea typeface="微软雅黑" panose="020B0503020204020204" pitchFamily="34" charset="-122"/>
                <a:sym typeface="+mn-ea"/>
              </a:rPr>
              <a:t>意象</a:t>
            </a:r>
            <a:r>
              <a:rPr lang="zh-CN" sz="2000" noProof="1">
                <a:solidFill>
                  <a:srgbClr val="C00000"/>
                </a:solidFill>
                <a:latin typeface="微软雅黑" panose="020B0503020204020204" pitchFamily="34" charset="-122"/>
                <a:ea typeface="微软雅黑" panose="020B0503020204020204" pitchFamily="34" charset="-122"/>
                <a:sym typeface="+mn-ea"/>
              </a:rPr>
              <a:t>特点：</a:t>
            </a:r>
            <a:r>
              <a:rPr lang="zh-CN" sz="2000" noProof="1">
                <a:latin typeface="微软雅黑" panose="020B0503020204020204" pitchFamily="34" charset="-122"/>
                <a:ea typeface="微软雅黑" panose="020B0503020204020204" pitchFamily="34" charset="-122"/>
                <a:sym typeface="+mn-ea"/>
              </a:rPr>
              <a:t>冯延巳的心绪凌乱往往借意象之凌乱来表现。这首词写韶光已逝、欢期难再的愁苦心情，意象密集跳跃。上阕写景，蛮蕉、池塘、疏荷、  蛩声、丁香纷至沓来，让人目不暇接；下阕意象更具跳跃性，将时间和空间随着作者思绪的变化而变化，完全超越了一般性的时空限制。</a:t>
            </a:r>
            <a:endParaRPr lang="zh-CN" sz="2000" noProof="1">
              <a:latin typeface="微软雅黑" panose="020B0503020204020204" pitchFamily="34" charset="-122"/>
              <a:ea typeface="微软雅黑" panose="020B0503020204020204" pitchFamily="34" charset="-122"/>
            </a:endParaRPr>
          </a:p>
          <a:p>
            <a:pPr eaLnBrk="1" hangingPunct="1">
              <a:lnSpc>
                <a:spcPct val="150000"/>
              </a:lnSpc>
              <a:spcBef>
                <a:spcPts val="25"/>
              </a:spcBef>
            </a:pPr>
            <a:endParaRPr lang="zh-CN" sz="2400" noProof="1">
              <a:latin typeface="微软雅黑" panose="020B0503020204020204" pitchFamily="34" charset="-122"/>
              <a:ea typeface="微软雅黑" panose="020B0503020204020204" pitchFamily="34" charset="-122"/>
            </a:endParaRPr>
          </a:p>
        </p:txBody>
      </p:sp>
      <p:sp>
        <p:nvSpPr>
          <p:cNvPr id="3" name="文本框 2"/>
          <p:cNvSpPr txBox="1"/>
          <p:nvPr/>
        </p:nvSpPr>
        <p:spPr>
          <a:xfrm>
            <a:off x="8862071" y="425871"/>
            <a:ext cx="1123373" cy="369332"/>
          </a:xfrm>
          <a:prstGeom prst="rect">
            <a:avLst/>
          </a:prstGeom>
          <a:solidFill>
            <a:schemeClr val="accent2"/>
          </a:solidFill>
        </p:spPr>
        <p:txBody>
          <a:bodyPr wrap="square" rtlCol="0">
            <a:spAutoFit/>
          </a:bodyPr>
          <a:lstStyle>
            <a:defPPr>
              <a:defRPr lang="zh-CN"/>
            </a:defPPr>
            <a:lvl1pPr>
              <a:defRPr kumimoji="1"/>
            </a:lvl1pPr>
          </a:lstStyle>
          <a:p>
            <a:r>
              <a:rPr lang="zh-CN" altLang="en-US" noProof="1" smtClean="0"/>
              <a:t>冯延巳</a:t>
            </a:r>
            <a:endParaRPr lang="zh-CN" altLang="en-US" dirty="0"/>
          </a:p>
        </p:txBody>
      </p:sp>
      <p:sp>
        <p:nvSpPr>
          <p:cNvPr id="4" name="文本框 3"/>
          <p:cNvSpPr txBox="1"/>
          <p:nvPr/>
        </p:nvSpPr>
        <p:spPr>
          <a:xfrm>
            <a:off x="10445213" y="72392"/>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鹊踏枝</a:t>
            </a:r>
            <a:r>
              <a:rPr lang="en-US" altLang="zh-CN" dirty="0"/>
              <a:t>-</a:t>
            </a:r>
            <a:r>
              <a:rPr lang="zh-CN" altLang="en-US" dirty="0"/>
              <a:t>庭院</a:t>
            </a:r>
          </a:p>
        </p:txBody>
      </p:sp>
      <p:cxnSp>
        <p:nvCxnSpPr>
          <p:cNvPr id="5" name="直线连接符 4"/>
          <p:cNvCxnSpPr>
            <a:stCxn id="5" idx="3"/>
          </p:cNvCxnSpPr>
          <p:nvPr/>
        </p:nvCxnSpPr>
        <p:spPr>
          <a:xfrm flipV="1">
            <a:off x="9985444" y="241669"/>
            <a:ext cx="459769" cy="368868"/>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445213" y="501136"/>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鹊踏枝</a:t>
            </a:r>
            <a:r>
              <a:rPr lang="en-US" altLang="zh-CN" dirty="0"/>
              <a:t>-</a:t>
            </a:r>
            <a:r>
              <a:rPr lang="zh-CN" altLang="en-US" dirty="0"/>
              <a:t>秋入</a:t>
            </a:r>
          </a:p>
        </p:txBody>
      </p:sp>
      <p:cxnSp>
        <p:nvCxnSpPr>
          <p:cNvPr id="7" name="直线连接符 6"/>
          <p:cNvCxnSpPr>
            <a:endCxn id="5" idx="3"/>
          </p:cNvCxnSpPr>
          <p:nvPr/>
        </p:nvCxnSpPr>
        <p:spPr>
          <a:xfrm flipH="1" flipV="1">
            <a:off x="9985444" y="610537"/>
            <a:ext cx="459769" cy="59877"/>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445213" y="929880"/>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鹊踏枝</a:t>
            </a:r>
            <a:r>
              <a:rPr lang="en-US" altLang="zh-CN" dirty="0"/>
              <a:t>-</a:t>
            </a:r>
            <a:r>
              <a:rPr lang="zh-CN" altLang="en-US" dirty="0"/>
              <a:t>谁道</a:t>
            </a:r>
          </a:p>
        </p:txBody>
      </p:sp>
      <p:cxnSp>
        <p:nvCxnSpPr>
          <p:cNvPr id="9" name="直线连接符 8"/>
          <p:cNvCxnSpPr>
            <a:stCxn id="10" idx="1"/>
            <a:endCxn id="5" idx="3"/>
          </p:cNvCxnSpPr>
          <p:nvPr/>
        </p:nvCxnSpPr>
        <p:spPr>
          <a:xfrm flipH="1" flipV="1">
            <a:off x="9985444" y="610537"/>
            <a:ext cx="459769" cy="504009"/>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0486156" y="1358624"/>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鹊踏枝</a:t>
            </a:r>
            <a:r>
              <a:rPr lang="en-US" altLang="zh-CN" dirty="0"/>
              <a:t>-</a:t>
            </a:r>
            <a:r>
              <a:rPr lang="zh-CN" altLang="en-US" dirty="0" smtClean="0"/>
              <a:t>六曲</a:t>
            </a:r>
            <a:endParaRPr lang="zh-CN" altLang="en-US" dirty="0"/>
          </a:p>
        </p:txBody>
      </p:sp>
      <p:cxnSp>
        <p:nvCxnSpPr>
          <p:cNvPr id="11" name="直线连接符 10"/>
          <p:cNvCxnSpPr>
            <a:endCxn id="5" idx="3"/>
          </p:cNvCxnSpPr>
          <p:nvPr/>
        </p:nvCxnSpPr>
        <p:spPr>
          <a:xfrm flipH="1" flipV="1">
            <a:off x="9985444" y="610537"/>
            <a:ext cx="500712" cy="932753"/>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8532" y="57004"/>
            <a:ext cx="877579" cy="369332"/>
          </a:xfrm>
          <a:prstGeom prst="rect">
            <a:avLst/>
          </a:prstGeom>
          <a:noFill/>
        </p:spPr>
        <p:txBody>
          <a:bodyPr wrap="square" rtlCol="0">
            <a:spAutoFit/>
          </a:bodyPr>
          <a:lstStyle/>
          <a:p>
            <a:r>
              <a:rPr kumimoji="1" lang="en-US" altLang="zh-CN" dirty="0" smtClean="0">
                <a:solidFill>
                  <a:schemeClr val="bg1">
                    <a:lumMod val="85000"/>
                  </a:schemeClr>
                </a:solidFill>
              </a:rPr>
              <a:t>2.18.2</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6427" y="1209257"/>
            <a:ext cx="10712450" cy="4016484"/>
          </a:xfrm>
          <a:prstGeom prst="rect">
            <a:avLst/>
          </a:prstGeom>
        </p:spPr>
        <p:txBody>
          <a:bodyPr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十八、</a:t>
            </a:r>
            <a:r>
              <a:rPr sz="2800" noProof="1" smtClean="0">
                <a:latin typeface="黑体" panose="02010609060101010101" pitchFamily="49" charset="-122"/>
                <a:ea typeface="黑体" panose="02010609060101010101" pitchFamily="49" charset="-122"/>
              </a:rPr>
              <a:t>冯延巳</a:t>
            </a:r>
            <a:r>
              <a:rPr lang="en-US" altLang="zh-CN" sz="2800" noProof="1">
                <a:latin typeface="黑体" panose="02010609060101010101" pitchFamily="49" charset="-122"/>
                <a:ea typeface="黑体" panose="02010609060101010101" pitchFamily="49" charset="-122"/>
              </a:rPr>
              <a:t>sì</a:t>
            </a:r>
            <a:endParaRPr sz="2800" noProof="1">
              <a:latin typeface="黑体" panose="02010609060101010101" pitchFamily="49" charset="-122"/>
              <a:ea typeface="黑体" panose="02010609060101010101" pitchFamily="49" charset="-122"/>
            </a:endParaRPr>
          </a:p>
          <a:p>
            <a:pPr algn="ctr" fontAlgn="auto">
              <a:lnSpc>
                <a:spcPct val="150000"/>
              </a:lnSpc>
              <a:spcBef>
                <a:spcPts val="25"/>
              </a:spcBef>
              <a:defRPr/>
            </a:pPr>
            <a:r>
              <a:rPr lang="zh-CN" altLang="en-US" noProof="1">
                <a:latin typeface="微软雅黑" panose="020B0503020204020204" pitchFamily="34" charset="-122"/>
                <a:ea typeface="微软雅黑" panose="020B0503020204020204" pitchFamily="34" charset="-122"/>
                <a:cs typeface="+mn-ea"/>
                <a:sym typeface="+mn-ea"/>
              </a:rPr>
              <a:t>鹊踏枝</a:t>
            </a:r>
            <a:endParaRPr lang="zh-CN" altLang="en-US" noProof="1">
              <a:latin typeface="微软雅黑" panose="020B0503020204020204" pitchFamily="34" charset="-122"/>
              <a:ea typeface="微软雅黑" panose="020B0503020204020204" pitchFamily="34" charset="-122"/>
              <a:sym typeface="+mn-ea"/>
            </a:endParaRPr>
          </a:p>
          <a:p>
            <a:pPr fontAlgn="auto">
              <a:lnSpc>
                <a:spcPct val="150000"/>
              </a:lnSpc>
              <a:spcBef>
                <a:spcPts val="25"/>
              </a:spcBef>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sym typeface="+mn-ea"/>
              </a:rPr>
              <a:t>           </a:t>
            </a:r>
            <a:r>
              <a:rPr sz="2000" noProof="1" smtClean="0">
                <a:latin typeface="微软雅黑" panose="020B0503020204020204" pitchFamily="34" charset="-122"/>
                <a:ea typeface="微软雅黑" panose="020B0503020204020204" pitchFamily="34" charset="-122"/>
                <a:cs typeface="宋体" panose="02010600030101010101" pitchFamily="2" charset="-122"/>
                <a:sym typeface="+mn-ea"/>
              </a:rPr>
              <a:t>谁道闲情抛掷久</a:t>
            </a:r>
            <a:r>
              <a:rPr sz="2000" noProof="1">
                <a:latin typeface="微软雅黑" panose="020B0503020204020204" pitchFamily="34" charset="-122"/>
                <a:ea typeface="微软雅黑" panose="020B0503020204020204" pitchFamily="34" charset="-122"/>
                <a:cs typeface="宋体" panose="02010600030101010101" pitchFamily="2" charset="-122"/>
                <a:sym typeface="+mn-ea"/>
              </a:rPr>
              <a:t>？每到春来，惆怅还依旧。日日花前常病酒，不辞镜里朱颜瘦。  河畔青芜堤上柳，为问新愁，何事年年有？独立小桥风满袖，平林新月人归</a:t>
            </a:r>
            <a:r>
              <a:rPr sz="2000" spc="5" noProof="1">
                <a:latin typeface="微软雅黑" panose="020B0503020204020204" pitchFamily="34" charset="-122"/>
                <a:ea typeface="微软雅黑" panose="020B0503020204020204" pitchFamily="34" charset="-122"/>
                <a:cs typeface="宋体" panose="02010600030101010101" pitchFamily="2" charset="-122"/>
                <a:sym typeface="+mn-ea"/>
              </a:rPr>
              <a:t>后</a:t>
            </a:r>
            <a:r>
              <a:rPr lang="zh-CN" sz="2000" spc="5" noProof="1">
                <a:latin typeface="微软雅黑" panose="020B0503020204020204" pitchFamily="34" charset="-122"/>
                <a:ea typeface="微软雅黑" panose="020B0503020204020204" pitchFamily="34" charset="-122"/>
                <a:cs typeface="宋体" panose="02010600030101010101" pitchFamily="2" charset="-122"/>
                <a:sym typeface="+mn-ea"/>
              </a:rPr>
              <a:t>。</a:t>
            </a:r>
          </a:p>
          <a:p>
            <a:pPr marL="12700" fontAlgn="auto">
              <a:lnSpc>
                <a:spcPct val="150000"/>
              </a:lnSpc>
              <a:defRPr/>
            </a:pPr>
            <a:endParaRPr sz="2400"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2700" fontAlgn="auto">
              <a:lnSpc>
                <a:spcPct val="150000"/>
              </a:lnSpc>
              <a:defRPr/>
            </a:pP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描写的感情的</a:t>
            </a:r>
            <a:r>
              <a:rPr sz="2000" spc="-15"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意</a:t>
            </a: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境</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冯</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词在</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叙</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事中</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着</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力描</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写</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一种</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感</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情的</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意</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境，</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寄</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托在</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若</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有若</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无</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之中</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与</a:t>
            </a:r>
            <a:r>
              <a:rPr sz="2000" spc="-5" noProof="1">
                <a:latin typeface="微软雅黑" panose="020B0503020204020204" pitchFamily="34" charset="-122"/>
                <a:ea typeface="微软雅黑" panose="020B0503020204020204" pitchFamily="34" charset="-122"/>
                <a:cs typeface="微软雅黑" panose="020B0503020204020204" pitchFamily="34" charset="-122"/>
                <a:sym typeface="+mn-ea"/>
              </a:rPr>
              <a:t>屈赋的某些特点相似，这首词是冯词风格的典型体现。词写一种难以挣脱的闲情，而笔法灵动。</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25"/>
              </a:spcBef>
              <a:defRPr/>
            </a:pPr>
            <a:endParaRPr lang="zh-CN" sz="2400" spc="5" noProof="1">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3" name="TextBox 2"/>
          <p:cNvSpPr txBox="1"/>
          <p:nvPr/>
        </p:nvSpPr>
        <p:spPr>
          <a:xfrm>
            <a:off x="2658185" y="6345366"/>
            <a:ext cx="7109639"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广东地区课程，</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唐宋词研究</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精讲上。灵活掌握，举一反三</a:t>
            </a:r>
            <a:endParaRPr lang="zh-CN" altLang="en-US" sz="20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8862071" y="425871"/>
            <a:ext cx="1123373" cy="369332"/>
          </a:xfrm>
          <a:prstGeom prst="rect">
            <a:avLst/>
          </a:prstGeom>
          <a:solidFill>
            <a:schemeClr val="accent2"/>
          </a:solidFill>
        </p:spPr>
        <p:txBody>
          <a:bodyPr wrap="square" rtlCol="0">
            <a:spAutoFit/>
          </a:bodyPr>
          <a:lstStyle>
            <a:defPPr>
              <a:defRPr lang="zh-CN"/>
            </a:defPPr>
            <a:lvl1pPr>
              <a:defRPr kumimoji="1"/>
            </a:lvl1pPr>
          </a:lstStyle>
          <a:p>
            <a:r>
              <a:rPr lang="zh-CN" altLang="en-US" noProof="1" smtClean="0"/>
              <a:t>冯延巳</a:t>
            </a:r>
            <a:endParaRPr lang="zh-CN" altLang="en-US" dirty="0"/>
          </a:p>
        </p:txBody>
      </p:sp>
      <p:sp>
        <p:nvSpPr>
          <p:cNvPr id="5" name="文本框 4"/>
          <p:cNvSpPr txBox="1"/>
          <p:nvPr/>
        </p:nvSpPr>
        <p:spPr>
          <a:xfrm>
            <a:off x="10445213" y="72392"/>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鹊踏枝</a:t>
            </a:r>
            <a:r>
              <a:rPr lang="en-US" altLang="zh-CN" dirty="0"/>
              <a:t>-</a:t>
            </a:r>
            <a:r>
              <a:rPr lang="zh-CN" altLang="en-US" dirty="0"/>
              <a:t>庭院</a:t>
            </a:r>
          </a:p>
        </p:txBody>
      </p:sp>
      <p:cxnSp>
        <p:nvCxnSpPr>
          <p:cNvPr id="6" name="直线连接符 5"/>
          <p:cNvCxnSpPr>
            <a:stCxn id="6" idx="3"/>
          </p:cNvCxnSpPr>
          <p:nvPr/>
        </p:nvCxnSpPr>
        <p:spPr>
          <a:xfrm flipV="1">
            <a:off x="9985444" y="241669"/>
            <a:ext cx="459769" cy="368868"/>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0445213" y="501136"/>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鹊踏枝</a:t>
            </a:r>
            <a:r>
              <a:rPr lang="en-US" altLang="zh-CN" dirty="0"/>
              <a:t>-</a:t>
            </a:r>
            <a:r>
              <a:rPr lang="zh-CN" altLang="en-US" dirty="0"/>
              <a:t>秋入</a:t>
            </a:r>
          </a:p>
        </p:txBody>
      </p:sp>
      <p:cxnSp>
        <p:nvCxnSpPr>
          <p:cNvPr id="8" name="直线连接符 7"/>
          <p:cNvCxnSpPr>
            <a:endCxn id="6" idx="3"/>
          </p:cNvCxnSpPr>
          <p:nvPr/>
        </p:nvCxnSpPr>
        <p:spPr>
          <a:xfrm flipH="1" flipV="1">
            <a:off x="9985444" y="610537"/>
            <a:ext cx="459769" cy="59877"/>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3" y="929880"/>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鹊踏枝</a:t>
            </a:r>
            <a:r>
              <a:rPr lang="en-US" altLang="zh-CN" dirty="0"/>
              <a:t>-</a:t>
            </a:r>
            <a:r>
              <a:rPr lang="zh-CN" altLang="en-US" dirty="0"/>
              <a:t>谁道</a:t>
            </a:r>
          </a:p>
        </p:txBody>
      </p:sp>
      <p:cxnSp>
        <p:nvCxnSpPr>
          <p:cNvPr id="10" name="直线连接符 9"/>
          <p:cNvCxnSpPr>
            <a:stCxn id="11" idx="1"/>
            <a:endCxn id="6" idx="3"/>
          </p:cNvCxnSpPr>
          <p:nvPr/>
        </p:nvCxnSpPr>
        <p:spPr>
          <a:xfrm flipH="1" flipV="1">
            <a:off x="9985444" y="610537"/>
            <a:ext cx="459769" cy="504009"/>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486156" y="1358624"/>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鹊踏枝</a:t>
            </a:r>
            <a:r>
              <a:rPr lang="en-US" altLang="zh-CN" dirty="0"/>
              <a:t>-</a:t>
            </a:r>
            <a:r>
              <a:rPr lang="zh-CN" altLang="en-US" dirty="0" smtClean="0"/>
              <a:t>六曲</a:t>
            </a:r>
            <a:endParaRPr lang="zh-CN" altLang="en-US" dirty="0"/>
          </a:p>
        </p:txBody>
      </p:sp>
      <p:cxnSp>
        <p:nvCxnSpPr>
          <p:cNvPr id="12" name="直线连接符 11"/>
          <p:cNvCxnSpPr>
            <a:endCxn id="6" idx="3"/>
          </p:cNvCxnSpPr>
          <p:nvPr/>
        </p:nvCxnSpPr>
        <p:spPr>
          <a:xfrm flipH="1" flipV="1">
            <a:off x="9985444" y="610537"/>
            <a:ext cx="500712" cy="932753"/>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8532" y="57004"/>
            <a:ext cx="877579" cy="369332"/>
          </a:xfrm>
          <a:prstGeom prst="rect">
            <a:avLst/>
          </a:prstGeom>
          <a:noFill/>
        </p:spPr>
        <p:txBody>
          <a:bodyPr wrap="square" rtlCol="0">
            <a:spAutoFit/>
          </a:bodyPr>
          <a:lstStyle/>
          <a:p>
            <a:r>
              <a:rPr kumimoji="1" lang="en-US" altLang="zh-CN" dirty="0" smtClean="0">
                <a:solidFill>
                  <a:schemeClr val="bg1">
                    <a:lumMod val="85000"/>
                  </a:schemeClr>
                </a:solidFill>
              </a:rPr>
              <a:t>2.18.3</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60899" y="311054"/>
            <a:ext cx="10930767" cy="3693319"/>
          </a:xfrm>
          <a:prstGeom prst="rect">
            <a:avLst/>
          </a:prstGeom>
        </p:spPr>
        <p:txBody>
          <a:bodyPr wrap="square"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十八、冯延巳</a:t>
            </a:r>
            <a:endParaRPr lang="en-US" sz="2800" noProof="1">
              <a:latin typeface="黑体" panose="02010609060101010101" pitchFamily="49" charset="-122"/>
              <a:ea typeface="黑体" panose="02010609060101010101" pitchFamily="49" charset="-122"/>
            </a:endParaRPr>
          </a:p>
          <a:p>
            <a:pPr marL="12700" fontAlgn="auto">
              <a:lnSpc>
                <a:spcPct val="150000"/>
              </a:lnSpc>
              <a:defRPr/>
            </a:pPr>
            <a:endParaRPr sz="2400" b="1" noProof="1">
              <a:latin typeface="微软雅黑" panose="020B0503020204020204" pitchFamily="34" charset="-122"/>
              <a:ea typeface="微软雅黑" panose="020B0503020204020204" pitchFamily="34" charset="-122"/>
              <a:cs typeface="微软雅黑" panose="020B0503020204020204" pitchFamily="34" charset="-122"/>
            </a:endParaRPr>
          </a:p>
          <a:p>
            <a:pPr marL="12700" algn="ctr" fontAlgn="auto">
              <a:lnSpc>
                <a:spcPct val="150000"/>
              </a:lnSpc>
              <a:defRPr/>
            </a:pPr>
            <a:r>
              <a:rPr sz="2000" noProof="1">
                <a:latin typeface="微软雅黑" panose="020B0503020204020204" pitchFamily="34" charset="-122"/>
                <a:ea typeface="微软雅黑" panose="020B0503020204020204" pitchFamily="34" charset="-122"/>
                <a:cs typeface="宋体" panose="02010600030101010101" pitchFamily="2" charset="-122"/>
              </a:rPr>
              <a:t>鹊踏枝  </a:t>
            </a: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六曲阑干偎碧树</a:t>
            </a:r>
            <a:r>
              <a:rPr sz="2000" noProof="1">
                <a:latin typeface="微软雅黑" panose="020B0503020204020204" pitchFamily="34" charset="-122"/>
                <a:ea typeface="微软雅黑" panose="020B0503020204020204" pitchFamily="34" charset="-122"/>
                <a:cs typeface="宋体" panose="02010600030101010101" pitchFamily="2" charset="-122"/>
              </a:rPr>
              <a:t>，杨柳风轻，展尽黄金缕。</a:t>
            </a:r>
            <a:r>
              <a:rPr sz="2000" noProof="1" smtClean="0">
                <a:latin typeface="微软雅黑" panose="020B0503020204020204" pitchFamily="34" charset="-122"/>
                <a:ea typeface="微软雅黑" panose="020B0503020204020204" pitchFamily="34" charset="-122"/>
                <a:cs typeface="宋体" panose="02010600030101010101" pitchFamily="2" charset="-122"/>
              </a:rPr>
              <a:t>谁把钿</a:t>
            </a:r>
            <a:r>
              <a:rPr lang="en-US" sz="2000" noProof="1">
                <a:latin typeface="微软雅黑" panose="020B0503020204020204" pitchFamily="34" charset="-122"/>
                <a:ea typeface="微软雅黑" panose="020B0503020204020204" pitchFamily="34" charset="-122"/>
                <a:cs typeface="宋体" panose="02010600030101010101" pitchFamily="2" charset="-122"/>
              </a:rPr>
              <a:t>diàn</a:t>
            </a:r>
            <a:r>
              <a:rPr sz="2000" noProof="1" smtClean="0">
                <a:latin typeface="微软雅黑" panose="020B0503020204020204" pitchFamily="34" charset="-122"/>
                <a:ea typeface="微软雅黑" panose="020B0503020204020204" pitchFamily="34" charset="-122"/>
                <a:cs typeface="宋体" panose="02010600030101010101" pitchFamily="2" charset="-122"/>
              </a:rPr>
              <a:t>筝移玉柱</a:t>
            </a:r>
            <a:r>
              <a:rPr sz="2000" noProof="1">
                <a:latin typeface="微软雅黑" panose="020B0503020204020204" pitchFamily="34" charset="-122"/>
                <a:ea typeface="微软雅黑" panose="020B0503020204020204" pitchFamily="34" charset="-122"/>
                <a:cs typeface="宋体" panose="02010600030101010101" pitchFamily="2" charset="-122"/>
              </a:rPr>
              <a:t>？穿帘海燕</a:t>
            </a:r>
            <a:r>
              <a:rPr sz="2000" spc="-5" noProof="1">
                <a:latin typeface="微软雅黑" panose="020B0503020204020204" pitchFamily="34" charset="-122"/>
                <a:ea typeface="微软雅黑" panose="020B0503020204020204" pitchFamily="34" charset="-122"/>
                <a:cs typeface="宋体" panose="02010600030101010101" pitchFamily="2" charset="-122"/>
              </a:rPr>
              <a:t>又飞去。满眼游丝兼落絮，红杏开时，一霎清明雨。浓睡觉来莺乱</a:t>
            </a:r>
            <a:r>
              <a:rPr sz="2000" noProof="1">
                <a:latin typeface="微软雅黑" panose="020B0503020204020204" pitchFamily="34" charset="-122"/>
                <a:ea typeface="微软雅黑" panose="020B0503020204020204" pitchFamily="34" charset="-122"/>
                <a:cs typeface="宋体" panose="02010600030101010101" pitchFamily="2" charset="-122"/>
              </a:rPr>
              <a:t>语，惊残好梦无寻处。</a:t>
            </a:r>
          </a:p>
          <a:p>
            <a:pPr fontAlgn="auto">
              <a:lnSpc>
                <a:spcPct val="150000"/>
              </a:lnSpc>
              <a:defRPr/>
            </a:pPr>
            <a:endParaRPr sz="2400"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defRPr/>
            </a:pP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寄托特征</a:t>
            </a:r>
            <a:r>
              <a:rPr lang="zh-CN"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词写思妇独居的困惑和迷茫，意旨飘忽。通阙以景展情</a:t>
            </a:r>
            <a:r>
              <a:rPr lang="zh-CN" sz="2000"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景移情换。</a:t>
            </a:r>
          </a:p>
        </p:txBody>
      </p:sp>
      <p:sp>
        <p:nvSpPr>
          <p:cNvPr id="3" name="TextBox 2"/>
          <p:cNvSpPr txBox="1"/>
          <p:nvPr/>
        </p:nvSpPr>
        <p:spPr>
          <a:xfrm>
            <a:off x="2658185" y="6345366"/>
            <a:ext cx="7109639"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广东地区课程，</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唐宋词研究</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精讲上。灵活掌握，举一反三</a:t>
            </a:r>
            <a:endParaRPr lang="zh-CN" altLang="en-US" sz="2000" dirty="0">
              <a:latin typeface="微软雅黑" panose="020B0503020204020204" pitchFamily="34" charset="-122"/>
              <a:ea typeface="微软雅黑" panose="020B0503020204020204" pitchFamily="34" charset="-122"/>
            </a:endParaRPr>
          </a:p>
        </p:txBody>
      </p:sp>
      <p:pic>
        <p:nvPicPr>
          <p:cNvPr id="4098" name="Picture 2" descr="http://p5.so.qhimgs1.com/bdr/_240_/t01f0062496d410395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3098" y="3884470"/>
            <a:ext cx="2809875" cy="2286001"/>
          </a:xfrm>
          <a:prstGeom prst="rect">
            <a:avLst/>
          </a:prstGeom>
          <a:noFill/>
          <a:extLst>
            <a:ext uri="{909E8E84-426E-40DD-AFC4-6F175D3DCCD1}">
              <a14:hiddenFill xmlns:a14="http://schemas.microsoft.com/office/drawing/2010/main">
                <a:solidFill>
                  <a:srgbClr val="FFFFFF"/>
                </a:solidFill>
              </a14:hiddenFill>
            </a:ext>
          </a:extLst>
        </p:spPr>
      </p:pic>
      <p:sp>
        <p:nvSpPr>
          <p:cNvPr id="23" name="文本框 22"/>
          <p:cNvSpPr txBox="1"/>
          <p:nvPr/>
        </p:nvSpPr>
        <p:spPr>
          <a:xfrm>
            <a:off x="8862071" y="425871"/>
            <a:ext cx="1123373" cy="369332"/>
          </a:xfrm>
          <a:prstGeom prst="rect">
            <a:avLst/>
          </a:prstGeom>
          <a:solidFill>
            <a:schemeClr val="accent2"/>
          </a:solidFill>
        </p:spPr>
        <p:txBody>
          <a:bodyPr wrap="square" rtlCol="0">
            <a:spAutoFit/>
          </a:bodyPr>
          <a:lstStyle>
            <a:defPPr>
              <a:defRPr lang="zh-CN"/>
            </a:defPPr>
            <a:lvl1pPr>
              <a:defRPr kumimoji="1"/>
            </a:lvl1pPr>
          </a:lstStyle>
          <a:p>
            <a:r>
              <a:rPr lang="zh-CN" altLang="en-US" noProof="1" smtClean="0"/>
              <a:t>冯延巳</a:t>
            </a:r>
            <a:endParaRPr lang="zh-CN" altLang="en-US" dirty="0"/>
          </a:p>
        </p:txBody>
      </p:sp>
      <p:sp>
        <p:nvSpPr>
          <p:cNvPr id="24" name="文本框 23"/>
          <p:cNvSpPr txBox="1"/>
          <p:nvPr/>
        </p:nvSpPr>
        <p:spPr>
          <a:xfrm>
            <a:off x="10445213" y="72392"/>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鹊踏枝</a:t>
            </a:r>
            <a:r>
              <a:rPr lang="en-US" altLang="zh-CN" dirty="0"/>
              <a:t>-</a:t>
            </a:r>
            <a:r>
              <a:rPr lang="zh-CN" altLang="en-US" dirty="0"/>
              <a:t>庭院</a:t>
            </a:r>
          </a:p>
        </p:txBody>
      </p:sp>
      <p:cxnSp>
        <p:nvCxnSpPr>
          <p:cNvPr id="25" name="直线连接符 24"/>
          <p:cNvCxnSpPr>
            <a:stCxn id="27" idx="3"/>
          </p:cNvCxnSpPr>
          <p:nvPr/>
        </p:nvCxnSpPr>
        <p:spPr>
          <a:xfrm flipV="1">
            <a:off x="9985444" y="241669"/>
            <a:ext cx="459769" cy="368868"/>
          </a:xfrm>
          <a:prstGeom prst="line">
            <a:avLst/>
          </a:prstGeom>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0445213" y="501136"/>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鹊踏枝</a:t>
            </a:r>
            <a:r>
              <a:rPr lang="en-US" altLang="zh-CN" dirty="0"/>
              <a:t>-</a:t>
            </a:r>
            <a:r>
              <a:rPr lang="zh-CN" altLang="en-US" dirty="0"/>
              <a:t>秋入</a:t>
            </a:r>
          </a:p>
        </p:txBody>
      </p:sp>
      <p:cxnSp>
        <p:nvCxnSpPr>
          <p:cNvPr id="27" name="直线连接符 26"/>
          <p:cNvCxnSpPr>
            <a:endCxn id="27" idx="3"/>
          </p:cNvCxnSpPr>
          <p:nvPr/>
        </p:nvCxnSpPr>
        <p:spPr>
          <a:xfrm flipH="1" flipV="1">
            <a:off x="9985444" y="610537"/>
            <a:ext cx="459769" cy="59877"/>
          </a:xfrm>
          <a:prstGeom prst="line">
            <a:avLst/>
          </a:prstGeom>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0445213" y="929880"/>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鹊踏枝</a:t>
            </a:r>
            <a:r>
              <a:rPr lang="en-US" altLang="zh-CN" dirty="0"/>
              <a:t>-</a:t>
            </a:r>
            <a:r>
              <a:rPr lang="zh-CN" altLang="en-US" dirty="0"/>
              <a:t>谁道</a:t>
            </a:r>
          </a:p>
        </p:txBody>
      </p:sp>
      <p:cxnSp>
        <p:nvCxnSpPr>
          <p:cNvPr id="29" name="直线连接符 28"/>
          <p:cNvCxnSpPr>
            <a:endCxn id="27" idx="3"/>
          </p:cNvCxnSpPr>
          <p:nvPr/>
        </p:nvCxnSpPr>
        <p:spPr>
          <a:xfrm flipH="1" flipV="1">
            <a:off x="9985444" y="610537"/>
            <a:ext cx="459769" cy="504009"/>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0486156" y="1358624"/>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鹊踏枝</a:t>
            </a:r>
            <a:r>
              <a:rPr lang="en-US" altLang="zh-CN" dirty="0"/>
              <a:t>-</a:t>
            </a:r>
            <a:r>
              <a:rPr lang="zh-CN" altLang="en-US" dirty="0"/>
              <a:t>六曲</a:t>
            </a:r>
          </a:p>
        </p:txBody>
      </p:sp>
      <p:cxnSp>
        <p:nvCxnSpPr>
          <p:cNvPr id="31" name="直线连接符 30"/>
          <p:cNvCxnSpPr>
            <a:endCxn id="27" idx="3"/>
          </p:cNvCxnSpPr>
          <p:nvPr/>
        </p:nvCxnSpPr>
        <p:spPr>
          <a:xfrm flipH="1" flipV="1">
            <a:off x="9985444" y="610537"/>
            <a:ext cx="500712" cy="932753"/>
          </a:xfrm>
          <a:prstGeom prst="line">
            <a:avLst/>
          </a:prstGeom>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18532" y="57004"/>
            <a:ext cx="877579" cy="369332"/>
          </a:xfrm>
          <a:prstGeom prst="rect">
            <a:avLst/>
          </a:prstGeom>
          <a:noFill/>
        </p:spPr>
        <p:txBody>
          <a:bodyPr wrap="square" rtlCol="0">
            <a:spAutoFit/>
          </a:bodyPr>
          <a:lstStyle/>
          <a:p>
            <a:r>
              <a:rPr kumimoji="1" lang="en-US" altLang="zh-CN" dirty="0" smtClean="0">
                <a:solidFill>
                  <a:schemeClr val="bg1">
                    <a:lumMod val="85000"/>
                  </a:schemeClr>
                </a:solidFill>
              </a:rPr>
              <a:t>2.18.4</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9604" y="712210"/>
            <a:ext cx="10930767" cy="5355312"/>
          </a:xfrm>
          <a:prstGeom prst="rect">
            <a:avLst/>
          </a:prstGeom>
        </p:spPr>
        <p:txBody>
          <a:bodyPr wrap="square"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十八、冯延巳</a:t>
            </a:r>
            <a:endParaRPr lang="en-US" sz="2800" noProof="1">
              <a:latin typeface="黑体" panose="02010609060101010101" pitchFamily="49" charset="-122"/>
              <a:ea typeface="黑体" panose="02010609060101010101" pitchFamily="49" charset="-122"/>
            </a:endParaRPr>
          </a:p>
          <a:p>
            <a:pPr marL="12700" fontAlgn="auto">
              <a:lnSpc>
                <a:spcPct val="150000"/>
              </a:lnSpc>
              <a:defRPr/>
            </a:pPr>
            <a:endParaRPr sz="2400" b="1" noProof="1">
              <a:latin typeface="微软雅黑" panose="020B0503020204020204" pitchFamily="34" charset="-122"/>
              <a:ea typeface="微软雅黑" panose="020B0503020204020204" pitchFamily="34" charset="-122"/>
              <a:cs typeface="微软雅黑" panose="020B0503020204020204" pitchFamily="34" charset="-122"/>
            </a:endParaRPr>
          </a:p>
          <a:p>
            <a:pPr marL="12700" algn="ctr" fontAlgn="auto">
              <a:lnSpc>
                <a:spcPct val="150000"/>
              </a:lnSpc>
              <a:defRPr/>
            </a:pPr>
            <a:r>
              <a:rPr sz="2000" noProof="1" smtClean="0">
                <a:latin typeface="微软雅黑" panose="020B0503020204020204" pitchFamily="34" charset="-122"/>
                <a:ea typeface="微软雅黑" panose="020B0503020204020204" pitchFamily="34" charset="-122"/>
                <a:cs typeface="宋体" panose="02010600030101010101" pitchFamily="2" charset="-122"/>
              </a:rPr>
              <a:t>鹊踏枝  </a:t>
            </a:r>
          </a:p>
          <a:p>
            <a:pPr marL="12700" algn="ctr">
              <a:lnSpc>
                <a:spcPct val="150000"/>
              </a:lnSpc>
              <a:defRPr/>
            </a:pPr>
            <a:r>
              <a:rPr lang="zh-CN" altLang="en-US" sz="2000" dirty="0">
                <a:latin typeface="微软雅黑" panose="020B0503020204020204" pitchFamily="34" charset="-122"/>
                <a:ea typeface="微软雅黑" panose="020B0503020204020204" pitchFamily="34" charset="-122"/>
                <a:cs typeface="宋体" panose="02010600030101010101" pitchFamily="2" charset="-122"/>
              </a:rPr>
              <a:t>萧索清秋珠泪坠，枕簟微凉，展转浑无寐。残酒欲醒中夜起，月明如练天如水。阶下寒声啼络纬，庭树金风，悄悄重门闭。可惜旧欢携手地，思量一夕成憔悴</a:t>
            </a:r>
            <a:r>
              <a:rPr lang="zh-CN" altLang="en-US" sz="2000" dirty="0" smtClean="0">
                <a:latin typeface="微软雅黑" panose="020B0503020204020204" pitchFamily="34" charset="-122"/>
                <a:ea typeface="微软雅黑" panose="020B0503020204020204" pitchFamily="34" charset="-122"/>
                <a:cs typeface="宋体" panose="02010600030101010101" pitchFamily="2" charset="-122"/>
              </a:rPr>
              <a:t>。</a:t>
            </a:r>
            <a:endParaRPr lang="en-US" altLang="zh-CN" sz="2000" dirty="0" smtClean="0">
              <a:latin typeface="微软雅黑" panose="020B0503020204020204" pitchFamily="34" charset="-122"/>
              <a:ea typeface="微软雅黑" panose="020B0503020204020204" pitchFamily="34" charset="-122"/>
              <a:cs typeface="宋体" panose="02010600030101010101" pitchFamily="2" charset="-122"/>
            </a:endParaRPr>
          </a:p>
          <a:p>
            <a:pPr marL="12700" algn="ctr">
              <a:lnSpc>
                <a:spcPct val="150000"/>
              </a:lnSpc>
              <a:defRPr/>
            </a:pPr>
            <a:endParaRPr lang="en-US" sz="2000" noProof="1">
              <a:latin typeface="微软雅黑" panose="020B0503020204020204" pitchFamily="34" charset="-122"/>
              <a:ea typeface="微软雅黑" panose="020B0503020204020204" pitchFamily="34" charset="-122"/>
              <a:cs typeface="宋体" panose="02010600030101010101" pitchFamily="2" charset="-122"/>
            </a:endParaRPr>
          </a:p>
          <a:p>
            <a:pPr marL="12700" algn="ctr">
              <a:lnSpc>
                <a:spcPct val="150000"/>
              </a:lnSpc>
              <a:defRPr/>
            </a:pPr>
            <a:endParaRPr lang="en-US" sz="2000" noProof="1" smtClean="0">
              <a:latin typeface="微软雅黑" panose="020B0503020204020204" pitchFamily="34" charset="-122"/>
              <a:ea typeface="微软雅黑" panose="020B0503020204020204" pitchFamily="34" charset="-122"/>
              <a:cs typeface="宋体" panose="02010600030101010101" pitchFamily="2" charset="-122"/>
            </a:endParaRPr>
          </a:p>
          <a:p>
            <a:pPr marL="12700" algn="ctr">
              <a:lnSpc>
                <a:spcPct val="150000"/>
              </a:lnSpc>
              <a:defRPr/>
            </a:pPr>
            <a:r>
              <a:rPr lang="zh-CN" altLang="en-US" sz="2000" noProof="1" smtClean="0">
                <a:latin typeface="微软雅黑" panose="020B0503020204020204" pitchFamily="34" charset="-122"/>
                <a:ea typeface="微软雅黑" panose="020B0503020204020204" pitchFamily="34" charset="-122"/>
                <a:cs typeface="宋体" panose="02010600030101010101" pitchFamily="2" charset="-122"/>
              </a:rPr>
              <a:t>情景交融的特点：</a:t>
            </a:r>
            <a:r>
              <a:rPr lang="zh-CN" altLang="en-US" sz="2000" dirty="0"/>
              <a:t>通阙以萧索的清秋夜景为背景，将中思妇触景生情、思量旧欢、孤寂难耐的心理描写得淋漓尽致。“萧瑟”二字不仅形容清秋的特点，而且使以下各种秋天景物的描写也染上萧瑟的色彩。作者一叙写清秋凄凉之景。作者用笔凝重，而情景相合无垠。将人之憔悴与秋之萧索打成一片。</a:t>
            </a:r>
            <a:endParaRPr sz="2000" noProof="1">
              <a:latin typeface="微软雅黑" panose="020B0503020204020204" pitchFamily="34" charset="-122"/>
              <a:ea typeface="微软雅黑" panose="020B0503020204020204" pitchFamily="34" charset="-122"/>
              <a:cs typeface="宋体" panose="02010600030101010101" pitchFamily="2" charset="-122"/>
            </a:endParaRPr>
          </a:p>
        </p:txBody>
      </p:sp>
      <p:sp>
        <p:nvSpPr>
          <p:cNvPr id="32" name="文本框 31"/>
          <p:cNvSpPr txBox="1"/>
          <p:nvPr/>
        </p:nvSpPr>
        <p:spPr>
          <a:xfrm>
            <a:off x="18532" y="57004"/>
            <a:ext cx="877579" cy="369332"/>
          </a:xfrm>
          <a:prstGeom prst="rect">
            <a:avLst/>
          </a:prstGeom>
          <a:noFill/>
        </p:spPr>
        <p:txBody>
          <a:bodyPr wrap="square" rtlCol="0">
            <a:spAutoFit/>
          </a:bodyPr>
          <a:lstStyle/>
          <a:p>
            <a:r>
              <a:rPr kumimoji="1" lang="en-US" altLang="zh-CN" dirty="0" smtClean="0">
                <a:solidFill>
                  <a:schemeClr val="bg1">
                    <a:lumMod val="85000"/>
                  </a:schemeClr>
                </a:solidFill>
              </a:rPr>
              <a:t>2.18.4</a:t>
            </a:r>
            <a:endParaRPr kumimoji="1" lang="zh-CN" altLang="en-US" dirty="0">
              <a:solidFill>
                <a:schemeClr val="bg1">
                  <a:lumMod val="85000"/>
                </a:schemeClr>
              </a:solidFill>
            </a:endParaRPr>
          </a:p>
        </p:txBody>
      </p:sp>
    </p:spTree>
    <p:extLst>
      <p:ext uri="{BB962C8B-B14F-4D97-AF65-F5344CB8AC3E}">
        <p14:creationId xmlns:p14="http://schemas.microsoft.com/office/powerpoint/2010/main" val="210516092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70078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十六、孙光宪</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十七</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、李珣</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十八</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、冯延巳</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十九、李颢</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二十、李煜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42005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第二编   唐五代名家词</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9131" y="391291"/>
            <a:ext cx="10601325" cy="5816977"/>
          </a:xfrm>
          <a:prstGeom prst="rect">
            <a:avLst/>
          </a:prstGeom>
        </p:spPr>
        <p:txBody>
          <a:bodyPr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十九、李璟</a:t>
            </a:r>
          </a:p>
          <a:p>
            <a:pPr fontAlgn="auto">
              <a:lnSpc>
                <a:spcPct val="150000"/>
              </a:lnSpc>
              <a:spcBef>
                <a:spcPts val="45"/>
              </a:spcBef>
              <a:defRPr/>
            </a:pPr>
            <a:r>
              <a:rPr noProof="1" smtClean="0">
                <a:latin typeface="微软雅黑" panose="020B0503020204020204" pitchFamily="34" charset="-122"/>
                <a:ea typeface="微软雅黑" panose="020B0503020204020204" pitchFamily="34" charset="-122"/>
                <a:cs typeface="微软雅黑" panose="020B0503020204020204" pitchFamily="34" charset="-122"/>
              </a:rPr>
              <a:t>与后主合称</a:t>
            </a:r>
            <a:r>
              <a:rPr noProof="1">
                <a:latin typeface="微软雅黑" panose="020B0503020204020204" pitchFamily="34" charset="-122"/>
                <a:ea typeface="微软雅黑" panose="020B0503020204020204" pitchFamily="34" charset="-122"/>
                <a:cs typeface="微软雅黑" panose="020B0503020204020204" pitchFamily="34" charset="-122"/>
              </a:rPr>
              <a:t>“</a:t>
            </a:r>
            <a:r>
              <a:rPr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南唐二主</a:t>
            </a:r>
            <a:r>
              <a:rPr noProof="1" smtClean="0">
                <a:latin typeface="微软雅黑" panose="020B0503020204020204" pitchFamily="34" charset="-122"/>
                <a:ea typeface="微软雅黑" panose="020B0503020204020204" pitchFamily="34" charset="-122"/>
                <a:cs typeface="微软雅黑" panose="020B0503020204020204" pitchFamily="34" charset="-122"/>
              </a:rPr>
              <a:t>”。</a:t>
            </a:r>
            <a:endParaRPr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45"/>
              </a:spcBef>
              <a:defRPr/>
            </a:pPr>
            <a:r>
              <a:rPr noProof="1" smtClean="0">
                <a:latin typeface="微软雅黑" panose="020B0503020204020204" pitchFamily="34" charset="-122"/>
                <a:ea typeface="微软雅黑" panose="020B0503020204020204" pitchFamily="34" charset="-122"/>
                <a:cs typeface="微软雅黑" panose="020B0503020204020204" pitchFamily="34" charset="-122"/>
              </a:rPr>
              <a:t>“</a:t>
            </a:r>
            <a:r>
              <a:rPr noProof="1">
                <a:latin typeface="微软雅黑" panose="020B0503020204020204" pitchFamily="34" charset="-122"/>
                <a:ea typeface="微软雅黑" panose="020B0503020204020204" pitchFamily="34" charset="-122"/>
                <a:cs typeface="微软雅黑" panose="020B0503020204020204" pitchFamily="34" charset="-122"/>
              </a:rPr>
              <a:t>青鸟不传云外信，丁香空结雨中愁。”</a:t>
            </a:r>
          </a:p>
          <a:p>
            <a:pPr fontAlgn="auto">
              <a:lnSpc>
                <a:spcPct val="150000"/>
              </a:lnSpc>
              <a:spcBef>
                <a:spcPts val="40"/>
              </a:spcBef>
              <a:defRPr/>
            </a:pPr>
            <a:r>
              <a:rPr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王国维评</a:t>
            </a:r>
            <a:r>
              <a:rPr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“菡</a:t>
            </a:r>
            <a:r>
              <a:rPr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萏</a:t>
            </a:r>
            <a:r>
              <a:rPr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香销</a:t>
            </a:r>
            <a:r>
              <a:rPr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翠</a:t>
            </a:r>
            <a:r>
              <a:rPr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叶残</a:t>
            </a:r>
            <a:r>
              <a:rPr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西风</a:t>
            </a:r>
            <a:r>
              <a:rPr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愁</a:t>
            </a:r>
            <a:r>
              <a:rPr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起绿</a:t>
            </a:r>
            <a:r>
              <a:rPr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波</a:t>
            </a:r>
            <a:r>
              <a:rPr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间。</a:t>
            </a:r>
            <a:r>
              <a:rPr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二句</a:t>
            </a:r>
            <a:r>
              <a:rPr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为</a:t>
            </a:r>
            <a:r>
              <a:rPr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“大</a:t>
            </a:r>
            <a:r>
              <a:rPr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有</a:t>
            </a:r>
            <a:r>
              <a:rPr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众芳</a:t>
            </a:r>
            <a:r>
              <a:rPr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芜</a:t>
            </a:r>
            <a:r>
              <a:rPr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秽，</a:t>
            </a:r>
            <a:r>
              <a:rPr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美</a:t>
            </a:r>
            <a:r>
              <a:rPr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人迟暮  之感</a:t>
            </a:r>
            <a:r>
              <a:rPr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40"/>
              </a:spcBef>
              <a:defRPr/>
            </a:pPr>
            <a:r>
              <a:rPr lang="en-US" sz="2000" noProof="1">
                <a:latin typeface="微软雅黑" panose="020B0503020204020204" pitchFamily="34" charset="-122"/>
                <a:ea typeface="微软雅黑" panose="020B0503020204020204" pitchFamily="34" charset="-122"/>
                <a:cs typeface="微软雅黑" panose="020B0503020204020204" pitchFamily="34" charset="-122"/>
              </a:rPr>
              <a:t>                                                          </a:t>
            </a:r>
            <a:r>
              <a:rPr lang="en-US" sz="2000" noProof="1" smtClean="0">
                <a:latin typeface="微软雅黑" panose="020B0503020204020204" pitchFamily="34" charset="-122"/>
                <a:ea typeface="微软雅黑" panose="020B0503020204020204" pitchFamily="34" charset="-122"/>
                <a:cs typeface="微软雅黑" panose="020B0503020204020204" pitchFamily="34" charset="-122"/>
              </a:rPr>
              <a:t>        </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a:p>
            <a:pPr algn="ctr" fontAlgn="auto">
              <a:lnSpc>
                <a:spcPct val="150000"/>
              </a:lnSpc>
              <a:spcBef>
                <a:spcPts val="40"/>
              </a:spcBef>
              <a:defRPr/>
            </a:pPr>
            <a:r>
              <a:rPr sz="2000" noProof="1">
                <a:latin typeface="微软雅黑" panose="020B0503020204020204" pitchFamily="34" charset="-122"/>
                <a:ea typeface="微软雅黑" panose="020B0503020204020204" pitchFamily="34" charset="-122"/>
                <a:cs typeface="微软雅黑" panose="020B0503020204020204" pitchFamily="34" charset="-122"/>
              </a:rPr>
              <a:t>摊破浣溪沙·</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菡萏</a:t>
            </a:r>
            <a:r>
              <a:rPr lang="en-US" altLang="zh-CN" sz="2000" noProof="1">
                <a:latin typeface="微软雅黑" panose="020B0503020204020204" pitchFamily="34" charset="-122"/>
                <a:ea typeface="微软雅黑" panose="020B0503020204020204" pitchFamily="34" charset="-122"/>
                <a:cs typeface="微软雅黑" panose="020B0503020204020204" pitchFamily="34" charset="-122"/>
              </a:rPr>
              <a:t>hàn dàn</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香销翠叶残</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a:p>
            <a:pPr algn="ctr" fontAlgn="auto">
              <a:lnSpc>
                <a:spcPct val="150000"/>
              </a:lnSpc>
              <a:spcBef>
                <a:spcPts val="40"/>
              </a:spcBef>
              <a:defRPr/>
            </a:pPr>
            <a:r>
              <a:rPr sz="2000" noProof="1">
                <a:latin typeface="微软雅黑" panose="020B0503020204020204" pitchFamily="34" charset="-122"/>
                <a:ea typeface="微软雅黑" panose="020B0503020204020204" pitchFamily="34" charset="-122"/>
                <a:cs typeface="微软雅黑" panose="020B0503020204020204" pitchFamily="34" charset="-122"/>
              </a:rPr>
              <a:t>菡萏香销翠叶残，西风愁起绿波间。还与韶光共憔悴，不堪看。</a:t>
            </a:r>
          </a:p>
          <a:p>
            <a:pPr algn="ctr" fontAlgn="auto">
              <a:lnSpc>
                <a:spcPct val="150000"/>
              </a:lnSpc>
              <a:spcBef>
                <a:spcPts val="40"/>
              </a:spcBef>
              <a:defRPr/>
            </a:pPr>
            <a:r>
              <a:rPr sz="2000" noProof="1">
                <a:latin typeface="微软雅黑" panose="020B0503020204020204" pitchFamily="34" charset="-122"/>
                <a:ea typeface="微软雅黑" panose="020B0503020204020204" pitchFamily="34" charset="-122"/>
                <a:cs typeface="微软雅黑" panose="020B0503020204020204" pitchFamily="34" charset="-122"/>
              </a:rPr>
              <a:t>细雨梦回鸡塞远，小楼吹彻玉笙寒。多少泪珠何限恨，倚栏干</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a:t>
            </a:r>
            <a:endParaRPr lang="en-US" sz="2000" noProof="1" smtClean="0">
              <a:latin typeface="微软雅黑" panose="020B0503020204020204" pitchFamily="34" charset="-122"/>
              <a:ea typeface="微软雅黑" panose="020B0503020204020204" pitchFamily="34" charset="-122"/>
              <a:cs typeface="微软雅黑" panose="020B0503020204020204" pitchFamily="34" charset="-122"/>
            </a:endParaRPr>
          </a:p>
          <a:p>
            <a:pPr algn="ctr" fontAlgn="auto">
              <a:lnSpc>
                <a:spcPct val="150000"/>
              </a:lnSpc>
              <a:spcBef>
                <a:spcPts val="40"/>
              </a:spcBef>
              <a:defRPr/>
            </a:pPr>
            <a:endParaRPr sz="2000"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40"/>
              </a:spcBef>
              <a:defRPr/>
            </a:pPr>
            <a:r>
              <a:rPr noProof="1">
                <a:latin typeface="微软雅黑" panose="020B0503020204020204" pitchFamily="34" charset="-122"/>
                <a:ea typeface="微软雅黑" panose="020B0503020204020204" pitchFamily="34" charset="-122"/>
                <a:cs typeface="微软雅黑" panose="020B0503020204020204" pitchFamily="34" charset="-122"/>
              </a:rPr>
              <a:t>写荷花不写盛开的芙蕖，而</a:t>
            </a:r>
            <a:r>
              <a:rPr spc="-15" noProof="1">
                <a:latin typeface="微软雅黑" panose="020B0503020204020204" pitchFamily="34" charset="-122"/>
                <a:ea typeface="微软雅黑" panose="020B0503020204020204" pitchFamily="34" charset="-122"/>
                <a:cs typeface="微软雅黑" panose="020B0503020204020204" pitchFamily="34" charset="-122"/>
              </a:rPr>
              <a:t>写</a:t>
            </a:r>
            <a:r>
              <a:rPr noProof="1">
                <a:latin typeface="微软雅黑" panose="020B0503020204020204" pitchFamily="34" charset="-122"/>
                <a:ea typeface="微软雅黑" panose="020B0503020204020204" pitchFamily="34" charset="-122"/>
                <a:cs typeface="微软雅黑" panose="020B0503020204020204" pitchFamily="34" charset="-122"/>
              </a:rPr>
              <a:t>未开</a:t>
            </a:r>
            <a:r>
              <a:rPr spc="-15" noProof="1">
                <a:latin typeface="微软雅黑" panose="020B0503020204020204" pitchFamily="34" charset="-122"/>
                <a:ea typeface="微软雅黑" panose="020B0503020204020204" pitchFamily="34" charset="-122"/>
                <a:cs typeface="微软雅黑" panose="020B0503020204020204" pitchFamily="34" charset="-122"/>
              </a:rPr>
              <a:t>的</a:t>
            </a:r>
            <a:r>
              <a:rPr noProof="1">
                <a:latin typeface="微软雅黑" panose="020B0503020204020204" pitchFamily="34" charset="-122"/>
                <a:ea typeface="微软雅黑" panose="020B0503020204020204" pitchFamily="34" charset="-122"/>
                <a:cs typeface="微软雅黑" panose="020B0503020204020204" pitchFamily="34" charset="-122"/>
              </a:rPr>
              <a:t>菡萏</a:t>
            </a:r>
            <a:r>
              <a:rPr spc="-15" noProof="1">
                <a:latin typeface="微软雅黑" panose="020B0503020204020204" pitchFamily="34" charset="-122"/>
                <a:ea typeface="微软雅黑" panose="020B0503020204020204" pitchFamily="34" charset="-122"/>
                <a:cs typeface="微软雅黑" panose="020B0503020204020204" pitchFamily="34" charset="-122"/>
              </a:rPr>
              <a:t>，</a:t>
            </a:r>
            <a:r>
              <a:rPr noProof="1">
                <a:latin typeface="微软雅黑" panose="020B0503020204020204" pitchFamily="34" charset="-122"/>
                <a:ea typeface="微软雅黑" panose="020B0503020204020204" pitchFamily="34" charset="-122"/>
                <a:cs typeface="微软雅黑" panose="020B0503020204020204" pitchFamily="34" charset="-122"/>
              </a:rPr>
              <a:t>则更</a:t>
            </a:r>
            <a:r>
              <a:rPr spc="-15" noProof="1">
                <a:latin typeface="微软雅黑" panose="020B0503020204020204" pitchFamily="34" charset="-122"/>
                <a:ea typeface="微软雅黑" panose="020B0503020204020204" pitchFamily="34" charset="-122"/>
                <a:cs typeface="微软雅黑" panose="020B0503020204020204" pitchFamily="34" charset="-122"/>
              </a:rPr>
              <a:t>显</a:t>
            </a:r>
            <a:r>
              <a:rPr noProof="1">
                <a:latin typeface="微软雅黑" panose="020B0503020204020204" pitchFamily="34" charset="-122"/>
                <a:ea typeface="微软雅黑" panose="020B0503020204020204" pitchFamily="34" charset="-122"/>
                <a:cs typeface="微软雅黑" panose="020B0503020204020204" pitchFamily="34" charset="-122"/>
              </a:rPr>
              <a:t>珍贵</a:t>
            </a:r>
            <a:r>
              <a:rPr spc="-15" noProof="1">
                <a:latin typeface="微软雅黑" panose="020B0503020204020204" pitchFamily="34" charset="-122"/>
                <a:ea typeface="微软雅黑" panose="020B0503020204020204" pitchFamily="34" charset="-122"/>
                <a:cs typeface="微软雅黑" panose="020B0503020204020204" pitchFamily="34" charset="-122"/>
              </a:rPr>
              <a:t>稚</a:t>
            </a:r>
            <a:r>
              <a:rPr noProof="1">
                <a:latin typeface="微软雅黑" panose="020B0503020204020204" pitchFamily="34" charset="-122"/>
                <a:ea typeface="微软雅黑" panose="020B0503020204020204" pitchFamily="34" charset="-122"/>
                <a:cs typeface="微软雅黑" panose="020B0503020204020204" pitchFamily="34" charset="-122"/>
              </a:rPr>
              <a:t>嫩。</a:t>
            </a:r>
            <a:r>
              <a:rPr spc="-15" noProof="1">
                <a:latin typeface="微软雅黑" panose="020B0503020204020204" pitchFamily="34" charset="-122"/>
                <a:ea typeface="微软雅黑" panose="020B0503020204020204" pitchFamily="34" charset="-122"/>
                <a:cs typeface="微软雅黑" panose="020B0503020204020204" pitchFamily="34" charset="-122"/>
              </a:rPr>
              <a:t>然</a:t>
            </a:r>
            <a:r>
              <a:rPr noProof="1">
                <a:latin typeface="微软雅黑" panose="020B0503020204020204" pitchFamily="34" charset="-122"/>
                <a:ea typeface="微软雅黑" panose="020B0503020204020204" pitchFamily="34" charset="-122"/>
                <a:cs typeface="微软雅黑" panose="020B0503020204020204" pitchFamily="34" charset="-122"/>
              </a:rPr>
              <a:t>而秋</a:t>
            </a:r>
            <a:r>
              <a:rPr spc="-15" noProof="1">
                <a:latin typeface="微软雅黑" panose="020B0503020204020204" pitchFamily="34" charset="-122"/>
                <a:ea typeface="微软雅黑" panose="020B0503020204020204" pitchFamily="34" charset="-122"/>
                <a:cs typeface="微软雅黑" panose="020B0503020204020204" pitchFamily="34" charset="-122"/>
              </a:rPr>
              <a:t>天</a:t>
            </a:r>
            <a:r>
              <a:rPr noProof="1">
                <a:latin typeface="微软雅黑" panose="020B0503020204020204" pitchFamily="34" charset="-122"/>
                <a:ea typeface="微软雅黑" panose="020B0503020204020204" pitchFamily="34" charset="-122"/>
                <a:cs typeface="微软雅黑" panose="020B0503020204020204" pitchFamily="34" charset="-122"/>
              </a:rPr>
              <a:t>的摧</a:t>
            </a:r>
            <a:r>
              <a:rPr spc="-15" noProof="1">
                <a:latin typeface="微软雅黑" panose="020B0503020204020204" pitchFamily="34" charset="-122"/>
                <a:ea typeface="微软雅黑" panose="020B0503020204020204" pitchFamily="34" charset="-122"/>
                <a:cs typeface="微软雅黑" panose="020B0503020204020204" pitchFamily="34" charset="-122"/>
              </a:rPr>
              <a:t>残</a:t>
            </a:r>
            <a:r>
              <a:rPr noProof="1">
                <a:latin typeface="微软雅黑" panose="020B0503020204020204" pitchFamily="34" charset="-122"/>
                <a:ea typeface="微软雅黑" panose="020B0503020204020204" pitchFamily="34" charset="-122"/>
                <a:cs typeface="微软雅黑" panose="020B0503020204020204" pitchFamily="34" charset="-122"/>
              </a:rPr>
              <a:t>也就</a:t>
            </a:r>
            <a:r>
              <a:rPr spc="-15" noProof="1">
                <a:latin typeface="微软雅黑" panose="020B0503020204020204" pitchFamily="34" charset="-122"/>
                <a:ea typeface="微软雅黑" panose="020B0503020204020204" pitchFamily="34" charset="-122"/>
                <a:cs typeface="微软雅黑" panose="020B0503020204020204" pitchFamily="34" charset="-122"/>
              </a:rPr>
              <a:t>愈</a:t>
            </a:r>
            <a:r>
              <a:rPr noProof="1">
                <a:latin typeface="微软雅黑" panose="020B0503020204020204" pitchFamily="34" charset="-122"/>
                <a:ea typeface="微软雅黑" panose="020B0503020204020204" pitchFamily="34" charset="-122"/>
                <a:cs typeface="微软雅黑" panose="020B0503020204020204" pitchFamily="34" charset="-122"/>
              </a:rPr>
              <a:t>加让  人惊心了。荷叶虽遭秋风掠杀，但翠色如故。一种顽强的美的生命力正是由此郁郁而出。故起  句貌似叙写平淡，实蕴含着郁勃的生机。“西风”句交待菡萏、翠叶香销凋残的环境和原因。  既有对秋景零落的伤怀，也有对自身生命同此憔悴的哀怜。</a:t>
            </a:r>
          </a:p>
        </p:txBody>
      </p:sp>
      <p:sp>
        <p:nvSpPr>
          <p:cNvPr id="5" name="文本框 4"/>
          <p:cNvSpPr txBox="1"/>
          <p:nvPr/>
        </p:nvSpPr>
        <p:spPr>
          <a:xfrm>
            <a:off x="8862071" y="425871"/>
            <a:ext cx="1123373" cy="369332"/>
          </a:xfrm>
          <a:prstGeom prst="rect">
            <a:avLst/>
          </a:prstGeom>
          <a:solidFill>
            <a:schemeClr val="accent2"/>
          </a:solidFill>
        </p:spPr>
        <p:txBody>
          <a:bodyPr wrap="square" rtlCol="0">
            <a:spAutoFit/>
          </a:bodyPr>
          <a:lstStyle>
            <a:defPPr>
              <a:defRPr lang="zh-CN"/>
            </a:defPPr>
            <a:lvl1pPr>
              <a:defRPr kumimoji="1"/>
            </a:lvl1pPr>
          </a:lstStyle>
          <a:p>
            <a:r>
              <a:rPr lang="zh-CN" altLang="en-US" noProof="1" smtClean="0"/>
              <a:t>李璟</a:t>
            </a:r>
            <a:endParaRPr lang="zh-CN" altLang="en-US" dirty="0"/>
          </a:p>
        </p:txBody>
      </p:sp>
      <p:sp>
        <p:nvSpPr>
          <p:cNvPr id="6" name="文本框 5"/>
          <p:cNvSpPr txBox="1"/>
          <p:nvPr/>
        </p:nvSpPr>
        <p:spPr>
          <a:xfrm>
            <a:off x="10445213" y="72392"/>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摊破浣溪沙</a:t>
            </a:r>
          </a:p>
        </p:txBody>
      </p:sp>
      <p:cxnSp>
        <p:nvCxnSpPr>
          <p:cNvPr id="7" name="直线连接符 6"/>
          <p:cNvCxnSpPr>
            <a:stCxn id="5" idx="3"/>
          </p:cNvCxnSpPr>
          <p:nvPr/>
        </p:nvCxnSpPr>
        <p:spPr>
          <a:xfrm flipV="1">
            <a:off x="9985444" y="289672"/>
            <a:ext cx="459769" cy="320865"/>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8532" y="57004"/>
            <a:ext cx="877579" cy="369332"/>
          </a:xfrm>
          <a:prstGeom prst="rect">
            <a:avLst/>
          </a:prstGeom>
          <a:noFill/>
        </p:spPr>
        <p:txBody>
          <a:bodyPr wrap="square" rtlCol="0">
            <a:spAutoFit/>
          </a:bodyPr>
          <a:lstStyle/>
          <a:p>
            <a:r>
              <a:rPr kumimoji="1" lang="en-US" altLang="zh-CN" smtClean="0">
                <a:solidFill>
                  <a:schemeClr val="bg1">
                    <a:lumMod val="85000"/>
                  </a:schemeClr>
                </a:solidFill>
              </a:rPr>
              <a:t>2.19.1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1017" y="773343"/>
            <a:ext cx="10601325" cy="3416320"/>
          </a:xfrm>
          <a:prstGeom prst="rect">
            <a:avLst/>
          </a:prstGeom>
        </p:spPr>
        <p:txBody>
          <a:bodyPr lIns="0" tIns="0" rIns="0" bIns="0">
            <a:spAutoFit/>
          </a:bodyPr>
          <a:lstStyle/>
          <a:p>
            <a:pPr>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十九、李璟</a:t>
            </a:r>
          </a:p>
          <a:p>
            <a:pPr algn="ctr" fontAlgn="auto">
              <a:lnSpc>
                <a:spcPct val="150000"/>
              </a:lnSpc>
              <a:spcBef>
                <a:spcPts val="40"/>
              </a:spcBef>
              <a:defRPr/>
            </a:pPr>
            <a:r>
              <a:rPr sz="2000" noProof="1" smtClean="0">
                <a:latin typeface="微软雅黑" panose="020B0503020204020204" pitchFamily="34" charset="-122"/>
                <a:ea typeface="微软雅黑" panose="020B0503020204020204" pitchFamily="34" charset="-122"/>
                <a:cs typeface="微软雅黑" panose="020B0503020204020204" pitchFamily="34" charset="-122"/>
              </a:rPr>
              <a:t>摊破浣溪沙</a:t>
            </a:r>
            <a:endParaRPr lang="en-US" noProof="1">
              <a:latin typeface="微软雅黑" panose="020B0503020204020204" pitchFamily="34" charset="-122"/>
              <a:ea typeface="微软雅黑" panose="020B0503020204020204" pitchFamily="34" charset="-122"/>
              <a:cs typeface="微软雅黑" panose="020B0503020204020204" pitchFamily="34" charset="-122"/>
            </a:endParaRPr>
          </a:p>
          <a:p>
            <a:pPr algn="ctr">
              <a:lnSpc>
                <a:spcPct val="150000"/>
              </a:lnSpc>
              <a:spcBef>
                <a:spcPts val="40"/>
              </a:spcBef>
              <a:defRPr/>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手卷真珠上玉钩，依前春恨锁重楼。风里落花谁是主？思悠悠。</a:t>
            </a:r>
            <a:b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b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青鸟不传云外信，丁香空结雨中愁。回首绿波三楚暮，接天流</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endParaRPr>
          </a:p>
          <a:p>
            <a:pPr algn="ctr">
              <a:lnSpc>
                <a:spcPct val="150000"/>
              </a:lnSpc>
              <a:spcBef>
                <a:spcPts val="40"/>
              </a:spcBef>
              <a:defRPr/>
            </a:pPr>
            <a:endParaRPr lang="en-US" sz="2000" noProof="1">
              <a:latin typeface="微软雅黑" panose="020B0503020204020204" pitchFamily="34" charset="-122"/>
              <a:ea typeface="微软雅黑" panose="020B0503020204020204" pitchFamily="34" charset="-122"/>
              <a:cs typeface="微软雅黑" panose="020B0503020204020204" pitchFamily="34" charset="-122"/>
            </a:endParaRPr>
          </a:p>
          <a:p>
            <a:pPr algn="ctr">
              <a:lnSpc>
                <a:spcPct val="150000"/>
              </a:lnSpc>
              <a:spcBef>
                <a:spcPts val="40"/>
              </a:spcBef>
              <a:defRPr/>
            </a:pPr>
            <a:endParaRPr lang="en-US" sz="2000" noProof="1" smtClean="0">
              <a:latin typeface="微软雅黑" panose="020B0503020204020204" pitchFamily="34" charset="-122"/>
              <a:ea typeface="微软雅黑" panose="020B0503020204020204" pitchFamily="34" charset="-122"/>
              <a:cs typeface="微软雅黑" panose="020B0503020204020204" pitchFamily="34" charset="-122"/>
            </a:endParaRPr>
          </a:p>
          <a:p>
            <a:pPr algn="ctr">
              <a:lnSpc>
                <a:spcPct val="150000"/>
              </a:lnSpc>
              <a:spcBef>
                <a:spcPts val="40"/>
              </a:spcBef>
              <a:defRPr/>
            </a:pPr>
            <a:r>
              <a:rPr lang="zh-CN" altLang="en-US" sz="2000" noProof="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千古名句</a:t>
            </a:r>
            <a:r>
              <a:rPr lang="zh-CN" altLang="en-US" sz="2000" noProof="1"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青鸟不传云外信，丁香空结雨中愁</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文本框 14"/>
          <p:cNvSpPr txBox="1"/>
          <p:nvPr/>
        </p:nvSpPr>
        <p:spPr>
          <a:xfrm>
            <a:off x="18532" y="57004"/>
            <a:ext cx="877579" cy="369332"/>
          </a:xfrm>
          <a:prstGeom prst="rect">
            <a:avLst/>
          </a:prstGeom>
          <a:noFill/>
        </p:spPr>
        <p:txBody>
          <a:bodyPr wrap="square" rtlCol="0">
            <a:spAutoFit/>
          </a:bodyPr>
          <a:lstStyle/>
          <a:p>
            <a:r>
              <a:rPr kumimoji="1" lang="en-US" altLang="zh-CN" smtClean="0">
                <a:solidFill>
                  <a:schemeClr val="bg1">
                    <a:lumMod val="85000"/>
                  </a:schemeClr>
                </a:solidFill>
              </a:rPr>
              <a:t>2.19.1</a:t>
            </a:r>
            <a:endParaRPr kumimoji="1" lang="zh-CN" altLang="en-US" dirty="0">
              <a:solidFill>
                <a:schemeClr val="bg1">
                  <a:lumMod val="85000"/>
                </a:schemeClr>
              </a:solidFill>
            </a:endParaRPr>
          </a:p>
        </p:txBody>
      </p:sp>
    </p:spTree>
    <p:extLst>
      <p:ext uri="{BB962C8B-B14F-4D97-AF65-F5344CB8AC3E}">
        <p14:creationId xmlns:p14="http://schemas.microsoft.com/office/powerpoint/2010/main" val="117329250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70078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十六、孙光宪</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十七</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、李珣</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十八</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、冯延巳</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十九、李颢</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二十、李煜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42005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第二编   唐五代名家词</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9356" y="864425"/>
            <a:ext cx="10521950" cy="3857466"/>
          </a:xfrm>
          <a:prstGeom prst="rect">
            <a:avLst/>
          </a:prstGeom>
        </p:spPr>
        <p:txBody>
          <a:bodyPr lIns="0" tIns="0" rIns="0" bIns="0">
            <a:spAutoFit/>
          </a:bodyPr>
          <a:lstStyle>
            <a:lvl1pPr marL="123825"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eaLnBrk="1" hangingPunct="1">
              <a:lnSpc>
                <a:spcPct val="150000"/>
              </a:lnSpc>
              <a:defRPr/>
            </a:pPr>
            <a:r>
              <a:rPr lang="en-US" altLang="zh-CN" sz="2400" b="1" noProof="1" smtClean="0">
                <a:latin typeface="微软雅黑" panose="020B0503020204020204" pitchFamily="34" charset="-122"/>
                <a:ea typeface="微软雅黑" panose="020B0503020204020204" pitchFamily="34" charset="-122"/>
              </a:rPr>
              <a:t>      </a:t>
            </a:r>
            <a:r>
              <a:rPr lang="zh-CN" sz="2800" noProof="1">
                <a:latin typeface="黑体" panose="02010609060101010101" pitchFamily="49" charset="-122"/>
                <a:ea typeface="黑体" panose="02010609060101010101" pitchFamily="49" charset="-122"/>
              </a:rPr>
              <a:t>二十、李煜</a:t>
            </a:r>
          </a:p>
          <a:p>
            <a:pPr eaLnBrk="1" hangingPunct="1">
              <a:lnSpc>
                <a:spcPct val="150000"/>
              </a:lnSpc>
            </a:pPr>
            <a:endParaRPr lang="zh-CN" altLang="zh-CN" sz="2400" noProof="1">
              <a:solidFill>
                <a:srgbClr val="C00000"/>
              </a:solidFill>
              <a:latin typeface="微软雅黑" panose="020B0503020204020204" pitchFamily="34" charset="-122"/>
              <a:ea typeface="微软雅黑" panose="020B0503020204020204" pitchFamily="34" charset="-122"/>
            </a:endParaRPr>
          </a:p>
          <a:p>
            <a:pPr eaLnBrk="1" hangingPunct="1">
              <a:lnSpc>
                <a:spcPct val="150000"/>
              </a:lnSpc>
            </a:pPr>
            <a:r>
              <a:rPr lang="zh-CN" sz="2000" noProof="1" smtClean="0">
                <a:latin typeface="微软雅黑" panose="020B0503020204020204" pitchFamily="34" charset="-122"/>
                <a:ea typeface="微软雅黑" panose="020B0503020204020204" pitchFamily="34" charset="-122"/>
              </a:rPr>
              <a:t>李煜</a:t>
            </a:r>
            <a:r>
              <a:rPr lang="zh-CN" sz="2000" noProof="1">
                <a:latin typeface="微软雅黑" panose="020B0503020204020204" pitchFamily="34" charset="-122"/>
                <a:ea typeface="微软雅黑" panose="020B0503020204020204" pitchFamily="34" charset="-122"/>
              </a:rPr>
              <a:t>，字</a:t>
            </a:r>
            <a:r>
              <a:rPr lang="zh-CN" sz="2000" noProof="1">
                <a:solidFill>
                  <a:srgbClr val="C00000"/>
                </a:solidFill>
                <a:latin typeface="微软雅黑" panose="020B0503020204020204" pitchFamily="34" charset="-122"/>
                <a:ea typeface="微软雅黑" panose="020B0503020204020204" pitchFamily="34" charset="-122"/>
              </a:rPr>
              <a:t>重光</a:t>
            </a:r>
            <a:r>
              <a:rPr lang="zh-CN" sz="2000" noProof="1">
                <a:latin typeface="微软雅黑" panose="020B0503020204020204" pitchFamily="34" charset="-122"/>
                <a:ea typeface="微软雅黑" panose="020B0503020204020204" pitchFamily="34" charset="-122"/>
              </a:rPr>
              <a:t>，号</a:t>
            </a:r>
            <a:r>
              <a:rPr lang="zh-CN" sz="2000" noProof="1">
                <a:solidFill>
                  <a:srgbClr val="C00000"/>
                </a:solidFill>
                <a:latin typeface="微软雅黑" panose="020B0503020204020204" pitchFamily="34" charset="-122"/>
                <a:ea typeface="微软雅黑" panose="020B0503020204020204" pitchFamily="34" charset="-122"/>
              </a:rPr>
              <a:t>钟隐、莲峰居士</a:t>
            </a:r>
            <a:r>
              <a:rPr lang="zh-CN" sz="2000" noProof="1">
                <a:latin typeface="微软雅黑" panose="020B0503020204020204" pitchFamily="34" charset="-122"/>
                <a:ea typeface="微软雅黑" panose="020B0503020204020204" pitchFamily="34" charset="-122"/>
              </a:rPr>
              <a:t>，籍贯徐州。</a:t>
            </a:r>
            <a:r>
              <a:rPr lang="zh-CN" altLang="zh-CN" sz="2000" noProof="1">
                <a:latin typeface="微软雅黑" panose="020B0503020204020204" pitchFamily="34" charset="-122"/>
                <a:ea typeface="微软雅黑" panose="020B0503020204020204" pitchFamily="34" charset="-122"/>
              </a:rPr>
              <a:t>《</a:t>
            </a:r>
            <a:r>
              <a:rPr lang="zh-CN" sz="2000" noProof="1">
                <a:latin typeface="微软雅黑" panose="020B0503020204020204" pitchFamily="34" charset="-122"/>
                <a:ea typeface="微软雅黑" panose="020B0503020204020204" pitchFamily="34" charset="-122"/>
              </a:rPr>
              <a:t>菩萨蛮</a:t>
            </a:r>
            <a:r>
              <a:rPr lang="zh-CN" altLang="zh-CN" sz="2000" noProof="1">
                <a:latin typeface="微软雅黑" panose="020B0503020204020204" pitchFamily="34" charset="-122"/>
                <a:ea typeface="微软雅黑" panose="020B0503020204020204" pitchFamily="34" charset="-122"/>
              </a:rPr>
              <a:t>》</a:t>
            </a:r>
            <a:r>
              <a:rPr lang="zh-CN" sz="2000" noProof="1">
                <a:latin typeface="微软雅黑" panose="020B0503020204020204" pitchFamily="34" charset="-122"/>
                <a:ea typeface="微软雅黑" panose="020B0503020204020204" pitchFamily="34" charset="-122"/>
              </a:rPr>
              <a:t>（花明月暗）相传为</a:t>
            </a:r>
            <a:r>
              <a:rPr lang="zh-CN" sz="2000" noProof="1">
                <a:solidFill>
                  <a:srgbClr val="C00000"/>
                </a:solidFill>
                <a:latin typeface="微软雅黑" panose="020B0503020204020204" pitchFamily="34" charset="-122"/>
                <a:ea typeface="微软雅黑" panose="020B0503020204020204" pitchFamily="34" charset="-122"/>
              </a:rPr>
              <a:t>小周后</a:t>
            </a:r>
            <a:r>
              <a:rPr lang="zh-CN" sz="2000" noProof="1">
                <a:latin typeface="微软雅黑" panose="020B0503020204020204" pitchFamily="34" charset="-122"/>
                <a:ea typeface="微软雅黑" panose="020B0503020204020204" pitchFamily="34" charset="-122"/>
              </a:rPr>
              <a:t>而作。“</a:t>
            </a:r>
            <a:r>
              <a:rPr lang="zh-CN" sz="2000" noProof="1">
                <a:solidFill>
                  <a:srgbClr val="C00000"/>
                </a:solidFill>
                <a:latin typeface="微软雅黑" panose="020B0503020204020204" pitchFamily="34" charset="-122"/>
                <a:ea typeface="微软雅黑" panose="020B0503020204020204" pitchFamily="34" charset="-122"/>
              </a:rPr>
              <a:t>沈腰</a:t>
            </a:r>
            <a:r>
              <a:rPr lang="zh-CN" sz="2000" noProof="1">
                <a:latin typeface="微软雅黑" panose="020B0503020204020204" pitchFamily="34" charset="-122"/>
                <a:ea typeface="微软雅黑" panose="020B0503020204020204" pitchFamily="34" charset="-122"/>
              </a:rPr>
              <a:t>”指代人日渐消瘦，“</a:t>
            </a:r>
            <a:r>
              <a:rPr lang="zh-CN" sz="2000" noProof="1">
                <a:solidFill>
                  <a:srgbClr val="C00000"/>
                </a:solidFill>
                <a:latin typeface="微软雅黑" panose="020B0503020204020204" pitchFamily="34" charset="-122"/>
                <a:ea typeface="微软雅黑" panose="020B0503020204020204" pitchFamily="34" charset="-122"/>
              </a:rPr>
              <a:t>潘鬓</a:t>
            </a:r>
            <a:r>
              <a:rPr lang="zh-CN" sz="2000" noProof="1">
                <a:latin typeface="微软雅黑" panose="020B0503020204020204" pitchFamily="34" charset="-122"/>
                <a:ea typeface="微软雅黑" panose="020B0503020204020204" pitchFamily="34" charset="-122"/>
              </a:rPr>
              <a:t>”指代中年白发。</a:t>
            </a:r>
          </a:p>
          <a:p>
            <a:pPr eaLnBrk="1" hangingPunct="1">
              <a:lnSpc>
                <a:spcPct val="150000"/>
              </a:lnSpc>
              <a:spcBef>
                <a:spcPts val="990"/>
              </a:spcBef>
            </a:pPr>
            <a:endParaRPr lang="zh-CN" sz="2400" noProof="1">
              <a:solidFill>
                <a:srgbClr val="C00000"/>
              </a:solidFill>
              <a:latin typeface="微软雅黑" panose="020B0503020204020204" pitchFamily="34" charset="-122"/>
              <a:ea typeface="微软雅黑" panose="020B0503020204020204" pitchFamily="34" charset="-122"/>
            </a:endParaRPr>
          </a:p>
          <a:p>
            <a:pPr eaLnBrk="1" hangingPunct="1">
              <a:lnSpc>
                <a:spcPct val="150000"/>
              </a:lnSpc>
              <a:spcBef>
                <a:spcPts val="990"/>
              </a:spcBef>
            </a:pPr>
            <a:r>
              <a:rPr lang="zh-CN" altLang="zh-CN" sz="2000" noProof="1" smtClean="0">
                <a:solidFill>
                  <a:srgbClr val="C00000"/>
                </a:solidFill>
                <a:latin typeface="微软雅黑" panose="020B0503020204020204" pitchFamily="34" charset="-122"/>
                <a:ea typeface="微软雅黑" panose="020B0503020204020204" pitchFamily="34" charset="-122"/>
              </a:rPr>
              <a:t>“ </a:t>
            </a:r>
            <a:r>
              <a:rPr lang="zh-CN" sz="2000" noProof="1">
                <a:solidFill>
                  <a:srgbClr val="C00000"/>
                </a:solidFill>
                <a:latin typeface="微软雅黑" panose="020B0503020204020204" pitchFamily="34" charset="-122"/>
                <a:ea typeface="微软雅黑" panose="020B0503020204020204" pitchFamily="34" charset="-122"/>
              </a:rPr>
              <a:t>问君能有几多愁，恰似一江春水向东流。““剪不断，理还乱，是离愁。别是一番滋味在心头。”</a:t>
            </a:r>
          </a:p>
        </p:txBody>
      </p:sp>
      <p:sp>
        <p:nvSpPr>
          <p:cNvPr id="3" name="TextBox 2"/>
          <p:cNvSpPr txBox="1"/>
          <p:nvPr/>
        </p:nvSpPr>
        <p:spPr>
          <a:xfrm>
            <a:off x="2658185" y="6345366"/>
            <a:ext cx="7109639"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广东地区课程，</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唐宋词研究</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精讲上。灵活掌握，举一反三</a:t>
            </a:r>
            <a:endParaRPr lang="zh-CN" altLang="en-US" sz="20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8862071" y="425871"/>
            <a:ext cx="1123373" cy="369332"/>
          </a:xfrm>
          <a:prstGeom prst="rect">
            <a:avLst/>
          </a:prstGeom>
          <a:solidFill>
            <a:schemeClr val="accent2"/>
          </a:solidFill>
        </p:spPr>
        <p:txBody>
          <a:bodyPr wrap="square" rtlCol="0">
            <a:spAutoFit/>
          </a:bodyPr>
          <a:lstStyle>
            <a:defPPr>
              <a:defRPr lang="zh-CN"/>
            </a:defPPr>
            <a:lvl1pPr>
              <a:defRPr kumimoji="1"/>
            </a:lvl1pPr>
          </a:lstStyle>
          <a:p>
            <a:r>
              <a:rPr lang="zh-CN" altLang="en-US" noProof="1" smtClean="0"/>
              <a:t>李煜</a:t>
            </a:r>
            <a:endParaRPr lang="zh-CN" altLang="en-US" dirty="0"/>
          </a:p>
        </p:txBody>
      </p:sp>
      <p:sp>
        <p:nvSpPr>
          <p:cNvPr id="5" name="文本框 4"/>
          <p:cNvSpPr txBox="1"/>
          <p:nvPr/>
        </p:nvSpPr>
        <p:spPr>
          <a:xfrm>
            <a:off x="10445213" y="72392"/>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smtClean="0"/>
              <a:t>清平乐</a:t>
            </a:r>
            <a:endParaRPr lang="zh-CN" altLang="en-US" dirty="0"/>
          </a:p>
        </p:txBody>
      </p:sp>
      <p:cxnSp>
        <p:nvCxnSpPr>
          <p:cNvPr id="6" name="直线连接符 5"/>
          <p:cNvCxnSpPr/>
          <p:nvPr/>
        </p:nvCxnSpPr>
        <p:spPr>
          <a:xfrm flipV="1">
            <a:off x="9985444" y="289672"/>
            <a:ext cx="459769" cy="320865"/>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0445213" y="49509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玉楼春</a:t>
            </a:r>
          </a:p>
        </p:txBody>
      </p:sp>
      <p:cxnSp>
        <p:nvCxnSpPr>
          <p:cNvPr id="8" name="直线连接符 7"/>
          <p:cNvCxnSpPr/>
          <p:nvPr/>
        </p:nvCxnSpPr>
        <p:spPr>
          <a:xfrm>
            <a:off x="9985444" y="648251"/>
            <a:ext cx="459769" cy="69222"/>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445213" y="925500"/>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浪淘沙</a:t>
            </a:r>
            <a:endParaRPr lang="zh-CN" altLang="en-US" dirty="0"/>
          </a:p>
        </p:txBody>
      </p:sp>
      <p:sp>
        <p:nvSpPr>
          <p:cNvPr id="12" name="文本框 11"/>
          <p:cNvSpPr txBox="1"/>
          <p:nvPr/>
        </p:nvSpPr>
        <p:spPr>
          <a:xfrm>
            <a:off x="10445213" y="1355907"/>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虞美人</a:t>
            </a:r>
            <a:endParaRPr lang="zh-CN" altLang="en-US" dirty="0"/>
          </a:p>
        </p:txBody>
      </p:sp>
      <p:cxnSp>
        <p:nvCxnSpPr>
          <p:cNvPr id="13" name="直线连接符 12"/>
          <p:cNvCxnSpPr>
            <a:stCxn id="4" idx="3"/>
            <a:endCxn id="11" idx="1"/>
          </p:cNvCxnSpPr>
          <p:nvPr/>
        </p:nvCxnSpPr>
        <p:spPr>
          <a:xfrm>
            <a:off x="9985444" y="610537"/>
            <a:ext cx="459769" cy="4996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a:stCxn id="4" idx="3"/>
            <a:endCxn id="12" idx="1"/>
          </p:cNvCxnSpPr>
          <p:nvPr/>
        </p:nvCxnSpPr>
        <p:spPr>
          <a:xfrm>
            <a:off x="9985444" y="610537"/>
            <a:ext cx="459769" cy="930036"/>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8532" y="57004"/>
            <a:ext cx="877579" cy="369332"/>
          </a:xfrm>
          <a:prstGeom prst="rect">
            <a:avLst/>
          </a:prstGeom>
          <a:noFill/>
        </p:spPr>
        <p:txBody>
          <a:bodyPr wrap="square" rtlCol="0">
            <a:spAutoFit/>
          </a:bodyPr>
          <a:lstStyle/>
          <a:p>
            <a:r>
              <a:rPr kumimoji="1" lang="en-US" altLang="zh-CN" dirty="0" smtClean="0">
                <a:solidFill>
                  <a:schemeClr val="bg1">
                    <a:lumMod val="85000"/>
                  </a:schemeClr>
                </a:solidFill>
              </a:rPr>
              <a:t>2.20.1</a:t>
            </a:r>
            <a:endParaRPr kumimoji="1" lang="zh-CN" altLang="en-US" dirty="0">
              <a:solidFill>
                <a:schemeClr val="bg1">
                  <a:lumMod val="85000"/>
                </a:schemeClr>
              </a:solidFill>
            </a:endParaRPr>
          </a:p>
        </p:txBody>
      </p:sp>
    </p:spTree>
    <p:extLst>
      <p:ext uri="{BB962C8B-B14F-4D97-AF65-F5344CB8AC3E}">
        <p14:creationId xmlns:p14="http://schemas.microsoft.com/office/powerpoint/2010/main" val="113606651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0079" y="241670"/>
            <a:ext cx="10521950" cy="5078313"/>
          </a:xfrm>
          <a:prstGeom prst="rect">
            <a:avLst/>
          </a:prstGeom>
        </p:spPr>
        <p:txBody>
          <a:bodyPr lIns="0" tIns="0" rIns="0" bIns="0">
            <a:spAutoFit/>
          </a:bodyPr>
          <a:lstStyle>
            <a:lvl1pPr marL="123825"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eaLnBrk="1" hangingPunct="1">
              <a:lnSpc>
                <a:spcPct val="150000"/>
              </a:lnSpc>
              <a:defRPr/>
            </a:pPr>
            <a:r>
              <a:rPr lang="en-US" altLang="zh-CN" sz="2400" b="1" noProof="1" smtClean="0">
                <a:latin typeface="微软雅黑" panose="020B0503020204020204" pitchFamily="34" charset="-122"/>
                <a:ea typeface="微软雅黑" panose="020B0503020204020204" pitchFamily="34" charset="-122"/>
              </a:rPr>
              <a:t>      </a:t>
            </a:r>
            <a:r>
              <a:rPr lang="zh-CN" sz="2800" noProof="1">
                <a:latin typeface="黑体" panose="02010609060101010101" pitchFamily="49" charset="-122"/>
                <a:ea typeface="黑体" panose="02010609060101010101" pitchFamily="49" charset="-122"/>
              </a:rPr>
              <a:t>二十、李</a:t>
            </a:r>
            <a:r>
              <a:rPr lang="zh-CN" sz="2800" noProof="1" smtClean="0">
                <a:latin typeface="黑体" panose="02010609060101010101" pitchFamily="49" charset="-122"/>
                <a:ea typeface="黑体" panose="02010609060101010101" pitchFamily="49" charset="-122"/>
              </a:rPr>
              <a:t>煜</a:t>
            </a:r>
            <a:endParaRPr lang="en-US" altLang="zh-CN" sz="2800" noProof="1" smtClean="0">
              <a:latin typeface="黑体" panose="02010609060101010101" pitchFamily="49" charset="-122"/>
              <a:ea typeface="黑体" panose="02010609060101010101" pitchFamily="49" charset="-122"/>
            </a:endParaRPr>
          </a:p>
          <a:p>
            <a:pPr marL="0" algn="ctr" eaLnBrk="1" hangingPunct="1">
              <a:lnSpc>
                <a:spcPct val="150000"/>
              </a:lnSpc>
              <a:defRPr/>
            </a:pPr>
            <a:r>
              <a:rPr lang="zh-CN" altLang="en-US" sz="2800" b="1" dirty="0" smtClean="0"/>
              <a:t> 一</a:t>
            </a:r>
            <a:r>
              <a:rPr lang="zh-CN" altLang="en-US" sz="2800" b="1" dirty="0"/>
              <a:t>斛珠</a:t>
            </a:r>
          </a:p>
          <a:p>
            <a:pPr marL="0" eaLnBrk="1" hangingPunct="1">
              <a:lnSpc>
                <a:spcPct val="150000"/>
              </a:lnSpc>
              <a:defRPr/>
            </a:pPr>
            <a:endParaRPr lang="zh-CN" sz="2800" noProof="1">
              <a:latin typeface="黑体" panose="02010609060101010101" pitchFamily="49" charset="-122"/>
              <a:ea typeface="黑体" panose="02010609060101010101" pitchFamily="49" charset="-122"/>
            </a:endParaRPr>
          </a:p>
          <a:p>
            <a:pPr marL="0" algn="ctr" eaLnBrk="1" hangingPunct="1">
              <a:lnSpc>
                <a:spcPct val="150000"/>
              </a:lnSpc>
              <a:defRPr/>
            </a:pPr>
            <a:r>
              <a:rPr lang="zh-CN" altLang="en-US" sz="2800" b="1" dirty="0" smtClean="0"/>
              <a:t>晓妆</a:t>
            </a:r>
            <a:r>
              <a:rPr lang="zh-CN" altLang="en-US" sz="2800" b="1" dirty="0"/>
              <a:t>初过，沈檀轻注些儿个。向人微露丁香颗。</a:t>
            </a:r>
          </a:p>
          <a:p>
            <a:pPr marL="0" algn="ctr" eaLnBrk="1" hangingPunct="1">
              <a:lnSpc>
                <a:spcPct val="150000"/>
              </a:lnSpc>
              <a:defRPr/>
            </a:pPr>
            <a:r>
              <a:rPr lang="zh-CN" altLang="en-US" sz="2800" b="1" dirty="0"/>
              <a:t>一曲清歌，暂引樱桃破。</a:t>
            </a:r>
          </a:p>
          <a:p>
            <a:pPr marL="0" algn="ctr" eaLnBrk="1" hangingPunct="1">
              <a:lnSpc>
                <a:spcPct val="150000"/>
              </a:lnSpc>
              <a:defRPr/>
            </a:pPr>
            <a:r>
              <a:rPr lang="zh-CN" altLang="en-US" sz="2800" b="1" dirty="0"/>
              <a:t>罗袖裛残殷色可，杯深旋被香醪涴。</a:t>
            </a:r>
          </a:p>
          <a:p>
            <a:pPr marL="0" algn="ctr" eaLnBrk="1" hangingPunct="1">
              <a:lnSpc>
                <a:spcPct val="150000"/>
              </a:lnSpc>
              <a:defRPr/>
            </a:pPr>
            <a:r>
              <a:rPr lang="zh-CN" altLang="en-US" sz="2800" b="1" dirty="0"/>
              <a:t>绣床斜凭娇无那。烂嚼红茸，笑向檀郎唾。</a:t>
            </a:r>
          </a:p>
          <a:p>
            <a:pPr algn="ctr" eaLnBrk="1" hangingPunct="1">
              <a:lnSpc>
                <a:spcPct val="150000"/>
              </a:lnSpc>
            </a:pPr>
            <a:endParaRPr lang="zh-CN" altLang="zh-CN" sz="2400" noProof="1">
              <a:solidFill>
                <a:srgbClr val="C00000"/>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18532" y="57004"/>
            <a:ext cx="877579" cy="369332"/>
          </a:xfrm>
          <a:prstGeom prst="rect">
            <a:avLst/>
          </a:prstGeom>
          <a:noFill/>
        </p:spPr>
        <p:txBody>
          <a:bodyPr wrap="square" rtlCol="0">
            <a:spAutoFit/>
          </a:bodyPr>
          <a:lstStyle/>
          <a:p>
            <a:r>
              <a:rPr kumimoji="1" lang="en-US" altLang="zh-CN" dirty="0" smtClean="0">
                <a:solidFill>
                  <a:schemeClr val="bg1">
                    <a:lumMod val="85000"/>
                  </a:schemeClr>
                </a:solidFill>
              </a:rPr>
              <a:t>2.20.1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672743" y="1118309"/>
            <a:ext cx="9822383" cy="3877985"/>
          </a:xfrm>
          <a:prstGeom prst="rect">
            <a:avLst/>
          </a:prstGeom>
          <a:noFill/>
        </p:spPr>
        <p:txBody>
          <a:bodyPr wrap="square">
            <a:spAutoFit/>
          </a:bodyPr>
          <a:lstStyle/>
          <a:p>
            <a:pPr fontAlgn="auto">
              <a:lnSpc>
                <a:spcPct val="150000"/>
              </a:lnSpc>
            </a:pPr>
            <a:r>
              <a:rPr lang="zh-CN" altLang="en-US" sz="2400" noProof="1" smtClean="0">
                <a:solidFill>
                  <a:srgbClr val="C00000"/>
                </a:solidFill>
                <a:latin typeface="微软雅黑" panose="020B0503020204020204" pitchFamily="34" charset="-122"/>
                <a:ea typeface="微软雅黑" panose="020B0503020204020204" pitchFamily="34" charset="-122"/>
              </a:rPr>
              <a:t>二、</a:t>
            </a:r>
            <a:r>
              <a:rPr lang="zh-CN" altLang="en-US" sz="2400" noProof="1">
                <a:solidFill>
                  <a:srgbClr val="C00000"/>
                </a:solidFill>
                <a:latin typeface="微软雅黑" panose="020B0503020204020204" pitchFamily="34" charset="-122"/>
                <a:ea typeface="微软雅黑" panose="020B0503020204020204" pitchFamily="34" charset="-122"/>
              </a:rPr>
              <a:t>长短句</a:t>
            </a:r>
          </a:p>
          <a:p>
            <a:pPr fontAlgn="auto">
              <a:lnSpc>
                <a:spcPct val="150000"/>
              </a:lnSpc>
            </a:pP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1</a:t>
            </a:r>
            <a:r>
              <a:rPr sz="2000" noProof="1" smtClean="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noProof="1">
                <a:latin typeface="微软雅黑" panose="020B0503020204020204" pitchFamily="34" charset="-122"/>
                <a:ea typeface="微软雅黑" panose="020B0503020204020204" pitchFamily="34" charset="-122"/>
                <a:cs typeface="微软雅黑" panose="020B0503020204020204" pitchFamily="34" charset="-122"/>
                <a:sym typeface="+mn-ea"/>
              </a:rPr>
              <a:t>定义</a:t>
            </a:r>
            <a:r>
              <a:rPr sz="2000" noProof="1" smtClean="0">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因</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句式长短不齐</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，故词又有此别称。标志着逐渐摆脱音乐的附属地位。</a:t>
            </a:r>
          </a:p>
          <a:p>
            <a:pPr fontAlgn="auto">
              <a:lnSpc>
                <a:spcPct val="150000"/>
              </a:lnSpc>
            </a:pPr>
            <a:endParaRPr lang="zh-CN" altLang="en-US" sz="2000" noProof="1">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fontAlgn="auto">
              <a:lnSpc>
                <a:spcPct val="150000"/>
              </a:lnSpc>
            </a:pPr>
            <a:r>
              <a:rPr lang="zh-CN" altLang="en-US"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梦江南</a:t>
            </a:r>
          </a:p>
          <a:p>
            <a:pPr fontAlgn="auto">
              <a:lnSpc>
                <a:spcPct val="150000"/>
              </a:lnSpc>
            </a:pPr>
            <a:r>
              <a:rPr lang="zh-CN" altLang="en-US"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000" noProof="1">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noProof="1">
                <a:latin typeface="微软雅黑" panose="020B0503020204020204" pitchFamily="34" charset="-122"/>
                <a:ea typeface="微软雅黑" panose="020B0503020204020204" pitchFamily="34" charset="-122"/>
                <a:cs typeface="微软雅黑" panose="020B0503020204020204" pitchFamily="34" charset="-122"/>
                <a:sym typeface="+mn-ea"/>
              </a:rPr>
              <a:t>温庭筠</a:t>
            </a:r>
          </a:p>
          <a:p>
            <a:pPr fontAlgn="auto">
              <a:lnSpc>
                <a:spcPct val="150000"/>
              </a:lnSpc>
            </a:pPr>
            <a:r>
              <a:rPr lang="zh-CN" altLang="en-US" sz="2000" noProof="1" smtClean="0">
                <a:latin typeface="微软雅黑" panose="020B0503020204020204" pitchFamily="34" charset="-122"/>
                <a:ea typeface="微软雅黑" panose="020B0503020204020204" pitchFamily="34" charset="-122"/>
                <a:cs typeface="微软雅黑" panose="020B0503020204020204" pitchFamily="34" charset="-122"/>
                <a:sym typeface="+mn-ea"/>
              </a:rPr>
              <a:t>                 梳洗</a:t>
            </a:r>
            <a:r>
              <a:rPr lang="zh-CN" altLang="en-US" sz="2000" noProof="1">
                <a:latin typeface="微软雅黑" panose="020B0503020204020204" pitchFamily="34" charset="-122"/>
                <a:ea typeface="微软雅黑" panose="020B0503020204020204" pitchFamily="34" charset="-122"/>
                <a:cs typeface="微软雅黑" panose="020B0503020204020204" pitchFamily="34" charset="-122"/>
                <a:sym typeface="+mn-ea"/>
              </a:rPr>
              <a:t>罢，独倚望江楼。</a:t>
            </a:r>
            <a:r>
              <a:rPr sz="2000" spc="-5" noProof="1">
                <a:latin typeface="微软雅黑" panose="020B0503020204020204" pitchFamily="34" charset="-122"/>
                <a:ea typeface="微软雅黑" panose="020B0503020204020204" pitchFamily="34" charset="-122"/>
                <a:cs typeface="宋体" panose="02010600030101010101" pitchFamily="2" charset="-122"/>
                <a:sym typeface="+mn-ea"/>
              </a:rPr>
              <a:t>过尽千帆皆不是，斜晖脉脉水悠悠。肠断白蘋洲。</a:t>
            </a:r>
          </a:p>
          <a:p>
            <a:pPr fontAlgn="auto">
              <a:lnSpc>
                <a:spcPct val="150000"/>
              </a:lnSpc>
            </a:pPr>
            <a:endParaRPr lang="zh-CN" altLang="en-US" sz="2000" spc="-5" noProof="1">
              <a:latin typeface="微软雅黑" panose="020B0503020204020204" pitchFamily="34" charset="-122"/>
              <a:ea typeface="微软雅黑" panose="020B0503020204020204" pitchFamily="34" charset="-122"/>
              <a:cs typeface="宋体" panose="02010600030101010101" pitchFamily="2" charset="-122"/>
              <a:sym typeface="+mn-ea"/>
            </a:endParaRPr>
          </a:p>
          <a:p>
            <a:pPr fontAlgn="auto">
              <a:lnSpc>
                <a:spcPct val="150000"/>
              </a:lnSpc>
            </a:pP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2</a:t>
            </a:r>
            <a:r>
              <a:rPr sz="2000" noProof="1" smtClean="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noProof="1" smtClean="0">
                <a:latin typeface="微软雅黑" panose="020B0503020204020204" pitchFamily="34" charset="-122"/>
                <a:ea typeface="微软雅黑" panose="020B0503020204020204" pitchFamily="34" charset="-122"/>
                <a:cs typeface="微软雅黑" panose="020B0503020204020204" pitchFamily="34" charset="-122"/>
                <a:sym typeface="+mn-ea"/>
              </a:rPr>
              <a:t>最早作品：</a:t>
            </a: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苏轼的</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《与蔡景繁书</a:t>
            </a: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noProof="1" smtClean="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000" spc="-5" noProof="1">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object 4"/>
          <p:cNvSpPr txBox="1"/>
          <p:nvPr/>
        </p:nvSpPr>
        <p:spPr>
          <a:xfrm>
            <a:off x="1259599" y="398865"/>
            <a:ext cx="5591175" cy="430887"/>
          </a:xfrm>
          <a:prstGeom prst="rect">
            <a:avLst/>
          </a:prstGeom>
        </p:spPr>
        <p:txBody>
          <a:bodyPr lIns="0" tIns="0" rIns="0" bIns="0">
            <a:spAutoFit/>
          </a:bodyPr>
          <a:lstStyle/>
          <a:p>
            <a:pPr fontAlgn="auto"/>
            <a:r>
              <a:rPr sz="2800" noProof="1">
                <a:latin typeface="黑体" panose="02010609060101010101" pitchFamily="49" charset="-122"/>
                <a:ea typeface="黑体" panose="02010609060101010101" pitchFamily="49" charset="-122"/>
              </a:rPr>
              <a:t>第一章 </a:t>
            </a:r>
            <a:r>
              <a:rPr lang="zh-CN" altLang="en-US" sz="2800" noProof="1">
                <a:latin typeface="黑体" panose="02010609060101010101" pitchFamily="49" charset="-122"/>
                <a:ea typeface="黑体" panose="02010609060101010101" pitchFamily="49" charset="-122"/>
                <a:sym typeface="+mn-ea"/>
              </a:rPr>
              <a:t>词名释例</a:t>
            </a:r>
          </a:p>
        </p:txBody>
      </p:sp>
      <p:pic>
        <p:nvPicPr>
          <p:cNvPr id="2052" name="Picture 4" descr="http://s6.sinaimg.cn/middle/4ff938d2x87c8cabe8165&amp;6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4441" y="4181351"/>
            <a:ext cx="3466529" cy="2079917"/>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9361943" y="396536"/>
            <a:ext cx="1123373" cy="369332"/>
          </a:xfrm>
          <a:prstGeom prst="rect">
            <a:avLst/>
          </a:prstGeom>
          <a:solidFill>
            <a:schemeClr val="accent2"/>
          </a:solidFill>
        </p:spPr>
        <p:txBody>
          <a:bodyPr wrap="square" rtlCol="0">
            <a:spAutoFit/>
          </a:bodyPr>
          <a:lstStyle/>
          <a:p>
            <a:r>
              <a:rPr kumimoji="1" lang="zh-CN" altLang="en-US" dirty="0" smtClean="0"/>
              <a:t>词名释例</a:t>
            </a:r>
            <a:endParaRPr kumimoji="1" lang="zh-CN" altLang="en-US" dirty="0"/>
          </a:p>
        </p:txBody>
      </p:sp>
      <p:sp>
        <p:nvSpPr>
          <p:cNvPr id="7" name="文本框 6"/>
          <p:cNvSpPr txBox="1"/>
          <p:nvPr/>
        </p:nvSpPr>
        <p:spPr>
          <a:xfrm>
            <a:off x="10945085" y="125092"/>
            <a:ext cx="1080662" cy="335419"/>
          </a:xfrm>
          <a:prstGeom prst="rect">
            <a:avLst/>
          </a:prstGeom>
          <a:solidFill>
            <a:schemeClr val="accent2"/>
          </a:solidFill>
        </p:spPr>
        <p:txBody>
          <a:bodyPr wrap="square" rtlCol="0">
            <a:spAutoFit/>
          </a:bodyPr>
          <a:lstStyle>
            <a:defPPr>
              <a:defRPr lang="zh-CN"/>
            </a:defPPr>
            <a:lvl1pPr>
              <a:defRPr kumimoji="1" sz="1600"/>
            </a:lvl1pPr>
          </a:lstStyle>
          <a:p>
            <a:r>
              <a:rPr lang="zh-CN" altLang="en-US" dirty="0"/>
              <a:t>曲子</a:t>
            </a:r>
          </a:p>
        </p:txBody>
      </p:sp>
      <p:sp>
        <p:nvSpPr>
          <p:cNvPr id="8" name="文本框 7"/>
          <p:cNvSpPr txBox="1"/>
          <p:nvPr/>
        </p:nvSpPr>
        <p:spPr>
          <a:xfrm>
            <a:off x="10945085" y="581668"/>
            <a:ext cx="1080662"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a:t>长短句</a:t>
            </a:r>
            <a:endParaRPr lang="zh-CN" altLang="en-US" dirty="0"/>
          </a:p>
        </p:txBody>
      </p:sp>
      <p:cxnSp>
        <p:nvCxnSpPr>
          <p:cNvPr id="9" name="直线连接符 8"/>
          <p:cNvCxnSpPr>
            <a:stCxn id="13" idx="3"/>
          </p:cNvCxnSpPr>
          <p:nvPr/>
        </p:nvCxnSpPr>
        <p:spPr>
          <a:xfrm flipV="1">
            <a:off x="10485316" y="278268"/>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线连接符 9"/>
          <p:cNvCxnSpPr>
            <a:stCxn id="13" idx="3"/>
          </p:cNvCxnSpPr>
          <p:nvPr/>
        </p:nvCxnSpPr>
        <p:spPr>
          <a:xfrm>
            <a:off x="10485316" y="581202"/>
            <a:ext cx="459769" cy="169743"/>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945085" y="1086610"/>
            <a:ext cx="1080662" cy="338554"/>
          </a:xfrm>
          <a:prstGeom prst="rect">
            <a:avLst/>
          </a:prstGeom>
          <a:solidFill>
            <a:schemeClr val="accent2"/>
          </a:solidFill>
        </p:spPr>
        <p:txBody>
          <a:bodyPr wrap="square" rtlCol="0">
            <a:spAutoFit/>
          </a:bodyPr>
          <a:lstStyle/>
          <a:p>
            <a:r>
              <a:rPr kumimoji="1" lang="zh-CN" altLang="en-US" sz="1600" dirty="0" smtClean="0"/>
              <a:t>诗馀</a:t>
            </a:r>
            <a:endParaRPr kumimoji="1" lang="zh-CN" altLang="en-US" sz="1600" dirty="0"/>
          </a:p>
        </p:txBody>
      </p:sp>
      <p:sp>
        <p:nvSpPr>
          <p:cNvPr id="12" name="文本框 11"/>
          <p:cNvSpPr txBox="1"/>
          <p:nvPr/>
        </p:nvSpPr>
        <p:spPr>
          <a:xfrm>
            <a:off x="10945085" y="1554989"/>
            <a:ext cx="1080662" cy="338554"/>
          </a:xfrm>
          <a:prstGeom prst="rect">
            <a:avLst/>
          </a:prstGeom>
          <a:solidFill>
            <a:schemeClr val="accent2"/>
          </a:solidFill>
        </p:spPr>
        <p:txBody>
          <a:bodyPr wrap="square" rtlCol="0">
            <a:spAutoFit/>
          </a:bodyPr>
          <a:lstStyle/>
          <a:p>
            <a:r>
              <a:rPr kumimoji="1" lang="zh-CN" altLang="en-US" sz="1600" dirty="0" smtClean="0"/>
              <a:t>倚声</a:t>
            </a:r>
            <a:endParaRPr kumimoji="1" lang="zh-CN" altLang="en-US" sz="1600" dirty="0"/>
          </a:p>
        </p:txBody>
      </p:sp>
      <p:cxnSp>
        <p:nvCxnSpPr>
          <p:cNvPr id="13" name="直线连接符 12"/>
          <p:cNvCxnSpPr>
            <a:stCxn id="13" idx="3"/>
          </p:cNvCxnSpPr>
          <p:nvPr/>
        </p:nvCxnSpPr>
        <p:spPr>
          <a:xfrm>
            <a:off x="10485316" y="581202"/>
            <a:ext cx="459769" cy="674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13"/>
          <p:cNvCxnSpPr>
            <a:stCxn id="13" idx="3"/>
          </p:cNvCxnSpPr>
          <p:nvPr/>
        </p:nvCxnSpPr>
        <p:spPr>
          <a:xfrm>
            <a:off x="10485316" y="581202"/>
            <a:ext cx="459769" cy="1143064"/>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0" y="15981"/>
            <a:ext cx="752430" cy="369332"/>
          </a:xfrm>
          <a:prstGeom prst="rect">
            <a:avLst/>
          </a:prstGeom>
          <a:noFill/>
        </p:spPr>
        <p:txBody>
          <a:bodyPr wrap="square" rtlCol="0">
            <a:spAutoFit/>
          </a:bodyPr>
          <a:lstStyle/>
          <a:p>
            <a:r>
              <a:rPr kumimoji="1" lang="en-US" altLang="zh-CN" dirty="0" smtClean="0">
                <a:solidFill>
                  <a:schemeClr val="bg1">
                    <a:lumMod val="85000"/>
                  </a:schemeClr>
                </a:solidFill>
              </a:rPr>
              <a:t>1.1.2</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0079" y="241670"/>
            <a:ext cx="10521950" cy="2585323"/>
          </a:xfrm>
          <a:prstGeom prst="rect">
            <a:avLst/>
          </a:prstGeom>
        </p:spPr>
        <p:txBody>
          <a:bodyPr lIns="0" tIns="0" rIns="0" bIns="0">
            <a:spAutoFit/>
          </a:bodyPr>
          <a:lstStyle>
            <a:lvl1pPr marL="123825"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eaLnBrk="1" hangingPunct="1">
              <a:lnSpc>
                <a:spcPct val="150000"/>
              </a:lnSpc>
              <a:defRPr/>
            </a:pPr>
            <a:r>
              <a:rPr lang="en-US" altLang="zh-CN" sz="2400" b="1" noProof="1" smtClean="0">
                <a:latin typeface="微软雅黑" panose="020B0503020204020204" pitchFamily="34" charset="-122"/>
                <a:ea typeface="微软雅黑" panose="020B0503020204020204" pitchFamily="34" charset="-122"/>
              </a:rPr>
              <a:t>      </a:t>
            </a:r>
            <a:r>
              <a:rPr lang="zh-CN" sz="2800" noProof="1">
                <a:latin typeface="黑体" panose="02010609060101010101" pitchFamily="49" charset="-122"/>
                <a:ea typeface="黑体" panose="02010609060101010101" pitchFamily="49" charset="-122"/>
              </a:rPr>
              <a:t>二十、李</a:t>
            </a:r>
            <a:r>
              <a:rPr lang="zh-CN" sz="2800" noProof="1" smtClean="0">
                <a:latin typeface="黑体" panose="02010609060101010101" pitchFamily="49" charset="-122"/>
                <a:ea typeface="黑体" panose="02010609060101010101" pitchFamily="49" charset="-122"/>
              </a:rPr>
              <a:t>煜</a:t>
            </a:r>
            <a:endParaRPr lang="en-US" altLang="zh-CN" sz="2800" noProof="1" smtClean="0">
              <a:latin typeface="黑体" panose="02010609060101010101" pitchFamily="49" charset="-122"/>
              <a:ea typeface="黑体" panose="02010609060101010101" pitchFamily="49" charset="-122"/>
            </a:endParaRPr>
          </a:p>
          <a:p>
            <a:pPr marL="0" algn="ctr" eaLnBrk="1" hangingPunct="1">
              <a:lnSpc>
                <a:spcPct val="150000"/>
              </a:lnSpc>
              <a:defRPr/>
            </a:pPr>
            <a:r>
              <a:rPr lang="zh-CN" altLang="en-US" sz="2800" b="1" dirty="0" smtClean="0"/>
              <a:t>菩萨蛮</a:t>
            </a:r>
            <a:endParaRPr lang="zh-CN" sz="2800" noProof="1">
              <a:latin typeface="黑体" panose="02010609060101010101" pitchFamily="49" charset="-122"/>
              <a:ea typeface="黑体" panose="02010609060101010101" pitchFamily="49" charset="-122"/>
            </a:endParaRPr>
          </a:p>
          <a:p>
            <a:pPr marL="0" algn="ctr" eaLnBrk="1" hangingPunct="1">
              <a:lnSpc>
                <a:spcPct val="150000"/>
              </a:lnSpc>
              <a:defRPr/>
            </a:pPr>
            <a:r>
              <a:rPr lang="zh-CN" altLang="en-US" sz="2800" dirty="0"/>
              <a:t>花明月暗笼轻雾，</a:t>
            </a:r>
            <a:r>
              <a:rPr lang="zh-CN" altLang="en-US" sz="2800" dirty="0" smtClean="0"/>
              <a:t>今朝好</a:t>
            </a:r>
            <a:r>
              <a:rPr lang="zh-CN" altLang="en-US" sz="2800" dirty="0"/>
              <a:t>向郎边去。刬袜步香阶，手提金缕鞋。</a:t>
            </a:r>
            <a:br>
              <a:rPr lang="zh-CN" altLang="en-US" sz="2800" dirty="0"/>
            </a:br>
            <a:r>
              <a:rPr lang="zh-CN" altLang="en-US" sz="2800" dirty="0"/>
              <a:t>画堂南畔见，</a:t>
            </a:r>
            <a:r>
              <a:rPr lang="zh-CN" altLang="en-US" sz="2800" dirty="0" smtClean="0"/>
              <a:t>一向偎</a:t>
            </a:r>
            <a:r>
              <a:rPr lang="zh-CN" altLang="en-US" sz="2800" dirty="0"/>
              <a:t>人颤</a:t>
            </a:r>
            <a:r>
              <a:rPr lang="zh-CN" altLang="en-US" sz="2800" dirty="0" smtClean="0"/>
              <a:t>。奴为</a:t>
            </a:r>
            <a:r>
              <a:rPr lang="zh-CN" altLang="en-US" sz="2800" dirty="0"/>
              <a:t>出来难，教君恣意怜。</a:t>
            </a:r>
            <a:endParaRPr lang="zh-CN" altLang="zh-CN" sz="2400" noProof="1">
              <a:solidFill>
                <a:srgbClr val="C00000"/>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18532" y="57004"/>
            <a:ext cx="877579" cy="369332"/>
          </a:xfrm>
          <a:prstGeom prst="rect">
            <a:avLst/>
          </a:prstGeom>
          <a:noFill/>
        </p:spPr>
        <p:txBody>
          <a:bodyPr wrap="square" rtlCol="0">
            <a:spAutoFit/>
          </a:bodyPr>
          <a:lstStyle/>
          <a:p>
            <a:r>
              <a:rPr kumimoji="1" lang="en-US" altLang="zh-CN" dirty="0" smtClean="0">
                <a:solidFill>
                  <a:schemeClr val="bg1">
                    <a:lumMod val="85000"/>
                  </a:schemeClr>
                </a:solidFill>
              </a:rPr>
              <a:t>2.20.1</a:t>
            </a:r>
            <a:endParaRPr kumimoji="1" lang="zh-CN" altLang="en-US" dirty="0">
              <a:solidFill>
                <a:schemeClr val="bg1">
                  <a:lumMod val="85000"/>
                </a:schemeClr>
              </a:solidFill>
            </a:endParaRPr>
          </a:p>
        </p:txBody>
      </p:sp>
      <p:sp>
        <p:nvSpPr>
          <p:cNvPr id="4" name="TextBox 2"/>
          <p:cNvSpPr txBox="1"/>
          <p:nvPr/>
        </p:nvSpPr>
        <p:spPr>
          <a:xfrm>
            <a:off x="457321" y="4278822"/>
            <a:ext cx="11375015" cy="1754326"/>
          </a:xfrm>
          <a:prstGeom prst="rect">
            <a:avLst/>
          </a:prstGeom>
          <a:noFill/>
        </p:spPr>
        <p:txBody>
          <a:bodyPr wrap="square" rtlCol="0">
            <a:spAutoFit/>
          </a:bodyPr>
          <a:lstStyle/>
          <a:p>
            <a:pPr lvl="1">
              <a:lnSpc>
                <a:spcPct val="150000"/>
              </a:lnSpc>
            </a:pPr>
            <a:r>
              <a:rPr lang="zh-CN" altLang="en-US" sz="2400" dirty="0" smtClean="0">
                <a:solidFill>
                  <a:srgbClr val="FF0000"/>
                </a:solidFill>
                <a:latin typeface="微软雅黑" panose="020B0503020204020204" pitchFamily="34" charset="-122"/>
                <a:ea typeface="微软雅黑" panose="020B0503020204020204" pitchFamily="34" charset="-122"/>
              </a:rPr>
              <a:t>主要内容：</a:t>
            </a:r>
            <a:r>
              <a:rPr lang="zh-CN" altLang="en-US" sz="2400" dirty="0" smtClean="0">
                <a:latin typeface="微软雅黑" panose="020B0503020204020204" pitchFamily="34" charset="-122"/>
                <a:ea typeface="微软雅黑" panose="020B0503020204020204" pitchFamily="34" charset="-122"/>
              </a:rPr>
              <a:t>这是一首描写男女幽会的小词，相传是李煜为小周后而作。全词以刻画赴约女子的动作、心理为主。深刻地体现出女子对爱情的强烈渴望和得遂所愿后的畅快心理，形象的塑造和心理的刻画堪加圈点。</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265228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0079" y="241670"/>
            <a:ext cx="10521950" cy="3231654"/>
          </a:xfrm>
          <a:prstGeom prst="rect">
            <a:avLst/>
          </a:prstGeom>
        </p:spPr>
        <p:txBody>
          <a:bodyPr lIns="0" tIns="0" rIns="0" bIns="0">
            <a:spAutoFit/>
          </a:bodyPr>
          <a:lstStyle>
            <a:lvl1pPr marL="123825"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eaLnBrk="1" hangingPunct="1">
              <a:lnSpc>
                <a:spcPct val="150000"/>
              </a:lnSpc>
              <a:defRPr/>
            </a:pPr>
            <a:r>
              <a:rPr lang="en-US" altLang="zh-CN" sz="2400" b="1" noProof="1" smtClean="0">
                <a:latin typeface="微软雅黑" panose="020B0503020204020204" pitchFamily="34" charset="-122"/>
                <a:ea typeface="微软雅黑" panose="020B0503020204020204" pitchFamily="34" charset="-122"/>
              </a:rPr>
              <a:t>      </a:t>
            </a:r>
            <a:r>
              <a:rPr lang="zh-CN" sz="2800" noProof="1">
                <a:latin typeface="黑体" panose="02010609060101010101" pitchFamily="49" charset="-122"/>
                <a:ea typeface="黑体" panose="02010609060101010101" pitchFamily="49" charset="-122"/>
              </a:rPr>
              <a:t>二十、李</a:t>
            </a:r>
            <a:r>
              <a:rPr lang="zh-CN" sz="2800" noProof="1" smtClean="0">
                <a:latin typeface="黑体" panose="02010609060101010101" pitchFamily="49" charset="-122"/>
                <a:ea typeface="黑体" panose="02010609060101010101" pitchFamily="49" charset="-122"/>
              </a:rPr>
              <a:t>煜</a:t>
            </a:r>
            <a:endParaRPr lang="en-US" altLang="zh-CN" sz="2800" noProof="1" smtClean="0">
              <a:latin typeface="黑体" panose="02010609060101010101" pitchFamily="49" charset="-122"/>
              <a:ea typeface="黑体" panose="02010609060101010101" pitchFamily="49" charset="-122"/>
            </a:endParaRPr>
          </a:p>
          <a:p>
            <a:pPr marL="0" algn="ctr" eaLnBrk="1" hangingPunct="1">
              <a:lnSpc>
                <a:spcPct val="150000"/>
              </a:lnSpc>
              <a:defRPr/>
            </a:pPr>
            <a:r>
              <a:rPr lang="zh-CN" altLang="en-US" sz="2800" b="1" dirty="0" smtClean="0"/>
              <a:t>捣练子令</a:t>
            </a:r>
            <a:endParaRPr lang="en-US" altLang="zh-CN" sz="2800" b="1" dirty="0" smtClean="0"/>
          </a:p>
          <a:p>
            <a:pPr marL="0" algn="ctr" eaLnBrk="1" hangingPunct="1">
              <a:lnSpc>
                <a:spcPct val="150000"/>
              </a:lnSpc>
              <a:defRPr/>
            </a:pPr>
            <a:endParaRPr lang="en-US" altLang="zh-CN" sz="2800" b="1" dirty="0"/>
          </a:p>
          <a:p>
            <a:pPr marL="0" algn="ctr" eaLnBrk="1" hangingPunct="1">
              <a:lnSpc>
                <a:spcPct val="150000"/>
              </a:lnSpc>
              <a:defRPr/>
            </a:pPr>
            <a:r>
              <a:rPr lang="zh-CN" altLang="en-US" sz="2800" dirty="0" smtClean="0"/>
              <a:t>深</a:t>
            </a:r>
            <a:r>
              <a:rPr lang="zh-CN" altLang="en-US" sz="2800" dirty="0"/>
              <a:t>院静，小庭空，断续寒砧断续风。</a:t>
            </a:r>
            <a:br>
              <a:rPr lang="zh-CN" altLang="en-US" sz="2800" dirty="0"/>
            </a:br>
            <a:r>
              <a:rPr lang="zh-CN" altLang="en-US" sz="2800" dirty="0"/>
              <a:t>无奈夜长人不寐，数声和月到帘栊。</a:t>
            </a:r>
            <a:endParaRPr lang="en-US" altLang="zh-CN" sz="2800" b="1" dirty="0" smtClean="0"/>
          </a:p>
        </p:txBody>
      </p:sp>
      <p:sp>
        <p:nvSpPr>
          <p:cNvPr id="19" name="文本框 18"/>
          <p:cNvSpPr txBox="1"/>
          <p:nvPr/>
        </p:nvSpPr>
        <p:spPr>
          <a:xfrm>
            <a:off x="18532" y="57004"/>
            <a:ext cx="877579" cy="369332"/>
          </a:xfrm>
          <a:prstGeom prst="rect">
            <a:avLst/>
          </a:prstGeom>
          <a:noFill/>
        </p:spPr>
        <p:txBody>
          <a:bodyPr wrap="square" rtlCol="0">
            <a:spAutoFit/>
          </a:bodyPr>
          <a:lstStyle/>
          <a:p>
            <a:r>
              <a:rPr kumimoji="1" lang="en-US" altLang="zh-CN" dirty="0" smtClean="0">
                <a:solidFill>
                  <a:schemeClr val="bg1">
                    <a:lumMod val="85000"/>
                  </a:schemeClr>
                </a:solidFill>
              </a:rPr>
              <a:t>2.20.1</a:t>
            </a:r>
            <a:endParaRPr kumimoji="1" lang="zh-CN" altLang="en-US" dirty="0">
              <a:solidFill>
                <a:schemeClr val="bg1">
                  <a:lumMod val="85000"/>
                </a:schemeClr>
              </a:solidFill>
            </a:endParaRPr>
          </a:p>
        </p:txBody>
      </p:sp>
      <p:sp>
        <p:nvSpPr>
          <p:cNvPr id="4" name="TextBox 2"/>
          <p:cNvSpPr txBox="1"/>
          <p:nvPr/>
        </p:nvSpPr>
        <p:spPr>
          <a:xfrm>
            <a:off x="457321" y="4644582"/>
            <a:ext cx="10500070" cy="1569660"/>
          </a:xfrm>
          <a:prstGeom prst="rect">
            <a:avLst/>
          </a:prstGeom>
          <a:noFill/>
        </p:spPr>
        <p:txBody>
          <a:bodyPr wrap="square" rtlCol="0">
            <a:spAutoFit/>
          </a:bodyPr>
          <a:lstStyle/>
          <a:p>
            <a:pPr lvl="1"/>
            <a:r>
              <a:rPr lang="en-US" altLang="zh-CN" sz="2400" spc="300" dirty="0" smtClean="0">
                <a:latin typeface="微软雅黑" panose="020B0503020204020204" pitchFamily="34" charset="-122"/>
                <a:ea typeface="微软雅黑" panose="020B0503020204020204" pitchFamily="34" charset="-122"/>
              </a:rPr>
              <a:t>《</a:t>
            </a:r>
            <a:r>
              <a:rPr lang="zh-CN" altLang="en-US" sz="2400" spc="300" dirty="0" smtClean="0">
                <a:latin typeface="微软雅黑" panose="020B0503020204020204" pitchFamily="34" charset="-122"/>
                <a:ea typeface="微软雅黑" panose="020B0503020204020204" pitchFamily="34" charset="-122"/>
              </a:rPr>
              <a:t>捣练子</a:t>
            </a:r>
            <a:r>
              <a:rPr lang="en-US" altLang="zh-CN" sz="2400" spc="300" dirty="0" smtClean="0">
                <a:latin typeface="微软雅黑" panose="020B0503020204020204" pitchFamily="34" charset="-122"/>
                <a:ea typeface="微软雅黑" panose="020B0503020204020204" pitchFamily="34" charset="-122"/>
              </a:rPr>
              <a:t>》</a:t>
            </a:r>
            <a:r>
              <a:rPr lang="zh-CN" altLang="en-US" sz="2400" spc="300" dirty="0" smtClean="0">
                <a:latin typeface="微软雅黑" panose="020B0503020204020204" pitchFamily="34" charset="-122"/>
                <a:ea typeface="微软雅黑" panose="020B0503020204020204" pitchFamily="34" charset="-122"/>
              </a:rPr>
              <a:t>原是唐教坊曲名，后用作词调名。一般作妻子怀念征夫之词。这首词描写了思妇一夜无眠的苦闷和烦躁心理，“无奈”二字为一篇主旨</a:t>
            </a:r>
            <a:r>
              <a:rPr lang="zh-CN" altLang="en-US" sz="2400" dirty="0" smtClean="0">
                <a:latin typeface="微软雅黑" panose="020B0503020204020204" pitchFamily="34" charset="-122"/>
                <a:ea typeface="微软雅黑" panose="020B0503020204020204" pitchFamily="34" charset="-122"/>
              </a:rPr>
              <a:t>。通阙语言洗去铅华，单纯明净，意境清幽，构思缜密，是李煜的佳作。</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6292669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0651" y="312169"/>
            <a:ext cx="10445750" cy="4062651"/>
          </a:xfrm>
          <a:prstGeom prst="rect">
            <a:avLst/>
          </a:prstGeom>
        </p:spPr>
        <p:txBody>
          <a:bodyPr lIns="0" tIns="0" rIns="0" bIns="0">
            <a:spAutoFit/>
          </a:bodyPr>
          <a:lstStyle/>
          <a:p>
            <a:pPr>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二十、李煜</a:t>
            </a:r>
            <a:endParaRPr lang="en-US" sz="2800" noProof="1">
              <a:latin typeface="黑体" panose="02010609060101010101" pitchFamily="49" charset="-122"/>
              <a:ea typeface="黑体" panose="02010609060101010101" pitchFamily="49" charset="-122"/>
            </a:endParaRPr>
          </a:p>
          <a:p>
            <a:pPr marL="50165" fontAlgn="auto">
              <a:lnSpc>
                <a:spcPct val="150000"/>
              </a:lnSpc>
              <a:defRPr/>
            </a:pPr>
            <a:endParaRPr sz="2400" b="1" spc="-5" noProof="1">
              <a:latin typeface="微软雅黑" panose="020B0503020204020204" pitchFamily="34" charset="-122"/>
              <a:ea typeface="微软雅黑" panose="020B0503020204020204" pitchFamily="34" charset="-122"/>
              <a:cs typeface="微软雅黑" panose="020B0503020204020204" pitchFamily="34" charset="-122"/>
            </a:endParaRPr>
          </a:p>
          <a:p>
            <a:pPr marL="50165" algn="ctr" fontAlgn="auto">
              <a:lnSpc>
                <a:spcPct val="150000"/>
              </a:lnSpc>
              <a:defRPr/>
            </a:pPr>
            <a:r>
              <a:rPr sz="2000" noProof="1">
                <a:latin typeface="微软雅黑" panose="020B0503020204020204" pitchFamily="34" charset="-122"/>
                <a:ea typeface="微软雅黑" panose="020B0503020204020204" pitchFamily="34" charset="-122"/>
                <a:cs typeface="宋体" panose="02010600030101010101" pitchFamily="2" charset="-122"/>
              </a:rPr>
              <a:t>清平乐  </a:t>
            </a:r>
          </a:p>
          <a:p>
            <a:pPr marL="50165" fontAlgn="auto">
              <a:lnSpc>
                <a:spcPct val="150000"/>
              </a:lnSpc>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别来春半</a:t>
            </a:r>
            <a:r>
              <a:rPr sz="2000" noProof="1">
                <a:latin typeface="微软雅黑" panose="020B0503020204020204" pitchFamily="34" charset="-122"/>
                <a:ea typeface="微软雅黑" panose="020B0503020204020204" pitchFamily="34" charset="-122"/>
                <a:cs typeface="宋体" panose="02010600030101010101" pitchFamily="2" charset="-122"/>
              </a:rPr>
              <a:t>，触目柔肠断。砌下落梅如雪乱，拂了一身还满。雁来音信</a:t>
            </a:r>
            <a:r>
              <a:rPr sz="2000" spc="-5" noProof="1">
                <a:latin typeface="微软雅黑" panose="020B0503020204020204" pitchFamily="34" charset="-122"/>
                <a:ea typeface="微软雅黑" panose="020B0503020204020204" pitchFamily="34" charset="-122"/>
                <a:cs typeface="宋体" panose="02010600030101010101" pitchFamily="2" charset="-122"/>
              </a:rPr>
              <a:t>无凭，路遥归梦难成。离恨恰如春草，更行更远还生。</a:t>
            </a:r>
          </a:p>
          <a:p>
            <a:pPr fontAlgn="auto">
              <a:lnSpc>
                <a:spcPct val="150000"/>
              </a:lnSpc>
              <a:defRPr/>
            </a:pPr>
            <a:endParaRPr sz="2400"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defRPr/>
            </a:pP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【考点】情景相生相合的特点：</a:t>
            </a:r>
            <a:r>
              <a:rPr sz="2000" noProof="1">
                <a:latin typeface="微软雅黑" panose="020B0503020204020204" pitchFamily="34" charset="-122"/>
                <a:ea typeface="微软雅黑" panose="020B0503020204020204" pitchFamily="34" charset="-122"/>
                <a:cs typeface="微软雅黑" panose="020B0503020204020204" pitchFamily="34" charset="-122"/>
              </a:rPr>
              <a:t>起两句即拈出离愁别恨，全词凄哀的情调由此而奠定。且末句</a:t>
            </a:r>
            <a:r>
              <a:rPr sz="2000" spc="-5" noProof="1">
                <a:latin typeface="微软雅黑" panose="020B0503020204020204" pitchFamily="34" charset="-122"/>
                <a:ea typeface="微软雅黑" panose="020B0503020204020204" pitchFamily="34" charset="-122"/>
                <a:cs typeface="微软雅黑" panose="020B0503020204020204" pitchFamily="34" charset="-122"/>
              </a:rPr>
              <a:t>两个“更”字和一个“还”字，更是形象地表现了愁肠百结、欲罢不能的心灵创伤。</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TextBox 2"/>
          <p:cNvSpPr txBox="1"/>
          <p:nvPr/>
        </p:nvSpPr>
        <p:spPr>
          <a:xfrm>
            <a:off x="2658185" y="6345366"/>
            <a:ext cx="7109639"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广东地区课程，</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唐宋词研究</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精讲上。灵活掌握，举一反三</a:t>
            </a:r>
            <a:endParaRPr lang="zh-CN" altLang="en-US" sz="20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8862071" y="425871"/>
            <a:ext cx="1123373" cy="369332"/>
          </a:xfrm>
          <a:prstGeom prst="rect">
            <a:avLst/>
          </a:prstGeom>
          <a:solidFill>
            <a:schemeClr val="accent2"/>
          </a:solidFill>
        </p:spPr>
        <p:txBody>
          <a:bodyPr wrap="square" rtlCol="0">
            <a:spAutoFit/>
          </a:bodyPr>
          <a:lstStyle>
            <a:defPPr>
              <a:defRPr lang="zh-CN"/>
            </a:defPPr>
            <a:lvl1pPr>
              <a:defRPr kumimoji="1"/>
            </a:lvl1pPr>
          </a:lstStyle>
          <a:p>
            <a:r>
              <a:rPr lang="zh-CN" altLang="en-US" noProof="1" smtClean="0"/>
              <a:t>李煜</a:t>
            </a:r>
            <a:endParaRPr lang="zh-CN" altLang="en-US" dirty="0"/>
          </a:p>
        </p:txBody>
      </p:sp>
      <p:sp>
        <p:nvSpPr>
          <p:cNvPr id="5" name="文本框 4"/>
          <p:cNvSpPr txBox="1"/>
          <p:nvPr/>
        </p:nvSpPr>
        <p:spPr>
          <a:xfrm>
            <a:off x="10445213" y="72392"/>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smtClean="0"/>
              <a:t>清平乐</a:t>
            </a:r>
            <a:endParaRPr lang="zh-CN" altLang="en-US" dirty="0"/>
          </a:p>
        </p:txBody>
      </p:sp>
      <p:cxnSp>
        <p:nvCxnSpPr>
          <p:cNvPr id="6" name="直线连接符 5"/>
          <p:cNvCxnSpPr/>
          <p:nvPr/>
        </p:nvCxnSpPr>
        <p:spPr>
          <a:xfrm flipV="1">
            <a:off x="9985444" y="289672"/>
            <a:ext cx="459769" cy="320865"/>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0445213" y="49509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玉楼春</a:t>
            </a:r>
          </a:p>
        </p:txBody>
      </p:sp>
      <p:cxnSp>
        <p:nvCxnSpPr>
          <p:cNvPr id="8" name="直线连接符 7"/>
          <p:cNvCxnSpPr/>
          <p:nvPr/>
        </p:nvCxnSpPr>
        <p:spPr>
          <a:xfrm>
            <a:off x="9985444" y="648251"/>
            <a:ext cx="459769" cy="69222"/>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3" y="925500"/>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浪淘沙</a:t>
            </a:r>
            <a:endParaRPr lang="zh-CN" altLang="en-US" dirty="0"/>
          </a:p>
        </p:txBody>
      </p:sp>
      <p:sp>
        <p:nvSpPr>
          <p:cNvPr id="10" name="文本框 9"/>
          <p:cNvSpPr txBox="1"/>
          <p:nvPr/>
        </p:nvSpPr>
        <p:spPr>
          <a:xfrm>
            <a:off x="10445213" y="1355907"/>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虞美人</a:t>
            </a:r>
            <a:endParaRPr lang="zh-CN" altLang="en-US" dirty="0"/>
          </a:p>
        </p:txBody>
      </p:sp>
      <p:cxnSp>
        <p:nvCxnSpPr>
          <p:cNvPr id="11" name="直线连接符 10"/>
          <p:cNvCxnSpPr>
            <a:stCxn id="6" idx="3"/>
          </p:cNvCxnSpPr>
          <p:nvPr/>
        </p:nvCxnSpPr>
        <p:spPr>
          <a:xfrm>
            <a:off x="9985444" y="610537"/>
            <a:ext cx="459769" cy="4996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11"/>
          <p:cNvCxnSpPr>
            <a:stCxn id="6" idx="3"/>
          </p:cNvCxnSpPr>
          <p:nvPr/>
        </p:nvCxnSpPr>
        <p:spPr>
          <a:xfrm>
            <a:off x="9985444" y="610537"/>
            <a:ext cx="459769" cy="930036"/>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8532" y="57004"/>
            <a:ext cx="877579" cy="369332"/>
          </a:xfrm>
          <a:prstGeom prst="rect">
            <a:avLst/>
          </a:prstGeom>
          <a:noFill/>
        </p:spPr>
        <p:txBody>
          <a:bodyPr wrap="square" rtlCol="0">
            <a:spAutoFit/>
          </a:bodyPr>
          <a:lstStyle/>
          <a:p>
            <a:r>
              <a:rPr kumimoji="1" lang="en-US" altLang="zh-CN" smtClean="0">
                <a:solidFill>
                  <a:schemeClr val="bg1">
                    <a:lumMod val="85000"/>
                  </a:schemeClr>
                </a:solidFill>
              </a:rPr>
              <a:t>2.20.1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0005" y="963924"/>
            <a:ext cx="11008601" cy="4801314"/>
          </a:xfrm>
          <a:prstGeom prst="rect">
            <a:avLst/>
          </a:prstGeom>
        </p:spPr>
        <p:txBody>
          <a:bodyPr wrap="square" lIns="0" tIns="0" rIns="0" bIns="0">
            <a:spAutoFit/>
          </a:bodyPr>
          <a:lstStyle/>
          <a:p>
            <a:pPr>
              <a:lnSpc>
                <a:spcPct val="150000"/>
              </a:lnSpc>
              <a:defRPr/>
            </a:pPr>
            <a:r>
              <a:rPr lang="en-US" sz="2400" b="1"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smtClean="0">
                <a:latin typeface="黑体" panose="02010609060101010101" pitchFamily="49" charset="-122"/>
                <a:ea typeface="黑体" panose="02010609060101010101" pitchFamily="49" charset="-122"/>
              </a:rPr>
              <a:t>二十</a:t>
            </a:r>
            <a:r>
              <a:rPr sz="2800" noProof="1">
                <a:latin typeface="黑体" panose="02010609060101010101" pitchFamily="49" charset="-122"/>
                <a:ea typeface="黑体" panose="02010609060101010101" pitchFamily="49" charset="-122"/>
              </a:rPr>
              <a:t>、李煜</a:t>
            </a:r>
          </a:p>
          <a:p>
            <a:pPr marL="275590" algn="ctr" fontAlgn="auto">
              <a:lnSpc>
                <a:spcPct val="150000"/>
              </a:lnSpc>
              <a:defRPr/>
            </a:pPr>
            <a:r>
              <a:rPr sz="2000" noProof="1">
                <a:latin typeface="微软雅黑" panose="020B0503020204020204" pitchFamily="34" charset="-122"/>
                <a:ea typeface="微软雅黑" panose="020B0503020204020204" pitchFamily="34" charset="-122"/>
                <a:cs typeface="宋体" panose="02010600030101010101" pitchFamily="2" charset="-122"/>
              </a:rPr>
              <a:t>玉楼春  </a:t>
            </a:r>
          </a:p>
          <a:p>
            <a:pPr marL="275590" fontAlgn="auto">
              <a:lnSpc>
                <a:spcPct val="150000"/>
              </a:lnSpc>
              <a:defRPr/>
            </a:pPr>
            <a:r>
              <a:rPr sz="2000" noProof="1">
                <a:latin typeface="微软雅黑" panose="020B0503020204020204" pitchFamily="34" charset="-122"/>
                <a:ea typeface="微软雅黑" panose="020B0503020204020204" pitchFamily="34" charset="-122"/>
                <a:cs typeface="宋体" panose="02010600030101010101" pitchFamily="2" charset="-122"/>
              </a:rPr>
              <a:t>晚妆初了明肌雪，春殿嫔娥鱼贯列。笙箫吹断水云开，重按霓裳歌遍彻。  临风谁更飘香屑，醉拍阑干情味切。归时休放烛花红，待踏马蹄清夜月</a:t>
            </a:r>
            <a:r>
              <a:rPr sz="2000" noProof="1" smtClean="0">
                <a:latin typeface="微软雅黑" panose="020B0503020204020204" pitchFamily="34" charset="-122"/>
                <a:ea typeface="微软雅黑" panose="020B0503020204020204" pitchFamily="34" charset="-122"/>
                <a:cs typeface="宋体" panose="02010600030101010101" pitchFamily="2" charset="-122"/>
              </a:rPr>
              <a:t>。</a:t>
            </a:r>
            <a:endParaRPr lang="en-US" sz="2000" noProof="1" smtClean="0">
              <a:latin typeface="微软雅黑" panose="020B0503020204020204" pitchFamily="34" charset="-122"/>
              <a:ea typeface="微软雅黑" panose="020B0503020204020204" pitchFamily="34" charset="-122"/>
              <a:cs typeface="宋体" panose="02010600030101010101" pitchFamily="2" charset="-122"/>
            </a:endParaRPr>
          </a:p>
          <a:p>
            <a:pPr marL="275590" fontAlgn="auto">
              <a:lnSpc>
                <a:spcPct val="150000"/>
              </a:lnSpc>
              <a:defRPr/>
            </a:pP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10"/>
              </a:spcBef>
              <a:defRPr/>
            </a:pP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【考点】描写多种感觉的复合：</a:t>
            </a:r>
            <a:r>
              <a:rPr sz="2000" noProof="1">
                <a:latin typeface="微软雅黑" panose="020B0503020204020204" pitchFamily="34" charset="-122"/>
                <a:ea typeface="微软雅黑" panose="020B0503020204020204" pitchFamily="34" charset="-122"/>
                <a:cs typeface="微软雅黑" panose="020B0503020204020204" pitchFamily="34" charset="-122"/>
              </a:rPr>
              <a:t>感觉的复合和转换是此词的最大特色。词写夜晚宫中的歌舞宴  乐之盛况，而笔触多端</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自然</a:t>
            </a:r>
            <a:r>
              <a:rPr sz="2000" spc="-15" noProof="1">
                <a:latin typeface="微软雅黑" panose="020B0503020204020204" pitchFamily="34" charset="-122"/>
                <a:ea typeface="微软雅黑" panose="020B0503020204020204" pitchFamily="34" charset="-122"/>
                <a:cs typeface="微软雅黑" panose="020B0503020204020204" pitchFamily="34" charset="-122"/>
              </a:rPr>
              <a:t>表</a:t>
            </a:r>
            <a:r>
              <a:rPr sz="2000" noProof="1">
                <a:latin typeface="微软雅黑" panose="020B0503020204020204" pitchFamily="34" charset="-122"/>
                <a:ea typeface="微软雅黑" panose="020B0503020204020204" pitchFamily="34" charset="-122"/>
                <a:cs typeface="微软雅黑" panose="020B0503020204020204" pitchFamily="34" charset="-122"/>
              </a:rPr>
              <a:t>现出</a:t>
            </a:r>
            <a:r>
              <a:rPr sz="2000" spc="-15" noProof="1">
                <a:latin typeface="微软雅黑" panose="020B0503020204020204" pitchFamily="34" charset="-122"/>
                <a:ea typeface="微软雅黑" panose="020B0503020204020204" pitchFamily="34" charset="-122"/>
                <a:cs typeface="微软雅黑" panose="020B0503020204020204" pitchFamily="34" charset="-122"/>
              </a:rPr>
              <a:t>俊</a:t>
            </a:r>
            <a:r>
              <a:rPr sz="2000" noProof="1">
                <a:latin typeface="微软雅黑" panose="020B0503020204020204" pitchFamily="34" charset="-122"/>
                <a:ea typeface="微软雅黑" panose="020B0503020204020204" pitchFamily="34" charset="-122"/>
                <a:cs typeface="微软雅黑" panose="020B0503020204020204" pitchFamily="34" charset="-122"/>
              </a:rPr>
              <a:t>逸神</a:t>
            </a:r>
            <a:r>
              <a:rPr sz="2000" spc="-15" noProof="1">
                <a:latin typeface="微软雅黑" panose="020B0503020204020204" pitchFamily="34" charset="-122"/>
                <a:ea typeface="微软雅黑" panose="020B0503020204020204" pitchFamily="34" charset="-122"/>
                <a:cs typeface="微软雅黑" panose="020B0503020204020204" pitchFamily="34" charset="-122"/>
              </a:rPr>
              <a:t>飞</a:t>
            </a:r>
            <a:r>
              <a:rPr sz="2000" noProof="1">
                <a:latin typeface="微软雅黑" panose="020B0503020204020204" pitchFamily="34" charset="-122"/>
                <a:ea typeface="微软雅黑" panose="020B0503020204020204" pitchFamily="34" charset="-122"/>
                <a:cs typeface="微软雅黑" panose="020B0503020204020204" pitchFamily="34" charset="-122"/>
              </a:rPr>
              <a:t>之致</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起二</a:t>
            </a:r>
            <a:r>
              <a:rPr sz="2000" spc="-15" noProof="1">
                <a:latin typeface="微软雅黑" panose="020B0503020204020204" pitchFamily="34" charset="-122"/>
                <a:ea typeface="微软雅黑" panose="020B0503020204020204" pitchFamily="34" charset="-122"/>
                <a:cs typeface="微软雅黑" panose="020B0503020204020204" pitchFamily="34" charset="-122"/>
              </a:rPr>
              <a:t>句</a:t>
            </a:r>
            <a:r>
              <a:rPr sz="2000" noProof="1">
                <a:latin typeface="微软雅黑" panose="020B0503020204020204" pitchFamily="34" charset="-122"/>
                <a:ea typeface="微软雅黑" panose="020B0503020204020204" pitchFamily="34" charset="-122"/>
                <a:cs typeface="微软雅黑" panose="020B0503020204020204" pitchFamily="34" charset="-122"/>
              </a:rPr>
              <a:t>写视</a:t>
            </a:r>
            <a:r>
              <a:rPr sz="2000" spc="-15" noProof="1">
                <a:latin typeface="微软雅黑" panose="020B0503020204020204" pitchFamily="34" charset="-122"/>
                <a:ea typeface="微软雅黑" panose="020B0503020204020204" pitchFamily="34" charset="-122"/>
                <a:cs typeface="微软雅黑" panose="020B0503020204020204" pitchFamily="34" charset="-122"/>
              </a:rPr>
              <a:t>觉</a:t>
            </a:r>
            <a:r>
              <a:rPr sz="2000" noProof="1">
                <a:latin typeface="微软雅黑" panose="020B0503020204020204" pitchFamily="34" charset="-122"/>
                <a:ea typeface="微软雅黑" panose="020B0503020204020204" pitchFamily="34" charset="-122"/>
                <a:cs typeface="微软雅黑" panose="020B0503020204020204" pitchFamily="34" charset="-122"/>
              </a:rPr>
              <a:t>所见</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李煜</a:t>
            </a:r>
            <a:r>
              <a:rPr sz="2000" spc="-15" noProof="1">
                <a:latin typeface="微软雅黑" panose="020B0503020204020204" pitchFamily="34" charset="-122"/>
                <a:ea typeface="微软雅黑" panose="020B0503020204020204" pitchFamily="34" charset="-122"/>
                <a:cs typeface="微软雅黑" panose="020B0503020204020204" pitchFamily="34" charset="-122"/>
              </a:rPr>
              <a:t>很</a:t>
            </a:r>
            <a:r>
              <a:rPr sz="2000" noProof="1">
                <a:latin typeface="微软雅黑" panose="020B0503020204020204" pitchFamily="34" charset="-122"/>
                <a:ea typeface="微软雅黑" panose="020B0503020204020204" pitchFamily="34" charset="-122"/>
                <a:cs typeface="微软雅黑" panose="020B0503020204020204" pitchFamily="34" charset="-122"/>
              </a:rPr>
              <a:t>少着</a:t>
            </a:r>
            <a:r>
              <a:rPr sz="2000" spc="-15" noProof="1">
                <a:latin typeface="微软雅黑" panose="020B0503020204020204" pitchFamily="34" charset="-122"/>
                <a:ea typeface="微软雅黑" panose="020B0503020204020204" pitchFamily="34" charset="-122"/>
                <a:cs typeface="微软雅黑" panose="020B0503020204020204" pitchFamily="34" charset="-122"/>
              </a:rPr>
              <a:t>意</a:t>
            </a:r>
            <a:r>
              <a:rPr sz="2000" noProof="1">
                <a:latin typeface="微软雅黑" panose="020B0503020204020204" pitchFamily="34" charset="-122"/>
                <a:ea typeface="微软雅黑" panose="020B0503020204020204" pitchFamily="34" charset="-122"/>
                <a:cs typeface="微软雅黑" panose="020B0503020204020204" pitchFamily="34" charset="-122"/>
              </a:rPr>
              <a:t>刻画  单个女子的形象，而是</a:t>
            </a:r>
            <a:r>
              <a:rPr sz="2000" spc="-15" noProof="1">
                <a:latin typeface="微软雅黑" panose="020B0503020204020204" pitchFamily="34" charset="-122"/>
                <a:ea typeface="微软雅黑" panose="020B0503020204020204" pitchFamily="34" charset="-122"/>
                <a:cs typeface="微软雅黑" panose="020B0503020204020204" pitchFamily="34" charset="-122"/>
              </a:rPr>
              <a:t>大</a:t>
            </a:r>
            <a:r>
              <a:rPr sz="2000" noProof="1">
                <a:latin typeface="微软雅黑" panose="020B0503020204020204" pitchFamily="34" charset="-122"/>
                <a:ea typeface="微软雅黑" panose="020B0503020204020204" pitchFamily="34" charset="-122"/>
                <a:cs typeface="微软雅黑" panose="020B0503020204020204" pitchFamily="34" charset="-122"/>
              </a:rPr>
              <a:t>笔濡</a:t>
            </a:r>
            <a:r>
              <a:rPr sz="2000" spc="-15" noProof="1">
                <a:latin typeface="微软雅黑" panose="020B0503020204020204" pitchFamily="34" charset="-122"/>
                <a:ea typeface="微软雅黑" panose="020B0503020204020204" pitchFamily="34" charset="-122"/>
                <a:cs typeface="微软雅黑" panose="020B0503020204020204" pitchFamily="34" charset="-122"/>
              </a:rPr>
              <a:t>染</a:t>
            </a:r>
            <a:r>
              <a:rPr sz="2000" noProof="1">
                <a:latin typeface="微软雅黑" panose="020B0503020204020204" pitchFamily="34" charset="-122"/>
                <a:ea typeface="微软雅黑" panose="020B0503020204020204" pitchFamily="34" charset="-122"/>
                <a:cs typeface="微软雅黑" panose="020B0503020204020204" pitchFamily="34" charset="-122"/>
              </a:rPr>
              <a:t>，写</a:t>
            </a:r>
            <a:r>
              <a:rPr sz="2000" spc="-15" noProof="1">
                <a:latin typeface="微软雅黑" panose="020B0503020204020204" pitchFamily="34" charset="-122"/>
                <a:ea typeface="微软雅黑" panose="020B0503020204020204" pitchFamily="34" charset="-122"/>
                <a:cs typeface="微软雅黑" panose="020B0503020204020204" pitchFamily="34" charset="-122"/>
              </a:rPr>
              <a:t>出</a:t>
            </a:r>
            <a:r>
              <a:rPr sz="2000" noProof="1">
                <a:latin typeface="微软雅黑" panose="020B0503020204020204" pitchFamily="34" charset="-122"/>
                <a:ea typeface="微软雅黑" panose="020B0503020204020204" pitchFamily="34" charset="-122"/>
                <a:cs typeface="微软雅黑" panose="020B0503020204020204" pitchFamily="34" charset="-122"/>
              </a:rPr>
              <a:t>一群</a:t>
            </a:r>
            <a:r>
              <a:rPr sz="2000" spc="-15" noProof="1">
                <a:latin typeface="微软雅黑" panose="020B0503020204020204" pitchFamily="34" charset="-122"/>
                <a:ea typeface="微软雅黑" panose="020B0503020204020204" pitchFamily="34" charset="-122"/>
                <a:cs typeface="微软雅黑" panose="020B0503020204020204" pitchFamily="34" charset="-122"/>
              </a:rPr>
              <a:t>女</a:t>
            </a:r>
            <a:r>
              <a:rPr sz="2000" noProof="1">
                <a:latin typeface="微软雅黑" panose="020B0503020204020204" pitchFamily="34" charset="-122"/>
                <a:ea typeface="微软雅黑" panose="020B0503020204020204" pitchFamily="34" charset="-122"/>
                <a:cs typeface="微软雅黑" panose="020B0503020204020204" pitchFamily="34" charset="-122"/>
              </a:rPr>
              <a:t>子的</a:t>
            </a:r>
            <a:r>
              <a:rPr sz="2000" spc="-15" noProof="1">
                <a:latin typeface="微软雅黑" panose="020B0503020204020204" pitchFamily="34" charset="-122"/>
                <a:ea typeface="微软雅黑" panose="020B0503020204020204" pitchFamily="34" charset="-122"/>
                <a:cs typeface="微软雅黑" panose="020B0503020204020204" pitchFamily="34" charset="-122"/>
              </a:rPr>
              <a:t>形</a:t>
            </a:r>
            <a:r>
              <a:rPr sz="2000" noProof="1">
                <a:latin typeface="微软雅黑" panose="020B0503020204020204" pitchFamily="34" charset="-122"/>
                <a:ea typeface="微软雅黑" panose="020B0503020204020204" pitchFamily="34" charset="-122"/>
                <a:cs typeface="微软雅黑" panose="020B0503020204020204" pitchFamily="34" charset="-122"/>
              </a:rPr>
              <a:t>象，</a:t>
            </a:r>
            <a:r>
              <a:rPr sz="2000" spc="-15" noProof="1">
                <a:latin typeface="微软雅黑" panose="020B0503020204020204" pitchFamily="34" charset="-122"/>
                <a:ea typeface="微软雅黑" panose="020B0503020204020204" pitchFamily="34" charset="-122"/>
                <a:cs typeface="微软雅黑" panose="020B0503020204020204" pitchFamily="34" charset="-122"/>
              </a:rPr>
              <a:t>宫</a:t>
            </a:r>
            <a:r>
              <a:rPr sz="2000" noProof="1">
                <a:latin typeface="微软雅黑" panose="020B0503020204020204" pitchFamily="34" charset="-122"/>
                <a:ea typeface="微软雅黑" panose="020B0503020204020204" pitchFamily="34" charset="-122"/>
                <a:cs typeface="微软雅黑" panose="020B0503020204020204" pitchFamily="34" charset="-122"/>
              </a:rPr>
              <a:t>娥是</a:t>
            </a:r>
            <a:r>
              <a:rPr sz="2000" spc="-15" noProof="1">
                <a:latin typeface="微软雅黑" panose="020B0503020204020204" pitchFamily="34" charset="-122"/>
                <a:ea typeface="微软雅黑" panose="020B0503020204020204" pitchFamily="34" charset="-122"/>
                <a:cs typeface="微软雅黑" panose="020B0503020204020204" pitchFamily="34" charset="-122"/>
              </a:rPr>
              <a:t>鱼</a:t>
            </a:r>
            <a:r>
              <a:rPr sz="2000" noProof="1">
                <a:latin typeface="微软雅黑" panose="020B0503020204020204" pitchFamily="34" charset="-122"/>
                <a:ea typeface="微软雅黑" panose="020B0503020204020204" pitchFamily="34" charset="-122"/>
                <a:cs typeface="微软雅黑" panose="020B0503020204020204" pitchFamily="34" charset="-122"/>
              </a:rPr>
              <a:t>贯而</a:t>
            </a:r>
            <a:r>
              <a:rPr sz="2000" spc="-15" noProof="1">
                <a:latin typeface="微软雅黑" panose="020B0503020204020204" pitchFamily="34" charset="-122"/>
                <a:ea typeface="微软雅黑" panose="020B0503020204020204" pitchFamily="34" charset="-122"/>
                <a:cs typeface="微软雅黑" panose="020B0503020204020204" pitchFamily="34" charset="-122"/>
              </a:rPr>
              <a:t>列</a:t>
            </a:r>
            <a:r>
              <a:rPr sz="2000" noProof="1">
                <a:latin typeface="微软雅黑" panose="020B0503020204020204" pitchFamily="34" charset="-122"/>
                <a:ea typeface="微软雅黑" panose="020B0503020204020204" pitchFamily="34" charset="-122"/>
                <a:cs typeface="微软雅黑" panose="020B0503020204020204" pitchFamily="34" charset="-122"/>
              </a:rPr>
              <a:t>三、</a:t>
            </a:r>
            <a:r>
              <a:rPr sz="2000" spc="-15" noProof="1">
                <a:latin typeface="微软雅黑" panose="020B0503020204020204" pitchFamily="34" charset="-122"/>
                <a:ea typeface="微软雅黑" panose="020B0503020204020204" pitchFamily="34" charset="-122"/>
                <a:cs typeface="微软雅黑" panose="020B0503020204020204" pitchFamily="34" charset="-122"/>
              </a:rPr>
              <a:t>四</a:t>
            </a:r>
            <a:r>
              <a:rPr sz="2000" noProof="1">
                <a:latin typeface="微软雅黑" panose="020B0503020204020204" pitchFamily="34" charset="-122"/>
                <a:ea typeface="微软雅黑" panose="020B0503020204020204" pitchFamily="34" charset="-122"/>
                <a:cs typeface="微软雅黑" panose="020B0503020204020204" pitchFamily="34" charset="-122"/>
              </a:rPr>
              <a:t>句写</a:t>
            </a:r>
            <a:r>
              <a:rPr sz="2000" spc="-15" noProof="1">
                <a:latin typeface="微软雅黑" panose="020B0503020204020204" pitchFamily="34" charset="-122"/>
                <a:ea typeface="微软雅黑" panose="020B0503020204020204" pitchFamily="34" charset="-122"/>
                <a:cs typeface="微软雅黑" panose="020B0503020204020204" pitchFamily="34" charset="-122"/>
              </a:rPr>
              <a:t>歌</a:t>
            </a:r>
            <a:r>
              <a:rPr sz="2000" noProof="1">
                <a:latin typeface="微软雅黑" panose="020B0503020204020204" pitchFamily="34" charset="-122"/>
                <a:ea typeface="微软雅黑" panose="020B0503020204020204" pitchFamily="34" charset="-122"/>
                <a:cs typeface="微软雅黑" panose="020B0503020204020204" pitchFamily="34" charset="-122"/>
              </a:rPr>
              <a:t>乐奏  起，是写听觉。换头两</a:t>
            </a:r>
            <a:r>
              <a:rPr sz="2000" spc="-15" noProof="1">
                <a:latin typeface="微软雅黑" panose="020B0503020204020204" pitchFamily="34" charset="-122"/>
                <a:ea typeface="微软雅黑" panose="020B0503020204020204" pitchFamily="34" charset="-122"/>
                <a:cs typeface="微软雅黑" panose="020B0503020204020204" pitchFamily="34" charset="-122"/>
              </a:rPr>
              <a:t>句</a:t>
            </a:r>
            <a:r>
              <a:rPr sz="2000" noProof="1">
                <a:latin typeface="微软雅黑" panose="020B0503020204020204" pitchFamily="34" charset="-122"/>
                <a:ea typeface="微软雅黑" panose="020B0503020204020204" pitchFamily="34" charset="-122"/>
                <a:cs typeface="微软雅黑" panose="020B0503020204020204" pitchFamily="34" charset="-122"/>
              </a:rPr>
              <a:t>嗅觉</a:t>
            </a:r>
            <a:r>
              <a:rPr sz="2000" spc="-15" noProof="1">
                <a:latin typeface="微软雅黑" panose="020B0503020204020204" pitchFamily="34" charset="-122"/>
                <a:ea typeface="微软雅黑" panose="020B0503020204020204" pitchFamily="34" charset="-122"/>
                <a:cs typeface="微软雅黑" panose="020B0503020204020204" pitchFamily="34" charset="-122"/>
              </a:rPr>
              <a:t>味</a:t>
            </a:r>
            <a:r>
              <a:rPr sz="2000" noProof="1">
                <a:latin typeface="微软雅黑" panose="020B0503020204020204" pitchFamily="34" charset="-122"/>
                <a:ea typeface="微软雅黑" panose="020B0503020204020204" pitchFamily="34" charset="-122"/>
                <a:cs typeface="微软雅黑" panose="020B0503020204020204" pitchFamily="34" charset="-122"/>
              </a:rPr>
              <a:t>觉之</a:t>
            </a:r>
            <a:r>
              <a:rPr sz="2000" spc="-15" noProof="1">
                <a:latin typeface="微软雅黑" panose="020B0503020204020204" pitchFamily="34" charset="-122"/>
                <a:ea typeface="微软雅黑" panose="020B0503020204020204" pitchFamily="34" charset="-122"/>
                <a:cs typeface="微软雅黑" panose="020B0503020204020204" pitchFamily="34" charset="-122"/>
              </a:rPr>
              <a:t>美</a:t>
            </a:r>
            <a:r>
              <a:rPr sz="2000" noProof="1">
                <a:latin typeface="微软雅黑" panose="020B0503020204020204" pitchFamily="34" charset="-122"/>
                <a:ea typeface="微软雅黑" panose="020B0503020204020204" pitchFamily="34" charset="-122"/>
                <a:cs typeface="微软雅黑" panose="020B0503020204020204" pitchFamily="34" charset="-122"/>
              </a:rPr>
              <a:t>，末</a:t>
            </a:r>
            <a:r>
              <a:rPr sz="2000" spc="-15" noProof="1">
                <a:latin typeface="微软雅黑" panose="020B0503020204020204" pitchFamily="34" charset="-122"/>
                <a:ea typeface="微软雅黑" panose="020B0503020204020204" pitchFamily="34" charset="-122"/>
                <a:cs typeface="微软雅黑" panose="020B0503020204020204" pitchFamily="34" charset="-122"/>
              </a:rPr>
              <a:t>两</a:t>
            </a:r>
            <a:r>
              <a:rPr sz="2000" noProof="1">
                <a:latin typeface="微软雅黑" panose="020B0503020204020204" pitchFamily="34" charset="-122"/>
                <a:ea typeface="微软雅黑" panose="020B0503020204020204" pitchFamily="34" charset="-122"/>
                <a:cs typeface="微软雅黑" panose="020B0503020204020204" pitchFamily="34" charset="-122"/>
              </a:rPr>
              <a:t>句则</a:t>
            </a:r>
            <a:r>
              <a:rPr sz="2000" spc="-15" noProof="1">
                <a:latin typeface="微软雅黑" panose="020B0503020204020204" pitchFamily="34" charset="-122"/>
                <a:ea typeface="微软雅黑" panose="020B0503020204020204" pitchFamily="34" charset="-122"/>
                <a:cs typeface="微软雅黑" panose="020B0503020204020204" pitchFamily="34" charset="-122"/>
              </a:rPr>
              <a:t>是</a:t>
            </a:r>
            <a:r>
              <a:rPr sz="2000" noProof="1">
                <a:latin typeface="微软雅黑" panose="020B0503020204020204" pitchFamily="34" charset="-122"/>
                <a:ea typeface="微软雅黑" panose="020B0503020204020204" pitchFamily="34" charset="-122"/>
                <a:cs typeface="微软雅黑" panose="020B0503020204020204" pitchFamily="34" charset="-122"/>
              </a:rPr>
              <a:t>视觉</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听觉</a:t>
            </a:r>
            <a:r>
              <a:rPr sz="2000" spc="-15" noProof="1">
                <a:latin typeface="微软雅黑" panose="020B0503020204020204" pitchFamily="34" charset="-122"/>
                <a:ea typeface="微软雅黑" panose="020B0503020204020204" pitchFamily="34" charset="-122"/>
                <a:cs typeface="微软雅黑" panose="020B0503020204020204" pitchFamily="34" charset="-122"/>
              </a:rPr>
              <a:t>多</a:t>
            </a:r>
            <a:r>
              <a:rPr sz="2000" noProof="1">
                <a:latin typeface="微软雅黑" panose="020B0503020204020204" pitchFamily="34" charset="-122"/>
                <a:ea typeface="微软雅黑" panose="020B0503020204020204" pitchFamily="34" charset="-122"/>
                <a:cs typeface="微软雅黑" panose="020B0503020204020204" pitchFamily="34" charset="-122"/>
              </a:rPr>
              <a:t>种感</a:t>
            </a:r>
            <a:r>
              <a:rPr sz="2000" spc="-15" noProof="1">
                <a:latin typeface="微软雅黑" panose="020B0503020204020204" pitchFamily="34" charset="-122"/>
                <a:ea typeface="微软雅黑" panose="020B0503020204020204" pitchFamily="34" charset="-122"/>
                <a:cs typeface="微软雅黑" panose="020B0503020204020204" pitchFamily="34" charset="-122"/>
              </a:rPr>
              <a:t>觉</a:t>
            </a:r>
            <a:r>
              <a:rPr sz="2000" noProof="1">
                <a:latin typeface="微软雅黑" panose="020B0503020204020204" pitchFamily="34" charset="-122"/>
                <a:ea typeface="微软雅黑" panose="020B0503020204020204" pitchFamily="34" charset="-122"/>
                <a:cs typeface="微软雅黑" panose="020B0503020204020204" pitchFamily="34" charset="-122"/>
              </a:rPr>
              <a:t>的复</a:t>
            </a:r>
            <a:r>
              <a:rPr sz="2000" spc="-15" noProof="1">
                <a:latin typeface="微软雅黑" panose="020B0503020204020204" pitchFamily="34" charset="-122"/>
                <a:ea typeface="微软雅黑" panose="020B0503020204020204" pitchFamily="34" charset="-122"/>
                <a:cs typeface="微软雅黑" panose="020B0503020204020204" pitchFamily="34" charset="-122"/>
              </a:rPr>
              <a:t>合</a:t>
            </a:r>
            <a:r>
              <a:rPr sz="2000" noProof="1">
                <a:latin typeface="微软雅黑" panose="020B0503020204020204" pitchFamily="34" charset="-122"/>
                <a:ea typeface="微软雅黑" panose="020B0503020204020204" pitchFamily="34" charset="-122"/>
                <a:cs typeface="微软雅黑" panose="020B0503020204020204" pitchFamily="34" charset="-122"/>
              </a:rPr>
              <a:t>，全</a:t>
            </a:r>
            <a:r>
              <a:rPr sz="2000" spc="-15" noProof="1">
                <a:latin typeface="微软雅黑" panose="020B0503020204020204" pitchFamily="34" charset="-122"/>
                <a:ea typeface="微软雅黑" panose="020B0503020204020204" pitchFamily="34" charset="-122"/>
                <a:cs typeface="微软雅黑" panose="020B0503020204020204" pitchFamily="34" charset="-122"/>
              </a:rPr>
              <a:t>词</a:t>
            </a:r>
            <a:r>
              <a:rPr sz="2000" noProof="1">
                <a:latin typeface="微软雅黑" panose="020B0503020204020204" pitchFamily="34" charset="-122"/>
                <a:ea typeface="微软雅黑" panose="020B0503020204020204" pitchFamily="34" charset="-122"/>
                <a:cs typeface="微软雅黑" panose="020B0503020204020204" pitchFamily="34" charset="-122"/>
              </a:rPr>
              <a:t>通过  感觉不断变换，突出了主人多方面的审美感受，详尽铺张而不吝笔墨。</a:t>
            </a:r>
          </a:p>
        </p:txBody>
      </p:sp>
      <p:sp>
        <p:nvSpPr>
          <p:cNvPr id="4" name="文本框 3"/>
          <p:cNvSpPr txBox="1"/>
          <p:nvPr/>
        </p:nvSpPr>
        <p:spPr>
          <a:xfrm>
            <a:off x="8862071" y="425871"/>
            <a:ext cx="1123373" cy="369332"/>
          </a:xfrm>
          <a:prstGeom prst="rect">
            <a:avLst/>
          </a:prstGeom>
          <a:solidFill>
            <a:schemeClr val="accent2"/>
          </a:solidFill>
        </p:spPr>
        <p:txBody>
          <a:bodyPr wrap="square" rtlCol="0">
            <a:spAutoFit/>
          </a:bodyPr>
          <a:lstStyle>
            <a:defPPr>
              <a:defRPr lang="zh-CN"/>
            </a:defPPr>
            <a:lvl1pPr>
              <a:defRPr kumimoji="1"/>
            </a:lvl1pPr>
          </a:lstStyle>
          <a:p>
            <a:r>
              <a:rPr lang="zh-CN" altLang="en-US" noProof="1" smtClean="0"/>
              <a:t>李煜</a:t>
            </a:r>
            <a:endParaRPr lang="zh-CN" altLang="en-US" dirty="0"/>
          </a:p>
        </p:txBody>
      </p:sp>
      <p:sp>
        <p:nvSpPr>
          <p:cNvPr id="5" name="文本框 4"/>
          <p:cNvSpPr txBox="1"/>
          <p:nvPr/>
        </p:nvSpPr>
        <p:spPr>
          <a:xfrm>
            <a:off x="10445213" y="72392"/>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清平乐</a:t>
            </a:r>
          </a:p>
        </p:txBody>
      </p:sp>
      <p:cxnSp>
        <p:nvCxnSpPr>
          <p:cNvPr id="6" name="直线连接符 5"/>
          <p:cNvCxnSpPr/>
          <p:nvPr/>
        </p:nvCxnSpPr>
        <p:spPr>
          <a:xfrm flipV="1">
            <a:off x="9985444" y="289672"/>
            <a:ext cx="459769" cy="320865"/>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0445213" y="495093"/>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玉楼春</a:t>
            </a:r>
          </a:p>
        </p:txBody>
      </p:sp>
      <p:cxnSp>
        <p:nvCxnSpPr>
          <p:cNvPr id="8" name="直线连接符 7"/>
          <p:cNvCxnSpPr/>
          <p:nvPr/>
        </p:nvCxnSpPr>
        <p:spPr>
          <a:xfrm>
            <a:off x="9985444" y="648251"/>
            <a:ext cx="459769" cy="69222"/>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3" y="925500"/>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浪淘沙</a:t>
            </a:r>
            <a:endParaRPr lang="zh-CN" altLang="en-US" dirty="0"/>
          </a:p>
        </p:txBody>
      </p:sp>
      <p:sp>
        <p:nvSpPr>
          <p:cNvPr id="10" name="文本框 9"/>
          <p:cNvSpPr txBox="1"/>
          <p:nvPr/>
        </p:nvSpPr>
        <p:spPr>
          <a:xfrm>
            <a:off x="10445213" y="1355907"/>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虞美人</a:t>
            </a:r>
            <a:endParaRPr lang="zh-CN" altLang="en-US" dirty="0"/>
          </a:p>
        </p:txBody>
      </p:sp>
      <p:cxnSp>
        <p:nvCxnSpPr>
          <p:cNvPr id="11" name="直线连接符 10"/>
          <p:cNvCxnSpPr>
            <a:stCxn id="6" idx="3"/>
          </p:cNvCxnSpPr>
          <p:nvPr/>
        </p:nvCxnSpPr>
        <p:spPr>
          <a:xfrm>
            <a:off x="9985444" y="610537"/>
            <a:ext cx="459769" cy="4996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11"/>
          <p:cNvCxnSpPr>
            <a:stCxn id="6" idx="3"/>
          </p:cNvCxnSpPr>
          <p:nvPr/>
        </p:nvCxnSpPr>
        <p:spPr>
          <a:xfrm>
            <a:off x="9985444" y="610537"/>
            <a:ext cx="459769" cy="930036"/>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8532" y="57004"/>
            <a:ext cx="877579" cy="369332"/>
          </a:xfrm>
          <a:prstGeom prst="rect">
            <a:avLst/>
          </a:prstGeom>
          <a:noFill/>
        </p:spPr>
        <p:txBody>
          <a:bodyPr wrap="square" rtlCol="0">
            <a:spAutoFit/>
          </a:bodyPr>
          <a:lstStyle/>
          <a:p>
            <a:r>
              <a:rPr kumimoji="1" lang="en-US" altLang="zh-CN" dirty="0" smtClean="0">
                <a:solidFill>
                  <a:schemeClr val="bg1">
                    <a:lumMod val="85000"/>
                  </a:schemeClr>
                </a:solidFill>
              </a:rPr>
              <a:t>2.20.2</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5161" y="755187"/>
            <a:ext cx="10869613" cy="4893647"/>
          </a:xfrm>
          <a:prstGeom prst="rect">
            <a:avLst/>
          </a:prstGeom>
        </p:spPr>
        <p:txBody>
          <a:bodyPr lIns="0" tIns="0" rIns="0" bIns="0">
            <a:spAutoFit/>
          </a:bodyPr>
          <a:lstStyle>
            <a:lvl1pPr marL="111125"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eaLnBrk="1" hangingPunct="1">
              <a:lnSpc>
                <a:spcPct val="150000"/>
              </a:lnSpc>
              <a:defRPr/>
            </a:pPr>
            <a:r>
              <a:rPr lang="en-US" altLang="zh-CN" sz="2400" b="1" noProof="1" smtClean="0">
                <a:latin typeface="微软雅黑" panose="020B0503020204020204" pitchFamily="34" charset="-122"/>
                <a:ea typeface="微软雅黑" panose="020B0503020204020204" pitchFamily="34" charset="-122"/>
              </a:rPr>
              <a:t>     </a:t>
            </a:r>
            <a:r>
              <a:rPr lang="zh-CN" sz="2800" noProof="1" smtClean="0">
                <a:latin typeface="黑体" panose="02010609060101010101" pitchFamily="49" charset="-122"/>
                <a:ea typeface="黑体" panose="02010609060101010101" pitchFamily="49" charset="-122"/>
              </a:rPr>
              <a:t>二十</a:t>
            </a:r>
            <a:r>
              <a:rPr lang="zh-CN" sz="2800" noProof="1">
                <a:latin typeface="黑体" panose="02010609060101010101" pitchFamily="49" charset="-122"/>
                <a:ea typeface="黑体" panose="02010609060101010101" pitchFamily="49" charset="-122"/>
              </a:rPr>
              <a:t>、李煜</a:t>
            </a:r>
          </a:p>
          <a:p>
            <a:pPr algn="ctr" eaLnBrk="1" hangingPunct="1">
              <a:lnSpc>
                <a:spcPct val="150000"/>
              </a:lnSpc>
            </a:pPr>
            <a:r>
              <a:rPr lang="zh-CN" sz="2000" noProof="1">
                <a:latin typeface="微软雅黑" panose="020B0503020204020204" pitchFamily="34" charset="-122"/>
                <a:ea typeface="微软雅黑" panose="020B0503020204020204" pitchFamily="34" charset="-122"/>
                <a:cs typeface="宋体" panose="02010600030101010101" pitchFamily="2" charset="-122"/>
              </a:rPr>
              <a:t>浪淘沙  </a:t>
            </a:r>
          </a:p>
          <a:p>
            <a:pPr eaLnBrk="1" hangingPunct="1">
              <a:lnSpc>
                <a:spcPct val="150000"/>
              </a:lnSpc>
            </a:pPr>
            <a:r>
              <a:rPr lang="en-US" altLang="zh-CN" sz="2000" noProof="1" smtClean="0">
                <a:latin typeface="微软雅黑" panose="020B0503020204020204" pitchFamily="34" charset="-122"/>
                <a:ea typeface="微软雅黑" panose="020B0503020204020204" pitchFamily="34" charset="-122"/>
                <a:cs typeface="宋体" panose="02010600030101010101" pitchFamily="2" charset="-122"/>
              </a:rPr>
              <a:t>       </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帘外</a:t>
            </a:r>
            <a:r>
              <a:rPr lang="zh-CN" sz="2000" noProof="1">
                <a:latin typeface="微软雅黑" panose="020B0503020204020204" pitchFamily="34" charset="-122"/>
                <a:ea typeface="微软雅黑" panose="020B0503020204020204" pitchFamily="34" charset="-122"/>
                <a:cs typeface="宋体" panose="02010600030101010101" pitchFamily="2" charset="-122"/>
              </a:rPr>
              <a:t>雨</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潺潺</a:t>
            </a:r>
            <a:r>
              <a:rPr lang="en-US" altLang="zh-CN" sz="2000" noProof="1">
                <a:latin typeface="微软雅黑" panose="020B0503020204020204" pitchFamily="34" charset="-122"/>
                <a:ea typeface="微软雅黑" panose="020B0503020204020204" pitchFamily="34" charset="-122"/>
                <a:cs typeface="宋体" panose="02010600030101010101" pitchFamily="2" charset="-122"/>
              </a:rPr>
              <a:t>chán </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a:t>
            </a:r>
            <a:r>
              <a:rPr lang="zh-CN" sz="2000" noProof="1">
                <a:latin typeface="微软雅黑" panose="020B0503020204020204" pitchFamily="34" charset="-122"/>
                <a:ea typeface="微软雅黑" panose="020B0503020204020204" pitchFamily="34" charset="-122"/>
                <a:cs typeface="宋体" panose="02010600030101010101" pitchFamily="2" charset="-122"/>
              </a:rPr>
              <a:t>春意阑珊。罗</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衾</a:t>
            </a:r>
            <a:r>
              <a:rPr lang="en-US" altLang="zh-CN" sz="2000" noProof="1">
                <a:latin typeface="微软雅黑" panose="020B0503020204020204" pitchFamily="34" charset="-122"/>
                <a:ea typeface="微软雅黑" panose="020B0503020204020204" pitchFamily="34" charset="-122"/>
                <a:cs typeface="宋体" panose="02010600030101010101" pitchFamily="2" charset="-122"/>
              </a:rPr>
              <a:t>qīn</a:t>
            </a:r>
            <a:r>
              <a:rPr lang="zh-CN" sz="2000" noProof="1" smtClean="0">
                <a:latin typeface="微软雅黑" panose="020B0503020204020204" pitchFamily="34" charset="-122"/>
                <a:ea typeface="微软雅黑" panose="020B0503020204020204" pitchFamily="34" charset="-122"/>
                <a:cs typeface="宋体" panose="02010600030101010101" pitchFamily="2" charset="-122"/>
              </a:rPr>
              <a:t>不</a:t>
            </a:r>
            <a:r>
              <a:rPr lang="zh-CN" sz="2000" noProof="1">
                <a:latin typeface="微软雅黑" panose="020B0503020204020204" pitchFamily="34" charset="-122"/>
                <a:ea typeface="微软雅黑" panose="020B0503020204020204" pitchFamily="34" charset="-122"/>
                <a:cs typeface="宋体" panose="02010600030101010101" pitchFamily="2" charset="-122"/>
              </a:rPr>
              <a:t>耐五更寒。梦里不知身是客，一晌贪欢。  独自莫凭栏，无限江山，别时容易见时难。流水落花春去也，天上人间。</a:t>
            </a:r>
          </a:p>
          <a:p>
            <a:pPr eaLnBrk="1" hangingPunct="1">
              <a:lnSpc>
                <a:spcPct val="150000"/>
              </a:lnSpc>
              <a:spcBef>
                <a:spcPts val="15"/>
              </a:spcBef>
            </a:pPr>
            <a:endParaRPr lang="zh-CN" sz="2400" noProof="1">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pPr>
            <a:r>
              <a:rPr lang="zh-CN" sz="2000" noProof="1" smtClean="0">
                <a:solidFill>
                  <a:srgbClr val="C00000"/>
                </a:solidFill>
                <a:latin typeface="微软雅黑" panose="020B0503020204020204" pitchFamily="34" charset="-122"/>
                <a:ea typeface="微软雅黑" panose="020B0503020204020204" pitchFamily="34" charset="-122"/>
              </a:rPr>
              <a:t>王国</a:t>
            </a:r>
            <a:r>
              <a:rPr lang="zh-CN" sz="2000" noProof="1">
                <a:solidFill>
                  <a:srgbClr val="C00000"/>
                </a:solidFill>
                <a:latin typeface="微软雅黑" panose="020B0503020204020204" pitchFamily="34" charset="-122"/>
                <a:ea typeface="微软雅黑" panose="020B0503020204020204" pitchFamily="34" charset="-122"/>
              </a:rPr>
              <a:t>维</a:t>
            </a:r>
            <a:r>
              <a:rPr lang="zh-CN" altLang="zh-CN" sz="2000" noProof="1">
                <a:solidFill>
                  <a:srgbClr val="C00000"/>
                </a:solidFill>
                <a:latin typeface="微软雅黑" panose="020B0503020204020204" pitchFamily="34" charset="-122"/>
                <a:ea typeface="微软雅黑" panose="020B0503020204020204" pitchFamily="34" charset="-122"/>
              </a:rPr>
              <a:t>《</a:t>
            </a:r>
            <a:r>
              <a:rPr lang="zh-CN" sz="2000" noProof="1">
                <a:solidFill>
                  <a:srgbClr val="C00000"/>
                </a:solidFill>
                <a:latin typeface="微软雅黑" panose="020B0503020204020204" pitchFamily="34" charset="-122"/>
                <a:ea typeface="微软雅黑" panose="020B0503020204020204" pitchFamily="34" charset="-122"/>
              </a:rPr>
              <a:t>人间词话</a:t>
            </a:r>
            <a:r>
              <a:rPr lang="zh-CN" altLang="zh-CN" sz="2000" noProof="1">
                <a:solidFill>
                  <a:srgbClr val="C00000"/>
                </a:solidFill>
                <a:latin typeface="微软雅黑" panose="020B0503020204020204" pitchFamily="34" charset="-122"/>
                <a:ea typeface="微软雅黑" panose="020B0503020204020204" pitchFamily="34" charset="-122"/>
              </a:rPr>
              <a:t>》</a:t>
            </a:r>
            <a:r>
              <a:rPr lang="zh-CN" sz="2000" noProof="1">
                <a:solidFill>
                  <a:srgbClr val="C00000"/>
                </a:solidFill>
                <a:latin typeface="微软雅黑" panose="020B0503020204020204" pitchFamily="34" charset="-122"/>
                <a:ea typeface="微软雅黑" panose="020B0503020204020204" pitchFamily="34" charset="-122"/>
              </a:rPr>
              <a:t>曾评说李煜词“眼界始大，感慨遂深”：</a:t>
            </a:r>
            <a:r>
              <a:rPr lang="zh-CN" sz="2000" noProof="1">
                <a:latin typeface="微软雅黑" panose="020B0503020204020204" pitchFamily="34" charset="-122"/>
                <a:ea typeface="微软雅黑" panose="020B0503020204020204" pitchFamily="34" charset="-122"/>
              </a:rPr>
              <a:t>词写亡国被俘后的  悲苦之情，以梦境的“一晌贪欢”与冷酷的现实形成强烈的反差，从鲜明的今昔对比中凸显隐埋心底的深哀巨痛。起笔用倒叙手法，先写梦醒后的感受，后情景之悲渲染尽致。“梦里”两句，忆梦中情事，贪欢历历，语似轻闲，实痛苦莫名。“独自莫凭栏”，乃自我告诫之语。“流水”两句紧承此意，说出人生将尽的悲哀。</a:t>
            </a:r>
          </a:p>
        </p:txBody>
      </p:sp>
      <p:sp>
        <p:nvSpPr>
          <p:cNvPr id="4" name="文本框 3"/>
          <p:cNvSpPr txBox="1"/>
          <p:nvPr/>
        </p:nvSpPr>
        <p:spPr>
          <a:xfrm>
            <a:off x="8862071" y="425871"/>
            <a:ext cx="1123373" cy="369332"/>
          </a:xfrm>
          <a:prstGeom prst="rect">
            <a:avLst/>
          </a:prstGeom>
          <a:solidFill>
            <a:schemeClr val="accent2"/>
          </a:solidFill>
        </p:spPr>
        <p:txBody>
          <a:bodyPr wrap="square" rtlCol="0">
            <a:spAutoFit/>
          </a:bodyPr>
          <a:lstStyle>
            <a:defPPr>
              <a:defRPr lang="zh-CN"/>
            </a:defPPr>
            <a:lvl1pPr>
              <a:defRPr kumimoji="1"/>
            </a:lvl1pPr>
          </a:lstStyle>
          <a:p>
            <a:r>
              <a:rPr lang="zh-CN" altLang="en-US" noProof="1" smtClean="0"/>
              <a:t>李煜</a:t>
            </a:r>
            <a:endParaRPr lang="zh-CN" altLang="en-US" dirty="0"/>
          </a:p>
        </p:txBody>
      </p:sp>
      <p:sp>
        <p:nvSpPr>
          <p:cNvPr id="5" name="文本框 4"/>
          <p:cNvSpPr txBox="1"/>
          <p:nvPr/>
        </p:nvSpPr>
        <p:spPr>
          <a:xfrm>
            <a:off x="10445213" y="72392"/>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清平乐</a:t>
            </a:r>
          </a:p>
        </p:txBody>
      </p:sp>
      <p:cxnSp>
        <p:nvCxnSpPr>
          <p:cNvPr id="6" name="直线连接符 5"/>
          <p:cNvCxnSpPr/>
          <p:nvPr/>
        </p:nvCxnSpPr>
        <p:spPr>
          <a:xfrm flipV="1">
            <a:off x="9985444" y="289672"/>
            <a:ext cx="459769" cy="320865"/>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0445213" y="49509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玉楼春</a:t>
            </a:r>
          </a:p>
        </p:txBody>
      </p:sp>
      <p:cxnSp>
        <p:nvCxnSpPr>
          <p:cNvPr id="8" name="直线连接符 7"/>
          <p:cNvCxnSpPr/>
          <p:nvPr/>
        </p:nvCxnSpPr>
        <p:spPr>
          <a:xfrm>
            <a:off x="9985444" y="648251"/>
            <a:ext cx="459769" cy="69222"/>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3" y="925500"/>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浪淘沙</a:t>
            </a:r>
          </a:p>
        </p:txBody>
      </p:sp>
      <p:sp>
        <p:nvSpPr>
          <p:cNvPr id="10" name="文本框 9"/>
          <p:cNvSpPr txBox="1"/>
          <p:nvPr/>
        </p:nvSpPr>
        <p:spPr>
          <a:xfrm>
            <a:off x="10445213" y="1373146"/>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虞美人</a:t>
            </a:r>
            <a:endParaRPr lang="zh-CN" altLang="en-US" dirty="0"/>
          </a:p>
        </p:txBody>
      </p:sp>
      <p:cxnSp>
        <p:nvCxnSpPr>
          <p:cNvPr id="11" name="直线连接符 10"/>
          <p:cNvCxnSpPr>
            <a:stCxn id="6" idx="3"/>
          </p:cNvCxnSpPr>
          <p:nvPr/>
        </p:nvCxnSpPr>
        <p:spPr>
          <a:xfrm>
            <a:off x="9985444" y="610537"/>
            <a:ext cx="459769" cy="4996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11"/>
          <p:cNvCxnSpPr>
            <a:stCxn id="6" idx="3"/>
          </p:cNvCxnSpPr>
          <p:nvPr/>
        </p:nvCxnSpPr>
        <p:spPr>
          <a:xfrm>
            <a:off x="9985444" y="610537"/>
            <a:ext cx="459769" cy="930036"/>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8532" y="57004"/>
            <a:ext cx="877579" cy="369332"/>
          </a:xfrm>
          <a:prstGeom prst="rect">
            <a:avLst/>
          </a:prstGeom>
          <a:noFill/>
        </p:spPr>
        <p:txBody>
          <a:bodyPr wrap="square" rtlCol="0">
            <a:spAutoFit/>
          </a:bodyPr>
          <a:lstStyle/>
          <a:p>
            <a:r>
              <a:rPr kumimoji="1" lang="en-US" altLang="zh-CN" dirty="0" smtClean="0">
                <a:solidFill>
                  <a:schemeClr val="bg1">
                    <a:lumMod val="85000"/>
                  </a:schemeClr>
                </a:solidFill>
              </a:rPr>
              <a:t>2.20.3</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272" y="271226"/>
            <a:ext cx="10869613" cy="4524315"/>
          </a:xfrm>
          <a:prstGeom prst="rect">
            <a:avLst/>
          </a:prstGeom>
        </p:spPr>
        <p:txBody>
          <a:bodyPr lIns="0" tIns="0" rIns="0" bIns="0">
            <a:spAutoFit/>
          </a:bodyPr>
          <a:lstStyle>
            <a:lvl1pPr marL="111125"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eaLnBrk="1" hangingPunct="1">
              <a:lnSpc>
                <a:spcPct val="150000"/>
              </a:lnSpc>
              <a:defRPr/>
            </a:pPr>
            <a:r>
              <a:rPr lang="en-US" altLang="zh-CN" sz="2400" b="1" noProof="1" smtClean="0">
                <a:latin typeface="微软雅黑" panose="020B0503020204020204" pitchFamily="34" charset="-122"/>
                <a:ea typeface="微软雅黑" panose="020B0503020204020204" pitchFamily="34" charset="-122"/>
              </a:rPr>
              <a:t>         </a:t>
            </a:r>
            <a:r>
              <a:rPr lang="zh-CN" sz="2800" noProof="1">
                <a:latin typeface="黑体" panose="02010609060101010101" pitchFamily="49" charset="-122"/>
                <a:ea typeface="黑体" panose="02010609060101010101" pitchFamily="49" charset="-122"/>
              </a:rPr>
              <a:t>二十、李煜</a:t>
            </a:r>
          </a:p>
          <a:p>
            <a:pPr algn="ctr" eaLnBrk="1" hangingPunct="1">
              <a:lnSpc>
                <a:spcPct val="150000"/>
              </a:lnSpc>
              <a:spcBef>
                <a:spcPts val="15"/>
              </a:spcBef>
            </a:pPr>
            <a:r>
              <a:rPr lang="zh-CN" sz="2000" noProof="1">
                <a:latin typeface="微软雅黑" panose="020B0503020204020204" pitchFamily="34" charset="-122"/>
                <a:ea typeface="微软雅黑" panose="020B0503020204020204" pitchFamily="34" charset="-122"/>
                <a:cs typeface="宋体" panose="02010600030101010101" pitchFamily="2" charset="-122"/>
                <a:sym typeface="+mn-ea"/>
              </a:rPr>
              <a:t>虞美人</a:t>
            </a:r>
          </a:p>
          <a:p>
            <a:pPr algn="ctr" eaLnBrk="1" hangingPunct="1">
              <a:lnSpc>
                <a:spcPct val="150000"/>
              </a:lnSpc>
              <a:spcBef>
                <a:spcPts val="15"/>
              </a:spcBef>
            </a:pPr>
            <a:r>
              <a:rPr lang="zh-CN" sz="2000" noProof="1">
                <a:latin typeface="微软雅黑" panose="020B0503020204020204" pitchFamily="34" charset="-122"/>
                <a:ea typeface="微软雅黑" panose="020B0503020204020204" pitchFamily="34" charset="-122"/>
                <a:cs typeface="宋体" panose="02010600030101010101" pitchFamily="2" charset="-122"/>
                <a:sym typeface="+mn-ea"/>
              </a:rPr>
              <a:t>春花秋月何时了？往事知多少！小楼昨夜又东风，故国不堪回首月明中。</a:t>
            </a:r>
          </a:p>
          <a:p>
            <a:pPr algn="ctr" eaLnBrk="1" hangingPunct="1">
              <a:lnSpc>
                <a:spcPct val="150000"/>
              </a:lnSpc>
              <a:spcBef>
                <a:spcPts val="15"/>
              </a:spcBef>
            </a:pPr>
            <a:r>
              <a:rPr lang="zh-CN" sz="2000" noProof="1">
                <a:latin typeface="微软雅黑" panose="020B0503020204020204" pitchFamily="34" charset="-122"/>
                <a:ea typeface="微软雅黑" panose="020B0503020204020204" pitchFamily="34" charset="-122"/>
                <a:cs typeface="宋体" panose="02010600030101010101" pitchFamily="2" charset="-122"/>
                <a:sym typeface="+mn-ea"/>
              </a:rPr>
              <a:t>雕栏玉砌应犹在，只是朱颜改。问君能有几多愁？恰似一江春水向东流。</a:t>
            </a:r>
          </a:p>
          <a:p>
            <a:pPr algn="just" eaLnBrk="1" hangingPunct="1">
              <a:lnSpc>
                <a:spcPct val="150000"/>
              </a:lnSpc>
            </a:pPr>
            <a:endParaRPr lang="zh-CN" sz="2400" noProof="1">
              <a:solidFill>
                <a:srgbClr val="C00000"/>
              </a:solidFill>
              <a:latin typeface="微软雅黑" panose="020B0503020204020204" pitchFamily="34" charset="-122"/>
              <a:ea typeface="微软雅黑" panose="020B0503020204020204" pitchFamily="34" charset="-122"/>
              <a:sym typeface="+mn-ea"/>
            </a:endParaRPr>
          </a:p>
          <a:p>
            <a:pPr algn="just" eaLnBrk="1" hangingPunct="1">
              <a:lnSpc>
                <a:spcPct val="150000"/>
              </a:lnSpc>
            </a:pPr>
            <a:r>
              <a:rPr lang="zh-CN" sz="2000" noProof="1" smtClean="0">
                <a:solidFill>
                  <a:srgbClr val="C00000"/>
                </a:solidFill>
                <a:latin typeface="微软雅黑" panose="020B0503020204020204" pitchFamily="34" charset="-122"/>
                <a:ea typeface="微软雅黑" panose="020B0503020204020204" pitchFamily="34" charset="-122"/>
                <a:sym typeface="+mn-ea"/>
              </a:rPr>
              <a:t>以</a:t>
            </a:r>
            <a:r>
              <a:rPr lang="zh-CN" sz="2000" noProof="1">
                <a:solidFill>
                  <a:srgbClr val="C00000"/>
                </a:solidFill>
                <a:latin typeface="微软雅黑" panose="020B0503020204020204" pitchFamily="34" charset="-122"/>
                <a:ea typeface="微软雅黑" panose="020B0503020204020204" pitchFamily="34" charset="-122"/>
                <a:sym typeface="+mn-ea"/>
              </a:rPr>
              <a:t>三重对比表现宇宙永恒与人生短暂的矛盾：</a:t>
            </a:r>
            <a:r>
              <a:rPr lang="zh-CN" sz="2000" noProof="1">
                <a:latin typeface="微软雅黑" panose="020B0503020204020204" pitchFamily="34" charset="-122"/>
                <a:ea typeface="微软雅黑" panose="020B0503020204020204" pitchFamily="34" charset="-122"/>
                <a:sym typeface="+mn-ea"/>
              </a:rPr>
              <a:t>全词到此为止的六句，都是两两对照，都是永恒与无常的巨大反差，李煜对宇宙与人生关系的思索，确实是具有相当的思想深度。但李煜柔弱的性格特点使他不可能由此而激发出新的生命活力，而是将自己完全抛却，沉溺在这种无边的生命悲歌中，静静等候人生终曲的奏起。</a:t>
            </a:r>
          </a:p>
        </p:txBody>
      </p:sp>
      <p:pic>
        <p:nvPicPr>
          <p:cNvPr id="2050" name="Picture 2" descr="http://img.bimg.126.net/photo/7g0W4Jwz9FNn7zxVyaChKA==/537898680494117897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7773" y="4262664"/>
            <a:ext cx="2654750" cy="2082701"/>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8862071" y="425871"/>
            <a:ext cx="1123373" cy="369332"/>
          </a:xfrm>
          <a:prstGeom prst="rect">
            <a:avLst/>
          </a:prstGeom>
          <a:solidFill>
            <a:schemeClr val="accent2"/>
          </a:solidFill>
        </p:spPr>
        <p:txBody>
          <a:bodyPr wrap="square" rtlCol="0">
            <a:spAutoFit/>
          </a:bodyPr>
          <a:lstStyle>
            <a:defPPr>
              <a:defRPr lang="zh-CN"/>
            </a:defPPr>
            <a:lvl1pPr>
              <a:defRPr kumimoji="1"/>
            </a:lvl1pPr>
          </a:lstStyle>
          <a:p>
            <a:r>
              <a:rPr lang="zh-CN" altLang="en-US" noProof="1" smtClean="0"/>
              <a:t>李煜</a:t>
            </a:r>
            <a:endParaRPr lang="zh-CN" altLang="en-US" dirty="0"/>
          </a:p>
        </p:txBody>
      </p:sp>
      <p:sp>
        <p:nvSpPr>
          <p:cNvPr id="6" name="文本框 5"/>
          <p:cNvSpPr txBox="1"/>
          <p:nvPr/>
        </p:nvSpPr>
        <p:spPr>
          <a:xfrm>
            <a:off x="10445213" y="72392"/>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清平乐</a:t>
            </a:r>
          </a:p>
        </p:txBody>
      </p:sp>
      <p:cxnSp>
        <p:nvCxnSpPr>
          <p:cNvPr id="7" name="直线连接符 6"/>
          <p:cNvCxnSpPr/>
          <p:nvPr/>
        </p:nvCxnSpPr>
        <p:spPr>
          <a:xfrm flipV="1">
            <a:off x="9985444" y="289672"/>
            <a:ext cx="459769" cy="320865"/>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445213" y="495093"/>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玉楼春</a:t>
            </a:r>
          </a:p>
        </p:txBody>
      </p:sp>
      <p:cxnSp>
        <p:nvCxnSpPr>
          <p:cNvPr id="9" name="直线连接符 8"/>
          <p:cNvCxnSpPr/>
          <p:nvPr/>
        </p:nvCxnSpPr>
        <p:spPr>
          <a:xfrm>
            <a:off x="9985444" y="648251"/>
            <a:ext cx="459769" cy="692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0445213" y="925500"/>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浪淘沙</a:t>
            </a:r>
            <a:endParaRPr lang="zh-CN" altLang="en-US" dirty="0"/>
          </a:p>
        </p:txBody>
      </p:sp>
      <p:sp>
        <p:nvSpPr>
          <p:cNvPr id="11" name="文本框 10"/>
          <p:cNvSpPr txBox="1"/>
          <p:nvPr/>
        </p:nvSpPr>
        <p:spPr>
          <a:xfrm>
            <a:off x="10445213" y="1355907"/>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虞美人</a:t>
            </a:r>
          </a:p>
        </p:txBody>
      </p:sp>
      <p:cxnSp>
        <p:nvCxnSpPr>
          <p:cNvPr id="12" name="直线连接符 11"/>
          <p:cNvCxnSpPr>
            <a:stCxn id="7" idx="3"/>
          </p:cNvCxnSpPr>
          <p:nvPr/>
        </p:nvCxnSpPr>
        <p:spPr>
          <a:xfrm>
            <a:off x="9985444" y="610537"/>
            <a:ext cx="459769" cy="4996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12"/>
          <p:cNvCxnSpPr>
            <a:stCxn id="7" idx="3"/>
          </p:cNvCxnSpPr>
          <p:nvPr/>
        </p:nvCxnSpPr>
        <p:spPr>
          <a:xfrm>
            <a:off x="9985444" y="610537"/>
            <a:ext cx="459769" cy="930036"/>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8532" y="57004"/>
            <a:ext cx="877579" cy="369332"/>
          </a:xfrm>
          <a:prstGeom prst="rect">
            <a:avLst/>
          </a:prstGeom>
          <a:noFill/>
        </p:spPr>
        <p:txBody>
          <a:bodyPr wrap="square" rtlCol="0">
            <a:spAutoFit/>
          </a:bodyPr>
          <a:lstStyle/>
          <a:p>
            <a:r>
              <a:rPr kumimoji="1" lang="en-US" altLang="zh-CN" smtClean="0">
                <a:solidFill>
                  <a:schemeClr val="bg1">
                    <a:lumMod val="85000"/>
                  </a:schemeClr>
                </a:solidFill>
              </a:rPr>
              <a:t>2.20.4</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256576" y="508970"/>
            <a:ext cx="10869613" cy="5478423"/>
          </a:xfrm>
          <a:prstGeom prst="rect">
            <a:avLst/>
          </a:prstGeom>
        </p:spPr>
        <p:txBody>
          <a:bodyPr lIns="0" tIns="0" rIns="0" bIns="0">
            <a:spAutoFit/>
          </a:bodyPr>
          <a:lstStyle>
            <a:lvl1pPr marL="111125"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eaLnBrk="1" hangingPunct="1">
              <a:lnSpc>
                <a:spcPct val="150000"/>
              </a:lnSpc>
              <a:defRPr/>
            </a:pPr>
            <a:r>
              <a:rPr lang="en-US" altLang="zh-CN" sz="2400" b="1" noProof="1" smtClean="0">
                <a:latin typeface="微软雅黑" panose="020B0503020204020204" pitchFamily="34" charset="-122"/>
                <a:ea typeface="微软雅黑" panose="020B0503020204020204" pitchFamily="34" charset="-122"/>
              </a:rPr>
              <a:t>         </a:t>
            </a:r>
            <a:r>
              <a:rPr lang="zh-CN" sz="2800" noProof="1">
                <a:latin typeface="黑体" panose="02010609060101010101" pitchFamily="49" charset="-122"/>
                <a:ea typeface="黑体" panose="02010609060101010101" pitchFamily="49" charset="-122"/>
              </a:rPr>
              <a:t>二十、李煜</a:t>
            </a:r>
          </a:p>
          <a:p>
            <a:pPr algn="ctr" eaLnBrk="1" hangingPunct="1">
              <a:lnSpc>
                <a:spcPct val="150000"/>
              </a:lnSpc>
              <a:spcBef>
                <a:spcPts val="15"/>
              </a:spcBef>
            </a:pPr>
            <a:r>
              <a:rPr lang="zh-CN" altLang="en-US" sz="2800" noProof="1" smtClean="0">
                <a:latin typeface="微软雅黑" panose="020B0503020204020204" pitchFamily="34" charset="-122"/>
                <a:ea typeface="微软雅黑" panose="020B0503020204020204" pitchFamily="34" charset="-122"/>
                <a:cs typeface="宋体" panose="02010600030101010101" pitchFamily="2" charset="-122"/>
                <a:sym typeface="+mn-ea"/>
              </a:rPr>
              <a:t>临江仙</a:t>
            </a:r>
            <a:endParaRPr lang="en-US" altLang="zh-CN" sz="2800" noProof="1" smtClean="0">
              <a:latin typeface="微软雅黑" panose="020B0503020204020204" pitchFamily="34" charset="-122"/>
              <a:ea typeface="微软雅黑" panose="020B0503020204020204" pitchFamily="34" charset="-122"/>
              <a:cs typeface="宋体" panose="02010600030101010101" pitchFamily="2" charset="-122"/>
              <a:sym typeface="+mn-ea"/>
            </a:endParaRPr>
          </a:p>
          <a:p>
            <a:r>
              <a:rPr lang="zh-CN" altLang="en-US" sz="3200" dirty="0"/>
              <a:t>樱桃落尽春归去，蝶翻金粉双飞。子规啼月小楼西</a:t>
            </a:r>
            <a:r>
              <a:rPr lang="zh-CN" altLang="en-US" sz="3200" dirty="0" smtClean="0"/>
              <a:t>，画帘珠箔，惆怅卷金泥。</a:t>
            </a:r>
            <a:endParaRPr lang="zh-CN" altLang="en-US" sz="3200" dirty="0"/>
          </a:p>
          <a:p>
            <a:r>
              <a:rPr lang="zh-CN" altLang="en-US" sz="3200" dirty="0" smtClean="0"/>
              <a:t>门巷</a:t>
            </a:r>
            <a:r>
              <a:rPr lang="zh-CN" altLang="en-US" sz="3200" dirty="0"/>
              <a:t>寂寥</a:t>
            </a:r>
            <a:r>
              <a:rPr lang="zh-CN" altLang="en-US" sz="3200" dirty="0" smtClean="0"/>
              <a:t>人去后</a:t>
            </a:r>
            <a:r>
              <a:rPr lang="zh-CN" altLang="en-US" sz="3200" dirty="0"/>
              <a:t>，望残烟草低迷。炉香闲袅凤凰儿，空持罗带，回首恨依依</a:t>
            </a:r>
            <a:r>
              <a:rPr lang="zh-CN" altLang="en-US" sz="3200" dirty="0" smtClean="0"/>
              <a:t>。</a:t>
            </a:r>
            <a:endParaRPr lang="en-US" altLang="zh-CN" sz="2400" noProof="1">
              <a:solidFill>
                <a:srgbClr val="C00000"/>
              </a:solidFill>
              <a:latin typeface="微软雅黑" panose="020B0503020204020204" pitchFamily="34" charset="-122"/>
              <a:ea typeface="微软雅黑" panose="020B0503020204020204" pitchFamily="34" charset="-122"/>
              <a:sym typeface="+mn-ea"/>
            </a:endParaRPr>
          </a:p>
          <a:p>
            <a:pPr algn="just" eaLnBrk="1" hangingPunct="1">
              <a:lnSpc>
                <a:spcPct val="150000"/>
              </a:lnSpc>
            </a:pPr>
            <a:endParaRPr lang="zh-CN" sz="2400" noProof="1">
              <a:solidFill>
                <a:srgbClr val="C00000"/>
              </a:solidFill>
              <a:latin typeface="微软雅黑" panose="020B0503020204020204" pitchFamily="34" charset="-122"/>
              <a:ea typeface="微软雅黑" panose="020B0503020204020204" pitchFamily="34" charset="-122"/>
              <a:sym typeface="+mn-ea"/>
            </a:endParaRPr>
          </a:p>
          <a:p>
            <a:pPr algn="just" eaLnBrk="1" hangingPunct="1">
              <a:lnSpc>
                <a:spcPct val="150000"/>
              </a:lnSpc>
            </a:pPr>
            <a:r>
              <a:rPr lang="zh-CN" altLang="en-US" sz="2400" noProof="1" smtClean="0">
                <a:solidFill>
                  <a:srgbClr val="C00000"/>
                </a:solidFill>
                <a:latin typeface="微软雅黑" panose="020B0503020204020204" pitchFamily="34" charset="-122"/>
                <a:ea typeface="微软雅黑" panose="020B0503020204020204" pitchFamily="34" charset="-122"/>
                <a:sym typeface="+mn-ea"/>
              </a:rPr>
              <a:t>主旨：</a:t>
            </a:r>
            <a:r>
              <a:rPr lang="zh-CN" altLang="en-US" sz="2400" noProof="1" smtClean="0">
                <a:latin typeface="微软雅黑" panose="020B0503020204020204" pitchFamily="34" charset="-122"/>
                <a:ea typeface="微软雅黑" panose="020B0503020204020204" pitchFamily="34" charset="-122"/>
                <a:sym typeface="+mn-ea"/>
              </a:rPr>
              <a:t>此词描写了身处围城之中的李煜的无奈、惆怅、惶恐、凄然欲绝的复杂心理，通过时空的转换表现出来。通阙以赋体直抒胸臆，用典融化无痕，可见李煜之笔力。</a:t>
            </a:r>
            <a:endParaRPr lang="zh-CN" sz="2400" noProof="1">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85890546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256576" y="508970"/>
            <a:ext cx="10869613" cy="5539978"/>
          </a:xfrm>
          <a:prstGeom prst="rect">
            <a:avLst/>
          </a:prstGeom>
        </p:spPr>
        <p:txBody>
          <a:bodyPr lIns="0" tIns="0" rIns="0" bIns="0">
            <a:spAutoFit/>
          </a:bodyPr>
          <a:lstStyle>
            <a:lvl1pPr marL="111125"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eaLnBrk="1" hangingPunct="1">
              <a:lnSpc>
                <a:spcPct val="150000"/>
              </a:lnSpc>
              <a:defRPr/>
            </a:pPr>
            <a:r>
              <a:rPr lang="en-US" altLang="zh-CN" sz="2400" b="1" noProof="1" smtClean="0">
                <a:latin typeface="微软雅黑" panose="020B0503020204020204" pitchFamily="34" charset="-122"/>
                <a:ea typeface="微软雅黑" panose="020B0503020204020204" pitchFamily="34" charset="-122"/>
              </a:rPr>
              <a:t>         </a:t>
            </a:r>
            <a:r>
              <a:rPr lang="zh-CN" sz="2800" noProof="1">
                <a:latin typeface="黑体" panose="02010609060101010101" pitchFamily="49" charset="-122"/>
                <a:ea typeface="黑体" panose="02010609060101010101" pitchFamily="49" charset="-122"/>
              </a:rPr>
              <a:t>二十、李煜</a:t>
            </a:r>
          </a:p>
          <a:p>
            <a:pPr algn="ctr" eaLnBrk="1" hangingPunct="1">
              <a:lnSpc>
                <a:spcPct val="150000"/>
              </a:lnSpc>
              <a:spcBef>
                <a:spcPts val="15"/>
              </a:spcBef>
            </a:pPr>
            <a:r>
              <a:rPr lang="zh-CN" altLang="en-US" sz="2800" noProof="1" smtClean="0">
                <a:latin typeface="微软雅黑" panose="020B0503020204020204" pitchFamily="34" charset="-122"/>
                <a:ea typeface="微软雅黑" panose="020B0503020204020204" pitchFamily="34" charset="-122"/>
                <a:cs typeface="宋体" panose="02010600030101010101" pitchFamily="2" charset="-122"/>
                <a:sym typeface="+mn-ea"/>
              </a:rPr>
              <a:t>破阵子</a:t>
            </a:r>
            <a:endParaRPr lang="en-US" altLang="zh-CN" sz="2800" noProof="1" smtClean="0">
              <a:latin typeface="微软雅黑" panose="020B0503020204020204" pitchFamily="34" charset="-122"/>
              <a:ea typeface="微软雅黑" panose="020B0503020204020204" pitchFamily="34" charset="-122"/>
              <a:cs typeface="宋体" panose="02010600030101010101" pitchFamily="2" charset="-122"/>
              <a:sym typeface="+mn-ea"/>
            </a:endParaRPr>
          </a:p>
          <a:p>
            <a:r>
              <a:rPr lang="zh-CN" altLang="en-US" sz="2400" dirty="0"/>
              <a:t>四十年来家国，三千里地山河。凤阁龙楼连霄汉，玉树琼枝作烟萝，几曾识干戈？</a:t>
            </a:r>
          </a:p>
          <a:p>
            <a:r>
              <a:rPr lang="zh-CN" altLang="en-US" sz="2400" dirty="0"/>
              <a:t>一旦归为臣虏，沈腰潘</a:t>
            </a:r>
            <a:r>
              <a:rPr lang="zh-CN" altLang="en-US" sz="2400" dirty="0" smtClean="0"/>
              <a:t>鬓销磨</a:t>
            </a:r>
            <a:r>
              <a:rPr lang="zh-CN" altLang="en-US" sz="2400" dirty="0"/>
              <a:t>。最是仓皇辞庙日，教坊犹奏别离歌，垂泪对宫娥。</a:t>
            </a:r>
          </a:p>
          <a:p>
            <a:pPr algn="just" eaLnBrk="1" hangingPunct="1">
              <a:lnSpc>
                <a:spcPct val="150000"/>
              </a:lnSpc>
            </a:pPr>
            <a:endParaRPr lang="zh-CN" sz="2400" noProof="1">
              <a:solidFill>
                <a:srgbClr val="C00000"/>
              </a:solidFill>
              <a:latin typeface="微软雅黑" panose="020B0503020204020204" pitchFamily="34" charset="-122"/>
              <a:ea typeface="微软雅黑" panose="020B0503020204020204" pitchFamily="34" charset="-122"/>
              <a:sym typeface="+mn-ea"/>
            </a:endParaRPr>
          </a:p>
          <a:p>
            <a:pPr algn="just" eaLnBrk="1" hangingPunct="1">
              <a:lnSpc>
                <a:spcPct val="150000"/>
              </a:lnSpc>
            </a:pPr>
            <a:r>
              <a:rPr lang="zh-CN" altLang="en-US" sz="2400" noProof="1" smtClean="0">
                <a:solidFill>
                  <a:srgbClr val="C00000"/>
                </a:solidFill>
                <a:latin typeface="微软雅黑" panose="020B0503020204020204" pitchFamily="34" charset="-122"/>
                <a:ea typeface="微软雅黑" panose="020B0503020204020204" pitchFamily="34" charset="-122"/>
                <a:sym typeface="+mn-ea"/>
              </a:rPr>
              <a:t>主旨：</a:t>
            </a:r>
            <a:r>
              <a:rPr lang="zh-CN" altLang="en-US" sz="2400" noProof="1" smtClean="0">
                <a:latin typeface="+mn-ea"/>
                <a:ea typeface="+mn-ea"/>
                <a:sym typeface="+mn-ea"/>
              </a:rPr>
              <a:t>此词是李煜当年降宋情景的追赋之作。上阙是对南唐全盛时的回忆，“几曾识干戈”句急转，引出下阕主题，转折自然无痕。写出了自己归为臣虏后，精神和肉体上所受到的巨大摧残。结拍三句是对临别南唐最后一刻的惨痛回忆。全词语言沉郁，情感苍凉，让人惊心不已。</a:t>
            </a:r>
            <a:endParaRPr lang="zh-CN" sz="2400" noProof="1">
              <a:latin typeface="+mn-ea"/>
              <a:ea typeface="+mn-ea"/>
              <a:sym typeface="+mn-ea"/>
            </a:endParaRPr>
          </a:p>
        </p:txBody>
      </p:sp>
    </p:spTree>
    <p:extLst>
      <p:ext uri="{BB962C8B-B14F-4D97-AF65-F5344CB8AC3E}">
        <p14:creationId xmlns:p14="http://schemas.microsoft.com/office/powerpoint/2010/main" val="151650026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256576" y="508970"/>
            <a:ext cx="10869613" cy="3508653"/>
          </a:xfrm>
          <a:prstGeom prst="rect">
            <a:avLst/>
          </a:prstGeom>
        </p:spPr>
        <p:txBody>
          <a:bodyPr lIns="0" tIns="0" rIns="0" bIns="0">
            <a:spAutoFit/>
          </a:bodyPr>
          <a:lstStyle>
            <a:lvl1pPr marL="111125"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eaLnBrk="1" hangingPunct="1">
              <a:lnSpc>
                <a:spcPct val="150000"/>
              </a:lnSpc>
              <a:defRPr/>
            </a:pPr>
            <a:r>
              <a:rPr lang="en-US" altLang="zh-CN" sz="2400" b="1" noProof="1" smtClean="0">
                <a:latin typeface="微软雅黑" panose="020B0503020204020204" pitchFamily="34" charset="-122"/>
                <a:ea typeface="微软雅黑" panose="020B0503020204020204" pitchFamily="34" charset="-122"/>
              </a:rPr>
              <a:t>         </a:t>
            </a:r>
            <a:r>
              <a:rPr lang="zh-CN" sz="2800" noProof="1">
                <a:latin typeface="黑体" panose="02010609060101010101" pitchFamily="49" charset="-122"/>
                <a:ea typeface="黑体" panose="02010609060101010101" pitchFamily="49" charset="-122"/>
              </a:rPr>
              <a:t>二十、李煜</a:t>
            </a:r>
          </a:p>
          <a:p>
            <a:pPr algn="ctr" eaLnBrk="1" hangingPunct="1">
              <a:lnSpc>
                <a:spcPct val="150000"/>
              </a:lnSpc>
              <a:spcBef>
                <a:spcPts val="15"/>
              </a:spcBef>
            </a:pPr>
            <a:r>
              <a:rPr lang="zh-CN" altLang="en-US" sz="2800" noProof="1" smtClean="0">
                <a:latin typeface="微软雅黑" panose="020B0503020204020204" pitchFamily="34" charset="-122"/>
                <a:ea typeface="微软雅黑" panose="020B0503020204020204" pitchFamily="34" charset="-122"/>
                <a:cs typeface="宋体" panose="02010600030101010101" pitchFamily="2" charset="-122"/>
                <a:sym typeface="+mn-ea"/>
              </a:rPr>
              <a:t>望江南</a:t>
            </a:r>
            <a:endParaRPr lang="en-US" altLang="zh-CN" sz="2800" noProof="1" smtClean="0">
              <a:latin typeface="微软雅黑" panose="020B0503020204020204" pitchFamily="34" charset="-122"/>
              <a:ea typeface="微软雅黑" panose="020B0503020204020204" pitchFamily="34" charset="-122"/>
              <a:cs typeface="宋体" panose="02010600030101010101" pitchFamily="2" charset="-122"/>
              <a:sym typeface="+mn-ea"/>
            </a:endParaRPr>
          </a:p>
          <a:p>
            <a:pPr algn="just" eaLnBrk="1" hangingPunct="1">
              <a:lnSpc>
                <a:spcPct val="150000"/>
              </a:lnSpc>
            </a:pPr>
            <a:r>
              <a:rPr lang="zh-CN" altLang="en-US" sz="2400" dirty="0"/>
              <a:t>多少恨，昨夜梦魂中。还似旧时游上苑，车如流水马如龙。花月正春风</a:t>
            </a:r>
            <a:r>
              <a:rPr lang="zh-CN" altLang="en-US" sz="2400" dirty="0" smtClean="0"/>
              <a:t>。</a:t>
            </a:r>
            <a:endParaRPr lang="en-US" altLang="zh-CN" sz="2400" noProof="1" smtClean="0">
              <a:solidFill>
                <a:srgbClr val="C00000"/>
              </a:solidFill>
              <a:latin typeface="微软雅黑" panose="020B0503020204020204" pitchFamily="34" charset="-122"/>
              <a:ea typeface="微软雅黑" panose="020B0503020204020204" pitchFamily="34" charset="-122"/>
              <a:sym typeface="+mn-ea"/>
            </a:endParaRPr>
          </a:p>
          <a:p>
            <a:pPr algn="just" eaLnBrk="1" hangingPunct="1">
              <a:lnSpc>
                <a:spcPct val="150000"/>
              </a:lnSpc>
            </a:pPr>
            <a:endParaRPr lang="en-US" altLang="zh-CN" sz="2400" noProof="1">
              <a:solidFill>
                <a:srgbClr val="C00000"/>
              </a:solidFill>
              <a:latin typeface="微软雅黑" panose="020B0503020204020204" pitchFamily="34" charset="-122"/>
              <a:ea typeface="微软雅黑" panose="020B0503020204020204" pitchFamily="34" charset="-122"/>
              <a:sym typeface="+mn-ea"/>
            </a:endParaRPr>
          </a:p>
          <a:p>
            <a:pPr algn="just" eaLnBrk="1" hangingPunct="1">
              <a:lnSpc>
                <a:spcPct val="150000"/>
              </a:lnSpc>
            </a:pPr>
            <a:endParaRPr lang="en-US" altLang="zh-CN" sz="2400" noProof="1" smtClean="0">
              <a:solidFill>
                <a:srgbClr val="C00000"/>
              </a:solidFill>
              <a:latin typeface="微软雅黑" panose="020B0503020204020204" pitchFamily="34" charset="-122"/>
              <a:ea typeface="微软雅黑" panose="020B0503020204020204" pitchFamily="34" charset="-122"/>
              <a:sym typeface="+mn-ea"/>
            </a:endParaRPr>
          </a:p>
          <a:p>
            <a:pPr algn="just" eaLnBrk="1" hangingPunct="1">
              <a:lnSpc>
                <a:spcPct val="150000"/>
              </a:lnSpc>
            </a:pPr>
            <a:r>
              <a:rPr lang="zh-CN" altLang="en-US" sz="2400" noProof="1" smtClean="0">
                <a:solidFill>
                  <a:srgbClr val="C00000"/>
                </a:solidFill>
                <a:latin typeface="微软雅黑" panose="020B0503020204020204" pitchFamily="34" charset="-122"/>
                <a:ea typeface="微软雅黑" panose="020B0503020204020204" pitchFamily="34" charset="-122"/>
                <a:sym typeface="+mn-ea"/>
              </a:rPr>
              <a:t>千古名句：</a:t>
            </a:r>
            <a:r>
              <a:rPr lang="zh-CN" altLang="en-US" sz="2400" dirty="0"/>
              <a:t>还似旧时游上苑，车如流水马如龙。花月正春风。</a:t>
            </a:r>
            <a:endParaRPr lang="zh-CN" sz="2400" noProof="1">
              <a:latin typeface="+mn-ea"/>
              <a:ea typeface="+mn-ea"/>
              <a:sym typeface="+mn-ea"/>
            </a:endParaRPr>
          </a:p>
        </p:txBody>
      </p:sp>
    </p:spTree>
    <p:extLst>
      <p:ext uri="{BB962C8B-B14F-4D97-AF65-F5344CB8AC3E}">
        <p14:creationId xmlns:p14="http://schemas.microsoft.com/office/powerpoint/2010/main" val="80019168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256576" y="508970"/>
            <a:ext cx="10869613" cy="5724644"/>
          </a:xfrm>
          <a:prstGeom prst="rect">
            <a:avLst/>
          </a:prstGeom>
        </p:spPr>
        <p:txBody>
          <a:bodyPr lIns="0" tIns="0" rIns="0" bIns="0">
            <a:spAutoFit/>
          </a:bodyPr>
          <a:lstStyle>
            <a:lvl1pPr marL="111125"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eaLnBrk="1" hangingPunct="1">
              <a:lnSpc>
                <a:spcPct val="150000"/>
              </a:lnSpc>
              <a:defRPr/>
            </a:pPr>
            <a:r>
              <a:rPr lang="en-US" altLang="zh-CN" sz="2400" b="1" noProof="1" smtClean="0">
                <a:latin typeface="微软雅黑" panose="020B0503020204020204" pitchFamily="34" charset="-122"/>
                <a:ea typeface="微软雅黑" panose="020B0503020204020204" pitchFamily="34" charset="-122"/>
              </a:rPr>
              <a:t>         </a:t>
            </a:r>
            <a:r>
              <a:rPr lang="zh-CN" sz="2800" noProof="1">
                <a:latin typeface="黑体" panose="02010609060101010101" pitchFamily="49" charset="-122"/>
                <a:ea typeface="黑体" panose="02010609060101010101" pitchFamily="49" charset="-122"/>
              </a:rPr>
              <a:t>二十、李煜</a:t>
            </a:r>
          </a:p>
          <a:p>
            <a:pPr algn="ctr" eaLnBrk="1" hangingPunct="1">
              <a:lnSpc>
                <a:spcPct val="150000"/>
              </a:lnSpc>
              <a:spcBef>
                <a:spcPts val="15"/>
              </a:spcBef>
            </a:pPr>
            <a:r>
              <a:rPr lang="zh-CN" altLang="en-US" sz="2800" noProof="1" smtClean="0">
                <a:latin typeface="微软雅黑" panose="020B0503020204020204" pitchFamily="34" charset="-122"/>
                <a:ea typeface="微软雅黑" panose="020B0503020204020204" pitchFamily="34" charset="-122"/>
                <a:cs typeface="宋体" panose="02010600030101010101" pitchFamily="2" charset="-122"/>
                <a:sym typeface="+mn-ea"/>
              </a:rPr>
              <a:t>乌夜啼</a:t>
            </a:r>
            <a:endParaRPr lang="en-US" altLang="zh-CN" sz="2800" noProof="1" smtClean="0">
              <a:latin typeface="微软雅黑" panose="020B0503020204020204" pitchFamily="34" charset="-122"/>
              <a:ea typeface="微软雅黑" panose="020B0503020204020204" pitchFamily="34" charset="-122"/>
              <a:cs typeface="宋体" panose="02010600030101010101" pitchFamily="2" charset="-122"/>
              <a:sym typeface="+mn-ea"/>
            </a:endParaRPr>
          </a:p>
          <a:p>
            <a:pPr algn="ctr">
              <a:lnSpc>
                <a:spcPct val="150000"/>
              </a:lnSpc>
            </a:pPr>
            <a:r>
              <a:rPr lang="zh-CN" altLang="en-US" sz="2400" dirty="0"/>
              <a:t>林花谢了春红，太匆匆。无奈朝来寒</a:t>
            </a:r>
            <a:r>
              <a:rPr lang="zh-CN" altLang="en-US" sz="2400" dirty="0" smtClean="0"/>
              <a:t>雨晚</a:t>
            </a:r>
            <a:r>
              <a:rPr lang="zh-CN" altLang="en-US" sz="2400" dirty="0"/>
              <a:t>来风。</a:t>
            </a:r>
          </a:p>
          <a:p>
            <a:pPr algn="ctr">
              <a:lnSpc>
                <a:spcPct val="150000"/>
              </a:lnSpc>
            </a:pPr>
            <a:r>
              <a:rPr lang="zh-CN" altLang="en-US" sz="2400" dirty="0"/>
              <a:t>胭脂泪</a:t>
            </a:r>
            <a:r>
              <a:rPr lang="zh-CN" altLang="en-US" sz="2400" dirty="0" smtClean="0"/>
              <a:t>，留人醉</a:t>
            </a:r>
            <a:r>
              <a:rPr lang="zh-CN" altLang="en-US" sz="2400" dirty="0"/>
              <a:t>，几时重。自是人生长</a:t>
            </a:r>
            <a:r>
              <a:rPr lang="zh-CN" altLang="en-US" sz="2400" dirty="0" smtClean="0"/>
              <a:t>恨水</a:t>
            </a:r>
            <a:r>
              <a:rPr lang="zh-CN" altLang="en-US" sz="2400" dirty="0"/>
              <a:t>长东。</a:t>
            </a:r>
          </a:p>
          <a:p>
            <a:pPr algn="ctr" eaLnBrk="1" hangingPunct="1">
              <a:lnSpc>
                <a:spcPct val="150000"/>
              </a:lnSpc>
              <a:spcBef>
                <a:spcPts val="15"/>
              </a:spcBef>
            </a:pPr>
            <a:endParaRPr lang="en-US" altLang="zh-CN" sz="2400" noProof="1" smtClean="0">
              <a:solidFill>
                <a:srgbClr val="C00000"/>
              </a:solidFill>
              <a:latin typeface="微软雅黑" panose="020B0503020204020204" pitchFamily="34" charset="-122"/>
              <a:ea typeface="微软雅黑" panose="020B0503020204020204" pitchFamily="34" charset="-122"/>
              <a:sym typeface="+mn-ea"/>
            </a:endParaRPr>
          </a:p>
          <a:p>
            <a:pPr algn="just" eaLnBrk="1" hangingPunct="1">
              <a:lnSpc>
                <a:spcPct val="150000"/>
              </a:lnSpc>
            </a:pPr>
            <a:endParaRPr lang="en-US" altLang="zh-CN" sz="2400" noProof="1">
              <a:solidFill>
                <a:srgbClr val="C00000"/>
              </a:solidFill>
              <a:latin typeface="微软雅黑" panose="020B0503020204020204" pitchFamily="34" charset="-122"/>
              <a:ea typeface="微软雅黑" panose="020B0503020204020204" pitchFamily="34" charset="-122"/>
              <a:sym typeface="+mn-ea"/>
            </a:endParaRPr>
          </a:p>
          <a:p>
            <a:pPr algn="just" eaLnBrk="1" hangingPunct="1">
              <a:lnSpc>
                <a:spcPct val="150000"/>
              </a:lnSpc>
            </a:pPr>
            <a:endParaRPr lang="en-US" altLang="zh-CN" sz="2400" noProof="1" smtClean="0">
              <a:solidFill>
                <a:srgbClr val="C00000"/>
              </a:solidFill>
              <a:latin typeface="微软雅黑" panose="020B0503020204020204" pitchFamily="34" charset="-122"/>
              <a:ea typeface="微软雅黑" panose="020B0503020204020204" pitchFamily="34" charset="-122"/>
              <a:sym typeface="+mn-ea"/>
            </a:endParaRPr>
          </a:p>
          <a:p>
            <a:pPr algn="just" eaLnBrk="1" hangingPunct="1">
              <a:lnSpc>
                <a:spcPct val="150000"/>
              </a:lnSpc>
            </a:pPr>
            <a:r>
              <a:rPr lang="zh-CN" altLang="en-US" sz="2400" noProof="1" smtClean="0">
                <a:solidFill>
                  <a:srgbClr val="C00000"/>
                </a:solidFill>
                <a:latin typeface="微软雅黑" panose="020B0503020204020204" pitchFamily="34" charset="-122"/>
                <a:ea typeface="微软雅黑" panose="020B0503020204020204" pitchFamily="34" charset="-122"/>
                <a:sym typeface="+mn-ea"/>
              </a:rPr>
              <a:t>主题：</a:t>
            </a:r>
            <a:r>
              <a:rPr lang="en-US" altLang="zh-CN" sz="2400" dirty="0"/>
              <a:t>《</a:t>
            </a:r>
            <a:r>
              <a:rPr lang="zh-CN" altLang="en-US" sz="2400" dirty="0"/>
              <a:t>乌夜啼</a:t>
            </a:r>
            <a:r>
              <a:rPr lang="en-US" altLang="zh-CN" sz="2400" dirty="0"/>
              <a:t>》</a:t>
            </a:r>
            <a:r>
              <a:rPr lang="zh-CN" altLang="en-US" sz="2400" dirty="0"/>
              <a:t>（林花谢了春红）一名</a:t>
            </a:r>
            <a:r>
              <a:rPr lang="en-US" altLang="zh-CN" sz="2400" dirty="0"/>
              <a:t>《</a:t>
            </a:r>
            <a:r>
              <a:rPr lang="zh-CN" altLang="en-US" sz="2400" dirty="0"/>
              <a:t>相见欢</a:t>
            </a:r>
            <a:r>
              <a:rPr lang="en-US" altLang="zh-CN" sz="2400" dirty="0"/>
              <a:t>》</a:t>
            </a:r>
            <a:r>
              <a:rPr lang="zh-CN" altLang="en-US" sz="2400" dirty="0"/>
              <a:t>，可能作于李煜降宋以后</a:t>
            </a:r>
            <a:r>
              <a:rPr lang="zh-CN" altLang="en-US" sz="2400" dirty="0" smtClean="0"/>
              <a:t>。借林花横遭风雨摧残匆匆而谢，喻流光易逝、韶华难再的人生苦楚。上阙明写花而暗写人，下阙则明点人事。</a:t>
            </a:r>
            <a:endParaRPr lang="zh-CN" sz="2400" noProof="1">
              <a:latin typeface="+mn-ea"/>
              <a:ea typeface="+mn-ea"/>
              <a:sym typeface="+mn-ea"/>
            </a:endParaRPr>
          </a:p>
        </p:txBody>
      </p:sp>
    </p:spTree>
    <p:extLst>
      <p:ext uri="{BB962C8B-B14F-4D97-AF65-F5344CB8AC3E}">
        <p14:creationId xmlns:p14="http://schemas.microsoft.com/office/powerpoint/2010/main" val="171184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783" y="1120232"/>
            <a:ext cx="11491415" cy="3862596"/>
          </a:xfrm>
          <a:prstGeom prst="rect">
            <a:avLst/>
          </a:prstGeom>
        </p:spPr>
        <p:txBody>
          <a:bodyPr wrap="square" lIns="0" tIns="0" rIns="0" bIns="0">
            <a:spAutoFit/>
          </a:bodyPr>
          <a:lstStyle/>
          <a:p>
            <a:pPr marL="155575" fontAlgn="auto">
              <a:lnSpc>
                <a:spcPct val="150000"/>
              </a:lnSpc>
            </a:pPr>
            <a:r>
              <a:rPr lang="zh-CN" altLang="en-US" sz="24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三</a:t>
            </a:r>
            <a:r>
              <a:rPr sz="24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诗馀</a:t>
            </a:r>
          </a:p>
          <a:p>
            <a:pPr marL="12700" fontAlgn="auto">
              <a:lnSpc>
                <a:spcPct val="150000"/>
              </a:lnSpc>
              <a:spcBef>
                <a:spcPts val="5"/>
              </a:spcBef>
            </a:pPr>
            <a:r>
              <a:rPr sz="2000" noProof="1">
                <a:latin typeface="微软雅黑" panose="020B0503020204020204" pitchFamily="34" charset="-122"/>
                <a:ea typeface="微软雅黑" panose="020B0503020204020204" pitchFamily="34" charset="-122"/>
                <a:cs typeface="微软雅黑" panose="020B0503020204020204" pitchFamily="34" charset="-122"/>
              </a:rPr>
              <a:t>1</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noProof="1" smtClean="0">
                <a:latin typeface="微软雅黑" panose="020B0503020204020204" pitchFamily="34" charset="-122"/>
                <a:ea typeface="微软雅黑" panose="020B0503020204020204" pitchFamily="34" charset="-122"/>
                <a:cs typeface="微软雅黑" panose="020B0503020204020204" pitchFamily="34" charset="-122"/>
              </a:rPr>
              <a:t>源头：</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现存最早以</a:t>
            </a:r>
            <a:r>
              <a:rPr sz="2000" noProof="1">
                <a:latin typeface="微软雅黑" panose="020B0503020204020204" pitchFamily="34" charset="-122"/>
                <a:ea typeface="微软雅黑" panose="020B0503020204020204" pitchFamily="34" charset="-122"/>
                <a:cs typeface="微软雅黑" panose="020B0503020204020204" pitchFamily="34" charset="-122"/>
              </a:rPr>
              <a:t>“诗馀”名集的是</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《草堂诗馀》</a:t>
            </a:r>
            <a:r>
              <a:rPr sz="2000" noProof="1">
                <a:latin typeface="微软雅黑" panose="020B0503020204020204" pitchFamily="34" charset="-122"/>
                <a:ea typeface="微软雅黑" panose="020B0503020204020204" pitchFamily="34" charset="-122"/>
                <a:cs typeface="微软雅黑" panose="020B0503020204020204" pitchFamily="34" charset="-122"/>
              </a:rPr>
              <a:t>，在</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南宋庆元年间</a:t>
            </a:r>
            <a:r>
              <a:rPr sz="2000" noProof="1">
                <a:latin typeface="微软雅黑" panose="020B0503020204020204" pitchFamily="34" charset="-122"/>
                <a:ea typeface="微软雅黑" panose="020B0503020204020204" pitchFamily="34" charset="-122"/>
                <a:cs typeface="微软雅黑" panose="020B0503020204020204" pitchFamily="34" charset="-122"/>
              </a:rPr>
              <a:t>已经出现了</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a:t>
            </a:r>
            <a:endParaRPr sz="1950" noProof="1">
              <a:latin typeface="微软雅黑" panose="020B0503020204020204" pitchFamily="34" charset="-122"/>
              <a:ea typeface="微软雅黑" panose="020B0503020204020204" pitchFamily="34" charset="-122"/>
              <a:cs typeface="Times New Roman" panose="02020603050405020304"/>
            </a:endParaRPr>
          </a:p>
          <a:p>
            <a:pPr marL="12700" fontAlgn="auto">
              <a:lnSpc>
                <a:spcPct val="150000"/>
              </a:lnSpc>
              <a:spcBef>
                <a:spcPts val="5"/>
              </a:spcBef>
            </a:pPr>
            <a:r>
              <a:rPr sz="2000" noProof="1" smtClean="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000" noProof="1" smtClean="0">
                <a:latin typeface="微软雅黑" panose="020B0503020204020204" pitchFamily="34" charset="-122"/>
                <a:ea typeface="微软雅黑" panose="020B0503020204020204" pitchFamily="34" charset="-122"/>
                <a:cs typeface="微软雅黑" panose="020B0503020204020204" pitchFamily="34" charset="-122"/>
              </a:rPr>
              <a:t>、</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馀”的四种解释</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a:t>
            </a:r>
            <a:endParaRPr lang="en-US" sz="2000" noProof="1" smtClean="0">
              <a:latin typeface="微软雅黑" panose="020B0503020204020204" pitchFamily="34" charset="-122"/>
              <a:ea typeface="微软雅黑" panose="020B0503020204020204" pitchFamily="34" charset="-122"/>
              <a:cs typeface="微软雅黑" panose="020B0503020204020204" pitchFamily="34" charset="-122"/>
            </a:endParaRPr>
          </a:p>
          <a:p>
            <a:pPr marL="12700" fontAlgn="auto">
              <a:lnSpc>
                <a:spcPct val="150000"/>
              </a:lnSpc>
              <a:spcBef>
                <a:spcPts val="5"/>
              </a:spcBef>
            </a:pPr>
            <a:r>
              <a:rPr sz="2000" spc="-80" noProof="1" smtClean="0">
                <a:latin typeface="微软雅黑" panose="020B0503020204020204" pitchFamily="34" charset="-122"/>
                <a:ea typeface="微软雅黑" panose="020B0503020204020204" pitchFamily="34" charset="-122"/>
                <a:cs typeface="微软雅黑" panose="020B0503020204020204" pitchFamily="34" charset="-122"/>
              </a:rPr>
              <a:t> </a:t>
            </a:r>
            <a:r>
              <a:rPr lang="en-US" sz="2000" spc="-80" noProof="1" smtClean="0">
                <a:latin typeface="微软雅黑" panose="020B0503020204020204" pitchFamily="34" charset="-122"/>
                <a:ea typeface="微软雅黑" panose="020B0503020204020204" pitchFamily="34" charset="-122"/>
                <a:cs typeface="微软雅黑" panose="020B0503020204020204" pitchFamily="34" charset="-122"/>
              </a:rPr>
              <a:t>    </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①</a:t>
            </a:r>
            <a:r>
              <a:rPr sz="2000" noProof="1">
                <a:latin typeface="微软雅黑" panose="020B0503020204020204" pitchFamily="34" charset="-122"/>
                <a:ea typeface="微软雅黑" panose="020B0503020204020204" pitchFamily="34" charset="-122"/>
                <a:cs typeface="微软雅黑" panose="020B0503020204020204" pitchFamily="34" charset="-122"/>
              </a:rPr>
              <a:t>以余力做余事</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a:t>
            </a:r>
            <a:endParaRPr lang="en-US" sz="2000" noProof="1" smtClean="0">
              <a:latin typeface="微软雅黑" panose="020B0503020204020204" pitchFamily="34" charset="-122"/>
              <a:ea typeface="微软雅黑" panose="020B0503020204020204" pitchFamily="34" charset="-122"/>
              <a:cs typeface="微软雅黑" panose="020B0503020204020204" pitchFamily="34" charset="-122"/>
            </a:endParaRPr>
          </a:p>
          <a:p>
            <a:pPr marL="12700" fontAlgn="auto">
              <a:lnSpc>
                <a:spcPct val="150000"/>
              </a:lnSpc>
              <a:spcBef>
                <a:spcPts val="5"/>
              </a:spcBef>
            </a:pPr>
            <a:r>
              <a:rPr lang="en-US" sz="2000" noProof="1" smtClean="0">
                <a:latin typeface="微软雅黑" panose="020B0503020204020204" pitchFamily="34" charset="-122"/>
                <a:ea typeface="微软雅黑" panose="020B0503020204020204" pitchFamily="34" charset="-122"/>
                <a:cs typeface="微软雅黑" panose="020B0503020204020204" pitchFamily="34" charset="-122"/>
              </a:rPr>
              <a:t>    </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② </a:t>
            </a:r>
            <a:r>
              <a:rPr sz="2000" noProof="1">
                <a:latin typeface="微软雅黑" panose="020B0503020204020204" pitchFamily="34" charset="-122"/>
                <a:ea typeface="微软雅黑" panose="020B0503020204020204" pitchFamily="34" charset="-122"/>
                <a:cs typeface="微软雅黑" panose="020B0503020204020204" pitchFamily="34" charset="-122"/>
              </a:rPr>
              <a:t>诗歌的支流。（</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俞彦《爰园词话》：</a:t>
            </a:r>
            <a:r>
              <a:rPr sz="2000" spc="-60"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sz="2000" noProof="1">
                <a:latin typeface="微软雅黑" panose="020B0503020204020204" pitchFamily="34" charset="-122"/>
                <a:ea typeface="微软雅黑" panose="020B0503020204020204" pitchFamily="34" charset="-122"/>
                <a:cs typeface="微软雅黑" panose="020B0503020204020204" pitchFamily="34" charset="-122"/>
              </a:rPr>
              <a:t>“诗亡然后词作，故曰余也</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a:t>
            </a:r>
            <a:endParaRPr lang="en-US" sz="2000" noProof="1" smtClean="0">
              <a:latin typeface="微软雅黑" panose="020B0503020204020204" pitchFamily="34" charset="-122"/>
              <a:ea typeface="微软雅黑" panose="020B0503020204020204" pitchFamily="34" charset="-122"/>
              <a:cs typeface="微软雅黑" panose="020B0503020204020204" pitchFamily="34" charset="-122"/>
            </a:endParaRPr>
          </a:p>
          <a:p>
            <a:pPr marL="12700" fontAlgn="auto">
              <a:lnSpc>
                <a:spcPct val="150000"/>
              </a:lnSpc>
              <a:spcBef>
                <a:spcPts val="5"/>
              </a:spcBef>
            </a:pPr>
            <a:r>
              <a:rPr lang="en-US" sz="2000" noProof="1" smtClean="0">
                <a:latin typeface="微软雅黑" panose="020B0503020204020204" pitchFamily="34" charset="-122"/>
                <a:ea typeface="微软雅黑" panose="020B0503020204020204" pitchFamily="34" charset="-122"/>
                <a:cs typeface="微软雅黑" panose="020B0503020204020204" pitchFamily="34" charset="-122"/>
              </a:rPr>
              <a:t>    </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③</a:t>
            </a:r>
            <a:r>
              <a:rPr sz="2000" noProof="1">
                <a:latin typeface="微软雅黑" panose="020B0503020204020204" pitchFamily="34" charset="-122"/>
                <a:ea typeface="微软雅黑" panose="020B0503020204020204" pitchFamily="34" charset="-122"/>
                <a:cs typeface="微软雅黑" panose="020B0503020204020204" pitchFamily="34" charset="-122"/>
              </a:rPr>
              <a:t>丰富而有韵味。（</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况周颐《蕙风词话》：</a:t>
            </a:r>
            <a:r>
              <a:rPr sz="2000" spc="-60"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sz="2000" noProof="1">
                <a:latin typeface="微软雅黑" panose="020B0503020204020204" pitchFamily="34" charset="-122"/>
                <a:ea typeface="微软雅黑" panose="020B0503020204020204" pitchFamily="34" charset="-122"/>
                <a:cs typeface="微软雅黑" panose="020B0503020204020204" pitchFamily="34" charset="-122"/>
              </a:rPr>
              <a:t>“诗余之‘余’，作‘</a:t>
            </a:r>
            <a:r>
              <a:rPr sz="2000"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赢余</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’之</a:t>
            </a:r>
            <a:r>
              <a:rPr sz="2000" noProof="1">
                <a:latin typeface="微软雅黑" panose="020B0503020204020204" pitchFamily="34" charset="-122"/>
                <a:ea typeface="微软雅黑" panose="020B0503020204020204" pitchFamily="34" charset="-122"/>
                <a:cs typeface="微软雅黑" panose="020B0503020204020204" pitchFamily="34" charset="-122"/>
              </a:rPr>
              <a:t>‘余’解……词之情</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a:t>
            </a:r>
            <a:r>
              <a:rPr lang="en-US" sz="2000" noProof="1" smtClean="0">
                <a:latin typeface="微软雅黑" panose="020B0503020204020204" pitchFamily="34" charset="-122"/>
                <a:ea typeface="微软雅黑" panose="020B0503020204020204" pitchFamily="34" charset="-122"/>
                <a:cs typeface="微软雅黑" panose="020B0503020204020204" pitchFamily="34" charset="-122"/>
              </a:rPr>
              <a:t>      </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文</a:t>
            </a:r>
            <a:r>
              <a:rPr sz="2000" noProof="1">
                <a:latin typeface="微软雅黑" panose="020B0503020204020204" pitchFamily="34" charset="-122"/>
                <a:ea typeface="微软雅黑" panose="020B0503020204020204" pitchFamily="34" charset="-122"/>
                <a:cs typeface="微软雅黑" panose="020B0503020204020204" pitchFamily="34" charset="-122"/>
              </a:rPr>
              <a:t>、节奏，并皆有余于诗，故曰：‘诗余’。”</a:t>
            </a:r>
            <a:r>
              <a:rPr sz="2000" spc="-125" noProof="1">
                <a:latin typeface="微软雅黑" panose="020B0503020204020204" pitchFamily="34" charset="-122"/>
                <a:ea typeface="微软雅黑" panose="020B0503020204020204" pitchFamily="34" charset="-122"/>
                <a:cs typeface="微软雅黑" panose="020B0503020204020204" pitchFamily="34" charset="-122"/>
              </a:rPr>
              <a:t> </a:t>
            </a:r>
            <a:endParaRPr lang="en-US" sz="2000" spc="5" noProof="1">
              <a:latin typeface="微软雅黑" panose="020B0503020204020204" pitchFamily="34" charset="-122"/>
              <a:ea typeface="微软雅黑" panose="020B0503020204020204" pitchFamily="34" charset="-122"/>
              <a:cs typeface="微软雅黑" panose="020B0503020204020204" pitchFamily="34" charset="-122"/>
            </a:endParaRPr>
          </a:p>
          <a:p>
            <a:pPr marL="354965" fontAlgn="auto">
              <a:lnSpc>
                <a:spcPct val="150000"/>
              </a:lnSpc>
              <a:spcBef>
                <a:spcPts val="600"/>
              </a:spcBef>
            </a:pPr>
            <a:r>
              <a:rPr sz="2000" noProof="1" smtClean="0">
                <a:latin typeface="微软雅黑" panose="020B0503020204020204" pitchFamily="34" charset="-122"/>
                <a:ea typeface="微软雅黑" panose="020B0503020204020204" pitchFamily="34" charset="-122"/>
                <a:cs typeface="微软雅黑" panose="020B0503020204020204" pitchFamily="34" charset="-122"/>
              </a:rPr>
              <a:t>④</a:t>
            </a:r>
            <a:r>
              <a:rPr sz="2000" noProof="1">
                <a:latin typeface="微软雅黑" panose="020B0503020204020204" pitchFamily="34" charset="-122"/>
                <a:ea typeface="微软雅黑" panose="020B0503020204020204" pitchFamily="34" charset="-122"/>
                <a:cs typeface="微软雅黑" panose="020B0503020204020204" pitchFamily="34" charset="-122"/>
              </a:rPr>
              <a:t>为诗的声音之余。</a:t>
            </a:r>
          </a:p>
        </p:txBody>
      </p:sp>
      <p:sp>
        <p:nvSpPr>
          <p:cNvPr id="3" name="object 4"/>
          <p:cNvSpPr txBox="1"/>
          <p:nvPr/>
        </p:nvSpPr>
        <p:spPr>
          <a:xfrm>
            <a:off x="1259599" y="398865"/>
            <a:ext cx="5591175" cy="430887"/>
          </a:xfrm>
          <a:prstGeom prst="rect">
            <a:avLst/>
          </a:prstGeom>
        </p:spPr>
        <p:txBody>
          <a:bodyPr lIns="0" tIns="0" rIns="0" bIns="0">
            <a:spAutoFit/>
          </a:bodyPr>
          <a:lstStyle/>
          <a:p>
            <a:pPr fontAlgn="auto"/>
            <a:r>
              <a:rPr sz="2800" noProof="1">
                <a:latin typeface="黑体" panose="02010609060101010101" pitchFamily="49" charset="-122"/>
                <a:ea typeface="黑体" panose="02010609060101010101" pitchFamily="49" charset="-122"/>
              </a:rPr>
              <a:t>第一章 </a:t>
            </a:r>
            <a:r>
              <a:rPr lang="zh-CN" altLang="en-US" sz="2800" noProof="1">
                <a:latin typeface="黑体" panose="02010609060101010101" pitchFamily="49" charset="-122"/>
                <a:ea typeface="黑体" panose="02010609060101010101" pitchFamily="49" charset="-122"/>
                <a:sym typeface="+mn-ea"/>
              </a:rPr>
              <a:t>词名释例</a:t>
            </a:r>
          </a:p>
        </p:txBody>
      </p:sp>
      <p:pic>
        <p:nvPicPr>
          <p:cNvPr id="3074" name="Picture 2" descr="http://images.bookdao.com/bk/200301/043/b9798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9093" y="4022035"/>
            <a:ext cx="2237996" cy="2237996"/>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9361943" y="396536"/>
            <a:ext cx="1123373" cy="369332"/>
          </a:xfrm>
          <a:prstGeom prst="rect">
            <a:avLst/>
          </a:prstGeom>
          <a:solidFill>
            <a:schemeClr val="accent2"/>
          </a:solidFill>
        </p:spPr>
        <p:txBody>
          <a:bodyPr wrap="square" rtlCol="0">
            <a:spAutoFit/>
          </a:bodyPr>
          <a:lstStyle/>
          <a:p>
            <a:r>
              <a:rPr kumimoji="1" lang="zh-CN" altLang="en-US" dirty="0" smtClean="0"/>
              <a:t>词名释例</a:t>
            </a:r>
            <a:endParaRPr kumimoji="1" lang="zh-CN" altLang="en-US" dirty="0"/>
          </a:p>
        </p:txBody>
      </p:sp>
      <p:sp>
        <p:nvSpPr>
          <p:cNvPr id="7" name="文本框 6"/>
          <p:cNvSpPr txBox="1"/>
          <p:nvPr/>
        </p:nvSpPr>
        <p:spPr>
          <a:xfrm>
            <a:off x="10945085" y="110558"/>
            <a:ext cx="1080662" cy="335419"/>
          </a:xfrm>
          <a:prstGeom prst="rect">
            <a:avLst/>
          </a:prstGeom>
          <a:solidFill>
            <a:schemeClr val="accent2"/>
          </a:solidFill>
        </p:spPr>
        <p:txBody>
          <a:bodyPr wrap="square" rtlCol="0">
            <a:spAutoFit/>
          </a:bodyPr>
          <a:lstStyle>
            <a:defPPr>
              <a:defRPr lang="zh-CN"/>
            </a:defPPr>
            <a:lvl1pPr>
              <a:defRPr kumimoji="1" sz="1600"/>
            </a:lvl1pPr>
          </a:lstStyle>
          <a:p>
            <a:r>
              <a:rPr lang="zh-CN" altLang="en-US" dirty="0"/>
              <a:t>曲子</a:t>
            </a:r>
          </a:p>
        </p:txBody>
      </p:sp>
      <p:sp>
        <p:nvSpPr>
          <p:cNvPr id="8" name="文本框 7"/>
          <p:cNvSpPr txBox="1"/>
          <p:nvPr/>
        </p:nvSpPr>
        <p:spPr>
          <a:xfrm>
            <a:off x="10945085" y="581668"/>
            <a:ext cx="1080662" cy="338554"/>
          </a:xfrm>
          <a:prstGeom prst="rect">
            <a:avLst/>
          </a:prstGeom>
          <a:solidFill>
            <a:schemeClr val="accent2"/>
          </a:solidFill>
        </p:spPr>
        <p:txBody>
          <a:bodyPr wrap="square" rtlCol="0">
            <a:spAutoFit/>
          </a:bodyPr>
          <a:lstStyle/>
          <a:p>
            <a:r>
              <a:rPr kumimoji="1" lang="zh-CN" altLang="en-US" sz="1600" smtClean="0"/>
              <a:t>长短句</a:t>
            </a:r>
            <a:endParaRPr kumimoji="1" lang="zh-CN" altLang="en-US" sz="1600" dirty="0"/>
          </a:p>
        </p:txBody>
      </p:sp>
      <p:cxnSp>
        <p:nvCxnSpPr>
          <p:cNvPr id="9" name="直线连接符 8"/>
          <p:cNvCxnSpPr>
            <a:stCxn id="13" idx="3"/>
          </p:cNvCxnSpPr>
          <p:nvPr/>
        </p:nvCxnSpPr>
        <p:spPr>
          <a:xfrm flipV="1">
            <a:off x="10485316" y="278268"/>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线连接符 9"/>
          <p:cNvCxnSpPr>
            <a:stCxn id="13" idx="3"/>
          </p:cNvCxnSpPr>
          <p:nvPr/>
        </p:nvCxnSpPr>
        <p:spPr>
          <a:xfrm>
            <a:off x="10485316" y="581202"/>
            <a:ext cx="459769" cy="169743"/>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945085" y="1086610"/>
            <a:ext cx="1080662"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诗馀</a:t>
            </a:r>
          </a:p>
        </p:txBody>
      </p:sp>
      <p:sp>
        <p:nvSpPr>
          <p:cNvPr id="12" name="文本框 11"/>
          <p:cNvSpPr txBox="1"/>
          <p:nvPr/>
        </p:nvSpPr>
        <p:spPr>
          <a:xfrm>
            <a:off x="10945085" y="1554989"/>
            <a:ext cx="1080662" cy="338554"/>
          </a:xfrm>
          <a:prstGeom prst="rect">
            <a:avLst/>
          </a:prstGeom>
          <a:solidFill>
            <a:schemeClr val="accent2"/>
          </a:solidFill>
        </p:spPr>
        <p:txBody>
          <a:bodyPr wrap="square" rtlCol="0">
            <a:spAutoFit/>
          </a:bodyPr>
          <a:lstStyle/>
          <a:p>
            <a:r>
              <a:rPr kumimoji="1" lang="zh-CN" altLang="en-US" sz="1600" dirty="0" smtClean="0"/>
              <a:t>倚声</a:t>
            </a:r>
            <a:endParaRPr kumimoji="1" lang="zh-CN" altLang="en-US" sz="1600" dirty="0"/>
          </a:p>
        </p:txBody>
      </p:sp>
      <p:cxnSp>
        <p:nvCxnSpPr>
          <p:cNvPr id="13" name="直线连接符 12"/>
          <p:cNvCxnSpPr>
            <a:stCxn id="13" idx="3"/>
          </p:cNvCxnSpPr>
          <p:nvPr/>
        </p:nvCxnSpPr>
        <p:spPr>
          <a:xfrm>
            <a:off x="10485316" y="581202"/>
            <a:ext cx="459769" cy="674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13"/>
          <p:cNvCxnSpPr>
            <a:stCxn id="13" idx="3"/>
          </p:cNvCxnSpPr>
          <p:nvPr/>
        </p:nvCxnSpPr>
        <p:spPr>
          <a:xfrm>
            <a:off x="10485316" y="581202"/>
            <a:ext cx="459769" cy="1143064"/>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0" y="15981"/>
            <a:ext cx="752430" cy="369332"/>
          </a:xfrm>
          <a:prstGeom prst="rect">
            <a:avLst/>
          </a:prstGeom>
          <a:noFill/>
        </p:spPr>
        <p:txBody>
          <a:bodyPr wrap="square" rtlCol="0">
            <a:spAutoFit/>
          </a:bodyPr>
          <a:lstStyle/>
          <a:p>
            <a:r>
              <a:rPr kumimoji="1" lang="en-US" altLang="zh-CN" dirty="0" smtClean="0">
                <a:solidFill>
                  <a:schemeClr val="bg1">
                    <a:lumMod val="85000"/>
                  </a:schemeClr>
                </a:solidFill>
              </a:rPr>
              <a:t>1.1.3</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256576" y="508970"/>
            <a:ext cx="10869613" cy="4616648"/>
          </a:xfrm>
          <a:prstGeom prst="rect">
            <a:avLst/>
          </a:prstGeom>
        </p:spPr>
        <p:txBody>
          <a:bodyPr lIns="0" tIns="0" rIns="0" bIns="0">
            <a:spAutoFit/>
          </a:bodyPr>
          <a:lstStyle>
            <a:lvl1pPr marL="111125"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eaLnBrk="1" hangingPunct="1">
              <a:lnSpc>
                <a:spcPct val="150000"/>
              </a:lnSpc>
              <a:defRPr/>
            </a:pPr>
            <a:r>
              <a:rPr lang="en-US" altLang="zh-CN" sz="2400" b="1" noProof="1" smtClean="0">
                <a:latin typeface="微软雅黑" panose="020B0503020204020204" pitchFamily="34" charset="-122"/>
                <a:ea typeface="微软雅黑" panose="020B0503020204020204" pitchFamily="34" charset="-122"/>
              </a:rPr>
              <a:t>         </a:t>
            </a:r>
            <a:r>
              <a:rPr lang="zh-CN" sz="2800" noProof="1">
                <a:latin typeface="黑体" panose="02010609060101010101" pitchFamily="49" charset="-122"/>
                <a:ea typeface="黑体" panose="02010609060101010101" pitchFamily="49" charset="-122"/>
              </a:rPr>
              <a:t>二十、李煜</a:t>
            </a:r>
          </a:p>
          <a:p>
            <a:pPr algn="ctr" eaLnBrk="1" hangingPunct="1">
              <a:lnSpc>
                <a:spcPct val="150000"/>
              </a:lnSpc>
              <a:spcBef>
                <a:spcPts val="15"/>
              </a:spcBef>
            </a:pPr>
            <a:r>
              <a:rPr lang="zh-CN" altLang="en-US" sz="2800" noProof="1" smtClean="0">
                <a:latin typeface="微软雅黑" panose="020B0503020204020204" pitchFamily="34" charset="-122"/>
                <a:ea typeface="微软雅黑" panose="020B0503020204020204" pitchFamily="34" charset="-122"/>
                <a:cs typeface="宋体" panose="02010600030101010101" pitchFamily="2" charset="-122"/>
                <a:sym typeface="+mn-ea"/>
              </a:rPr>
              <a:t>乌夜啼</a:t>
            </a:r>
            <a:endParaRPr lang="en-US" altLang="zh-CN" sz="2800" noProof="1" smtClean="0">
              <a:latin typeface="微软雅黑" panose="020B0503020204020204" pitchFamily="34" charset="-122"/>
              <a:ea typeface="微软雅黑" panose="020B0503020204020204" pitchFamily="34" charset="-122"/>
              <a:cs typeface="宋体" panose="02010600030101010101" pitchFamily="2" charset="-122"/>
              <a:sym typeface="+mn-ea"/>
            </a:endParaRPr>
          </a:p>
          <a:p>
            <a:pPr algn="ctr">
              <a:lnSpc>
                <a:spcPct val="150000"/>
              </a:lnSpc>
            </a:pPr>
            <a:r>
              <a:rPr lang="zh-CN" altLang="en-US" sz="2400" dirty="0"/>
              <a:t>无言独上西楼</a:t>
            </a:r>
            <a:r>
              <a:rPr lang="zh-CN" altLang="en-US" sz="2400" dirty="0" smtClean="0"/>
              <a:t>，月</a:t>
            </a:r>
            <a:r>
              <a:rPr lang="zh-CN" altLang="en-US" sz="2400" dirty="0"/>
              <a:t>如钩</a:t>
            </a:r>
            <a:r>
              <a:rPr lang="zh-CN" altLang="en-US" sz="2400" dirty="0" smtClean="0"/>
              <a:t>。寂</a:t>
            </a:r>
            <a:r>
              <a:rPr lang="zh-CN" altLang="en-US" sz="2400" dirty="0"/>
              <a:t>寞梧桐深院锁清秋</a:t>
            </a:r>
            <a:r>
              <a:rPr lang="zh-CN" altLang="en-US" sz="2400" dirty="0" smtClean="0"/>
              <a:t>。</a:t>
            </a:r>
            <a:endParaRPr lang="zh-CN" altLang="en-US" sz="2400" dirty="0"/>
          </a:p>
          <a:p>
            <a:pPr algn="ctr">
              <a:lnSpc>
                <a:spcPct val="150000"/>
              </a:lnSpc>
            </a:pPr>
            <a:r>
              <a:rPr lang="zh-CN" altLang="en-US" sz="2400" dirty="0"/>
              <a:t>剪不断</a:t>
            </a:r>
            <a:r>
              <a:rPr lang="zh-CN" altLang="en-US" sz="2400" dirty="0" smtClean="0"/>
              <a:t>，理</a:t>
            </a:r>
            <a:r>
              <a:rPr lang="zh-CN" altLang="en-US" sz="2400" dirty="0"/>
              <a:t>还乱</a:t>
            </a:r>
            <a:r>
              <a:rPr lang="zh-CN" altLang="en-US" sz="2400" dirty="0" smtClean="0"/>
              <a:t>，是</a:t>
            </a:r>
            <a:r>
              <a:rPr lang="zh-CN" altLang="en-US" sz="2400" dirty="0"/>
              <a:t>离愁</a:t>
            </a:r>
            <a:r>
              <a:rPr lang="zh-CN" altLang="en-US" sz="2400" dirty="0" smtClean="0"/>
              <a:t>，别</a:t>
            </a:r>
            <a:r>
              <a:rPr lang="zh-CN" altLang="en-US" sz="2400" dirty="0"/>
              <a:t>是一番滋味在心头 。</a:t>
            </a:r>
          </a:p>
          <a:p>
            <a:pPr algn="ctr" eaLnBrk="1" hangingPunct="1">
              <a:lnSpc>
                <a:spcPct val="150000"/>
              </a:lnSpc>
              <a:spcBef>
                <a:spcPts val="15"/>
              </a:spcBef>
            </a:pPr>
            <a:endParaRPr lang="en-US" altLang="zh-CN" sz="2400" noProof="1" smtClean="0">
              <a:solidFill>
                <a:srgbClr val="C00000"/>
              </a:solidFill>
              <a:latin typeface="微软雅黑" panose="020B0503020204020204" pitchFamily="34" charset="-122"/>
              <a:ea typeface="微软雅黑" panose="020B0503020204020204" pitchFamily="34" charset="-122"/>
              <a:sym typeface="+mn-ea"/>
            </a:endParaRPr>
          </a:p>
          <a:p>
            <a:pPr algn="just" eaLnBrk="1" hangingPunct="1">
              <a:lnSpc>
                <a:spcPct val="150000"/>
              </a:lnSpc>
            </a:pPr>
            <a:endParaRPr lang="en-US" altLang="zh-CN" sz="2400" noProof="1">
              <a:solidFill>
                <a:srgbClr val="C00000"/>
              </a:solidFill>
              <a:latin typeface="微软雅黑" panose="020B0503020204020204" pitchFamily="34" charset="-122"/>
              <a:ea typeface="微软雅黑" panose="020B0503020204020204" pitchFamily="34" charset="-122"/>
              <a:sym typeface="+mn-ea"/>
            </a:endParaRPr>
          </a:p>
          <a:p>
            <a:pPr algn="just" eaLnBrk="1" hangingPunct="1">
              <a:lnSpc>
                <a:spcPct val="150000"/>
              </a:lnSpc>
            </a:pPr>
            <a:endParaRPr lang="en-US" altLang="zh-CN" sz="2400" noProof="1" smtClean="0">
              <a:solidFill>
                <a:srgbClr val="C00000"/>
              </a:solidFill>
              <a:latin typeface="微软雅黑" panose="020B0503020204020204" pitchFamily="34" charset="-122"/>
              <a:ea typeface="微软雅黑" panose="020B0503020204020204" pitchFamily="34" charset="-122"/>
              <a:sym typeface="+mn-ea"/>
            </a:endParaRPr>
          </a:p>
          <a:p>
            <a:pPr algn="just" eaLnBrk="1" hangingPunct="1">
              <a:lnSpc>
                <a:spcPct val="150000"/>
              </a:lnSpc>
            </a:pPr>
            <a:r>
              <a:rPr lang="zh-CN" altLang="en-US" sz="2400" noProof="1" smtClean="0">
                <a:solidFill>
                  <a:srgbClr val="C00000"/>
                </a:solidFill>
                <a:latin typeface="微软雅黑" panose="020B0503020204020204" pitchFamily="34" charset="-122"/>
                <a:ea typeface="微软雅黑" panose="020B0503020204020204" pitchFamily="34" charset="-122"/>
                <a:sym typeface="+mn-ea"/>
              </a:rPr>
              <a:t>千古名句：</a:t>
            </a:r>
            <a:r>
              <a:rPr lang="zh-CN" altLang="en-US" sz="2400" noProof="1" smtClean="0">
                <a:sym typeface="+mn-ea"/>
              </a:rPr>
              <a:t>全都是！</a:t>
            </a:r>
            <a:endParaRPr lang="zh-CN" sz="2400" noProof="1">
              <a:latin typeface="+mn-ea"/>
              <a:ea typeface="+mn-ea"/>
              <a:sym typeface="+mn-ea"/>
            </a:endParaRPr>
          </a:p>
        </p:txBody>
      </p:sp>
    </p:spTree>
    <p:extLst>
      <p:ext uri="{BB962C8B-B14F-4D97-AF65-F5344CB8AC3E}">
        <p14:creationId xmlns:p14="http://schemas.microsoft.com/office/powerpoint/2010/main" val="192418617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256576" y="508970"/>
            <a:ext cx="10869613" cy="5170646"/>
          </a:xfrm>
          <a:prstGeom prst="rect">
            <a:avLst/>
          </a:prstGeom>
        </p:spPr>
        <p:txBody>
          <a:bodyPr lIns="0" tIns="0" rIns="0" bIns="0">
            <a:spAutoFit/>
          </a:bodyPr>
          <a:lstStyle>
            <a:lvl1pPr marL="111125"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eaLnBrk="1" hangingPunct="1">
              <a:lnSpc>
                <a:spcPct val="150000"/>
              </a:lnSpc>
              <a:defRPr/>
            </a:pPr>
            <a:r>
              <a:rPr lang="en-US" altLang="zh-CN" sz="2400" b="1" noProof="1" smtClean="0">
                <a:latin typeface="微软雅黑" panose="020B0503020204020204" pitchFamily="34" charset="-122"/>
                <a:ea typeface="微软雅黑" panose="020B0503020204020204" pitchFamily="34" charset="-122"/>
              </a:rPr>
              <a:t>         </a:t>
            </a:r>
            <a:r>
              <a:rPr lang="zh-CN" sz="2800" noProof="1">
                <a:latin typeface="黑体" panose="02010609060101010101" pitchFamily="49" charset="-122"/>
                <a:ea typeface="黑体" panose="02010609060101010101" pitchFamily="49" charset="-122"/>
              </a:rPr>
              <a:t>二十、李煜</a:t>
            </a:r>
          </a:p>
          <a:p>
            <a:pPr algn="ctr" eaLnBrk="1" hangingPunct="1">
              <a:lnSpc>
                <a:spcPct val="150000"/>
              </a:lnSpc>
              <a:spcBef>
                <a:spcPts val="15"/>
              </a:spcBef>
            </a:pPr>
            <a:r>
              <a:rPr lang="zh-CN" altLang="en-US" sz="2800" noProof="1" smtClean="0">
                <a:latin typeface="微软雅黑" panose="020B0503020204020204" pitchFamily="34" charset="-122"/>
                <a:ea typeface="微软雅黑" panose="020B0503020204020204" pitchFamily="34" charset="-122"/>
                <a:cs typeface="宋体" panose="02010600030101010101" pitchFamily="2" charset="-122"/>
                <a:sym typeface="+mn-ea"/>
              </a:rPr>
              <a:t>浪淘沙</a:t>
            </a:r>
            <a:endParaRPr lang="en-US" altLang="zh-CN" sz="2800" noProof="1" smtClean="0">
              <a:latin typeface="微软雅黑" panose="020B0503020204020204" pitchFamily="34" charset="-122"/>
              <a:ea typeface="微软雅黑" panose="020B0503020204020204" pitchFamily="34" charset="-122"/>
              <a:cs typeface="宋体" panose="02010600030101010101" pitchFamily="2" charset="-122"/>
              <a:sym typeface="+mn-ea"/>
            </a:endParaRPr>
          </a:p>
          <a:p>
            <a:pPr algn="ctr" eaLnBrk="1" hangingPunct="1">
              <a:lnSpc>
                <a:spcPct val="150000"/>
              </a:lnSpc>
              <a:spcBef>
                <a:spcPts val="15"/>
              </a:spcBef>
            </a:pPr>
            <a:r>
              <a:rPr lang="zh-CN" altLang="en-US" sz="2400" dirty="0"/>
              <a:t>往事只堪哀，对景难排。秋风庭院藓侵阶。一任珠帘闲不卷，终日谁来。</a:t>
            </a:r>
            <a:br>
              <a:rPr lang="zh-CN" altLang="en-US" sz="2400" dirty="0"/>
            </a:br>
            <a:r>
              <a:rPr lang="zh-CN" altLang="en-US" sz="2400" dirty="0"/>
              <a:t>金锁已沉埋，壮气蒿莱。晚凉天净月华开。想得玉楼瑶殿影，空照秦淮。</a:t>
            </a:r>
            <a:endParaRPr lang="en-US" altLang="zh-CN" sz="2400" noProof="1" smtClean="0">
              <a:solidFill>
                <a:srgbClr val="C00000"/>
              </a:solidFill>
              <a:latin typeface="微软雅黑" panose="020B0503020204020204" pitchFamily="34" charset="-122"/>
              <a:ea typeface="微软雅黑" panose="020B0503020204020204" pitchFamily="34" charset="-122"/>
              <a:sym typeface="+mn-ea"/>
            </a:endParaRPr>
          </a:p>
          <a:p>
            <a:pPr algn="just" eaLnBrk="1" hangingPunct="1">
              <a:lnSpc>
                <a:spcPct val="150000"/>
              </a:lnSpc>
            </a:pPr>
            <a:endParaRPr lang="en-US" altLang="zh-CN" sz="2400" noProof="1">
              <a:solidFill>
                <a:srgbClr val="C00000"/>
              </a:solidFill>
              <a:latin typeface="微软雅黑" panose="020B0503020204020204" pitchFamily="34" charset="-122"/>
              <a:ea typeface="微软雅黑" panose="020B0503020204020204" pitchFamily="34" charset="-122"/>
              <a:sym typeface="+mn-ea"/>
            </a:endParaRPr>
          </a:p>
          <a:p>
            <a:pPr algn="just" eaLnBrk="1" hangingPunct="1">
              <a:lnSpc>
                <a:spcPct val="150000"/>
              </a:lnSpc>
            </a:pPr>
            <a:endParaRPr lang="en-US" altLang="zh-CN" sz="2400" noProof="1" smtClean="0">
              <a:solidFill>
                <a:srgbClr val="C00000"/>
              </a:solidFill>
              <a:latin typeface="微软雅黑" panose="020B0503020204020204" pitchFamily="34" charset="-122"/>
              <a:ea typeface="微软雅黑" panose="020B0503020204020204" pitchFamily="34" charset="-122"/>
              <a:sym typeface="+mn-ea"/>
            </a:endParaRPr>
          </a:p>
          <a:p>
            <a:pPr algn="just" eaLnBrk="1" hangingPunct="1">
              <a:lnSpc>
                <a:spcPct val="150000"/>
              </a:lnSpc>
            </a:pPr>
            <a:r>
              <a:rPr lang="zh-CN" altLang="en-US" sz="2400" noProof="1" smtClean="0">
                <a:solidFill>
                  <a:srgbClr val="C00000"/>
                </a:solidFill>
                <a:latin typeface="微软雅黑" panose="020B0503020204020204" pitchFamily="34" charset="-122"/>
                <a:ea typeface="微软雅黑" panose="020B0503020204020204" pitchFamily="34" charset="-122"/>
                <a:sym typeface="+mn-ea"/>
              </a:rPr>
              <a:t>主旨：</a:t>
            </a:r>
            <a:r>
              <a:rPr lang="zh-CN" altLang="en-US" sz="2400" noProof="1" smtClean="0">
                <a:sym typeface="+mn-ea"/>
              </a:rPr>
              <a:t>此词作于李煜被囚汴京期间，抒发了由天子降为臣虏后难以排遣的失落感以及对南唐国都的深切眷念，情深调苦。全词以往事与今景对写，一虚一实，动人心魄，情感摇曳今昔之间，或写实或想象，笔法动宕得奇。</a:t>
            </a:r>
            <a:endParaRPr lang="zh-CN" sz="2400" noProof="1">
              <a:latin typeface="+mn-ea"/>
              <a:ea typeface="+mn-ea"/>
              <a:sym typeface="+mn-ea"/>
            </a:endParaRPr>
          </a:p>
        </p:txBody>
      </p:sp>
    </p:spTree>
    <p:extLst>
      <p:ext uri="{BB962C8B-B14F-4D97-AF65-F5344CB8AC3E}">
        <p14:creationId xmlns:p14="http://schemas.microsoft.com/office/powerpoint/2010/main" val="30966204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7917" y="1298379"/>
            <a:ext cx="7459663" cy="2589213"/>
          </a:xfrm>
          <a:prstGeom prst="rect">
            <a:avLst/>
          </a:prstGeom>
        </p:spPr>
        <p:txBody>
          <a:bodyPr lIns="0" tIns="0" rIns="0" bIns="0">
            <a:spAutoFit/>
          </a:bodyPr>
          <a:lstStyle>
            <a:lvl1pPr marL="1270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r>
              <a:rPr lang="zh-CN" sz="2400" b="1" noProof="1">
                <a:latin typeface="微软雅黑" panose="020B0503020204020204" pitchFamily="34" charset="-122"/>
                <a:ea typeface="微软雅黑" panose="020B0503020204020204" pitchFamily="34" charset="-122"/>
                <a:sym typeface="+mn-ea"/>
              </a:rPr>
              <a:t>一、选择题。（每题</a:t>
            </a:r>
            <a:r>
              <a:rPr lang="zh-CN" altLang="zh-CN" sz="2400" b="1" noProof="1">
                <a:latin typeface="微软雅黑" panose="020B0503020204020204" pitchFamily="34" charset="-122"/>
                <a:ea typeface="微软雅黑" panose="020B0503020204020204" pitchFamily="34" charset="-122"/>
                <a:sym typeface="+mn-ea"/>
              </a:rPr>
              <a:t>1</a:t>
            </a:r>
            <a:r>
              <a:rPr lang="zh-CN" sz="2400" b="1" noProof="1">
                <a:latin typeface="微软雅黑" panose="020B0503020204020204" pitchFamily="34" charset="-122"/>
                <a:ea typeface="微软雅黑" panose="020B0503020204020204" pitchFamily="34" charset="-122"/>
                <a:sym typeface="+mn-ea"/>
              </a:rPr>
              <a:t>分）</a:t>
            </a:r>
            <a:endParaRPr lang="zh-CN" sz="2400" noProof="1">
              <a:latin typeface="微软雅黑" panose="020B0503020204020204" pitchFamily="34" charset="-122"/>
              <a:ea typeface="微软雅黑" panose="020B0503020204020204" pitchFamily="34" charset="-122"/>
            </a:endParaRPr>
          </a:p>
          <a:p>
            <a:pPr eaLnBrk="1" hangingPunct="1">
              <a:spcBef>
                <a:spcPts val="25"/>
              </a:spcBef>
            </a:pPr>
            <a:endParaRPr lang="zh-CN" sz="2400" noProof="1">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r>
              <a:rPr lang="zh-CN" altLang="zh-CN" sz="2400" noProof="1">
                <a:latin typeface="微软雅黑" panose="020B0503020204020204" pitchFamily="34" charset="-122"/>
                <a:ea typeface="微软雅黑" panose="020B0503020204020204" pitchFamily="34" charset="-122"/>
                <a:sym typeface="+mn-ea"/>
              </a:rPr>
              <a:t>1</a:t>
            </a:r>
            <a:r>
              <a:rPr lang="zh-CN" sz="2400" noProof="1">
                <a:latin typeface="微软雅黑" panose="020B0503020204020204" pitchFamily="34" charset="-122"/>
                <a:ea typeface="微软雅黑" panose="020B0503020204020204" pitchFamily="34" charset="-122"/>
                <a:sym typeface="+mn-ea"/>
              </a:rPr>
              <a:t>、开日本填词风气的是（	）</a:t>
            </a:r>
            <a:endParaRPr lang="zh-CN" sz="2400" noProof="1">
              <a:latin typeface="微软雅黑" panose="020B0503020204020204" pitchFamily="34" charset="-122"/>
              <a:ea typeface="微软雅黑" panose="020B0503020204020204" pitchFamily="34" charset="-122"/>
            </a:endParaRPr>
          </a:p>
          <a:p>
            <a:pPr eaLnBrk="1" hangingPunct="1">
              <a:lnSpc>
                <a:spcPct val="150000"/>
              </a:lnSpc>
            </a:pPr>
            <a:endParaRPr lang="zh-CN" sz="2400" noProof="1">
              <a:latin typeface="微软雅黑" panose="020B0503020204020204" pitchFamily="34" charset="-122"/>
              <a:ea typeface="微软雅黑" panose="020B0503020204020204" pitchFamily="34" charset="-122"/>
            </a:endParaRPr>
          </a:p>
          <a:p>
            <a:pPr eaLnBrk="1" hangingPunct="1">
              <a:lnSpc>
                <a:spcPct val="150000"/>
              </a:lnSpc>
            </a:pPr>
            <a:endParaRPr lang="zh-CN" sz="2400" noProof="1">
              <a:latin typeface="微软雅黑" panose="020B0503020204020204" pitchFamily="34" charset="-122"/>
              <a:ea typeface="微软雅黑" panose="020B0503020204020204" pitchFamily="34" charset="-122"/>
            </a:endParaRPr>
          </a:p>
          <a:p>
            <a:pPr eaLnBrk="1" hangingPunct="1"/>
            <a:r>
              <a:rPr lang="en-US" altLang="zh-CN" sz="2400" noProof="1">
                <a:latin typeface="微软雅黑" panose="020B0503020204020204" pitchFamily="34" charset="-122"/>
                <a:ea typeface="微软雅黑" panose="020B0503020204020204" pitchFamily="34" charset="-122"/>
                <a:sym typeface="+mn-ea"/>
              </a:rPr>
              <a:t>A.</a:t>
            </a:r>
            <a:r>
              <a:rPr lang="zh-CN" sz="2400" noProof="1">
                <a:latin typeface="微软雅黑" panose="020B0503020204020204" pitchFamily="34" charset="-122"/>
                <a:ea typeface="微软雅黑" panose="020B0503020204020204" pitchFamily="34" charset="-122"/>
                <a:sym typeface="+mn-ea"/>
              </a:rPr>
              <a:t>张先</a:t>
            </a:r>
            <a:r>
              <a:rPr lang="zh-CN" sz="2400" noProof="1">
                <a:latin typeface="微软雅黑" panose="020B0503020204020204" pitchFamily="34" charset="-122"/>
                <a:ea typeface="微软雅黑" panose="020B0503020204020204" pitchFamily="34" charset="-122"/>
              </a:rPr>
              <a:t>	   </a:t>
            </a:r>
            <a:r>
              <a:rPr lang="en-US" altLang="zh-CN" sz="2400" noProof="1">
                <a:latin typeface="微软雅黑" panose="020B0503020204020204" pitchFamily="34" charset="-122"/>
                <a:ea typeface="微软雅黑" panose="020B0503020204020204" pitchFamily="34" charset="-122"/>
                <a:sym typeface="+mn-ea"/>
              </a:rPr>
              <a:t>B.</a:t>
            </a:r>
            <a:r>
              <a:rPr lang="zh-CN" sz="2400" noProof="1">
                <a:latin typeface="微软雅黑" panose="020B0503020204020204" pitchFamily="34" charset="-122"/>
                <a:ea typeface="微软雅黑" panose="020B0503020204020204" pitchFamily="34" charset="-122"/>
                <a:sym typeface="+mn-ea"/>
              </a:rPr>
              <a:t>张志和   </a:t>
            </a:r>
            <a:r>
              <a:rPr lang="en-US" altLang="zh-CN" sz="2400" noProof="1">
                <a:latin typeface="微软雅黑" panose="020B0503020204020204" pitchFamily="34" charset="-122"/>
                <a:ea typeface="微软雅黑" panose="020B0503020204020204" pitchFamily="34" charset="-122"/>
                <a:sym typeface="+mn-ea"/>
              </a:rPr>
              <a:t>C.</a:t>
            </a:r>
            <a:r>
              <a:rPr lang="zh-CN" sz="2400" noProof="1">
                <a:latin typeface="微软雅黑" panose="020B0503020204020204" pitchFamily="34" charset="-122"/>
                <a:ea typeface="微软雅黑" panose="020B0503020204020204" pitchFamily="34" charset="-122"/>
                <a:sym typeface="+mn-ea"/>
              </a:rPr>
              <a:t>张炎</a:t>
            </a:r>
            <a:r>
              <a:rPr lang="zh-CN" sz="2400" noProof="1">
                <a:latin typeface="微软雅黑" panose="020B0503020204020204" pitchFamily="34" charset="-122"/>
                <a:ea typeface="微软雅黑" panose="020B0503020204020204" pitchFamily="34" charset="-122"/>
              </a:rPr>
              <a:t>	  </a:t>
            </a:r>
            <a:r>
              <a:rPr lang="en-US" altLang="zh-CN" sz="2400" noProof="1">
                <a:latin typeface="微软雅黑" panose="020B0503020204020204" pitchFamily="34" charset="-122"/>
                <a:ea typeface="微软雅黑" panose="020B0503020204020204" pitchFamily="34" charset="-122"/>
                <a:sym typeface="+mn-ea"/>
              </a:rPr>
              <a:t>D.</a:t>
            </a:r>
            <a:r>
              <a:rPr lang="zh-CN" sz="2400" noProof="1">
                <a:latin typeface="微软雅黑" panose="020B0503020204020204" pitchFamily="34" charset="-122"/>
                <a:ea typeface="微软雅黑" panose="020B0503020204020204" pitchFamily="34" charset="-122"/>
                <a:sym typeface="+mn-ea"/>
              </a:rPr>
              <a:t>苏轼</a:t>
            </a:r>
            <a:endParaRPr lang="zh-CN" sz="2400" noProof="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28861" y="1243787"/>
            <a:ext cx="9953625" cy="2954338"/>
          </a:xfrm>
          <a:prstGeom prst="rect">
            <a:avLst/>
          </a:prstGeom>
        </p:spPr>
        <p:txBody>
          <a:bodyPr lIns="0" tIns="0" rIns="0" bIns="0">
            <a:spAutoFit/>
          </a:bodyPr>
          <a:lstStyle>
            <a:lvl1pPr marL="1270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r>
              <a:rPr lang="zh-CN" sz="2400" b="1" noProof="1">
                <a:latin typeface="微软雅黑" panose="020B0503020204020204" pitchFamily="34" charset="-122"/>
                <a:ea typeface="微软雅黑" panose="020B0503020204020204" pitchFamily="34" charset="-122"/>
                <a:sym typeface="+mn-ea"/>
              </a:rPr>
              <a:t>一、选择题。（每题</a:t>
            </a:r>
            <a:r>
              <a:rPr lang="zh-CN" altLang="zh-CN" sz="2400" b="1" noProof="1">
                <a:latin typeface="微软雅黑" panose="020B0503020204020204" pitchFamily="34" charset="-122"/>
                <a:ea typeface="微软雅黑" panose="020B0503020204020204" pitchFamily="34" charset="-122"/>
                <a:sym typeface="+mn-ea"/>
              </a:rPr>
              <a:t>1</a:t>
            </a:r>
            <a:r>
              <a:rPr lang="zh-CN" sz="2400" b="1" noProof="1">
                <a:latin typeface="微软雅黑" panose="020B0503020204020204" pitchFamily="34" charset="-122"/>
                <a:ea typeface="微软雅黑" panose="020B0503020204020204" pitchFamily="34" charset="-122"/>
                <a:sym typeface="+mn-ea"/>
              </a:rPr>
              <a:t>分）</a:t>
            </a:r>
            <a:endParaRPr lang="zh-CN" sz="2400" noProof="1">
              <a:latin typeface="微软雅黑" panose="020B0503020204020204" pitchFamily="34" charset="-122"/>
              <a:ea typeface="微软雅黑" panose="020B0503020204020204" pitchFamily="34" charset="-122"/>
            </a:endParaRPr>
          </a:p>
          <a:p>
            <a:pPr eaLnBrk="1" hangingPunct="1">
              <a:spcBef>
                <a:spcPts val="25"/>
              </a:spcBef>
            </a:pPr>
            <a:endParaRPr lang="zh-CN" sz="2400" noProof="1">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r>
              <a:rPr lang="zh-CN" altLang="zh-CN" sz="2400" noProof="1">
                <a:latin typeface="微软雅黑" panose="020B0503020204020204" pitchFamily="34" charset="-122"/>
                <a:ea typeface="微软雅黑" panose="020B0503020204020204" pitchFamily="34" charset="-122"/>
                <a:sym typeface="+mn-ea"/>
              </a:rPr>
              <a:t>1</a:t>
            </a:r>
            <a:r>
              <a:rPr lang="zh-CN" sz="2400" noProof="1">
                <a:latin typeface="微软雅黑" panose="020B0503020204020204" pitchFamily="34" charset="-122"/>
                <a:ea typeface="微软雅黑" panose="020B0503020204020204" pitchFamily="34" charset="-122"/>
                <a:sym typeface="+mn-ea"/>
              </a:rPr>
              <a:t>、开日本填词风气的是（</a:t>
            </a:r>
            <a:r>
              <a:rPr lang="en-US" altLang="zh-CN" sz="2400" noProof="1">
                <a:solidFill>
                  <a:srgbClr val="C00000"/>
                </a:solidFill>
                <a:latin typeface="微软雅黑" panose="020B0503020204020204" pitchFamily="34" charset="-122"/>
                <a:ea typeface="微软雅黑" panose="020B0503020204020204" pitchFamily="34" charset="-122"/>
                <a:sym typeface="+mn-ea"/>
              </a:rPr>
              <a:t>B</a:t>
            </a:r>
            <a:r>
              <a:rPr lang="en-US" sz="2400" noProof="1">
                <a:latin typeface="微软雅黑" panose="020B0503020204020204" pitchFamily="34" charset="-122"/>
                <a:ea typeface="微软雅黑" panose="020B0503020204020204" pitchFamily="34" charset="-122"/>
                <a:sym typeface="+mn-ea"/>
              </a:rPr>
              <a:t>）</a:t>
            </a:r>
            <a:endParaRPr lang="en-US" sz="2400" noProof="1">
              <a:latin typeface="微软雅黑" panose="020B0503020204020204" pitchFamily="34" charset="-122"/>
              <a:ea typeface="微软雅黑" panose="020B0503020204020204" pitchFamily="34" charset="-122"/>
            </a:endParaRPr>
          </a:p>
          <a:p>
            <a:pPr eaLnBrk="1" hangingPunct="1">
              <a:lnSpc>
                <a:spcPct val="150000"/>
              </a:lnSpc>
            </a:pPr>
            <a:endParaRPr lang="en-US" sz="2400" noProof="1">
              <a:latin typeface="微软雅黑" panose="020B0503020204020204" pitchFamily="34" charset="-122"/>
              <a:ea typeface="微软雅黑" panose="020B0503020204020204" pitchFamily="34" charset="-122"/>
              <a:sym typeface="+mn-ea"/>
            </a:endParaRPr>
          </a:p>
          <a:p>
            <a:pPr eaLnBrk="1" hangingPunct="1">
              <a:lnSpc>
                <a:spcPct val="150000"/>
              </a:lnSpc>
            </a:pPr>
            <a:r>
              <a:rPr lang="en-US" altLang="zh-CN" sz="2400" noProof="1">
                <a:latin typeface="微软雅黑" panose="020B0503020204020204" pitchFamily="34" charset="-122"/>
                <a:ea typeface="微软雅黑" panose="020B0503020204020204" pitchFamily="34" charset="-122"/>
                <a:sym typeface="+mn-ea"/>
              </a:rPr>
              <a:t>A.</a:t>
            </a:r>
            <a:r>
              <a:rPr lang="zh-CN" sz="2400" noProof="1">
                <a:latin typeface="微软雅黑" panose="020B0503020204020204" pitchFamily="34" charset="-122"/>
                <a:ea typeface="微软雅黑" panose="020B0503020204020204" pitchFamily="34" charset="-122"/>
                <a:sym typeface="+mn-ea"/>
              </a:rPr>
              <a:t>张先</a:t>
            </a:r>
            <a:r>
              <a:rPr lang="zh-CN" sz="2400" noProof="1">
                <a:latin typeface="微软雅黑" panose="020B0503020204020204" pitchFamily="34" charset="-122"/>
                <a:ea typeface="微软雅黑" panose="020B0503020204020204" pitchFamily="34" charset="-122"/>
              </a:rPr>
              <a:t>	   </a:t>
            </a:r>
            <a:r>
              <a:rPr lang="en-US" altLang="zh-CN" sz="2400" noProof="1">
                <a:latin typeface="微软雅黑" panose="020B0503020204020204" pitchFamily="34" charset="-122"/>
                <a:ea typeface="微软雅黑" panose="020B0503020204020204" pitchFamily="34" charset="-122"/>
                <a:sym typeface="+mn-ea"/>
              </a:rPr>
              <a:t>B.</a:t>
            </a:r>
            <a:r>
              <a:rPr lang="zh-CN" sz="2400" noProof="1">
                <a:latin typeface="微软雅黑" panose="020B0503020204020204" pitchFamily="34" charset="-122"/>
                <a:ea typeface="微软雅黑" panose="020B0503020204020204" pitchFamily="34" charset="-122"/>
                <a:sym typeface="+mn-ea"/>
              </a:rPr>
              <a:t>张志和   </a:t>
            </a:r>
            <a:r>
              <a:rPr lang="en-US" altLang="zh-CN" sz="2400" noProof="1">
                <a:latin typeface="微软雅黑" panose="020B0503020204020204" pitchFamily="34" charset="-122"/>
                <a:ea typeface="微软雅黑" panose="020B0503020204020204" pitchFamily="34" charset="-122"/>
                <a:sym typeface="+mn-ea"/>
              </a:rPr>
              <a:t>C.</a:t>
            </a:r>
            <a:r>
              <a:rPr lang="zh-CN" sz="2400" noProof="1">
                <a:latin typeface="微软雅黑" panose="020B0503020204020204" pitchFamily="34" charset="-122"/>
                <a:ea typeface="微软雅黑" panose="020B0503020204020204" pitchFamily="34" charset="-122"/>
                <a:sym typeface="+mn-ea"/>
              </a:rPr>
              <a:t>张炎</a:t>
            </a:r>
            <a:r>
              <a:rPr lang="zh-CN" sz="2400" noProof="1">
                <a:latin typeface="微软雅黑" panose="020B0503020204020204" pitchFamily="34" charset="-122"/>
                <a:ea typeface="微软雅黑" panose="020B0503020204020204" pitchFamily="34" charset="-122"/>
              </a:rPr>
              <a:t>	  </a:t>
            </a:r>
            <a:r>
              <a:rPr lang="en-US" altLang="zh-CN" sz="2400" noProof="1">
                <a:latin typeface="微软雅黑" panose="020B0503020204020204" pitchFamily="34" charset="-122"/>
                <a:ea typeface="微软雅黑" panose="020B0503020204020204" pitchFamily="34" charset="-122"/>
                <a:sym typeface="+mn-ea"/>
              </a:rPr>
              <a:t>D.</a:t>
            </a:r>
            <a:r>
              <a:rPr lang="zh-CN" sz="2400" noProof="1">
                <a:latin typeface="微软雅黑" panose="020B0503020204020204" pitchFamily="34" charset="-122"/>
                <a:ea typeface="微软雅黑" panose="020B0503020204020204" pitchFamily="34" charset="-122"/>
                <a:sym typeface="+mn-ea"/>
              </a:rPr>
              <a:t>苏轼</a:t>
            </a:r>
          </a:p>
          <a:p>
            <a:pPr eaLnBrk="1" hangingPunct="1"/>
            <a:r>
              <a:rPr lang="zh-CN" sz="2400" noProof="1">
                <a:solidFill>
                  <a:srgbClr val="C00000"/>
                </a:solidFill>
                <a:latin typeface="微软雅黑" panose="020B0503020204020204" pitchFamily="34" charset="-122"/>
                <a:ea typeface="微软雅黑" panose="020B0503020204020204" pitchFamily="34" charset="-122"/>
              </a:rPr>
              <a:t>解析：</a:t>
            </a:r>
            <a:r>
              <a:rPr lang="zh-CN" altLang="zh-CN" sz="2400" noProof="1">
                <a:latin typeface="微软雅黑" panose="020B0503020204020204" pitchFamily="34" charset="-122"/>
                <a:ea typeface="微软雅黑" panose="020B0503020204020204" pitchFamily="34" charset="-122"/>
                <a:sym typeface="+mn-ea"/>
              </a:rPr>
              <a:t>《</a:t>
            </a:r>
            <a:r>
              <a:rPr lang="zh-CN" sz="2400" noProof="1">
                <a:latin typeface="微软雅黑" panose="020B0503020204020204" pitchFamily="34" charset="-122"/>
                <a:ea typeface="微软雅黑" panose="020B0503020204020204" pitchFamily="34" charset="-122"/>
                <a:sym typeface="+mn-ea"/>
              </a:rPr>
              <a:t>渔歌子</a:t>
            </a:r>
            <a:r>
              <a:rPr lang="zh-CN" altLang="zh-CN" sz="2400" noProof="1">
                <a:latin typeface="微软雅黑" panose="020B0503020204020204" pitchFamily="34" charset="-122"/>
                <a:ea typeface="微软雅黑" panose="020B0503020204020204" pitchFamily="34" charset="-122"/>
                <a:sym typeface="+mn-ea"/>
              </a:rPr>
              <a:t>》</a:t>
            </a:r>
            <a:r>
              <a:rPr lang="zh-CN" sz="2400" noProof="1">
                <a:latin typeface="微软雅黑" panose="020B0503020204020204" pitchFamily="34" charset="-122"/>
                <a:ea typeface="微软雅黑" panose="020B0503020204020204" pitchFamily="34" charset="-122"/>
                <a:sym typeface="+mn-ea"/>
              </a:rPr>
              <a:t>的别名</a:t>
            </a:r>
            <a:r>
              <a:rPr lang="zh-CN" altLang="zh-CN" sz="2400" noProof="1">
                <a:solidFill>
                  <a:srgbClr val="C00000"/>
                </a:solidFill>
                <a:latin typeface="微软雅黑" panose="020B0503020204020204" pitchFamily="34" charset="-122"/>
                <a:ea typeface="微软雅黑" panose="020B0503020204020204" pitchFamily="34" charset="-122"/>
                <a:sym typeface="+mn-ea"/>
              </a:rPr>
              <a:t>《</a:t>
            </a:r>
            <a:r>
              <a:rPr lang="zh-CN" sz="2400" noProof="1">
                <a:solidFill>
                  <a:srgbClr val="C00000"/>
                </a:solidFill>
                <a:latin typeface="微软雅黑" panose="020B0503020204020204" pitchFamily="34" charset="-122"/>
                <a:ea typeface="微软雅黑" panose="020B0503020204020204" pitchFamily="34" charset="-122"/>
                <a:sym typeface="+mn-ea"/>
              </a:rPr>
              <a:t>渔父</a:t>
            </a:r>
            <a:r>
              <a:rPr lang="zh-CN" altLang="zh-CN" sz="2400" noProof="1">
                <a:solidFill>
                  <a:srgbClr val="C00000"/>
                </a:solidFill>
                <a:latin typeface="微软雅黑" panose="020B0503020204020204" pitchFamily="34" charset="-122"/>
                <a:ea typeface="微软雅黑" panose="020B0503020204020204" pitchFamily="34" charset="-122"/>
                <a:sym typeface="+mn-ea"/>
              </a:rPr>
              <a:t>》</a:t>
            </a:r>
            <a:r>
              <a:rPr lang="zh-CN" altLang="zh-CN" sz="2400" noProof="1">
                <a:latin typeface="微软雅黑" panose="020B0503020204020204" pitchFamily="34" charset="-122"/>
                <a:ea typeface="微软雅黑" panose="020B0503020204020204" pitchFamily="34" charset="-122"/>
                <a:sym typeface="+mn-ea"/>
              </a:rPr>
              <a:t>《</a:t>
            </a:r>
            <a:r>
              <a:rPr lang="zh-CN" sz="2400" noProof="1">
                <a:latin typeface="微软雅黑" panose="020B0503020204020204" pitchFamily="34" charset="-122"/>
                <a:ea typeface="微软雅黑" panose="020B0503020204020204" pitchFamily="34" charset="-122"/>
                <a:sym typeface="+mn-ea"/>
              </a:rPr>
              <a:t>渔歌曲</a:t>
            </a:r>
            <a:r>
              <a:rPr lang="zh-CN" altLang="zh-CN" sz="2400" noProof="1">
                <a:latin typeface="微软雅黑" panose="020B0503020204020204" pitchFamily="34" charset="-122"/>
                <a:ea typeface="微软雅黑" panose="020B0503020204020204" pitchFamily="34" charset="-122"/>
                <a:sym typeface="+mn-ea"/>
              </a:rPr>
              <a:t>》《</a:t>
            </a:r>
            <a:r>
              <a:rPr lang="zh-CN" sz="2400" noProof="1">
                <a:latin typeface="微软雅黑" panose="020B0503020204020204" pitchFamily="34" charset="-122"/>
                <a:ea typeface="微软雅黑" panose="020B0503020204020204" pitchFamily="34" charset="-122"/>
                <a:sym typeface="+mn-ea"/>
              </a:rPr>
              <a:t>渔父乐</a:t>
            </a:r>
            <a:r>
              <a:rPr lang="zh-CN" altLang="zh-CN" sz="2400" noProof="1">
                <a:latin typeface="微软雅黑" panose="020B0503020204020204" pitchFamily="34" charset="-122"/>
                <a:ea typeface="微软雅黑" panose="020B0503020204020204" pitchFamily="34" charset="-122"/>
                <a:sym typeface="+mn-ea"/>
              </a:rPr>
              <a:t>》《</a:t>
            </a:r>
            <a:r>
              <a:rPr lang="zh-CN" sz="2400" noProof="1">
                <a:latin typeface="微软雅黑" panose="020B0503020204020204" pitchFamily="34" charset="-122"/>
                <a:ea typeface="微软雅黑" panose="020B0503020204020204" pitchFamily="34" charset="-122"/>
                <a:sym typeface="+mn-ea"/>
              </a:rPr>
              <a:t>渔夫辞</a:t>
            </a:r>
            <a:r>
              <a:rPr lang="zh-CN" altLang="zh-CN" sz="2400" noProof="1">
                <a:latin typeface="微软雅黑" panose="020B0503020204020204" pitchFamily="34" charset="-122"/>
                <a:ea typeface="微软雅黑" panose="020B0503020204020204" pitchFamily="34" charset="-122"/>
                <a:sym typeface="+mn-ea"/>
              </a:rPr>
              <a:t>》</a:t>
            </a:r>
            <a:r>
              <a:rPr lang="zh-CN" sz="2400" noProof="1">
                <a:latin typeface="微软雅黑" panose="020B0503020204020204" pitchFamily="34" charset="-122"/>
                <a:ea typeface="微软雅黑" panose="020B0503020204020204" pitchFamily="34" charset="-122"/>
                <a:sym typeface="+mn-ea"/>
              </a:rPr>
              <a:t>，渔父为</a:t>
            </a:r>
            <a:r>
              <a:rPr lang="zh-CN" sz="2400" noProof="1">
                <a:solidFill>
                  <a:srgbClr val="C00000"/>
                </a:solidFill>
                <a:latin typeface="微软雅黑" panose="020B0503020204020204" pitchFamily="34" charset="-122"/>
                <a:ea typeface="微软雅黑" panose="020B0503020204020204" pitchFamily="34" charset="-122"/>
                <a:sym typeface="+mn-ea"/>
              </a:rPr>
              <a:t>作者自况，</a:t>
            </a:r>
            <a:r>
              <a:rPr lang="zh-CN" sz="2400" noProof="1">
                <a:latin typeface="微软雅黑" panose="020B0503020204020204" pitchFamily="34" charset="-122"/>
                <a:ea typeface="微软雅黑" panose="020B0503020204020204" pitchFamily="34" charset="-122"/>
                <a:sym typeface="+mn-ea"/>
              </a:rPr>
              <a:t>张志和曾与</a:t>
            </a:r>
            <a:r>
              <a:rPr lang="zh-CN" sz="2400" noProof="1">
                <a:solidFill>
                  <a:srgbClr val="C00000"/>
                </a:solidFill>
                <a:latin typeface="微软雅黑" panose="020B0503020204020204" pitchFamily="34" charset="-122"/>
                <a:ea typeface="微软雅黑" panose="020B0503020204020204" pitchFamily="34" charset="-122"/>
                <a:sym typeface="+mn-ea"/>
              </a:rPr>
              <a:t>颜真卿</a:t>
            </a:r>
            <a:r>
              <a:rPr lang="zh-CN" sz="2400" noProof="1">
                <a:latin typeface="微软雅黑" panose="020B0503020204020204" pitchFamily="34" charset="-122"/>
                <a:ea typeface="微软雅黑" panose="020B0503020204020204" pitchFamily="34" charset="-122"/>
                <a:sym typeface="+mn-ea"/>
              </a:rPr>
              <a:t>唱和此曲。</a:t>
            </a:r>
            <a:r>
              <a:rPr lang="zh-CN" sz="2400" noProof="1">
                <a:solidFill>
                  <a:srgbClr val="C00000"/>
                </a:solidFill>
                <a:latin typeface="微软雅黑" panose="020B0503020204020204" pitchFamily="34" charset="-122"/>
                <a:ea typeface="微软雅黑" panose="020B0503020204020204" pitchFamily="34" charset="-122"/>
                <a:sym typeface="+mn-ea"/>
              </a:rPr>
              <a:t>开日本填词风气之先。</a:t>
            </a:r>
            <a:endParaRPr lang="zh-CN" sz="2400" noProof="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5213" y="1339963"/>
            <a:ext cx="9264650" cy="2590800"/>
          </a:xfrm>
          <a:prstGeom prst="rect">
            <a:avLst/>
          </a:prstGeom>
        </p:spPr>
        <p:txBody>
          <a:bodyPr lIns="0" tIns="0" rIns="0" bIns="0">
            <a:spAutoFit/>
          </a:bodyPr>
          <a:lstStyle>
            <a:lvl1pPr marL="1270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r>
              <a:rPr lang="zh-CN" sz="2400" b="1" noProof="1">
                <a:latin typeface="微软雅黑" panose="020B0503020204020204" pitchFamily="34" charset="-122"/>
                <a:ea typeface="微软雅黑" panose="020B0503020204020204" pitchFamily="34" charset="-122"/>
                <a:sym typeface="+mn-ea"/>
              </a:rPr>
              <a:t>一、选择题。（每题</a:t>
            </a:r>
            <a:r>
              <a:rPr lang="zh-CN" altLang="zh-CN" sz="2400" b="1" noProof="1">
                <a:latin typeface="微软雅黑" panose="020B0503020204020204" pitchFamily="34" charset="-122"/>
                <a:ea typeface="微软雅黑" panose="020B0503020204020204" pitchFamily="34" charset="-122"/>
                <a:sym typeface="+mn-ea"/>
              </a:rPr>
              <a:t>1</a:t>
            </a:r>
            <a:r>
              <a:rPr lang="zh-CN" sz="2400" b="1" noProof="1">
                <a:latin typeface="微软雅黑" panose="020B0503020204020204" pitchFamily="34" charset="-122"/>
                <a:ea typeface="微软雅黑" panose="020B0503020204020204" pitchFamily="34" charset="-122"/>
                <a:sym typeface="+mn-ea"/>
              </a:rPr>
              <a:t>分）</a:t>
            </a:r>
            <a:endParaRPr lang="zh-CN" sz="2400" noProof="1">
              <a:latin typeface="微软雅黑" panose="020B0503020204020204" pitchFamily="34" charset="-122"/>
              <a:ea typeface="微软雅黑" panose="020B0503020204020204" pitchFamily="34" charset="-122"/>
            </a:endParaRPr>
          </a:p>
          <a:p>
            <a:pPr eaLnBrk="1" hangingPunct="1">
              <a:spcBef>
                <a:spcPts val="25"/>
              </a:spcBef>
            </a:pPr>
            <a:endParaRPr lang="zh-CN" sz="2400" noProof="1">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r>
              <a:rPr lang="zh-CN" altLang="zh-CN" sz="2400" noProof="1">
                <a:latin typeface="微软雅黑" panose="020B0503020204020204" pitchFamily="34" charset="-122"/>
                <a:ea typeface="微软雅黑" panose="020B0503020204020204" pitchFamily="34" charset="-122"/>
                <a:sym typeface="+mn-ea"/>
              </a:rPr>
              <a:t>2.</a:t>
            </a:r>
            <a:r>
              <a:rPr lang="zh-CN" sz="2400" noProof="1">
                <a:latin typeface="微软雅黑" panose="020B0503020204020204" pitchFamily="34" charset="-122"/>
                <a:ea typeface="微软雅黑" panose="020B0503020204020204" pitchFamily="34" charset="-122"/>
                <a:sym typeface="+mn-ea"/>
              </a:rPr>
              <a:t>韦庄的词集是（ ）</a:t>
            </a:r>
            <a:endParaRPr lang="zh-CN" sz="2400" noProof="1">
              <a:latin typeface="微软雅黑" panose="020B0503020204020204" pitchFamily="34" charset="-122"/>
              <a:ea typeface="微软雅黑" panose="020B0503020204020204" pitchFamily="34" charset="-122"/>
            </a:endParaRPr>
          </a:p>
          <a:p>
            <a:pPr eaLnBrk="1" hangingPunct="1"/>
            <a:endParaRPr lang="zh-CN" sz="2400" noProof="1">
              <a:latin typeface="微软雅黑" panose="020B0503020204020204" pitchFamily="34" charset="-122"/>
              <a:ea typeface="微软雅黑" panose="020B0503020204020204" pitchFamily="34" charset="-122"/>
            </a:endParaRPr>
          </a:p>
          <a:p>
            <a:pPr eaLnBrk="1" hangingPunct="1">
              <a:lnSpc>
                <a:spcPct val="150000"/>
              </a:lnSpc>
            </a:pPr>
            <a:endParaRPr lang="zh-CN" sz="2400" noProof="1">
              <a:latin typeface="微软雅黑" panose="020B0503020204020204" pitchFamily="34" charset="-122"/>
              <a:ea typeface="微软雅黑" panose="020B0503020204020204" pitchFamily="34" charset="-122"/>
            </a:endParaRPr>
          </a:p>
          <a:p>
            <a:pPr eaLnBrk="1" hangingPunct="1">
              <a:lnSpc>
                <a:spcPct val="150000"/>
              </a:lnSpc>
            </a:pPr>
            <a:r>
              <a:rPr lang="en-US" altLang="zh-CN" sz="2400" noProof="1">
                <a:latin typeface="微软雅黑" panose="020B0503020204020204" pitchFamily="34" charset="-122"/>
                <a:ea typeface="微软雅黑" panose="020B0503020204020204" pitchFamily="34" charset="-122"/>
                <a:sym typeface="+mn-ea"/>
              </a:rPr>
              <a:t>A .《</a:t>
            </a:r>
            <a:r>
              <a:rPr lang="zh-CN" sz="2400" noProof="1">
                <a:latin typeface="微软雅黑" panose="020B0503020204020204" pitchFamily="34" charset="-122"/>
                <a:ea typeface="微软雅黑" panose="020B0503020204020204" pitchFamily="34" charset="-122"/>
                <a:sym typeface="+mn-ea"/>
              </a:rPr>
              <a:t>片玉集</a:t>
            </a:r>
            <a:r>
              <a:rPr lang="zh-CN" altLang="zh-CN" sz="2400" noProof="1">
                <a:latin typeface="微软雅黑" panose="020B0503020204020204" pitchFamily="34" charset="-122"/>
                <a:ea typeface="微软雅黑" panose="020B0503020204020204" pitchFamily="34" charset="-122"/>
                <a:sym typeface="+mn-ea"/>
              </a:rPr>
              <a:t>》</a:t>
            </a:r>
            <a:r>
              <a:rPr lang="zh-CN" altLang="zh-CN" sz="2400" noProof="1">
                <a:latin typeface="微软雅黑" panose="020B0503020204020204" pitchFamily="34" charset="-122"/>
                <a:ea typeface="微软雅黑" panose="020B0503020204020204" pitchFamily="34" charset="-122"/>
              </a:rPr>
              <a:t>  </a:t>
            </a:r>
            <a:r>
              <a:rPr lang="en-US" altLang="zh-CN" sz="2400" noProof="1">
                <a:latin typeface="微软雅黑" panose="020B0503020204020204" pitchFamily="34" charset="-122"/>
                <a:ea typeface="微软雅黑" panose="020B0503020204020204" pitchFamily="34" charset="-122"/>
                <a:sym typeface="+mn-ea"/>
              </a:rPr>
              <a:t>B 《</a:t>
            </a:r>
            <a:r>
              <a:rPr lang="zh-CN" sz="2400" noProof="1">
                <a:latin typeface="微软雅黑" panose="020B0503020204020204" pitchFamily="34" charset="-122"/>
                <a:ea typeface="微软雅黑" panose="020B0503020204020204" pitchFamily="34" charset="-122"/>
                <a:sym typeface="+mn-ea"/>
              </a:rPr>
              <a:t>浣花词</a:t>
            </a:r>
            <a:r>
              <a:rPr lang="zh-CN" altLang="zh-CN" sz="2400" noProof="1">
                <a:latin typeface="微软雅黑" panose="020B0503020204020204" pitchFamily="34" charset="-122"/>
                <a:ea typeface="微软雅黑" panose="020B0503020204020204" pitchFamily="34" charset="-122"/>
                <a:sym typeface="+mn-ea"/>
              </a:rPr>
              <a:t>》</a:t>
            </a:r>
            <a:r>
              <a:rPr lang="en-US" altLang="zh-CN" sz="2400" noProof="1">
                <a:latin typeface="微软雅黑" panose="020B0503020204020204" pitchFamily="34" charset="-122"/>
                <a:ea typeface="微软雅黑" panose="020B0503020204020204" pitchFamily="34" charset="-122"/>
                <a:sym typeface="+mn-ea"/>
              </a:rPr>
              <a:t> C 《</a:t>
            </a:r>
            <a:r>
              <a:rPr lang="zh-CN" sz="2400" noProof="1">
                <a:latin typeface="微软雅黑" panose="020B0503020204020204" pitchFamily="34" charset="-122"/>
                <a:ea typeface="微软雅黑" panose="020B0503020204020204" pitchFamily="34" charset="-122"/>
                <a:sym typeface="+mn-ea"/>
              </a:rPr>
              <a:t>清真集</a:t>
            </a:r>
            <a:r>
              <a:rPr lang="zh-CN" altLang="zh-CN" sz="2400" noProof="1">
                <a:latin typeface="微软雅黑" panose="020B0503020204020204" pitchFamily="34" charset="-122"/>
                <a:ea typeface="微软雅黑" panose="020B0503020204020204" pitchFamily="34" charset="-122"/>
                <a:sym typeface="+mn-ea"/>
              </a:rPr>
              <a:t>》 </a:t>
            </a:r>
            <a:r>
              <a:rPr lang="zh-CN" altLang="zh-CN" sz="2400" noProof="1">
                <a:latin typeface="微软雅黑" panose="020B0503020204020204" pitchFamily="34" charset="-122"/>
                <a:ea typeface="微软雅黑" panose="020B0503020204020204" pitchFamily="34" charset="-122"/>
              </a:rPr>
              <a:t> </a:t>
            </a:r>
            <a:r>
              <a:rPr lang="en-US" altLang="en-US" sz="2400" noProof="1">
                <a:latin typeface="微软雅黑" panose="020B0503020204020204" pitchFamily="34" charset="-122"/>
                <a:ea typeface="微软雅黑" panose="020B0503020204020204" pitchFamily="34" charset="-122"/>
                <a:sym typeface="+mn-ea"/>
              </a:rPr>
              <a:t>D	</a:t>
            </a:r>
            <a:r>
              <a:rPr lang="zh-CN" altLang="en-US" sz="2400" noProof="1">
                <a:latin typeface="微软雅黑" panose="020B0503020204020204" pitchFamily="34" charset="-122"/>
                <a:ea typeface="微软雅黑" panose="020B0503020204020204" pitchFamily="34" charset="-122"/>
                <a:sym typeface="+mn-ea"/>
              </a:rPr>
              <a:t>《阳春集》</a:t>
            </a:r>
            <a:endParaRPr lang="zh-CN" altLang="zh-CN" sz="2400" noProof="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7917" y="1121595"/>
            <a:ext cx="9264650" cy="3687762"/>
          </a:xfrm>
          <a:prstGeom prst="rect">
            <a:avLst/>
          </a:prstGeom>
        </p:spPr>
        <p:txBody>
          <a:bodyPr lIns="0" tIns="0" rIns="0" bIns="0">
            <a:spAutoFit/>
          </a:bodyPr>
          <a:lstStyle>
            <a:lvl1pPr marL="1270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r>
              <a:rPr lang="zh-CN" sz="2400" b="1" noProof="1">
                <a:latin typeface="微软雅黑" panose="020B0503020204020204" pitchFamily="34" charset="-122"/>
                <a:ea typeface="微软雅黑" panose="020B0503020204020204" pitchFamily="34" charset="-122"/>
                <a:sym typeface="+mn-ea"/>
              </a:rPr>
              <a:t>一、选择题。（每题</a:t>
            </a:r>
            <a:r>
              <a:rPr lang="zh-CN" altLang="zh-CN" sz="2400" b="1" noProof="1">
                <a:latin typeface="微软雅黑" panose="020B0503020204020204" pitchFamily="34" charset="-122"/>
                <a:ea typeface="微软雅黑" panose="020B0503020204020204" pitchFamily="34" charset="-122"/>
                <a:sym typeface="+mn-ea"/>
              </a:rPr>
              <a:t>1</a:t>
            </a:r>
            <a:r>
              <a:rPr lang="zh-CN" sz="2400" b="1" noProof="1">
                <a:latin typeface="微软雅黑" panose="020B0503020204020204" pitchFamily="34" charset="-122"/>
                <a:ea typeface="微软雅黑" panose="020B0503020204020204" pitchFamily="34" charset="-122"/>
                <a:sym typeface="+mn-ea"/>
              </a:rPr>
              <a:t>分）</a:t>
            </a:r>
            <a:endParaRPr lang="zh-CN" sz="2400" noProof="1">
              <a:latin typeface="微软雅黑" panose="020B0503020204020204" pitchFamily="34" charset="-122"/>
              <a:ea typeface="微软雅黑" panose="020B0503020204020204" pitchFamily="34" charset="-122"/>
            </a:endParaRPr>
          </a:p>
          <a:p>
            <a:pPr eaLnBrk="1" hangingPunct="1">
              <a:spcBef>
                <a:spcPts val="25"/>
              </a:spcBef>
            </a:pPr>
            <a:endParaRPr lang="zh-CN" sz="2400" noProof="1">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r>
              <a:rPr lang="zh-CN" altLang="zh-CN" sz="2400" noProof="1">
                <a:latin typeface="微软雅黑" panose="020B0503020204020204" pitchFamily="34" charset="-122"/>
                <a:ea typeface="微软雅黑" panose="020B0503020204020204" pitchFamily="34" charset="-122"/>
                <a:sym typeface="+mn-ea"/>
              </a:rPr>
              <a:t>2.</a:t>
            </a:r>
            <a:r>
              <a:rPr lang="zh-CN" sz="2400" noProof="1">
                <a:latin typeface="微软雅黑" panose="020B0503020204020204" pitchFamily="34" charset="-122"/>
                <a:ea typeface="微软雅黑" panose="020B0503020204020204" pitchFamily="34" charset="-122"/>
                <a:sym typeface="+mn-ea"/>
              </a:rPr>
              <a:t>韦庄的词集是（</a:t>
            </a:r>
            <a:r>
              <a:rPr lang="en-US" altLang="zh-CN" sz="2400" noProof="1">
                <a:solidFill>
                  <a:srgbClr val="C00000"/>
                </a:solidFill>
                <a:latin typeface="微软雅黑" panose="020B0503020204020204" pitchFamily="34" charset="-122"/>
                <a:ea typeface="微软雅黑" panose="020B0503020204020204" pitchFamily="34" charset="-122"/>
                <a:sym typeface="+mn-ea"/>
              </a:rPr>
              <a:t>B </a:t>
            </a:r>
            <a:r>
              <a:rPr lang="en-US" sz="2400" noProof="1">
                <a:latin typeface="微软雅黑" panose="020B0503020204020204" pitchFamily="34" charset="-122"/>
                <a:ea typeface="微软雅黑" panose="020B0503020204020204" pitchFamily="34" charset="-122"/>
                <a:sym typeface="+mn-ea"/>
              </a:rPr>
              <a:t>）</a:t>
            </a:r>
            <a:endParaRPr lang="en-US" sz="2400" noProof="1">
              <a:latin typeface="微软雅黑" panose="020B0503020204020204" pitchFamily="34" charset="-122"/>
              <a:ea typeface="微软雅黑" panose="020B0503020204020204" pitchFamily="34" charset="-122"/>
            </a:endParaRPr>
          </a:p>
          <a:p>
            <a:pPr eaLnBrk="1" hangingPunct="1"/>
            <a:endParaRPr lang="en-US" sz="2400" noProof="1">
              <a:latin typeface="微软雅黑" panose="020B0503020204020204" pitchFamily="34" charset="-122"/>
              <a:ea typeface="微软雅黑" panose="020B0503020204020204" pitchFamily="34" charset="-122"/>
            </a:endParaRPr>
          </a:p>
          <a:p>
            <a:pPr eaLnBrk="1" hangingPunct="1">
              <a:lnSpc>
                <a:spcPct val="150000"/>
              </a:lnSpc>
            </a:pPr>
            <a:endParaRPr lang="en-US" sz="2400" noProof="1">
              <a:latin typeface="微软雅黑" panose="020B0503020204020204" pitchFamily="34" charset="-122"/>
              <a:ea typeface="微软雅黑" panose="020B0503020204020204" pitchFamily="34" charset="-122"/>
            </a:endParaRPr>
          </a:p>
          <a:p>
            <a:pPr eaLnBrk="1" hangingPunct="1">
              <a:lnSpc>
                <a:spcPct val="150000"/>
              </a:lnSpc>
            </a:pPr>
            <a:r>
              <a:rPr lang="en-US" altLang="zh-CN" sz="2400" noProof="1">
                <a:latin typeface="微软雅黑" panose="020B0503020204020204" pitchFamily="34" charset="-122"/>
                <a:ea typeface="微软雅黑" panose="020B0503020204020204" pitchFamily="34" charset="-122"/>
                <a:sym typeface="+mn-ea"/>
              </a:rPr>
              <a:t>A .《</a:t>
            </a:r>
            <a:r>
              <a:rPr lang="zh-CN" sz="2400" noProof="1">
                <a:latin typeface="微软雅黑" panose="020B0503020204020204" pitchFamily="34" charset="-122"/>
                <a:ea typeface="微软雅黑" panose="020B0503020204020204" pitchFamily="34" charset="-122"/>
                <a:sym typeface="+mn-ea"/>
              </a:rPr>
              <a:t>片玉集</a:t>
            </a:r>
            <a:r>
              <a:rPr lang="zh-CN" altLang="zh-CN" sz="2400" noProof="1">
                <a:latin typeface="微软雅黑" panose="020B0503020204020204" pitchFamily="34" charset="-122"/>
                <a:ea typeface="微软雅黑" panose="020B0503020204020204" pitchFamily="34" charset="-122"/>
                <a:sym typeface="+mn-ea"/>
              </a:rPr>
              <a:t>》</a:t>
            </a:r>
            <a:r>
              <a:rPr lang="zh-CN" altLang="zh-CN" sz="2400" noProof="1">
                <a:latin typeface="微软雅黑" panose="020B0503020204020204" pitchFamily="34" charset="-122"/>
                <a:ea typeface="微软雅黑" panose="020B0503020204020204" pitchFamily="34" charset="-122"/>
              </a:rPr>
              <a:t>  </a:t>
            </a:r>
            <a:r>
              <a:rPr lang="en-US" altLang="zh-CN" sz="2400" noProof="1">
                <a:latin typeface="微软雅黑" panose="020B0503020204020204" pitchFamily="34" charset="-122"/>
                <a:ea typeface="微软雅黑" panose="020B0503020204020204" pitchFamily="34" charset="-122"/>
                <a:sym typeface="+mn-ea"/>
              </a:rPr>
              <a:t>B 《</a:t>
            </a:r>
            <a:r>
              <a:rPr lang="zh-CN" sz="2400" noProof="1">
                <a:latin typeface="微软雅黑" panose="020B0503020204020204" pitchFamily="34" charset="-122"/>
                <a:ea typeface="微软雅黑" panose="020B0503020204020204" pitchFamily="34" charset="-122"/>
                <a:sym typeface="+mn-ea"/>
              </a:rPr>
              <a:t>浣花词</a:t>
            </a:r>
            <a:r>
              <a:rPr lang="zh-CN" altLang="zh-CN" sz="2400" noProof="1">
                <a:latin typeface="微软雅黑" panose="020B0503020204020204" pitchFamily="34" charset="-122"/>
                <a:ea typeface="微软雅黑" panose="020B0503020204020204" pitchFamily="34" charset="-122"/>
                <a:sym typeface="+mn-ea"/>
              </a:rPr>
              <a:t>》</a:t>
            </a:r>
            <a:r>
              <a:rPr lang="en-US" altLang="zh-CN" sz="2400" noProof="1">
                <a:latin typeface="微软雅黑" panose="020B0503020204020204" pitchFamily="34" charset="-122"/>
                <a:ea typeface="微软雅黑" panose="020B0503020204020204" pitchFamily="34" charset="-122"/>
                <a:sym typeface="+mn-ea"/>
              </a:rPr>
              <a:t> C 《</a:t>
            </a:r>
            <a:r>
              <a:rPr lang="zh-CN" sz="2400" noProof="1">
                <a:latin typeface="微软雅黑" panose="020B0503020204020204" pitchFamily="34" charset="-122"/>
                <a:ea typeface="微软雅黑" panose="020B0503020204020204" pitchFamily="34" charset="-122"/>
                <a:sym typeface="+mn-ea"/>
              </a:rPr>
              <a:t>清真集</a:t>
            </a:r>
            <a:r>
              <a:rPr lang="zh-CN" altLang="zh-CN" sz="2400" noProof="1">
                <a:latin typeface="微软雅黑" panose="020B0503020204020204" pitchFamily="34" charset="-122"/>
                <a:ea typeface="微软雅黑" panose="020B0503020204020204" pitchFamily="34" charset="-122"/>
                <a:sym typeface="+mn-ea"/>
              </a:rPr>
              <a:t>》 </a:t>
            </a:r>
            <a:r>
              <a:rPr lang="zh-CN" altLang="zh-CN" sz="2400" noProof="1">
                <a:latin typeface="微软雅黑" panose="020B0503020204020204" pitchFamily="34" charset="-122"/>
                <a:ea typeface="微软雅黑" panose="020B0503020204020204" pitchFamily="34" charset="-122"/>
              </a:rPr>
              <a:t> </a:t>
            </a:r>
            <a:r>
              <a:rPr lang="en-US" altLang="en-US" sz="2400" noProof="1">
                <a:latin typeface="微软雅黑" panose="020B0503020204020204" pitchFamily="34" charset="-122"/>
                <a:ea typeface="微软雅黑" panose="020B0503020204020204" pitchFamily="34" charset="-122"/>
                <a:sym typeface="+mn-ea"/>
              </a:rPr>
              <a:t>D	</a:t>
            </a:r>
            <a:r>
              <a:rPr lang="zh-CN" altLang="en-US" sz="2400" noProof="1">
                <a:latin typeface="微软雅黑" panose="020B0503020204020204" pitchFamily="34" charset="-122"/>
                <a:ea typeface="微软雅黑" panose="020B0503020204020204" pitchFamily="34" charset="-122"/>
                <a:sym typeface="+mn-ea"/>
              </a:rPr>
              <a:t>《阳春集》</a:t>
            </a:r>
          </a:p>
          <a:p>
            <a:pPr eaLnBrk="1" hangingPunct="1">
              <a:lnSpc>
                <a:spcPct val="150000"/>
              </a:lnSpc>
            </a:pPr>
            <a:r>
              <a:rPr lang="zh-CN" sz="2400" noProof="1">
                <a:solidFill>
                  <a:srgbClr val="C00000"/>
                </a:solidFill>
                <a:latin typeface="微软雅黑" panose="020B0503020204020204" pitchFamily="34" charset="-122"/>
                <a:ea typeface="微软雅黑" panose="020B0503020204020204" pitchFamily="34" charset="-122"/>
              </a:rPr>
              <a:t>解析：</a:t>
            </a:r>
            <a:r>
              <a:rPr lang="zh-CN" sz="2400" noProof="1">
                <a:latin typeface="微软雅黑" panose="020B0503020204020204" pitchFamily="34" charset="-122"/>
                <a:ea typeface="微软雅黑" panose="020B0503020204020204" pitchFamily="34" charset="-122"/>
              </a:rPr>
              <a:t>韦庄，</a:t>
            </a:r>
            <a:r>
              <a:rPr lang="zh-CN" sz="2400" noProof="1">
                <a:solidFill>
                  <a:srgbClr val="C00000"/>
                </a:solidFill>
                <a:latin typeface="微软雅黑" panose="020B0503020204020204" pitchFamily="34" charset="-122"/>
                <a:ea typeface="微软雅黑" panose="020B0503020204020204" pitchFamily="34" charset="-122"/>
                <a:sym typeface="+mn-ea"/>
              </a:rPr>
              <a:t>字端己</a:t>
            </a:r>
            <a:r>
              <a:rPr lang="zh-CN" sz="2400" noProof="1">
                <a:latin typeface="微软雅黑" panose="020B0503020204020204" pitchFamily="34" charset="-122"/>
                <a:ea typeface="微软雅黑" panose="020B0503020204020204" pitchFamily="34" charset="-122"/>
                <a:sym typeface="+mn-ea"/>
              </a:rPr>
              <a:t>，杜陵（今陕西长安市）人，有词集</a:t>
            </a:r>
            <a:r>
              <a:rPr lang="zh-CN" altLang="zh-CN" sz="2400" noProof="1">
                <a:solidFill>
                  <a:srgbClr val="C00000"/>
                </a:solidFill>
                <a:latin typeface="微软雅黑" panose="020B0503020204020204" pitchFamily="34" charset="-122"/>
                <a:ea typeface="微软雅黑" panose="020B0503020204020204" pitchFamily="34" charset="-122"/>
                <a:sym typeface="+mn-ea"/>
              </a:rPr>
              <a:t>《</a:t>
            </a:r>
            <a:r>
              <a:rPr lang="zh-CN" sz="2400" noProof="1">
                <a:solidFill>
                  <a:srgbClr val="C00000"/>
                </a:solidFill>
                <a:latin typeface="微软雅黑" panose="020B0503020204020204" pitchFamily="34" charset="-122"/>
                <a:ea typeface="微软雅黑" panose="020B0503020204020204" pitchFamily="34" charset="-122"/>
                <a:sym typeface="+mn-ea"/>
              </a:rPr>
              <a:t>浣花集</a:t>
            </a:r>
            <a:r>
              <a:rPr lang="zh-CN" altLang="zh-CN" sz="2400" noProof="1">
                <a:solidFill>
                  <a:srgbClr val="C00000"/>
                </a:solidFill>
                <a:latin typeface="微软雅黑" panose="020B0503020204020204" pitchFamily="34" charset="-122"/>
                <a:ea typeface="微软雅黑" panose="020B0503020204020204" pitchFamily="34" charset="-122"/>
                <a:sym typeface="+mn-ea"/>
              </a:rPr>
              <a:t>》</a:t>
            </a:r>
            <a:r>
              <a:rPr lang="zh-CN" sz="2400" noProof="1">
                <a:latin typeface="微软雅黑" panose="020B0503020204020204" pitchFamily="34" charset="-122"/>
                <a:ea typeface="微软雅黑" panose="020B0503020204020204" pitchFamily="34" charset="-122"/>
                <a:sym typeface="+mn-ea"/>
              </a:rPr>
              <a:t>，与</a:t>
            </a:r>
            <a:r>
              <a:rPr lang="zh-CN" sz="2400" noProof="1">
                <a:solidFill>
                  <a:srgbClr val="C00000"/>
                </a:solidFill>
                <a:latin typeface="微软雅黑" panose="020B0503020204020204" pitchFamily="34" charset="-122"/>
                <a:ea typeface="微软雅黑" panose="020B0503020204020204" pitchFamily="34" charset="-122"/>
                <a:sym typeface="+mn-ea"/>
              </a:rPr>
              <a:t>温庭筠</a:t>
            </a:r>
            <a:r>
              <a:rPr lang="zh-CN" sz="2400" noProof="1">
                <a:latin typeface="微软雅黑" panose="020B0503020204020204" pitchFamily="34" charset="-122"/>
                <a:ea typeface="微软雅黑" panose="020B0503020204020204" pitchFamily="34" charset="-122"/>
                <a:sym typeface="+mn-ea"/>
              </a:rPr>
              <a:t>并称“</a:t>
            </a:r>
            <a:r>
              <a:rPr lang="zh-CN" sz="2400" noProof="1">
                <a:solidFill>
                  <a:srgbClr val="C00000"/>
                </a:solidFill>
                <a:latin typeface="微软雅黑" panose="020B0503020204020204" pitchFamily="34" charset="-122"/>
                <a:ea typeface="微软雅黑" panose="020B0503020204020204" pitchFamily="34" charset="-122"/>
                <a:sym typeface="+mn-ea"/>
              </a:rPr>
              <a:t>温韦</a:t>
            </a:r>
            <a:r>
              <a:rPr lang="zh-CN" sz="2400" noProof="1">
                <a:latin typeface="微软雅黑" panose="020B0503020204020204" pitchFamily="34" charset="-122"/>
                <a:ea typeface="微软雅黑" panose="020B0503020204020204" pitchFamily="34" charset="-122"/>
                <a:sym typeface="+mn-ea"/>
              </a:rPr>
              <a:t>”。</a:t>
            </a:r>
            <a:endParaRPr lang="zh-CN" sz="2400" noProof="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6973" y="1299019"/>
            <a:ext cx="9264650" cy="2773362"/>
          </a:xfrm>
          <a:prstGeom prst="rect">
            <a:avLst/>
          </a:prstGeom>
        </p:spPr>
        <p:txBody>
          <a:bodyPr lIns="0" tIns="0" rIns="0" bIns="0">
            <a:spAutoFit/>
          </a:bodyPr>
          <a:lstStyle>
            <a:lvl1pPr marL="1270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r>
              <a:rPr lang="zh-CN" sz="2400" b="1" noProof="1">
                <a:latin typeface="微软雅黑" panose="020B0503020204020204" pitchFamily="34" charset="-122"/>
                <a:ea typeface="微软雅黑" panose="020B0503020204020204" pitchFamily="34" charset="-122"/>
                <a:sym typeface="+mn-ea"/>
              </a:rPr>
              <a:t>一、选择题。（每题</a:t>
            </a:r>
            <a:r>
              <a:rPr lang="zh-CN" altLang="zh-CN" sz="2400" b="1" noProof="1">
                <a:latin typeface="微软雅黑" panose="020B0503020204020204" pitchFamily="34" charset="-122"/>
                <a:ea typeface="微软雅黑" panose="020B0503020204020204" pitchFamily="34" charset="-122"/>
                <a:sym typeface="+mn-ea"/>
              </a:rPr>
              <a:t>1</a:t>
            </a:r>
            <a:r>
              <a:rPr lang="zh-CN" sz="2400" b="1" noProof="1">
                <a:latin typeface="微软雅黑" panose="020B0503020204020204" pitchFamily="34" charset="-122"/>
                <a:ea typeface="微软雅黑" panose="020B0503020204020204" pitchFamily="34" charset="-122"/>
                <a:sym typeface="+mn-ea"/>
              </a:rPr>
              <a:t>分）</a:t>
            </a:r>
            <a:endParaRPr lang="zh-CN" sz="2400" noProof="1">
              <a:latin typeface="微软雅黑" panose="020B0503020204020204" pitchFamily="34" charset="-122"/>
              <a:ea typeface="微软雅黑" panose="020B0503020204020204" pitchFamily="34" charset="-122"/>
            </a:endParaRPr>
          </a:p>
          <a:p>
            <a:pPr eaLnBrk="1" hangingPunct="1">
              <a:spcBef>
                <a:spcPts val="25"/>
              </a:spcBef>
            </a:pPr>
            <a:endParaRPr lang="zh-CN" sz="2400" noProof="1">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r>
              <a:rPr lang="zh-CN" altLang="zh-CN" sz="2400" noProof="1">
                <a:latin typeface="微软雅黑" panose="020B0503020204020204" pitchFamily="34" charset="-122"/>
                <a:ea typeface="微软雅黑" panose="020B0503020204020204" pitchFamily="34" charset="-122"/>
                <a:cs typeface="宋体" panose="02010600030101010101" pitchFamily="2" charset="-122"/>
                <a:sym typeface="+mn-ea"/>
              </a:rPr>
              <a:t>3.</a:t>
            </a:r>
            <a:r>
              <a:rPr lang="zh-CN" altLang="en-US" sz="2400" noProof="1">
                <a:latin typeface="微软雅黑" panose="020B0503020204020204" pitchFamily="34" charset="-122"/>
                <a:ea typeface="微软雅黑" panose="020B0503020204020204" pitchFamily="34" charset="-122"/>
                <a:cs typeface="宋体" panose="02010600030101010101" pitchFamily="2" charset="-122"/>
                <a:sym typeface="+mn-ea"/>
              </a:rPr>
              <a:t>孙光宪《更漏子（柳丝长）》运用了哪种写作手法（）</a:t>
            </a:r>
            <a:endParaRPr lang="zh-CN" altLang="en-US" sz="2400" noProof="1">
              <a:latin typeface="微软雅黑" panose="020B0503020204020204" pitchFamily="34" charset="-122"/>
              <a:ea typeface="微软雅黑" panose="020B0503020204020204" pitchFamily="34" charset="-122"/>
            </a:endParaRPr>
          </a:p>
          <a:p>
            <a:pPr eaLnBrk="1" hangingPunct="1"/>
            <a:endParaRPr lang="zh-CN" sz="2400" noProof="1">
              <a:latin typeface="微软雅黑" panose="020B0503020204020204" pitchFamily="34" charset="-122"/>
              <a:ea typeface="微软雅黑" panose="020B0503020204020204" pitchFamily="34" charset="-122"/>
            </a:endParaRPr>
          </a:p>
          <a:p>
            <a:pPr eaLnBrk="1" hangingPunct="1"/>
            <a:endParaRPr lang="zh-CN" sz="2400" noProof="1">
              <a:latin typeface="微软雅黑" panose="020B0503020204020204" pitchFamily="34" charset="-122"/>
              <a:ea typeface="微软雅黑" panose="020B0503020204020204" pitchFamily="34" charset="-122"/>
            </a:endParaRPr>
          </a:p>
          <a:p>
            <a:pPr eaLnBrk="1" hangingPunct="1">
              <a:lnSpc>
                <a:spcPct val="150000"/>
              </a:lnSpc>
            </a:pPr>
            <a:endParaRPr lang="zh-CN" sz="2400" noProof="1">
              <a:latin typeface="微软雅黑" panose="020B0503020204020204" pitchFamily="34" charset="-122"/>
              <a:ea typeface="微软雅黑" panose="020B0503020204020204" pitchFamily="34" charset="-122"/>
            </a:endParaRPr>
          </a:p>
          <a:p>
            <a:pPr eaLnBrk="1" hangingPunct="1"/>
            <a:r>
              <a:rPr lang="en-US" altLang="zh-CN" sz="2400" noProof="1">
                <a:latin typeface="微软雅黑" panose="020B0503020204020204" pitchFamily="34" charset="-122"/>
                <a:ea typeface="微软雅黑" panose="020B0503020204020204" pitchFamily="34" charset="-122"/>
                <a:sym typeface="+mn-ea"/>
              </a:rPr>
              <a:t>A.</a:t>
            </a:r>
            <a:r>
              <a:rPr lang="zh-CN" sz="2400" noProof="1">
                <a:latin typeface="微软雅黑" panose="020B0503020204020204" pitchFamily="34" charset="-122"/>
                <a:ea typeface="微软雅黑" panose="020B0503020204020204" pitchFamily="34" charset="-122"/>
                <a:sym typeface="+mn-ea"/>
              </a:rPr>
              <a:t>比喻</a:t>
            </a:r>
            <a:r>
              <a:rPr lang="zh-CN" sz="2400" noProof="1">
                <a:latin typeface="微软雅黑" panose="020B0503020204020204" pitchFamily="34" charset="-122"/>
                <a:ea typeface="微软雅黑" panose="020B0503020204020204" pitchFamily="34" charset="-122"/>
              </a:rPr>
              <a:t>  </a:t>
            </a:r>
            <a:r>
              <a:rPr lang="en-US" altLang="zh-CN" sz="2400" noProof="1">
                <a:latin typeface="微软雅黑" panose="020B0503020204020204" pitchFamily="34" charset="-122"/>
                <a:ea typeface="微软雅黑" panose="020B0503020204020204" pitchFamily="34" charset="-122"/>
                <a:sym typeface="+mn-ea"/>
              </a:rPr>
              <a:t>B.</a:t>
            </a:r>
            <a:r>
              <a:rPr lang="zh-CN" sz="2400" noProof="1">
                <a:latin typeface="微软雅黑" panose="020B0503020204020204" pitchFamily="34" charset="-122"/>
                <a:ea typeface="微软雅黑" panose="020B0503020204020204" pitchFamily="34" charset="-122"/>
                <a:sym typeface="+mn-ea"/>
              </a:rPr>
              <a:t>对比 </a:t>
            </a:r>
            <a:r>
              <a:rPr lang="en-US" altLang="zh-CN" sz="2400" noProof="1">
                <a:latin typeface="微软雅黑" panose="020B0503020204020204" pitchFamily="34" charset="-122"/>
                <a:ea typeface="微软雅黑" panose="020B0503020204020204" pitchFamily="34" charset="-122"/>
                <a:sym typeface="+mn-ea"/>
              </a:rPr>
              <a:t>C. </a:t>
            </a:r>
            <a:r>
              <a:rPr lang="zh-CN" sz="2400" noProof="1">
                <a:latin typeface="微软雅黑" panose="020B0503020204020204" pitchFamily="34" charset="-122"/>
                <a:ea typeface="微软雅黑" panose="020B0503020204020204" pitchFamily="34" charset="-122"/>
                <a:sym typeface="+mn-ea"/>
              </a:rPr>
              <a:t>拟人 </a:t>
            </a:r>
            <a:r>
              <a:rPr lang="en-US" altLang="zh-CN" sz="2400" noProof="1">
                <a:latin typeface="微软雅黑" panose="020B0503020204020204" pitchFamily="34" charset="-122"/>
                <a:ea typeface="微软雅黑" panose="020B0503020204020204" pitchFamily="34" charset="-122"/>
                <a:sym typeface="+mn-ea"/>
              </a:rPr>
              <a:t>D.</a:t>
            </a:r>
            <a:r>
              <a:rPr lang="zh-CN" sz="2400" noProof="1">
                <a:latin typeface="微软雅黑" panose="020B0503020204020204" pitchFamily="34" charset="-122"/>
                <a:ea typeface="微软雅黑" panose="020B0503020204020204" pitchFamily="34" charset="-122"/>
                <a:sym typeface="+mn-ea"/>
              </a:rPr>
              <a:t>通感</a:t>
            </a:r>
            <a:endParaRPr lang="zh-CN" sz="2400" noProof="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9677" y="1135243"/>
            <a:ext cx="9264650" cy="3778250"/>
          </a:xfrm>
          <a:prstGeom prst="rect">
            <a:avLst/>
          </a:prstGeom>
        </p:spPr>
        <p:txBody>
          <a:bodyPr lIns="0" tIns="0" rIns="0" bIns="0">
            <a:spAutoFit/>
          </a:bodyPr>
          <a:lstStyle>
            <a:lvl1pPr marL="1270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r>
              <a:rPr lang="zh-CN" sz="2400" b="1" noProof="1">
                <a:latin typeface="微软雅黑" panose="020B0503020204020204" pitchFamily="34" charset="-122"/>
                <a:ea typeface="微软雅黑" panose="020B0503020204020204" pitchFamily="34" charset="-122"/>
                <a:sym typeface="+mn-ea"/>
              </a:rPr>
              <a:t>一、选择题。（每题</a:t>
            </a:r>
            <a:r>
              <a:rPr lang="zh-CN" altLang="zh-CN" sz="2400" b="1" noProof="1">
                <a:latin typeface="微软雅黑" panose="020B0503020204020204" pitchFamily="34" charset="-122"/>
                <a:ea typeface="微软雅黑" panose="020B0503020204020204" pitchFamily="34" charset="-122"/>
                <a:sym typeface="+mn-ea"/>
              </a:rPr>
              <a:t>1</a:t>
            </a:r>
            <a:r>
              <a:rPr lang="zh-CN" sz="2400" b="1" noProof="1">
                <a:latin typeface="微软雅黑" panose="020B0503020204020204" pitchFamily="34" charset="-122"/>
                <a:ea typeface="微软雅黑" panose="020B0503020204020204" pitchFamily="34" charset="-122"/>
                <a:sym typeface="+mn-ea"/>
              </a:rPr>
              <a:t>分）</a:t>
            </a:r>
            <a:endParaRPr lang="zh-CN" sz="2400" noProof="1">
              <a:latin typeface="微软雅黑" panose="020B0503020204020204" pitchFamily="34" charset="-122"/>
              <a:ea typeface="微软雅黑" panose="020B0503020204020204" pitchFamily="34" charset="-122"/>
            </a:endParaRPr>
          </a:p>
          <a:p>
            <a:pPr eaLnBrk="1" hangingPunct="1">
              <a:spcBef>
                <a:spcPts val="25"/>
              </a:spcBef>
            </a:pPr>
            <a:endParaRPr lang="zh-CN" sz="2400" noProof="1">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r>
              <a:rPr lang="zh-CN" altLang="zh-CN" sz="2400" noProof="1">
                <a:latin typeface="微软雅黑" panose="020B0503020204020204" pitchFamily="34" charset="-122"/>
                <a:ea typeface="微软雅黑" panose="020B0503020204020204" pitchFamily="34" charset="-122"/>
                <a:cs typeface="宋体" panose="02010600030101010101" pitchFamily="2" charset="-122"/>
                <a:sym typeface="+mn-ea"/>
              </a:rPr>
              <a:t>3.</a:t>
            </a:r>
            <a:r>
              <a:rPr lang="zh-CN" altLang="en-US" sz="2400" noProof="1">
                <a:latin typeface="微软雅黑" panose="020B0503020204020204" pitchFamily="34" charset="-122"/>
                <a:ea typeface="微软雅黑" panose="020B0503020204020204" pitchFamily="34" charset="-122"/>
                <a:cs typeface="宋体" panose="02010600030101010101" pitchFamily="2" charset="-122"/>
                <a:sym typeface="+mn-ea"/>
              </a:rPr>
              <a:t>孙光宪《更漏子（柳丝长）》运用了哪种写作手法（</a:t>
            </a:r>
            <a:r>
              <a:rPr lang="en-US" altLang="zh-CN" sz="24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sym typeface="+mn-ea"/>
              </a:rPr>
              <a:t>B</a:t>
            </a:r>
            <a:r>
              <a:rPr lang="en-US" altLang="en-US" sz="2400" noProof="1">
                <a:latin typeface="微软雅黑" panose="020B0503020204020204" pitchFamily="34" charset="-122"/>
                <a:ea typeface="微软雅黑" panose="020B0503020204020204" pitchFamily="34" charset="-122"/>
                <a:cs typeface="宋体" panose="02010600030101010101" pitchFamily="2" charset="-122"/>
                <a:sym typeface="+mn-ea"/>
              </a:rPr>
              <a:t>）</a:t>
            </a:r>
            <a:endParaRPr lang="en-US" altLang="en-US" sz="2400" noProof="1">
              <a:latin typeface="微软雅黑" panose="020B0503020204020204" pitchFamily="34" charset="-122"/>
              <a:ea typeface="微软雅黑" panose="020B0503020204020204" pitchFamily="34" charset="-122"/>
            </a:endParaRPr>
          </a:p>
          <a:p>
            <a:pPr eaLnBrk="1" hangingPunct="1"/>
            <a:endParaRPr lang="en-US" sz="2400" noProof="1">
              <a:latin typeface="微软雅黑" panose="020B0503020204020204" pitchFamily="34" charset="-122"/>
              <a:ea typeface="微软雅黑" panose="020B0503020204020204" pitchFamily="34" charset="-122"/>
            </a:endParaRPr>
          </a:p>
          <a:p>
            <a:pPr eaLnBrk="1" hangingPunct="1"/>
            <a:endParaRPr lang="en-US" sz="2400" noProof="1">
              <a:latin typeface="微软雅黑" panose="020B0503020204020204" pitchFamily="34" charset="-122"/>
              <a:ea typeface="微软雅黑" panose="020B0503020204020204" pitchFamily="34" charset="-122"/>
            </a:endParaRPr>
          </a:p>
          <a:p>
            <a:pPr eaLnBrk="1" hangingPunct="1">
              <a:lnSpc>
                <a:spcPct val="150000"/>
              </a:lnSpc>
            </a:pPr>
            <a:endParaRPr lang="en-US" sz="2400" noProof="1">
              <a:latin typeface="微软雅黑" panose="020B0503020204020204" pitchFamily="34" charset="-122"/>
              <a:ea typeface="微软雅黑" panose="020B0503020204020204" pitchFamily="34" charset="-122"/>
            </a:endParaRPr>
          </a:p>
          <a:p>
            <a:pPr eaLnBrk="1" hangingPunct="1"/>
            <a:r>
              <a:rPr lang="en-US" altLang="zh-CN" sz="2400" noProof="1">
                <a:latin typeface="微软雅黑" panose="020B0503020204020204" pitchFamily="34" charset="-122"/>
                <a:ea typeface="微软雅黑" panose="020B0503020204020204" pitchFamily="34" charset="-122"/>
                <a:sym typeface="+mn-ea"/>
              </a:rPr>
              <a:t>A.</a:t>
            </a:r>
            <a:r>
              <a:rPr lang="zh-CN" sz="2400" noProof="1">
                <a:latin typeface="微软雅黑" panose="020B0503020204020204" pitchFamily="34" charset="-122"/>
                <a:ea typeface="微软雅黑" panose="020B0503020204020204" pitchFamily="34" charset="-122"/>
                <a:sym typeface="+mn-ea"/>
              </a:rPr>
              <a:t>比喻</a:t>
            </a:r>
            <a:r>
              <a:rPr lang="zh-CN" sz="2400" noProof="1">
                <a:latin typeface="微软雅黑" panose="020B0503020204020204" pitchFamily="34" charset="-122"/>
                <a:ea typeface="微软雅黑" panose="020B0503020204020204" pitchFamily="34" charset="-122"/>
              </a:rPr>
              <a:t>  </a:t>
            </a:r>
            <a:r>
              <a:rPr lang="en-US" altLang="zh-CN" sz="2400" noProof="1">
                <a:latin typeface="微软雅黑" panose="020B0503020204020204" pitchFamily="34" charset="-122"/>
                <a:ea typeface="微软雅黑" panose="020B0503020204020204" pitchFamily="34" charset="-122"/>
                <a:sym typeface="+mn-ea"/>
              </a:rPr>
              <a:t>B.</a:t>
            </a:r>
            <a:r>
              <a:rPr lang="zh-CN" sz="2400" noProof="1">
                <a:latin typeface="微软雅黑" panose="020B0503020204020204" pitchFamily="34" charset="-122"/>
                <a:ea typeface="微软雅黑" panose="020B0503020204020204" pitchFamily="34" charset="-122"/>
                <a:sym typeface="+mn-ea"/>
              </a:rPr>
              <a:t>对比 </a:t>
            </a:r>
            <a:r>
              <a:rPr lang="en-US" altLang="zh-CN" sz="2400" noProof="1">
                <a:latin typeface="微软雅黑" panose="020B0503020204020204" pitchFamily="34" charset="-122"/>
                <a:ea typeface="微软雅黑" panose="020B0503020204020204" pitchFamily="34" charset="-122"/>
                <a:sym typeface="+mn-ea"/>
              </a:rPr>
              <a:t>C. </a:t>
            </a:r>
            <a:r>
              <a:rPr lang="zh-CN" sz="2400" noProof="1">
                <a:latin typeface="微软雅黑" panose="020B0503020204020204" pitchFamily="34" charset="-122"/>
                <a:ea typeface="微软雅黑" panose="020B0503020204020204" pitchFamily="34" charset="-122"/>
                <a:sym typeface="+mn-ea"/>
              </a:rPr>
              <a:t>拟人 </a:t>
            </a:r>
            <a:r>
              <a:rPr lang="en-US" altLang="zh-CN" sz="2400" noProof="1">
                <a:latin typeface="微软雅黑" panose="020B0503020204020204" pitchFamily="34" charset="-122"/>
                <a:ea typeface="微软雅黑" panose="020B0503020204020204" pitchFamily="34" charset="-122"/>
                <a:sym typeface="+mn-ea"/>
              </a:rPr>
              <a:t>D.</a:t>
            </a:r>
            <a:r>
              <a:rPr lang="zh-CN" sz="2400" noProof="1">
                <a:latin typeface="微软雅黑" panose="020B0503020204020204" pitchFamily="34" charset="-122"/>
                <a:ea typeface="微软雅黑" panose="020B0503020204020204" pitchFamily="34" charset="-122"/>
                <a:sym typeface="+mn-ea"/>
              </a:rPr>
              <a:t>通感</a:t>
            </a:r>
          </a:p>
          <a:p>
            <a:pPr eaLnBrk="1" hangingPunct="1">
              <a:lnSpc>
                <a:spcPct val="150000"/>
              </a:lnSpc>
            </a:pPr>
            <a:r>
              <a:rPr lang="zh-CN" sz="2400" noProof="1">
                <a:solidFill>
                  <a:srgbClr val="C00000"/>
                </a:solidFill>
                <a:latin typeface="微软雅黑" panose="020B0503020204020204" pitchFamily="34" charset="-122"/>
                <a:ea typeface="微软雅黑" panose="020B0503020204020204" pitchFamily="34" charset="-122"/>
              </a:rPr>
              <a:t>解析：</a:t>
            </a:r>
            <a:r>
              <a:rPr lang="zh-CN" sz="2000" noProof="1">
                <a:latin typeface="微软雅黑" panose="020B0503020204020204" pitchFamily="34" charset="-122"/>
                <a:ea typeface="微软雅黑" panose="020B0503020204020204" pitchFamily="34" charset="-122"/>
              </a:rPr>
              <a:t>柳丝长，桃叶小。深院断无人到。红日淡，绿烟晴。流莺三两声。</a:t>
            </a:r>
          </a:p>
          <a:p>
            <a:pPr algn="ctr" eaLnBrk="1" hangingPunct="1">
              <a:lnSpc>
                <a:spcPct val="150000"/>
              </a:lnSpc>
            </a:pPr>
            <a:r>
              <a:rPr lang="zh-CN" sz="2000" noProof="1">
                <a:latin typeface="微软雅黑" panose="020B0503020204020204" pitchFamily="34" charset="-122"/>
                <a:ea typeface="微软雅黑" panose="020B0503020204020204" pitchFamily="34" charset="-122"/>
              </a:rPr>
              <a:t>雪香浓，檀晕少。枕上卧枝花好。春思重，晓妆迟。寻思残梦时。</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7259" y="969789"/>
            <a:ext cx="9264650" cy="2746375"/>
          </a:xfrm>
          <a:prstGeom prst="rect">
            <a:avLst/>
          </a:prstGeom>
        </p:spPr>
        <p:txBody>
          <a:bodyPr lIns="0" tIns="0" rIns="0" bIns="0">
            <a:spAutoFit/>
          </a:bodyPr>
          <a:lstStyle>
            <a:lvl1pPr marL="1270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lnSpc>
                <a:spcPct val="150000"/>
              </a:lnSpc>
            </a:pPr>
            <a:r>
              <a:rPr lang="zh-CN" sz="2400" b="1" noProof="1">
                <a:latin typeface="微软雅黑" panose="020B0503020204020204" pitchFamily="34" charset="-122"/>
                <a:ea typeface="微软雅黑" panose="020B0503020204020204" pitchFamily="34" charset="-122"/>
                <a:sym typeface="+mn-ea"/>
              </a:rPr>
              <a:t>一、选择题。（每题</a:t>
            </a:r>
            <a:r>
              <a:rPr lang="zh-CN" altLang="zh-CN" sz="2400" b="1" noProof="1">
                <a:latin typeface="微软雅黑" panose="020B0503020204020204" pitchFamily="34" charset="-122"/>
                <a:ea typeface="微软雅黑" panose="020B0503020204020204" pitchFamily="34" charset="-122"/>
                <a:sym typeface="+mn-ea"/>
              </a:rPr>
              <a:t>1</a:t>
            </a:r>
            <a:r>
              <a:rPr lang="zh-CN" sz="2400" b="1" noProof="1">
                <a:latin typeface="微软雅黑" panose="020B0503020204020204" pitchFamily="34" charset="-122"/>
                <a:ea typeface="微软雅黑" panose="020B0503020204020204" pitchFamily="34" charset="-122"/>
                <a:sym typeface="+mn-ea"/>
              </a:rPr>
              <a:t>分）</a:t>
            </a:r>
            <a:endParaRPr lang="zh-CN" sz="2400" noProof="1">
              <a:latin typeface="微软雅黑" panose="020B0503020204020204" pitchFamily="34" charset="-122"/>
              <a:ea typeface="微软雅黑" panose="020B0503020204020204" pitchFamily="34" charset="-122"/>
            </a:endParaRPr>
          </a:p>
          <a:p>
            <a:pPr eaLnBrk="1" hangingPunct="1">
              <a:lnSpc>
                <a:spcPct val="150000"/>
              </a:lnSpc>
              <a:spcBef>
                <a:spcPts val="25"/>
              </a:spcBef>
            </a:pPr>
            <a:r>
              <a:rPr lang="zh-CN" altLang="zh-CN" sz="2400" noProof="1">
                <a:latin typeface="微软雅黑" panose="020B0503020204020204" pitchFamily="34" charset="-122"/>
                <a:ea typeface="微软雅黑" panose="020B0503020204020204" pitchFamily="34" charset="-122"/>
                <a:sym typeface="+mn-ea"/>
              </a:rPr>
              <a:t>4. 《</a:t>
            </a:r>
            <a:r>
              <a:rPr lang="zh-CN" sz="2400" noProof="1">
                <a:latin typeface="微软雅黑" panose="020B0503020204020204" pitchFamily="34" charset="-122"/>
                <a:ea typeface="微软雅黑" panose="020B0503020204020204" pitchFamily="34" charset="-122"/>
                <a:sym typeface="+mn-ea"/>
              </a:rPr>
              <a:t>采桑子（轻舟短棹西湖好）</a:t>
            </a:r>
            <a:r>
              <a:rPr lang="zh-CN" altLang="zh-CN" sz="2400" noProof="1">
                <a:latin typeface="微软雅黑" panose="020B0503020204020204" pitchFamily="34" charset="-122"/>
                <a:ea typeface="微软雅黑" panose="020B0503020204020204" pitchFamily="34" charset="-122"/>
                <a:sym typeface="+mn-ea"/>
              </a:rPr>
              <a:t>》</a:t>
            </a:r>
            <a:r>
              <a:rPr lang="zh-CN" sz="2400" noProof="1">
                <a:latin typeface="微软雅黑" panose="020B0503020204020204" pitchFamily="34" charset="-122"/>
                <a:ea typeface="微软雅黑" panose="020B0503020204020204" pitchFamily="34" charset="-122"/>
                <a:sym typeface="+mn-ea"/>
              </a:rPr>
              <a:t>中所指的西湖在（	）</a:t>
            </a:r>
            <a:endParaRPr lang="zh-CN" sz="2400" noProof="1">
              <a:latin typeface="微软雅黑" panose="020B0503020204020204" pitchFamily="34" charset="-122"/>
              <a:ea typeface="微软雅黑" panose="020B0503020204020204" pitchFamily="34" charset="-122"/>
            </a:endParaRPr>
          </a:p>
          <a:p>
            <a:pPr eaLnBrk="1" hangingPunct="1">
              <a:lnSpc>
                <a:spcPct val="150000"/>
              </a:lnSpc>
            </a:pPr>
            <a:endParaRPr lang="zh-CN" sz="2400" noProof="1">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pPr>
            <a:r>
              <a:rPr lang="en-US" altLang="zh-CN" sz="2400" noProof="1">
                <a:latin typeface="微软雅黑" panose="020B0503020204020204" pitchFamily="34" charset="-122"/>
                <a:ea typeface="微软雅黑" panose="020B0503020204020204" pitchFamily="34" charset="-122"/>
                <a:sym typeface="+mn-ea"/>
              </a:rPr>
              <a:t>A.</a:t>
            </a:r>
            <a:r>
              <a:rPr lang="zh-CN" sz="2400" noProof="1" smtClean="0">
                <a:latin typeface="微软雅黑" panose="020B0503020204020204" pitchFamily="34" charset="-122"/>
                <a:ea typeface="微软雅黑" panose="020B0503020204020204" pitchFamily="34" charset="-122"/>
                <a:sym typeface="+mn-ea"/>
              </a:rPr>
              <a:t>杭州</a:t>
            </a:r>
            <a:r>
              <a:rPr lang="en-US" altLang="zh-CN" sz="2400" noProof="1" smtClean="0">
                <a:latin typeface="微软雅黑" panose="020B0503020204020204" pitchFamily="34" charset="-122"/>
                <a:ea typeface="微软雅黑" panose="020B0503020204020204" pitchFamily="34" charset="-122"/>
                <a:sym typeface="+mn-ea"/>
              </a:rPr>
              <a:t> </a:t>
            </a:r>
            <a:r>
              <a:rPr lang="zh-CN" sz="2400" noProof="1">
                <a:latin typeface="微软雅黑" panose="020B0503020204020204" pitchFamily="34" charset="-122"/>
                <a:ea typeface="微软雅黑" panose="020B0503020204020204" pitchFamily="34" charset="-122"/>
                <a:sym typeface="+mn-ea"/>
              </a:rPr>
              <a:t>	</a:t>
            </a:r>
            <a:r>
              <a:rPr lang="en-US" altLang="zh-CN" sz="2400" noProof="1">
                <a:latin typeface="微软雅黑" panose="020B0503020204020204" pitchFamily="34" charset="-122"/>
                <a:ea typeface="微软雅黑" panose="020B0503020204020204" pitchFamily="34" charset="-122"/>
                <a:sym typeface="+mn-ea"/>
              </a:rPr>
              <a:t>B.</a:t>
            </a:r>
            <a:r>
              <a:rPr lang="zh-CN" sz="2400" noProof="1">
                <a:latin typeface="微软雅黑" panose="020B0503020204020204" pitchFamily="34" charset="-122"/>
                <a:ea typeface="微软雅黑" panose="020B0503020204020204" pitchFamily="34" charset="-122"/>
                <a:sym typeface="+mn-ea"/>
              </a:rPr>
              <a:t>苏州	</a:t>
            </a:r>
            <a:r>
              <a:rPr lang="en-US" altLang="zh-CN" sz="2400" noProof="1" smtClean="0">
                <a:latin typeface="微软雅黑" panose="020B0503020204020204" pitchFamily="34" charset="-122"/>
                <a:ea typeface="微软雅黑" panose="020B0503020204020204" pitchFamily="34" charset="-122"/>
                <a:sym typeface="+mn-ea"/>
              </a:rPr>
              <a:t>      C</a:t>
            </a:r>
            <a:r>
              <a:rPr lang="en-US" altLang="zh-CN" sz="2400" noProof="1">
                <a:latin typeface="微软雅黑" panose="020B0503020204020204" pitchFamily="34" charset="-122"/>
                <a:ea typeface="微软雅黑" panose="020B0503020204020204" pitchFamily="34" charset="-122"/>
                <a:sym typeface="+mn-ea"/>
              </a:rPr>
              <a:t>. </a:t>
            </a:r>
            <a:r>
              <a:rPr lang="zh-CN" sz="2400" noProof="1">
                <a:latin typeface="微软雅黑" panose="020B0503020204020204" pitchFamily="34" charset="-122"/>
                <a:ea typeface="微软雅黑" panose="020B0503020204020204" pitchFamily="34" charset="-122"/>
                <a:sym typeface="+mn-ea"/>
              </a:rPr>
              <a:t>绍兴	</a:t>
            </a:r>
            <a:r>
              <a:rPr lang="en-US" altLang="zh-CN" sz="2400" noProof="1" smtClean="0">
                <a:latin typeface="微软雅黑" panose="020B0503020204020204" pitchFamily="34" charset="-122"/>
                <a:ea typeface="微软雅黑" panose="020B0503020204020204" pitchFamily="34" charset="-122"/>
                <a:sym typeface="+mn-ea"/>
              </a:rPr>
              <a:t>   D</a:t>
            </a:r>
            <a:r>
              <a:rPr lang="en-US" altLang="zh-CN" sz="2400" noProof="1">
                <a:latin typeface="微软雅黑" panose="020B0503020204020204" pitchFamily="34" charset="-122"/>
                <a:ea typeface="微软雅黑" panose="020B0503020204020204" pitchFamily="34" charset="-122"/>
                <a:sym typeface="+mn-ea"/>
              </a:rPr>
              <a:t>.</a:t>
            </a:r>
            <a:r>
              <a:rPr lang="zh-CN" sz="2400" noProof="1">
                <a:latin typeface="微软雅黑" panose="020B0503020204020204" pitchFamily="34" charset="-122"/>
                <a:ea typeface="微软雅黑" panose="020B0503020204020204" pitchFamily="34" charset="-122"/>
                <a:sym typeface="+mn-ea"/>
              </a:rPr>
              <a:t>颍州</a:t>
            </a:r>
          </a:p>
          <a:p>
            <a:pPr eaLnBrk="1" hangingPunct="1">
              <a:lnSpc>
                <a:spcPct val="150000"/>
              </a:lnSpc>
            </a:pPr>
            <a:endParaRPr lang="zh-CN" altLang="zh-CN" sz="2400" noProof="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74555" y="1147853"/>
            <a:ext cx="9264650" cy="2752725"/>
          </a:xfrm>
          <a:prstGeom prst="rect">
            <a:avLst/>
          </a:prstGeom>
        </p:spPr>
        <p:txBody>
          <a:bodyPr lIns="0" tIns="0" rIns="0" bIns="0">
            <a:spAutoFit/>
          </a:bodyPr>
          <a:lstStyle>
            <a:lvl1pPr marL="1270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lnSpc>
                <a:spcPct val="150000"/>
              </a:lnSpc>
            </a:pPr>
            <a:r>
              <a:rPr lang="zh-CN" sz="2400" b="1" noProof="1">
                <a:latin typeface="微软雅黑" panose="020B0503020204020204" pitchFamily="34" charset="-122"/>
                <a:ea typeface="微软雅黑" panose="020B0503020204020204" pitchFamily="34" charset="-122"/>
                <a:sym typeface="+mn-ea"/>
              </a:rPr>
              <a:t>一、选择题。（每题</a:t>
            </a:r>
            <a:r>
              <a:rPr lang="zh-CN" altLang="zh-CN" sz="2400" b="1" noProof="1">
                <a:latin typeface="微软雅黑" panose="020B0503020204020204" pitchFamily="34" charset="-122"/>
                <a:ea typeface="微软雅黑" panose="020B0503020204020204" pitchFamily="34" charset="-122"/>
                <a:sym typeface="+mn-ea"/>
              </a:rPr>
              <a:t>1</a:t>
            </a:r>
            <a:r>
              <a:rPr lang="zh-CN" sz="2400" b="1" noProof="1">
                <a:latin typeface="微软雅黑" panose="020B0503020204020204" pitchFamily="34" charset="-122"/>
                <a:ea typeface="微软雅黑" panose="020B0503020204020204" pitchFamily="34" charset="-122"/>
                <a:sym typeface="+mn-ea"/>
              </a:rPr>
              <a:t>分）</a:t>
            </a:r>
            <a:endParaRPr lang="zh-CN" sz="2400" noProof="1">
              <a:latin typeface="微软雅黑" panose="020B0503020204020204" pitchFamily="34" charset="-122"/>
              <a:ea typeface="微软雅黑" panose="020B0503020204020204" pitchFamily="34" charset="-122"/>
            </a:endParaRPr>
          </a:p>
          <a:p>
            <a:pPr eaLnBrk="1" hangingPunct="1">
              <a:lnSpc>
                <a:spcPct val="150000"/>
              </a:lnSpc>
              <a:spcBef>
                <a:spcPts val="25"/>
              </a:spcBef>
            </a:pPr>
            <a:r>
              <a:rPr lang="zh-CN" altLang="zh-CN" sz="2400" noProof="1">
                <a:latin typeface="微软雅黑" panose="020B0503020204020204" pitchFamily="34" charset="-122"/>
                <a:ea typeface="微软雅黑" panose="020B0503020204020204" pitchFamily="34" charset="-122"/>
                <a:sym typeface="+mn-ea"/>
              </a:rPr>
              <a:t>4. </a:t>
            </a:r>
            <a:r>
              <a:rPr lang="zh-CN" sz="2400" noProof="1">
                <a:latin typeface="微软雅黑" panose="020B0503020204020204" pitchFamily="34" charset="-122"/>
                <a:ea typeface="微软雅黑" panose="020B0503020204020204" pitchFamily="34" charset="-122"/>
                <a:sym typeface="+mn-ea"/>
              </a:rPr>
              <a:t>刘禹锡的</a:t>
            </a:r>
            <a:r>
              <a:rPr lang="zh-CN" altLang="zh-CN" sz="2400" noProof="1">
                <a:latin typeface="微软雅黑" panose="020B0503020204020204" pitchFamily="34" charset="-122"/>
                <a:ea typeface="微软雅黑" panose="020B0503020204020204" pitchFamily="34" charset="-122"/>
                <a:sym typeface="+mn-ea"/>
              </a:rPr>
              <a:t>《</a:t>
            </a:r>
            <a:r>
              <a:rPr lang="zh-CN" sz="2400" noProof="1">
                <a:latin typeface="微软雅黑" panose="020B0503020204020204" pitchFamily="34" charset="-122"/>
                <a:ea typeface="微软雅黑" panose="020B0503020204020204" pitchFamily="34" charset="-122"/>
                <a:sym typeface="+mn-ea"/>
              </a:rPr>
              <a:t>忆江南</a:t>
            </a:r>
            <a:r>
              <a:rPr lang="zh-CN" altLang="zh-CN" sz="2400" noProof="1">
                <a:latin typeface="微软雅黑" panose="020B0503020204020204" pitchFamily="34" charset="-122"/>
                <a:ea typeface="微软雅黑" panose="020B0503020204020204" pitchFamily="34" charset="-122"/>
                <a:sym typeface="+mn-ea"/>
              </a:rPr>
              <a:t>》</a:t>
            </a:r>
            <a:r>
              <a:rPr lang="zh-CN" sz="2400" noProof="1">
                <a:latin typeface="微软雅黑" panose="020B0503020204020204" pitchFamily="34" charset="-122"/>
                <a:ea typeface="微软雅黑" panose="020B0503020204020204" pitchFamily="34" charset="-122"/>
                <a:sym typeface="+mn-ea"/>
              </a:rPr>
              <a:t>所描写的是那座城市。（）</a:t>
            </a:r>
          </a:p>
          <a:p>
            <a:pPr eaLnBrk="1" hangingPunct="1">
              <a:lnSpc>
                <a:spcPct val="150000"/>
              </a:lnSpc>
              <a:spcBef>
                <a:spcPts val="25"/>
              </a:spcBef>
            </a:pPr>
            <a:endParaRPr lang="zh-CN" altLang="zh-CN" sz="2400" noProof="1">
              <a:latin typeface="微软雅黑" panose="020B0503020204020204" pitchFamily="34" charset="-122"/>
              <a:ea typeface="微软雅黑" panose="020B0503020204020204" pitchFamily="34" charset="-122"/>
              <a:sym typeface="+mn-ea"/>
            </a:endParaRPr>
          </a:p>
          <a:p>
            <a:pPr eaLnBrk="1" hangingPunct="1">
              <a:lnSpc>
                <a:spcPct val="150000"/>
              </a:lnSpc>
              <a:spcBef>
                <a:spcPts val="25"/>
              </a:spcBef>
            </a:pPr>
            <a:r>
              <a:rPr lang="en-US" altLang="zh-CN" sz="2400" noProof="1">
                <a:latin typeface="微软雅黑" panose="020B0503020204020204" pitchFamily="34" charset="-122"/>
                <a:ea typeface="微软雅黑" panose="020B0503020204020204" pitchFamily="34" charset="-122"/>
                <a:sym typeface="+mn-ea"/>
              </a:rPr>
              <a:t>A.</a:t>
            </a:r>
            <a:r>
              <a:rPr lang="zh-CN" altLang="en-US" sz="2400" noProof="1">
                <a:latin typeface="微软雅黑" panose="020B0503020204020204" pitchFamily="34" charset="-122"/>
                <a:ea typeface="微软雅黑" panose="020B0503020204020204" pitchFamily="34" charset="-122"/>
                <a:sym typeface="+mn-ea"/>
              </a:rPr>
              <a:t>苏州   </a:t>
            </a:r>
            <a:r>
              <a:rPr lang="en-US" altLang="zh-CN" sz="2400" noProof="1">
                <a:latin typeface="微软雅黑" panose="020B0503020204020204" pitchFamily="34" charset="-122"/>
                <a:ea typeface="微软雅黑" panose="020B0503020204020204" pitchFamily="34" charset="-122"/>
                <a:sym typeface="+mn-ea"/>
              </a:rPr>
              <a:t>B.</a:t>
            </a:r>
            <a:r>
              <a:rPr lang="zh-CN" altLang="en-US" sz="2400" noProof="1">
                <a:latin typeface="微软雅黑" panose="020B0503020204020204" pitchFamily="34" charset="-122"/>
                <a:ea typeface="微软雅黑" panose="020B0503020204020204" pitchFamily="34" charset="-122"/>
                <a:sym typeface="+mn-ea"/>
              </a:rPr>
              <a:t>杭州  </a:t>
            </a:r>
            <a:r>
              <a:rPr lang="en-US" altLang="zh-CN" sz="2400" noProof="1">
                <a:latin typeface="微软雅黑" panose="020B0503020204020204" pitchFamily="34" charset="-122"/>
                <a:ea typeface="微软雅黑" panose="020B0503020204020204" pitchFamily="34" charset="-122"/>
                <a:sym typeface="+mn-ea"/>
              </a:rPr>
              <a:t>C.</a:t>
            </a:r>
            <a:r>
              <a:rPr lang="zh-CN" altLang="en-US" sz="2400" noProof="1">
                <a:latin typeface="微软雅黑" panose="020B0503020204020204" pitchFamily="34" charset="-122"/>
                <a:ea typeface="微软雅黑" panose="020B0503020204020204" pitchFamily="34" charset="-122"/>
                <a:sym typeface="+mn-ea"/>
              </a:rPr>
              <a:t>洛阳  </a:t>
            </a:r>
            <a:r>
              <a:rPr lang="en-US" altLang="zh-CN" sz="2400" noProof="1">
                <a:latin typeface="微软雅黑" panose="020B0503020204020204" pitchFamily="34" charset="-122"/>
                <a:ea typeface="微软雅黑" panose="020B0503020204020204" pitchFamily="34" charset="-122"/>
                <a:sym typeface="+mn-ea"/>
              </a:rPr>
              <a:t>D.</a:t>
            </a:r>
            <a:r>
              <a:rPr lang="zh-CN" altLang="en-US" sz="2400" noProof="1">
                <a:latin typeface="微软雅黑" panose="020B0503020204020204" pitchFamily="34" charset="-122"/>
                <a:ea typeface="微软雅黑" panose="020B0503020204020204" pitchFamily="34" charset="-122"/>
                <a:sym typeface="+mn-ea"/>
              </a:rPr>
              <a:t>南京</a:t>
            </a:r>
          </a:p>
          <a:p>
            <a:pPr eaLnBrk="1" hangingPunct="1">
              <a:lnSpc>
                <a:spcPct val="150000"/>
              </a:lnSpc>
            </a:pPr>
            <a:endParaRPr lang="zh-CN" altLang="zh-CN" sz="2400" noProof="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6394" y="1182990"/>
            <a:ext cx="10818670" cy="3357329"/>
          </a:xfrm>
          <a:prstGeom prst="rect">
            <a:avLst/>
          </a:prstGeom>
        </p:spPr>
        <p:txBody>
          <a:bodyPr wrap="square" lIns="0" tIns="0" rIns="0" bIns="0">
            <a:spAutoFit/>
          </a:bodyPr>
          <a:lstStyle/>
          <a:p>
            <a:pPr marL="12700" fontAlgn="auto"/>
            <a:r>
              <a:rPr lang="zh-CN" altLang="en-US" sz="24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四</a:t>
            </a:r>
            <a:r>
              <a:rPr sz="24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倚声</a:t>
            </a:r>
          </a:p>
          <a:p>
            <a:pPr marL="41275" fontAlgn="auto">
              <a:lnSpc>
                <a:spcPct val="150000"/>
              </a:lnSpc>
              <a:spcBef>
                <a:spcPts val="5"/>
              </a:spcBef>
            </a:pPr>
            <a:r>
              <a:rPr sz="2000" noProof="1">
                <a:latin typeface="微软雅黑" panose="020B0503020204020204" pitchFamily="34" charset="-122"/>
                <a:ea typeface="微软雅黑" panose="020B0503020204020204" pitchFamily="34" charset="-122"/>
                <a:cs typeface="微软雅黑" panose="020B0503020204020204" pitchFamily="34" charset="-122"/>
              </a:rPr>
              <a:t>1、出现时间：大概</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中唐</a:t>
            </a:r>
            <a:r>
              <a:rPr sz="2000" noProof="1">
                <a:latin typeface="微软雅黑" panose="020B0503020204020204" pitchFamily="34" charset="-122"/>
                <a:ea typeface="微软雅黑" panose="020B0503020204020204" pitchFamily="34" charset="-122"/>
                <a:cs typeface="微软雅黑" panose="020B0503020204020204" pitchFamily="34" charset="-122"/>
              </a:rPr>
              <a:t>时期就已经出现</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a:t>
            </a:r>
            <a:endParaRPr sz="2000" noProof="1">
              <a:latin typeface="微软雅黑" panose="020B0503020204020204" pitchFamily="34" charset="-122"/>
              <a:ea typeface="微软雅黑" panose="020B0503020204020204" pitchFamily="34" charset="-122"/>
              <a:cs typeface="Times New Roman" panose="02020603050405020304"/>
            </a:endParaRPr>
          </a:p>
          <a:p>
            <a:pPr marL="41275" fontAlgn="auto">
              <a:lnSpc>
                <a:spcPct val="150000"/>
              </a:lnSpc>
            </a:pPr>
            <a:r>
              <a:rPr sz="2000" noProof="1">
                <a:latin typeface="微软雅黑" panose="020B0503020204020204" pitchFamily="34" charset="-122"/>
                <a:ea typeface="微软雅黑" panose="020B0503020204020204" pitchFamily="34" charset="-122"/>
                <a:cs typeface="微软雅黑" panose="020B0503020204020204" pitchFamily="34" charset="-122"/>
              </a:rPr>
              <a:t>2、含义：</a:t>
            </a:r>
            <a:r>
              <a:rPr lang="zh-CN" sz="2000" noProof="1">
                <a:latin typeface="微软雅黑" panose="020B0503020204020204" pitchFamily="34" charset="-122"/>
                <a:ea typeface="微软雅黑" panose="020B0503020204020204" pitchFamily="34" charset="-122"/>
                <a:cs typeface="微软雅黑" panose="020B0503020204020204" pitchFamily="34" charset="-122"/>
              </a:rPr>
              <a:t>根据词牌的音乐特性和格律来填词，重点强调音乐的本体地位</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a:t>
            </a:r>
            <a:endParaRPr lang="en-US" sz="2000" noProof="1">
              <a:latin typeface="微软雅黑" panose="020B0503020204020204" pitchFamily="34" charset="-122"/>
              <a:ea typeface="微软雅黑" panose="020B0503020204020204" pitchFamily="34" charset="-122"/>
              <a:cs typeface="Times New Roman" panose="02020603050405020304"/>
            </a:endParaRPr>
          </a:p>
          <a:p>
            <a:pPr marL="41275" fontAlgn="auto">
              <a:lnSpc>
                <a:spcPct val="150000"/>
              </a:lnSpc>
            </a:pPr>
            <a:r>
              <a:rPr lang="en-US" sz="2000" noProof="1" smtClean="0">
                <a:latin typeface="微软雅黑" panose="020B0503020204020204" pitchFamily="34" charset="-122"/>
                <a:ea typeface="微软雅黑" panose="020B0503020204020204" pitchFamily="34" charset="-122"/>
                <a:cs typeface="Times New Roman" panose="02020603050405020304"/>
              </a:rPr>
              <a:t>3</a:t>
            </a:r>
            <a:r>
              <a:rPr lang="zh-CN" altLang="en-US" sz="2000" noProof="1" smtClean="0">
                <a:latin typeface="微软雅黑" panose="020B0503020204020204" pitchFamily="34" charset="-122"/>
                <a:ea typeface="微软雅黑" panose="020B0503020204020204" pitchFamily="34" charset="-122"/>
                <a:cs typeface="Times New Roman" panose="02020603050405020304"/>
              </a:rPr>
              <a:t>、代表作品：</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近人</a:t>
            </a: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龙榆生</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《词体之演进》</a:t>
            </a:r>
            <a:r>
              <a:rPr sz="2000" spc="-15" noProof="1">
                <a:latin typeface="微软雅黑" panose="020B0503020204020204" pitchFamily="34" charset="-122"/>
                <a:ea typeface="微软雅黑" panose="020B0503020204020204" pitchFamily="34" charset="-122"/>
                <a:cs typeface="微软雅黑" panose="020B0503020204020204" pitchFamily="34" charset="-122"/>
              </a:rPr>
              <a:t>把</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隋炀</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帝</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的《</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纪</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辽东</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二首</a:t>
            </a:r>
            <a:r>
              <a:rPr sz="2000" spc="-15" noProof="1">
                <a:latin typeface="微软雅黑" panose="020B0503020204020204" pitchFamily="34" charset="-122"/>
                <a:ea typeface="微软雅黑" panose="020B0503020204020204" pitchFamily="34" charset="-122"/>
                <a:cs typeface="微软雅黑" panose="020B0503020204020204" pitchFamily="34" charset="-122"/>
              </a:rPr>
              <a:t>作</a:t>
            </a:r>
            <a:r>
              <a:rPr sz="2000" noProof="1">
                <a:latin typeface="微软雅黑" panose="020B0503020204020204" pitchFamily="34" charset="-122"/>
                <a:ea typeface="微软雅黑" panose="020B0503020204020204" pitchFamily="34" charset="-122"/>
                <a:cs typeface="微软雅黑" panose="020B0503020204020204" pitchFamily="34" charset="-122"/>
              </a:rPr>
              <a:t>为“</a:t>
            </a:r>
            <a:r>
              <a:rPr sz="2000" spc="-15" noProof="1">
                <a:latin typeface="微软雅黑" panose="020B0503020204020204" pitchFamily="34" charset="-122"/>
                <a:ea typeface="微软雅黑" panose="020B0503020204020204" pitchFamily="34" charset="-122"/>
                <a:cs typeface="微软雅黑" panose="020B0503020204020204" pitchFamily="34" charset="-122"/>
              </a:rPr>
              <a:t>倚</a:t>
            </a:r>
            <a:r>
              <a:rPr sz="2000" noProof="1">
                <a:latin typeface="微软雅黑" panose="020B0503020204020204" pitchFamily="34" charset="-122"/>
                <a:ea typeface="微软雅黑" panose="020B0503020204020204" pitchFamily="34" charset="-122"/>
                <a:cs typeface="微软雅黑" panose="020B0503020204020204" pitchFamily="34" charset="-122"/>
              </a:rPr>
              <a:t>声制</a:t>
            </a:r>
            <a:r>
              <a:rPr sz="2000" spc="-15" noProof="1">
                <a:latin typeface="微软雅黑" panose="020B0503020204020204" pitchFamily="34" charset="-122"/>
                <a:ea typeface="微软雅黑" panose="020B0503020204020204" pitchFamily="34" charset="-122"/>
                <a:cs typeface="微软雅黑" panose="020B0503020204020204" pitchFamily="34" charset="-122"/>
              </a:rPr>
              <a:t>词</a:t>
            </a:r>
            <a:r>
              <a:rPr sz="2000" noProof="1">
                <a:latin typeface="微软雅黑" panose="020B0503020204020204" pitchFamily="34" charset="-122"/>
                <a:ea typeface="微软雅黑" panose="020B0503020204020204" pitchFamily="34" charset="-122"/>
                <a:cs typeface="微软雅黑" panose="020B0503020204020204" pitchFamily="34" charset="-122"/>
              </a:rPr>
              <a:t>之祖</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  最早以“填词”为书名的，可能要算明代</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杨慎</a:t>
            </a:r>
            <a:r>
              <a:rPr sz="2000" noProof="1">
                <a:latin typeface="微软雅黑" panose="020B0503020204020204" pitchFamily="34" charset="-122"/>
                <a:ea typeface="微软雅黑" panose="020B0503020204020204" pitchFamily="34" charset="-122"/>
                <a:cs typeface="微软雅黑" panose="020B0503020204020204" pitchFamily="34" charset="-122"/>
              </a:rPr>
              <a:t>的</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《填词选格</a:t>
            </a: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a:t>
            </a:r>
            <a:endParaRPr sz="2000" noProof="1">
              <a:latin typeface="微软雅黑" panose="020B0503020204020204" pitchFamily="34" charset="-122"/>
              <a:ea typeface="微软雅黑" panose="020B0503020204020204" pitchFamily="34" charset="-122"/>
              <a:cs typeface="Times New Roman" panose="02020603050405020304"/>
            </a:endParaRPr>
          </a:p>
          <a:p>
            <a:pPr fontAlgn="auto">
              <a:lnSpc>
                <a:spcPct val="150000"/>
              </a:lnSpc>
            </a:pPr>
            <a:r>
              <a:rPr lang="en-US" sz="2000" noProof="1">
                <a:latin typeface="微软雅黑" panose="020B0503020204020204" pitchFamily="34" charset="-122"/>
                <a:ea typeface="微软雅黑" panose="020B0503020204020204" pitchFamily="34" charset="-122"/>
                <a:cs typeface="微软雅黑" panose="020B0503020204020204" pitchFamily="34" charset="-122"/>
              </a:rPr>
              <a:t>4</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词牌：曲调的名称如《菩萨蛮》《蝶恋花》《念奴娇》等叫做“词调”或“词牌”。</a:t>
            </a:r>
          </a:p>
          <a:p>
            <a:pPr marL="487680" fontAlgn="auto">
              <a:lnSpc>
                <a:spcPct val="150000"/>
              </a:lnSpc>
              <a:spcBef>
                <a:spcPts val="1680"/>
              </a:spcBef>
            </a:pPr>
            <a:r>
              <a:rPr sz="2000" noProof="1">
                <a:latin typeface="微软雅黑" panose="020B0503020204020204" pitchFamily="34" charset="-122"/>
                <a:ea typeface="微软雅黑" panose="020B0503020204020204" pitchFamily="34" charset="-122"/>
                <a:cs typeface="微软雅黑" panose="020B0503020204020204" pitchFamily="34" charset="-122"/>
              </a:rPr>
              <a:t>词的音乐性的标志就是</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词牌</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object 4"/>
          <p:cNvSpPr txBox="1"/>
          <p:nvPr/>
        </p:nvSpPr>
        <p:spPr>
          <a:xfrm>
            <a:off x="1259599" y="426161"/>
            <a:ext cx="5591175" cy="430887"/>
          </a:xfrm>
          <a:prstGeom prst="rect">
            <a:avLst/>
          </a:prstGeom>
        </p:spPr>
        <p:txBody>
          <a:bodyPr lIns="0" tIns="0" rIns="0" bIns="0">
            <a:spAutoFit/>
          </a:bodyPr>
          <a:lstStyle/>
          <a:p>
            <a:pPr fontAlgn="auto"/>
            <a:r>
              <a:rPr sz="2800" noProof="1">
                <a:latin typeface="黑体" panose="02010609060101010101" pitchFamily="49" charset="-122"/>
                <a:ea typeface="黑体" panose="02010609060101010101" pitchFamily="49" charset="-122"/>
              </a:rPr>
              <a:t>第一章 </a:t>
            </a:r>
            <a:r>
              <a:rPr lang="zh-CN" altLang="en-US" sz="2800" noProof="1">
                <a:latin typeface="黑体" panose="02010609060101010101" pitchFamily="49" charset="-122"/>
                <a:ea typeface="黑体" panose="02010609060101010101" pitchFamily="49" charset="-122"/>
                <a:sym typeface="+mn-ea"/>
              </a:rPr>
              <a:t>词名释例</a:t>
            </a:r>
          </a:p>
        </p:txBody>
      </p:sp>
      <p:pic>
        <p:nvPicPr>
          <p:cNvPr id="2050" name="Picture 2" descr="http://img.dwstatic.com/wuxia/1509/305549931936/3055500654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2871" y="4331657"/>
            <a:ext cx="4346337" cy="1862716"/>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9361943" y="396536"/>
            <a:ext cx="1123373" cy="369332"/>
          </a:xfrm>
          <a:prstGeom prst="rect">
            <a:avLst/>
          </a:prstGeom>
          <a:solidFill>
            <a:schemeClr val="accent2"/>
          </a:solidFill>
        </p:spPr>
        <p:txBody>
          <a:bodyPr wrap="square" rtlCol="0">
            <a:spAutoFit/>
          </a:bodyPr>
          <a:lstStyle/>
          <a:p>
            <a:r>
              <a:rPr kumimoji="1" lang="zh-CN" altLang="en-US" dirty="0" smtClean="0"/>
              <a:t>词名释例</a:t>
            </a:r>
            <a:endParaRPr kumimoji="1" lang="zh-CN" altLang="en-US" dirty="0"/>
          </a:p>
        </p:txBody>
      </p:sp>
      <p:sp>
        <p:nvSpPr>
          <p:cNvPr id="7" name="文本框 6"/>
          <p:cNvSpPr txBox="1"/>
          <p:nvPr/>
        </p:nvSpPr>
        <p:spPr>
          <a:xfrm>
            <a:off x="10945085" y="110558"/>
            <a:ext cx="1080662" cy="335419"/>
          </a:xfrm>
          <a:prstGeom prst="rect">
            <a:avLst/>
          </a:prstGeom>
          <a:solidFill>
            <a:schemeClr val="accent2"/>
          </a:solidFill>
        </p:spPr>
        <p:txBody>
          <a:bodyPr wrap="square" rtlCol="0">
            <a:spAutoFit/>
          </a:bodyPr>
          <a:lstStyle>
            <a:defPPr>
              <a:defRPr lang="zh-CN"/>
            </a:defPPr>
            <a:lvl1pPr>
              <a:defRPr kumimoji="1" sz="1600"/>
            </a:lvl1pPr>
          </a:lstStyle>
          <a:p>
            <a:r>
              <a:rPr lang="zh-CN" altLang="en-US" dirty="0"/>
              <a:t>曲子</a:t>
            </a:r>
          </a:p>
        </p:txBody>
      </p:sp>
      <p:sp>
        <p:nvSpPr>
          <p:cNvPr id="8" name="文本框 7"/>
          <p:cNvSpPr txBox="1"/>
          <p:nvPr/>
        </p:nvSpPr>
        <p:spPr>
          <a:xfrm>
            <a:off x="10945085" y="581668"/>
            <a:ext cx="1080662" cy="338554"/>
          </a:xfrm>
          <a:prstGeom prst="rect">
            <a:avLst/>
          </a:prstGeom>
          <a:solidFill>
            <a:schemeClr val="accent2"/>
          </a:solidFill>
        </p:spPr>
        <p:txBody>
          <a:bodyPr wrap="square" rtlCol="0">
            <a:spAutoFit/>
          </a:bodyPr>
          <a:lstStyle/>
          <a:p>
            <a:r>
              <a:rPr kumimoji="1" lang="zh-CN" altLang="en-US" sz="1600" dirty="0" smtClean="0"/>
              <a:t>长短句</a:t>
            </a:r>
            <a:endParaRPr kumimoji="1" lang="zh-CN" altLang="en-US" sz="1600" dirty="0"/>
          </a:p>
        </p:txBody>
      </p:sp>
      <p:cxnSp>
        <p:nvCxnSpPr>
          <p:cNvPr id="9" name="直线连接符 8"/>
          <p:cNvCxnSpPr>
            <a:stCxn id="13" idx="3"/>
          </p:cNvCxnSpPr>
          <p:nvPr/>
        </p:nvCxnSpPr>
        <p:spPr>
          <a:xfrm flipV="1">
            <a:off x="10485316" y="278268"/>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线连接符 9"/>
          <p:cNvCxnSpPr>
            <a:stCxn id="13" idx="3"/>
          </p:cNvCxnSpPr>
          <p:nvPr/>
        </p:nvCxnSpPr>
        <p:spPr>
          <a:xfrm>
            <a:off x="10485316" y="581202"/>
            <a:ext cx="459769" cy="169743"/>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945085" y="1086610"/>
            <a:ext cx="1080662" cy="338554"/>
          </a:xfrm>
          <a:prstGeom prst="rect">
            <a:avLst/>
          </a:prstGeom>
          <a:solidFill>
            <a:schemeClr val="accent2"/>
          </a:solidFill>
        </p:spPr>
        <p:txBody>
          <a:bodyPr wrap="square" rtlCol="0">
            <a:spAutoFit/>
          </a:bodyPr>
          <a:lstStyle/>
          <a:p>
            <a:r>
              <a:rPr kumimoji="1" lang="zh-CN" altLang="en-US" sz="1600" dirty="0" smtClean="0"/>
              <a:t>诗馀</a:t>
            </a:r>
            <a:endParaRPr kumimoji="1" lang="zh-CN" altLang="en-US" sz="1600" dirty="0"/>
          </a:p>
        </p:txBody>
      </p:sp>
      <p:sp>
        <p:nvSpPr>
          <p:cNvPr id="12" name="文本框 11"/>
          <p:cNvSpPr txBox="1"/>
          <p:nvPr/>
        </p:nvSpPr>
        <p:spPr>
          <a:xfrm>
            <a:off x="10945085" y="1554989"/>
            <a:ext cx="1080662"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倚声</a:t>
            </a:r>
          </a:p>
        </p:txBody>
      </p:sp>
      <p:cxnSp>
        <p:nvCxnSpPr>
          <p:cNvPr id="13" name="直线连接符 12"/>
          <p:cNvCxnSpPr>
            <a:stCxn id="13" idx="3"/>
          </p:cNvCxnSpPr>
          <p:nvPr/>
        </p:nvCxnSpPr>
        <p:spPr>
          <a:xfrm>
            <a:off x="10485316" y="581202"/>
            <a:ext cx="459769" cy="674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13"/>
          <p:cNvCxnSpPr>
            <a:stCxn id="13" idx="3"/>
          </p:cNvCxnSpPr>
          <p:nvPr/>
        </p:nvCxnSpPr>
        <p:spPr>
          <a:xfrm>
            <a:off x="10485316" y="581202"/>
            <a:ext cx="459769" cy="1143064"/>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0" y="15981"/>
            <a:ext cx="752430" cy="369332"/>
          </a:xfrm>
          <a:prstGeom prst="rect">
            <a:avLst/>
          </a:prstGeom>
          <a:noFill/>
        </p:spPr>
        <p:txBody>
          <a:bodyPr wrap="square" rtlCol="0">
            <a:spAutoFit/>
          </a:bodyPr>
          <a:lstStyle/>
          <a:p>
            <a:r>
              <a:rPr kumimoji="1" lang="en-US" altLang="zh-CN" dirty="0" smtClean="0">
                <a:solidFill>
                  <a:schemeClr val="bg1">
                    <a:lumMod val="85000"/>
                  </a:schemeClr>
                </a:solidFill>
              </a:rPr>
              <a:t>1.1.4</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60907" y="997725"/>
            <a:ext cx="9264650" cy="3305175"/>
          </a:xfrm>
          <a:prstGeom prst="rect">
            <a:avLst/>
          </a:prstGeom>
        </p:spPr>
        <p:txBody>
          <a:bodyPr lIns="0" tIns="0" rIns="0" bIns="0">
            <a:spAutoFit/>
          </a:bodyPr>
          <a:lstStyle>
            <a:lvl1pPr marL="1270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lnSpc>
                <a:spcPct val="150000"/>
              </a:lnSpc>
            </a:pPr>
            <a:r>
              <a:rPr lang="zh-CN" sz="2400" b="1" noProof="1">
                <a:latin typeface="微软雅黑" panose="020B0503020204020204" pitchFamily="34" charset="-122"/>
                <a:ea typeface="微软雅黑" panose="020B0503020204020204" pitchFamily="34" charset="-122"/>
                <a:sym typeface="+mn-ea"/>
              </a:rPr>
              <a:t>一、选择题。（每题</a:t>
            </a:r>
            <a:r>
              <a:rPr lang="zh-CN" altLang="zh-CN" sz="2400" b="1" noProof="1">
                <a:latin typeface="微软雅黑" panose="020B0503020204020204" pitchFamily="34" charset="-122"/>
                <a:ea typeface="微软雅黑" panose="020B0503020204020204" pitchFamily="34" charset="-122"/>
                <a:sym typeface="+mn-ea"/>
              </a:rPr>
              <a:t>1</a:t>
            </a:r>
            <a:r>
              <a:rPr lang="zh-CN" sz="2400" b="1" noProof="1">
                <a:latin typeface="微软雅黑" panose="020B0503020204020204" pitchFamily="34" charset="-122"/>
                <a:ea typeface="微软雅黑" panose="020B0503020204020204" pitchFamily="34" charset="-122"/>
                <a:sym typeface="+mn-ea"/>
              </a:rPr>
              <a:t>分）</a:t>
            </a:r>
            <a:endParaRPr lang="zh-CN" sz="2400" noProof="1">
              <a:latin typeface="微软雅黑" panose="020B0503020204020204" pitchFamily="34" charset="-122"/>
              <a:ea typeface="微软雅黑" panose="020B0503020204020204" pitchFamily="34" charset="-122"/>
            </a:endParaRPr>
          </a:p>
          <a:p>
            <a:pPr eaLnBrk="1" hangingPunct="1">
              <a:lnSpc>
                <a:spcPct val="150000"/>
              </a:lnSpc>
              <a:spcBef>
                <a:spcPts val="25"/>
              </a:spcBef>
            </a:pPr>
            <a:r>
              <a:rPr lang="zh-CN" altLang="zh-CN" sz="2400" noProof="1">
                <a:latin typeface="微软雅黑" panose="020B0503020204020204" pitchFamily="34" charset="-122"/>
                <a:ea typeface="微软雅黑" panose="020B0503020204020204" pitchFamily="34" charset="-122"/>
                <a:sym typeface="+mn-ea"/>
              </a:rPr>
              <a:t>4. </a:t>
            </a:r>
            <a:r>
              <a:rPr lang="zh-CN" sz="2400" noProof="1">
                <a:latin typeface="微软雅黑" panose="020B0503020204020204" pitchFamily="34" charset="-122"/>
                <a:ea typeface="微软雅黑" panose="020B0503020204020204" pitchFamily="34" charset="-122"/>
                <a:sym typeface="+mn-ea"/>
              </a:rPr>
              <a:t>刘禹锡的</a:t>
            </a:r>
            <a:r>
              <a:rPr lang="zh-CN" altLang="zh-CN" sz="2400" noProof="1">
                <a:latin typeface="微软雅黑" panose="020B0503020204020204" pitchFamily="34" charset="-122"/>
                <a:ea typeface="微软雅黑" panose="020B0503020204020204" pitchFamily="34" charset="-122"/>
                <a:sym typeface="+mn-ea"/>
              </a:rPr>
              <a:t>《</a:t>
            </a:r>
            <a:r>
              <a:rPr lang="zh-CN" sz="2400" noProof="1">
                <a:latin typeface="微软雅黑" panose="020B0503020204020204" pitchFamily="34" charset="-122"/>
                <a:ea typeface="微软雅黑" panose="020B0503020204020204" pitchFamily="34" charset="-122"/>
                <a:sym typeface="+mn-ea"/>
              </a:rPr>
              <a:t>忆江南</a:t>
            </a:r>
            <a:r>
              <a:rPr lang="zh-CN" altLang="zh-CN" sz="2400" noProof="1">
                <a:latin typeface="微软雅黑" panose="020B0503020204020204" pitchFamily="34" charset="-122"/>
                <a:ea typeface="微软雅黑" panose="020B0503020204020204" pitchFamily="34" charset="-122"/>
                <a:sym typeface="+mn-ea"/>
              </a:rPr>
              <a:t>》</a:t>
            </a:r>
            <a:r>
              <a:rPr lang="zh-CN" sz="2400" noProof="1">
                <a:latin typeface="微软雅黑" panose="020B0503020204020204" pitchFamily="34" charset="-122"/>
                <a:ea typeface="微软雅黑" panose="020B0503020204020204" pitchFamily="34" charset="-122"/>
                <a:sym typeface="+mn-ea"/>
              </a:rPr>
              <a:t>所描写的是那座城市。（</a:t>
            </a:r>
            <a:r>
              <a:rPr lang="en-US" altLang="zh-CN" sz="2400" noProof="1">
                <a:solidFill>
                  <a:srgbClr val="C00000"/>
                </a:solidFill>
                <a:latin typeface="微软雅黑" panose="020B0503020204020204" pitchFamily="34" charset="-122"/>
                <a:ea typeface="微软雅黑" panose="020B0503020204020204" pitchFamily="34" charset="-122"/>
                <a:sym typeface="+mn-ea"/>
              </a:rPr>
              <a:t>C</a:t>
            </a:r>
            <a:r>
              <a:rPr lang="en-US" sz="2400" noProof="1">
                <a:latin typeface="微软雅黑" panose="020B0503020204020204" pitchFamily="34" charset="-122"/>
                <a:ea typeface="微软雅黑" panose="020B0503020204020204" pitchFamily="34" charset="-122"/>
                <a:sym typeface="+mn-ea"/>
              </a:rPr>
              <a:t>）</a:t>
            </a:r>
          </a:p>
          <a:p>
            <a:pPr eaLnBrk="1" hangingPunct="1">
              <a:lnSpc>
                <a:spcPct val="150000"/>
              </a:lnSpc>
              <a:spcBef>
                <a:spcPts val="25"/>
              </a:spcBef>
            </a:pPr>
            <a:endParaRPr lang="en-US" altLang="zh-CN" sz="2400" noProof="1">
              <a:latin typeface="微软雅黑" panose="020B0503020204020204" pitchFamily="34" charset="-122"/>
              <a:ea typeface="微软雅黑" panose="020B0503020204020204" pitchFamily="34" charset="-122"/>
              <a:sym typeface="+mn-ea"/>
            </a:endParaRPr>
          </a:p>
          <a:p>
            <a:pPr eaLnBrk="1" hangingPunct="1">
              <a:lnSpc>
                <a:spcPct val="150000"/>
              </a:lnSpc>
              <a:spcBef>
                <a:spcPts val="25"/>
              </a:spcBef>
            </a:pPr>
            <a:r>
              <a:rPr lang="en-US" altLang="zh-CN" sz="2400" noProof="1">
                <a:latin typeface="微软雅黑" panose="020B0503020204020204" pitchFamily="34" charset="-122"/>
                <a:ea typeface="微软雅黑" panose="020B0503020204020204" pitchFamily="34" charset="-122"/>
                <a:sym typeface="+mn-ea"/>
              </a:rPr>
              <a:t>A.</a:t>
            </a:r>
            <a:r>
              <a:rPr lang="zh-CN" altLang="en-US" sz="2400" noProof="1">
                <a:latin typeface="微软雅黑" panose="020B0503020204020204" pitchFamily="34" charset="-122"/>
                <a:ea typeface="微软雅黑" panose="020B0503020204020204" pitchFamily="34" charset="-122"/>
                <a:sym typeface="+mn-ea"/>
              </a:rPr>
              <a:t>苏州   </a:t>
            </a:r>
            <a:r>
              <a:rPr lang="en-US" altLang="zh-CN" sz="2400" noProof="1">
                <a:latin typeface="微软雅黑" panose="020B0503020204020204" pitchFamily="34" charset="-122"/>
                <a:ea typeface="微软雅黑" panose="020B0503020204020204" pitchFamily="34" charset="-122"/>
                <a:sym typeface="+mn-ea"/>
              </a:rPr>
              <a:t>B.</a:t>
            </a:r>
            <a:r>
              <a:rPr lang="zh-CN" altLang="en-US" sz="2400" noProof="1">
                <a:latin typeface="微软雅黑" panose="020B0503020204020204" pitchFamily="34" charset="-122"/>
                <a:ea typeface="微软雅黑" panose="020B0503020204020204" pitchFamily="34" charset="-122"/>
                <a:sym typeface="+mn-ea"/>
              </a:rPr>
              <a:t>杭州  </a:t>
            </a:r>
            <a:r>
              <a:rPr lang="en-US" altLang="zh-CN" sz="2400" noProof="1">
                <a:latin typeface="微软雅黑" panose="020B0503020204020204" pitchFamily="34" charset="-122"/>
                <a:ea typeface="微软雅黑" panose="020B0503020204020204" pitchFamily="34" charset="-122"/>
                <a:sym typeface="+mn-ea"/>
              </a:rPr>
              <a:t>C.</a:t>
            </a:r>
            <a:r>
              <a:rPr lang="zh-CN" altLang="en-US" sz="2400" noProof="1">
                <a:latin typeface="微软雅黑" panose="020B0503020204020204" pitchFamily="34" charset="-122"/>
                <a:ea typeface="微软雅黑" panose="020B0503020204020204" pitchFamily="34" charset="-122"/>
                <a:sym typeface="+mn-ea"/>
              </a:rPr>
              <a:t>洛阳  </a:t>
            </a:r>
            <a:r>
              <a:rPr lang="en-US" altLang="zh-CN" sz="2400" noProof="1">
                <a:latin typeface="微软雅黑" panose="020B0503020204020204" pitchFamily="34" charset="-122"/>
                <a:ea typeface="微软雅黑" panose="020B0503020204020204" pitchFamily="34" charset="-122"/>
                <a:sym typeface="+mn-ea"/>
              </a:rPr>
              <a:t>D.</a:t>
            </a:r>
            <a:r>
              <a:rPr lang="zh-CN" altLang="en-US" sz="2400" noProof="1">
                <a:latin typeface="微软雅黑" panose="020B0503020204020204" pitchFamily="34" charset="-122"/>
                <a:ea typeface="微软雅黑" panose="020B0503020204020204" pitchFamily="34" charset="-122"/>
                <a:sym typeface="+mn-ea"/>
              </a:rPr>
              <a:t>南京</a:t>
            </a:r>
          </a:p>
          <a:p>
            <a:pPr algn="ctr" eaLnBrk="1" hangingPunct="1">
              <a:lnSpc>
                <a:spcPct val="150000"/>
              </a:lnSpc>
              <a:spcBef>
                <a:spcPts val="25"/>
              </a:spcBef>
            </a:pPr>
            <a:r>
              <a:rPr lang="zh-CN" altLang="en-US" sz="2400" noProof="1">
                <a:latin typeface="微软雅黑" panose="020B0503020204020204" pitchFamily="34" charset="-122"/>
                <a:ea typeface="微软雅黑" panose="020B0503020204020204" pitchFamily="34" charset="-122"/>
                <a:sym typeface="+mn-ea"/>
              </a:rPr>
              <a:t>解析：</a:t>
            </a:r>
            <a:r>
              <a:rPr lang="zh-CN" altLang="en-US" sz="2000" noProof="1">
                <a:latin typeface="微软雅黑" panose="020B0503020204020204" pitchFamily="34" charset="-122"/>
                <a:ea typeface="微软雅黑" panose="020B0503020204020204" pitchFamily="34" charset="-122"/>
                <a:sym typeface="+mn-ea"/>
              </a:rPr>
              <a:t>春去也，多谢</a:t>
            </a:r>
            <a:r>
              <a:rPr lang="zh-CN" altLang="en-US" sz="2000" noProof="1">
                <a:solidFill>
                  <a:srgbClr val="C00000"/>
                </a:solidFill>
                <a:latin typeface="微软雅黑" panose="020B0503020204020204" pitchFamily="34" charset="-122"/>
                <a:ea typeface="微软雅黑" panose="020B0503020204020204" pitchFamily="34" charset="-122"/>
                <a:sym typeface="+mn-ea"/>
              </a:rPr>
              <a:t>洛城</a:t>
            </a:r>
            <a:r>
              <a:rPr lang="zh-CN" altLang="en-US" sz="2000" noProof="1">
                <a:latin typeface="微软雅黑" panose="020B0503020204020204" pitchFamily="34" charset="-122"/>
                <a:ea typeface="微软雅黑" panose="020B0503020204020204" pitchFamily="34" charset="-122"/>
                <a:sym typeface="+mn-ea"/>
              </a:rPr>
              <a:t>人。弱柳从风疑举袂，丛兰裛露似沾巾。独坐亦含嚬。</a:t>
            </a:r>
          </a:p>
          <a:p>
            <a:pPr eaLnBrk="1" hangingPunct="1">
              <a:lnSpc>
                <a:spcPct val="150000"/>
              </a:lnSpc>
            </a:pPr>
            <a:endParaRPr lang="zh-CN" sz="2400" noProof="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74555" y="1093261"/>
            <a:ext cx="9264650" cy="2752725"/>
          </a:xfrm>
          <a:prstGeom prst="rect">
            <a:avLst/>
          </a:prstGeom>
        </p:spPr>
        <p:txBody>
          <a:bodyPr lIns="0" tIns="0" rIns="0" bIns="0">
            <a:spAutoFit/>
          </a:bodyPr>
          <a:lstStyle>
            <a:lvl1pPr marL="1270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lnSpc>
                <a:spcPct val="150000"/>
              </a:lnSpc>
            </a:pPr>
            <a:r>
              <a:rPr lang="zh-CN" sz="2400" b="1" noProof="1">
                <a:latin typeface="微软雅黑" panose="020B0503020204020204" pitchFamily="34" charset="-122"/>
                <a:ea typeface="微软雅黑" panose="020B0503020204020204" pitchFamily="34" charset="-122"/>
                <a:sym typeface="+mn-ea"/>
              </a:rPr>
              <a:t>一、选择题。（每题</a:t>
            </a:r>
            <a:r>
              <a:rPr lang="zh-CN" altLang="zh-CN" sz="2400" b="1" noProof="1">
                <a:latin typeface="微软雅黑" panose="020B0503020204020204" pitchFamily="34" charset="-122"/>
                <a:ea typeface="微软雅黑" panose="020B0503020204020204" pitchFamily="34" charset="-122"/>
                <a:sym typeface="+mn-ea"/>
              </a:rPr>
              <a:t>1</a:t>
            </a:r>
            <a:r>
              <a:rPr lang="zh-CN" sz="2400" b="1" noProof="1">
                <a:latin typeface="微软雅黑" panose="020B0503020204020204" pitchFamily="34" charset="-122"/>
                <a:ea typeface="微软雅黑" panose="020B0503020204020204" pitchFamily="34" charset="-122"/>
                <a:sym typeface="+mn-ea"/>
              </a:rPr>
              <a:t>分）</a:t>
            </a:r>
            <a:endParaRPr lang="zh-CN" sz="2400" noProof="1">
              <a:latin typeface="微软雅黑" panose="020B0503020204020204" pitchFamily="34" charset="-122"/>
              <a:ea typeface="微软雅黑" panose="020B0503020204020204" pitchFamily="34" charset="-122"/>
            </a:endParaRPr>
          </a:p>
          <a:p>
            <a:pPr eaLnBrk="1" hangingPunct="1">
              <a:lnSpc>
                <a:spcPct val="150000"/>
              </a:lnSpc>
              <a:spcBef>
                <a:spcPts val="25"/>
              </a:spcBef>
            </a:pPr>
            <a:r>
              <a:rPr lang="zh-CN" altLang="zh-CN" sz="2400" noProof="1">
                <a:latin typeface="微软雅黑" panose="020B0503020204020204" pitchFamily="34" charset="-122"/>
                <a:ea typeface="微软雅黑" panose="020B0503020204020204" pitchFamily="34" charset="-122"/>
                <a:sym typeface="+mn-ea"/>
              </a:rPr>
              <a:t>5.</a:t>
            </a:r>
            <a:r>
              <a:rPr lang="zh-CN" altLang="en-US" sz="2400" noProof="1">
                <a:latin typeface="微软雅黑" panose="020B0503020204020204" pitchFamily="34" charset="-122"/>
                <a:ea typeface="微软雅黑" panose="020B0503020204020204" pitchFamily="34" charset="-122"/>
                <a:sym typeface="+mn-ea"/>
              </a:rPr>
              <a:t>温庭筠</a:t>
            </a:r>
            <a:r>
              <a:rPr lang="zh-CN" sz="2400" noProof="1">
                <a:latin typeface="微软雅黑" panose="020B0503020204020204" pitchFamily="34" charset="-122"/>
                <a:ea typeface="微软雅黑" panose="020B0503020204020204" pitchFamily="34" charset="-122"/>
                <a:sym typeface="+mn-ea"/>
              </a:rPr>
              <a:t>的籍贯（）</a:t>
            </a:r>
          </a:p>
          <a:p>
            <a:pPr eaLnBrk="1" hangingPunct="1">
              <a:lnSpc>
                <a:spcPct val="150000"/>
              </a:lnSpc>
              <a:spcBef>
                <a:spcPts val="25"/>
              </a:spcBef>
            </a:pPr>
            <a:endParaRPr lang="zh-CN" altLang="zh-CN" sz="2400" noProof="1">
              <a:latin typeface="微软雅黑" panose="020B0503020204020204" pitchFamily="34" charset="-122"/>
              <a:ea typeface="微软雅黑" panose="020B0503020204020204" pitchFamily="34" charset="-122"/>
              <a:sym typeface="+mn-ea"/>
            </a:endParaRPr>
          </a:p>
          <a:p>
            <a:pPr eaLnBrk="1" hangingPunct="1">
              <a:lnSpc>
                <a:spcPct val="150000"/>
              </a:lnSpc>
              <a:spcBef>
                <a:spcPts val="25"/>
              </a:spcBef>
            </a:pPr>
            <a:r>
              <a:rPr lang="en-US" altLang="zh-CN" sz="2400" noProof="1">
                <a:latin typeface="微软雅黑" panose="020B0503020204020204" pitchFamily="34" charset="-122"/>
                <a:ea typeface="微软雅黑" panose="020B0503020204020204" pitchFamily="34" charset="-122"/>
                <a:sym typeface="+mn-ea"/>
              </a:rPr>
              <a:t>A.</a:t>
            </a:r>
            <a:r>
              <a:rPr lang="zh-CN" altLang="en-US" sz="2400" noProof="1">
                <a:latin typeface="微软雅黑" panose="020B0503020204020204" pitchFamily="34" charset="-122"/>
                <a:ea typeface="微软雅黑" panose="020B0503020204020204" pitchFamily="34" charset="-122"/>
                <a:sym typeface="+mn-ea"/>
              </a:rPr>
              <a:t>山东   </a:t>
            </a:r>
            <a:r>
              <a:rPr lang="en-US" altLang="zh-CN" sz="2400" noProof="1">
                <a:latin typeface="微软雅黑" panose="020B0503020204020204" pitchFamily="34" charset="-122"/>
                <a:ea typeface="微软雅黑" panose="020B0503020204020204" pitchFamily="34" charset="-122"/>
                <a:sym typeface="+mn-ea"/>
              </a:rPr>
              <a:t>B.</a:t>
            </a:r>
            <a:r>
              <a:rPr lang="zh-CN" altLang="en-US" sz="2400" noProof="1">
                <a:latin typeface="微软雅黑" panose="020B0503020204020204" pitchFamily="34" charset="-122"/>
                <a:ea typeface="微软雅黑" panose="020B0503020204020204" pitchFamily="34" charset="-122"/>
                <a:sym typeface="+mn-ea"/>
              </a:rPr>
              <a:t>山西  </a:t>
            </a:r>
            <a:r>
              <a:rPr lang="en-US" altLang="zh-CN" sz="2400" noProof="1">
                <a:latin typeface="微软雅黑" panose="020B0503020204020204" pitchFamily="34" charset="-122"/>
                <a:ea typeface="微软雅黑" panose="020B0503020204020204" pitchFamily="34" charset="-122"/>
                <a:sym typeface="+mn-ea"/>
              </a:rPr>
              <a:t>C.</a:t>
            </a:r>
            <a:r>
              <a:rPr lang="zh-CN" altLang="en-US" sz="2400" noProof="1">
                <a:latin typeface="微软雅黑" panose="020B0503020204020204" pitchFamily="34" charset="-122"/>
                <a:ea typeface="微软雅黑" panose="020B0503020204020204" pitchFamily="34" charset="-122"/>
                <a:sym typeface="+mn-ea"/>
              </a:rPr>
              <a:t>江苏  </a:t>
            </a:r>
            <a:r>
              <a:rPr lang="en-US" altLang="zh-CN" sz="2400" noProof="1">
                <a:latin typeface="微软雅黑" panose="020B0503020204020204" pitchFamily="34" charset="-122"/>
                <a:ea typeface="微软雅黑" panose="020B0503020204020204" pitchFamily="34" charset="-122"/>
                <a:sym typeface="+mn-ea"/>
              </a:rPr>
              <a:t>D.</a:t>
            </a:r>
            <a:r>
              <a:rPr lang="zh-CN" altLang="en-US" sz="2400" noProof="1">
                <a:latin typeface="微软雅黑" panose="020B0503020204020204" pitchFamily="34" charset="-122"/>
                <a:ea typeface="微软雅黑" panose="020B0503020204020204" pitchFamily="34" charset="-122"/>
                <a:sym typeface="+mn-ea"/>
              </a:rPr>
              <a:t>陕西</a:t>
            </a:r>
          </a:p>
          <a:p>
            <a:pPr eaLnBrk="1" hangingPunct="1">
              <a:lnSpc>
                <a:spcPct val="150000"/>
              </a:lnSpc>
            </a:pPr>
            <a:endParaRPr lang="zh-CN" altLang="zh-CN" sz="2400" noProof="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8203" y="1093261"/>
            <a:ext cx="9890125" cy="3852862"/>
          </a:xfrm>
          <a:prstGeom prst="rect">
            <a:avLst/>
          </a:prstGeom>
        </p:spPr>
        <p:txBody>
          <a:bodyPr lIns="0" tIns="0" rIns="0" bIns="0">
            <a:spAutoFit/>
          </a:bodyPr>
          <a:lstStyle>
            <a:lvl1pPr marL="1270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lnSpc>
                <a:spcPct val="150000"/>
              </a:lnSpc>
            </a:pPr>
            <a:r>
              <a:rPr lang="zh-CN" sz="2400" b="1" noProof="1">
                <a:latin typeface="微软雅黑" panose="020B0503020204020204" pitchFamily="34" charset="-122"/>
                <a:ea typeface="微软雅黑" panose="020B0503020204020204" pitchFamily="34" charset="-122"/>
                <a:sym typeface="+mn-ea"/>
              </a:rPr>
              <a:t>一、选择题。（每题</a:t>
            </a:r>
            <a:r>
              <a:rPr lang="zh-CN" altLang="zh-CN" sz="2400" b="1" noProof="1">
                <a:latin typeface="微软雅黑" panose="020B0503020204020204" pitchFamily="34" charset="-122"/>
                <a:ea typeface="微软雅黑" panose="020B0503020204020204" pitchFamily="34" charset="-122"/>
                <a:sym typeface="+mn-ea"/>
              </a:rPr>
              <a:t>1</a:t>
            </a:r>
            <a:r>
              <a:rPr lang="zh-CN" sz="2400" b="1" noProof="1">
                <a:latin typeface="微软雅黑" panose="020B0503020204020204" pitchFamily="34" charset="-122"/>
                <a:ea typeface="微软雅黑" panose="020B0503020204020204" pitchFamily="34" charset="-122"/>
                <a:sym typeface="+mn-ea"/>
              </a:rPr>
              <a:t>分）</a:t>
            </a:r>
            <a:endParaRPr lang="zh-CN" sz="2400" noProof="1">
              <a:latin typeface="微软雅黑" panose="020B0503020204020204" pitchFamily="34" charset="-122"/>
              <a:ea typeface="微软雅黑" panose="020B0503020204020204" pitchFamily="34" charset="-122"/>
            </a:endParaRPr>
          </a:p>
          <a:p>
            <a:pPr eaLnBrk="1" hangingPunct="1">
              <a:lnSpc>
                <a:spcPct val="150000"/>
              </a:lnSpc>
              <a:spcBef>
                <a:spcPts val="25"/>
              </a:spcBef>
            </a:pPr>
            <a:r>
              <a:rPr lang="zh-CN" altLang="zh-CN" sz="2400" noProof="1">
                <a:latin typeface="微软雅黑" panose="020B0503020204020204" pitchFamily="34" charset="-122"/>
                <a:ea typeface="微软雅黑" panose="020B0503020204020204" pitchFamily="34" charset="-122"/>
                <a:sym typeface="+mn-ea"/>
              </a:rPr>
              <a:t>5.</a:t>
            </a:r>
            <a:r>
              <a:rPr lang="zh-CN" altLang="en-US" sz="2400" noProof="1">
                <a:latin typeface="微软雅黑" panose="020B0503020204020204" pitchFamily="34" charset="-122"/>
                <a:ea typeface="微软雅黑" panose="020B0503020204020204" pitchFamily="34" charset="-122"/>
                <a:sym typeface="+mn-ea"/>
              </a:rPr>
              <a:t>温庭筠</a:t>
            </a:r>
            <a:r>
              <a:rPr lang="zh-CN" sz="2400" noProof="1">
                <a:latin typeface="微软雅黑" panose="020B0503020204020204" pitchFamily="34" charset="-122"/>
                <a:ea typeface="微软雅黑" panose="020B0503020204020204" pitchFamily="34" charset="-122"/>
                <a:sym typeface="+mn-ea"/>
              </a:rPr>
              <a:t>的籍贯（</a:t>
            </a:r>
            <a:r>
              <a:rPr lang="en-US" altLang="zh-CN" sz="2400" noProof="1">
                <a:solidFill>
                  <a:srgbClr val="C00000"/>
                </a:solidFill>
                <a:latin typeface="微软雅黑" panose="020B0503020204020204" pitchFamily="34" charset="-122"/>
                <a:ea typeface="微软雅黑" panose="020B0503020204020204" pitchFamily="34" charset="-122"/>
                <a:sym typeface="+mn-ea"/>
              </a:rPr>
              <a:t>B</a:t>
            </a:r>
            <a:r>
              <a:rPr lang="en-US" sz="2400" noProof="1">
                <a:latin typeface="微软雅黑" panose="020B0503020204020204" pitchFamily="34" charset="-122"/>
                <a:ea typeface="微软雅黑" panose="020B0503020204020204" pitchFamily="34" charset="-122"/>
                <a:sym typeface="+mn-ea"/>
              </a:rPr>
              <a:t>）</a:t>
            </a:r>
          </a:p>
          <a:p>
            <a:pPr eaLnBrk="1" hangingPunct="1">
              <a:lnSpc>
                <a:spcPct val="150000"/>
              </a:lnSpc>
              <a:spcBef>
                <a:spcPts val="25"/>
              </a:spcBef>
            </a:pPr>
            <a:endParaRPr lang="en-US" altLang="zh-CN" sz="2400" noProof="1">
              <a:latin typeface="微软雅黑" panose="020B0503020204020204" pitchFamily="34" charset="-122"/>
              <a:ea typeface="微软雅黑" panose="020B0503020204020204" pitchFamily="34" charset="-122"/>
              <a:sym typeface="+mn-ea"/>
            </a:endParaRPr>
          </a:p>
          <a:p>
            <a:pPr eaLnBrk="1" hangingPunct="1">
              <a:lnSpc>
                <a:spcPct val="150000"/>
              </a:lnSpc>
              <a:spcBef>
                <a:spcPts val="25"/>
              </a:spcBef>
            </a:pPr>
            <a:r>
              <a:rPr lang="en-US" altLang="zh-CN" sz="2400" noProof="1">
                <a:latin typeface="微软雅黑" panose="020B0503020204020204" pitchFamily="34" charset="-122"/>
                <a:ea typeface="微软雅黑" panose="020B0503020204020204" pitchFamily="34" charset="-122"/>
                <a:sym typeface="+mn-ea"/>
              </a:rPr>
              <a:t>A.</a:t>
            </a:r>
            <a:r>
              <a:rPr lang="zh-CN" altLang="en-US" sz="2400" noProof="1">
                <a:latin typeface="微软雅黑" panose="020B0503020204020204" pitchFamily="34" charset="-122"/>
                <a:ea typeface="微软雅黑" panose="020B0503020204020204" pitchFamily="34" charset="-122"/>
                <a:sym typeface="+mn-ea"/>
              </a:rPr>
              <a:t>山东   </a:t>
            </a:r>
            <a:r>
              <a:rPr lang="en-US" altLang="zh-CN" sz="2400" noProof="1">
                <a:latin typeface="微软雅黑" panose="020B0503020204020204" pitchFamily="34" charset="-122"/>
                <a:ea typeface="微软雅黑" panose="020B0503020204020204" pitchFamily="34" charset="-122"/>
                <a:sym typeface="+mn-ea"/>
              </a:rPr>
              <a:t>B.</a:t>
            </a:r>
            <a:r>
              <a:rPr lang="zh-CN" altLang="en-US" sz="2400" noProof="1">
                <a:latin typeface="微软雅黑" panose="020B0503020204020204" pitchFamily="34" charset="-122"/>
                <a:ea typeface="微软雅黑" panose="020B0503020204020204" pitchFamily="34" charset="-122"/>
                <a:sym typeface="+mn-ea"/>
              </a:rPr>
              <a:t>山西  </a:t>
            </a:r>
            <a:r>
              <a:rPr lang="en-US" altLang="zh-CN" sz="2400" noProof="1">
                <a:latin typeface="微软雅黑" panose="020B0503020204020204" pitchFamily="34" charset="-122"/>
                <a:ea typeface="微软雅黑" panose="020B0503020204020204" pitchFamily="34" charset="-122"/>
                <a:sym typeface="+mn-ea"/>
              </a:rPr>
              <a:t>C.</a:t>
            </a:r>
            <a:r>
              <a:rPr lang="zh-CN" altLang="en-US" sz="2400" noProof="1">
                <a:latin typeface="微软雅黑" panose="020B0503020204020204" pitchFamily="34" charset="-122"/>
                <a:ea typeface="微软雅黑" panose="020B0503020204020204" pitchFamily="34" charset="-122"/>
                <a:sym typeface="+mn-ea"/>
              </a:rPr>
              <a:t>江苏  </a:t>
            </a:r>
            <a:r>
              <a:rPr lang="en-US" altLang="zh-CN" sz="2400" noProof="1">
                <a:latin typeface="微软雅黑" panose="020B0503020204020204" pitchFamily="34" charset="-122"/>
                <a:ea typeface="微软雅黑" panose="020B0503020204020204" pitchFamily="34" charset="-122"/>
                <a:sym typeface="+mn-ea"/>
              </a:rPr>
              <a:t>D.</a:t>
            </a:r>
            <a:r>
              <a:rPr lang="zh-CN" altLang="en-US" sz="2400" noProof="1">
                <a:latin typeface="微软雅黑" panose="020B0503020204020204" pitchFamily="34" charset="-122"/>
                <a:ea typeface="微软雅黑" panose="020B0503020204020204" pitchFamily="34" charset="-122"/>
                <a:sym typeface="+mn-ea"/>
              </a:rPr>
              <a:t>陕西</a:t>
            </a:r>
          </a:p>
          <a:p>
            <a:pPr eaLnBrk="1" hangingPunct="1">
              <a:lnSpc>
                <a:spcPct val="150000"/>
              </a:lnSpc>
              <a:spcBef>
                <a:spcPts val="25"/>
              </a:spcBef>
            </a:pPr>
            <a:r>
              <a:rPr lang="zh-CN" altLang="en-US" sz="2400" noProof="1">
                <a:latin typeface="微软雅黑" panose="020B0503020204020204" pitchFamily="34" charset="-122"/>
                <a:ea typeface="微软雅黑" panose="020B0503020204020204" pitchFamily="34" charset="-122"/>
                <a:sym typeface="+mn-ea"/>
              </a:rPr>
              <a:t>解析：</a:t>
            </a:r>
            <a:r>
              <a:rPr lang="zh-CN" sz="2400" noProof="1">
                <a:latin typeface="微软雅黑" panose="020B0503020204020204" pitchFamily="34" charset="-122"/>
                <a:ea typeface="微软雅黑" panose="020B0503020204020204" pitchFamily="34" charset="-122"/>
                <a:sym typeface="+mn-ea"/>
              </a:rPr>
              <a:t>温庭筠：本名岐，艺名庭筠，</a:t>
            </a:r>
            <a:r>
              <a:rPr lang="zh-CN" sz="2400" noProof="1">
                <a:solidFill>
                  <a:srgbClr val="C00000"/>
                </a:solidFill>
                <a:latin typeface="微软雅黑" panose="020B0503020204020204" pitchFamily="34" charset="-122"/>
                <a:ea typeface="微软雅黑" panose="020B0503020204020204" pitchFamily="34" charset="-122"/>
                <a:sym typeface="+mn-ea"/>
              </a:rPr>
              <a:t>字飞卿</a:t>
            </a:r>
            <a:r>
              <a:rPr lang="zh-CN" sz="2400" noProof="1">
                <a:latin typeface="微软雅黑" panose="020B0503020204020204" pitchFamily="34" charset="-122"/>
                <a:ea typeface="微软雅黑" panose="020B0503020204020204" pitchFamily="34" charset="-122"/>
                <a:sym typeface="+mn-ea"/>
              </a:rPr>
              <a:t>，太原祁（今天</a:t>
            </a:r>
            <a:r>
              <a:rPr lang="zh-CN" sz="2400" noProof="1">
                <a:solidFill>
                  <a:srgbClr val="C00000"/>
                </a:solidFill>
                <a:latin typeface="微软雅黑" panose="020B0503020204020204" pitchFamily="34" charset="-122"/>
                <a:ea typeface="微软雅黑" panose="020B0503020204020204" pitchFamily="34" charset="-122"/>
                <a:sym typeface="+mn-ea"/>
              </a:rPr>
              <a:t>山西省</a:t>
            </a:r>
            <a:r>
              <a:rPr lang="zh-CN" sz="2400" noProof="1">
                <a:latin typeface="微软雅黑" panose="020B0503020204020204" pitchFamily="34" charset="-122"/>
                <a:ea typeface="微软雅黑" panose="020B0503020204020204" pitchFamily="34" charset="-122"/>
                <a:sym typeface="+mn-ea"/>
              </a:rPr>
              <a:t>祁县）人。有词</a:t>
            </a:r>
            <a:r>
              <a:rPr lang="zh-CN" altLang="zh-CN" sz="2400" noProof="1">
                <a:latin typeface="微软雅黑" panose="020B0503020204020204" pitchFamily="34" charset="-122"/>
                <a:ea typeface="微软雅黑" panose="020B0503020204020204" pitchFamily="34" charset="-122"/>
                <a:sym typeface="+mn-ea"/>
              </a:rPr>
              <a:t>69</a:t>
            </a:r>
            <a:r>
              <a:rPr lang="zh-CN" sz="2400" noProof="1">
                <a:latin typeface="微软雅黑" panose="020B0503020204020204" pitchFamily="34" charset="-122"/>
                <a:ea typeface="微软雅黑" panose="020B0503020204020204" pitchFamily="34" charset="-122"/>
                <a:sym typeface="+mn-ea"/>
              </a:rPr>
              <a:t>首，</a:t>
            </a:r>
            <a:r>
              <a:rPr lang="zh-CN" sz="2400" noProof="1">
                <a:solidFill>
                  <a:srgbClr val="C00000"/>
                </a:solidFill>
                <a:latin typeface="微软雅黑" panose="020B0503020204020204" pitchFamily="34" charset="-122"/>
                <a:ea typeface="微软雅黑" panose="020B0503020204020204" pitchFamily="34" charset="-122"/>
                <a:sym typeface="+mn-ea"/>
              </a:rPr>
              <a:t>唐代作词最多</a:t>
            </a:r>
            <a:r>
              <a:rPr lang="zh-CN" sz="2400" noProof="1">
                <a:latin typeface="微软雅黑" panose="020B0503020204020204" pitchFamily="34" charset="-122"/>
                <a:ea typeface="微软雅黑" panose="020B0503020204020204" pitchFamily="34" charset="-122"/>
                <a:sym typeface="+mn-ea"/>
              </a:rPr>
              <a:t>的词人。</a:t>
            </a:r>
            <a:endParaRPr lang="zh-CN" altLang="en-US" sz="2400" noProof="1">
              <a:latin typeface="微软雅黑" panose="020B0503020204020204" pitchFamily="34" charset="-122"/>
              <a:ea typeface="微软雅黑" panose="020B0503020204020204" pitchFamily="34" charset="-122"/>
              <a:sym typeface="+mn-ea"/>
            </a:endParaRPr>
          </a:p>
          <a:p>
            <a:pPr eaLnBrk="1" hangingPunct="1">
              <a:lnSpc>
                <a:spcPct val="150000"/>
              </a:lnSpc>
            </a:pPr>
            <a:endParaRPr lang="zh-CN" sz="2400" noProof="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60907" y="1091034"/>
            <a:ext cx="9264650" cy="3305175"/>
          </a:xfrm>
          <a:prstGeom prst="rect">
            <a:avLst/>
          </a:prstGeom>
        </p:spPr>
        <p:txBody>
          <a:bodyPr lIns="0" tIns="0" rIns="0" bIns="0">
            <a:spAutoFit/>
          </a:bodyPr>
          <a:lstStyle>
            <a:lvl1pPr marL="1270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lnSpc>
                <a:spcPct val="150000"/>
              </a:lnSpc>
            </a:pPr>
            <a:r>
              <a:rPr lang="zh-CN" sz="2400" b="1" noProof="1">
                <a:latin typeface="微软雅黑" panose="020B0503020204020204" pitchFamily="34" charset="-122"/>
                <a:ea typeface="微软雅黑" panose="020B0503020204020204" pitchFamily="34" charset="-122"/>
                <a:sym typeface="+mn-ea"/>
              </a:rPr>
              <a:t>一、选择题。（每题</a:t>
            </a:r>
            <a:r>
              <a:rPr lang="zh-CN" altLang="zh-CN" sz="2400" b="1" noProof="1">
                <a:latin typeface="微软雅黑" panose="020B0503020204020204" pitchFamily="34" charset="-122"/>
                <a:ea typeface="微软雅黑" panose="020B0503020204020204" pitchFamily="34" charset="-122"/>
                <a:sym typeface="+mn-ea"/>
              </a:rPr>
              <a:t>1</a:t>
            </a:r>
            <a:r>
              <a:rPr lang="zh-CN" sz="2400" b="1" noProof="1">
                <a:latin typeface="微软雅黑" panose="020B0503020204020204" pitchFamily="34" charset="-122"/>
                <a:ea typeface="微软雅黑" panose="020B0503020204020204" pitchFamily="34" charset="-122"/>
                <a:sym typeface="+mn-ea"/>
              </a:rPr>
              <a:t>分）</a:t>
            </a:r>
            <a:endParaRPr lang="zh-CN" sz="2400" noProof="1">
              <a:latin typeface="微软雅黑" panose="020B0503020204020204" pitchFamily="34" charset="-122"/>
              <a:ea typeface="微软雅黑" panose="020B0503020204020204" pitchFamily="34" charset="-122"/>
            </a:endParaRPr>
          </a:p>
          <a:p>
            <a:pPr eaLnBrk="1" hangingPunct="1">
              <a:lnSpc>
                <a:spcPct val="150000"/>
              </a:lnSpc>
              <a:spcBef>
                <a:spcPts val="25"/>
              </a:spcBef>
            </a:pPr>
            <a:r>
              <a:rPr lang="zh-CN" altLang="zh-CN" sz="2400" noProof="1">
                <a:latin typeface="微软雅黑" panose="020B0503020204020204" pitchFamily="34" charset="-122"/>
                <a:ea typeface="微软雅黑" panose="020B0503020204020204" pitchFamily="34" charset="-122"/>
                <a:sym typeface="+mn-ea"/>
              </a:rPr>
              <a:t>6.</a:t>
            </a:r>
            <a:r>
              <a:rPr lang="zh-CN" altLang="en-US" sz="2400" noProof="1">
                <a:latin typeface="微软雅黑" panose="020B0503020204020204" pitchFamily="34" charset="-122"/>
                <a:ea typeface="微软雅黑" panose="020B0503020204020204" pitchFamily="34" charset="-122"/>
                <a:sym typeface="+mn-ea"/>
              </a:rPr>
              <a:t>皇甫松的词被谁称赞为</a:t>
            </a:r>
            <a:r>
              <a:rPr lang="zh-CN" altLang="zh-CN" sz="2400" noProof="1">
                <a:latin typeface="微软雅黑" panose="020B0503020204020204" pitchFamily="34" charset="-122"/>
                <a:ea typeface="微软雅黑" panose="020B0503020204020204" pitchFamily="34" charset="-122"/>
                <a:sym typeface="+mn-ea"/>
              </a:rPr>
              <a:t>”</a:t>
            </a:r>
            <a:r>
              <a:rPr lang="zh-CN" sz="2400" noProof="1">
                <a:latin typeface="微软雅黑" panose="020B0503020204020204" pitchFamily="34" charset="-122"/>
                <a:ea typeface="微软雅黑" panose="020B0503020204020204" pitchFamily="34" charset="-122"/>
                <a:sym typeface="+mn-ea"/>
              </a:rPr>
              <a:t>初日芙蓉春月柳</a:t>
            </a:r>
            <a:r>
              <a:rPr lang="zh-CN" altLang="zh-CN" sz="2400" noProof="1">
                <a:latin typeface="微软雅黑" panose="020B0503020204020204" pitchFamily="34" charset="-122"/>
                <a:ea typeface="微软雅黑" panose="020B0503020204020204" pitchFamily="34" charset="-122"/>
                <a:sym typeface="+mn-ea"/>
              </a:rPr>
              <a:t>“</a:t>
            </a:r>
            <a:r>
              <a:rPr lang="zh-CN" sz="2400" noProof="1">
                <a:latin typeface="微软雅黑" panose="020B0503020204020204" pitchFamily="34" charset="-122"/>
                <a:ea typeface="微软雅黑" panose="020B0503020204020204" pitchFamily="34" charset="-122"/>
                <a:sym typeface="+mn-ea"/>
              </a:rPr>
              <a:t>（）</a:t>
            </a:r>
          </a:p>
          <a:p>
            <a:pPr eaLnBrk="1" hangingPunct="1">
              <a:lnSpc>
                <a:spcPct val="150000"/>
              </a:lnSpc>
              <a:spcBef>
                <a:spcPts val="25"/>
              </a:spcBef>
            </a:pPr>
            <a:endParaRPr lang="zh-CN" altLang="zh-CN" sz="2400" noProof="1">
              <a:latin typeface="微软雅黑" panose="020B0503020204020204" pitchFamily="34" charset="-122"/>
              <a:ea typeface="微软雅黑" panose="020B0503020204020204" pitchFamily="34" charset="-122"/>
              <a:sym typeface="+mn-ea"/>
            </a:endParaRPr>
          </a:p>
          <a:p>
            <a:pPr eaLnBrk="1" hangingPunct="1">
              <a:lnSpc>
                <a:spcPct val="150000"/>
              </a:lnSpc>
              <a:spcBef>
                <a:spcPts val="25"/>
              </a:spcBef>
            </a:pPr>
            <a:r>
              <a:rPr lang="en-US" altLang="zh-CN" sz="2400" noProof="1">
                <a:latin typeface="微软雅黑" panose="020B0503020204020204" pitchFamily="34" charset="-122"/>
                <a:ea typeface="微软雅黑" panose="020B0503020204020204" pitchFamily="34" charset="-122"/>
                <a:sym typeface="+mn-ea"/>
              </a:rPr>
              <a:t>A.</a:t>
            </a:r>
            <a:r>
              <a:rPr lang="zh-CN" altLang="en-US" sz="2400" noProof="1">
                <a:latin typeface="微软雅黑" panose="020B0503020204020204" pitchFamily="34" charset="-122"/>
                <a:ea typeface="微软雅黑" panose="020B0503020204020204" pitchFamily="34" charset="-122"/>
                <a:sym typeface="+mn-ea"/>
              </a:rPr>
              <a:t>李冰若   </a:t>
            </a:r>
            <a:r>
              <a:rPr lang="en-US" altLang="zh-CN" sz="2400" noProof="1">
                <a:latin typeface="微软雅黑" panose="020B0503020204020204" pitchFamily="34" charset="-122"/>
                <a:ea typeface="微软雅黑" panose="020B0503020204020204" pitchFamily="34" charset="-122"/>
                <a:sym typeface="+mn-ea"/>
              </a:rPr>
              <a:t>B.</a:t>
            </a:r>
            <a:r>
              <a:rPr lang="zh-CN" altLang="en-US" sz="2400" noProof="1">
                <a:latin typeface="微软雅黑" panose="020B0503020204020204" pitchFamily="34" charset="-122"/>
                <a:ea typeface="微软雅黑" panose="020B0503020204020204" pitchFamily="34" charset="-122"/>
                <a:sym typeface="+mn-ea"/>
              </a:rPr>
              <a:t>王国维  </a:t>
            </a:r>
            <a:r>
              <a:rPr lang="en-US" altLang="zh-CN" sz="2400" noProof="1">
                <a:latin typeface="微软雅黑" panose="020B0503020204020204" pitchFamily="34" charset="-122"/>
                <a:ea typeface="微软雅黑" panose="020B0503020204020204" pitchFamily="34" charset="-122"/>
                <a:sym typeface="+mn-ea"/>
              </a:rPr>
              <a:t>C.</a:t>
            </a:r>
            <a:r>
              <a:rPr lang="zh-CN" altLang="en-US" sz="2400" noProof="1">
                <a:latin typeface="微软雅黑" panose="020B0503020204020204" pitchFamily="34" charset="-122"/>
                <a:ea typeface="微软雅黑" panose="020B0503020204020204" pitchFamily="34" charset="-122"/>
                <a:sym typeface="+mn-ea"/>
              </a:rPr>
              <a:t>张炎  </a:t>
            </a:r>
            <a:r>
              <a:rPr lang="en-US" altLang="zh-CN" sz="2400" noProof="1">
                <a:latin typeface="微软雅黑" panose="020B0503020204020204" pitchFamily="34" charset="-122"/>
                <a:ea typeface="微软雅黑" panose="020B0503020204020204" pitchFamily="34" charset="-122"/>
                <a:sym typeface="+mn-ea"/>
              </a:rPr>
              <a:t>D.</a:t>
            </a:r>
            <a:r>
              <a:rPr lang="zh-CN" sz="2400" noProof="1">
                <a:latin typeface="微软雅黑" panose="020B0503020204020204" pitchFamily="34" charset="-122"/>
                <a:ea typeface="微软雅黑" panose="020B0503020204020204" pitchFamily="34" charset="-122"/>
                <a:sym typeface="+mn-ea"/>
              </a:rPr>
              <a:t>胡云翼</a:t>
            </a:r>
          </a:p>
          <a:p>
            <a:pPr eaLnBrk="1" hangingPunct="1">
              <a:lnSpc>
                <a:spcPct val="150000"/>
              </a:lnSpc>
              <a:spcBef>
                <a:spcPts val="25"/>
              </a:spcBef>
            </a:pPr>
            <a:endParaRPr lang="zh-CN" altLang="en-US" sz="2400" noProof="1">
              <a:latin typeface="微软雅黑" panose="020B0503020204020204" pitchFamily="34" charset="-122"/>
              <a:ea typeface="微软雅黑" panose="020B0503020204020204" pitchFamily="34" charset="-122"/>
              <a:sym typeface="+mn-ea"/>
            </a:endParaRPr>
          </a:p>
          <a:p>
            <a:pPr eaLnBrk="1" hangingPunct="1">
              <a:lnSpc>
                <a:spcPct val="150000"/>
              </a:lnSpc>
            </a:pPr>
            <a:endParaRPr lang="zh-CN" altLang="zh-CN" sz="2400" noProof="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29147" y="1063738"/>
            <a:ext cx="9264650" cy="3305175"/>
          </a:xfrm>
          <a:prstGeom prst="rect">
            <a:avLst/>
          </a:prstGeom>
        </p:spPr>
        <p:txBody>
          <a:bodyPr lIns="0" tIns="0" rIns="0" bIns="0">
            <a:spAutoFit/>
          </a:bodyPr>
          <a:lstStyle>
            <a:lvl1pPr marL="1270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lnSpc>
                <a:spcPct val="150000"/>
              </a:lnSpc>
            </a:pPr>
            <a:r>
              <a:rPr lang="zh-CN" sz="2400" b="1" noProof="1">
                <a:latin typeface="微软雅黑" panose="020B0503020204020204" pitchFamily="34" charset="-122"/>
                <a:ea typeface="微软雅黑" panose="020B0503020204020204" pitchFamily="34" charset="-122"/>
                <a:sym typeface="+mn-ea"/>
              </a:rPr>
              <a:t>一、选择题。（每题</a:t>
            </a:r>
            <a:r>
              <a:rPr lang="zh-CN" altLang="zh-CN" sz="2400" b="1" noProof="1">
                <a:latin typeface="微软雅黑" panose="020B0503020204020204" pitchFamily="34" charset="-122"/>
                <a:ea typeface="微软雅黑" panose="020B0503020204020204" pitchFamily="34" charset="-122"/>
                <a:sym typeface="+mn-ea"/>
              </a:rPr>
              <a:t>1</a:t>
            </a:r>
            <a:r>
              <a:rPr lang="zh-CN" sz="2400" b="1" noProof="1">
                <a:latin typeface="微软雅黑" panose="020B0503020204020204" pitchFamily="34" charset="-122"/>
                <a:ea typeface="微软雅黑" panose="020B0503020204020204" pitchFamily="34" charset="-122"/>
                <a:sym typeface="+mn-ea"/>
              </a:rPr>
              <a:t>分）</a:t>
            </a:r>
            <a:endParaRPr lang="zh-CN" sz="2400" noProof="1">
              <a:latin typeface="微软雅黑" panose="020B0503020204020204" pitchFamily="34" charset="-122"/>
              <a:ea typeface="微软雅黑" panose="020B0503020204020204" pitchFamily="34" charset="-122"/>
            </a:endParaRPr>
          </a:p>
          <a:p>
            <a:pPr eaLnBrk="1" hangingPunct="1">
              <a:lnSpc>
                <a:spcPct val="150000"/>
              </a:lnSpc>
              <a:spcBef>
                <a:spcPts val="25"/>
              </a:spcBef>
            </a:pPr>
            <a:r>
              <a:rPr lang="zh-CN" altLang="zh-CN" sz="2400" noProof="1">
                <a:latin typeface="微软雅黑" panose="020B0503020204020204" pitchFamily="34" charset="-122"/>
                <a:ea typeface="微软雅黑" panose="020B0503020204020204" pitchFamily="34" charset="-122"/>
                <a:sym typeface="+mn-ea"/>
              </a:rPr>
              <a:t>6.</a:t>
            </a:r>
            <a:r>
              <a:rPr lang="zh-CN" altLang="en-US" sz="2400" noProof="1">
                <a:latin typeface="微软雅黑" panose="020B0503020204020204" pitchFamily="34" charset="-122"/>
                <a:ea typeface="微软雅黑" panose="020B0503020204020204" pitchFamily="34" charset="-122"/>
                <a:sym typeface="+mn-ea"/>
              </a:rPr>
              <a:t>皇甫松的词被谁称赞为</a:t>
            </a:r>
            <a:r>
              <a:rPr lang="zh-CN" altLang="zh-CN" sz="2400" noProof="1">
                <a:latin typeface="微软雅黑" panose="020B0503020204020204" pitchFamily="34" charset="-122"/>
                <a:ea typeface="微软雅黑" panose="020B0503020204020204" pitchFamily="34" charset="-122"/>
                <a:sym typeface="+mn-ea"/>
              </a:rPr>
              <a:t>”</a:t>
            </a:r>
            <a:r>
              <a:rPr lang="zh-CN" sz="2400" noProof="1">
                <a:latin typeface="微软雅黑" panose="020B0503020204020204" pitchFamily="34" charset="-122"/>
                <a:ea typeface="微软雅黑" panose="020B0503020204020204" pitchFamily="34" charset="-122"/>
                <a:sym typeface="+mn-ea"/>
              </a:rPr>
              <a:t>初日芙蓉春月柳</a:t>
            </a:r>
            <a:r>
              <a:rPr lang="zh-CN" altLang="zh-CN" sz="2400" noProof="1">
                <a:latin typeface="微软雅黑" panose="020B0503020204020204" pitchFamily="34" charset="-122"/>
                <a:ea typeface="微软雅黑" panose="020B0503020204020204" pitchFamily="34" charset="-122"/>
                <a:sym typeface="+mn-ea"/>
              </a:rPr>
              <a:t>“</a:t>
            </a:r>
            <a:r>
              <a:rPr lang="zh-CN" sz="2400" noProof="1">
                <a:latin typeface="微软雅黑" panose="020B0503020204020204" pitchFamily="34" charset="-122"/>
                <a:ea typeface="微软雅黑" panose="020B0503020204020204" pitchFamily="34" charset="-122"/>
                <a:sym typeface="+mn-ea"/>
              </a:rPr>
              <a:t>（</a:t>
            </a:r>
            <a:r>
              <a:rPr lang="en-US" altLang="zh-CN" sz="2400" noProof="1">
                <a:solidFill>
                  <a:srgbClr val="C00000"/>
                </a:solidFill>
                <a:latin typeface="微软雅黑" panose="020B0503020204020204" pitchFamily="34" charset="-122"/>
                <a:ea typeface="微软雅黑" panose="020B0503020204020204" pitchFamily="34" charset="-122"/>
                <a:sym typeface="+mn-ea"/>
              </a:rPr>
              <a:t>A</a:t>
            </a:r>
            <a:r>
              <a:rPr lang="en-US" sz="2400" noProof="1">
                <a:latin typeface="微软雅黑" panose="020B0503020204020204" pitchFamily="34" charset="-122"/>
                <a:ea typeface="微软雅黑" panose="020B0503020204020204" pitchFamily="34" charset="-122"/>
                <a:sym typeface="+mn-ea"/>
              </a:rPr>
              <a:t>）</a:t>
            </a:r>
          </a:p>
          <a:p>
            <a:pPr eaLnBrk="1" hangingPunct="1">
              <a:lnSpc>
                <a:spcPct val="150000"/>
              </a:lnSpc>
              <a:spcBef>
                <a:spcPts val="25"/>
              </a:spcBef>
            </a:pPr>
            <a:endParaRPr lang="en-US" altLang="zh-CN" sz="2400" noProof="1">
              <a:latin typeface="微软雅黑" panose="020B0503020204020204" pitchFamily="34" charset="-122"/>
              <a:ea typeface="微软雅黑" panose="020B0503020204020204" pitchFamily="34" charset="-122"/>
              <a:sym typeface="+mn-ea"/>
            </a:endParaRPr>
          </a:p>
          <a:p>
            <a:pPr eaLnBrk="1" hangingPunct="1">
              <a:lnSpc>
                <a:spcPct val="150000"/>
              </a:lnSpc>
              <a:spcBef>
                <a:spcPts val="25"/>
              </a:spcBef>
            </a:pPr>
            <a:r>
              <a:rPr lang="en-US" altLang="zh-CN" sz="2400" noProof="1">
                <a:latin typeface="微软雅黑" panose="020B0503020204020204" pitchFamily="34" charset="-122"/>
                <a:ea typeface="微软雅黑" panose="020B0503020204020204" pitchFamily="34" charset="-122"/>
                <a:sym typeface="+mn-ea"/>
              </a:rPr>
              <a:t>A.</a:t>
            </a:r>
            <a:r>
              <a:rPr lang="zh-CN" altLang="en-US" sz="2400" noProof="1">
                <a:latin typeface="微软雅黑" panose="020B0503020204020204" pitchFamily="34" charset="-122"/>
                <a:ea typeface="微软雅黑" panose="020B0503020204020204" pitchFamily="34" charset="-122"/>
                <a:sym typeface="+mn-ea"/>
              </a:rPr>
              <a:t>李冰若   </a:t>
            </a:r>
            <a:r>
              <a:rPr lang="en-US" altLang="zh-CN" sz="2400" noProof="1">
                <a:latin typeface="微软雅黑" panose="020B0503020204020204" pitchFamily="34" charset="-122"/>
                <a:ea typeface="微软雅黑" panose="020B0503020204020204" pitchFamily="34" charset="-122"/>
                <a:sym typeface="+mn-ea"/>
              </a:rPr>
              <a:t>B.</a:t>
            </a:r>
            <a:r>
              <a:rPr lang="zh-CN" altLang="en-US" sz="2400" noProof="1">
                <a:latin typeface="微软雅黑" panose="020B0503020204020204" pitchFamily="34" charset="-122"/>
                <a:ea typeface="微软雅黑" panose="020B0503020204020204" pitchFamily="34" charset="-122"/>
                <a:sym typeface="+mn-ea"/>
              </a:rPr>
              <a:t>王国维  </a:t>
            </a:r>
            <a:r>
              <a:rPr lang="en-US" altLang="zh-CN" sz="2400" noProof="1">
                <a:latin typeface="微软雅黑" panose="020B0503020204020204" pitchFamily="34" charset="-122"/>
                <a:ea typeface="微软雅黑" panose="020B0503020204020204" pitchFamily="34" charset="-122"/>
                <a:sym typeface="+mn-ea"/>
              </a:rPr>
              <a:t>C.</a:t>
            </a:r>
            <a:r>
              <a:rPr lang="zh-CN" altLang="en-US" sz="2400" noProof="1">
                <a:latin typeface="微软雅黑" panose="020B0503020204020204" pitchFamily="34" charset="-122"/>
                <a:ea typeface="微软雅黑" panose="020B0503020204020204" pitchFamily="34" charset="-122"/>
                <a:sym typeface="+mn-ea"/>
              </a:rPr>
              <a:t>张炎  </a:t>
            </a:r>
            <a:r>
              <a:rPr lang="en-US" altLang="zh-CN" sz="2400" noProof="1">
                <a:latin typeface="微软雅黑" panose="020B0503020204020204" pitchFamily="34" charset="-122"/>
                <a:ea typeface="微软雅黑" panose="020B0503020204020204" pitchFamily="34" charset="-122"/>
                <a:sym typeface="+mn-ea"/>
              </a:rPr>
              <a:t>D.</a:t>
            </a:r>
            <a:r>
              <a:rPr lang="zh-CN" sz="2400" noProof="1">
                <a:latin typeface="微软雅黑" panose="020B0503020204020204" pitchFamily="34" charset="-122"/>
                <a:ea typeface="微软雅黑" panose="020B0503020204020204" pitchFamily="34" charset="-122"/>
                <a:sym typeface="+mn-ea"/>
              </a:rPr>
              <a:t>胡云翼</a:t>
            </a:r>
          </a:p>
          <a:p>
            <a:pPr eaLnBrk="1" hangingPunct="1">
              <a:lnSpc>
                <a:spcPct val="150000"/>
              </a:lnSpc>
              <a:spcBef>
                <a:spcPts val="25"/>
              </a:spcBef>
            </a:pPr>
            <a:r>
              <a:rPr lang="zh-CN" altLang="en-US" sz="2400" noProof="1">
                <a:latin typeface="微软雅黑" panose="020B0503020204020204" pitchFamily="34" charset="-122"/>
                <a:ea typeface="微软雅黑" panose="020B0503020204020204" pitchFamily="34" charset="-122"/>
                <a:sym typeface="+mn-ea"/>
              </a:rPr>
              <a:t>解析：</a:t>
            </a:r>
            <a:r>
              <a:rPr lang="zh-CN" sz="2400" noProof="1">
                <a:latin typeface="微软雅黑" panose="020B0503020204020204" pitchFamily="34" charset="-122"/>
                <a:ea typeface="微软雅黑" panose="020B0503020204020204" pitchFamily="34" charset="-122"/>
                <a:sym typeface="+mn-ea"/>
              </a:rPr>
              <a:t>其词被</a:t>
            </a:r>
            <a:r>
              <a:rPr lang="zh-CN" sz="2400" noProof="1">
                <a:solidFill>
                  <a:srgbClr val="C00000"/>
                </a:solidFill>
                <a:latin typeface="微软雅黑" panose="020B0503020204020204" pitchFamily="34" charset="-122"/>
                <a:ea typeface="微软雅黑" panose="020B0503020204020204" pitchFamily="34" charset="-122"/>
                <a:sym typeface="+mn-ea"/>
              </a:rPr>
              <a:t>李冰若</a:t>
            </a:r>
            <a:r>
              <a:rPr lang="zh-CN" sz="2400" noProof="1">
                <a:latin typeface="微软雅黑" panose="020B0503020204020204" pitchFamily="34" charset="-122"/>
                <a:ea typeface="微软雅黑" panose="020B0503020204020204" pitchFamily="34" charset="-122"/>
                <a:sym typeface="+mn-ea"/>
              </a:rPr>
              <a:t>誉为“</a:t>
            </a:r>
            <a:r>
              <a:rPr lang="zh-CN" sz="2400" noProof="1">
                <a:solidFill>
                  <a:srgbClr val="C00000"/>
                </a:solidFill>
                <a:latin typeface="微软雅黑" panose="020B0503020204020204" pitchFamily="34" charset="-122"/>
                <a:ea typeface="微软雅黑" panose="020B0503020204020204" pitchFamily="34" charset="-122"/>
                <a:sym typeface="+mn-ea"/>
              </a:rPr>
              <a:t>初日芙蓉春月柳</a:t>
            </a:r>
            <a:r>
              <a:rPr lang="zh-CN" sz="2400" noProof="1">
                <a:latin typeface="微软雅黑" panose="020B0503020204020204" pitchFamily="34" charset="-122"/>
                <a:ea typeface="微软雅黑" panose="020B0503020204020204" pitchFamily="34" charset="-122"/>
                <a:sym typeface="+mn-ea"/>
              </a:rPr>
              <a:t>”。</a:t>
            </a:r>
            <a:endParaRPr lang="zh-CN" altLang="en-US" sz="2400" noProof="1">
              <a:latin typeface="微软雅黑" panose="020B0503020204020204" pitchFamily="34" charset="-122"/>
              <a:ea typeface="微软雅黑" panose="020B0503020204020204" pitchFamily="34" charset="-122"/>
              <a:sym typeface="+mn-ea"/>
            </a:endParaRPr>
          </a:p>
          <a:p>
            <a:pPr eaLnBrk="1" hangingPunct="1">
              <a:lnSpc>
                <a:spcPct val="150000"/>
              </a:lnSpc>
            </a:pPr>
            <a:endParaRPr lang="zh-CN" sz="2400" noProof="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6443" y="940906"/>
            <a:ext cx="9264650" cy="2752725"/>
          </a:xfrm>
          <a:prstGeom prst="rect">
            <a:avLst/>
          </a:prstGeom>
        </p:spPr>
        <p:txBody>
          <a:bodyPr lIns="0" tIns="0" rIns="0" bIns="0">
            <a:spAutoFit/>
          </a:bodyPr>
          <a:lstStyle>
            <a:lvl1pPr marL="1270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lnSpc>
                <a:spcPct val="150000"/>
              </a:lnSpc>
            </a:pPr>
            <a:r>
              <a:rPr lang="zh-CN" sz="2400" b="1" noProof="1">
                <a:latin typeface="微软雅黑" panose="020B0503020204020204" pitchFamily="34" charset="-122"/>
                <a:ea typeface="微软雅黑" panose="020B0503020204020204" pitchFamily="34" charset="-122"/>
                <a:sym typeface="+mn-ea"/>
              </a:rPr>
              <a:t>一、选择题。（每题</a:t>
            </a:r>
            <a:r>
              <a:rPr lang="zh-CN" altLang="zh-CN" sz="2400" b="1" noProof="1">
                <a:latin typeface="微软雅黑" panose="020B0503020204020204" pitchFamily="34" charset="-122"/>
                <a:ea typeface="微软雅黑" panose="020B0503020204020204" pitchFamily="34" charset="-122"/>
                <a:sym typeface="+mn-ea"/>
              </a:rPr>
              <a:t>1</a:t>
            </a:r>
            <a:r>
              <a:rPr lang="zh-CN" sz="2400" b="1" noProof="1">
                <a:latin typeface="微软雅黑" panose="020B0503020204020204" pitchFamily="34" charset="-122"/>
                <a:ea typeface="微软雅黑" panose="020B0503020204020204" pitchFamily="34" charset="-122"/>
                <a:sym typeface="+mn-ea"/>
              </a:rPr>
              <a:t>分）</a:t>
            </a:r>
            <a:endParaRPr lang="zh-CN" sz="2400" noProof="1">
              <a:latin typeface="微软雅黑" panose="020B0503020204020204" pitchFamily="34" charset="-122"/>
              <a:ea typeface="微软雅黑" panose="020B0503020204020204" pitchFamily="34" charset="-122"/>
            </a:endParaRPr>
          </a:p>
          <a:p>
            <a:pPr eaLnBrk="1" hangingPunct="1">
              <a:lnSpc>
                <a:spcPct val="150000"/>
              </a:lnSpc>
              <a:spcBef>
                <a:spcPts val="25"/>
              </a:spcBef>
            </a:pPr>
            <a:r>
              <a:rPr lang="zh-CN" altLang="zh-CN" sz="2400" noProof="1">
                <a:latin typeface="微软雅黑" panose="020B0503020204020204" pitchFamily="34" charset="-122"/>
                <a:ea typeface="微软雅黑" panose="020B0503020204020204" pitchFamily="34" charset="-122"/>
                <a:sym typeface="+mn-ea"/>
              </a:rPr>
              <a:t>6.</a:t>
            </a:r>
            <a:r>
              <a:rPr lang="zh-CN" altLang="en-US" sz="2400" noProof="1">
                <a:latin typeface="微软雅黑" panose="020B0503020204020204" pitchFamily="34" charset="-122"/>
                <a:ea typeface="微软雅黑" panose="020B0503020204020204" pitchFamily="34" charset="-122"/>
                <a:sym typeface="+mn-ea"/>
              </a:rPr>
              <a:t>欧阳炯的词集是哪一个</a:t>
            </a:r>
            <a:r>
              <a:rPr lang="zh-CN" sz="2400" noProof="1">
                <a:latin typeface="微软雅黑" panose="020B0503020204020204" pitchFamily="34" charset="-122"/>
                <a:ea typeface="微软雅黑" panose="020B0503020204020204" pitchFamily="34" charset="-122"/>
                <a:sym typeface="+mn-ea"/>
              </a:rPr>
              <a:t>（）</a:t>
            </a:r>
          </a:p>
          <a:p>
            <a:pPr eaLnBrk="1" hangingPunct="1">
              <a:lnSpc>
                <a:spcPct val="150000"/>
              </a:lnSpc>
              <a:spcBef>
                <a:spcPts val="25"/>
              </a:spcBef>
            </a:pPr>
            <a:endParaRPr lang="zh-CN" altLang="zh-CN" sz="2400" noProof="1">
              <a:latin typeface="微软雅黑" panose="020B0503020204020204" pitchFamily="34" charset="-122"/>
              <a:ea typeface="微软雅黑" panose="020B0503020204020204" pitchFamily="34" charset="-122"/>
              <a:sym typeface="+mn-ea"/>
            </a:endParaRPr>
          </a:p>
          <a:p>
            <a:pPr eaLnBrk="1" hangingPunct="1">
              <a:lnSpc>
                <a:spcPct val="150000"/>
              </a:lnSpc>
              <a:spcBef>
                <a:spcPts val="25"/>
              </a:spcBef>
            </a:pPr>
            <a:r>
              <a:rPr lang="en-US" altLang="zh-CN" sz="2400" noProof="1">
                <a:latin typeface="微软雅黑" panose="020B0503020204020204" pitchFamily="34" charset="-122"/>
                <a:ea typeface="微软雅黑" panose="020B0503020204020204" pitchFamily="34" charset="-122"/>
                <a:sym typeface="+mn-ea"/>
              </a:rPr>
              <a:t>A.</a:t>
            </a:r>
            <a:r>
              <a:rPr lang="zh-CN" altLang="en-US" sz="2400" noProof="1">
                <a:latin typeface="微软雅黑" panose="020B0503020204020204" pitchFamily="34" charset="-122"/>
                <a:ea typeface="微软雅黑" panose="020B0503020204020204" pitchFamily="34" charset="-122"/>
                <a:sym typeface="+mn-ea"/>
              </a:rPr>
              <a:t>尊前集   </a:t>
            </a:r>
            <a:r>
              <a:rPr lang="en-US" altLang="zh-CN" sz="2400" noProof="1">
                <a:latin typeface="微软雅黑" panose="020B0503020204020204" pitchFamily="34" charset="-122"/>
                <a:ea typeface="微软雅黑" panose="020B0503020204020204" pitchFamily="34" charset="-122"/>
                <a:sym typeface="+mn-ea"/>
              </a:rPr>
              <a:t>B.</a:t>
            </a:r>
            <a:r>
              <a:rPr lang="zh-CN" altLang="en-US" sz="2400" noProof="1">
                <a:latin typeface="微软雅黑" panose="020B0503020204020204" pitchFamily="34" charset="-122"/>
                <a:ea typeface="微软雅黑" panose="020B0503020204020204" pitchFamily="34" charset="-122"/>
                <a:sym typeface="+mn-ea"/>
              </a:rPr>
              <a:t>花间集序  </a:t>
            </a:r>
            <a:r>
              <a:rPr lang="en-US" altLang="zh-CN" sz="2400" noProof="1">
                <a:latin typeface="微软雅黑" panose="020B0503020204020204" pitchFamily="34" charset="-122"/>
                <a:ea typeface="微软雅黑" panose="020B0503020204020204" pitchFamily="34" charset="-122"/>
                <a:sym typeface="+mn-ea"/>
              </a:rPr>
              <a:t>C.</a:t>
            </a:r>
            <a:r>
              <a:rPr lang="zh-CN" altLang="en-US" sz="2400" noProof="1">
                <a:latin typeface="微软雅黑" panose="020B0503020204020204" pitchFamily="34" charset="-122"/>
                <a:ea typeface="微软雅黑" panose="020B0503020204020204" pitchFamily="34" charset="-122"/>
                <a:sym typeface="+mn-ea"/>
              </a:rPr>
              <a:t>爱园诗话  </a:t>
            </a:r>
            <a:r>
              <a:rPr lang="en-US" altLang="zh-CN" sz="2400" noProof="1">
                <a:latin typeface="微软雅黑" panose="020B0503020204020204" pitchFamily="34" charset="-122"/>
                <a:ea typeface="微软雅黑" panose="020B0503020204020204" pitchFamily="34" charset="-122"/>
                <a:sym typeface="+mn-ea"/>
              </a:rPr>
              <a:t>D.</a:t>
            </a:r>
            <a:r>
              <a:rPr lang="zh-CN" altLang="en-US" sz="2400" noProof="1">
                <a:latin typeface="微软雅黑" panose="020B0503020204020204" pitchFamily="34" charset="-122"/>
                <a:ea typeface="微软雅黑" panose="020B0503020204020204" pitchFamily="34" charset="-122"/>
                <a:sym typeface="+mn-ea"/>
              </a:rPr>
              <a:t>花草粹编</a:t>
            </a:r>
          </a:p>
          <a:p>
            <a:pPr eaLnBrk="1" hangingPunct="1">
              <a:lnSpc>
                <a:spcPct val="150000"/>
              </a:lnSpc>
            </a:pPr>
            <a:endParaRPr lang="zh-CN" altLang="zh-CN" sz="2400" noProof="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0091" y="872666"/>
            <a:ext cx="9264650" cy="3856037"/>
          </a:xfrm>
          <a:prstGeom prst="rect">
            <a:avLst/>
          </a:prstGeom>
        </p:spPr>
        <p:txBody>
          <a:bodyPr lIns="0" tIns="0" rIns="0" bIns="0">
            <a:spAutoFit/>
          </a:bodyPr>
          <a:lstStyle>
            <a:lvl1pPr marL="1270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lnSpc>
                <a:spcPct val="150000"/>
              </a:lnSpc>
            </a:pPr>
            <a:r>
              <a:rPr lang="zh-CN" sz="2400" b="1" noProof="1">
                <a:latin typeface="微软雅黑" panose="020B0503020204020204" pitchFamily="34" charset="-122"/>
                <a:ea typeface="微软雅黑" panose="020B0503020204020204" pitchFamily="34" charset="-122"/>
                <a:sym typeface="+mn-ea"/>
              </a:rPr>
              <a:t>一、选择题。（每题</a:t>
            </a:r>
            <a:r>
              <a:rPr lang="zh-CN" altLang="zh-CN" sz="2400" b="1" noProof="1">
                <a:latin typeface="微软雅黑" panose="020B0503020204020204" pitchFamily="34" charset="-122"/>
                <a:ea typeface="微软雅黑" panose="020B0503020204020204" pitchFamily="34" charset="-122"/>
                <a:sym typeface="+mn-ea"/>
              </a:rPr>
              <a:t>1</a:t>
            </a:r>
            <a:r>
              <a:rPr lang="zh-CN" sz="2400" b="1" noProof="1">
                <a:latin typeface="微软雅黑" panose="020B0503020204020204" pitchFamily="34" charset="-122"/>
                <a:ea typeface="微软雅黑" panose="020B0503020204020204" pitchFamily="34" charset="-122"/>
                <a:sym typeface="+mn-ea"/>
              </a:rPr>
              <a:t>分）</a:t>
            </a:r>
            <a:endParaRPr lang="zh-CN" sz="2400" noProof="1">
              <a:latin typeface="微软雅黑" panose="020B0503020204020204" pitchFamily="34" charset="-122"/>
              <a:ea typeface="微软雅黑" panose="020B0503020204020204" pitchFamily="34" charset="-122"/>
            </a:endParaRPr>
          </a:p>
          <a:p>
            <a:pPr eaLnBrk="1" hangingPunct="1">
              <a:lnSpc>
                <a:spcPct val="150000"/>
              </a:lnSpc>
              <a:spcBef>
                <a:spcPts val="25"/>
              </a:spcBef>
            </a:pPr>
            <a:r>
              <a:rPr lang="zh-CN" altLang="zh-CN" sz="2400" noProof="1">
                <a:latin typeface="微软雅黑" panose="020B0503020204020204" pitchFamily="34" charset="-122"/>
                <a:ea typeface="微软雅黑" panose="020B0503020204020204" pitchFamily="34" charset="-122"/>
                <a:sym typeface="+mn-ea"/>
              </a:rPr>
              <a:t>6.</a:t>
            </a:r>
            <a:r>
              <a:rPr lang="zh-CN" altLang="en-US" sz="2400" noProof="1">
                <a:latin typeface="微软雅黑" panose="020B0503020204020204" pitchFamily="34" charset="-122"/>
                <a:ea typeface="微软雅黑" panose="020B0503020204020204" pitchFamily="34" charset="-122"/>
                <a:sym typeface="+mn-ea"/>
              </a:rPr>
              <a:t>欧阳炯的词集是哪一个</a:t>
            </a:r>
            <a:r>
              <a:rPr lang="zh-CN" sz="2400" noProof="1">
                <a:latin typeface="微软雅黑" panose="020B0503020204020204" pitchFamily="34" charset="-122"/>
                <a:ea typeface="微软雅黑" panose="020B0503020204020204" pitchFamily="34" charset="-122"/>
                <a:sym typeface="+mn-ea"/>
              </a:rPr>
              <a:t>（</a:t>
            </a:r>
            <a:r>
              <a:rPr lang="en-US" altLang="zh-CN" sz="2400" noProof="1">
                <a:solidFill>
                  <a:srgbClr val="C00000"/>
                </a:solidFill>
                <a:latin typeface="微软雅黑" panose="020B0503020204020204" pitchFamily="34" charset="-122"/>
                <a:ea typeface="微软雅黑" panose="020B0503020204020204" pitchFamily="34" charset="-122"/>
                <a:sym typeface="+mn-ea"/>
              </a:rPr>
              <a:t>B</a:t>
            </a:r>
            <a:r>
              <a:rPr lang="en-US" sz="2400" noProof="1">
                <a:latin typeface="微软雅黑" panose="020B0503020204020204" pitchFamily="34" charset="-122"/>
                <a:ea typeface="微软雅黑" panose="020B0503020204020204" pitchFamily="34" charset="-122"/>
                <a:sym typeface="+mn-ea"/>
              </a:rPr>
              <a:t>）</a:t>
            </a:r>
          </a:p>
          <a:p>
            <a:pPr eaLnBrk="1" hangingPunct="1">
              <a:lnSpc>
                <a:spcPct val="150000"/>
              </a:lnSpc>
              <a:spcBef>
                <a:spcPts val="25"/>
              </a:spcBef>
            </a:pPr>
            <a:endParaRPr lang="en-US" altLang="zh-CN" sz="2400" noProof="1">
              <a:latin typeface="微软雅黑" panose="020B0503020204020204" pitchFamily="34" charset="-122"/>
              <a:ea typeface="微软雅黑" panose="020B0503020204020204" pitchFamily="34" charset="-122"/>
              <a:sym typeface="+mn-ea"/>
            </a:endParaRPr>
          </a:p>
          <a:p>
            <a:pPr eaLnBrk="1" hangingPunct="1">
              <a:lnSpc>
                <a:spcPct val="150000"/>
              </a:lnSpc>
              <a:spcBef>
                <a:spcPts val="25"/>
              </a:spcBef>
            </a:pPr>
            <a:r>
              <a:rPr lang="en-US" altLang="zh-CN" sz="2400" noProof="1">
                <a:latin typeface="微软雅黑" panose="020B0503020204020204" pitchFamily="34" charset="-122"/>
                <a:ea typeface="微软雅黑" panose="020B0503020204020204" pitchFamily="34" charset="-122"/>
                <a:sym typeface="+mn-ea"/>
              </a:rPr>
              <a:t>A.</a:t>
            </a:r>
            <a:r>
              <a:rPr lang="zh-CN" altLang="en-US" sz="2400" noProof="1">
                <a:latin typeface="微软雅黑" panose="020B0503020204020204" pitchFamily="34" charset="-122"/>
                <a:ea typeface="微软雅黑" panose="020B0503020204020204" pitchFamily="34" charset="-122"/>
                <a:sym typeface="+mn-ea"/>
              </a:rPr>
              <a:t>尊前集   </a:t>
            </a:r>
            <a:r>
              <a:rPr lang="en-US" altLang="zh-CN" sz="2400" noProof="1">
                <a:latin typeface="微软雅黑" panose="020B0503020204020204" pitchFamily="34" charset="-122"/>
                <a:ea typeface="微软雅黑" panose="020B0503020204020204" pitchFamily="34" charset="-122"/>
                <a:sym typeface="+mn-ea"/>
              </a:rPr>
              <a:t>B.</a:t>
            </a:r>
            <a:r>
              <a:rPr lang="zh-CN" altLang="en-US" sz="2400" noProof="1">
                <a:latin typeface="微软雅黑" panose="020B0503020204020204" pitchFamily="34" charset="-122"/>
                <a:ea typeface="微软雅黑" panose="020B0503020204020204" pitchFamily="34" charset="-122"/>
                <a:sym typeface="+mn-ea"/>
              </a:rPr>
              <a:t>花间集序  </a:t>
            </a:r>
            <a:r>
              <a:rPr lang="en-US" altLang="zh-CN" sz="2400" noProof="1">
                <a:latin typeface="微软雅黑" panose="020B0503020204020204" pitchFamily="34" charset="-122"/>
                <a:ea typeface="微软雅黑" panose="020B0503020204020204" pitchFamily="34" charset="-122"/>
                <a:sym typeface="+mn-ea"/>
              </a:rPr>
              <a:t>C.</a:t>
            </a:r>
            <a:r>
              <a:rPr lang="zh-CN" altLang="en-US" sz="2400" noProof="1">
                <a:latin typeface="微软雅黑" panose="020B0503020204020204" pitchFamily="34" charset="-122"/>
                <a:ea typeface="微软雅黑" panose="020B0503020204020204" pitchFamily="34" charset="-122"/>
                <a:sym typeface="+mn-ea"/>
              </a:rPr>
              <a:t>爱园诗话  </a:t>
            </a:r>
            <a:r>
              <a:rPr lang="en-US" altLang="zh-CN" sz="2400" noProof="1">
                <a:latin typeface="微软雅黑" panose="020B0503020204020204" pitchFamily="34" charset="-122"/>
                <a:ea typeface="微软雅黑" panose="020B0503020204020204" pitchFamily="34" charset="-122"/>
                <a:sym typeface="+mn-ea"/>
              </a:rPr>
              <a:t>D.</a:t>
            </a:r>
            <a:r>
              <a:rPr lang="zh-CN" altLang="en-US" sz="2400" noProof="1">
                <a:latin typeface="微软雅黑" panose="020B0503020204020204" pitchFamily="34" charset="-122"/>
                <a:ea typeface="微软雅黑" panose="020B0503020204020204" pitchFamily="34" charset="-122"/>
                <a:sym typeface="+mn-ea"/>
              </a:rPr>
              <a:t>花草粹编</a:t>
            </a:r>
          </a:p>
          <a:p>
            <a:pPr eaLnBrk="1" hangingPunct="1">
              <a:lnSpc>
                <a:spcPct val="150000"/>
              </a:lnSpc>
              <a:spcBef>
                <a:spcPts val="25"/>
              </a:spcBef>
            </a:pPr>
            <a:endParaRPr lang="zh-CN" altLang="en-US" sz="2400" noProof="1">
              <a:latin typeface="微软雅黑" panose="020B0503020204020204" pitchFamily="34" charset="-122"/>
              <a:ea typeface="微软雅黑" panose="020B0503020204020204" pitchFamily="34" charset="-122"/>
              <a:sym typeface="+mn-ea"/>
            </a:endParaRPr>
          </a:p>
          <a:p>
            <a:pPr eaLnBrk="1" hangingPunct="1">
              <a:lnSpc>
                <a:spcPct val="150000"/>
              </a:lnSpc>
              <a:spcBef>
                <a:spcPts val="25"/>
              </a:spcBef>
            </a:pPr>
            <a:r>
              <a:rPr lang="zh-CN" altLang="en-US" sz="2400" noProof="1">
                <a:latin typeface="微软雅黑" panose="020B0503020204020204" pitchFamily="34" charset="-122"/>
                <a:ea typeface="微软雅黑" panose="020B0503020204020204" pitchFamily="34" charset="-122"/>
                <a:sym typeface="+mn-ea"/>
              </a:rPr>
              <a:t>解析：欧阳炯是</a:t>
            </a:r>
            <a:r>
              <a:rPr lang="zh-CN" altLang="zh-CN" sz="2400" noProof="1">
                <a:solidFill>
                  <a:srgbClr val="C00000"/>
                </a:solidFill>
                <a:latin typeface="微软雅黑" panose="020B0503020204020204" pitchFamily="34" charset="-122"/>
                <a:ea typeface="微软雅黑" panose="020B0503020204020204" pitchFamily="34" charset="-122"/>
                <a:sym typeface="+mn-ea"/>
              </a:rPr>
              <a:t>《</a:t>
            </a:r>
            <a:r>
              <a:rPr lang="zh-CN" sz="2400" noProof="1">
                <a:solidFill>
                  <a:srgbClr val="C00000"/>
                </a:solidFill>
                <a:latin typeface="微软雅黑" panose="020B0503020204020204" pitchFamily="34" charset="-122"/>
                <a:ea typeface="微软雅黑" panose="020B0503020204020204" pitchFamily="34" charset="-122"/>
                <a:sym typeface="+mn-ea"/>
              </a:rPr>
              <a:t>花间集序</a:t>
            </a:r>
            <a:r>
              <a:rPr lang="zh-CN" altLang="zh-CN" sz="2400" noProof="1">
                <a:solidFill>
                  <a:srgbClr val="C00000"/>
                </a:solidFill>
                <a:latin typeface="微软雅黑" panose="020B0503020204020204" pitchFamily="34" charset="-122"/>
                <a:ea typeface="微软雅黑" panose="020B0503020204020204" pitchFamily="34" charset="-122"/>
                <a:sym typeface="+mn-ea"/>
              </a:rPr>
              <a:t>》</a:t>
            </a:r>
            <a:r>
              <a:rPr lang="zh-CN" sz="2400" noProof="1">
                <a:latin typeface="微软雅黑" panose="020B0503020204020204" pitchFamily="34" charset="-122"/>
                <a:ea typeface="微软雅黑" panose="020B0503020204020204" pitchFamily="34" charset="-122"/>
                <a:sym typeface="+mn-ea"/>
              </a:rPr>
              <a:t>的作者。</a:t>
            </a:r>
            <a:endParaRPr lang="zh-CN" altLang="en-US" sz="2400" noProof="1">
              <a:latin typeface="微软雅黑" panose="020B0503020204020204" pitchFamily="34" charset="-122"/>
              <a:ea typeface="微软雅黑" panose="020B0503020204020204" pitchFamily="34" charset="-122"/>
              <a:sym typeface="+mn-ea"/>
            </a:endParaRPr>
          </a:p>
          <a:p>
            <a:pPr eaLnBrk="1" hangingPunct="1">
              <a:lnSpc>
                <a:spcPct val="150000"/>
              </a:lnSpc>
            </a:pPr>
            <a:endParaRPr lang="zh-CN" sz="2400" noProof="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8203" y="1131978"/>
            <a:ext cx="9264650" cy="3295650"/>
          </a:xfrm>
          <a:prstGeom prst="rect">
            <a:avLst/>
          </a:prstGeom>
        </p:spPr>
        <p:txBody>
          <a:bodyPr lIns="0" tIns="0" rIns="0" bIns="0">
            <a:spAutoFit/>
          </a:bodyPr>
          <a:lstStyle>
            <a:lvl1pPr marL="1270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lnSpc>
                <a:spcPct val="150000"/>
              </a:lnSpc>
            </a:pPr>
            <a:r>
              <a:rPr lang="zh-CN" sz="2400" b="1" noProof="1">
                <a:latin typeface="微软雅黑" panose="020B0503020204020204" pitchFamily="34" charset="-122"/>
                <a:ea typeface="微软雅黑" panose="020B0503020204020204" pitchFamily="34" charset="-122"/>
                <a:sym typeface="+mn-ea"/>
              </a:rPr>
              <a:t>一、选择题。（每题</a:t>
            </a:r>
            <a:r>
              <a:rPr lang="zh-CN" altLang="zh-CN" sz="2400" b="1" noProof="1">
                <a:latin typeface="微软雅黑" panose="020B0503020204020204" pitchFamily="34" charset="-122"/>
                <a:ea typeface="微软雅黑" panose="020B0503020204020204" pitchFamily="34" charset="-122"/>
                <a:sym typeface="+mn-ea"/>
              </a:rPr>
              <a:t>1</a:t>
            </a:r>
            <a:r>
              <a:rPr lang="zh-CN" sz="2400" b="1" noProof="1">
                <a:latin typeface="微软雅黑" panose="020B0503020204020204" pitchFamily="34" charset="-122"/>
                <a:ea typeface="微软雅黑" panose="020B0503020204020204" pitchFamily="34" charset="-122"/>
                <a:sym typeface="+mn-ea"/>
              </a:rPr>
              <a:t>分）</a:t>
            </a:r>
            <a:endParaRPr lang="zh-CN" sz="2400" noProof="1">
              <a:latin typeface="微软雅黑" panose="020B0503020204020204" pitchFamily="34" charset="-122"/>
              <a:ea typeface="微软雅黑" panose="020B0503020204020204" pitchFamily="34" charset="-122"/>
            </a:endParaRPr>
          </a:p>
          <a:p>
            <a:pPr eaLnBrk="1" hangingPunct="1">
              <a:lnSpc>
                <a:spcPct val="150000"/>
              </a:lnSpc>
            </a:pPr>
            <a:r>
              <a:rPr lang="zh-CN" altLang="zh-CN" sz="2400" noProof="1">
                <a:latin typeface="微软雅黑" panose="020B0503020204020204" pitchFamily="34" charset="-122"/>
                <a:ea typeface="微软雅黑" panose="020B0503020204020204" pitchFamily="34" charset="-122"/>
                <a:sym typeface="+mn-ea"/>
              </a:rPr>
              <a:t>7.</a:t>
            </a:r>
            <a:r>
              <a:rPr lang="zh-CN" sz="2400" noProof="1">
                <a:latin typeface="微软雅黑" panose="020B0503020204020204" pitchFamily="34" charset="-122"/>
                <a:ea typeface="微软雅黑" panose="020B0503020204020204" pitchFamily="34" charset="-122"/>
                <a:sym typeface="+mn-ea"/>
              </a:rPr>
              <a:t>李珣</a:t>
            </a:r>
            <a:r>
              <a:rPr lang="zh-CN" altLang="zh-CN" sz="2400" noProof="1">
                <a:latin typeface="微软雅黑" panose="020B0503020204020204" pitchFamily="34" charset="-122"/>
                <a:ea typeface="微软雅黑" panose="020B0503020204020204" pitchFamily="34" charset="-122"/>
                <a:sym typeface="+mn-ea"/>
              </a:rPr>
              <a:t>《</a:t>
            </a:r>
            <a:r>
              <a:rPr lang="zh-CN" sz="2400" noProof="1">
                <a:latin typeface="微软雅黑" panose="020B0503020204020204" pitchFamily="34" charset="-122"/>
                <a:ea typeface="微软雅黑" panose="020B0503020204020204" pitchFamily="34" charset="-122"/>
                <a:sym typeface="+mn-ea"/>
              </a:rPr>
              <a:t>南乡子</a:t>
            </a:r>
            <a:r>
              <a:rPr lang="zh-CN" altLang="zh-CN" sz="2400" noProof="1">
                <a:latin typeface="微软雅黑" panose="020B0503020204020204" pitchFamily="34" charset="-122"/>
                <a:ea typeface="微软雅黑" panose="020B0503020204020204" pitchFamily="34" charset="-122"/>
                <a:sym typeface="+mn-ea"/>
              </a:rPr>
              <a:t>﹒</a:t>
            </a:r>
            <a:r>
              <a:rPr lang="zh-CN" sz="2400" noProof="1">
                <a:latin typeface="微软雅黑" panose="020B0503020204020204" pitchFamily="34" charset="-122"/>
                <a:ea typeface="微软雅黑" panose="020B0503020204020204" pitchFamily="34" charset="-122"/>
                <a:sym typeface="+mn-ea"/>
              </a:rPr>
              <a:t>归路近</a:t>
            </a:r>
            <a:r>
              <a:rPr lang="zh-CN" altLang="zh-CN" sz="2400" noProof="1">
                <a:latin typeface="微软雅黑" panose="020B0503020204020204" pitchFamily="34" charset="-122"/>
                <a:ea typeface="微软雅黑" panose="020B0503020204020204" pitchFamily="34" charset="-122"/>
                <a:sym typeface="+mn-ea"/>
              </a:rPr>
              <a:t>》</a:t>
            </a:r>
            <a:r>
              <a:rPr lang="zh-CN" sz="2400" noProof="1">
                <a:latin typeface="微软雅黑" panose="020B0503020204020204" pitchFamily="34" charset="-122"/>
                <a:ea typeface="微软雅黑" panose="020B0503020204020204" pitchFamily="34" charset="-122"/>
                <a:sym typeface="+mn-ea"/>
              </a:rPr>
              <a:t>写的是（）的风光。</a:t>
            </a:r>
            <a:endParaRPr lang="zh-CN" sz="2400" noProof="1">
              <a:latin typeface="微软雅黑" panose="020B0503020204020204" pitchFamily="34" charset="-122"/>
              <a:ea typeface="微软雅黑" panose="020B0503020204020204" pitchFamily="34" charset="-122"/>
            </a:endParaRPr>
          </a:p>
          <a:p>
            <a:pPr eaLnBrk="1" hangingPunct="1">
              <a:lnSpc>
                <a:spcPct val="150000"/>
              </a:lnSpc>
            </a:pPr>
            <a:endParaRPr lang="zh-CN" sz="2400" noProof="1">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pPr>
            <a:r>
              <a:rPr lang="en-US" altLang="zh-CN" sz="2400" noProof="1">
                <a:latin typeface="微软雅黑" panose="020B0503020204020204" pitchFamily="34" charset="-122"/>
                <a:ea typeface="微软雅黑" panose="020B0503020204020204" pitchFamily="34" charset="-122"/>
                <a:sym typeface="+mn-ea"/>
              </a:rPr>
              <a:t>A.</a:t>
            </a:r>
            <a:r>
              <a:rPr lang="zh-CN" sz="2400" noProof="1">
                <a:latin typeface="微软雅黑" panose="020B0503020204020204" pitchFamily="34" charset="-122"/>
                <a:ea typeface="微软雅黑" panose="020B0503020204020204" pitchFamily="34" charset="-122"/>
                <a:sym typeface="+mn-ea"/>
              </a:rPr>
              <a:t>江苏	</a:t>
            </a:r>
            <a:r>
              <a:rPr lang="en-US" altLang="zh-CN" sz="2400" noProof="1" smtClean="0">
                <a:latin typeface="微软雅黑" panose="020B0503020204020204" pitchFamily="34" charset="-122"/>
                <a:ea typeface="微软雅黑" panose="020B0503020204020204" pitchFamily="34" charset="-122"/>
                <a:sym typeface="+mn-ea"/>
              </a:rPr>
              <a:t>      B</a:t>
            </a:r>
            <a:r>
              <a:rPr lang="en-US" altLang="zh-CN" sz="2400" noProof="1">
                <a:latin typeface="微软雅黑" panose="020B0503020204020204" pitchFamily="34" charset="-122"/>
                <a:ea typeface="微软雅黑" panose="020B0503020204020204" pitchFamily="34" charset="-122"/>
                <a:sym typeface="+mn-ea"/>
              </a:rPr>
              <a:t>.</a:t>
            </a:r>
            <a:r>
              <a:rPr lang="zh-CN" sz="2400" noProof="1">
                <a:latin typeface="微软雅黑" panose="020B0503020204020204" pitchFamily="34" charset="-122"/>
                <a:ea typeface="微软雅黑" panose="020B0503020204020204" pitchFamily="34" charset="-122"/>
                <a:sym typeface="+mn-ea"/>
              </a:rPr>
              <a:t>福建	</a:t>
            </a:r>
            <a:r>
              <a:rPr lang="en-US" altLang="zh-CN" sz="2400" noProof="1" smtClean="0">
                <a:latin typeface="微软雅黑" panose="020B0503020204020204" pitchFamily="34" charset="-122"/>
                <a:ea typeface="微软雅黑" panose="020B0503020204020204" pitchFamily="34" charset="-122"/>
                <a:sym typeface="+mn-ea"/>
              </a:rPr>
              <a:t> C</a:t>
            </a:r>
            <a:r>
              <a:rPr lang="en-US" altLang="zh-CN" sz="2400" noProof="1">
                <a:latin typeface="微软雅黑" panose="020B0503020204020204" pitchFamily="34" charset="-122"/>
                <a:ea typeface="微软雅黑" panose="020B0503020204020204" pitchFamily="34" charset="-122"/>
                <a:sym typeface="+mn-ea"/>
              </a:rPr>
              <a:t>.</a:t>
            </a:r>
            <a:r>
              <a:rPr lang="zh-CN" sz="2400" noProof="1" smtClean="0">
                <a:latin typeface="微软雅黑" panose="020B0503020204020204" pitchFamily="34" charset="-122"/>
                <a:ea typeface="微软雅黑" panose="020B0503020204020204" pitchFamily="34" charset="-122"/>
                <a:sym typeface="+mn-ea"/>
              </a:rPr>
              <a:t>广东</a:t>
            </a:r>
            <a:r>
              <a:rPr lang="en-US" altLang="zh-CN" sz="2400" noProof="1" smtClean="0">
                <a:latin typeface="微软雅黑" panose="020B0503020204020204" pitchFamily="34" charset="-122"/>
                <a:ea typeface="微软雅黑" panose="020B0503020204020204" pitchFamily="34" charset="-122"/>
                <a:sym typeface="+mn-ea"/>
              </a:rPr>
              <a:t>   </a:t>
            </a:r>
            <a:r>
              <a:rPr lang="zh-CN" sz="2400" noProof="1">
                <a:latin typeface="微软雅黑" panose="020B0503020204020204" pitchFamily="34" charset="-122"/>
                <a:ea typeface="微软雅黑" panose="020B0503020204020204" pitchFamily="34" charset="-122"/>
                <a:sym typeface="+mn-ea"/>
              </a:rPr>
              <a:t>	</a:t>
            </a:r>
            <a:r>
              <a:rPr lang="en-US" altLang="zh-CN" sz="2400" noProof="1">
                <a:latin typeface="微软雅黑" panose="020B0503020204020204" pitchFamily="34" charset="-122"/>
                <a:ea typeface="微软雅黑" panose="020B0503020204020204" pitchFamily="34" charset="-122"/>
                <a:sym typeface="+mn-ea"/>
              </a:rPr>
              <a:t>D.</a:t>
            </a:r>
            <a:r>
              <a:rPr lang="zh-CN" sz="2400" noProof="1">
                <a:latin typeface="微软雅黑" panose="020B0503020204020204" pitchFamily="34" charset="-122"/>
                <a:ea typeface="微软雅黑" panose="020B0503020204020204" pitchFamily="34" charset="-122"/>
                <a:sym typeface="+mn-ea"/>
              </a:rPr>
              <a:t>贵州</a:t>
            </a:r>
            <a:endParaRPr lang="zh-CN" sz="2400" noProof="1">
              <a:latin typeface="微软雅黑" panose="020B0503020204020204" pitchFamily="34" charset="-122"/>
              <a:ea typeface="微软雅黑" panose="020B0503020204020204" pitchFamily="34" charset="-122"/>
            </a:endParaRPr>
          </a:p>
          <a:p>
            <a:pPr eaLnBrk="1" hangingPunct="1">
              <a:lnSpc>
                <a:spcPct val="150000"/>
              </a:lnSpc>
              <a:spcBef>
                <a:spcPts val="25"/>
              </a:spcBef>
            </a:pPr>
            <a:endParaRPr lang="zh-CN" altLang="en-US" sz="2400" noProof="1">
              <a:latin typeface="微软雅黑" panose="020B0503020204020204" pitchFamily="34" charset="-122"/>
              <a:ea typeface="微软雅黑" panose="020B0503020204020204" pitchFamily="34" charset="-122"/>
              <a:sym typeface="+mn-ea"/>
            </a:endParaRPr>
          </a:p>
          <a:p>
            <a:pPr eaLnBrk="1" hangingPunct="1">
              <a:lnSpc>
                <a:spcPct val="150000"/>
              </a:lnSpc>
            </a:pPr>
            <a:endParaRPr lang="zh-CN" sz="2400" noProof="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1851" y="1159274"/>
            <a:ext cx="10152844" cy="4431983"/>
          </a:xfrm>
          <a:prstGeom prst="rect">
            <a:avLst/>
          </a:prstGeom>
        </p:spPr>
        <p:txBody>
          <a:bodyPr wrap="square" lIns="0" tIns="0" rIns="0" bIns="0">
            <a:spAutoFit/>
          </a:bodyPr>
          <a:lstStyle>
            <a:lvl1pPr marL="1270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lnSpc>
                <a:spcPct val="150000"/>
              </a:lnSpc>
            </a:pPr>
            <a:r>
              <a:rPr lang="zh-CN" sz="2400" b="1" noProof="1">
                <a:latin typeface="微软雅黑" panose="020B0503020204020204" pitchFamily="34" charset="-122"/>
                <a:ea typeface="微软雅黑" panose="020B0503020204020204" pitchFamily="34" charset="-122"/>
                <a:sym typeface="+mn-ea"/>
              </a:rPr>
              <a:t>一、选择题。（每题</a:t>
            </a:r>
            <a:r>
              <a:rPr lang="zh-CN" altLang="zh-CN" sz="2400" b="1" noProof="1">
                <a:latin typeface="微软雅黑" panose="020B0503020204020204" pitchFamily="34" charset="-122"/>
                <a:ea typeface="微软雅黑" panose="020B0503020204020204" pitchFamily="34" charset="-122"/>
                <a:sym typeface="+mn-ea"/>
              </a:rPr>
              <a:t>1</a:t>
            </a:r>
            <a:r>
              <a:rPr lang="zh-CN" sz="2400" b="1" noProof="1">
                <a:latin typeface="微软雅黑" panose="020B0503020204020204" pitchFamily="34" charset="-122"/>
                <a:ea typeface="微软雅黑" panose="020B0503020204020204" pitchFamily="34" charset="-122"/>
                <a:sym typeface="+mn-ea"/>
              </a:rPr>
              <a:t>分）</a:t>
            </a:r>
            <a:endParaRPr lang="zh-CN" sz="2400" noProof="1">
              <a:latin typeface="微软雅黑" panose="020B0503020204020204" pitchFamily="34" charset="-122"/>
              <a:ea typeface="微软雅黑" panose="020B0503020204020204" pitchFamily="34" charset="-122"/>
            </a:endParaRPr>
          </a:p>
          <a:p>
            <a:pPr eaLnBrk="1" hangingPunct="1">
              <a:lnSpc>
                <a:spcPct val="150000"/>
              </a:lnSpc>
            </a:pPr>
            <a:r>
              <a:rPr lang="zh-CN" altLang="zh-CN" sz="2400" noProof="1">
                <a:latin typeface="微软雅黑" panose="020B0503020204020204" pitchFamily="34" charset="-122"/>
                <a:ea typeface="微软雅黑" panose="020B0503020204020204" pitchFamily="34" charset="-122"/>
                <a:sym typeface="+mn-ea"/>
              </a:rPr>
              <a:t>7.</a:t>
            </a:r>
            <a:r>
              <a:rPr lang="zh-CN" sz="2400" noProof="1">
                <a:latin typeface="微软雅黑" panose="020B0503020204020204" pitchFamily="34" charset="-122"/>
                <a:ea typeface="微软雅黑" panose="020B0503020204020204" pitchFamily="34" charset="-122"/>
                <a:sym typeface="+mn-ea"/>
              </a:rPr>
              <a:t>李珣</a:t>
            </a:r>
            <a:r>
              <a:rPr lang="zh-CN" altLang="zh-CN" sz="2400" noProof="1">
                <a:latin typeface="微软雅黑" panose="020B0503020204020204" pitchFamily="34" charset="-122"/>
                <a:ea typeface="微软雅黑" panose="020B0503020204020204" pitchFamily="34" charset="-122"/>
                <a:sym typeface="+mn-ea"/>
              </a:rPr>
              <a:t>《</a:t>
            </a:r>
            <a:r>
              <a:rPr lang="zh-CN" sz="2400" noProof="1">
                <a:latin typeface="微软雅黑" panose="020B0503020204020204" pitchFamily="34" charset="-122"/>
                <a:ea typeface="微软雅黑" panose="020B0503020204020204" pitchFamily="34" charset="-122"/>
                <a:sym typeface="+mn-ea"/>
              </a:rPr>
              <a:t>南乡子</a:t>
            </a:r>
            <a:r>
              <a:rPr lang="zh-CN" altLang="zh-CN" sz="2400" noProof="1">
                <a:latin typeface="微软雅黑" panose="020B0503020204020204" pitchFamily="34" charset="-122"/>
                <a:ea typeface="微软雅黑" panose="020B0503020204020204" pitchFamily="34" charset="-122"/>
                <a:sym typeface="+mn-ea"/>
              </a:rPr>
              <a:t>﹒</a:t>
            </a:r>
            <a:r>
              <a:rPr lang="zh-CN" sz="2400" noProof="1">
                <a:latin typeface="微软雅黑" panose="020B0503020204020204" pitchFamily="34" charset="-122"/>
                <a:ea typeface="微软雅黑" panose="020B0503020204020204" pitchFamily="34" charset="-122"/>
                <a:sym typeface="+mn-ea"/>
              </a:rPr>
              <a:t>归路近</a:t>
            </a:r>
            <a:r>
              <a:rPr lang="zh-CN" altLang="zh-CN" sz="2400" noProof="1">
                <a:latin typeface="微软雅黑" panose="020B0503020204020204" pitchFamily="34" charset="-122"/>
                <a:ea typeface="微软雅黑" panose="020B0503020204020204" pitchFamily="34" charset="-122"/>
                <a:sym typeface="+mn-ea"/>
              </a:rPr>
              <a:t>》</a:t>
            </a:r>
            <a:r>
              <a:rPr lang="zh-CN" sz="2400" noProof="1">
                <a:latin typeface="微软雅黑" panose="020B0503020204020204" pitchFamily="34" charset="-122"/>
                <a:ea typeface="微软雅黑" panose="020B0503020204020204" pitchFamily="34" charset="-122"/>
                <a:sym typeface="+mn-ea"/>
              </a:rPr>
              <a:t>写的是（</a:t>
            </a:r>
            <a:r>
              <a:rPr lang="en-US" altLang="zh-CN" sz="2400" noProof="1">
                <a:solidFill>
                  <a:srgbClr val="C00000"/>
                </a:solidFill>
                <a:latin typeface="微软雅黑" panose="020B0503020204020204" pitchFamily="34" charset="-122"/>
                <a:ea typeface="微软雅黑" panose="020B0503020204020204" pitchFamily="34" charset="-122"/>
                <a:sym typeface="+mn-ea"/>
              </a:rPr>
              <a:t>C</a:t>
            </a:r>
            <a:r>
              <a:rPr lang="zh-CN" sz="2400" noProof="1">
                <a:latin typeface="微软雅黑" panose="020B0503020204020204" pitchFamily="34" charset="-122"/>
                <a:ea typeface="微软雅黑" panose="020B0503020204020204" pitchFamily="34" charset="-122"/>
                <a:sym typeface="+mn-ea"/>
              </a:rPr>
              <a:t>）的风光。</a:t>
            </a:r>
            <a:endParaRPr lang="zh-CN" sz="2400" noProof="1">
              <a:latin typeface="微软雅黑" panose="020B0503020204020204" pitchFamily="34" charset="-122"/>
              <a:ea typeface="微软雅黑" panose="020B0503020204020204" pitchFamily="34" charset="-122"/>
            </a:endParaRPr>
          </a:p>
          <a:p>
            <a:pPr eaLnBrk="1" hangingPunct="1">
              <a:lnSpc>
                <a:spcPct val="150000"/>
              </a:lnSpc>
            </a:pPr>
            <a:endParaRPr lang="zh-CN" sz="2400" noProof="1">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pPr>
            <a:r>
              <a:rPr lang="en-US" altLang="zh-CN" sz="2400" noProof="1">
                <a:latin typeface="微软雅黑" panose="020B0503020204020204" pitchFamily="34" charset="-122"/>
                <a:ea typeface="微软雅黑" panose="020B0503020204020204" pitchFamily="34" charset="-122"/>
                <a:sym typeface="+mn-ea"/>
              </a:rPr>
              <a:t>A.</a:t>
            </a:r>
            <a:r>
              <a:rPr lang="zh-CN" sz="2400" noProof="1">
                <a:latin typeface="微软雅黑" panose="020B0503020204020204" pitchFamily="34" charset="-122"/>
                <a:ea typeface="微软雅黑" panose="020B0503020204020204" pitchFamily="34" charset="-122"/>
                <a:sym typeface="+mn-ea"/>
              </a:rPr>
              <a:t>江苏	</a:t>
            </a:r>
            <a:r>
              <a:rPr lang="en-US" altLang="zh-CN" sz="2400" noProof="1" smtClean="0">
                <a:latin typeface="微软雅黑" panose="020B0503020204020204" pitchFamily="34" charset="-122"/>
                <a:ea typeface="微软雅黑" panose="020B0503020204020204" pitchFamily="34" charset="-122"/>
                <a:sym typeface="+mn-ea"/>
              </a:rPr>
              <a:t>     B</a:t>
            </a:r>
            <a:r>
              <a:rPr lang="en-US" altLang="zh-CN" sz="2400" noProof="1">
                <a:latin typeface="微软雅黑" panose="020B0503020204020204" pitchFamily="34" charset="-122"/>
                <a:ea typeface="微软雅黑" panose="020B0503020204020204" pitchFamily="34" charset="-122"/>
                <a:sym typeface="+mn-ea"/>
              </a:rPr>
              <a:t>.</a:t>
            </a:r>
            <a:r>
              <a:rPr lang="zh-CN" sz="2400" noProof="1">
                <a:latin typeface="微软雅黑" panose="020B0503020204020204" pitchFamily="34" charset="-122"/>
                <a:ea typeface="微软雅黑" panose="020B0503020204020204" pitchFamily="34" charset="-122"/>
                <a:sym typeface="+mn-ea"/>
              </a:rPr>
              <a:t>福建	</a:t>
            </a:r>
            <a:r>
              <a:rPr lang="en-US" altLang="zh-CN" sz="2400" noProof="1">
                <a:latin typeface="微软雅黑" panose="020B0503020204020204" pitchFamily="34" charset="-122"/>
                <a:ea typeface="微软雅黑" panose="020B0503020204020204" pitchFamily="34" charset="-122"/>
                <a:sym typeface="+mn-ea"/>
              </a:rPr>
              <a:t>C.</a:t>
            </a:r>
            <a:r>
              <a:rPr lang="zh-CN" sz="2400" noProof="1">
                <a:latin typeface="微软雅黑" panose="020B0503020204020204" pitchFamily="34" charset="-122"/>
                <a:ea typeface="微软雅黑" panose="020B0503020204020204" pitchFamily="34" charset="-122"/>
                <a:sym typeface="+mn-ea"/>
              </a:rPr>
              <a:t>广东	</a:t>
            </a:r>
            <a:r>
              <a:rPr lang="en-US" altLang="zh-CN" sz="2400" noProof="1" smtClean="0">
                <a:latin typeface="微软雅黑" panose="020B0503020204020204" pitchFamily="34" charset="-122"/>
                <a:ea typeface="微软雅黑" panose="020B0503020204020204" pitchFamily="34" charset="-122"/>
                <a:sym typeface="+mn-ea"/>
              </a:rPr>
              <a:t>       D</a:t>
            </a:r>
            <a:r>
              <a:rPr lang="en-US" altLang="zh-CN" sz="2400" noProof="1">
                <a:latin typeface="微软雅黑" panose="020B0503020204020204" pitchFamily="34" charset="-122"/>
                <a:ea typeface="微软雅黑" panose="020B0503020204020204" pitchFamily="34" charset="-122"/>
                <a:sym typeface="+mn-ea"/>
              </a:rPr>
              <a:t>.</a:t>
            </a:r>
            <a:r>
              <a:rPr lang="zh-CN" sz="2400" noProof="1">
                <a:latin typeface="微软雅黑" panose="020B0503020204020204" pitchFamily="34" charset="-122"/>
                <a:ea typeface="微软雅黑" panose="020B0503020204020204" pitchFamily="34" charset="-122"/>
                <a:sym typeface="+mn-ea"/>
              </a:rPr>
              <a:t>贵州</a:t>
            </a:r>
          </a:p>
          <a:p>
            <a:pPr algn="ctr" eaLnBrk="1" hangingPunct="1">
              <a:lnSpc>
                <a:spcPct val="150000"/>
              </a:lnSpc>
            </a:pPr>
            <a:r>
              <a:rPr lang="zh-CN" sz="2400" noProof="1">
                <a:latin typeface="微软雅黑" panose="020B0503020204020204" pitchFamily="34" charset="-122"/>
                <a:ea typeface="微软雅黑" panose="020B0503020204020204" pitchFamily="34" charset="-122"/>
                <a:sym typeface="+mn-ea"/>
              </a:rPr>
              <a:t>解析：</a:t>
            </a:r>
            <a:r>
              <a:rPr lang="zh-CN" sz="2000" noProof="1">
                <a:latin typeface="微软雅黑" panose="020B0503020204020204" pitchFamily="34" charset="-122"/>
                <a:ea typeface="微软雅黑" panose="020B0503020204020204" pitchFamily="34" charset="-122"/>
                <a:sym typeface="+mn-ea"/>
              </a:rPr>
              <a:t>归路近，扣弦歌。采真珠处水风多。曲岸小桥山月过。烟深锁。荳蔻花垂千万朵。</a:t>
            </a:r>
          </a:p>
          <a:p>
            <a:pPr eaLnBrk="1" hangingPunct="1">
              <a:lnSpc>
                <a:spcPct val="150000"/>
              </a:lnSpc>
            </a:pPr>
            <a:r>
              <a:rPr lang="zh-CN" sz="2400" noProof="1">
                <a:latin typeface="微软雅黑" panose="020B0503020204020204" pitchFamily="34" charset="-122"/>
                <a:ea typeface="微软雅黑" panose="020B0503020204020204" pitchFamily="34" charset="-122"/>
                <a:sym typeface="+mn-ea"/>
              </a:rPr>
              <a:t>十七首所歌咏的都是</a:t>
            </a:r>
            <a:r>
              <a:rPr lang="zh-CN" sz="2400" noProof="1">
                <a:solidFill>
                  <a:srgbClr val="C00000"/>
                </a:solidFill>
                <a:latin typeface="微软雅黑" panose="020B0503020204020204" pitchFamily="34" charset="-122"/>
                <a:ea typeface="微软雅黑" panose="020B0503020204020204" pitchFamily="34" charset="-122"/>
                <a:sym typeface="+mn-ea"/>
              </a:rPr>
              <a:t>粤东</a:t>
            </a:r>
            <a:r>
              <a:rPr lang="zh-CN" sz="2400" noProof="1">
                <a:latin typeface="微软雅黑" panose="020B0503020204020204" pitchFamily="34" charset="-122"/>
                <a:ea typeface="微软雅黑" panose="020B0503020204020204" pitchFamily="34" charset="-122"/>
                <a:sym typeface="+mn-ea"/>
              </a:rPr>
              <a:t>的风土人情。</a:t>
            </a:r>
          </a:p>
          <a:p>
            <a:pPr eaLnBrk="1" hangingPunct="1">
              <a:lnSpc>
                <a:spcPct val="150000"/>
              </a:lnSpc>
              <a:spcBef>
                <a:spcPts val="25"/>
              </a:spcBef>
            </a:pPr>
            <a:endParaRPr lang="zh-CN" altLang="en-US" sz="2400" noProof="1">
              <a:latin typeface="微软雅黑" panose="020B0503020204020204" pitchFamily="34" charset="-122"/>
              <a:ea typeface="微软雅黑" panose="020B0503020204020204" pitchFamily="34" charset="-122"/>
              <a:sym typeface="+mn-ea"/>
            </a:endParaRPr>
          </a:p>
          <a:p>
            <a:pPr eaLnBrk="1" hangingPunct="1">
              <a:lnSpc>
                <a:spcPct val="150000"/>
              </a:lnSpc>
            </a:pPr>
            <a:endParaRPr lang="zh-CN" sz="2400" noProof="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6443" y="831722"/>
            <a:ext cx="9264650" cy="5548312"/>
          </a:xfrm>
          <a:prstGeom prst="rect">
            <a:avLst/>
          </a:prstGeom>
        </p:spPr>
        <p:txBody>
          <a:bodyPr lIns="0" tIns="0" rIns="0" bIns="0">
            <a:spAutoFit/>
          </a:bodyPr>
          <a:lstStyle>
            <a:lvl1pPr marL="1270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lnSpc>
                <a:spcPct val="150000"/>
              </a:lnSpc>
            </a:pPr>
            <a:r>
              <a:rPr lang="zh-CN" sz="2400" b="1" noProof="1">
                <a:latin typeface="微软雅黑" panose="020B0503020204020204" pitchFamily="34" charset="-122"/>
                <a:ea typeface="微软雅黑" panose="020B0503020204020204" pitchFamily="34" charset="-122"/>
                <a:sym typeface="+mn-ea"/>
              </a:rPr>
              <a:t>一、选择题。（每题</a:t>
            </a:r>
            <a:r>
              <a:rPr lang="zh-CN" altLang="zh-CN" sz="2400" b="1" noProof="1">
                <a:latin typeface="微软雅黑" panose="020B0503020204020204" pitchFamily="34" charset="-122"/>
                <a:ea typeface="微软雅黑" panose="020B0503020204020204" pitchFamily="34" charset="-122"/>
                <a:sym typeface="+mn-ea"/>
              </a:rPr>
              <a:t>1</a:t>
            </a:r>
            <a:r>
              <a:rPr lang="zh-CN" sz="2400" b="1" noProof="1">
                <a:latin typeface="微软雅黑" panose="020B0503020204020204" pitchFamily="34" charset="-122"/>
                <a:ea typeface="微软雅黑" panose="020B0503020204020204" pitchFamily="34" charset="-122"/>
                <a:sym typeface="+mn-ea"/>
              </a:rPr>
              <a:t>分）</a:t>
            </a:r>
            <a:endParaRPr lang="zh-CN" sz="2400" noProof="1">
              <a:latin typeface="微软雅黑" panose="020B0503020204020204" pitchFamily="34" charset="-122"/>
              <a:ea typeface="微软雅黑" panose="020B0503020204020204" pitchFamily="34" charset="-122"/>
            </a:endParaRPr>
          </a:p>
          <a:p>
            <a:pPr eaLnBrk="1" hangingPunct="1">
              <a:lnSpc>
                <a:spcPct val="150000"/>
              </a:lnSpc>
            </a:pPr>
            <a:r>
              <a:rPr lang="zh-CN" altLang="zh-CN" sz="2400" noProof="1">
                <a:latin typeface="微软雅黑" panose="020B0503020204020204" pitchFamily="34" charset="-122"/>
                <a:ea typeface="微软雅黑" panose="020B0503020204020204" pitchFamily="34" charset="-122"/>
                <a:sym typeface="+mn-ea"/>
              </a:rPr>
              <a:t>8.</a:t>
            </a:r>
            <a:r>
              <a:rPr lang="zh-CN" sz="2400" noProof="1">
                <a:latin typeface="微软雅黑" panose="020B0503020204020204" pitchFamily="34" charset="-122"/>
                <a:ea typeface="微软雅黑" panose="020B0503020204020204" pitchFamily="34" charset="-122"/>
                <a:sym typeface="+mn-ea"/>
              </a:rPr>
              <a:t>青鸟不传云外信，下一句是（	）</a:t>
            </a:r>
            <a:endParaRPr lang="zh-CN" sz="2400" noProof="1">
              <a:latin typeface="微软雅黑" panose="020B0503020204020204" pitchFamily="34" charset="-122"/>
              <a:ea typeface="微软雅黑" panose="020B0503020204020204" pitchFamily="34" charset="-122"/>
            </a:endParaRPr>
          </a:p>
          <a:p>
            <a:pPr eaLnBrk="1" hangingPunct="1">
              <a:lnSpc>
                <a:spcPct val="150000"/>
              </a:lnSpc>
            </a:pPr>
            <a:endParaRPr lang="zh-CN" sz="2400" noProof="1">
              <a:latin typeface="微软雅黑" panose="020B0503020204020204" pitchFamily="34" charset="-122"/>
              <a:ea typeface="微软雅黑" panose="020B0503020204020204" pitchFamily="34" charset="-122"/>
              <a:sym typeface="+mn-ea"/>
            </a:endParaRPr>
          </a:p>
          <a:p>
            <a:pPr eaLnBrk="1" hangingPunct="1">
              <a:lnSpc>
                <a:spcPct val="150000"/>
              </a:lnSpc>
            </a:pPr>
            <a:r>
              <a:rPr lang="en-US" altLang="zh-CN" sz="2400" noProof="1">
                <a:latin typeface="微软雅黑" panose="020B0503020204020204" pitchFamily="34" charset="-122"/>
                <a:ea typeface="微软雅黑" panose="020B0503020204020204" pitchFamily="34" charset="-122"/>
                <a:sym typeface="+mn-ea"/>
              </a:rPr>
              <a:t>A. </a:t>
            </a:r>
            <a:r>
              <a:rPr lang="zh-CN" sz="2400" noProof="1">
                <a:latin typeface="微软雅黑" panose="020B0503020204020204" pitchFamily="34" charset="-122"/>
                <a:ea typeface="微软雅黑" panose="020B0503020204020204" pitchFamily="34" charset="-122"/>
                <a:sym typeface="+mn-ea"/>
              </a:rPr>
              <a:t>蓬山此去无多路</a:t>
            </a:r>
            <a:endParaRPr lang="zh-CN" sz="2400" noProof="1">
              <a:latin typeface="微软雅黑" panose="020B0503020204020204" pitchFamily="34" charset="-122"/>
              <a:ea typeface="微软雅黑" panose="020B0503020204020204" pitchFamily="34" charset="-122"/>
            </a:endParaRPr>
          </a:p>
          <a:p>
            <a:pPr eaLnBrk="1" hangingPunct="1">
              <a:lnSpc>
                <a:spcPct val="150000"/>
              </a:lnSpc>
              <a:spcBef>
                <a:spcPts val="475"/>
              </a:spcBef>
            </a:pPr>
            <a:r>
              <a:rPr lang="en-US" altLang="zh-CN" sz="2400" noProof="1">
                <a:latin typeface="微软雅黑" panose="020B0503020204020204" pitchFamily="34" charset="-122"/>
                <a:ea typeface="微软雅黑" panose="020B0503020204020204" pitchFamily="34" charset="-122"/>
                <a:sym typeface="+mn-ea"/>
              </a:rPr>
              <a:t>B.</a:t>
            </a:r>
            <a:r>
              <a:rPr lang="zh-CN" sz="2400" noProof="1">
                <a:latin typeface="微软雅黑" panose="020B0503020204020204" pitchFamily="34" charset="-122"/>
                <a:ea typeface="微软雅黑" panose="020B0503020204020204" pitchFamily="34" charset="-122"/>
                <a:sym typeface="+mn-ea"/>
              </a:rPr>
              <a:t>无边丝雨细如愁</a:t>
            </a:r>
          </a:p>
          <a:p>
            <a:pPr eaLnBrk="1" hangingPunct="1">
              <a:lnSpc>
                <a:spcPct val="150000"/>
              </a:lnSpc>
              <a:spcBef>
                <a:spcPts val="475"/>
              </a:spcBef>
            </a:pPr>
            <a:r>
              <a:rPr lang="en-US" altLang="zh-CN" sz="2400" noProof="1">
                <a:latin typeface="微软雅黑" panose="020B0503020204020204" pitchFamily="34" charset="-122"/>
                <a:ea typeface="微软雅黑" panose="020B0503020204020204" pitchFamily="34" charset="-122"/>
                <a:sym typeface="+mn-ea"/>
              </a:rPr>
              <a:t>C.</a:t>
            </a:r>
            <a:r>
              <a:rPr lang="zh-CN" sz="2400" noProof="1">
                <a:latin typeface="微软雅黑" panose="020B0503020204020204" pitchFamily="34" charset="-122"/>
                <a:ea typeface="微软雅黑" panose="020B0503020204020204" pitchFamily="34" charset="-122"/>
                <a:sym typeface="+mn-ea"/>
              </a:rPr>
              <a:t>为伊消得人憔悴</a:t>
            </a:r>
          </a:p>
          <a:p>
            <a:pPr eaLnBrk="1" hangingPunct="1">
              <a:lnSpc>
                <a:spcPct val="150000"/>
              </a:lnSpc>
              <a:spcBef>
                <a:spcPts val="475"/>
              </a:spcBef>
            </a:pPr>
            <a:r>
              <a:rPr lang="en-US" altLang="zh-CN" sz="2400" noProof="1">
                <a:latin typeface="微软雅黑" panose="020B0503020204020204" pitchFamily="34" charset="-122"/>
                <a:ea typeface="微软雅黑" panose="020B0503020204020204" pitchFamily="34" charset="-122"/>
                <a:sym typeface="+mn-ea"/>
              </a:rPr>
              <a:t>D.</a:t>
            </a:r>
            <a:r>
              <a:rPr lang="zh-CN" sz="2400" noProof="1">
                <a:latin typeface="微软雅黑" panose="020B0503020204020204" pitchFamily="34" charset="-122"/>
                <a:ea typeface="微软雅黑" panose="020B0503020204020204" pitchFamily="34" charset="-122"/>
                <a:sym typeface="+mn-ea"/>
              </a:rPr>
              <a:t>丁香空结雨中愁</a:t>
            </a:r>
            <a:endParaRPr lang="zh-CN" sz="2400" noProof="1">
              <a:latin typeface="微软雅黑" panose="020B0503020204020204" pitchFamily="34" charset="-122"/>
              <a:ea typeface="微软雅黑" panose="020B0503020204020204" pitchFamily="34" charset="-122"/>
            </a:endParaRPr>
          </a:p>
          <a:p>
            <a:pPr eaLnBrk="1" hangingPunct="1">
              <a:spcBef>
                <a:spcPts val="475"/>
              </a:spcBef>
            </a:pPr>
            <a:endParaRPr lang="zh-CN" sz="2400" noProof="1">
              <a:latin typeface="微软雅黑" panose="020B0503020204020204" pitchFamily="34" charset="-122"/>
              <a:ea typeface="微软雅黑" panose="020B0503020204020204" pitchFamily="34" charset="-122"/>
            </a:endParaRPr>
          </a:p>
          <a:p>
            <a:pPr eaLnBrk="1" hangingPunct="1">
              <a:lnSpc>
                <a:spcPct val="150000"/>
              </a:lnSpc>
            </a:pPr>
            <a:endParaRPr lang="zh-CN" altLang="en-US" sz="2400" noProof="1">
              <a:latin typeface="微软雅黑" panose="020B0503020204020204" pitchFamily="34" charset="-122"/>
              <a:ea typeface="微软雅黑" panose="020B0503020204020204" pitchFamily="34" charset="-122"/>
              <a:sym typeface="+mn-ea"/>
            </a:endParaRPr>
          </a:p>
          <a:p>
            <a:pPr eaLnBrk="1" hangingPunct="1">
              <a:lnSpc>
                <a:spcPct val="150000"/>
              </a:lnSpc>
            </a:pPr>
            <a:endParaRPr lang="zh-CN" sz="2400" noProof="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2308225" y="3121978"/>
            <a:ext cx="3267710"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nSpc>
                <a:spcPct val="100000"/>
              </a:lnSpc>
              <a:spcBef>
                <a:spcPct val="0"/>
              </a:spcBef>
              <a:buNone/>
            </a:pPr>
            <a:r>
              <a:rPr lang="zh-CN" altLang="en-US" sz="3200">
                <a:solidFill>
                  <a:srgbClr val="C00000"/>
                </a:solidFill>
                <a:latin typeface="微软雅黑" panose="020B0503020204020204" pitchFamily="34" charset="-122"/>
                <a:ea typeface="微软雅黑" panose="020B0503020204020204" pitchFamily="34" charset="-122"/>
              </a:rPr>
              <a:t>第二章  词的起源</a:t>
            </a:r>
          </a:p>
        </p:txBody>
      </p:sp>
      <p:sp>
        <p:nvSpPr>
          <p:cNvPr id="6147" name="文本框 8"/>
          <p:cNvSpPr txBox="1"/>
          <p:nvPr/>
        </p:nvSpPr>
        <p:spPr>
          <a:xfrm>
            <a:off x="1782763" y="2028825"/>
            <a:ext cx="4424680" cy="80899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nSpc>
                <a:spcPct val="100000"/>
              </a:lnSpc>
              <a:spcBef>
                <a:spcPct val="0"/>
              </a:spcBef>
              <a:buNone/>
            </a:pPr>
            <a:r>
              <a:rPr lang="zh-CN" altLang="en-US" sz="4400">
                <a:latin typeface="微软雅黑" panose="020B0503020204020204" pitchFamily="34" charset="-122"/>
                <a:ea typeface="微软雅黑" panose="020B0503020204020204" pitchFamily="34" charset="-122"/>
              </a:rPr>
              <a:t>第一编  诗词略论</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1851" y="940906"/>
            <a:ext cx="9264650" cy="5168081"/>
          </a:xfrm>
          <a:prstGeom prst="rect">
            <a:avLst/>
          </a:prstGeom>
        </p:spPr>
        <p:txBody>
          <a:bodyPr lIns="0" tIns="0" rIns="0" bIns="0">
            <a:spAutoFit/>
          </a:bodyPr>
          <a:lstStyle>
            <a:lvl1pPr marL="1270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lnSpc>
                <a:spcPct val="150000"/>
              </a:lnSpc>
            </a:pPr>
            <a:r>
              <a:rPr lang="zh-CN" sz="2400" b="1" noProof="1">
                <a:latin typeface="微软雅黑" panose="020B0503020204020204" pitchFamily="34" charset="-122"/>
                <a:ea typeface="微软雅黑" panose="020B0503020204020204" pitchFamily="34" charset="-122"/>
                <a:sym typeface="+mn-ea"/>
              </a:rPr>
              <a:t>一、选择题。（每题</a:t>
            </a:r>
            <a:r>
              <a:rPr lang="zh-CN" altLang="zh-CN" sz="2400" b="1" noProof="1">
                <a:latin typeface="微软雅黑" panose="020B0503020204020204" pitchFamily="34" charset="-122"/>
                <a:ea typeface="微软雅黑" panose="020B0503020204020204" pitchFamily="34" charset="-122"/>
                <a:sym typeface="+mn-ea"/>
              </a:rPr>
              <a:t>1</a:t>
            </a:r>
            <a:r>
              <a:rPr lang="zh-CN" sz="2400" b="1" noProof="1">
                <a:latin typeface="微软雅黑" panose="020B0503020204020204" pitchFamily="34" charset="-122"/>
                <a:ea typeface="微软雅黑" panose="020B0503020204020204" pitchFamily="34" charset="-122"/>
                <a:sym typeface="+mn-ea"/>
              </a:rPr>
              <a:t>分）</a:t>
            </a:r>
            <a:endParaRPr lang="zh-CN" sz="2400" noProof="1">
              <a:latin typeface="微软雅黑" panose="020B0503020204020204" pitchFamily="34" charset="-122"/>
              <a:ea typeface="微软雅黑" panose="020B0503020204020204" pitchFamily="34" charset="-122"/>
            </a:endParaRPr>
          </a:p>
          <a:p>
            <a:pPr eaLnBrk="1" hangingPunct="1">
              <a:lnSpc>
                <a:spcPct val="150000"/>
              </a:lnSpc>
            </a:pPr>
            <a:r>
              <a:rPr lang="zh-CN" altLang="zh-CN" sz="2400" noProof="1">
                <a:latin typeface="微软雅黑" panose="020B0503020204020204" pitchFamily="34" charset="-122"/>
                <a:ea typeface="微软雅黑" panose="020B0503020204020204" pitchFamily="34" charset="-122"/>
                <a:sym typeface="+mn-ea"/>
              </a:rPr>
              <a:t>8.</a:t>
            </a:r>
            <a:r>
              <a:rPr lang="zh-CN" sz="2400" noProof="1">
                <a:latin typeface="微软雅黑" panose="020B0503020204020204" pitchFamily="34" charset="-122"/>
                <a:ea typeface="微软雅黑" panose="020B0503020204020204" pitchFamily="34" charset="-122"/>
                <a:sym typeface="+mn-ea"/>
              </a:rPr>
              <a:t>青鸟不传云外信，下一句是（</a:t>
            </a:r>
            <a:r>
              <a:rPr lang="en-US" altLang="zh-CN" sz="2400" noProof="1">
                <a:solidFill>
                  <a:srgbClr val="C00000"/>
                </a:solidFill>
                <a:latin typeface="微软雅黑" panose="020B0503020204020204" pitchFamily="34" charset="-122"/>
                <a:ea typeface="微软雅黑" panose="020B0503020204020204" pitchFamily="34" charset="-122"/>
                <a:sym typeface="+mn-ea"/>
              </a:rPr>
              <a:t>D</a:t>
            </a:r>
            <a:r>
              <a:rPr lang="en-US" altLang="zh-CN" sz="2400" noProof="1">
                <a:latin typeface="微软雅黑" panose="020B0503020204020204" pitchFamily="34" charset="-122"/>
                <a:ea typeface="微软雅黑" panose="020B0503020204020204" pitchFamily="34" charset="-122"/>
                <a:sym typeface="+mn-ea"/>
              </a:rPr>
              <a:t>	</a:t>
            </a:r>
            <a:r>
              <a:rPr lang="en-US" sz="2400" noProof="1">
                <a:latin typeface="微软雅黑" panose="020B0503020204020204" pitchFamily="34" charset="-122"/>
                <a:ea typeface="微软雅黑" panose="020B0503020204020204" pitchFamily="34" charset="-122"/>
                <a:sym typeface="+mn-ea"/>
              </a:rPr>
              <a:t>）</a:t>
            </a:r>
            <a:endParaRPr lang="en-US" sz="2400" noProof="1">
              <a:latin typeface="微软雅黑" panose="020B0503020204020204" pitchFamily="34" charset="-122"/>
              <a:ea typeface="微软雅黑" panose="020B0503020204020204" pitchFamily="34" charset="-122"/>
            </a:endParaRPr>
          </a:p>
          <a:p>
            <a:pPr eaLnBrk="1" hangingPunct="1">
              <a:lnSpc>
                <a:spcPct val="150000"/>
              </a:lnSpc>
            </a:pPr>
            <a:endParaRPr lang="en-US" sz="2400" noProof="1">
              <a:latin typeface="微软雅黑" panose="020B0503020204020204" pitchFamily="34" charset="-122"/>
              <a:ea typeface="微软雅黑" panose="020B0503020204020204" pitchFamily="34" charset="-122"/>
              <a:sym typeface="+mn-ea"/>
            </a:endParaRPr>
          </a:p>
          <a:p>
            <a:pPr eaLnBrk="1" hangingPunct="1">
              <a:lnSpc>
                <a:spcPct val="150000"/>
              </a:lnSpc>
            </a:pPr>
            <a:r>
              <a:rPr lang="en-US" altLang="zh-CN" sz="2400" noProof="1">
                <a:latin typeface="微软雅黑" panose="020B0503020204020204" pitchFamily="34" charset="-122"/>
                <a:ea typeface="微软雅黑" panose="020B0503020204020204" pitchFamily="34" charset="-122"/>
                <a:sym typeface="+mn-ea"/>
              </a:rPr>
              <a:t>A. </a:t>
            </a:r>
            <a:r>
              <a:rPr lang="zh-CN" sz="2400" noProof="1">
                <a:latin typeface="微软雅黑" panose="020B0503020204020204" pitchFamily="34" charset="-122"/>
                <a:ea typeface="微软雅黑" panose="020B0503020204020204" pitchFamily="34" charset="-122"/>
                <a:sym typeface="+mn-ea"/>
              </a:rPr>
              <a:t>蓬山此去无多路</a:t>
            </a:r>
            <a:endParaRPr lang="zh-CN" sz="2400" noProof="1">
              <a:latin typeface="微软雅黑" panose="020B0503020204020204" pitchFamily="34" charset="-122"/>
              <a:ea typeface="微软雅黑" panose="020B0503020204020204" pitchFamily="34" charset="-122"/>
            </a:endParaRPr>
          </a:p>
          <a:p>
            <a:pPr eaLnBrk="1" hangingPunct="1">
              <a:lnSpc>
                <a:spcPct val="150000"/>
              </a:lnSpc>
              <a:spcBef>
                <a:spcPts val="475"/>
              </a:spcBef>
            </a:pPr>
            <a:r>
              <a:rPr lang="en-US" altLang="zh-CN" sz="2400" noProof="1">
                <a:latin typeface="微软雅黑" panose="020B0503020204020204" pitchFamily="34" charset="-122"/>
                <a:ea typeface="微软雅黑" panose="020B0503020204020204" pitchFamily="34" charset="-122"/>
                <a:sym typeface="+mn-ea"/>
              </a:rPr>
              <a:t>B.</a:t>
            </a:r>
            <a:r>
              <a:rPr lang="zh-CN" sz="2400" noProof="1">
                <a:latin typeface="微软雅黑" panose="020B0503020204020204" pitchFamily="34" charset="-122"/>
                <a:ea typeface="微软雅黑" panose="020B0503020204020204" pitchFamily="34" charset="-122"/>
                <a:sym typeface="+mn-ea"/>
              </a:rPr>
              <a:t>无边丝雨细如愁</a:t>
            </a:r>
          </a:p>
          <a:p>
            <a:pPr eaLnBrk="1" hangingPunct="1">
              <a:lnSpc>
                <a:spcPct val="150000"/>
              </a:lnSpc>
              <a:spcBef>
                <a:spcPts val="475"/>
              </a:spcBef>
            </a:pPr>
            <a:r>
              <a:rPr lang="en-US" altLang="zh-CN" sz="2400" noProof="1">
                <a:latin typeface="微软雅黑" panose="020B0503020204020204" pitchFamily="34" charset="-122"/>
                <a:ea typeface="微软雅黑" panose="020B0503020204020204" pitchFamily="34" charset="-122"/>
                <a:sym typeface="+mn-ea"/>
              </a:rPr>
              <a:t>C.</a:t>
            </a:r>
            <a:r>
              <a:rPr lang="zh-CN" sz="2400" noProof="1">
                <a:latin typeface="微软雅黑" panose="020B0503020204020204" pitchFamily="34" charset="-122"/>
                <a:ea typeface="微软雅黑" panose="020B0503020204020204" pitchFamily="34" charset="-122"/>
                <a:sym typeface="+mn-ea"/>
              </a:rPr>
              <a:t>为伊消得人憔悴</a:t>
            </a:r>
          </a:p>
          <a:p>
            <a:pPr eaLnBrk="1" hangingPunct="1">
              <a:lnSpc>
                <a:spcPct val="150000"/>
              </a:lnSpc>
              <a:spcBef>
                <a:spcPts val="475"/>
              </a:spcBef>
            </a:pPr>
            <a:r>
              <a:rPr lang="en-US" altLang="zh-CN" sz="2400" noProof="1">
                <a:latin typeface="微软雅黑" panose="020B0503020204020204" pitchFamily="34" charset="-122"/>
                <a:ea typeface="微软雅黑" panose="020B0503020204020204" pitchFamily="34" charset="-122"/>
                <a:sym typeface="+mn-ea"/>
              </a:rPr>
              <a:t>D.</a:t>
            </a:r>
            <a:r>
              <a:rPr lang="zh-CN" sz="2400" noProof="1">
                <a:latin typeface="微软雅黑" panose="020B0503020204020204" pitchFamily="34" charset="-122"/>
                <a:ea typeface="微软雅黑" panose="020B0503020204020204" pitchFamily="34" charset="-122"/>
                <a:sym typeface="+mn-ea"/>
              </a:rPr>
              <a:t>丁香空结雨中愁</a:t>
            </a:r>
          </a:p>
          <a:p>
            <a:pPr eaLnBrk="1" hangingPunct="1">
              <a:lnSpc>
                <a:spcPct val="150000"/>
              </a:lnSpc>
              <a:spcBef>
                <a:spcPts val="475"/>
              </a:spcBef>
            </a:pPr>
            <a:r>
              <a:rPr lang="zh-CN" sz="2400" noProof="1">
                <a:solidFill>
                  <a:srgbClr val="C00000"/>
                </a:solidFill>
                <a:latin typeface="微软雅黑" panose="020B0503020204020204" pitchFamily="34" charset="-122"/>
                <a:ea typeface="微软雅黑" panose="020B0503020204020204" pitchFamily="34" charset="-122"/>
                <a:sym typeface="+mn-ea"/>
              </a:rPr>
              <a:t>解析：</a:t>
            </a:r>
          </a:p>
          <a:p>
            <a:pPr algn="ctr" eaLnBrk="1" hangingPunct="1">
              <a:lnSpc>
                <a:spcPct val="150000"/>
              </a:lnSpc>
              <a:spcBef>
                <a:spcPts val="475"/>
              </a:spcBef>
            </a:pPr>
            <a:endParaRPr lang="zh-CN" noProof="1">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Picture 2" descr="ttp://seopic.699pic.com/photo/00002/8606.jpg_wh1200.jpg"/>
          <p:cNvPicPr>
            <a:picLocks noChangeAspect="1"/>
          </p:cNvPicPr>
          <p:nvPr/>
        </p:nvPicPr>
        <p:blipFill>
          <a:blip r:embed="rId2"/>
          <a:srcRect l="16000" t="16000" r="-2" b="-2"/>
          <a:stretch>
            <a:fillRect/>
          </a:stretch>
        </p:blipFill>
        <p:spPr>
          <a:xfrm>
            <a:off x="0" y="0"/>
            <a:ext cx="12192000" cy="6858000"/>
          </a:xfrm>
          <a:prstGeom prst="rect">
            <a:avLst/>
          </a:prstGeom>
          <a:noFill/>
          <a:ln w="9525">
            <a:noFill/>
          </a:ln>
        </p:spPr>
      </p:pic>
      <p:sp>
        <p:nvSpPr>
          <p:cNvPr id="2" name="直角三角形 1"/>
          <p:cNvSpPr/>
          <p:nvPr/>
        </p:nvSpPr>
        <p:spPr>
          <a:xfrm>
            <a:off x="0" y="2574925"/>
            <a:ext cx="4770438" cy="4283075"/>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直角三角形 3"/>
          <p:cNvSpPr/>
          <p:nvPr/>
        </p:nvSpPr>
        <p:spPr>
          <a:xfrm rot="10800000">
            <a:off x="9829800" y="0"/>
            <a:ext cx="2362200" cy="2136775"/>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196" name="文本框 4"/>
          <p:cNvSpPr txBox="1"/>
          <p:nvPr/>
        </p:nvSpPr>
        <p:spPr>
          <a:xfrm>
            <a:off x="4403725" y="2806700"/>
            <a:ext cx="4751388" cy="1016000"/>
          </a:xfrm>
          <a:prstGeom prst="rect">
            <a:avLst/>
          </a:prstGeom>
          <a:noFill/>
          <a:ln w="9525">
            <a:noFill/>
          </a:ln>
        </p:spPr>
        <p:txBody>
          <a:bodyPr wrap="none">
            <a:spAutoFit/>
          </a:bodyPr>
          <a:lstStyle/>
          <a:p>
            <a:pPr lvl="0" eaLnBrk="1" hangingPunct="1"/>
            <a:r>
              <a:rPr lang="en-US" altLang="zh-CN" sz="6000">
                <a:solidFill>
                  <a:schemeClr val="bg1"/>
                </a:solidFill>
                <a:latin typeface="微软雅黑" panose="020B0503020204020204" pitchFamily="34" charset="-122"/>
                <a:ea typeface="微软雅黑" panose="020B0503020204020204" pitchFamily="34" charset="-122"/>
              </a:rPr>
              <a:t>THANK</a:t>
            </a:r>
            <a:r>
              <a:rPr lang="zh-CN" altLang="en-US" sz="6000">
                <a:solidFill>
                  <a:schemeClr val="bg1"/>
                </a:solidFill>
                <a:latin typeface="微软雅黑" panose="020B0503020204020204" pitchFamily="34" charset="-122"/>
                <a:ea typeface="微软雅黑" panose="020B0503020204020204" pitchFamily="34" charset="-122"/>
              </a:rPr>
              <a:t> </a:t>
            </a:r>
            <a:r>
              <a:rPr lang="en-US" altLang="zh-CN" sz="6000">
                <a:solidFill>
                  <a:schemeClr val="bg1"/>
                </a:solidFill>
                <a:latin typeface="微软雅黑" panose="020B0503020204020204" pitchFamily="34" charset="-122"/>
                <a:ea typeface="微软雅黑" panose="020B0503020204020204" pitchFamily="34" charset="-122"/>
              </a:rPr>
              <a:t>YOU</a:t>
            </a:r>
            <a:endParaRPr lang="zh-CN" altLang="en-US" sz="6000">
              <a:solidFill>
                <a:schemeClr val="bg1"/>
              </a:solidFill>
              <a:latin typeface="微软雅黑" panose="020B0503020204020204" pitchFamily="34" charset="-122"/>
              <a:ea typeface="微软雅黑" panose="020B0503020204020204" pitchFamily="34" charset="-122"/>
            </a:endParaRPr>
          </a:p>
        </p:txBody>
      </p:sp>
      <p:pic>
        <p:nvPicPr>
          <p:cNvPr id="8197" name="图片 5"/>
          <p:cNvPicPr>
            <a:picLocks noChangeAspect="1"/>
          </p:cNvPicPr>
          <p:nvPr/>
        </p:nvPicPr>
        <p:blipFill>
          <a:blip r:embed="rId3"/>
          <a:stretch>
            <a:fillRect/>
          </a:stretch>
        </p:blipFill>
        <p:spPr>
          <a:xfrm>
            <a:off x="2863850" y="2982913"/>
            <a:ext cx="1479550" cy="690562"/>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
          <p:cNvSpPr txBox="1"/>
          <p:nvPr/>
        </p:nvSpPr>
        <p:spPr>
          <a:xfrm>
            <a:off x="1039435" y="355345"/>
            <a:ext cx="5591175" cy="430887"/>
          </a:xfrm>
          <a:prstGeom prst="rect">
            <a:avLst/>
          </a:prstGeom>
        </p:spPr>
        <p:txBody>
          <a:bodyPr lIns="0" tIns="0" rIns="0" bIns="0">
            <a:spAutoFit/>
          </a:bodyPr>
          <a:lstStyle/>
          <a:p>
            <a:pPr fontAlgn="auto"/>
            <a:r>
              <a:rPr sz="2800" noProof="1">
                <a:latin typeface="黑体" panose="02010609060101010101" pitchFamily="49" charset="-122"/>
                <a:ea typeface="黑体" panose="02010609060101010101" pitchFamily="49" charset="-122"/>
              </a:rPr>
              <a:t>第</a:t>
            </a:r>
            <a:r>
              <a:rPr lang="zh-CN" sz="2800" noProof="1">
                <a:latin typeface="黑体" panose="02010609060101010101" pitchFamily="49" charset="-122"/>
                <a:ea typeface="黑体" panose="02010609060101010101" pitchFamily="49" charset="-122"/>
              </a:rPr>
              <a:t>二</a:t>
            </a:r>
            <a:r>
              <a:rPr sz="2800" noProof="1">
                <a:latin typeface="黑体" panose="02010609060101010101" pitchFamily="49" charset="-122"/>
                <a:ea typeface="黑体" panose="02010609060101010101" pitchFamily="49" charset="-122"/>
              </a:rPr>
              <a:t>章 词的</a:t>
            </a:r>
            <a:r>
              <a:rPr lang="zh-CN" sz="2800" noProof="1">
                <a:latin typeface="黑体" panose="02010609060101010101" pitchFamily="49" charset="-122"/>
                <a:ea typeface="黑体" panose="02010609060101010101" pitchFamily="49" charset="-122"/>
              </a:rPr>
              <a:t>起源</a:t>
            </a:r>
          </a:p>
        </p:txBody>
      </p:sp>
      <p:sp>
        <p:nvSpPr>
          <p:cNvPr id="3" name="object 3"/>
          <p:cNvSpPr>
            <a:spLocks noChangeArrowheads="1"/>
          </p:cNvSpPr>
          <p:nvPr/>
        </p:nvSpPr>
        <p:spPr bwMode="auto">
          <a:xfrm>
            <a:off x="3657599" y="786232"/>
            <a:ext cx="5186149" cy="54292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3603010" y="2669286"/>
            <a:ext cx="2492990" cy="2859244"/>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zh-CN" altLang="en-US" sz="2000" smtClean="0">
                <a:latin typeface="微软雅黑" panose="020B0503020204020204" pitchFamily="34" charset="-122"/>
                <a:ea typeface="微软雅黑" panose="020B0503020204020204" pitchFamily="34" charset="-122"/>
                <a:sym typeface="+mn-ea"/>
              </a:rPr>
              <a:t>一</a:t>
            </a:r>
            <a:r>
              <a:rPr lang="zh-CN" altLang="en-US" sz="2000" dirty="0" smtClean="0">
                <a:latin typeface="微软雅黑" panose="020B0503020204020204" pitchFamily="34" charset="-122"/>
                <a:ea typeface="微软雅黑" panose="020B0503020204020204" pitchFamily="34" charset="-122"/>
                <a:sym typeface="+mn-ea"/>
              </a:rPr>
              <a:t>、诗词同源</a:t>
            </a:r>
            <a:endParaRPr lang="zh-CN" altLang="en-US" sz="2000" noProof="1" smtClean="0">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二、</a:t>
            </a:r>
            <a:r>
              <a:rPr sz="2000" dirty="0">
                <a:latin typeface="微软雅黑" panose="020B0503020204020204" pitchFamily="34" charset="-122"/>
                <a:ea typeface="微软雅黑" panose="020B0503020204020204" pitchFamily="34" charset="-122"/>
                <a:cs typeface="微软雅黑" panose="020B0503020204020204" pitchFamily="34" charset="-122"/>
                <a:sym typeface="+mn-ea"/>
              </a:rPr>
              <a:t>词源《诗经》</a:t>
            </a:r>
            <a:r>
              <a:rPr sz="2000" dirty="0" smtClean="0">
                <a:latin typeface="微软雅黑" panose="020B0503020204020204" pitchFamily="34" charset="-122"/>
                <a:ea typeface="微软雅黑" panose="020B0503020204020204" pitchFamily="34" charset="-122"/>
                <a:cs typeface="微软雅黑" panose="020B0503020204020204" pitchFamily="34" charset="-122"/>
                <a:sym typeface="+mn-ea"/>
              </a:rPr>
              <a:t>说</a:t>
            </a:r>
            <a:endParaRPr lang="en-US" sz="2000"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sym typeface="+mn-ea"/>
              </a:rPr>
              <a:t>三、隋代初唐</a:t>
            </a:r>
            <a:endPar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sym typeface="+mn-ea"/>
              </a:rPr>
              <a:t>四、六朝乐府</a:t>
            </a:r>
            <a:endPar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sym typeface="+mn-ea"/>
              </a:rPr>
              <a:t>五、六朝浮艳</a:t>
            </a:r>
          </a:p>
        </p:txBody>
      </p:sp>
      <p:sp>
        <p:nvSpPr>
          <p:cNvPr id="6147" name="文本框 8"/>
          <p:cNvSpPr txBox="1"/>
          <p:nvPr/>
        </p:nvSpPr>
        <p:spPr>
          <a:xfrm>
            <a:off x="1782763" y="2028825"/>
            <a:ext cx="3507740"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第二章    </a:t>
            </a:r>
            <a:r>
              <a:rPr lang="zh-CN" altLang="en-US" sz="3200" smtClean="0">
                <a:latin typeface="微软雅黑" panose="020B0503020204020204" pitchFamily="34" charset="-122"/>
                <a:ea typeface="微软雅黑" panose="020B0503020204020204" pitchFamily="34" charset="-122"/>
                <a:cs typeface="微软雅黑" panose="020B0503020204020204" pitchFamily="34" charset="-122"/>
                <a:sym typeface="+mn-ea"/>
              </a:rPr>
              <a:t>词的起源</a:t>
            </a:r>
            <a:endParaRPr lang="zh-CN" altLang="en-US" sz="3200">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9048" y="2097936"/>
            <a:ext cx="10206037" cy="1200329"/>
          </a:xfrm>
          <a:prstGeom prst="rect">
            <a:avLst/>
          </a:prstGeom>
        </p:spPr>
        <p:txBody>
          <a:bodyPr lIns="0" tIns="0" rIns="0" bIns="0">
            <a:spAutoFit/>
          </a:bodyPr>
          <a:lstStyle/>
          <a:p>
            <a:pPr marL="12700" fontAlgn="auto">
              <a:lnSpc>
                <a:spcPct val="150000"/>
              </a:lnSpc>
            </a:pP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诗词同源</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以词为诗馀，为尊词体，主张诗词同源。代表人物是</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苏轼</a:t>
            </a:r>
            <a:r>
              <a:rPr sz="2000" b="1" noProof="1">
                <a:latin typeface="微软雅黑" panose="020B0503020204020204" pitchFamily="34" charset="-122"/>
                <a:ea typeface="微软雅黑" panose="020B0503020204020204" pitchFamily="34" charset="-122"/>
                <a:cs typeface="微软雅黑" panose="020B0503020204020204" pitchFamily="34" charset="-122"/>
              </a:rPr>
              <a:t>。</a:t>
            </a:r>
          </a:p>
          <a:p>
            <a:pPr marL="12700" fontAlgn="auto">
              <a:lnSpc>
                <a:spcPct val="150000"/>
              </a:lnSpc>
            </a:pPr>
            <a:endParaRPr sz="2000" b="1" noProof="1">
              <a:latin typeface="微软雅黑" panose="020B0503020204020204" pitchFamily="34" charset="-122"/>
              <a:ea typeface="微软雅黑" panose="020B0503020204020204" pitchFamily="34" charset="-122"/>
              <a:cs typeface="微软雅黑" panose="020B0503020204020204" pitchFamily="34" charset="-122"/>
            </a:endParaRPr>
          </a:p>
          <a:p>
            <a:pPr marL="12700" fontAlgn="auto"/>
            <a:endParaRPr noProof="1">
              <a:latin typeface="微软雅黑" panose="020B0503020204020204" pitchFamily="34" charset="-122"/>
              <a:cs typeface="微软雅黑" panose="020B0503020204020204" pitchFamily="34" charset="-122"/>
            </a:endParaRPr>
          </a:p>
        </p:txBody>
      </p:sp>
      <p:sp>
        <p:nvSpPr>
          <p:cNvPr id="3" name="object 4"/>
          <p:cNvSpPr txBox="1"/>
          <p:nvPr/>
        </p:nvSpPr>
        <p:spPr>
          <a:xfrm>
            <a:off x="1054882" y="389827"/>
            <a:ext cx="5591175" cy="430887"/>
          </a:xfrm>
          <a:prstGeom prst="rect">
            <a:avLst/>
          </a:prstGeom>
        </p:spPr>
        <p:txBody>
          <a:bodyPr lIns="0" tIns="0" rIns="0" bIns="0">
            <a:spAutoFit/>
          </a:bodyPr>
          <a:lstStyle/>
          <a:p>
            <a:pPr fontAlgn="auto"/>
            <a:r>
              <a:rPr sz="2800" noProof="1">
                <a:latin typeface="黑体" panose="02010609060101010101" pitchFamily="49" charset="-122"/>
                <a:ea typeface="黑体" panose="02010609060101010101" pitchFamily="49" charset="-122"/>
              </a:rPr>
              <a:t>第</a:t>
            </a:r>
            <a:r>
              <a:rPr lang="zh-CN" sz="2800" noProof="1">
                <a:latin typeface="黑体" panose="02010609060101010101" pitchFamily="49" charset="-122"/>
                <a:ea typeface="黑体" panose="02010609060101010101" pitchFamily="49" charset="-122"/>
              </a:rPr>
              <a:t>二</a:t>
            </a:r>
            <a:r>
              <a:rPr sz="2800" noProof="1">
                <a:latin typeface="黑体" panose="02010609060101010101" pitchFamily="49" charset="-122"/>
                <a:ea typeface="黑体" panose="02010609060101010101" pitchFamily="49" charset="-122"/>
              </a:rPr>
              <a:t>章 词的</a:t>
            </a:r>
            <a:r>
              <a:rPr lang="zh-CN" sz="2800" noProof="1">
                <a:latin typeface="黑体" panose="02010609060101010101" pitchFamily="49" charset="-122"/>
                <a:ea typeface="黑体" panose="02010609060101010101" pitchFamily="49" charset="-122"/>
              </a:rPr>
              <a:t>起源</a:t>
            </a:r>
          </a:p>
        </p:txBody>
      </p:sp>
      <p:sp>
        <p:nvSpPr>
          <p:cNvPr id="5" name="文本框 4"/>
          <p:cNvSpPr txBox="1"/>
          <p:nvPr/>
        </p:nvSpPr>
        <p:spPr>
          <a:xfrm>
            <a:off x="9361943" y="396536"/>
            <a:ext cx="1123373" cy="369332"/>
          </a:xfrm>
          <a:prstGeom prst="rect">
            <a:avLst/>
          </a:prstGeom>
          <a:solidFill>
            <a:schemeClr val="accent2"/>
          </a:solidFill>
        </p:spPr>
        <p:txBody>
          <a:bodyPr wrap="square" rtlCol="0">
            <a:spAutoFit/>
          </a:bodyPr>
          <a:lstStyle/>
          <a:p>
            <a:r>
              <a:rPr kumimoji="1" lang="zh-CN" altLang="en-US" dirty="0" smtClean="0"/>
              <a:t>词的起源</a:t>
            </a:r>
            <a:endParaRPr kumimoji="1" lang="zh-CN" altLang="en-US" dirty="0"/>
          </a:p>
        </p:txBody>
      </p:sp>
      <p:sp>
        <p:nvSpPr>
          <p:cNvPr id="6" name="文本框 5"/>
          <p:cNvSpPr txBox="1"/>
          <p:nvPr/>
        </p:nvSpPr>
        <p:spPr>
          <a:xfrm>
            <a:off x="10945085" y="110558"/>
            <a:ext cx="1080662"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smtClean="0"/>
              <a:t>诗词同源</a:t>
            </a:r>
            <a:endParaRPr lang="zh-CN" altLang="en-US" dirty="0"/>
          </a:p>
        </p:txBody>
      </p:sp>
      <p:sp>
        <p:nvSpPr>
          <p:cNvPr id="7" name="文本框 6"/>
          <p:cNvSpPr txBox="1"/>
          <p:nvPr/>
        </p:nvSpPr>
        <p:spPr>
          <a:xfrm>
            <a:off x="10945085" y="581668"/>
            <a:ext cx="1080662" cy="338554"/>
          </a:xfrm>
          <a:prstGeom prst="rect">
            <a:avLst/>
          </a:prstGeom>
          <a:solidFill>
            <a:schemeClr val="accent2"/>
          </a:solidFill>
        </p:spPr>
        <p:txBody>
          <a:bodyPr wrap="square" rtlCol="0">
            <a:spAutoFit/>
          </a:bodyPr>
          <a:lstStyle/>
          <a:p>
            <a:r>
              <a:rPr kumimoji="1" lang="zh-CN" altLang="en-US" sz="1600" dirty="0" smtClean="0"/>
              <a:t>词源诗经</a:t>
            </a:r>
            <a:endParaRPr kumimoji="1" lang="zh-CN" altLang="en-US" sz="1600" dirty="0"/>
          </a:p>
        </p:txBody>
      </p:sp>
      <p:cxnSp>
        <p:nvCxnSpPr>
          <p:cNvPr id="8" name="直线连接符 7"/>
          <p:cNvCxnSpPr/>
          <p:nvPr/>
        </p:nvCxnSpPr>
        <p:spPr>
          <a:xfrm flipV="1">
            <a:off x="10485316" y="278268"/>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线连接符 8"/>
          <p:cNvCxnSpPr/>
          <p:nvPr/>
        </p:nvCxnSpPr>
        <p:spPr>
          <a:xfrm>
            <a:off x="10485316" y="581202"/>
            <a:ext cx="459769" cy="169743"/>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0945085" y="1086610"/>
            <a:ext cx="1080662" cy="338554"/>
          </a:xfrm>
          <a:prstGeom prst="rect">
            <a:avLst/>
          </a:prstGeom>
          <a:solidFill>
            <a:schemeClr val="accent2"/>
          </a:solidFill>
        </p:spPr>
        <p:txBody>
          <a:bodyPr wrap="square" rtlCol="0">
            <a:spAutoFit/>
          </a:bodyPr>
          <a:lstStyle/>
          <a:p>
            <a:r>
              <a:rPr kumimoji="1" lang="zh-CN" altLang="en-US" sz="1600" dirty="0" smtClean="0"/>
              <a:t>隋代初唐</a:t>
            </a:r>
            <a:endParaRPr kumimoji="1" lang="zh-CN" altLang="en-US" sz="1600" dirty="0"/>
          </a:p>
        </p:txBody>
      </p:sp>
      <p:sp>
        <p:nvSpPr>
          <p:cNvPr id="11" name="文本框 10"/>
          <p:cNvSpPr txBox="1"/>
          <p:nvPr/>
        </p:nvSpPr>
        <p:spPr>
          <a:xfrm>
            <a:off x="10945085" y="1554989"/>
            <a:ext cx="1080662" cy="338554"/>
          </a:xfrm>
          <a:prstGeom prst="rect">
            <a:avLst/>
          </a:prstGeom>
          <a:solidFill>
            <a:schemeClr val="accent2"/>
          </a:solidFill>
        </p:spPr>
        <p:txBody>
          <a:bodyPr wrap="square" rtlCol="0">
            <a:spAutoFit/>
          </a:bodyPr>
          <a:lstStyle/>
          <a:p>
            <a:r>
              <a:rPr kumimoji="1" lang="zh-CN" altLang="en-US" sz="1600" dirty="0" smtClean="0"/>
              <a:t>六朝乐府</a:t>
            </a:r>
            <a:endParaRPr kumimoji="1" lang="zh-CN" altLang="en-US" sz="1600" dirty="0"/>
          </a:p>
        </p:txBody>
      </p:sp>
      <p:cxnSp>
        <p:nvCxnSpPr>
          <p:cNvPr id="12" name="直线连接符 11"/>
          <p:cNvCxnSpPr/>
          <p:nvPr/>
        </p:nvCxnSpPr>
        <p:spPr>
          <a:xfrm>
            <a:off x="10485316" y="581202"/>
            <a:ext cx="459769" cy="674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a:off x="10485316" y="581202"/>
            <a:ext cx="459769" cy="1143064"/>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0945085" y="1928659"/>
            <a:ext cx="1080662" cy="338554"/>
          </a:xfrm>
          <a:prstGeom prst="rect">
            <a:avLst/>
          </a:prstGeom>
          <a:solidFill>
            <a:schemeClr val="accent2"/>
          </a:solidFill>
        </p:spPr>
        <p:txBody>
          <a:bodyPr wrap="square" rtlCol="0">
            <a:spAutoFit/>
          </a:bodyPr>
          <a:lstStyle>
            <a:defPPr>
              <a:defRPr lang="zh-CN"/>
            </a:defPPr>
            <a:lvl1pPr>
              <a:defRPr kumimoji="1" sz="1600"/>
            </a:lvl1pPr>
          </a:lstStyle>
          <a:p>
            <a:r>
              <a:rPr lang="zh-CN" altLang="en-US" dirty="0"/>
              <a:t>六朝浮艳</a:t>
            </a:r>
          </a:p>
        </p:txBody>
      </p:sp>
      <p:cxnSp>
        <p:nvCxnSpPr>
          <p:cNvPr id="15" name="直线连接符 14"/>
          <p:cNvCxnSpPr>
            <a:stCxn id="9" idx="3"/>
          </p:cNvCxnSpPr>
          <p:nvPr/>
        </p:nvCxnSpPr>
        <p:spPr>
          <a:xfrm>
            <a:off x="10485316" y="581202"/>
            <a:ext cx="459769" cy="1516734"/>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0" y="15981"/>
            <a:ext cx="752430" cy="369332"/>
          </a:xfrm>
          <a:prstGeom prst="rect">
            <a:avLst/>
          </a:prstGeom>
          <a:noFill/>
        </p:spPr>
        <p:txBody>
          <a:bodyPr wrap="square" rtlCol="0">
            <a:spAutoFit/>
          </a:bodyPr>
          <a:lstStyle/>
          <a:p>
            <a:r>
              <a:rPr kumimoji="1" lang="en-US" altLang="zh-CN" dirty="0" smtClean="0">
                <a:solidFill>
                  <a:schemeClr val="bg1">
                    <a:lumMod val="85000"/>
                  </a:schemeClr>
                </a:solidFill>
              </a:rPr>
              <a:t>1.2.1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9048" y="2594132"/>
            <a:ext cx="10206037" cy="1107996"/>
          </a:xfrm>
          <a:prstGeom prst="rect">
            <a:avLst/>
          </a:prstGeom>
        </p:spPr>
        <p:txBody>
          <a:bodyPr lIns="0" tIns="0" rIns="0" bIns="0">
            <a:spAutoFit/>
          </a:bodyPr>
          <a:lstStyle/>
          <a:p>
            <a:pPr marL="12700" fontAlgn="auto">
              <a:lnSpc>
                <a:spcPct val="150000"/>
              </a:lnSpc>
            </a:pPr>
            <a:r>
              <a:rPr lang="zh-CN" altLang="en-US"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词源</a:t>
            </a:r>
            <a:r>
              <a:rPr lang="en-US" altLang="zh-CN"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诗经</a:t>
            </a:r>
            <a:r>
              <a:rPr lang="en-US" altLang="zh-CN"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说：</a:t>
            </a:r>
            <a:r>
              <a:rPr lang="zh-CN" altLang="en-US" noProof="1">
                <a:latin typeface="微软雅黑" panose="020B0503020204020204" pitchFamily="34" charset="-122"/>
                <a:ea typeface="微软雅黑" panose="020B0503020204020204" pitchFamily="34" charset="-122"/>
                <a:cs typeface="微软雅黑" panose="020B0503020204020204" pitchFamily="34" charset="-122"/>
              </a:rPr>
              <a:t>以</a:t>
            </a:r>
            <a:r>
              <a:rPr lang="zh-CN" altLang="en-US" spc="-15" noProof="1">
                <a:latin typeface="微软雅黑" panose="020B0503020204020204" pitchFamily="34" charset="-122"/>
                <a:ea typeface="微软雅黑" panose="020B0503020204020204" pitchFamily="34" charset="-122"/>
                <a:cs typeface="微软雅黑" panose="020B0503020204020204" pitchFamily="34" charset="-122"/>
              </a:rPr>
              <a:t>句</a:t>
            </a:r>
            <a:r>
              <a:rPr lang="zh-CN" altLang="en-US" noProof="1">
                <a:latin typeface="微软雅黑" panose="020B0503020204020204" pitchFamily="34" charset="-122"/>
                <a:ea typeface="微软雅黑" panose="020B0503020204020204" pitchFamily="34" charset="-122"/>
                <a:cs typeface="微软雅黑" panose="020B0503020204020204" pitchFamily="34" charset="-122"/>
              </a:rPr>
              <a:t>子长</a:t>
            </a:r>
            <a:r>
              <a:rPr lang="zh-CN" altLang="en-US" spc="-15" noProof="1">
                <a:latin typeface="微软雅黑" panose="020B0503020204020204" pitchFamily="34" charset="-122"/>
                <a:ea typeface="微软雅黑" panose="020B0503020204020204" pitchFamily="34" charset="-122"/>
                <a:cs typeface="微软雅黑" panose="020B0503020204020204" pitchFamily="34" charset="-122"/>
              </a:rPr>
              <a:t>短</a:t>
            </a:r>
            <a:r>
              <a:rPr lang="zh-CN" altLang="en-US" noProof="1">
                <a:latin typeface="微软雅黑" panose="020B0503020204020204" pitchFamily="34" charset="-122"/>
                <a:ea typeface="微软雅黑" panose="020B0503020204020204" pitchFamily="34" charset="-122"/>
                <a:cs typeface="微软雅黑" panose="020B0503020204020204" pitchFamily="34" charset="-122"/>
              </a:rPr>
              <a:t>作为</a:t>
            </a:r>
            <a:r>
              <a:rPr lang="zh-CN" altLang="en-US" spc="-15" noProof="1">
                <a:latin typeface="微软雅黑" panose="020B0503020204020204" pitchFamily="34" charset="-122"/>
                <a:ea typeface="微软雅黑" panose="020B0503020204020204" pitchFamily="34" charset="-122"/>
                <a:cs typeface="微软雅黑" panose="020B0503020204020204" pitchFamily="34" charset="-122"/>
              </a:rPr>
              <a:t>追</a:t>
            </a:r>
            <a:r>
              <a:rPr lang="zh-CN" altLang="en-US" noProof="1">
                <a:latin typeface="微软雅黑" panose="020B0503020204020204" pitchFamily="34" charset="-122"/>
                <a:ea typeface="微软雅黑" panose="020B0503020204020204" pitchFamily="34" charset="-122"/>
                <a:cs typeface="微软雅黑" panose="020B0503020204020204" pitchFamily="34" charset="-122"/>
              </a:rPr>
              <a:t>溯词</a:t>
            </a:r>
            <a:r>
              <a:rPr lang="zh-CN" altLang="en-US" spc="-15" noProof="1">
                <a:latin typeface="微软雅黑" panose="020B0503020204020204" pitchFamily="34" charset="-122"/>
                <a:ea typeface="微软雅黑" panose="020B0503020204020204" pitchFamily="34" charset="-122"/>
                <a:cs typeface="微软雅黑" panose="020B0503020204020204" pitchFamily="34" charset="-122"/>
              </a:rPr>
              <a:t>源</a:t>
            </a:r>
            <a:r>
              <a:rPr lang="zh-CN" altLang="en-US" noProof="1">
                <a:latin typeface="微软雅黑" panose="020B0503020204020204" pitchFamily="34" charset="-122"/>
                <a:ea typeface="微软雅黑" panose="020B0503020204020204" pitchFamily="34" charset="-122"/>
                <a:cs typeface="微软雅黑" panose="020B0503020204020204" pitchFamily="34" charset="-122"/>
              </a:rPr>
              <a:t>的唯</a:t>
            </a:r>
            <a:r>
              <a:rPr lang="zh-CN" altLang="en-US" spc="-15" noProof="1">
                <a:latin typeface="微软雅黑" panose="020B0503020204020204" pitchFamily="34" charset="-122"/>
                <a:ea typeface="微软雅黑" panose="020B0503020204020204" pitchFamily="34" charset="-122"/>
                <a:cs typeface="微软雅黑" panose="020B0503020204020204" pitchFamily="34" charset="-122"/>
              </a:rPr>
              <a:t>一</a:t>
            </a:r>
            <a:r>
              <a:rPr lang="zh-CN" altLang="en-US" noProof="1">
                <a:latin typeface="微软雅黑" panose="020B0503020204020204" pitchFamily="34" charset="-122"/>
                <a:ea typeface="微软雅黑" panose="020B0503020204020204" pitchFamily="34" charset="-122"/>
                <a:cs typeface="微软雅黑" panose="020B0503020204020204" pitchFamily="34" charset="-122"/>
              </a:rPr>
              <a:t>依据</a:t>
            </a:r>
            <a:r>
              <a:rPr lang="zh-CN" altLang="en-US" spc="-15" noProof="1">
                <a:latin typeface="微软雅黑" panose="020B0503020204020204" pitchFamily="34" charset="-122"/>
                <a:ea typeface="微软雅黑" panose="020B0503020204020204" pitchFamily="34" charset="-122"/>
                <a:cs typeface="微软雅黑" panose="020B0503020204020204" pitchFamily="34" charset="-122"/>
              </a:rPr>
              <a:t>，</a:t>
            </a:r>
            <a:r>
              <a:rPr lang="zh-CN" altLang="en-US" noProof="1">
                <a:latin typeface="微软雅黑" panose="020B0503020204020204" pitchFamily="34" charset="-122"/>
                <a:ea typeface="微软雅黑" panose="020B0503020204020204" pitchFamily="34" charset="-122"/>
                <a:cs typeface="微软雅黑" panose="020B0503020204020204" pitchFamily="34" charset="-122"/>
              </a:rPr>
              <a:t>主张</a:t>
            </a:r>
            <a:r>
              <a:rPr lang="zh-CN" altLang="en-US" spc="-15" noProof="1">
                <a:latin typeface="微软雅黑" panose="020B0503020204020204" pitchFamily="34" charset="-122"/>
                <a:ea typeface="微软雅黑" panose="020B0503020204020204" pitchFamily="34" charset="-122"/>
                <a:cs typeface="微软雅黑" panose="020B0503020204020204" pitchFamily="34" charset="-122"/>
              </a:rPr>
              <a:t>词</a:t>
            </a:r>
            <a:r>
              <a:rPr lang="zh-CN" altLang="en-US" noProof="1">
                <a:latin typeface="微软雅黑" panose="020B0503020204020204" pitchFamily="34" charset="-122"/>
                <a:ea typeface="微软雅黑" panose="020B0503020204020204" pitchFamily="34" charset="-122"/>
                <a:cs typeface="微软雅黑" panose="020B0503020204020204" pitchFamily="34" charset="-122"/>
              </a:rPr>
              <a:t>源</a:t>
            </a:r>
            <a:r>
              <a:rPr lang="en-US" altLang="zh-CN" noProof="1">
                <a:latin typeface="微软雅黑" panose="020B0503020204020204" pitchFamily="34" charset="-122"/>
                <a:ea typeface="微软雅黑" panose="020B0503020204020204" pitchFamily="34" charset="-122"/>
                <a:cs typeface="微软雅黑" panose="020B0503020204020204" pitchFamily="34" charset="-122"/>
              </a:rPr>
              <a:t>《</a:t>
            </a:r>
            <a:r>
              <a:rPr lang="zh-CN" altLang="en-US" noProof="1">
                <a:latin typeface="微软雅黑" panose="020B0503020204020204" pitchFamily="34" charset="-122"/>
                <a:ea typeface="微软雅黑" panose="020B0503020204020204" pitchFamily="34" charset="-122"/>
                <a:cs typeface="微软雅黑" panose="020B0503020204020204" pitchFamily="34" charset="-122"/>
              </a:rPr>
              <a:t>诗经</a:t>
            </a:r>
            <a:r>
              <a:rPr lang="en-US" altLang="zh-CN" noProof="1">
                <a:latin typeface="微软雅黑" panose="020B0503020204020204" pitchFamily="34" charset="-122"/>
                <a:ea typeface="微软雅黑" panose="020B0503020204020204" pitchFamily="34" charset="-122"/>
                <a:cs typeface="微软雅黑" panose="020B0503020204020204" pitchFamily="34" charset="-122"/>
              </a:rPr>
              <a:t>》</a:t>
            </a:r>
            <a:r>
              <a:rPr lang="zh-CN" altLang="en-US" noProof="1">
                <a:latin typeface="微软雅黑" panose="020B0503020204020204" pitchFamily="34" charset="-122"/>
                <a:ea typeface="微软雅黑" panose="020B0503020204020204" pitchFamily="34" charset="-122"/>
                <a:cs typeface="微软雅黑" panose="020B0503020204020204" pitchFamily="34" charset="-122"/>
              </a:rPr>
              <a:t>。</a:t>
            </a:r>
          </a:p>
          <a:p>
            <a:pPr fontAlgn="auto">
              <a:lnSpc>
                <a:spcPct val="150000"/>
              </a:lnSpc>
              <a:spcBef>
                <a:spcPts val="15"/>
              </a:spcBef>
            </a:pPr>
            <a:r>
              <a:rPr lang="zh-CN" altLang="en-US" noProof="1">
                <a:latin typeface="微软雅黑" panose="020B0503020204020204" pitchFamily="34" charset="-122"/>
                <a:ea typeface="微软雅黑" panose="020B0503020204020204" pitchFamily="34" charset="-122"/>
                <a:cs typeface="宋体" panose="02010600030101010101" pitchFamily="2" charset="-122"/>
              </a:rPr>
              <a:t>              关关雎</a:t>
            </a:r>
            <a:r>
              <a:rPr lang="zh-CN" altLang="en-US" spc="-15" noProof="1">
                <a:latin typeface="微软雅黑" panose="020B0503020204020204" pitchFamily="34" charset="-122"/>
                <a:ea typeface="微软雅黑" panose="020B0503020204020204" pitchFamily="34" charset="-122"/>
                <a:cs typeface="宋体" panose="02010600030101010101" pitchFamily="2" charset="-122"/>
              </a:rPr>
              <a:t>鸠</a:t>
            </a:r>
            <a:r>
              <a:rPr lang="zh-CN" altLang="en-US" noProof="1">
                <a:latin typeface="微软雅黑" panose="020B0503020204020204" pitchFamily="34" charset="-122"/>
                <a:ea typeface="微软雅黑" panose="020B0503020204020204" pitchFamily="34" charset="-122"/>
                <a:cs typeface="宋体" panose="02010600030101010101" pitchFamily="2" charset="-122"/>
              </a:rPr>
              <a:t>，在河</a:t>
            </a:r>
            <a:r>
              <a:rPr lang="zh-CN" altLang="en-US" spc="-15" noProof="1">
                <a:latin typeface="微软雅黑" panose="020B0503020204020204" pitchFamily="34" charset="-122"/>
                <a:ea typeface="微软雅黑" panose="020B0503020204020204" pitchFamily="34" charset="-122"/>
                <a:cs typeface="宋体" panose="02010600030101010101" pitchFamily="2" charset="-122"/>
              </a:rPr>
              <a:t>之</a:t>
            </a:r>
            <a:r>
              <a:rPr lang="zh-CN" altLang="en-US" noProof="1">
                <a:latin typeface="微软雅黑" panose="020B0503020204020204" pitchFamily="34" charset="-122"/>
                <a:ea typeface="微软雅黑" panose="020B0503020204020204" pitchFamily="34" charset="-122"/>
                <a:cs typeface="宋体" panose="02010600030101010101" pitchFamily="2" charset="-122"/>
              </a:rPr>
              <a:t>洲</a:t>
            </a:r>
            <a:r>
              <a:rPr lang="zh-CN" altLang="en-US" spc="-15" noProof="1">
                <a:latin typeface="微软雅黑" panose="020B0503020204020204" pitchFamily="34" charset="-122"/>
                <a:ea typeface="微软雅黑" panose="020B0503020204020204" pitchFamily="34" charset="-122"/>
                <a:cs typeface="宋体" panose="02010600030101010101" pitchFamily="2" charset="-122"/>
              </a:rPr>
              <a:t>。</a:t>
            </a:r>
            <a:r>
              <a:rPr lang="zh-CN" altLang="en-US" noProof="1">
                <a:latin typeface="微软雅黑" panose="020B0503020204020204" pitchFamily="34" charset="-122"/>
                <a:ea typeface="微软雅黑" panose="020B0503020204020204" pitchFamily="34" charset="-122"/>
                <a:cs typeface="宋体" panose="02010600030101010101" pitchFamily="2" charset="-122"/>
              </a:rPr>
              <a:t>窈窕淑</a:t>
            </a:r>
            <a:r>
              <a:rPr lang="zh-CN" altLang="en-US" spc="-15" noProof="1">
                <a:latin typeface="微软雅黑" panose="020B0503020204020204" pitchFamily="34" charset="-122"/>
                <a:ea typeface="微软雅黑" panose="020B0503020204020204" pitchFamily="34" charset="-122"/>
                <a:cs typeface="宋体" panose="02010600030101010101" pitchFamily="2" charset="-122"/>
              </a:rPr>
              <a:t>女</a:t>
            </a:r>
            <a:r>
              <a:rPr lang="zh-CN" altLang="en-US" noProof="1">
                <a:latin typeface="微软雅黑" panose="020B0503020204020204" pitchFamily="34" charset="-122"/>
                <a:ea typeface="微软雅黑" panose="020B0503020204020204" pitchFamily="34" charset="-122"/>
                <a:cs typeface="宋体" panose="02010600030101010101" pitchFamily="2" charset="-122"/>
              </a:rPr>
              <a:t>，</a:t>
            </a:r>
            <a:r>
              <a:rPr lang="zh-CN" altLang="en-US" spc="-15" noProof="1">
                <a:latin typeface="微软雅黑" panose="020B0503020204020204" pitchFamily="34" charset="-122"/>
                <a:ea typeface="微软雅黑" panose="020B0503020204020204" pitchFamily="34" charset="-122"/>
                <a:cs typeface="宋体" panose="02010600030101010101" pitchFamily="2" charset="-122"/>
              </a:rPr>
              <a:t>君</a:t>
            </a:r>
            <a:r>
              <a:rPr lang="zh-CN" altLang="en-US" noProof="1">
                <a:latin typeface="微软雅黑" panose="020B0503020204020204" pitchFamily="34" charset="-122"/>
                <a:ea typeface="微软雅黑" panose="020B0503020204020204" pitchFamily="34" charset="-122"/>
                <a:cs typeface="宋体" panose="02010600030101010101" pitchFamily="2" charset="-122"/>
              </a:rPr>
              <a:t>子好逑。  </a:t>
            </a:r>
            <a:r>
              <a:rPr lang="zh-CN" altLang="en-US" spc="-5" noProof="1">
                <a:latin typeface="微软雅黑" panose="020B0503020204020204" pitchFamily="34" charset="-122"/>
                <a:ea typeface="微软雅黑" panose="020B0503020204020204" pitchFamily="34" charset="-122"/>
                <a:cs typeface="宋体" panose="02010600030101010101" pitchFamily="2" charset="-122"/>
              </a:rPr>
              <a:t>知我者谓我心忧。不知我者谓我何求。</a:t>
            </a:r>
            <a:endParaRPr lang="zh-CN" altLang="en-US" noProof="1">
              <a:latin typeface="微软雅黑" panose="020B0503020204020204" pitchFamily="34" charset="-122"/>
              <a:ea typeface="微软雅黑" panose="020B0503020204020204" pitchFamily="34" charset="-122"/>
              <a:cs typeface="宋体" panose="02010600030101010101" pitchFamily="2" charset="-122"/>
            </a:endParaRPr>
          </a:p>
          <a:p>
            <a:pPr marL="12700" fontAlgn="auto"/>
            <a:endParaRPr noProof="1">
              <a:latin typeface="微软雅黑" panose="020B0503020204020204" pitchFamily="34" charset="-122"/>
              <a:cs typeface="微软雅黑" panose="020B0503020204020204" pitchFamily="34" charset="-122"/>
            </a:endParaRPr>
          </a:p>
        </p:txBody>
      </p:sp>
      <p:sp>
        <p:nvSpPr>
          <p:cNvPr id="3" name="object 4"/>
          <p:cNvSpPr txBox="1"/>
          <p:nvPr/>
        </p:nvSpPr>
        <p:spPr>
          <a:xfrm>
            <a:off x="1054882" y="389827"/>
            <a:ext cx="5591175" cy="430887"/>
          </a:xfrm>
          <a:prstGeom prst="rect">
            <a:avLst/>
          </a:prstGeom>
        </p:spPr>
        <p:txBody>
          <a:bodyPr lIns="0" tIns="0" rIns="0" bIns="0">
            <a:spAutoFit/>
          </a:bodyPr>
          <a:lstStyle/>
          <a:p>
            <a:pPr fontAlgn="auto"/>
            <a:r>
              <a:rPr sz="2800" noProof="1">
                <a:latin typeface="黑体" panose="02010609060101010101" pitchFamily="49" charset="-122"/>
                <a:ea typeface="黑体" panose="02010609060101010101" pitchFamily="49" charset="-122"/>
              </a:rPr>
              <a:t>第</a:t>
            </a:r>
            <a:r>
              <a:rPr lang="zh-CN" sz="2800" noProof="1">
                <a:latin typeface="黑体" panose="02010609060101010101" pitchFamily="49" charset="-122"/>
                <a:ea typeface="黑体" panose="02010609060101010101" pitchFamily="49" charset="-122"/>
              </a:rPr>
              <a:t>二</a:t>
            </a:r>
            <a:r>
              <a:rPr sz="2800" noProof="1">
                <a:latin typeface="黑体" panose="02010609060101010101" pitchFamily="49" charset="-122"/>
                <a:ea typeface="黑体" panose="02010609060101010101" pitchFamily="49" charset="-122"/>
              </a:rPr>
              <a:t>章 词的</a:t>
            </a:r>
            <a:r>
              <a:rPr lang="zh-CN" sz="2800" noProof="1">
                <a:latin typeface="黑体" panose="02010609060101010101" pitchFamily="49" charset="-122"/>
                <a:ea typeface="黑体" panose="02010609060101010101" pitchFamily="49" charset="-122"/>
              </a:rPr>
              <a:t>起源</a:t>
            </a:r>
          </a:p>
        </p:txBody>
      </p:sp>
      <p:sp>
        <p:nvSpPr>
          <p:cNvPr id="5" name="文本框 4"/>
          <p:cNvSpPr txBox="1"/>
          <p:nvPr/>
        </p:nvSpPr>
        <p:spPr>
          <a:xfrm>
            <a:off x="9361943" y="396536"/>
            <a:ext cx="1123373" cy="369332"/>
          </a:xfrm>
          <a:prstGeom prst="rect">
            <a:avLst/>
          </a:prstGeom>
          <a:solidFill>
            <a:schemeClr val="accent2"/>
          </a:solidFill>
        </p:spPr>
        <p:txBody>
          <a:bodyPr wrap="square" rtlCol="0">
            <a:spAutoFit/>
          </a:bodyPr>
          <a:lstStyle/>
          <a:p>
            <a:r>
              <a:rPr kumimoji="1" lang="zh-CN" altLang="en-US" dirty="0" smtClean="0"/>
              <a:t>词的起源</a:t>
            </a:r>
            <a:endParaRPr kumimoji="1" lang="zh-CN" altLang="en-US" dirty="0"/>
          </a:p>
        </p:txBody>
      </p:sp>
      <p:sp>
        <p:nvSpPr>
          <p:cNvPr id="6" name="文本框 5"/>
          <p:cNvSpPr txBox="1"/>
          <p:nvPr/>
        </p:nvSpPr>
        <p:spPr>
          <a:xfrm>
            <a:off x="10945085" y="110558"/>
            <a:ext cx="1080662" cy="338554"/>
          </a:xfrm>
          <a:prstGeom prst="rect">
            <a:avLst/>
          </a:prstGeom>
          <a:solidFill>
            <a:schemeClr val="accent2"/>
          </a:solidFill>
        </p:spPr>
        <p:txBody>
          <a:bodyPr wrap="square" rtlCol="0">
            <a:spAutoFit/>
          </a:bodyPr>
          <a:lstStyle>
            <a:defPPr>
              <a:defRPr lang="zh-CN"/>
            </a:defPPr>
            <a:lvl1pPr>
              <a:defRPr kumimoji="1" sz="1600"/>
            </a:lvl1pPr>
          </a:lstStyle>
          <a:p>
            <a:r>
              <a:rPr lang="zh-CN" altLang="en-US" dirty="0"/>
              <a:t>诗词同源</a:t>
            </a:r>
          </a:p>
        </p:txBody>
      </p:sp>
      <p:sp>
        <p:nvSpPr>
          <p:cNvPr id="7" name="文本框 6"/>
          <p:cNvSpPr txBox="1"/>
          <p:nvPr/>
        </p:nvSpPr>
        <p:spPr>
          <a:xfrm>
            <a:off x="10945085" y="581668"/>
            <a:ext cx="1080662"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词源诗经</a:t>
            </a:r>
          </a:p>
        </p:txBody>
      </p:sp>
      <p:cxnSp>
        <p:nvCxnSpPr>
          <p:cNvPr id="8" name="直线连接符 7"/>
          <p:cNvCxnSpPr/>
          <p:nvPr/>
        </p:nvCxnSpPr>
        <p:spPr>
          <a:xfrm flipV="1">
            <a:off x="10485316" y="278268"/>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线连接符 8"/>
          <p:cNvCxnSpPr/>
          <p:nvPr/>
        </p:nvCxnSpPr>
        <p:spPr>
          <a:xfrm>
            <a:off x="10485316" y="581202"/>
            <a:ext cx="459769" cy="169743"/>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0945085" y="1086610"/>
            <a:ext cx="1080662" cy="338554"/>
          </a:xfrm>
          <a:prstGeom prst="rect">
            <a:avLst/>
          </a:prstGeom>
          <a:solidFill>
            <a:schemeClr val="accent2"/>
          </a:solidFill>
        </p:spPr>
        <p:txBody>
          <a:bodyPr wrap="square" rtlCol="0">
            <a:spAutoFit/>
          </a:bodyPr>
          <a:lstStyle/>
          <a:p>
            <a:r>
              <a:rPr kumimoji="1" lang="zh-CN" altLang="en-US" sz="1600" dirty="0" smtClean="0"/>
              <a:t>隋代初唐</a:t>
            </a:r>
            <a:endParaRPr kumimoji="1" lang="zh-CN" altLang="en-US" sz="1600" dirty="0"/>
          </a:p>
        </p:txBody>
      </p:sp>
      <p:sp>
        <p:nvSpPr>
          <p:cNvPr id="11" name="文本框 10"/>
          <p:cNvSpPr txBox="1"/>
          <p:nvPr/>
        </p:nvSpPr>
        <p:spPr>
          <a:xfrm>
            <a:off x="10945085" y="1554989"/>
            <a:ext cx="1080662" cy="338554"/>
          </a:xfrm>
          <a:prstGeom prst="rect">
            <a:avLst/>
          </a:prstGeom>
          <a:solidFill>
            <a:schemeClr val="accent2"/>
          </a:solidFill>
        </p:spPr>
        <p:txBody>
          <a:bodyPr wrap="square" rtlCol="0">
            <a:spAutoFit/>
          </a:bodyPr>
          <a:lstStyle/>
          <a:p>
            <a:r>
              <a:rPr kumimoji="1" lang="zh-CN" altLang="en-US" sz="1600" dirty="0" smtClean="0"/>
              <a:t>六朝乐府</a:t>
            </a:r>
            <a:endParaRPr kumimoji="1" lang="zh-CN" altLang="en-US" sz="1600" dirty="0"/>
          </a:p>
        </p:txBody>
      </p:sp>
      <p:cxnSp>
        <p:nvCxnSpPr>
          <p:cNvPr id="12" name="直线连接符 11"/>
          <p:cNvCxnSpPr/>
          <p:nvPr/>
        </p:nvCxnSpPr>
        <p:spPr>
          <a:xfrm>
            <a:off x="10485316" y="581202"/>
            <a:ext cx="459769" cy="674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a:off x="10485316" y="581202"/>
            <a:ext cx="459769" cy="1143064"/>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0945085" y="1928659"/>
            <a:ext cx="1080662" cy="338554"/>
          </a:xfrm>
          <a:prstGeom prst="rect">
            <a:avLst/>
          </a:prstGeom>
          <a:solidFill>
            <a:schemeClr val="accent2"/>
          </a:solidFill>
        </p:spPr>
        <p:txBody>
          <a:bodyPr wrap="square" rtlCol="0">
            <a:spAutoFit/>
          </a:bodyPr>
          <a:lstStyle>
            <a:defPPr>
              <a:defRPr lang="zh-CN"/>
            </a:defPPr>
            <a:lvl1pPr>
              <a:defRPr kumimoji="1" sz="1600"/>
            </a:lvl1pPr>
          </a:lstStyle>
          <a:p>
            <a:r>
              <a:rPr lang="zh-CN" altLang="en-US" dirty="0"/>
              <a:t>六朝浮艳</a:t>
            </a:r>
          </a:p>
        </p:txBody>
      </p:sp>
      <p:cxnSp>
        <p:nvCxnSpPr>
          <p:cNvPr id="15" name="直线连接符 14"/>
          <p:cNvCxnSpPr>
            <a:stCxn id="9" idx="3"/>
          </p:cNvCxnSpPr>
          <p:nvPr/>
        </p:nvCxnSpPr>
        <p:spPr>
          <a:xfrm>
            <a:off x="10485316" y="581202"/>
            <a:ext cx="459769" cy="1516734"/>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0" y="15981"/>
            <a:ext cx="752430" cy="369332"/>
          </a:xfrm>
          <a:prstGeom prst="rect">
            <a:avLst/>
          </a:prstGeom>
          <a:noFill/>
        </p:spPr>
        <p:txBody>
          <a:bodyPr wrap="square" rtlCol="0">
            <a:spAutoFit/>
          </a:bodyPr>
          <a:lstStyle/>
          <a:p>
            <a:r>
              <a:rPr kumimoji="1" lang="en-US" altLang="zh-CN" dirty="0" smtClean="0">
                <a:solidFill>
                  <a:schemeClr val="bg1">
                    <a:lumMod val="85000"/>
                  </a:schemeClr>
                </a:solidFill>
              </a:rPr>
              <a:t>1.2.2</a:t>
            </a:r>
            <a:endParaRPr kumimoji="1" lang="zh-CN" altLang="en-US" dirty="0">
              <a:solidFill>
                <a:schemeClr val="bg1">
                  <a:lumMod val="85000"/>
                </a:schemeClr>
              </a:solidFill>
            </a:endParaRPr>
          </a:p>
        </p:txBody>
      </p:sp>
    </p:spTree>
    <p:extLst>
      <p:ext uri="{BB962C8B-B14F-4D97-AF65-F5344CB8AC3E}">
        <p14:creationId xmlns:p14="http://schemas.microsoft.com/office/powerpoint/2010/main" val="1923675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019871" y="1646774"/>
            <a:ext cx="3775393" cy="954107"/>
          </a:xfrm>
          <a:prstGeom prst="rect">
            <a:avLst/>
          </a:prstGeom>
          <a:noFill/>
        </p:spPr>
        <p:txBody>
          <a:bodyPr wrap="none" rtlCol="0">
            <a:spAutoFit/>
          </a:bodyPr>
          <a:lstStyle/>
          <a:p>
            <a:r>
              <a:rPr lang="zh-CN" altLang="en-US" sz="2800" dirty="0" smtClean="0">
                <a:latin typeface="黑体" panose="02010609060101010101" pitchFamily="49" charset="-122"/>
                <a:ea typeface="黑体" panose="02010609060101010101" pitchFamily="49" charset="-122"/>
              </a:rPr>
              <a:t>为什么要学习唐宋词？</a:t>
            </a:r>
            <a:endParaRPr lang="en-US" altLang="zh-CN" sz="2800" dirty="0" smtClean="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这是</a:t>
            </a:r>
            <a:r>
              <a:rPr lang="zh-CN" altLang="en-US" sz="2800" dirty="0" smtClean="0">
                <a:latin typeface="黑体" panose="02010609060101010101" pitchFamily="49" charset="-122"/>
                <a:ea typeface="黑体" panose="02010609060101010101" pitchFamily="49" charset="-122"/>
              </a:rPr>
              <a:t>为什么呢？</a:t>
            </a:r>
            <a:endParaRPr lang="zh-CN" altLang="en-US" sz="2800" dirty="0">
              <a:latin typeface="黑体" panose="02010609060101010101" pitchFamily="49" charset="-122"/>
              <a:ea typeface="黑体" panose="02010609060101010101" pitchFamily="49" charset="-122"/>
            </a:endParaRPr>
          </a:p>
        </p:txBody>
      </p:sp>
      <p:pic>
        <p:nvPicPr>
          <p:cNvPr id="2" name="Picture 2" descr="http://img2.tiandaoedu.com/www/ueditor/net/upload/2016-03-14/25514721-21be-40fa-bdf9-0c437061725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6963" y="1360833"/>
            <a:ext cx="4811261" cy="31949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82" y="2833056"/>
            <a:ext cx="11341834" cy="1384995"/>
          </a:xfrm>
          <a:prstGeom prst="rect">
            <a:avLst/>
          </a:prstGeom>
        </p:spPr>
        <p:txBody>
          <a:bodyPr wrap="square" lIns="0" tIns="0" rIns="0" bIns="0">
            <a:spAutoFit/>
          </a:bodyPr>
          <a:lstStyle/>
          <a:p>
            <a:pPr marL="905510" indent="-893445" fontAlgn="auto">
              <a:lnSpc>
                <a:spcPct val="150000"/>
              </a:lnSpc>
            </a:pP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隋代初唐说</a:t>
            </a:r>
            <a:r>
              <a:rPr lang="zh-CN" altLang="en-US"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定义</a:t>
            </a: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以燕乐形成为标志，</a:t>
            </a:r>
            <a:r>
              <a:rPr sz="2000" noProof="1">
                <a:latin typeface="微软雅黑" panose="020B0503020204020204" pitchFamily="34" charset="-122"/>
                <a:ea typeface="微软雅黑" panose="020B0503020204020204" pitchFamily="34" charset="-122"/>
                <a:cs typeface="微软雅黑" panose="020B0503020204020204" pitchFamily="34" charset="-122"/>
              </a:rPr>
              <a:t>填词所倚之曲为燕乐，燕乐至隋代已初步成型</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a:t>
            </a:r>
            <a:endParaRPr lang="en-US" sz="2000" noProof="1" smtClean="0">
              <a:latin typeface="微软雅黑" panose="020B0503020204020204" pitchFamily="34" charset="-122"/>
              <a:ea typeface="微软雅黑" panose="020B0503020204020204" pitchFamily="34" charset="-122"/>
              <a:cs typeface="微软雅黑" panose="020B0503020204020204" pitchFamily="34" charset="-122"/>
            </a:endParaRPr>
          </a:p>
          <a:p>
            <a:pPr marL="905510" indent="-893445" fontAlgn="auto">
              <a:lnSpc>
                <a:spcPct val="150000"/>
              </a:lnSpc>
            </a:pPr>
            <a:r>
              <a:rPr lang="en-US"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           </a:t>
            </a: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王灼</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《碧鸡漫志》</a:t>
            </a:r>
            <a:r>
              <a:rPr sz="2000" noProof="1">
                <a:latin typeface="微软雅黑" panose="020B0503020204020204" pitchFamily="34" charset="-122"/>
                <a:ea typeface="微软雅黑" panose="020B0503020204020204" pitchFamily="34" charset="-122"/>
                <a:cs typeface="微软雅黑" panose="020B0503020204020204" pitchFamily="34" charset="-122"/>
              </a:rPr>
              <a:t>卷一云：“盖隋以来，今之所谓曲子者渐兴，至唐稍盛</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a:t>
            </a:r>
            <a:endParaRPr lang="en-US" sz="2000" noProof="1" smtClean="0">
              <a:latin typeface="微软雅黑" panose="020B0503020204020204" pitchFamily="34" charset="-122"/>
              <a:ea typeface="微软雅黑" panose="020B0503020204020204" pitchFamily="34" charset="-122"/>
              <a:cs typeface="微软雅黑" panose="020B0503020204020204" pitchFamily="34" charset="-122"/>
            </a:endParaRPr>
          </a:p>
          <a:p>
            <a:pPr marL="905510" indent="-893445" fontAlgn="auto">
              <a:lnSpc>
                <a:spcPct val="150000"/>
              </a:lnSpc>
            </a:pPr>
            <a:r>
              <a:rPr lang="zh-CN" altLang="en-US" sz="2000" noProof="1">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noProof="1" smtClean="0">
                <a:latin typeface="微软雅黑" panose="020B0503020204020204" pitchFamily="34" charset="-122"/>
                <a:ea typeface="微软雅黑" panose="020B0503020204020204" pitchFamily="34" charset="-122"/>
                <a:cs typeface="微软雅黑" panose="020B0503020204020204" pitchFamily="34" charset="-122"/>
              </a:rPr>
              <a:t>            </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燕乐系统</a:t>
            </a:r>
            <a:r>
              <a:rPr sz="2000" noProof="1">
                <a:latin typeface="微软雅黑" panose="020B0503020204020204" pitchFamily="34" charset="-122"/>
                <a:ea typeface="微软雅黑" panose="020B0503020204020204" pitchFamily="34" charset="-122"/>
                <a:cs typeface="微软雅黑" panose="020B0503020204020204" pitchFamily="34" charset="-122"/>
              </a:rPr>
              <a:t>，包含</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胡乐、俗乐和清乐</a:t>
            </a:r>
            <a:r>
              <a:rPr sz="2000" noProof="1">
                <a:latin typeface="微软雅黑" panose="020B0503020204020204" pitchFamily="34" charset="-122"/>
                <a:ea typeface="微软雅黑" panose="020B0503020204020204" pitchFamily="34" charset="-122"/>
                <a:cs typeface="微软雅黑" panose="020B0503020204020204" pitchFamily="34" charset="-122"/>
              </a:rPr>
              <a:t>三类，主要乐器是</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琵琶</a:t>
            </a:r>
            <a:r>
              <a:rPr sz="2000" noProof="1">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3" name="object 4"/>
          <p:cNvSpPr txBox="1"/>
          <p:nvPr/>
        </p:nvSpPr>
        <p:spPr>
          <a:xfrm>
            <a:off x="1054883" y="387750"/>
            <a:ext cx="5591175" cy="430887"/>
          </a:xfrm>
          <a:prstGeom prst="rect">
            <a:avLst/>
          </a:prstGeom>
        </p:spPr>
        <p:txBody>
          <a:bodyPr lIns="0" tIns="0" rIns="0" bIns="0">
            <a:spAutoFit/>
          </a:bodyPr>
          <a:lstStyle/>
          <a:p>
            <a:pPr fontAlgn="auto"/>
            <a:r>
              <a:rPr sz="2800" noProof="1">
                <a:latin typeface="黑体" panose="02010609060101010101" pitchFamily="49" charset="-122"/>
                <a:ea typeface="黑体" panose="02010609060101010101" pitchFamily="49" charset="-122"/>
              </a:rPr>
              <a:t>第</a:t>
            </a:r>
            <a:r>
              <a:rPr lang="zh-CN" sz="2800" noProof="1">
                <a:latin typeface="黑体" panose="02010609060101010101" pitchFamily="49" charset="-122"/>
                <a:ea typeface="黑体" panose="02010609060101010101" pitchFamily="49" charset="-122"/>
              </a:rPr>
              <a:t>二</a:t>
            </a:r>
            <a:r>
              <a:rPr sz="2800" noProof="1">
                <a:latin typeface="黑体" panose="02010609060101010101" pitchFamily="49" charset="-122"/>
                <a:ea typeface="黑体" panose="02010609060101010101" pitchFamily="49" charset="-122"/>
              </a:rPr>
              <a:t>章 词的</a:t>
            </a:r>
            <a:r>
              <a:rPr lang="zh-CN" sz="2800" noProof="1">
                <a:latin typeface="黑体" panose="02010609060101010101" pitchFamily="49" charset="-122"/>
                <a:ea typeface="黑体" panose="02010609060101010101" pitchFamily="49" charset="-122"/>
              </a:rPr>
              <a:t>起源</a:t>
            </a:r>
          </a:p>
        </p:txBody>
      </p:sp>
      <p:sp>
        <p:nvSpPr>
          <p:cNvPr id="6" name="文本框 5"/>
          <p:cNvSpPr txBox="1"/>
          <p:nvPr/>
        </p:nvSpPr>
        <p:spPr>
          <a:xfrm>
            <a:off x="9361943" y="396536"/>
            <a:ext cx="1123373" cy="369332"/>
          </a:xfrm>
          <a:prstGeom prst="rect">
            <a:avLst/>
          </a:prstGeom>
          <a:solidFill>
            <a:schemeClr val="accent2"/>
          </a:solidFill>
        </p:spPr>
        <p:txBody>
          <a:bodyPr wrap="square" rtlCol="0">
            <a:spAutoFit/>
          </a:bodyPr>
          <a:lstStyle/>
          <a:p>
            <a:r>
              <a:rPr kumimoji="1" lang="zh-CN" altLang="en-US" dirty="0" smtClean="0"/>
              <a:t>词的起源</a:t>
            </a:r>
            <a:endParaRPr kumimoji="1" lang="zh-CN" altLang="en-US" dirty="0"/>
          </a:p>
        </p:txBody>
      </p:sp>
      <p:sp>
        <p:nvSpPr>
          <p:cNvPr id="7" name="文本框 6"/>
          <p:cNvSpPr txBox="1"/>
          <p:nvPr/>
        </p:nvSpPr>
        <p:spPr>
          <a:xfrm>
            <a:off x="10945085" y="110558"/>
            <a:ext cx="1080662" cy="338554"/>
          </a:xfrm>
          <a:prstGeom prst="rect">
            <a:avLst/>
          </a:prstGeom>
          <a:solidFill>
            <a:schemeClr val="accent2"/>
          </a:solidFill>
        </p:spPr>
        <p:txBody>
          <a:bodyPr wrap="square" rtlCol="0">
            <a:spAutoFit/>
          </a:bodyPr>
          <a:lstStyle>
            <a:defPPr>
              <a:defRPr lang="zh-CN"/>
            </a:defPPr>
            <a:lvl1pPr>
              <a:defRPr kumimoji="1" sz="1600"/>
            </a:lvl1pPr>
          </a:lstStyle>
          <a:p>
            <a:r>
              <a:rPr lang="zh-CN" altLang="en-US" dirty="0"/>
              <a:t>诗词同源</a:t>
            </a:r>
          </a:p>
        </p:txBody>
      </p:sp>
      <p:sp>
        <p:nvSpPr>
          <p:cNvPr id="8" name="文本框 7"/>
          <p:cNvSpPr txBox="1"/>
          <p:nvPr/>
        </p:nvSpPr>
        <p:spPr>
          <a:xfrm>
            <a:off x="10945085" y="581668"/>
            <a:ext cx="1080662" cy="338554"/>
          </a:xfrm>
          <a:prstGeom prst="rect">
            <a:avLst/>
          </a:prstGeom>
          <a:solidFill>
            <a:schemeClr val="accent2"/>
          </a:solidFill>
        </p:spPr>
        <p:txBody>
          <a:bodyPr wrap="square" rtlCol="0">
            <a:spAutoFit/>
          </a:bodyPr>
          <a:lstStyle>
            <a:defPPr>
              <a:defRPr lang="zh-CN"/>
            </a:defPPr>
            <a:lvl1pPr>
              <a:defRPr kumimoji="1" sz="1600"/>
            </a:lvl1pPr>
          </a:lstStyle>
          <a:p>
            <a:r>
              <a:rPr lang="zh-CN" altLang="en-US" dirty="0"/>
              <a:t>词源诗经</a:t>
            </a:r>
          </a:p>
        </p:txBody>
      </p:sp>
      <p:cxnSp>
        <p:nvCxnSpPr>
          <p:cNvPr id="9" name="直线连接符 8"/>
          <p:cNvCxnSpPr>
            <a:stCxn id="13" idx="3"/>
          </p:cNvCxnSpPr>
          <p:nvPr/>
        </p:nvCxnSpPr>
        <p:spPr>
          <a:xfrm flipV="1">
            <a:off x="10485316" y="278268"/>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线连接符 9"/>
          <p:cNvCxnSpPr>
            <a:stCxn id="13" idx="3"/>
          </p:cNvCxnSpPr>
          <p:nvPr/>
        </p:nvCxnSpPr>
        <p:spPr>
          <a:xfrm>
            <a:off x="10485316" y="581202"/>
            <a:ext cx="459769" cy="169743"/>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945085" y="1086610"/>
            <a:ext cx="1080662"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隋代初唐</a:t>
            </a:r>
          </a:p>
        </p:txBody>
      </p:sp>
      <p:sp>
        <p:nvSpPr>
          <p:cNvPr id="12" name="文本框 11"/>
          <p:cNvSpPr txBox="1"/>
          <p:nvPr/>
        </p:nvSpPr>
        <p:spPr>
          <a:xfrm>
            <a:off x="10945085" y="1554989"/>
            <a:ext cx="1080662" cy="338554"/>
          </a:xfrm>
          <a:prstGeom prst="rect">
            <a:avLst/>
          </a:prstGeom>
          <a:solidFill>
            <a:schemeClr val="accent2"/>
          </a:solidFill>
        </p:spPr>
        <p:txBody>
          <a:bodyPr wrap="square" rtlCol="0">
            <a:spAutoFit/>
          </a:bodyPr>
          <a:lstStyle>
            <a:defPPr>
              <a:defRPr lang="zh-CN"/>
            </a:defPPr>
            <a:lvl1pPr>
              <a:defRPr kumimoji="1" sz="1600"/>
            </a:lvl1pPr>
          </a:lstStyle>
          <a:p>
            <a:r>
              <a:rPr lang="zh-CN" altLang="en-US" dirty="0"/>
              <a:t>六朝乐府</a:t>
            </a:r>
          </a:p>
        </p:txBody>
      </p:sp>
      <p:cxnSp>
        <p:nvCxnSpPr>
          <p:cNvPr id="13" name="直线连接符 12"/>
          <p:cNvCxnSpPr>
            <a:stCxn id="13" idx="3"/>
          </p:cNvCxnSpPr>
          <p:nvPr/>
        </p:nvCxnSpPr>
        <p:spPr>
          <a:xfrm>
            <a:off x="10485316" y="581202"/>
            <a:ext cx="459769" cy="674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13"/>
          <p:cNvCxnSpPr>
            <a:stCxn id="13" idx="3"/>
          </p:cNvCxnSpPr>
          <p:nvPr/>
        </p:nvCxnSpPr>
        <p:spPr>
          <a:xfrm>
            <a:off x="10485316" y="581202"/>
            <a:ext cx="459769" cy="1143064"/>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0945085" y="2029100"/>
            <a:ext cx="1080662" cy="338554"/>
          </a:xfrm>
          <a:prstGeom prst="rect">
            <a:avLst/>
          </a:prstGeom>
          <a:solidFill>
            <a:schemeClr val="accent2"/>
          </a:solidFill>
        </p:spPr>
        <p:txBody>
          <a:bodyPr wrap="square" rtlCol="0">
            <a:spAutoFit/>
          </a:bodyPr>
          <a:lstStyle/>
          <a:p>
            <a:r>
              <a:rPr kumimoji="1" lang="zh-CN" altLang="en-US" sz="1600" dirty="0" smtClean="0"/>
              <a:t>六朝浮艳</a:t>
            </a:r>
            <a:endParaRPr kumimoji="1" lang="zh-CN" altLang="en-US" sz="1600" dirty="0"/>
          </a:p>
        </p:txBody>
      </p:sp>
      <p:cxnSp>
        <p:nvCxnSpPr>
          <p:cNvPr id="16" name="直线连接符 15"/>
          <p:cNvCxnSpPr>
            <a:stCxn id="6" idx="3"/>
            <a:endCxn id="15" idx="1"/>
          </p:cNvCxnSpPr>
          <p:nvPr/>
        </p:nvCxnSpPr>
        <p:spPr>
          <a:xfrm>
            <a:off x="10485316" y="581202"/>
            <a:ext cx="459769" cy="1617175"/>
          </a:xfrm>
          <a:prstGeom prst="line">
            <a:avLst/>
          </a:prstGeom>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0" y="15981"/>
            <a:ext cx="752430" cy="369332"/>
          </a:xfrm>
          <a:prstGeom prst="rect">
            <a:avLst/>
          </a:prstGeom>
          <a:noFill/>
        </p:spPr>
        <p:txBody>
          <a:bodyPr wrap="square" rtlCol="0">
            <a:spAutoFit/>
          </a:bodyPr>
          <a:lstStyle/>
          <a:p>
            <a:r>
              <a:rPr kumimoji="1" lang="en-US" altLang="zh-CN" dirty="0" smtClean="0">
                <a:solidFill>
                  <a:schemeClr val="bg1">
                    <a:lumMod val="85000"/>
                  </a:schemeClr>
                </a:solidFill>
              </a:rPr>
              <a:t>1.2.3</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
          <p:cNvSpPr txBox="1"/>
          <p:nvPr/>
        </p:nvSpPr>
        <p:spPr>
          <a:xfrm>
            <a:off x="1054883" y="387750"/>
            <a:ext cx="5591175" cy="430887"/>
          </a:xfrm>
          <a:prstGeom prst="rect">
            <a:avLst/>
          </a:prstGeom>
        </p:spPr>
        <p:txBody>
          <a:bodyPr lIns="0" tIns="0" rIns="0" bIns="0">
            <a:spAutoFit/>
          </a:bodyPr>
          <a:lstStyle/>
          <a:p>
            <a:pPr fontAlgn="auto"/>
            <a:r>
              <a:rPr sz="2800" noProof="1">
                <a:latin typeface="黑体" panose="02010609060101010101" pitchFamily="49" charset="-122"/>
                <a:ea typeface="黑体" panose="02010609060101010101" pitchFamily="49" charset="-122"/>
              </a:rPr>
              <a:t>第</a:t>
            </a:r>
            <a:r>
              <a:rPr lang="zh-CN" sz="2800" noProof="1">
                <a:latin typeface="黑体" panose="02010609060101010101" pitchFamily="49" charset="-122"/>
                <a:ea typeface="黑体" panose="02010609060101010101" pitchFamily="49" charset="-122"/>
              </a:rPr>
              <a:t>二</a:t>
            </a:r>
            <a:r>
              <a:rPr sz="2800" noProof="1">
                <a:latin typeface="黑体" panose="02010609060101010101" pitchFamily="49" charset="-122"/>
                <a:ea typeface="黑体" panose="02010609060101010101" pitchFamily="49" charset="-122"/>
              </a:rPr>
              <a:t>章 词的</a:t>
            </a:r>
            <a:r>
              <a:rPr lang="zh-CN" sz="2800" noProof="1">
                <a:latin typeface="黑体" panose="02010609060101010101" pitchFamily="49" charset="-122"/>
                <a:ea typeface="黑体" panose="02010609060101010101" pitchFamily="49" charset="-122"/>
              </a:rPr>
              <a:t>起源</a:t>
            </a:r>
          </a:p>
        </p:txBody>
      </p:sp>
      <p:sp>
        <p:nvSpPr>
          <p:cNvPr id="4" name="object 2"/>
          <p:cNvSpPr txBox="1"/>
          <p:nvPr/>
        </p:nvSpPr>
        <p:spPr>
          <a:xfrm>
            <a:off x="664594" y="2501311"/>
            <a:ext cx="10664539" cy="1384995"/>
          </a:xfrm>
          <a:prstGeom prst="rect">
            <a:avLst/>
          </a:prstGeom>
        </p:spPr>
        <p:txBody>
          <a:bodyPr wrap="square" lIns="0" tIns="0" rIns="0" bIns="0">
            <a:spAutoFit/>
          </a:bodyPr>
          <a:lstStyle/>
          <a:p>
            <a:pPr marL="12700" fontAlgn="auto">
              <a:lnSpc>
                <a:spcPct val="150000"/>
              </a:lnSpc>
            </a:pP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六朝乐府说</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以乐府为中心，认为词起源于六朝</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a:t>
            </a:r>
            <a:endParaRPr lang="en-US" sz="2000" noProof="1" smtClean="0">
              <a:latin typeface="微软雅黑" panose="020B0503020204020204" pitchFamily="34" charset="-122"/>
              <a:ea typeface="微软雅黑" panose="020B0503020204020204" pitchFamily="34" charset="-122"/>
              <a:cs typeface="微软雅黑" panose="020B0503020204020204" pitchFamily="34" charset="-122"/>
            </a:endParaRPr>
          </a:p>
          <a:p>
            <a:pPr marL="12700" fontAlgn="auto">
              <a:lnSpc>
                <a:spcPct val="150000"/>
              </a:lnSpc>
            </a:pPr>
            <a:r>
              <a:rPr lang="en-US" sz="2000" noProof="1">
                <a:latin typeface="微软雅黑" panose="020B0503020204020204" pitchFamily="34" charset="-122"/>
                <a:ea typeface="微软雅黑" panose="020B0503020204020204" pitchFamily="34" charset="-122"/>
                <a:cs typeface="微软雅黑" panose="020B0503020204020204" pitchFamily="34" charset="-122"/>
              </a:rPr>
              <a:t> </a:t>
            </a:r>
            <a:r>
              <a:rPr lang="en-US" sz="2000" noProof="1" smtClean="0">
                <a:latin typeface="微软雅黑" panose="020B0503020204020204" pitchFamily="34" charset="-122"/>
                <a:ea typeface="微软雅黑" panose="020B0503020204020204" pitchFamily="34" charset="-122"/>
                <a:cs typeface="微软雅黑" panose="020B0503020204020204" pitchFamily="34" charset="-122"/>
              </a:rPr>
              <a:t>            </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古乐府的创作既有</a:t>
            </a:r>
            <a:r>
              <a:rPr sz="2000" noProof="1">
                <a:latin typeface="微软雅黑" panose="020B0503020204020204" pitchFamily="34" charset="-122"/>
                <a:ea typeface="微软雅黑" panose="020B0503020204020204" pitchFamily="34" charset="-122"/>
                <a:cs typeface="微软雅黑" panose="020B0503020204020204" pitchFamily="34" charset="-122"/>
              </a:rPr>
              <a:t>“因声以度词”，也有“选词以配乐”。  </a:t>
            </a:r>
            <a:endParaRPr sz="2000"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12700" fontAlgn="auto">
              <a:lnSpc>
                <a:spcPct val="150000"/>
              </a:lnSpc>
            </a:pPr>
            <a:endParaRPr sz="2000" noProof="1">
              <a:latin typeface="微软雅黑" panose="020B0503020204020204" pitchFamily="34" charset="-122"/>
              <a:ea typeface="微软雅黑" panose="020B0503020204020204" pitchFamily="34" charset="-122"/>
              <a:cs typeface="宋体" panose="02010600030101010101" pitchFamily="2" charset="-122"/>
            </a:endParaRPr>
          </a:p>
        </p:txBody>
      </p:sp>
      <p:sp>
        <p:nvSpPr>
          <p:cNvPr id="6" name="文本框 5"/>
          <p:cNvSpPr txBox="1"/>
          <p:nvPr/>
        </p:nvSpPr>
        <p:spPr>
          <a:xfrm>
            <a:off x="9361943" y="396536"/>
            <a:ext cx="1123373" cy="369332"/>
          </a:xfrm>
          <a:prstGeom prst="rect">
            <a:avLst/>
          </a:prstGeom>
          <a:solidFill>
            <a:schemeClr val="accent2"/>
          </a:solidFill>
        </p:spPr>
        <p:txBody>
          <a:bodyPr wrap="square" rtlCol="0">
            <a:spAutoFit/>
          </a:bodyPr>
          <a:lstStyle/>
          <a:p>
            <a:r>
              <a:rPr kumimoji="1" lang="zh-CN" altLang="en-US" dirty="0" smtClean="0"/>
              <a:t>词的起源</a:t>
            </a:r>
            <a:endParaRPr kumimoji="1" lang="zh-CN" altLang="en-US" dirty="0"/>
          </a:p>
        </p:txBody>
      </p:sp>
      <p:sp>
        <p:nvSpPr>
          <p:cNvPr id="7" name="文本框 6"/>
          <p:cNvSpPr txBox="1"/>
          <p:nvPr/>
        </p:nvSpPr>
        <p:spPr>
          <a:xfrm>
            <a:off x="10945085" y="110558"/>
            <a:ext cx="1080662" cy="338554"/>
          </a:xfrm>
          <a:prstGeom prst="rect">
            <a:avLst/>
          </a:prstGeom>
          <a:solidFill>
            <a:schemeClr val="accent2"/>
          </a:solidFill>
        </p:spPr>
        <p:txBody>
          <a:bodyPr wrap="square" rtlCol="0">
            <a:spAutoFit/>
          </a:bodyPr>
          <a:lstStyle>
            <a:defPPr>
              <a:defRPr lang="zh-CN"/>
            </a:defPPr>
            <a:lvl1pPr>
              <a:defRPr kumimoji="1" sz="1600"/>
            </a:lvl1pPr>
          </a:lstStyle>
          <a:p>
            <a:r>
              <a:rPr lang="zh-CN" altLang="en-US" dirty="0"/>
              <a:t>诗词同源</a:t>
            </a:r>
          </a:p>
        </p:txBody>
      </p:sp>
      <p:sp>
        <p:nvSpPr>
          <p:cNvPr id="8" name="文本框 7"/>
          <p:cNvSpPr txBox="1"/>
          <p:nvPr/>
        </p:nvSpPr>
        <p:spPr>
          <a:xfrm>
            <a:off x="10945085" y="581668"/>
            <a:ext cx="1080662" cy="338554"/>
          </a:xfrm>
          <a:prstGeom prst="rect">
            <a:avLst/>
          </a:prstGeom>
          <a:solidFill>
            <a:schemeClr val="accent2"/>
          </a:solidFill>
        </p:spPr>
        <p:txBody>
          <a:bodyPr wrap="square" rtlCol="0">
            <a:spAutoFit/>
          </a:bodyPr>
          <a:lstStyle>
            <a:defPPr>
              <a:defRPr lang="zh-CN"/>
            </a:defPPr>
            <a:lvl1pPr>
              <a:defRPr kumimoji="1" sz="1600"/>
            </a:lvl1pPr>
          </a:lstStyle>
          <a:p>
            <a:r>
              <a:rPr lang="zh-CN" altLang="en-US" dirty="0"/>
              <a:t>词源诗经</a:t>
            </a:r>
          </a:p>
        </p:txBody>
      </p:sp>
      <p:cxnSp>
        <p:nvCxnSpPr>
          <p:cNvPr id="9" name="直线连接符 8"/>
          <p:cNvCxnSpPr>
            <a:stCxn id="13" idx="3"/>
          </p:cNvCxnSpPr>
          <p:nvPr/>
        </p:nvCxnSpPr>
        <p:spPr>
          <a:xfrm flipV="1">
            <a:off x="10485316" y="278268"/>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线连接符 9"/>
          <p:cNvCxnSpPr>
            <a:stCxn id="13" idx="3"/>
          </p:cNvCxnSpPr>
          <p:nvPr/>
        </p:nvCxnSpPr>
        <p:spPr>
          <a:xfrm>
            <a:off x="10485316" y="581202"/>
            <a:ext cx="459769" cy="169743"/>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945085" y="1086610"/>
            <a:ext cx="1080662" cy="338554"/>
          </a:xfrm>
          <a:prstGeom prst="rect">
            <a:avLst/>
          </a:prstGeom>
          <a:solidFill>
            <a:schemeClr val="accent2"/>
          </a:solidFill>
        </p:spPr>
        <p:txBody>
          <a:bodyPr wrap="square" rtlCol="0">
            <a:spAutoFit/>
          </a:bodyPr>
          <a:lstStyle>
            <a:defPPr>
              <a:defRPr lang="zh-CN"/>
            </a:defPPr>
            <a:lvl1pPr>
              <a:defRPr kumimoji="1" sz="1600"/>
            </a:lvl1pPr>
          </a:lstStyle>
          <a:p>
            <a:r>
              <a:rPr lang="zh-CN" altLang="en-US" dirty="0"/>
              <a:t>隋代初唐</a:t>
            </a:r>
          </a:p>
        </p:txBody>
      </p:sp>
      <p:sp>
        <p:nvSpPr>
          <p:cNvPr id="12" name="文本框 11"/>
          <p:cNvSpPr txBox="1"/>
          <p:nvPr/>
        </p:nvSpPr>
        <p:spPr>
          <a:xfrm>
            <a:off x="10945085" y="1554989"/>
            <a:ext cx="1080662"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六朝乐府</a:t>
            </a:r>
          </a:p>
        </p:txBody>
      </p:sp>
      <p:cxnSp>
        <p:nvCxnSpPr>
          <p:cNvPr id="13" name="直线连接符 12"/>
          <p:cNvCxnSpPr>
            <a:stCxn id="13" idx="3"/>
          </p:cNvCxnSpPr>
          <p:nvPr/>
        </p:nvCxnSpPr>
        <p:spPr>
          <a:xfrm>
            <a:off x="10485316" y="581202"/>
            <a:ext cx="459769" cy="674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13"/>
          <p:cNvCxnSpPr>
            <a:stCxn id="13" idx="3"/>
          </p:cNvCxnSpPr>
          <p:nvPr/>
        </p:nvCxnSpPr>
        <p:spPr>
          <a:xfrm>
            <a:off x="10485316" y="581202"/>
            <a:ext cx="459769" cy="1143064"/>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0945085" y="2029100"/>
            <a:ext cx="1080662" cy="338554"/>
          </a:xfrm>
          <a:prstGeom prst="rect">
            <a:avLst/>
          </a:prstGeom>
          <a:solidFill>
            <a:schemeClr val="accent2"/>
          </a:solidFill>
        </p:spPr>
        <p:txBody>
          <a:bodyPr wrap="square" rtlCol="0">
            <a:spAutoFit/>
          </a:bodyPr>
          <a:lstStyle/>
          <a:p>
            <a:r>
              <a:rPr kumimoji="1" lang="zh-CN" altLang="en-US" sz="1600" dirty="0" smtClean="0"/>
              <a:t>六朝浮艳</a:t>
            </a:r>
            <a:endParaRPr kumimoji="1" lang="zh-CN" altLang="en-US" sz="1600" dirty="0"/>
          </a:p>
        </p:txBody>
      </p:sp>
      <p:cxnSp>
        <p:nvCxnSpPr>
          <p:cNvPr id="16" name="直线连接符 15"/>
          <p:cNvCxnSpPr>
            <a:stCxn id="6" idx="3"/>
            <a:endCxn id="15" idx="1"/>
          </p:cNvCxnSpPr>
          <p:nvPr/>
        </p:nvCxnSpPr>
        <p:spPr>
          <a:xfrm>
            <a:off x="10485316" y="581202"/>
            <a:ext cx="459769" cy="1617175"/>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0" y="15981"/>
            <a:ext cx="752430" cy="369332"/>
          </a:xfrm>
          <a:prstGeom prst="rect">
            <a:avLst/>
          </a:prstGeom>
          <a:noFill/>
        </p:spPr>
        <p:txBody>
          <a:bodyPr wrap="square" rtlCol="0">
            <a:spAutoFit/>
          </a:bodyPr>
          <a:lstStyle/>
          <a:p>
            <a:r>
              <a:rPr kumimoji="1" lang="en-US" altLang="zh-CN" dirty="0" smtClean="0">
                <a:solidFill>
                  <a:schemeClr val="bg1">
                    <a:lumMod val="85000"/>
                  </a:schemeClr>
                </a:solidFill>
              </a:rPr>
              <a:t>1.2.4</a:t>
            </a:r>
            <a:endParaRPr kumimoji="1" lang="zh-CN" altLang="en-US" dirty="0">
              <a:solidFill>
                <a:schemeClr val="bg1">
                  <a:lumMod val="85000"/>
                </a:schemeClr>
              </a:solidFill>
            </a:endParaRPr>
          </a:p>
        </p:txBody>
      </p:sp>
    </p:spTree>
    <p:extLst>
      <p:ext uri="{BB962C8B-B14F-4D97-AF65-F5344CB8AC3E}">
        <p14:creationId xmlns:p14="http://schemas.microsoft.com/office/powerpoint/2010/main" val="11664607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9048" y="1884659"/>
            <a:ext cx="10206037" cy="2123658"/>
          </a:xfrm>
          <a:prstGeom prst="rect">
            <a:avLst/>
          </a:prstGeom>
        </p:spPr>
        <p:txBody>
          <a:bodyPr lIns="0" tIns="0" rIns="0" bIns="0">
            <a:spAutoFit/>
          </a:bodyPr>
          <a:lstStyle/>
          <a:p>
            <a:pPr marL="12700" fontAlgn="auto">
              <a:lnSpc>
                <a:spcPct val="150000"/>
              </a:lnSpc>
            </a:pPr>
            <a:endParaRPr sz="2000" b="1" noProof="1" smtClean="0">
              <a:latin typeface="微软雅黑" panose="020B0503020204020204" pitchFamily="34" charset="-122"/>
              <a:ea typeface="微软雅黑" panose="020B0503020204020204" pitchFamily="34" charset="-122"/>
              <a:cs typeface="微软雅黑" panose="020B0503020204020204" pitchFamily="34" charset="-122"/>
            </a:endParaRPr>
          </a:p>
          <a:p>
            <a:pPr marL="12700" fontAlgn="auto">
              <a:lnSpc>
                <a:spcPct val="150000"/>
              </a:lnSpc>
            </a:pP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六朝浮艳说：</a:t>
            </a:r>
            <a:r>
              <a:rPr sz="2000" noProof="1" smtClean="0">
                <a:latin typeface="微软雅黑" panose="020B0503020204020204" pitchFamily="34" charset="-122"/>
                <a:ea typeface="微软雅黑" panose="020B0503020204020204" pitchFamily="34" charset="-122"/>
                <a:cs typeface="微软雅黑" panose="020B0503020204020204" pitchFamily="34" charset="-122"/>
                <a:sym typeface="+mn-ea"/>
              </a:rPr>
              <a:t>以词婉约浮艳的风格溯源至六朝。</a:t>
            </a:r>
          </a:p>
          <a:p>
            <a:pPr fontAlgn="auto">
              <a:lnSpc>
                <a:spcPct val="150000"/>
              </a:lnSpc>
            </a:pPr>
            <a:endParaRPr sz="2000" noProof="1" smtClean="0">
              <a:latin typeface="微软雅黑" panose="020B0503020204020204" pitchFamily="34" charset="-122"/>
              <a:ea typeface="微软雅黑" panose="020B0503020204020204" pitchFamily="34" charset="-122"/>
              <a:cs typeface="微软雅黑" panose="020B0503020204020204" pitchFamily="34" charset="-122"/>
              <a:sym typeface="+mn-ea"/>
            </a:endParaRPr>
          </a:p>
          <a:p>
            <a:pPr fontAlgn="auto">
              <a:lnSpc>
                <a:spcPct val="150000"/>
              </a:lnSpc>
              <a:spcBef>
                <a:spcPts val="45"/>
              </a:spcBef>
            </a:pPr>
            <a:r>
              <a:rPr sz="2000" spc="-5" noProof="1" smtClean="0">
                <a:latin typeface="微软雅黑" panose="020B0503020204020204" pitchFamily="34" charset="-122"/>
                <a:ea typeface="微软雅黑" panose="020B0503020204020204" pitchFamily="34" charset="-122"/>
                <a:cs typeface="微软雅黑" panose="020B0503020204020204" pitchFamily="34" charset="-122"/>
                <a:sym typeface="+mn-ea"/>
              </a:rPr>
              <a:t>朱弁（biàn]）的《</a:t>
            </a:r>
            <a:r>
              <a:rPr sz="2000" spc="85" noProof="1" smtClean="0">
                <a:latin typeface="微软雅黑" panose="020B0503020204020204" pitchFamily="34" charset="-122"/>
                <a:ea typeface="微软雅黑" panose="020B0503020204020204" pitchFamily="34" charset="-122"/>
                <a:cs typeface="微软雅黑" panose="020B0503020204020204" pitchFamily="34" charset="-122"/>
                <a:sym typeface="+mn-ea"/>
              </a:rPr>
              <a:t> </a:t>
            </a:r>
            <a:r>
              <a:rPr sz="2000" spc="-5" noProof="1" smtClean="0">
                <a:latin typeface="微软雅黑" panose="020B0503020204020204" pitchFamily="34" charset="-122"/>
                <a:ea typeface="微软雅黑" panose="020B0503020204020204" pitchFamily="34" charset="-122"/>
                <a:cs typeface="微软雅黑" panose="020B0503020204020204" pitchFamily="34" charset="-122"/>
                <a:sym typeface="+mn-ea"/>
              </a:rPr>
              <a:t>曲洧（</a:t>
            </a:r>
            <a:r>
              <a:rPr lang="en-US" sz="2000" spc="-5" noProof="1" smtClean="0">
                <a:latin typeface="微软雅黑" panose="020B0503020204020204" pitchFamily="34" charset="-122"/>
                <a:ea typeface="微软雅黑" panose="020B0503020204020204" pitchFamily="34" charset="-122"/>
                <a:cs typeface="微软雅黑" panose="020B0503020204020204" pitchFamily="34" charset="-122"/>
                <a:sym typeface="+mn-ea"/>
              </a:rPr>
              <a:t> wěi </a:t>
            </a:r>
            <a:r>
              <a:rPr sz="2000" spc="-5" noProof="1" smtClean="0">
                <a:latin typeface="微软雅黑" panose="020B0503020204020204" pitchFamily="34" charset="-122"/>
                <a:ea typeface="微软雅黑" panose="020B0503020204020204" pitchFamily="34" charset="-122"/>
                <a:cs typeface="微软雅黑" panose="020B0503020204020204" pitchFamily="34" charset="-122"/>
                <a:sym typeface="+mn-ea"/>
              </a:rPr>
              <a:t>）旧闻》：“六朝风华靡丽之语，后来词家之所本也。”</a:t>
            </a:r>
          </a:p>
          <a:p>
            <a:pPr marL="12700" fontAlgn="auto"/>
            <a:endParaRPr noProof="1">
              <a:latin typeface="微软雅黑" panose="020B0503020204020204" pitchFamily="34" charset="-122"/>
              <a:cs typeface="微软雅黑" panose="020B0503020204020204" pitchFamily="34" charset="-122"/>
            </a:endParaRPr>
          </a:p>
        </p:txBody>
      </p:sp>
      <p:sp>
        <p:nvSpPr>
          <p:cNvPr id="3" name="object 4"/>
          <p:cNvSpPr txBox="1"/>
          <p:nvPr/>
        </p:nvSpPr>
        <p:spPr>
          <a:xfrm>
            <a:off x="1054882" y="389827"/>
            <a:ext cx="5591175" cy="430887"/>
          </a:xfrm>
          <a:prstGeom prst="rect">
            <a:avLst/>
          </a:prstGeom>
        </p:spPr>
        <p:txBody>
          <a:bodyPr lIns="0" tIns="0" rIns="0" bIns="0">
            <a:spAutoFit/>
          </a:bodyPr>
          <a:lstStyle/>
          <a:p>
            <a:pPr fontAlgn="auto"/>
            <a:r>
              <a:rPr sz="2800" noProof="1">
                <a:latin typeface="黑体" panose="02010609060101010101" pitchFamily="49" charset="-122"/>
                <a:ea typeface="黑体" panose="02010609060101010101" pitchFamily="49" charset="-122"/>
              </a:rPr>
              <a:t>第</a:t>
            </a:r>
            <a:r>
              <a:rPr lang="zh-CN" sz="2800" noProof="1">
                <a:latin typeface="黑体" panose="02010609060101010101" pitchFamily="49" charset="-122"/>
                <a:ea typeface="黑体" panose="02010609060101010101" pitchFamily="49" charset="-122"/>
              </a:rPr>
              <a:t>二</a:t>
            </a:r>
            <a:r>
              <a:rPr sz="2800" noProof="1">
                <a:latin typeface="黑体" panose="02010609060101010101" pitchFamily="49" charset="-122"/>
                <a:ea typeface="黑体" panose="02010609060101010101" pitchFamily="49" charset="-122"/>
              </a:rPr>
              <a:t>章 词的</a:t>
            </a:r>
            <a:r>
              <a:rPr lang="zh-CN" sz="2800" noProof="1">
                <a:latin typeface="黑体" panose="02010609060101010101" pitchFamily="49" charset="-122"/>
                <a:ea typeface="黑体" panose="02010609060101010101" pitchFamily="49" charset="-122"/>
              </a:rPr>
              <a:t>起源</a:t>
            </a:r>
          </a:p>
        </p:txBody>
      </p:sp>
      <p:sp>
        <p:nvSpPr>
          <p:cNvPr id="5" name="文本框 4"/>
          <p:cNvSpPr txBox="1"/>
          <p:nvPr/>
        </p:nvSpPr>
        <p:spPr>
          <a:xfrm>
            <a:off x="9361943" y="396536"/>
            <a:ext cx="1123373" cy="369332"/>
          </a:xfrm>
          <a:prstGeom prst="rect">
            <a:avLst/>
          </a:prstGeom>
          <a:solidFill>
            <a:schemeClr val="accent2"/>
          </a:solidFill>
        </p:spPr>
        <p:txBody>
          <a:bodyPr wrap="square" rtlCol="0">
            <a:spAutoFit/>
          </a:bodyPr>
          <a:lstStyle/>
          <a:p>
            <a:r>
              <a:rPr kumimoji="1" lang="zh-CN" altLang="en-US" dirty="0" smtClean="0"/>
              <a:t>词的起源</a:t>
            </a:r>
            <a:endParaRPr kumimoji="1" lang="zh-CN" altLang="en-US" dirty="0"/>
          </a:p>
        </p:txBody>
      </p:sp>
      <p:sp>
        <p:nvSpPr>
          <p:cNvPr id="6" name="文本框 5"/>
          <p:cNvSpPr txBox="1"/>
          <p:nvPr/>
        </p:nvSpPr>
        <p:spPr>
          <a:xfrm>
            <a:off x="10945085" y="110558"/>
            <a:ext cx="1080662" cy="338554"/>
          </a:xfrm>
          <a:prstGeom prst="rect">
            <a:avLst/>
          </a:prstGeom>
          <a:solidFill>
            <a:schemeClr val="accent2"/>
          </a:solidFill>
        </p:spPr>
        <p:txBody>
          <a:bodyPr wrap="square" rtlCol="0">
            <a:spAutoFit/>
          </a:bodyPr>
          <a:lstStyle>
            <a:defPPr>
              <a:defRPr lang="zh-CN"/>
            </a:defPPr>
            <a:lvl1pPr>
              <a:defRPr kumimoji="1" sz="1600"/>
            </a:lvl1pPr>
          </a:lstStyle>
          <a:p>
            <a:r>
              <a:rPr lang="zh-CN" altLang="en-US" dirty="0"/>
              <a:t>诗词同源</a:t>
            </a:r>
          </a:p>
        </p:txBody>
      </p:sp>
      <p:sp>
        <p:nvSpPr>
          <p:cNvPr id="7" name="文本框 6"/>
          <p:cNvSpPr txBox="1"/>
          <p:nvPr/>
        </p:nvSpPr>
        <p:spPr>
          <a:xfrm>
            <a:off x="10945085" y="581668"/>
            <a:ext cx="1080662" cy="338554"/>
          </a:xfrm>
          <a:prstGeom prst="rect">
            <a:avLst/>
          </a:prstGeom>
          <a:solidFill>
            <a:schemeClr val="accent2"/>
          </a:solidFill>
        </p:spPr>
        <p:txBody>
          <a:bodyPr wrap="square" rtlCol="0">
            <a:spAutoFit/>
          </a:bodyPr>
          <a:lstStyle/>
          <a:p>
            <a:r>
              <a:rPr kumimoji="1" lang="zh-CN" altLang="en-US" sz="1600" dirty="0" smtClean="0"/>
              <a:t>词源诗经</a:t>
            </a:r>
            <a:endParaRPr kumimoji="1" lang="zh-CN" altLang="en-US" sz="1600" dirty="0"/>
          </a:p>
        </p:txBody>
      </p:sp>
      <p:cxnSp>
        <p:nvCxnSpPr>
          <p:cNvPr id="8" name="直线连接符 7"/>
          <p:cNvCxnSpPr/>
          <p:nvPr/>
        </p:nvCxnSpPr>
        <p:spPr>
          <a:xfrm flipV="1">
            <a:off x="10485316" y="278268"/>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线连接符 8"/>
          <p:cNvCxnSpPr/>
          <p:nvPr/>
        </p:nvCxnSpPr>
        <p:spPr>
          <a:xfrm>
            <a:off x="10485316" y="581202"/>
            <a:ext cx="459769" cy="169743"/>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0945085" y="1086610"/>
            <a:ext cx="1080662" cy="338554"/>
          </a:xfrm>
          <a:prstGeom prst="rect">
            <a:avLst/>
          </a:prstGeom>
          <a:solidFill>
            <a:schemeClr val="accent2"/>
          </a:solidFill>
        </p:spPr>
        <p:txBody>
          <a:bodyPr wrap="square" rtlCol="0">
            <a:spAutoFit/>
          </a:bodyPr>
          <a:lstStyle/>
          <a:p>
            <a:r>
              <a:rPr kumimoji="1" lang="zh-CN" altLang="en-US" sz="1600" dirty="0" smtClean="0"/>
              <a:t>隋代初唐</a:t>
            </a:r>
            <a:endParaRPr kumimoji="1" lang="zh-CN" altLang="en-US" sz="1600" dirty="0"/>
          </a:p>
        </p:txBody>
      </p:sp>
      <p:sp>
        <p:nvSpPr>
          <p:cNvPr id="11" name="文本框 10"/>
          <p:cNvSpPr txBox="1"/>
          <p:nvPr/>
        </p:nvSpPr>
        <p:spPr>
          <a:xfrm>
            <a:off x="10945085" y="1554989"/>
            <a:ext cx="1080662" cy="338554"/>
          </a:xfrm>
          <a:prstGeom prst="rect">
            <a:avLst/>
          </a:prstGeom>
          <a:solidFill>
            <a:schemeClr val="accent2"/>
          </a:solidFill>
        </p:spPr>
        <p:txBody>
          <a:bodyPr wrap="square" rtlCol="0">
            <a:spAutoFit/>
          </a:bodyPr>
          <a:lstStyle/>
          <a:p>
            <a:r>
              <a:rPr kumimoji="1" lang="zh-CN" altLang="en-US" sz="1600" dirty="0" smtClean="0"/>
              <a:t>六朝乐府</a:t>
            </a:r>
            <a:endParaRPr kumimoji="1" lang="zh-CN" altLang="en-US" sz="1600" dirty="0"/>
          </a:p>
        </p:txBody>
      </p:sp>
      <p:cxnSp>
        <p:nvCxnSpPr>
          <p:cNvPr id="12" name="直线连接符 11"/>
          <p:cNvCxnSpPr/>
          <p:nvPr/>
        </p:nvCxnSpPr>
        <p:spPr>
          <a:xfrm>
            <a:off x="10485316" y="581202"/>
            <a:ext cx="459769" cy="674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a:off x="10485316" y="581202"/>
            <a:ext cx="459769" cy="1143064"/>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0945085" y="1928659"/>
            <a:ext cx="1080662"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六朝浮艳</a:t>
            </a:r>
          </a:p>
        </p:txBody>
      </p:sp>
      <p:cxnSp>
        <p:nvCxnSpPr>
          <p:cNvPr id="15" name="直线连接符 14"/>
          <p:cNvCxnSpPr>
            <a:stCxn id="9" idx="3"/>
          </p:cNvCxnSpPr>
          <p:nvPr/>
        </p:nvCxnSpPr>
        <p:spPr>
          <a:xfrm>
            <a:off x="10485316" y="581202"/>
            <a:ext cx="459769" cy="1516734"/>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0" y="15981"/>
            <a:ext cx="752430" cy="369332"/>
          </a:xfrm>
          <a:prstGeom prst="rect">
            <a:avLst/>
          </a:prstGeom>
          <a:noFill/>
        </p:spPr>
        <p:txBody>
          <a:bodyPr wrap="square" rtlCol="0">
            <a:spAutoFit/>
          </a:bodyPr>
          <a:lstStyle/>
          <a:p>
            <a:r>
              <a:rPr kumimoji="1" lang="en-US" altLang="zh-CN" dirty="0" smtClean="0">
                <a:solidFill>
                  <a:schemeClr val="bg1">
                    <a:lumMod val="85000"/>
                  </a:schemeClr>
                </a:solidFill>
              </a:rPr>
              <a:t>1.2.5</a:t>
            </a:r>
            <a:endParaRPr kumimoji="1" lang="zh-CN" altLang="en-US" dirty="0">
              <a:solidFill>
                <a:schemeClr val="bg1">
                  <a:lumMod val="85000"/>
                </a:schemeClr>
              </a:solidFill>
            </a:endParaRPr>
          </a:p>
        </p:txBody>
      </p:sp>
    </p:spTree>
    <p:extLst>
      <p:ext uri="{BB962C8B-B14F-4D97-AF65-F5344CB8AC3E}">
        <p14:creationId xmlns:p14="http://schemas.microsoft.com/office/powerpoint/2010/main" val="809790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2308225" y="3121978"/>
            <a:ext cx="3267710"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nSpc>
                <a:spcPct val="100000"/>
              </a:lnSpc>
              <a:spcBef>
                <a:spcPct val="0"/>
              </a:spcBef>
              <a:buNone/>
            </a:pPr>
            <a:r>
              <a:rPr lang="zh-CN" altLang="en-US" sz="3200">
                <a:solidFill>
                  <a:srgbClr val="C00000"/>
                </a:solidFill>
                <a:latin typeface="微软雅黑" panose="020B0503020204020204" pitchFamily="34" charset="-122"/>
                <a:ea typeface="微软雅黑" panose="020B0503020204020204" pitchFamily="34" charset="-122"/>
              </a:rPr>
              <a:t>第三章  词的体性</a:t>
            </a:r>
          </a:p>
        </p:txBody>
      </p:sp>
      <p:sp>
        <p:nvSpPr>
          <p:cNvPr id="6147" name="文本框 8"/>
          <p:cNvSpPr txBox="1"/>
          <p:nvPr/>
        </p:nvSpPr>
        <p:spPr>
          <a:xfrm>
            <a:off x="1782763" y="2028825"/>
            <a:ext cx="4424680" cy="80899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nSpc>
                <a:spcPct val="100000"/>
              </a:lnSpc>
              <a:spcBef>
                <a:spcPct val="0"/>
              </a:spcBef>
              <a:buNone/>
            </a:pPr>
            <a:r>
              <a:rPr lang="zh-CN" altLang="en-US" sz="4400">
                <a:latin typeface="微软雅黑" panose="020B0503020204020204" pitchFamily="34" charset="-122"/>
                <a:ea typeface="微软雅黑" panose="020B0503020204020204" pitchFamily="34" charset="-122"/>
              </a:rPr>
              <a:t>第一编  诗词略论</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
          <p:cNvSpPr txBox="1"/>
          <p:nvPr/>
        </p:nvSpPr>
        <p:spPr>
          <a:xfrm>
            <a:off x="1041234" y="401400"/>
            <a:ext cx="5591175" cy="430887"/>
          </a:xfrm>
          <a:prstGeom prst="rect">
            <a:avLst/>
          </a:prstGeom>
        </p:spPr>
        <p:txBody>
          <a:bodyPr lIns="0" tIns="0" rIns="0" bIns="0">
            <a:spAutoFit/>
          </a:bodyPr>
          <a:lstStyle/>
          <a:p>
            <a:pPr fontAlgn="auto"/>
            <a:r>
              <a:rPr sz="2800" noProof="1">
                <a:latin typeface="黑体" panose="02010609060101010101" pitchFamily="49" charset="-122"/>
                <a:ea typeface="黑体" panose="02010609060101010101" pitchFamily="49" charset="-122"/>
              </a:rPr>
              <a:t>第</a:t>
            </a:r>
            <a:r>
              <a:rPr lang="zh-CN" sz="2800" noProof="1">
                <a:latin typeface="黑体" panose="02010609060101010101" pitchFamily="49" charset="-122"/>
                <a:ea typeface="黑体" panose="02010609060101010101" pitchFamily="49" charset="-122"/>
              </a:rPr>
              <a:t>三</a:t>
            </a:r>
            <a:r>
              <a:rPr sz="2800" noProof="1">
                <a:latin typeface="黑体" panose="02010609060101010101" pitchFamily="49" charset="-122"/>
                <a:ea typeface="黑体" panose="02010609060101010101" pitchFamily="49" charset="-122"/>
              </a:rPr>
              <a:t>章 词的</a:t>
            </a:r>
            <a:r>
              <a:rPr lang="zh-CN" sz="2800" noProof="1">
                <a:latin typeface="黑体" panose="02010609060101010101" pitchFamily="49" charset="-122"/>
                <a:ea typeface="黑体" panose="02010609060101010101" pitchFamily="49" charset="-122"/>
              </a:rPr>
              <a:t>体性</a:t>
            </a:r>
          </a:p>
        </p:txBody>
      </p:sp>
      <p:sp>
        <p:nvSpPr>
          <p:cNvPr id="3" name="object 2"/>
          <p:cNvSpPr txBox="1"/>
          <p:nvPr/>
        </p:nvSpPr>
        <p:spPr>
          <a:xfrm>
            <a:off x="382505" y="2097936"/>
            <a:ext cx="10399712" cy="1569660"/>
          </a:xfrm>
          <a:prstGeom prst="rect">
            <a:avLst/>
          </a:prstGeom>
        </p:spPr>
        <p:txBody>
          <a:bodyPr lIns="0" tIns="0" rIns="0" bIns="0">
            <a:spAutoFit/>
          </a:bodyPr>
          <a:lstStyle/>
          <a:p>
            <a:pPr marL="12700" fontAlgn="auto">
              <a:lnSpc>
                <a:spcPct val="150000"/>
              </a:lnSpc>
            </a:pPr>
            <a:r>
              <a:rPr sz="2000" spc="-5" noProof="1">
                <a:latin typeface="微软雅黑" panose="020B0503020204020204" pitchFamily="34" charset="-122"/>
                <a:ea typeface="微软雅黑" panose="020B0503020204020204" pitchFamily="34" charset="-122"/>
                <a:cs typeface="微软雅黑" panose="020B0503020204020204" pitchFamily="34" charset="-122"/>
              </a:rPr>
              <a:t>1、音乐来源上——“胡夷里巷之曲”</a:t>
            </a:r>
          </a:p>
          <a:p>
            <a:r>
              <a:rPr lang="zh-CN" altLang="en-US" sz="2400" dirty="0" smtClean="0"/>
              <a:t>        </a:t>
            </a:r>
            <a:r>
              <a:rPr lang="zh-CN" altLang="en-US" sz="2400" dirty="0" smtClean="0">
                <a:solidFill>
                  <a:srgbClr val="FF0000"/>
                </a:solidFill>
              </a:rPr>
              <a:t>胡</a:t>
            </a:r>
            <a:r>
              <a:rPr lang="zh-CN" altLang="en-US" sz="2400" dirty="0">
                <a:solidFill>
                  <a:srgbClr val="FF0000"/>
                </a:solidFill>
              </a:rPr>
              <a:t>夷</a:t>
            </a:r>
            <a:r>
              <a:rPr lang="zh-CN" altLang="en-US" sz="2400" dirty="0"/>
              <a:t>是指边疆和国外，主要是西域一带，</a:t>
            </a:r>
            <a:r>
              <a:rPr lang="zh-CN" altLang="en-US" sz="2400" dirty="0">
                <a:solidFill>
                  <a:srgbClr val="FF0000"/>
                </a:solidFill>
              </a:rPr>
              <a:t>里巷</a:t>
            </a:r>
            <a:r>
              <a:rPr lang="zh-CN" altLang="en-US" sz="2400" dirty="0"/>
              <a:t>是指中国民间。这是两种音乐源流，但在唐代开始交融并为诗词等 所利用，中唐时发生质变，倚声填词的功臣是白居易和刘禹锡等一帮文人。 </a:t>
            </a:r>
            <a:r>
              <a:rPr lang="zh-CN" altLang="en-US" sz="2400" dirty="0" smtClean="0"/>
              <a:t> </a:t>
            </a:r>
            <a:endParaRPr lang="zh-CN" altLang="en-US" sz="2400" dirty="0"/>
          </a:p>
        </p:txBody>
      </p:sp>
      <p:pic>
        <p:nvPicPr>
          <p:cNvPr id="4098" name="Picture 2" descr="http://image92.360doc.cn/DownloadImg/2015/12/1615/63097575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7563" y="4080657"/>
            <a:ext cx="2857500" cy="2057401"/>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9361943" y="396536"/>
            <a:ext cx="1123373" cy="369332"/>
          </a:xfrm>
          <a:prstGeom prst="rect">
            <a:avLst/>
          </a:prstGeom>
          <a:solidFill>
            <a:schemeClr val="accent2"/>
          </a:solidFill>
        </p:spPr>
        <p:txBody>
          <a:bodyPr wrap="square" rtlCol="0">
            <a:spAutoFit/>
          </a:bodyPr>
          <a:lstStyle/>
          <a:p>
            <a:r>
              <a:rPr kumimoji="1" lang="zh-CN" altLang="en-US" dirty="0" smtClean="0"/>
              <a:t>词的体性</a:t>
            </a:r>
            <a:endParaRPr kumimoji="1" lang="zh-CN" altLang="en-US" dirty="0"/>
          </a:p>
        </p:txBody>
      </p:sp>
      <p:sp>
        <p:nvSpPr>
          <p:cNvPr id="7" name="文本框 6"/>
          <p:cNvSpPr txBox="1"/>
          <p:nvPr/>
        </p:nvSpPr>
        <p:spPr>
          <a:xfrm>
            <a:off x="10945085" y="110558"/>
            <a:ext cx="1080662"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smtClean="0"/>
              <a:t>胡夷里巷</a:t>
            </a:r>
            <a:endParaRPr lang="zh-CN" altLang="en-US" dirty="0"/>
          </a:p>
        </p:txBody>
      </p:sp>
      <p:sp>
        <p:nvSpPr>
          <p:cNvPr id="8" name="文本框 7"/>
          <p:cNvSpPr txBox="1"/>
          <p:nvPr/>
        </p:nvSpPr>
        <p:spPr>
          <a:xfrm>
            <a:off x="10945085" y="581668"/>
            <a:ext cx="1080662" cy="338554"/>
          </a:xfrm>
          <a:prstGeom prst="rect">
            <a:avLst/>
          </a:prstGeom>
          <a:solidFill>
            <a:schemeClr val="accent2"/>
          </a:solidFill>
        </p:spPr>
        <p:txBody>
          <a:bodyPr wrap="square" rtlCol="0">
            <a:spAutoFit/>
          </a:bodyPr>
          <a:lstStyle>
            <a:defPPr>
              <a:defRPr lang="zh-CN"/>
            </a:defPPr>
            <a:lvl1pPr>
              <a:defRPr kumimoji="1" sz="1600"/>
            </a:lvl1pPr>
          </a:lstStyle>
          <a:p>
            <a:r>
              <a:rPr lang="zh-CN" altLang="en-US" dirty="0"/>
              <a:t>词为艳科</a:t>
            </a:r>
          </a:p>
        </p:txBody>
      </p:sp>
      <p:cxnSp>
        <p:nvCxnSpPr>
          <p:cNvPr id="9" name="直线连接符 8"/>
          <p:cNvCxnSpPr/>
          <p:nvPr/>
        </p:nvCxnSpPr>
        <p:spPr>
          <a:xfrm flipV="1">
            <a:off x="10485316" y="278268"/>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线连接符 9"/>
          <p:cNvCxnSpPr/>
          <p:nvPr/>
        </p:nvCxnSpPr>
        <p:spPr>
          <a:xfrm>
            <a:off x="10485316" y="581202"/>
            <a:ext cx="459769" cy="169743"/>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945085" y="1086610"/>
            <a:ext cx="1080662" cy="338554"/>
          </a:xfrm>
          <a:prstGeom prst="rect">
            <a:avLst/>
          </a:prstGeom>
          <a:solidFill>
            <a:schemeClr val="accent2"/>
          </a:solidFill>
        </p:spPr>
        <p:txBody>
          <a:bodyPr wrap="square" rtlCol="0">
            <a:spAutoFit/>
          </a:bodyPr>
          <a:lstStyle>
            <a:defPPr>
              <a:defRPr lang="zh-CN"/>
            </a:defPPr>
            <a:lvl1pPr>
              <a:defRPr kumimoji="1" sz="1600"/>
            </a:lvl1pPr>
          </a:lstStyle>
          <a:p>
            <a:r>
              <a:rPr lang="zh-CN" altLang="en-US" noProof="1"/>
              <a:t>要眇宜</a:t>
            </a:r>
            <a:r>
              <a:rPr lang="zh-CN" altLang="en-US" noProof="1" smtClean="0"/>
              <a:t>修</a:t>
            </a:r>
            <a:endParaRPr lang="zh-CN" altLang="en-US" noProof="1"/>
          </a:p>
        </p:txBody>
      </p:sp>
      <p:sp>
        <p:nvSpPr>
          <p:cNvPr id="12" name="文本框 11"/>
          <p:cNvSpPr txBox="1"/>
          <p:nvPr/>
        </p:nvSpPr>
        <p:spPr>
          <a:xfrm>
            <a:off x="10945085" y="1554989"/>
            <a:ext cx="1080662" cy="338554"/>
          </a:xfrm>
          <a:prstGeom prst="rect">
            <a:avLst/>
          </a:prstGeom>
          <a:solidFill>
            <a:schemeClr val="accent2"/>
          </a:solidFill>
        </p:spPr>
        <p:txBody>
          <a:bodyPr wrap="square" rtlCol="0">
            <a:spAutoFit/>
          </a:bodyPr>
          <a:lstStyle/>
          <a:p>
            <a:r>
              <a:rPr kumimoji="1" lang="zh-CN" altLang="en-US" sz="1600" dirty="0" smtClean="0"/>
              <a:t>词心词境</a:t>
            </a:r>
            <a:endParaRPr kumimoji="1" lang="zh-CN" altLang="en-US" sz="1600" dirty="0"/>
          </a:p>
        </p:txBody>
      </p:sp>
      <p:cxnSp>
        <p:nvCxnSpPr>
          <p:cNvPr id="13" name="直线连接符 12"/>
          <p:cNvCxnSpPr/>
          <p:nvPr/>
        </p:nvCxnSpPr>
        <p:spPr>
          <a:xfrm>
            <a:off x="10485316" y="581202"/>
            <a:ext cx="459769" cy="674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0485316" y="581202"/>
            <a:ext cx="459769" cy="1143064"/>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0" y="15981"/>
            <a:ext cx="752430" cy="369332"/>
          </a:xfrm>
          <a:prstGeom prst="rect">
            <a:avLst/>
          </a:prstGeom>
          <a:noFill/>
        </p:spPr>
        <p:txBody>
          <a:bodyPr wrap="square" rtlCol="0">
            <a:spAutoFit/>
          </a:bodyPr>
          <a:lstStyle/>
          <a:p>
            <a:r>
              <a:rPr kumimoji="1" lang="en-US" altLang="zh-CN" dirty="0" smtClean="0">
                <a:solidFill>
                  <a:schemeClr val="bg1">
                    <a:lumMod val="85000"/>
                  </a:schemeClr>
                </a:solidFill>
              </a:rPr>
              <a:t>1.3.1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
          <p:cNvSpPr txBox="1"/>
          <p:nvPr/>
        </p:nvSpPr>
        <p:spPr>
          <a:xfrm>
            <a:off x="1041234" y="401400"/>
            <a:ext cx="5591175" cy="430887"/>
          </a:xfrm>
          <a:prstGeom prst="rect">
            <a:avLst/>
          </a:prstGeom>
        </p:spPr>
        <p:txBody>
          <a:bodyPr lIns="0" tIns="0" rIns="0" bIns="0">
            <a:spAutoFit/>
          </a:bodyPr>
          <a:lstStyle/>
          <a:p>
            <a:pPr fontAlgn="auto"/>
            <a:r>
              <a:rPr sz="2800" noProof="1">
                <a:latin typeface="黑体" panose="02010609060101010101" pitchFamily="49" charset="-122"/>
                <a:ea typeface="黑体" panose="02010609060101010101" pitchFamily="49" charset="-122"/>
              </a:rPr>
              <a:t>第</a:t>
            </a:r>
            <a:r>
              <a:rPr lang="zh-CN" sz="2800" noProof="1">
                <a:latin typeface="黑体" panose="02010609060101010101" pitchFamily="49" charset="-122"/>
                <a:ea typeface="黑体" panose="02010609060101010101" pitchFamily="49" charset="-122"/>
              </a:rPr>
              <a:t>三</a:t>
            </a:r>
            <a:r>
              <a:rPr sz="2800" noProof="1">
                <a:latin typeface="黑体" panose="02010609060101010101" pitchFamily="49" charset="-122"/>
                <a:ea typeface="黑体" panose="02010609060101010101" pitchFamily="49" charset="-122"/>
              </a:rPr>
              <a:t>章 词的</a:t>
            </a:r>
            <a:r>
              <a:rPr lang="zh-CN" sz="2800" noProof="1">
                <a:latin typeface="黑体" panose="02010609060101010101" pitchFamily="49" charset="-122"/>
                <a:ea typeface="黑体" panose="02010609060101010101" pitchFamily="49" charset="-122"/>
              </a:rPr>
              <a:t>体性</a:t>
            </a:r>
          </a:p>
        </p:txBody>
      </p:sp>
      <p:sp>
        <p:nvSpPr>
          <p:cNvPr id="3" name="object 2"/>
          <p:cNvSpPr txBox="1"/>
          <p:nvPr/>
        </p:nvSpPr>
        <p:spPr>
          <a:xfrm>
            <a:off x="382505" y="2097936"/>
            <a:ext cx="10399712" cy="923330"/>
          </a:xfrm>
          <a:prstGeom prst="rect">
            <a:avLst/>
          </a:prstGeom>
        </p:spPr>
        <p:txBody>
          <a:bodyPr lIns="0" tIns="0" rIns="0" bIns="0">
            <a:spAutoFit/>
          </a:bodyPr>
          <a:lstStyle/>
          <a:p>
            <a:pPr marL="12700">
              <a:lnSpc>
                <a:spcPct val="150000"/>
              </a:lnSpc>
            </a:pPr>
            <a:r>
              <a:rPr sz="2000" spc="-5" noProof="1" smtClean="0">
                <a:latin typeface="微软雅黑" panose="020B0503020204020204" pitchFamily="34" charset="-122"/>
                <a:ea typeface="微软雅黑" panose="020B0503020204020204" pitchFamily="34" charset="-122"/>
                <a:cs typeface="微软雅黑" panose="020B0503020204020204" pitchFamily="34" charset="-122"/>
              </a:rPr>
              <a:t>2</a:t>
            </a:r>
            <a:r>
              <a:rPr sz="2000" spc="-5" noProof="1">
                <a:latin typeface="微软雅黑" panose="020B0503020204020204" pitchFamily="34" charset="-122"/>
                <a:ea typeface="微软雅黑" panose="020B0503020204020204" pitchFamily="34" charset="-122"/>
                <a:cs typeface="微软雅黑" panose="020B0503020204020204" pitchFamily="34" charset="-122"/>
              </a:rPr>
              <a:t>、语言风格上——词为艳科</a:t>
            </a:r>
          </a:p>
          <a:p>
            <a:pPr fontAlgn="auto">
              <a:lnSpc>
                <a:spcPct val="150000"/>
              </a:lnSpc>
            </a:pP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胡云翼《宋词研究》</a:t>
            </a:r>
            <a:r>
              <a:rPr sz="2000" noProof="1">
                <a:latin typeface="微软雅黑" panose="020B0503020204020204" pitchFamily="34" charset="-122"/>
                <a:ea typeface="微软雅黑" panose="020B0503020204020204" pitchFamily="34" charset="-122"/>
                <a:cs typeface="微软雅黑" panose="020B0503020204020204" pitchFamily="34" charset="-122"/>
              </a:rPr>
              <a:t>提出，词在语言风格上侧重浮艳。</a:t>
            </a:r>
          </a:p>
        </p:txBody>
      </p:sp>
      <p:pic>
        <p:nvPicPr>
          <p:cNvPr id="4098" name="Picture 2" descr="http://image92.360doc.cn/DownloadImg/2015/12/1615/63097575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7563" y="4080657"/>
            <a:ext cx="2857500" cy="2057401"/>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9361943" y="396536"/>
            <a:ext cx="1123373" cy="369332"/>
          </a:xfrm>
          <a:prstGeom prst="rect">
            <a:avLst/>
          </a:prstGeom>
          <a:solidFill>
            <a:schemeClr val="accent2"/>
          </a:solidFill>
        </p:spPr>
        <p:txBody>
          <a:bodyPr wrap="square" rtlCol="0">
            <a:spAutoFit/>
          </a:bodyPr>
          <a:lstStyle/>
          <a:p>
            <a:r>
              <a:rPr kumimoji="1" lang="zh-CN" altLang="en-US" dirty="0" smtClean="0"/>
              <a:t>词的体性</a:t>
            </a:r>
            <a:endParaRPr kumimoji="1" lang="zh-CN" altLang="en-US" dirty="0"/>
          </a:p>
        </p:txBody>
      </p:sp>
      <p:sp>
        <p:nvSpPr>
          <p:cNvPr id="7" name="文本框 6"/>
          <p:cNvSpPr txBox="1"/>
          <p:nvPr/>
        </p:nvSpPr>
        <p:spPr>
          <a:xfrm>
            <a:off x="10945085" y="110558"/>
            <a:ext cx="1080662" cy="338554"/>
          </a:xfrm>
          <a:prstGeom prst="rect">
            <a:avLst/>
          </a:prstGeom>
          <a:solidFill>
            <a:schemeClr val="accent2"/>
          </a:solidFill>
        </p:spPr>
        <p:txBody>
          <a:bodyPr wrap="square" rtlCol="0">
            <a:spAutoFit/>
          </a:bodyPr>
          <a:lstStyle>
            <a:defPPr>
              <a:defRPr lang="zh-CN"/>
            </a:defPPr>
            <a:lvl1pPr>
              <a:defRPr kumimoji="1" sz="1600"/>
            </a:lvl1pPr>
          </a:lstStyle>
          <a:p>
            <a:r>
              <a:rPr lang="zh-CN" altLang="en-US" dirty="0"/>
              <a:t>胡夷里巷</a:t>
            </a:r>
          </a:p>
        </p:txBody>
      </p:sp>
      <p:sp>
        <p:nvSpPr>
          <p:cNvPr id="8" name="文本框 7"/>
          <p:cNvSpPr txBox="1"/>
          <p:nvPr/>
        </p:nvSpPr>
        <p:spPr>
          <a:xfrm>
            <a:off x="10945085" y="581668"/>
            <a:ext cx="1080662"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词为艳科</a:t>
            </a:r>
          </a:p>
        </p:txBody>
      </p:sp>
      <p:cxnSp>
        <p:nvCxnSpPr>
          <p:cNvPr id="9" name="直线连接符 8"/>
          <p:cNvCxnSpPr/>
          <p:nvPr/>
        </p:nvCxnSpPr>
        <p:spPr>
          <a:xfrm flipV="1">
            <a:off x="10485316" y="278268"/>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线连接符 9"/>
          <p:cNvCxnSpPr/>
          <p:nvPr/>
        </p:nvCxnSpPr>
        <p:spPr>
          <a:xfrm>
            <a:off x="10485316" y="581202"/>
            <a:ext cx="459769" cy="169743"/>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945085" y="1086610"/>
            <a:ext cx="1080662" cy="338554"/>
          </a:xfrm>
          <a:prstGeom prst="rect">
            <a:avLst/>
          </a:prstGeom>
          <a:solidFill>
            <a:schemeClr val="accent2"/>
          </a:solidFill>
        </p:spPr>
        <p:txBody>
          <a:bodyPr wrap="square" rtlCol="0">
            <a:spAutoFit/>
          </a:bodyPr>
          <a:lstStyle>
            <a:defPPr>
              <a:defRPr lang="zh-CN"/>
            </a:defPPr>
            <a:lvl1pPr>
              <a:defRPr kumimoji="1" sz="1600"/>
            </a:lvl1pPr>
          </a:lstStyle>
          <a:p>
            <a:r>
              <a:rPr lang="zh-CN" altLang="en-US" noProof="1"/>
              <a:t>要眇宜</a:t>
            </a:r>
            <a:r>
              <a:rPr lang="zh-CN" altLang="en-US" noProof="1" smtClean="0"/>
              <a:t>修</a:t>
            </a:r>
            <a:endParaRPr lang="zh-CN" altLang="en-US" noProof="1"/>
          </a:p>
        </p:txBody>
      </p:sp>
      <p:sp>
        <p:nvSpPr>
          <p:cNvPr id="12" name="文本框 11"/>
          <p:cNvSpPr txBox="1"/>
          <p:nvPr/>
        </p:nvSpPr>
        <p:spPr>
          <a:xfrm>
            <a:off x="10945085" y="1554989"/>
            <a:ext cx="1080662" cy="338554"/>
          </a:xfrm>
          <a:prstGeom prst="rect">
            <a:avLst/>
          </a:prstGeom>
          <a:solidFill>
            <a:schemeClr val="accent2"/>
          </a:solidFill>
        </p:spPr>
        <p:txBody>
          <a:bodyPr wrap="square" rtlCol="0">
            <a:spAutoFit/>
          </a:bodyPr>
          <a:lstStyle/>
          <a:p>
            <a:r>
              <a:rPr kumimoji="1" lang="zh-CN" altLang="en-US" sz="1600" dirty="0" smtClean="0"/>
              <a:t>词心词境</a:t>
            </a:r>
            <a:endParaRPr kumimoji="1" lang="zh-CN" altLang="en-US" sz="1600" dirty="0"/>
          </a:p>
        </p:txBody>
      </p:sp>
      <p:cxnSp>
        <p:nvCxnSpPr>
          <p:cNvPr id="13" name="直线连接符 12"/>
          <p:cNvCxnSpPr/>
          <p:nvPr/>
        </p:nvCxnSpPr>
        <p:spPr>
          <a:xfrm>
            <a:off x="10485316" y="581202"/>
            <a:ext cx="459769" cy="674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0485316" y="581202"/>
            <a:ext cx="459769" cy="1143064"/>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0" y="15981"/>
            <a:ext cx="752430" cy="369332"/>
          </a:xfrm>
          <a:prstGeom prst="rect">
            <a:avLst/>
          </a:prstGeom>
          <a:noFill/>
        </p:spPr>
        <p:txBody>
          <a:bodyPr wrap="square" rtlCol="0">
            <a:spAutoFit/>
          </a:bodyPr>
          <a:lstStyle/>
          <a:p>
            <a:r>
              <a:rPr kumimoji="1" lang="en-US" altLang="zh-CN" dirty="0" smtClean="0">
                <a:solidFill>
                  <a:schemeClr val="bg1">
                    <a:lumMod val="85000"/>
                  </a:schemeClr>
                </a:solidFill>
              </a:rPr>
              <a:t>1.3.2</a:t>
            </a:r>
            <a:endParaRPr kumimoji="1" lang="zh-CN" altLang="en-US" dirty="0">
              <a:solidFill>
                <a:schemeClr val="bg1">
                  <a:lumMod val="85000"/>
                </a:schemeClr>
              </a:solidFill>
            </a:endParaRPr>
          </a:p>
        </p:txBody>
      </p:sp>
    </p:spTree>
    <p:extLst>
      <p:ext uri="{BB962C8B-B14F-4D97-AF65-F5344CB8AC3E}">
        <p14:creationId xmlns:p14="http://schemas.microsoft.com/office/powerpoint/2010/main" val="12436817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4503" y="1845577"/>
            <a:ext cx="10399712" cy="2308324"/>
          </a:xfrm>
          <a:prstGeom prst="rect">
            <a:avLst/>
          </a:prstGeom>
        </p:spPr>
        <p:txBody>
          <a:bodyPr lIns="0" tIns="0" rIns="0" bIns="0">
            <a:spAutoFit/>
          </a:bodyPr>
          <a:lstStyle/>
          <a:p>
            <a:pPr marL="12700">
              <a:lnSpc>
                <a:spcPct val="150000"/>
              </a:lnSpc>
            </a:pPr>
            <a:r>
              <a:rPr sz="2000" spc="-5" noProof="1">
                <a:latin typeface="微软雅黑" panose="020B0503020204020204" pitchFamily="34" charset="-122"/>
                <a:ea typeface="微软雅黑" panose="020B0503020204020204" pitchFamily="34" charset="-122"/>
                <a:cs typeface="微软雅黑" panose="020B0503020204020204" pitchFamily="34" charset="-122"/>
              </a:rPr>
              <a:t>3、艺术特色上——要眇宜修</a:t>
            </a:r>
          </a:p>
          <a:p>
            <a:pPr marL="12700" fontAlgn="auto">
              <a:lnSpc>
                <a:spcPct val="150000"/>
              </a:lnSpc>
            </a:pPr>
            <a:r>
              <a:rPr sz="2000" noProof="1">
                <a:latin typeface="微软雅黑" panose="020B0503020204020204" pitchFamily="34" charset="-122"/>
                <a:ea typeface="微软雅黑" panose="020B0503020204020204" pitchFamily="34" charset="-122"/>
                <a:cs typeface="微软雅黑" panose="020B0503020204020204" pitchFamily="34" charset="-122"/>
              </a:rPr>
              <a:t>要眇宜修：</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王国维</a:t>
            </a:r>
            <a:r>
              <a:rPr sz="2000" noProof="1">
                <a:latin typeface="微软雅黑" panose="020B0503020204020204" pitchFamily="34" charset="-122"/>
                <a:ea typeface="微软雅黑" panose="020B0503020204020204" pitchFamily="34" charset="-122"/>
                <a:cs typeface="微软雅黑" panose="020B0503020204020204" pitchFamily="34" charset="-122"/>
              </a:rPr>
              <a:t>提出：“要眇</a:t>
            </a:r>
            <a:r>
              <a:rPr sz="2000" spc="-15" noProof="1">
                <a:latin typeface="微软雅黑" panose="020B0503020204020204" pitchFamily="34" charset="-122"/>
                <a:ea typeface="微软雅黑" panose="020B0503020204020204" pitchFamily="34" charset="-122"/>
                <a:cs typeface="微软雅黑" panose="020B0503020204020204" pitchFamily="34" charset="-122"/>
              </a:rPr>
              <a:t>宜</a:t>
            </a:r>
            <a:r>
              <a:rPr sz="2000" noProof="1">
                <a:latin typeface="微软雅黑" panose="020B0503020204020204" pitchFamily="34" charset="-122"/>
                <a:ea typeface="微软雅黑" panose="020B0503020204020204" pitchFamily="34" charset="-122"/>
                <a:cs typeface="微软雅黑" panose="020B0503020204020204" pitchFamily="34" charset="-122"/>
              </a:rPr>
              <a:t>修，</a:t>
            </a:r>
            <a:r>
              <a:rPr sz="2000" spc="-15" noProof="1">
                <a:latin typeface="微软雅黑" panose="020B0503020204020204" pitchFamily="34" charset="-122"/>
                <a:ea typeface="微软雅黑" panose="020B0503020204020204" pitchFamily="34" charset="-122"/>
                <a:cs typeface="微软雅黑" panose="020B0503020204020204" pitchFamily="34" charset="-122"/>
              </a:rPr>
              <a:t>能</a:t>
            </a:r>
            <a:r>
              <a:rPr sz="2000" noProof="1">
                <a:latin typeface="微软雅黑" panose="020B0503020204020204" pitchFamily="34" charset="-122"/>
                <a:ea typeface="微软雅黑" panose="020B0503020204020204" pitchFamily="34" charset="-122"/>
                <a:cs typeface="微软雅黑" panose="020B0503020204020204" pitchFamily="34" charset="-122"/>
              </a:rPr>
              <a:t>言诗</a:t>
            </a:r>
            <a:r>
              <a:rPr sz="2000" spc="-15" noProof="1">
                <a:latin typeface="微软雅黑" panose="020B0503020204020204" pitchFamily="34" charset="-122"/>
                <a:ea typeface="微软雅黑" panose="020B0503020204020204" pitchFamily="34" charset="-122"/>
                <a:cs typeface="微软雅黑" panose="020B0503020204020204" pitchFamily="34" charset="-122"/>
              </a:rPr>
              <a:t>之</a:t>
            </a:r>
            <a:r>
              <a:rPr sz="2000" noProof="1">
                <a:latin typeface="微软雅黑" panose="020B0503020204020204" pitchFamily="34" charset="-122"/>
                <a:ea typeface="微软雅黑" panose="020B0503020204020204" pitchFamily="34" charset="-122"/>
                <a:cs typeface="微软雅黑" panose="020B0503020204020204" pitchFamily="34" charset="-122"/>
              </a:rPr>
              <a:t>所不</a:t>
            </a:r>
            <a:r>
              <a:rPr sz="2000" spc="-15" noProof="1">
                <a:latin typeface="微软雅黑" panose="020B0503020204020204" pitchFamily="34" charset="-122"/>
                <a:ea typeface="微软雅黑" panose="020B0503020204020204" pitchFamily="34" charset="-122"/>
                <a:cs typeface="微软雅黑" panose="020B0503020204020204" pitchFamily="34" charset="-122"/>
              </a:rPr>
              <a:t>能</a:t>
            </a:r>
            <a:r>
              <a:rPr sz="2000" noProof="1">
                <a:latin typeface="微软雅黑" panose="020B0503020204020204" pitchFamily="34" charset="-122"/>
                <a:ea typeface="微软雅黑" panose="020B0503020204020204" pitchFamily="34" charset="-122"/>
                <a:cs typeface="微软雅黑" panose="020B0503020204020204" pitchFamily="34" charset="-122"/>
              </a:rPr>
              <a:t>言，</a:t>
            </a:r>
            <a:r>
              <a:rPr sz="2000" spc="-15" noProof="1">
                <a:latin typeface="微软雅黑" panose="020B0503020204020204" pitchFamily="34" charset="-122"/>
                <a:ea typeface="微软雅黑" panose="020B0503020204020204" pitchFamily="34" charset="-122"/>
                <a:cs typeface="微软雅黑" panose="020B0503020204020204" pitchFamily="34" charset="-122"/>
              </a:rPr>
              <a:t>而</a:t>
            </a:r>
            <a:r>
              <a:rPr sz="2000" noProof="1">
                <a:latin typeface="微软雅黑" panose="020B0503020204020204" pitchFamily="34" charset="-122"/>
                <a:ea typeface="微软雅黑" panose="020B0503020204020204" pitchFamily="34" charset="-122"/>
                <a:cs typeface="微软雅黑" panose="020B0503020204020204" pitchFamily="34" charset="-122"/>
              </a:rPr>
              <a:t>不能</a:t>
            </a:r>
            <a:r>
              <a:rPr sz="2000" spc="-15" noProof="1">
                <a:latin typeface="微软雅黑" panose="020B0503020204020204" pitchFamily="34" charset="-122"/>
                <a:ea typeface="微软雅黑" panose="020B0503020204020204" pitchFamily="34" charset="-122"/>
                <a:cs typeface="微软雅黑" panose="020B0503020204020204" pitchFamily="34" charset="-122"/>
              </a:rPr>
              <a:t>言</a:t>
            </a:r>
            <a:r>
              <a:rPr sz="2000" noProof="1">
                <a:latin typeface="微软雅黑" panose="020B0503020204020204" pitchFamily="34" charset="-122"/>
                <a:ea typeface="微软雅黑" panose="020B0503020204020204" pitchFamily="34" charset="-122"/>
                <a:cs typeface="微软雅黑" panose="020B0503020204020204" pitchFamily="34" charset="-122"/>
              </a:rPr>
              <a:t>诗之</a:t>
            </a:r>
            <a:r>
              <a:rPr sz="2000" spc="-15" noProof="1">
                <a:latin typeface="微软雅黑" panose="020B0503020204020204" pitchFamily="34" charset="-122"/>
                <a:ea typeface="微软雅黑" panose="020B0503020204020204" pitchFamily="34" charset="-122"/>
                <a:cs typeface="微软雅黑" panose="020B0503020204020204" pitchFamily="34" charset="-122"/>
              </a:rPr>
              <a:t>所</a:t>
            </a:r>
            <a:r>
              <a:rPr sz="2000" noProof="1">
                <a:latin typeface="微软雅黑" panose="020B0503020204020204" pitchFamily="34" charset="-122"/>
                <a:ea typeface="微软雅黑" panose="020B0503020204020204" pitchFamily="34" charset="-122"/>
                <a:cs typeface="微软雅黑" panose="020B0503020204020204" pitchFamily="34" charset="-122"/>
              </a:rPr>
              <a:t>能言</a:t>
            </a:r>
            <a:r>
              <a:rPr sz="2000" spc="-5" noProof="1">
                <a:latin typeface="微软雅黑" panose="020B0503020204020204" pitchFamily="34" charset="-122"/>
                <a:ea typeface="微软雅黑" panose="020B0503020204020204" pitchFamily="34" charset="-122"/>
                <a:cs typeface="微软雅黑" panose="020B0503020204020204" pitchFamily="34" charset="-122"/>
              </a:rPr>
              <a:t>。</a:t>
            </a:r>
          </a:p>
          <a:p>
            <a:pPr marL="12700" fontAlgn="auto">
              <a:lnSpc>
                <a:spcPct val="150000"/>
              </a:lnSpc>
            </a:pPr>
            <a:r>
              <a:rPr lang="zh-CN" sz="2000" spc="-5" noProof="1">
                <a:latin typeface="微软雅黑" panose="020B0503020204020204" pitchFamily="34" charset="-122"/>
                <a:ea typeface="微软雅黑" panose="020B0503020204020204" pitchFamily="34" charset="-122"/>
                <a:cs typeface="微软雅黑" panose="020B0503020204020204" pitchFamily="34" charset="-122"/>
              </a:rPr>
              <a:t>诗之境阔，词之言长。</a:t>
            </a:r>
            <a:r>
              <a:rPr sz="2000" noProof="1">
                <a:latin typeface="微软雅黑" panose="020B0503020204020204" pitchFamily="34" charset="-122"/>
                <a:ea typeface="微软雅黑" panose="020B0503020204020204" pitchFamily="34" charset="-122"/>
                <a:cs typeface="微软雅黑" panose="020B0503020204020204" pitchFamily="34" charset="-122"/>
              </a:rPr>
              <a:t>”  </a:t>
            </a:r>
            <a:endParaRPr lang="zh-CN" sz="2000" noProof="1">
              <a:latin typeface="微软雅黑" panose="020B0503020204020204" pitchFamily="34" charset="-122"/>
              <a:ea typeface="微软雅黑" panose="020B0503020204020204" pitchFamily="34" charset="-122"/>
              <a:cs typeface="微软雅黑" panose="020B0503020204020204" pitchFamily="34" charset="-122"/>
            </a:endParaRPr>
          </a:p>
          <a:p>
            <a:pPr marL="12700" fontAlgn="auto">
              <a:lnSpc>
                <a:spcPct val="150000"/>
              </a:lnSpc>
            </a:pPr>
            <a:r>
              <a:rPr sz="2000" noProof="1">
                <a:latin typeface="微软雅黑" panose="020B0503020204020204" pitchFamily="34" charset="-122"/>
                <a:ea typeface="微软雅黑" panose="020B0503020204020204" pitchFamily="34" charset="-122"/>
                <a:cs typeface="微软雅黑" panose="020B0503020204020204" pitchFamily="34" charset="-122"/>
              </a:rPr>
              <a:t>细美幽约：</a:t>
            </a: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繆</a:t>
            </a:r>
            <a:r>
              <a:rPr lang="zh-CN" altLang="en-US"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钺</a:t>
            </a: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论词》</a:t>
            </a:r>
            <a:r>
              <a:rPr sz="2000" noProof="1">
                <a:latin typeface="微软雅黑" panose="020B0503020204020204" pitchFamily="34" charset="-122"/>
                <a:ea typeface="微软雅黑" panose="020B0503020204020204" pitchFamily="34" charset="-122"/>
                <a:cs typeface="微软雅黑" panose="020B0503020204020204" pitchFamily="34" charset="-122"/>
              </a:rPr>
              <a:t>提出，着力揭示其丰富细腻，饶有韵味的特点</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a:p>
            <a:pPr marL="12700" fontAlgn="auto">
              <a:lnSpc>
                <a:spcPct val="150000"/>
              </a:lnSpc>
            </a:pPr>
            <a:r>
              <a:rPr sz="2000" noProof="1">
                <a:latin typeface="微软雅黑" panose="020B0503020204020204" pitchFamily="34" charset="-122"/>
                <a:ea typeface="微软雅黑" panose="020B0503020204020204" pitchFamily="34" charset="-122"/>
                <a:cs typeface="微软雅黑" panose="020B0503020204020204" pitchFamily="34" charset="-122"/>
              </a:rPr>
              <a:t>清空：</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张炎</a:t>
            </a:r>
            <a:r>
              <a:rPr sz="2000" noProof="1">
                <a:latin typeface="微软雅黑" panose="020B0503020204020204" pitchFamily="34" charset="-122"/>
                <a:ea typeface="微软雅黑" panose="020B0503020204020204" pitchFamily="34" charset="-122"/>
                <a:cs typeface="微软雅黑" panose="020B0503020204020204" pitchFamily="34" charset="-122"/>
              </a:rPr>
              <a:t>提出：“词要清空，不要质实，清空则古雅峭拔</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object 4"/>
          <p:cNvSpPr txBox="1"/>
          <p:nvPr/>
        </p:nvSpPr>
        <p:spPr>
          <a:xfrm>
            <a:off x="1041234" y="401400"/>
            <a:ext cx="5591175" cy="430887"/>
          </a:xfrm>
          <a:prstGeom prst="rect">
            <a:avLst/>
          </a:prstGeom>
        </p:spPr>
        <p:txBody>
          <a:bodyPr lIns="0" tIns="0" rIns="0" bIns="0">
            <a:spAutoFit/>
          </a:bodyPr>
          <a:lstStyle/>
          <a:p>
            <a:pPr fontAlgn="auto"/>
            <a:r>
              <a:rPr sz="2800" noProof="1">
                <a:latin typeface="黑体" panose="02010609060101010101" pitchFamily="49" charset="-122"/>
                <a:ea typeface="黑体" panose="02010609060101010101" pitchFamily="49" charset="-122"/>
              </a:rPr>
              <a:t>第</a:t>
            </a:r>
            <a:r>
              <a:rPr lang="zh-CN" sz="2800" noProof="1">
                <a:latin typeface="黑体" panose="02010609060101010101" pitchFamily="49" charset="-122"/>
                <a:ea typeface="黑体" panose="02010609060101010101" pitchFamily="49" charset="-122"/>
              </a:rPr>
              <a:t>三</a:t>
            </a:r>
            <a:r>
              <a:rPr sz="2800" noProof="1">
                <a:latin typeface="黑体" panose="02010609060101010101" pitchFamily="49" charset="-122"/>
                <a:ea typeface="黑体" panose="02010609060101010101" pitchFamily="49" charset="-122"/>
              </a:rPr>
              <a:t>章 词的</a:t>
            </a:r>
            <a:r>
              <a:rPr lang="zh-CN" sz="2800" noProof="1">
                <a:latin typeface="黑体" panose="02010609060101010101" pitchFamily="49" charset="-122"/>
                <a:ea typeface="黑体" panose="02010609060101010101" pitchFamily="49" charset="-122"/>
              </a:rPr>
              <a:t>体性</a:t>
            </a:r>
          </a:p>
        </p:txBody>
      </p:sp>
      <p:pic>
        <p:nvPicPr>
          <p:cNvPr id="5122" name="Picture 2" descr="http://blogcache2.artron.net/201307/19/867917_137421851700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71546" y="4338692"/>
            <a:ext cx="2451958" cy="183834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9361943" y="396536"/>
            <a:ext cx="1123373" cy="369332"/>
          </a:xfrm>
          <a:prstGeom prst="rect">
            <a:avLst/>
          </a:prstGeom>
          <a:solidFill>
            <a:schemeClr val="accent2"/>
          </a:solidFill>
        </p:spPr>
        <p:txBody>
          <a:bodyPr wrap="square" rtlCol="0">
            <a:spAutoFit/>
          </a:bodyPr>
          <a:lstStyle/>
          <a:p>
            <a:r>
              <a:rPr kumimoji="1" lang="zh-CN" altLang="en-US" dirty="0" smtClean="0"/>
              <a:t>词的体性</a:t>
            </a:r>
            <a:endParaRPr kumimoji="1" lang="zh-CN" altLang="en-US" dirty="0"/>
          </a:p>
        </p:txBody>
      </p:sp>
      <p:sp>
        <p:nvSpPr>
          <p:cNvPr id="7" name="文本框 6"/>
          <p:cNvSpPr txBox="1"/>
          <p:nvPr/>
        </p:nvSpPr>
        <p:spPr>
          <a:xfrm>
            <a:off x="10945085" y="110558"/>
            <a:ext cx="1080662" cy="338554"/>
          </a:xfrm>
          <a:prstGeom prst="rect">
            <a:avLst/>
          </a:prstGeom>
          <a:solidFill>
            <a:schemeClr val="accent2"/>
          </a:solidFill>
        </p:spPr>
        <p:txBody>
          <a:bodyPr wrap="square" rtlCol="0">
            <a:spAutoFit/>
          </a:bodyPr>
          <a:lstStyle>
            <a:defPPr>
              <a:defRPr lang="zh-CN"/>
            </a:defPPr>
            <a:lvl1pPr>
              <a:defRPr kumimoji="1" sz="1600"/>
            </a:lvl1pPr>
          </a:lstStyle>
          <a:p>
            <a:r>
              <a:rPr lang="zh-CN" altLang="en-US" dirty="0"/>
              <a:t>胡夷里巷</a:t>
            </a:r>
          </a:p>
        </p:txBody>
      </p:sp>
      <p:sp>
        <p:nvSpPr>
          <p:cNvPr id="8" name="文本框 7"/>
          <p:cNvSpPr txBox="1"/>
          <p:nvPr/>
        </p:nvSpPr>
        <p:spPr>
          <a:xfrm>
            <a:off x="10945085" y="581668"/>
            <a:ext cx="1080662" cy="338554"/>
          </a:xfrm>
          <a:prstGeom prst="rect">
            <a:avLst/>
          </a:prstGeom>
          <a:solidFill>
            <a:schemeClr val="accent2"/>
          </a:solidFill>
        </p:spPr>
        <p:txBody>
          <a:bodyPr wrap="square" rtlCol="0">
            <a:spAutoFit/>
          </a:bodyPr>
          <a:lstStyle/>
          <a:p>
            <a:r>
              <a:rPr kumimoji="1" lang="zh-CN" altLang="en-US" sz="1600" dirty="0" smtClean="0"/>
              <a:t>词为艳科</a:t>
            </a:r>
            <a:endParaRPr kumimoji="1" lang="zh-CN" altLang="en-US" sz="1600" dirty="0"/>
          </a:p>
        </p:txBody>
      </p:sp>
      <p:cxnSp>
        <p:nvCxnSpPr>
          <p:cNvPr id="9" name="直线连接符 8"/>
          <p:cNvCxnSpPr/>
          <p:nvPr/>
        </p:nvCxnSpPr>
        <p:spPr>
          <a:xfrm flipV="1">
            <a:off x="10485316" y="278268"/>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线连接符 9"/>
          <p:cNvCxnSpPr/>
          <p:nvPr/>
        </p:nvCxnSpPr>
        <p:spPr>
          <a:xfrm>
            <a:off x="10485316" y="581202"/>
            <a:ext cx="459769" cy="169743"/>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945085" y="1086610"/>
            <a:ext cx="1080662" cy="338554"/>
          </a:xfrm>
          <a:prstGeom prst="rect">
            <a:avLst/>
          </a:prstGeom>
          <a:solidFill>
            <a:schemeClr val="accent2"/>
          </a:solidFill>
        </p:spPr>
        <p:txBody>
          <a:bodyPr wrap="square" rtlCol="0">
            <a:spAutoFit/>
          </a:bodyPr>
          <a:lstStyle>
            <a:defPPr>
              <a:defRPr lang="zh-CN"/>
            </a:defPPr>
            <a:lvl1pPr>
              <a:defRPr kumimoji="1" sz="1600"/>
            </a:lvl1pPr>
          </a:lstStyle>
          <a:p>
            <a:r>
              <a:rPr lang="zh-CN" altLang="en-US" noProof="1"/>
              <a:t>要眇宜修</a:t>
            </a:r>
          </a:p>
        </p:txBody>
      </p:sp>
      <p:sp>
        <p:nvSpPr>
          <p:cNvPr id="12" name="文本框 11"/>
          <p:cNvSpPr txBox="1"/>
          <p:nvPr/>
        </p:nvSpPr>
        <p:spPr>
          <a:xfrm>
            <a:off x="10945085" y="1554989"/>
            <a:ext cx="1080662"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词心词境</a:t>
            </a:r>
          </a:p>
        </p:txBody>
      </p:sp>
      <p:cxnSp>
        <p:nvCxnSpPr>
          <p:cNvPr id="13" name="直线连接符 12"/>
          <p:cNvCxnSpPr/>
          <p:nvPr/>
        </p:nvCxnSpPr>
        <p:spPr>
          <a:xfrm>
            <a:off x="10485316" y="581202"/>
            <a:ext cx="459769" cy="674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0485316" y="581202"/>
            <a:ext cx="459769" cy="1143064"/>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8288" y="15981"/>
            <a:ext cx="752430" cy="369332"/>
          </a:xfrm>
          <a:prstGeom prst="rect">
            <a:avLst/>
          </a:prstGeom>
          <a:noFill/>
        </p:spPr>
        <p:txBody>
          <a:bodyPr wrap="square" rtlCol="0">
            <a:spAutoFit/>
          </a:bodyPr>
          <a:lstStyle/>
          <a:p>
            <a:r>
              <a:rPr kumimoji="1" lang="en-US" altLang="zh-CN" smtClean="0">
                <a:solidFill>
                  <a:schemeClr val="bg1">
                    <a:lumMod val="85000"/>
                  </a:schemeClr>
                </a:solidFill>
              </a:rPr>
              <a:t>1.3.3</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5373" y="2023654"/>
            <a:ext cx="10399712" cy="1384995"/>
          </a:xfrm>
          <a:prstGeom prst="rect">
            <a:avLst/>
          </a:prstGeom>
        </p:spPr>
        <p:txBody>
          <a:bodyPr lIns="0" tIns="0" rIns="0" bIns="0">
            <a:spAutoFit/>
          </a:bodyPr>
          <a:lstStyle/>
          <a:p>
            <a:pPr marL="12700">
              <a:lnSpc>
                <a:spcPct val="150000"/>
              </a:lnSpc>
              <a:spcBef>
                <a:spcPts val="40"/>
              </a:spcBef>
            </a:pPr>
            <a:r>
              <a:rPr sz="2000" spc="-5" noProof="1" smtClean="0">
                <a:latin typeface="微软雅黑" panose="020B0503020204020204" pitchFamily="34" charset="-122"/>
                <a:ea typeface="微软雅黑" panose="020B0503020204020204" pitchFamily="34" charset="-122"/>
                <a:cs typeface="微软雅黑" panose="020B0503020204020204" pitchFamily="34" charset="-122"/>
              </a:rPr>
              <a:t>4</a:t>
            </a:r>
            <a:r>
              <a:rPr sz="2000" spc="-5" noProof="1">
                <a:latin typeface="微软雅黑" panose="020B0503020204020204" pitchFamily="34" charset="-122"/>
                <a:ea typeface="微软雅黑" panose="020B0503020204020204" pitchFamily="34" charset="-122"/>
                <a:cs typeface="微软雅黑" panose="020B0503020204020204" pitchFamily="34" charset="-122"/>
              </a:rPr>
              <a:t>、创作方式上——词心词境</a:t>
            </a:r>
          </a:p>
          <a:p>
            <a:pPr fontAlgn="auto">
              <a:lnSpc>
                <a:spcPct val="150000"/>
              </a:lnSpc>
              <a:spcBef>
                <a:spcPts val="10"/>
              </a:spcBef>
            </a:pP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词心词境：况周颐《蕙心词话》</a:t>
            </a:r>
            <a:r>
              <a:rPr sz="2000" spc="-15" noProof="1">
                <a:latin typeface="微软雅黑" panose="020B0503020204020204" pitchFamily="34" charset="-122"/>
                <a:ea typeface="微软雅黑" panose="020B0503020204020204" pitchFamily="34" charset="-122"/>
                <a:cs typeface="微软雅黑" panose="020B0503020204020204" pitchFamily="34" charset="-122"/>
              </a:rPr>
              <a:t>提</a:t>
            </a:r>
            <a:r>
              <a:rPr sz="2000" noProof="1">
                <a:latin typeface="微软雅黑" panose="020B0503020204020204" pitchFamily="34" charset="-122"/>
                <a:ea typeface="微软雅黑" panose="020B0503020204020204" pitchFamily="34" charset="-122"/>
                <a:cs typeface="微软雅黑" panose="020B0503020204020204" pitchFamily="34" charset="-122"/>
              </a:rPr>
              <a:t>出：</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无词</a:t>
            </a:r>
            <a:r>
              <a:rPr sz="2000" spc="-15" noProof="1">
                <a:latin typeface="微软雅黑" panose="020B0503020204020204" pitchFamily="34" charset="-122"/>
                <a:ea typeface="微软雅黑" panose="020B0503020204020204" pitchFamily="34" charset="-122"/>
                <a:cs typeface="微软雅黑" panose="020B0503020204020204" pitchFamily="34" charset="-122"/>
              </a:rPr>
              <a:t>境</a:t>
            </a:r>
            <a:r>
              <a:rPr sz="2000" noProof="1">
                <a:latin typeface="微软雅黑" panose="020B0503020204020204" pitchFamily="34" charset="-122"/>
                <a:ea typeface="微软雅黑" panose="020B0503020204020204" pitchFamily="34" charset="-122"/>
                <a:cs typeface="微软雅黑" panose="020B0503020204020204" pitchFamily="34" charset="-122"/>
              </a:rPr>
              <a:t>，即</a:t>
            </a:r>
            <a:r>
              <a:rPr sz="2000" spc="-15" noProof="1">
                <a:latin typeface="微软雅黑" panose="020B0503020204020204" pitchFamily="34" charset="-122"/>
                <a:ea typeface="微软雅黑" panose="020B0503020204020204" pitchFamily="34" charset="-122"/>
                <a:cs typeface="微软雅黑" panose="020B0503020204020204" pitchFamily="34" charset="-122"/>
              </a:rPr>
              <a:t>无</a:t>
            </a:r>
            <a:r>
              <a:rPr sz="2000" noProof="1">
                <a:latin typeface="微软雅黑" panose="020B0503020204020204" pitchFamily="34" charset="-122"/>
                <a:ea typeface="微软雅黑" panose="020B0503020204020204" pitchFamily="34" charset="-122"/>
                <a:cs typeface="微软雅黑" panose="020B0503020204020204" pitchFamily="34" charset="-122"/>
              </a:rPr>
              <a:t>词心</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，词</a:t>
            </a:r>
            <a:r>
              <a:rPr sz="2000" spc="-15" noProof="1">
                <a:latin typeface="微软雅黑" panose="020B0503020204020204" pitchFamily="34" charset="-122"/>
                <a:ea typeface="微软雅黑" panose="020B0503020204020204" pitchFamily="34" charset="-122"/>
                <a:cs typeface="微软雅黑" panose="020B0503020204020204" pitchFamily="34" charset="-122"/>
              </a:rPr>
              <a:t>的</a:t>
            </a:r>
            <a:r>
              <a:rPr sz="2000" noProof="1">
                <a:latin typeface="微软雅黑" panose="020B0503020204020204" pitchFamily="34" charset="-122"/>
                <a:ea typeface="微软雅黑" panose="020B0503020204020204" pitchFamily="34" charset="-122"/>
                <a:cs typeface="微软雅黑" panose="020B0503020204020204" pitchFamily="34" charset="-122"/>
              </a:rPr>
              <a:t>创作</a:t>
            </a:r>
            <a:r>
              <a:rPr sz="2000" spc="-15" noProof="1">
                <a:latin typeface="微软雅黑" panose="020B0503020204020204" pitchFamily="34" charset="-122"/>
                <a:ea typeface="微软雅黑" panose="020B0503020204020204" pitchFamily="34" charset="-122"/>
                <a:cs typeface="微软雅黑" panose="020B0503020204020204" pitchFamily="34" charset="-122"/>
              </a:rPr>
              <a:t>就</a:t>
            </a:r>
            <a:r>
              <a:rPr sz="2000" noProof="1">
                <a:latin typeface="微软雅黑" panose="020B0503020204020204" pitchFamily="34" charset="-122"/>
                <a:ea typeface="微软雅黑" panose="020B0503020204020204" pitchFamily="34" charset="-122"/>
                <a:cs typeface="微软雅黑" panose="020B0503020204020204" pitchFamily="34" charset="-122"/>
              </a:rPr>
              <a:t>是词</a:t>
            </a:r>
            <a:r>
              <a:rPr sz="2000" spc="-15" noProof="1">
                <a:latin typeface="微软雅黑" panose="020B0503020204020204" pitchFamily="34" charset="-122"/>
                <a:ea typeface="微软雅黑" panose="020B0503020204020204" pitchFamily="34" charset="-122"/>
                <a:cs typeface="微软雅黑" panose="020B0503020204020204" pitchFamily="34" charset="-122"/>
              </a:rPr>
              <a:t>心</a:t>
            </a:r>
            <a:r>
              <a:rPr sz="2000" noProof="1">
                <a:latin typeface="微软雅黑" panose="020B0503020204020204" pitchFamily="34" charset="-122"/>
                <a:ea typeface="微软雅黑" panose="020B0503020204020204" pitchFamily="34" charset="-122"/>
                <a:cs typeface="微软雅黑" panose="020B0503020204020204" pitchFamily="34" charset="-122"/>
              </a:rPr>
              <a:t>与词境的有机结合。</a:t>
            </a:r>
          </a:p>
        </p:txBody>
      </p:sp>
      <p:sp>
        <p:nvSpPr>
          <p:cNvPr id="3" name="object 4"/>
          <p:cNvSpPr txBox="1"/>
          <p:nvPr/>
        </p:nvSpPr>
        <p:spPr>
          <a:xfrm>
            <a:off x="1041234" y="401400"/>
            <a:ext cx="5591175" cy="430887"/>
          </a:xfrm>
          <a:prstGeom prst="rect">
            <a:avLst/>
          </a:prstGeom>
        </p:spPr>
        <p:txBody>
          <a:bodyPr lIns="0" tIns="0" rIns="0" bIns="0">
            <a:spAutoFit/>
          </a:bodyPr>
          <a:lstStyle/>
          <a:p>
            <a:pPr fontAlgn="auto"/>
            <a:r>
              <a:rPr sz="2800" noProof="1">
                <a:latin typeface="黑体" panose="02010609060101010101" pitchFamily="49" charset="-122"/>
                <a:ea typeface="黑体" panose="02010609060101010101" pitchFamily="49" charset="-122"/>
              </a:rPr>
              <a:t>第</a:t>
            </a:r>
            <a:r>
              <a:rPr lang="zh-CN" sz="2800" noProof="1">
                <a:latin typeface="黑体" panose="02010609060101010101" pitchFamily="49" charset="-122"/>
                <a:ea typeface="黑体" panose="02010609060101010101" pitchFamily="49" charset="-122"/>
              </a:rPr>
              <a:t>三</a:t>
            </a:r>
            <a:r>
              <a:rPr sz="2800" noProof="1">
                <a:latin typeface="黑体" panose="02010609060101010101" pitchFamily="49" charset="-122"/>
                <a:ea typeface="黑体" panose="02010609060101010101" pitchFamily="49" charset="-122"/>
              </a:rPr>
              <a:t>章 词的</a:t>
            </a:r>
            <a:r>
              <a:rPr lang="zh-CN" sz="2800" noProof="1">
                <a:latin typeface="黑体" panose="02010609060101010101" pitchFamily="49" charset="-122"/>
                <a:ea typeface="黑体" panose="02010609060101010101" pitchFamily="49" charset="-122"/>
              </a:rPr>
              <a:t>体性</a:t>
            </a:r>
          </a:p>
        </p:txBody>
      </p:sp>
      <p:pic>
        <p:nvPicPr>
          <p:cNvPr id="5122" name="Picture 2" descr="http://blogcache2.artron.net/201307/19/867917_137421851700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71546" y="4338692"/>
            <a:ext cx="2451958" cy="183834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9361943" y="396536"/>
            <a:ext cx="1123373" cy="369332"/>
          </a:xfrm>
          <a:prstGeom prst="rect">
            <a:avLst/>
          </a:prstGeom>
          <a:solidFill>
            <a:schemeClr val="accent2"/>
          </a:solidFill>
        </p:spPr>
        <p:txBody>
          <a:bodyPr wrap="square" rtlCol="0">
            <a:spAutoFit/>
          </a:bodyPr>
          <a:lstStyle/>
          <a:p>
            <a:r>
              <a:rPr kumimoji="1" lang="zh-CN" altLang="en-US" dirty="0" smtClean="0"/>
              <a:t>词的体性</a:t>
            </a:r>
            <a:endParaRPr kumimoji="1" lang="zh-CN" altLang="en-US" dirty="0"/>
          </a:p>
        </p:txBody>
      </p:sp>
      <p:sp>
        <p:nvSpPr>
          <p:cNvPr id="7" name="文本框 6"/>
          <p:cNvSpPr txBox="1"/>
          <p:nvPr/>
        </p:nvSpPr>
        <p:spPr>
          <a:xfrm>
            <a:off x="10945085" y="110558"/>
            <a:ext cx="1080662" cy="338554"/>
          </a:xfrm>
          <a:prstGeom prst="rect">
            <a:avLst/>
          </a:prstGeom>
          <a:solidFill>
            <a:schemeClr val="accent2"/>
          </a:solidFill>
        </p:spPr>
        <p:txBody>
          <a:bodyPr wrap="square" rtlCol="0">
            <a:spAutoFit/>
          </a:bodyPr>
          <a:lstStyle>
            <a:defPPr>
              <a:defRPr lang="zh-CN"/>
            </a:defPPr>
            <a:lvl1pPr>
              <a:defRPr kumimoji="1" sz="1600"/>
            </a:lvl1pPr>
          </a:lstStyle>
          <a:p>
            <a:r>
              <a:rPr lang="zh-CN" altLang="en-US" dirty="0"/>
              <a:t>胡夷里巷</a:t>
            </a:r>
          </a:p>
        </p:txBody>
      </p:sp>
      <p:sp>
        <p:nvSpPr>
          <p:cNvPr id="8" name="文本框 7"/>
          <p:cNvSpPr txBox="1"/>
          <p:nvPr/>
        </p:nvSpPr>
        <p:spPr>
          <a:xfrm>
            <a:off x="10945085" y="581668"/>
            <a:ext cx="1080662" cy="338554"/>
          </a:xfrm>
          <a:prstGeom prst="rect">
            <a:avLst/>
          </a:prstGeom>
          <a:solidFill>
            <a:schemeClr val="accent2"/>
          </a:solidFill>
        </p:spPr>
        <p:txBody>
          <a:bodyPr wrap="square" rtlCol="0">
            <a:spAutoFit/>
          </a:bodyPr>
          <a:lstStyle/>
          <a:p>
            <a:r>
              <a:rPr kumimoji="1" lang="zh-CN" altLang="en-US" sz="1600" dirty="0" smtClean="0"/>
              <a:t>词为艳科</a:t>
            </a:r>
            <a:endParaRPr kumimoji="1" lang="zh-CN" altLang="en-US" sz="1600" dirty="0"/>
          </a:p>
        </p:txBody>
      </p:sp>
      <p:cxnSp>
        <p:nvCxnSpPr>
          <p:cNvPr id="9" name="直线连接符 8"/>
          <p:cNvCxnSpPr/>
          <p:nvPr/>
        </p:nvCxnSpPr>
        <p:spPr>
          <a:xfrm flipV="1">
            <a:off x="10485316" y="278268"/>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线连接符 9"/>
          <p:cNvCxnSpPr/>
          <p:nvPr/>
        </p:nvCxnSpPr>
        <p:spPr>
          <a:xfrm>
            <a:off x="10485316" y="581202"/>
            <a:ext cx="459769" cy="169743"/>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945085" y="1086610"/>
            <a:ext cx="1080662" cy="338554"/>
          </a:xfrm>
          <a:prstGeom prst="rect">
            <a:avLst/>
          </a:prstGeom>
          <a:solidFill>
            <a:schemeClr val="accent2"/>
          </a:solidFill>
        </p:spPr>
        <p:txBody>
          <a:bodyPr wrap="square" rtlCol="0">
            <a:spAutoFit/>
          </a:bodyPr>
          <a:lstStyle>
            <a:defPPr>
              <a:defRPr lang="zh-CN"/>
            </a:defPPr>
            <a:lvl1pPr>
              <a:defRPr kumimoji="1" sz="1600"/>
            </a:lvl1pPr>
          </a:lstStyle>
          <a:p>
            <a:r>
              <a:rPr lang="zh-CN" altLang="en-US" noProof="1"/>
              <a:t>要眇宜修</a:t>
            </a:r>
          </a:p>
        </p:txBody>
      </p:sp>
      <p:sp>
        <p:nvSpPr>
          <p:cNvPr id="12" name="文本框 11"/>
          <p:cNvSpPr txBox="1"/>
          <p:nvPr/>
        </p:nvSpPr>
        <p:spPr>
          <a:xfrm>
            <a:off x="10945085" y="1554989"/>
            <a:ext cx="1080662"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词心词境</a:t>
            </a:r>
          </a:p>
        </p:txBody>
      </p:sp>
      <p:cxnSp>
        <p:nvCxnSpPr>
          <p:cNvPr id="13" name="直线连接符 12"/>
          <p:cNvCxnSpPr/>
          <p:nvPr/>
        </p:nvCxnSpPr>
        <p:spPr>
          <a:xfrm>
            <a:off x="10485316" y="581202"/>
            <a:ext cx="459769" cy="674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0485316" y="581202"/>
            <a:ext cx="459769" cy="1143064"/>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8288" y="15981"/>
            <a:ext cx="752430" cy="369332"/>
          </a:xfrm>
          <a:prstGeom prst="rect">
            <a:avLst/>
          </a:prstGeom>
          <a:noFill/>
        </p:spPr>
        <p:txBody>
          <a:bodyPr wrap="square" rtlCol="0">
            <a:spAutoFit/>
          </a:bodyPr>
          <a:lstStyle/>
          <a:p>
            <a:r>
              <a:rPr kumimoji="1" lang="en-US" altLang="zh-CN" dirty="0" smtClean="0">
                <a:solidFill>
                  <a:schemeClr val="bg1">
                    <a:lumMod val="85000"/>
                  </a:schemeClr>
                </a:solidFill>
              </a:rPr>
              <a:t>1.3.4</a:t>
            </a:r>
            <a:endParaRPr kumimoji="1" lang="zh-CN" altLang="en-US" dirty="0">
              <a:solidFill>
                <a:schemeClr val="bg1">
                  <a:lumMod val="85000"/>
                </a:schemeClr>
              </a:solidFill>
            </a:endParaRPr>
          </a:p>
        </p:txBody>
      </p:sp>
    </p:spTree>
    <p:extLst>
      <p:ext uri="{BB962C8B-B14F-4D97-AF65-F5344CB8AC3E}">
        <p14:creationId xmlns:p14="http://schemas.microsoft.com/office/powerpoint/2010/main" val="17367353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2308225" y="3121978"/>
            <a:ext cx="33877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nSpc>
                <a:spcPct val="100000"/>
              </a:lnSpc>
              <a:spcBef>
                <a:spcPct val="0"/>
              </a:spcBef>
              <a:buNone/>
            </a:pPr>
            <a:r>
              <a:rPr lang="zh-CN" altLang="en-US" sz="3200">
                <a:solidFill>
                  <a:srgbClr val="C00000"/>
                </a:solidFill>
                <a:latin typeface="微软雅黑" panose="020B0503020204020204" pitchFamily="34" charset="-122"/>
                <a:ea typeface="微软雅黑" panose="020B0503020204020204" pitchFamily="34" charset="-122"/>
              </a:rPr>
              <a:t>第四章  词的体制 </a:t>
            </a:r>
          </a:p>
        </p:txBody>
      </p:sp>
      <p:sp>
        <p:nvSpPr>
          <p:cNvPr id="6147" name="文本框 8"/>
          <p:cNvSpPr txBox="1"/>
          <p:nvPr/>
        </p:nvSpPr>
        <p:spPr>
          <a:xfrm>
            <a:off x="1782763" y="2028825"/>
            <a:ext cx="4424680" cy="80899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nSpc>
                <a:spcPct val="100000"/>
              </a:lnSpc>
              <a:spcBef>
                <a:spcPct val="0"/>
              </a:spcBef>
              <a:buNone/>
            </a:pPr>
            <a:r>
              <a:rPr lang="zh-CN" altLang="en-US" sz="4400">
                <a:latin typeface="微软雅黑" panose="020B0503020204020204" pitchFamily="34" charset="-122"/>
                <a:ea typeface="微软雅黑" panose="020B0503020204020204" pitchFamily="34" charset="-122"/>
              </a:rPr>
              <a:t>第一编  诗词略论</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601913"/>
            <a:ext cx="4272280" cy="29413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一、五分法、三分法</a:t>
            </a:r>
            <a:endParaRPr lang="zh-CN" altLang="en-US" sz="2000" noProof="1" smtClean="0">
              <a:solidFill>
                <a:schemeClr val="tx1"/>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latin typeface="微软雅黑" panose="020B0503020204020204" pitchFamily="34" charset="-122"/>
                <a:ea typeface="微软雅黑" panose="020B0503020204020204" pitchFamily="34" charset="-122"/>
                <a:sym typeface="+mn-ea"/>
              </a:rPr>
              <a:t>二、四分法</a:t>
            </a:r>
            <a:endParaRPr lang="zh-CN" altLang="en-US" sz="2000" noProof="1" smtClean="0">
              <a:solidFill>
                <a:schemeClr val="tx1"/>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三、词调</a:t>
            </a:r>
            <a:endParaRPr lang="zh-CN" altLang="en-US" sz="2000" noProof="1" smtClean="0">
              <a:solidFill>
                <a:schemeClr val="tx1"/>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四、词的结构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82763" y="2028825"/>
            <a:ext cx="3507740"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第四章    词的体制</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5468" y="325244"/>
            <a:ext cx="1620957" cy="523220"/>
          </a:xfrm>
          <a:prstGeom prst="rect">
            <a:avLst/>
          </a:prstGeom>
          <a:noFill/>
        </p:spPr>
        <p:txBody>
          <a:bodyPr wrap="none" rtlCol="0">
            <a:spAutoFit/>
          </a:bodyPr>
          <a:lstStyle/>
          <a:p>
            <a:r>
              <a:rPr lang="zh-CN" altLang="en-US" sz="2800" dirty="0" smtClean="0">
                <a:latin typeface="黑体" panose="02010609060101010101" pitchFamily="49" charset="-122"/>
                <a:ea typeface="黑体" panose="02010609060101010101" pitchFamily="49" charset="-122"/>
              </a:rPr>
              <a:t>考情分析</a:t>
            </a:r>
            <a:endParaRPr lang="zh-CN" altLang="en-US" sz="2800" dirty="0">
              <a:latin typeface="黑体" panose="02010609060101010101" pitchFamily="49" charset="-122"/>
              <a:ea typeface="黑体" panose="02010609060101010101" pitchFamily="49" charset="-122"/>
            </a:endParaRPr>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540" y="1623159"/>
            <a:ext cx="4552950" cy="303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8662" y="1623159"/>
            <a:ext cx="5110743" cy="301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58185" y="6345366"/>
            <a:ext cx="7109639"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广东地区课程，</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唐宋词研究</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精讲上。灵活掌握，举一反三</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
          <p:cNvSpPr txBox="1"/>
          <p:nvPr/>
        </p:nvSpPr>
        <p:spPr>
          <a:xfrm>
            <a:off x="1079310" y="412513"/>
            <a:ext cx="5591175" cy="430887"/>
          </a:xfrm>
          <a:prstGeom prst="rect">
            <a:avLst/>
          </a:prstGeom>
        </p:spPr>
        <p:txBody>
          <a:bodyPr lIns="0" tIns="0" rIns="0" bIns="0">
            <a:spAutoFit/>
          </a:bodyPr>
          <a:lstStyle/>
          <a:p>
            <a:pPr fontAlgn="auto"/>
            <a:r>
              <a:rPr sz="2800" noProof="1">
                <a:latin typeface="黑体" panose="02010609060101010101" pitchFamily="49" charset="-122"/>
                <a:ea typeface="黑体" panose="02010609060101010101" pitchFamily="49" charset="-122"/>
              </a:rPr>
              <a:t>第</a:t>
            </a:r>
            <a:r>
              <a:rPr lang="zh-CN" sz="2800" noProof="1">
                <a:latin typeface="黑体" panose="02010609060101010101" pitchFamily="49" charset="-122"/>
                <a:ea typeface="黑体" panose="02010609060101010101" pitchFamily="49" charset="-122"/>
              </a:rPr>
              <a:t>四</a:t>
            </a:r>
            <a:r>
              <a:rPr sz="2800" noProof="1">
                <a:latin typeface="黑体" panose="02010609060101010101" pitchFamily="49" charset="-122"/>
                <a:ea typeface="黑体" panose="02010609060101010101" pitchFamily="49" charset="-122"/>
              </a:rPr>
              <a:t>章 词的</a:t>
            </a:r>
            <a:r>
              <a:rPr lang="zh-CN" sz="2800" noProof="1">
                <a:latin typeface="黑体" panose="02010609060101010101" pitchFamily="49" charset="-122"/>
                <a:ea typeface="黑体" panose="02010609060101010101" pitchFamily="49" charset="-122"/>
              </a:rPr>
              <a:t>体制</a:t>
            </a:r>
          </a:p>
        </p:txBody>
      </p:sp>
      <p:sp>
        <p:nvSpPr>
          <p:cNvPr id="3" name="object 2"/>
          <p:cNvSpPr txBox="1"/>
          <p:nvPr/>
        </p:nvSpPr>
        <p:spPr>
          <a:xfrm>
            <a:off x="683525" y="1395104"/>
            <a:ext cx="9832975" cy="2286000"/>
          </a:xfrm>
          <a:prstGeom prst="rect">
            <a:avLst/>
          </a:prstGeom>
        </p:spPr>
        <p:txBody>
          <a:bodyPr lIns="0" tIns="0" rIns="0" bIns="0">
            <a:spAutoFit/>
          </a:bodyPr>
          <a:lstStyle/>
          <a:p>
            <a:pPr marL="12700" fontAlgn="auto">
              <a:lnSpc>
                <a:spcPct val="150000"/>
              </a:lnSpc>
            </a:pPr>
            <a:r>
              <a:rPr sz="2000" b="1" noProof="1">
                <a:latin typeface="微软雅黑" panose="020B0503020204020204" pitchFamily="34" charset="-122"/>
                <a:ea typeface="微软雅黑" panose="020B0503020204020204" pitchFamily="34" charset="-122"/>
                <a:cs typeface="微软雅黑" panose="020B0503020204020204" pitchFamily="34" charset="-122"/>
              </a:rPr>
              <a:t>一、词的体制</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sz="2000" noProof="1">
                <a:latin typeface="微软雅黑" panose="020B0503020204020204" pitchFamily="34" charset="-122"/>
                <a:ea typeface="微软雅黑" panose="020B0503020204020204" pitchFamily="34" charset="-122"/>
                <a:cs typeface="微软雅黑" panose="020B0503020204020204" pitchFamily="34" charset="-122"/>
              </a:rPr>
              <a:t>1、五分法：</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寻常散词、联章者、大遍、成套者、杂剧词（出自任中敏《词曲通义》）</a:t>
            </a:r>
            <a:r>
              <a:rPr sz="2000" noProof="1">
                <a:latin typeface="微软雅黑" panose="020B0503020204020204" pitchFamily="34" charset="-122"/>
                <a:ea typeface="微软雅黑" panose="020B0503020204020204" pitchFamily="34" charset="-122"/>
                <a:cs typeface="微软雅黑" panose="020B0503020204020204" pitchFamily="34" charset="-122"/>
              </a:rPr>
              <a:t>。</a:t>
            </a:r>
          </a:p>
          <a:p>
            <a:pPr fontAlgn="auto">
              <a:lnSpc>
                <a:spcPct val="150000"/>
              </a:lnSpc>
            </a:pPr>
            <a:r>
              <a:rPr sz="2000" noProof="1">
                <a:latin typeface="微软雅黑" panose="020B0503020204020204" pitchFamily="34" charset="-122"/>
                <a:ea typeface="微软雅黑" panose="020B0503020204020204" pitchFamily="34" charset="-122"/>
                <a:cs typeface="微软雅黑" panose="020B0503020204020204" pitchFamily="34" charset="-122"/>
              </a:rPr>
              <a:t>2、三分法：</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小令、中调、长调</a:t>
            </a:r>
          </a:p>
          <a:p>
            <a:pPr fontAlgn="auto">
              <a:lnSpc>
                <a:spcPct val="150000"/>
              </a:lnSpc>
            </a:pP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明代中叶顾从敬《类编草堂</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诗</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余</a:t>
            </a:r>
            <a:r>
              <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000" spc="-15" noProof="1">
                <a:latin typeface="微软雅黑" panose="020B0503020204020204" pitchFamily="34" charset="-122"/>
                <a:ea typeface="微软雅黑" panose="020B0503020204020204" pitchFamily="34" charset="-122"/>
                <a:cs typeface="微软雅黑" panose="020B0503020204020204" pitchFamily="34" charset="-122"/>
              </a:rPr>
              <a:t>始</a:t>
            </a:r>
            <a:r>
              <a:rPr sz="2000" noProof="1">
                <a:latin typeface="微软雅黑" panose="020B0503020204020204" pitchFamily="34" charset="-122"/>
                <a:ea typeface="微软雅黑" panose="020B0503020204020204" pitchFamily="34" charset="-122"/>
                <a:cs typeface="微软雅黑" panose="020B0503020204020204" pitchFamily="34" charset="-122"/>
              </a:rPr>
              <a:t>提，</a:t>
            </a:r>
            <a:r>
              <a:rPr sz="2000" spc="-15"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清</a:t>
            </a:r>
            <a:r>
              <a:rPr lang="zh-CN" altLang="en-US" sz="2000" spc="-15"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代</a:t>
            </a: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毛</a:t>
            </a:r>
            <a:r>
              <a:rPr lang="zh-CN" altLang="en-US"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先</a:t>
            </a: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舒</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填词</a:t>
            </a:r>
            <a:r>
              <a:rPr sz="2000" spc="-1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名</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解》</a:t>
            </a:r>
            <a:r>
              <a:rPr sz="2000" spc="-15" noProof="1">
                <a:latin typeface="微软雅黑" panose="020B0503020204020204" pitchFamily="34" charset="-122"/>
                <a:ea typeface="微软雅黑" panose="020B0503020204020204" pitchFamily="34" charset="-122"/>
                <a:cs typeface="微软雅黑" panose="020B0503020204020204" pitchFamily="34" charset="-122"/>
              </a:rPr>
              <a:t>具</a:t>
            </a:r>
            <a:r>
              <a:rPr sz="2000" noProof="1">
                <a:latin typeface="微软雅黑" panose="020B0503020204020204" pitchFamily="34" charset="-122"/>
                <a:ea typeface="微软雅黑" panose="020B0503020204020204" pitchFamily="34" charset="-122"/>
                <a:cs typeface="微软雅黑" panose="020B0503020204020204" pitchFamily="34" charset="-122"/>
              </a:rPr>
              <a:t>体说</a:t>
            </a:r>
            <a:r>
              <a:rPr sz="2000" spc="-15" noProof="1">
                <a:latin typeface="微软雅黑" panose="020B0503020204020204" pitchFamily="34" charset="-122"/>
                <a:ea typeface="微软雅黑" panose="020B0503020204020204" pitchFamily="34" charset="-122"/>
                <a:cs typeface="微软雅黑" panose="020B0503020204020204" pitchFamily="34" charset="-122"/>
              </a:rPr>
              <a:t>明</a:t>
            </a:r>
            <a:r>
              <a:rPr sz="2000" noProof="1">
                <a:latin typeface="微软雅黑" panose="020B0503020204020204" pitchFamily="34" charset="-122"/>
                <a:ea typeface="微软雅黑" panose="020B0503020204020204" pitchFamily="34" charset="-122"/>
                <a:cs typeface="微软雅黑" panose="020B0503020204020204" pitchFamily="34" charset="-122"/>
              </a:rPr>
              <a:t>：  根据每首词的字数划分：小令≤58	59≤中调≤90	长调≥91</a:t>
            </a:r>
          </a:p>
        </p:txBody>
      </p:sp>
      <p:pic>
        <p:nvPicPr>
          <p:cNvPr id="9218" name="Picture 2" descr="http://img14.360buyimg.com/n1/g14/M01/1E/0C/rBEhVVNTEgYIAAAAAACsYV7pGf0AAMQuQITNbMAAKx597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5886" y="3284843"/>
            <a:ext cx="2966113" cy="2966113"/>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词的体制</a:t>
            </a:r>
            <a:endParaRPr kumimoji="1" lang="zh-CN" altLang="en-US" dirty="0"/>
          </a:p>
        </p:txBody>
      </p:sp>
      <p:sp>
        <p:nvSpPr>
          <p:cNvPr id="7" name="文本框 6"/>
          <p:cNvSpPr txBox="1"/>
          <p:nvPr/>
        </p:nvSpPr>
        <p:spPr>
          <a:xfrm>
            <a:off x="10445212" y="73959"/>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smtClean="0"/>
              <a:t>五分法、三分法</a:t>
            </a:r>
            <a:endParaRPr lang="zh-CN" altLang="en-US" dirty="0"/>
          </a:p>
        </p:txBody>
      </p:sp>
      <p:sp>
        <p:nvSpPr>
          <p:cNvPr id="8" name="文本框 7"/>
          <p:cNvSpPr txBox="1"/>
          <p:nvPr/>
        </p:nvSpPr>
        <p:spPr>
          <a:xfrm>
            <a:off x="10445213" y="581360"/>
            <a:ext cx="1080662" cy="338554"/>
          </a:xfrm>
          <a:prstGeom prst="rect">
            <a:avLst/>
          </a:prstGeom>
          <a:solidFill>
            <a:schemeClr val="accent2"/>
          </a:solidFill>
        </p:spPr>
        <p:txBody>
          <a:bodyPr wrap="square" rtlCol="0">
            <a:spAutoFit/>
          </a:bodyPr>
          <a:lstStyle/>
          <a:p>
            <a:r>
              <a:rPr kumimoji="1" lang="zh-CN" altLang="en-US" sz="1600" dirty="0" smtClean="0"/>
              <a:t>四分法</a:t>
            </a:r>
            <a:endParaRPr kumimoji="1" lang="zh-CN" altLang="en-US" sz="1600" dirty="0"/>
          </a:p>
        </p:txBody>
      </p:sp>
      <p:cxnSp>
        <p:nvCxnSpPr>
          <p:cNvPr id="9" name="直线连接符 8"/>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线连接符 9"/>
          <p:cNvCxnSpPr/>
          <p:nvPr/>
        </p:nvCxnSpPr>
        <p:spPr>
          <a:xfrm>
            <a:off x="9985444" y="544603"/>
            <a:ext cx="459769" cy="169743"/>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445213" y="1050011"/>
            <a:ext cx="1080662" cy="338554"/>
          </a:xfrm>
          <a:prstGeom prst="rect">
            <a:avLst/>
          </a:prstGeom>
          <a:solidFill>
            <a:schemeClr val="accent2"/>
          </a:solidFill>
        </p:spPr>
        <p:txBody>
          <a:bodyPr wrap="square" rtlCol="0">
            <a:spAutoFit/>
          </a:bodyPr>
          <a:lstStyle>
            <a:defPPr>
              <a:defRPr lang="zh-CN"/>
            </a:defPPr>
            <a:lvl1pPr>
              <a:defRPr kumimoji="1" sz="1600"/>
            </a:lvl1pPr>
          </a:lstStyle>
          <a:p>
            <a:r>
              <a:rPr lang="zh-CN" altLang="en-US" noProof="1" smtClean="0"/>
              <a:t>词调</a:t>
            </a:r>
            <a:endParaRPr lang="zh-CN" altLang="en-US" noProof="1"/>
          </a:p>
        </p:txBody>
      </p:sp>
      <p:sp>
        <p:nvSpPr>
          <p:cNvPr id="12" name="文本框 11"/>
          <p:cNvSpPr txBox="1"/>
          <p:nvPr/>
        </p:nvSpPr>
        <p:spPr>
          <a:xfrm>
            <a:off x="10445213" y="1518390"/>
            <a:ext cx="1080662" cy="338554"/>
          </a:xfrm>
          <a:prstGeom prst="rect">
            <a:avLst/>
          </a:prstGeom>
          <a:solidFill>
            <a:schemeClr val="accent2"/>
          </a:solidFill>
        </p:spPr>
        <p:txBody>
          <a:bodyPr wrap="square" rtlCol="0">
            <a:spAutoFit/>
          </a:bodyPr>
          <a:lstStyle/>
          <a:p>
            <a:r>
              <a:rPr kumimoji="1" lang="zh-CN" altLang="en-US" sz="1600" dirty="0" smtClean="0"/>
              <a:t>词的结构</a:t>
            </a:r>
            <a:endParaRPr kumimoji="1" lang="zh-CN" altLang="en-US" sz="1600" dirty="0"/>
          </a:p>
        </p:txBody>
      </p:sp>
      <p:cxnSp>
        <p:nvCxnSpPr>
          <p:cNvPr id="13" name="直线连接符 12"/>
          <p:cNvCxnSpPr/>
          <p:nvPr/>
        </p:nvCxnSpPr>
        <p:spPr>
          <a:xfrm>
            <a:off x="9985444" y="544603"/>
            <a:ext cx="459769" cy="674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9985444" y="544603"/>
            <a:ext cx="459769" cy="1143064"/>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8288" y="15981"/>
            <a:ext cx="752430" cy="369332"/>
          </a:xfrm>
          <a:prstGeom prst="rect">
            <a:avLst/>
          </a:prstGeom>
          <a:noFill/>
        </p:spPr>
        <p:txBody>
          <a:bodyPr wrap="square" rtlCol="0">
            <a:spAutoFit/>
          </a:bodyPr>
          <a:lstStyle/>
          <a:p>
            <a:r>
              <a:rPr kumimoji="1" lang="en-US" altLang="zh-CN" smtClean="0">
                <a:solidFill>
                  <a:schemeClr val="bg1">
                    <a:lumMod val="85000"/>
                  </a:schemeClr>
                </a:solidFill>
              </a:rPr>
              <a:t>1.4.1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601913"/>
            <a:ext cx="4272280" cy="29413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一、五分法、三分法</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二、四分法</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三、词调</a:t>
            </a:r>
            <a:endParaRPr lang="zh-CN" altLang="en-US" sz="2000" noProof="1" smtClean="0">
              <a:solidFill>
                <a:schemeClr val="tx1"/>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四、词的结构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82763" y="2028825"/>
            <a:ext cx="3507740"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第四章    词的体制</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6724" y="1287156"/>
            <a:ext cx="11564204" cy="3231654"/>
          </a:xfrm>
          <a:prstGeom prst="rect">
            <a:avLst/>
          </a:prstGeom>
        </p:spPr>
        <p:txBody>
          <a:bodyPr wrap="square" lIns="0" tIns="0" rIns="0" bIns="0">
            <a:spAutoFit/>
          </a:bodyPr>
          <a:lstStyle/>
          <a:p>
            <a:pPr marL="12700" fontAlgn="auto">
              <a:lnSpc>
                <a:spcPct val="150000"/>
              </a:lnSpc>
            </a:pPr>
            <a:r>
              <a:rPr sz="2000" b="1" noProof="1">
                <a:latin typeface="微软雅黑" panose="020B0503020204020204" pitchFamily="34" charset="-122"/>
                <a:ea typeface="微软雅黑" panose="020B0503020204020204" pitchFamily="34" charset="-122"/>
                <a:cs typeface="微软雅黑" panose="020B0503020204020204" pitchFamily="34" charset="-122"/>
              </a:rPr>
              <a:t>一、词的体制</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3、</a:t>
            </a:r>
            <a:r>
              <a:rPr lang="zh-CN"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四</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分法：</a:t>
            </a:r>
            <a:r>
              <a:rPr sz="2000" noProof="1">
                <a:latin typeface="微软雅黑" panose="020B0503020204020204" pitchFamily="34" charset="-122"/>
                <a:ea typeface="微软雅黑" panose="020B0503020204020204" pitchFamily="34" charset="-122"/>
                <a:cs typeface="微软雅黑" panose="020B0503020204020204" pitchFamily="34" charset="-122"/>
              </a:rPr>
              <a:t>根据每首词的</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节拍</a:t>
            </a:r>
            <a:r>
              <a:rPr sz="2000" noProof="1">
                <a:latin typeface="微软雅黑" panose="020B0503020204020204" pitchFamily="34" charset="-122"/>
                <a:ea typeface="微软雅黑" panose="020B0503020204020204" pitchFamily="34" charset="-122"/>
                <a:cs typeface="微软雅黑" panose="020B0503020204020204" pitchFamily="34" charset="-122"/>
              </a:rPr>
              <a:t>划分：</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令、引、近、慢</a:t>
            </a:r>
          </a:p>
          <a:p>
            <a:pPr fontAlgn="auto">
              <a:lnSpc>
                <a:spcPct val="150000"/>
              </a:lnSpc>
            </a:pPr>
            <a:r>
              <a:rPr sz="2000" noProof="1" smtClean="0">
                <a:latin typeface="微软雅黑" panose="020B0503020204020204" pitchFamily="34" charset="-122"/>
                <a:ea typeface="微软雅黑" panose="020B0503020204020204" pitchFamily="34" charset="-122"/>
                <a:cs typeface="微软雅黑" panose="020B0503020204020204" pitchFamily="34" charset="-122"/>
              </a:rPr>
              <a:t>最早将四者并称的是</a:t>
            </a: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王灼</a:t>
            </a:r>
            <a:r>
              <a:rPr lang="en-US"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zhuó </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sz="2000" noProof="1">
                <a:latin typeface="微软雅黑" panose="020B0503020204020204" pitchFamily="34" charset="-122"/>
                <a:ea typeface="微软雅黑" panose="020B0503020204020204" pitchFamily="34" charset="-122"/>
                <a:cs typeface="微软雅黑" panose="020B0503020204020204" pitchFamily="34" charset="-122"/>
              </a:rPr>
              <a:t>①</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令</a:t>
            </a:r>
            <a:r>
              <a:rPr sz="2000" noProof="1">
                <a:latin typeface="微软雅黑" panose="020B0503020204020204" pitchFamily="34" charset="-122"/>
                <a:ea typeface="微软雅黑" panose="020B0503020204020204" pitchFamily="34" charset="-122"/>
                <a:cs typeface="微软雅黑" panose="020B0503020204020204" pitchFamily="34" charset="-122"/>
              </a:rPr>
              <a:t>，多为出于唐人宴席间所行的酒令。字少调短、节奏较快。</a:t>
            </a:r>
          </a:p>
          <a:p>
            <a:pPr fontAlgn="auto">
              <a:lnSpc>
                <a:spcPct val="150000"/>
              </a:lnSpc>
            </a:pPr>
            <a:r>
              <a:rPr lang="zh-CN" altLang="en-US" sz="2000" noProof="1">
                <a:latin typeface="微软雅黑" panose="020B0503020204020204" pitchFamily="34" charset="-122"/>
                <a:ea typeface="微软雅黑" panose="020B0503020204020204" pitchFamily="34" charset="-122"/>
                <a:cs typeface="微软雅黑" panose="020B0503020204020204" pitchFamily="34" charset="-122"/>
              </a:rPr>
              <a:t>②</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引</a:t>
            </a:r>
            <a:r>
              <a:rPr sz="2000" spc="-6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000" noProof="1">
                <a:latin typeface="微软雅黑" panose="020B0503020204020204" pitchFamily="34" charset="-122"/>
                <a:ea typeface="微软雅黑" panose="020B0503020204020204" pitchFamily="34" charset="-122"/>
                <a:cs typeface="微软雅黑" panose="020B0503020204020204" pitchFamily="34" charset="-122"/>
              </a:rPr>
              <a:t>，引者，导引也。前奏曲、序曲。</a:t>
            </a:r>
          </a:p>
          <a:p>
            <a:pPr fontAlgn="auto">
              <a:lnSpc>
                <a:spcPct val="150000"/>
              </a:lnSpc>
            </a:pPr>
            <a:r>
              <a:rPr lang="zh-CN" altLang="en-US" sz="2000" noProof="1">
                <a:latin typeface="微软雅黑" panose="020B0503020204020204" pitchFamily="34" charset="-122"/>
                <a:ea typeface="微软雅黑" panose="020B0503020204020204" pitchFamily="34" charset="-122"/>
                <a:cs typeface="微软雅黑" panose="020B0503020204020204" pitchFamily="34" charset="-122"/>
              </a:rPr>
              <a:t>③</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近</a:t>
            </a:r>
            <a:r>
              <a:rPr sz="2000" spc="-85" noProof="1" smtClean="0">
                <a:latin typeface="微软雅黑" panose="020B0503020204020204" pitchFamily="34" charset="-122"/>
                <a:ea typeface="微软雅黑" panose="020B0503020204020204" pitchFamily="34" charset="-122"/>
                <a:cs typeface="微软雅黑" panose="020B0503020204020204" pitchFamily="34" charset="-122"/>
              </a:rPr>
              <a:t> </a:t>
            </a:r>
            <a:r>
              <a:rPr sz="2000" noProof="1">
                <a:latin typeface="微软雅黑" panose="020B0503020204020204" pitchFamily="34" charset="-122"/>
                <a:ea typeface="微软雅黑" panose="020B0503020204020204" pitchFamily="34" charset="-122"/>
                <a:cs typeface="微软雅黑" panose="020B0503020204020204" pitchFamily="34" charset="-122"/>
              </a:rPr>
              <a:t>，慢曲用慢拍，曲破用快、促拍，近拍是介于两者之间的乐段，是指慢曲之后、近于入破的曲调。</a:t>
            </a:r>
          </a:p>
          <a:p>
            <a:pPr fontAlgn="auto">
              <a:lnSpc>
                <a:spcPct val="150000"/>
              </a:lnSpc>
            </a:pPr>
            <a:r>
              <a:rPr lang="zh-CN" altLang="en-US" sz="2000" noProof="1">
                <a:latin typeface="微软雅黑" panose="020B0503020204020204" pitchFamily="34" charset="-122"/>
                <a:ea typeface="微软雅黑" panose="020B0503020204020204" pitchFamily="34" charset="-122"/>
                <a:cs typeface="微软雅黑" panose="020B0503020204020204" pitchFamily="34" charset="-122"/>
              </a:rPr>
              <a:t>④</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慢</a:t>
            </a:r>
            <a:r>
              <a:rPr sz="2000" spc="-80" noProof="1" smtClean="0">
                <a:latin typeface="微软雅黑" panose="020B0503020204020204" pitchFamily="34" charset="-122"/>
                <a:ea typeface="微软雅黑" panose="020B0503020204020204" pitchFamily="34" charset="-122"/>
                <a:cs typeface="微软雅黑" panose="020B0503020204020204" pitchFamily="34" charset="-122"/>
              </a:rPr>
              <a:t> </a:t>
            </a:r>
            <a:r>
              <a:rPr sz="2000" noProof="1">
                <a:latin typeface="微软雅黑" panose="020B0503020204020204" pitchFamily="34" charset="-122"/>
                <a:ea typeface="微软雅黑" panose="020B0503020204020204" pitchFamily="34" charset="-122"/>
                <a:cs typeface="微软雅黑" panose="020B0503020204020204" pitchFamily="34" charset="-122"/>
              </a:rPr>
              <a:t>，慢曲子的简称。</a:t>
            </a:r>
          </a:p>
        </p:txBody>
      </p:sp>
      <p:sp>
        <p:nvSpPr>
          <p:cNvPr id="3" name="object 4"/>
          <p:cNvSpPr txBox="1"/>
          <p:nvPr/>
        </p:nvSpPr>
        <p:spPr>
          <a:xfrm>
            <a:off x="1079309" y="412512"/>
            <a:ext cx="5591175" cy="430887"/>
          </a:xfrm>
          <a:prstGeom prst="rect">
            <a:avLst/>
          </a:prstGeom>
        </p:spPr>
        <p:txBody>
          <a:bodyPr lIns="0" tIns="0" rIns="0" bIns="0">
            <a:spAutoFit/>
          </a:bodyPr>
          <a:lstStyle/>
          <a:p>
            <a:pPr fontAlgn="auto"/>
            <a:r>
              <a:rPr sz="2800" noProof="1">
                <a:latin typeface="黑体" panose="02010609060101010101" pitchFamily="49" charset="-122"/>
                <a:ea typeface="黑体" panose="02010609060101010101" pitchFamily="49" charset="-122"/>
              </a:rPr>
              <a:t>第</a:t>
            </a:r>
            <a:r>
              <a:rPr lang="zh-CN" sz="2800" noProof="1">
                <a:latin typeface="黑体" panose="02010609060101010101" pitchFamily="49" charset="-122"/>
                <a:ea typeface="黑体" panose="02010609060101010101" pitchFamily="49" charset="-122"/>
              </a:rPr>
              <a:t>四</a:t>
            </a:r>
            <a:r>
              <a:rPr sz="2800" noProof="1">
                <a:latin typeface="黑体" panose="02010609060101010101" pitchFamily="49" charset="-122"/>
                <a:ea typeface="黑体" panose="02010609060101010101" pitchFamily="49" charset="-122"/>
              </a:rPr>
              <a:t>章 词的</a:t>
            </a:r>
            <a:r>
              <a:rPr lang="zh-CN" sz="2800" noProof="1">
                <a:latin typeface="黑体" panose="02010609060101010101" pitchFamily="49" charset="-122"/>
                <a:ea typeface="黑体" panose="02010609060101010101" pitchFamily="49" charset="-122"/>
              </a:rPr>
              <a:t>体制</a:t>
            </a:r>
          </a:p>
        </p:txBody>
      </p:sp>
      <p:pic>
        <p:nvPicPr>
          <p:cNvPr id="9218" name="Picture 2" descr="http://img.xiaogushi.com/d/file/201607/1e3ac6c8ad06ac94013c747e230d16c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0671" y="4119720"/>
            <a:ext cx="3457764" cy="2074658"/>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词的体制</a:t>
            </a:r>
            <a:endParaRPr kumimoji="1" lang="zh-CN" altLang="en-US" dirty="0"/>
          </a:p>
        </p:txBody>
      </p:sp>
      <p:sp>
        <p:nvSpPr>
          <p:cNvPr id="7" name="文本框 6"/>
          <p:cNvSpPr txBox="1"/>
          <p:nvPr/>
        </p:nvSpPr>
        <p:spPr>
          <a:xfrm>
            <a:off x="10445212" y="73959"/>
            <a:ext cx="1746787" cy="338554"/>
          </a:xfrm>
          <a:prstGeom prst="rect">
            <a:avLst/>
          </a:prstGeom>
          <a:solidFill>
            <a:schemeClr val="accent2"/>
          </a:solidFill>
        </p:spPr>
        <p:txBody>
          <a:bodyPr wrap="square" rtlCol="0">
            <a:spAutoFit/>
          </a:bodyPr>
          <a:lstStyle>
            <a:defPPr>
              <a:defRPr lang="zh-CN"/>
            </a:defPPr>
            <a:lvl1pPr>
              <a:defRPr kumimoji="1" sz="1600"/>
            </a:lvl1pPr>
          </a:lstStyle>
          <a:p>
            <a:r>
              <a:rPr lang="zh-CN" altLang="en-US"/>
              <a:t>五分法、三分法</a:t>
            </a:r>
            <a:endParaRPr lang="zh-CN" altLang="en-US" dirty="0"/>
          </a:p>
        </p:txBody>
      </p:sp>
      <p:sp>
        <p:nvSpPr>
          <p:cNvPr id="8" name="文本框 7"/>
          <p:cNvSpPr txBox="1"/>
          <p:nvPr/>
        </p:nvSpPr>
        <p:spPr>
          <a:xfrm>
            <a:off x="10445213" y="581360"/>
            <a:ext cx="1080662"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四分法</a:t>
            </a:r>
          </a:p>
        </p:txBody>
      </p:sp>
      <p:cxnSp>
        <p:nvCxnSpPr>
          <p:cNvPr id="9" name="直线连接符 8"/>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线连接符 9"/>
          <p:cNvCxnSpPr/>
          <p:nvPr/>
        </p:nvCxnSpPr>
        <p:spPr>
          <a:xfrm>
            <a:off x="9985444" y="544603"/>
            <a:ext cx="459769" cy="169743"/>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445213" y="1050011"/>
            <a:ext cx="1080662" cy="338554"/>
          </a:xfrm>
          <a:prstGeom prst="rect">
            <a:avLst/>
          </a:prstGeom>
          <a:solidFill>
            <a:schemeClr val="accent2"/>
          </a:solidFill>
        </p:spPr>
        <p:txBody>
          <a:bodyPr wrap="square" rtlCol="0">
            <a:spAutoFit/>
          </a:bodyPr>
          <a:lstStyle>
            <a:defPPr>
              <a:defRPr lang="zh-CN"/>
            </a:defPPr>
            <a:lvl1pPr>
              <a:defRPr kumimoji="1" sz="1600"/>
            </a:lvl1pPr>
          </a:lstStyle>
          <a:p>
            <a:r>
              <a:rPr lang="zh-CN" altLang="en-US" noProof="1" smtClean="0"/>
              <a:t>词调</a:t>
            </a:r>
            <a:endParaRPr lang="zh-CN" altLang="en-US" noProof="1"/>
          </a:p>
        </p:txBody>
      </p:sp>
      <p:sp>
        <p:nvSpPr>
          <p:cNvPr id="12" name="文本框 11"/>
          <p:cNvSpPr txBox="1"/>
          <p:nvPr/>
        </p:nvSpPr>
        <p:spPr>
          <a:xfrm>
            <a:off x="10445213" y="1518390"/>
            <a:ext cx="1080662" cy="338554"/>
          </a:xfrm>
          <a:prstGeom prst="rect">
            <a:avLst/>
          </a:prstGeom>
          <a:solidFill>
            <a:schemeClr val="accent2"/>
          </a:solidFill>
        </p:spPr>
        <p:txBody>
          <a:bodyPr wrap="square" rtlCol="0">
            <a:spAutoFit/>
          </a:bodyPr>
          <a:lstStyle/>
          <a:p>
            <a:r>
              <a:rPr kumimoji="1" lang="zh-CN" altLang="en-US" sz="1600" dirty="0" smtClean="0"/>
              <a:t>词的结构</a:t>
            </a:r>
            <a:endParaRPr kumimoji="1" lang="zh-CN" altLang="en-US" sz="1600" dirty="0"/>
          </a:p>
        </p:txBody>
      </p:sp>
      <p:cxnSp>
        <p:nvCxnSpPr>
          <p:cNvPr id="13" name="直线连接符 12"/>
          <p:cNvCxnSpPr/>
          <p:nvPr/>
        </p:nvCxnSpPr>
        <p:spPr>
          <a:xfrm>
            <a:off x="9985444" y="544603"/>
            <a:ext cx="459769" cy="674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9985444" y="544603"/>
            <a:ext cx="459769" cy="1143064"/>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8288" y="15981"/>
            <a:ext cx="752430" cy="369332"/>
          </a:xfrm>
          <a:prstGeom prst="rect">
            <a:avLst/>
          </a:prstGeom>
          <a:noFill/>
        </p:spPr>
        <p:txBody>
          <a:bodyPr wrap="square" rtlCol="0">
            <a:spAutoFit/>
          </a:bodyPr>
          <a:lstStyle/>
          <a:p>
            <a:r>
              <a:rPr kumimoji="1" lang="en-US" altLang="zh-CN" smtClean="0">
                <a:solidFill>
                  <a:schemeClr val="bg1">
                    <a:lumMod val="85000"/>
                  </a:schemeClr>
                </a:solidFill>
              </a:rPr>
              <a:t>1.4.2</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601913"/>
            <a:ext cx="4272280" cy="29413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一、五分法、三分法</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latin typeface="微软雅黑" panose="020B0503020204020204" pitchFamily="34" charset="-122"/>
                <a:ea typeface="微软雅黑" panose="020B0503020204020204" pitchFamily="34" charset="-122"/>
                <a:sym typeface="+mn-ea"/>
              </a:rPr>
              <a:t>二、四分法</a:t>
            </a:r>
            <a:endParaRPr lang="zh-CN" altLang="en-US" sz="2000" noProof="1" smtClean="0">
              <a:solidFill>
                <a:schemeClr val="tx1"/>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三、词调</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四、词的结构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82763" y="2028825"/>
            <a:ext cx="3507740"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第四章    词的体制</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3563" y="1470025"/>
            <a:ext cx="10250487" cy="2308324"/>
          </a:xfrm>
          <a:prstGeom prst="rect">
            <a:avLst/>
          </a:prstGeom>
        </p:spPr>
        <p:txBody>
          <a:bodyPr lIns="0" tIns="0" rIns="0" bIns="0">
            <a:spAutoFit/>
          </a:bodyPr>
          <a:lstStyle/>
          <a:p>
            <a:pPr marL="12700" fontAlgn="auto">
              <a:lnSpc>
                <a:spcPct val="150000"/>
              </a:lnSpc>
            </a:pPr>
            <a:r>
              <a:rPr sz="2000" b="1" noProof="1">
                <a:latin typeface="微软雅黑" panose="020B0503020204020204" pitchFamily="34" charset="-122"/>
                <a:ea typeface="微软雅黑" panose="020B0503020204020204" pitchFamily="34" charset="-122"/>
                <a:cs typeface="微软雅黑" panose="020B0503020204020204" pitchFamily="34" charset="-122"/>
              </a:rPr>
              <a:t>二、</a:t>
            </a:r>
            <a:r>
              <a:rPr sz="2000" b="1" noProof="1" smtClean="0">
                <a:latin typeface="微软雅黑" panose="020B0503020204020204" pitchFamily="34" charset="-122"/>
                <a:ea typeface="微软雅黑" panose="020B0503020204020204" pitchFamily="34" charset="-122"/>
                <a:cs typeface="微软雅黑" panose="020B0503020204020204" pitchFamily="34" charset="-122"/>
              </a:rPr>
              <a:t>词调</a:t>
            </a:r>
            <a:endParaRPr lang="en-US" sz="2000" b="1" noProof="1" smtClean="0">
              <a:latin typeface="微软雅黑" panose="020B0503020204020204" pitchFamily="34" charset="-122"/>
              <a:ea typeface="微软雅黑" panose="020B0503020204020204" pitchFamily="34" charset="-122"/>
              <a:cs typeface="微软雅黑" panose="020B0503020204020204" pitchFamily="34" charset="-122"/>
            </a:endParaRPr>
          </a:p>
          <a:p>
            <a:pPr marL="12700" fontAlgn="auto">
              <a:lnSpc>
                <a:spcPct val="150000"/>
              </a:lnSpc>
            </a:pPr>
            <a:r>
              <a:rPr lang="en-US" sz="2000" noProof="1">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noProof="1">
                <a:latin typeface="微软雅黑" panose="020B0503020204020204" pitchFamily="34" charset="-122"/>
                <a:ea typeface="微软雅黑" panose="020B0503020204020204" pitchFamily="34" charset="-122"/>
                <a:cs typeface="微软雅黑" panose="020B0503020204020204" pitchFamily="34" charset="-122"/>
              </a:rPr>
              <a:t>、定义：</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词调，是指词的腔调</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宋人或称为腔子</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，也就是</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歌谱</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en-US"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2</a:t>
            </a: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特点</a:t>
            </a:r>
            <a:r>
              <a:rPr sz="2000" noProof="1">
                <a:latin typeface="微软雅黑" panose="020B0503020204020204" pitchFamily="34" charset="-122"/>
                <a:ea typeface="微软雅黑" panose="020B0503020204020204" pitchFamily="34" charset="-122"/>
                <a:cs typeface="微软雅黑" panose="020B0503020204020204" pitchFamily="34" charset="-122"/>
              </a:rPr>
              <a:t>：词调是词赖以传唱</a:t>
            </a:r>
            <a:r>
              <a:rPr sz="2000" spc="-15" noProof="1">
                <a:latin typeface="微软雅黑" panose="020B0503020204020204" pitchFamily="34" charset="-122"/>
                <a:ea typeface="微软雅黑" panose="020B0503020204020204" pitchFamily="34" charset="-122"/>
                <a:cs typeface="微软雅黑" panose="020B0503020204020204" pitchFamily="34" charset="-122"/>
              </a:rPr>
              <a:t>的</a:t>
            </a:r>
            <a:r>
              <a:rPr sz="2000" noProof="1">
                <a:latin typeface="微软雅黑" panose="020B0503020204020204" pitchFamily="34" charset="-122"/>
                <a:ea typeface="微软雅黑" panose="020B0503020204020204" pitchFamily="34" charset="-122"/>
                <a:cs typeface="微软雅黑" panose="020B0503020204020204" pitchFamily="34" charset="-122"/>
              </a:rPr>
              <a:t>依据</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在词</a:t>
            </a:r>
            <a:r>
              <a:rPr sz="2000" spc="-15" noProof="1">
                <a:latin typeface="微软雅黑" panose="020B0503020204020204" pitchFamily="34" charset="-122"/>
                <a:ea typeface="微软雅黑" panose="020B0503020204020204" pitchFamily="34" charset="-122"/>
                <a:cs typeface="微软雅黑" panose="020B0503020204020204" pitchFamily="34" charset="-122"/>
              </a:rPr>
              <a:t>乐</a:t>
            </a:r>
            <a:r>
              <a:rPr sz="2000" noProof="1">
                <a:latin typeface="微软雅黑" panose="020B0503020204020204" pitchFamily="34" charset="-122"/>
                <a:ea typeface="微软雅黑" panose="020B0503020204020204" pitchFamily="34" charset="-122"/>
                <a:cs typeface="微软雅黑" panose="020B0503020204020204" pitchFamily="34" charset="-122"/>
              </a:rPr>
              <a:t>失传</a:t>
            </a:r>
            <a:r>
              <a:rPr sz="2000" spc="-15" noProof="1">
                <a:latin typeface="微软雅黑" panose="020B0503020204020204" pitchFamily="34" charset="-122"/>
                <a:ea typeface="微软雅黑" panose="020B0503020204020204" pitchFamily="34" charset="-122"/>
                <a:cs typeface="微软雅黑" panose="020B0503020204020204" pitchFamily="34" charset="-122"/>
              </a:rPr>
              <a:t>以</a:t>
            </a:r>
            <a:r>
              <a:rPr sz="2000" noProof="1">
                <a:latin typeface="微软雅黑" panose="020B0503020204020204" pitchFamily="34" charset="-122"/>
                <a:ea typeface="微软雅黑" panose="020B0503020204020204" pitchFamily="34" charset="-122"/>
                <a:cs typeface="微软雅黑" panose="020B0503020204020204" pitchFamily="34" charset="-122"/>
              </a:rPr>
              <a:t>后，</a:t>
            </a:r>
            <a:r>
              <a:rPr sz="2000" spc="-15" noProof="1">
                <a:latin typeface="微软雅黑" panose="020B0503020204020204" pitchFamily="34" charset="-122"/>
                <a:ea typeface="微软雅黑" panose="020B0503020204020204" pitchFamily="34" charset="-122"/>
                <a:cs typeface="微软雅黑" panose="020B0503020204020204" pitchFamily="34" charset="-122"/>
              </a:rPr>
              <a:t>词</a:t>
            </a:r>
            <a:r>
              <a:rPr sz="2000" noProof="1">
                <a:latin typeface="微软雅黑" panose="020B0503020204020204" pitchFamily="34" charset="-122"/>
                <a:ea typeface="微软雅黑" panose="020B0503020204020204" pitchFamily="34" charset="-122"/>
                <a:cs typeface="微软雅黑" panose="020B0503020204020204" pitchFamily="34" charset="-122"/>
              </a:rPr>
              <a:t>调遂</a:t>
            </a:r>
            <a:r>
              <a:rPr sz="2000" spc="-15" noProof="1">
                <a:latin typeface="微软雅黑" panose="020B0503020204020204" pitchFamily="34" charset="-122"/>
                <a:ea typeface="微软雅黑" panose="020B0503020204020204" pitchFamily="34" charset="-122"/>
                <a:cs typeface="微软雅黑" panose="020B0503020204020204" pitchFamily="34" charset="-122"/>
              </a:rPr>
              <a:t>成</a:t>
            </a:r>
            <a:r>
              <a:rPr sz="2000" noProof="1">
                <a:latin typeface="微软雅黑" panose="020B0503020204020204" pitchFamily="34" charset="-122"/>
                <a:ea typeface="微软雅黑" panose="020B0503020204020204" pitchFamily="34" charset="-122"/>
                <a:cs typeface="微软雅黑" panose="020B0503020204020204" pitchFamily="34" charset="-122"/>
              </a:rPr>
              <a:t>为按</a:t>
            </a:r>
            <a:r>
              <a:rPr sz="2000" spc="-15" noProof="1">
                <a:latin typeface="微软雅黑" panose="020B0503020204020204" pitchFamily="34" charset="-122"/>
                <a:ea typeface="微软雅黑" panose="020B0503020204020204" pitchFamily="34" charset="-122"/>
                <a:cs typeface="微软雅黑" panose="020B0503020204020204" pitchFamily="34" charset="-122"/>
              </a:rPr>
              <a:t>某</a:t>
            </a:r>
            <a:r>
              <a:rPr sz="2000" noProof="1">
                <a:latin typeface="微软雅黑" panose="020B0503020204020204" pitchFamily="34" charset="-122"/>
                <a:ea typeface="微软雅黑" panose="020B0503020204020204" pitchFamily="34" charset="-122"/>
                <a:cs typeface="微软雅黑" panose="020B0503020204020204" pitchFamily="34" charset="-122"/>
              </a:rPr>
              <a:t>一旧</a:t>
            </a:r>
            <a:r>
              <a:rPr sz="2000" spc="-15" noProof="1">
                <a:latin typeface="微软雅黑" panose="020B0503020204020204" pitchFamily="34" charset="-122"/>
                <a:ea typeface="微软雅黑" panose="020B0503020204020204" pitchFamily="34" charset="-122"/>
                <a:cs typeface="微软雅黑" panose="020B0503020204020204" pitchFamily="34" charset="-122"/>
              </a:rPr>
              <a:t>调</a:t>
            </a:r>
            <a:r>
              <a:rPr sz="2000" noProof="1">
                <a:latin typeface="微软雅黑" panose="020B0503020204020204" pitchFamily="34" charset="-122"/>
                <a:ea typeface="微软雅黑" panose="020B0503020204020204" pitchFamily="34" charset="-122"/>
                <a:cs typeface="微软雅黑" panose="020B0503020204020204" pitchFamily="34" charset="-122"/>
              </a:rPr>
              <a:t>的章句  声韵写作的依据。词调初制的时候，调名往往即是题名，但后来的填词多与题名无关了。</a:t>
            </a:r>
          </a:p>
          <a:p>
            <a:pPr fontAlgn="auto">
              <a:lnSpc>
                <a:spcPct val="150000"/>
              </a:lnSpc>
            </a:pPr>
            <a:r>
              <a:rPr lang="en-US" sz="2000" noProof="1">
                <a:latin typeface="微软雅黑" panose="020B0503020204020204" pitchFamily="34" charset="-122"/>
                <a:ea typeface="微软雅黑" panose="020B0503020204020204" pitchFamily="34" charset="-122"/>
                <a:cs typeface="微软雅黑" panose="020B0503020204020204" pitchFamily="34" charset="-122"/>
              </a:rPr>
              <a:t>3</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就《全宋词》的使用频率来说，使用最多的词调是</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《浣溪沙》</a:t>
            </a:r>
            <a:r>
              <a:rPr sz="2000" noProof="1">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3" name="object 4"/>
          <p:cNvSpPr txBox="1"/>
          <p:nvPr/>
        </p:nvSpPr>
        <p:spPr>
          <a:xfrm>
            <a:off x="1079310" y="412513"/>
            <a:ext cx="5591175" cy="430887"/>
          </a:xfrm>
          <a:prstGeom prst="rect">
            <a:avLst/>
          </a:prstGeom>
        </p:spPr>
        <p:txBody>
          <a:bodyPr lIns="0" tIns="0" rIns="0" bIns="0">
            <a:spAutoFit/>
          </a:bodyPr>
          <a:lstStyle/>
          <a:p>
            <a:pPr fontAlgn="auto"/>
            <a:r>
              <a:rPr sz="2800" noProof="1">
                <a:latin typeface="黑体" panose="02010609060101010101" pitchFamily="49" charset="-122"/>
                <a:ea typeface="黑体" panose="02010609060101010101" pitchFamily="49" charset="-122"/>
              </a:rPr>
              <a:t>第</a:t>
            </a:r>
            <a:r>
              <a:rPr lang="zh-CN" sz="2800" noProof="1">
                <a:latin typeface="黑体" panose="02010609060101010101" pitchFamily="49" charset="-122"/>
                <a:ea typeface="黑体" panose="02010609060101010101" pitchFamily="49" charset="-122"/>
              </a:rPr>
              <a:t>四</a:t>
            </a:r>
            <a:r>
              <a:rPr sz="2800" noProof="1">
                <a:latin typeface="黑体" panose="02010609060101010101" pitchFamily="49" charset="-122"/>
                <a:ea typeface="黑体" panose="02010609060101010101" pitchFamily="49" charset="-122"/>
              </a:rPr>
              <a:t>章 词的</a:t>
            </a:r>
            <a:r>
              <a:rPr lang="zh-CN" sz="2800" noProof="1">
                <a:latin typeface="黑体" panose="02010609060101010101" pitchFamily="49" charset="-122"/>
                <a:ea typeface="黑体" panose="02010609060101010101" pitchFamily="49" charset="-122"/>
              </a:rPr>
              <a:t>体制</a:t>
            </a:r>
          </a:p>
        </p:txBody>
      </p:sp>
      <p:sp>
        <p:nvSpPr>
          <p:cNvPr id="5" name="文本框 4"/>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词的体制</a:t>
            </a:r>
            <a:endParaRPr kumimoji="1" lang="zh-CN" altLang="en-US" dirty="0"/>
          </a:p>
        </p:txBody>
      </p:sp>
      <p:sp>
        <p:nvSpPr>
          <p:cNvPr id="6" name="文本框 5"/>
          <p:cNvSpPr txBox="1"/>
          <p:nvPr/>
        </p:nvSpPr>
        <p:spPr>
          <a:xfrm>
            <a:off x="10445212" y="73959"/>
            <a:ext cx="1746787" cy="338554"/>
          </a:xfrm>
          <a:prstGeom prst="rect">
            <a:avLst/>
          </a:prstGeom>
          <a:solidFill>
            <a:schemeClr val="accent2"/>
          </a:solidFill>
        </p:spPr>
        <p:txBody>
          <a:bodyPr wrap="square" rtlCol="0">
            <a:spAutoFit/>
          </a:bodyPr>
          <a:lstStyle>
            <a:defPPr>
              <a:defRPr lang="zh-CN"/>
            </a:defPPr>
            <a:lvl1pPr>
              <a:defRPr kumimoji="1" sz="1600"/>
            </a:lvl1pPr>
          </a:lstStyle>
          <a:p>
            <a:r>
              <a:rPr lang="zh-CN" altLang="en-US"/>
              <a:t>五分法、三分法</a:t>
            </a:r>
            <a:endParaRPr lang="zh-CN" altLang="en-US" dirty="0"/>
          </a:p>
        </p:txBody>
      </p:sp>
      <p:sp>
        <p:nvSpPr>
          <p:cNvPr id="7" name="文本框 6"/>
          <p:cNvSpPr txBox="1"/>
          <p:nvPr/>
        </p:nvSpPr>
        <p:spPr>
          <a:xfrm>
            <a:off x="10445213" y="581360"/>
            <a:ext cx="1080662" cy="338554"/>
          </a:xfrm>
          <a:prstGeom prst="rect">
            <a:avLst/>
          </a:prstGeom>
          <a:solidFill>
            <a:schemeClr val="accent2"/>
          </a:solidFill>
        </p:spPr>
        <p:txBody>
          <a:bodyPr wrap="square" rtlCol="0">
            <a:spAutoFit/>
          </a:bodyPr>
          <a:lstStyle/>
          <a:p>
            <a:r>
              <a:rPr kumimoji="1" lang="zh-CN" altLang="en-US" sz="1600" dirty="0" smtClean="0"/>
              <a:t>四分法</a:t>
            </a:r>
            <a:endParaRPr kumimoji="1" lang="zh-CN" altLang="en-US" sz="1600" dirty="0"/>
          </a:p>
        </p:txBody>
      </p:sp>
      <p:cxnSp>
        <p:nvCxnSpPr>
          <p:cNvPr id="8" name="直线连接符 7"/>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线连接符 8"/>
          <p:cNvCxnSpPr/>
          <p:nvPr/>
        </p:nvCxnSpPr>
        <p:spPr>
          <a:xfrm>
            <a:off x="9985444" y="544603"/>
            <a:ext cx="459769" cy="169743"/>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0445213" y="1050011"/>
            <a:ext cx="1080662"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noProof="1"/>
              <a:t>词调</a:t>
            </a:r>
          </a:p>
        </p:txBody>
      </p:sp>
      <p:sp>
        <p:nvSpPr>
          <p:cNvPr id="11" name="文本框 10"/>
          <p:cNvSpPr txBox="1"/>
          <p:nvPr/>
        </p:nvSpPr>
        <p:spPr>
          <a:xfrm>
            <a:off x="10445213" y="1518390"/>
            <a:ext cx="1080662" cy="338554"/>
          </a:xfrm>
          <a:prstGeom prst="rect">
            <a:avLst/>
          </a:prstGeom>
          <a:solidFill>
            <a:schemeClr val="accent2"/>
          </a:solidFill>
        </p:spPr>
        <p:txBody>
          <a:bodyPr wrap="square" rtlCol="0">
            <a:spAutoFit/>
          </a:bodyPr>
          <a:lstStyle/>
          <a:p>
            <a:r>
              <a:rPr kumimoji="1" lang="zh-CN" altLang="en-US" sz="1600" dirty="0" smtClean="0"/>
              <a:t>词的结构</a:t>
            </a:r>
            <a:endParaRPr kumimoji="1" lang="zh-CN" altLang="en-US" sz="1600" dirty="0"/>
          </a:p>
        </p:txBody>
      </p:sp>
      <p:cxnSp>
        <p:nvCxnSpPr>
          <p:cNvPr id="12" name="直线连接符 11"/>
          <p:cNvCxnSpPr/>
          <p:nvPr/>
        </p:nvCxnSpPr>
        <p:spPr>
          <a:xfrm>
            <a:off x="9985444" y="544603"/>
            <a:ext cx="459769" cy="674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a:off x="9985444" y="544603"/>
            <a:ext cx="459769" cy="1143064"/>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8288" y="15981"/>
            <a:ext cx="752430" cy="369332"/>
          </a:xfrm>
          <a:prstGeom prst="rect">
            <a:avLst/>
          </a:prstGeom>
          <a:noFill/>
        </p:spPr>
        <p:txBody>
          <a:bodyPr wrap="square" rtlCol="0">
            <a:spAutoFit/>
          </a:bodyPr>
          <a:lstStyle/>
          <a:p>
            <a:r>
              <a:rPr kumimoji="1" lang="en-US" altLang="zh-CN" dirty="0" smtClean="0">
                <a:solidFill>
                  <a:schemeClr val="bg1">
                    <a:lumMod val="85000"/>
                  </a:schemeClr>
                </a:solidFill>
              </a:rPr>
              <a:t>1.4.3</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601913"/>
            <a:ext cx="4272280" cy="29413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一、五分法、三分法</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latin typeface="微软雅黑" panose="020B0503020204020204" pitchFamily="34" charset="-122"/>
                <a:ea typeface="微软雅黑" panose="020B0503020204020204" pitchFamily="34" charset="-122"/>
                <a:sym typeface="+mn-ea"/>
              </a:rPr>
              <a:t>二、四分法</a:t>
            </a:r>
            <a:endParaRPr lang="zh-CN" altLang="en-US" sz="2000" noProof="1" smtClean="0">
              <a:solidFill>
                <a:schemeClr val="tx1"/>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三、词调</a:t>
            </a:r>
            <a:endParaRPr lang="zh-CN" altLang="en-US" sz="2000" noProof="1" smtClean="0">
              <a:solidFill>
                <a:schemeClr val="tx1"/>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四、词的结构</a:t>
            </a: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82763" y="2028825"/>
            <a:ext cx="3507740"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第四章    词的体制</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1109" y="428916"/>
            <a:ext cx="10023475" cy="3877985"/>
          </a:xfrm>
          <a:prstGeom prst="rect">
            <a:avLst/>
          </a:prstGeom>
        </p:spPr>
        <p:txBody>
          <a:bodyPr lIns="0" tIns="0" rIns="0" bIns="0">
            <a:spAutoFit/>
          </a:bodyPr>
          <a:lstStyle/>
          <a:p>
            <a:pPr marL="12700" fontAlgn="auto">
              <a:lnSpc>
                <a:spcPct val="150000"/>
              </a:lnSpc>
            </a:pPr>
            <a:r>
              <a:rPr lang="en-US" sz="20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三、词的结构</a:t>
            </a:r>
          </a:p>
          <a:p>
            <a:pPr fontAlgn="auto">
              <a:lnSpc>
                <a:spcPct val="150000"/>
              </a:lnSpc>
            </a:pPr>
            <a:r>
              <a:rPr sz="2000" noProof="1">
                <a:latin typeface="微软雅黑" panose="020B0503020204020204" pitchFamily="34" charset="-122"/>
                <a:ea typeface="微软雅黑" panose="020B0503020204020204" pitchFamily="34" charset="-122"/>
                <a:cs typeface="微软雅黑" panose="020B0503020204020204" pitchFamily="34" charset="-122"/>
              </a:rPr>
              <a:t>词调依曲定体，在结构上一般分上、下两片（或称“阕”）。</a:t>
            </a:r>
          </a:p>
          <a:p>
            <a:pPr algn="ctr" fontAlgn="auto">
              <a:lnSpc>
                <a:spcPct val="150000"/>
              </a:lnSpc>
            </a:pPr>
            <a:r>
              <a:rPr sz="2000" spc="-5" noProof="1">
                <a:latin typeface="微软雅黑" panose="020B0503020204020204" pitchFamily="34" charset="-122"/>
                <a:ea typeface="微软雅黑" panose="020B0503020204020204" pitchFamily="34" charset="-122"/>
                <a:cs typeface="宋体" panose="02010600030101010101" pitchFamily="2" charset="-122"/>
              </a:rPr>
              <a:t>菩萨蛮·小山重叠金明灭</a:t>
            </a:r>
          </a:p>
          <a:p>
            <a:pPr algn="ctr" fontAlgn="auto">
              <a:lnSpc>
                <a:spcPct val="150000"/>
              </a:lnSpc>
            </a:pPr>
            <a:r>
              <a:rPr sz="2000" spc="-5" noProof="1">
                <a:latin typeface="微软雅黑" panose="020B0503020204020204" pitchFamily="34" charset="-122"/>
                <a:ea typeface="微软雅黑" panose="020B0503020204020204" pitchFamily="34" charset="-122"/>
                <a:cs typeface="宋体" panose="02010600030101010101" pitchFamily="2" charset="-122"/>
              </a:rPr>
              <a:t>                                                          </a:t>
            </a:r>
            <a:r>
              <a:rPr lang="en-US" sz="2000" spc="-5" noProof="1">
                <a:latin typeface="微软雅黑" panose="020B0503020204020204" pitchFamily="34" charset="-122"/>
                <a:ea typeface="微软雅黑" panose="020B0503020204020204" pitchFamily="34" charset="-122"/>
                <a:cs typeface="宋体" panose="02010600030101010101" pitchFamily="2" charset="-122"/>
              </a:rPr>
              <a:t>——</a:t>
            </a:r>
            <a:r>
              <a:rPr sz="2000" noProof="1">
                <a:latin typeface="微软雅黑" panose="020B0503020204020204" pitchFamily="34" charset="-122"/>
                <a:ea typeface="微软雅黑" panose="020B0503020204020204" pitchFamily="34" charset="-122"/>
                <a:cs typeface="宋体" panose="02010600030101010101" pitchFamily="2" charset="-122"/>
              </a:rPr>
              <a:t>温庭筠</a:t>
            </a:r>
          </a:p>
          <a:p>
            <a:pPr fontAlgn="auto">
              <a:lnSpc>
                <a:spcPct val="150000"/>
              </a:lnSpc>
            </a:pP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上片（上阕）：</a:t>
            </a:r>
            <a:r>
              <a:rPr sz="2000"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sz="2000" noProof="1">
                <a:latin typeface="微软雅黑" panose="020B0503020204020204" pitchFamily="34" charset="-122"/>
                <a:ea typeface="微软雅黑" panose="020B0503020204020204" pitchFamily="34" charset="-122"/>
                <a:cs typeface="宋体" panose="02010600030101010101" pitchFamily="2" charset="-122"/>
              </a:rPr>
              <a:t>小山重叠金明灭，鬓云欲度香腮雪。懒起画蛾眉，</a:t>
            </a:r>
            <a:r>
              <a:rPr sz="2000" noProof="1">
                <a:latin typeface="微软雅黑" panose="020B0503020204020204" pitchFamily="34" charset="-122"/>
                <a:ea typeface="微软雅黑" panose="020B0503020204020204" pitchFamily="34" charset="-122"/>
                <a:cs typeface="微软雅黑" panose="020B0503020204020204" pitchFamily="34" charset="-122"/>
              </a:rPr>
              <a:t>弄妆梳洗迟。</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（歇拍）</a:t>
            </a:r>
          </a:p>
          <a:p>
            <a:pPr fontAlgn="auto">
              <a:lnSpc>
                <a:spcPct val="150000"/>
              </a:lnSpc>
            </a:pP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下片（下阕）：</a:t>
            </a:r>
            <a:r>
              <a:rPr sz="2000" spc="-75"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sz="2000" spc="5" noProof="1">
                <a:latin typeface="微软雅黑" panose="020B0503020204020204" pitchFamily="34" charset="-122"/>
                <a:ea typeface="微软雅黑" panose="020B0503020204020204" pitchFamily="34" charset="-122"/>
                <a:cs typeface="微软雅黑" panose="020B0503020204020204" pitchFamily="34" charset="-122"/>
                <a:sym typeface="+mn-ea"/>
              </a:rPr>
              <a:t>照花前后镜，</a:t>
            </a:r>
            <a:r>
              <a:rPr sz="2000" spc="5" noProof="1">
                <a:latin typeface="微软雅黑" panose="020B0503020204020204" pitchFamily="34" charset="-122"/>
                <a:ea typeface="微软雅黑" panose="020B0503020204020204" pitchFamily="34" charset="-122"/>
                <a:cs typeface="宋体" panose="02010600030101010101" pitchFamily="2" charset="-122"/>
                <a:sym typeface="+mn-ea"/>
              </a:rPr>
              <a:t>花面交相映。新帖绣罗襦，</a:t>
            </a:r>
            <a:r>
              <a:rPr sz="2000" spc="5" noProof="1">
                <a:latin typeface="微软雅黑" panose="020B0503020204020204" pitchFamily="34" charset="-122"/>
                <a:ea typeface="微软雅黑" panose="020B0503020204020204" pitchFamily="34" charset="-122"/>
                <a:cs typeface="微软雅黑" panose="020B0503020204020204" pitchFamily="34" charset="-122"/>
                <a:sym typeface="+mn-ea"/>
              </a:rPr>
              <a:t>双双金鹧鸪。</a:t>
            </a:r>
            <a:r>
              <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（煞拍）</a:t>
            </a:r>
          </a:p>
          <a:p>
            <a:pPr fontAlgn="auto">
              <a:lnSpc>
                <a:spcPct val="150000"/>
              </a:lnSpc>
            </a:pPr>
            <a:r>
              <a:rPr lang="zh-CN" sz="2000" noProof="1">
                <a:latin typeface="微软雅黑" panose="020B0503020204020204" pitchFamily="34" charset="-122"/>
                <a:ea typeface="微软雅黑" panose="020B0503020204020204" pitchFamily="34" charset="-122"/>
                <a:cs typeface="微软雅黑" panose="020B0503020204020204" pitchFamily="34" charset="-122"/>
              </a:rPr>
              <a:t>过片的句式与上片开头句式不同称</a:t>
            </a:r>
            <a:r>
              <a:rPr lang="en-US" altLang="zh-CN"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换头</a:t>
            </a:r>
            <a:r>
              <a:rPr lang="en-US" altLang="zh-CN"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p>
          <a:p>
            <a:pPr fontAlgn="auto">
              <a:lnSpc>
                <a:spcPct val="150000"/>
              </a:lnSpc>
            </a:pPr>
            <a:r>
              <a:rPr lang="zh-CN" altLang="en-US" sz="2000" noProof="1">
                <a:latin typeface="微软雅黑" panose="020B0503020204020204" pitchFamily="34" charset="-122"/>
                <a:ea typeface="微软雅黑" panose="020B0503020204020204" pitchFamily="34" charset="-122"/>
                <a:cs typeface="微软雅黑" panose="020B0503020204020204" pitchFamily="34" charset="-122"/>
              </a:rPr>
              <a:t>上下片句式与音韵完全相同称</a:t>
            </a:r>
            <a:r>
              <a:rPr lang="en-US" altLang="zh-CN"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重头</a:t>
            </a:r>
            <a:r>
              <a:rPr lang="en-US" altLang="zh-CN"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3" name="文本框 2"/>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词的体制</a:t>
            </a:r>
            <a:endParaRPr kumimoji="1" lang="zh-CN" altLang="en-US" dirty="0"/>
          </a:p>
        </p:txBody>
      </p:sp>
      <p:sp>
        <p:nvSpPr>
          <p:cNvPr id="4" name="文本框 3"/>
          <p:cNvSpPr txBox="1"/>
          <p:nvPr/>
        </p:nvSpPr>
        <p:spPr>
          <a:xfrm>
            <a:off x="10445212" y="73959"/>
            <a:ext cx="1746787" cy="338554"/>
          </a:xfrm>
          <a:prstGeom prst="rect">
            <a:avLst/>
          </a:prstGeom>
          <a:solidFill>
            <a:schemeClr val="accent2"/>
          </a:solidFill>
        </p:spPr>
        <p:txBody>
          <a:bodyPr wrap="square" rtlCol="0">
            <a:spAutoFit/>
          </a:bodyPr>
          <a:lstStyle>
            <a:defPPr>
              <a:defRPr lang="zh-CN"/>
            </a:defPPr>
            <a:lvl1pPr>
              <a:defRPr kumimoji="1" sz="1600"/>
            </a:lvl1pPr>
          </a:lstStyle>
          <a:p>
            <a:r>
              <a:rPr lang="zh-CN" altLang="en-US" dirty="0"/>
              <a:t>五分法、三分法</a:t>
            </a:r>
          </a:p>
        </p:txBody>
      </p:sp>
      <p:sp>
        <p:nvSpPr>
          <p:cNvPr id="5" name="文本框 4"/>
          <p:cNvSpPr txBox="1"/>
          <p:nvPr/>
        </p:nvSpPr>
        <p:spPr>
          <a:xfrm>
            <a:off x="10445213" y="581360"/>
            <a:ext cx="1080662" cy="338554"/>
          </a:xfrm>
          <a:prstGeom prst="rect">
            <a:avLst/>
          </a:prstGeom>
          <a:solidFill>
            <a:schemeClr val="accent2"/>
          </a:solidFill>
        </p:spPr>
        <p:txBody>
          <a:bodyPr wrap="square" rtlCol="0">
            <a:spAutoFit/>
          </a:bodyPr>
          <a:lstStyle/>
          <a:p>
            <a:r>
              <a:rPr kumimoji="1" lang="zh-CN" altLang="en-US" sz="1600" dirty="0" smtClean="0"/>
              <a:t>四分法</a:t>
            </a:r>
            <a:endParaRPr kumimoji="1" lang="zh-CN" altLang="en-US" sz="1600" dirty="0"/>
          </a:p>
        </p:txBody>
      </p:sp>
      <p:cxnSp>
        <p:nvCxnSpPr>
          <p:cNvPr id="6" name="直线连接符 5"/>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a:off x="9985444" y="544603"/>
            <a:ext cx="459769" cy="169743"/>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445213" y="1050011"/>
            <a:ext cx="1080662" cy="338554"/>
          </a:xfrm>
          <a:prstGeom prst="rect">
            <a:avLst/>
          </a:prstGeom>
          <a:solidFill>
            <a:schemeClr val="accent2"/>
          </a:solidFill>
        </p:spPr>
        <p:txBody>
          <a:bodyPr wrap="square" rtlCol="0">
            <a:spAutoFit/>
          </a:bodyPr>
          <a:lstStyle>
            <a:defPPr>
              <a:defRPr lang="zh-CN"/>
            </a:defPPr>
            <a:lvl1pPr>
              <a:defRPr kumimoji="1" sz="1600"/>
            </a:lvl1pPr>
          </a:lstStyle>
          <a:p>
            <a:r>
              <a:rPr lang="zh-CN" altLang="en-US" noProof="1" smtClean="0"/>
              <a:t>词调</a:t>
            </a:r>
            <a:endParaRPr lang="zh-CN" altLang="en-US" noProof="1"/>
          </a:p>
        </p:txBody>
      </p:sp>
      <p:sp>
        <p:nvSpPr>
          <p:cNvPr id="9" name="文本框 8"/>
          <p:cNvSpPr txBox="1"/>
          <p:nvPr/>
        </p:nvSpPr>
        <p:spPr>
          <a:xfrm>
            <a:off x="10445213" y="1518390"/>
            <a:ext cx="1080662"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词的结构</a:t>
            </a:r>
          </a:p>
        </p:txBody>
      </p:sp>
      <p:cxnSp>
        <p:nvCxnSpPr>
          <p:cNvPr id="10" name="直线连接符 9"/>
          <p:cNvCxnSpPr/>
          <p:nvPr/>
        </p:nvCxnSpPr>
        <p:spPr>
          <a:xfrm>
            <a:off x="9985444" y="544603"/>
            <a:ext cx="459769" cy="674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9985444" y="544603"/>
            <a:ext cx="459769" cy="1143064"/>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8288" y="15981"/>
            <a:ext cx="752430" cy="369332"/>
          </a:xfrm>
          <a:prstGeom prst="rect">
            <a:avLst/>
          </a:prstGeom>
          <a:noFill/>
        </p:spPr>
        <p:txBody>
          <a:bodyPr wrap="square" rtlCol="0">
            <a:spAutoFit/>
          </a:bodyPr>
          <a:lstStyle/>
          <a:p>
            <a:r>
              <a:rPr kumimoji="1" lang="en-US" altLang="zh-CN" dirty="0" smtClean="0">
                <a:solidFill>
                  <a:schemeClr val="bg1">
                    <a:lumMod val="85000"/>
                  </a:schemeClr>
                </a:solidFill>
              </a:rPr>
              <a:t>1.4.4</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7547" y="874444"/>
            <a:ext cx="11655188" cy="4524315"/>
          </a:xfrm>
          <a:prstGeom prst="rect">
            <a:avLst/>
          </a:prstGeom>
          <a:noFill/>
        </p:spPr>
        <p:txBody>
          <a:bodyPr wrap="square">
            <a:spAutoFit/>
          </a:bodyPr>
          <a:lstStyle/>
          <a:p>
            <a:pPr algn="ctr" fontAlgn="auto">
              <a:lnSpc>
                <a:spcPct val="150000"/>
              </a:lnSpc>
            </a:pPr>
            <a:r>
              <a:rPr sz="2000" noProof="1">
                <a:solidFill>
                  <a:srgbClr val="000000"/>
                </a:solidFill>
                <a:latin typeface="微软雅黑" panose="020B0503020204020204" pitchFamily="34" charset="-122"/>
                <a:ea typeface="微软雅黑" panose="020B0503020204020204" pitchFamily="34" charset="-122"/>
                <a:cs typeface="宋体" panose="02010600030101010101" pitchFamily="2" charset="-122"/>
                <a:sym typeface="+mn-ea"/>
              </a:rPr>
              <a:t>瑞龙吟·大石春景</a:t>
            </a:r>
          </a:p>
          <a:p>
            <a:pPr fontAlgn="auto">
              <a:lnSpc>
                <a:spcPct val="150000"/>
              </a:lnSpc>
            </a:pPr>
            <a:r>
              <a:rPr lang="en-US" altLang="zh-CN" sz="2000" noProof="1">
                <a:latin typeface="微软雅黑" panose="020B0503020204020204" pitchFamily="34" charset="-122"/>
                <a:ea typeface="微软雅黑" panose="020B0503020204020204" pitchFamily="34" charset="-122"/>
              </a:rPr>
              <a:t>                                                                        ——</a:t>
            </a:r>
            <a:r>
              <a:rPr lang="zh-CN" altLang="en-US" sz="2000" noProof="1">
                <a:latin typeface="微软雅黑" panose="020B0503020204020204" pitchFamily="34" charset="-122"/>
                <a:ea typeface="微软雅黑" panose="020B0503020204020204" pitchFamily="34" charset="-122"/>
              </a:rPr>
              <a:t>周邦彦</a:t>
            </a:r>
          </a:p>
          <a:p>
            <a:pPr fontAlgn="auto">
              <a:lnSpc>
                <a:spcPct val="150000"/>
              </a:lnSpc>
            </a:pPr>
            <a:r>
              <a:rPr lang="en-US" sz="2000" spc="10" noProof="1"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sz="2000" spc="10" noProof="1"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章台路</a:t>
            </a:r>
            <a:r>
              <a:rPr sz="2000" spc="10" noProof="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。还见褪粉梅梢，试花桃树。愔愔坊陌人家，定巢燕子，归来旧处</a:t>
            </a:r>
            <a:r>
              <a:rPr lang="zh-CN" sz="2000" spc="10" noProof="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spc="10" noProof="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黯凝伫。因念个人痴小，乍窥门户。侵晨浅约宫黄，障风映袖，盈盈笑语。 </a:t>
            </a:r>
            <a:r>
              <a:rPr sz="2000" b="1" spc="10" noProof="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p>
          <a:p>
            <a:pPr fontAlgn="auto">
              <a:lnSpc>
                <a:spcPct val="150000"/>
              </a:lnSpc>
            </a:pPr>
            <a:r>
              <a:rPr lang="en-US" sz="2000" spc="-5" noProof="1"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sym typeface="+mn-ea"/>
              </a:rPr>
              <a:t>        </a:t>
            </a:r>
            <a:r>
              <a:rPr sz="2000" spc="-5" noProof="1"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sym typeface="+mn-ea"/>
              </a:rPr>
              <a:t>前度刘郎重到</a:t>
            </a:r>
            <a:r>
              <a:rPr sz="2000" spc="-5" noProof="1">
                <a:solidFill>
                  <a:srgbClr val="000000"/>
                </a:solidFill>
                <a:latin typeface="微软雅黑" panose="020B0503020204020204" pitchFamily="34" charset="-122"/>
                <a:ea typeface="微软雅黑" panose="020B0503020204020204" pitchFamily="34" charset="-122"/>
                <a:cs typeface="宋体" panose="02010600030101010101" pitchFamily="2" charset="-122"/>
                <a:sym typeface="+mn-ea"/>
              </a:rPr>
              <a:t>，访邻寻里，同时歌舞。唯有旧家秋娘，声价如故。</a:t>
            </a:r>
            <a:r>
              <a:rPr sz="2000" spc="-5" noProof="1"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sym typeface="+mn-ea"/>
              </a:rPr>
              <a:t>吟笺</a:t>
            </a:r>
            <a:r>
              <a:rPr lang="en-US" sz="2000" spc="-5" noProof="1">
                <a:solidFill>
                  <a:srgbClr val="000000"/>
                </a:solidFill>
                <a:latin typeface="微软雅黑" panose="020B0503020204020204" pitchFamily="34" charset="-122"/>
                <a:ea typeface="微软雅黑" panose="020B0503020204020204" pitchFamily="34" charset="-122"/>
                <a:cs typeface="宋体" panose="02010600030101010101" pitchFamily="2" charset="-122"/>
                <a:sym typeface="+mn-ea"/>
              </a:rPr>
              <a:t>jiān</a:t>
            </a:r>
            <a:r>
              <a:rPr sz="2000" spc="-5" noProof="1"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sym typeface="+mn-ea"/>
              </a:rPr>
              <a:t>赋笔</a:t>
            </a:r>
            <a:r>
              <a:rPr sz="2000" spc="-5" noProof="1">
                <a:solidFill>
                  <a:srgbClr val="000000"/>
                </a:solidFill>
                <a:latin typeface="微软雅黑" panose="020B0503020204020204" pitchFamily="34" charset="-122"/>
                <a:ea typeface="微软雅黑" panose="020B0503020204020204" pitchFamily="34" charset="-122"/>
                <a:cs typeface="宋体" panose="02010600030101010101" pitchFamily="2" charset="-122"/>
                <a:sym typeface="+mn-ea"/>
              </a:rPr>
              <a:t>，犹记燕台句。知谁伴、</a:t>
            </a:r>
            <a:r>
              <a:rPr sz="2000" spc="-5" noProof="1"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sym typeface="+mn-ea"/>
              </a:rPr>
              <a:t>名</a:t>
            </a:r>
            <a:r>
              <a:rPr lang="en-US" sz="2000" spc="-5" noProof="1"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sym typeface="+mn-ea"/>
              </a:rPr>
              <a:t>     </a:t>
            </a:r>
            <a:r>
              <a:rPr sz="2000" spc="-5" noProof="1"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sym typeface="+mn-ea"/>
              </a:rPr>
              <a:t>园露饮</a:t>
            </a:r>
            <a:r>
              <a:rPr sz="2000" spc="-5" noProof="1">
                <a:solidFill>
                  <a:srgbClr val="000000"/>
                </a:solidFill>
                <a:latin typeface="微软雅黑" panose="020B0503020204020204" pitchFamily="34" charset="-122"/>
                <a:ea typeface="微软雅黑" panose="020B0503020204020204" pitchFamily="34" charset="-122"/>
                <a:cs typeface="宋体" panose="02010600030101010101" pitchFamily="2" charset="-122"/>
                <a:sym typeface="+mn-ea"/>
              </a:rPr>
              <a:t>，东城闲步。事与孤鸿去。探春尽是，伤离意绪。官柳低金缕。归骑晚、纤纤池塘飞雨。断肠院落，一帘风絮。</a:t>
            </a:r>
          </a:p>
          <a:p>
            <a:pPr fontAlgn="auto">
              <a:lnSpc>
                <a:spcPct val="150000"/>
              </a:lnSpc>
            </a:pPr>
            <a:r>
              <a:rPr lang="en-US" altLang="zh-CN" sz="2000" spc="-5" noProof="1"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sym typeface="+mn-ea"/>
              </a:rPr>
              <a:t>      </a:t>
            </a:r>
            <a:r>
              <a:rPr lang="zh-CN" sz="2000" spc="-5" noProof="1"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sym typeface="+mn-ea"/>
              </a:rPr>
              <a:t>前</a:t>
            </a:r>
            <a:r>
              <a:rPr lang="zh-CN" sz="2000" spc="-5" noProof="1">
                <a:solidFill>
                  <a:srgbClr val="000000"/>
                </a:solidFill>
                <a:latin typeface="微软雅黑" panose="020B0503020204020204" pitchFamily="34" charset="-122"/>
                <a:ea typeface="微软雅黑" panose="020B0503020204020204" pitchFamily="34" charset="-122"/>
                <a:cs typeface="宋体" panose="02010600030101010101" pitchFamily="2" charset="-122"/>
                <a:sym typeface="+mn-ea"/>
              </a:rPr>
              <a:t>两片字数、音韵相同称</a:t>
            </a:r>
            <a:r>
              <a:rPr lang="en-US" altLang="zh-CN" sz="2000" spc="-5" noProof="1">
                <a:solidFill>
                  <a:srgbClr val="C00000"/>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en-US" sz="2000" spc="-5" noProof="1">
                <a:solidFill>
                  <a:srgbClr val="C00000"/>
                </a:solidFill>
                <a:latin typeface="微软雅黑" panose="020B0503020204020204" pitchFamily="34" charset="-122"/>
                <a:ea typeface="微软雅黑" panose="020B0503020204020204" pitchFamily="34" charset="-122"/>
                <a:cs typeface="宋体" panose="02010600030101010101" pitchFamily="2" charset="-122"/>
                <a:sym typeface="+mn-ea"/>
              </a:rPr>
              <a:t>双曳头</a:t>
            </a:r>
            <a:r>
              <a:rPr lang="en-US" altLang="zh-CN" sz="2000" spc="-5" noProof="1">
                <a:solidFill>
                  <a:srgbClr val="C00000"/>
                </a:solidFill>
                <a:latin typeface="微软雅黑" panose="020B0503020204020204" pitchFamily="34" charset="-122"/>
                <a:ea typeface="微软雅黑" panose="020B0503020204020204" pitchFamily="34" charset="-122"/>
                <a:cs typeface="宋体" panose="02010600030101010101" pitchFamily="2" charset="-122"/>
                <a:sym typeface="+mn-ea"/>
              </a:rPr>
              <a:t>”</a:t>
            </a:r>
          </a:p>
          <a:p>
            <a:pPr fontAlgn="auto">
              <a:lnSpc>
                <a:spcPct val="150000"/>
              </a:lnSpc>
            </a:pPr>
            <a:r>
              <a:rPr lang="zh-CN" altLang="en-US" sz="2000" spc="-5" noProof="1"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sym typeface="+mn-ea"/>
              </a:rPr>
              <a:t>      三</a:t>
            </a:r>
            <a:r>
              <a:rPr lang="zh-CN" altLang="en-US" sz="2000" spc="-5" noProof="1">
                <a:solidFill>
                  <a:srgbClr val="000000"/>
                </a:solidFill>
                <a:latin typeface="微软雅黑" panose="020B0503020204020204" pitchFamily="34" charset="-122"/>
                <a:ea typeface="微软雅黑" panose="020B0503020204020204" pitchFamily="34" charset="-122"/>
                <a:cs typeface="宋体" panose="02010600030101010101" pitchFamily="2" charset="-122"/>
                <a:sym typeface="+mn-ea"/>
              </a:rPr>
              <a:t>片开头句式都不同称</a:t>
            </a:r>
            <a:r>
              <a:rPr lang="en-US" altLang="zh-CN" sz="2000" spc="-5" noProof="1">
                <a:solidFill>
                  <a:srgbClr val="C00000"/>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en-US" sz="2000" spc="-5" noProof="1">
                <a:solidFill>
                  <a:srgbClr val="C00000"/>
                </a:solidFill>
                <a:latin typeface="微软雅黑" panose="020B0503020204020204" pitchFamily="34" charset="-122"/>
                <a:ea typeface="微软雅黑" panose="020B0503020204020204" pitchFamily="34" charset="-122"/>
                <a:cs typeface="宋体" panose="02010600030101010101" pitchFamily="2" charset="-122"/>
                <a:sym typeface="+mn-ea"/>
              </a:rPr>
              <a:t>三换头</a:t>
            </a:r>
            <a:r>
              <a:rPr lang="en-US" altLang="zh-CN" sz="2000" spc="-5" noProof="1">
                <a:solidFill>
                  <a:srgbClr val="C00000"/>
                </a:solidFill>
                <a:latin typeface="微软雅黑" panose="020B0503020204020204" pitchFamily="34" charset="-122"/>
                <a:ea typeface="微软雅黑" panose="020B0503020204020204" pitchFamily="34" charset="-122"/>
                <a:cs typeface="宋体" panose="02010600030101010101" pitchFamily="2" charset="-122"/>
                <a:sym typeface="+mn-ea"/>
              </a:rPr>
              <a:t>”</a:t>
            </a:r>
          </a:p>
          <a:p>
            <a:pPr fontAlgn="auto"/>
            <a:endParaRPr lang="zh-CN" b="1" spc="10" noProof="1">
              <a:solidFill>
                <a:srgbClr val="000000"/>
              </a:solidFill>
              <a:latin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2308225" y="3121978"/>
            <a:ext cx="3267710"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nSpc>
                <a:spcPct val="100000"/>
              </a:lnSpc>
              <a:spcBef>
                <a:spcPct val="0"/>
              </a:spcBef>
              <a:buNone/>
            </a:pPr>
            <a:r>
              <a:rPr lang="zh-CN" altLang="en-US" sz="3200">
                <a:solidFill>
                  <a:srgbClr val="C00000"/>
                </a:solidFill>
                <a:latin typeface="微软雅黑" panose="020B0503020204020204" pitchFamily="34" charset="-122"/>
                <a:ea typeface="微软雅黑" panose="020B0503020204020204" pitchFamily="34" charset="-122"/>
              </a:rPr>
              <a:t>第五章  词的风格</a:t>
            </a:r>
          </a:p>
        </p:txBody>
      </p:sp>
      <p:sp>
        <p:nvSpPr>
          <p:cNvPr id="6147" name="文本框 8"/>
          <p:cNvSpPr txBox="1"/>
          <p:nvPr/>
        </p:nvSpPr>
        <p:spPr>
          <a:xfrm>
            <a:off x="1782763" y="2028825"/>
            <a:ext cx="4424680" cy="80899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nSpc>
                <a:spcPct val="100000"/>
              </a:lnSpc>
              <a:spcBef>
                <a:spcPct val="0"/>
              </a:spcBef>
              <a:buNone/>
            </a:pPr>
            <a:r>
              <a:rPr lang="zh-CN" altLang="en-US" sz="4400">
                <a:latin typeface="微软雅黑" panose="020B0503020204020204" pitchFamily="34" charset="-122"/>
                <a:ea typeface="微软雅黑" panose="020B0503020204020204" pitchFamily="34" charset="-122"/>
              </a:rPr>
              <a:t>第一编  诗词略论</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
          <p:cNvSpPr txBox="1"/>
          <p:nvPr/>
        </p:nvSpPr>
        <p:spPr>
          <a:xfrm>
            <a:off x="1054882" y="401402"/>
            <a:ext cx="5591175" cy="430887"/>
          </a:xfrm>
          <a:prstGeom prst="rect">
            <a:avLst/>
          </a:prstGeom>
        </p:spPr>
        <p:txBody>
          <a:bodyPr lIns="0" tIns="0" rIns="0" bIns="0">
            <a:spAutoFit/>
          </a:bodyPr>
          <a:lstStyle/>
          <a:p>
            <a:pPr fontAlgn="auto"/>
            <a:r>
              <a:rPr sz="2800" noProof="1">
                <a:latin typeface="黑体" panose="02010609060101010101" pitchFamily="49" charset="-122"/>
                <a:ea typeface="黑体" panose="02010609060101010101" pitchFamily="49" charset="-122"/>
              </a:rPr>
              <a:t>第</a:t>
            </a:r>
            <a:r>
              <a:rPr lang="zh-CN" sz="2800" noProof="1">
                <a:latin typeface="黑体" panose="02010609060101010101" pitchFamily="49" charset="-122"/>
                <a:ea typeface="黑体" panose="02010609060101010101" pitchFamily="49" charset="-122"/>
              </a:rPr>
              <a:t>五</a:t>
            </a:r>
            <a:r>
              <a:rPr sz="2800" noProof="1">
                <a:latin typeface="黑体" panose="02010609060101010101" pitchFamily="49" charset="-122"/>
                <a:ea typeface="黑体" panose="02010609060101010101" pitchFamily="49" charset="-122"/>
              </a:rPr>
              <a:t>章 词的</a:t>
            </a:r>
            <a:r>
              <a:rPr lang="zh-CN" sz="2800" noProof="1">
                <a:latin typeface="黑体" panose="02010609060101010101" pitchFamily="49" charset="-122"/>
                <a:ea typeface="黑体" panose="02010609060101010101" pitchFamily="49" charset="-122"/>
              </a:rPr>
              <a:t>风格</a:t>
            </a:r>
          </a:p>
        </p:txBody>
      </p:sp>
      <p:sp>
        <p:nvSpPr>
          <p:cNvPr id="3" name="object 6"/>
          <p:cNvSpPr txBox="1">
            <a:spLocks noChangeArrowheads="1"/>
          </p:cNvSpPr>
          <p:nvPr/>
        </p:nvSpPr>
        <p:spPr bwMode="auto">
          <a:xfrm>
            <a:off x="557475" y="2642933"/>
            <a:ext cx="1570037" cy="923925"/>
          </a:xfrm>
          <a:prstGeom prst="rect">
            <a:avLst/>
          </a:pr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lIns="0" tIns="20320" rIns="0" bIns="0">
            <a:spAutoFit/>
          </a:bodyPr>
          <a:lstStyle>
            <a:lvl1pPr marL="79375">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spcBef>
                <a:spcPts val="165"/>
              </a:spcBef>
            </a:pPr>
            <a:r>
              <a:rPr lang="zh-CN" altLang="en-US" sz="5400" dirty="0">
                <a:latin typeface="宋体" panose="02010600030101010101" pitchFamily="2" charset="-122"/>
              </a:rPr>
              <a:t>婉约</a:t>
            </a:r>
          </a:p>
        </p:txBody>
      </p:sp>
      <p:sp>
        <p:nvSpPr>
          <p:cNvPr id="4" name="object 7"/>
          <p:cNvSpPr txBox="1">
            <a:spLocks noChangeArrowheads="1"/>
          </p:cNvSpPr>
          <p:nvPr/>
        </p:nvSpPr>
        <p:spPr bwMode="auto">
          <a:xfrm>
            <a:off x="2899037" y="2683877"/>
            <a:ext cx="1570038" cy="923925"/>
          </a:xfrm>
          <a:prstGeom prst="rect">
            <a:avLst/>
          </a:pr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lIns="0" tIns="20320" rIns="0" bIns="0">
            <a:spAutoFit/>
          </a:bodyPr>
          <a:lstStyle>
            <a:lvl1pPr marL="79375">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spcBef>
                <a:spcPts val="165"/>
              </a:spcBef>
            </a:pPr>
            <a:r>
              <a:rPr lang="zh-CN" altLang="en-US" sz="5400" dirty="0">
                <a:latin typeface="宋体" panose="02010600030101010101" pitchFamily="2" charset="-122"/>
              </a:rPr>
              <a:t>豪放</a:t>
            </a:r>
          </a:p>
        </p:txBody>
      </p:sp>
      <p:sp>
        <p:nvSpPr>
          <p:cNvPr id="5" name="object 8"/>
          <p:cNvSpPr txBox="1">
            <a:spLocks noChangeArrowheads="1"/>
          </p:cNvSpPr>
          <p:nvPr/>
        </p:nvSpPr>
        <p:spPr bwMode="auto">
          <a:xfrm>
            <a:off x="1075000" y="3928213"/>
            <a:ext cx="53498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r>
              <a:rPr lang="zh-CN" altLang="en-US" sz="2000" b="1" dirty="0">
                <a:latin typeface="微软雅黑" panose="020B0503020204020204" pitchFamily="34" charset="-122"/>
              </a:rPr>
              <a:t>本色</a:t>
            </a:r>
            <a:endParaRPr lang="zh-CN" altLang="en-US" sz="2000" dirty="0">
              <a:latin typeface="微软雅黑" panose="020B0503020204020204" pitchFamily="34" charset="-122"/>
            </a:endParaRPr>
          </a:p>
        </p:txBody>
      </p:sp>
      <p:sp>
        <p:nvSpPr>
          <p:cNvPr id="6" name="object 10"/>
          <p:cNvSpPr txBox="1">
            <a:spLocks noChangeArrowheads="1"/>
          </p:cNvSpPr>
          <p:nvPr/>
        </p:nvSpPr>
        <p:spPr bwMode="auto">
          <a:xfrm>
            <a:off x="948000" y="4523857"/>
            <a:ext cx="78898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r>
              <a:rPr lang="zh-CN" altLang="en-US" sz="2000" dirty="0">
                <a:latin typeface="微软雅黑" panose="020B0503020204020204" pitchFamily="34" charset="-122"/>
                <a:ea typeface="微软雅黑" panose="020B0503020204020204" pitchFamily="34" charset="-122"/>
              </a:rPr>
              <a:t>李清照</a:t>
            </a:r>
          </a:p>
        </p:txBody>
      </p:sp>
      <p:sp>
        <p:nvSpPr>
          <p:cNvPr id="7" name="object 9"/>
          <p:cNvSpPr txBox="1">
            <a:spLocks noChangeArrowheads="1"/>
          </p:cNvSpPr>
          <p:nvPr/>
        </p:nvSpPr>
        <p:spPr bwMode="auto">
          <a:xfrm>
            <a:off x="3289562" y="3900917"/>
            <a:ext cx="7905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r>
              <a:rPr lang="zh-CN" altLang="en-US" sz="2000" b="1" dirty="0">
                <a:latin typeface="微软雅黑" panose="020B0503020204020204" pitchFamily="34" charset="-122"/>
              </a:rPr>
              <a:t>非本色</a:t>
            </a:r>
            <a:endParaRPr lang="zh-CN" altLang="en-US" sz="2000" dirty="0">
              <a:latin typeface="微软雅黑" panose="020B0503020204020204" pitchFamily="34" charset="-122"/>
            </a:endParaRPr>
          </a:p>
        </p:txBody>
      </p:sp>
      <p:sp>
        <p:nvSpPr>
          <p:cNvPr id="8" name="object 11"/>
          <p:cNvSpPr txBox="1">
            <a:spLocks noChangeArrowheads="1"/>
          </p:cNvSpPr>
          <p:nvPr/>
        </p:nvSpPr>
        <p:spPr bwMode="auto">
          <a:xfrm>
            <a:off x="3289562" y="4496561"/>
            <a:ext cx="7905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r>
              <a:rPr lang="zh-CN" altLang="en-US" sz="2000" dirty="0">
                <a:latin typeface="微软雅黑" panose="020B0503020204020204" pitchFamily="34" charset="-122"/>
                <a:ea typeface="微软雅黑" panose="020B0503020204020204" pitchFamily="34" charset="-122"/>
              </a:rPr>
              <a:t>辛弃疾</a:t>
            </a:r>
          </a:p>
        </p:txBody>
      </p:sp>
      <p:sp>
        <p:nvSpPr>
          <p:cNvPr id="9" name="object 12"/>
          <p:cNvSpPr>
            <a:spLocks noChangeArrowheads="1"/>
          </p:cNvSpPr>
          <p:nvPr/>
        </p:nvSpPr>
        <p:spPr bwMode="auto">
          <a:xfrm>
            <a:off x="4975487" y="1895792"/>
            <a:ext cx="504825" cy="2663825"/>
          </a:xfrm>
          <a:custGeom>
            <a:avLst/>
            <a:gdLst>
              <a:gd name="T0" fmla="*/ 504063 w 504189"/>
              <a:gd name="T1" fmla="*/ 2664333 h 2664460"/>
              <a:gd name="T2" fmla="*/ 424408 w 504189"/>
              <a:gd name="T3" fmla="*/ 2662192 h 2664460"/>
              <a:gd name="T4" fmla="*/ 355239 w 504189"/>
              <a:gd name="T5" fmla="*/ 2656229 h 2664460"/>
              <a:gd name="T6" fmla="*/ 300700 w 504189"/>
              <a:gd name="T7" fmla="*/ 2647133 h 2664460"/>
              <a:gd name="T8" fmla="*/ 252095 w 504189"/>
              <a:gd name="T9" fmla="*/ 2622296 h 2664460"/>
              <a:gd name="T10" fmla="*/ 252095 w 504189"/>
              <a:gd name="T11" fmla="*/ 1374140 h 2664460"/>
              <a:gd name="T12" fmla="*/ 239239 w 504189"/>
              <a:gd name="T13" fmla="*/ 1360892 h 2664460"/>
              <a:gd name="T14" fmla="*/ 203444 w 504189"/>
              <a:gd name="T15" fmla="*/ 1349357 h 2664460"/>
              <a:gd name="T16" fmla="*/ 148868 w 504189"/>
              <a:gd name="T17" fmla="*/ 1340243 h 2664460"/>
              <a:gd name="T18" fmla="*/ 79667 w 504189"/>
              <a:gd name="T19" fmla="*/ 1334255 h 2664460"/>
              <a:gd name="T20" fmla="*/ 0 w 504189"/>
              <a:gd name="T21" fmla="*/ 1332103 h 2664460"/>
              <a:gd name="T22" fmla="*/ 79667 w 504189"/>
              <a:gd name="T23" fmla="*/ 1329963 h 2664460"/>
              <a:gd name="T24" fmla="*/ 148868 w 504189"/>
              <a:gd name="T25" fmla="*/ 1324007 h 2664460"/>
              <a:gd name="T26" fmla="*/ 203444 w 504189"/>
              <a:gd name="T27" fmla="*/ 1314930 h 2664460"/>
              <a:gd name="T28" fmla="*/ 239239 w 504189"/>
              <a:gd name="T29" fmla="*/ 1303427 h 2664460"/>
              <a:gd name="T30" fmla="*/ 252095 w 504189"/>
              <a:gd name="T31" fmla="*/ 1290193 h 2664460"/>
              <a:gd name="T32" fmla="*/ 252095 w 504189"/>
              <a:gd name="T33" fmla="*/ 42037 h 2664460"/>
              <a:gd name="T34" fmla="*/ 264937 w 504189"/>
              <a:gd name="T35" fmla="*/ 28740 h 2664460"/>
              <a:gd name="T36" fmla="*/ 300700 w 504189"/>
              <a:gd name="T37" fmla="*/ 17199 h 2664460"/>
              <a:gd name="T38" fmla="*/ 355239 w 504189"/>
              <a:gd name="T39" fmla="*/ 8103 h 2664460"/>
              <a:gd name="T40" fmla="*/ 424408 w 504189"/>
              <a:gd name="T41" fmla="*/ 2140 h 2664460"/>
              <a:gd name="T42" fmla="*/ 504063 w 504189"/>
              <a:gd name="T43" fmla="*/ 0 h 2664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4189" h="2664460">
                <a:moveTo>
                  <a:pt x="504063" y="2664333"/>
                </a:moveTo>
                <a:lnTo>
                  <a:pt x="424408" y="2662192"/>
                </a:lnTo>
                <a:lnTo>
                  <a:pt x="355239" y="2656229"/>
                </a:lnTo>
                <a:lnTo>
                  <a:pt x="300700" y="2647133"/>
                </a:lnTo>
                <a:lnTo>
                  <a:pt x="252095" y="2622296"/>
                </a:lnTo>
                <a:lnTo>
                  <a:pt x="252095" y="1374140"/>
                </a:lnTo>
                <a:lnTo>
                  <a:pt x="239239" y="1360892"/>
                </a:lnTo>
                <a:lnTo>
                  <a:pt x="203444" y="1349357"/>
                </a:lnTo>
                <a:lnTo>
                  <a:pt x="148868" y="1340243"/>
                </a:lnTo>
                <a:lnTo>
                  <a:pt x="79667" y="1334255"/>
                </a:lnTo>
                <a:lnTo>
                  <a:pt x="0" y="1332103"/>
                </a:lnTo>
                <a:lnTo>
                  <a:pt x="79667" y="1329963"/>
                </a:lnTo>
                <a:lnTo>
                  <a:pt x="148868" y="1324007"/>
                </a:lnTo>
                <a:lnTo>
                  <a:pt x="203444" y="1314930"/>
                </a:lnTo>
                <a:lnTo>
                  <a:pt x="239239" y="1303427"/>
                </a:lnTo>
                <a:lnTo>
                  <a:pt x="252095" y="1290193"/>
                </a:lnTo>
                <a:lnTo>
                  <a:pt x="252095" y="42037"/>
                </a:lnTo>
                <a:lnTo>
                  <a:pt x="264937" y="28740"/>
                </a:lnTo>
                <a:lnTo>
                  <a:pt x="300700" y="17199"/>
                </a:lnTo>
                <a:lnTo>
                  <a:pt x="355239" y="8103"/>
                </a:lnTo>
                <a:lnTo>
                  <a:pt x="424408" y="2140"/>
                </a:lnTo>
                <a:lnTo>
                  <a:pt x="504063" y="0"/>
                </a:ln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object 2"/>
          <p:cNvSpPr txBox="1">
            <a:spLocks noChangeArrowheads="1"/>
          </p:cNvSpPr>
          <p:nvPr/>
        </p:nvSpPr>
        <p:spPr bwMode="auto">
          <a:xfrm>
            <a:off x="5740662" y="2073216"/>
            <a:ext cx="536575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r>
              <a:rPr lang="zh-CN" altLang="en-US" sz="2000" dirty="0">
                <a:latin typeface="微软雅黑" panose="020B0503020204020204" pitchFamily="34" charset="-122"/>
                <a:ea typeface="微软雅黑" panose="020B0503020204020204" pitchFamily="34" charset="-122"/>
              </a:rPr>
              <a:t>正式将两种词风并举：</a:t>
            </a:r>
            <a:r>
              <a:rPr lang="zh-CN" altLang="en-US" sz="2000" dirty="0">
                <a:solidFill>
                  <a:srgbClr val="C00000"/>
                </a:solidFill>
                <a:latin typeface="微软雅黑" panose="020B0503020204020204" pitchFamily="34" charset="-122"/>
                <a:ea typeface="微软雅黑" panose="020B0503020204020204" pitchFamily="34" charset="-122"/>
              </a:rPr>
              <a:t>明</a:t>
            </a:r>
            <a:r>
              <a:rPr lang="zh-CN" altLang="en-US" sz="2000" dirty="0">
                <a:latin typeface="微软雅黑" panose="020B0503020204020204" pitchFamily="34" charset="-122"/>
                <a:ea typeface="微软雅黑" panose="020B0503020204020204" pitchFamily="34" charset="-122"/>
              </a:rPr>
              <a:t>代的</a:t>
            </a:r>
            <a:r>
              <a:rPr lang="zh-CN" altLang="en-US" sz="2000" dirty="0">
                <a:solidFill>
                  <a:srgbClr val="C00000"/>
                </a:solidFill>
                <a:latin typeface="微软雅黑" panose="020B0503020204020204" pitchFamily="34" charset="-122"/>
                <a:ea typeface="微软雅黑" panose="020B0503020204020204" pitchFamily="34" charset="-122"/>
              </a:rPr>
              <a:t>张</a:t>
            </a:r>
            <a:r>
              <a:rPr lang="zh-CN" altLang="en-US" sz="2000" dirty="0" smtClean="0">
                <a:solidFill>
                  <a:srgbClr val="C00000"/>
                </a:solidFill>
                <a:latin typeface="微软雅黑" panose="020B0503020204020204" pitchFamily="34" charset="-122"/>
                <a:ea typeface="微软雅黑" panose="020B0503020204020204" pitchFamily="34" charset="-122"/>
              </a:rPr>
              <a:t>綖</a:t>
            </a:r>
            <a:r>
              <a:rPr lang="en-US" altLang="zh-CN" sz="2000" dirty="0" err="1">
                <a:solidFill>
                  <a:srgbClr val="C00000"/>
                </a:solidFill>
                <a:latin typeface="微软雅黑" panose="020B0503020204020204" pitchFamily="34" charset="-122"/>
                <a:ea typeface="微软雅黑" panose="020B0503020204020204" pitchFamily="34" charset="-122"/>
              </a:rPr>
              <a:t>yán</a:t>
            </a:r>
            <a:r>
              <a:rPr lang="en-US" altLang="zh-CN" sz="2000" dirty="0">
                <a:solidFill>
                  <a:srgbClr val="C00000"/>
                </a:solidFill>
                <a:latin typeface="微软雅黑" panose="020B0503020204020204" pitchFamily="34" charset="-122"/>
                <a:ea typeface="微软雅黑" panose="020B0503020204020204" pitchFamily="34" charset="-122"/>
              </a:rPr>
              <a:t> </a:t>
            </a:r>
            <a:r>
              <a:rPr lang="zh-CN" altLang="en-US" sz="2000" dirty="0" smtClean="0">
                <a:solidFill>
                  <a:srgbClr val="C00000"/>
                </a:solidFill>
                <a:latin typeface="微软雅黑" panose="020B0503020204020204" pitchFamily="34" charset="-122"/>
                <a:ea typeface="微软雅黑" panose="020B0503020204020204" pitchFamily="34" charset="-122"/>
              </a:rPr>
              <a:t>《诗余图谱》</a:t>
            </a:r>
            <a:endParaRPr lang="zh-CN" altLang="en-US" sz="2000" dirty="0">
              <a:solidFill>
                <a:srgbClr val="C00000"/>
              </a:solidFill>
              <a:latin typeface="微软雅黑" panose="020B0503020204020204" pitchFamily="34" charset="-122"/>
              <a:ea typeface="微软雅黑" panose="020B0503020204020204" pitchFamily="34" charset="-122"/>
            </a:endParaRPr>
          </a:p>
        </p:txBody>
      </p:sp>
      <p:sp>
        <p:nvSpPr>
          <p:cNvPr id="11" name="object 3"/>
          <p:cNvSpPr txBox="1">
            <a:spLocks noChangeArrowheads="1"/>
          </p:cNvSpPr>
          <p:nvPr/>
        </p:nvSpPr>
        <p:spPr bwMode="auto">
          <a:xfrm>
            <a:off x="5715997" y="2827279"/>
            <a:ext cx="4095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nSpc>
                <a:spcPct val="150000"/>
              </a:lnSpc>
            </a:pPr>
            <a:r>
              <a:rPr lang="zh-CN" altLang="en-US" sz="2000" dirty="0">
                <a:solidFill>
                  <a:srgbClr val="C00000"/>
                </a:solidFill>
                <a:latin typeface="微软雅黑" panose="020B0503020204020204" pitchFamily="34" charset="-122"/>
                <a:ea typeface="微软雅黑" panose="020B0503020204020204" pitchFamily="34" charset="-122"/>
              </a:rPr>
              <a:t>婉约</a:t>
            </a:r>
            <a:r>
              <a:rPr lang="zh-CN" altLang="en-US" sz="2000" dirty="0">
                <a:latin typeface="微软雅黑" panose="020B0503020204020204" pitchFamily="34" charset="-122"/>
                <a:ea typeface="微软雅黑" panose="020B0503020204020204" pitchFamily="34" charset="-122"/>
              </a:rPr>
              <a:t>：词的本色是婉约。</a:t>
            </a:r>
          </a:p>
          <a:p>
            <a:pPr>
              <a:lnSpc>
                <a:spcPct val="150000"/>
              </a:lnSpc>
            </a:pPr>
            <a:r>
              <a:rPr lang="zh-CN" altLang="en-US" sz="2000" dirty="0">
                <a:solidFill>
                  <a:srgbClr val="C00000"/>
                </a:solidFill>
                <a:latin typeface="微软雅黑" panose="020B0503020204020204" pitchFamily="34" charset="-122"/>
                <a:ea typeface="微软雅黑" panose="020B0503020204020204" pitchFamily="34" charset="-122"/>
              </a:rPr>
              <a:t>豪放</a:t>
            </a:r>
            <a:r>
              <a:rPr lang="zh-CN" altLang="en-US" sz="2000" dirty="0">
                <a:latin typeface="微软雅黑" panose="020B0503020204020204" pitchFamily="34" charset="-122"/>
                <a:ea typeface="微软雅黑" panose="020B0503020204020204" pitchFamily="34" charset="-122"/>
              </a:rPr>
              <a:t>：最早被评论为豪放的是苏轼。</a:t>
            </a:r>
          </a:p>
        </p:txBody>
      </p:sp>
      <p:sp>
        <p:nvSpPr>
          <p:cNvPr id="12" name="object 4"/>
          <p:cNvSpPr txBox="1">
            <a:spLocks noChangeArrowheads="1"/>
          </p:cNvSpPr>
          <p:nvPr/>
        </p:nvSpPr>
        <p:spPr bwMode="auto">
          <a:xfrm>
            <a:off x="5576886" y="3997665"/>
            <a:ext cx="66151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85725">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nSpc>
                <a:spcPts val="2390"/>
              </a:lnSpc>
            </a:pPr>
            <a:r>
              <a:rPr lang="zh-CN" altLang="en-US" sz="2000" dirty="0">
                <a:latin typeface="微软雅黑" panose="020B0503020204020204" pitchFamily="34" charset="-122"/>
                <a:ea typeface="微软雅黑" panose="020B0503020204020204" pitchFamily="34" charset="-122"/>
              </a:rPr>
              <a:t>正式将两种词风分为流派：清初</a:t>
            </a:r>
            <a:r>
              <a:rPr lang="zh-CN" altLang="en-US" sz="2000" dirty="0">
                <a:solidFill>
                  <a:srgbClr val="C00000"/>
                </a:solidFill>
                <a:latin typeface="微软雅黑" panose="020B0503020204020204" pitchFamily="34" charset="-122"/>
                <a:ea typeface="微软雅黑" panose="020B0503020204020204" pitchFamily="34" charset="-122"/>
              </a:rPr>
              <a:t>王士祯《花草蒙拾》</a:t>
            </a:r>
          </a:p>
        </p:txBody>
      </p:sp>
      <p:pic>
        <p:nvPicPr>
          <p:cNvPr id="6146" name="Picture 2" descr="http://s4.sinaimg.cn/mw690/001OD5tdzy6WO7YHsH1e3&amp;6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6033" y="4496561"/>
            <a:ext cx="2390775" cy="2076451"/>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词的风格</a:t>
            </a:r>
            <a:endParaRPr kumimoji="1" lang="zh-CN" altLang="en-US" dirty="0"/>
          </a:p>
        </p:txBody>
      </p:sp>
      <p:sp>
        <p:nvSpPr>
          <p:cNvPr id="16" name="文本框 15"/>
          <p:cNvSpPr txBox="1"/>
          <p:nvPr/>
        </p:nvSpPr>
        <p:spPr>
          <a:xfrm>
            <a:off x="10445212" y="73959"/>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smtClean="0"/>
              <a:t>本色、非本色</a:t>
            </a:r>
            <a:endParaRPr lang="zh-CN" altLang="en-US" dirty="0"/>
          </a:p>
        </p:txBody>
      </p:sp>
      <p:sp>
        <p:nvSpPr>
          <p:cNvPr id="17" name="文本框 16"/>
          <p:cNvSpPr txBox="1"/>
          <p:nvPr/>
        </p:nvSpPr>
        <p:spPr>
          <a:xfrm>
            <a:off x="10445212" y="581361"/>
            <a:ext cx="1391595"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豪放、婉约</a:t>
            </a:r>
          </a:p>
        </p:txBody>
      </p:sp>
      <p:cxnSp>
        <p:nvCxnSpPr>
          <p:cNvPr id="18" name="直线连接符 17"/>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9985444" y="544603"/>
            <a:ext cx="459769" cy="169743"/>
          </a:xfrm>
          <a:prstGeom prst="line">
            <a:avLst/>
          </a:prstGeom>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8288" y="15981"/>
            <a:ext cx="752430" cy="369332"/>
          </a:xfrm>
          <a:prstGeom prst="rect">
            <a:avLst/>
          </a:prstGeom>
          <a:noFill/>
        </p:spPr>
        <p:txBody>
          <a:bodyPr wrap="square" rtlCol="0">
            <a:spAutoFit/>
          </a:bodyPr>
          <a:lstStyle/>
          <a:p>
            <a:r>
              <a:rPr kumimoji="1" lang="en-US" altLang="zh-CN" dirty="0" smtClean="0">
                <a:solidFill>
                  <a:schemeClr val="bg1">
                    <a:lumMod val="85000"/>
                  </a:schemeClr>
                </a:solidFill>
              </a:rPr>
              <a:t>1.5.1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0"/>
          <p:cNvSpPr txBox="1"/>
          <p:nvPr/>
        </p:nvSpPr>
        <p:spPr>
          <a:xfrm>
            <a:off x="5663819" y="2319505"/>
            <a:ext cx="5390868" cy="1692771"/>
          </a:xfrm>
          <a:prstGeom prst="rect">
            <a:avLst/>
          </a:prstGeom>
        </p:spPr>
        <p:txBody>
          <a:bodyPr vert="horz" wrap="square" lIns="0" tIns="0" rIns="0" bIns="0" rtlCol="0">
            <a:spAutoFit/>
          </a:bodyPr>
          <a:lstStyle/>
          <a:p>
            <a:pPr>
              <a:lnSpc>
                <a:spcPct val="150000"/>
              </a:lnSpc>
              <a:spcBef>
                <a:spcPts val="1000"/>
              </a:spcBef>
            </a:pPr>
            <a:r>
              <a:rPr lang="en-US" sz="2000" dirty="0" smtClean="0">
                <a:latin typeface="微软雅黑" panose="020B0503020204020204" pitchFamily="34" charset="-122"/>
                <a:ea typeface="微软雅黑" panose="020B0503020204020204" pitchFamily="34" charset="-122"/>
                <a:cs typeface="微软雅黑" panose="020B0503020204020204" pitchFamily="34" charset="-122"/>
              </a:rPr>
              <a:t>     </a:t>
            </a:r>
            <a:r>
              <a:rPr sz="2000" dirty="0" smtClean="0">
                <a:latin typeface="微软雅黑" panose="020B0503020204020204" pitchFamily="34" charset="-122"/>
                <a:ea typeface="微软雅黑" panose="020B0503020204020204" pitchFamily="34" charset="-122"/>
                <a:cs typeface="微软雅黑" panose="020B0503020204020204" pitchFamily="34" charset="-122"/>
              </a:rPr>
              <a:t>课程代码：</a:t>
            </a:r>
            <a:r>
              <a:rPr lang="en-US" altLang="zh-CN" sz="2000" dirty="0" smtClean="0">
                <a:solidFill>
                  <a:srgbClr val="323232"/>
                </a:solidFill>
                <a:latin typeface="微软雅黑" panose="020B0503020204020204" pitchFamily="34" charset="-122"/>
                <a:ea typeface="微软雅黑" panose="020B0503020204020204" pitchFamily="34" charset="-122"/>
              </a:rPr>
              <a:t>07564</a:t>
            </a:r>
            <a:endParaRPr lang="en-US" altLang="zh-CN" sz="2000" dirty="0">
              <a:solidFill>
                <a:srgbClr val="323232"/>
              </a:solidFill>
              <a:latin typeface="微软雅黑" panose="020B0503020204020204" pitchFamily="34" charset="-122"/>
              <a:ea typeface="微软雅黑" panose="020B0503020204020204" pitchFamily="34" charset="-122"/>
            </a:endParaRPr>
          </a:p>
          <a:p>
            <a:pPr marL="12700">
              <a:lnSpc>
                <a:spcPct val="200000"/>
              </a:lnSpc>
            </a:pP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     主       编：</a:t>
            </a:r>
            <a:r>
              <a:rPr lang="zh-CN" altLang="en-US" sz="2000" dirty="0">
                <a:solidFill>
                  <a:srgbClr val="323232"/>
                </a:solidFill>
                <a:latin typeface="微软雅黑" panose="020B0503020204020204" pitchFamily="34" charset="-122"/>
                <a:ea typeface="微软雅黑" panose="020B0503020204020204" pitchFamily="34" charset="-122"/>
              </a:rPr>
              <a:t>彭玉平</a:t>
            </a:r>
          </a:p>
          <a:p>
            <a:pPr marL="12700" marR="5080">
              <a:lnSpc>
                <a:spcPct val="200000"/>
              </a:lnSpc>
            </a:pPr>
            <a:r>
              <a:rPr lang="zh-CN" altLang="en-US" sz="2000" spc="5" dirty="0" smtClean="0">
                <a:latin typeface="微软雅黑" panose="020B0503020204020204" pitchFamily="34" charset="-122"/>
                <a:ea typeface="微软雅黑" panose="020B0503020204020204" pitchFamily="34" charset="-122"/>
                <a:cs typeface="微软雅黑" panose="020B0503020204020204" pitchFamily="34" charset="-122"/>
              </a:rPr>
              <a:t>     出  版  社：</a:t>
            </a:r>
            <a:r>
              <a:rPr lang="zh-CN" altLang="en-US" sz="2000" dirty="0">
                <a:solidFill>
                  <a:srgbClr val="323232"/>
                </a:solidFill>
                <a:latin typeface="微软雅黑" panose="020B0503020204020204" pitchFamily="34" charset="-122"/>
                <a:ea typeface="微软雅黑" panose="020B0503020204020204" pitchFamily="34" charset="-122"/>
              </a:rPr>
              <a:t>中山大学出版社</a:t>
            </a:r>
          </a:p>
        </p:txBody>
      </p:sp>
      <p:sp>
        <p:nvSpPr>
          <p:cNvPr id="4" name="TextBox 3"/>
          <p:cNvSpPr txBox="1"/>
          <p:nvPr/>
        </p:nvSpPr>
        <p:spPr>
          <a:xfrm>
            <a:off x="1105469" y="395782"/>
            <a:ext cx="1620957" cy="523220"/>
          </a:xfrm>
          <a:prstGeom prst="rect">
            <a:avLst/>
          </a:prstGeom>
          <a:noFill/>
        </p:spPr>
        <p:txBody>
          <a:bodyPr wrap="none" rtlCol="0">
            <a:spAutoFit/>
          </a:bodyPr>
          <a:lstStyle/>
          <a:p>
            <a:r>
              <a:rPr lang="zh-CN" altLang="en-US" sz="2800" dirty="0" smtClean="0">
                <a:latin typeface="黑体" panose="02010609060101010101" pitchFamily="49" charset="-122"/>
                <a:ea typeface="黑体" panose="02010609060101010101" pitchFamily="49" charset="-122"/>
              </a:rPr>
              <a:t>教材版本</a:t>
            </a:r>
            <a:endParaRPr lang="zh-CN" altLang="en-US" sz="2800" dirty="0">
              <a:latin typeface="黑体" panose="02010609060101010101" pitchFamily="49" charset="-122"/>
              <a:ea typeface="黑体" panose="02010609060101010101" pitchFamily="49" charset="-122"/>
            </a:endParaRPr>
          </a:p>
        </p:txBody>
      </p:sp>
      <p:pic>
        <p:nvPicPr>
          <p:cNvPr id="5" name="图片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4230" y="1442753"/>
            <a:ext cx="3369907" cy="449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9549" y="1390650"/>
            <a:ext cx="10855325" cy="2198688"/>
          </a:xfrm>
          <a:prstGeom prst="rect">
            <a:avLst/>
          </a:prstGeom>
        </p:spPr>
        <p:txBody>
          <a:bodyPr lIns="0" tIns="0" rIns="0" bIns="0">
            <a:spAutoFit/>
          </a:bodyPr>
          <a:lstStyle>
            <a:lvl1pPr marL="1270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lnSpc>
                <a:spcPct val="150000"/>
              </a:lnSpc>
            </a:pPr>
            <a:r>
              <a:rPr lang="zh-CN" sz="2400" noProof="1">
                <a:latin typeface="微软雅黑" panose="020B0503020204020204" pitchFamily="34" charset="-122"/>
                <a:ea typeface="微软雅黑" panose="020B0503020204020204" pitchFamily="34" charset="-122"/>
              </a:rPr>
              <a:t>一、单项选择题：</a:t>
            </a:r>
          </a:p>
          <a:p>
            <a:pPr eaLnBrk="1" hangingPunct="1">
              <a:lnSpc>
                <a:spcPct val="150000"/>
              </a:lnSpc>
              <a:spcBef>
                <a:spcPts val="25"/>
              </a:spcBef>
            </a:pPr>
            <a:r>
              <a:rPr lang="zh-CN" altLang="zh-CN" sz="2400" noProof="1">
                <a:latin typeface="微软雅黑" panose="020B0503020204020204" pitchFamily="34" charset="-122"/>
                <a:ea typeface="微软雅黑" panose="020B0503020204020204" pitchFamily="34" charset="-122"/>
                <a:cs typeface="Arial" panose="020B0604020202020204" pitchFamily="34" charset="0"/>
              </a:rPr>
              <a:t>1</a:t>
            </a:r>
            <a:r>
              <a:rPr lang="zh-CN" sz="2400" noProof="1">
                <a:latin typeface="微软雅黑" panose="020B0503020204020204" pitchFamily="34" charset="-122"/>
                <a:ea typeface="微软雅黑" panose="020B0503020204020204" pitchFamily="34" charset="-122"/>
              </a:rPr>
              <a:t>．认为“词之情、文、节奏，并皆有余于诗，故日诗余</a:t>
            </a:r>
            <a:r>
              <a:rPr lang="zh-CN" altLang="zh-CN" sz="2400" noProof="1">
                <a:latin typeface="微软雅黑" panose="020B0503020204020204" pitchFamily="34" charset="-122"/>
                <a:ea typeface="微软雅黑" panose="020B0503020204020204" pitchFamily="34" charset="-122"/>
              </a:rPr>
              <a:t>"</a:t>
            </a:r>
            <a:r>
              <a:rPr lang="zh-CN" sz="2400" noProof="1">
                <a:latin typeface="微软雅黑" panose="020B0503020204020204" pitchFamily="34" charset="-122"/>
                <a:ea typeface="微软雅黑" panose="020B0503020204020204" pitchFamily="34" charset="-122"/>
              </a:rPr>
              <a:t>的批评家是（	）。</a:t>
            </a:r>
          </a:p>
          <a:p>
            <a:pPr eaLnBrk="1" hangingPunct="1">
              <a:lnSpc>
                <a:spcPct val="150000"/>
              </a:lnSpc>
            </a:pPr>
            <a:endParaRPr lang="zh-CN" sz="2400" noProof="1">
              <a:latin typeface="微软雅黑" panose="020B0503020204020204" pitchFamily="34" charset="-122"/>
              <a:ea typeface="微软雅黑" panose="020B0503020204020204" pitchFamily="34" charset="-122"/>
            </a:endParaRPr>
          </a:p>
          <a:p>
            <a:pPr eaLnBrk="1" hangingPunct="1">
              <a:lnSpc>
                <a:spcPct val="150000"/>
              </a:lnSpc>
            </a:pPr>
            <a:r>
              <a:rPr lang="en-US" altLang="zh-CN" sz="2400" noProof="1">
                <a:latin typeface="微软雅黑" panose="020B0503020204020204" pitchFamily="34" charset="-122"/>
                <a:ea typeface="微软雅黑" panose="020B0503020204020204" pitchFamily="34" charset="-122"/>
              </a:rPr>
              <a:t>A. </a:t>
            </a:r>
            <a:r>
              <a:rPr lang="zh-CN" sz="2400" noProof="1">
                <a:latin typeface="微软雅黑" panose="020B0503020204020204" pitchFamily="34" charset="-122"/>
                <a:ea typeface="微软雅黑" panose="020B0503020204020204" pitchFamily="34" charset="-122"/>
              </a:rPr>
              <a:t>汪森	</a:t>
            </a:r>
            <a:r>
              <a:rPr lang="en-US" altLang="zh-CN" sz="2400" noProof="1">
                <a:latin typeface="微软雅黑" panose="020B0503020204020204" pitchFamily="34" charset="-122"/>
                <a:ea typeface="微软雅黑" panose="020B0503020204020204" pitchFamily="34" charset="-122"/>
              </a:rPr>
              <a:t>B</a:t>
            </a:r>
            <a:r>
              <a:rPr lang="zh-CN" sz="2400" noProof="1">
                <a:latin typeface="微软雅黑" panose="020B0503020204020204" pitchFamily="34" charset="-122"/>
                <a:ea typeface="微软雅黑" panose="020B0503020204020204" pitchFamily="34" charset="-122"/>
              </a:rPr>
              <a:t>．况周颐	</a:t>
            </a:r>
            <a:r>
              <a:rPr lang="en-US" altLang="zh-CN" sz="2400" noProof="1">
                <a:latin typeface="微软雅黑" panose="020B0503020204020204" pitchFamily="34" charset="-122"/>
                <a:ea typeface="微软雅黑" panose="020B0503020204020204" pitchFamily="34" charset="-122"/>
              </a:rPr>
              <a:t>C</a:t>
            </a:r>
            <a:r>
              <a:rPr lang="zh-CN" sz="2400" noProof="1">
                <a:latin typeface="微软雅黑" panose="020B0503020204020204" pitchFamily="34" charset="-122"/>
                <a:ea typeface="微软雅黑" panose="020B0503020204020204" pitchFamily="34" charset="-122"/>
              </a:rPr>
              <a:t>．王国维	</a:t>
            </a:r>
            <a:r>
              <a:rPr lang="en-US" altLang="zh-CN" sz="2400" noProof="1">
                <a:latin typeface="微软雅黑" panose="020B0503020204020204" pitchFamily="34" charset="-122"/>
                <a:ea typeface="微软雅黑" panose="020B0503020204020204" pitchFamily="34" charset="-122"/>
              </a:rPr>
              <a:t>D</a:t>
            </a:r>
            <a:r>
              <a:rPr lang="zh-CN" sz="2400" noProof="1">
                <a:latin typeface="微软雅黑" panose="020B0503020204020204" pitchFamily="34" charset="-122"/>
                <a:ea typeface="微软雅黑" panose="020B0503020204020204" pitchFamily="34" charset="-122"/>
              </a:rPr>
              <a:t>．俞彦</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6443" y="1019288"/>
            <a:ext cx="10472738" cy="4537075"/>
          </a:xfrm>
          <a:prstGeom prst="rect">
            <a:avLst/>
          </a:prstGeom>
        </p:spPr>
        <p:txBody>
          <a:bodyPr lIns="0" tIns="0" rIns="0" bIns="0">
            <a:spAutoFit/>
          </a:bodyPr>
          <a:lstStyle>
            <a:lvl1pPr marL="1270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lnSpc>
                <a:spcPct val="150000"/>
              </a:lnSpc>
            </a:pPr>
            <a:r>
              <a:rPr lang="zh-CN" sz="2400" noProof="1">
                <a:latin typeface="微软雅黑" panose="020B0503020204020204" pitchFamily="34" charset="-122"/>
                <a:ea typeface="微软雅黑" panose="020B0503020204020204" pitchFamily="34" charset="-122"/>
              </a:rPr>
              <a:t>一、单项选择题：</a:t>
            </a:r>
          </a:p>
          <a:p>
            <a:pPr eaLnBrk="1" hangingPunct="1">
              <a:lnSpc>
                <a:spcPct val="150000"/>
              </a:lnSpc>
              <a:spcBef>
                <a:spcPts val="25"/>
              </a:spcBef>
            </a:pPr>
            <a:r>
              <a:rPr lang="zh-CN" altLang="zh-CN" sz="2400" noProof="1">
                <a:latin typeface="微软雅黑" panose="020B0503020204020204" pitchFamily="34" charset="-122"/>
                <a:ea typeface="微软雅黑" panose="020B0503020204020204" pitchFamily="34" charset="-122"/>
                <a:cs typeface="Arial" panose="020B0604020202020204" pitchFamily="34" charset="0"/>
              </a:rPr>
              <a:t>1</a:t>
            </a:r>
            <a:r>
              <a:rPr lang="zh-CN" sz="2400" noProof="1">
                <a:latin typeface="微软雅黑" panose="020B0503020204020204" pitchFamily="34" charset="-122"/>
                <a:ea typeface="微软雅黑" panose="020B0503020204020204" pitchFamily="34" charset="-122"/>
              </a:rPr>
              <a:t>．认为“词之情、文、节奏，并皆有余于诗，故日诗余</a:t>
            </a:r>
            <a:r>
              <a:rPr lang="zh-CN" altLang="zh-CN" sz="2400" noProof="1">
                <a:latin typeface="微软雅黑" panose="020B0503020204020204" pitchFamily="34" charset="-122"/>
                <a:ea typeface="微软雅黑" panose="020B0503020204020204" pitchFamily="34" charset="-122"/>
              </a:rPr>
              <a:t>"</a:t>
            </a:r>
            <a:r>
              <a:rPr lang="zh-CN" sz="2400" noProof="1">
                <a:latin typeface="微软雅黑" panose="020B0503020204020204" pitchFamily="34" charset="-122"/>
                <a:ea typeface="微软雅黑" panose="020B0503020204020204" pitchFamily="34" charset="-122"/>
              </a:rPr>
              <a:t>的批评家是（</a:t>
            </a:r>
            <a:r>
              <a:rPr lang="en-US" altLang="zh-CN" sz="2400" noProof="1">
                <a:solidFill>
                  <a:srgbClr val="C00000"/>
                </a:solidFill>
                <a:latin typeface="微软雅黑" panose="020B0503020204020204" pitchFamily="34" charset="-122"/>
                <a:ea typeface="微软雅黑" panose="020B0503020204020204" pitchFamily="34" charset="-122"/>
              </a:rPr>
              <a:t>B</a:t>
            </a:r>
            <a:r>
              <a:rPr lang="en-US" altLang="zh-CN" sz="2400" noProof="1">
                <a:latin typeface="微软雅黑" panose="020B0503020204020204" pitchFamily="34" charset="-122"/>
                <a:ea typeface="微软雅黑" panose="020B0503020204020204" pitchFamily="34" charset="-122"/>
              </a:rPr>
              <a:t> </a:t>
            </a:r>
            <a:r>
              <a:rPr lang="en-US" sz="2400" noProof="1">
                <a:latin typeface="微软雅黑" panose="020B0503020204020204" pitchFamily="34" charset="-122"/>
                <a:ea typeface="微软雅黑" panose="020B0503020204020204" pitchFamily="34" charset="-122"/>
              </a:rPr>
              <a:t>）。</a:t>
            </a:r>
          </a:p>
          <a:p>
            <a:pPr eaLnBrk="1" hangingPunct="1">
              <a:lnSpc>
                <a:spcPct val="150000"/>
              </a:lnSpc>
            </a:pPr>
            <a:endParaRPr lang="en-US" sz="2400" noProof="1">
              <a:latin typeface="微软雅黑" panose="020B0503020204020204" pitchFamily="34" charset="-122"/>
              <a:ea typeface="微软雅黑" panose="020B0503020204020204" pitchFamily="34" charset="-122"/>
            </a:endParaRPr>
          </a:p>
          <a:p>
            <a:pPr eaLnBrk="1" hangingPunct="1">
              <a:lnSpc>
                <a:spcPct val="150000"/>
              </a:lnSpc>
            </a:pPr>
            <a:r>
              <a:rPr lang="en-US" altLang="zh-CN" sz="2400" noProof="1">
                <a:latin typeface="微软雅黑" panose="020B0503020204020204" pitchFamily="34" charset="-122"/>
                <a:ea typeface="微软雅黑" panose="020B0503020204020204" pitchFamily="34" charset="-122"/>
              </a:rPr>
              <a:t>A. </a:t>
            </a:r>
            <a:r>
              <a:rPr lang="zh-CN" sz="2400" noProof="1">
                <a:latin typeface="微软雅黑" panose="020B0503020204020204" pitchFamily="34" charset="-122"/>
                <a:ea typeface="微软雅黑" panose="020B0503020204020204" pitchFamily="34" charset="-122"/>
              </a:rPr>
              <a:t>汪森	</a:t>
            </a:r>
            <a:r>
              <a:rPr lang="en-US" altLang="zh-CN" sz="2400" noProof="1">
                <a:latin typeface="微软雅黑" panose="020B0503020204020204" pitchFamily="34" charset="-122"/>
                <a:ea typeface="微软雅黑" panose="020B0503020204020204" pitchFamily="34" charset="-122"/>
              </a:rPr>
              <a:t>B</a:t>
            </a:r>
            <a:r>
              <a:rPr lang="zh-CN" sz="2400" noProof="1">
                <a:latin typeface="微软雅黑" panose="020B0503020204020204" pitchFamily="34" charset="-122"/>
                <a:ea typeface="微软雅黑" panose="020B0503020204020204" pitchFamily="34" charset="-122"/>
              </a:rPr>
              <a:t>．况周颐	</a:t>
            </a:r>
            <a:r>
              <a:rPr lang="en-US" altLang="zh-CN" sz="2400" noProof="1">
                <a:latin typeface="微软雅黑" panose="020B0503020204020204" pitchFamily="34" charset="-122"/>
                <a:ea typeface="微软雅黑" panose="020B0503020204020204" pitchFamily="34" charset="-122"/>
              </a:rPr>
              <a:t>C</a:t>
            </a:r>
            <a:r>
              <a:rPr lang="zh-CN" sz="2400" noProof="1">
                <a:latin typeface="微软雅黑" panose="020B0503020204020204" pitchFamily="34" charset="-122"/>
                <a:ea typeface="微软雅黑" panose="020B0503020204020204" pitchFamily="34" charset="-122"/>
              </a:rPr>
              <a:t>．王国维	</a:t>
            </a:r>
            <a:r>
              <a:rPr lang="en-US" altLang="zh-CN" sz="2400" noProof="1">
                <a:latin typeface="微软雅黑" panose="020B0503020204020204" pitchFamily="34" charset="-122"/>
                <a:ea typeface="微软雅黑" panose="020B0503020204020204" pitchFamily="34" charset="-122"/>
              </a:rPr>
              <a:t>D</a:t>
            </a:r>
            <a:r>
              <a:rPr lang="zh-CN" sz="2400" noProof="1">
                <a:latin typeface="微软雅黑" panose="020B0503020204020204" pitchFamily="34" charset="-122"/>
                <a:ea typeface="微软雅黑" panose="020B0503020204020204" pitchFamily="34" charset="-122"/>
              </a:rPr>
              <a:t>．俞彦</a:t>
            </a:r>
          </a:p>
          <a:p>
            <a:pPr eaLnBrk="1" hangingPunct="1">
              <a:lnSpc>
                <a:spcPct val="150000"/>
              </a:lnSpc>
              <a:spcBef>
                <a:spcPts val="50"/>
              </a:spcBef>
            </a:pPr>
            <a:r>
              <a:rPr lang="zh-CN" sz="2400" noProof="1">
                <a:latin typeface="微软雅黑" panose="020B0503020204020204" pitchFamily="34" charset="-122"/>
                <a:ea typeface="微软雅黑" panose="020B0503020204020204" pitchFamily="34" charset="-122"/>
                <a:sym typeface="+mn-ea"/>
              </a:rPr>
              <a:t>解析：</a:t>
            </a:r>
            <a:r>
              <a:rPr lang="zh-CN" sz="2400" noProof="1">
                <a:solidFill>
                  <a:srgbClr val="C00000"/>
                </a:solidFill>
                <a:latin typeface="微软雅黑" panose="020B0503020204020204" pitchFamily="34" charset="-122"/>
                <a:ea typeface="微软雅黑" panose="020B0503020204020204" pitchFamily="34" charset="-122"/>
                <a:sym typeface="+mn-ea"/>
              </a:rPr>
              <a:t>俞彦</a:t>
            </a:r>
            <a:r>
              <a:rPr lang="zh-CN" altLang="zh-CN" sz="2400" noProof="1">
                <a:solidFill>
                  <a:srgbClr val="C00000"/>
                </a:solidFill>
                <a:latin typeface="微软雅黑" panose="020B0503020204020204" pitchFamily="34" charset="-122"/>
                <a:ea typeface="微软雅黑" panose="020B0503020204020204" pitchFamily="34" charset="-122"/>
                <a:sym typeface="+mn-ea"/>
              </a:rPr>
              <a:t>《</a:t>
            </a:r>
            <a:r>
              <a:rPr lang="zh-CN" sz="2400" noProof="1">
                <a:solidFill>
                  <a:srgbClr val="C00000"/>
                </a:solidFill>
                <a:latin typeface="微软雅黑" panose="020B0503020204020204" pitchFamily="34" charset="-122"/>
                <a:ea typeface="微软雅黑" panose="020B0503020204020204" pitchFamily="34" charset="-122"/>
                <a:sym typeface="+mn-ea"/>
              </a:rPr>
              <a:t>爰园词话</a:t>
            </a:r>
            <a:r>
              <a:rPr lang="zh-CN" altLang="zh-CN" sz="2400" noProof="1">
                <a:solidFill>
                  <a:srgbClr val="C00000"/>
                </a:solidFill>
                <a:latin typeface="微软雅黑" panose="020B0503020204020204" pitchFamily="34" charset="-122"/>
                <a:ea typeface="微软雅黑" panose="020B0503020204020204" pitchFamily="34" charset="-122"/>
                <a:sym typeface="+mn-ea"/>
              </a:rPr>
              <a:t>》</a:t>
            </a:r>
            <a:r>
              <a:rPr lang="zh-CN" sz="2400" noProof="1">
                <a:solidFill>
                  <a:srgbClr val="C00000"/>
                </a:solidFill>
                <a:latin typeface="微软雅黑" panose="020B0503020204020204" pitchFamily="34" charset="-122"/>
                <a:ea typeface="微软雅黑" panose="020B0503020204020204" pitchFamily="34" charset="-122"/>
                <a:sym typeface="+mn-ea"/>
              </a:rPr>
              <a:t>： </a:t>
            </a:r>
            <a:r>
              <a:rPr lang="zh-CN" sz="2400" noProof="1">
                <a:latin typeface="微软雅黑" panose="020B0503020204020204" pitchFamily="34" charset="-122"/>
                <a:ea typeface="微软雅黑" panose="020B0503020204020204" pitchFamily="34" charset="-122"/>
                <a:sym typeface="+mn-ea"/>
              </a:rPr>
              <a:t>“诗亡然后词作，故曰余也。”</a:t>
            </a:r>
          </a:p>
          <a:p>
            <a:pPr eaLnBrk="1" hangingPunct="1">
              <a:lnSpc>
                <a:spcPct val="150000"/>
              </a:lnSpc>
              <a:spcBef>
                <a:spcPts val="1075"/>
              </a:spcBef>
            </a:pPr>
            <a:r>
              <a:rPr lang="zh-CN" sz="2400" noProof="1">
                <a:solidFill>
                  <a:srgbClr val="C00000"/>
                </a:solidFill>
                <a:latin typeface="微软雅黑" panose="020B0503020204020204" pitchFamily="34" charset="-122"/>
                <a:ea typeface="微软雅黑" panose="020B0503020204020204" pitchFamily="34" charset="-122"/>
                <a:sym typeface="+mn-ea"/>
              </a:rPr>
              <a:t>况周颐</a:t>
            </a:r>
            <a:r>
              <a:rPr lang="zh-CN" altLang="zh-CN" sz="2400" noProof="1">
                <a:solidFill>
                  <a:srgbClr val="C00000"/>
                </a:solidFill>
                <a:latin typeface="微软雅黑" panose="020B0503020204020204" pitchFamily="34" charset="-122"/>
                <a:ea typeface="微软雅黑" panose="020B0503020204020204" pitchFamily="34" charset="-122"/>
                <a:sym typeface="+mn-ea"/>
              </a:rPr>
              <a:t>《</a:t>
            </a:r>
            <a:r>
              <a:rPr lang="zh-CN" sz="2400" noProof="1">
                <a:solidFill>
                  <a:srgbClr val="C00000"/>
                </a:solidFill>
                <a:latin typeface="微软雅黑" panose="020B0503020204020204" pitchFamily="34" charset="-122"/>
                <a:ea typeface="微软雅黑" panose="020B0503020204020204" pitchFamily="34" charset="-122"/>
                <a:sym typeface="+mn-ea"/>
              </a:rPr>
              <a:t>蕙风词话</a:t>
            </a:r>
            <a:r>
              <a:rPr lang="zh-CN" altLang="zh-CN" sz="2400" noProof="1">
                <a:solidFill>
                  <a:srgbClr val="C00000"/>
                </a:solidFill>
                <a:latin typeface="微软雅黑" panose="020B0503020204020204" pitchFamily="34" charset="-122"/>
                <a:ea typeface="微软雅黑" panose="020B0503020204020204" pitchFamily="34" charset="-122"/>
                <a:sym typeface="+mn-ea"/>
              </a:rPr>
              <a:t>》</a:t>
            </a:r>
            <a:r>
              <a:rPr lang="zh-CN" sz="2400" noProof="1">
                <a:solidFill>
                  <a:srgbClr val="C00000"/>
                </a:solidFill>
                <a:latin typeface="微软雅黑" panose="020B0503020204020204" pitchFamily="34" charset="-122"/>
                <a:ea typeface="微软雅黑" panose="020B0503020204020204" pitchFamily="34" charset="-122"/>
                <a:sym typeface="+mn-ea"/>
              </a:rPr>
              <a:t>：</a:t>
            </a:r>
            <a:r>
              <a:rPr lang="zh-CN" sz="2400" noProof="1">
                <a:solidFill>
                  <a:srgbClr val="FF0000"/>
                </a:solidFill>
                <a:latin typeface="微软雅黑" panose="020B0503020204020204" pitchFamily="34" charset="-122"/>
                <a:ea typeface="微软雅黑" panose="020B0503020204020204" pitchFamily="34" charset="-122"/>
                <a:sym typeface="+mn-ea"/>
              </a:rPr>
              <a:t> </a:t>
            </a:r>
            <a:r>
              <a:rPr lang="zh-CN" sz="2400" noProof="1">
                <a:latin typeface="微软雅黑" panose="020B0503020204020204" pitchFamily="34" charset="-122"/>
                <a:ea typeface="微软雅黑" panose="020B0503020204020204" pitchFamily="34" charset="-122"/>
                <a:sym typeface="+mn-ea"/>
              </a:rPr>
              <a:t>“诗余之‘余’，作‘赢余’之‘余’解</a:t>
            </a:r>
            <a:r>
              <a:rPr lang="zh-CN" altLang="zh-CN" sz="2400" noProof="1">
                <a:latin typeface="微软雅黑" panose="020B0503020204020204" pitchFamily="34" charset="-122"/>
                <a:ea typeface="微软雅黑" panose="020B0503020204020204" pitchFamily="34" charset="-122"/>
                <a:sym typeface="+mn-ea"/>
              </a:rPr>
              <a:t>……</a:t>
            </a:r>
            <a:r>
              <a:rPr lang="zh-CN" sz="2400" noProof="1">
                <a:latin typeface="微软雅黑" panose="020B0503020204020204" pitchFamily="34" charset="-122"/>
                <a:ea typeface="微软雅黑" panose="020B0503020204020204" pitchFamily="34" charset="-122"/>
                <a:sym typeface="+mn-ea"/>
              </a:rPr>
              <a:t>词之情、文、节奏，并皆有余于诗，故曰：‘诗余’。”</a:t>
            </a:r>
          </a:p>
          <a:p>
            <a:pPr eaLnBrk="1" hangingPunct="1">
              <a:lnSpc>
                <a:spcPct val="150000"/>
              </a:lnSpc>
            </a:pPr>
            <a:endParaRPr lang="zh-CN" altLang="zh-CN" sz="2400" noProof="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txBox="1"/>
          <p:nvPr/>
        </p:nvSpPr>
        <p:spPr>
          <a:xfrm>
            <a:off x="1188459" y="1214595"/>
            <a:ext cx="7796213" cy="1489075"/>
          </a:xfrm>
          <a:prstGeom prst="rect">
            <a:avLst/>
          </a:prstGeom>
        </p:spPr>
        <p:txBody>
          <a:bodyPr lIns="0" tIns="0" rIns="0" bIns="0">
            <a:spAutoFit/>
          </a:bodyPr>
          <a:lstStyle>
            <a:lvl1pPr marL="355600" indent="-34290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r>
              <a:rPr lang="zh-CN" altLang="zh-CN" sz="2400" noProof="1">
                <a:latin typeface="微软雅黑" panose="020B0503020204020204" pitchFamily="34" charset="-122"/>
                <a:ea typeface="微软雅黑" panose="020B0503020204020204" pitchFamily="34" charset="-122"/>
              </a:rPr>
              <a:t>2</a:t>
            </a:r>
            <a:r>
              <a:rPr lang="zh-CN" sz="2400" noProof="1">
                <a:latin typeface="微软雅黑" panose="020B0503020204020204" pitchFamily="34" charset="-122"/>
                <a:ea typeface="微软雅黑" panose="020B0503020204020204" pitchFamily="34" charset="-122"/>
              </a:rPr>
              <a:t>．将词体明确分为小令、中调、长调是从（）开始的。</a:t>
            </a:r>
          </a:p>
          <a:p>
            <a:pPr eaLnBrk="1" hangingPunct="1"/>
            <a:endParaRPr lang="zh-CN" sz="2400" noProof="1">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endParaRPr lang="zh-CN" sz="2400" noProof="1">
              <a:latin typeface="微软雅黑" panose="020B0503020204020204" pitchFamily="34" charset="-122"/>
              <a:ea typeface="微软雅黑" panose="020B0503020204020204" pitchFamily="34" charset="-122"/>
            </a:endParaRPr>
          </a:p>
          <a:p>
            <a:pPr eaLnBrk="1" hangingPunct="1"/>
            <a:r>
              <a:rPr lang="en-US" altLang="zh-CN" sz="2400" noProof="1">
                <a:latin typeface="微软雅黑" panose="020B0503020204020204" pitchFamily="34" charset="-122"/>
                <a:ea typeface="微软雅黑" panose="020B0503020204020204" pitchFamily="34" charset="-122"/>
              </a:rPr>
              <a:t>A</a:t>
            </a:r>
            <a:r>
              <a:rPr lang="zh-CN" sz="2400" noProof="1">
                <a:latin typeface="微软雅黑" panose="020B0503020204020204" pitchFamily="34" charset="-122"/>
                <a:ea typeface="微软雅黑" panose="020B0503020204020204" pitchFamily="34" charset="-122"/>
              </a:rPr>
              <a:t>．宋代	</a:t>
            </a:r>
            <a:r>
              <a:rPr lang="en-US" altLang="zh-CN" sz="2400" noProof="1">
                <a:latin typeface="微软雅黑" panose="020B0503020204020204" pitchFamily="34" charset="-122"/>
                <a:ea typeface="微软雅黑" panose="020B0503020204020204" pitchFamily="34" charset="-122"/>
              </a:rPr>
              <a:t>B</a:t>
            </a:r>
            <a:r>
              <a:rPr lang="zh-CN" sz="2400" noProof="1">
                <a:latin typeface="微软雅黑" panose="020B0503020204020204" pitchFamily="34" charset="-122"/>
                <a:ea typeface="微软雅黑" panose="020B0503020204020204" pitchFamily="34" charset="-122"/>
              </a:rPr>
              <a:t>．元代	</a:t>
            </a:r>
            <a:r>
              <a:rPr lang="en-US" altLang="zh-CN" sz="2400" noProof="1">
                <a:latin typeface="微软雅黑" panose="020B0503020204020204" pitchFamily="34" charset="-122"/>
                <a:ea typeface="微软雅黑" panose="020B0503020204020204" pitchFamily="34" charset="-122"/>
              </a:rPr>
              <a:t>C</a:t>
            </a:r>
            <a:r>
              <a:rPr lang="zh-CN" sz="2400" noProof="1">
                <a:latin typeface="微软雅黑" panose="020B0503020204020204" pitchFamily="34" charset="-122"/>
                <a:ea typeface="微软雅黑" panose="020B0503020204020204" pitchFamily="34" charset="-122"/>
              </a:rPr>
              <a:t>．明代	</a:t>
            </a:r>
            <a:r>
              <a:rPr lang="en-US" altLang="zh-CN" sz="2400" noProof="1">
                <a:latin typeface="微软雅黑" panose="020B0503020204020204" pitchFamily="34" charset="-122"/>
                <a:ea typeface="微软雅黑" panose="020B0503020204020204" pitchFamily="34" charset="-122"/>
              </a:rPr>
              <a:t>D</a:t>
            </a:r>
            <a:r>
              <a:rPr lang="zh-CN" sz="2400" noProof="1">
                <a:latin typeface="微软雅黑" panose="020B0503020204020204" pitchFamily="34" charset="-122"/>
                <a:ea typeface="微软雅黑" panose="020B0503020204020204" pitchFamily="34" charset="-122"/>
              </a:rPr>
              <a:t>．清代</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txBox="1"/>
          <p:nvPr/>
        </p:nvSpPr>
        <p:spPr>
          <a:xfrm>
            <a:off x="970091" y="846099"/>
            <a:ext cx="10442575" cy="3885679"/>
          </a:xfrm>
          <a:prstGeom prst="rect">
            <a:avLst/>
          </a:prstGeom>
        </p:spPr>
        <p:txBody>
          <a:bodyPr lIns="0" tIns="0" rIns="0" bIns="0">
            <a:spAutoFit/>
          </a:bodyPr>
          <a:lstStyle>
            <a:lvl1pPr marL="355600" indent="-34290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r>
              <a:rPr lang="zh-CN" altLang="zh-CN" sz="2400" noProof="1">
                <a:latin typeface="微软雅黑" panose="020B0503020204020204" pitchFamily="34" charset="-122"/>
                <a:ea typeface="微软雅黑" panose="020B0503020204020204" pitchFamily="34" charset="-122"/>
              </a:rPr>
              <a:t>2</a:t>
            </a:r>
            <a:r>
              <a:rPr lang="zh-CN" sz="2400" noProof="1">
                <a:latin typeface="微软雅黑" panose="020B0503020204020204" pitchFamily="34" charset="-122"/>
                <a:ea typeface="微软雅黑" panose="020B0503020204020204" pitchFamily="34" charset="-122"/>
              </a:rPr>
              <a:t>．将词体明确分为小令、中调、长调是从（</a:t>
            </a:r>
            <a:r>
              <a:rPr lang="en-US" altLang="zh-CN" sz="2400" noProof="1">
                <a:solidFill>
                  <a:srgbClr val="C00000"/>
                </a:solidFill>
                <a:latin typeface="微软雅黑" panose="020B0503020204020204" pitchFamily="34" charset="-122"/>
                <a:ea typeface="微软雅黑" panose="020B0503020204020204" pitchFamily="34" charset="-122"/>
              </a:rPr>
              <a:t>C</a:t>
            </a:r>
            <a:r>
              <a:rPr lang="zh-CN" sz="2400" noProof="1">
                <a:latin typeface="微软雅黑" panose="020B0503020204020204" pitchFamily="34" charset="-122"/>
                <a:ea typeface="微软雅黑" panose="020B0503020204020204" pitchFamily="34" charset="-122"/>
              </a:rPr>
              <a:t>）开始的。</a:t>
            </a:r>
          </a:p>
          <a:p>
            <a:pPr eaLnBrk="1" hangingPunct="1"/>
            <a:endParaRPr lang="zh-CN" altLang="zh-CN" sz="2400" noProof="1">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endParaRPr lang="zh-CN" altLang="zh-CN" sz="2400" noProof="1">
              <a:latin typeface="微软雅黑" panose="020B0503020204020204" pitchFamily="34" charset="-122"/>
              <a:ea typeface="微软雅黑" panose="020B0503020204020204" pitchFamily="34" charset="-122"/>
            </a:endParaRPr>
          </a:p>
          <a:p>
            <a:pPr eaLnBrk="1" hangingPunct="1"/>
            <a:r>
              <a:rPr lang="en-US" altLang="zh-CN" sz="2400" noProof="1">
                <a:latin typeface="微软雅黑" panose="020B0503020204020204" pitchFamily="34" charset="-122"/>
                <a:ea typeface="微软雅黑" panose="020B0503020204020204" pitchFamily="34" charset="-122"/>
              </a:rPr>
              <a:t>A</a:t>
            </a:r>
            <a:r>
              <a:rPr lang="zh-CN" sz="2400" noProof="1">
                <a:latin typeface="微软雅黑" panose="020B0503020204020204" pitchFamily="34" charset="-122"/>
                <a:ea typeface="微软雅黑" panose="020B0503020204020204" pitchFamily="34" charset="-122"/>
              </a:rPr>
              <a:t>．宋代	</a:t>
            </a:r>
            <a:r>
              <a:rPr lang="en-US" altLang="zh-CN" sz="2400" noProof="1">
                <a:latin typeface="微软雅黑" panose="020B0503020204020204" pitchFamily="34" charset="-122"/>
                <a:ea typeface="微软雅黑" panose="020B0503020204020204" pitchFamily="34" charset="-122"/>
              </a:rPr>
              <a:t>B</a:t>
            </a:r>
            <a:r>
              <a:rPr lang="zh-CN" sz="2400" noProof="1">
                <a:latin typeface="微软雅黑" panose="020B0503020204020204" pitchFamily="34" charset="-122"/>
                <a:ea typeface="微软雅黑" panose="020B0503020204020204" pitchFamily="34" charset="-122"/>
              </a:rPr>
              <a:t>．元代	</a:t>
            </a:r>
            <a:r>
              <a:rPr lang="en-US" altLang="zh-CN" sz="2400" noProof="1">
                <a:latin typeface="微软雅黑" panose="020B0503020204020204" pitchFamily="34" charset="-122"/>
                <a:ea typeface="微软雅黑" panose="020B0503020204020204" pitchFamily="34" charset="-122"/>
              </a:rPr>
              <a:t>C</a:t>
            </a:r>
            <a:r>
              <a:rPr lang="zh-CN" sz="2400" noProof="1">
                <a:latin typeface="微软雅黑" panose="020B0503020204020204" pitchFamily="34" charset="-122"/>
                <a:ea typeface="微软雅黑" panose="020B0503020204020204" pitchFamily="34" charset="-122"/>
              </a:rPr>
              <a:t>．明代	</a:t>
            </a:r>
            <a:r>
              <a:rPr lang="en-US" altLang="zh-CN" sz="2400" noProof="1">
                <a:latin typeface="微软雅黑" panose="020B0503020204020204" pitchFamily="34" charset="-122"/>
                <a:ea typeface="微软雅黑" panose="020B0503020204020204" pitchFamily="34" charset="-122"/>
              </a:rPr>
              <a:t>D</a:t>
            </a:r>
            <a:r>
              <a:rPr lang="zh-CN" sz="2400" noProof="1">
                <a:latin typeface="微软雅黑" panose="020B0503020204020204" pitchFamily="34" charset="-122"/>
                <a:ea typeface="微软雅黑" panose="020B0503020204020204" pitchFamily="34" charset="-122"/>
              </a:rPr>
              <a:t>．清代</a:t>
            </a:r>
          </a:p>
          <a:p>
            <a:pPr eaLnBrk="1" hangingPunct="1"/>
            <a:endParaRPr lang="zh-CN" altLang="zh-CN" sz="2400" noProof="1">
              <a:latin typeface="微软雅黑" panose="020B0503020204020204" pitchFamily="34" charset="-122"/>
              <a:ea typeface="微软雅黑" panose="020B0503020204020204" pitchFamily="34" charset="-122"/>
            </a:endParaRPr>
          </a:p>
          <a:p>
            <a:pPr eaLnBrk="1" hangingPunct="1"/>
            <a:endParaRPr lang="zh-CN" altLang="zh-CN" sz="2400" noProof="1">
              <a:latin typeface="微软雅黑" panose="020B0503020204020204" pitchFamily="34" charset="-122"/>
              <a:ea typeface="微软雅黑" panose="020B0503020204020204" pitchFamily="34" charset="-122"/>
            </a:endParaRPr>
          </a:p>
          <a:p>
            <a:pPr eaLnBrk="1" hangingPunct="1">
              <a:spcBef>
                <a:spcPts val="265"/>
              </a:spcBef>
            </a:pPr>
            <a:r>
              <a:rPr lang="zh-CN" sz="2400" noProof="1">
                <a:latin typeface="微软雅黑" panose="020B0503020204020204" pitchFamily="34" charset="-122"/>
                <a:ea typeface="微软雅黑" panose="020B0503020204020204" pitchFamily="34" charset="-122"/>
                <a:sym typeface="+mn-ea"/>
              </a:rPr>
              <a:t>解析：</a:t>
            </a:r>
            <a:r>
              <a:rPr lang="zh-CN" sz="2400" noProof="1">
                <a:solidFill>
                  <a:srgbClr val="C00000"/>
                </a:solidFill>
                <a:latin typeface="微软雅黑" panose="020B0503020204020204" pitchFamily="34" charset="-122"/>
                <a:ea typeface="微软雅黑" panose="020B0503020204020204" pitchFamily="34" charset="-122"/>
                <a:sym typeface="+mn-ea"/>
              </a:rPr>
              <a:t>明代中叶顾从敬</a:t>
            </a:r>
            <a:r>
              <a:rPr lang="zh-CN" altLang="zh-CN" sz="2400" noProof="1">
                <a:solidFill>
                  <a:srgbClr val="C00000"/>
                </a:solidFill>
                <a:latin typeface="微软雅黑" panose="020B0503020204020204" pitchFamily="34" charset="-122"/>
                <a:ea typeface="微软雅黑" panose="020B0503020204020204" pitchFamily="34" charset="-122"/>
                <a:sym typeface="+mn-ea"/>
              </a:rPr>
              <a:t>《</a:t>
            </a:r>
            <a:r>
              <a:rPr lang="zh-CN" sz="2400" noProof="1">
                <a:solidFill>
                  <a:srgbClr val="C00000"/>
                </a:solidFill>
                <a:latin typeface="微软雅黑" panose="020B0503020204020204" pitchFamily="34" charset="-122"/>
                <a:ea typeface="微软雅黑" panose="020B0503020204020204" pitchFamily="34" charset="-122"/>
                <a:sym typeface="+mn-ea"/>
              </a:rPr>
              <a:t>类编草堂诗余</a:t>
            </a:r>
            <a:r>
              <a:rPr lang="zh-CN" altLang="zh-CN" sz="2400" noProof="1">
                <a:solidFill>
                  <a:srgbClr val="C00000"/>
                </a:solidFill>
                <a:latin typeface="微软雅黑" panose="020B0503020204020204" pitchFamily="34" charset="-122"/>
                <a:ea typeface="微软雅黑" panose="020B0503020204020204" pitchFamily="34" charset="-122"/>
                <a:sym typeface="+mn-ea"/>
              </a:rPr>
              <a:t>》</a:t>
            </a:r>
            <a:r>
              <a:rPr lang="zh-CN" sz="2400" noProof="1">
                <a:latin typeface="微软雅黑" panose="020B0503020204020204" pitchFamily="34" charset="-122"/>
                <a:ea typeface="微软雅黑" panose="020B0503020204020204" pitchFamily="34" charset="-122"/>
                <a:sym typeface="+mn-ea"/>
              </a:rPr>
              <a:t>始提</a:t>
            </a:r>
            <a:r>
              <a:rPr lang="zh-CN" sz="2400" noProof="1" smtClean="0">
                <a:latin typeface="微软雅黑" panose="020B0503020204020204" pitchFamily="34" charset="-122"/>
                <a:ea typeface="微软雅黑" panose="020B0503020204020204" pitchFamily="34" charset="-122"/>
                <a:sym typeface="+mn-ea"/>
              </a:rPr>
              <a:t>，</a:t>
            </a:r>
            <a:r>
              <a:rPr lang="zh-CN" altLang="en-US" sz="2400" noProof="1" smtClean="0">
                <a:latin typeface="微软雅黑" panose="020B0503020204020204" pitchFamily="34" charset="-122"/>
                <a:ea typeface="微软雅黑" panose="020B0503020204020204" pitchFamily="34" charset="-122"/>
                <a:sym typeface="+mn-ea"/>
              </a:rPr>
              <a:t>清代</a:t>
            </a:r>
            <a:r>
              <a:rPr lang="zh-CN" sz="2400" noProof="1" smtClean="0">
                <a:solidFill>
                  <a:srgbClr val="C00000"/>
                </a:solidFill>
                <a:latin typeface="微软雅黑" panose="020B0503020204020204" pitchFamily="34" charset="-122"/>
                <a:ea typeface="微软雅黑" panose="020B0503020204020204" pitchFamily="34" charset="-122"/>
                <a:sym typeface="+mn-ea"/>
              </a:rPr>
              <a:t>毛</a:t>
            </a:r>
            <a:r>
              <a:rPr lang="zh-CN" altLang="en-US" sz="2400" noProof="1" smtClean="0">
                <a:solidFill>
                  <a:srgbClr val="C00000"/>
                </a:solidFill>
                <a:latin typeface="微软雅黑" panose="020B0503020204020204" pitchFamily="34" charset="-122"/>
                <a:ea typeface="微软雅黑" panose="020B0503020204020204" pitchFamily="34" charset="-122"/>
                <a:sym typeface="+mn-ea"/>
              </a:rPr>
              <a:t>先</a:t>
            </a:r>
            <a:r>
              <a:rPr lang="zh-CN" sz="2400" noProof="1" smtClean="0">
                <a:solidFill>
                  <a:srgbClr val="C00000"/>
                </a:solidFill>
                <a:latin typeface="微软雅黑" panose="020B0503020204020204" pitchFamily="34" charset="-122"/>
                <a:ea typeface="微软雅黑" panose="020B0503020204020204" pitchFamily="34" charset="-122"/>
                <a:sym typeface="+mn-ea"/>
              </a:rPr>
              <a:t>舒</a:t>
            </a:r>
            <a:r>
              <a:rPr lang="zh-CN" altLang="zh-CN" sz="2400" noProof="1">
                <a:solidFill>
                  <a:srgbClr val="C00000"/>
                </a:solidFill>
                <a:latin typeface="微软雅黑" panose="020B0503020204020204" pitchFamily="34" charset="-122"/>
                <a:ea typeface="微软雅黑" panose="020B0503020204020204" pitchFamily="34" charset="-122"/>
                <a:sym typeface="+mn-ea"/>
              </a:rPr>
              <a:t>《</a:t>
            </a:r>
            <a:r>
              <a:rPr lang="zh-CN" sz="2400" noProof="1">
                <a:solidFill>
                  <a:srgbClr val="C00000"/>
                </a:solidFill>
                <a:latin typeface="微软雅黑" panose="020B0503020204020204" pitchFamily="34" charset="-122"/>
                <a:ea typeface="微软雅黑" panose="020B0503020204020204" pitchFamily="34" charset="-122"/>
                <a:sym typeface="+mn-ea"/>
              </a:rPr>
              <a:t>填词名解</a:t>
            </a:r>
            <a:r>
              <a:rPr lang="zh-CN" altLang="zh-CN" sz="2400" noProof="1">
                <a:solidFill>
                  <a:srgbClr val="C00000"/>
                </a:solidFill>
                <a:latin typeface="微软雅黑" panose="020B0503020204020204" pitchFamily="34" charset="-122"/>
                <a:ea typeface="微软雅黑" panose="020B0503020204020204" pitchFamily="34" charset="-122"/>
                <a:sym typeface="+mn-ea"/>
              </a:rPr>
              <a:t>》</a:t>
            </a:r>
            <a:r>
              <a:rPr lang="zh-CN" sz="2400" noProof="1">
                <a:latin typeface="微软雅黑" panose="020B0503020204020204" pitchFamily="34" charset="-122"/>
                <a:ea typeface="微软雅黑" panose="020B0503020204020204" pitchFamily="34" charset="-122"/>
                <a:sym typeface="+mn-ea"/>
              </a:rPr>
              <a:t>具</a:t>
            </a:r>
            <a:endParaRPr lang="zh-CN" sz="2400" noProof="1">
              <a:latin typeface="微软雅黑" panose="020B0503020204020204" pitchFamily="34" charset="-122"/>
              <a:ea typeface="微软雅黑" panose="020B0503020204020204" pitchFamily="34" charset="-122"/>
            </a:endParaRPr>
          </a:p>
          <a:p>
            <a:pPr eaLnBrk="1" hangingPunct="1">
              <a:spcBef>
                <a:spcPts val="600"/>
              </a:spcBef>
            </a:pPr>
            <a:r>
              <a:rPr lang="zh-CN" sz="2400" noProof="1">
                <a:latin typeface="微软雅黑" panose="020B0503020204020204" pitchFamily="34" charset="-122"/>
                <a:ea typeface="微软雅黑" panose="020B0503020204020204" pitchFamily="34" charset="-122"/>
                <a:sym typeface="+mn-ea"/>
              </a:rPr>
              <a:t>体说明：根据每首词的字数划分：小令≤</a:t>
            </a:r>
            <a:r>
              <a:rPr lang="zh-CN" altLang="zh-CN" sz="2400" noProof="1">
                <a:latin typeface="微软雅黑" panose="020B0503020204020204" pitchFamily="34" charset="-122"/>
                <a:ea typeface="微软雅黑" panose="020B0503020204020204" pitchFamily="34" charset="-122"/>
                <a:sym typeface="+mn-ea"/>
              </a:rPr>
              <a:t>58	59≤</a:t>
            </a:r>
            <a:r>
              <a:rPr lang="zh-CN" sz="2400" noProof="1">
                <a:latin typeface="微软雅黑" panose="020B0503020204020204" pitchFamily="34" charset="-122"/>
                <a:ea typeface="微软雅黑" panose="020B0503020204020204" pitchFamily="34" charset="-122"/>
                <a:sym typeface="+mn-ea"/>
              </a:rPr>
              <a:t>中调≤</a:t>
            </a:r>
            <a:r>
              <a:rPr lang="zh-CN" altLang="zh-CN" sz="2400" noProof="1">
                <a:latin typeface="微软雅黑" panose="020B0503020204020204" pitchFamily="34" charset="-122"/>
                <a:ea typeface="微软雅黑" panose="020B0503020204020204" pitchFamily="34" charset="-122"/>
                <a:sym typeface="+mn-ea"/>
              </a:rPr>
              <a:t>90	</a:t>
            </a:r>
            <a:r>
              <a:rPr lang="zh-CN" sz="2400" noProof="1">
                <a:latin typeface="微软雅黑" panose="020B0503020204020204" pitchFamily="34" charset="-122"/>
                <a:ea typeface="微软雅黑" panose="020B0503020204020204" pitchFamily="34" charset="-122"/>
                <a:sym typeface="+mn-ea"/>
              </a:rPr>
              <a:t>长调</a:t>
            </a:r>
            <a:endParaRPr lang="zh-CN" sz="2400" noProof="1">
              <a:latin typeface="微软雅黑" panose="020B0503020204020204" pitchFamily="34" charset="-122"/>
              <a:ea typeface="微软雅黑" panose="020B0503020204020204" pitchFamily="34" charset="-122"/>
            </a:endParaRPr>
          </a:p>
          <a:p>
            <a:pPr eaLnBrk="1" hangingPunct="1">
              <a:spcBef>
                <a:spcPts val="600"/>
              </a:spcBef>
            </a:pPr>
            <a:r>
              <a:rPr lang="zh-CN" sz="2400" noProof="1">
                <a:latin typeface="微软雅黑" panose="020B0503020204020204" pitchFamily="34" charset="-122"/>
                <a:ea typeface="微软雅黑" panose="020B0503020204020204" pitchFamily="34" charset="-122"/>
                <a:sym typeface="+mn-ea"/>
              </a:rPr>
              <a:t>≥</a:t>
            </a:r>
            <a:r>
              <a:rPr lang="zh-CN" altLang="zh-CN" sz="2400" noProof="1">
                <a:latin typeface="微软雅黑" panose="020B0503020204020204" pitchFamily="34" charset="-122"/>
                <a:ea typeface="微软雅黑" panose="020B0503020204020204" pitchFamily="34" charset="-122"/>
                <a:sym typeface="+mn-ea"/>
              </a:rPr>
              <a:t>91</a:t>
            </a:r>
            <a:endParaRPr lang="zh-CN" altLang="zh-CN" sz="2400" noProof="1">
              <a:latin typeface="微软雅黑" panose="020B0503020204020204" pitchFamily="34" charset="-122"/>
              <a:ea typeface="微软雅黑" panose="020B0503020204020204" pitchFamily="34" charset="-122"/>
            </a:endParaRPr>
          </a:p>
          <a:p>
            <a:pPr eaLnBrk="1" hangingPunct="1"/>
            <a:endParaRPr lang="zh-CN" altLang="zh-CN" sz="2400" noProof="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5371" y="1558925"/>
            <a:ext cx="10017125" cy="1489075"/>
          </a:xfrm>
          <a:prstGeom prst="rect">
            <a:avLst/>
          </a:prstGeom>
        </p:spPr>
        <p:txBody>
          <a:bodyPr lIns="0" tIns="0" rIns="0" bIns="0">
            <a:spAutoFit/>
          </a:bodyPr>
          <a:lstStyle/>
          <a:p>
            <a:pPr marL="12700" fontAlgn="auto">
              <a:tabLst>
                <a:tab pos="7752715" algn="l"/>
              </a:tabLst>
              <a:defRPr/>
            </a:pPr>
            <a:r>
              <a:rPr sz="2400" noProof="1">
                <a:latin typeface="微软雅黑" panose="020B0503020204020204" pitchFamily="34" charset="-122"/>
                <a:ea typeface="微软雅黑" panose="020B0503020204020204" pitchFamily="34" charset="-122"/>
                <a:cs typeface="微软雅黑" panose="020B0503020204020204" pitchFamily="34" charset="-122"/>
              </a:rPr>
              <a:t>3．明确</a:t>
            </a:r>
            <a:r>
              <a:rPr sz="2400" spc="-15" noProof="1">
                <a:latin typeface="微软雅黑" panose="020B0503020204020204" pitchFamily="34" charset="-122"/>
                <a:ea typeface="微软雅黑" panose="020B0503020204020204" pitchFamily="34" charset="-122"/>
                <a:cs typeface="微软雅黑" panose="020B0503020204020204" pitchFamily="34" charset="-122"/>
              </a:rPr>
              <a:t>按照</a:t>
            </a:r>
            <a:r>
              <a:rPr sz="2400" noProof="1">
                <a:latin typeface="微软雅黑" panose="020B0503020204020204" pitchFamily="34" charset="-122"/>
                <a:ea typeface="微软雅黑" panose="020B0503020204020204" pitchFamily="34" charset="-122"/>
                <a:cs typeface="微软雅黑" panose="020B0503020204020204" pitchFamily="34" charset="-122"/>
              </a:rPr>
              <a:t>词风不</a:t>
            </a:r>
            <a:r>
              <a:rPr sz="2400" spc="-15" noProof="1">
                <a:latin typeface="微软雅黑" panose="020B0503020204020204" pitchFamily="34" charset="-122"/>
                <a:ea typeface="微软雅黑" panose="020B0503020204020204" pitchFamily="34" charset="-122"/>
                <a:cs typeface="微软雅黑" panose="020B0503020204020204" pitchFamily="34" charset="-122"/>
              </a:rPr>
              <a:t>同</a:t>
            </a:r>
            <a:r>
              <a:rPr sz="2400" noProof="1">
                <a:latin typeface="微软雅黑" panose="020B0503020204020204" pitchFamily="34" charset="-122"/>
                <a:ea typeface="微软雅黑" panose="020B0503020204020204" pitchFamily="34" charset="-122"/>
                <a:cs typeface="微软雅黑" panose="020B0503020204020204" pitchFamily="34" charset="-122"/>
              </a:rPr>
              <a:t>，</a:t>
            </a:r>
            <a:r>
              <a:rPr sz="2400" spc="-15" noProof="1">
                <a:latin typeface="微软雅黑" panose="020B0503020204020204" pitchFamily="34" charset="-122"/>
                <a:ea typeface="微软雅黑" panose="020B0503020204020204" pitchFamily="34" charset="-122"/>
                <a:cs typeface="微软雅黑" panose="020B0503020204020204" pitchFamily="34" charset="-122"/>
              </a:rPr>
              <a:t>把</a:t>
            </a:r>
            <a:r>
              <a:rPr sz="2400" noProof="1">
                <a:latin typeface="微软雅黑" panose="020B0503020204020204" pitchFamily="34" charset="-122"/>
                <a:ea typeface="微软雅黑" panose="020B0503020204020204" pitchFamily="34" charset="-122"/>
                <a:cs typeface="微软雅黑" panose="020B0503020204020204" pitchFamily="34" charset="-122"/>
              </a:rPr>
              <a:t>词分为</a:t>
            </a:r>
            <a:r>
              <a:rPr sz="2400" spc="-15" noProof="1">
                <a:latin typeface="微软雅黑" panose="020B0503020204020204" pitchFamily="34" charset="-122"/>
                <a:ea typeface="微软雅黑" panose="020B0503020204020204" pitchFamily="34" charset="-122"/>
                <a:cs typeface="微软雅黑" panose="020B0503020204020204" pitchFamily="34" charset="-122"/>
              </a:rPr>
              <a:t>婉</a:t>
            </a:r>
            <a:r>
              <a:rPr sz="2400" noProof="1">
                <a:latin typeface="微软雅黑" panose="020B0503020204020204" pitchFamily="34" charset="-122"/>
                <a:ea typeface="微软雅黑" panose="020B0503020204020204" pitchFamily="34" charset="-122"/>
                <a:cs typeface="微软雅黑" panose="020B0503020204020204" pitchFamily="34" charset="-122"/>
              </a:rPr>
              <a:t>约</a:t>
            </a:r>
            <a:r>
              <a:rPr sz="2400" spc="-15" noProof="1">
                <a:latin typeface="微软雅黑" panose="020B0503020204020204" pitchFamily="34" charset="-122"/>
                <a:ea typeface="微软雅黑" panose="020B0503020204020204" pitchFamily="34" charset="-122"/>
                <a:cs typeface="微软雅黑" panose="020B0503020204020204" pitchFamily="34" charset="-122"/>
              </a:rPr>
              <a:t>与</a:t>
            </a:r>
            <a:r>
              <a:rPr sz="2400" noProof="1">
                <a:latin typeface="微软雅黑" panose="020B0503020204020204" pitchFamily="34" charset="-122"/>
                <a:ea typeface="微软雅黑" panose="020B0503020204020204" pitchFamily="34" charset="-122"/>
                <a:cs typeface="微软雅黑" panose="020B0503020204020204" pitchFamily="34" charset="-122"/>
              </a:rPr>
              <a:t>豪放两</a:t>
            </a:r>
            <a:r>
              <a:rPr sz="2400" spc="-15" noProof="1">
                <a:latin typeface="微软雅黑" panose="020B0503020204020204" pitchFamily="34" charset="-122"/>
                <a:ea typeface="微软雅黑" panose="020B0503020204020204" pitchFamily="34" charset="-122"/>
                <a:cs typeface="微软雅黑" panose="020B0503020204020204" pitchFamily="34" charset="-122"/>
              </a:rPr>
              <a:t>大</a:t>
            </a:r>
            <a:r>
              <a:rPr sz="2400" noProof="1">
                <a:latin typeface="微软雅黑" panose="020B0503020204020204" pitchFamily="34" charset="-122"/>
                <a:ea typeface="微软雅黑" panose="020B0503020204020204" pitchFamily="34" charset="-122"/>
                <a:cs typeface="微软雅黑" panose="020B0503020204020204" pitchFamily="34" charset="-122"/>
              </a:rPr>
              <a:t>流</a:t>
            </a:r>
            <a:r>
              <a:rPr sz="2400" spc="-15" noProof="1">
                <a:latin typeface="微软雅黑" panose="020B0503020204020204" pitchFamily="34" charset="-122"/>
                <a:ea typeface="微软雅黑" panose="020B0503020204020204" pitchFamily="34" charset="-122"/>
                <a:cs typeface="微软雅黑" panose="020B0503020204020204" pitchFamily="34" charset="-122"/>
              </a:rPr>
              <a:t>派</a:t>
            </a:r>
            <a:r>
              <a:rPr sz="2400" noProof="1">
                <a:latin typeface="微软雅黑" panose="020B0503020204020204" pitchFamily="34" charset="-122"/>
                <a:ea typeface="微软雅黑" panose="020B0503020204020204" pitchFamily="34" charset="-122"/>
                <a:cs typeface="微软雅黑" panose="020B0503020204020204" pitchFamily="34" charset="-122"/>
              </a:rPr>
              <a:t>的批评</a:t>
            </a:r>
            <a:r>
              <a:rPr sz="2400" spc="-15" noProof="1">
                <a:latin typeface="微软雅黑" panose="020B0503020204020204" pitchFamily="34" charset="-122"/>
                <a:ea typeface="微软雅黑" panose="020B0503020204020204" pitchFamily="34" charset="-122"/>
                <a:cs typeface="微软雅黑" panose="020B0503020204020204" pitchFamily="34" charset="-122"/>
              </a:rPr>
              <a:t>家</a:t>
            </a:r>
            <a:r>
              <a:rPr sz="2400" noProof="1">
                <a:latin typeface="微软雅黑" panose="020B0503020204020204" pitchFamily="34" charset="-122"/>
                <a:ea typeface="微软雅黑" panose="020B0503020204020204" pitchFamily="34" charset="-122"/>
                <a:cs typeface="微软雅黑" panose="020B0503020204020204" pitchFamily="34" charset="-122"/>
              </a:rPr>
              <a:t>是</a:t>
            </a:r>
            <a:r>
              <a:rPr sz="2400" noProof="1" smtClean="0">
                <a:latin typeface="微软雅黑" panose="020B0503020204020204" pitchFamily="34" charset="-122"/>
                <a:ea typeface="微软雅黑" panose="020B0503020204020204" pitchFamily="34" charset="-122"/>
                <a:cs typeface="微软雅黑" panose="020B0503020204020204" pitchFamily="34" charset="-122"/>
              </a:rPr>
              <a:t>（</a:t>
            </a:r>
            <a:r>
              <a:rPr lang="en-US" sz="2400" noProof="1" smtClean="0">
                <a:latin typeface="微软雅黑" panose="020B0503020204020204" pitchFamily="34" charset="-122"/>
                <a:ea typeface="微软雅黑" panose="020B0503020204020204" pitchFamily="34" charset="-122"/>
                <a:cs typeface="微软雅黑" panose="020B0503020204020204" pitchFamily="34" charset="-122"/>
              </a:rPr>
              <a:t>  </a:t>
            </a:r>
            <a:r>
              <a:rPr sz="2400" noProof="1" smtClean="0">
                <a:latin typeface="微软雅黑" panose="020B0503020204020204" pitchFamily="34" charset="-122"/>
                <a:ea typeface="微软雅黑" panose="020B0503020204020204" pitchFamily="34" charset="-122"/>
                <a:cs typeface="微软雅黑" panose="020B0503020204020204" pitchFamily="34" charset="-122"/>
              </a:rPr>
              <a:t>）。</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spcBef>
                <a:spcPts val="5"/>
              </a:spcBef>
              <a:defRPr/>
            </a:pPr>
            <a:endParaRPr sz="2400" noProof="1">
              <a:latin typeface="微软雅黑" panose="020B0503020204020204" pitchFamily="34" charset="-122"/>
              <a:ea typeface="微软雅黑" panose="020B0503020204020204" pitchFamily="34" charset="-122"/>
              <a:cs typeface="Times New Roman" panose="02020603050405020304"/>
            </a:endParaRPr>
          </a:p>
          <a:p>
            <a:pPr marL="355600" fontAlgn="auto">
              <a:tabLst>
                <a:tab pos="1594485" algn="l"/>
                <a:tab pos="2814320" algn="l"/>
                <a:tab pos="4298950" algn="l"/>
              </a:tabLst>
              <a:defRPr/>
            </a:pPr>
            <a:endParaRPr sz="2400" noProof="1">
              <a:latin typeface="微软雅黑" panose="020B0503020204020204" pitchFamily="34" charset="-122"/>
              <a:ea typeface="微软雅黑" panose="020B0503020204020204" pitchFamily="34" charset="-122"/>
              <a:cs typeface="微软雅黑" panose="020B0503020204020204" pitchFamily="34" charset="-122"/>
            </a:endParaRPr>
          </a:p>
          <a:p>
            <a:pPr marL="355600" fontAlgn="auto">
              <a:tabLst>
                <a:tab pos="1594485" algn="l"/>
                <a:tab pos="2814320" algn="l"/>
                <a:tab pos="4298950" algn="l"/>
              </a:tabLst>
              <a:defRPr/>
            </a:pPr>
            <a:r>
              <a:rPr sz="2400" noProof="1">
                <a:latin typeface="微软雅黑" panose="020B0503020204020204" pitchFamily="34" charset="-122"/>
                <a:ea typeface="微软雅黑" panose="020B0503020204020204" pitchFamily="34" charset="-122"/>
                <a:cs typeface="微软雅黑" panose="020B0503020204020204" pitchFamily="34" charset="-122"/>
              </a:rPr>
              <a:t>A．张蜒	B．张炎	C．王土祯	D．俞彦</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2923" y="1026653"/>
            <a:ext cx="10017125" cy="3250121"/>
          </a:xfrm>
          <a:prstGeom prst="rect">
            <a:avLst/>
          </a:prstGeom>
        </p:spPr>
        <p:txBody>
          <a:bodyPr lIns="0" tIns="0" rIns="0" bIns="0">
            <a:spAutoFit/>
          </a:bodyPr>
          <a:lstStyle>
            <a:lvl1pPr marL="12700" defTabSz="0" eaLnBrk="0" hangingPunct="0">
              <a:tabLst>
                <a:tab pos="7751445" algn="l"/>
              </a:tabLst>
              <a:defRPr>
                <a:solidFill>
                  <a:schemeClr val="tx1"/>
                </a:solidFill>
                <a:latin typeface="Calibri" panose="020F0502020204030204" charset="0"/>
                <a:ea typeface="宋体" panose="02010600030101010101" pitchFamily="2" charset="-122"/>
              </a:defRPr>
            </a:lvl1pPr>
            <a:lvl2pPr marL="742950" indent="-285750" defTabSz="0" eaLnBrk="0" hangingPunct="0">
              <a:tabLst>
                <a:tab pos="7751445" algn="l"/>
              </a:tabLst>
              <a:defRPr>
                <a:solidFill>
                  <a:schemeClr val="tx1"/>
                </a:solidFill>
                <a:latin typeface="Calibri" panose="020F0502020204030204" charset="0"/>
                <a:ea typeface="宋体" panose="02010600030101010101" pitchFamily="2" charset="-122"/>
              </a:defRPr>
            </a:lvl2pPr>
            <a:lvl3pPr marL="1143000" indent="-228600" defTabSz="0" eaLnBrk="0" hangingPunct="0">
              <a:tabLst>
                <a:tab pos="7751445" algn="l"/>
              </a:tabLst>
              <a:defRPr>
                <a:solidFill>
                  <a:schemeClr val="tx1"/>
                </a:solidFill>
                <a:latin typeface="Calibri" panose="020F0502020204030204" charset="0"/>
                <a:ea typeface="宋体" panose="02010600030101010101" pitchFamily="2" charset="-122"/>
              </a:defRPr>
            </a:lvl3pPr>
            <a:lvl4pPr marL="1600200" indent="-228600" defTabSz="0" eaLnBrk="0" hangingPunct="0">
              <a:tabLst>
                <a:tab pos="7751445" algn="l"/>
              </a:tabLst>
              <a:defRPr>
                <a:solidFill>
                  <a:schemeClr val="tx1"/>
                </a:solidFill>
                <a:latin typeface="Calibri" panose="020F0502020204030204" charset="0"/>
                <a:ea typeface="宋体" panose="02010600030101010101" pitchFamily="2" charset="-122"/>
              </a:defRPr>
            </a:lvl4pPr>
            <a:lvl5pPr marL="2057400" indent="-228600" defTabSz="0" eaLnBrk="0" hangingPunct="0">
              <a:tabLst>
                <a:tab pos="7751445" algn="l"/>
              </a:tabLst>
              <a:defRPr>
                <a:solidFill>
                  <a:schemeClr val="tx1"/>
                </a:solidFill>
                <a:latin typeface="Calibri" panose="020F0502020204030204" charset="0"/>
                <a:ea typeface="宋体" panose="02010600030101010101" pitchFamily="2" charset="-122"/>
              </a:defRPr>
            </a:lvl5pPr>
            <a:lvl6pPr marL="2514600" indent="-228600" defTabSz="0" eaLnBrk="0" fontAlgn="base" hangingPunct="0">
              <a:spcBef>
                <a:spcPct val="0"/>
              </a:spcBef>
              <a:spcAft>
                <a:spcPct val="0"/>
              </a:spcAft>
              <a:buFont typeface="Arial" panose="020B0604020202020204" pitchFamily="34" charset="0"/>
              <a:tabLst>
                <a:tab pos="7751445" algn="l"/>
              </a:tabLst>
              <a:defRPr>
                <a:solidFill>
                  <a:schemeClr val="tx1"/>
                </a:solidFill>
                <a:latin typeface="Calibri" panose="020F0502020204030204" charset="0"/>
                <a:ea typeface="宋体" panose="02010600030101010101" pitchFamily="2" charset="-122"/>
              </a:defRPr>
            </a:lvl6pPr>
            <a:lvl7pPr marL="2971800" indent="-228600" defTabSz="0" eaLnBrk="0" fontAlgn="base" hangingPunct="0">
              <a:spcBef>
                <a:spcPct val="0"/>
              </a:spcBef>
              <a:spcAft>
                <a:spcPct val="0"/>
              </a:spcAft>
              <a:buFont typeface="Arial" panose="020B0604020202020204" pitchFamily="34" charset="0"/>
              <a:tabLst>
                <a:tab pos="7751445" algn="l"/>
              </a:tabLst>
              <a:defRPr>
                <a:solidFill>
                  <a:schemeClr val="tx1"/>
                </a:solidFill>
                <a:latin typeface="Calibri" panose="020F0502020204030204" charset="0"/>
                <a:ea typeface="宋体" panose="02010600030101010101" pitchFamily="2" charset="-122"/>
              </a:defRPr>
            </a:lvl7pPr>
            <a:lvl8pPr marL="3429000" indent="-228600" defTabSz="0" eaLnBrk="0" fontAlgn="base" hangingPunct="0">
              <a:spcBef>
                <a:spcPct val="0"/>
              </a:spcBef>
              <a:spcAft>
                <a:spcPct val="0"/>
              </a:spcAft>
              <a:buFont typeface="Arial" panose="020B0604020202020204" pitchFamily="34" charset="0"/>
              <a:tabLst>
                <a:tab pos="7751445" algn="l"/>
              </a:tabLst>
              <a:defRPr>
                <a:solidFill>
                  <a:schemeClr val="tx1"/>
                </a:solidFill>
                <a:latin typeface="Calibri" panose="020F0502020204030204" charset="0"/>
                <a:ea typeface="宋体" panose="02010600030101010101" pitchFamily="2" charset="-122"/>
              </a:defRPr>
            </a:lvl8pPr>
            <a:lvl9pPr marL="3886200" indent="-228600" defTabSz="0" eaLnBrk="0" fontAlgn="base" hangingPunct="0">
              <a:spcBef>
                <a:spcPct val="0"/>
              </a:spcBef>
              <a:spcAft>
                <a:spcPct val="0"/>
              </a:spcAft>
              <a:buFont typeface="Arial" panose="020B0604020202020204" pitchFamily="34" charset="0"/>
              <a:tabLst>
                <a:tab pos="7751445" algn="l"/>
              </a:tabLst>
              <a:defRPr>
                <a:solidFill>
                  <a:schemeClr val="tx1"/>
                </a:solidFill>
                <a:latin typeface="Calibri" panose="020F0502020204030204" charset="0"/>
                <a:ea typeface="宋体" panose="02010600030101010101" pitchFamily="2" charset="-122"/>
              </a:defRPr>
            </a:lvl9pPr>
          </a:lstStyle>
          <a:p>
            <a:pPr eaLnBrk="1" hangingPunct="1"/>
            <a:r>
              <a:rPr lang="zh-CN" altLang="zh-CN" sz="2400" noProof="1">
                <a:latin typeface="微软雅黑" panose="020B0503020204020204" pitchFamily="34" charset="-122"/>
                <a:ea typeface="微软雅黑" panose="020B0503020204020204" pitchFamily="34" charset="-122"/>
              </a:rPr>
              <a:t>3</a:t>
            </a:r>
            <a:r>
              <a:rPr lang="zh-CN" sz="2400" noProof="1">
                <a:latin typeface="微软雅黑" panose="020B0503020204020204" pitchFamily="34" charset="-122"/>
                <a:ea typeface="微软雅黑" panose="020B0503020204020204" pitchFamily="34" charset="-122"/>
              </a:rPr>
              <a:t>．明确按照词风不同，把词分为婉约与豪放两大流派的批评家是</a:t>
            </a:r>
            <a:r>
              <a:rPr lang="zh-CN" sz="2400" noProof="1" smtClean="0">
                <a:latin typeface="微软雅黑" panose="020B0503020204020204" pitchFamily="34" charset="-122"/>
                <a:ea typeface="微软雅黑" panose="020B0503020204020204" pitchFamily="34" charset="-122"/>
              </a:rPr>
              <a:t>（</a:t>
            </a:r>
            <a:r>
              <a:rPr lang="en-US" altLang="zh-CN" sz="2400" noProof="1" smtClean="0">
                <a:solidFill>
                  <a:srgbClr val="C00000"/>
                </a:solidFill>
                <a:latin typeface="微软雅黑" panose="020B0503020204020204" pitchFamily="34" charset="-122"/>
                <a:ea typeface="微软雅黑" panose="020B0503020204020204" pitchFamily="34" charset="-122"/>
              </a:rPr>
              <a:t>C</a:t>
            </a:r>
            <a:r>
              <a:rPr lang="en-US" sz="2400" noProof="1" smtClean="0">
                <a:latin typeface="微软雅黑" panose="020B0503020204020204" pitchFamily="34" charset="-122"/>
                <a:ea typeface="微软雅黑" panose="020B0503020204020204" pitchFamily="34" charset="-122"/>
              </a:rPr>
              <a:t>）。</a:t>
            </a:r>
          </a:p>
          <a:p>
            <a:pPr eaLnBrk="1" hangingPunct="1"/>
            <a:endParaRPr lang="en-US" sz="2400" noProof="1">
              <a:latin typeface="微软雅黑" panose="020B0503020204020204" pitchFamily="34" charset="-122"/>
              <a:ea typeface="微软雅黑" panose="020B0503020204020204" pitchFamily="34" charset="-122"/>
            </a:endParaRPr>
          </a:p>
          <a:p>
            <a:pPr eaLnBrk="1" hangingPunct="1"/>
            <a:r>
              <a:rPr lang="en-US" altLang="zh-CN" sz="2400" noProof="1">
                <a:latin typeface="微软雅黑" panose="020B0503020204020204" pitchFamily="34" charset="-122"/>
                <a:ea typeface="微软雅黑" panose="020B0503020204020204" pitchFamily="34" charset="-122"/>
              </a:rPr>
              <a:t>A</a:t>
            </a:r>
            <a:r>
              <a:rPr lang="zh-CN" sz="2400" noProof="1">
                <a:latin typeface="微软雅黑" panose="020B0503020204020204" pitchFamily="34" charset="-122"/>
                <a:ea typeface="微软雅黑" panose="020B0503020204020204" pitchFamily="34" charset="-122"/>
              </a:rPr>
              <a:t>．张</a:t>
            </a:r>
            <a:r>
              <a:rPr lang="zh-CN" sz="2400" noProof="1" smtClean="0">
                <a:latin typeface="微软雅黑" panose="020B0503020204020204" pitchFamily="34" charset="-122"/>
                <a:ea typeface="微软雅黑" panose="020B0503020204020204" pitchFamily="34" charset="-122"/>
              </a:rPr>
              <a:t>蜒</a:t>
            </a:r>
            <a:r>
              <a:rPr lang="en-US" altLang="zh-CN" sz="2400" noProof="1" smtClean="0">
                <a:latin typeface="微软雅黑" panose="020B0503020204020204" pitchFamily="34" charset="-122"/>
                <a:ea typeface="微软雅黑" panose="020B0503020204020204" pitchFamily="34" charset="-122"/>
              </a:rPr>
              <a:t>       B</a:t>
            </a:r>
            <a:r>
              <a:rPr lang="zh-CN" sz="2400" noProof="1">
                <a:latin typeface="微软雅黑" panose="020B0503020204020204" pitchFamily="34" charset="-122"/>
                <a:ea typeface="微软雅黑" panose="020B0503020204020204" pitchFamily="34" charset="-122"/>
              </a:rPr>
              <a:t>．张</a:t>
            </a:r>
            <a:r>
              <a:rPr lang="zh-CN" sz="2400" noProof="1" smtClean="0">
                <a:latin typeface="微软雅黑" panose="020B0503020204020204" pitchFamily="34" charset="-122"/>
                <a:ea typeface="微软雅黑" panose="020B0503020204020204" pitchFamily="34" charset="-122"/>
              </a:rPr>
              <a:t>炎</a:t>
            </a:r>
            <a:r>
              <a:rPr lang="en-US" altLang="zh-CN" sz="2400" noProof="1" smtClean="0">
                <a:latin typeface="微软雅黑" panose="020B0503020204020204" pitchFamily="34" charset="-122"/>
                <a:ea typeface="微软雅黑" panose="020B0503020204020204" pitchFamily="34" charset="-122"/>
              </a:rPr>
              <a:t>           C</a:t>
            </a:r>
            <a:r>
              <a:rPr lang="zh-CN" sz="2400" noProof="1">
                <a:latin typeface="微软雅黑" panose="020B0503020204020204" pitchFamily="34" charset="-122"/>
                <a:ea typeface="微软雅黑" panose="020B0503020204020204" pitchFamily="34" charset="-122"/>
              </a:rPr>
              <a:t>．</a:t>
            </a:r>
            <a:r>
              <a:rPr lang="zh-CN" sz="2400" noProof="1" smtClean="0">
                <a:latin typeface="微软雅黑" panose="020B0503020204020204" pitchFamily="34" charset="-122"/>
                <a:ea typeface="微软雅黑" panose="020B0503020204020204" pitchFamily="34" charset="-122"/>
              </a:rPr>
              <a:t>王士祯</a:t>
            </a:r>
            <a:r>
              <a:rPr lang="en-US" altLang="zh-CN" sz="2400" noProof="1" smtClean="0">
                <a:latin typeface="微软雅黑" panose="020B0503020204020204" pitchFamily="34" charset="-122"/>
                <a:ea typeface="微软雅黑" panose="020B0503020204020204" pitchFamily="34" charset="-122"/>
              </a:rPr>
              <a:t>           D</a:t>
            </a:r>
            <a:r>
              <a:rPr lang="zh-CN" sz="2400" noProof="1">
                <a:latin typeface="微软雅黑" panose="020B0503020204020204" pitchFamily="34" charset="-122"/>
                <a:ea typeface="微软雅黑" panose="020B0503020204020204" pitchFamily="34" charset="-122"/>
              </a:rPr>
              <a:t>．俞彦</a:t>
            </a:r>
          </a:p>
          <a:p>
            <a:pPr eaLnBrk="1" hangingPunct="1">
              <a:lnSpc>
                <a:spcPct val="120000"/>
              </a:lnSpc>
            </a:pPr>
            <a:endParaRPr lang="zh-CN" sz="2400" noProof="1">
              <a:latin typeface="微软雅黑" panose="020B0503020204020204" pitchFamily="34" charset="-122"/>
              <a:ea typeface="微软雅黑" panose="020B0503020204020204" pitchFamily="34" charset="-122"/>
              <a:sym typeface="+mn-ea"/>
            </a:endParaRPr>
          </a:p>
          <a:p>
            <a:pPr eaLnBrk="1" hangingPunct="1">
              <a:lnSpc>
                <a:spcPct val="120000"/>
              </a:lnSpc>
            </a:pPr>
            <a:r>
              <a:rPr lang="zh-CN" sz="2400" noProof="1">
                <a:latin typeface="微软雅黑" panose="020B0503020204020204" pitchFamily="34" charset="-122"/>
                <a:ea typeface="微软雅黑" panose="020B0503020204020204" pitchFamily="34" charset="-122"/>
                <a:sym typeface="+mn-ea"/>
              </a:rPr>
              <a:t>解析：正式将两种词风并举：</a:t>
            </a:r>
            <a:r>
              <a:rPr lang="zh-CN" sz="2400" noProof="1">
                <a:solidFill>
                  <a:srgbClr val="C00000"/>
                </a:solidFill>
                <a:latin typeface="微软雅黑" panose="020B0503020204020204" pitchFamily="34" charset="-122"/>
                <a:ea typeface="微软雅黑" panose="020B0503020204020204" pitchFamily="34" charset="-122"/>
                <a:sym typeface="+mn-ea"/>
              </a:rPr>
              <a:t>明代的张綖</a:t>
            </a:r>
            <a:r>
              <a:rPr lang="zh-CN" altLang="zh-CN" sz="2400" noProof="1">
                <a:solidFill>
                  <a:srgbClr val="C00000"/>
                </a:solidFill>
                <a:latin typeface="微软雅黑" panose="020B0503020204020204" pitchFamily="34" charset="-122"/>
                <a:ea typeface="微软雅黑" panose="020B0503020204020204" pitchFamily="34" charset="-122"/>
                <a:sym typeface="+mn-ea"/>
              </a:rPr>
              <a:t>《</a:t>
            </a:r>
            <a:r>
              <a:rPr lang="zh-CN" sz="2400" noProof="1">
                <a:solidFill>
                  <a:srgbClr val="C00000"/>
                </a:solidFill>
                <a:latin typeface="微软雅黑" panose="020B0503020204020204" pitchFamily="34" charset="-122"/>
                <a:ea typeface="微软雅黑" panose="020B0503020204020204" pitchFamily="34" charset="-122"/>
                <a:sym typeface="+mn-ea"/>
              </a:rPr>
              <a:t>诗余图谱</a:t>
            </a:r>
            <a:r>
              <a:rPr lang="zh-CN" altLang="zh-CN" sz="2400" noProof="1">
                <a:solidFill>
                  <a:srgbClr val="C00000"/>
                </a:solidFill>
                <a:latin typeface="微软雅黑" panose="020B0503020204020204" pitchFamily="34" charset="-122"/>
                <a:ea typeface="微软雅黑" panose="020B0503020204020204" pitchFamily="34" charset="-122"/>
                <a:sym typeface="+mn-ea"/>
              </a:rPr>
              <a:t>》</a:t>
            </a:r>
            <a:r>
              <a:rPr lang="zh-CN" sz="2400" noProof="1">
                <a:solidFill>
                  <a:srgbClr val="C00000"/>
                </a:solidFill>
                <a:latin typeface="微软雅黑" panose="020B0503020204020204" pitchFamily="34" charset="-122"/>
                <a:ea typeface="微软雅黑" panose="020B0503020204020204" pitchFamily="34" charset="-122"/>
                <a:sym typeface="+mn-ea"/>
              </a:rPr>
              <a:t>，首倡词分“婉约”，“豪放”之说，但是将词分成两大婉约和豪放两大流派的是王士祯，请同学谨记。</a:t>
            </a:r>
          </a:p>
          <a:p>
            <a:pPr eaLnBrk="1" hangingPunct="1"/>
            <a:endParaRPr lang="zh-CN" sz="2400" noProof="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83739" y="742867"/>
            <a:ext cx="9713913" cy="3570208"/>
          </a:xfrm>
          <a:prstGeom prst="rect">
            <a:avLst/>
          </a:prstGeom>
        </p:spPr>
        <p:txBody>
          <a:bodyPr lIns="0" tIns="0" rIns="0" bIns="0">
            <a:spAutoFit/>
          </a:bodyPr>
          <a:lstStyle>
            <a:lvl1pPr marL="1270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lnSpc>
                <a:spcPct val="150000"/>
              </a:lnSpc>
            </a:pPr>
            <a:r>
              <a:rPr lang="zh-CN" altLang="zh-CN" sz="2400" noProof="1">
                <a:latin typeface="微软雅黑" panose="020B0503020204020204" pitchFamily="34" charset="-122"/>
                <a:ea typeface="微软雅黑" panose="020B0503020204020204" pitchFamily="34" charset="-122"/>
              </a:rPr>
              <a:t>4</a:t>
            </a:r>
            <a:r>
              <a:rPr lang="zh-CN" sz="2400" noProof="1">
                <a:latin typeface="微软雅黑" panose="020B0503020204020204" pitchFamily="34" charset="-122"/>
                <a:ea typeface="微软雅黑" panose="020B0503020204020204" pitchFamily="34" charset="-122"/>
              </a:rPr>
              <a:t>．“要眇宜修” 四字是</a:t>
            </a:r>
            <a:r>
              <a:rPr lang="zh-CN" sz="2400" noProof="1" smtClean="0">
                <a:latin typeface="微软雅黑" panose="020B0503020204020204" pitchFamily="34" charset="-122"/>
                <a:ea typeface="微软雅黑" panose="020B0503020204020204" pitchFamily="34" charset="-122"/>
              </a:rPr>
              <a:t>（</a:t>
            </a:r>
            <a:r>
              <a:rPr lang="en-US" altLang="zh-CN" sz="2400" noProof="1" smtClean="0">
                <a:solidFill>
                  <a:srgbClr val="C00000"/>
                </a:solidFill>
                <a:latin typeface="微软雅黑" panose="020B0503020204020204" pitchFamily="34" charset="-122"/>
                <a:ea typeface="微软雅黑" panose="020B0503020204020204" pitchFamily="34" charset="-122"/>
              </a:rPr>
              <a:t> </a:t>
            </a:r>
            <a:r>
              <a:rPr lang="zh-CN" altLang="en-US" sz="2400" noProof="1" smtClean="0">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en-US" sz="2400" noProof="1">
                <a:latin typeface="微软雅黑" panose="020B0503020204020204" pitchFamily="34" charset="-122"/>
                <a:ea typeface="微软雅黑" panose="020B0503020204020204" pitchFamily="34" charset="-122"/>
                <a:cs typeface="宋体" panose="02010600030101010101" pitchFamily="2" charset="-122"/>
                <a:sym typeface="+mn-ea"/>
              </a:rPr>
              <a:t>给词的体性下的定义。</a:t>
            </a:r>
            <a:endParaRPr lang="zh-CN" altLang="en-US" sz="2400" noProof="1">
              <a:latin typeface="微软雅黑" panose="020B0503020204020204" pitchFamily="34" charset="-122"/>
              <a:ea typeface="微软雅黑" panose="020B0503020204020204" pitchFamily="34" charset="-122"/>
              <a:sym typeface="+mn-ea"/>
            </a:endParaRPr>
          </a:p>
          <a:p>
            <a:pPr eaLnBrk="1" hangingPunct="1">
              <a:lnSpc>
                <a:spcPct val="150000"/>
              </a:lnSpc>
            </a:pPr>
            <a:endParaRPr lang="zh-CN" altLang="en-US" sz="2400" noProof="1">
              <a:latin typeface="微软雅黑" panose="020B0503020204020204" pitchFamily="34" charset="-122"/>
              <a:ea typeface="微软雅黑" panose="020B0503020204020204" pitchFamily="34" charset="-122"/>
              <a:sym typeface="+mn-ea"/>
            </a:endParaRPr>
          </a:p>
          <a:p>
            <a:pPr eaLnBrk="1" hangingPunct="1">
              <a:lnSpc>
                <a:spcPct val="150000"/>
              </a:lnSpc>
            </a:pPr>
            <a:r>
              <a:rPr lang="en-US" altLang="zh-CN" sz="2400" noProof="1">
                <a:latin typeface="微软雅黑" panose="020B0503020204020204" pitchFamily="34" charset="-122"/>
                <a:ea typeface="微软雅黑" panose="020B0503020204020204" pitchFamily="34" charset="-122"/>
                <a:sym typeface="+mn-ea"/>
              </a:rPr>
              <a:t>A </a:t>
            </a:r>
            <a:r>
              <a:rPr lang="zh-CN" sz="2400" noProof="1">
                <a:latin typeface="微软雅黑" panose="020B0503020204020204" pitchFamily="34" charset="-122"/>
                <a:ea typeface="微软雅黑" panose="020B0503020204020204" pitchFamily="34" charset="-122"/>
                <a:sym typeface="+mn-ea"/>
              </a:rPr>
              <a:t>、王国维  </a:t>
            </a:r>
            <a:r>
              <a:rPr lang="en-US" altLang="zh-CN" sz="2400" noProof="1">
                <a:latin typeface="微软雅黑" panose="020B0503020204020204" pitchFamily="34" charset="-122"/>
                <a:ea typeface="微软雅黑" panose="020B0503020204020204" pitchFamily="34" charset="-122"/>
                <a:sym typeface="+mn-ea"/>
              </a:rPr>
              <a:t>B </a:t>
            </a:r>
            <a:r>
              <a:rPr lang="zh-CN" sz="2400" noProof="1">
                <a:latin typeface="微软雅黑" panose="020B0503020204020204" pitchFamily="34" charset="-122"/>
                <a:ea typeface="微软雅黑" panose="020B0503020204020204" pitchFamily="34" charset="-122"/>
                <a:sym typeface="+mn-ea"/>
              </a:rPr>
              <a:t>、张炎  </a:t>
            </a:r>
            <a:r>
              <a:rPr lang="en-US" altLang="zh-CN" sz="2400" noProof="1">
                <a:latin typeface="微软雅黑" panose="020B0503020204020204" pitchFamily="34" charset="-122"/>
                <a:ea typeface="微软雅黑" panose="020B0503020204020204" pitchFamily="34" charset="-122"/>
                <a:sym typeface="+mn-ea"/>
              </a:rPr>
              <a:t>C </a:t>
            </a:r>
            <a:r>
              <a:rPr lang="zh-CN" sz="2400" noProof="1">
                <a:latin typeface="微软雅黑" panose="020B0503020204020204" pitchFamily="34" charset="-122"/>
                <a:ea typeface="微软雅黑" panose="020B0503020204020204" pitchFamily="34" charset="-122"/>
                <a:sym typeface="+mn-ea"/>
              </a:rPr>
              <a:t>、任中敏  </a:t>
            </a:r>
            <a:r>
              <a:rPr lang="en-US" altLang="zh-CN" sz="2400" noProof="1">
                <a:latin typeface="微软雅黑" panose="020B0503020204020204" pitchFamily="34" charset="-122"/>
                <a:ea typeface="微软雅黑" panose="020B0503020204020204" pitchFamily="34" charset="-122"/>
                <a:sym typeface="+mn-ea"/>
              </a:rPr>
              <a:t>D</a:t>
            </a:r>
            <a:r>
              <a:rPr lang="en-US" sz="2400" noProof="1">
                <a:latin typeface="微软雅黑" panose="020B0503020204020204" pitchFamily="34" charset="-122"/>
                <a:ea typeface="微软雅黑" panose="020B0503020204020204" pitchFamily="34" charset="-122"/>
                <a:sym typeface="+mn-ea"/>
              </a:rPr>
              <a:t>、 </a:t>
            </a:r>
            <a:r>
              <a:rPr lang="zh-CN" sz="2400" noProof="1">
                <a:latin typeface="微软雅黑" panose="020B0503020204020204" pitchFamily="34" charset="-122"/>
                <a:ea typeface="微软雅黑" panose="020B0503020204020204" pitchFamily="34" charset="-122"/>
                <a:sym typeface="+mn-ea"/>
              </a:rPr>
              <a:t>胡云翼</a:t>
            </a:r>
          </a:p>
          <a:p>
            <a:pPr eaLnBrk="1" hangingPunct="1"/>
            <a:endParaRPr lang="zh-CN" sz="2000" noProof="1">
              <a:latin typeface="微软雅黑" panose="020B0503020204020204" pitchFamily="34" charset="-122"/>
              <a:ea typeface="微软雅黑" panose="020B0503020204020204" pitchFamily="34" charset="-122"/>
            </a:endParaRPr>
          </a:p>
          <a:p>
            <a:pPr eaLnBrk="1" hangingPunct="1"/>
            <a:endParaRPr lang="zh-CN" sz="2400" noProof="1">
              <a:latin typeface="微软雅黑" panose="020B0503020204020204" pitchFamily="34" charset="-122"/>
              <a:ea typeface="微软雅黑" panose="020B0503020204020204" pitchFamily="34" charset="-122"/>
            </a:endParaRPr>
          </a:p>
          <a:p>
            <a:pPr eaLnBrk="1" hangingPunct="1"/>
            <a:endParaRPr lang="zh-CN" sz="2000" noProof="1">
              <a:latin typeface="微软雅黑" panose="020B0503020204020204" pitchFamily="34" charset="-122"/>
              <a:ea typeface="微软雅黑" panose="020B0503020204020204" pitchFamily="34" charset="-122"/>
            </a:endParaRPr>
          </a:p>
          <a:p>
            <a:pPr eaLnBrk="1" hangingPunct="1"/>
            <a:endParaRPr lang="zh-CN" sz="2000" noProof="1">
              <a:latin typeface="微软雅黑" panose="020B0503020204020204" pitchFamily="34" charset="-122"/>
              <a:ea typeface="微软雅黑" panose="020B0503020204020204" pitchFamily="34" charset="-122"/>
            </a:endParaRPr>
          </a:p>
          <a:p>
            <a:pPr eaLnBrk="1" hangingPunct="1"/>
            <a:endParaRPr lang="zh-CN" altLang="en-US" sz="2000" noProof="1">
              <a:latin typeface="微软雅黑" panose="020B0503020204020204" pitchFamily="34" charset="-122"/>
              <a:sym typeface="+mn-ea"/>
            </a:endParaRPr>
          </a:p>
          <a:p>
            <a:pPr eaLnBrk="1" hangingPunct="1"/>
            <a:endParaRPr lang="zh-CN" sz="2000" noProof="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8459" y="811107"/>
            <a:ext cx="9713913" cy="4327525"/>
          </a:xfrm>
          <a:prstGeom prst="rect">
            <a:avLst/>
          </a:prstGeom>
        </p:spPr>
        <p:txBody>
          <a:bodyPr lIns="0" tIns="0" rIns="0" bIns="0">
            <a:spAutoFit/>
          </a:bodyPr>
          <a:lstStyle>
            <a:lvl1pPr marL="1270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lnSpc>
                <a:spcPct val="150000"/>
              </a:lnSpc>
            </a:pPr>
            <a:r>
              <a:rPr lang="zh-CN" altLang="zh-CN" sz="2400" noProof="1">
                <a:latin typeface="微软雅黑" panose="020B0503020204020204" pitchFamily="34" charset="-122"/>
                <a:ea typeface="微软雅黑" panose="020B0503020204020204" pitchFamily="34" charset="-122"/>
              </a:rPr>
              <a:t>4</a:t>
            </a:r>
            <a:r>
              <a:rPr lang="zh-CN" sz="2400" noProof="1">
                <a:latin typeface="微软雅黑" panose="020B0503020204020204" pitchFamily="34" charset="-122"/>
                <a:ea typeface="微软雅黑" panose="020B0503020204020204" pitchFamily="34" charset="-122"/>
              </a:rPr>
              <a:t>．“要眇宜修” 四字是（</a:t>
            </a:r>
            <a:r>
              <a:rPr lang="en-US" altLang="zh-CN" sz="2400" noProof="1">
                <a:solidFill>
                  <a:srgbClr val="C00000"/>
                </a:solidFill>
                <a:latin typeface="微软雅黑" panose="020B0503020204020204" pitchFamily="34" charset="-122"/>
                <a:ea typeface="微软雅黑" panose="020B0503020204020204" pitchFamily="34" charset="-122"/>
              </a:rPr>
              <a:t>A</a:t>
            </a:r>
            <a:r>
              <a:rPr lang="zh-CN" altLang="en-US" sz="2400" noProof="1">
                <a:latin typeface="微软雅黑" panose="020B0503020204020204" pitchFamily="34" charset="-122"/>
                <a:ea typeface="微软雅黑" panose="020B0503020204020204" pitchFamily="34" charset="-122"/>
                <a:cs typeface="宋体" panose="02010600030101010101" pitchFamily="2" charset="-122"/>
                <a:sym typeface="+mn-ea"/>
              </a:rPr>
              <a:t>）给词的体性下的定义。</a:t>
            </a:r>
            <a:endParaRPr lang="zh-CN" altLang="en-US" sz="2400" noProof="1">
              <a:latin typeface="微软雅黑" panose="020B0503020204020204" pitchFamily="34" charset="-122"/>
              <a:ea typeface="微软雅黑" panose="020B0503020204020204" pitchFamily="34" charset="-122"/>
              <a:sym typeface="+mn-ea"/>
            </a:endParaRPr>
          </a:p>
          <a:p>
            <a:pPr eaLnBrk="1" hangingPunct="1">
              <a:lnSpc>
                <a:spcPct val="150000"/>
              </a:lnSpc>
            </a:pPr>
            <a:endParaRPr lang="zh-CN" altLang="en-US" sz="2400" noProof="1">
              <a:latin typeface="微软雅黑" panose="020B0503020204020204" pitchFamily="34" charset="-122"/>
              <a:ea typeface="微软雅黑" panose="020B0503020204020204" pitchFamily="34" charset="-122"/>
              <a:sym typeface="+mn-ea"/>
            </a:endParaRPr>
          </a:p>
          <a:p>
            <a:pPr eaLnBrk="1" hangingPunct="1">
              <a:lnSpc>
                <a:spcPct val="150000"/>
              </a:lnSpc>
            </a:pPr>
            <a:r>
              <a:rPr lang="en-US" altLang="zh-CN" sz="2400" noProof="1">
                <a:latin typeface="微软雅黑" panose="020B0503020204020204" pitchFamily="34" charset="-122"/>
                <a:ea typeface="微软雅黑" panose="020B0503020204020204" pitchFamily="34" charset="-122"/>
                <a:sym typeface="+mn-ea"/>
              </a:rPr>
              <a:t>A </a:t>
            </a:r>
            <a:r>
              <a:rPr lang="zh-CN" sz="2400" noProof="1">
                <a:latin typeface="微软雅黑" panose="020B0503020204020204" pitchFamily="34" charset="-122"/>
                <a:ea typeface="微软雅黑" panose="020B0503020204020204" pitchFamily="34" charset="-122"/>
                <a:sym typeface="+mn-ea"/>
              </a:rPr>
              <a:t>、王国维  </a:t>
            </a:r>
            <a:r>
              <a:rPr lang="en-US" altLang="zh-CN" sz="2400" noProof="1">
                <a:latin typeface="微软雅黑" panose="020B0503020204020204" pitchFamily="34" charset="-122"/>
                <a:ea typeface="微软雅黑" panose="020B0503020204020204" pitchFamily="34" charset="-122"/>
                <a:sym typeface="+mn-ea"/>
              </a:rPr>
              <a:t>B </a:t>
            </a:r>
            <a:r>
              <a:rPr lang="zh-CN" sz="2400" noProof="1">
                <a:latin typeface="微软雅黑" panose="020B0503020204020204" pitchFamily="34" charset="-122"/>
                <a:ea typeface="微软雅黑" panose="020B0503020204020204" pitchFamily="34" charset="-122"/>
                <a:sym typeface="+mn-ea"/>
              </a:rPr>
              <a:t>、张炎  </a:t>
            </a:r>
            <a:r>
              <a:rPr lang="en-US" altLang="zh-CN" sz="2400" noProof="1">
                <a:latin typeface="微软雅黑" panose="020B0503020204020204" pitchFamily="34" charset="-122"/>
                <a:ea typeface="微软雅黑" panose="020B0503020204020204" pitchFamily="34" charset="-122"/>
                <a:sym typeface="+mn-ea"/>
              </a:rPr>
              <a:t>C </a:t>
            </a:r>
            <a:r>
              <a:rPr lang="zh-CN" sz="2400" noProof="1">
                <a:latin typeface="微软雅黑" panose="020B0503020204020204" pitchFamily="34" charset="-122"/>
                <a:ea typeface="微软雅黑" panose="020B0503020204020204" pitchFamily="34" charset="-122"/>
                <a:sym typeface="+mn-ea"/>
              </a:rPr>
              <a:t>、任中敏  </a:t>
            </a:r>
            <a:r>
              <a:rPr lang="en-US" altLang="zh-CN" sz="2400" noProof="1">
                <a:latin typeface="微软雅黑" panose="020B0503020204020204" pitchFamily="34" charset="-122"/>
                <a:ea typeface="微软雅黑" panose="020B0503020204020204" pitchFamily="34" charset="-122"/>
                <a:sym typeface="+mn-ea"/>
              </a:rPr>
              <a:t>D</a:t>
            </a:r>
            <a:r>
              <a:rPr lang="en-US" sz="2400" noProof="1">
                <a:latin typeface="微软雅黑" panose="020B0503020204020204" pitchFamily="34" charset="-122"/>
                <a:ea typeface="微软雅黑" panose="020B0503020204020204" pitchFamily="34" charset="-122"/>
                <a:sym typeface="+mn-ea"/>
              </a:rPr>
              <a:t>、 </a:t>
            </a:r>
            <a:r>
              <a:rPr lang="zh-CN" sz="2400" noProof="1">
                <a:latin typeface="微软雅黑" panose="020B0503020204020204" pitchFamily="34" charset="-122"/>
                <a:ea typeface="微软雅黑" panose="020B0503020204020204" pitchFamily="34" charset="-122"/>
                <a:sym typeface="+mn-ea"/>
              </a:rPr>
              <a:t>胡云翼</a:t>
            </a:r>
          </a:p>
          <a:p>
            <a:pPr eaLnBrk="1" hangingPunct="1"/>
            <a:endParaRPr lang="zh-CN" sz="2000" noProof="1">
              <a:latin typeface="微软雅黑" panose="020B0503020204020204" pitchFamily="34" charset="-122"/>
              <a:ea typeface="微软雅黑" panose="020B0503020204020204" pitchFamily="34" charset="-122"/>
            </a:endParaRPr>
          </a:p>
          <a:p>
            <a:pPr eaLnBrk="1" hangingPunct="1">
              <a:spcBef>
                <a:spcPts val="475"/>
              </a:spcBef>
            </a:pPr>
            <a:r>
              <a:rPr lang="zh-CN" sz="2400" noProof="1">
                <a:latin typeface="微软雅黑" panose="020B0503020204020204" pitchFamily="34" charset="-122"/>
                <a:ea typeface="微软雅黑" panose="020B0503020204020204" pitchFamily="34" charset="-122"/>
                <a:sym typeface="+mn-ea"/>
              </a:rPr>
              <a:t>解析：要眇宜修：</a:t>
            </a:r>
            <a:r>
              <a:rPr lang="zh-CN" sz="2400" noProof="1">
                <a:solidFill>
                  <a:srgbClr val="C00000"/>
                </a:solidFill>
                <a:latin typeface="微软雅黑" panose="020B0503020204020204" pitchFamily="34" charset="-122"/>
                <a:ea typeface="微软雅黑" panose="020B0503020204020204" pitchFamily="34" charset="-122"/>
                <a:sym typeface="+mn-ea"/>
              </a:rPr>
              <a:t>王国维</a:t>
            </a:r>
            <a:r>
              <a:rPr lang="zh-CN" sz="2400" noProof="1">
                <a:latin typeface="微软雅黑" panose="020B0503020204020204" pitchFamily="34" charset="-122"/>
                <a:ea typeface="微软雅黑" panose="020B0503020204020204" pitchFamily="34" charset="-122"/>
                <a:sym typeface="+mn-ea"/>
              </a:rPr>
              <a:t>提出：“要眇宜修，能言诗之所不能言，而不能言诗之所能言。</a:t>
            </a:r>
            <a:endParaRPr lang="zh-CN" sz="2400" noProof="1">
              <a:latin typeface="微软雅黑" panose="020B0503020204020204" pitchFamily="34" charset="-122"/>
              <a:ea typeface="微软雅黑" panose="020B0503020204020204" pitchFamily="34" charset="-122"/>
            </a:endParaRPr>
          </a:p>
          <a:p>
            <a:pPr eaLnBrk="1" hangingPunct="1"/>
            <a:endParaRPr lang="zh-CN" sz="2400" noProof="1">
              <a:latin typeface="微软雅黑" panose="020B0503020204020204" pitchFamily="34" charset="-122"/>
              <a:ea typeface="微软雅黑" panose="020B0503020204020204" pitchFamily="34" charset="-122"/>
            </a:endParaRPr>
          </a:p>
          <a:p>
            <a:pPr eaLnBrk="1" hangingPunct="1"/>
            <a:endParaRPr lang="zh-CN" sz="2000" noProof="1">
              <a:latin typeface="微软雅黑" panose="020B0503020204020204" pitchFamily="34" charset="-122"/>
              <a:ea typeface="微软雅黑" panose="020B0503020204020204" pitchFamily="34" charset="-122"/>
            </a:endParaRPr>
          </a:p>
          <a:p>
            <a:pPr eaLnBrk="1" hangingPunct="1"/>
            <a:endParaRPr lang="zh-CN" sz="2000" noProof="1">
              <a:latin typeface="微软雅黑" panose="020B0503020204020204" pitchFamily="34" charset="-122"/>
              <a:ea typeface="微软雅黑" panose="020B0503020204020204" pitchFamily="34" charset="-122"/>
            </a:endParaRPr>
          </a:p>
          <a:p>
            <a:pPr eaLnBrk="1" hangingPunct="1"/>
            <a:endParaRPr lang="zh-CN" altLang="en-US" sz="2000" noProof="1">
              <a:latin typeface="微软雅黑" panose="020B0503020204020204" pitchFamily="34" charset="-122"/>
              <a:sym typeface="+mn-ea"/>
            </a:endParaRPr>
          </a:p>
          <a:p>
            <a:pPr eaLnBrk="1" hangingPunct="1"/>
            <a:endParaRPr lang="zh-CN" sz="2000" noProof="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48902" y="971764"/>
            <a:ext cx="9009062" cy="914400"/>
          </a:xfrm>
          <a:prstGeom prst="rect">
            <a:avLst/>
          </a:prstGeom>
          <a:noFill/>
        </p:spPr>
        <p:txBody>
          <a:bodyPr>
            <a:spAutoFit/>
          </a:bodyPr>
          <a:lstStyle/>
          <a:p>
            <a:pPr>
              <a:lnSpc>
                <a:spcPct val="150000"/>
              </a:lnSpc>
              <a:defRPr/>
            </a:pPr>
            <a:r>
              <a:rPr lang="en-US" sz="2400" noProof="1">
                <a:latin typeface="微软雅黑" panose="020B0503020204020204" pitchFamily="34" charset="-122"/>
                <a:ea typeface="微软雅黑" panose="020B0503020204020204" pitchFamily="34" charset="-122"/>
                <a:cs typeface="微软雅黑" panose="020B0503020204020204" pitchFamily="34" charset="-122"/>
                <a:sym typeface="+mn-ea"/>
              </a:rPr>
              <a:t>5.</a:t>
            </a:r>
            <a:r>
              <a:rPr sz="2400" noProof="1">
                <a:latin typeface="微软雅黑" panose="020B0503020204020204" pitchFamily="34" charset="-122"/>
                <a:ea typeface="微软雅黑" panose="020B0503020204020204" pitchFamily="34" charset="-122"/>
                <a:cs typeface="微软雅黑" panose="020B0503020204020204" pitchFamily="34" charset="-122"/>
                <a:sym typeface="+mn-ea"/>
              </a:rPr>
              <a:t>缪钺曾在《词论》中</a:t>
            </a:r>
            <a:r>
              <a:rPr sz="2400" spc="-15" noProof="1">
                <a:latin typeface="微软雅黑" panose="020B0503020204020204" pitchFamily="34" charset="-122"/>
                <a:ea typeface="微软雅黑" panose="020B0503020204020204" pitchFamily="34" charset="-122"/>
                <a:cs typeface="微软雅黑" panose="020B0503020204020204" pitchFamily="34" charset="-122"/>
                <a:sym typeface="+mn-ea"/>
              </a:rPr>
              <a:t>将</a:t>
            </a:r>
            <a:r>
              <a:rPr sz="2400" noProof="1">
                <a:latin typeface="微软雅黑" panose="020B0503020204020204" pitchFamily="34" charset="-122"/>
                <a:ea typeface="微软雅黑" panose="020B0503020204020204" pitchFamily="34" charset="-122"/>
                <a:cs typeface="微软雅黑" panose="020B0503020204020204" pitchFamily="34" charset="-122"/>
                <a:sym typeface="+mn-ea"/>
              </a:rPr>
              <a:t>词的</a:t>
            </a:r>
            <a:r>
              <a:rPr sz="2400" spc="-15" noProof="1">
                <a:latin typeface="微软雅黑" panose="020B0503020204020204" pitchFamily="34" charset="-122"/>
                <a:ea typeface="微软雅黑" panose="020B0503020204020204" pitchFamily="34" charset="-122"/>
                <a:cs typeface="微软雅黑" panose="020B0503020204020204" pitchFamily="34" charset="-122"/>
                <a:sym typeface="+mn-ea"/>
              </a:rPr>
              <a:t>情</a:t>
            </a:r>
            <a:r>
              <a:rPr sz="2400" noProof="1">
                <a:latin typeface="微软雅黑" panose="020B0503020204020204" pitchFamily="34" charset="-122"/>
                <a:ea typeface="微软雅黑" panose="020B0503020204020204" pitchFamily="34" charset="-122"/>
                <a:cs typeface="微软雅黑" panose="020B0503020204020204" pitchFamily="34" charset="-122"/>
                <a:sym typeface="+mn-ea"/>
              </a:rPr>
              <a:t>感特</a:t>
            </a:r>
            <a:r>
              <a:rPr sz="2400" spc="-15" noProof="1">
                <a:latin typeface="微软雅黑" panose="020B0503020204020204" pitchFamily="34" charset="-122"/>
                <a:ea typeface="微软雅黑" panose="020B0503020204020204" pitchFamily="34" charset="-122"/>
                <a:cs typeface="微软雅黑" panose="020B0503020204020204" pitchFamily="34" charset="-122"/>
                <a:sym typeface="+mn-ea"/>
              </a:rPr>
              <a:t>点</a:t>
            </a:r>
            <a:r>
              <a:rPr sz="2400" noProof="1">
                <a:latin typeface="微软雅黑" panose="020B0503020204020204" pitchFamily="34" charset="-122"/>
                <a:ea typeface="微软雅黑" panose="020B0503020204020204" pitchFamily="34" charset="-122"/>
                <a:cs typeface="微软雅黑" panose="020B0503020204020204" pitchFamily="34" charset="-122"/>
                <a:sym typeface="+mn-ea"/>
              </a:rPr>
              <a:t>归纳</a:t>
            </a:r>
            <a:r>
              <a:rPr sz="2400" spc="-10" noProof="1">
                <a:latin typeface="微软雅黑" panose="020B0503020204020204" pitchFamily="34" charset="-122"/>
                <a:ea typeface="微软雅黑" panose="020B0503020204020204" pitchFamily="34" charset="-122"/>
                <a:cs typeface="微软雅黑" panose="020B0503020204020204" pitchFamily="34" charset="-122"/>
                <a:sym typeface="+mn-ea"/>
              </a:rPr>
              <a:t>为</a:t>
            </a:r>
            <a:r>
              <a:rPr sz="2400" u="heavy" noProof="1">
                <a:latin typeface="微软雅黑" panose="020B0503020204020204" pitchFamily="34" charset="-122"/>
                <a:ea typeface="微软雅黑" panose="020B0503020204020204" pitchFamily="34" charset="-122"/>
                <a:cs typeface="Times New Roman" panose="02020603050405020304"/>
                <a:sym typeface="+mn-ea"/>
              </a:rPr>
              <a:t> 	     </a:t>
            </a:r>
            <a:r>
              <a:rPr sz="2400" noProof="1">
                <a:latin typeface="微软雅黑" panose="020B0503020204020204" pitchFamily="34" charset="-122"/>
                <a:ea typeface="微软雅黑" panose="020B0503020204020204" pitchFamily="34" charset="-122"/>
                <a:cs typeface="微软雅黑" panose="020B0503020204020204" pitchFamily="34" charset="-122"/>
                <a:sym typeface="+mn-ea"/>
              </a:rPr>
              <a:t>四字。</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a:p>
            <a:pPr>
              <a:defRPr/>
            </a:pPr>
            <a:endParaRPr lang="zh-CN" altLang="en-US" noProof="1"/>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3363" y="930821"/>
            <a:ext cx="10402887" cy="3139321"/>
          </a:xfrm>
          <a:prstGeom prst="rect">
            <a:avLst/>
          </a:prstGeom>
          <a:noFill/>
        </p:spPr>
        <p:txBody>
          <a:bodyPr>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lnSpc>
                <a:spcPct val="150000"/>
              </a:lnSpc>
            </a:pPr>
            <a:r>
              <a:rPr lang="zh-CN" altLang="zh-CN" sz="2400" noProof="1">
                <a:latin typeface="微软雅黑" panose="020B0503020204020204" pitchFamily="34" charset="-122"/>
                <a:ea typeface="微软雅黑" panose="020B0503020204020204" pitchFamily="34" charset="-122"/>
                <a:sym typeface="+mn-ea"/>
              </a:rPr>
              <a:t>5.</a:t>
            </a:r>
            <a:r>
              <a:rPr lang="zh-CN" sz="2400" noProof="1">
                <a:latin typeface="微软雅黑" panose="020B0503020204020204" pitchFamily="34" charset="-122"/>
                <a:ea typeface="微软雅黑" panose="020B0503020204020204" pitchFamily="34" charset="-122"/>
                <a:sym typeface="+mn-ea"/>
              </a:rPr>
              <a:t>缪钺曾在</a:t>
            </a:r>
            <a:r>
              <a:rPr lang="zh-CN" altLang="zh-CN" sz="2400" noProof="1">
                <a:latin typeface="微软雅黑" panose="020B0503020204020204" pitchFamily="34" charset="-122"/>
                <a:ea typeface="微软雅黑" panose="020B0503020204020204" pitchFamily="34" charset="-122"/>
                <a:sym typeface="+mn-ea"/>
              </a:rPr>
              <a:t>《</a:t>
            </a:r>
            <a:r>
              <a:rPr lang="zh-CN" sz="2400" noProof="1">
                <a:latin typeface="微软雅黑" panose="020B0503020204020204" pitchFamily="34" charset="-122"/>
                <a:ea typeface="微软雅黑" panose="020B0503020204020204" pitchFamily="34" charset="-122"/>
                <a:sym typeface="+mn-ea"/>
              </a:rPr>
              <a:t>词论</a:t>
            </a:r>
            <a:r>
              <a:rPr lang="zh-CN" altLang="zh-CN" sz="2400" noProof="1">
                <a:latin typeface="微软雅黑" panose="020B0503020204020204" pitchFamily="34" charset="-122"/>
                <a:ea typeface="微软雅黑" panose="020B0503020204020204" pitchFamily="34" charset="-122"/>
                <a:sym typeface="+mn-ea"/>
              </a:rPr>
              <a:t>》</a:t>
            </a:r>
            <a:r>
              <a:rPr lang="zh-CN" sz="2400" noProof="1">
                <a:latin typeface="微软雅黑" panose="020B0503020204020204" pitchFamily="34" charset="-122"/>
                <a:ea typeface="微软雅黑" panose="020B0503020204020204" pitchFamily="34" charset="-122"/>
                <a:sym typeface="+mn-ea"/>
              </a:rPr>
              <a:t>中将词的情感特点归纳为</a:t>
            </a:r>
            <a:r>
              <a:rPr lang="zh-CN" sz="2400" u="sng" noProof="1">
                <a:solidFill>
                  <a:srgbClr val="C00000"/>
                </a:solidFill>
                <a:latin typeface="微软雅黑" panose="020B0503020204020204" pitchFamily="34" charset="-122"/>
                <a:ea typeface="微软雅黑" panose="020B0503020204020204" pitchFamily="34" charset="-122"/>
                <a:sym typeface="+mn-ea"/>
              </a:rPr>
              <a:t>细美幽约 </a:t>
            </a:r>
            <a:r>
              <a:rPr lang="zh-CN" sz="2400" noProof="1">
                <a:latin typeface="微软雅黑" panose="020B0503020204020204" pitchFamily="34" charset="-122"/>
                <a:ea typeface="微软雅黑" panose="020B0503020204020204" pitchFamily="34" charset="-122"/>
                <a:sym typeface="+mn-ea"/>
              </a:rPr>
              <a:t>四字。</a:t>
            </a:r>
          </a:p>
          <a:p>
            <a:pPr eaLnBrk="1" hangingPunct="1">
              <a:lnSpc>
                <a:spcPct val="150000"/>
              </a:lnSpc>
            </a:pPr>
            <a:endParaRPr lang="zh-CN" sz="2400" noProof="1">
              <a:latin typeface="微软雅黑" panose="020B0503020204020204" pitchFamily="34" charset="-122"/>
              <a:ea typeface="微软雅黑" panose="020B0503020204020204" pitchFamily="34" charset="-122"/>
              <a:sym typeface="+mn-ea"/>
            </a:endParaRPr>
          </a:p>
          <a:p>
            <a:pPr eaLnBrk="1" hangingPunct="1">
              <a:lnSpc>
                <a:spcPct val="150000"/>
              </a:lnSpc>
            </a:pPr>
            <a:r>
              <a:rPr lang="zh-CN" sz="2400" noProof="1">
                <a:latin typeface="微软雅黑" panose="020B0503020204020204" pitchFamily="34" charset="-122"/>
                <a:ea typeface="微软雅黑" panose="020B0503020204020204" pitchFamily="34" charset="-122"/>
                <a:sym typeface="+mn-ea"/>
              </a:rPr>
              <a:t>解析：细美幽约：</a:t>
            </a:r>
            <a:r>
              <a:rPr lang="zh-CN" sz="2400" noProof="1" smtClean="0">
                <a:solidFill>
                  <a:srgbClr val="C00000"/>
                </a:solidFill>
                <a:latin typeface="微软雅黑" panose="020B0503020204020204" pitchFamily="34" charset="-122"/>
                <a:ea typeface="微软雅黑" panose="020B0503020204020204" pitchFamily="34" charset="-122"/>
                <a:sym typeface="+mn-ea"/>
              </a:rPr>
              <a:t>繆</a:t>
            </a:r>
            <a:r>
              <a:rPr lang="zh-CN" altLang="en-US" sz="2400" noProof="1" smtClean="0">
                <a:solidFill>
                  <a:srgbClr val="C00000"/>
                </a:solidFill>
                <a:latin typeface="微软雅黑" panose="020B0503020204020204" pitchFamily="34" charset="-122"/>
                <a:ea typeface="微软雅黑" panose="020B0503020204020204" pitchFamily="34" charset="-122"/>
                <a:sym typeface="+mn-ea"/>
              </a:rPr>
              <a:t>钺</a:t>
            </a:r>
            <a:r>
              <a:rPr lang="zh-CN" altLang="zh-CN" sz="2400" noProof="1" smtClean="0">
                <a:solidFill>
                  <a:srgbClr val="C00000"/>
                </a:solidFill>
                <a:latin typeface="微软雅黑" panose="020B0503020204020204" pitchFamily="34" charset="-122"/>
                <a:ea typeface="微软雅黑" panose="020B0503020204020204" pitchFamily="34" charset="-122"/>
                <a:sym typeface="+mn-ea"/>
              </a:rPr>
              <a:t>《</a:t>
            </a:r>
            <a:r>
              <a:rPr lang="zh-CN" sz="2400" noProof="1">
                <a:solidFill>
                  <a:srgbClr val="C00000"/>
                </a:solidFill>
                <a:latin typeface="微软雅黑" panose="020B0503020204020204" pitchFamily="34" charset="-122"/>
                <a:ea typeface="微软雅黑" panose="020B0503020204020204" pitchFamily="34" charset="-122"/>
                <a:sym typeface="+mn-ea"/>
              </a:rPr>
              <a:t>论词</a:t>
            </a:r>
            <a:r>
              <a:rPr lang="zh-CN" altLang="zh-CN" sz="2400" noProof="1">
                <a:solidFill>
                  <a:srgbClr val="C00000"/>
                </a:solidFill>
                <a:latin typeface="微软雅黑" panose="020B0503020204020204" pitchFamily="34" charset="-122"/>
                <a:ea typeface="微软雅黑" panose="020B0503020204020204" pitchFamily="34" charset="-122"/>
                <a:sym typeface="+mn-ea"/>
              </a:rPr>
              <a:t>》</a:t>
            </a:r>
            <a:r>
              <a:rPr lang="zh-CN" sz="2400" noProof="1">
                <a:latin typeface="微软雅黑" panose="020B0503020204020204" pitchFamily="34" charset="-122"/>
                <a:ea typeface="微软雅黑" panose="020B0503020204020204" pitchFamily="34" charset="-122"/>
                <a:sym typeface="+mn-ea"/>
              </a:rPr>
              <a:t>提出，着力揭示其丰富细腻，饶有韵味的特点。</a:t>
            </a:r>
            <a:endParaRPr lang="zh-CN" sz="2400" noProof="1">
              <a:latin typeface="微软雅黑" panose="020B0503020204020204" pitchFamily="34" charset="-122"/>
              <a:ea typeface="微软雅黑" panose="020B0503020204020204" pitchFamily="34" charset="-122"/>
            </a:endParaRPr>
          </a:p>
          <a:p>
            <a:pPr eaLnBrk="1" hangingPunct="1">
              <a:lnSpc>
                <a:spcPct val="150000"/>
              </a:lnSpc>
            </a:pPr>
            <a:endParaRPr lang="zh-CN" sz="2400" noProof="1">
              <a:latin typeface="微软雅黑" panose="020B0503020204020204" pitchFamily="34" charset="-122"/>
              <a:ea typeface="微软雅黑" panose="020B0503020204020204" pitchFamily="34" charset="-122"/>
              <a:sym typeface="+mn-ea"/>
            </a:endParaRPr>
          </a:p>
          <a:p>
            <a:pPr eaLnBrk="1" hangingPunct="1"/>
            <a:endParaRPr lang="zh-CN" altLang="en-US" noProof="1"/>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5122" name="标题 1"/>
          <p:cNvSpPr txBox="1"/>
          <p:nvPr/>
        </p:nvSpPr>
        <p:spPr>
          <a:xfrm>
            <a:off x="195263" y="617538"/>
            <a:ext cx="1909762" cy="989012"/>
          </a:xfrm>
          <a:prstGeom prst="rect">
            <a:avLst/>
          </a:prstGeom>
          <a:noFill/>
          <a:ln w="9525">
            <a:noFill/>
          </a:ln>
        </p:spPr>
        <p:txBody>
          <a:bodyPr anchor="ct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ctr">
              <a:spcBef>
                <a:spcPct val="0"/>
              </a:spcBef>
              <a:buNone/>
            </a:pPr>
            <a:r>
              <a:rPr lang="zh-CN" altLang="en-US" sz="4400">
                <a:latin typeface="微软雅黑" panose="020B0503020204020204" pitchFamily="34" charset="-122"/>
                <a:ea typeface="微软雅黑" panose="020B0503020204020204" pitchFamily="34" charset="-122"/>
              </a:rPr>
              <a:t>目录</a:t>
            </a:r>
          </a:p>
        </p:txBody>
      </p:sp>
      <p:grpSp>
        <p:nvGrpSpPr>
          <p:cNvPr id="5123" name="组 14"/>
          <p:cNvGrpSpPr/>
          <p:nvPr/>
        </p:nvGrpSpPr>
        <p:grpSpPr>
          <a:xfrm>
            <a:off x="3048000" y="1793875"/>
            <a:ext cx="1402080" cy="759460"/>
            <a:chOff x="6508095" y="1925475"/>
            <a:chExt cx="1402080" cy="759459"/>
          </a:xfrm>
        </p:grpSpPr>
        <p:sp>
          <p:nvSpPr>
            <p:cNvPr id="5134" name="文本框 8"/>
            <p:cNvSpPr txBox="1"/>
            <p:nvPr/>
          </p:nvSpPr>
          <p:spPr>
            <a:xfrm>
              <a:off x="6508095" y="2201700"/>
              <a:ext cx="1402080" cy="483234"/>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nSpc>
                  <a:spcPct val="100000"/>
                </a:lnSpc>
                <a:spcBef>
                  <a:spcPct val="0"/>
                </a:spcBef>
                <a:buNone/>
              </a:pPr>
              <a:r>
                <a:rPr lang="zh-CN" altLang="en-US" sz="2400">
                  <a:solidFill>
                    <a:srgbClr val="404040"/>
                  </a:solidFill>
                  <a:latin typeface="微软雅黑" panose="020B0503020204020204" pitchFamily="34" charset="-122"/>
                  <a:ea typeface="微软雅黑" panose="020B0503020204020204" pitchFamily="34" charset="-122"/>
                </a:rPr>
                <a:t>词学论略</a:t>
              </a:r>
            </a:p>
          </p:txBody>
        </p:sp>
        <p:sp>
          <p:nvSpPr>
            <p:cNvPr id="5135" name="文本框 8"/>
            <p:cNvSpPr txBox="1"/>
            <p:nvPr/>
          </p:nvSpPr>
          <p:spPr>
            <a:xfrm>
              <a:off x="6508095" y="1925475"/>
              <a:ext cx="1065213" cy="30797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nSpc>
                  <a:spcPct val="100000"/>
                </a:lnSpc>
                <a:spcBef>
                  <a:spcPct val="0"/>
                </a:spcBef>
                <a:buNone/>
              </a:pPr>
              <a:r>
                <a:rPr lang="en-US" altLang="zh-CN" sz="1400">
                  <a:solidFill>
                    <a:srgbClr val="C00000"/>
                  </a:solidFill>
                  <a:latin typeface="微软雅黑" panose="020B0503020204020204" pitchFamily="34" charset="-122"/>
                  <a:ea typeface="微软雅黑" panose="020B0503020204020204" pitchFamily="34" charset="-122"/>
                </a:rPr>
                <a:t>PART ONE</a:t>
              </a:r>
              <a:endParaRPr lang="zh-CN" altLang="en-US" sz="1400">
                <a:solidFill>
                  <a:srgbClr val="C00000"/>
                </a:solidFill>
                <a:latin typeface="微软雅黑" panose="020B0503020204020204" pitchFamily="34" charset="-122"/>
                <a:ea typeface="微软雅黑" panose="020B0503020204020204" pitchFamily="34" charset="-122"/>
              </a:endParaRPr>
            </a:p>
          </p:txBody>
        </p:sp>
      </p:grpSp>
      <p:grpSp>
        <p:nvGrpSpPr>
          <p:cNvPr id="5124" name="组 15"/>
          <p:cNvGrpSpPr/>
          <p:nvPr/>
        </p:nvGrpSpPr>
        <p:grpSpPr>
          <a:xfrm>
            <a:off x="4113213" y="2947988"/>
            <a:ext cx="2011680" cy="713423"/>
            <a:chOff x="6508095" y="3079587"/>
            <a:chExt cx="2011681" cy="713423"/>
          </a:xfrm>
        </p:grpSpPr>
        <p:sp>
          <p:nvSpPr>
            <p:cNvPr id="5132" name="文本框 9"/>
            <p:cNvSpPr txBox="1"/>
            <p:nvPr/>
          </p:nvSpPr>
          <p:spPr>
            <a:xfrm>
              <a:off x="6508095" y="3309775"/>
              <a:ext cx="2011681" cy="48323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nSpc>
                  <a:spcPct val="100000"/>
                </a:lnSpc>
                <a:spcBef>
                  <a:spcPct val="0"/>
                </a:spcBef>
                <a:buNone/>
              </a:pPr>
              <a:r>
                <a:rPr lang="zh-CN" altLang="en-US" sz="2400">
                  <a:solidFill>
                    <a:srgbClr val="404040"/>
                  </a:solidFill>
                  <a:latin typeface="微软雅黑" panose="020B0503020204020204" pitchFamily="34" charset="-122"/>
                  <a:ea typeface="微软雅黑" panose="020B0503020204020204" pitchFamily="34" charset="-122"/>
                </a:rPr>
                <a:t>唐五代名家词</a:t>
              </a:r>
            </a:p>
          </p:txBody>
        </p:sp>
        <p:sp>
          <p:nvSpPr>
            <p:cNvPr id="5133" name="文本框 8"/>
            <p:cNvSpPr txBox="1"/>
            <p:nvPr/>
          </p:nvSpPr>
          <p:spPr>
            <a:xfrm>
              <a:off x="6508095" y="3079587"/>
              <a:ext cx="1108075" cy="30797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nSpc>
                  <a:spcPct val="100000"/>
                </a:lnSpc>
                <a:spcBef>
                  <a:spcPct val="0"/>
                </a:spcBef>
                <a:buNone/>
              </a:pPr>
              <a:r>
                <a:rPr lang="en-US" altLang="zh-CN" sz="1400">
                  <a:solidFill>
                    <a:srgbClr val="C00000"/>
                  </a:solidFill>
                  <a:latin typeface="微软雅黑" panose="020B0503020204020204" pitchFamily="34" charset="-122"/>
                  <a:ea typeface="微软雅黑" panose="020B0503020204020204" pitchFamily="34" charset="-122"/>
                </a:rPr>
                <a:t>PART TWO</a:t>
              </a:r>
              <a:endParaRPr lang="zh-CN" altLang="en-US" sz="1400">
                <a:solidFill>
                  <a:srgbClr val="C00000"/>
                </a:solidFill>
                <a:latin typeface="微软雅黑" panose="020B0503020204020204" pitchFamily="34" charset="-122"/>
                <a:ea typeface="微软雅黑" panose="020B0503020204020204" pitchFamily="34" charset="-122"/>
              </a:endParaRPr>
            </a:p>
          </p:txBody>
        </p:sp>
      </p:grpSp>
      <p:grpSp>
        <p:nvGrpSpPr>
          <p:cNvPr id="5125" name="组 16"/>
          <p:cNvGrpSpPr/>
          <p:nvPr/>
        </p:nvGrpSpPr>
        <p:grpSpPr>
          <a:xfrm>
            <a:off x="5591175" y="4054475"/>
            <a:ext cx="1706880" cy="715010"/>
            <a:chOff x="6508095" y="4186075"/>
            <a:chExt cx="1706880" cy="715009"/>
          </a:xfrm>
        </p:grpSpPr>
        <p:sp>
          <p:nvSpPr>
            <p:cNvPr id="5130" name="文本框 10"/>
            <p:cNvSpPr txBox="1"/>
            <p:nvPr/>
          </p:nvSpPr>
          <p:spPr>
            <a:xfrm>
              <a:off x="6508095" y="4417850"/>
              <a:ext cx="1706880" cy="483234"/>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nSpc>
                  <a:spcPct val="100000"/>
                </a:lnSpc>
                <a:spcBef>
                  <a:spcPct val="0"/>
                </a:spcBef>
                <a:buNone/>
              </a:pPr>
              <a:r>
                <a:rPr lang="zh-CN" altLang="en-US" sz="2400">
                  <a:solidFill>
                    <a:srgbClr val="404040"/>
                  </a:solidFill>
                  <a:latin typeface="微软雅黑" panose="020B0503020204020204" pitchFamily="34" charset="-122"/>
                  <a:ea typeface="微软雅黑" panose="020B0503020204020204" pitchFamily="34" charset="-122"/>
                </a:rPr>
                <a:t>北宋名家词</a:t>
              </a:r>
            </a:p>
          </p:txBody>
        </p:sp>
        <p:sp>
          <p:nvSpPr>
            <p:cNvPr id="5131" name="文本框 11"/>
            <p:cNvSpPr txBox="1"/>
            <p:nvPr/>
          </p:nvSpPr>
          <p:spPr>
            <a:xfrm>
              <a:off x="6508095" y="4186075"/>
              <a:ext cx="1231900" cy="30797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nSpc>
                  <a:spcPct val="100000"/>
                </a:lnSpc>
                <a:spcBef>
                  <a:spcPct val="0"/>
                </a:spcBef>
                <a:buNone/>
              </a:pPr>
              <a:r>
                <a:rPr lang="en-US" altLang="zh-CN" sz="1400">
                  <a:solidFill>
                    <a:srgbClr val="C00000"/>
                  </a:solidFill>
                  <a:latin typeface="微软雅黑" panose="020B0503020204020204" pitchFamily="34" charset="-122"/>
                  <a:ea typeface="微软雅黑" panose="020B0503020204020204" pitchFamily="34" charset="-122"/>
                </a:rPr>
                <a:t>PART THREE</a:t>
              </a:r>
              <a:endParaRPr lang="zh-CN" altLang="en-US" sz="1400">
                <a:solidFill>
                  <a:srgbClr val="C00000"/>
                </a:solidFill>
                <a:latin typeface="微软雅黑" panose="020B0503020204020204" pitchFamily="34" charset="-122"/>
                <a:ea typeface="微软雅黑" panose="020B0503020204020204" pitchFamily="34" charset="-122"/>
              </a:endParaRPr>
            </a:p>
          </p:txBody>
        </p:sp>
      </p:grpSp>
      <p:grpSp>
        <p:nvGrpSpPr>
          <p:cNvPr id="5126" name="组 17"/>
          <p:cNvGrpSpPr/>
          <p:nvPr/>
        </p:nvGrpSpPr>
        <p:grpSpPr>
          <a:xfrm>
            <a:off x="6865938" y="5162550"/>
            <a:ext cx="1706880" cy="713422"/>
            <a:chOff x="6508095" y="5294150"/>
            <a:chExt cx="1706881" cy="713422"/>
          </a:xfrm>
        </p:grpSpPr>
        <p:sp>
          <p:nvSpPr>
            <p:cNvPr id="5128" name="文本框 11"/>
            <p:cNvSpPr txBox="1"/>
            <p:nvPr/>
          </p:nvSpPr>
          <p:spPr>
            <a:xfrm>
              <a:off x="6508095" y="5524337"/>
              <a:ext cx="1706881" cy="48323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nSpc>
                  <a:spcPct val="100000"/>
                </a:lnSpc>
                <a:spcBef>
                  <a:spcPct val="0"/>
                </a:spcBef>
                <a:buNone/>
              </a:pPr>
              <a:r>
                <a:rPr lang="zh-CN" altLang="en-US" sz="2400">
                  <a:solidFill>
                    <a:srgbClr val="404040"/>
                  </a:solidFill>
                  <a:latin typeface="微软雅黑" panose="020B0503020204020204" pitchFamily="34" charset="-122"/>
                  <a:ea typeface="微软雅黑" panose="020B0503020204020204" pitchFamily="34" charset="-122"/>
                </a:rPr>
                <a:t>南宋名家词</a:t>
              </a:r>
            </a:p>
          </p:txBody>
        </p:sp>
        <p:sp>
          <p:nvSpPr>
            <p:cNvPr id="5129" name="文本框 8"/>
            <p:cNvSpPr txBox="1"/>
            <p:nvPr/>
          </p:nvSpPr>
          <p:spPr>
            <a:xfrm>
              <a:off x="6508095" y="5294150"/>
              <a:ext cx="1168400" cy="30797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nSpc>
                  <a:spcPct val="100000"/>
                </a:lnSpc>
                <a:spcBef>
                  <a:spcPct val="0"/>
                </a:spcBef>
                <a:buNone/>
              </a:pPr>
              <a:r>
                <a:rPr lang="en-US" altLang="zh-CN" sz="1400">
                  <a:solidFill>
                    <a:srgbClr val="C00000"/>
                  </a:solidFill>
                  <a:latin typeface="微软雅黑" panose="020B0503020204020204" pitchFamily="34" charset="-122"/>
                  <a:ea typeface="微软雅黑" panose="020B0503020204020204" pitchFamily="34" charset="-122"/>
                </a:rPr>
                <a:t>PART FOUR</a:t>
              </a:r>
              <a:endParaRPr lang="zh-CN" altLang="en-US" sz="1400">
                <a:solidFill>
                  <a:srgbClr val="C00000"/>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601913"/>
            <a:ext cx="6210300" cy="11887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4800" dirty="0" smtClean="0">
                <a:solidFill>
                  <a:srgbClr val="000000"/>
                </a:solidFill>
                <a:latin typeface="微软雅黑" panose="020B0503020204020204" pitchFamily="34" charset="-122"/>
                <a:ea typeface="微软雅黑" panose="020B0503020204020204" pitchFamily="34" charset="-122"/>
                <a:sym typeface="+mn-ea"/>
              </a:rPr>
              <a:t>第二编 唐五代名家词</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txBox="1"/>
          <p:nvPr/>
        </p:nvSpPr>
        <p:spPr>
          <a:xfrm>
            <a:off x="396875" y="1053949"/>
            <a:ext cx="4937125" cy="4824413"/>
          </a:xfrm>
          <a:prstGeom prst="rect">
            <a:avLst/>
          </a:prstGeom>
        </p:spPr>
        <p:txBody>
          <a:bodyPr lIns="0" tIns="0" rIns="0" bIns="0">
            <a:spAutoFit/>
          </a:bodyPr>
          <a:lstStyle/>
          <a:p>
            <a:pPr marL="355600" indent="-342900" fontAlgn="auto">
              <a:lnSpc>
                <a:spcPct val="150000"/>
              </a:lnSpc>
              <a:buFont typeface="Arial" panose="020B0604020202020204" pitchFamily="34" charset="0"/>
              <a:buChar char="•"/>
              <a:tabLst>
                <a:tab pos="354965" algn="l"/>
              </a:tabLst>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一、背诵：</a:t>
            </a:r>
          </a:p>
          <a:p>
            <a:pPr marL="298450" indent="-285750" fontAlgn="auto">
              <a:lnSpc>
                <a:spcPct val="150000"/>
              </a:lnSpc>
              <a:spcBef>
                <a:spcPts val="695"/>
              </a:spcBef>
              <a:buFont typeface="Arial" panose="020B0604020202020204" pitchFamily="34" charset="0"/>
              <a:buChar char="•"/>
              <a:tabLst>
                <a:tab pos="354965" algn="l"/>
              </a:tabLst>
              <a:defRPr/>
            </a:pPr>
            <a:r>
              <a:rPr sz="2400" spc="-5" noProof="1">
                <a:latin typeface="微软雅黑" panose="020B0503020204020204" pitchFamily="34" charset="-122"/>
                <a:ea typeface="微软雅黑" panose="020B0503020204020204" pitchFamily="34" charset="-122"/>
                <a:cs typeface="微软雅黑" panose="020B0503020204020204" pitchFamily="34" charset="-122"/>
              </a:rPr>
              <a:t>1、作家与作品的对应关系；</a:t>
            </a:r>
          </a:p>
          <a:p>
            <a:pPr marL="298450" indent="-285750" fontAlgn="auto">
              <a:lnSpc>
                <a:spcPct val="150000"/>
              </a:lnSpc>
              <a:spcBef>
                <a:spcPts val="700"/>
              </a:spcBef>
              <a:buFont typeface="Arial" panose="020B0604020202020204" pitchFamily="34" charset="0"/>
              <a:buChar char="•"/>
              <a:tabLst>
                <a:tab pos="354965" algn="l"/>
              </a:tabLst>
              <a:defRPr/>
            </a:pPr>
            <a:r>
              <a:rPr sz="2400" spc="-5" noProof="1">
                <a:latin typeface="微软雅黑" panose="020B0503020204020204" pitchFamily="34" charset="-122"/>
                <a:ea typeface="微软雅黑" panose="020B0503020204020204" pitchFamily="34" charset="-122"/>
                <a:cs typeface="微软雅黑" panose="020B0503020204020204" pitchFamily="34" charset="-122"/>
              </a:rPr>
              <a:t>2、作家与誉称的对应关系；</a:t>
            </a:r>
          </a:p>
          <a:p>
            <a:pPr marL="298450" indent="-285750" fontAlgn="auto">
              <a:lnSpc>
                <a:spcPct val="150000"/>
              </a:lnSpc>
              <a:spcBef>
                <a:spcPts val="695"/>
              </a:spcBef>
              <a:buFont typeface="Arial" panose="020B0604020202020204" pitchFamily="34" charset="0"/>
              <a:buChar char="•"/>
              <a:tabLst>
                <a:tab pos="354965" algn="l"/>
              </a:tabLst>
              <a:defRPr/>
            </a:pPr>
            <a:r>
              <a:rPr sz="2400" spc="-5" noProof="1">
                <a:latin typeface="微软雅黑" panose="020B0503020204020204" pitchFamily="34" charset="-122"/>
                <a:ea typeface="微软雅黑" panose="020B0503020204020204" pitchFamily="34" charset="-122"/>
                <a:cs typeface="微软雅黑" panose="020B0503020204020204" pitchFamily="34" charset="-122"/>
              </a:rPr>
              <a:t>3、作家与其字、号的对应；</a:t>
            </a:r>
          </a:p>
          <a:p>
            <a:pPr marL="298450" indent="-285750" fontAlgn="auto">
              <a:lnSpc>
                <a:spcPct val="150000"/>
              </a:lnSpc>
              <a:spcBef>
                <a:spcPts val="695"/>
              </a:spcBef>
              <a:buFont typeface="Arial" panose="020B0604020202020204" pitchFamily="34" charset="0"/>
              <a:buChar char="•"/>
              <a:tabLst>
                <a:tab pos="354965" algn="l"/>
              </a:tabLst>
              <a:defRPr/>
            </a:pPr>
            <a:r>
              <a:rPr sz="2400" spc="-5" noProof="1">
                <a:latin typeface="微软雅黑" panose="020B0503020204020204" pitchFamily="34" charset="-122"/>
                <a:ea typeface="微软雅黑" panose="020B0503020204020204" pitchFamily="34" charset="-122"/>
                <a:cs typeface="微软雅黑" panose="020B0503020204020204" pitchFamily="34" charset="-122"/>
              </a:rPr>
              <a:t>4、词文上下句的衔接；</a:t>
            </a:r>
          </a:p>
          <a:p>
            <a:pPr marL="298450" indent="-285750" fontAlgn="auto">
              <a:lnSpc>
                <a:spcPct val="150000"/>
              </a:lnSpc>
              <a:spcBef>
                <a:spcPts val="695"/>
              </a:spcBef>
              <a:buFont typeface="Arial" panose="020B0604020202020204" pitchFamily="34" charset="0"/>
              <a:buChar char="•"/>
              <a:defRPr/>
            </a:pPr>
            <a:r>
              <a:rPr sz="2400" spc="-5" noProof="1">
                <a:latin typeface="微软雅黑" panose="020B0503020204020204" pitchFamily="34" charset="-122"/>
                <a:ea typeface="微软雅黑" panose="020B0503020204020204" pitchFamily="34" charset="-122"/>
                <a:cs typeface="微软雅黑" panose="020B0503020204020204" pitchFamily="34" charset="-122"/>
                <a:sym typeface="+mn-ea"/>
              </a:rPr>
              <a:t>5、特殊的写作地点或者描写地点</a:t>
            </a:r>
          </a:p>
          <a:p>
            <a:pPr marL="355600" indent="-342900" fontAlgn="auto">
              <a:lnSpc>
                <a:spcPct val="150000"/>
              </a:lnSpc>
              <a:spcBef>
                <a:spcPts val="695"/>
              </a:spcBef>
              <a:buFont typeface="Arial" panose="020B0604020202020204" pitchFamily="34" charset="0"/>
              <a:buChar char="•"/>
              <a:defRPr/>
            </a:pPr>
            <a:r>
              <a:rPr sz="2400" spc="-5" noProof="1">
                <a:latin typeface="微软雅黑" panose="020B0503020204020204" pitchFamily="34" charset="-122"/>
                <a:ea typeface="微软雅黑" panose="020B0503020204020204" pitchFamily="34" charset="-122"/>
                <a:cs typeface="微软雅黑" panose="020B0503020204020204" pitchFamily="34" charset="-122"/>
                <a:sym typeface="+mn-ea"/>
              </a:rPr>
              <a:t>6、咏物词所咏之物。</a:t>
            </a:r>
          </a:p>
          <a:p>
            <a:pPr marL="355600" indent="-342900" fontAlgn="auto">
              <a:spcBef>
                <a:spcPts val="695"/>
              </a:spcBef>
              <a:buFont typeface="Arial" panose="020B0604020202020204" pitchFamily="34" charset="0"/>
              <a:buChar char="•"/>
              <a:defRPr/>
            </a:pPr>
            <a:endParaRPr sz="2400" noProof="1">
              <a:latin typeface="Arial" panose="020B0604020202020204"/>
              <a:cs typeface="Arial" panose="020B0604020202020204"/>
            </a:endParaRPr>
          </a:p>
        </p:txBody>
      </p:sp>
      <p:sp>
        <p:nvSpPr>
          <p:cNvPr id="3" name="object 6"/>
          <p:cNvSpPr txBox="1"/>
          <p:nvPr/>
        </p:nvSpPr>
        <p:spPr>
          <a:xfrm>
            <a:off x="5441950" y="1067597"/>
            <a:ext cx="5727700" cy="4278313"/>
          </a:xfrm>
          <a:prstGeom prst="rect">
            <a:avLst/>
          </a:prstGeom>
        </p:spPr>
        <p:txBody>
          <a:bodyPr lIns="0" tIns="0" rIns="0" bIns="0">
            <a:spAutoFit/>
          </a:bodyPr>
          <a:lstStyle/>
          <a:p>
            <a:pPr marL="355600" indent="-342900" fontAlgn="auto">
              <a:lnSpc>
                <a:spcPct val="150000"/>
              </a:lnSpc>
              <a:buFont typeface="Arial" panose="020B0604020202020204" pitchFamily="34" charset="0"/>
              <a:buChar char="•"/>
              <a:tabLst>
                <a:tab pos="354965" algn="l"/>
              </a:tabLst>
              <a:defRPr/>
            </a:pPr>
            <a:r>
              <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二、理解分析：</a:t>
            </a:r>
          </a:p>
          <a:p>
            <a:pPr marL="355600" indent="-342900" fontAlgn="auto">
              <a:lnSpc>
                <a:spcPct val="150000"/>
              </a:lnSpc>
              <a:spcBef>
                <a:spcPts val="575"/>
              </a:spcBef>
              <a:buFont typeface="Arial" panose="020B0604020202020204" pitchFamily="34" charset="0"/>
              <a:buChar char="•"/>
              <a:tabLst>
                <a:tab pos="354965" algn="l"/>
              </a:tabLst>
              <a:defRPr/>
            </a:pPr>
            <a:r>
              <a:rPr sz="2400" spc="-5" noProof="1">
                <a:latin typeface="微软雅黑" panose="020B0503020204020204" pitchFamily="34" charset="-122"/>
                <a:ea typeface="微软雅黑" panose="020B0503020204020204" pitchFamily="34" charset="-122"/>
                <a:cs typeface="微软雅黑" panose="020B0503020204020204" pitchFamily="34" charset="-122"/>
              </a:rPr>
              <a:t>1、人物形象：性别、身份、性格</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a:p>
            <a:pPr marL="355600" indent="-342900" fontAlgn="auto">
              <a:lnSpc>
                <a:spcPct val="150000"/>
              </a:lnSpc>
              <a:spcBef>
                <a:spcPts val="575"/>
              </a:spcBef>
              <a:buFont typeface="Arial" panose="020B0604020202020204" pitchFamily="34" charset="0"/>
              <a:buChar char="•"/>
              <a:tabLst>
                <a:tab pos="354965" algn="l"/>
              </a:tabLst>
              <a:defRPr/>
            </a:pPr>
            <a:r>
              <a:rPr sz="2400" spc="-5" noProof="1">
                <a:latin typeface="微软雅黑" panose="020B0503020204020204" pitchFamily="34" charset="-122"/>
                <a:ea typeface="微软雅黑" panose="020B0503020204020204" pitchFamily="34" charset="-122"/>
                <a:cs typeface="微软雅黑" panose="020B0503020204020204" pitchFamily="34" charset="-122"/>
              </a:rPr>
              <a:t>2、创作主题：闺怨、离愁、思乡、隐逸</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a:p>
            <a:pPr marL="355600" indent="-342900" fontAlgn="auto">
              <a:lnSpc>
                <a:spcPct val="150000"/>
              </a:lnSpc>
              <a:spcBef>
                <a:spcPts val="575"/>
              </a:spcBef>
              <a:buFont typeface="Arial" panose="020B0604020202020204" pitchFamily="34" charset="0"/>
              <a:buChar char="•"/>
              <a:tabLst>
                <a:tab pos="354965" algn="l"/>
              </a:tabLst>
              <a:defRPr/>
            </a:pPr>
            <a:r>
              <a:rPr sz="2400" spc="-5" noProof="1">
                <a:latin typeface="微软雅黑" panose="020B0503020204020204" pitchFamily="34" charset="-122"/>
                <a:ea typeface="微软雅黑" panose="020B0503020204020204" pitchFamily="34" charset="-122"/>
                <a:cs typeface="微软雅黑" panose="020B0503020204020204" pitchFamily="34" charset="-122"/>
              </a:rPr>
              <a:t>3、叙事线索：线索、布局</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a:p>
            <a:pPr marL="355600" indent="-342900" fontAlgn="auto">
              <a:lnSpc>
                <a:spcPct val="150000"/>
              </a:lnSpc>
              <a:spcBef>
                <a:spcPts val="575"/>
              </a:spcBef>
              <a:buFont typeface="Arial" panose="020B0604020202020204" pitchFamily="34" charset="0"/>
              <a:buChar char="•"/>
              <a:tabLst>
                <a:tab pos="354965" algn="l"/>
              </a:tabLst>
              <a:defRPr/>
            </a:pPr>
            <a:r>
              <a:rPr sz="2400" spc="-5" noProof="1">
                <a:latin typeface="微软雅黑" panose="020B0503020204020204" pitchFamily="34" charset="-122"/>
                <a:ea typeface="微软雅黑" panose="020B0503020204020204" pitchFamily="34" charset="-122"/>
                <a:cs typeface="微软雅黑" panose="020B0503020204020204" pitchFamily="34" charset="-122"/>
              </a:rPr>
              <a:t>4、艺术特色：语言、结构、写作手法</a:t>
            </a:r>
          </a:p>
          <a:p>
            <a:pPr marL="355600" indent="-342900" fontAlgn="auto">
              <a:lnSpc>
                <a:spcPct val="150000"/>
              </a:lnSpc>
              <a:spcBef>
                <a:spcPts val="575"/>
              </a:spcBef>
              <a:buFont typeface="Arial" panose="020B0604020202020204" pitchFamily="34" charset="0"/>
              <a:buChar char="•"/>
              <a:tabLst>
                <a:tab pos="354965" algn="l"/>
              </a:tabLst>
              <a:defRPr/>
            </a:pPr>
            <a:r>
              <a:rPr sz="2400" spc="-5" noProof="1">
                <a:latin typeface="微软雅黑" panose="020B0503020204020204" pitchFamily="34" charset="-122"/>
                <a:ea typeface="微软雅黑" panose="020B0503020204020204" pitchFamily="34" charset="-122"/>
                <a:cs typeface="微软雅黑" panose="020B0503020204020204" pitchFamily="34" charset="-122"/>
              </a:rPr>
              <a:t>5、心理描写：角色、情节、动作神态</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a:p>
            <a:pPr marL="355600" indent="-342900" fontAlgn="auto">
              <a:lnSpc>
                <a:spcPct val="150000"/>
              </a:lnSpc>
              <a:spcBef>
                <a:spcPts val="575"/>
              </a:spcBef>
              <a:buFont typeface="Arial" panose="020B0604020202020204" pitchFamily="34" charset="0"/>
              <a:buChar char="•"/>
              <a:tabLst>
                <a:tab pos="354965" algn="l"/>
              </a:tabLst>
              <a:defRPr/>
            </a:pPr>
            <a:r>
              <a:rPr sz="2400" spc="-5" noProof="1">
                <a:latin typeface="微软雅黑" panose="020B0503020204020204" pitchFamily="34" charset="-122"/>
                <a:ea typeface="微软雅黑" panose="020B0503020204020204" pitchFamily="34" charset="-122"/>
                <a:cs typeface="微软雅黑" panose="020B0503020204020204" pitchFamily="34" charset="-122"/>
              </a:rPr>
              <a:t>6、写景特色：意象、顺序、角度、感情</a:t>
            </a:r>
            <a:endParaRPr sz="2400" noProof="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ChangeArrowheads="1"/>
          </p:cNvSpPr>
          <p:nvPr/>
        </p:nvSpPr>
        <p:spPr bwMode="auto">
          <a:xfrm>
            <a:off x="80300" y="960505"/>
            <a:ext cx="12036426" cy="57086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ChangeArrowheads="1"/>
          </p:cNvSpPr>
          <p:nvPr/>
        </p:nvSpPr>
        <p:spPr bwMode="auto">
          <a:xfrm>
            <a:off x="162188" y="892265"/>
            <a:ext cx="11880851" cy="57086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ChangeArrowheads="1"/>
          </p:cNvSpPr>
          <p:nvPr/>
        </p:nvSpPr>
        <p:spPr bwMode="auto">
          <a:xfrm>
            <a:off x="134892" y="878617"/>
            <a:ext cx="11880851" cy="57086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ChangeArrowheads="1"/>
          </p:cNvSpPr>
          <p:nvPr/>
        </p:nvSpPr>
        <p:spPr bwMode="auto">
          <a:xfrm>
            <a:off x="148540" y="892265"/>
            <a:ext cx="11880851" cy="57086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ChangeArrowheads="1"/>
          </p:cNvSpPr>
          <p:nvPr/>
        </p:nvSpPr>
        <p:spPr bwMode="auto">
          <a:xfrm>
            <a:off x="148540" y="878617"/>
            <a:ext cx="11880851" cy="57086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422529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一、李隆基</a:t>
            </a:r>
          </a:p>
          <a:p>
            <a:pPr algn="l">
              <a:lnSpc>
                <a:spcPct val="150000"/>
              </a:lnSpc>
              <a:buNone/>
            </a:pP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latin typeface="微软雅黑" panose="020B0503020204020204" pitchFamily="34" charset="-122"/>
                <a:ea typeface="微软雅黑" panose="020B0503020204020204" pitchFamily="34" charset="-122"/>
                <a:sym typeface="+mn-ea"/>
              </a:rPr>
              <a:t>二、李白</a:t>
            </a:r>
            <a:endParaRPr lang="zh-CN" altLang="en-US" sz="2000" noProof="1" smtClean="0">
              <a:solidFill>
                <a:schemeClr val="tx1"/>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三、张志和</a:t>
            </a:r>
            <a:endParaRPr lang="zh-CN" altLang="en-US" sz="2000" noProof="1" smtClean="0">
              <a:solidFill>
                <a:schemeClr val="tx1"/>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四、</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刘禹锡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五、白居易   </a:t>
            </a: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42005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第二编   唐五代名家词</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956434" y="338493"/>
            <a:ext cx="10572750" cy="4062651"/>
          </a:xfrm>
          <a:prstGeom prst="rect">
            <a:avLst/>
          </a:prstGeom>
        </p:spPr>
        <p:txBody>
          <a:bodyPr lIns="0" tIns="0" rIns="0" bIns="0">
            <a:spAutoFit/>
          </a:bodyPr>
          <a:lstStyle/>
          <a:p>
            <a:pPr fontAlgn="auto">
              <a:lnSpc>
                <a:spcPct val="150000"/>
              </a:lnSpc>
              <a:defRPr/>
            </a:pPr>
            <a:r>
              <a:rPr sz="2800" noProof="1">
                <a:latin typeface="黑体" panose="02010609060101010101" pitchFamily="49" charset="-122"/>
                <a:ea typeface="黑体" panose="02010609060101010101" pitchFamily="49" charset="-122"/>
              </a:rPr>
              <a:t>一、</a:t>
            </a:r>
            <a:r>
              <a:rPr sz="2800" noProof="1" smtClean="0">
                <a:latin typeface="黑体" panose="02010609060101010101" pitchFamily="49" charset="-122"/>
                <a:ea typeface="黑体" panose="02010609060101010101" pitchFamily="49" charset="-122"/>
              </a:rPr>
              <a:t>李隆基</a:t>
            </a:r>
            <a:endParaRPr sz="2800" noProof="1">
              <a:latin typeface="黑体" panose="02010609060101010101" pitchFamily="49" charset="-122"/>
              <a:ea typeface="黑体" panose="02010609060101010101" pitchFamily="49" charset="-122"/>
            </a:endParaRPr>
          </a:p>
          <a:p>
            <a:pPr algn="ctr" fontAlgn="auto">
              <a:lnSpc>
                <a:spcPct val="150000"/>
              </a:lnSpc>
              <a:spcBef>
                <a:spcPts val="20"/>
              </a:spcBef>
              <a:defRPr/>
            </a:pPr>
            <a:r>
              <a:rPr lang="zh-CN" sz="2400" spc="-5" noProof="1">
                <a:latin typeface="微软雅黑" panose="020B0503020204020204" pitchFamily="34" charset="-122"/>
                <a:ea typeface="微软雅黑" panose="020B0503020204020204" pitchFamily="34" charset="-122"/>
                <a:cs typeface="微软雅黑" panose="020B0503020204020204" pitchFamily="34" charset="-122"/>
              </a:rPr>
              <a:t>好时光</a:t>
            </a:r>
          </a:p>
          <a:p>
            <a:pPr algn="ctr" fontAlgn="auto">
              <a:lnSpc>
                <a:spcPct val="150000"/>
              </a:lnSpc>
              <a:spcBef>
                <a:spcPts val="20"/>
              </a:spcBef>
              <a:defRPr/>
            </a:pPr>
            <a:r>
              <a:rPr lang="en-US" altLang="zh-CN" sz="2000" spc="-5" noProof="1" smtClean="0">
                <a:latin typeface="微软雅黑" panose="020B0503020204020204" pitchFamily="34" charset="-122"/>
                <a:ea typeface="微软雅黑" panose="020B0503020204020204" pitchFamily="34" charset="-122"/>
                <a:cs typeface="微软雅黑" panose="020B0503020204020204" pitchFamily="34" charset="-122"/>
              </a:rPr>
              <a:t>         </a:t>
            </a:r>
            <a:r>
              <a:rPr lang="zh-CN" sz="2000" spc="-5" noProof="1" smtClean="0">
                <a:latin typeface="微软雅黑" panose="020B0503020204020204" pitchFamily="34" charset="-122"/>
                <a:ea typeface="微软雅黑" panose="020B0503020204020204" pitchFamily="34" charset="-122"/>
                <a:cs typeface="微软雅黑" panose="020B0503020204020204" pitchFamily="34" charset="-122"/>
              </a:rPr>
              <a:t>宝</a:t>
            </a:r>
            <a:r>
              <a:rPr lang="zh-CN" sz="2000" spc="-5" noProof="1">
                <a:latin typeface="微软雅黑" panose="020B0503020204020204" pitchFamily="34" charset="-122"/>
                <a:ea typeface="微软雅黑" panose="020B0503020204020204" pitchFamily="34" charset="-122"/>
                <a:cs typeface="微软雅黑" panose="020B0503020204020204" pitchFamily="34" charset="-122"/>
              </a:rPr>
              <a:t>髻偏宜宫样，莲脸嫩，体红香。眉黛不须张敞画，天教入鬓长。</a:t>
            </a:r>
          </a:p>
          <a:p>
            <a:pPr algn="ctr" fontAlgn="auto">
              <a:lnSpc>
                <a:spcPct val="150000"/>
              </a:lnSpc>
              <a:spcBef>
                <a:spcPts val="20"/>
              </a:spcBef>
              <a:defRPr/>
            </a:pPr>
            <a:r>
              <a:rPr lang="zh-CN" sz="2000" spc="-5" noProof="1">
                <a:latin typeface="微软雅黑" panose="020B0503020204020204" pitchFamily="34" charset="-122"/>
                <a:ea typeface="微软雅黑" panose="020B0503020204020204" pitchFamily="34" charset="-122"/>
                <a:cs typeface="微软雅黑" panose="020B0503020204020204" pitchFamily="34" charset="-122"/>
              </a:rPr>
              <a:t>莫倚倾国貌，嫁取个，有情郎。彼此当年少，莫负好时光。</a:t>
            </a:r>
          </a:p>
          <a:p>
            <a:pPr fontAlgn="auto">
              <a:lnSpc>
                <a:spcPct val="150000"/>
              </a:lnSpc>
              <a:spcBef>
                <a:spcPts val="20"/>
              </a:spcBef>
              <a:defRPr/>
            </a:pPr>
            <a:endParaRPr sz="2400" spc="-5"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20"/>
              </a:spcBef>
              <a:defRPr/>
            </a:pPr>
            <a:r>
              <a:rPr sz="2000" spc="-5"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表现女性之美的艺术手法</a:t>
            </a:r>
            <a:r>
              <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000" spc="-5" noProof="1">
                <a:latin typeface="微软雅黑" panose="020B0503020204020204" pitchFamily="34" charset="-122"/>
                <a:ea typeface="微软雅黑" panose="020B0503020204020204" pitchFamily="34" charset="-122"/>
                <a:cs typeface="微软雅黑" panose="020B0503020204020204" pitchFamily="34" charset="-122"/>
              </a:rPr>
              <a:t>上阕描写女子的美艳过人。先写发髻</a:t>
            </a:r>
            <a:r>
              <a:rPr lang="zh-CN" sz="2000" spc="-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宝髻二字透露出来的是精致与讲究，偏宜宫样是侧写其气质不凡。接下来写脸部，视觉上的脸嫩、眉长与嗅觉上的体香，衬托出一个青春可人的女性形象。</a:t>
            </a:r>
          </a:p>
        </p:txBody>
      </p:sp>
      <p:pic>
        <p:nvPicPr>
          <p:cNvPr id="10242" name="Picture 2" descr="http://p6.qhmsg.com/dr/270_500_/t01b64c4dc9ac487c47.jpg?size=337x3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4117" y="4328523"/>
            <a:ext cx="2029491" cy="2375256"/>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李隆基</a:t>
            </a:r>
            <a:endParaRPr kumimoji="1" lang="zh-CN" altLang="en-US" dirty="0"/>
          </a:p>
        </p:txBody>
      </p:sp>
      <p:sp>
        <p:nvSpPr>
          <p:cNvPr id="6" name="文本框 5"/>
          <p:cNvSpPr txBox="1"/>
          <p:nvPr/>
        </p:nvSpPr>
        <p:spPr>
          <a:xfrm>
            <a:off x="10445212" y="73959"/>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smtClean="0"/>
              <a:t>好时光</a:t>
            </a:r>
            <a:endParaRPr lang="zh-CN" altLang="en-US" dirty="0"/>
          </a:p>
        </p:txBody>
      </p:sp>
      <p:cxnSp>
        <p:nvCxnSpPr>
          <p:cNvPr id="8" name="直线连接符 7"/>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8533" y="57003"/>
            <a:ext cx="752430" cy="369332"/>
          </a:xfrm>
          <a:prstGeom prst="rect">
            <a:avLst/>
          </a:prstGeom>
          <a:noFill/>
        </p:spPr>
        <p:txBody>
          <a:bodyPr wrap="square" rtlCol="0">
            <a:spAutoFit/>
          </a:bodyPr>
          <a:lstStyle/>
          <a:p>
            <a:r>
              <a:rPr kumimoji="1" lang="en-US" altLang="zh-CN" dirty="0" smtClean="0">
                <a:solidFill>
                  <a:schemeClr val="bg1">
                    <a:lumMod val="85000"/>
                  </a:schemeClr>
                </a:solidFill>
              </a:rPr>
              <a:t>2.1.1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422529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latin typeface="微软雅黑" panose="020B0503020204020204" pitchFamily="34" charset="-122"/>
                <a:ea typeface="微软雅黑" panose="020B0503020204020204" pitchFamily="34" charset="-122"/>
                <a:sym typeface="+mn-ea"/>
              </a:rPr>
              <a:t>一、李隆基</a:t>
            </a:r>
            <a:endParaRPr lang="zh-CN" altLang="en-US" sz="2000" noProof="1" smtClean="0">
              <a:solidFill>
                <a:schemeClr val="tx1"/>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二、李白</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三、张志和</a:t>
            </a:r>
            <a:endParaRPr lang="zh-CN" altLang="en-US" sz="2000" noProof="1" smtClean="0">
              <a:solidFill>
                <a:schemeClr val="tx1"/>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四、</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刘禹锡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五、白居易   </a:t>
            </a: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42005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第二编   唐五代名家词</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3367" y="2729710"/>
            <a:ext cx="3360216" cy="830997"/>
          </a:xfrm>
          <a:prstGeom prst="rect">
            <a:avLst/>
          </a:prstGeom>
          <a:solidFill>
            <a:schemeClr val="accent2"/>
          </a:solidFill>
        </p:spPr>
        <p:txBody>
          <a:bodyPr wrap="square" rtlCol="0">
            <a:spAutoFit/>
          </a:bodyPr>
          <a:lstStyle/>
          <a:p>
            <a:r>
              <a:rPr kumimoji="1" lang="zh-CN" altLang="en-US" sz="4800" dirty="0" smtClean="0"/>
              <a:t>唐宋词研究</a:t>
            </a:r>
            <a:endParaRPr kumimoji="1" lang="zh-CN" altLang="en-US" sz="4800" dirty="0"/>
          </a:p>
        </p:txBody>
      </p:sp>
      <p:sp>
        <p:nvSpPr>
          <p:cNvPr id="6" name="文本框 5"/>
          <p:cNvSpPr txBox="1"/>
          <p:nvPr/>
        </p:nvSpPr>
        <p:spPr>
          <a:xfrm>
            <a:off x="5814164" y="713592"/>
            <a:ext cx="2281335" cy="646331"/>
          </a:xfrm>
          <a:prstGeom prst="rect">
            <a:avLst/>
          </a:prstGeom>
          <a:solidFill>
            <a:schemeClr val="accent2"/>
          </a:solidFill>
        </p:spPr>
        <p:txBody>
          <a:bodyPr wrap="square" rtlCol="0">
            <a:spAutoFit/>
          </a:bodyPr>
          <a:lstStyle/>
          <a:p>
            <a:r>
              <a:rPr kumimoji="1" lang="zh-CN" altLang="en-US" sz="3600" dirty="0" smtClean="0"/>
              <a:t>词学论略</a:t>
            </a:r>
            <a:endParaRPr kumimoji="1" lang="zh-CN" altLang="en-US" sz="3600" dirty="0"/>
          </a:p>
        </p:txBody>
      </p:sp>
      <p:sp>
        <p:nvSpPr>
          <p:cNvPr id="7" name="文本框 6"/>
          <p:cNvSpPr txBox="1"/>
          <p:nvPr/>
        </p:nvSpPr>
        <p:spPr>
          <a:xfrm>
            <a:off x="5857237" y="2126336"/>
            <a:ext cx="2238262" cy="646331"/>
          </a:xfrm>
          <a:prstGeom prst="rect">
            <a:avLst/>
          </a:prstGeom>
          <a:solidFill>
            <a:schemeClr val="accent2"/>
          </a:solidFill>
        </p:spPr>
        <p:txBody>
          <a:bodyPr wrap="square" rtlCol="0">
            <a:spAutoFit/>
          </a:bodyPr>
          <a:lstStyle>
            <a:defPPr>
              <a:defRPr lang="zh-CN"/>
            </a:defPPr>
            <a:lvl1pPr>
              <a:defRPr kumimoji="1" sz="3600"/>
            </a:lvl1pPr>
          </a:lstStyle>
          <a:p>
            <a:r>
              <a:rPr lang="zh-CN" altLang="en-US" dirty="0" smtClean="0"/>
              <a:t>唐五代</a:t>
            </a:r>
            <a:endParaRPr lang="zh-CN" altLang="en-US" dirty="0"/>
          </a:p>
        </p:txBody>
      </p:sp>
      <p:sp>
        <p:nvSpPr>
          <p:cNvPr id="8" name="文本框 7"/>
          <p:cNvSpPr txBox="1"/>
          <p:nvPr/>
        </p:nvSpPr>
        <p:spPr>
          <a:xfrm>
            <a:off x="5857237" y="3458088"/>
            <a:ext cx="2238262" cy="646331"/>
          </a:xfrm>
          <a:prstGeom prst="rect">
            <a:avLst/>
          </a:prstGeom>
          <a:solidFill>
            <a:schemeClr val="accent2"/>
          </a:solidFill>
        </p:spPr>
        <p:txBody>
          <a:bodyPr wrap="square" rtlCol="0">
            <a:spAutoFit/>
          </a:bodyPr>
          <a:lstStyle/>
          <a:p>
            <a:r>
              <a:rPr kumimoji="1" lang="zh-CN" altLang="en-US" sz="3600" dirty="0" smtClean="0"/>
              <a:t>北宋</a:t>
            </a:r>
            <a:endParaRPr kumimoji="1" lang="zh-CN" altLang="en-US" sz="3600" dirty="0"/>
          </a:p>
        </p:txBody>
      </p:sp>
      <p:cxnSp>
        <p:nvCxnSpPr>
          <p:cNvPr id="37" name="直线连接符 36"/>
          <p:cNvCxnSpPr>
            <a:stCxn id="2" idx="3"/>
            <a:endCxn id="6" idx="1"/>
          </p:cNvCxnSpPr>
          <p:nvPr/>
        </p:nvCxnSpPr>
        <p:spPr>
          <a:xfrm flipV="1">
            <a:off x="3623583" y="1036758"/>
            <a:ext cx="2190581" cy="210845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直线连接符 38"/>
          <p:cNvCxnSpPr>
            <a:stCxn id="2" idx="3"/>
            <a:endCxn id="7" idx="1"/>
          </p:cNvCxnSpPr>
          <p:nvPr/>
        </p:nvCxnSpPr>
        <p:spPr>
          <a:xfrm flipV="1">
            <a:off x="3623583" y="2449502"/>
            <a:ext cx="2233654" cy="69570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直线连接符 40"/>
          <p:cNvCxnSpPr>
            <a:stCxn id="2" idx="3"/>
            <a:endCxn id="8" idx="1"/>
          </p:cNvCxnSpPr>
          <p:nvPr/>
        </p:nvCxnSpPr>
        <p:spPr>
          <a:xfrm>
            <a:off x="3623583" y="3145209"/>
            <a:ext cx="2233654" cy="63604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直线连接符 42"/>
          <p:cNvCxnSpPr>
            <a:stCxn id="2" idx="3"/>
            <a:endCxn id="9" idx="1"/>
          </p:cNvCxnSpPr>
          <p:nvPr/>
        </p:nvCxnSpPr>
        <p:spPr>
          <a:xfrm>
            <a:off x="3623583" y="3145209"/>
            <a:ext cx="2233654" cy="196779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857237" y="4789840"/>
            <a:ext cx="2238262" cy="646331"/>
          </a:xfrm>
          <a:prstGeom prst="rect">
            <a:avLst/>
          </a:prstGeom>
          <a:solidFill>
            <a:schemeClr val="accent2"/>
          </a:solidFill>
        </p:spPr>
        <p:txBody>
          <a:bodyPr wrap="square" rtlCol="0">
            <a:spAutoFit/>
          </a:bodyPr>
          <a:lstStyle/>
          <a:p>
            <a:r>
              <a:rPr kumimoji="1" lang="zh-CN" altLang="en-US" sz="3600" dirty="0" smtClean="0"/>
              <a:t>南宋</a:t>
            </a:r>
            <a:endParaRPr kumimoji="1" lang="zh-CN" altLang="en-US" sz="3600" dirty="0"/>
          </a:p>
        </p:txBody>
      </p:sp>
    </p:spTree>
    <p:extLst>
      <p:ext uri="{BB962C8B-B14F-4D97-AF65-F5344CB8AC3E}">
        <p14:creationId xmlns:p14="http://schemas.microsoft.com/office/powerpoint/2010/main" val="12799283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5"/>
          <p:cNvSpPr txBox="1"/>
          <p:nvPr/>
        </p:nvSpPr>
        <p:spPr>
          <a:xfrm>
            <a:off x="970080" y="344275"/>
            <a:ext cx="10107613" cy="4524315"/>
          </a:xfrm>
          <a:prstGeom prst="rect">
            <a:avLst/>
          </a:prstGeom>
        </p:spPr>
        <p:txBody>
          <a:bodyPr lIns="0" tIns="0" rIns="0" bIns="0">
            <a:spAutoFit/>
          </a:bodyPr>
          <a:lstStyle/>
          <a:p>
            <a:pPr fontAlgn="auto">
              <a:lnSpc>
                <a:spcPct val="150000"/>
              </a:lnSpc>
              <a:defRPr/>
            </a:pPr>
            <a:r>
              <a:rPr sz="2800" noProof="1">
                <a:latin typeface="黑体" panose="02010609060101010101" pitchFamily="49" charset="-122"/>
                <a:ea typeface="黑体" panose="02010609060101010101" pitchFamily="49" charset="-122"/>
              </a:rPr>
              <a:t>二、李白</a:t>
            </a:r>
            <a:endParaRPr lang="en-US" sz="2800" noProof="1">
              <a:latin typeface="黑体" panose="02010609060101010101" pitchFamily="49" charset="-122"/>
              <a:ea typeface="黑体" panose="02010609060101010101" pitchFamily="49" charset="-122"/>
            </a:endParaRPr>
          </a:p>
          <a:p>
            <a:pPr marL="12700" fontAlgn="auto">
              <a:lnSpc>
                <a:spcPct val="150000"/>
              </a:lnSpc>
              <a:defRPr/>
            </a:pPr>
            <a:endParaRPr sz="2400" b="1" noProof="1">
              <a:latin typeface="微软雅黑" panose="020B0503020204020204" pitchFamily="34" charset="-122"/>
              <a:ea typeface="微软雅黑" panose="020B0503020204020204" pitchFamily="34" charset="-122"/>
              <a:cs typeface="微软雅黑" panose="020B0503020204020204" pitchFamily="34" charset="-122"/>
            </a:endParaRPr>
          </a:p>
          <a:p>
            <a:pPr marL="12700" algn="ctr" fontAlgn="auto">
              <a:lnSpc>
                <a:spcPct val="150000"/>
              </a:lnSpc>
              <a:defRPr/>
            </a:pPr>
            <a:r>
              <a:rPr lang="zh-CN" altLang="en-US" sz="2400" noProof="1" smtClean="0">
                <a:latin typeface="微软雅黑" panose="020B0503020204020204" pitchFamily="34" charset="-122"/>
                <a:ea typeface="微软雅黑" panose="020B0503020204020204" pitchFamily="34" charset="-122"/>
                <a:cs typeface="宋体" panose="02010600030101010101" pitchFamily="2" charset="-122"/>
                <a:sym typeface="+mn-ea"/>
              </a:rPr>
              <a:t>菩萨蛮</a:t>
            </a:r>
            <a:endParaRPr lang="en-US" altLang="zh-CN" sz="2400" noProof="1" smtClean="0">
              <a:latin typeface="微软雅黑" panose="020B0503020204020204" pitchFamily="34" charset="-122"/>
              <a:ea typeface="微软雅黑" panose="020B0503020204020204" pitchFamily="34" charset="-122"/>
              <a:cs typeface="宋体" panose="02010600030101010101" pitchFamily="2" charset="-122"/>
              <a:sym typeface="+mn-ea"/>
            </a:endParaRPr>
          </a:p>
          <a:p>
            <a:pPr marL="12700" algn="ctr">
              <a:lnSpc>
                <a:spcPct val="150000"/>
              </a:lnSpc>
              <a:defRPr/>
            </a:pPr>
            <a:r>
              <a:rPr lang="zh-CN" altLang="en-US" sz="2400" dirty="0">
                <a:latin typeface="微软雅黑" panose="020B0503020204020204" pitchFamily="34" charset="-122"/>
                <a:ea typeface="微软雅黑" panose="020B0503020204020204" pitchFamily="34" charset="-122"/>
                <a:cs typeface="宋体" panose="02010600030101010101" pitchFamily="2" charset="-122"/>
              </a:rPr>
              <a:t>平林漠漠烟如织，寒山一带伤心碧。暝色入高楼，有人楼上愁。</a:t>
            </a:r>
            <a:br>
              <a:rPr lang="zh-CN" altLang="en-US" sz="2400" dirty="0">
                <a:latin typeface="微软雅黑" panose="020B0503020204020204" pitchFamily="34" charset="-122"/>
                <a:ea typeface="微软雅黑" panose="020B0503020204020204" pitchFamily="34" charset="-122"/>
                <a:cs typeface="宋体" panose="02010600030101010101" pitchFamily="2" charset="-122"/>
              </a:rPr>
            </a:br>
            <a:r>
              <a:rPr lang="zh-CN" altLang="en-US" sz="2400" dirty="0">
                <a:latin typeface="微软雅黑" panose="020B0503020204020204" pitchFamily="34" charset="-122"/>
                <a:ea typeface="微软雅黑" panose="020B0503020204020204" pitchFamily="34" charset="-122"/>
                <a:cs typeface="宋体" panose="02010600030101010101" pitchFamily="2" charset="-122"/>
              </a:rPr>
              <a:t>玉阶空伫立，宿鸟归飞急。何处是归程？长亭连短</a:t>
            </a:r>
            <a:r>
              <a:rPr lang="zh-CN" altLang="en-US" sz="2400" dirty="0" smtClean="0">
                <a:latin typeface="微软雅黑" panose="020B0503020204020204" pitchFamily="34" charset="-122"/>
                <a:ea typeface="微软雅黑" panose="020B0503020204020204" pitchFamily="34" charset="-122"/>
                <a:cs typeface="宋体" panose="02010600030101010101" pitchFamily="2" charset="-122"/>
              </a:rPr>
              <a:t>亭。</a:t>
            </a:r>
            <a:endParaRPr lang="en-US" altLang="zh-CN" sz="2400" dirty="0" smtClean="0">
              <a:latin typeface="微软雅黑" panose="020B0503020204020204" pitchFamily="34" charset="-122"/>
              <a:ea typeface="微软雅黑" panose="020B0503020204020204" pitchFamily="34" charset="-122"/>
              <a:cs typeface="宋体" panose="02010600030101010101" pitchFamily="2" charset="-122"/>
            </a:endParaRPr>
          </a:p>
          <a:p>
            <a:pPr marL="12700" algn="ctr">
              <a:lnSpc>
                <a:spcPct val="150000"/>
              </a:lnSpc>
              <a:defRPr/>
            </a:pPr>
            <a:endParaRPr lang="en-US" sz="2400" noProof="1">
              <a:latin typeface="微软雅黑" panose="020B0503020204020204" pitchFamily="34" charset="-122"/>
              <a:ea typeface="微软雅黑" panose="020B0503020204020204" pitchFamily="34" charset="-122"/>
              <a:cs typeface="宋体" panose="02010600030101010101" pitchFamily="2" charset="-122"/>
            </a:endParaRPr>
          </a:p>
          <a:p>
            <a:pPr marL="12700" algn="ctr">
              <a:lnSpc>
                <a:spcPct val="150000"/>
              </a:lnSpc>
              <a:defRPr/>
            </a:pPr>
            <a:endParaRPr lang="en-US" sz="2400" noProof="1" smtClean="0">
              <a:latin typeface="微软雅黑" panose="020B0503020204020204" pitchFamily="34" charset="-122"/>
              <a:ea typeface="微软雅黑" panose="020B0503020204020204" pitchFamily="34" charset="-122"/>
              <a:cs typeface="宋体" panose="02010600030101010101" pitchFamily="2" charset="-122"/>
            </a:endParaRPr>
          </a:p>
          <a:p>
            <a:pPr marL="12700" algn="ctr">
              <a:lnSpc>
                <a:spcPct val="150000"/>
              </a:lnSpc>
              <a:defRPr/>
            </a:pPr>
            <a:endParaRPr sz="2400" noProof="1">
              <a:latin typeface="微软雅黑" panose="020B0503020204020204" pitchFamily="34" charset="-122"/>
              <a:ea typeface="微软雅黑" panose="020B0503020204020204" pitchFamily="34" charset="-122"/>
              <a:cs typeface="宋体" panose="02010600030101010101" pitchFamily="2" charset="-122"/>
            </a:endParaRPr>
          </a:p>
        </p:txBody>
      </p:sp>
    </p:spTree>
    <p:extLst>
      <p:ext uri="{BB962C8B-B14F-4D97-AF65-F5344CB8AC3E}">
        <p14:creationId xmlns:p14="http://schemas.microsoft.com/office/powerpoint/2010/main" val="12971590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p:cNvSpPr txBox="1"/>
          <p:nvPr/>
        </p:nvSpPr>
        <p:spPr>
          <a:xfrm>
            <a:off x="970080" y="344275"/>
            <a:ext cx="10107613" cy="5168081"/>
          </a:xfrm>
          <a:prstGeom prst="rect">
            <a:avLst/>
          </a:prstGeom>
        </p:spPr>
        <p:txBody>
          <a:bodyPr lIns="0" tIns="0" rIns="0" bIns="0">
            <a:spAutoFit/>
          </a:bodyPr>
          <a:lstStyle/>
          <a:p>
            <a:pPr fontAlgn="auto">
              <a:lnSpc>
                <a:spcPct val="150000"/>
              </a:lnSpc>
              <a:defRPr/>
            </a:pPr>
            <a:r>
              <a:rPr sz="2800" noProof="1">
                <a:latin typeface="黑体" panose="02010609060101010101" pitchFamily="49" charset="-122"/>
                <a:ea typeface="黑体" panose="02010609060101010101" pitchFamily="49" charset="-122"/>
              </a:rPr>
              <a:t>二、李白</a:t>
            </a:r>
            <a:endParaRPr lang="en-US" sz="2800" noProof="1">
              <a:latin typeface="黑体" panose="02010609060101010101" pitchFamily="49" charset="-122"/>
              <a:ea typeface="黑体" panose="02010609060101010101" pitchFamily="49" charset="-122"/>
            </a:endParaRPr>
          </a:p>
          <a:p>
            <a:pPr marL="12700" fontAlgn="auto">
              <a:lnSpc>
                <a:spcPct val="150000"/>
              </a:lnSpc>
              <a:defRPr/>
            </a:pPr>
            <a:endParaRPr sz="2400" b="1" noProof="1">
              <a:latin typeface="微软雅黑" panose="020B0503020204020204" pitchFamily="34" charset="-122"/>
              <a:ea typeface="微软雅黑" panose="020B0503020204020204" pitchFamily="34" charset="-122"/>
              <a:cs typeface="微软雅黑" panose="020B0503020204020204" pitchFamily="34" charset="-122"/>
            </a:endParaRPr>
          </a:p>
          <a:p>
            <a:pPr marL="12700" algn="ctr" fontAlgn="auto">
              <a:lnSpc>
                <a:spcPct val="150000"/>
              </a:lnSpc>
              <a:defRPr/>
            </a:pPr>
            <a:r>
              <a:rPr sz="2400" noProof="1">
                <a:latin typeface="微软雅黑" panose="020B0503020204020204" pitchFamily="34" charset="-122"/>
                <a:ea typeface="微软雅黑" panose="020B0503020204020204" pitchFamily="34" charset="-122"/>
                <a:cs typeface="宋体" panose="02010600030101010101" pitchFamily="2" charset="-122"/>
                <a:sym typeface="+mn-ea"/>
              </a:rPr>
              <a:t>忆秦娥</a:t>
            </a:r>
            <a:endParaRPr sz="2400"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12700" algn="ctr" fontAlgn="auto">
              <a:lnSpc>
                <a:spcPct val="150000"/>
              </a:lnSpc>
              <a:defRPr/>
            </a:pPr>
            <a:r>
              <a:rPr sz="2000" noProof="1">
                <a:latin typeface="微软雅黑" panose="020B0503020204020204" pitchFamily="34" charset="-122"/>
                <a:ea typeface="微软雅黑" panose="020B0503020204020204" pitchFamily="34" charset="-122"/>
                <a:cs typeface="微软雅黑" panose="020B0503020204020204" pitchFamily="34" charset="-122"/>
              </a:rPr>
              <a:t>箫声咽，秦娥梦断秦楼月。秦楼月，年年柳色，</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灞</a:t>
            </a:r>
            <a:r>
              <a:rPr lang="en-US" sz="2000" noProof="1">
                <a:latin typeface="微软雅黑" panose="020B0503020204020204" pitchFamily="34" charset="-122"/>
                <a:ea typeface="微软雅黑" panose="020B0503020204020204" pitchFamily="34" charset="-122"/>
                <a:cs typeface="微软雅黑" panose="020B0503020204020204" pitchFamily="34" charset="-122"/>
              </a:rPr>
              <a:t>bà</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陵伤别</a:t>
            </a:r>
            <a:r>
              <a:rPr sz="2000" noProof="1">
                <a:latin typeface="微软雅黑" panose="020B0503020204020204" pitchFamily="34" charset="-122"/>
                <a:ea typeface="微软雅黑" panose="020B0503020204020204" pitchFamily="34" charset="-122"/>
                <a:cs typeface="微软雅黑" panose="020B0503020204020204" pitchFamily="34" charset="-122"/>
              </a:rPr>
              <a:t>。</a:t>
            </a:r>
          </a:p>
          <a:p>
            <a:pPr marL="12700" algn="ctr" fontAlgn="auto">
              <a:lnSpc>
                <a:spcPct val="150000"/>
              </a:lnSpc>
              <a:defRPr/>
            </a:pPr>
            <a:r>
              <a:rPr sz="2000" noProof="1">
                <a:latin typeface="微软雅黑" panose="020B0503020204020204" pitchFamily="34" charset="-122"/>
                <a:ea typeface="微软雅黑" panose="020B0503020204020204" pitchFamily="34" charset="-122"/>
                <a:cs typeface="微软雅黑" panose="020B0503020204020204" pitchFamily="34" charset="-122"/>
              </a:rPr>
              <a:t>乐游原上清秋节，咸阳古道音尘绝。音尘绝，西风残照，汉家陵阙。</a:t>
            </a:r>
          </a:p>
          <a:p>
            <a:pPr marL="12700" fontAlgn="auto">
              <a:lnSpc>
                <a:spcPct val="150000"/>
              </a:lnSpc>
              <a:defRPr/>
            </a:pPr>
            <a:endParaRPr sz="2400"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12700" fontAlgn="auto">
              <a:lnSpc>
                <a:spcPct val="150000"/>
              </a:lnSpc>
              <a:defRPr/>
            </a:pPr>
            <a:r>
              <a:rPr lang="en-US" sz="2000" noProof="1" smtClean="0">
                <a:latin typeface="微软雅黑" panose="020B0503020204020204" pitchFamily="34" charset="-122"/>
                <a:ea typeface="微软雅黑" panose="020B0503020204020204" pitchFamily="34" charset="-122"/>
                <a:cs typeface="微软雅黑" panose="020B0503020204020204" pitchFamily="34" charset="-122"/>
              </a:rPr>
              <a:t>    </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李白被宋代黄昇誉为</a:t>
            </a:r>
            <a:r>
              <a:rPr sz="2000"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百代词曲之祖</a:t>
            </a:r>
            <a:r>
              <a:rPr sz="2000" noProof="1">
                <a:latin typeface="微软雅黑" panose="020B0503020204020204" pitchFamily="34" charset="-122"/>
                <a:ea typeface="微软雅黑" panose="020B0503020204020204" pitchFamily="34" charset="-122"/>
                <a:cs typeface="微软雅黑" panose="020B0503020204020204" pitchFamily="34" charset="-122"/>
              </a:rPr>
              <a:t>”。</a:t>
            </a:r>
          </a:p>
          <a:p>
            <a:pPr marL="12700" fontAlgn="auto">
              <a:lnSpc>
                <a:spcPct val="150000"/>
              </a:lnSpc>
              <a:defRPr/>
            </a:pPr>
            <a:r>
              <a:rPr lang="en-US"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萧史</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、弄玉的典故</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a:p>
            <a:pPr marL="12700" fontAlgn="auto">
              <a:lnSpc>
                <a:spcPct val="150000"/>
              </a:lnSpc>
              <a:spcBef>
                <a:spcPts val="695"/>
              </a:spcBef>
              <a:defRPr/>
            </a:pPr>
            <a:r>
              <a:rPr lang="en-US" sz="2000" noProof="1" smtClean="0">
                <a:latin typeface="微软雅黑" panose="020B0503020204020204" pitchFamily="34" charset="-122"/>
                <a:ea typeface="微软雅黑" panose="020B0503020204020204" pitchFamily="34" charset="-122"/>
                <a:cs typeface="微软雅黑" panose="020B0503020204020204" pitchFamily="34" charset="-122"/>
                <a:sym typeface="+mn-ea"/>
              </a:rPr>
              <a:t>    </a:t>
            </a:r>
            <a:r>
              <a:rPr sz="2000" noProof="1" smtClean="0">
                <a:latin typeface="微软雅黑" panose="020B0503020204020204" pitchFamily="34" charset="-122"/>
                <a:ea typeface="微软雅黑" panose="020B0503020204020204" pitchFamily="34" charset="-122"/>
                <a:cs typeface="微软雅黑" panose="020B0503020204020204" pitchFamily="34" charset="-122"/>
                <a:sym typeface="+mn-ea"/>
              </a:rPr>
              <a:t>王国维评</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“西风残照，汉家陵阙”此八字“</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遂关千古登临之口</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a:p>
            <a:pPr marL="12700" fontAlgn="auto">
              <a:lnSpc>
                <a:spcPct val="150000"/>
              </a:lnSpc>
              <a:defRPr/>
            </a:pPr>
            <a:endParaRPr sz="2000" noProof="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29228" y="3850771"/>
            <a:ext cx="2303463"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李白</a:t>
            </a:r>
            <a:endParaRPr kumimoji="1" lang="zh-CN" altLang="en-US" dirty="0"/>
          </a:p>
        </p:txBody>
      </p:sp>
      <p:sp>
        <p:nvSpPr>
          <p:cNvPr id="6" name="文本框 5"/>
          <p:cNvSpPr txBox="1"/>
          <p:nvPr/>
        </p:nvSpPr>
        <p:spPr>
          <a:xfrm>
            <a:off x="10445212" y="73959"/>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smtClean="0"/>
              <a:t>忆秦娥</a:t>
            </a:r>
            <a:endParaRPr lang="zh-CN" altLang="en-US" dirty="0"/>
          </a:p>
        </p:txBody>
      </p:sp>
      <p:cxnSp>
        <p:nvCxnSpPr>
          <p:cNvPr id="8" name="直线连接符 7"/>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8533" y="57003"/>
            <a:ext cx="752430" cy="369332"/>
          </a:xfrm>
          <a:prstGeom prst="rect">
            <a:avLst/>
          </a:prstGeom>
          <a:noFill/>
        </p:spPr>
        <p:txBody>
          <a:bodyPr wrap="square" rtlCol="0">
            <a:spAutoFit/>
          </a:bodyPr>
          <a:lstStyle/>
          <a:p>
            <a:r>
              <a:rPr kumimoji="1" lang="en-US" altLang="zh-CN" smtClean="0">
                <a:solidFill>
                  <a:schemeClr val="bg1">
                    <a:lumMod val="85000"/>
                  </a:schemeClr>
                </a:solidFill>
              </a:rPr>
              <a:t>2.2.1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4225290" cy="355854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latin typeface="微软雅黑" panose="020B0503020204020204" pitchFamily="34" charset="-122"/>
                <a:ea typeface="微软雅黑" panose="020B0503020204020204" pitchFamily="34" charset="-122"/>
                <a:sym typeface="+mn-ea"/>
              </a:rPr>
              <a:t>一、李隆基</a:t>
            </a:r>
            <a:endParaRPr lang="zh-CN" altLang="en-US" sz="2000" noProof="1" smtClean="0">
              <a:solidFill>
                <a:schemeClr val="tx1"/>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latin typeface="微软雅黑" panose="020B0503020204020204" pitchFamily="34" charset="-122"/>
                <a:ea typeface="微软雅黑" panose="020B0503020204020204" pitchFamily="34" charset="-122"/>
                <a:sym typeface="+mn-ea"/>
              </a:rPr>
              <a:t>二、李白</a:t>
            </a:r>
            <a:endParaRPr lang="zh-CN" altLang="en-US" sz="2000" noProof="1" smtClean="0">
              <a:solidFill>
                <a:schemeClr val="tx1"/>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三、张志和</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四、刘禹锡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五、白居易   </a:t>
            </a: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42005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第二编   唐五代名家词</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2515" y="251815"/>
            <a:ext cx="11168796" cy="4570482"/>
          </a:xfrm>
          <a:prstGeom prst="rect">
            <a:avLst/>
          </a:prstGeom>
          <a:noFill/>
        </p:spPr>
        <p:txBody>
          <a:bodyPr wrap="square">
            <a:spAutoFit/>
          </a:bodyPr>
          <a:lstStyle/>
          <a:p>
            <a:pPr fontAlgn="auto">
              <a:lnSpc>
                <a:spcPct val="150000"/>
              </a:lnSpc>
              <a:defRPr/>
            </a:pPr>
            <a:r>
              <a:rPr sz="2800" noProof="1">
                <a:latin typeface="黑体" panose="02010609060101010101" pitchFamily="49" charset="-122"/>
                <a:ea typeface="黑体" panose="02010609060101010101" pitchFamily="49" charset="-122"/>
                <a:sym typeface="+mn-ea"/>
              </a:rPr>
              <a:t>三、张志和</a:t>
            </a:r>
          </a:p>
          <a:p>
            <a:pPr algn="ctr" fontAlgn="auto">
              <a:lnSpc>
                <a:spcPct val="150000"/>
              </a:lnSpc>
              <a:defRPr/>
            </a:pPr>
            <a:r>
              <a:rPr sz="2400" noProof="1">
                <a:latin typeface="微软雅黑" panose="020B0503020204020204" pitchFamily="34" charset="-122"/>
                <a:ea typeface="微软雅黑" panose="020B0503020204020204" pitchFamily="34" charset="-122"/>
                <a:cs typeface="宋体" panose="02010600030101010101" pitchFamily="2" charset="-122"/>
                <a:sym typeface="+mn-ea"/>
              </a:rPr>
              <a:t>渔歌子</a:t>
            </a:r>
            <a:endParaRPr lang="zh-CN" altLang="en-US" sz="2400" noProof="1">
              <a:latin typeface="微软雅黑" panose="020B0503020204020204" pitchFamily="34" charset="-122"/>
              <a:ea typeface="微软雅黑" panose="020B0503020204020204" pitchFamily="34" charset="-122"/>
            </a:endParaRPr>
          </a:p>
          <a:p>
            <a:pPr algn="ctr" fontAlgn="auto">
              <a:lnSpc>
                <a:spcPct val="150000"/>
              </a:lnSpc>
              <a:defRPr/>
            </a:pPr>
            <a:r>
              <a:rPr lang="zh-CN" altLang="en-US" sz="2000" noProof="1">
                <a:latin typeface="微软雅黑" panose="020B0503020204020204" pitchFamily="34" charset="-122"/>
                <a:ea typeface="微软雅黑" panose="020B0503020204020204" pitchFamily="34" charset="-122"/>
              </a:rPr>
              <a:t>西塞山前白鹭飞，桃花流水鳜鱼肥。</a:t>
            </a:r>
          </a:p>
          <a:p>
            <a:pPr algn="ctr" fontAlgn="auto">
              <a:lnSpc>
                <a:spcPct val="150000"/>
              </a:lnSpc>
              <a:defRPr/>
            </a:pPr>
            <a:r>
              <a:rPr lang="zh-CN" altLang="en-US" sz="2000" noProof="1">
                <a:latin typeface="微软雅黑" panose="020B0503020204020204" pitchFamily="34" charset="-122"/>
                <a:ea typeface="微软雅黑" panose="020B0503020204020204" pitchFamily="34" charset="-122"/>
              </a:rPr>
              <a:t>青箬笠，绿蓑衣，斜风细雨不须归。</a:t>
            </a:r>
          </a:p>
          <a:p>
            <a:pPr fontAlgn="auto">
              <a:lnSpc>
                <a:spcPct val="150000"/>
              </a:lnSpc>
              <a:defRPr/>
            </a:pPr>
            <a:endParaRPr sz="2400"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fontAlgn="auto">
              <a:lnSpc>
                <a:spcPct val="150000"/>
              </a:lnSpc>
              <a:defRPr/>
            </a:pPr>
            <a:r>
              <a:rPr lang="en-US"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sz="2000" noProof="1" smtClean="0">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渔歌子》的别名</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《渔父》</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《渔歌曲》《渔父乐》《渔夫辞</a:t>
            </a:r>
            <a:r>
              <a:rPr sz="2000" spc="5" noProof="1">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，渔父</a:t>
            </a:r>
            <a:r>
              <a:rPr sz="2000" spc="-5" noProof="1">
                <a:latin typeface="微软雅黑" panose="020B0503020204020204" pitchFamily="34" charset="-122"/>
                <a:ea typeface="微软雅黑" panose="020B0503020204020204" pitchFamily="34" charset="-122"/>
                <a:cs typeface="微软雅黑" panose="020B0503020204020204" pitchFamily="34" charset="-122"/>
                <a:sym typeface="+mn-ea"/>
              </a:rPr>
              <a:t>为</a:t>
            </a:r>
            <a:r>
              <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作者自况，</a:t>
            </a:r>
            <a:r>
              <a:rPr sz="2000" spc="-5" noProof="1">
                <a:latin typeface="微软雅黑" panose="020B0503020204020204" pitchFamily="34" charset="-122"/>
                <a:ea typeface="微软雅黑" panose="020B0503020204020204" pitchFamily="34" charset="-122"/>
                <a:cs typeface="微软雅黑" panose="020B0503020204020204" pitchFamily="34" charset="-122"/>
                <a:sym typeface="+mn-ea"/>
              </a:rPr>
              <a:t>张志和曾与</a:t>
            </a:r>
            <a:r>
              <a:rPr sz="2000" spc="-5"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颜真卿</a:t>
            </a:r>
            <a:r>
              <a:rPr sz="2000" spc="-5" noProof="1">
                <a:latin typeface="微软雅黑" panose="020B0503020204020204" pitchFamily="34" charset="-122"/>
                <a:ea typeface="微软雅黑" panose="020B0503020204020204" pitchFamily="34" charset="-122"/>
                <a:cs typeface="微软雅黑" panose="020B0503020204020204" pitchFamily="34" charset="-122"/>
                <a:sym typeface="+mn-ea"/>
              </a:rPr>
              <a:t>唱和此曲。</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开日本填词风气之先。</a:t>
            </a:r>
            <a:endParaRPr sz="2000" spc="-5"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fontAlgn="auto">
              <a:lnSpc>
                <a:spcPct val="150000"/>
              </a:lnSpc>
              <a:defRPr/>
            </a:pPr>
            <a:r>
              <a:rPr lang="en-US"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创作主题</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spc="-5" noProof="1">
                <a:latin typeface="微软雅黑" panose="020B0503020204020204" pitchFamily="34" charset="-122"/>
                <a:ea typeface="微软雅黑" panose="020B0503020204020204" pitchFamily="34" charset="-122"/>
                <a:cs typeface="微软雅黑" panose="020B0503020204020204" pitchFamily="34" charset="-122"/>
                <a:sym typeface="+mn-ea"/>
              </a:rPr>
              <a:t>通过展示春江垂钓图，寄寓了自己的</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隐逸</a:t>
            </a:r>
            <a:r>
              <a:rPr sz="2000" spc="-5" noProof="1">
                <a:latin typeface="微软雅黑" panose="020B0503020204020204" pitchFamily="34" charset="-122"/>
                <a:ea typeface="微软雅黑" panose="020B0503020204020204" pitchFamily="34" charset="-122"/>
                <a:cs typeface="微软雅黑" panose="020B0503020204020204" pitchFamily="34" charset="-122"/>
                <a:sym typeface="+mn-ea"/>
              </a:rPr>
              <a:t>之怀及个中的自</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由。</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defRPr/>
            </a:pPr>
            <a:endParaRPr lang="zh-CN" altLang="en-US" noProof="1"/>
          </a:p>
        </p:txBody>
      </p:sp>
      <p:pic>
        <p:nvPicPr>
          <p:cNvPr id="11266" name="Picture 2" descr="http://p4.qhmsg.com/dr/270_500_/t01cea89247cfe29d83.jpg?size=203x2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9911" y="3517371"/>
            <a:ext cx="1933575" cy="2609851"/>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张志和</a:t>
            </a:r>
            <a:endParaRPr kumimoji="1" lang="zh-CN" altLang="en-US" dirty="0"/>
          </a:p>
        </p:txBody>
      </p:sp>
      <p:sp>
        <p:nvSpPr>
          <p:cNvPr id="6" name="文本框 5"/>
          <p:cNvSpPr txBox="1"/>
          <p:nvPr/>
        </p:nvSpPr>
        <p:spPr>
          <a:xfrm>
            <a:off x="10445212" y="73959"/>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smtClean="0"/>
              <a:t>渔歌子</a:t>
            </a:r>
            <a:endParaRPr lang="zh-CN" altLang="en-US" dirty="0"/>
          </a:p>
        </p:txBody>
      </p:sp>
      <p:cxnSp>
        <p:nvCxnSpPr>
          <p:cNvPr id="8" name="直线连接符 7"/>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8533" y="57003"/>
            <a:ext cx="752430" cy="369332"/>
          </a:xfrm>
          <a:prstGeom prst="rect">
            <a:avLst/>
          </a:prstGeom>
          <a:noFill/>
        </p:spPr>
        <p:txBody>
          <a:bodyPr wrap="square" rtlCol="0">
            <a:spAutoFit/>
          </a:bodyPr>
          <a:lstStyle/>
          <a:p>
            <a:r>
              <a:rPr kumimoji="1" lang="en-US" altLang="zh-CN" dirty="0" smtClean="0">
                <a:solidFill>
                  <a:schemeClr val="bg1">
                    <a:lumMod val="85000"/>
                  </a:schemeClr>
                </a:solidFill>
              </a:rPr>
              <a:t>2.3.1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422529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latin typeface="微软雅黑" panose="020B0503020204020204" pitchFamily="34" charset="-122"/>
                <a:ea typeface="微软雅黑" panose="020B0503020204020204" pitchFamily="34" charset="-122"/>
                <a:sym typeface="+mn-ea"/>
              </a:rPr>
              <a:t>一、李隆基</a:t>
            </a:r>
            <a:endParaRPr lang="zh-CN" altLang="en-US" sz="2000" noProof="1" smtClean="0">
              <a:solidFill>
                <a:schemeClr val="tx1"/>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latin typeface="微软雅黑" panose="020B0503020204020204" pitchFamily="34" charset="-122"/>
                <a:ea typeface="微软雅黑" panose="020B0503020204020204" pitchFamily="34" charset="-122"/>
                <a:sym typeface="+mn-ea"/>
              </a:rPr>
              <a:t>二、李白</a:t>
            </a:r>
            <a:endParaRPr lang="zh-CN" altLang="en-US" sz="2000" noProof="1" smtClean="0">
              <a:solidFill>
                <a:schemeClr val="tx1"/>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三、张志和</a:t>
            </a:r>
            <a:endParaRPr lang="zh-CN" altLang="en-US" sz="2000" noProof="1" smtClean="0">
              <a:solidFill>
                <a:schemeClr val="tx1"/>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四、</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刘禹锡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五、白居易   </a:t>
            </a: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42005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第二编   唐五代名家词</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1071" y="357922"/>
            <a:ext cx="11682483" cy="5098832"/>
          </a:xfrm>
          <a:prstGeom prst="rect">
            <a:avLst/>
          </a:prstGeom>
        </p:spPr>
        <p:txBody>
          <a:bodyPr wrap="square" lIns="0" tIns="0" rIns="0" bIns="0">
            <a:spAutoFit/>
          </a:bodyPr>
          <a:lstStyle>
            <a:lvl1pPr marL="149225"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lnSpc>
                <a:spcPct val="150000"/>
              </a:lnSpc>
            </a:pPr>
            <a:r>
              <a:rPr lang="en-US" altLang="zh-CN" sz="2400" b="1" noProof="1" smtClean="0">
                <a:latin typeface="微软雅黑" panose="020B0503020204020204" pitchFamily="34" charset="-122"/>
                <a:ea typeface="微软雅黑" panose="020B0503020204020204" pitchFamily="34" charset="-122"/>
              </a:rPr>
              <a:t>         </a:t>
            </a:r>
            <a:r>
              <a:rPr lang="zh-CN" sz="2800" noProof="1">
                <a:latin typeface="黑体" panose="02010609060101010101" pitchFamily="49" charset="-122"/>
                <a:ea typeface="黑体" panose="02010609060101010101" pitchFamily="49" charset="-122"/>
              </a:rPr>
              <a:t>四、</a:t>
            </a:r>
            <a:r>
              <a:rPr lang="zh-CN" sz="2800" noProof="1" smtClean="0">
                <a:latin typeface="黑体" panose="02010609060101010101" pitchFamily="49" charset="-122"/>
                <a:ea typeface="黑体" panose="02010609060101010101" pitchFamily="49" charset="-122"/>
              </a:rPr>
              <a:t>刘禹锡</a:t>
            </a:r>
            <a:endParaRPr lang="en-US" altLang="zh-CN" sz="2800" noProof="1">
              <a:latin typeface="黑体" panose="02010609060101010101" pitchFamily="49" charset="-122"/>
              <a:ea typeface="黑体" panose="02010609060101010101" pitchFamily="49" charset="-122"/>
            </a:endParaRPr>
          </a:p>
          <a:p>
            <a:pPr eaLnBrk="1" hangingPunct="1">
              <a:lnSpc>
                <a:spcPct val="150000"/>
              </a:lnSpc>
            </a:pPr>
            <a:endParaRPr lang="zh-CN" sz="2400" b="1" noProof="1">
              <a:latin typeface="微软雅黑" panose="020B0503020204020204" pitchFamily="34" charset="-122"/>
              <a:ea typeface="微软雅黑" panose="020B0503020204020204" pitchFamily="34" charset="-122"/>
            </a:endParaRPr>
          </a:p>
          <a:p>
            <a:pPr algn="ctr" eaLnBrk="1" hangingPunct="1">
              <a:lnSpc>
                <a:spcPct val="150000"/>
              </a:lnSpc>
            </a:pPr>
            <a:r>
              <a:rPr lang="zh-CN" sz="2000" noProof="1">
                <a:latin typeface="微软雅黑" panose="020B0503020204020204" pitchFamily="34" charset="-122"/>
                <a:ea typeface="微软雅黑" panose="020B0503020204020204" pitchFamily="34" charset="-122"/>
              </a:rPr>
              <a:t>忆江南</a:t>
            </a:r>
            <a:r>
              <a:rPr lang="zh-CN" altLang="zh-CN" sz="2000" noProof="1">
                <a:latin typeface="微软雅黑" panose="020B0503020204020204" pitchFamily="34" charset="-122"/>
                <a:ea typeface="微软雅黑" panose="020B0503020204020204" pitchFamily="34" charset="-122"/>
              </a:rPr>
              <a:t>·</a:t>
            </a:r>
            <a:r>
              <a:rPr lang="zh-CN" sz="2000" noProof="1">
                <a:latin typeface="微软雅黑" panose="020B0503020204020204" pitchFamily="34" charset="-122"/>
                <a:ea typeface="微软雅黑" panose="020B0503020204020204" pitchFamily="34" charset="-122"/>
              </a:rPr>
              <a:t>春去也</a:t>
            </a:r>
          </a:p>
          <a:p>
            <a:pPr algn="ctr" eaLnBrk="1" hangingPunct="1">
              <a:lnSpc>
                <a:spcPct val="150000"/>
              </a:lnSpc>
            </a:pPr>
            <a:r>
              <a:rPr lang="zh-CN" sz="2000" noProof="1">
                <a:latin typeface="微软雅黑" panose="020B0503020204020204" pitchFamily="34" charset="-122"/>
                <a:ea typeface="微软雅黑" panose="020B0503020204020204" pitchFamily="34" charset="-122"/>
              </a:rPr>
              <a:t>春去也，多谢洛城人。弱柳从风疑举袂，丛兰裛露似沾巾。独坐亦含</a:t>
            </a:r>
            <a:r>
              <a:rPr lang="zh-CN" sz="2000" noProof="1" smtClean="0">
                <a:latin typeface="微软雅黑" panose="020B0503020204020204" pitchFamily="34" charset="-122"/>
                <a:ea typeface="微软雅黑" panose="020B0503020204020204" pitchFamily="34" charset="-122"/>
              </a:rPr>
              <a:t>嚬</a:t>
            </a:r>
            <a:r>
              <a:rPr lang="en-US" altLang="zh-CN" sz="2000" noProof="1">
                <a:latin typeface="微软雅黑" panose="020B0503020204020204" pitchFamily="34" charset="-122"/>
                <a:ea typeface="微软雅黑" panose="020B0503020204020204" pitchFamily="34" charset="-122"/>
              </a:rPr>
              <a:t>pín </a:t>
            </a:r>
            <a:r>
              <a:rPr lang="zh-CN" sz="2000" noProof="1" smtClean="0">
                <a:latin typeface="微软雅黑" panose="020B0503020204020204" pitchFamily="34" charset="-122"/>
                <a:ea typeface="微软雅黑" panose="020B0503020204020204" pitchFamily="34" charset="-122"/>
              </a:rPr>
              <a:t>。</a:t>
            </a:r>
            <a:endParaRPr lang="zh-CN" sz="2000" noProof="1">
              <a:latin typeface="微软雅黑" panose="020B0503020204020204" pitchFamily="34" charset="-122"/>
              <a:ea typeface="微软雅黑" panose="020B0503020204020204" pitchFamily="34" charset="-122"/>
            </a:endParaRPr>
          </a:p>
          <a:p>
            <a:pPr eaLnBrk="1" hangingPunct="1">
              <a:lnSpc>
                <a:spcPct val="150000"/>
              </a:lnSpc>
            </a:pPr>
            <a:r>
              <a:rPr lang="en-US" altLang="zh-CN" sz="2000" noProof="1" smtClean="0">
                <a:latin typeface="微软雅黑" panose="020B0503020204020204" pitchFamily="34" charset="-122"/>
                <a:ea typeface="微软雅黑" panose="020B0503020204020204" pitchFamily="34" charset="-122"/>
              </a:rPr>
              <a:t>             </a:t>
            </a:r>
            <a:r>
              <a:rPr lang="zh-CN" sz="2000" noProof="1" smtClean="0">
                <a:latin typeface="微软雅黑" panose="020B0503020204020204" pitchFamily="34" charset="-122"/>
                <a:ea typeface="微软雅黑" panose="020B0503020204020204" pitchFamily="34" charset="-122"/>
              </a:rPr>
              <a:t>创作</a:t>
            </a:r>
            <a:r>
              <a:rPr lang="zh-CN" sz="2000" noProof="1">
                <a:latin typeface="微软雅黑" panose="020B0503020204020204" pitchFamily="34" charset="-122"/>
                <a:ea typeface="微软雅黑" panose="020B0503020204020204" pitchFamily="34" charset="-122"/>
              </a:rPr>
              <a:t>地点：</a:t>
            </a:r>
            <a:r>
              <a:rPr lang="zh-CN" sz="2000" noProof="1">
                <a:solidFill>
                  <a:srgbClr val="C00000"/>
                </a:solidFill>
                <a:latin typeface="微软雅黑" panose="020B0503020204020204" pitchFamily="34" charset="-122"/>
                <a:ea typeface="微软雅黑" panose="020B0503020204020204" pitchFamily="34" charset="-122"/>
              </a:rPr>
              <a:t>洛阳</a:t>
            </a:r>
          </a:p>
          <a:p>
            <a:pPr eaLnBrk="1" hangingPunct="1">
              <a:lnSpc>
                <a:spcPct val="150000"/>
              </a:lnSpc>
              <a:spcBef>
                <a:spcPts val="25"/>
              </a:spcBef>
            </a:pPr>
            <a:r>
              <a:rPr lang="en-US" altLang="zh-CN" sz="2000" noProof="1" smtClean="0">
                <a:latin typeface="微软雅黑" panose="020B0503020204020204" pitchFamily="34" charset="-122"/>
                <a:ea typeface="微软雅黑" panose="020B0503020204020204" pitchFamily="34" charset="-122"/>
              </a:rPr>
              <a:t>             </a:t>
            </a:r>
            <a:r>
              <a:rPr lang="zh-CN" sz="2000" noProof="1" smtClean="0">
                <a:latin typeface="微软雅黑" panose="020B0503020204020204" pitchFamily="34" charset="-122"/>
                <a:ea typeface="微软雅黑" panose="020B0503020204020204" pitchFamily="34" charset="-122"/>
              </a:rPr>
              <a:t>创作</a:t>
            </a:r>
            <a:r>
              <a:rPr lang="zh-CN" sz="2000" noProof="1">
                <a:latin typeface="微软雅黑" panose="020B0503020204020204" pitchFamily="34" charset="-122"/>
                <a:ea typeface="微软雅黑" panose="020B0503020204020204" pitchFamily="34" charset="-122"/>
              </a:rPr>
              <a:t>背景：作者曾自注：“</a:t>
            </a:r>
            <a:r>
              <a:rPr lang="zh-CN" sz="2000" noProof="1">
                <a:solidFill>
                  <a:srgbClr val="C00000"/>
                </a:solidFill>
                <a:latin typeface="微软雅黑" panose="020B0503020204020204" pitchFamily="34" charset="-122"/>
                <a:ea typeface="微软雅黑" panose="020B0503020204020204" pitchFamily="34" charset="-122"/>
              </a:rPr>
              <a:t>和乐天（即白居易）春词</a:t>
            </a:r>
            <a:r>
              <a:rPr lang="zh-CN" noProof="1">
                <a:solidFill>
                  <a:srgbClr val="C00000"/>
                </a:solidFill>
                <a:latin typeface="微软雅黑" panose="020B0503020204020204" pitchFamily="34" charset="-122"/>
                <a:ea typeface="微软雅黑" panose="020B0503020204020204" pitchFamily="34" charset="-122"/>
              </a:rPr>
              <a:t>，</a:t>
            </a:r>
            <a:r>
              <a:rPr lang="zh-CN" noProof="1">
                <a:latin typeface="微软雅黑" panose="020B0503020204020204" pitchFamily="34" charset="-122"/>
                <a:ea typeface="微软雅黑" panose="020B0503020204020204" pitchFamily="34" charset="-122"/>
              </a:rPr>
              <a:t>依</a:t>
            </a:r>
            <a:r>
              <a:rPr lang="zh-CN" altLang="zh-CN" noProof="1">
                <a:latin typeface="微软雅黑" panose="020B0503020204020204" pitchFamily="34" charset="-122"/>
                <a:ea typeface="微软雅黑" panose="020B0503020204020204" pitchFamily="34" charset="-122"/>
              </a:rPr>
              <a:t>《</a:t>
            </a:r>
            <a:r>
              <a:rPr lang="zh-CN" noProof="1">
                <a:latin typeface="微软雅黑" panose="020B0503020204020204" pitchFamily="34" charset="-122"/>
                <a:ea typeface="微软雅黑" panose="020B0503020204020204" pitchFamily="34" charset="-122"/>
              </a:rPr>
              <a:t>忆江南</a:t>
            </a:r>
            <a:r>
              <a:rPr lang="zh-CN" altLang="zh-CN" noProof="1">
                <a:latin typeface="微软雅黑" panose="020B0503020204020204" pitchFamily="34" charset="-122"/>
                <a:ea typeface="微软雅黑" panose="020B0503020204020204" pitchFamily="34" charset="-122"/>
              </a:rPr>
              <a:t>》</a:t>
            </a:r>
            <a:r>
              <a:rPr lang="zh-CN" noProof="1">
                <a:latin typeface="微软雅黑" panose="020B0503020204020204" pitchFamily="34" charset="-122"/>
                <a:ea typeface="微软雅黑" panose="020B0503020204020204" pitchFamily="34" charset="-122"/>
              </a:rPr>
              <a:t>曲拍为句。”</a:t>
            </a:r>
          </a:p>
          <a:p>
            <a:pPr eaLnBrk="1" hangingPunct="1">
              <a:lnSpc>
                <a:spcPct val="150000"/>
              </a:lnSpc>
              <a:spcBef>
                <a:spcPts val="1075"/>
              </a:spcBef>
            </a:pPr>
            <a:r>
              <a:rPr lang="en-US" altLang="zh-CN" sz="2000" noProof="1" smtClean="0">
                <a:solidFill>
                  <a:srgbClr val="C00000"/>
                </a:solidFill>
                <a:latin typeface="微软雅黑" panose="020B0503020204020204" pitchFamily="34" charset="-122"/>
                <a:ea typeface="微软雅黑" panose="020B0503020204020204" pitchFamily="34" charset="-122"/>
              </a:rPr>
              <a:t>             </a:t>
            </a:r>
            <a:r>
              <a:rPr lang="zh-CN" sz="2000" noProof="1" smtClean="0">
                <a:solidFill>
                  <a:srgbClr val="C00000"/>
                </a:solidFill>
                <a:latin typeface="微软雅黑" panose="020B0503020204020204" pitchFamily="34" charset="-122"/>
                <a:ea typeface="微软雅黑" panose="020B0503020204020204" pitchFamily="34" charset="-122"/>
              </a:rPr>
              <a:t>文学史</a:t>
            </a:r>
            <a:r>
              <a:rPr lang="zh-CN" sz="2000" noProof="1">
                <a:solidFill>
                  <a:srgbClr val="C00000"/>
                </a:solidFill>
                <a:latin typeface="微软雅黑" panose="020B0503020204020204" pitchFamily="34" charset="-122"/>
                <a:ea typeface="微软雅黑" panose="020B0503020204020204" pitchFamily="34" charset="-122"/>
              </a:rPr>
              <a:t>上依曲拍填词的最早记录。</a:t>
            </a:r>
          </a:p>
          <a:p>
            <a:pPr eaLnBrk="1" hangingPunct="1">
              <a:lnSpc>
                <a:spcPct val="150000"/>
              </a:lnSpc>
              <a:spcBef>
                <a:spcPts val="475"/>
              </a:spcBef>
            </a:pPr>
            <a:r>
              <a:rPr lang="en-US" altLang="zh-CN" sz="2000" noProof="1" smtClean="0">
                <a:solidFill>
                  <a:srgbClr val="C00000"/>
                </a:solidFill>
                <a:latin typeface="微软雅黑" panose="020B0503020204020204" pitchFamily="34" charset="-122"/>
                <a:ea typeface="微软雅黑" panose="020B0503020204020204" pitchFamily="34" charset="-122"/>
              </a:rPr>
              <a:t>             </a:t>
            </a:r>
            <a:r>
              <a:rPr lang="zh-CN" sz="2000" noProof="1" smtClean="0">
                <a:solidFill>
                  <a:srgbClr val="C00000"/>
                </a:solidFill>
                <a:latin typeface="微软雅黑" panose="020B0503020204020204" pitchFamily="34" charset="-122"/>
                <a:ea typeface="微软雅黑" panose="020B0503020204020204" pitchFamily="34" charset="-122"/>
              </a:rPr>
              <a:t>拟人</a:t>
            </a:r>
            <a:r>
              <a:rPr lang="zh-CN" sz="2000" noProof="1">
                <a:solidFill>
                  <a:srgbClr val="C00000"/>
                </a:solidFill>
                <a:latin typeface="微软雅黑" panose="020B0503020204020204" pitchFamily="34" charset="-122"/>
                <a:ea typeface="微软雅黑" panose="020B0503020204020204" pitchFamily="34" charset="-122"/>
              </a:rPr>
              <a:t>手法：</a:t>
            </a:r>
            <a:r>
              <a:rPr lang="zh-CN" sz="2000" noProof="1">
                <a:latin typeface="微软雅黑" panose="020B0503020204020204" pitchFamily="34" charset="-122"/>
                <a:ea typeface="微软雅黑" panose="020B0503020204020204" pitchFamily="34" charset="-122"/>
              </a:rPr>
              <a:t>诗人通过拟人化手法，不写人惜春，却从春恋人着笔。杨柳依依，丛兰洒泪，写来婉转有致，耐人寻味。最后“独坐亦含嚬”，以人惜春收束全词，更增添了全词的抒情色彩。该词抒发了惜春、伤春之情。</a:t>
            </a:r>
          </a:p>
        </p:txBody>
      </p:sp>
      <p:sp>
        <p:nvSpPr>
          <p:cNvPr id="5" name="文本框 4"/>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刘禹锡</a:t>
            </a:r>
            <a:endParaRPr kumimoji="1" lang="zh-CN" altLang="en-US" dirty="0"/>
          </a:p>
        </p:txBody>
      </p:sp>
      <p:sp>
        <p:nvSpPr>
          <p:cNvPr id="6" name="文本框 5"/>
          <p:cNvSpPr txBox="1"/>
          <p:nvPr/>
        </p:nvSpPr>
        <p:spPr>
          <a:xfrm>
            <a:off x="10445212" y="73959"/>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smtClean="0"/>
              <a:t>忆江南</a:t>
            </a:r>
            <a:endParaRPr lang="zh-CN" altLang="en-US" dirty="0"/>
          </a:p>
        </p:txBody>
      </p:sp>
      <p:cxnSp>
        <p:nvCxnSpPr>
          <p:cNvPr id="8" name="直线连接符 7"/>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8533" y="57003"/>
            <a:ext cx="752430" cy="369332"/>
          </a:xfrm>
          <a:prstGeom prst="rect">
            <a:avLst/>
          </a:prstGeom>
          <a:noFill/>
        </p:spPr>
        <p:txBody>
          <a:bodyPr wrap="square" rtlCol="0">
            <a:spAutoFit/>
          </a:bodyPr>
          <a:lstStyle/>
          <a:p>
            <a:r>
              <a:rPr kumimoji="1" lang="en-US" altLang="zh-CN" dirty="0" smtClean="0">
                <a:solidFill>
                  <a:schemeClr val="bg1">
                    <a:lumMod val="85000"/>
                  </a:schemeClr>
                </a:solidFill>
              </a:rPr>
              <a:t>2.4.1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422529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latin typeface="微软雅黑" panose="020B0503020204020204" pitchFamily="34" charset="-122"/>
                <a:ea typeface="微软雅黑" panose="020B0503020204020204" pitchFamily="34" charset="-122"/>
                <a:sym typeface="+mn-ea"/>
              </a:rPr>
              <a:t>一、李隆基</a:t>
            </a:r>
            <a:endParaRPr lang="zh-CN" altLang="en-US" sz="2000" noProof="1" smtClean="0">
              <a:solidFill>
                <a:schemeClr val="tx1"/>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latin typeface="微软雅黑" panose="020B0503020204020204" pitchFamily="34" charset="-122"/>
                <a:ea typeface="微软雅黑" panose="020B0503020204020204" pitchFamily="34" charset="-122"/>
                <a:sym typeface="+mn-ea"/>
              </a:rPr>
              <a:t>二、李白</a:t>
            </a:r>
            <a:endParaRPr lang="zh-CN" altLang="en-US" sz="2000" noProof="1" smtClean="0">
              <a:solidFill>
                <a:schemeClr val="tx1"/>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三、张志和</a:t>
            </a:r>
            <a:endParaRPr lang="zh-CN" altLang="en-US" sz="2000" noProof="1" smtClean="0">
              <a:solidFill>
                <a:schemeClr val="tx1"/>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四、</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刘禹锡</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五、白居易   </a:t>
            </a: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42005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第二编   唐五代名家词</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0655" y="303329"/>
            <a:ext cx="10528300" cy="4778231"/>
          </a:xfrm>
          <a:prstGeom prst="rect">
            <a:avLst/>
          </a:prstGeom>
        </p:spPr>
        <p:txBody>
          <a:bodyPr lIns="0" tIns="0" rIns="0" bIns="0">
            <a:spAutoFit/>
          </a:bodyPr>
          <a:lstStyle>
            <a:lvl1pPr marL="1270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eaLnBrk="1" hangingPunct="1">
              <a:lnSpc>
                <a:spcPct val="150000"/>
              </a:lnSpc>
            </a:pPr>
            <a:r>
              <a:rPr lang="en-US" altLang="zh-CN" sz="2400" b="1" noProof="1" smtClean="0">
                <a:latin typeface="微软雅黑" panose="020B0503020204020204" pitchFamily="34" charset="-122"/>
                <a:ea typeface="微软雅黑" panose="020B0503020204020204" pitchFamily="34" charset="-122"/>
              </a:rPr>
              <a:t>      </a:t>
            </a:r>
            <a:r>
              <a:rPr lang="zh-CN" sz="2800" noProof="1" smtClean="0">
                <a:latin typeface="黑体" panose="02010609060101010101" pitchFamily="49" charset="-122"/>
                <a:ea typeface="黑体" panose="02010609060101010101" pitchFamily="49" charset="-122"/>
              </a:rPr>
              <a:t>五</a:t>
            </a:r>
            <a:r>
              <a:rPr lang="zh-CN" sz="2800" noProof="1">
                <a:latin typeface="黑体" panose="02010609060101010101" pitchFamily="49" charset="-122"/>
                <a:ea typeface="黑体" panose="02010609060101010101" pitchFamily="49" charset="-122"/>
              </a:rPr>
              <a:t>、白居易</a:t>
            </a:r>
          </a:p>
          <a:p>
            <a:pPr algn="ctr" eaLnBrk="1" hangingPunct="1">
              <a:lnSpc>
                <a:spcPct val="150000"/>
              </a:lnSpc>
              <a:spcBef>
                <a:spcPts val="575"/>
              </a:spcBef>
            </a:pPr>
            <a:r>
              <a:rPr lang="zh-CN" altLang="zh-CN" sz="2000" noProof="1">
                <a:latin typeface="微软雅黑" panose="020B0503020204020204" pitchFamily="34" charset="-122"/>
                <a:ea typeface="微软雅黑" panose="020B0503020204020204" pitchFamily="34" charset="-122"/>
                <a:cs typeface="Arial" panose="020B0604020202020204" pitchFamily="34" charset="0"/>
              </a:rPr>
              <a:t>	</a:t>
            </a:r>
            <a:r>
              <a:rPr lang="zh-CN" sz="2000" noProof="1">
                <a:latin typeface="微软雅黑" panose="020B0503020204020204" pitchFamily="34" charset="-122"/>
                <a:ea typeface="微软雅黑" panose="020B0503020204020204" pitchFamily="34" charset="-122"/>
                <a:cs typeface="宋体" panose="02010600030101010101" pitchFamily="2" charset="-122"/>
              </a:rPr>
              <a:t>忆江南</a:t>
            </a:r>
          </a:p>
          <a:p>
            <a:pPr algn="ctr" eaLnBrk="1" hangingPunct="1">
              <a:lnSpc>
                <a:spcPct val="150000"/>
              </a:lnSpc>
              <a:spcBef>
                <a:spcPts val="700"/>
              </a:spcBef>
            </a:pPr>
            <a:r>
              <a:rPr lang="zh-CN" altLang="zh-CN" sz="2000" noProof="1">
                <a:latin typeface="微软雅黑" panose="020B0503020204020204" pitchFamily="34" charset="-122"/>
                <a:ea typeface="微软雅黑" panose="020B0503020204020204" pitchFamily="34" charset="-122"/>
                <a:cs typeface="Arial" panose="020B0604020202020204" pitchFamily="34" charset="0"/>
              </a:rPr>
              <a:t>	</a:t>
            </a:r>
            <a:r>
              <a:rPr lang="zh-CN" sz="2000" noProof="1">
                <a:latin typeface="微软雅黑" panose="020B0503020204020204" pitchFamily="34" charset="-122"/>
                <a:ea typeface="微软雅黑" panose="020B0503020204020204" pitchFamily="34" charset="-122"/>
                <a:cs typeface="宋体" panose="02010600030101010101" pitchFamily="2" charset="-122"/>
              </a:rPr>
              <a:t>江南好，风景旧曾谙；日出江花红胜火，春来江水绿如蓝。能不忆江南？</a:t>
            </a:r>
          </a:p>
          <a:p>
            <a:pPr algn="ctr" eaLnBrk="1" hangingPunct="1">
              <a:lnSpc>
                <a:spcPct val="150000"/>
              </a:lnSpc>
              <a:spcBef>
                <a:spcPts val="700"/>
              </a:spcBef>
            </a:pPr>
            <a:r>
              <a:rPr lang="zh-CN" altLang="zh-CN" sz="2000" noProof="1">
                <a:latin typeface="微软雅黑" panose="020B0503020204020204" pitchFamily="34" charset="-122"/>
                <a:ea typeface="微软雅黑" panose="020B0503020204020204" pitchFamily="34" charset="-122"/>
                <a:cs typeface="Arial" panose="020B0604020202020204" pitchFamily="34" charset="0"/>
              </a:rPr>
              <a:t>	</a:t>
            </a:r>
            <a:r>
              <a:rPr lang="zh-CN" sz="2000" noProof="1">
                <a:latin typeface="微软雅黑" panose="020B0503020204020204" pitchFamily="34" charset="-122"/>
                <a:ea typeface="微软雅黑" panose="020B0503020204020204" pitchFamily="34" charset="-122"/>
                <a:cs typeface="宋体" panose="02010600030101010101" pitchFamily="2" charset="-122"/>
              </a:rPr>
              <a:t>江南忆，最忆是杭州；山寺月中寻桂子，郡亭枕上看潮头。何日更重游！</a:t>
            </a:r>
          </a:p>
          <a:p>
            <a:pPr algn="ctr" eaLnBrk="1" hangingPunct="1">
              <a:lnSpc>
                <a:spcPct val="150000"/>
              </a:lnSpc>
              <a:spcBef>
                <a:spcPts val="700"/>
              </a:spcBef>
            </a:pPr>
            <a:r>
              <a:rPr lang="zh-CN" altLang="zh-CN" sz="2000" noProof="1">
                <a:latin typeface="微软雅黑" panose="020B0503020204020204" pitchFamily="34" charset="-122"/>
                <a:ea typeface="微软雅黑" panose="020B0503020204020204" pitchFamily="34" charset="-122"/>
                <a:cs typeface="Arial" panose="020B0604020202020204" pitchFamily="34" charset="0"/>
              </a:rPr>
              <a:t>	</a:t>
            </a:r>
            <a:r>
              <a:rPr lang="zh-CN" sz="2000" noProof="1">
                <a:latin typeface="微软雅黑" panose="020B0503020204020204" pitchFamily="34" charset="-122"/>
                <a:ea typeface="微软雅黑" panose="020B0503020204020204" pitchFamily="34" charset="-122"/>
                <a:cs typeface="宋体" panose="02010600030101010101" pitchFamily="2" charset="-122"/>
              </a:rPr>
              <a:t>江南忆，其次忆吴宫；吴酒一杯春竹叶，吴娃双舞醉芙蓉。早晚复相逢！</a:t>
            </a:r>
          </a:p>
          <a:p>
            <a:pPr eaLnBrk="1" hangingPunct="1">
              <a:lnSpc>
                <a:spcPct val="150000"/>
              </a:lnSpc>
              <a:spcBef>
                <a:spcPts val="40"/>
              </a:spcBef>
            </a:pPr>
            <a:r>
              <a:rPr lang="en-US" altLang="zh-CN" sz="2000" noProof="1" smtClean="0">
                <a:solidFill>
                  <a:srgbClr val="C00000"/>
                </a:solidFill>
                <a:latin typeface="微软雅黑" panose="020B0503020204020204" pitchFamily="34" charset="-122"/>
                <a:ea typeface="微软雅黑" panose="020B0503020204020204" pitchFamily="34" charset="-122"/>
              </a:rPr>
              <a:t>     </a:t>
            </a:r>
            <a:r>
              <a:rPr lang="zh-CN" altLang="zh-CN" sz="2000" noProof="1" smtClean="0">
                <a:solidFill>
                  <a:srgbClr val="C00000"/>
                </a:solidFill>
                <a:latin typeface="微软雅黑" panose="020B0503020204020204" pitchFamily="34" charset="-122"/>
                <a:ea typeface="微软雅黑" panose="020B0503020204020204" pitchFamily="34" charset="-122"/>
              </a:rPr>
              <a:t>《</a:t>
            </a:r>
            <a:r>
              <a:rPr lang="zh-CN" sz="2000" noProof="1" smtClean="0">
                <a:solidFill>
                  <a:srgbClr val="C00000"/>
                </a:solidFill>
                <a:latin typeface="微软雅黑" panose="020B0503020204020204" pitchFamily="34" charset="-122"/>
                <a:ea typeface="微软雅黑" panose="020B0503020204020204" pitchFamily="34" charset="-122"/>
              </a:rPr>
              <a:t>忆江南</a:t>
            </a:r>
            <a:r>
              <a:rPr lang="zh-CN" altLang="zh-CN" sz="2000" noProof="1" smtClean="0">
                <a:solidFill>
                  <a:srgbClr val="C00000"/>
                </a:solidFill>
                <a:latin typeface="微软雅黑" panose="020B0503020204020204" pitchFamily="34" charset="-122"/>
                <a:ea typeface="微软雅黑" panose="020B0503020204020204" pitchFamily="34" charset="-122"/>
              </a:rPr>
              <a:t>》</a:t>
            </a:r>
            <a:r>
              <a:rPr lang="zh-CN" sz="2000" noProof="1">
                <a:solidFill>
                  <a:srgbClr val="C00000"/>
                </a:solidFill>
                <a:latin typeface="微软雅黑" panose="020B0503020204020204" pitchFamily="34" charset="-122"/>
                <a:ea typeface="微软雅黑" panose="020B0503020204020204" pitchFamily="34" charset="-122"/>
              </a:rPr>
              <a:t>组词的主要内容和艺术特色。</a:t>
            </a:r>
            <a:r>
              <a:rPr lang="zh-CN" sz="2400" noProof="1">
                <a:solidFill>
                  <a:srgbClr val="FF0000"/>
                </a:solidFill>
                <a:latin typeface="微软雅黑" panose="020B0503020204020204" pitchFamily="34" charset="-122"/>
                <a:ea typeface="微软雅黑" panose="020B0503020204020204" pitchFamily="34" charset="-122"/>
              </a:rPr>
              <a:t>  </a:t>
            </a:r>
          </a:p>
          <a:p>
            <a:pPr eaLnBrk="1" hangingPunct="1">
              <a:lnSpc>
                <a:spcPct val="150000"/>
              </a:lnSpc>
              <a:spcBef>
                <a:spcPts val="40"/>
              </a:spcBef>
            </a:pPr>
            <a:r>
              <a:rPr lang="zh-CN" sz="2000" noProof="1">
                <a:solidFill>
                  <a:srgbClr val="C00000"/>
                </a:solidFill>
                <a:latin typeface="微软雅黑" panose="020B0503020204020204" pitchFamily="34" charset="-122"/>
                <a:ea typeface="微软雅黑" panose="020B0503020204020204" pitchFamily="34" charset="-122"/>
              </a:rPr>
              <a:t>从内容上是通过连续追忆，综合表达了对江南的赞美。  从手法上以强烈的色彩对比渲染出江南旖旎春色，第二首侧重杭州寻桂、看潮，第三首忆苏州饮酒观舞，白描中显示出鲜明的地方特色，都以感叹作结。从语言风格上看有民歌风味。</a:t>
            </a:r>
          </a:p>
        </p:txBody>
      </p:sp>
      <p:pic>
        <p:nvPicPr>
          <p:cNvPr id="7172" name="Picture 4" descr="http://p5.so.qhimgs1.com/bdr/_240_/t0137cdfbea66ec45e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3308" y="4588727"/>
            <a:ext cx="2516638" cy="1572899"/>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白居易</a:t>
            </a:r>
            <a:endParaRPr kumimoji="1" lang="zh-CN" altLang="en-US" dirty="0"/>
          </a:p>
        </p:txBody>
      </p:sp>
      <p:sp>
        <p:nvSpPr>
          <p:cNvPr id="6" name="文本框 5"/>
          <p:cNvSpPr txBox="1"/>
          <p:nvPr/>
        </p:nvSpPr>
        <p:spPr>
          <a:xfrm>
            <a:off x="10445212" y="73959"/>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smtClean="0"/>
              <a:t>忆江南</a:t>
            </a:r>
            <a:endParaRPr lang="zh-CN" altLang="en-US" dirty="0"/>
          </a:p>
        </p:txBody>
      </p:sp>
      <p:cxnSp>
        <p:nvCxnSpPr>
          <p:cNvPr id="8" name="直线连接符 7"/>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8533" y="57003"/>
            <a:ext cx="752430" cy="369332"/>
          </a:xfrm>
          <a:prstGeom prst="rect">
            <a:avLst/>
          </a:prstGeom>
          <a:noFill/>
        </p:spPr>
        <p:txBody>
          <a:bodyPr wrap="square" rtlCol="0">
            <a:spAutoFit/>
          </a:bodyPr>
          <a:lstStyle/>
          <a:p>
            <a:r>
              <a:rPr kumimoji="1" lang="en-US" altLang="zh-CN" dirty="0" smtClean="0">
                <a:solidFill>
                  <a:schemeClr val="bg1">
                    <a:lumMod val="85000"/>
                  </a:schemeClr>
                </a:solidFill>
              </a:rPr>
              <a:t>2.5.1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85064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六、温庭筠</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七</a:t>
            </a:r>
            <a:r>
              <a:rPr lang="zh-CN" altLang="en-US" sz="2000" dirty="0" smtClean="0">
                <a:latin typeface="微软雅黑" panose="020B0503020204020204" pitchFamily="34" charset="-122"/>
                <a:ea typeface="微软雅黑" panose="020B0503020204020204" pitchFamily="34" charset="-122"/>
                <a:sym typeface="+mn-ea"/>
              </a:rPr>
              <a:t>、皇甫松</a:t>
            </a:r>
            <a:endParaRPr lang="zh-CN" altLang="en-US" sz="2000" noProof="1" smtClean="0">
              <a:solidFill>
                <a:schemeClr val="tx1"/>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八、韦庄</a:t>
            </a:r>
            <a:endParaRPr lang="zh-CN" altLang="en-US" sz="2000" noProof="1" smtClean="0">
              <a:solidFill>
                <a:schemeClr val="tx1"/>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九、李存勗</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十、薛绍蕴 </a:t>
            </a: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42005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第二编   唐五代名家词</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4399" y="760022"/>
            <a:ext cx="10310813" cy="3970318"/>
          </a:xfrm>
          <a:prstGeom prst="rect">
            <a:avLst/>
          </a:prstGeom>
        </p:spPr>
        <p:txBody>
          <a:bodyPr lIns="0" tIns="0" rIns="0" bIns="0">
            <a:spAutoFit/>
          </a:bodyPr>
          <a:lstStyle/>
          <a:p>
            <a:pPr fontAlgn="auto">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六、</a:t>
            </a:r>
            <a:r>
              <a:rPr sz="2800" noProof="1" smtClean="0">
                <a:latin typeface="黑体" panose="02010609060101010101" pitchFamily="49" charset="-122"/>
                <a:ea typeface="黑体" panose="02010609060101010101" pitchFamily="49" charset="-122"/>
              </a:rPr>
              <a:t>温庭筠</a:t>
            </a:r>
            <a:r>
              <a:rPr lang="en-US" altLang="zh-CN" sz="2800" dirty="0" err="1"/>
              <a:t>yún</a:t>
            </a:r>
            <a:endParaRPr sz="2800" noProof="1">
              <a:latin typeface="黑体" panose="02010609060101010101" pitchFamily="49" charset="-122"/>
              <a:ea typeface="黑体" panose="02010609060101010101" pitchFamily="49" charset="-122"/>
            </a:endParaRPr>
          </a:p>
          <a:p>
            <a:pPr fontAlgn="auto">
              <a:lnSpc>
                <a:spcPct val="150000"/>
              </a:lnSpc>
              <a:defRPr/>
            </a:pPr>
            <a:endPar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defRPr/>
            </a:pPr>
            <a:r>
              <a:rPr lang="en-US" sz="2000" noProof="1" smtClean="0">
                <a:latin typeface="微软雅黑" panose="020B0503020204020204" pitchFamily="34" charset="-122"/>
                <a:ea typeface="微软雅黑" panose="020B0503020204020204" pitchFamily="34" charset="-122"/>
                <a:cs typeface="微软雅黑" panose="020B0503020204020204" pitchFamily="34" charset="-122"/>
              </a:rPr>
              <a:t>      </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温庭筠</a:t>
            </a:r>
            <a:r>
              <a:rPr sz="2000" noProof="1">
                <a:latin typeface="微软雅黑" panose="020B0503020204020204" pitchFamily="34" charset="-122"/>
                <a:ea typeface="微软雅黑" panose="020B0503020204020204" pitchFamily="34" charset="-122"/>
                <a:cs typeface="微软雅黑" panose="020B0503020204020204" pitchFamily="34" charset="-122"/>
              </a:rPr>
              <a:t>：本名岐，艺名庭筠，</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字飞卿</a:t>
            </a:r>
            <a:r>
              <a:rPr sz="2000" noProof="1">
                <a:latin typeface="微软雅黑" panose="020B0503020204020204" pitchFamily="34" charset="-122"/>
                <a:ea typeface="微软雅黑" panose="020B0503020204020204" pitchFamily="34" charset="-122"/>
                <a:cs typeface="微软雅黑" panose="020B0503020204020204" pitchFamily="34" charset="-122"/>
              </a:rPr>
              <a:t>，太原祁（今天山西省祁县）人</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a:t>
            </a:r>
            <a:endParaRPr lang="en-US" sz="2000" noProof="1" smtClean="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defRPr/>
            </a:pPr>
            <a:r>
              <a:rPr lang="zh-CN" altLang="en-US" sz="2000" noProof="1">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noProof="1" smtClean="0">
                <a:latin typeface="微软雅黑" panose="020B0503020204020204" pitchFamily="34" charset="-122"/>
                <a:ea typeface="微软雅黑" panose="020B0503020204020204" pitchFamily="34" charset="-122"/>
                <a:cs typeface="微软雅黑" panose="020B0503020204020204" pitchFamily="34" charset="-122"/>
              </a:rPr>
              <a:t>    </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有词</a:t>
            </a:r>
            <a:r>
              <a:rPr sz="2000" noProof="1">
                <a:latin typeface="微软雅黑" panose="020B0503020204020204" pitchFamily="34" charset="-122"/>
                <a:ea typeface="微软雅黑" panose="020B0503020204020204" pitchFamily="34" charset="-122"/>
                <a:cs typeface="微软雅黑" panose="020B0503020204020204" pitchFamily="34" charset="-122"/>
              </a:rPr>
              <a:t>69首，</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唐代作词最多</a:t>
            </a:r>
            <a:r>
              <a:rPr sz="2000" noProof="1">
                <a:latin typeface="微软雅黑" panose="020B0503020204020204" pitchFamily="34" charset="-122"/>
                <a:ea typeface="微软雅黑" panose="020B0503020204020204" pitchFamily="34" charset="-122"/>
                <a:cs typeface="微软雅黑" panose="020B0503020204020204" pitchFamily="34" charset="-122"/>
              </a:rPr>
              <a:t>的词人。</a:t>
            </a:r>
          </a:p>
          <a:p>
            <a:pPr fontAlgn="auto">
              <a:lnSpc>
                <a:spcPct val="150000"/>
              </a:lnSpc>
              <a:defRPr/>
            </a:pPr>
            <a:r>
              <a:rPr lang="en-US" sz="2000" noProof="1" smtClean="0">
                <a:latin typeface="微软雅黑" panose="020B0503020204020204" pitchFamily="34" charset="-122"/>
                <a:ea typeface="微软雅黑" panose="020B0503020204020204" pitchFamily="34" charset="-122"/>
                <a:cs typeface="微软雅黑" panose="020B0503020204020204" pitchFamily="34" charset="-122"/>
              </a:rPr>
              <a:t>      </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词作被</a:t>
            </a: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张惠言</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评为</a:t>
            </a:r>
            <a:r>
              <a:rPr sz="2000"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深美闳约</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a:t>
            </a:r>
            <a:endParaRPr lang="en-US" sz="2000" noProof="1" smtClean="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defRPr/>
            </a:pPr>
            <a:r>
              <a:rPr lang="zh-CN" altLang="en-US" sz="2000" noProof="1" smtClean="0">
                <a:latin typeface="微软雅黑" panose="020B0503020204020204" pitchFamily="34" charset="-122"/>
                <a:ea typeface="微软雅黑" panose="020B0503020204020204" pitchFamily="34" charset="-122"/>
                <a:cs typeface="微软雅黑" panose="020B0503020204020204" pitchFamily="34" charset="-122"/>
              </a:rPr>
              <a:t>      陈廷焯称赞：“以情胜，以韵胜，最悦人目”</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defRPr/>
            </a:pPr>
            <a:r>
              <a:rPr lang="en-US"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     </a:t>
            </a: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山月不知心里事</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，水风空落眼前花，摇曳碧云斜。</a:t>
            </a:r>
            <a:r>
              <a:rPr lang="zh-CN"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梦江南</a:t>
            </a:r>
            <a:r>
              <a:rPr lang="zh-CN"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p>
          <a:p>
            <a:pPr fontAlgn="auto">
              <a:lnSpc>
                <a:spcPct val="150000"/>
              </a:lnSpc>
              <a:defRPr/>
            </a:pPr>
            <a:r>
              <a:rPr lang="en-US" sz="2000" noProof="1" smtClean="0">
                <a:latin typeface="微软雅黑" panose="020B0503020204020204" pitchFamily="34" charset="-122"/>
                <a:ea typeface="微软雅黑" panose="020B0503020204020204" pitchFamily="34" charset="-122"/>
                <a:cs typeface="微软雅黑" panose="020B0503020204020204" pitchFamily="34" charset="-122"/>
              </a:rPr>
              <a:t>     </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首创</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《河传》</a:t>
            </a:r>
            <a:r>
              <a:rPr sz="2000" noProof="1">
                <a:latin typeface="微软雅黑" panose="020B0503020204020204" pitchFamily="34" charset="-122"/>
                <a:ea typeface="微软雅黑" panose="020B0503020204020204" pitchFamily="34" charset="-122"/>
                <a:cs typeface="微软雅黑" panose="020B0503020204020204" pitchFamily="34" charset="-122"/>
              </a:rPr>
              <a:t>词调，声韵以</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悲切</a:t>
            </a:r>
            <a:r>
              <a:rPr sz="2000" noProof="1">
                <a:latin typeface="微软雅黑" panose="020B0503020204020204" pitchFamily="34" charset="-122"/>
                <a:ea typeface="微软雅黑" panose="020B0503020204020204" pitchFamily="34" charset="-122"/>
                <a:cs typeface="微软雅黑" panose="020B0503020204020204" pitchFamily="34" charset="-122"/>
              </a:rPr>
              <a:t>为特征。</a:t>
            </a:r>
          </a:p>
        </p:txBody>
      </p:sp>
      <p:pic>
        <p:nvPicPr>
          <p:cNvPr id="13314" name="Picture 2" descr="http://img.blog.163.com/photo/XzZeeBN4oQ8CD9YJXr-Iwg==/311283176744342732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00" y="3825632"/>
            <a:ext cx="3593910" cy="232855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温庭筠</a:t>
            </a:r>
            <a:endParaRPr kumimoji="1" lang="zh-CN" altLang="en-US" dirty="0"/>
          </a:p>
        </p:txBody>
      </p:sp>
      <p:sp>
        <p:nvSpPr>
          <p:cNvPr id="6" name="文本框 5"/>
          <p:cNvSpPr txBox="1"/>
          <p:nvPr/>
        </p:nvSpPr>
        <p:spPr>
          <a:xfrm>
            <a:off x="10445212" y="73959"/>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smtClean="0"/>
              <a:t>菩萨蛮</a:t>
            </a:r>
            <a:r>
              <a:rPr lang="en-US" altLang="zh-CN" dirty="0" smtClean="0"/>
              <a:t>-</a:t>
            </a:r>
            <a:r>
              <a:rPr lang="zh-CN" altLang="en-US" dirty="0" smtClean="0"/>
              <a:t>小山</a:t>
            </a:r>
            <a:endParaRPr lang="zh-CN" altLang="en-US" dirty="0"/>
          </a:p>
        </p:txBody>
      </p:sp>
      <p:sp>
        <p:nvSpPr>
          <p:cNvPr id="7" name="文本框 6"/>
          <p:cNvSpPr txBox="1"/>
          <p:nvPr/>
        </p:nvSpPr>
        <p:spPr>
          <a:xfrm>
            <a:off x="10445212" y="581361"/>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菩萨蛮</a:t>
            </a:r>
            <a:r>
              <a:rPr lang="en-US" altLang="zh-CN" dirty="0"/>
              <a:t>-</a:t>
            </a:r>
            <a:r>
              <a:rPr lang="zh-CN" altLang="en-US" dirty="0"/>
              <a:t>水晶</a:t>
            </a:r>
          </a:p>
        </p:txBody>
      </p:sp>
      <p:cxnSp>
        <p:nvCxnSpPr>
          <p:cNvPr id="8" name="直线连接符 7"/>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线连接符 8"/>
          <p:cNvCxnSpPr/>
          <p:nvPr/>
        </p:nvCxnSpPr>
        <p:spPr>
          <a:xfrm>
            <a:off x="9985444" y="544603"/>
            <a:ext cx="459769" cy="169743"/>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0445212" y="1068959"/>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菩萨蛮</a:t>
            </a:r>
            <a:r>
              <a:rPr lang="en-US" altLang="zh-CN" dirty="0"/>
              <a:t>-</a:t>
            </a:r>
            <a:r>
              <a:rPr lang="zh-CN" altLang="en-US" dirty="0"/>
              <a:t>玉楼</a:t>
            </a:r>
          </a:p>
        </p:txBody>
      </p:sp>
      <p:cxnSp>
        <p:nvCxnSpPr>
          <p:cNvPr id="11" name="直线连接符 10"/>
          <p:cNvCxnSpPr>
            <a:endCxn id="10" idx="1"/>
          </p:cNvCxnSpPr>
          <p:nvPr/>
        </p:nvCxnSpPr>
        <p:spPr>
          <a:xfrm>
            <a:off x="9985444" y="544603"/>
            <a:ext cx="459768" cy="709022"/>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0445212" y="1508192"/>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梦江南</a:t>
            </a:r>
            <a:r>
              <a:rPr lang="en-US" altLang="zh-CN" dirty="0"/>
              <a:t>-</a:t>
            </a:r>
            <a:r>
              <a:rPr lang="zh-CN" altLang="en-US" dirty="0"/>
              <a:t>千万恨</a:t>
            </a:r>
          </a:p>
        </p:txBody>
      </p:sp>
      <p:cxnSp>
        <p:nvCxnSpPr>
          <p:cNvPr id="15" name="直线连接符 14"/>
          <p:cNvCxnSpPr>
            <a:stCxn id="5" idx="3"/>
            <a:endCxn id="14" idx="1"/>
          </p:cNvCxnSpPr>
          <p:nvPr/>
        </p:nvCxnSpPr>
        <p:spPr>
          <a:xfrm>
            <a:off x="9985444" y="544603"/>
            <a:ext cx="459768" cy="1148255"/>
          </a:xfrm>
          <a:prstGeom prst="line">
            <a:avLst/>
          </a:prstGeom>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0431915" y="1916142"/>
            <a:ext cx="1760084"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梦江南</a:t>
            </a:r>
            <a:r>
              <a:rPr lang="en-US" altLang="zh-CN" dirty="0"/>
              <a:t>-</a:t>
            </a:r>
            <a:r>
              <a:rPr lang="zh-CN" altLang="en-US" dirty="0"/>
              <a:t>梳洗罢</a:t>
            </a:r>
          </a:p>
        </p:txBody>
      </p:sp>
      <p:sp>
        <p:nvSpPr>
          <p:cNvPr id="20" name="文本框 19"/>
          <p:cNvSpPr txBox="1"/>
          <p:nvPr/>
        </p:nvSpPr>
        <p:spPr>
          <a:xfrm>
            <a:off x="10431915" y="2400379"/>
            <a:ext cx="1760084"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更漏子</a:t>
            </a:r>
            <a:endParaRPr lang="zh-CN" altLang="en-US" dirty="0"/>
          </a:p>
        </p:txBody>
      </p:sp>
      <p:cxnSp>
        <p:nvCxnSpPr>
          <p:cNvPr id="21" name="直线连接符 20"/>
          <p:cNvCxnSpPr>
            <a:stCxn id="5" idx="3"/>
            <a:endCxn id="18" idx="1"/>
          </p:cNvCxnSpPr>
          <p:nvPr/>
        </p:nvCxnSpPr>
        <p:spPr>
          <a:xfrm>
            <a:off x="9985444" y="544603"/>
            <a:ext cx="446471" cy="1556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线连接符 23"/>
          <p:cNvCxnSpPr>
            <a:stCxn id="5" idx="3"/>
            <a:endCxn id="20" idx="1"/>
          </p:cNvCxnSpPr>
          <p:nvPr/>
        </p:nvCxnSpPr>
        <p:spPr>
          <a:xfrm>
            <a:off x="9985444" y="544603"/>
            <a:ext cx="446471" cy="2040442"/>
          </a:xfrm>
          <a:prstGeom prst="line">
            <a:avLst/>
          </a:prstGeom>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18533" y="57003"/>
            <a:ext cx="752430" cy="369332"/>
          </a:xfrm>
          <a:prstGeom prst="rect">
            <a:avLst/>
          </a:prstGeom>
          <a:noFill/>
        </p:spPr>
        <p:txBody>
          <a:bodyPr wrap="square" rtlCol="0">
            <a:spAutoFit/>
          </a:bodyPr>
          <a:lstStyle/>
          <a:p>
            <a:r>
              <a:rPr kumimoji="1" lang="en-US" altLang="zh-CN" dirty="0" smtClean="0">
                <a:solidFill>
                  <a:schemeClr val="bg1">
                    <a:lumMod val="85000"/>
                  </a:schemeClr>
                </a:solidFill>
              </a:rPr>
              <a:t>2.6.1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601913"/>
            <a:ext cx="5351780" cy="11887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4800" dirty="0" smtClean="0">
                <a:solidFill>
                  <a:srgbClr val="000000"/>
                </a:solidFill>
                <a:latin typeface="微软雅黑" panose="020B0503020204020204" pitchFamily="34" charset="-122"/>
                <a:ea typeface="微软雅黑" panose="020B0503020204020204" pitchFamily="34" charset="-122"/>
                <a:sym typeface="+mn-ea"/>
              </a:rPr>
              <a:t>第一编 词学论略</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567" y="415593"/>
            <a:ext cx="11299257" cy="4616648"/>
          </a:xfrm>
          <a:prstGeom prst="rect">
            <a:avLst/>
          </a:prstGeom>
        </p:spPr>
        <p:txBody>
          <a:bodyPr wrap="square" lIns="0" tIns="0" rIns="0" bIns="0">
            <a:spAutoFit/>
          </a:bodyPr>
          <a:lstStyle/>
          <a:p>
            <a:pPr fontAlgn="auto">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六、温庭筠</a:t>
            </a:r>
          </a:p>
          <a:p>
            <a:pPr algn="ctr" fontAlgn="auto">
              <a:lnSpc>
                <a:spcPct val="150000"/>
              </a:lnSpc>
              <a:defRPr/>
            </a:pPr>
            <a:r>
              <a:rPr sz="2000" noProof="1">
                <a:latin typeface="微软雅黑" panose="020B0503020204020204" pitchFamily="34" charset="-122"/>
                <a:ea typeface="微软雅黑" panose="020B0503020204020204" pitchFamily="34" charset="-122"/>
                <a:cs typeface="微软雅黑" panose="020B0503020204020204" pitchFamily="34" charset="-122"/>
              </a:rPr>
              <a:t>菩萨蛮·小山重叠金明灭</a:t>
            </a:r>
          </a:p>
          <a:p>
            <a:pPr fontAlgn="auto">
              <a:lnSpc>
                <a:spcPct val="150000"/>
              </a:lnSpc>
              <a:defRPr/>
            </a:pPr>
            <a:r>
              <a:rPr lang="en-US" sz="2000" noProof="1" smtClean="0">
                <a:latin typeface="微软雅黑" panose="020B0503020204020204" pitchFamily="34" charset="-122"/>
                <a:ea typeface="微软雅黑" panose="020B0503020204020204" pitchFamily="34" charset="-122"/>
                <a:cs typeface="微软雅黑" panose="020B0503020204020204" pitchFamily="34" charset="-122"/>
              </a:rPr>
              <a:t>                                   </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小山重叠金明灭</a:t>
            </a:r>
            <a:r>
              <a:rPr sz="2000" noProof="1">
                <a:latin typeface="微软雅黑" panose="020B0503020204020204" pitchFamily="34" charset="-122"/>
                <a:ea typeface="微软雅黑" panose="020B0503020204020204" pitchFamily="34" charset="-122"/>
                <a:cs typeface="微软雅黑" panose="020B0503020204020204" pitchFamily="34" charset="-122"/>
              </a:rPr>
              <a:t>，鬓云欲度香腮雪。懒起画蛾眉，弄妆梳洗迟</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a:t>
            </a:r>
            <a:endParaRPr lang="en-US" sz="2000" noProof="1" smtClean="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defRPr/>
            </a:pPr>
            <a:r>
              <a:rPr lang="en-US" sz="2000" noProof="1" smtClean="0">
                <a:latin typeface="微软雅黑" panose="020B0503020204020204" pitchFamily="34" charset="-122"/>
                <a:ea typeface="微软雅黑" panose="020B0503020204020204" pitchFamily="34" charset="-122"/>
                <a:cs typeface="微软雅黑" panose="020B0503020204020204" pitchFamily="34" charset="-122"/>
              </a:rPr>
              <a:t>                                   </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照花前后镜</a:t>
            </a:r>
            <a:r>
              <a:rPr sz="2000" noProof="1">
                <a:latin typeface="微软雅黑" panose="020B0503020204020204" pitchFamily="34" charset="-122"/>
                <a:ea typeface="微软雅黑" panose="020B0503020204020204" pitchFamily="34" charset="-122"/>
                <a:cs typeface="微软雅黑" panose="020B0503020204020204" pitchFamily="34" charset="-122"/>
              </a:rPr>
              <a:t>，花面交相映。新帖绣罗襦，双双金鹧鸪。</a:t>
            </a:r>
          </a:p>
          <a:p>
            <a:pPr fontAlgn="auto">
              <a:lnSpc>
                <a:spcPct val="150000"/>
              </a:lnSpc>
              <a:defRPr/>
            </a:pPr>
            <a:endPar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fontAlgn="auto">
              <a:lnSpc>
                <a:spcPct val="150000"/>
              </a:lnSpc>
              <a:defRPr/>
            </a:pPr>
            <a:endPar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fontAlgn="auto">
              <a:lnSpc>
                <a:spcPct val="150000"/>
              </a:lnSpc>
              <a:defRPr/>
            </a:pPr>
            <a:r>
              <a:rPr lang="en-US"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艺术特色</a:t>
            </a:r>
            <a:r>
              <a:rPr lang="zh-CN"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此词描写一位闺中美女从起床、梳洗、画眉到簪花、照镜、着装等一系列连贯的动作和情态，近似一副深闺美人图。但对其内涵却争执不断，多认为借儿女之情写君臣之感。</a:t>
            </a:r>
            <a:endParaRPr lang="zh-CN" sz="2000"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fontAlgn="auto">
              <a:lnSpc>
                <a:spcPct val="150000"/>
              </a:lnSpc>
              <a:defRPr/>
            </a:pPr>
            <a:endParaRPr sz="20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温庭筠</a:t>
            </a:r>
            <a:endParaRPr kumimoji="1" lang="zh-CN" altLang="en-US" dirty="0"/>
          </a:p>
        </p:txBody>
      </p:sp>
      <p:sp>
        <p:nvSpPr>
          <p:cNvPr id="5" name="文本框 4"/>
          <p:cNvSpPr txBox="1"/>
          <p:nvPr/>
        </p:nvSpPr>
        <p:spPr>
          <a:xfrm>
            <a:off x="10445212" y="73959"/>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smtClean="0"/>
              <a:t>菩萨蛮</a:t>
            </a:r>
            <a:r>
              <a:rPr lang="en-US" altLang="zh-CN" dirty="0" smtClean="0"/>
              <a:t>-</a:t>
            </a:r>
            <a:r>
              <a:rPr lang="zh-CN" altLang="en-US" dirty="0" smtClean="0"/>
              <a:t>小山</a:t>
            </a:r>
            <a:endParaRPr lang="zh-CN" altLang="en-US" dirty="0"/>
          </a:p>
        </p:txBody>
      </p:sp>
      <p:sp>
        <p:nvSpPr>
          <p:cNvPr id="6" name="文本框 5"/>
          <p:cNvSpPr txBox="1"/>
          <p:nvPr/>
        </p:nvSpPr>
        <p:spPr>
          <a:xfrm>
            <a:off x="10445212" y="581361"/>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菩萨蛮</a:t>
            </a:r>
            <a:r>
              <a:rPr lang="en-US" altLang="zh-CN" dirty="0"/>
              <a:t>-</a:t>
            </a:r>
            <a:r>
              <a:rPr lang="zh-CN" altLang="en-US" dirty="0"/>
              <a:t>水晶</a:t>
            </a:r>
          </a:p>
        </p:txBody>
      </p:sp>
      <p:cxnSp>
        <p:nvCxnSpPr>
          <p:cNvPr id="7" name="直线连接符 6"/>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a:off x="9985444" y="544603"/>
            <a:ext cx="459769" cy="169743"/>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2" y="1068959"/>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菩萨蛮</a:t>
            </a:r>
            <a:r>
              <a:rPr lang="en-US" altLang="zh-CN" dirty="0"/>
              <a:t>-</a:t>
            </a:r>
            <a:r>
              <a:rPr lang="zh-CN" altLang="en-US" dirty="0"/>
              <a:t>玉楼</a:t>
            </a:r>
          </a:p>
        </p:txBody>
      </p:sp>
      <p:cxnSp>
        <p:nvCxnSpPr>
          <p:cNvPr id="10" name="直线连接符 9"/>
          <p:cNvCxnSpPr>
            <a:endCxn id="12" idx="1"/>
          </p:cNvCxnSpPr>
          <p:nvPr/>
        </p:nvCxnSpPr>
        <p:spPr>
          <a:xfrm>
            <a:off x="9985444" y="544603"/>
            <a:ext cx="459768" cy="709022"/>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445212" y="1508192"/>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梦江南</a:t>
            </a:r>
            <a:r>
              <a:rPr lang="en-US" altLang="zh-CN" dirty="0"/>
              <a:t>-</a:t>
            </a:r>
            <a:r>
              <a:rPr lang="zh-CN" altLang="en-US" dirty="0"/>
              <a:t>千万恨</a:t>
            </a:r>
          </a:p>
        </p:txBody>
      </p:sp>
      <p:cxnSp>
        <p:nvCxnSpPr>
          <p:cNvPr id="12" name="直线连接符 11"/>
          <p:cNvCxnSpPr>
            <a:stCxn id="7" idx="3"/>
            <a:endCxn id="16" idx="1"/>
          </p:cNvCxnSpPr>
          <p:nvPr/>
        </p:nvCxnSpPr>
        <p:spPr>
          <a:xfrm>
            <a:off x="9985444" y="544603"/>
            <a:ext cx="459768" cy="1148255"/>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0431915" y="1916142"/>
            <a:ext cx="1760084"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梦江南</a:t>
            </a:r>
            <a:r>
              <a:rPr lang="en-US" altLang="zh-CN" dirty="0"/>
              <a:t>-</a:t>
            </a:r>
            <a:r>
              <a:rPr lang="zh-CN" altLang="en-US" dirty="0"/>
              <a:t>梳洗罢</a:t>
            </a:r>
          </a:p>
        </p:txBody>
      </p:sp>
      <p:sp>
        <p:nvSpPr>
          <p:cNvPr id="14" name="文本框 13"/>
          <p:cNvSpPr txBox="1"/>
          <p:nvPr/>
        </p:nvSpPr>
        <p:spPr>
          <a:xfrm>
            <a:off x="10431915" y="2400379"/>
            <a:ext cx="1760084"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更漏子</a:t>
            </a:r>
            <a:endParaRPr lang="zh-CN" altLang="en-US" dirty="0"/>
          </a:p>
        </p:txBody>
      </p:sp>
      <p:cxnSp>
        <p:nvCxnSpPr>
          <p:cNvPr id="15" name="直线连接符 14"/>
          <p:cNvCxnSpPr>
            <a:stCxn id="7" idx="3"/>
          </p:cNvCxnSpPr>
          <p:nvPr/>
        </p:nvCxnSpPr>
        <p:spPr>
          <a:xfrm>
            <a:off x="9985444" y="544603"/>
            <a:ext cx="446471" cy="1556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a:stCxn id="7" idx="3"/>
          </p:cNvCxnSpPr>
          <p:nvPr/>
        </p:nvCxnSpPr>
        <p:spPr>
          <a:xfrm>
            <a:off x="9985444" y="544603"/>
            <a:ext cx="446471" cy="2040442"/>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8533" y="57003"/>
            <a:ext cx="752430" cy="369332"/>
          </a:xfrm>
          <a:prstGeom prst="rect">
            <a:avLst/>
          </a:prstGeom>
          <a:noFill/>
        </p:spPr>
        <p:txBody>
          <a:bodyPr wrap="square" rtlCol="0">
            <a:spAutoFit/>
          </a:bodyPr>
          <a:lstStyle/>
          <a:p>
            <a:r>
              <a:rPr kumimoji="1" lang="en-US" altLang="zh-CN" dirty="0" smtClean="0">
                <a:solidFill>
                  <a:schemeClr val="bg1">
                    <a:lumMod val="85000"/>
                  </a:schemeClr>
                </a:solidFill>
              </a:rPr>
              <a:t>2.6.1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2654" y="1134963"/>
            <a:ext cx="11807825" cy="4893647"/>
          </a:xfrm>
          <a:prstGeom prst="rect">
            <a:avLst/>
          </a:prstGeom>
        </p:spPr>
        <p:txBody>
          <a:bodyPr lIns="0" tIns="0" rIns="0" bIns="0">
            <a:spAutoFit/>
          </a:bodyPr>
          <a:lstStyle/>
          <a:p>
            <a:pPr fontAlgn="auto">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六、温庭筠</a:t>
            </a:r>
            <a:endParaRPr sz="2800" noProof="1">
              <a:latin typeface="黑体" panose="02010609060101010101" pitchFamily="49" charset="-122"/>
              <a:ea typeface="黑体" panose="02010609060101010101" pitchFamily="49" charset="-122"/>
              <a:sym typeface="+mn-ea"/>
            </a:endParaRPr>
          </a:p>
          <a:p>
            <a:pPr algn="ctr" fontAlgn="auto">
              <a:lnSpc>
                <a:spcPct val="150000"/>
              </a:lnSpc>
              <a:defRPr/>
            </a:pP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菩萨蛮·水精帘里颇黎枕</a:t>
            </a:r>
          </a:p>
          <a:p>
            <a:pPr fontAlgn="auto">
              <a:lnSpc>
                <a:spcPct val="150000"/>
              </a:lnSpc>
              <a:defRPr/>
            </a:pPr>
            <a:r>
              <a:rPr lang="en-US" sz="2000" noProof="1" smtClean="0">
                <a:latin typeface="微软雅黑" panose="020B0503020204020204" pitchFamily="34" charset="-122"/>
                <a:ea typeface="微软雅黑" panose="020B0503020204020204" pitchFamily="34" charset="-122"/>
                <a:cs typeface="微软雅黑" panose="020B0503020204020204" pitchFamily="34" charset="-122"/>
                <a:sym typeface="+mn-ea"/>
              </a:rPr>
              <a:t>                                     </a:t>
            </a:r>
            <a:r>
              <a:rPr sz="2000" noProof="1" smtClean="0">
                <a:latin typeface="微软雅黑" panose="020B0503020204020204" pitchFamily="34" charset="-122"/>
                <a:ea typeface="微软雅黑" panose="020B0503020204020204" pitchFamily="34" charset="-122"/>
                <a:cs typeface="微软雅黑" panose="020B0503020204020204" pitchFamily="34" charset="-122"/>
                <a:sym typeface="+mn-ea"/>
              </a:rPr>
              <a:t>水精帘里颇黎枕</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，暖香惹梦鸳鸯锦。江上柳如烟，雁飞残月天。</a:t>
            </a:r>
          </a:p>
          <a:p>
            <a:pPr fontAlgn="auto">
              <a:lnSpc>
                <a:spcPct val="150000"/>
              </a:lnSpc>
              <a:defRPr/>
            </a:pPr>
            <a:r>
              <a:rPr lang="en-US" sz="2000" noProof="1" smtClean="0">
                <a:latin typeface="微软雅黑" panose="020B0503020204020204" pitchFamily="34" charset="-122"/>
                <a:ea typeface="微软雅黑" panose="020B0503020204020204" pitchFamily="34" charset="-122"/>
                <a:cs typeface="微软雅黑" panose="020B0503020204020204" pitchFamily="34" charset="-122"/>
                <a:sym typeface="+mn-ea"/>
              </a:rPr>
              <a:t>                                     </a:t>
            </a:r>
            <a:r>
              <a:rPr sz="2000" noProof="1" smtClean="0">
                <a:latin typeface="微软雅黑" panose="020B0503020204020204" pitchFamily="34" charset="-122"/>
                <a:ea typeface="微软雅黑" panose="020B0503020204020204" pitchFamily="34" charset="-122"/>
                <a:cs typeface="微软雅黑" panose="020B0503020204020204" pitchFamily="34" charset="-122"/>
                <a:sym typeface="+mn-ea"/>
              </a:rPr>
              <a:t>藕丝秋色浅</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，人胜参差剪。双鬓隔香红，玉钗头上风。</a:t>
            </a:r>
          </a:p>
          <a:p>
            <a:pPr fontAlgn="auto">
              <a:lnSpc>
                <a:spcPct val="150000"/>
              </a:lnSpc>
              <a:defRPr/>
            </a:pPr>
            <a:r>
              <a:rPr lang="en-US" sz="2000" noProof="1" smtClean="0">
                <a:solidFill>
                  <a:srgbClr val="C00000"/>
                </a:solidFill>
                <a:latin typeface="微软雅黑" panose="020B0503020204020204" pitchFamily="34" charset="-122"/>
                <a:ea typeface="微软雅黑" panose="020B0503020204020204" pitchFamily="34" charset="-122"/>
                <a:sym typeface="+mn-ea"/>
              </a:rPr>
              <a:t>        </a:t>
            </a:r>
            <a:r>
              <a:rPr sz="2000" noProof="1" smtClean="0">
                <a:solidFill>
                  <a:srgbClr val="C00000"/>
                </a:solidFill>
                <a:latin typeface="微软雅黑" panose="020B0503020204020204" pitchFamily="34" charset="-122"/>
                <a:ea typeface="微软雅黑" panose="020B0503020204020204" pitchFamily="34" charset="-122"/>
                <a:sym typeface="+mn-ea"/>
              </a:rPr>
              <a:t>意象的凌乱与有序</a:t>
            </a:r>
            <a:r>
              <a:rPr sz="2000" noProof="1">
                <a:latin typeface="微软雅黑" panose="020B0503020204020204" pitchFamily="34" charset="-122"/>
                <a:ea typeface="微软雅黑" panose="020B0503020204020204" pitchFamily="34" charset="-122"/>
                <a:sym typeface="+mn-ea"/>
              </a:rPr>
              <a:t>：  </a:t>
            </a:r>
            <a:r>
              <a:rPr sz="2000" spc="-5" noProof="1">
                <a:solidFill>
                  <a:srgbClr val="000000"/>
                </a:solidFill>
                <a:latin typeface="微软雅黑" panose="020B0503020204020204" pitchFamily="34" charset="-122"/>
                <a:ea typeface="微软雅黑" panose="020B0503020204020204" pitchFamily="34" charset="-122"/>
                <a:sym typeface="+mn-ea"/>
              </a:rPr>
              <a:t>门帘，枕头，绣被，到江上晨景，</a:t>
            </a:r>
            <a:r>
              <a:rPr lang="zh-CN" sz="2000" spc="-5" noProof="1">
                <a:solidFill>
                  <a:srgbClr val="000000"/>
                </a:solidFill>
                <a:latin typeface="微软雅黑" panose="020B0503020204020204" pitchFamily="34" charset="-122"/>
                <a:ea typeface="微软雅黑" panose="020B0503020204020204" pitchFamily="34" charset="-122"/>
                <a:sym typeface="+mn-ea"/>
              </a:rPr>
              <a:t>女</a:t>
            </a:r>
            <a:r>
              <a:rPr sz="2000" spc="-5" noProof="1">
                <a:solidFill>
                  <a:srgbClr val="000000"/>
                </a:solidFill>
                <a:latin typeface="微软雅黑" panose="020B0503020204020204" pitchFamily="34" charset="-122"/>
                <a:ea typeface="微软雅黑" panose="020B0503020204020204" pitchFamily="34" charset="-122"/>
                <a:sym typeface="+mn-ea"/>
              </a:rPr>
              <a:t>子的服饰和形状，</a:t>
            </a:r>
            <a:r>
              <a:rPr sz="2000" noProof="1">
                <a:solidFill>
                  <a:srgbClr val="000000"/>
                </a:solidFill>
                <a:latin typeface="微软雅黑" panose="020B0503020204020204" pitchFamily="34" charset="-122"/>
                <a:ea typeface="微软雅黑" panose="020B0503020204020204" pitchFamily="34" charset="-122"/>
                <a:sym typeface="+mn-ea"/>
              </a:rPr>
              <a:t>都是人物形象，家居摆设和自然景物的描绘，五光十</a:t>
            </a:r>
            <a:r>
              <a:rPr sz="2000" spc="-5" noProof="1">
                <a:solidFill>
                  <a:srgbClr val="000000"/>
                </a:solidFill>
                <a:latin typeface="微软雅黑" panose="020B0503020204020204" pitchFamily="34" charset="-122"/>
                <a:ea typeface="微软雅黑" panose="020B0503020204020204" pitchFamily="34" charset="-122"/>
                <a:sym typeface="+mn-ea"/>
              </a:rPr>
              <a:t>色，让人目迷神夺，难看出其中的线索，即杂置一处。</a:t>
            </a:r>
            <a:r>
              <a:rPr sz="2000" noProof="1">
                <a:solidFill>
                  <a:srgbClr val="000000"/>
                </a:solidFill>
                <a:latin typeface="微软雅黑" panose="020B0503020204020204" pitchFamily="34" charset="-122"/>
                <a:ea typeface="微软雅黑" panose="020B0503020204020204" pitchFamily="34" charset="-122"/>
                <a:sym typeface="+mn-ea"/>
              </a:rPr>
              <a:t>但联系温庭筠的生平，解读成作者一桩风流韵事的追</a:t>
            </a:r>
            <a:r>
              <a:rPr lang="zh-CN" sz="2000" noProof="1">
                <a:solidFill>
                  <a:srgbClr val="000000"/>
                </a:solidFill>
                <a:latin typeface="微软雅黑" panose="020B0503020204020204" pitchFamily="34" charset="-122"/>
                <a:ea typeface="微软雅黑" panose="020B0503020204020204" pitchFamily="34" charset="-122"/>
                <a:sym typeface="+mn-ea"/>
              </a:rPr>
              <a:t>宿</a:t>
            </a:r>
            <a:r>
              <a:rPr sz="2000" spc="-5" noProof="1">
                <a:solidFill>
                  <a:srgbClr val="000000"/>
                </a:solidFill>
                <a:latin typeface="微软雅黑" panose="020B0503020204020204" pitchFamily="34" charset="-122"/>
                <a:ea typeface="微软雅黑" panose="020B0503020204020204" pitchFamily="34" charset="-122"/>
                <a:sym typeface="+mn-ea"/>
              </a:rPr>
              <a:t>先写曾宿的居室，到事毕离开的景色，到</a:t>
            </a:r>
            <a:r>
              <a:rPr lang="zh-CN" sz="2000" spc="-5" noProof="1">
                <a:solidFill>
                  <a:srgbClr val="000000"/>
                </a:solidFill>
                <a:latin typeface="微软雅黑" panose="020B0503020204020204" pitchFamily="34" charset="-122"/>
                <a:ea typeface="微软雅黑" panose="020B0503020204020204" pitchFamily="34" charset="-122"/>
                <a:sym typeface="+mn-ea"/>
              </a:rPr>
              <a:t>女</a:t>
            </a:r>
            <a:r>
              <a:rPr sz="2000" spc="-5" noProof="1">
                <a:solidFill>
                  <a:srgbClr val="000000"/>
                </a:solidFill>
                <a:latin typeface="微软雅黑" panose="020B0503020204020204" pitchFamily="34" charset="-122"/>
                <a:ea typeface="微软雅黑" panose="020B0503020204020204" pitchFamily="34" charset="-122"/>
                <a:sym typeface="+mn-ea"/>
              </a:rPr>
              <a:t>子妆</a:t>
            </a:r>
            <a:r>
              <a:rPr sz="2000" noProof="1">
                <a:solidFill>
                  <a:srgbClr val="000000"/>
                </a:solidFill>
                <a:latin typeface="微软雅黑" panose="020B0503020204020204" pitchFamily="34" charset="-122"/>
                <a:ea typeface="微软雅黑" panose="020B0503020204020204" pitchFamily="34" charset="-122"/>
                <a:sym typeface="+mn-ea"/>
              </a:rPr>
              <a:t>扮，到女子摇船深情相送。</a:t>
            </a:r>
          </a:p>
          <a:p>
            <a:pPr fontAlgn="auto">
              <a:lnSpc>
                <a:spcPct val="150000"/>
              </a:lnSpc>
              <a:defRPr/>
            </a:pPr>
            <a:endParaRPr lang="zh-CN" sz="2400"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fontAlgn="auto">
              <a:lnSpc>
                <a:spcPct val="150000"/>
              </a:lnSpc>
              <a:defRPr/>
            </a:pPr>
            <a:endParaRPr sz="20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温庭筠</a:t>
            </a:r>
            <a:endParaRPr kumimoji="1" lang="zh-CN" altLang="en-US" dirty="0"/>
          </a:p>
        </p:txBody>
      </p:sp>
      <p:sp>
        <p:nvSpPr>
          <p:cNvPr id="5" name="文本框 4"/>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菩萨蛮</a:t>
            </a:r>
            <a:r>
              <a:rPr lang="en-US" altLang="zh-CN" dirty="0"/>
              <a:t>-</a:t>
            </a:r>
            <a:r>
              <a:rPr lang="zh-CN" altLang="en-US" dirty="0"/>
              <a:t>小山</a:t>
            </a:r>
          </a:p>
        </p:txBody>
      </p:sp>
      <p:sp>
        <p:nvSpPr>
          <p:cNvPr id="6" name="文本框 5"/>
          <p:cNvSpPr txBox="1"/>
          <p:nvPr/>
        </p:nvSpPr>
        <p:spPr>
          <a:xfrm>
            <a:off x="10445212" y="581361"/>
            <a:ext cx="1746788"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菩萨蛮</a:t>
            </a:r>
            <a:r>
              <a:rPr lang="en-US" altLang="zh-CN" dirty="0"/>
              <a:t>-</a:t>
            </a:r>
            <a:r>
              <a:rPr lang="zh-CN" altLang="en-US" dirty="0"/>
              <a:t>水晶</a:t>
            </a:r>
          </a:p>
        </p:txBody>
      </p:sp>
      <p:cxnSp>
        <p:nvCxnSpPr>
          <p:cNvPr id="7" name="直线连接符 6"/>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a:off x="9985444" y="544603"/>
            <a:ext cx="459769" cy="169743"/>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2" y="1068959"/>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菩萨蛮</a:t>
            </a:r>
            <a:r>
              <a:rPr lang="en-US" altLang="zh-CN" dirty="0"/>
              <a:t>-</a:t>
            </a:r>
            <a:r>
              <a:rPr lang="zh-CN" altLang="en-US" dirty="0"/>
              <a:t>玉楼</a:t>
            </a:r>
          </a:p>
        </p:txBody>
      </p:sp>
      <p:cxnSp>
        <p:nvCxnSpPr>
          <p:cNvPr id="10" name="直线连接符 9"/>
          <p:cNvCxnSpPr>
            <a:endCxn id="12" idx="1"/>
          </p:cNvCxnSpPr>
          <p:nvPr/>
        </p:nvCxnSpPr>
        <p:spPr>
          <a:xfrm>
            <a:off x="9985444" y="544603"/>
            <a:ext cx="459768" cy="709022"/>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445212" y="1508192"/>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梦江南</a:t>
            </a:r>
            <a:r>
              <a:rPr lang="en-US" altLang="zh-CN" dirty="0"/>
              <a:t>-</a:t>
            </a:r>
            <a:r>
              <a:rPr lang="zh-CN" altLang="en-US" dirty="0"/>
              <a:t>千万恨</a:t>
            </a:r>
          </a:p>
        </p:txBody>
      </p:sp>
      <p:cxnSp>
        <p:nvCxnSpPr>
          <p:cNvPr id="12" name="直线连接符 11"/>
          <p:cNvCxnSpPr>
            <a:stCxn id="7" idx="3"/>
            <a:endCxn id="16" idx="1"/>
          </p:cNvCxnSpPr>
          <p:nvPr/>
        </p:nvCxnSpPr>
        <p:spPr>
          <a:xfrm>
            <a:off x="9985444" y="544603"/>
            <a:ext cx="459768" cy="1148255"/>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0431915" y="1916142"/>
            <a:ext cx="1760084"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梦江南</a:t>
            </a:r>
            <a:r>
              <a:rPr lang="en-US" altLang="zh-CN" dirty="0"/>
              <a:t>-</a:t>
            </a:r>
            <a:r>
              <a:rPr lang="zh-CN" altLang="en-US" dirty="0"/>
              <a:t>梳洗罢</a:t>
            </a:r>
          </a:p>
        </p:txBody>
      </p:sp>
      <p:sp>
        <p:nvSpPr>
          <p:cNvPr id="14" name="文本框 13"/>
          <p:cNvSpPr txBox="1"/>
          <p:nvPr/>
        </p:nvSpPr>
        <p:spPr>
          <a:xfrm>
            <a:off x="10431915" y="2400379"/>
            <a:ext cx="1760084"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更漏子</a:t>
            </a:r>
            <a:endParaRPr lang="zh-CN" altLang="en-US" dirty="0"/>
          </a:p>
        </p:txBody>
      </p:sp>
      <p:cxnSp>
        <p:nvCxnSpPr>
          <p:cNvPr id="15" name="直线连接符 14"/>
          <p:cNvCxnSpPr>
            <a:stCxn id="7" idx="3"/>
          </p:cNvCxnSpPr>
          <p:nvPr/>
        </p:nvCxnSpPr>
        <p:spPr>
          <a:xfrm>
            <a:off x="9985444" y="544603"/>
            <a:ext cx="446471" cy="1556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a:stCxn id="7" idx="3"/>
          </p:cNvCxnSpPr>
          <p:nvPr/>
        </p:nvCxnSpPr>
        <p:spPr>
          <a:xfrm>
            <a:off x="9985444" y="544603"/>
            <a:ext cx="446471" cy="2040442"/>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0" y="73959"/>
            <a:ext cx="752430" cy="369332"/>
          </a:xfrm>
          <a:prstGeom prst="rect">
            <a:avLst/>
          </a:prstGeom>
          <a:noFill/>
        </p:spPr>
        <p:txBody>
          <a:bodyPr wrap="square" rtlCol="0">
            <a:spAutoFit/>
          </a:bodyPr>
          <a:lstStyle/>
          <a:p>
            <a:r>
              <a:rPr kumimoji="1" lang="en-US" altLang="zh-CN" dirty="0" smtClean="0">
                <a:solidFill>
                  <a:schemeClr val="bg1">
                    <a:lumMod val="85000"/>
                  </a:schemeClr>
                </a:solidFill>
              </a:rPr>
              <a:t>2.6.2</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6106" y="1302848"/>
            <a:ext cx="11641542" cy="4893647"/>
          </a:xfrm>
          <a:prstGeom prst="rect">
            <a:avLst/>
          </a:prstGeom>
        </p:spPr>
        <p:txBody>
          <a:bodyPr wrap="square" lIns="0" tIns="0" rIns="0" bIns="0">
            <a:spAutoFit/>
          </a:bodyPr>
          <a:lstStyle/>
          <a:p>
            <a:pPr fontAlgn="auto">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六、温庭筠</a:t>
            </a:r>
            <a:endParaRPr sz="2800" noProof="1">
              <a:latin typeface="黑体" panose="02010609060101010101" pitchFamily="49" charset="-122"/>
              <a:ea typeface="黑体" panose="02010609060101010101" pitchFamily="49" charset="-122"/>
              <a:sym typeface="+mn-ea"/>
            </a:endParaRPr>
          </a:p>
          <a:p>
            <a:pPr algn="ctr" fontAlgn="auto">
              <a:lnSpc>
                <a:spcPct val="150000"/>
              </a:lnSpc>
              <a:defRPr/>
            </a:pPr>
            <a:r>
              <a:rPr lang="zh-CN" altLang="en-US" sz="2000" noProof="1">
                <a:latin typeface="微软雅黑" panose="020B0503020204020204" pitchFamily="34" charset="-122"/>
                <a:ea typeface="微软雅黑" panose="020B0503020204020204" pitchFamily="34" charset="-122"/>
                <a:cs typeface="微软雅黑" panose="020B0503020204020204" pitchFamily="34" charset="-122"/>
              </a:rPr>
              <a:t>菩萨蛮</a:t>
            </a:r>
            <a:r>
              <a:rPr lang="en-US" altLang="zh-CN" sz="2000" noProof="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noProof="1">
                <a:latin typeface="微软雅黑" panose="020B0503020204020204" pitchFamily="34" charset="-122"/>
                <a:ea typeface="微软雅黑" panose="020B0503020204020204" pitchFamily="34" charset="-122"/>
                <a:cs typeface="微软雅黑" panose="020B0503020204020204" pitchFamily="34" charset="-122"/>
              </a:rPr>
              <a:t>玉楼明月长相</a:t>
            </a:r>
            <a:r>
              <a:rPr lang="zh-CN" altLang="en-US" sz="2000" noProof="1" smtClean="0">
                <a:latin typeface="微软雅黑" panose="020B0503020204020204" pitchFamily="34" charset="-122"/>
                <a:ea typeface="微软雅黑" panose="020B0503020204020204" pitchFamily="34" charset="-122"/>
                <a:cs typeface="微软雅黑" panose="020B0503020204020204" pitchFamily="34" charset="-122"/>
              </a:rPr>
              <a:t>忆</a:t>
            </a:r>
            <a:endParaRPr lang="en-US" altLang="zh-CN" sz="2000" noProof="1" smtClean="0">
              <a:latin typeface="微软雅黑" panose="020B0503020204020204" pitchFamily="34" charset="-122"/>
              <a:ea typeface="微软雅黑" panose="020B0503020204020204" pitchFamily="34" charset="-122"/>
              <a:cs typeface="微软雅黑" panose="020B0503020204020204" pitchFamily="34" charset="-122"/>
            </a:endParaRPr>
          </a:p>
          <a:p>
            <a:pPr algn="ctr" fontAlgn="auto">
              <a:lnSpc>
                <a:spcPct val="150000"/>
              </a:lnSpc>
              <a:defRPr/>
            </a:pPr>
            <a:endParaRPr lang="zh-CN" altLang="en-US" sz="2000"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defRPr/>
            </a:pPr>
            <a:r>
              <a:rPr lang="zh-CN" altLang="en-US" sz="2000" noProof="1" smtClean="0">
                <a:latin typeface="微软雅黑" panose="020B0503020204020204" pitchFamily="34" charset="-122"/>
                <a:ea typeface="微软雅黑" panose="020B0503020204020204" pitchFamily="34" charset="-122"/>
                <a:cs typeface="微软雅黑" panose="020B0503020204020204" pitchFamily="34" charset="-122"/>
              </a:rPr>
              <a:t>            玉</a:t>
            </a:r>
            <a:r>
              <a:rPr lang="zh-CN" altLang="en-US" sz="2000" noProof="1">
                <a:latin typeface="微软雅黑" panose="020B0503020204020204" pitchFamily="34" charset="-122"/>
                <a:ea typeface="微软雅黑" panose="020B0503020204020204" pitchFamily="34" charset="-122"/>
                <a:cs typeface="微软雅黑" panose="020B0503020204020204" pitchFamily="34" charset="-122"/>
              </a:rPr>
              <a:t>楼明月长相忆，柳丝袅娜春无力。门外草萋萋，送君闻马嘶</a:t>
            </a:r>
            <a:r>
              <a:rPr lang="zh-CN" altLang="en-US" sz="2000" noProof="1"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noProof="1" smtClean="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defRPr/>
            </a:pPr>
            <a:r>
              <a:rPr lang="zh-CN" altLang="en-US" sz="2000" noProof="1">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noProof="1" smtClean="0">
                <a:latin typeface="微软雅黑" panose="020B0503020204020204" pitchFamily="34" charset="-122"/>
                <a:ea typeface="微软雅黑" panose="020B0503020204020204" pitchFamily="34" charset="-122"/>
                <a:cs typeface="微软雅黑" panose="020B0503020204020204" pitchFamily="34" charset="-122"/>
              </a:rPr>
              <a:t>           画</a:t>
            </a:r>
            <a:r>
              <a:rPr lang="zh-CN" altLang="en-US" sz="2000" noProof="1">
                <a:latin typeface="微软雅黑" panose="020B0503020204020204" pitchFamily="34" charset="-122"/>
                <a:ea typeface="微软雅黑" panose="020B0503020204020204" pitchFamily="34" charset="-122"/>
                <a:cs typeface="微软雅黑" panose="020B0503020204020204" pitchFamily="34" charset="-122"/>
              </a:rPr>
              <a:t>罗金翡翠，香烛销成泪。花落子规啼，绿窗残梦迷</a:t>
            </a:r>
          </a:p>
          <a:p>
            <a:pPr fontAlgn="auto">
              <a:lnSpc>
                <a:spcPct val="150000"/>
              </a:lnSpc>
              <a:defRPr/>
            </a:pPr>
            <a:endParaRPr lang="zh-CN" altLang="en-US" sz="2000"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fontAlgn="auto">
              <a:lnSpc>
                <a:spcPct val="150000"/>
              </a:lnSpc>
              <a:defRPr/>
            </a:pPr>
            <a:r>
              <a:rPr lang="zh-CN" altLang="en-US"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        心理</a:t>
            </a:r>
            <a:r>
              <a:rPr lang="zh-CN" altLang="en-US"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描写：</a:t>
            </a:r>
            <a:r>
              <a:rPr lang="zh-CN" altLang="en-US" sz="2000" noProof="1">
                <a:latin typeface="微软雅黑" panose="020B0503020204020204" pitchFamily="34" charset="-122"/>
                <a:ea typeface="微软雅黑" panose="020B0503020204020204" pitchFamily="34" charset="-122"/>
                <a:cs typeface="微软雅黑" panose="020B0503020204020204" pitchFamily="34" charset="-122"/>
                <a:sym typeface="+mn-ea"/>
              </a:rPr>
              <a:t>直</a:t>
            </a:r>
            <a:r>
              <a:rPr lang="zh-CN" altLang="en-US"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接</a:t>
            </a:r>
            <a:r>
              <a:rPr lang="zh-CN" altLang="en-US" sz="2000" noProof="1">
                <a:latin typeface="微软雅黑" panose="020B0503020204020204" pitchFamily="34" charset="-122"/>
                <a:ea typeface="微软雅黑" panose="020B0503020204020204" pitchFamily="34" charset="-122"/>
                <a:cs typeface="微软雅黑" panose="020B0503020204020204" pitchFamily="34" charset="-122"/>
                <a:sym typeface="+mn-ea"/>
              </a:rPr>
              <a:t>渲染</a:t>
            </a:r>
            <a:r>
              <a:rPr lang="zh-CN" altLang="en-US"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环</a:t>
            </a:r>
            <a:r>
              <a:rPr lang="zh-CN" altLang="en-US" sz="2000" noProof="1">
                <a:latin typeface="微软雅黑" panose="020B0503020204020204" pitchFamily="34" charset="-122"/>
                <a:ea typeface="微软雅黑" panose="020B0503020204020204" pitchFamily="34" charset="-122"/>
                <a:cs typeface="微软雅黑" panose="020B0503020204020204" pitchFamily="34" charset="-122"/>
                <a:sym typeface="+mn-ea"/>
              </a:rPr>
              <a:t>境和</a:t>
            </a:r>
            <a:r>
              <a:rPr lang="zh-CN" altLang="en-US"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心</a:t>
            </a:r>
            <a:r>
              <a:rPr lang="zh-CN" altLang="en-US" sz="2000" noProof="1">
                <a:latin typeface="微软雅黑" panose="020B0503020204020204" pitchFamily="34" charset="-122"/>
                <a:ea typeface="微软雅黑" panose="020B0503020204020204" pitchFamily="34" charset="-122"/>
                <a:cs typeface="微软雅黑" panose="020B0503020204020204" pitchFamily="34" charset="-122"/>
                <a:sym typeface="+mn-ea"/>
              </a:rPr>
              <a:t>情，</a:t>
            </a:r>
            <a:r>
              <a:rPr lang="zh-CN" altLang="en-US"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给</a:t>
            </a:r>
            <a:r>
              <a:rPr lang="zh-CN" altLang="en-US" sz="2000" noProof="1">
                <a:latin typeface="微软雅黑" panose="020B0503020204020204" pitchFamily="34" charset="-122"/>
                <a:ea typeface="微软雅黑" panose="020B0503020204020204" pitchFamily="34" charset="-122"/>
                <a:cs typeface="微软雅黑" panose="020B0503020204020204" pitchFamily="34" charset="-122"/>
                <a:sym typeface="+mn-ea"/>
              </a:rPr>
              <a:t>读者</a:t>
            </a:r>
            <a:r>
              <a:rPr lang="zh-CN" altLang="en-US"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以</a:t>
            </a:r>
            <a:r>
              <a:rPr lang="zh-CN" altLang="en-US" sz="2000" noProof="1">
                <a:latin typeface="微软雅黑" panose="020B0503020204020204" pitchFamily="34" charset="-122"/>
                <a:ea typeface="微软雅黑" panose="020B0503020204020204" pitchFamily="34" charset="-122"/>
                <a:cs typeface="微软雅黑" panose="020B0503020204020204" pitchFamily="34" charset="-122"/>
                <a:sym typeface="+mn-ea"/>
              </a:rPr>
              <a:t>更强</a:t>
            </a:r>
            <a:r>
              <a:rPr lang="zh-CN" altLang="en-US"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烈</a:t>
            </a:r>
            <a:r>
              <a:rPr lang="zh-CN" altLang="en-US" sz="2000" noProof="1">
                <a:latin typeface="微软雅黑" panose="020B0503020204020204" pitchFamily="34" charset="-122"/>
                <a:ea typeface="微软雅黑" panose="020B0503020204020204" pitchFamily="34" charset="-122"/>
                <a:cs typeface="微软雅黑" panose="020B0503020204020204" pitchFamily="34" charset="-122"/>
                <a:sym typeface="+mn-ea"/>
              </a:rPr>
              <a:t>的心理冲击。通篇极写女</a:t>
            </a:r>
            <a:r>
              <a:rPr lang="zh-CN" altLang="en-US"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子</a:t>
            </a:r>
            <a:r>
              <a:rPr lang="zh-CN" altLang="en-US" sz="2000" noProof="1">
                <a:latin typeface="微软雅黑" panose="020B0503020204020204" pitchFamily="34" charset="-122"/>
                <a:ea typeface="微软雅黑" panose="020B0503020204020204" pitchFamily="34" charset="-122"/>
                <a:cs typeface="微软雅黑" panose="020B0503020204020204" pitchFamily="34" charset="-122"/>
                <a:sym typeface="+mn-ea"/>
              </a:rPr>
              <a:t>孤独</a:t>
            </a:r>
            <a:r>
              <a:rPr lang="zh-CN" altLang="en-US"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noProof="1">
                <a:latin typeface="微软雅黑" panose="020B0503020204020204" pitchFamily="34" charset="-122"/>
                <a:ea typeface="微软雅黑" panose="020B0503020204020204" pitchFamily="34" charset="-122"/>
                <a:cs typeface="微软雅黑" panose="020B0503020204020204" pitchFamily="34" charset="-122"/>
                <a:sym typeface="+mn-ea"/>
              </a:rPr>
              <a:t>凄苦</a:t>
            </a:r>
            <a:r>
              <a:rPr lang="zh-CN" altLang="en-US"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的</a:t>
            </a:r>
            <a:r>
              <a:rPr lang="zh-CN" altLang="en-US" sz="2000" noProof="1">
                <a:latin typeface="微软雅黑" panose="020B0503020204020204" pitchFamily="34" charset="-122"/>
                <a:ea typeface="微软雅黑" panose="020B0503020204020204" pitchFamily="34" charset="-122"/>
                <a:cs typeface="微软雅黑" panose="020B0503020204020204" pitchFamily="34" charset="-122"/>
                <a:sym typeface="+mn-ea"/>
              </a:rPr>
              <a:t>心境</a:t>
            </a:r>
            <a:r>
              <a:rPr lang="zh-CN" altLang="en-US"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noProof="1">
                <a:latin typeface="微软雅黑" panose="020B0503020204020204" pitchFamily="34" charset="-122"/>
                <a:ea typeface="微软雅黑" panose="020B0503020204020204" pitchFamily="34" charset="-122"/>
                <a:cs typeface="微软雅黑" panose="020B0503020204020204" pitchFamily="34" charset="-122"/>
                <a:sym typeface="+mn-ea"/>
              </a:rPr>
              <a:t>笔法</a:t>
            </a:r>
            <a:r>
              <a:rPr lang="zh-CN" altLang="en-US"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或</a:t>
            </a:r>
            <a:r>
              <a:rPr lang="zh-CN" altLang="en-US" sz="2000" noProof="1">
                <a:latin typeface="微软雅黑" panose="020B0503020204020204" pitchFamily="34" charset="-122"/>
                <a:ea typeface="微软雅黑" panose="020B0503020204020204" pitchFamily="34" charset="-122"/>
                <a:cs typeface="微软雅黑" panose="020B0503020204020204" pitchFamily="34" charset="-122"/>
                <a:sym typeface="+mn-ea"/>
              </a:rPr>
              <a:t>古或</a:t>
            </a:r>
            <a:r>
              <a:rPr lang="zh-CN" altLang="en-US"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今，</a:t>
            </a:r>
            <a:r>
              <a:rPr lang="zh-CN" altLang="en-US" sz="2000" noProof="1">
                <a:latin typeface="微软雅黑" panose="020B0503020204020204" pitchFamily="34" charset="-122"/>
                <a:ea typeface="微软雅黑" panose="020B0503020204020204" pitchFamily="34" charset="-122"/>
                <a:cs typeface="微软雅黑" panose="020B0503020204020204" pitchFamily="34" charset="-122"/>
                <a:sym typeface="+mn-ea"/>
              </a:rPr>
              <a:t>意象浑厚而不失跳跃之致。</a:t>
            </a:r>
            <a:endParaRPr lang="zh-CN" altLang="en-US" sz="2000"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defRPr/>
            </a:pPr>
            <a:endParaRPr lang="zh-CN" sz="2400"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fontAlgn="auto">
              <a:lnSpc>
                <a:spcPct val="150000"/>
              </a:lnSpc>
              <a:defRPr/>
            </a:pPr>
            <a:endParaRPr sz="20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温庭筠</a:t>
            </a:r>
            <a:endParaRPr kumimoji="1" lang="zh-CN" altLang="en-US" dirty="0"/>
          </a:p>
        </p:txBody>
      </p:sp>
      <p:sp>
        <p:nvSpPr>
          <p:cNvPr id="5" name="文本框 4"/>
          <p:cNvSpPr txBox="1"/>
          <p:nvPr/>
        </p:nvSpPr>
        <p:spPr>
          <a:xfrm>
            <a:off x="10445212" y="109295"/>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菩萨蛮</a:t>
            </a:r>
            <a:r>
              <a:rPr lang="en-US" altLang="zh-CN" dirty="0"/>
              <a:t>-</a:t>
            </a:r>
            <a:r>
              <a:rPr lang="zh-CN" altLang="en-US" dirty="0"/>
              <a:t>小山</a:t>
            </a:r>
          </a:p>
        </p:txBody>
      </p:sp>
      <p:sp>
        <p:nvSpPr>
          <p:cNvPr id="6" name="文本框 5"/>
          <p:cNvSpPr txBox="1"/>
          <p:nvPr/>
        </p:nvSpPr>
        <p:spPr>
          <a:xfrm>
            <a:off x="10445212" y="581361"/>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菩萨蛮</a:t>
            </a:r>
            <a:r>
              <a:rPr lang="en-US" altLang="zh-CN" dirty="0"/>
              <a:t>-</a:t>
            </a:r>
            <a:r>
              <a:rPr lang="zh-CN" altLang="en-US" dirty="0"/>
              <a:t>水晶</a:t>
            </a:r>
          </a:p>
        </p:txBody>
      </p:sp>
      <p:cxnSp>
        <p:nvCxnSpPr>
          <p:cNvPr id="7" name="直线连接符 6"/>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a:off x="9985444" y="544603"/>
            <a:ext cx="459769" cy="169743"/>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2" y="1068959"/>
            <a:ext cx="1746788"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菩萨蛮</a:t>
            </a:r>
            <a:r>
              <a:rPr lang="en-US" altLang="zh-CN" dirty="0"/>
              <a:t>-</a:t>
            </a:r>
            <a:r>
              <a:rPr lang="zh-CN" altLang="en-US" dirty="0"/>
              <a:t>玉楼</a:t>
            </a:r>
          </a:p>
        </p:txBody>
      </p:sp>
      <p:cxnSp>
        <p:nvCxnSpPr>
          <p:cNvPr id="10" name="直线连接符 9"/>
          <p:cNvCxnSpPr>
            <a:endCxn id="12" idx="1"/>
          </p:cNvCxnSpPr>
          <p:nvPr/>
        </p:nvCxnSpPr>
        <p:spPr>
          <a:xfrm>
            <a:off x="9985444" y="544603"/>
            <a:ext cx="459768" cy="709022"/>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445212" y="1508192"/>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梦江南</a:t>
            </a:r>
            <a:r>
              <a:rPr lang="en-US" altLang="zh-CN" dirty="0"/>
              <a:t>-</a:t>
            </a:r>
            <a:r>
              <a:rPr lang="zh-CN" altLang="en-US" dirty="0"/>
              <a:t>千万恨</a:t>
            </a:r>
          </a:p>
        </p:txBody>
      </p:sp>
      <p:cxnSp>
        <p:nvCxnSpPr>
          <p:cNvPr id="12" name="直线连接符 11"/>
          <p:cNvCxnSpPr>
            <a:stCxn id="7" idx="3"/>
            <a:endCxn id="16" idx="1"/>
          </p:cNvCxnSpPr>
          <p:nvPr/>
        </p:nvCxnSpPr>
        <p:spPr>
          <a:xfrm>
            <a:off x="9985444" y="544603"/>
            <a:ext cx="459768" cy="1148255"/>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0431915" y="1916142"/>
            <a:ext cx="1760084"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梦江南</a:t>
            </a:r>
            <a:r>
              <a:rPr lang="en-US" altLang="zh-CN" dirty="0"/>
              <a:t>-</a:t>
            </a:r>
            <a:r>
              <a:rPr lang="zh-CN" altLang="en-US" dirty="0"/>
              <a:t>梳洗罢</a:t>
            </a:r>
          </a:p>
        </p:txBody>
      </p:sp>
      <p:sp>
        <p:nvSpPr>
          <p:cNvPr id="14" name="文本框 13"/>
          <p:cNvSpPr txBox="1"/>
          <p:nvPr/>
        </p:nvSpPr>
        <p:spPr>
          <a:xfrm>
            <a:off x="10431915" y="2400379"/>
            <a:ext cx="1760084"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更漏子</a:t>
            </a:r>
            <a:endParaRPr lang="zh-CN" altLang="en-US" dirty="0"/>
          </a:p>
        </p:txBody>
      </p:sp>
      <p:cxnSp>
        <p:nvCxnSpPr>
          <p:cNvPr id="15" name="直线连接符 14"/>
          <p:cNvCxnSpPr>
            <a:stCxn id="7" idx="3"/>
          </p:cNvCxnSpPr>
          <p:nvPr/>
        </p:nvCxnSpPr>
        <p:spPr>
          <a:xfrm>
            <a:off x="9985444" y="544603"/>
            <a:ext cx="446471" cy="1556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a:stCxn id="7" idx="3"/>
          </p:cNvCxnSpPr>
          <p:nvPr/>
        </p:nvCxnSpPr>
        <p:spPr>
          <a:xfrm>
            <a:off x="9985444" y="544603"/>
            <a:ext cx="446471" cy="2040442"/>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8533" y="57003"/>
            <a:ext cx="752430" cy="369332"/>
          </a:xfrm>
          <a:prstGeom prst="rect">
            <a:avLst/>
          </a:prstGeom>
          <a:noFill/>
        </p:spPr>
        <p:txBody>
          <a:bodyPr wrap="square" rtlCol="0">
            <a:spAutoFit/>
          </a:bodyPr>
          <a:lstStyle/>
          <a:p>
            <a:r>
              <a:rPr kumimoji="1" lang="en-US" altLang="zh-CN" smtClean="0">
                <a:solidFill>
                  <a:schemeClr val="bg1">
                    <a:lumMod val="85000"/>
                  </a:schemeClr>
                </a:solidFill>
              </a:rPr>
              <a:t>2.6.3</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6106" y="1302848"/>
            <a:ext cx="11641542" cy="3877985"/>
          </a:xfrm>
          <a:prstGeom prst="rect">
            <a:avLst/>
          </a:prstGeom>
        </p:spPr>
        <p:txBody>
          <a:bodyPr wrap="square" lIns="0" tIns="0" rIns="0" bIns="0">
            <a:spAutoFit/>
          </a:bodyPr>
          <a:lstStyle/>
          <a:p>
            <a:pPr fontAlgn="auto">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六、温庭筠</a:t>
            </a:r>
            <a:endParaRPr sz="2800" noProof="1">
              <a:latin typeface="黑体" panose="02010609060101010101" pitchFamily="49" charset="-122"/>
              <a:ea typeface="黑体" panose="02010609060101010101" pitchFamily="49" charset="-122"/>
              <a:sym typeface="+mn-ea"/>
            </a:endParaRPr>
          </a:p>
          <a:p>
            <a:pPr algn="ctr" fontAlgn="auto">
              <a:lnSpc>
                <a:spcPct val="150000"/>
              </a:lnSpc>
              <a:defRPr/>
            </a:pPr>
            <a:r>
              <a:rPr lang="zh-CN" altLang="en-US" sz="2000" noProof="1" smtClean="0">
                <a:latin typeface="微软雅黑" panose="020B0503020204020204" pitchFamily="34" charset="-122"/>
                <a:ea typeface="微软雅黑" panose="020B0503020204020204" pitchFamily="34" charset="-122"/>
                <a:cs typeface="微软雅黑" panose="020B0503020204020204" pitchFamily="34" charset="-122"/>
              </a:rPr>
              <a:t>更漏子</a:t>
            </a:r>
            <a:endParaRPr lang="zh-CN" altLang="en-US" sz="2000" noProof="1">
              <a:latin typeface="微软雅黑" panose="020B0503020204020204" pitchFamily="34" charset="-122"/>
              <a:ea typeface="微软雅黑" panose="020B0503020204020204" pitchFamily="34" charset="-122"/>
              <a:cs typeface="微软雅黑" panose="020B0503020204020204" pitchFamily="34" charset="-122"/>
            </a:endParaRPr>
          </a:p>
          <a:p>
            <a:pPr algn="ctr">
              <a:lnSpc>
                <a:spcPct val="150000"/>
              </a:lnSpc>
              <a:defRPr/>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玉炉香，红蜡泪，偏照画堂秋思。眉翠薄，鬓云残，夜长衾枕寒。</a:t>
            </a:r>
            <a:b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b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梧桐树，三更雨，不道离情正苦。一叶叶，一声声，空阶滴到明</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endParaRPr>
          </a:p>
          <a:p>
            <a:pPr algn="ctr">
              <a:lnSpc>
                <a:spcPct val="150000"/>
              </a:lnSpc>
              <a:defRPr/>
            </a:pPr>
            <a:endParaRPr lang="en-US" sz="2000" noProof="1" smtClean="0">
              <a:latin typeface="微软雅黑" panose="020B0503020204020204" pitchFamily="34" charset="-122"/>
              <a:ea typeface="微软雅黑" panose="020B0503020204020204" pitchFamily="34" charset="-122"/>
              <a:cs typeface="微软雅黑" panose="020B0503020204020204" pitchFamily="34" charset="-122"/>
            </a:endParaRPr>
          </a:p>
          <a:p>
            <a:pPr algn="ctr">
              <a:lnSpc>
                <a:spcPct val="150000"/>
              </a:lnSpc>
              <a:defRPr/>
            </a:pPr>
            <a:endParaRPr lang="en-US" sz="2000" noProof="1">
              <a:latin typeface="微软雅黑" panose="020B0503020204020204" pitchFamily="34" charset="-122"/>
              <a:ea typeface="微软雅黑" panose="020B0503020204020204" pitchFamily="34" charset="-122"/>
              <a:cs typeface="微软雅黑" panose="020B0503020204020204" pitchFamily="34" charset="-122"/>
            </a:endParaRPr>
          </a:p>
          <a:p>
            <a:pPr algn="ctr">
              <a:lnSpc>
                <a:spcPct val="150000"/>
              </a:lnSpc>
              <a:defRPr/>
            </a:pPr>
            <a:r>
              <a:rPr lang="zh-CN" altLang="en-US" sz="2000" noProof="1" smtClean="0">
                <a:latin typeface="微软雅黑" panose="020B0503020204020204" pitchFamily="34" charset="-122"/>
                <a:ea typeface="微软雅黑" panose="020B0503020204020204" pitchFamily="34" charset="-122"/>
                <a:cs typeface="微软雅黑" panose="020B0503020204020204" pitchFamily="34" charset="-122"/>
              </a:rPr>
              <a:t>这首更漏子在华丽之外，不失疏朗之致。秋思与离情是其主题，上阙重于客观描写，起三句写画堂景象，泪字是关捩。次三句写思妇妆束，而用“薄”“残”“寒”来形容，则客观之描写当中有主观之情。</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文本框 16"/>
          <p:cNvSpPr txBox="1"/>
          <p:nvPr/>
        </p:nvSpPr>
        <p:spPr>
          <a:xfrm>
            <a:off x="18533" y="57003"/>
            <a:ext cx="752430" cy="369332"/>
          </a:xfrm>
          <a:prstGeom prst="rect">
            <a:avLst/>
          </a:prstGeom>
          <a:noFill/>
        </p:spPr>
        <p:txBody>
          <a:bodyPr wrap="square" rtlCol="0">
            <a:spAutoFit/>
          </a:bodyPr>
          <a:lstStyle/>
          <a:p>
            <a:r>
              <a:rPr kumimoji="1" lang="en-US" altLang="zh-CN" smtClean="0">
                <a:solidFill>
                  <a:schemeClr val="bg1">
                    <a:lumMod val="85000"/>
                  </a:schemeClr>
                </a:solidFill>
              </a:rPr>
              <a:t>2.6.3</a:t>
            </a:r>
            <a:endParaRPr kumimoji="1" lang="zh-CN" altLang="en-US" dirty="0">
              <a:solidFill>
                <a:schemeClr val="bg1">
                  <a:lumMod val="85000"/>
                </a:schemeClr>
              </a:solidFill>
            </a:endParaRPr>
          </a:p>
        </p:txBody>
      </p:sp>
    </p:spTree>
    <p:extLst>
      <p:ext uri="{BB962C8B-B14F-4D97-AF65-F5344CB8AC3E}">
        <p14:creationId xmlns:p14="http://schemas.microsoft.com/office/powerpoint/2010/main" val="27622809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29137" y="385217"/>
            <a:ext cx="9525048" cy="3818994"/>
          </a:xfrm>
          <a:prstGeom prst="rect">
            <a:avLst/>
          </a:prstGeom>
        </p:spPr>
        <p:txBody>
          <a:bodyPr wrap="square" lIns="0" tIns="0" rIns="0" bIns="0">
            <a:spAutoFit/>
          </a:bodyPr>
          <a:lstStyle/>
          <a:p>
            <a:pPr fontAlgn="auto">
              <a:lnSpc>
                <a:spcPct val="150000"/>
              </a:lnSpc>
              <a:defRPr/>
            </a:pPr>
            <a:r>
              <a:rPr sz="2800" noProof="1">
                <a:latin typeface="黑体" panose="02010609060101010101" pitchFamily="49" charset="-122"/>
                <a:ea typeface="黑体" panose="02010609060101010101" pitchFamily="49" charset="-122"/>
              </a:rPr>
              <a:t>六、</a:t>
            </a:r>
            <a:r>
              <a:rPr sz="2800" noProof="1" smtClean="0">
                <a:latin typeface="黑体" panose="02010609060101010101" pitchFamily="49" charset="-122"/>
                <a:ea typeface="黑体" panose="02010609060101010101" pitchFamily="49" charset="-122"/>
              </a:rPr>
              <a:t>温庭筠</a:t>
            </a:r>
            <a:endParaRPr lang="en-US" sz="2800" noProof="1" smtClean="0">
              <a:latin typeface="黑体" panose="02010609060101010101" pitchFamily="49" charset="-122"/>
              <a:ea typeface="黑体" panose="02010609060101010101" pitchFamily="49" charset="-122"/>
            </a:endParaRPr>
          </a:p>
          <a:p>
            <a:pPr fontAlgn="auto">
              <a:lnSpc>
                <a:spcPct val="150000"/>
              </a:lnSpc>
              <a:defRPr/>
            </a:pPr>
            <a:endParaRPr sz="2800" noProof="1">
              <a:latin typeface="黑体" panose="02010609060101010101" pitchFamily="49" charset="-122"/>
              <a:ea typeface="黑体" panose="02010609060101010101" pitchFamily="49" charset="-122"/>
            </a:endParaRPr>
          </a:p>
          <a:p>
            <a:pPr algn="ctr" fontAlgn="auto">
              <a:lnSpc>
                <a:spcPct val="150000"/>
              </a:lnSpc>
              <a:defRPr/>
            </a:pPr>
            <a:r>
              <a:rPr sz="2000" noProof="1">
                <a:latin typeface="微软雅黑" panose="020B0503020204020204" pitchFamily="34" charset="-122"/>
                <a:ea typeface="微软雅黑" panose="020B0503020204020204" pitchFamily="34" charset="-122"/>
                <a:cs typeface="微软雅黑" panose="020B0503020204020204" pitchFamily="34" charset="-122"/>
              </a:rPr>
              <a:t>更漏子·柳丝长</a:t>
            </a:r>
          </a:p>
          <a:p>
            <a:pPr algn="ctr" fontAlgn="auto">
              <a:lnSpc>
                <a:spcPct val="150000"/>
              </a:lnSpc>
              <a:defRPr/>
            </a:pPr>
            <a:r>
              <a:rPr sz="2000" noProof="1">
                <a:latin typeface="微软雅黑" panose="020B0503020204020204" pitchFamily="34" charset="-122"/>
                <a:ea typeface="微软雅黑" panose="020B0503020204020204" pitchFamily="34" charset="-122"/>
                <a:cs typeface="微软雅黑" panose="020B0503020204020204" pitchFamily="34" charset="-122"/>
              </a:rPr>
              <a:t>柳丝长，春雨细，花外漏声迢递。惊塞雁，起城乌，画屏金鹧鸪。</a:t>
            </a:r>
          </a:p>
          <a:p>
            <a:pPr algn="ctr" fontAlgn="auto">
              <a:lnSpc>
                <a:spcPct val="150000"/>
              </a:lnSpc>
              <a:defRPr/>
            </a:pPr>
            <a:r>
              <a:rPr sz="2000" noProof="1">
                <a:latin typeface="微软雅黑" panose="020B0503020204020204" pitchFamily="34" charset="-122"/>
                <a:ea typeface="微软雅黑" panose="020B0503020204020204" pitchFamily="34" charset="-122"/>
                <a:cs typeface="微软雅黑" panose="020B0503020204020204" pitchFamily="34" charset="-122"/>
              </a:rPr>
              <a:t>香雾薄，透帘幕，惆怅谢家池阁。红烛背，绣帘垂，梦长君不知。</a:t>
            </a:r>
          </a:p>
          <a:p>
            <a:pPr marL="12700" fontAlgn="auto">
              <a:lnSpc>
                <a:spcPct val="150000"/>
              </a:lnSpc>
              <a:spcBef>
                <a:spcPts val="1655"/>
              </a:spcBef>
              <a:defRPr/>
            </a:pP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【考点】对比手法：</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塞雁，城乌的惊起与画屏上鹧鸪的漠然形成对照，女子的</a:t>
            </a:r>
            <a:r>
              <a:rPr sz="2000" spc="-5" noProof="1">
                <a:latin typeface="微软雅黑" panose="020B0503020204020204" pitchFamily="34" charset="-122"/>
                <a:ea typeface="微软雅黑" panose="020B0503020204020204" pitchFamily="34" charset="-122"/>
                <a:cs typeface="微软雅黑" panose="020B0503020204020204" pitchFamily="34" charset="-122"/>
                <a:sym typeface="+mn-ea"/>
              </a:rPr>
              <a:t>孤寂之情轻轻逗出，下片的帘垂烛背，耐尽凄凉，而君不知。以有情对无情。</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温庭筠</a:t>
            </a:r>
            <a:endParaRPr kumimoji="1" lang="zh-CN" altLang="en-US" dirty="0"/>
          </a:p>
        </p:txBody>
      </p:sp>
      <p:sp>
        <p:nvSpPr>
          <p:cNvPr id="5" name="文本框 4"/>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菩萨蛮</a:t>
            </a:r>
            <a:r>
              <a:rPr lang="en-US" altLang="zh-CN" dirty="0"/>
              <a:t>-</a:t>
            </a:r>
            <a:r>
              <a:rPr lang="zh-CN" altLang="en-US" dirty="0"/>
              <a:t>小山</a:t>
            </a:r>
          </a:p>
        </p:txBody>
      </p:sp>
      <p:sp>
        <p:nvSpPr>
          <p:cNvPr id="6" name="文本框 5"/>
          <p:cNvSpPr txBox="1"/>
          <p:nvPr/>
        </p:nvSpPr>
        <p:spPr>
          <a:xfrm>
            <a:off x="10445212" y="581361"/>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菩萨蛮</a:t>
            </a:r>
            <a:r>
              <a:rPr lang="en-US" altLang="zh-CN" dirty="0"/>
              <a:t>-</a:t>
            </a:r>
            <a:r>
              <a:rPr lang="zh-CN" altLang="en-US" dirty="0"/>
              <a:t>水晶</a:t>
            </a:r>
          </a:p>
        </p:txBody>
      </p:sp>
      <p:cxnSp>
        <p:nvCxnSpPr>
          <p:cNvPr id="7" name="直线连接符 6"/>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a:off x="9985444" y="544603"/>
            <a:ext cx="459769" cy="169743"/>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2" y="1068959"/>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菩萨蛮</a:t>
            </a:r>
            <a:r>
              <a:rPr lang="en-US" altLang="zh-CN" dirty="0"/>
              <a:t>-</a:t>
            </a:r>
            <a:r>
              <a:rPr lang="zh-CN" altLang="en-US" dirty="0"/>
              <a:t>玉楼</a:t>
            </a:r>
          </a:p>
        </p:txBody>
      </p:sp>
      <p:cxnSp>
        <p:nvCxnSpPr>
          <p:cNvPr id="10" name="直线连接符 9"/>
          <p:cNvCxnSpPr>
            <a:endCxn id="12" idx="1"/>
          </p:cNvCxnSpPr>
          <p:nvPr/>
        </p:nvCxnSpPr>
        <p:spPr>
          <a:xfrm>
            <a:off x="9985444" y="544603"/>
            <a:ext cx="459768" cy="709022"/>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445212" y="1508192"/>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梦江南</a:t>
            </a:r>
            <a:r>
              <a:rPr lang="en-US" altLang="zh-CN" dirty="0"/>
              <a:t>-</a:t>
            </a:r>
            <a:r>
              <a:rPr lang="zh-CN" altLang="en-US" dirty="0"/>
              <a:t>千万恨</a:t>
            </a:r>
          </a:p>
        </p:txBody>
      </p:sp>
      <p:cxnSp>
        <p:nvCxnSpPr>
          <p:cNvPr id="12" name="直线连接符 11"/>
          <p:cNvCxnSpPr>
            <a:stCxn id="7" idx="3"/>
            <a:endCxn id="16" idx="1"/>
          </p:cNvCxnSpPr>
          <p:nvPr/>
        </p:nvCxnSpPr>
        <p:spPr>
          <a:xfrm>
            <a:off x="9985444" y="544603"/>
            <a:ext cx="459768" cy="1148255"/>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0431915" y="1916142"/>
            <a:ext cx="1760084"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梦江南</a:t>
            </a:r>
            <a:r>
              <a:rPr lang="en-US" altLang="zh-CN" dirty="0"/>
              <a:t>-</a:t>
            </a:r>
            <a:r>
              <a:rPr lang="zh-CN" altLang="en-US" dirty="0"/>
              <a:t>梳洗罢</a:t>
            </a:r>
          </a:p>
        </p:txBody>
      </p:sp>
      <p:sp>
        <p:nvSpPr>
          <p:cNvPr id="14" name="文本框 13"/>
          <p:cNvSpPr txBox="1"/>
          <p:nvPr/>
        </p:nvSpPr>
        <p:spPr>
          <a:xfrm>
            <a:off x="10431915" y="2400379"/>
            <a:ext cx="1760084"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更漏子</a:t>
            </a:r>
          </a:p>
        </p:txBody>
      </p:sp>
      <p:cxnSp>
        <p:nvCxnSpPr>
          <p:cNvPr id="15" name="直线连接符 14"/>
          <p:cNvCxnSpPr>
            <a:stCxn id="7" idx="3"/>
          </p:cNvCxnSpPr>
          <p:nvPr/>
        </p:nvCxnSpPr>
        <p:spPr>
          <a:xfrm>
            <a:off x="9985444" y="544603"/>
            <a:ext cx="446471" cy="1556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a:stCxn id="7" idx="3"/>
          </p:cNvCxnSpPr>
          <p:nvPr/>
        </p:nvCxnSpPr>
        <p:spPr>
          <a:xfrm>
            <a:off x="9985444" y="544603"/>
            <a:ext cx="446471" cy="2040442"/>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8533" y="57003"/>
            <a:ext cx="752430" cy="369332"/>
          </a:xfrm>
          <a:prstGeom prst="rect">
            <a:avLst/>
          </a:prstGeom>
          <a:noFill/>
        </p:spPr>
        <p:txBody>
          <a:bodyPr wrap="square" rtlCol="0">
            <a:spAutoFit/>
          </a:bodyPr>
          <a:lstStyle/>
          <a:p>
            <a:r>
              <a:rPr kumimoji="1" lang="en-US" altLang="zh-CN" dirty="0" smtClean="0">
                <a:solidFill>
                  <a:schemeClr val="bg1">
                    <a:lumMod val="85000"/>
                  </a:schemeClr>
                </a:solidFill>
              </a:rPr>
              <a:t>2.6.6</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9281" y="1610787"/>
            <a:ext cx="10326688" cy="4154984"/>
          </a:xfrm>
          <a:prstGeom prst="rect">
            <a:avLst/>
          </a:prstGeom>
        </p:spPr>
        <p:txBody>
          <a:bodyPr lIns="0" tIns="0" rIns="0" bIns="0">
            <a:spAutoFit/>
          </a:bodyPr>
          <a:lstStyle/>
          <a:p>
            <a:pPr fontAlgn="auto">
              <a:lnSpc>
                <a:spcPct val="150000"/>
              </a:lnSpc>
              <a:defRPr/>
            </a:pPr>
            <a:r>
              <a:rPr sz="2800" noProof="1">
                <a:latin typeface="黑体" panose="02010609060101010101" pitchFamily="49" charset="-122"/>
                <a:ea typeface="黑体" panose="02010609060101010101" pitchFamily="49" charset="-122"/>
              </a:rPr>
              <a:t>六、温庭筠</a:t>
            </a:r>
          </a:p>
          <a:p>
            <a:pPr algn="ctr" fontAlgn="auto">
              <a:lnSpc>
                <a:spcPct val="150000"/>
              </a:lnSpc>
              <a:defRPr/>
            </a:pPr>
            <a:r>
              <a:rPr sz="2000" noProof="1">
                <a:latin typeface="微软雅黑" panose="020B0503020204020204" pitchFamily="34" charset="-122"/>
                <a:ea typeface="微软雅黑" panose="020B0503020204020204" pitchFamily="34" charset="-122"/>
                <a:cs typeface="微软雅黑" panose="020B0503020204020204" pitchFamily="34" charset="-122"/>
              </a:rPr>
              <a:t>梦江南·</a:t>
            </a:r>
            <a:r>
              <a:rPr sz="2000" noProof="1">
                <a:latin typeface="微软雅黑" panose="020B0503020204020204" pitchFamily="34" charset="-122"/>
                <a:ea typeface="微软雅黑" panose="020B0503020204020204" pitchFamily="34" charset="-122"/>
                <a:cs typeface="宋体" panose="02010600030101010101" pitchFamily="2" charset="-122"/>
                <a:sym typeface="+mn-ea"/>
              </a:rPr>
              <a:t>千万恨</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a:p>
            <a:pPr algn="ctr" fontAlgn="auto">
              <a:lnSpc>
                <a:spcPct val="150000"/>
              </a:lnSpc>
              <a:defRPr/>
            </a:pPr>
            <a:r>
              <a:rPr sz="2000" noProof="1">
                <a:latin typeface="微软雅黑" panose="020B0503020204020204" pitchFamily="34" charset="-122"/>
                <a:ea typeface="微软雅黑" panose="020B0503020204020204" pitchFamily="34" charset="-122"/>
                <a:cs typeface="宋体" panose="02010600030101010101" pitchFamily="2" charset="-122"/>
                <a:sym typeface="+mn-ea"/>
              </a:rPr>
              <a:t>千万恨，恨极在天涯。山月不知心里事，水风空落眼前花，摇曳碧云斜。</a:t>
            </a:r>
            <a:endParaRPr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sym typeface="+mn-ea"/>
            </a:endParaRPr>
          </a:p>
          <a:p>
            <a:pPr fontAlgn="auto">
              <a:lnSpc>
                <a:spcPct val="150000"/>
              </a:lnSpc>
              <a:defRPr/>
            </a:pPr>
            <a:endParaRPr sz="24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fontAlgn="auto">
              <a:lnSpc>
                <a:spcPct val="150000"/>
              </a:lnSpc>
              <a:defRPr/>
            </a:pPr>
            <a:r>
              <a:rPr lang="en-US" altLang="zh-CN"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名句</a:t>
            </a:r>
            <a:r>
              <a:rPr lang="zh-CN"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解析，</a:t>
            </a:r>
            <a:r>
              <a:rPr lang="zh-CN" sz="2000" noProof="1">
                <a:latin typeface="微软雅黑" panose="020B0503020204020204" pitchFamily="34" charset="-122"/>
                <a:ea typeface="微软雅黑" panose="020B0503020204020204" pitchFamily="34" charset="-122"/>
                <a:cs typeface="微软雅黑" panose="020B0503020204020204" pitchFamily="34" charset="-122"/>
                <a:sym typeface="+mn-ea"/>
              </a:rPr>
              <a:t>山月不知心里事，水风空落眼前花，摇曳碧云斜。</a:t>
            </a:r>
            <a:r>
              <a:rPr lang="en-US" altLang="zh-CN" sz="2000" noProof="1">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noProof="1">
                <a:latin typeface="微软雅黑" panose="020B0503020204020204" pitchFamily="34" charset="-122"/>
                <a:ea typeface="微软雅黑" panose="020B0503020204020204" pitchFamily="34" charset="-122"/>
                <a:cs typeface="微软雅黑" panose="020B0503020204020204" pitchFamily="34" charset="-122"/>
                <a:sym typeface="+mn-ea"/>
              </a:rPr>
              <a:t>山月</a:t>
            </a:r>
            <a:r>
              <a:rPr lang="en-US" altLang="zh-CN" sz="2000" noProof="1">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noProof="1">
                <a:latin typeface="微软雅黑" panose="020B0503020204020204" pitchFamily="34" charset="-122"/>
                <a:ea typeface="微软雅黑" panose="020B0503020204020204" pitchFamily="34" charset="-122"/>
                <a:cs typeface="微软雅黑" panose="020B0503020204020204" pitchFamily="34" charset="-122"/>
                <a:sym typeface="+mn-ea"/>
              </a:rPr>
              <a:t>以下三句转为空灵，既写天涯景色，又以山月、水风的无知衬托写游子的孤寂。</a:t>
            </a:r>
          </a:p>
          <a:p>
            <a:pPr fontAlgn="auto">
              <a:lnSpc>
                <a:spcPct val="150000"/>
              </a:lnSpc>
              <a:defRPr/>
            </a:pPr>
            <a:endParaRPr sz="2400"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defRPr/>
            </a:pPr>
            <a:endParaRPr sz="24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温庭筠</a:t>
            </a:r>
            <a:endParaRPr kumimoji="1" lang="zh-CN" altLang="en-US" dirty="0"/>
          </a:p>
        </p:txBody>
      </p:sp>
      <p:sp>
        <p:nvSpPr>
          <p:cNvPr id="5" name="文本框 4"/>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菩萨蛮</a:t>
            </a:r>
            <a:r>
              <a:rPr lang="en-US" altLang="zh-CN" dirty="0"/>
              <a:t>-</a:t>
            </a:r>
            <a:r>
              <a:rPr lang="zh-CN" altLang="en-US" dirty="0"/>
              <a:t>小山</a:t>
            </a:r>
          </a:p>
        </p:txBody>
      </p:sp>
      <p:sp>
        <p:nvSpPr>
          <p:cNvPr id="6" name="文本框 5"/>
          <p:cNvSpPr txBox="1"/>
          <p:nvPr/>
        </p:nvSpPr>
        <p:spPr>
          <a:xfrm>
            <a:off x="10445212" y="581361"/>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菩萨蛮</a:t>
            </a:r>
            <a:r>
              <a:rPr lang="en-US" altLang="zh-CN" dirty="0"/>
              <a:t>-</a:t>
            </a:r>
            <a:r>
              <a:rPr lang="zh-CN" altLang="en-US" dirty="0"/>
              <a:t>水晶</a:t>
            </a:r>
          </a:p>
        </p:txBody>
      </p:sp>
      <p:cxnSp>
        <p:nvCxnSpPr>
          <p:cNvPr id="7" name="直线连接符 6"/>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a:off x="9985444" y="544603"/>
            <a:ext cx="459769" cy="169743"/>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2" y="1068959"/>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菩萨蛮</a:t>
            </a:r>
            <a:r>
              <a:rPr lang="en-US" altLang="zh-CN" dirty="0"/>
              <a:t>-</a:t>
            </a:r>
            <a:r>
              <a:rPr lang="zh-CN" altLang="en-US" dirty="0"/>
              <a:t>玉楼</a:t>
            </a:r>
          </a:p>
        </p:txBody>
      </p:sp>
      <p:cxnSp>
        <p:nvCxnSpPr>
          <p:cNvPr id="10" name="直线连接符 9"/>
          <p:cNvCxnSpPr>
            <a:endCxn id="12" idx="1"/>
          </p:cNvCxnSpPr>
          <p:nvPr/>
        </p:nvCxnSpPr>
        <p:spPr>
          <a:xfrm>
            <a:off x="9985444" y="544603"/>
            <a:ext cx="459768" cy="709022"/>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445212" y="1508192"/>
            <a:ext cx="1746788"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梦江南</a:t>
            </a:r>
            <a:r>
              <a:rPr lang="en-US" altLang="zh-CN" dirty="0"/>
              <a:t>-</a:t>
            </a:r>
            <a:r>
              <a:rPr lang="zh-CN" altLang="en-US" dirty="0"/>
              <a:t>千万恨</a:t>
            </a:r>
          </a:p>
        </p:txBody>
      </p:sp>
      <p:cxnSp>
        <p:nvCxnSpPr>
          <p:cNvPr id="12" name="直线连接符 11"/>
          <p:cNvCxnSpPr>
            <a:stCxn id="7" idx="3"/>
            <a:endCxn id="16" idx="1"/>
          </p:cNvCxnSpPr>
          <p:nvPr/>
        </p:nvCxnSpPr>
        <p:spPr>
          <a:xfrm>
            <a:off x="9985444" y="544603"/>
            <a:ext cx="459768" cy="1148255"/>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0431915" y="1916142"/>
            <a:ext cx="1760084"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梦江南</a:t>
            </a:r>
            <a:r>
              <a:rPr lang="en-US" altLang="zh-CN" dirty="0"/>
              <a:t>-</a:t>
            </a:r>
            <a:r>
              <a:rPr lang="zh-CN" altLang="en-US" dirty="0"/>
              <a:t>梳洗罢</a:t>
            </a:r>
          </a:p>
        </p:txBody>
      </p:sp>
      <p:sp>
        <p:nvSpPr>
          <p:cNvPr id="14" name="文本框 13"/>
          <p:cNvSpPr txBox="1"/>
          <p:nvPr/>
        </p:nvSpPr>
        <p:spPr>
          <a:xfrm>
            <a:off x="10431915" y="2400379"/>
            <a:ext cx="1760084"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更漏子</a:t>
            </a:r>
            <a:endParaRPr lang="zh-CN" altLang="en-US" dirty="0"/>
          </a:p>
        </p:txBody>
      </p:sp>
      <p:cxnSp>
        <p:nvCxnSpPr>
          <p:cNvPr id="15" name="直线连接符 14"/>
          <p:cNvCxnSpPr>
            <a:stCxn id="7" idx="3"/>
          </p:cNvCxnSpPr>
          <p:nvPr/>
        </p:nvCxnSpPr>
        <p:spPr>
          <a:xfrm>
            <a:off x="9985444" y="544603"/>
            <a:ext cx="446471" cy="1556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p:cNvCxnSpPr>
            <a:stCxn id="7" idx="3"/>
          </p:cNvCxnSpPr>
          <p:nvPr/>
        </p:nvCxnSpPr>
        <p:spPr>
          <a:xfrm>
            <a:off x="9985444" y="544603"/>
            <a:ext cx="446471" cy="2040442"/>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8533" y="57003"/>
            <a:ext cx="752430" cy="369332"/>
          </a:xfrm>
          <a:prstGeom prst="rect">
            <a:avLst/>
          </a:prstGeom>
          <a:noFill/>
        </p:spPr>
        <p:txBody>
          <a:bodyPr wrap="square" rtlCol="0">
            <a:spAutoFit/>
          </a:bodyPr>
          <a:lstStyle/>
          <a:p>
            <a:r>
              <a:rPr kumimoji="1" lang="en-US" altLang="zh-CN" dirty="0" smtClean="0">
                <a:solidFill>
                  <a:schemeClr val="bg1">
                    <a:lumMod val="85000"/>
                  </a:schemeClr>
                </a:solidFill>
              </a:rPr>
              <a:t>2.6.4</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1736" y="1555649"/>
            <a:ext cx="10944415" cy="3508653"/>
          </a:xfrm>
          <a:prstGeom prst="rect">
            <a:avLst/>
          </a:prstGeom>
        </p:spPr>
        <p:txBody>
          <a:bodyPr wrap="square" lIns="0" tIns="0" rIns="0" bIns="0">
            <a:spAutoFit/>
          </a:bodyPr>
          <a:lstStyle/>
          <a:p>
            <a:pPr fontAlgn="auto">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六、温庭筠</a:t>
            </a:r>
          </a:p>
          <a:p>
            <a:pPr algn="ctr" fontAlgn="auto">
              <a:lnSpc>
                <a:spcPct val="150000"/>
              </a:lnSpc>
              <a:defRPr/>
            </a:pPr>
            <a:r>
              <a:rPr sz="2000" noProof="1">
                <a:latin typeface="微软雅黑" panose="020B0503020204020204" pitchFamily="34" charset="-122"/>
                <a:ea typeface="微软雅黑" panose="020B0503020204020204" pitchFamily="34" charset="-122"/>
                <a:cs typeface="微软雅黑" panose="020B0503020204020204" pitchFamily="34" charset="-122"/>
              </a:rPr>
              <a:t>梦江南·</a:t>
            </a:r>
            <a:r>
              <a:rPr sz="2000" noProof="1">
                <a:latin typeface="微软雅黑" panose="020B0503020204020204" pitchFamily="34" charset="-122"/>
                <a:ea typeface="微软雅黑" panose="020B0503020204020204" pitchFamily="34" charset="-122"/>
                <a:cs typeface="宋体" panose="02010600030101010101" pitchFamily="2" charset="-122"/>
                <a:sym typeface="+mn-ea"/>
              </a:rPr>
              <a:t>梳洗罢</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a:p>
            <a:pPr algn="ctr" fontAlgn="auto">
              <a:lnSpc>
                <a:spcPct val="150000"/>
              </a:lnSpc>
              <a:defRPr/>
            </a:pPr>
            <a:r>
              <a:rPr sz="2000" noProof="1">
                <a:latin typeface="微软雅黑" panose="020B0503020204020204" pitchFamily="34" charset="-122"/>
                <a:ea typeface="微软雅黑" panose="020B0503020204020204" pitchFamily="34" charset="-122"/>
                <a:cs typeface="宋体" panose="02010600030101010101" pitchFamily="2" charset="-122"/>
                <a:sym typeface="+mn-ea"/>
              </a:rPr>
              <a:t>梳洗罢，独倚望江楼。过尽千帆皆不是，斜晖脉脉水悠悠</a:t>
            </a:r>
            <a:r>
              <a:rPr lang="zh-CN" sz="2000" noProof="1">
                <a:latin typeface="微软雅黑" panose="020B0503020204020204" pitchFamily="34" charset="-122"/>
                <a:ea typeface="微软雅黑" panose="020B0503020204020204" pitchFamily="34" charset="-122"/>
                <a:cs typeface="宋体" panose="02010600030101010101" pitchFamily="2" charset="-122"/>
                <a:sym typeface="+mn-ea"/>
              </a:rPr>
              <a:t>。</a:t>
            </a:r>
            <a:r>
              <a:rPr sz="2000" noProof="1" smtClean="0">
                <a:latin typeface="微软雅黑" panose="020B0503020204020204" pitchFamily="34" charset="-122"/>
                <a:ea typeface="微软雅黑" panose="020B0503020204020204" pitchFamily="34" charset="-122"/>
                <a:cs typeface="宋体" panose="02010600030101010101" pitchFamily="2" charset="-122"/>
                <a:sym typeface="+mn-ea"/>
              </a:rPr>
              <a:t>肠断白蘋</a:t>
            </a:r>
            <a:r>
              <a:rPr lang="en-US" sz="2000" noProof="1">
                <a:latin typeface="微软雅黑" panose="020B0503020204020204" pitchFamily="34" charset="-122"/>
                <a:ea typeface="微软雅黑" panose="020B0503020204020204" pitchFamily="34" charset="-122"/>
                <a:cs typeface="宋体" panose="02010600030101010101" pitchFamily="2" charset="-122"/>
                <a:sym typeface="+mn-ea"/>
              </a:rPr>
              <a:t>pín</a:t>
            </a:r>
            <a:r>
              <a:rPr sz="2000" noProof="1" smtClean="0">
                <a:latin typeface="微软雅黑" panose="020B0503020204020204" pitchFamily="34" charset="-122"/>
                <a:ea typeface="微软雅黑" panose="020B0503020204020204" pitchFamily="34" charset="-122"/>
                <a:cs typeface="宋体" panose="02010600030101010101" pitchFamily="2" charset="-122"/>
                <a:sym typeface="+mn-ea"/>
              </a:rPr>
              <a:t>洲</a:t>
            </a:r>
            <a:r>
              <a:rPr sz="2000" noProof="1">
                <a:latin typeface="微软雅黑" panose="020B0503020204020204" pitchFamily="34" charset="-122"/>
                <a:ea typeface="微软雅黑" panose="020B0503020204020204" pitchFamily="34" charset="-122"/>
                <a:cs typeface="宋体" panose="02010600030101010101" pitchFamily="2" charset="-122"/>
                <a:sym typeface="+mn-ea"/>
              </a:rPr>
              <a:t>。</a:t>
            </a:r>
            <a:endParaRPr sz="2000" noProof="1">
              <a:solidFill>
                <a:srgbClr val="C00000"/>
              </a:solidFill>
              <a:latin typeface="微软雅黑" panose="020B0503020204020204" pitchFamily="34" charset="-122"/>
              <a:ea typeface="微软雅黑" panose="020B0503020204020204" pitchFamily="34" charset="-122"/>
              <a:cs typeface="宋体" panose="02010600030101010101" pitchFamily="2" charset="-122"/>
              <a:sym typeface="+mn-ea"/>
            </a:endParaRPr>
          </a:p>
          <a:p>
            <a:pPr fontAlgn="auto">
              <a:lnSpc>
                <a:spcPct val="150000"/>
              </a:lnSpc>
              <a:defRPr/>
            </a:pPr>
            <a:r>
              <a:rPr lang="en-US"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以</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“望”字统摄全词景象：</a:t>
            </a:r>
          </a:p>
          <a:p>
            <a:pPr fontAlgn="auto">
              <a:lnSpc>
                <a:spcPct val="150000"/>
              </a:lnSpc>
              <a:defRPr/>
            </a:pP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描写一位女子急迫梳洗</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后</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登高</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远</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望，</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却</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望而</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不</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得，</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失</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望之</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中</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触发</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了</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对当时离别情景的的回忆。</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塑</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造了</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一</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个望</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夫</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盼归</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凝愁</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含</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恨的</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思</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妇形</a:t>
            </a:r>
            <a:r>
              <a:rPr sz="2000" spc="-15" noProof="1">
                <a:latin typeface="微软雅黑" panose="020B0503020204020204" pitchFamily="34" charset="-122"/>
                <a:ea typeface="微软雅黑" panose="020B0503020204020204" pitchFamily="34" charset="-122"/>
                <a:cs typeface="微软雅黑" panose="020B0503020204020204" pitchFamily="34" charset="-122"/>
                <a:sym typeface="+mn-ea"/>
              </a:rPr>
              <a:t>象</a:t>
            </a:r>
            <a:r>
              <a:rPr sz="2000" noProof="1">
                <a:latin typeface="微软雅黑" panose="020B0503020204020204" pitchFamily="34" charset="-122"/>
                <a:ea typeface="微软雅黑" panose="020B0503020204020204" pitchFamily="34" charset="-122"/>
                <a:cs typeface="微软雅黑" panose="020B0503020204020204" pitchFamily="34" charset="-122"/>
                <a:sym typeface="+mn-ea"/>
              </a:rPr>
              <a:t>，写尽其痴迷，摇荡，惊悸和绝望。</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defRPr/>
            </a:pPr>
            <a:endParaRPr sz="2400" noProof="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4338" name="Picture 2" descr="http://s4.sinaimg.cn/mw690/002tx0iUgy6RxVJXSLhe3&amp;6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7879" y="4162543"/>
            <a:ext cx="3629025" cy="2057401"/>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温庭筠</a:t>
            </a:r>
            <a:endParaRPr kumimoji="1" lang="zh-CN" altLang="en-US" dirty="0"/>
          </a:p>
        </p:txBody>
      </p:sp>
      <p:sp>
        <p:nvSpPr>
          <p:cNvPr id="6" name="文本框 5"/>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菩萨蛮</a:t>
            </a:r>
            <a:r>
              <a:rPr lang="en-US" altLang="zh-CN" dirty="0"/>
              <a:t>-</a:t>
            </a:r>
            <a:r>
              <a:rPr lang="zh-CN" altLang="en-US" dirty="0"/>
              <a:t>小山</a:t>
            </a:r>
          </a:p>
        </p:txBody>
      </p:sp>
      <p:sp>
        <p:nvSpPr>
          <p:cNvPr id="7" name="文本框 6"/>
          <p:cNvSpPr txBox="1"/>
          <p:nvPr/>
        </p:nvSpPr>
        <p:spPr>
          <a:xfrm>
            <a:off x="10445212" y="581361"/>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菩萨蛮</a:t>
            </a:r>
            <a:r>
              <a:rPr lang="en-US" altLang="zh-CN" dirty="0"/>
              <a:t>-</a:t>
            </a:r>
            <a:r>
              <a:rPr lang="zh-CN" altLang="en-US" dirty="0"/>
              <a:t>水晶</a:t>
            </a:r>
          </a:p>
        </p:txBody>
      </p:sp>
      <p:cxnSp>
        <p:nvCxnSpPr>
          <p:cNvPr id="8" name="直线连接符 7"/>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线连接符 8"/>
          <p:cNvCxnSpPr/>
          <p:nvPr/>
        </p:nvCxnSpPr>
        <p:spPr>
          <a:xfrm>
            <a:off x="9985444" y="544603"/>
            <a:ext cx="459769" cy="169743"/>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0445212" y="1068959"/>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菩萨蛮</a:t>
            </a:r>
            <a:r>
              <a:rPr lang="en-US" altLang="zh-CN" dirty="0"/>
              <a:t>-</a:t>
            </a:r>
            <a:r>
              <a:rPr lang="zh-CN" altLang="en-US" dirty="0"/>
              <a:t>玉楼</a:t>
            </a:r>
          </a:p>
        </p:txBody>
      </p:sp>
      <p:cxnSp>
        <p:nvCxnSpPr>
          <p:cNvPr id="11" name="直线连接符 10"/>
          <p:cNvCxnSpPr>
            <a:endCxn id="13" idx="1"/>
          </p:cNvCxnSpPr>
          <p:nvPr/>
        </p:nvCxnSpPr>
        <p:spPr>
          <a:xfrm>
            <a:off x="9985444" y="544603"/>
            <a:ext cx="459768" cy="709022"/>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0445212" y="1508192"/>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梦江南</a:t>
            </a:r>
            <a:r>
              <a:rPr lang="en-US" altLang="zh-CN" dirty="0"/>
              <a:t>-</a:t>
            </a:r>
            <a:r>
              <a:rPr lang="zh-CN" altLang="en-US" dirty="0"/>
              <a:t>千万恨</a:t>
            </a:r>
          </a:p>
        </p:txBody>
      </p:sp>
      <p:cxnSp>
        <p:nvCxnSpPr>
          <p:cNvPr id="13" name="直线连接符 12"/>
          <p:cNvCxnSpPr>
            <a:stCxn id="8" idx="3"/>
            <a:endCxn id="17" idx="1"/>
          </p:cNvCxnSpPr>
          <p:nvPr/>
        </p:nvCxnSpPr>
        <p:spPr>
          <a:xfrm>
            <a:off x="9985444" y="544603"/>
            <a:ext cx="459768" cy="1148255"/>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0431915" y="1916142"/>
            <a:ext cx="1760084"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梦江南</a:t>
            </a:r>
            <a:r>
              <a:rPr lang="en-US" altLang="zh-CN" dirty="0"/>
              <a:t>-</a:t>
            </a:r>
            <a:r>
              <a:rPr lang="zh-CN" altLang="en-US" dirty="0"/>
              <a:t>梳洗罢</a:t>
            </a:r>
          </a:p>
        </p:txBody>
      </p:sp>
      <p:sp>
        <p:nvSpPr>
          <p:cNvPr id="15" name="文本框 14"/>
          <p:cNvSpPr txBox="1"/>
          <p:nvPr/>
        </p:nvSpPr>
        <p:spPr>
          <a:xfrm>
            <a:off x="10431915" y="2400379"/>
            <a:ext cx="1760084"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更漏子</a:t>
            </a:r>
            <a:endParaRPr lang="zh-CN" altLang="en-US" dirty="0"/>
          </a:p>
        </p:txBody>
      </p:sp>
      <p:cxnSp>
        <p:nvCxnSpPr>
          <p:cNvPr id="16" name="直线连接符 15"/>
          <p:cNvCxnSpPr>
            <a:stCxn id="8" idx="3"/>
          </p:cNvCxnSpPr>
          <p:nvPr/>
        </p:nvCxnSpPr>
        <p:spPr>
          <a:xfrm>
            <a:off x="9985444" y="544603"/>
            <a:ext cx="446471" cy="1556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线连接符 16"/>
          <p:cNvCxnSpPr>
            <a:stCxn id="8" idx="3"/>
          </p:cNvCxnSpPr>
          <p:nvPr/>
        </p:nvCxnSpPr>
        <p:spPr>
          <a:xfrm>
            <a:off x="9985444" y="544603"/>
            <a:ext cx="446471" cy="2040442"/>
          </a:xfrm>
          <a:prstGeom prst="line">
            <a:avLst/>
          </a:prstGeom>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8533" y="57003"/>
            <a:ext cx="752430" cy="369332"/>
          </a:xfrm>
          <a:prstGeom prst="rect">
            <a:avLst/>
          </a:prstGeom>
          <a:noFill/>
        </p:spPr>
        <p:txBody>
          <a:bodyPr wrap="square" rtlCol="0">
            <a:spAutoFit/>
          </a:bodyPr>
          <a:lstStyle/>
          <a:p>
            <a:r>
              <a:rPr kumimoji="1" lang="en-US" altLang="zh-CN" dirty="0" smtClean="0">
                <a:solidFill>
                  <a:schemeClr val="bg1">
                    <a:lumMod val="85000"/>
                  </a:schemeClr>
                </a:solidFill>
              </a:rPr>
              <a:t>2.6.5</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85064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六</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、温庭筠</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七、皇甫松</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八、韦庄</a:t>
            </a:r>
            <a:endParaRPr lang="zh-CN" altLang="en-US" sz="2000" noProof="1" smtClean="0">
              <a:solidFill>
                <a:schemeClr val="tx1"/>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九、李存勗</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十、薛绍蕴 </a:t>
            </a: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42005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第二编   唐五代名家词</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1648" y="1052876"/>
            <a:ext cx="11820144" cy="3445971"/>
          </a:xfrm>
          <a:prstGeom prst="rect">
            <a:avLst/>
          </a:prstGeom>
        </p:spPr>
        <p:txBody>
          <a:bodyPr wrap="square" lIns="0" tIns="0" rIns="0" bIns="0">
            <a:spAutoFit/>
          </a:bodyPr>
          <a:lstStyle>
            <a:lvl1pPr marL="34925"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eaLnBrk="1" hangingPunct="1">
              <a:lnSpc>
                <a:spcPct val="150000"/>
              </a:lnSpc>
            </a:pPr>
            <a:r>
              <a:rPr lang="en-US" altLang="zh-CN" sz="2400" b="1" noProof="1" smtClean="0">
                <a:latin typeface="微软雅黑" panose="020B0503020204020204" pitchFamily="34" charset="-122"/>
                <a:ea typeface="微软雅黑" panose="020B0503020204020204" pitchFamily="34" charset="-122"/>
              </a:rPr>
              <a:t>   </a:t>
            </a:r>
            <a:r>
              <a:rPr lang="zh-CN" sz="2800" noProof="1">
                <a:latin typeface="黑体" panose="02010609060101010101" pitchFamily="49" charset="-122"/>
                <a:ea typeface="黑体" panose="02010609060101010101" pitchFamily="49" charset="-122"/>
              </a:rPr>
              <a:t>七、皇甫</a:t>
            </a:r>
            <a:r>
              <a:rPr lang="zh-CN" sz="2800" noProof="1" smtClean="0">
                <a:latin typeface="黑体" panose="02010609060101010101" pitchFamily="49" charset="-122"/>
                <a:ea typeface="黑体" panose="02010609060101010101" pitchFamily="49" charset="-122"/>
              </a:rPr>
              <a:t>松</a:t>
            </a:r>
            <a:endParaRPr lang="zh-CN" sz="2800" noProof="1">
              <a:latin typeface="黑体" panose="02010609060101010101" pitchFamily="49" charset="-122"/>
              <a:ea typeface="黑体" panose="02010609060101010101" pitchFamily="49" charset="-122"/>
            </a:endParaRPr>
          </a:p>
          <a:p>
            <a:pPr eaLnBrk="1" hangingPunct="1">
              <a:lnSpc>
                <a:spcPct val="150000"/>
              </a:lnSpc>
            </a:pPr>
            <a:r>
              <a:rPr lang="zh-CN" altLang="zh-CN" sz="2000" noProof="1">
                <a:solidFill>
                  <a:srgbClr val="C00000"/>
                </a:solidFill>
                <a:latin typeface="微软雅黑" panose="020B0503020204020204" pitchFamily="34" charset="-122"/>
                <a:ea typeface="微软雅黑" panose="020B0503020204020204" pitchFamily="34" charset="-122"/>
              </a:rPr>
              <a:t>【</a:t>
            </a:r>
            <a:r>
              <a:rPr lang="zh-CN" sz="2000" noProof="1">
                <a:solidFill>
                  <a:srgbClr val="C00000"/>
                </a:solidFill>
                <a:latin typeface="微软雅黑" panose="020B0503020204020204" pitchFamily="34" charset="-122"/>
                <a:ea typeface="微软雅黑" panose="020B0503020204020204" pitchFamily="34" charset="-122"/>
              </a:rPr>
              <a:t>考点</a:t>
            </a:r>
            <a:r>
              <a:rPr lang="zh-CN" altLang="zh-CN" sz="2000" noProof="1">
                <a:solidFill>
                  <a:srgbClr val="C00000"/>
                </a:solidFill>
                <a:latin typeface="微软雅黑" panose="020B0503020204020204" pitchFamily="34" charset="-122"/>
                <a:ea typeface="微软雅黑" panose="020B0503020204020204" pitchFamily="34" charset="-122"/>
              </a:rPr>
              <a:t>】</a:t>
            </a:r>
            <a:r>
              <a:rPr lang="zh-CN" sz="2000" noProof="1">
                <a:latin typeface="微软雅黑" panose="020B0503020204020204" pitchFamily="34" charset="-122"/>
                <a:ea typeface="微软雅黑" panose="020B0503020204020204" pitchFamily="34" charset="-122"/>
              </a:rPr>
              <a:t>其词被</a:t>
            </a:r>
            <a:r>
              <a:rPr lang="zh-CN" sz="2000" noProof="1">
                <a:solidFill>
                  <a:srgbClr val="C00000"/>
                </a:solidFill>
                <a:latin typeface="微软雅黑" panose="020B0503020204020204" pitchFamily="34" charset="-122"/>
                <a:ea typeface="微软雅黑" panose="020B0503020204020204" pitchFamily="34" charset="-122"/>
              </a:rPr>
              <a:t>李冰若</a:t>
            </a:r>
            <a:r>
              <a:rPr lang="zh-CN" sz="2000" noProof="1">
                <a:latin typeface="微软雅黑" panose="020B0503020204020204" pitchFamily="34" charset="-122"/>
                <a:ea typeface="微软雅黑" panose="020B0503020204020204" pitchFamily="34" charset="-122"/>
              </a:rPr>
              <a:t>誉为</a:t>
            </a:r>
            <a:r>
              <a:rPr lang="zh-CN" sz="2000" noProof="1">
                <a:solidFill>
                  <a:srgbClr val="C00000"/>
                </a:solidFill>
                <a:latin typeface="微软雅黑" panose="020B0503020204020204" pitchFamily="34" charset="-122"/>
                <a:ea typeface="微软雅黑" panose="020B0503020204020204" pitchFamily="34" charset="-122"/>
              </a:rPr>
              <a:t>“初日芙蓉春月柳”</a:t>
            </a:r>
            <a:r>
              <a:rPr lang="zh-CN" sz="2000" noProof="1">
                <a:latin typeface="微软雅黑" panose="020B0503020204020204" pitchFamily="34" charset="-122"/>
                <a:ea typeface="微软雅黑" panose="020B0503020204020204" pitchFamily="34" charset="-122"/>
              </a:rPr>
              <a:t>。</a:t>
            </a:r>
          </a:p>
          <a:p>
            <a:pPr algn="ctr" eaLnBrk="1" hangingPunct="1">
              <a:lnSpc>
                <a:spcPct val="150000"/>
              </a:lnSpc>
            </a:pPr>
            <a:r>
              <a:rPr lang="zh-CN" altLang="en-US" sz="2000" noProof="1" smtClean="0">
                <a:latin typeface="微软雅黑" panose="020B0503020204020204" pitchFamily="34" charset="-122"/>
                <a:ea typeface="微软雅黑" panose="020B0503020204020204" pitchFamily="34" charset="-122"/>
                <a:cs typeface="Times New Roman" panose="02020603050405020304" pitchFamily="18" charset="0"/>
              </a:rPr>
              <a:t>摘得新</a:t>
            </a:r>
            <a:endParaRPr lang="en-US" altLang="zh-CN" sz="2000" noProof="1" smtClean="0">
              <a:latin typeface="微软雅黑" panose="020B0503020204020204" pitchFamily="34" charset="-122"/>
              <a:ea typeface="微软雅黑" panose="020B0503020204020204" pitchFamily="34" charset="-122"/>
              <a:cs typeface="Times New Roman" panose="02020603050405020304" pitchFamily="18" charset="0"/>
            </a:endParaRPr>
          </a:p>
          <a:p>
            <a:pPr algn="ctr" eaLnBrk="1" hangingPunct="1">
              <a:lnSpc>
                <a:spcPct val="150000"/>
              </a:lnSpc>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酌一卮，须教玉笛吹。锦筵红蜡烛，莫来迟。繁红一夜经风雨，是空枝</a:t>
            </a:r>
            <a:r>
              <a:rPr lang="zh-CN" altLang="en-US" sz="20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gn="ctr" eaLnBrk="1" hangingPunct="1">
              <a:lnSpc>
                <a:spcPct val="150000"/>
              </a:lnSpc>
            </a:pPr>
            <a:endParaRPr lang="en-US" altLang="zh-CN" sz="2000" noProof="1">
              <a:latin typeface="微软雅黑" panose="020B0503020204020204" pitchFamily="34" charset="-122"/>
              <a:ea typeface="微软雅黑" panose="020B0503020204020204" pitchFamily="34" charset="-122"/>
              <a:cs typeface="Times New Roman" panose="02020603050405020304" pitchFamily="18" charset="0"/>
            </a:endParaRPr>
          </a:p>
          <a:p>
            <a:pPr algn="ctr" eaLnBrk="1" hangingPunct="1">
              <a:lnSpc>
                <a:spcPct val="150000"/>
              </a:lnSpc>
            </a:pPr>
            <a:r>
              <a:rPr lang="zh-CN" altLang="en-US" sz="2000" noProof="1" smtClean="0">
                <a:latin typeface="微软雅黑" panose="020B0503020204020204" pitchFamily="34" charset="-122"/>
                <a:ea typeface="微软雅黑" panose="020B0503020204020204" pitchFamily="34" charset="-122"/>
                <a:cs typeface="Times New Roman" panose="02020603050405020304" pitchFamily="18" charset="0"/>
              </a:rPr>
              <a:t>摘得新是唐代教坊曲名。此词写对人生的感慨，书法了繁华消歇，盛筵难再的深层感喟和秉烛夜游，及时行乐的消极思想。</a:t>
            </a:r>
            <a:endParaRPr lang="zh-CN" sz="2000" noProof="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3" name="文本框 22"/>
          <p:cNvSpPr txBox="1"/>
          <p:nvPr/>
        </p:nvSpPr>
        <p:spPr>
          <a:xfrm>
            <a:off x="18533" y="57003"/>
            <a:ext cx="752430" cy="369332"/>
          </a:xfrm>
          <a:prstGeom prst="rect">
            <a:avLst/>
          </a:prstGeom>
          <a:noFill/>
        </p:spPr>
        <p:txBody>
          <a:bodyPr wrap="square" rtlCol="0">
            <a:spAutoFit/>
          </a:bodyPr>
          <a:lstStyle/>
          <a:p>
            <a:r>
              <a:rPr kumimoji="1" lang="en-US" altLang="zh-CN" smtClean="0">
                <a:solidFill>
                  <a:schemeClr val="bg1">
                    <a:lumMod val="85000"/>
                  </a:schemeClr>
                </a:solidFill>
              </a:rPr>
              <a:t>2.7.1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8887" y="271249"/>
            <a:ext cx="10445750" cy="4431983"/>
          </a:xfrm>
          <a:prstGeom prst="rect">
            <a:avLst/>
          </a:prstGeom>
        </p:spPr>
        <p:txBody>
          <a:bodyPr lIns="0" tIns="0" rIns="0" bIns="0">
            <a:spAutoFit/>
          </a:bodyPr>
          <a:lstStyle>
            <a:lvl1pPr marL="34925"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eaLnBrk="1" hangingPunct="1">
              <a:lnSpc>
                <a:spcPct val="150000"/>
              </a:lnSpc>
            </a:pPr>
            <a:r>
              <a:rPr lang="en-US" altLang="zh-CN" sz="2400" b="1" noProof="1" smtClean="0">
                <a:latin typeface="微软雅黑" panose="020B0503020204020204" pitchFamily="34" charset="-122"/>
                <a:ea typeface="微软雅黑" panose="020B0503020204020204" pitchFamily="34" charset="-122"/>
              </a:rPr>
              <a:t>    </a:t>
            </a:r>
            <a:r>
              <a:rPr lang="zh-CN" sz="2800" noProof="1">
                <a:latin typeface="黑体" panose="02010609060101010101" pitchFamily="49" charset="-122"/>
                <a:ea typeface="黑体" panose="02010609060101010101" pitchFamily="49" charset="-122"/>
              </a:rPr>
              <a:t>七、皇甫松</a:t>
            </a:r>
          </a:p>
          <a:p>
            <a:pPr algn="ctr" eaLnBrk="1" hangingPunct="1">
              <a:lnSpc>
                <a:spcPct val="150000"/>
              </a:lnSpc>
            </a:pPr>
            <a:r>
              <a:rPr lang="zh-CN" sz="2000" noProof="1">
                <a:latin typeface="微软雅黑" panose="020B0503020204020204" pitchFamily="34" charset="-122"/>
                <a:ea typeface="微软雅黑" panose="020B0503020204020204" pitchFamily="34" charset="-122"/>
              </a:rPr>
              <a:t>梦江南</a:t>
            </a:r>
            <a:r>
              <a:rPr lang="zh-CN" altLang="zh-CN" sz="2000" noProof="1">
                <a:latin typeface="微软雅黑" panose="020B0503020204020204" pitchFamily="34" charset="-122"/>
                <a:ea typeface="微软雅黑" panose="020B0503020204020204" pitchFamily="34" charset="-122"/>
              </a:rPr>
              <a:t>·</a:t>
            </a:r>
            <a:r>
              <a:rPr lang="zh-CN" sz="2000" noProof="1">
                <a:latin typeface="微软雅黑" panose="020B0503020204020204" pitchFamily="34" charset="-122"/>
                <a:ea typeface="微软雅黑" panose="020B0503020204020204" pitchFamily="34" charset="-122"/>
              </a:rPr>
              <a:t>兰烬落</a:t>
            </a:r>
          </a:p>
          <a:p>
            <a:pPr algn="ctr" eaLnBrk="1" hangingPunct="1">
              <a:lnSpc>
                <a:spcPct val="150000"/>
              </a:lnSpc>
            </a:pPr>
            <a:r>
              <a:rPr lang="zh-CN" sz="2000" noProof="1">
                <a:latin typeface="微软雅黑" panose="020B0503020204020204" pitchFamily="34" charset="-122"/>
                <a:ea typeface="微软雅黑" panose="020B0503020204020204" pitchFamily="34" charset="-122"/>
              </a:rPr>
              <a:t>兰烬落，屏上暗红蕉。闲梦江南梅熟日，夜船吹笛雨萧萧。人语驿边桥。</a:t>
            </a:r>
          </a:p>
          <a:p>
            <a:pPr algn="ctr" eaLnBrk="1" hangingPunct="1">
              <a:lnSpc>
                <a:spcPct val="150000"/>
              </a:lnSpc>
            </a:pPr>
            <a:r>
              <a:rPr lang="zh-CN" sz="2000" noProof="1">
                <a:latin typeface="微软雅黑" panose="020B0503020204020204" pitchFamily="34" charset="-122"/>
                <a:ea typeface="微软雅黑" panose="020B0503020204020204" pitchFamily="34" charset="-122"/>
              </a:rPr>
              <a:t>楼上寝，残月下帘旌。梦见秣陵惆怅事，桃花柳絮满江城。双</a:t>
            </a:r>
            <a:r>
              <a:rPr lang="zh-CN" sz="2000" noProof="1" smtClean="0">
                <a:latin typeface="微软雅黑" panose="020B0503020204020204" pitchFamily="34" charset="-122"/>
                <a:ea typeface="微软雅黑" panose="020B0503020204020204" pitchFamily="34" charset="-122"/>
              </a:rPr>
              <a:t>髻</a:t>
            </a:r>
            <a:r>
              <a:rPr lang="en-US" altLang="zh-CN" sz="2000" noProof="1">
                <a:latin typeface="微软雅黑" panose="020B0503020204020204" pitchFamily="34" charset="-122"/>
                <a:ea typeface="微软雅黑" panose="020B0503020204020204" pitchFamily="34" charset="-122"/>
              </a:rPr>
              <a:t>jì</a:t>
            </a:r>
            <a:r>
              <a:rPr lang="zh-CN" sz="2000" noProof="1" smtClean="0">
                <a:latin typeface="微软雅黑" panose="020B0503020204020204" pitchFamily="34" charset="-122"/>
                <a:ea typeface="微软雅黑" panose="020B0503020204020204" pitchFamily="34" charset="-122"/>
              </a:rPr>
              <a:t>坐</a:t>
            </a:r>
            <a:r>
              <a:rPr lang="zh-CN" sz="2000" noProof="1">
                <a:latin typeface="微软雅黑" panose="020B0503020204020204" pitchFamily="34" charset="-122"/>
                <a:ea typeface="微软雅黑" panose="020B0503020204020204" pitchFamily="34" charset="-122"/>
              </a:rPr>
              <a:t>吹笙。</a:t>
            </a:r>
          </a:p>
          <a:p>
            <a:pPr eaLnBrk="1" hangingPunct="1">
              <a:lnSpc>
                <a:spcPct val="150000"/>
              </a:lnSpc>
            </a:pPr>
            <a:endParaRPr lang="zh-CN" altLang="zh-CN" sz="2400" noProof="1">
              <a:solidFill>
                <a:srgbClr val="C00000"/>
              </a:solidFill>
              <a:latin typeface="微软雅黑" panose="020B0503020204020204" pitchFamily="34" charset="-122"/>
              <a:ea typeface="微软雅黑" panose="020B0503020204020204" pitchFamily="34" charset="-122"/>
              <a:sym typeface="+mn-ea"/>
            </a:endParaRPr>
          </a:p>
          <a:p>
            <a:pPr eaLnBrk="1" hangingPunct="1">
              <a:lnSpc>
                <a:spcPct val="150000"/>
              </a:lnSpc>
            </a:pPr>
            <a:r>
              <a:rPr lang="en-US" altLang="zh-CN" sz="2000" noProof="1" smtClean="0">
                <a:solidFill>
                  <a:srgbClr val="C00000"/>
                </a:solidFill>
                <a:latin typeface="微软雅黑" panose="020B0503020204020204" pitchFamily="34" charset="-122"/>
                <a:ea typeface="微软雅黑" panose="020B0503020204020204" pitchFamily="34" charset="-122"/>
                <a:sym typeface="+mn-ea"/>
              </a:rPr>
              <a:t>   </a:t>
            </a:r>
            <a:r>
              <a:rPr lang="zh-CN" sz="2000" noProof="1" smtClean="0">
                <a:solidFill>
                  <a:srgbClr val="C00000"/>
                </a:solidFill>
                <a:latin typeface="微软雅黑" panose="020B0503020204020204" pitchFamily="34" charset="-122"/>
                <a:ea typeface="微软雅黑" panose="020B0503020204020204" pitchFamily="34" charset="-122"/>
                <a:sym typeface="+mn-ea"/>
              </a:rPr>
              <a:t>两</a:t>
            </a:r>
            <a:r>
              <a:rPr lang="zh-CN" sz="2000" noProof="1">
                <a:solidFill>
                  <a:srgbClr val="C00000"/>
                </a:solidFill>
                <a:latin typeface="微软雅黑" panose="020B0503020204020204" pitchFamily="34" charset="-122"/>
                <a:ea typeface="微软雅黑" panose="020B0503020204020204" pitchFamily="34" charset="-122"/>
                <a:sym typeface="+mn-ea"/>
              </a:rPr>
              <a:t>首词的异同</a:t>
            </a:r>
          </a:p>
          <a:p>
            <a:pPr eaLnBrk="1" hangingPunct="1">
              <a:lnSpc>
                <a:spcPct val="150000"/>
              </a:lnSpc>
            </a:pPr>
            <a:r>
              <a:rPr lang="zh-CN" sz="2000" noProof="1">
                <a:latin typeface="微软雅黑" panose="020B0503020204020204" pitchFamily="34" charset="-122"/>
                <a:ea typeface="微软雅黑" panose="020B0503020204020204" pitchFamily="34" charset="-122"/>
                <a:sym typeface="+mn-ea"/>
              </a:rPr>
              <a:t>相同：夜景转入梦境。  不同：由室内兰烬落、红焦暗而梦忆黄梅时节江南夜雨行客；由室外之残月下帘而梦忆当年金陵情事。</a:t>
            </a:r>
            <a:endParaRPr lang="zh-CN" sz="2000" noProof="1">
              <a:latin typeface="微软雅黑" panose="020B0503020204020204" pitchFamily="34" charset="-122"/>
              <a:ea typeface="微软雅黑" panose="020B0503020204020204" pitchFamily="34" charset="-122"/>
            </a:endParaRPr>
          </a:p>
          <a:p>
            <a:pPr eaLnBrk="1" hangingPunct="1">
              <a:lnSpc>
                <a:spcPct val="150000"/>
              </a:lnSpc>
            </a:pPr>
            <a:endParaRPr lang="zh-CN" sz="2000" noProof="1">
              <a:latin typeface="微软雅黑" panose="020B0503020204020204" pitchFamily="34" charset="-122"/>
              <a:ea typeface="微软雅黑" panose="020B0503020204020204" pitchFamily="34" charset="-122"/>
            </a:endParaRPr>
          </a:p>
        </p:txBody>
      </p:sp>
      <p:sp>
        <p:nvSpPr>
          <p:cNvPr id="4" name="文本框 3"/>
          <p:cNvSpPr txBox="1"/>
          <p:nvPr/>
        </p:nvSpPr>
        <p:spPr>
          <a:xfrm>
            <a:off x="8862071" y="383688"/>
            <a:ext cx="1123373" cy="369332"/>
          </a:xfrm>
          <a:prstGeom prst="rect">
            <a:avLst/>
          </a:prstGeom>
          <a:solidFill>
            <a:schemeClr val="accent2"/>
          </a:solidFill>
        </p:spPr>
        <p:txBody>
          <a:bodyPr wrap="square" rtlCol="0">
            <a:spAutoFit/>
          </a:bodyPr>
          <a:lstStyle/>
          <a:p>
            <a:r>
              <a:rPr kumimoji="1" lang="zh-CN" altLang="en-US" dirty="0" smtClean="0"/>
              <a:t>皇甫松</a:t>
            </a:r>
            <a:endParaRPr kumimoji="1" lang="zh-CN" altLang="en-US" dirty="0"/>
          </a:p>
        </p:txBody>
      </p:sp>
      <p:sp>
        <p:nvSpPr>
          <p:cNvPr id="5" name="文本框 4"/>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采莲子</a:t>
            </a:r>
          </a:p>
        </p:txBody>
      </p:sp>
      <p:cxnSp>
        <p:nvCxnSpPr>
          <p:cNvPr id="6" name="直线连接符 5"/>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0445212" y="568354"/>
            <a:ext cx="1746788"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梦江南</a:t>
            </a:r>
          </a:p>
        </p:txBody>
      </p:sp>
      <p:cxnSp>
        <p:nvCxnSpPr>
          <p:cNvPr id="8" name="直线连接符 7"/>
          <p:cNvCxnSpPr>
            <a:stCxn id="7" idx="1"/>
            <a:endCxn id="4" idx="3"/>
          </p:cNvCxnSpPr>
          <p:nvPr/>
        </p:nvCxnSpPr>
        <p:spPr>
          <a:xfrm flipH="1" flipV="1">
            <a:off x="9985444" y="568354"/>
            <a:ext cx="459768" cy="169277"/>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8533" y="57003"/>
            <a:ext cx="752430" cy="369332"/>
          </a:xfrm>
          <a:prstGeom prst="rect">
            <a:avLst/>
          </a:prstGeom>
          <a:noFill/>
        </p:spPr>
        <p:txBody>
          <a:bodyPr wrap="square" rtlCol="0">
            <a:spAutoFit/>
          </a:bodyPr>
          <a:lstStyle/>
          <a:p>
            <a:r>
              <a:rPr kumimoji="1" lang="en-US" altLang="zh-CN" dirty="0" smtClean="0">
                <a:solidFill>
                  <a:schemeClr val="bg1">
                    <a:lumMod val="85000"/>
                  </a:schemeClr>
                </a:solidFill>
              </a:rPr>
              <a:t>2.7.2</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p:cNvSpPr txBox="1"/>
          <p:nvPr/>
        </p:nvSpPr>
        <p:spPr>
          <a:xfrm>
            <a:off x="1033818" y="393326"/>
            <a:ext cx="4534468" cy="430887"/>
          </a:xfrm>
          <a:prstGeom prst="rect">
            <a:avLst/>
          </a:prstGeom>
        </p:spPr>
        <p:txBody>
          <a:bodyPr wrap="square" lIns="0" tIns="0" rIns="0" bIns="0">
            <a:spAutoFit/>
          </a:bodyPr>
          <a:lstStyle/>
          <a:p>
            <a:pPr fontAlgn="auto"/>
            <a:r>
              <a:rPr lang="zh-CN" altLang="en-US" sz="2800" noProof="1">
                <a:latin typeface="黑体" panose="02010609060101010101" pitchFamily="49" charset="-122"/>
                <a:ea typeface="黑体" panose="02010609060101010101" pitchFamily="49" charset="-122"/>
              </a:rPr>
              <a:t>章节框架</a:t>
            </a:r>
            <a:endParaRPr sz="2800" noProof="1">
              <a:latin typeface="黑体" panose="02010609060101010101" pitchFamily="49" charset="-122"/>
              <a:ea typeface="黑体" panose="02010609060101010101" pitchFamily="49" charset="-122"/>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322" y="1433015"/>
            <a:ext cx="12023678" cy="4012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961437"/>
            <a:ext cx="10766994" cy="4575612"/>
          </a:xfrm>
          <a:prstGeom prst="rect">
            <a:avLst/>
          </a:prstGeom>
        </p:spPr>
        <p:txBody>
          <a:bodyPr wrap="square" lIns="0" tIns="0" rIns="0" bIns="0">
            <a:spAutoFit/>
          </a:bodyPr>
          <a:lstStyle>
            <a:lvl1pPr marL="34925"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eaLnBrk="1" hangingPunct="1">
              <a:lnSpc>
                <a:spcPct val="150000"/>
              </a:lnSpc>
            </a:pPr>
            <a:r>
              <a:rPr lang="en-US" altLang="zh-CN" sz="2400" b="1" noProof="1" smtClean="0">
                <a:latin typeface="微软雅黑" panose="020B0503020204020204" pitchFamily="34" charset="-122"/>
                <a:ea typeface="微软雅黑" panose="020B0503020204020204" pitchFamily="34" charset="-122"/>
              </a:rPr>
              <a:t>   </a:t>
            </a:r>
            <a:r>
              <a:rPr lang="zh-CN" sz="2800" noProof="1">
                <a:latin typeface="黑体" panose="02010609060101010101" pitchFamily="49" charset="-122"/>
                <a:ea typeface="黑体" panose="02010609060101010101" pitchFamily="49" charset="-122"/>
              </a:rPr>
              <a:t>七、皇甫</a:t>
            </a:r>
            <a:r>
              <a:rPr lang="zh-CN" sz="2800" noProof="1" smtClean="0">
                <a:latin typeface="黑体" panose="02010609060101010101" pitchFamily="49" charset="-122"/>
                <a:ea typeface="黑体" panose="02010609060101010101" pitchFamily="49" charset="-122"/>
              </a:rPr>
              <a:t>松</a:t>
            </a:r>
            <a:endParaRPr lang="zh-CN" sz="2800" noProof="1">
              <a:latin typeface="黑体" panose="02010609060101010101" pitchFamily="49" charset="-122"/>
              <a:ea typeface="黑体" panose="02010609060101010101" pitchFamily="49" charset="-122"/>
            </a:endParaRPr>
          </a:p>
          <a:p>
            <a:pPr eaLnBrk="1" hangingPunct="1">
              <a:lnSpc>
                <a:spcPct val="150000"/>
              </a:lnSpc>
            </a:pPr>
            <a:r>
              <a:rPr lang="zh-CN" altLang="zh-CN" sz="2000" noProof="1">
                <a:solidFill>
                  <a:srgbClr val="C00000"/>
                </a:solidFill>
                <a:latin typeface="微软雅黑" panose="020B0503020204020204" pitchFamily="34" charset="-122"/>
                <a:ea typeface="微软雅黑" panose="020B0503020204020204" pitchFamily="34" charset="-122"/>
              </a:rPr>
              <a:t>【</a:t>
            </a:r>
            <a:r>
              <a:rPr lang="zh-CN" sz="2000" noProof="1">
                <a:solidFill>
                  <a:srgbClr val="C00000"/>
                </a:solidFill>
                <a:latin typeface="微软雅黑" panose="020B0503020204020204" pitchFamily="34" charset="-122"/>
                <a:ea typeface="微软雅黑" panose="020B0503020204020204" pitchFamily="34" charset="-122"/>
              </a:rPr>
              <a:t>考点</a:t>
            </a:r>
            <a:r>
              <a:rPr lang="zh-CN" altLang="zh-CN" sz="2000" noProof="1">
                <a:solidFill>
                  <a:srgbClr val="C00000"/>
                </a:solidFill>
                <a:latin typeface="微软雅黑" panose="020B0503020204020204" pitchFamily="34" charset="-122"/>
                <a:ea typeface="微软雅黑" panose="020B0503020204020204" pitchFamily="34" charset="-122"/>
              </a:rPr>
              <a:t>】</a:t>
            </a:r>
            <a:r>
              <a:rPr lang="zh-CN" sz="2000" noProof="1">
                <a:latin typeface="微软雅黑" panose="020B0503020204020204" pitchFamily="34" charset="-122"/>
                <a:ea typeface="微软雅黑" panose="020B0503020204020204" pitchFamily="34" charset="-122"/>
              </a:rPr>
              <a:t>其词被</a:t>
            </a:r>
            <a:r>
              <a:rPr lang="zh-CN" sz="2000" noProof="1">
                <a:solidFill>
                  <a:srgbClr val="C00000"/>
                </a:solidFill>
                <a:latin typeface="微软雅黑" panose="020B0503020204020204" pitchFamily="34" charset="-122"/>
                <a:ea typeface="微软雅黑" panose="020B0503020204020204" pitchFamily="34" charset="-122"/>
              </a:rPr>
              <a:t>李冰若</a:t>
            </a:r>
            <a:r>
              <a:rPr lang="zh-CN" sz="2000" noProof="1">
                <a:latin typeface="微软雅黑" panose="020B0503020204020204" pitchFamily="34" charset="-122"/>
                <a:ea typeface="微软雅黑" panose="020B0503020204020204" pitchFamily="34" charset="-122"/>
              </a:rPr>
              <a:t>誉为</a:t>
            </a:r>
            <a:r>
              <a:rPr lang="zh-CN" sz="2000" noProof="1">
                <a:solidFill>
                  <a:srgbClr val="C00000"/>
                </a:solidFill>
                <a:latin typeface="微软雅黑" panose="020B0503020204020204" pitchFamily="34" charset="-122"/>
                <a:ea typeface="微软雅黑" panose="020B0503020204020204" pitchFamily="34" charset="-122"/>
              </a:rPr>
              <a:t>“初日芙蓉春月柳”</a:t>
            </a:r>
            <a:r>
              <a:rPr lang="zh-CN" sz="2000" noProof="1">
                <a:latin typeface="微软雅黑" panose="020B0503020204020204" pitchFamily="34" charset="-122"/>
                <a:ea typeface="微软雅黑" panose="020B0503020204020204" pitchFamily="34" charset="-122"/>
              </a:rPr>
              <a:t>。</a:t>
            </a:r>
          </a:p>
          <a:p>
            <a:pPr algn="ctr" eaLnBrk="1" hangingPunct="1">
              <a:lnSpc>
                <a:spcPct val="150000"/>
              </a:lnSpc>
            </a:pPr>
            <a:r>
              <a:rPr lang="zh-CN" sz="2000" noProof="1">
                <a:latin typeface="微软雅黑" panose="020B0503020204020204" pitchFamily="34" charset="-122"/>
                <a:ea typeface="微软雅黑" panose="020B0503020204020204" pitchFamily="34" charset="-122"/>
                <a:cs typeface="Times New Roman" panose="02020603050405020304" pitchFamily="18" charset="0"/>
              </a:rPr>
              <a:t>采莲子</a:t>
            </a:r>
            <a:r>
              <a:rPr lang="zh-CN" altLang="zh-CN" sz="2000" noProof="1">
                <a:latin typeface="微软雅黑" panose="020B0503020204020204" pitchFamily="34" charset="-122"/>
                <a:ea typeface="微软雅黑" panose="020B0503020204020204" pitchFamily="34" charset="-122"/>
                <a:cs typeface="Times New Roman" panose="02020603050405020304" pitchFamily="18" charset="0"/>
              </a:rPr>
              <a:t>·</a:t>
            </a:r>
            <a:r>
              <a:rPr lang="zh-CN" sz="2000" noProof="1">
                <a:latin typeface="微软雅黑" panose="020B0503020204020204" pitchFamily="34" charset="-122"/>
                <a:ea typeface="微软雅黑" panose="020B0503020204020204" pitchFamily="34" charset="-122"/>
                <a:cs typeface="Times New Roman" panose="02020603050405020304" pitchFamily="18" charset="0"/>
              </a:rPr>
              <a:t>菡萏香莲十顷</a:t>
            </a:r>
            <a:r>
              <a:rPr lang="zh-CN" sz="2000" noProof="1" smtClean="0">
                <a:latin typeface="微软雅黑" panose="020B0503020204020204" pitchFamily="34" charset="-122"/>
                <a:ea typeface="微软雅黑" panose="020B0503020204020204" pitchFamily="34" charset="-122"/>
                <a:cs typeface="Times New Roman" panose="02020603050405020304" pitchFamily="18" charset="0"/>
              </a:rPr>
              <a:t>陂</a:t>
            </a:r>
            <a:r>
              <a:rPr lang="en-US" altLang="zh-CN" sz="2000" noProof="1">
                <a:latin typeface="微软雅黑" panose="020B0503020204020204" pitchFamily="34" charset="-122"/>
                <a:ea typeface="微软雅黑" panose="020B0503020204020204" pitchFamily="34" charset="-122"/>
                <a:cs typeface="Times New Roman" panose="02020603050405020304" pitchFamily="18" charset="0"/>
              </a:rPr>
              <a:t>bēi </a:t>
            </a:r>
            <a:endParaRPr lang="zh-CN" sz="2000" noProof="1">
              <a:latin typeface="微软雅黑" panose="020B0503020204020204" pitchFamily="34" charset="-122"/>
              <a:ea typeface="微软雅黑" panose="020B0503020204020204" pitchFamily="34" charset="-122"/>
              <a:cs typeface="Times New Roman" panose="02020603050405020304" pitchFamily="18" charset="0"/>
            </a:endParaRPr>
          </a:p>
          <a:p>
            <a:pPr algn="ctr" eaLnBrk="1" hangingPunct="1">
              <a:lnSpc>
                <a:spcPct val="150000"/>
              </a:lnSpc>
            </a:pPr>
            <a:r>
              <a:rPr lang="zh-CN" sz="2000" noProof="1">
                <a:latin typeface="微软雅黑" panose="020B0503020204020204" pitchFamily="34" charset="-122"/>
                <a:ea typeface="微软雅黑" panose="020B0503020204020204" pitchFamily="34" charset="-122"/>
                <a:cs typeface="Times New Roman" panose="02020603050405020304" pitchFamily="18" charset="0"/>
              </a:rPr>
              <a:t>菡萏香连十顷陂举棹，小姑贪戏采莲迟年少。</a:t>
            </a:r>
          </a:p>
          <a:p>
            <a:pPr algn="ctr" eaLnBrk="1" hangingPunct="1">
              <a:lnSpc>
                <a:spcPct val="150000"/>
              </a:lnSpc>
            </a:pPr>
            <a:r>
              <a:rPr lang="zh-CN" sz="2000" noProof="1">
                <a:latin typeface="微软雅黑" panose="020B0503020204020204" pitchFamily="34" charset="-122"/>
                <a:ea typeface="微软雅黑" panose="020B0503020204020204" pitchFamily="34" charset="-122"/>
                <a:cs typeface="Times New Roman" panose="02020603050405020304" pitchFamily="18" charset="0"/>
              </a:rPr>
              <a:t>晚来弄水船头湿</a:t>
            </a:r>
            <a:r>
              <a:rPr lang="zh-CN" sz="2000" noProof="1">
                <a:latin typeface="微软雅黑" panose="020B0503020204020204" pitchFamily="34" charset="-122"/>
                <a:ea typeface="微软雅黑" panose="020B0503020204020204" pitchFamily="34" charset="-122"/>
                <a:cs typeface="Times New Roman" panose="02020603050405020304" pitchFamily="18" charset="0"/>
                <a:sym typeface="+mn-ea"/>
              </a:rPr>
              <a:t>举棹</a:t>
            </a:r>
            <a:r>
              <a:rPr lang="zh-CN" sz="2000" noProof="1">
                <a:latin typeface="微软雅黑" panose="020B0503020204020204" pitchFamily="34" charset="-122"/>
                <a:ea typeface="微软雅黑" panose="020B0503020204020204" pitchFamily="34" charset="-122"/>
                <a:cs typeface="Times New Roman" panose="02020603050405020304" pitchFamily="18" charset="0"/>
              </a:rPr>
              <a:t>，更脱红裙裹鸭儿</a:t>
            </a:r>
            <a:r>
              <a:rPr lang="zh-CN" sz="2000" noProof="1">
                <a:latin typeface="微软雅黑" panose="020B0503020204020204" pitchFamily="34" charset="-122"/>
                <a:ea typeface="微软雅黑" panose="020B0503020204020204" pitchFamily="34" charset="-122"/>
                <a:cs typeface="Times New Roman" panose="02020603050405020304" pitchFamily="18" charset="0"/>
                <a:sym typeface="+mn-ea"/>
              </a:rPr>
              <a:t>年少</a:t>
            </a:r>
            <a:r>
              <a:rPr lang="zh-CN" sz="2000" noProof="1">
                <a:latin typeface="微软雅黑" panose="020B0503020204020204" pitchFamily="34" charset="-122"/>
                <a:ea typeface="微软雅黑" panose="020B0503020204020204" pitchFamily="34" charset="-122"/>
                <a:cs typeface="Times New Roman" panose="02020603050405020304" pitchFamily="18" charset="0"/>
              </a:rPr>
              <a:t>。</a:t>
            </a:r>
          </a:p>
          <a:p>
            <a:pPr eaLnBrk="1" hangingPunct="1">
              <a:lnSpc>
                <a:spcPct val="150000"/>
              </a:lnSpc>
              <a:spcBef>
                <a:spcPts val="1665"/>
              </a:spcBef>
            </a:pPr>
            <a:r>
              <a:rPr lang="zh-CN" altLang="zh-CN" sz="2000" noProof="1">
                <a:solidFill>
                  <a:srgbClr val="C00000"/>
                </a:solidFill>
                <a:latin typeface="微软雅黑" panose="020B0503020204020204" pitchFamily="34" charset="-122"/>
                <a:ea typeface="微软雅黑" panose="020B0503020204020204" pitchFamily="34" charset="-122"/>
              </a:rPr>
              <a:t>【</a:t>
            </a:r>
            <a:r>
              <a:rPr lang="zh-CN" sz="2000" noProof="1">
                <a:solidFill>
                  <a:srgbClr val="C00000"/>
                </a:solidFill>
                <a:latin typeface="微软雅黑" panose="020B0503020204020204" pitchFamily="34" charset="-122"/>
                <a:ea typeface="微软雅黑" panose="020B0503020204020204" pitchFamily="34" charset="-122"/>
              </a:rPr>
              <a:t>考点</a:t>
            </a:r>
            <a:r>
              <a:rPr lang="zh-CN" altLang="zh-CN" sz="2000" noProof="1">
                <a:solidFill>
                  <a:srgbClr val="C00000"/>
                </a:solidFill>
                <a:latin typeface="微软雅黑" panose="020B0503020204020204" pitchFamily="34" charset="-122"/>
                <a:ea typeface="微软雅黑" panose="020B0503020204020204" pitchFamily="34" charset="-122"/>
              </a:rPr>
              <a:t>】</a:t>
            </a:r>
            <a:r>
              <a:rPr lang="zh-CN" altLang="zh-CN" sz="2000" noProof="1">
                <a:latin typeface="微软雅黑" panose="020B0503020204020204" pitchFamily="34" charset="-122"/>
                <a:ea typeface="微软雅黑" panose="020B0503020204020204" pitchFamily="34" charset="-122"/>
              </a:rPr>
              <a:t>《</a:t>
            </a:r>
            <a:r>
              <a:rPr lang="zh-CN" sz="2000" noProof="1">
                <a:latin typeface="微软雅黑" panose="020B0503020204020204" pitchFamily="34" charset="-122"/>
                <a:ea typeface="微软雅黑" panose="020B0503020204020204" pitchFamily="34" charset="-122"/>
              </a:rPr>
              <a:t>采莲子</a:t>
            </a:r>
            <a:r>
              <a:rPr lang="zh-CN" altLang="zh-CN" sz="2000" noProof="1">
                <a:latin typeface="微软雅黑" panose="020B0503020204020204" pitchFamily="34" charset="-122"/>
                <a:ea typeface="微软雅黑" panose="020B0503020204020204" pitchFamily="34" charset="-122"/>
              </a:rPr>
              <a:t>》</a:t>
            </a:r>
            <a:r>
              <a:rPr lang="zh-CN" sz="2000" noProof="1">
                <a:latin typeface="微软雅黑" panose="020B0503020204020204" pitchFamily="34" charset="-122"/>
                <a:ea typeface="微软雅黑" panose="020B0503020204020204" pitchFamily="34" charset="-122"/>
              </a:rPr>
              <a:t>是七言四句带和声的声诗，其中</a:t>
            </a:r>
            <a:r>
              <a:rPr lang="zh-CN" sz="2000" noProof="1">
                <a:solidFill>
                  <a:srgbClr val="C00000"/>
                </a:solidFill>
                <a:latin typeface="微软雅黑" panose="020B0503020204020204" pitchFamily="34" charset="-122"/>
                <a:ea typeface="微软雅黑" panose="020B0503020204020204" pitchFamily="34" charset="-122"/>
              </a:rPr>
              <a:t>“举棹”、“年少”是相和之声</a:t>
            </a:r>
            <a:r>
              <a:rPr lang="zh-CN" sz="2000" noProof="1">
                <a:latin typeface="微软雅黑" panose="020B0503020204020204" pitchFamily="34" charset="-122"/>
                <a:ea typeface="微软雅黑" panose="020B0503020204020204" pitchFamily="34" charset="-122"/>
              </a:rPr>
              <a:t>，</a:t>
            </a:r>
            <a:r>
              <a:rPr lang="zh-CN" noProof="1">
                <a:latin typeface="微软雅黑" panose="020B0503020204020204" pitchFamily="34" charset="-122"/>
                <a:ea typeface="微软雅黑" panose="020B0503020204020204" pitchFamily="34" charset="-122"/>
              </a:rPr>
              <a:t>乃一人  唱众人和的演唱方式，从中可以看出词在晚唐时期由诗到词的发展过程。</a:t>
            </a:r>
          </a:p>
          <a:p>
            <a:pPr eaLnBrk="1" hangingPunct="1">
              <a:lnSpc>
                <a:spcPct val="150000"/>
              </a:lnSpc>
              <a:spcBef>
                <a:spcPts val="475"/>
              </a:spcBef>
            </a:pPr>
            <a:r>
              <a:rPr lang="zh-CN" altLang="zh-CN" sz="2000" noProof="1">
                <a:solidFill>
                  <a:srgbClr val="C00000"/>
                </a:solidFill>
                <a:latin typeface="微软雅黑" panose="020B0503020204020204" pitchFamily="34" charset="-122"/>
                <a:ea typeface="微软雅黑" panose="020B0503020204020204" pitchFamily="34" charset="-122"/>
              </a:rPr>
              <a:t>【</a:t>
            </a:r>
            <a:r>
              <a:rPr lang="zh-CN" sz="2000" noProof="1">
                <a:solidFill>
                  <a:srgbClr val="C00000"/>
                </a:solidFill>
                <a:latin typeface="微软雅黑" panose="020B0503020204020204" pitchFamily="34" charset="-122"/>
                <a:ea typeface="微软雅黑" panose="020B0503020204020204" pitchFamily="34" charset="-122"/>
              </a:rPr>
              <a:t>考点</a:t>
            </a:r>
            <a:r>
              <a:rPr lang="zh-CN" altLang="zh-CN" sz="2000" noProof="1">
                <a:solidFill>
                  <a:srgbClr val="C00000"/>
                </a:solidFill>
                <a:latin typeface="微软雅黑" panose="020B0503020204020204" pitchFamily="34" charset="-122"/>
                <a:ea typeface="微软雅黑" panose="020B0503020204020204" pitchFamily="34" charset="-122"/>
              </a:rPr>
              <a:t>】</a:t>
            </a:r>
            <a:r>
              <a:rPr lang="zh-CN" sz="2000" noProof="1">
                <a:solidFill>
                  <a:srgbClr val="C00000"/>
                </a:solidFill>
                <a:latin typeface="微软雅黑" panose="020B0503020204020204" pitchFamily="34" charset="-122"/>
                <a:ea typeface="微软雅黑" panose="020B0503020204020204" pitchFamily="34" charset="-122"/>
              </a:rPr>
              <a:t>人物形象：</a:t>
            </a:r>
            <a:r>
              <a:rPr lang="zh-CN" sz="2000" noProof="1">
                <a:latin typeface="微软雅黑" panose="020B0503020204020204" pitchFamily="34" charset="-122"/>
                <a:ea typeface="微软雅黑" panose="020B0503020204020204" pitchFamily="34" charset="-122"/>
              </a:rPr>
              <a:t>作者选取采莲过程中的贪戏弄水、脱裙裹鸭、贪看少年、隔水抛莲等几个  细节，塑造了一个活泼可爱、憨态可掬的采莲女子形象。</a:t>
            </a:r>
          </a:p>
        </p:txBody>
      </p:sp>
      <p:pic>
        <p:nvPicPr>
          <p:cNvPr id="1026" name="Picture 2" descr="http://p6.qhmsg.com/dr/220__/t01eb647c26f847bc3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0350" y="4762499"/>
            <a:ext cx="1771650" cy="2095501"/>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8862071" y="359937"/>
            <a:ext cx="1123373" cy="369332"/>
          </a:xfrm>
          <a:prstGeom prst="rect">
            <a:avLst/>
          </a:prstGeom>
          <a:solidFill>
            <a:schemeClr val="accent2"/>
          </a:solidFill>
        </p:spPr>
        <p:txBody>
          <a:bodyPr wrap="square" rtlCol="0">
            <a:spAutoFit/>
          </a:bodyPr>
          <a:lstStyle/>
          <a:p>
            <a:r>
              <a:rPr kumimoji="1" lang="zh-CN" altLang="en-US" dirty="0" smtClean="0"/>
              <a:t>皇甫松</a:t>
            </a:r>
            <a:endParaRPr kumimoji="1" lang="zh-CN" altLang="en-US" dirty="0"/>
          </a:p>
        </p:txBody>
      </p:sp>
      <p:sp>
        <p:nvSpPr>
          <p:cNvPr id="6" name="文本框 5"/>
          <p:cNvSpPr txBox="1"/>
          <p:nvPr/>
        </p:nvSpPr>
        <p:spPr>
          <a:xfrm>
            <a:off x="10445212" y="73959"/>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smtClean="0"/>
              <a:t>采莲子</a:t>
            </a:r>
            <a:endParaRPr lang="zh-CN" altLang="en-US" dirty="0"/>
          </a:p>
        </p:txBody>
      </p:sp>
      <p:cxnSp>
        <p:nvCxnSpPr>
          <p:cNvPr id="8" name="直线连接符 7"/>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0445212" y="568354"/>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梦江</a:t>
            </a:r>
            <a:r>
              <a:rPr lang="zh-CN" altLang="en-US" dirty="0" smtClean="0"/>
              <a:t>南</a:t>
            </a:r>
            <a:endParaRPr lang="zh-CN" altLang="en-US" dirty="0"/>
          </a:p>
        </p:txBody>
      </p:sp>
      <p:cxnSp>
        <p:nvCxnSpPr>
          <p:cNvPr id="13" name="直线连接符 12"/>
          <p:cNvCxnSpPr>
            <a:stCxn id="5" idx="3"/>
            <a:endCxn id="12" idx="1"/>
          </p:cNvCxnSpPr>
          <p:nvPr/>
        </p:nvCxnSpPr>
        <p:spPr>
          <a:xfrm>
            <a:off x="9985444" y="544603"/>
            <a:ext cx="459768" cy="208417"/>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8533" y="57003"/>
            <a:ext cx="752430" cy="369332"/>
          </a:xfrm>
          <a:prstGeom prst="rect">
            <a:avLst/>
          </a:prstGeom>
          <a:noFill/>
        </p:spPr>
        <p:txBody>
          <a:bodyPr wrap="square" rtlCol="0">
            <a:spAutoFit/>
          </a:bodyPr>
          <a:lstStyle/>
          <a:p>
            <a:r>
              <a:rPr kumimoji="1" lang="en-US" altLang="zh-CN" smtClean="0">
                <a:solidFill>
                  <a:schemeClr val="bg1">
                    <a:lumMod val="85000"/>
                  </a:schemeClr>
                </a:solidFill>
              </a:rPr>
              <a:t>2.7.1</a:t>
            </a:r>
            <a:endParaRPr kumimoji="1" lang="zh-CN" altLang="en-US" dirty="0">
              <a:solidFill>
                <a:schemeClr val="bg1">
                  <a:lumMod val="85000"/>
                </a:schemeClr>
              </a:solidFill>
            </a:endParaRPr>
          </a:p>
        </p:txBody>
      </p:sp>
    </p:spTree>
    <p:extLst>
      <p:ext uri="{BB962C8B-B14F-4D97-AF65-F5344CB8AC3E}">
        <p14:creationId xmlns:p14="http://schemas.microsoft.com/office/powerpoint/2010/main" val="94641816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85064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六</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、温庭筠</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七、皇甫松</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八、韦庄</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九、李存勗</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十、薛绍蕴 </a:t>
            </a: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42005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第二编   唐五代名家词</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0081" y="416281"/>
            <a:ext cx="10675938" cy="4431983"/>
          </a:xfrm>
          <a:prstGeom prst="rect">
            <a:avLst/>
          </a:prstGeom>
        </p:spPr>
        <p:txBody>
          <a:bodyPr lIns="0" tIns="0" rIns="0" bIns="0">
            <a:spAutoFit/>
          </a:bodyPr>
          <a:lstStyle>
            <a:lvl1pPr marL="1270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eaLnBrk="1" hangingPunct="1">
              <a:lnSpc>
                <a:spcPct val="150000"/>
              </a:lnSpc>
            </a:pPr>
            <a:r>
              <a:rPr lang="zh-CN" sz="2800" noProof="1">
                <a:latin typeface="黑体" panose="02010609060101010101" pitchFamily="49" charset="-122"/>
                <a:ea typeface="黑体" panose="02010609060101010101" pitchFamily="49" charset="-122"/>
              </a:rPr>
              <a:t>八、韦庄</a:t>
            </a:r>
          </a:p>
          <a:p>
            <a:pPr eaLnBrk="1" hangingPunct="1">
              <a:lnSpc>
                <a:spcPct val="150000"/>
              </a:lnSpc>
              <a:spcBef>
                <a:spcPts val="40"/>
              </a:spcBef>
            </a:pPr>
            <a:endParaRPr lang="zh-CN" altLang="zh-CN" sz="2400" noProof="1">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pPr>
            <a:r>
              <a:rPr lang="zh-CN" sz="2000" noProof="1" smtClean="0">
                <a:solidFill>
                  <a:srgbClr val="C00000"/>
                </a:solidFill>
                <a:latin typeface="微软雅黑" panose="020B0503020204020204" pitchFamily="34" charset="-122"/>
                <a:ea typeface="微软雅黑" panose="020B0503020204020204" pitchFamily="34" charset="-122"/>
              </a:rPr>
              <a:t>字</a:t>
            </a:r>
            <a:r>
              <a:rPr lang="zh-CN" sz="2000" noProof="1">
                <a:solidFill>
                  <a:srgbClr val="C00000"/>
                </a:solidFill>
                <a:latin typeface="微软雅黑" panose="020B0503020204020204" pitchFamily="34" charset="-122"/>
                <a:ea typeface="微软雅黑" panose="020B0503020204020204" pitchFamily="34" charset="-122"/>
              </a:rPr>
              <a:t>端己</a:t>
            </a:r>
            <a:r>
              <a:rPr lang="zh-CN" sz="2000" noProof="1">
                <a:latin typeface="微软雅黑" panose="020B0503020204020204" pitchFamily="34" charset="-122"/>
                <a:ea typeface="微软雅黑" panose="020B0503020204020204" pitchFamily="34" charset="-122"/>
              </a:rPr>
              <a:t>，杜陵（今陕西长安市）人，有词集</a:t>
            </a:r>
            <a:r>
              <a:rPr lang="zh-CN" altLang="zh-CN" sz="2000" noProof="1">
                <a:solidFill>
                  <a:srgbClr val="C00000"/>
                </a:solidFill>
                <a:latin typeface="微软雅黑" panose="020B0503020204020204" pitchFamily="34" charset="-122"/>
                <a:ea typeface="微软雅黑" panose="020B0503020204020204" pitchFamily="34" charset="-122"/>
              </a:rPr>
              <a:t>《</a:t>
            </a:r>
            <a:r>
              <a:rPr lang="zh-CN" sz="2000" noProof="1">
                <a:solidFill>
                  <a:srgbClr val="C00000"/>
                </a:solidFill>
                <a:latin typeface="微软雅黑" panose="020B0503020204020204" pitchFamily="34" charset="-122"/>
                <a:ea typeface="微软雅黑" panose="020B0503020204020204" pitchFamily="34" charset="-122"/>
              </a:rPr>
              <a:t>浣花集</a:t>
            </a:r>
            <a:r>
              <a:rPr lang="zh-CN" altLang="zh-CN" sz="2000" noProof="1">
                <a:solidFill>
                  <a:srgbClr val="C00000"/>
                </a:solidFill>
                <a:latin typeface="微软雅黑" panose="020B0503020204020204" pitchFamily="34" charset="-122"/>
                <a:ea typeface="微软雅黑" panose="020B0503020204020204" pitchFamily="34" charset="-122"/>
              </a:rPr>
              <a:t>》</a:t>
            </a:r>
            <a:r>
              <a:rPr lang="zh-CN" sz="2000" noProof="1">
                <a:latin typeface="微软雅黑" panose="020B0503020204020204" pitchFamily="34" charset="-122"/>
                <a:ea typeface="微软雅黑" panose="020B0503020204020204" pitchFamily="34" charset="-122"/>
              </a:rPr>
              <a:t>，与</a:t>
            </a:r>
            <a:r>
              <a:rPr lang="zh-CN" sz="2000" noProof="1">
                <a:solidFill>
                  <a:srgbClr val="C00000"/>
                </a:solidFill>
                <a:latin typeface="微软雅黑" panose="020B0503020204020204" pitchFamily="34" charset="-122"/>
                <a:ea typeface="微软雅黑" panose="020B0503020204020204" pitchFamily="34" charset="-122"/>
              </a:rPr>
              <a:t>温庭筠</a:t>
            </a:r>
            <a:r>
              <a:rPr lang="zh-CN" sz="2000" noProof="1">
                <a:latin typeface="微软雅黑" panose="020B0503020204020204" pitchFamily="34" charset="-122"/>
                <a:ea typeface="微软雅黑" panose="020B0503020204020204" pitchFamily="34" charset="-122"/>
              </a:rPr>
              <a:t>并称“</a:t>
            </a:r>
            <a:r>
              <a:rPr lang="zh-CN" sz="2000" noProof="1">
                <a:solidFill>
                  <a:srgbClr val="C00000"/>
                </a:solidFill>
                <a:latin typeface="微软雅黑" panose="020B0503020204020204" pitchFamily="34" charset="-122"/>
                <a:ea typeface="微软雅黑" panose="020B0503020204020204" pitchFamily="34" charset="-122"/>
              </a:rPr>
              <a:t>温韦</a:t>
            </a:r>
            <a:r>
              <a:rPr lang="zh-CN" sz="2000" noProof="1">
                <a:latin typeface="微软雅黑" panose="020B0503020204020204" pitchFamily="34" charset="-122"/>
                <a:ea typeface="微软雅黑" panose="020B0503020204020204" pitchFamily="34" charset="-122"/>
              </a:rPr>
              <a:t>”。</a:t>
            </a:r>
            <a:endParaRPr lang="zh-CN" sz="2400" noProof="1">
              <a:latin typeface="微软雅黑" panose="020B0503020204020204" pitchFamily="34" charset="-122"/>
              <a:ea typeface="微软雅黑" panose="020B0503020204020204" pitchFamily="34" charset="-122"/>
            </a:endParaRPr>
          </a:p>
          <a:p>
            <a:pPr algn="ctr" eaLnBrk="1" hangingPunct="1">
              <a:lnSpc>
                <a:spcPct val="150000"/>
              </a:lnSpc>
            </a:pPr>
            <a:r>
              <a:rPr lang="zh-CN" sz="2000" noProof="1">
                <a:latin typeface="微软雅黑" panose="020B0503020204020204" pitchFamily="34" charset="-122"/>
                <a:ea typeface="微软雅黑" panose="020B0503020204020204" pitchFamily="34" charset="-122"/>
              </a:rPr>
              <a:t>菩萨蛮</a:t>
            </a:r>
            <a:r>
              <a:rPr lang="zh-CN" altLang="zh-CN" sz="2000" noProof="1" smtClean="0">
                <a:latin typeface="微软雅黑" panose="020B0503020204020204" pitchFamily="34" charset="-122"/>
                <a:ea typeface="微软雅黑" panose="020B0503020204020204" pitchFamily="34" charset="-122"/>
              </a:rPr>
              <a:t>·</a:t>
            </a:r>
            <a:r>
              <a:rPr lang="zh-CN" altLang="en-US" sz="2000" noProof="1" smtClean="0">
                <a:latin typeface="微软雅黑" panose="020B0503020204020204" pitchFamily="34" charset="-122"/>
                <a:ea typeface="微软雅黑" panose="020B0503020204020204" pitchFamily="34" charset="-122"/>
              </a:rPr>
              <a:t>人人尽说江南好</a:t>
            </a:r>
            <a:endParaRPr lang="en-US" altLang="zh-CN" sz="2000" noProof="1" smtClean="0">
              <a:latin typeface="微软雅黑" panose="020B0503020204020204" pitchFamily="34" charset="-122"/>
              <a:ea typeface="微软雅黑" panose="020B0503020204020204" pitchFamily="34" charset="-122"/>
            </a:endParaRPr>
          </a:p>
          <a:p>
            <a:pPr algn="ctr" eaLnBrk="1" hangingPunct="1">
              <a:lnSpc>
                <a:spcPct val="150000"/>
              </a:lnSpc>
            </a:pPr>
            <a:endParaRPr lang="en-US" altLang="zh-CN" sz="2000" noProof="1" smtClean="0">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2000" dirty="0">
                <a:latin typeface="微软雅黑" panose="020B0503020204020204" pitchFamily="34" charset="-122"/>
                <a:ea typeface="微软雅黑" panose="020B0503020204020204" pitchFamily="34" charset="-122"/>
              </a:rPr>
              <a:t>人人尽说江南好，游人只合江南老。春水碧于天，画船听雨眠。</a:t>
            </a:r>
            <a:br>
              <a:rPr lang="zh-CN" altLang="en-US" sz="2000" dirty="0">
                <a:latin typeface="微软雅黑" panose="020B0503020204020204" pitchFamily="34" charset="-122"/>
                <a:ea typeface="微软雅黑" panose="020B0503020204020204" pitchFamily="34" charset="-122"/>
              </a:rPr>
            </a:br>
            <a:r>
              <a:rPr lang="zh-CN" altLang="en-US" sz="2000" dirty="0">
                <a:latin typeface="微软雅黑" panose="020B0503020204020204" pitchFamily="34" charset="-122"/>
                <a:ea typeface="微软雅黑" panose="020B0503020204020204" pitchFamily="34" charset="-122"/>
              </a:rPr>
              <a:t>垆边人似月，皓腕凝霜雪。未老莫还乡，还乡须断肠</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gn="ctr" eaLnBrk="1" hangingPunct="1">
              <a:lnSpc>
                <a:spcPct val="150000"/>
              </a:lnSpc>
            </a:pPr>
            <a:endParaRPr lang="zh-CN" sz="2000" noProof="1">
              <a:latin typeface="微软雅黑" panose="020B0503020204020204" pitchFamily="34" charset="-122"/>
              <a:ea typeface="微软雅黑" panose="020B0503020204020204" pitchFamily="34" charset="-122"/>
            </a:endParaRPr>
          </a:p>
          <a:p>
            <a:pPr eaLnBrk="1" hangingPunct="1">
              <a:lnSpc>
                <a:spcPct val="150000"/>
              </a:lnSpc>
            </a:pPr>
            <a:endParaRPr lang="zh-CN" sz="2000" noProof="1">
              <a:latin typeface="微软雅黑" panose="020B0503020204020204" pitchFamily="34" charset="-122"/>
              <a:ea typeface="微软雅黑" panose="020B0503020204020204" pitchFamily="34" charset="-122"/>
            </a:endParaRPr>
          </a:p>
        </p:txBody>
      </p:sp>
      <p:sp>
        <p:nvSpPr>
          <p:cNvPr id="4" name="文本框 3"/>
          <p:cNvSpPr txBox="1"/>
          <p:nvPr/>
        </p:nvSpPr>
        <p:spPr>
          <a:xfrm>
            <a:off x="8862071" y="383688"/>
            <a:ext cx="1123373" cy="369332"/>
          </a:xfrm>
          <a:prstGeom prst="rect">
            <a:avLst/>
          </a:prstGeom>
          <a:solidFill>
            <a:schemeClr val="accent2"/>
          </a:solidFill>
        </p:spPr>
        <p:txBody>
          <a:bodyPr wrap="square" rtlCol="0">
            <a:spAutoFit/>
          </a:bodyPr>
          <a:lstStyle/>
          <a:p>
            <a:r>
              <a:rPr kumimoji="1" lang="zh-CN" altLang="en-US" dirty="0" smtClean="0"/>
              <a:t>韦庄</a:t>
            </a:r>
            <a:endParaRPr kumimoji="1" lang="zh-CN" altLang="en-US" dirty="0"/>
          </a:p>
        </p:txBody>
      </p:sp>
      <p:sp>
        <p:nvSpPr>
          <p:cNvPr id="5" name="文本框 4"/>
          <p:cNvSpPr txBox="1"/>
          <p:nvPr/>
        </p:nvSpPr>
        <p:spPr>
          <a:xfrm>
            <a:off x="10445212" y="73959"/>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思帝乡</a:t>
            </a:r>
          </a:p>
        </p:txBody>
      </p:sp>
      <p:cxnSp>
        <p:nvCxnSpPr>
          <p:cNvPr id="6" name="直线连接符 5"/>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0445212" y="568354"/>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荷叶杯</a:t>
            </a:r>
          </a:p>
        </p:txBody>
      </p:sp>
      <p:cxnSp>
        <p:nvCxnSpPr>
          <p:cNvPr id="8" name="直线连接符 7"/>
          <p:cNvCxnSpPr>
            <a:endCxn id="6" idx="3"/>
          </p:cNvCxnSpPr>
          <p:nvPr/>
        </p:nvCxnSpPr>
        <p:spPr>
          <a:xfrm flipH="1" flipV="1">
            <a:off x="9985444" y="568354"/>
            <a:ext cx="459768" cy="169277"/>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3" y="1031971"/>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女</a:t>
            </a:r>
            <a:r>
              <a:rPr lang="zh-CN" altLang="en-US" smtClean="0"/>
              <a:t>冠子一</a:t>
            </a:r>
            <a:endParaRPr lang="zh-CN" altLang="en-US" dirty="0"/>
          </a:p>
        </p:txBody>
      </p:sp>
      <p:sp>
        <p:nvSpPr>
          <p:cNvPr id="10" name="文本框 9"/>
          <p:cNvSpPr txBox="1"/>
          <p:nvPr/>
        </p:nvSpPr>
        <p:spPr>
          <a:xfrm>
            <a:off x="10445213" y="1511225"/>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女冠子二</a:t>
            </a:r>
            <a:endParaRPr lang="zh-CN" altLang="en-US" dirty="0"/>
          </a:p>
        </p:txBody>
      </p:sp>
      <p:cxnSp>
        <p:nvCxnSpPr>
          <p:cNvPr id="11" name="直线连接符 10"/>
          <p:cNvCxnSpPr/>
          <p:nvPr/>
        </p:nvCxnSpPr>
        <p:spPr>
          <a:xfrm flipH="1" flipV="1">
            <a:off x="9985444" y="611001"/>
            <a:ext cx="459769" cy="6482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13"/>
          <p:cNvCxnSpPr>
            <a:stCxn id="10" idx="1"/>
          </p:cNvCxnSpPr>
          <p:nvPr/>
        </p:nvCxnSpPr>
        <p:spPr>
          <a:xfrm flipH="1" flipV="1">
            <a:off x="9985444" y="587251"/>
            <a:ext cx="459769" cy="1108640"/>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8533" y="57003"/>
            <a:ext cx="752430" cy="369332"/>
          </a:xfrm>
          <a:prstGeom prst="rect">
            <a:avLst/>
          </a:prstGeom>
          <a:noFill/>
        </p:spPr>
        <p:txBody>
          <a:bodyPr wrap="square" rtlCol="0">
            <a:spAutoFit/>
          </a:bodyPr>
          <a:lstStyle/>
          <a:p>
            <a:r>
              <a:rPr kumimoji="1" lang="en-US" altLang="zh-CN" smtClean="0">
                <a:solidFill>
                  <a:schemeClr val="bg1">
                    <a:lumMod val="85000"/>
                  </a:schemeClr>
                </a:solidFill>
              </a:rPr>
              <a:t>2.8.1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0081" y="416281"/>
            <a:ext cx="10675938" cy="4524315"/>
          </a:xfrm>
          <a:prstGeom prst="rect">
            <a:avLst/>
          </a:prstGeom>
        </p:spPr>
        <p:txBody>
          <a:bodyPr lIns="0" tIns="0" rIns="0" bIns="0">
            <a:spAutoFit/>
          </a:bodyPr>
          <a:lstStyle>
            <a:lvl1pPr marL="1270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eaLnBrk="1" hangingPunct="1">
              <a:lnSpc>
                <a:spcPct val="150000"/>
              </a:lnSpc>
            </a:pPr>
            <a:r>
              <a:rPr lang="zh-CN" sz="2800" noProof="1">
                <a:latin typeface="黑体" panose="02010609060101010101" pitchFamily="49" charset="-122"/>
                <a:ea typeface="黑体" panose="02010609060101010101" pitchFamily="49" charset="-122"/>
              </a:rPr>
              <a:t>八、韦庄</a:t>
            </a:r>
          </a:p>
          <a:p>
            <a:pPr eaLnBrk="1" hangingPunct="1">
              <a:lnSpc>
                <a:spcPct val="150000"/>
              </a:lnSpc>
              <a:spcBef>
                <a:spcPts val="40"/>
              </a:spcBef>
            </a:pPr>
            <a:endParaRPr lang="zh-CN" altLang="zh-CN" sz="2400" noProof="1">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pPr>
            <a:r>
              <a:rPr lang="zh-CN" sz="2000" noProof="1" smtClean="0">
                <a:solidFill>
                  <a:srgbClr val="C00000"/>
                </a:solidFill>
                <a:latin typeface="微软雅黑" panose="020B0503020204020204" pitchFamily="34" charset="-122"/>
                <a:ea typeface="微软雅黑" panose="020B0503020204020204" pitchFamily="34" charset="-122"/>
              </a:rPr>
              <a:t>字</a:t>
            </a:r>
            <a:r>
              <a:rPr lang="zh-CN" sz="2000" noProof="1">
                <a:solidFill>
                  <a:srgbClr val="C00000"/>
                </a:solidFill>
                <a:latin typeface="微软雅黑" panose="020B0503020204020204" pitchFamily="34" charset="-122"/>
                <a:ea typeface="微软雅黑" panose="020B0503020204020204" pitchFamily="34" charset="-122"/>
              </a:rPr>
              <a:t>端己</a:t>
            </a:r>
            <a:r>
              <a:rPr lang="zh-CN" sz="2000" noProof="1">
                <a:latin typeface="微软雅黑" panose="020B0503020204020204" pitchFamily="34" charset="-122"/>
                <a:ea typeface="微软雅黑" panose="020B0503020204020204" pitchFamily="34" charset="-122"/>
              </a:rPr>
              <a:t>，杜陵（今陕西长安市）人，有词集</a:t>
            </a:r>
            <a:r>
              <a:rPr lang="zh-CN" altLang="zh-CN" sz="2000" noProof="1">
                <a:solidFill>
                  <a:srgbClr val="C00000"/>
                </a:solidFill>
                <a:latin typeface="微软雅黑" panose="020B0503020204020204" pitchFamily="34" charset="-122"/>
                <a:ea typeface="微软雅黑" panose="020B0503020204020204" pitchFamily="34" charset="-122"/>
              </a:rPr>
              <a:t>《</a:t>
            </a:r>
            <a:r>
              <a:rPr lang="zh-CN" sz="2000" noProof="1">
                <a:solidFill>
                  <a:srgbClr val="C00000"/>
                </a:solidFill>
                <a:latin typeface="微软雅黑" panose="020B0503020204020204" pitchFamily="34" charset="-122"/>
                <a:ea typeface="微软雅黑" panose="020B0503020204020204" pitchFamily="34" charset="-122"/>
              </a:rPr>
              <a:t>浣花集</a:t>
            </a:r>
            <a:r>
              <a:rPr lang="zh-CN" altLang="zh-CN" sz="2000" noProof="1">
                <a:solidFill>
                  <a:srgbClr val="C00000"/>
                </a:solidFill>
                <a:latin typeface="微软雅黑" panose="020B0503020204020204" pitchFamily="34" charset="-122"/>
                <a:ea typeface="微软雅黑" panose="020B0503020204020204" pitchFamily="34" charset="-122"/>
              </a:rPr>
              <a:t>》</a:t>
            </a:r>
            <a:r>
              <a:rPr lang="zh-CN" sz="2000" noProof="1">
                <a:latin typeface="微软雅黑" panose="020B0503020204020204" pitchFamily="34" charset="-122"/>
                <a:ea typeface="微软雅黑" panose="020B0503020204020204" pitchFamily="34" charset="-122"/>
              </a:rPr>
              <a:t>，与</a:t>
            </a:r>
            <a:r>
              <a:rPr lang="zh-CN" sz="2000" noProof="1">
                <a:solidFill>
                  <a:srgbClr val="C00000"/>
                </a:solidFill>
                <a:latin typeface="微软雅黑" panose="020B0503020204020204" pitchFamily="34" charset="-122"/>
                <a:ea typeface="微软雅黑" panose="020B0503020204020204" pitchFamily="34" charset="-122"/>
              </a:rPr>
              <a:t>温庭筠</a:t>
            </a:r>
            <a:r>
              <a:rPr lang="zh-CN" sz="2000" noProof="1">
                <a:latin typeface="微软雅黑" panose="020B0503020204020204" pitchFamily="34" charset="-122"/>
                <a:ea typeface="微软雅黑" panose="020B0503020204020204" pitchFamily="34" charset="-122"/>
              </a:rPr>
              <a:t>并称“</a:t>
            </a:r>
            <a:r>
              <a:rPr lang="zh-CN" sz="2000" noProof="1">
                <a:solidFill>
                  <a:srgbClr val="C00000"/>
                </a:solidFill>
                <a:latin typeface="微软雅黑" panose="020B0503020204020204" pitchFamily="34" charset="-122"/>
                <a:ea typeface="微软雅黑" panose="020B0503020204020204" pitchFamily="34" charset="-122"/>
              </a:rPr>
              <a:t>温韦</a:t>
            </a:r>
            <a:r>
              <a:rPr lang="zh-CN" sz="2000" noProof="1">
                <a:latin typeface="微软雅黑" panose="020B0503020204020204" pitchFamily="34" charset="-122"/>
                <a:ea typeface="微软雅黑" panose="020B0503020204020204" pitchFamily="34" charset="-122"/>
              </a:rPr>
              <a:t>”。</a:t>
            </a:r>
            <a:endParaRPr lang="zh-CN" sz="2400" noProof="1">
              <a:latin typeface="微软雅黑" panose="020B0503020204020204" pitchFamily="34" charset="-122"/>
              <a:ea typeface="微软雅黑" panose="020B0503020204020204" pitchFamily="34" charset="-122"/>
            </a:endParaRPr>
          </a:p>
          <a:p>
            <a:pPr algn="ctr" eaLnBrk="1" hangingPunct="1">
              <a:lnSpc>
                <a:spcPct val="150000"/>
              </a:lnSpc>
            </a:pPr>
            <a:r>
              <a:rPr lang="zh-CN" sz="2000" noProof="1">
                <a:latin typeface="微软雅黑" panose="020B0503020204020204" pitchFamily="34" charset="-122"/>
                <a:ea typeface="微软雅黑" panose="020B0503020204020204" pitchFamily="34" charset="-122"/>
              </a:rPr>
              <a:t>菩萨蛮</a:t>
            </a:r>
            <a:r>
              <a:rPr lang="zh-CN" altLang="zh-CN" sz="2000" noProof="1">
                <a:latin typeface="微软雅黑" panose="020B0503020204020204" pitchFamily="34" charset="-122"/>
                <a:ea typeface="微软雅黑" panose="020B0503020204020204" pitchFamily="34" charset="-122"/>
              </a:rPr>
              <a:t>·</a:t>
            </a:r>
            <a:r>
              <a:rPr lang="zh-CN" sz="2000" noProof="1">
                <a:latin typeface="微软雅黑" panose="020B0503020204020204" pitchFamily="34" charset="-122"/>
                <a:ea typeface="微软雅黑" panose="020B0503020204020204" pitchFamily="34" charset="-122"/>
              </a:rPr>
              <a:t>如今却忆江南乐</a:t>
            </a:r>
          </a:p>
          <a:p>
            <a:pPr eaLnBrk="1" hangingPunct="1">
              <a:lnSpc>
                <a:spcPct val="150000"/>
              </a:lnSpc>
            </a:pPr>
            <a:r>
              <a:rPr lang="en-US" altLang="zh-CN" sz="2000" noProof="1" smtClean="0">
                <a:latin typeface="微软雅黑" panose="020B0503020204020204" pitchFamily="34" charset="-122"/>
                <a:ea typeface="微软雅黑" panose="020B0503020204020204" pitchFamily="34" charset="-122"/>
              </a:rPr>
              <a:t>                          </a:t>
            </a:r>
            <a:r>
              <a:rPr lang="zh-CN" sz="2000" noProof="1" smtClean="0">
                <a:latin typeface="微软雅黑" panose="020B0503020204020204" pitchFamily="34" charset="-122"/>
                <a:ea typeface="微软雅黑" panose="020B0503020204020204" pitchFamily="34" charset="-122"/>
              </a:rPr>
              <a:t>如今却忆江南乐，当时年少春衫薄。骑马倚斜桥，满楼红袖招。</a:t>
            </a:r>
          </a:p>
          <a:p>
            <a:pPr eaLnBrk="1" hangingPunct="1">
              <a:lnSpc>
                <a:spcPct val="150000"/>
              </a:lnSpc>
            </a:pPr>
            <a:r>
              <a:rPr lang="en-US" altLang="zh-CN" sz="2000" noProof="1" smtClean="0">
                <a:latin typeface="微软雅黑" panose="020B0503020204020204" pitchFamily="34" charset="-122"/>
                <a:ea typeface="微软雅黑" panose="020B0503020204020204" pitchFamily="34" charset="-122"/>
              </a:rPr>
              <a:t>                          </a:t>
            </a:r>
            <a:r>
              <a:rPr lang="zh-CN" sz="2000" noProof="1" smtClean="0">
                <a:latin typeface="微软雅黑" panose="020B0503020204020204" pitchFamily="34" charset="-122"/>
                <a:ea typeface="微软雅黑" panose="020B0503020204020204" pitchFamily="34" charset="-122"/>
              </a:rPr>
              <a:t>翠屏金屈曲，醉入花丛宿。此度见花枝，白头誓不归。</a:t>
            </a:r>
          </a:p>
          <a:p>
            <a:pPr eaLnBrk="1" hangingPunct="1">
              <a:lnSpc>
                <a:spcPct val="150000"/>
              </a:lnSpc>
            </a:pPr>
            <a:endParaRPr lang="zh-CN" sz="2400" noProof="1">
              <a:solidFill>
                <a:srgbClr val="FF0000"/>
              </a:solidFill>
              <a:latin typeface="微软雅黑" panose="020B0503020204020204" pitchFamily="34" charset="-122"/>
              <a:ea typeface="微软雅黑" panose="020B0503020204020204" pitchFamily="34" charset="-122"/>
            </a:endParaRPr>
          </a:p>
          <a:p>
            <a:pPr eaLnBrk="1" hangingPunct="1">
              <a:lnSpc>
                <a:spcPct val="150000"/>
              </a:lnSpc>
            </a:pPr>
            <a:r>
              <a:rPr lang="zh-CN" altLang="zh-CN" sz="2000" noProof="1" smtClean="0">
                <a:solidFill>
                  <a:srgbClr val="C00000"/>
                </a:solidFill>
                <a:latin typeface="微软雅黑" panose="020B0503020204020204" pitchFamily="34" charset="-122"/>
                <a:ea typeface="微软雅黑" panose="020B0503020204020204" pitchFamily="34" charset="-122"/>
              </a:rPr>
              <a:t>“</a:t>
            </a:r>
            <a:r>
              <a:rPr lang="zh-CN" sz="2000" noProof="1" smtClean="0">
                <a:solidFill>
                  <a:srgbClr val="C00000"/>
                </a:solidFill>
                <a:latin typeface="微软雅黑" panose="020B0503020204020204" pitchFamily="34" charset="-122"/>
                <a:ea typeface="微软雅黑" panose="020B0503020204020204" pitchFamily="34" charset="-122"/>
              </a:rPr>
              <a:t>忆”</a:t>
            </a:r>
            <a:r>
              <a:rPr lang="zh-CN" sz="2000" noProof="1">
                <a:solidFill>
                  <a:srgbClr val="C00000"/>
                </a:solidFill>
                <a:latin typeface="微软雅黑" panose="020B0503020204020204" pitchFamily="34" charset="-122"/>
                <a:ea typeface="微软雅黑" panose="020B0503020204020204" pitchFamily="34" charset="-122"/>
              </a:rPr>
              <a:t>字构思全篇：</a:t>
            </a:r>
            <a:r>
              <a:rPr lang="zh-CN" sz="2000" noProof="1">
                <a:latin typeface="微软雅黑" panose="020B0503020204020204" pitchFamily="34" charset="-122"/>
                <a:ea typeface="微软雅黑" panose="020B0503020204020204" pitchFamily="34" charset="-122"/>
              </a:rPr>
              <a:t>忆是词眼，统摄全词，薄衫骑马，红袖相招，翠屏相映，醉入花丛，都由忆一一凸显。通过对昔日羁旅江南可乐之事的追忆，反衬了今日白头漂白、境况堪嗟的悲哀。</a:t>
            </a:r>
          </a:p>
        </p:txBody>
      </p:sp>
      <p:sp>
        <p:nvSpPr>
          <p:cNvPr id="4" name="文本框 3"/>
          <p:cNvSpPr txBox="1"/>
          <p:nvPr/>
        </p:nvSpPr>
        <p:spPr>
          <a:xfrm>
            <a:off x="8862071" y="383688"/>
            <a:ext cx="1123373" cy="369332"/>
          </a:xfrm>
          <a:prstGeom prst="rect">
            <a:avLst/>
          </a:prstGeom>
          <a:solidFill>
            <a:schemeClr val="accent2"/>
          </a:solidFill>
        </p:spPr>
        <p:txBody>
          <a:bodyPr wrap="square" rtlCol="0">
            <a:spAutoFit/>
          </a:bodyPr>
          <a:lstStyle/>
          <a:p>
            <a:r>
              <a:rPr kumimoji="1" lang="zh-CN" altLang="en-US" dirty="0" smtClean="0"/>
              <a:t>韦庄</a:t>
            </a:r>
            <a:endParaRPr kumimoji="1" lang="zh-CN" altLang="en-US" dirty="0"/>
          </a:p>
        </p:txBody>
      </p:sp>
      <p:sp>
        <p:nvSpPr>
          <p:cNvPr id="5" name="文本框 4"/>
          <p:cNvSpPr txBox="1"/>
          <p:nvPr/>
        </p:nvSpPr>
        <p:spPr>
          <a:xfrm>
            <a:off x="10445212" y="73959"/>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思帝乡</a:t>
            </a:r>
          </a:p>
        </p:txBody>
      </p:sp>
      <p:cxnSp>
        <p:nvCxnSpPr>
          <p:cNvPr id="6" name="直线连接符 5"/>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0445212" y="568354"/>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荷叶杯</a:t>
            </a:r>
          </a:p>
        </p:txBody>
      </p:sp>
      <p:cxnSp>
        <p:nvCxnSpPr>
          <p:cNvPr id="8" name="直线连接符 7"/>
          <p:cNvCxnSpPr>
            <a:endCxn id="6" idx="3"/>
          </p:cNvCxnSpPr>
          <p:nvPr/>
        </p:nvCxnSpPr>
        <p:spPr>
          <a:xfrm flipH="1" flipV="1">
            <a:off x="9985444" y="568354"/>
            <a:ext cx="459768" cy="169277"/>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3" y="1031971"/>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女</a:t>
            </a:r>
            <a:r>
              <a:rPr lang="zh-CN" altLang="en-US" smtClean="0"/>
              <a:t>冠子一</a:t>
            </a:r>
            <a:endParaRPr lang="zh-CN" altLang="en-US" dirty="0"/>
          </a:p>
        </p:txBody>
      </p:sp>
      <p:sp>
        <p:nvSpPr>
          <p:cNvPr id="10" name="文本框 9"/>
          <p:cNvSpPr txBox="1"/>
          <p:nvPr/>
        </p:nvSpPr>
        <p:spPr>
          <a:xfrm>
            <a:off x="10445213" y="1511225"/>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女冠子二</a:t>
            </a:r>
            <a:endParaRPr lang="zh-CN" altLang="en-US" dirty="0"/>
          </a:p>
        </p:txBody>
      </p:sp>
      <p:cxnSp>
        <p:nvCxnSpPr>
          <p:cNvPr id="11" name="直线连接符 10"/>
          <p:cNvCxnSpPr/>
          <p:nvPr/>
        </p:nvCxnSpPr>
        <p:spPr>
          <a:xfrm flipH="1" flipV="1">
            <a:off x="9985444" y="611001"/>
            <a:ext cx="459769" cy="6482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13"/>
          <p:cNvCxnSpPr>
            <a:stCxn id="10" idx="1"/>
          </p:cNvCxnSpPr>
          <p:nvPr/>
        </p:nvCxnSpPr>
        <p:spPr>
          <a:xfrm flipH="1" flipV="1">
            <a:off x="9985444" y="587251"/>
            <a:ext cx="459769" cy="1108640"/>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8533" y="57003"/>
            <a:ext cx="752430" cy="369332"/>
          </a:xfrm>
          <a:prstGeom prst="rect">
            <a:avLst/>
          </a:prstGeom>
          <a:noFill/>
        </p:spPr>
        <p:txBody>
          <a:bodyPr wrap="square" rtlCol="0">
            <a:spAutoFit/>
          </a:bodyPr>
          <a:lstStyle/>
          <a:p>
            <a:r>
              <a:rPr kumimoji="1" lang="en-US" altLang="zh-CN" smtClean="0">
                <a:solidFill>
                  <a:schemeClr val="bg1">
                    <a:lumMod val="85000"/>
                  </a:schemeClr>
                </a:solidFill>
              </a:rPr>
              <a:t>2.8.1</a:t>
            </a:r>
            <a:endParaRPr kumimoji="1" lang="zh-CN" altLang="en-US" dirty="0">
              <a:solidFill>
                <a:schemeClr val="bg1">
                  <a:lumMod val="85000"/>
                </a:schemeClr>
              </a:solidFill>
            </a:endParaRPr>
          </a:p>
        </p:txBody>
      </p:sp>
    </p:spTree>
    <p:extLst>
      <p:ext uri="{BB962C8B-B14F-4D97-AF65-F5344CB8AC3E}">
        <p14:creationId xmlns:p14="http://schemas.microsoft.com/office/powerpoint/2010/main" val="24892553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42785" y="330624"/>
            <a:ext cx="10340975" cy="4431983"/>
          </a:xfrm>
          <a:prstGeom prst="rect">
            <a:avLst/>
          </a:prstGeom>
        </p:spPr>
        <p:txBody>
          <a:bodyPr lIns="0" tIns="0" rIns="0" bIns="0">
            <a:spAutoFit/>
          </a:bodyPr>
          <a:lstStyle>
            <a:lvl1pPr marL="1270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eaLnBrk="1" hangingPunct="1">
              <a:lnSpc>
                <a:spcPct val="150000"/>
              </a:lnSpc>
            </a:pPr>
            <a:r>
              <a:rPr lang="zh-CN" sz="2800" noProof="1">
                <a:latin typeface="黑体" panose="02010609060101010101" pitchFamily="49" charset="-122"/>
                <a:ea typeface="黑体" panose="02010609060101010101" pitchFamily="49" charset="-122"/>
              </a:rPr>
              <a:t>八、韦庄</a:t>
            </a:r>
          </a:p>
          <a:p>
            <a:pPr algn="ctr" eaLnBrk="1" hangingPunct="1">
              <a:lnSpc>
                <a:spcPct val="150000"/>
              </a:lnSpc>
              <a:spcBef>
                <a:spcPts val="15"/>
              </a:spcBef>
            </a:pPr>
            <a:r>
              <a:rPr lang="zh-CN" sz="2000" noProof="1">
                <a:latin typeface="微软雅黑" panose="020B0503020204020204" pitchFamily="34" charset="-122"/>
                <a:ea typeface="微软雅黑" panose="020B0503020204020204" pitchFamily="34" charset="-122"/>
                <a:cs typeface="Times New Roman" panose="02020603050405020304" pitchFamily="18" charset="0"/>
              </a:rPr>
              <a:t>思帝乡</a:t>
            </a:r>
            <a:r>
              <a:rPr lang="zh-CN" altLang="zh-CN" sz="2000" noProof="1">
                <a:latin typeface="微软雅黑" panose="020B0503020204020204" pitchFamily="34" charset="-122"/>
                <a:ea typeface="微软雅黑" panose="020B0503020204020204" pitchFamily="34" charset="-122"/>
                <a:cs typeface="Times New Roman" panose="02020603050405020304" pitchFamily="18" charset="0"/>
              </a:rPr>
              <a:t>·</a:t>
            </a:r>
            <a:r>
              <a:rPr lang="zh-CN" sz="2000" noProof="1">
                <a:latin typeface="微软雅黑" panose="020B0503020204020204" pitchFamily="34" charset="-122"/>
                <a:ea typeface="微软雅黑" panose="020B0503020204020204" pitchFamily="34" charset="-122"/>
                <a:cs typeface="Times New Roman" panose="02020603050405020304" pitchFamily="18" charset="0"/>
              </a:rPr>
              <a:t>春日游</a:t>
            </a:r>
          </a:p>
          <a:p>
            <a:pPr algn="ctr" eaLnBrk="1" hangingPunct="1">
              <a:lnSpc>
                <a:spcPct val="150000"/>
              </a:lnSpc>
              <a:spcBef>
                <a:spcPts val="15"/>
              </a:spcBef>
            </a:pPr>
            <a:r>
              <a:rPr lang="zh-CN" sz="2000" noProof="1">
                <a:latin typeface="微软雅黑" panose="020B0503020204020204" pitchFamily="34" charset="-122"/>
                <a:ea typeface="微软雅黑" panose="020B0503020204020204" pitchFamily="34" charset="-122"/>
                <a:cs typeface="Times New Roman" panose="02020603050405020304" pitchFamily="18" charset="0"/>
              </a:rPr>
              <a:t>春日游，杏花吹满头。陌上谁家年少足风流？</a:t>
            </a:r>
          </a:p>
          <a:p>
            <a:pPr algn="ctr" eaLnBrk="1" hangingPunct="1">
              <a:lnSpc>
                <a:spcPct val="150000"/>
              </a:lnSpc>
              <a:spcBef>
                <a:spcPts val="15"/>
              </a:spcBef>
            </a:pPr>
            <a:r>
              <a:rPr lang="zh-CN" sz="2000" noProof="1">
                <a:latin typeface="微软雅黑" panose="020B0503020204020204" pitchFamily="34" charset="-122"/>
                <a:ea typeface="微软雅黑" panose="020B0503020204020204" pitchFamily="34" charset="-122"/>
                <a:cs typeface="Times New Roman" panose="02020603050405020304" pitchFamily="18" charset="0"/>
              </a:rPr>
              <a:t>妾拟将身嫁与一生休。纵被无情弃，不能羞。</a:t>
            </a:r>
          </a:p>
          <a:p>
            <a:pPr eaLnBrk="1" hangingPunct="1">
              <a:lnSpc>
                <a:spcPct val="150000"/>
              </a:lnSpc>
            </a:pPr>
            <a:endParaRPr lang="zh-CN" altLang="zh-CN" sz="2400" noProof="1">
              <a:solidFill>
                <a:srgbClr val="FF0000"/>
              </a:solidFill>
              <a:latin typeface="微软雅黑" panose="020B0503020204020204" pitchFamily="34" charset="-122"/>
              <a:ea typeface="微软雅黑" panose="020B0503020204020204" pitchFamily="34" charset="-122"/>
            </a:endParaRPr>
          </a:p>
          <a:p>
            <a:pPr eaLnBrk="1" hangingPunct="1">
              <a:lnSpc>
                <a:spcPct val="150000"/>
              </a:lnSpc>
            </a:pPr>
            <a:r>
              <a:rPr lang="zh-CN" sz="2000" noProof="1" smtClean="0">
                <a:solidFill>
                  <a:srgbClr val="C00000"/>
                </a:solidFill>
                <a:latin typeface="微软雅黑" panose="020B0503020204020204" pitchFamily="34" charset="-122"/>
                <a:ea typeface="微软雅黑" panose="020B0503020204020204" pitchFamily="34" charset="-122"/>
              </a:rPr>
              <a:t>女性</a:t>
            </a:r>
            <a:r>
              <a:rPr lang="zh-CN" sz="2000" noProof="1">
                <a:solidFill>
                  <a:srgbClr val="C00000"/>
                </a:solidFill>
                <a:latin typeface="微软雅黑" panose="020B0503020204020204" pitchFamily="34" charset="-122"/>
                <a:ea typeface="微软雅黑" panose="020B0503020204020204" pitchFamily="34" charset="-122"/>
              </a:rPr>
              <a:t>形象：</a:t>
            </a:r>
            <a:r>
              <a:rPr lang="zh-CN" sz="2000" noProof="1">
                <a:latin typeface="微软雅黑" panose="020B0503020204020204" pitchFamily="34" charset="-122"/>
                <a:ea typeface="微软雅黑" panose="020B0503020204020204" pitchFamily="34" charset="-122"/>
              </a:rPr>
              <a:t>抒写了一位女子在婚姻生活上要求自由选择对象的强烈愿望，体会对爱  情狂热大胆，无所顾忌的精神。</a:t>
            </a:r>
          </a:p>
          <a:p>
            <a:pPr eaLnBrk="1" hangingPunct="1">
              <a:lnSpc>
                <a:spcPct val="150000"/>
              </a:lnSpc>
            </a:pPr>
            <a:r>
              <a:rPr lang="zh-CN" sz="2000" noProof="1">
                <a:latin typeface="微软雅黑" panose="020B0503020204020204" pitchFamily="34" charset="-122"/>
                <a:ea typeface="微软雅黑" panose="020B0503020204020204" pitchFamily="34" charset="-122"/>
              </a:rPr>
              <a:t>韦词的意境与白居易的</a:t>
            </a:r>
            <a:r>
              <a:rPr lang="zh-CN" altLang="zh-CN" sz="2000" noProof="1">
                <a:latin typeface="微软雅黑" panose="020B0503020204020204" pitchFamily="34" charset="-122"/>
                <a:ea typeface="微软雅黑" panose="020B0503020204020204" pitchFamily="34" charset="-122"/>
              </a:rPr>
              <a:t>《</a:t>
            </a:r>
            <a:r>
              <a:rPr lang="zh-CN" sz="2000" noProof="1">
                <a:latin typeface="微软雅黑" panose="020B0503020204020204" pitchFamily="34" charset="-122"/>
                <a:ea typeface="微软雅黑" panose="020B0503020204020204" pitchFamily="34" charset="-122"/>
              </a:rPr>
              <a:t>井底引银瓶</a:t>
            </a:r>
            <a:r>
              <a:rPr lang="zh-CN" altLang="zh-CN" sz="2000" noProof="1">
                <a:latin typeface="微软雅黑" panose="020B0503020204020204" pitchFamily="34" charset="-122"/>
                <a:ea typeface="微软雅黑" panose="020B0503020204020204" pitchFamily="34" charset="-122"/>
              </a:rPr>
              <a:t>》</a:t>
            </a:r>
            <a:r>
              <a:rPr lang="zh-CN" sz="2000" noProof="1">
                <a:latin typeface="微软雅黑" panose="020B0503020204020204" pitchFamily="34" charset="-122"/>
                <a:ea typeface="微软雅黑" panose="020B0503020204020204" pitchFamily="34" charset="-122"/>
              </a:rPr>
              <a:t>近似。白诗云：“妾弄青梅倚短墙，君骑白马傍垂杨。墙头马上遥相顾，一见知君即断肠。”</a:t>
            </a:r>
          </a:p>
        </p:txBody>
      </p:sp>
      <p:pic>
        <p:nvPicPr>
          <p:cNvPr id="8194" name="Picture 2" descr="http://s10.sinaimg.cn/middle/5e999109g72dd7abf0069&amp;6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0002" y="5175503"/>
            <a:ext cx="1687678" cy="1540923"/>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8862071" y="383688"/>
            <a:ext cx="1123373" cy="369332"/>
          </a:xfrm>
          <a:prstGeom prst="rect">
            <a:avLst/>
          </a:prstGeom>
          <a:solidFill>
            <a:schemeClr val="accent2"/>
          </a:solidFill>
        </p:spPr>
        <p:txBody>
          <a:bodyPr wrap="square" rtlCol="0">
            <a:spAutoFit/>
          </a:bodyPr>
          <a:lstStyle/>
          <a:p>
            <a:r>
              <a:rPr kumimoji="1" lang="zh-CN" altLang="en-US" dirty="0" smtClean="0"/>
              <a:t>韦庄</a:t>
            </a:r>
            <a:endParaRPr kumimoji="1" lang="zh-CN" altLang="en-US" dirty="0"/>
          </a:p>
        </p:txBody>
      </p:sp>
      <p:sp>
        <p:nvSpPr>
          <p:cNvPr id="6" name="文本框 5"/>
          <p:cNvSpPr txBox="1"/>
          <p:nvPr/>
        </p:nvSpPr>
        <p:spPr>
          <a:xfrm>
            <a:off x="10445212" y="73959"/>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思帝乡</a:t>
            </a:r>
          </a:p>
        </p:txBody>
      </p:sp>
      <p:cxnSp>
        <p:nvCxnSpPr>
          <p:cNvPr id="7" name="直线连接符 6"/>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445212" y="568354"/>
            <a:ext cx="1746788"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荷叶杯</a:t>
            </a:r>
          </a:p>
        </p:txBody>
      </p:sp>
      <p:cxnSp>
        <p:nvCxnSpPr>
          <p:cNvPr id="9" name="直线连接符 8"/>
          <p:cNvCxnSpPr>
            <a:endCxn id="9" idx="3"/>
          </p:cNvCxnSpPr>
          <p:nvPr/>
        </p:nvCxnSpPr>
        <p:spPr>
          <a:xfrm flipH="1" flipV="1">
            <a:off x="9985444" y="568354"/>
            <a:ext cx="459768" cy="169277"/>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0445213" y="1031971"/>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女</a:t>
            </a:r>
            <a:r>
              <a:rPr lang="zh-CN" altLang="en-US" smtClean="0"/>
              <a:t>冠子一</a:t>
            </a:r>
            <a:endParaRPr lang="zh-CN" altLang="en-US" dirty="0"/>
          </a:p>
        </p:txBody>
      </p:sp>
      <p:sp>
        <p:nvSpPr>
          <p:cNvPr id="11" name="文本框 10"/>
          <p:cNvSpPr txBox="1"/>
          <p:nvPr/>
        </p:nvSpPr>
        <p:spPr>
          <a:xfrm>
            <a:off x="10445213" y="1511225"/>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女冠子二</a:t>
            </a:r>
            <a:endParaRPr lang="zh-CN" altLang="en-US" dirty="0"/>
          </a:p>
        </p:txBody>
      </p:sp>
      <p:cxnSp>
        <p:nvCxnSpPr>
          <p:cNvPr id="12" name="直线连接符 11"/>
          <p:cNvCxnSpPr/>
          <p:nvPr/>
        </p:nvCxnSpPr>
        <p:spPr>
          <a:xfrm flipH="1" flipV="1">
            <a:off x="9985444" y="611001"/>
            <a:ext cx="459769" cy="6482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线连接符 12"/>
          <p:cNvCxnSpPr>
            <a:stCxn id="13" idx="1"/>
          </p:cNvCxnSpPr>
          <p:nvPr/>
        </p:nvCxnSpPr>
        <p:spPr>
          <a:xfrm flipH="1" flipV="1">
            <a:off x="9985444" y="587251"/>
            <a:ext cx="459769" cy="1108640"/>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8533" y="57003"/>
            <a:ext cx="752430" cy="369332"/>
          </a:xfrm>
          <a:prstGeom prst="rect">
            <a:avLst/>
          </a:prstGeom>
          <a:noFill/>
        </p:spPr>
        <p:txBody>
          <a:bodyPr wrap="square" rtlCol="0">
            <a:spAutoFit/>
          </a:bodyPr>
          <a:lstStyle/>
          <a:p>
            <a:r>
              <a:rPr kumimoji="1" lang="en-US" altLang="zh-CN" dirty="0" smtClean="0">
                <a:solidFill>
                  <a:schemeClr val="bg1">
                    <a:lumMod val="85000"/>
                  </a:schemeClr>
                </a:solidFill>
              </a:rPr>
              <a:t>2.8.1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ChangeArrowheads="1"/>
          </p:cNvSpPr>
          <p:nvPr/>
        </p:nvSpPr>
        <p:spPr bwMode="auto">
          <a:xfrm>
            <a:off x="901842" y="279495"/>
            <a:ext cx="10340975" cy="5724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eaLnBrk="1" hangingPunct="1">
              <a:lnSpc>
                <a:spcPct val="150000"/>
              </a:lnSpc>
            </a:pPr>
            <a:r>
              <a:rPr lang="zh-CN" altLang="en-US" sz="2400" b="1" dirty="0" smtClean="0">
                <a:latin typeface="微软雅黑" panose="020B0503020204020204" pitchFamily="34" charset="-122"/>
                <a:ea typeface="微软雅黑" panose="020B0503020204020204" pitchFamily="34" charset="-122"/>
              </a:rPr>
              <a:t> </a:t>
            </a:r>
            <a:r>
              <a:rPr lang="zh-CN" altLang="en-US" sz="2800" dirty="0">
                <a:latin typeface="黑体" panose="02010609060101010101" pitchFamily="49" charset="-122"/>
                <a:ea typeface="黑体" panose="02010609060101010101" pitchFamily="49" charset="-122"/>
              </a:rPr>
              <a:t>八、韦庄</a:t>
            </a:r>
          </a:p>
          <a:p>
            <a:pPr algn="ctr" eaLnBrk="1" hangingPunct="1">
              <a:lnSpc>
                <a:spcPct val="150000"/>
              </a:lnSpc>
            </a:pPr>
            <a:r>
              <a:rPr lang="zh-CN" altLang="en-US" sz="2000" dirty="0">
                <a:solidFill>
                  <a:srgbClr val="C00000"/>
                </a:solidFill>
                <a:latin typeface="微软雅黑" panose="020B0503020204020204" pitchFamily="34" charset="-122"/>
                <a:ea typeface="微软雅黑" panose="020B0503020204020204" pitchFamily="34" charset="-122"/>
              </a:rPr>
              <a:t>荷叶杯·记得那年花下</a:t>
            </a:r>
          </a:p>
          <a:p>
            <a:pPr algn="ctr" eaLnBrk="1" hangingPunct="1">
              <a:lnSpc>
                <a:spcPct val="150000"/>
              </a:lnSpc>
            </a:pPr>
            <a:r>
              <a:rPr lang="zh-CN" altLang="en-US" sz="2000" dirty="0">
                <a:latin typeface="微软雅黑" panose="020B0503020204020204" pitchFamily="34" charset="-122"/>
                <a:ea typeface="微软雅黑" panose="020B0503020204020204" pitchFamily="34" charset="-122"/>
              </a:rPr>
              <a:t>记得那年花下，深夜，初识谢娘时。水堂西面画帘垂，携手暗相期。</a:t>
            </a:r>
          </a:p>
          <a:p>
            <a:pPr algn="ctr" eaLnBrk="1" hangingPunct="1">
              <a:lnSpc>
                <a:spcPct val="150000"/>
              </a:lnSpc>
            </a:pPr>
            <a:r>
              <a:rPr lang="zh-CN" altLang="en-US" sz="2000" dirty="0">
                <a:latin typeface="微软雅黑" panose="020B0503020204020204" pitchFamily="34" charset="-122"/>
                <a:ea typeface="微软雅黑" panose="020B0503020204020204" pitchFamily="34" charset="-122"/>
              </a:rPr>
              <a:t>惆怅晓莺残月，相别，从此隔音尘。如今俱是异乡人，相见更无因</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gn="ctr" eaLnBrk="1" hangingPunct="1">
              <a:lnSpc>
                <a:spcPct val="150000"/>
              </a:lnSpc>
            </a:pPr>
            <a:endParaRPr lang="zh-CN" altLang="en-US" sz="2000" dirty="0">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2000" dirty="0">
                <a:solidFill>
                  <a:srgbClr val="C00000"/>
                </a:solidFill>
                <a:latin typeface="微软雅黑" panose="020B0503020204020204" pitchFamily="34" charset="-122"/>
                <a:ea typeface="微软雅黑" panose="020B0503020204020204" pitchFamily="34" charset="-122"/>
              </a:rPr>
              <a:t>女冠子·四月十七</a:t>
            </a:r>
          </a:p>
          <a:p>
            <a:pPr eaLnBrk="1" hangingPunct="1">
              <a:lnSpc>
                <a:spcPct val="150000"/>
              </a:lnSpc>
            </a:pPr>
            <a:r>
              <a:rPr lang="zh-CN" altLang="en-US" sz="2000" dirty="0" smtClean="0">
                <a:latin typeface="微软雅黑" panose="020B0503020204020204" pitchFamily="34" charset="-122"/>
                <a:ea typeface="微软雅黑" panose="020B0503020204020204" pitchFamily="34" charset="-122"/>
              </a:rPr>
              <a:t>                  四月十七</a:t>
            </a:r>
            <a:r>
              <a:rPr lang="zh-CN" altLang="en-US" sz="2000" dirty="0">
                <a:latin typeface="微软雅黑" panose="020B0503020204020204" pitchFamily="34" charset="-122"/>
                <a:ea typeface="微软雅黑" panose="020B0503020204020204" pitchFamily="34" charset="-122"/>
              </a:rPr>
              <a:t>，正是去年今日，别君时。忍泪佯低面，含羞半敛眉</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eaLnBrk="1" hangingPunct="1">
              <a:lnSpc>
                <a:spcPct val="150000"/>
              </a:lnSpc>
            </a:pPr>
            <a:r>
              <a:rPr lang="zh-CN" altLang="en-US" sz="2000" dirty="0" smtClean="0">
                <a:latin typeface="微软雅黑" panose="020B0503020204020204" pitchFamily="34" charset="-122"/>
                <a:ea typeface="微软雅黑" panose="020B0503020204020204" pitchFamily="34" charset="-122"/>
              </a:rPr>
              <a:t>                  不知</a:t>
            </a:r>
            <a:r>
              <a:rPr lang="zh-CN" altLang="en-US" sz="2000" dirty="0">
                <a:latin typeface="微软雅黑" panose="020B0503020204020204" pitchFamily="34" charset="-122"/>
                <a:ea typeface="微软雅黑" panose="020B0503020204020204" pitchFamily="34" charset="-122"/>
              </a:rPr>
              <a:t>魂已断，空有梦相随。除却天边月，没人知</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eaLnBrk="1" hangingPunct="1">
              <a:lnSpc>
                <a:spcPct val="150000"/>
              </a:lnSpc>
            </a:pPr>
            <a:endParaRPr lang="zh-CN" altLang="en-US" sz="2000" dirty="0">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2000" dirty="0">
                <a:solidFill>
                  <a:srgbClr val="C00000"/>
                </a:solidFill>
                <a:latin typeface="微软雅黑" panose="020B0503020204020204" pitchFamily="34" charset="-122"/>
                <a:ea typeface="微软雅黑" panose="020B0503020204020204" pitchFamily="34" charset="-122"/>
              </a:rPr>
              <a:t>女冠子·昨夜夜半</a:t>
            </a:r>
          </a:p>
          <a:p>
            <a:pPr eaLnBrk="1" hangingPunct="1">
              <a:lnSpc>
                <a:spcPct val="150000"/>
              </a:lnSpc>
            </a:pPr>
            <a:r>
              <a:rPr lang="zh-CN" altLang="en-US" sz="2000" dirty="0" smtClean="0">
                <a:latin typeface="微软雅黑" panose="020B0503020204020204" pitchFamily="34" charset="-122"/>
                <a:ea typeface="微软雅黑" panose="020B0503020204020204" pitchFamily="34" charset="-122"/>
              </a:rPr>
              <a:t>                 昨夜</a:t>
            </a:r>
            <a:r>
              <a:rPr lang="zh-CN" altLang="en-US" sz="2000" dirty="0">
                <a:latin typeface="微软雅黑" panose="020B0503020204020204" pitchFamily="34" charset="-122"/>
                <a:ea typeface="微软雅黑" panose="020B0503020204020204" pitchFamily="34" charset="-122"/>
              </a:rPr>
              <a:t>夜半，枕上分明梦见。语多时。依旧桃花面，频低柳叶眉。</a:t>
            </a:r>
          </a:p>
          <a:p>
            <a:pPr eaLnBrk="1" hangingPunct="1">
              <a:lnSpc>
                <a:spcPct val="150000"/>
              </a:lnSpc>
            </a:pPr>
            <a:r>
              <a:rPr lang="zh-CN" altLang="en-US" sz="2000" dirty="0" smtClean="0">
                <a:latin typeface="微软雅黑" panose="020B0503020204020204" pitchFamily="34" charset="-122"/>
                <a:ea typeface="微软雅黑" panose="020B0503020204020204" pitchFamily="34" charset="-122"/>
              </a:rPr>
              <a:t>                 半</a:t>
            </a:r>
            <a:r>
              <a:rPr lang="zh-CN" altLang="en-US" sz="2000" dirty="0">
                <a:latin typeface="微软雅黑" panose="020B0503020204020204" pitchFamily="34" charset="-122"/>
                <a:ea typeface="微软雅黑" panose="020B0503020204020204" pitchFamily="34" charset="-122"/>
              </a:rPr>
              <a:t>羞还半喜，欲去又依依。觉来知是梦，不胜悲。</a:t>
            </a:r>
          </a:p>
        </p:txBody>
      </p:sp>
      <p:sp>
        <p:nvSpPr>
          <p:cNvPr id="3" name="TextBox 2"/>
          <p:cNvSpPr txBox="1"/>
          <p:nvPr/>
        </p:nvSpPr>
        <p:spPr>
          <a:xfrm>
            <a:off x="2658185" y="6345366"/>
            <a:ext cx="7109639"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广东地区课程，</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唐宋词研究</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精讲上。灵活掌握，举一反三</a:t>
            </a:r>
            <a:endParaRPr lang="zh-CN" altLang="en-US" sz="20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8862071" y="383688"/>
            <a:ext cx="1123373" cy="369332"/>
          </a:xfrm>
          <a:prstGeom prst="rect">
            <a:avLst/>
          </a:prstGeom>
          <a:solidFill>
            <a:schemeClr val="accent2"/>
          </a:solidFill>
        </p:spPr>
        <p:txBody>
          <a:bodyPr wrap="square" rtlCol="0">
            <a:spAutoFit/>
          </a:bodyPr>
          <a:lstStyle/>
          <a:p>
            <a:r>
              <a:rPr kumimoji="1" lang="zh-CN" altLang="en-US" dirty="0" smtClean="0"/>
              <a:t>韦庄</a:t>
            </a:r>
            <a:endParaRPr kumimoji="1" lang="zh-CN" altLang="en-US" dirty="0"/>
          </a:p>
        </p:txBody>
      </p:sp>
      <p:sp>
        <p:nvSpPr>
          <p:cNvPr id="5" name="文本框 4"/>
          <p:cNvSpPr txBox="1"/>
          <p:nvPr/>
        </p:nvSpPr>
        <p:spPr>
          <a:xfrm>
            <a:off x="10445212" y="73959"/>
            <a:ext cx="1746787"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思帝乡</a:t>
            </a:r>
          </a:p>
        </p:txBody>
      </p:sp>
      <p:cxnSp>
        <p:nvCxnSpPr>
          <p:cNvPr id="6" name="直线连接符 5"/>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0445212" y="568354"/>
            <a:ext cx="1746788"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荷叶杯</a:t>
            </a:r>
          </a:p>
        </p:txBody>
      </p:sp>
      <p:cxnSp>
        <p:nvCxnSpPr>
          <p:cNvPr id="8" name="直线连接符 7"/>
          <p:cNvCxnSpPr>
            <a:endCxn id="8" idx="3"/>
          </p:cNvCxnSpPr>
          <p:nvPr/>
        </p:nvCxnSpPr>
        <p:spPr>
          <a:xfrm flipH="1" flipV="1">
            <a:off x="9985444" y="568354"/>
            <a:ext cx="459768" cy="169277"/>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45213" y="1031971"/>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女</a:t>
            </a:r>
            <a:r>
              <a:rPr lang="zh-CN" altLang="en-US"/>
              <a:t>冠子一</a:t>
            </a:r>
            <a:endParaRPr lang="zh-CN" altLang="en-US" dirty="0"/>
          </a:p>
        </p:txBody>
      </p:sp>
      <p:sp>
        <p:nvSpPr>
          <p:cNvPr id="10" name="文本框 9"/>
          <p:cNvSpPr txBox="1"/>
          <p:nvPr/>
        </p:nvSpPr>
        <p:spPr>
          <a:xfrm>
            <a:off x="10445213" y="1511225"/>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a:t>女冠子二</a:t>
            </a:r>
          </a:p>
        </p:txBody>
      </p:sp>
      <p:cxnSp>
        <p:nvCxnSpPr>
          <p:cNvPr id="11" name="直线连接符 10"/>
          <p:cNvCxnSpPr/>
          <p:nvPr/>
        </p:nvCxnSpPr>
        <p:spPr>
          <a:xfrm flipH="1" flipV="1">
            <a:off x="9985444" y="611001"/>
            <a:ext cx="459769" cy="6482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11"/>
          <p:cNvCxnSpPr>
            <a:stCxn id="12" idx="1"/>
          </p:cNvCxnSpPr>
          <p:nvPr/>
        </p:nvCxnSpPr>
        <p:spPr>
          <a:xfrm flipH="1" flipV="1">
            <a:off x="9985444" y="587251"/>
            <a:ext cx="459769" cy="1108640"/>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8533" y="57003"/>
            <a:ext cx="752430" cy="369332"/>
          </a:xfrm>
          <a:prstGeom prst="rect">
            <a:avLst/>
          </a:prstGeom>
          <a:noFill/>
        </p:spPr>
        <p:txBody>
          <a:bodyPr wrap="square" rtlCol="0">
            <a:spAutoFit/>
          </a:bodyPr>
          <a:lstStyle/>
          <a:p>
            <a:r>
              <a:rPr kumimoji="1" lang="en-US" altLang="zh-CN" dirty="0" smtClean="0">
                <a:solidFill>
                  <a:schemeClr val="bg1">
                    <a:lumMod val="85000"/>
                  </a:schemeClr>
                </a:solidFill>
              </a:rPr>
              <a:t>2.8.2</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4717" y="412513"/>
            <a:ext cx="11655188" cy="4431983"/>
          </a:xfrm>
          <a:prstGeom prst="rect">
            <a:avLst/>
          </a:prstGeom>
        </p:spPr>
        <p:txBody>
          <a:bodyPr wrap="square" lIns="0" tIns="0" rIns="0" bIns="0">
            <a:spAutoFit/>
          </a:bodyPr>
          <a:lstStyle/>
          <a:p>
            <a:pPr fontAlgn="auto">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八、韦庄</a:t>
            </a:r>
          </a:p>
          <a:p>
            <a:pPr fontAlgn="auto">
              <a:lnSpc>
                <a:spcPct val="150000"/>
              </a:lnSpc>
              <a:spcBef>
                <a:spcPts val="30"/>
              </a:spcBef>
              <a:defRPr/>
            </a:pP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荷叶杯》（记得那年）、《女冠子》（四月十七）（昨夜夜半）的叙事性</a:t>
            </a:r>
          </a:p>
          <a:p>
            <a:pPr fontAlgn="auto">
              <a:lnSpc>
                <a:spcPct val="150000"/>
              </a:lnSpc>
              <a:spcBef>
                <a:spcPts val="10"/>
              </a:spcBef>
              <a:defRPr/>
            </a:pPr>
            <a:endParaRPr sz="2000"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10"/>
              </a:spcBef>
              <a:defRPr/>
            </a:pPr>
            <a:r>
              <a:rPr lang="en-US" sz="2000" noProof="1" smtClean="0">
                <a:latin typeface="微软雅黑" panose="020B0503020204020204" pitchFamily="34" charset="-122"/>
                <a:ea typeface="微软雅黑" panose="020B0503020204020204" pitchFamily="34" charset="-122"/>
                <a:cs typeface="微软雅黑" panose="020B0503020204020204" pitchFamily="34" charset="-122"/>
              </a:rPr>
              <a:t>         </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荷叶杯》此词叙事性较强</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主要</a:t>
            </a:r>
            <a:r>
              <a:rPr sz="2000" spc="-15" noProof="1">
                <a:latin typeface="微软雅黑" panose="020B0503020204020204" pitchFamily="34" charset="-122"/>
                <a:ea typeface="微软雅黑" panose="020B0503020204020204" pitchFamily="34" charset="-122"/>
                <a:cs typeface="微软雅黑" panose="020B0503020204020204" pitchFamily="34" charset="-122"/>
              </a:rPr>
              <a:t>体</a:t>
            </a:r>
            <a:r>
              <a:rPr sz="2000" noProof="1">
                <a:latin typeface="微软雅黑" panose="020B0503020204020204" pitchFamily="34" charset="-122"/>
                <a:ea typeface="微软雅黑" panose="020B0503020204020204" pitchFamily="34" charset="-122"/>
                <a:cs typeface="微软雅黑" panose="020B0503020204020204" pitchFamily="34" charset="-122"/>
              </a:rPr>
              <a:t>现在</a:t>
            </a:r>
            <a:r>
              <a:rPr sz="2000" spc="-15" noProof="1">
                <a:latin typeface="微软雅黑" panose="020B0503020204020204" pitchFamily="34" charset="-122"/>
                <a:ea typeface="微软雅黑" panose="020B0503020204020204" pitchFamily="34" charset="-122"/>
                <a:cs typeface="微软雅黑" panose="020B0503020204020204" pitchFamily="34" charset="-122"/>
              </a:rPr>
              <a:t>结</a:t>
            </a:r>
            <a:r>
              <a:rPr sz="2000" noProof="1">
                <a:latin typeface="微软雅黑" panose="020B0503020204020204" pitchFamily="34" charset="-122"/>
                <a:ea typeface="微软雅黑" panose="020B0503020204020204" pitchFamily="34" charset="-122"/>
                <a:cs typeface="微软雅黑" panose="020B0503020204020204" pitchFamily="34" charset="-122"/>
              </a:rPr>
              <a:t>构严</a:t>
            </a:r>
            <a:r>
              <a:rPr sz="2000" spc="-15" noProof="1">
                <a:latin typeface="微软雅黑" panose="020B0503020204020204" pitchFamily="34" charset="-122"/>
                <a:ea typeface="微软雅黑" panose="020B0503020204020204" pitchFamily="34" charset="-122"/>
                <a:cs typeface="微软雅黑" panose="020B0503020204020204" pitchFamily="34" charset="-122"/>
              </a:rPr>
              <a:t>谨</a:t>
            </a:r>
            <a:r>
              <a:rPr sz="2000" noProof="1">
                <a:latin typeface="微软雅黑" panose="020B0503020204020204" pitchFamily="34" charset="-122"/>
                <a:ea typeface="微软雅黑" panose="020B0503020204020204" pitchFamily="34" charset="-122"/>
                <a:cs typeface="微软雅黑" panose="020B0503020204020204" pitchFamily="34" charset="-122"/>
              </a:rPr>
              <a:t>上，</a:t>
            </a:r>
            <a:r>
              <a:rPr sz="2000" spc="-15" noProof="1">
                <a:latin typeface="微软雅黑" panose="020B0503020204020204" pitchFamily="34" charset="-122"/>
                <a:ea typeface="微软雅黑" panose="020B0503020204020204" pitchFamily="34" charset="-122"/>
                <a:cs typeface="微软雅黑" panose="020B0503020204020204" pitchFamily="34" charset="-122"/>
              </a:rPr>
              <a:t>由</a:t>
            </a:r>
            <a:r>
              <a:rPr sz="2000" noProof="1">
                <a:latin typeface="微软雅黑" panose="020B0503020204020204" pitchFamily="34" charset="-122"/>
                <a:ea typeface="微软雅黑" panose="020B0503020204020204" pitchFamily="34" charset="-122"/>
                <a:cs typeface="微软雅黑" panose="020B0503020204020204" pitchFamily="34" charset="-122"/>
              </a:rPr>
              <a:t>“那</a:t>
            </a:r>
            <a:r>
              <a:rPr sz="2000" spc="-15" noProof="1">
                <a:latin typeface="微软雅黑" panose="020B0503020204020204" pitchFamily="34" charset="-122"/>
                <a:ea typeface="微软雅黑" panose="020B0503020204020204" pitchFamily="34" charset="-122"/>
                <a:cs typeface="微软雅黑" panose="020B0503020204020204" pitchFamily="34" charset="-122"/>
              </a:rPr>
              <a:t>年</a:t>
            </a:r>
            <a:r>
              <a:rPr sz="2000" noProof="1">
                <a:latin typeface="微软雅黑" panose="020B0503020204020204" pitchFamily="34" charset="-122"/>
                <a:ea typeface="微软雅黑" panose="020B0503020204020204" pitchFamily="34" charset="-122"/>
                <a:cs typeface="微软雅黑" panose="020B0503020204020204" pitchFamily="34" charset="-122"/>
              </a:rPr>
              <a:t>”、</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初识</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a:t>
            </a:r>
            <a:r>
              <a:rPr sz="2000" spc="-15" noProof="1">
                <a:latin typeface="微软雅黑" panose="020B0503020204020204" pitchFamily="34" charset="-122"/>
                <a:ea typeface="微软雅黑" panose="020B0503020204020204" pitchFamily="34" charset="-122"/>
                <a:cs typeface="微软雅黑" panose="020B0503020204020204" pitchFamily="34" charset="-122"/>
              </a:rPr>
              <a:t>从</a:t>
            </a:r>
            <a:r>
              <a:rPr sz="2000" noProof="1">
                <a:latin typeface="微软雅黑" panose="020B0503020204020204" pitchFamily="34" charset="-122"/>
                <a:ea typeface="微软雅黑" panose="020B0503020204020204" pitchFamily="34" charset="-122"/>
                <a:cs typeface="微软雅黑" panose="020B0503020204020204" pitchFamily="34" charset="-122"/>
              </a:rPr>
              <a:t>此”至  “如今”，时间段落非常明晰。大凡初识谢娘的时间、地点，均有比较明确的记载，可见作者印象之深以及感情投入之真。</a:t>
            </a:r>
          </a:p>
          <a:p>
            <a:pPr fontAlgn="auto">
              <a:lnSpc>
                <a:spcPct val="150000"/>
              </a:lnSpc>
              <a:spcBef>
                <a:spcPts val="5"/>
              </a:spcBef>
              <a:defRPr/>
            </a:pPr>
            <a:r>
              <a:rPr lang="en-US" sz="2000" noProof="1" smtClean="0">
                <a:latin typeface="微软雅黑" panose="020B0503020204020204" pitchFamily="34" charset="-122"/>
                <a:ea typeface="微软雅黑" panose="020B0503020204020204" pitchFamily="34" charset="-122"/>
                <a:cs typeface="微软雅黑" panose="020B0503020204020204" pitchFamily="34" charset="-122"/>
              </a:rPr>
              <a:t>        </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《女冠子</a:t>
            </a:r>
            <a:r>
              <a:rPr sz="2000" noProof="1">
                <a:latin typeface="微软雅黑" panose="020B0503020204020204" pitchFamily="34" charset="-122"/>
                <a:ea typeface="微软雅黑" panose="020B0503020204020204" pitchFamily="34" charset="-122"/>
                <a:cs typeface="微软雅黑" panose="020B0503020204020204" pitchFamily="34" charset="-122"/>
              </a:rPr>
              <a:t>》两首都是为追念旧欢而作，作于与情人分别一周年后，构成一段完整的感情历</a:t>
            </a:r>
            <a:r>
              <a:rPr sz="2000" spc="-5" noProof="1">
                <a:latin typeface="微软雅黑" panose="020B0503020204020204" pitchFamily="34" charset="-122"/>
                <a:ea typeface="微软雅黑" panose="020B0503020204020204" pitchFamily="34" charset="-122"/>
                <a:cs typeface="微软雅黑" panose="020B0503020204020204" pitchFamily="34" charset="-122"/>
              </a:rPr>
              <a:t>程。合观这两首词，由忆而梦，由梦而醒，叙事情节自然合理。而且语言本色，不假修饰，带</a:t>
            </a:r>
            <a:r>
              <a:rPr sz="2000" noProof="1">
                <a:latin typeface="微软雅黑" panose="020B0503020204020204" pitchFamily="34" charset="-122"/>
                <a:ea typeface="微软雅黑" panose="020B0503020204020204" pitchFamily="34" charset="-122"/>
                <a:cs typeface="微软雅黑" panose="020B0503020204020204" pitchFamily="34" charset="-122"/>
              </a:rPr>
              <a:t>有明显的唐代民间词的痕迹</a:t>
            </a:r>
            <a:r>
              <a:rPr lang="zh-CN" sz="2000" noProof="1">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3" name="TextBox 2"/>
          <p:cNvSpPr txBox="1"/>
          <p:nvPr/>
        </p:nvSpPr>
        <p:spPr>
          <a:xfrm>
            <a:off x="2658185" y="6345366"/>
            <a:ext cx="7109639"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广东地区课程，</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唐宋词研究</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精讲上。灵活掌握，举一反三</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85064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六</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、温庭筠</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七、皇甫松</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八、韦庄</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九、李存勗</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十、薛绍蕴 </a:t>
            </a: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42005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第二编   唐五代名家词</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0627" y="361381"/>
            <a:ext cx="11245755" cy="3877985"/>
          </a:xfrm>
          <a:prstGeom prst="rect">
            <a:avLst/>
          </a:prstGeom>
        </p:spPr>
        <p:txBody>
          <a:bodyPr wrap="square" lIns="0" tIns="0" rIns="0" bIns="0">
            <a:spAutoFit/>
          </a:bodyPr>
          <a:lstStyle/>
          <a:p>
            <a:pPr fontAlgn="auto">
              <a:lnSpc>
                <a:spcPct val="150000"/>
              </a:lnSpc>
              <a:defRPr/>
            </a:pPr>
            <a:r>
              <a:rPr lang="en-US" sz="2800" noProof="1" smtClean="0">
                <a:latin typeface="黑体" panose="02010609060101010101" pitchFamily="49" charset="-122"/>
                <a:ea typeface="黑体" panose="02010609060101010101" pitchFamily="49" charset="-122"/>
              </a:rPr>
              <a:t> </a:t>
            </a:r>
            <a:r>
              <a:rPr sz="2800" noProof="1" smtClean="0">
                <a:latin typeface="黑体" panose="02010609060101010101" pitchFamily="49" charset="-122"/>
                <a:ea typeface="黑体" panose="02010609060101010101" pitchFamily="49" charset="-122"/>
              </a:rPr>
              <a:t>九</a:t>
            </a:r>
            <a:r>
              <a:rPr sz="2800" noProof="1">
                <a:latin typeface="黑体" panose="02010609060101010101" pitchFamily="49" charset="-122"/>
                <a:ea typeface="黑体" panose="02010609060101010101" pitchFamily="49" charset="-122"/>
              </a:rPr>
              <a:t>、</a:t>
            </a:r>
            <a:r>
              <a:rPr sz="2800" noProof="1" smtClean="0">
                <a:latin typeface="黑体" panose="02010609060101010101" pitchFamily="49" charset="-122"/>
                <a:ea typeface="黑体" panose="02010609060101010101" pitchFamily="49" charset="-122"/>
              </a:rPr>
              <a:t>李存勗</a:t>
            </a:r>
            <a:r>
              <a:rPr lang="en-US" sz="2800" noProof="1">
                <a:latin typeface="黑体" panose="02010609060101010101" pitchFamily="49" charset="-122"/>
                <a:ea typeface="黑体" panose="02010609060101010101" pitchFamily="49" charset="-122"/>
              </a:rPr>
              <a:t>xù </a:t>
            </a:r>
            <a:endParaRPr sz="2800" noProof="1">
              <a:latin typeface="黑体" panose="02010609060101010101" pitchFamily="49" charset="-122"/>
              <a:ea typeface="黑体" panose="02010609060101010101" pitchFamily="49" charset="-122"/>
            </a:endParaRPr>
          </a:p>
          <a:p>
            <a:pPr algn="ctr" fontAlgn="auto">
              <a:lnSpc>
                <a:spcPct val="150000"/>
              </a:lnSpc>
              <a:spcBef>
                <a:spcPts val="5"/>
              </a:spcBef>
              <a:defRPr/>
            </a:pPr>
            <a:r>
              <a:rPr sz="2000" noProof="1">
                <a:latin typeface="微软雅黑" panose="020B0503020204020204" pitchFamily="34" charset="-122"/>
                <a:ea typeface="微软雅黑" panose="020B0503020204020204" pitchFamily="34" charset="-122"/>
                <a:cs typeface="微软雅黑" panose="020B0503020204020204" pitchFamily="34" charset="-122"/>
              </a:rPr>
              <a:t>忆仙姿</a:t>
            </a:r>
          </a:p>
          <a:p>
            <a:pPr algn="ctr" fontAlgn="auto">
              <a:lnSpc>
                <a:spcPct val="150000"/>
              </a:lnSpc>
              <a:spcBef>
                <a:spcPts val="5"/>
              </a:spcBef>
              <a:defRPr/>
            </a:pPr>
            <a:r>
              <a:rPr sz="2000" noProof="1">
                <a:latin typeface="微软雅黑" panose="020B0503020204020204" pitchFamily="34" charset="-122"/>
                <a:ea typeface="微软雅黑" panose="020B0503020204020204" pitchFamily="34" charset="-122"/>
                <a:cs typeface="微软雅黑" panose="020B0503020204020204" pitchFamily="34" charset="-122"/>
              </a:rPr>
              <a:t>曾宴桃源深洞，一曲清歌舞凤。长记欲别时，和泪出门相送。如梦！如梦！残月落花烟重</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a:t>
            </a:r>
            <a:endParaRPr lang="en-US" sz="2000" noProof="1" smtClean="0">
              <a:latin typeface="微软雅黑" panose="020B0503020204020204" pitchFamily="34" charset="-122"/>
              <a:ea typeface="微软雅黑" panose="020B0503020204020204" pitchFamily="34" charset="-122"/>
              <a:cs typeface="微软雅黑" panose="020B0503020204020204" pitchFamily="34" charset="-122"/>
            </a:endParaRPr>
          </a:p>
          <a:p>
            <a:pPr algn="ctr" fontAlgn="auto">
              <a:lnSpc>
                <a:spcPct val="150000"/>
              </a:lnSpc>
              <a:spcBef>
                <a:spcPts val="5"/>
              </a:spcBef>
              <a:defRPr/>
            </a:pPr>
            <a:endParaRPr sz="2000"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5"/>
              </a:spcBef>
              <a:defRPr/>
            </a:pPr>
            <a:r>
              <a:rPr sz="2000" noProof="1" smtClean="0">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忆仙姿》的别名是</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《如梦令》 </a:t>
            </a:r>
            <a:r>
              <a:rPr sz="2000"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sz="2000" noProof="1">
                <a:latin typeface="微软雅黑" panose="020B0503020204020204" pitchFamily="34" charset="-122"/>
                <a:ea typeface="微软雅黑" panose="020B0503020204020204" pitchFamily="34" charset="-122"/>
                <a:cs typeface="微软雅黑" panose="020B0503020204020204" pitchFamily="34" charset="-122"/>
              </a:rPr>
              <a:t>词的主题：一说歌咏刘</a:t>
            </a:r>
            <a:r>
              <a:rPr sz="2000" spc="-15" noProof="1">
                <a:latin typeface="微软雅黑" panose="020B0503020204020204" pitchFamily="34" charset="-122"/>
                <a:ea typeface="微软雅黑" panose="020B0503020204020204" pitchFamily="34" charset="-122"/>
                <a:cs typeface="微软雅黑" panose="020B0503020204020204" pitchFamily="34" charset="-122"/>
              </a:rPr>
              <a:t>晨</a:t>
            </a:r>
            <a:r>
              <a:rPr sz="2000" noProof="1">
                <a:latin typeface="微软雅黑" panose="020B0503020204020204" pitchFamily="34" charset="-122"/>
                <a:ea typeface="微软雅黑" panose="020B0503020204020204" pitchFamily="34" charset="-122"/>
                <a:cs typeface="微软雅黑" panose="020B0503020204020204" pitchFamily="34" charset="-122"/>
              </a:rPr>
              <a:t>、阮</a:t>
            </a:r>
            <a:r>
              <a:rPr sz="2000" spc="-15" noProof="1">
                <a:latin typeface="微软雅黑" panose="020B0503020204020204" pitchFamily="34" charset="-122"/>
                <a:ea typeface="微软雅黑" panose="020B0503020204020204" pitchFamily="34" charset="-122"/>
                <a:cs typeface="微软雅黑" panose="020B0503020204020204" pitchFamily="34" charset="-122"/>
              </a:rPr>
              <a:t>肇</a:t>
            </a:r>
            <a:r>
              <a:rPr sz="2000" noProof="1">
                <a:latin typeface="微软雅黑" panose="020B0503020204020204" pitchFamily="34" charset="-122"/>
                <a:ea typeface="微软雅黑" panose="020B0503020204020204" pitchFamily="34" charset="-122"/>
                <a:cs typeface="微软雅黑" panose="020B0503020204020204" pitchFamily="34" charset="-122"/>
              </a:rPr>
              <a:t>和仙</a:t>
            </a:r>
            <a:r>
              <a:rPr sz="2000" spc="-15" noProof="1">
                <a:latin typeface="微软雅黑" panose="020B0503020204020204" pitchFamily="34" charset="-122"/>
                <a:ea typeface="微软雅黑" panose="020B0503020204020204" pitchFamily="34" charset="-122"/>
                <a:cs typeface="微软雅黑" panose="020B0503020204020204" pitchFamily="34" charset="-122"/>
              </a:rPr>
              <a:t>女</a:t>
            </a:r>
            <a:r>
              <a:rPr sz="2000" noProof="1">
                <a:latin typeface="微软雅黑" panose="020B0503020204020204" pitchFamily="34" charset="-122"/>
                <a:ea typeface="微软雅黑" panose="020B0503020204020204" pitchFamily="34" charset="-122"/>
                <a:cs typeface="微软雅黑" panose="020B0503020204020204" pitchFamily="34" charset="-122"/>
              </a:rPr>
              <a:t>的燕</a:t>
            </a:r>
            <a:r>
              <a:rPr sz="2000" spc="-15" noProof="1">
                <a:latin typeface="微软雅黑" panose="020B0503020204020204" pitchFamily="34" charset="-122"/>
                <a:ea typeface="微软雅黑" panose="020B0503020204020204" pitchFamily="34" charset="-122"/>
                <a:cs typeface="微软雅黑" panose="020B0503020204020204" pitchFamily="34" charset="-122"/>
              </a:rPr>
              <a:t>舞</a:t>
            </a:r>
            <a:r>
              <a:rPr sz="2000" noProof="1">
                <a:latin typeface="微软雅黑" panose="020B0503020204020204" pitchFamily="34" charset="-122"/>
                <a:ea typeface="微软雅黑" panose="020B0503020204020204" pitchFamily="34" charset="-122"/>
                <a:cs typeface="微软雅黑" panose="020B0503020204020204" pitchFamily="34" charset="-122"/>
              </a:rPr>
              <a:t>和离</a:t>
            </a:r>
            <a:r>
              <a:rPr sz="2000" spc="-15" noProof="1">
                <a:latin typeface="微软雅黑" panose="020B0503020204020204" pitchFamily="34" charset="-122"/>
                <a:ea typeface="微软雅黑" panose="020B0503020204020204" pitchFamily="34" charset="-122"/>
                <a:cs typeface="微软雅黑" panose="020B0503020204020204" pitchFamily="34" charset="-122"/>
              </a:rPr>
              <a:t>别</a:t>
            </a:r>
            <a:r>
              <a:rPr sz="2000" noProof="1">
                <a:latin typeface="微软雅黑" panose="020B0503020204020204" pitchFamily="34" charset="-122"/>
                <a:ea typeface="微软雅黑" panose="020B0503020204020204" pitchFamily="34" charset="-122"/>
                <a:cs typeface="微软雅黑" panose="020B0503020204020204" pitchFamily="34" charset="-122"/>
              </a:rPr>
              <a:t>情景</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一说</a:t>
            </a:r>
            <a:r>
              <a:rPr sz="2000" spc="-15" noProof="1">
                <a:latin typeface="微软雅黑" panose="020B0503020204020204" pitchFamily="34" charset="-122"/>
                <a:ea typeface="微软雅黑" panose="020B0503020204020204" pitchFamily="34" charset="-122"/>
                <a:cs typeface="微软雅黑" panose="020B0503020204020204" pitchFamily="34" charset="-122"/>
              </a:rPr>
              <a:t>唐</a:t>
            </a:r>
            <a:r>
              <a:rPr sz="2000" noProof="1">
                <a:latin typeface="微软雅黑" panose="020B0503020204020204" pitchFamily="34" charset="-122"/>
                <a:ea typeface="微软雅黑" panose="020B0503020204020204" pitchFamily="34" charset="-122"/>
                <a:cs typeface="微软雅黑" panose="020B0503020204020204" pitchFamily="34" charset="-122"/>
              </a:rPr>
              <a:t>庄宗</a:t>
            </a:r>
            <a:r>
              <a:rPr sz="2000" spc="-15" noProof="1">
                <a:latin typeface="微软雅黑" panose="020B0503020204020204" pitchFamily="34" charset="-122"/>
                <a:ea typeface="微软雅黑" panose="020B0503020204020204" pitchFamily="34" charset="-122"/>
                <a:cs typeface="微软雅黑" panose="020B0503020204020204" pitchFamily="34" charset="-122"/>
              </a:rPr>
              <a:t>自</a:t>
            </a:r>
            <a:r>
              <a:rPr sz="2000" noProof="1">
                <a:latin typeface="微软雅黑" panose="020B0503020204020204" pitchFamily="34" charset="-122"/>
                <a:ea typeface="微软雅黑" panose="020B0503020204020204" pitchFamily="34" charset="-122"/>
                <a:cs typeface="微软雅黑" panose="020B0503020204020204" pitchFamily="34" charset="-122"/>
              </a:rPr>
              <a:t>咏其</a:t>
            </a:r>
            <a:r>
              <a:rPr sz="2000" spc="-15" noProof="1">
                <a:latin typeface="微软雅黑" panose="020B0503020204020204" pitchFamily="34" charset="-122"/>
                <a:ea typeface="微软雅黑" panose="020B0503020204020204" pitchFamily="34" charset="-122"/>
                <a:cs typeface="微软雅黑" panose="020B0503020204020204" pitchFamily="34" charset="-122"/>
              </a:rPr>
              <a:t>情</a:t>
            </a:r>
            <a:r>
              <a:rPr sz="2000" noProof="1">
                <a:latin typeface="微软雅黑" panose="020B0503020204020204" pitchFamily="34" charset="-122"/>
                <a:ea typeface="微软雅黑" panose="020B0503020204020204" pitchFamily="34" charset="-122"/>
                <a:cs typeface="微软雅黑" panose="020B0503020204020204" pitchFamily="34" charset="-122"/>
              </a:rPr>
              <a:t>。</a:t>
            </a:r>
            <a:endParaRPr sz="2750" noProof="1">
              <a:latin typeface="微软雅黑" panose="020B0503020204020204" pitchFamily="34" charset="-122"/>
              <a:ea typeface="微软雅黑" panose="020B0503020204020204" pitchFamily="34" charset="-122"/>
              <a:cs typeface="Times New Roman" panose="02020603050405020304"/>
            </a:endParaRPr>
          </a:p>
          <a:p>
            <a:pPr marL="205105" algn="ctr" fontAlgn="auto">
              <a:lnSpc>
                <a:spcPct val="150000"/>
              </a:lnSpc>
              <a:defRPr/>
            </a:pPr>
            <a:r>
              <a:rPr sz="2000" spc="-5" noProof="1">
                <a:latin typeface="微软雅黑" panose="020B0503020204020204" pitchFamily="34" charset="-122"/>
                <a:ea typeface="微软雅黑" panose="020B0503020204020204" pitchFamily="34" charset="-122"/>
                <a:cs typeface="宋体" panose="02010600030101010101" pitchFamily="2" charset="-122"/>
              </a:rPr>
              <a:t>如梦令</a:t>
            </a:r>
          </a:p>
          <a:p>
            <a:pPr marL="205105" algn="ctr" fontAlgn="auto">
              <a:lnSpc>
                <a:spcPct val="150000"/>
              </a:lnSpc>
              <a:defRPr/>
            </a:pPr>
            <a:r>
              <a:rPr sz="2000" noProof="1">
                <a:latin typeface="微软雅黑" panose="020B0503020204020204" pitchFamily="34" charset="-122"/>
                <a:ea typeface="微软雅黑" panose="020B0503020204020204" pitchFamily="34" charset="-122"/>
                <a:cs typeface="宋体" panose="02010600030101010101" pitchFamily="2" charset="-122"/>
              </a:rPr>
              <a:t>常记溪亭日暮，沉醉不知归路。兴尽晚回舟，误入藕花深处。</a:t>
            </a:r>
            <a:r>
              <a:rPr sz="2000" spc="-5" noProof="1">
                <a:latin typeface="微软雅黑" panose="020B0503020204020204" pitchFamily="34" charset="-122"/>
                <a:ea typeface="微软雅黑" panose="020B0503020204020204" pitchFamily="34" charset="-122"/>
                <a:cs typeface="宋体" panose="02010600030101010101" pitchFamily="2" charset="-122"/>
              </a:rPr>
              <a:t>争渡，争渡，惊起一滩鸥鹭</a:t>
            </a:r>
            <a:r>
              <a:rPr lang="zh-CN" sz="2000" spc="-5" noProof="1">
                <a:latin typeface="微软雅黑" panose="020B0503020204020204" pitchFamily="34" charset="-122"/>
                <a:ea typeface="微软雅黑" panose="020B0503020204020204" pitchFamily="34" charset="-122"/>
                <a:cs typeface="宋体" panose="02010600030101010101" pitchFamily="2" charset="-122"/>
              </a:rPr>
              <a:t>。</a:t>
            </a:r>
          </a:p>
        </p:txBody>
      </p:sp>
      <p:sp>
        <p:nvSpPr>
          <p:cNvPr id="3" name="TextBox 2"/>
          <p:cNvSpPr txBox="1"/>
          <p:nvPr/>
        </p:nvSpPr>
        <p:spPr>
          <a:xfrm>
            <a:off x="2658185" y="6345366"/>
            <a:ext cx="7109639"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广东地区课程，</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唐宋词研究</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精讲上。灵活掌握，举一反三</a:t>
            </a:r>
            <a:endParaRPr lang="zh-CN" altLang="en-US" sz="20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8862071" y="425871"/>
            <a:ext cx="1123373"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a:t>李存</a:t>
            </a:r>
            <a:r>
              <a:rPr lang="zh-CN" altLang="en-US" noProof="1"/>
              <a:t>勗</a:t>
            </a:r>
            <a:endParaRPr lang="zh-CN" altLang="en-US" dirty="0"/>
          </a:p>
        </p:txBody>
      </p:sp>
      <p:sp>
        <p:nvSpPr>
          <p:cNvPr id="5" name="文本框 4"/>
          <p:cNvSpPr txBox="1"/>
          <p:nvPr/>
        </p:nvSpPr>
        <p:spPr>
          <a:xfrm>
            <a:off x="10445212" y="73959"/>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smtClean="0"/>
              <a:t>忆仙姿</a:t>
            </a:r>
            <a:endParaRPr lang="zh-CN" altLang="en-US" dirty="0"/>
          </a:p>
        </p:txBody>
      </p:sp>
      <p:cxnSp>
        <p:nvCxnSpPr>
          <p:cNvPr id="6" name="直线连接符 5"/>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8533" y="57003"/>
            <a:ext cx="752430" cy="369332"/>
          </a:xfrm>
          <a:prstGeom prst="rect">
            <a:avLst/>
          </a:prstGeom>
          <a:noFill/>
        </p:spPr>
        <p:txBody>
          <a:bodyPr wrap="square" rtlCol="0">
            <a:spAutoFit/>
          </a:bodyPr>
          <a:lstStyle/>
          <a:p>
            <a:r>
              <a:rPr kumimoji="1" lang="en-US" altLang="zh-CN" smtClean="0">
                <a:solidFill>
                  <a:schemeClr val="bg1">
                    <a:lumMod val="85000"/>
                  </a:schemeClr>
                </a:solidFill>
              </a:rPr>
              <a:t>2.9.1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85064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六</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、温庭筠</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七、皇甫松</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八、韦庄</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九、李存勗</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十、薛绍蕴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42005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第二编   唐五代名家词</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2308225" y="3121978"/>
            <a:ext cx="314769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nSpc>
                <a:spcPct val="100000"/>
              </a:lnSpc>
              <a:spcBef>
                <a:spcPct val="0"/>
              </a:spcBef>
              <a:buNone/>
            </a:pPr>
            <a:r>
              <a:rPr lang="zh-CN" altLang="en-US" sz="3200">
                <a:solidFill>
                  <a:srgbClr val="C00000"/>
                </a:solidFill>
                <a:latin typeface="微软雅黑" panose="020B0503020204020204" pitchFamily="34" charset="-122"/>
                <a:ea typeface="微软雅黑" panose="020B0503020204020204" pitchFamily="34" charset="-122"/>
              </a:rPr>
              <a:t>第一章 词名释例</a:t>
            </a:r>
          </a:p>
        </p:txBody>
      </p:sp>
      <p:sp>
        <p:nvSpPr>
          <p:cNvPr id="6147" name="文本框 8"/>
          <p:cNvSpPr txBox="1"/>
          <p:nvPr/>
        </p:nvSpPr>
        <p:spPr>
          <a:xfrm>
            <a:off x="1782763" y="2028825"/>
            <a:ext cx="4424680" cy="80899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nSpc>
                <a:spcPct val="100000"/>
              </a:lnSpc>
              <a:spcBef>
                <a:spcPct val="0"/>
              </a:spcBef>
              <a:buNone/>
            </a:pPr>
            <a:r>
              <a:rPr lang="zh-CN" altLang="en-US" sz="4400">
                <a:latin typeface="微软雅黑" panose="020B0503020204020204" pitchFamily="34" charset="-122"/>
                <a:ea typeface="微软雅黑" panose="020B0503020204020204" pitchFamily="34" charset="-122"/>
              </a:rPr>
              <a:t>第一编  诗词略论</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3207" y="328632"/>
            <a:ext cx="11618794" cy="4469172"/>
          </a:xfrm>
          <a:prstGeom prst="rect">
            <a:avLst/>
          </a:prstGeom>
        </p:spPr>
        <p:txBody>
          <a:bodyPr wrap="square" lIns="0" tIns="0" rIns="0" bIns="0">
            <a:spAutoFit/>
          </a:bodyPr>
          <a:lstStyle/>
          <a:p>
            <a:pPr fontAlgn="auto">
              <a:lnSpc>
                <a:spcPct val="150000"/>
              </a:lnSpc>
              <a:defRPr/>
            </a:pPr>
            <a:r>
              <a:rPr lang="en-US" sz="2800" noProof="1" smtClean="0">
                <a:latin typeface="黑体" panose="02010609060101010101" pitchFamily="49" charset="-122"/>
                <a:ea typeface="黑体" panose="02010609060101010101" pitchFamily="49" charset="-122"/>
              </a:rPr>
              <a:t>  </a:t>
            </a:r>
            <a:r>
              <a:rPr sz="2800" noProof="1" smtClean="0">
                <a:latin typeface="黑体" panose="02010609060101010101" pitchFamily="49" charset="-122"/>
                <a:ea typeface="黑体" panose="02010609060101010101" pitchFamily="49" charset="-122"/>
              </a:rPr>
              <a:t>十</a:t>
            </a:r>
            <a:r>
              <a:rPr sz="2800" noProof="1">
                <a:latin typeface="黑体" panose="02010609060101010101" pitchFamily="49" charset="-122"/>
                <a:ea typeface="黑体" panose="02010609060101010101" pitchFamily="49" charset="-122"/>
              </a:rPr>
              <a:t>、薛绍蕴</a:t>
            </a:r>
            <a:endParaRPr lang="en-US" sz="2800" noProof="1">
              <a:latin typeface="黑体" panose="02010609060101010101" pitchFamily="49" charset="-122"/>
              <a:ea typeface="黑体" panose="02010609060101010101" pitchFamily="49" charset="-122"/>
            </a:endParaRPr>
          </a:p>
          <a:p>
            <a:pPr marL="12700" fontAlgn="auto">
              <a:lnSpc>
                <a:spcPct val="150000"/>
              </a:lnSpc>
              <a:defRPr/>
            </a:pP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algn="ctr" fontAlgn="auto">
              <a:lnSpc>
                <a:spcPct val="150000"/>
              </a:lnSpc>
              <a:spcBef>
                <a:spcPts val="45"/>
              </a:spcBef>
              <a:defRPr/>
            </a:pPr>
            <a:r>
              <a:rPr sz="2000" noProof="1">
                <a:latin typeface="微软雅黑" panose="020B0503020204020204" pitchFamily="34" charset="-122"/>
                <a:ea typeface="微软雅黑" panose="020B0503020204020204" pitchFamily="34" charset="-122"/>
                <a:cs typeface="宋体" panose="02010600030101010101" pitchFamily="2" charset="-122"/>
              </a:rPr>
              <a:t>浣溪沙</a:t>
            </a:r>
          </a:p>
          <a:p>
            <a:pPr fontAlgn="auto">
              <a:lnSpc>
                <a:spcPct val="150000"/>
              </a:lnSpc>
              <a:spcBef>
                <a:spcPts val="45"/>
              </a:spcBef>
              <a:defRPr/>
            </a:pPr>
            <a:r>
              <a:rPr lang="en-US" sz="2000" spc="-5" noProof="1" smtClean="0">
                <a:latin typeface="微软雅黑" panose="020B0503020204020204" pitchFamily="34" charset="-122"/>
                <a:ea typeface="微软雅黑" panose="020B0503020204020204" pitchFamily="34" charset="-122"/>
                <a:cs typeface="宋体" panose="02010600030101010101" pitchFamily="2" charset="-122"/>
              </a:rPr>
              <a:t>         </a:t>
            </a:r>
            <a:r>
              <a:rPr sz="2000" spc="-5" noProof="1" smtClean="0">
                <a:latin typeface="微软雅黑" panose="020B0503020204020204" pitchFamily="34" charset="-122"/>
                <a:ea typeface="微软雅黑" panose="020B0503020204020204" pitchFamily="34" charset="-122"/>
                <a:cs typeface="宋体" panose="02010600030101010101" pitchFamily="2" charset="-122"/>
              </a:rPr>
              <a:t>倾国倾城恨有馀</a:t>
            </a:r>
            <a:r>
              <a:rPr sz="2000" spc="-5" noProof="1">
                <a:latin typeface="微软雅黑" panose="020B0503020204020204" pitchFamily="34" charset="-122"/>
                <a:ea typeface="微软雅黑" panose="020B0503020204020204" pitchFamily="34" charset="-122"/>
                <a:cs typeface="宋体" panose="02010600030101010101" pitchFamily="2" charset="-122"/>
              </a:rPr>
              <a:t>，几多红泪泣姑苏，倚风凝睇雪肌肤。  吴主山河空落日，越王宫殿半平芜，藕花菱蔓满重湖</a:t>
            </a:r>
            <a:r>
              <a:rPr sz="2000" spc="-5" noProof="1" smtClean="0">
                <a:latin typeface="微软雅黑" panose="020B0503020204020204" pitchFamily="34" charset="-122"/>
                <a:ea typeface="微软雅黑" panose="020B0503020204020204" pitchFamily="34" charset="-122"/>
                <a:cs typeface="宋体" panose="02010600030101010101" pitchFamily="2" charset="-122"/>
              </a:rPr>
              <a:t>。</a:t>
            </a:r>
            <a:endParaRPr lang="en-US" sz="2000" spc="-5" noProof="1" smtClean="0">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45"/>
              </a:spcBef>
              <a:defRPr/>
            </a:pPr>
            <a:endParaRPr sz="1950" noProof="1">
              <a:latin typeface="微软雅黑" panose="020B0503020204020204" pitchFamily="34" charset="-122"/>
              <a:ea typeface="微软雅黑" panose="020B0503020204020204" pitchFamily="34" charset="-122"/>
              <a:cs typeface="Times New Roman" panose="02020603050405020304"/>
            </a:endParaRPr>
          </a:p>
          <a:p>
            <a:pPr fontAlgn="auto">
              <a:lnSpc>
                <a:spcPct val="150000"/>
              </a:lnSpc>
              <a:defRPr/>
            </a:pP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主要内容</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000" spc="5" noProof="1">
                <a:latin typeface="微软雅黑" panose="020B0503020204020204" pitchFamily="34" charset="-122"/>
                <a:ea typeface="微软雅黑" panose="020B0503020204020204" pitchFamily="34" charset="-122"/>
                <a:cs typeface="微软雅黑" panose="020B0503020204020204" pitchFamily="34" charset="-122"/>
              </a:rPr>
              <a:t>这</a:t>
            </a:r>
            <a:r>
              <a:rPr sz="2000" spc="-15" noProof="1">
                <a:latin typeface="微软雅黑" panose="020B0503020204020204" pitchFamily="34" charset="-122"/>
                <a:ea typeface="微软雅黑" panose="020B0503020204020204" pitchFamily="34" charset="-122"/>
                <a:cs typeface="微软雅黑" panose="020B0503020204020204" pitchFamily="34" charset="-122"/>
              </a:rPr>
              <a:t>是</a:t>
            </a:r>
            <a:r>
              <a:rPr sz="2000" spc="5" noProof="1">
                <a:latin typeface="微软雅黑" panose="020B0503020204020204" pitchFamily="34" charset="-122"/>
                <a:ea typeface="微软雅黑" panose="020B0503020204020204" pitchFamily="34" charset="-122"/>
                <a:cs typeface="微软雅黑" panose="020B0503020204020204" pitchFamily="34" charset="-122"/>
              </a:rPr>
              <a:t>一首</a:t>
            </a:r>
            <a:r>
              <a:rPr sz="2000" spc="-15" noProof="1">
                <a:latin typeface="微软雅黑" panose="020B0503020204020204" pitchFamily="34" charset="-122"/>
                <a:ea typeface="微软雅黑" panose="020B0503020204020204" pitchFamily="34" charset="-122"/>
                <a:cs typeface="微软雅黑" panose="020B0503020204020204" pitchFamily="34" charset="-122"/>
              </a:rPr>
              <a:t>咏</a:t>
            </a:r>
            <a:r>
              <a:rPr sz="2000" spc="5" noProof="1">
                <a:latin typeface="微软雅黑" panose="020B0503020204020204" pitchFamily="34" charset="-122"/>
                <a:ea typeface="微软雅黑" panose="020B0503020204020204" pitchFamily="34" charset="-122"/>
                <a:cs typeface="微软雅黑" panose="020B0503020204020204" pitchFamily="34" charset="-122"/>
              </a:rPr>
              <a:t>古词</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spc="5" noProof="1">
                <a:latin typeface="微软雅黑" panose="020B0503020204020204" pitchFamily="34" charset="-122"/>
                <a:ea typeface="微软雅黑" panose="020B0503020204020204" pitchFamily="34" charset="-122"/>
                <a:cs typeface="微软雅黑" panose="020B0503020204020204" pitchFamily="34" charset="-122"/>
              </a:rPr>
              <a:t>作者</a:t>
            </a:r>
            <a:r>
              <a:rPr sz="2000" spc="-15" noProof="1">
                <a:latin typeface="微软雅黑" panose="020B0503020204020204" pitchFamily="34" charset="-122"/>
                <a:ea typeface="微软雅黑" panose="020B0503020204020204" pitchFamily="34" charset="-122"/>
                <a:cs typeface="微软雅黑" panose="020B0503020204020204" pitchFamily="34" charset="-122"/>
              </a:rPr>
              <a:t>通</a:t>
            </a:r>
            <a:r>
              <a:rPr sz="2000" spc="5" noProof="1">
                <a:latin typeface="微软雅黑" panose="020B0503020204020204" pitchFamily="34" charset="-122"/>
                <a:ea typeface="微软雅黑" panose="020B0503020204020204" pitchFamily="34" charset="-122"/>
                <a:cs typeface="微软雅黑" panose="020B0503020204020204" pitchFamily="34" charset="-122"/>
              </a:rPr>
              <a:t>过对</a:t>
            </a:r>
            <a:r>
              <a:rPr sz="2000" spc="-15" noProof="1">
                <a:latin typeface="微软雅黑" panose="020B0503020204020204" pitchFamily="34" charset="-122"/>
                <a:ea typeface="微软雅黑" panose="020B0503020204020204" pitchFamily="34" charset="-122"/>
                <a:cs typeface="微软雅黑" panose="020B0503020204020204" pitchFamily="34" charset="-122"/>
              </a:rPr>
              <a:t>西</a:t>
            </a:r>
            <a:r>
              <a:rPr sz="2000" spc="5" noProof="1">
                <a:latin typeface="微软雅黑" panose="020B0503020204020204" pitchFamily="34" charset="-122"/>
                <a:ea typeface="微软雅黑" panose="020B0503020204020204" pitchFamily="34" charset="-122"/>
                <a:cs typeface="微软雅黑" panose="020B0503020204020204" pitchFamily="34" charset="-122"/>
              </a:rPr>
              <a:t>施的</a:t>
            </a:r>
            <a:r>
              <a:rPr sz="2000" spc="-15" noProof="1">
                <a:latin typeface="微软雅黑" panose="020B0503020204020204" pitchFamily="34" charset="-122"/>
                <a:ea typeface="微软雅黑" panose="020B0503020204020204" pitchFamily="34" charset="-122"/>
                <a:cs typeface="微软雅黑" panose="020B0503020204020204" pitchFamily="34" charset="-122"/>
              </a:rPr>
              <a:t>离</a:t>
            </a:r>
            <a:r>
              <a:rPr sz="2000" spc="5" noProof="1">
                <a:latin typeface="微软雅黑" panose="020B0503020204020204" pitchFamily="34" charset="-122"/>
                <a:ea typeface="微软雅黑" panose="020B0503020204020204" pitchFamily="34" charset="-122"/>
                <a:cs typeface="微软雅黑" panose="020B0503020204020204" pitchFamily="34" charset="-122"/>
              </a:rPr>
              <a:t>合经</a:t>
            </a:r>
            <a:r>
              <a:rPr sz="2000" spc="-15" noProof="1">
                <a:latin typeface="微软雅黑" panose="020B0503020204020204" pitchFamily="34" charset="-122"/>
                <a:ea typeface="微软雅黑" panose="020B0503020204020204" pitchFamily="34" charset="-122"/>
                <a:cs typeface="微软雅黑" panose="020B0503020204020204" pitchFamily="34" charset="-122"/>
              </a:rPr>
              <a:t>历</a:t>
            </a:r>
            <a:r>
              <a:rPr sz="2000" spc="5" noProof="1">
                <a:latin typeface="微软雅黑" panose="020B0503020204020204" pitchFamily="34" charset="-122"/>
                <a:ea typeface="微软雅黑" panose="020B0503020204020204" pitchFamily="34" charset="-122"/>
                <a:cs typeface="微软雅黑" panose="020B0503020204020204" pitchFamily="34" charset="-122"/>
              </a:rPr>
              <a:t>的凭</a:t>
            </a:r>
            <a:r>
              <a:rPr sz="2000" spc="-15" noProof="1">
                <a:latin typeface="微软雅黑" panose="020B0503020204020204" pitchFamily="34" charset="-122"/>
                <a:ea typeface="微软雅黑" panose="020B0503020204020204" pitchFamily="34" charset="-122"/>
                <a:cs typeface="微软雅黑" panose="020B0503020204020204" pitchFamily="34" charset="-122"/>
              </a:rPr>
              <a:t>吊</a:t>
            </a:r>
            <a:r>
              <a:rPr sz="2000" spc="5" noProof="1">
                <a:latin typeface="微软雅黑" panose="020B0503020204020204" pitchFamily="34" charset="-122"/>
                <a:ea typeface="微软雅黑" panose="020B0503020204020204" pitchFamily="34" charset="-122"/>
                <a:cs typeface="微软雅黑" panose="020B0503020204020204" pitchFamily="34" charset="-122"/>
              </a:rPr>
              <a:t>，</a:t>
            </a:r>
            <a:r>
              <a:rPr sz="2000" spc="5" noProof="1" smtClean="0">
                <a:latin typeface="微软雅黑" panose="020B0503020204020204" pitchFamily="34" charset="-122"/>
                <a:ea typeface="微软雅黑" panose="020B0503020204020204" pitchFamily="34" charset="-122"/>
                <a:cs typeface="微软雅黑" panose="020B0503020204020204" pitchFamily="34" charset="-122"/>
              </a:rPr>
              <a:t>抒</a:t>
            </a:r>
            <a:r>
              <a:rPr sz="2000" spc="-15" noProof="1" smtClean="0">
                <a:latin typeface="微软雅黑" panose="020B0503020204020204" pitchFamily="34" charset="-122"/>
                <a:ea typeface="微软雅黑" panose="020B0503020204020204" pitchFamily="34" charset="-122"/>
                <a:cs typeface="微软雅黑" panose="020B0503020204020204" pitchFamily="34" charset="-122"/>
              </a:rPr>
              <a:t>发</a:t>
            </a:r>
            <a:r>
              <a:rPr sz="2000" spc="5" noProof="1" smtClean="0">
                <a:latin typeface="微软雅黑" panose="020B0503020204020204" pitchFamily="34" charset="-122"/>
                <a:ea typeface="微软雅黑" panose="020B0503020204020204" pitchFamily="34" charset="-122"/>
                <a:cs typeface="微软雅黑" panose="020B0503020204020204" pitchFamily="34" charset="-122"/>
              </a:rPr>
              <a:t>了对</a:t>
            </a:r>
            <a:r>
              <a:rPr sz="2000" spc="-15" noProof="1" smtClean="0">
                <a:latin typeface="微软雅黑" panose="020B0503020204020204" pitchFamily="34" charset="-122"/>
                <a:ea typeface="微软雅黑" panose="020B0503020204020204" pitchFamily="34" charset="-122"/>
                <a:cs typeface="微软雅黑" panose="020B0503020204020204" pitchFamily="34" charset="-122"/>
              </a:rPr>
              <a:t>吴</a:t>
            </a:r>
            <a:r>
              <a:rPr sz="2000" spc="5" noProof="1" smtClean="0">
                <a:latin typeface="微软雅黑" panose="020B0503020204020204" pitchFamily="34" charset="-122"/>
                <a:ea typeface="微软雅黑" panose="020B0503020204020204" pitchFamily="34" charset="-122"/>
                <a:cs typeface="微软雅黑" panose="020B0503020204020204" pitchFamily="34" charset="-122"/>
              </a:rPr>
              <a:t>越兴亡</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的历史感喟</a:t>
            </a:r>
            <a:r>
              <a:rPr lang="en-US" sz="2000" noProof="1">
                <a:latin typeface="微软雅黑" panose="020B0503020204020204" pitchFamily="34" charset="-122"/>
                <a:ea typeface="微软雅黑" panose="020B0503020204020204" pitchFamily="34" charset="-122"/>
                <a:cs typeface="微软雅黑" panose="020B0503020204020204" pitchFamily="34" charset="-122"/>
              </a:rPr>
              <a:t>kuì </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1080"/>
              </a:spcBef>
              <a:defRPr/>
            </a:pP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词境特点</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作</a:t>
            </a:r>
            <a:r>
              <a:rPr sz="2000" spc="-15" noProof="1">
                <a:latin typeface="微软雅黑" panose="020B0503020204020204" pitchFamily="34" charset="-122"/>
                <a:ea typeface="微软雅黑" panose="020B0503020204020204" pitchFamily="34" charset="-122"/>
                <a:cs typeface="微软雅黑" panose="020B0503020204020204" pitchFamily="34" charset="-122"/>
              </a:rPr>
              <a:t>者</a:t>
            </a:r>
            <a:r>
              <a:rPr sz="2000" noProof="1">
                <a:latin typeface="微软雅黑" panose="020B0503020204020204" pitchFamily="34" charset="-122"/>
                <a:ea typeface="微软雅黑" panose="020B0503020204020204" pitchFamily="34" charset="-122"/>
                <a:cs typeface="微软雅黑" panose="020B0503020204020204" pitchFamily="34" charset="-122"/>
              </a:rPr>
              <a:t>由古</a:t>
            </a:r>
            <a:r>
              <a:rPr sz="2000" spc="-15" noProof="1">
                <a:latin typeface="微软雅黑" panose="020B0503020204020204" pitchFamily="34" charset="-122"/>
                <a:ea typeface="微软雅黑" panose="020B0503020204020204" pitchFamily="34" charset="-122"/>
                <a:cs typeface="微软雅黑" panose="020B0503020204020204" pitchFamily="34" charset="-122"/>
              </a:rPr>
              <a:t>及</a:t>
            </a:r>
            <a:r>
              <a:rPr sz="2000" noProof="1">
                <a:latin typeface="微软雅黑" panose="020B0503020204020204" pitchFamily="34" charset="-122"/>
                <a:ea typeface="微软雅黑" panose="020B0503020204020204" pitchFamily="34" charset="-122"/>
                <a:cs typeface="微软雅黑" panose="020B0503020204020204" pitchFamily="34" charset="-122"/>
              </a:rPr>
              <a:t>今，</a:t>
            </a:r>
            <a:r>
              <a:rPr sz="2000" spc="-15" noProof="1">
                <a:latin typeface="微软雅黑" panose="020B0503020204020204" pitchFamily="34" charset="-122"/>
                <a:ea typeface="微软雅黑" panose="020B0503020204020204" pitchFamily="34" charset="-122"/>
                <a:cs typeface="微软雅黑" panose="020B0503020204020204" pitchFamily="34" charset="-122"/>
              </a:rPr>
              <a:t>以</a:t>
            </a:r>
            <a:r>
              <a:rPr sz="2000" noProof="1">
                <a:latin typeface="微软雅黑" panose="020B0503020204020204" pitchFamily="34" charset="-122"/>
                <a:ea typeface="微软雅黑" panose="020B0503020204020204" pitchFamily="34" charset="-122"/>
                <a:cs typeface="微软雅黑" panose="020B0503020204020204" pitchFamily="34" charset="-122"/>
              </a:rPr>
              <a:t>个人</a:t>
            </a:r>
            <a:r>
              <a:rPr sz="2000" spc="-15" noProof="1">
                <a:latin typeface="微软雅黑" panose="020B0503020204020204" pitchFamily="34" charset="-122"/>
                <a:ea typeface="微软雅黑" panose="020B0503020204020204" pitchFamily="34" charset="-122"/>
                <a:cs typeface="微软雅黑" panose="020B0503020204020204" pitchFamily="34" charset="-122"/>
              </a:rPr>
              <a:t>反</a:t>
            </a:r>
            <a:r>
              <a:rPr sz="2000" noProof="1">
                <a:latin typeface="微软雅黑" panose="020B0503020204020204" pitchFamily="34" charset="-122"/>
                <a:ea typeface="微软雅黑" panose="020B0503020204020204" pitchFamily="34" charset="-122"/>
                <a:cs typeface="微软雅黑" panose="020B0503020204020204" pitchFamily="34" charset="-122"/>
              </a:rPr>
              <a:t>映时</a:t>
            </a:r>
            <a:r>
              <a:rPr sz="2000" spc="-15" noProof="1">
                <a:latin typeface="微软雅黑" panose="020B0503020204020204" pitchFamily="34" charset="-122"/>
                <a:ea typeface="微软雅黑" panose="020B0503020204020204" pitchFamily="34" charset="-122"/>
                <a:cs typeface="微软雅黑" panose="020B0503020204020204" pitchFamily="34" charset="-122"/>
              </a:rPr>
              <a:t>代</a:t>
            </a:r>
            <a:r>
              <a:rPr sz="2000" noProof="1">
                <a:latin typeface="微软雅黑" panose="020B0503020204020204" pitchFamily="34" charset="-122"/>
                <a:ea typeface="微软雅黑" panose="020B0503020204020204" pitchFamily="34" charset="-122"/>
                <a:cs typeface="微软雅黑" panose="020B0503020204020204" pitchFamily="34" charset="-122"/>
              </a:rPr>
              <a:t>，又</a:t>
            </a:r>
            <a:r>
              <a:rPr sz="2000" spc="-15" noProof="1">
                <a:latin typeface="微软雅黑" panose="020B0503020204020204" pitchFamily="34" charset="-122"/>
                <a:ea typeface="微软雅黑" panose="020B0503020204020204" pitchFamily="34" charset="-122"/>
                <a:cs typeface="微软雅黑" panose="020B0503020204020204" pitchFamily="34" charset="-122"/>
              </a:rPr>
              <a:t>由</a:t>
            </a:r>
            <a:r>
              <a:rPr sz="2000" noProof="1">
                <a:latin typeface="微软雅黑" panose="020B0503020204020204" pitchFamily="34" charset="-122"/>
                <a:ea typeface="微软雅黑" panose="020B0503020204020204" pitchFamily="34" charset="-122"/>
                <a:cs typeface="微软雅黑" panose="020B0503020204020204" pitchFamily="34" charset="-122"/>
              </a:rPr>
              <a:t>一个</a:t>
            </a:r>
            <a:r>
              <a:rPr sz="2000" spc="-15" noProof="1">
                <a:latin typeface="微软雅黑" panose="020B0503020204020204" pitchFamily="34" charset="-122"/>
                <a:ea typeface="微软雅黑" panose="020B0503020204020204" pitchFamily="34" charset="-122"/>
                <a:cs typeface="微软雅黑" panose="020B0503020204020204" pitchFamily="34" charset="-122"/>
              </a:rPr>
              <a:t>时</a:t>
            </a:r>
            <a:r>
              <a:rPr sz="2000" noProof="1">
                <a:latin typeface="微软雅黑" panose="020B0503020204020204" pitchFamily="34" charset="-122"/>
                <a:ea typeface="微软雅黑" panose="020B0503020204020204" pitchFamily="34" charset="-122"/>
                <a:cs typeface="微软雅黑" panose="020B0503020204020204" pitchFamily="34" charset="-122"/>
              </a:rPr>
              <a:t>代而</a:t>
            </a:r>
            <a:r>
              <a:rPr sz="2000" spc="-15" noProof="1">
                <a:latin typeface="微软雅黑" panose="020B0503020204020204" pitchFamily="34" charset="-122"/>
                <a:ea typeface="微软雅黑" panose="020B0503020204020204" pitchFamily="34" charset="-122"/>
                <a:cs typeface="微软雅黑" panose="020B0503020204020204" pitchFamily="34" charset="-122"/>
              </a:rPr>
              <a:t>联</a:t>
            </a:r>
            <a:r>
              <a:rPr sz="2000" noProof="1">
                <a:latin typeface="微软雅黑" panose="020B0503020204020204" pitchFamily="34" charset="-122"/>
                <a:ea typeface="微软雅黑" panose="020B0503020204020204" pitchFamily="34" charset="-122"/>
                <a:cs typeface="微软雅黑" panose="020B0503020204020204" pitchFamily="34" charset="-122"/>
              </a:rPr>
              <a:t>想</a:t>
            </a:r>
            <a:r>
              <a:rPr lang="zh-CN" sz="2000" noProof="1">
                <a:latin typeface="微软雅黑" panose="020B0503020204020204" pitchFamily="34" charset="-122"/>
                <a:ea typeface="微软雅黑" panose="020B0503020204020204" pitchFamily="34" charset="-122"/>
                <a:cs typeface="微软雅黑" panose="020B0503020204020204" pitchFamily="34" charset="-122"/>
              </a:rPr>
              <a:t>及</a:t>
            </a:r>
            <a:r>
              <a:rPr sz="2000" spc="-15" noProof="1">
                <a:latin typeface="微软雅黑" panose="020B0503020204020204" pitchFamily="34" charset="-122"/>
                <a:ea typeface="微软雅黑" panose="020B0503020204020204" pitchFamily="34" charset="-122"/>
                <a:cs typeface="微软雅黑" panose="020B0503020204020204" pitchFamily="34" charset="-122"/>
              </a:rPr>
              <a:t>自</a:t>
            </a:r>
            <a:r>
              <a:rPr sz="2000" noProof="1">
                <a:latin typeface="微软雅黑" panose="020B0503020204020204" pitchFamily="34" charset="-122"/>
                <a:ea typeface="微软雅黑" panose="020B0503020204020204" pitchFamily="34" charset="-122"/>
                <a:cs typeface="微软雅黑" panose="020B0503020204020204" pitchFamily="34" charset="-122"/>
              </a:rPr>
              <a:t>然与</a:t>
            </a:r>
            <a:r>
              <a:rPr sz="2000" spc="-15" noProof="1">
                <a:latin typeface="微软雅黑" panose="020B0503020204020204" pitchFamily="34" charset="-122"/>
                <a:ea typeface="微软雅黑" panose="020B0503020204020204" pitchFamily="34" charset="-122"/>
                <a:cs typeface="微软雅黑" panose="020B0503020204020204" pitchFamily="34" charset="-122"/>
              </a:rPr>
              <a:t>社</a:t>
            </a:r>
            <a:r>
              <a:rPr sz="2000" noProof="1">
                <a:latin typeface="微软雅黑" panose="020B0503020204020204" pitchFamily="34" charset="-122"/>
                <a:ea typeface="微软雅黑" panose="020B0503020204020204" pitchFamily="34" charset="-122"/>
                <a:cs typeface="微软雅黑" panose="020B0503020204020204" pitchFamily="34" charset="-122"/>
              </a:rPr>
              <a:t>会发展</a:t>
            </a:r>
            <a:r>
              <a:rPr sz="2000" spc="-5" noProof="1">
                <a:latin typeface="微软雅黑" panose="020B0503020204020204" pitchFamily="34" charset="-122"/>
                <a:ea typeface="微软雅黑" panose="020B0503020204020204" pitchFamily="34" charset="-122"/>
                <a:cs typeface="微软雅黑" panose="020B0503020204020204" pitchFamily="34" charset="-122"/>
              </a:rPr>
              <a:t>的规律，大大拓宽了词的境界，用笔矫健拔俗。</a:t>
            </a:r>
          </a:p>
        </p:txBody>
      </p:sp>
      <p:sp>
        <p:nvSpPr>
          <p:cNvPr id="3" name="TextBox 2"/>
          <p:cNvSpPr txBox="1"/>
          <p:nvPr/>
        </p:nvSpPr>
        <p:spPr>
          <a:xfrm>
            <a:off x="2658185" y="6345366"/>
            <a:ext cx="7109639"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广东地区课程，</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唐宋词研究</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精讲上。灵活掌握，举一反三</a:t>
            </a:r>
            <a:endParaRPr lang="zh-CN" altLang="en-US" sz="20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8862071" y="425871"/>
            <a:ext cx="1123373"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薛昭蕴</a:t>
            </a:r>
            <a:endParaRPr lang="zh-CN" altLang="en-US" dirty="0"/>
          </a:p>
        </p:txBody>
      </p:sp>
      <p:sp>
        <p:nvSpPr>
          <p:cNvPr id="5" name="文本框 4"/>
          <p:cNvSpPr txBox="1"/>
          <p:nvPr/>
        </p:nvSpPr>
        <p:spPr>
          <a:xfrm>
            <a:off x="10445212" y="73959"/>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smtClean="0"/>
              <a:t>浣溪沙</a:t>
            </a:r>
            <a:endParaRPr lang="zh-CN" altLang="en-US" dirty="0"/>
          </a:p>
        </p:txBody>
      </p:sp>
      <p:cxnSp>
        <p:nvCxnSpPr>
          <p:cNvPr id="6" name="直线连接符 5"/>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8532" y="57004"/>
            <a:ext cx="877579" cy="369332"/>
          </a:xfrm>
          <a:prstGeom prst="rect">
            <a:avLst/>
          </a:prstGeom>
          <a:noFill/>
        </p:spPr>
        <p:txBody>
          <a:bodyPr wrap="square" rtlCol="0">
            <a:spAutoFit/>
          </a:bodyPr>
          <a:lstStyle/>
          <a:p>
            <a:r>
              <a:rPr kumimoji="1" lang="en-US" altLang="zh-CN" smtClean="0">
                <a:solidFill>
                  <a:schemeClr val="bg1">
                    <a:lumMod val="85000"/>
                  </a:schemeClr>
                </a:solidFill>
              </a:rPr>
              <a:t>2.10.1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77571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十一、毛文锡</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十二</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、牛希济</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十三</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、欧阳炯</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十四、和凝</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十五、顾夐</a:t>
            </a: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42005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第二编   唐五代名家词</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01885" y="329914"/>
            <a:ext cx="9779000" cy="3600986"/>
          </a:xfrm>
          <a:prstGeom prst="rect">
            <a:avLst/>
          </a:prstGeom>
        </p:spPr>
        <p:txBody>
          <a:bodyPr lIns="0" tIns="0" rIns="0" bIns="0">
            <a:spAutoFit/>
          </a:bodyPr>
          <a:lstStyle/>
          <a:p>
            <a:pPr fontAlgn="auto">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十一、毛文锡</a:t>
            </a:r>
          </a:p>
          <a:p>
            <a:pPr algn="ctr" fontAlgn="auto">
              <a:lnSpc>
                <a:spcPct val="150000"/>
              </a:lnSpc>
              <a:spcBef>
                <a:spcPts val="25"/>
              </a:spcBef>
              <a:defRPr/>
            </a:pPr>
            <a:r>
              <a:rPr sz="2000" noProof="1">
                <a:latin typeface="微软雅黑" panose="020B0503020204020204" pitchFamily="34" charset="-122"/>
                <a:ea typeface="微软雅黑" panose="020B0503020204020204" pitchFamily="34" charset="-122"/>
                <a:cs typeface="宋体" panose="02010600030101010101" pitchFamily="2" charset="-122"/>
              </a:rPr>
              <a:t>甘州遍  </a:t>
            </a:r>
          </a:p>
          <a:p>
            <a:pPr fontAlgn="auto">
              <a:lnSpc>
                <a:spcPct val="150000"/>
              </a:lnSpc>
              <a:spcBef>
                <a:spcPts val="25"/>
              </a:spcBef>
              <a:defRPr/>
            </a:pPr>
            <a:r>
              <a:rPr lang="en-US" sz="2000" noProof="1" smtClean="0">
                <a:latin typeface="微软雅黑" panose="020B0503020204020204" pitchFamily="34" charset="-122"/>
                <a:ea typeface="微软雅黑" panose="020B0503020204020204" pitchFamily="34" charset="-122"/>
                <a:cs typeface="宋体" panose="02010600030101010101" pitchFamily="2" charset="-122"/>
              </a:rPr>
              <a:t>    </a:t>
            </a:r>
            <a:r>
              <a:rPr sz="2000" noProof="1" smtClean="0">
                <a:latin typeface="微软雅黑" panose="020B0503020204020204" pitchFamily="34" charset="-122"/>
                <a:ea typeface="微软雅黑" panose="020B0503020204020204" pitchFamily="34" charset="-122"/>
                <a:cs typeface="宋体" panose="02010600030101010101" pitchFamily="2" charset="-122"/>
              </a:rPr>
              <a:t>秋风紧</a:t>
            </a:r>
            <a:r>
              <a:rPr sz="2000" noProof="1">
                <a:latin typeface="微软雅黑" panose="020B0503020204020204" pitchFamily="34" charset="-122"/>
                <a:ea typeface="微软雅黑" panose="020B0503020204020204" pitchFamily="34" charset="-122"/>
                <a:cs typeface="宋体" panose="02010600030101010101" pitchFamily="2" charset="-122"/>
              </a:rPr>
              <a:t>，</a:t>
            </a:r>
            <a:r>
              <a:rPr sz="2000" noProof="1" smtClean="0">
                <a:latin typeface="微软雅黑" panose="020B0503020204020204" pitchFamily="34" charset="-122"/>
                <a:ea typeface="微软雅黑" panose="020B0503020204020204" pitchFamily="34" charset="-122"/>
                <a:cs typeface="宋体" panose="02010600030101010101" pitchFamily="2" charset="-122"/>
              </a:rPr>
              <a:t>平碛</a:t>
            </a:r>
            <a:r>
              <a:rPr lang="en-US" sz="2000" noProof="1">
                <a:latin typeface="微软雅黑" panose="020B0503020204020204" pitchFamily="34" charset="-122"/>
                <a:ea typeface="微软雅黑" panose="020B0503020204020204" pitchFamily="34" charset="-122"/>
                <a:cs typeface="宋体" panose="02010600030101010101" pitchFamily="2" charset="-122"/>
              </a:rPr>
              <a:t>qì</a:t>
            </a:r>
            <a:r>
              <a:rPr sz="2000" noProof="1" smtClean="0">
                <a:latin typeface="微软雅黑" panose="020B0503020204020204" pitchFamily="34" charset="-122"/>
                <a:ea typeface="微软雅黑" panose="020B0503020204020204" pitchFamily="34" charset="-122"/>
                <a:cs typeface="宋体" panose="02010600030101010101" pitchFamily="2" charset="-122"/>
              </a:rPr>
              <a:t>雁行低</a:t>
            </a:r>
            <a:r>
              <a:rPr sz="2000" noProof="1">
                <a:latin typeface="微软雅黑" panose="020B0503020204020204" pitchFamily="34" charset="-122"/>
                <a:ea typeface="微软雅黑" panose="020B0503020204020204" pitchFamily="34" charset="-122"/>
                <a:cs typeface="宋体" panose="02010600030101010101" pitchFamily="2" charset="-122"/>
              </a:rPr>
              <a:t>，阵云齐。</a:t>
            </a:r>
            <a:r>
              <a:rPr sz="2000" noProof="1" smtClean="0">
                <a:latin typeface="微软雅黑" panose="020B0503020204020204" pitchFamily="34" charset="-122"/>
                <a:ea typeface="微软雅黑" panose="020B0503020204020204" pitchFamily="34" charset="-122"/>
                <a:cs typeface="宋体" panose="02010600030101010101" pitchFamily="2" charset="-122"/>
              </a:rPr>
              <a:t>萧萧飒飒</a:t>
            </a:r>
            <a:r>
              <a:rPr lang="en-US" sz="2000" noProof="1">
                <a:latin typeface="微软雅黑" panose="020B0503020204020204" pitchFamily="34" charset="-122"/>
                <a:ea typeface="微软雅黑" panose="020B0503020204020204" pitchFamily="34" charset="-122"/>
                <a:cs typeface="宋体" panose="02010600030101010101" pitchFamily="2" charset="-122"/>
              </a:rPr>
              <a:t>sà</a:t>
            </a:r>
            <a:r>
              <a:rPr sz="2000" noProof="1" smtClean="0">
                <a:latin typeface="微软雅黑" panose="020B0503020204020204" pitchFamily="34" charset="-122"/>
                <a:ea typeface="微软雅黑" panose="020B0503020204020204" pitchFamily="34" charset="-122"/>
                <a:cs typeface="宋体" panose="02010600030101010101" pitchFamily="2" charset="-122"/>
              </a:rPr>
              <a:t>，</a:t>
            </a:r>
            <a:r>
              <a:rPr sz="2000" noProof="1">
                <a:latin typeface="微软雅黑" panose="020B0503020204020204" pitchFamily="34" charset="-122"/>
                <a:ea typeface="微软雅黑" panose="020B0503020204020204" pitchFamily="34" charset="-122"/>
                <a:cs typeface="宋体" panose="02010600030101010101" pitchFamily="2" charset="-122"/>
              </a:rPr>
              <a:t>边声四起，</a:t>
            </a:r>
            <a:r>
              <a:rPr sz="2000" noProof="1" smtClean="0">
                <a:latin typeface="微软雅黑" panose="020B0503020204020204" pitchFamily="34" charset="-122"/>
                <a:ea typeface="微软雅黑" panose="020B0503020204020204" pitchFamily="34" charset="-122"/>
                <a:cs typeface="宋体" panose="02010600030101010101" pitchFamily="2" charset="-122"/>
              </a:rPr>
              <a:t>愁闻戍</a:t>
            </a:r>
            <a:r>
              <a:rPr lang="en-US" sz="2000" noProof="1">
                <a:latin typeface="微软雅黑" panose="020B0503020204020204" pitchFamily="34" charset="-122"/>
                <a:ea typeface="微软雅黑" panose="020B0503020204020204" pitchFamily="34" charset="-122"/>
                <a:cs typeface="宋体" panose="02010600030101010101" pitchFamily="2" charset="-122"/>
              </a:rPr>
              <a:t>shù</a:t>
            </a:r>
            <a:r>
              <a:rPr sz="2000" noProof="1" smtClean="0">
                <a:latin typeface="微软雅黑" panose="020B0503020204020204" pitchFamily="34" charset="-122"/>
                <a:ea typeface="微软雅黑" panose="020B0503020204020204" pitchFamily="34" charset="-122"/>
                <a:cs typeface="宋体" panose="02010600030101010101" pitchFamily="2" charset="-122"/>
              </a:rPr>
              <a:t>角与征鼙</a:t>
            </a:r>
            <a:r>
              <a:rPr sz="2000" noProof="1">
                <a:latin typeface="微软雅黑" panose="020B0503020204020204" pitchFamily="34" charset="-122"/>
                <a:ea typeface="微软雅黑" panose="020B0503020204020204" pitchFamily="34" charset="-122"/>
                <a:cs typeface="宋体" panose="02010600030101010101" pitchFamily="2" charset="-122"/>
              </a:rPr>
              <a:t>。  </a:t>
            </a:r>
            <a:r>
              <a:rPr sz="2000" spc="-5" noProof="1">
                <a:latin typeface="微软雅黑" panose="020B0503020204020204" pitchFamily="34" charset="-122"/>
                <a:ea typeface="微软雅黑" panose="020B0503020204020204" pitchFamily="34" charset="-122"/>
                <a:cs typeface="宋体" panose="02010600030101010101" pitchFamily="2" charset="-122"/>
              </a:rPr>
              <a:t>青冢北，黑山西。沙飞聚散无定，往往路人迷。铁衣冷，战马血沾蹄，破</a:t>
            </a:r>
            <a:r>
              <a:rPr sz="2000" noProof="1">
                <a:latin typeface="微软雅黑" panose="020B0503020204020204" pitchFamily="34" charset="-122"/>
                <a:ea typeface="微软雅黑" panose="020B0503020204020204" pitchFamily="34" charset="-122"/>
                <a:cs typeface="宋体" panose="02010600030101010101" pitchFamily="2" charset="-122"/>
              </a:rPr>
              <a:t>蕃奚。凤皇诏下，步步蹑丹梯。</a:t>
            </a:r>
          </a:p>
          <a:p>
            <a:pPr fontAlgn="auto">
              <a:lnSpc>
                <a:spcPct val="150000"/>
              </a:lnSpc>
              <a:spcBef>
                <a:spcPts val="5"/>
              </a:spcBef>
              <a:defRPr/>
            </a:pPr>
            <a:endParaRPr sz="2400" noProof="1">
              <a:latin typeface="微软雅黑" panose="020B0503020204020204" pitchFamily="34" charset="-122"/>
              <a:ea typeface="微软雅黑" panose="020B0503020204020204" pitchFamily="34" charset="-122"/>
              <a:cs typeface="Times New Roman" panose="02020603050405020304"/>
            </a:endParaRPr>
          </a:p>
          <a:p>
            <a:pPr marL="12700" fontAlgn="auto">
              <a:lnSpc>
                <a:spcPct val="150000"/>
              </a:lnSpc>
              <a:spcBef>
                <a:spcPts val="5"/>
              </a:spcBef>
              <a:defRPr/>
            </a:pP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甘州遍》</a:t>
            </a:r>
            <a:r>
              <a:rPr sz="2000" noProof="1">
                <a:latin typeface="微软雅黑" panose="020B0503020204020204" pitchFamily="34" charset="-122"/>
                <a:ea typeface="微软雅黑" panose="020B0503020204020204" pitchFamily="34" charset="-122"/>
                <a:cs typeface="微软雅黑" panose="020B0503020204020204" pitchFamily="34" charset="-122"/>
              </a:rPr>
              <a:t>（秋风紧）：写边塞风光，开北宋边塞词先声。</a:t>
            </a:r>
          </a:p>
        </p:txBody>
      </p:sp>
      <p:sp>
        <p:nvSpPr>
          <p:cNvPr id="3" name="TextBox 2"/>
          <p:cNvSpPr txBox="1"/>
          <p:nvPr/>
        </p:nvSpPr>
        <p:spPr>
          <a:xfrm>
            <a:off x="2658185" y="6345366"/>
            <a:ext cx="7109639"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广东地区课程，</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唐宋词研究</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精讲上。灵活掌握，举一反三</a:t>
            </a:r>
            <a:endParaRPr lang="zh-CN" altLang="en-US" sz="20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8862071" y="425871"/>
            <a:ext cx="1123373"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毛文锡</a:t>
            </a:r>
            <a:endParaRPr lang="zh-CN" altLang="en-US" dirty="0"/>
          </a:p>
        </p:txBody>
      </p:sp>
      <p:sp>
        <p:nvSpPr>
          <p:cNvPr id="5" name="文本框 4"/>
          <p:cNvSpPr txBox="1"/>
          <p:nvPr/>
        </p:nvSpPr>
        <p:spPr>
          <a:xfrm>
            <a:off x="10445212" y="73959"/>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smtClean="0"/>
              <a:t>甘州遍</a:t>
            </a:r>
            <a:endParaRPr lang="zh-CN" altLang="en-US" dirty="0"/>
          </a:p>
        </p:txBody>
      </p:sp>
      <p:cxnSp>
        <p:nvCxnSpPr>
          <p:cNvPr id="6" name="直线连接符 5"/>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8532" y="57004"/>
            <a:ext cx="877579" cy="369332"/>
          </a:xfrm>
          <a:prstGeom prst="rect">
            <a:avLst/>
          </a:prstGeom>
          <a:noFill/>
        </p:spPr>
        <p:txBody>
          <a:bodyPr wrap="square" rtlCol="0">
            <a:spAutoFit/>
          </a:bodyPr>
          <a:lstStyle/>
          <a:p>
            <a:r>
              <a:rPr kumimoji="1" lang="en-US" altLang="zh-CN" dirty="0" smtClean="0">
                <a:solidFill>
                  <a:schemeClr val="bg1">
                    <a:lumMod val="85000"/>
                  </a:schemeClr>
                </a:solidFill>
              </a:rPr>
              <a:t>2.11.1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77571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十一、毛文锡</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十二、牛希济</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十三</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、欧阳炯</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十四、和凝</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十五、顾夐</a:t>
            </a: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42005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第二编   唐五代名家词</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26130" y="313047"/>
            <a:ext cx="10433524" cy="3924151"/>
          </a:xfrm>
          <a:prstGeom prst="rect">
            <a:avLst/>
          </a:prstGeom>
        </p:spPr>
        <p:txBody>
          <a:bodyPr wrap="square" lIns="0" tIns="0" rIns="0" bIns="0">
            <a:spAutoFit/>
          </a:bodyPr>
          <a:lstStyle/>
          <a:p>
            <a:pPr fontAlgn="auto">
              <a:lnSpc>
                <a:spcPct val="150000"/>
              </a:lnSpc>
              <a:defRPr/>
            </a:pPr>
            <a:r>
              <a:rPr sz="2800" noProof="1">
                <a:latin typeface="黑体" panose="02010609060101010101" pitchFamily="49" charset="-122"/>
                <a:ea typeface="黑体" panose="02010609060101010101" pitchFamily="49" charset="-122"/>
              </a:rPr>
              <a:t>十二、牛希济</a:t>
            </a:r>
            <a:endParaRPr lang="en-US" sz="2800" noProof="1">
              <a:latin typeface="黑体" panose="02010609060101010101" pitchFamily="49" charset="-122"/>
              <a:ea typeface="黑体" panose="02010609060101010101" pitchFamily="49" charset="-122"/>
            </a:endParaRPr>
          </a:p>
          <a:p>
            <a:pPr marL="12700" fontAlgn="auto">
              <a:lnSpc>
                <a:spcPct val="150000"/>
              </a:lnSpc>
              <a:defRPr/>
            </a:pPr>
            <a:endParaRPr sz="2400" b="1" noProof="1">
              <a:latin typeface="微软雅黑" panose="020B0503020204020204" pitchFamily="34" charset="-122"/>
              <a:ea typeface="微软雅黑" panose="020B0503020204020204" pitchFamily="34" charset="-122"/>
              <a:cs typeface="微软雅黑" panose="020B0503020204020204" pitchFamily="34" charset="-122"/>
            </a:endParaRPr>
          </a:p>
          <a:p>
            <a:pPr algn="ctr" fontAlgn="auto">
              <a:lnSpc>
                <a:spcPct val="150000"/>
              </a:lnSpc>
              <a:spcBef>
                <a:spcPts val="10"/>
              </a:spcBef>
              <a:defRPr/>
            </a:pPr>
            <a:r>
              <a:rPr sz="2000" spc="-5" noProof="1">
                <a:latin typeface="微软雅黑" panose="020B0503020204020204" pitchFamily="34" charset="-122"/>
                <a:ea typeface="微软雅黑" panose="020B0503020204020204" pitchFamily="34" charset="-122"/>
                <a:cs typeface="宋体" panose="02010600030101010101" pitchFamily="2" charset="-122"/>
              </a:rPr>
              <a:t>生查子</a:t>
            </a:r>
          </a:p>
          <a:p>
            <a:pPr fontAlgn="auto">
              <a:lnSpc>
                <a:spcPct val="150000"/>
              </a:lnSpc>
              <a:spcBef>
                <a:spcPts val="10"/>
              </a:spcBef>
              <a:defRPr/>
            </a:pPr>
            <a:r>
              <a:rPr sz="2000" noProof="1">
                <a:latin typeface="微软雅黑" panose="020B0503020204020204" pitchFamily="34" charset="-122"/>
                <a:ea typeface="微软雅黑" panose="020B0503020204020204" pitchFamily="34" charset="-122"/>
                <a:cs typeface="宋体" panose="02010600030101010101" pitchFamily="2" charset="-122"/>
              </a:rPr>
              <a:t>春山烟欲收，天澹星稀小。残月脸边明，别泪临清晓</a:t>
            </a:r>
            <a:r>
              <a:rPr lang="zh-CN" sz="2000" noProof="1">
                <a:latin typeface="微软雅黑" panose="020B0503020204020204" pitchFamily="34" charset="-122"/>
                <a:ea typeface="微软雅黑" panose="020B0503020204020204" pitchFamily="34" charset="-122"/>
                <a:cs typeface="宋体" panose="02010600030101010101" pitchFamily="2" charset="-122"/>
              </a:rPr>
              <a:t>。</a:t>
            </a:r>
            <a:r>
              <a:rPr sz="2000" noProof="1">
                <a:latin typeface="微软雅黑" panose="020B0503020204020204" pitchFamily="34" charset="-122"/>
                <a:ea typeface="微软雅黑" panose="020B0503020204020204" pitchFamily="34" charset="-122"/>
                <a:cs typeface="宋体" panose="02010600030101010101" pitchFamily="2" charset="-122"/>
              </a:rPr>
              <a:t>语已多，情未了，回首犹重道。记得绿罗裙，处处怜芳草。</a:t>
            </a:r>
          </a:p>
          <a:p>
            <a:pPr fontAlgn="auto">
              <a:lnSpc>
                <a:spcPct val="150000"/>
              </a:lnSpc>
              <a:defRPr/>
            </a:pPr>
            <a:endParaRPr sz="2400" noProof="1">
              <a:latin typeface="微软雅黑" panose="020B0503020204020204" pitchFamily="34" charset="-122"/>
              <a:ea typeface="微软雅黑" panose="020B0503020204020204" pitchFamily="34" charset="-122"/>
              <a:cs typeface="Times New Roman" panose="02020603050405020304"/>
            </a:endParaRPr>
          </a:p>
          <a:p>
            <a:pPr marL="12700" fontAlgn="auto">
              <a:lnSpc>
                <a:spcPct val="150000"/>
              </a:lnSpc>
              <a:spcBef>
                <a:spcPts val="1815"/>
              </a:spcBef>
              <a:defRPr/>
            </a:pP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记得绿罗裙</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，处处怜芳草。</a:t>
            </a:r>
            <a:r>
              <a:rPr sz="2000" noProof="1">
                <a:latin typeface="微软雅黑" panose="020B0503020204020204" pitchFamily="34" charset="-122"/>
                <a:ea typeface="微软雅黑" panose="020B0503020204020204" pitchFamily="34" charset="-122"/>
                <a:cs typeface="微软雅黑" panose="020B0503020204020204" pitchFamily="34" charset="-122"/>
              </a:rPr>
              <a:t>（《生查子》）</a:t>
            </a:r>
          </a:p>
        </p:txBody>
      </p:sp>
      <p:sp>
        <p:nvSpPr>
          <p:cNvPr id="3" name="TextBox 2"/>
          <p:cNvSpPr txBox="1"/>
          <p:nvPr/>
        </p:nvSpPr>
        <p:spPr>
          <a:xfrm>
            <a:off x="2658185" y="6345366"/>
            <a:ext cx="7109639"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广东地区课程，</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唐宋词研究</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精讲上。灵活掌握，举一反三</a:t>
            </a:r>
            <a:endParaRPr lang="zh-CN" altLang="en-US" sz="2000" dirty="0">
              <a:latin typeface="微软雅黑" panose="020B0503020204020204" pitchFamily="34" charset="-122"/>
              <a:ea typeface="微软雅黑" panose="020B0503020204020204" pitchFamily="34" charset="-122"/>
            </a:endParaRPr>
          </a:p>
        </p:txBody>
      </p:sp>
      <p:pic>
        <p:nvPicPr>
          <p:cNvPr id="7170" name="Picture 2" descr="http://s6.sinaimg.cn/bmiddle/02710b9244f1c8e1af9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6770" y="3829476"/>
            <a:ext cx="3840454" cy="251589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8862071" y="425871"/>
            <a:ext cx="1123373"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牛希济</a:t>
            </a:r>
            <a:endParaRPr lang="zh-CN" altLang="en-US" dirty="0"/>
          </a:p>
        </p:txBody>
      </p:sp>
      <p:sp>
        <p:nvSpPr>
          <p:cNvPr id="6" name="文本框 5"/>
          <p:cNvSpPr txBox="1"/>
          <p:nvPr/>
        </p:nvSpPr>
        <p:spPr>
          <a:xfrm>
            <a:off x="10445212" y="73959"/>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smtClean="0"/>
              <a:t>生查子</a:t>
            </a:r>
            <a:endParaRPr lang="zh-CN" altLang="en-US" dirty="0"/>
          </a:p>
        </p:txBody>
      </p:sp>
      <p:cxnSp>
        <p:nvCxnSpPr>
          <p:cNvPr id="7" name="直线连接符 6"/>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8532" y="57004"/>
            <a:ext cx="877579" cy="369332"/>
          </a:xfrm>
          <a:prstGeom prst="rect">
            <a:avLst/>
          </a:prstGeom>
          <a:noFill/>
        </p:spPr>
        <p:txBody>
          <a:bodyPr wrap="square" rtlCol="0">
            <a:spAutoFit/>
          </a:bodyPr>
          <a:lstStyle/>
          <a:p>
            <a:r>
              <a:rPr kumimoji="1" lang="en-US" altLang="zh-CN" dirty="0" smtClean="0">
                <a:solidFill>
                  <a:schemeClr val="bg1">
                    <a:lumMod val="85000"/>
                  </a:schemeClr>
                </a:solidFill>
              </a:rPr>
              <a:t>2.12.1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77571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十一、毛文锡</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十二</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、牛希济</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 十三、欧阳炯</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十四、和凝</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十五、顾夐</a:t>
            </a: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42005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第二编   唐五代名家词</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20205" y="413390"/>
            <a:ext cx="10343914" cy="4431983"/>
          </a:xfrm>
          <a:prstGeom prst="rect">
            <a:avLst/>
          </a:prstGeom>
        </p:spPr>
        <p:txBody>
          <a:bodyPr wrap="square" lIns="0" tIns="0" rIns="0" bIns="0">
            <a:spAutoFit/>
          </a:bodyPr>
          <a:lstStyle/>
          <a:p>
            <a:pPr fontAlgn="auto">
              <a:lnSpc>
                <a:spcPct val="150000"/>
              </a:lnSpc>
              <a:defRPr/>
            </a:pPr>
            <a:r>
              <a:rPr sz="2800" noProof="1">
                <a:latin typeface="黑体" panose="02010609060101010101" pitchFamily="49" charset="-122"/>
                <a:ea typeface="黑体" panose="02010609060101010101" pitchFamily="49" charset="-122"/>
              </a:rPr>
              <a:t>十三、欧阳炯</a:t>
            </a:r>
          </a:p>
          <a:p>
            <a:pPr fontAlgn="auto">
              <a:lnSpc>
                <a:spcPct val="150000"/>
              </a:lnSpc>
              <a:spcBef>
                <a:spcPts val="25"/>
              </a:spcBef>
              <a:defRPr/>
            </a:pPr>
            <a:endParaRPr lang="en-US" sz="24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25"/>
              </a:spcBef>
              <a:defRPr/>
            </a:pP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考点】《花间集序》的作者。</a:t>
            </a:r>
          </a:p>
          <a:p>
            <a:pPr algn="ctr" fontAlgn="auto">
              <a:lnSpc>
                <a:spcPct val="150000"/>
              </a:lnSpc>
              <a:defRPr/>
            </a:pPr>
            <a:r>
              <a:rPr sz="2000" noProof="1">
                <a:latin typeface="微软雅黑" panose="020B0503020204020204" pitchFamily="34" charset="-122"/>
                <a:ea typeface="微软雅黑" panose="020B0503020204020204" pitchFamily="34" charset="-122"/>
                <a:cs typeface="宋体" panose="02010600030101010101" pitchFamily="2" charset="-122"/>
              </a:rPr>
              <a:t>南乡子</a:t>
            </a:r>
          </a:p>
          <a:p>
            <a:pPr algn="ctr" fontAlgn="auto">
              <a:lnSpc>
                <a:spcPct val="150000"/>
              </a:lnSpc>
              <a:defRPr/>
            </a:pPr>
            <a:r>
              <a:rPr sz="2000" spc="-5" noProof="1">
                <a:latin typeface="微软雅黑" panose="020B0503020204020204" pitchFamily="34" charset="-122"/>
                <a:ea typeface="微软雅黑" panose="020B0503020204020204" pitchFamily="34" charset="-122"/>
                <a:cs typeface="宋体" panose="02010600030101010101" pitchFamily="2" charset="-122"/>
              </a:rPr>
              <a:t>画舸停桡，槿花篱外竹横桥。水上游人沙上女，</a:t>
            </a:r>
            <a:r>
              <a:rPr sz="2000" noProof="1">
                <a:latin typeface="微软雅黑" panose="020B0503020204020204" pitchFamily="34" charset="-122"/>
                <a:ea typeface="微软雅黑" panose="020B0503020204020204" pitchFamily="34" charset="-122"/>
                <a:cs typeface="宋体" panose="02010600030101010101" pitchFamily="2" charset="-122"/>
              </a:rPr>
              <a:t>回顾，笑指芭蕉林里住</a:t>
            </a:r>
            <a:r>
              <a:rPr sz="2000" noProof="1" smtClean="0">
                <a:latin typeface="微软雅黑" panose="020B0503020204020204" pitchFamily="34" charset="-122"/>
                <a:ea typeface="微软雅黑" panose="020B0503020204020204" pitchFamily="34" charset="-122"/>
                <a:cs typeface="宋体" panose="02010600030101010101" pitchFamily="2" charset="-122"/>
              </a:rPr>
              <a:t>。</a:t>
            </a:r>
            <a:endParaRPr lang="en-US" sz="2000" noProof="1" smtClean="0">
              <a:latin typeface="微软雅黑" panose="020B0503020204020204" pitchFamily="34" charset="-122"/>
              <a:ea typeface="微软雅黑" panose="020B0503020204020204" pitchFamily="34" charset="-122"/>
              <a:cs typeface="宋体" panose="02010600030101010101" pitchFamily="2" charset="-122"/>
            </a:endParaRPr>
          </a:p>
          <a:p>
            <a:pPr algn="ctr" fontAlgn="auto">
              <a:lnSpc>
                <a:spcPct val="150000"/>
              </a:lnSpc>
              <a:defRPr/>
            </a:pP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10"/>
              </a:spcBef>
              <a:defRPr/>
            </a:pP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描写的南方风情</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全词描写了船上游人和沙上少女  互相搭话并暗生情谊的</a:t>
            </a:r>
            <a:r>
              <a:rPr sz="2000" spc="-15" noProof="1">
                <a:latin typeface="微软雅黑" panose="020B0503020204020204" pitchFamily="34" charset="-122"/>
                <a:ea typeface="微软雅黑" panose="020B0503020204020204" pitchFamily="34" charset="-122"/>
                <a:cs typeface="微软雅黑" panose="020B0503020204020204" pitchFamily="34" charset="-122"/>
              </a:rPr>
              <a:t>情</a:t>
            </a:r>
            <a:r>
              <a:rPr sz="2000" noProof="1">
                <a:latin typeface="微软雅黑" panose="020B0503020204020204" pitchFamily="34" charset="-122"/>
                <a:ea typeface="微软雅黑" panose="020B0503020204020204" pitchFamily="34" charset="-122"/>
                <a:cs typeface="微软雅黑" panose="020B0503020204020204" pitchFamily="34" charset="-122"/>
              </a:rPr>
              <a:t>景。</a:t>
            </a:r>
            <a:r>
              <a:rPr sz="2000" spc="-15" noProof="1">
                <a:latin typeface="微软雅黑" panose="020B0503020204020204" pitchFamily="34" charset="-122"/>
                <a:ea typeface="微软雅黑" panose="020B0503020204020204" pitchFamily="34" charset="-122"/>
                <a:cs typeface="微软雅黑" panose="020B0503020204020204" pitchFamily="34" charset="-122"/>
              </a:rPr>
              <a:t>前</a:t>
            </a:r>
            <a:r>
              <a:rPr sz="2000" noProof="1">
                <a:latin typeface="微软雅黑" panose="020B0503020204020204" pitchFamily="34" charset="-122"/>
                <a:ea typeface="微软雅黑" panose="020B0503020204020204" pitchFamily="34" charset="-122"/>
                <a:cs typeface="微软雅黑" panose="020B0503020204020204" pitchFamily="34" charset="-122"/>
              </a:rPr>
              <a:t>两句</a:t>
            </a:r>
            <a:r>
              <a:rPr sz="2000" spc="-15" noProof="1">
                <a:latin typeface="微软雅黑" panose="020B0503020204020204" pitchFamily="34" charset="-122"/>
                <a:ea typeface="微软雅黑" panose="020B0503020204020204" pitchFamily="34" charset="-122"/>
                <a:cs typeface="微软雅黑" panose="020B0503020204020204" pitchFamily="34" charset="-122"/>
              </a:rPr>
              <a:t>写</a:t>
            </a:r>
            <a:r>
              <a:rPr sz="2000" noProof="1">
                <a:latin typeface="微软雅黑" panose="020B0503020204020204" pitchFamily="34" charset="-122"/>
                <a:ea typeface="微软雅黑" panose="020B0503020204020204" pitchFamily="34" charset="-122"/>
                <a:cs typeface="微软雅黑" panose="020B0503020204020204" pitchFamily="34" charset="-122"/>
              </a:rPr>
              <a:t>景，</a:t>
            </a:r>
            <a:r>
              <a:rPr sz="2000" spc="-15" noProof="1">
                <a:latin typeface="微软雅黑" panose="020B0503020204020204" pitchFamily="34" charset="-122"/>
                <a:ea typeface="微软雅黑" panose="020B0503020204020204" pitchFamily="34" charset="-122"/>
                <a:cs typeface="微软雅黑" panose="020B0503020204020204" pitchFamily="34" charset="-122"/>
              </a:rPr>
              <a:t>画</a:t>
            </a:r>
            <a:r>
              <a:rPr sz="2000" noProof="1">
                <a:latin typeface="微软雅黑" panose="020B0503020204020204" pitchFamily="34" charset="-122"/>
                <a:ea typeface="微软雅黑" panose="020B0503020204020204" pitchFamily="34" charset="-122"/>
                <a:cs typeface="微软雅黑" panose="020B0503020204020204" pitchFamily="34" charset="-122"/>
              </a:rPr>
              <a:t>舸、</a:t>
            </a:r>
            <a:r>
              <a:rPr sz="2000" spc="-15" noProof="1">
                <a:latin typeface="微软雅黑" panose="020B0503020204020204" pitchFamily="34" charset="-122"/>
                <a:ea typeface="微软雅黑" panose="020B0503020204020204" pitchFamily="34" charset="-122"/>
                <a:cs typeface="微软雅黑" panose="020B0503020204020204" pitchFamily="34" charset="-122"/>
              </a:rPr>
              <a:t>槿</a:t>
            </a:r>
            <a:r>
              <a:rPr sz="2000" noProof="1">
                <a:latin typeface="微软雅黑" panose="020B0503020204020204" pitchFamily="34" charset="-122"/>
                <a:ea typeface="微软雅黑" panose="020B0503020204020204" pitchFamily="34" charset="-122"/>
                <a:cs typeface="微软雅黑" panose="020B0503020204020204" pitchFamily="34" charset="-122"/>
              </a:rPr>
              <a:t>篱</a:t>
            </a:r>
            <a:r>
              <a:rPr lang="zh-CN" sz="2000"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竹桥都是南方富有特征</a:t>
            </a:r>
            <a:r>
              <a:rPr sz="2000" spc="-15" noProof="1">
                <a:latin typeface="微软雅黑" panose="020B0503020204020204" pitchFamily="34" charset="-122"/>
                <a:ea typeface="微软雅黑" panose="020B0503020204020204" pitchFamily="34" charset="-122"/>
                <a:cs typeface="微软雅黑" panose="020B0503020204020204" pitchFamily="34" charset="-122"/>
              </a:rPr>
              <a:t>的</a:t>
            </a:r>
            <a:r>
              <a:rPr sz="2000" noProof="1">
                <a:latin typeface="微软雅黑" panose="020B0503020204020204" pitchFamily="34" charset="-122"/>
                <a:ea typeface="微软雅黑" panose="020B0503020204020204" pitchFamily="34" charset="-122"/>
                <a:cs typeface="微软雅黑" panose="020B0503020204020204" pitchFamily="34" charset="-122"/>
              </a:rPr>
              <a:t>风物</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饶有</a:t>
            </a:r>
            <a:r>
              <a:rPr sz="2000" spc="-15" noProof="1">
                <a:latin typeface="微软雅黑" panose="020B0503020204020204" pitchFamily="34" charset="-122"/>
                <a:ea typeface="微软雅黑" panose="020B0503020204020204" pitchFamily="34" charset="-122"/>
                <a:cs typeface="微软雅黑" panose="020B0503020204020204" pitchFamily="34" charset="-122"/>
              </a:rPr>
              <a:t>诗</a:t>
            </a:r>
            <a:r>
              <a:rPr sz="2000" noProof="1">
                <a:latin typeface="微软雅黑" panose="020B0503020204020204" pitchFamily="34" charset="-122"/>
                <a:ea typeface="微软雅黑" panose="020B0503020204020204" pitchFamily="34" charset="-122"/>
                <a:cs typeface="微软雅黑" panose="020B0503020204020204" pitchFamily="34" charset="-122"/>
              </a:rPr>
              <a:t>情。</a:t>
            </a:r>
            <a:r>
              <a:rPr sz="2000" spc="-15" noProof="1">
                <a:latin typeface="微软雅黑" panose="020B0503020204020204" pitchFamily="34" charset="-122"/>
                <a:ea typeface="微软雅黑" panose="020B0503020204020204" pitchFamily="34" charset="-122"/>
                <a:cs typeface="微软雅黑" panose="020B0503020204020204" pitchFamily="34" charset="-122"/>
              </a:rPr>
              <a:t>全</a:t>
            </a:r>
            <a:r>
              <a:rPr sz="2000" noProof="1">
                <a:latin typeface="微软雅黑" panose="020B0503020204020204" pitchFamily="34" charset="-122"/>
                <a:ea typeface="微软雅黑" panose="020B0503020204020204" pitchFamily="34" charset="-122"/>
                <a:cs typeface="微软雅黑" panose="020B0503020204020204" pitchFamily="34" charset="-122"/>
              </a:rPr>
              <a:t>词语</a:t>
            </a:r>
            <a:r>
              <a:rPr sz="2000" spc="-15" noProof="1">
                <a:latin typeface="微软雅黑" panose="020B0503020204020204" pitchFamily="34" charset="-122"/>
                <a:ea typeface="微软雅黑" panose="020B0503020204020204" pitchFamily="34" charset="-122"/>
                <a:cs typeface="微软雅黑" panose="020B0503020204020204" pitchFamily="34" charset="-122"/>
              </a:rPr>
              <a:t>言</a:t>
            </a:r>
            <a:r>
              <a:rPr sz="2000" noProof="1">
                <a:latin typeface="微软雅黑" panose="020B0503020204020204" pitchFamily="34" charset="-122"/>
                <a:ea typeface="微软雅黑" panose="020B0503020204020204" pitchFamily="34" charset="-122"/>
                <a:cs typeface="微软雅黑" panose="020B0503020204020204" pitchFamily="34" charset="-122"/>
              </a:rPr>
              <a:t>通俗</a:t>
            </a:r>
            <a:r>
              <a:rPr sz="2000" spc="-5" noProof="1">
                <a:latin typeface="微软雅黑" panose="020B0503020204020204" pitchFamily="34" charset="-122"/>
                <a:ea typeface="微软雅黑" panose="020B0503020204020204" pitchFamily="34" charset="-122"/>
                <a:cs typeface="微软雅黑" panose="020B0503020204020204" pitchFamily="34" charset="-122"/>
              </a:rPr>
              <a:t>而不失妍雅，描写生动，富有浓郁的江南水乡气息。</a:t>
            </a:r>
            <a:endParaRPr sz="20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8862071" y="425871"/>
            <a:ext cx="1123373"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欧阳炯</a:t>
            </a:r>
            <a:endParaRPr lang="zh-CN" altLang="en-US" dirty="0"/>
          </a:p>
        </p:txBody>
      </p:sp>
      <p:sp>
        <p:nvSpPr>
          <p:cNvPr id="5" name="文本框 4"/>
          <p:cNvSpPr txBox="1"/>
          <p:nvPr/>
        </p:nvSpPr>
        <p:spPr>
          <a:xfrm>
            <a:off x="10445212" y="73959"/>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smtClean="0"/>
              <a:t>南乡子</a:t>
            </a:r>
            <a:endParaRPr lang="zh-CN" altLang="en-US" dirty="0"/>
          </a:p>
        </p:txBody>
      </p:sp>
      <p:cxnSp>
        <p:nvCxnSpPr>
          <p:cNvPr id="6" name="直线连接符 5"/>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8532" y="57004"/>
            <a:ext cx="877579" cy="369332"/>
          </a:xfrm>
          <a:prstGeom prst="rect">
            <a:avLst/>
          </a:prstGeom>
          <a:noFill/>
        </p:spPr>
        <p:txBody>
          <a:bodyPr wrap="square" rtlCol="0">
            <a:spAutoFit/>
          </a:bodyPr>
          <a:lstStyle/>
          <a:p>
            <a:r>
              <a:rPr kumimoji="1" lang="en-US" altLang="zh-CN" dirty="0" smtClean="0">
                <a:solidFill>
                  <a:schemeClr val="bg1">
                    <a:lumMod val="85000"/>
                  </a:schemeClr>
                </a:solidFill>
              </a:rPr>
              <a:t>2.13.1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77571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 十一、毛文锡</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十二</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、牛希济</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十三</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、欧阳炯</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十四、和凝 </a:t>
            </a:r>
            <a:endParaRPr lang="zh-CN" altLang="en-US" sz="2000" noProof="1" smtClean="0">
              <a:solidFill>
                <a:srgbClr val="FF0000"/>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十五、顾夐</a:t>
            </a:r>
            <a:r>
              <a:rPr lang="zh-CN" altLang="en-US" sz="2000" dirty="0" smtClean="0">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42005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第二编   唐五代名家词</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8491" y="425871"/>
            <a:ext cx="11627892" cy="3983142"/>
          </a:xfrm>
          <a:prstGeom prst="rect">
            <a:avLst/>
          </a:prstGeom>
        </p:spPr>
        <p:txBody>
          <a:bodyPr wrap="square" lIns="0" tIns="0" rIns="0" bIns="0">
            <a:spAutoFit/>
          </a:bodyPr>
          <a:lstStyle/>
          <a:p>
            <a:pPr fontAlgn="auto">
              <a:lnSpc>
                <a:spcPct val="150000"/>
              </a:lnSpc>
              <a:defRPr/>
            </a:pPr>
            <a:r>
              <a:rPr lang="en-US" sz="2400" b="1" noProof="1" smtClean="0">
                <a:latin typeface="微软雅黑" panose="020B0503020204020204" pitchFamily="34" charset="-122"/>
                <a:ea typeface="微软雅黑" panose="020B0503020204020204" pitchFamily="34" charset="-122"/>
                <a:cs typeface="微软雅黑" panose="020B0503020204020204" pitchFamily="34" charset="-122"/>
              </a:rPr>
              <a:t>       </a:t>
            </a:r>
            <a:r>
              <a:rPr sz="2800" noProof="1">
                <a:latin typeface="黑体" panose="02010609060101010101" pitchFamily="49" charset="-122"/>
                <a:ea typeface="黑体" panose="02010609060101010101" pitchFamily="49" charset="-122"/>
              </a:rPr>
              <a:t>十四、和凝</a:t>
            </a:r>
            <a:endParaRPr lang="en-US" sz="2800" noProof="1">
              <a:latin typeface="黑体" panose="02010609060101010101" pitchFamily="49" charset="-122"/>
              <a:ea typeface="黑体" panose="02010609060101010101" pitchFamily="49" charset="-122"/>
            </a:endParaRPr>
          </a:p>
          <a:p>
            <a:pPr marL="12700" fontAlgn="auto">
              <a:lnSpc>
                <a:spcPct val="150000"/>
              </a:lnSpc>
              <a:defRPr/>
            </a:pPr>
            <a:endParaRPr sz="2400" b="1" noProof="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spcBef>
                <a:spcPts val="50"/>
              </a:spcBef>
              <a:defRPr/>
            </a:pPr>
            <a:r>
              <a:rPr lang="en-US" sz="2000" noProof="1" smtClean="0">
                <a:latin typeface="微软雅黑" panose="020B0503020204020204" pitchFamily="34" charset="-122"/>
                <a:ea typeface="微软雅黑" panose="020B0503020204020204" pitchFamily="34" charset="-122"/>
                <a:cs typeface="微软雅黑" panose="020B0503020204020204" pitchFamily="34" charset="-122"/>
              </a:rPr>
              <a:t>   </a:t>
            </a:r>
            <a:r>
              <a:rPr sz="2000" noProof="1" smtClean="0">
                <a:latin typeface="微软雅黑" panose="020B0503020204020204" pitchFamily="34" charset="-122"/>
                <a:ea typeface="微软雅黑" panose="020B0503020204020204" pitchFamily="34" charset="-122"/>
                <a:cs typeface="微软雅黑" panose="020B0503020204020204" pitchFamily="34" charset="-122"/>
              </a:rPr>
              <a:t>号</a:t>
            </a:r>
            <a:r>
              <a:rPr sz="2000"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曲子相公</a:t>
            </a:r>
            <a:r>
              <a:rPr sz="2000" noProof="1">
                <a:latin typeface="微软雅黑" panose="020B0503020204020204" pitchFamily="34" charset="-122"/>
                <a:ea typeface="微软雅黑" panose="020B0503020204020204" pitchFamily="34" charset="-122"/>
                <a:cs typeface="微软雅黑" panose="020B0503020204020204" pitchFamily="34" charset="-122"/>
              </a:rPr>
              <a:t>”，词集</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《红叶稿》</a:t>
            </a:r>
          </a:p>
          <a:p>
            <a:pPr algn="ctr" fontAlgn="auto">
              <a:lnSpc>
                <a:spcPct val="150000"/>
              </a:lnSpc>
              <a:defRPr/>
            </a:pPr>
            <a:r>
              <a:rPr sz="2000" noProof="1">
                <a:latin typeface="微软雅黑" panose="020B0503020204020204" pitchFamily="34" charset="-122"/>
                <a:ea typeface="微软雅黑" panose="020B0503020204020204" pitchFamily="34" charset="-122"/>
                <a:cs typeface="宋体" panose="02010600030101010101" pitchFamily="2" charset="-122"/>
              </a:rPr>
              <a:t>《江城子》</a:t>
            </a:r>
          </a:p>
          <a:p>
            <a:pPr algn="ctr" fontAlgn="auto">
              <a:lnSpc>
                <a:spcPct val="150000"/>
              </a:lnSpc>
              <a:defRPr/>
            </a:pPr>
            <a:r>
              <a:rPr sz="2000" spc="-5" noProof="1">
                <a:latin typeface="微软雅黑" panose="020B0503020204020204" pitchFamily="34" charset="-122"/>
                <a:ea typeface="微软雅黑" panose="020B0503020204020204" pitchFamily="34" charset="-122"/>
                <a:cs typeface="宋体" panose="02010600030101010101" pitchFamily="2" charset="-122"/>
              </a:rPr>
              <a:t>竹里风生月上门。理秦筝，对云屏。轻拨朱弦，恐乱</a:t>
            </a:r>
            <a:r>
              <a:rPr sz="2000" noProof="1">
                <a:latin typeface="微软雅黑" panose="020B0503020204020204" pitchFamily="34" charset="-122"/>
                <a:ea typeface="微软雅黑" panose="020B0503020204020204" pitchFamily="34" charset="-122"/>
                <a:cs typeface="宋体" panose="02010600030101010101" pitchFamily="2" charset="-122"/>
              </a:rPr>
              <a:t>马嘶声</a:t>
            </a:r>
            <a:r>
              <a:rPr lang="zh-CN" sz="2000" noProof="1">
                <a:latin typeface="微软雅黑" panose="020B0503020204020204" pitchFamily="34" charset="-122"/>
                <a:ea typeface="微软雅黑" panose="020B0503020204020204" pitchFamily="34" charset="-122"/>
                <a:cs typeface="宋体" panose="02010600030101010101" pitchFamily="2" charset="-122"/>
              </a:rPr>
              <a:t>。</a:t>
            </a:r>
            <a:r>
              <a:rPr sz="2000" noProof="1">
                <a:latin typeface="微软雅黑" panose="020B0503020204020204" pitchFamily="34" charset="-122"/>
                <a:ea typeface="微软雅黑" panose="020B0503020204020204" pitchFamily="34" charset="-122"/>
                <a:cs typeface="宋体" panose="02010600030101010101" pitchFamily="2" charset="-122"/>
              </a:rPr>
              <a:t>含恨含娇独自语：今夜约，太迟生</a:t>
            </a:r>
            <a:r>
              <a:rPr sz="2000" noProof="1" smtClean="0">
                <a:latin typeface="微软雅黑" panose="020B0503020204020204" pitchFamily="34" charset="-122"/>
                <a:ea typeface="微软雅黑" panose="020B0503020204020204" pitchFamily="34" charset="-122"/>
                <a:cs typeface="宋体" panose="02010600030101010101" pitchFamily="2" charset="-122"/>
              </a:rPr>
              <a:t>！</a:t>
            </a:r>
            <a:endParaRPr lang="en-US" sz="2000" noProof="1" smtClean="0">
              <a:latin typeface="微软雅黑" panose="020B0503020204020204" pitchFamily="34" charset="-122"/>
              <a:ea typeface="微软雅黑" panose="020B0503020204020204" pitchFamily="34" charset="-122"/>
              <a:cs typeface="宋体" panose="02010600030101010101" pitchFamily="2" charset="-122"/>
            </a:endParaRPr>
          </a:p>
          <a:p>
            <a:pPr algn="ctr" fontAlgn="auto">
              <a:lnSpc>
                <a:spcPct val="150000"/>
              </a:lnSpc>
              <a:defRPr/>
            </a:pPr>
            <a:endParaRPr sz="2000" noProof="1">
              <a:latin typeface="微软雅黑" panose="020B0503020204020204" pitchFamily="34" charset="-122"/>
              <a:ea typeface="微软雅黑" panose="020B0503020204020204" pitchFamily="34" charset="-122"/>
              <a:cs typeface="宋体" panose="02010600030101010101" pitchFamily="2" charset="-122"/>
            </a:endParaRPr>
          </a:p>
          <a:p>
            <a:pPr fontAlgn="auto">
              <a:lnSpc>
                <a:spcPct val="150000"/>
              </a:lnSpc>
              <a:spcBef>
                <a:spcPts val="10"/>
              </a:spcBef>
              <a:defRPr/>
            </a:pPr>
            <a:r>
              <a:rPr sz="2000" noProof="1"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心理描写</a:t>
            </a:r>
            <a:r>
              <a:rPr sz="2000" noProof="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描写了一位女子在与情人相约时，从期待到担忧最后到抱怨的心理变</a:t>
            </a:r>
            <a:r>
              <a:rPr sz="2000" spc="-15" noProof="1">
                <a:latin typeface="微软雅黑" panose="020B0503020204020204" pitchFamily="34" charset="-122"/>
                <a:ea typeface="微软雅黑" panose="020B0503020204020204" pitchFamily="34" charset="-122"/>
                <a:cs typeface="微软雅黑" panose="020B0503020204020204" pitchFamily="34" charset="-122"/>
              </a:rPr>
              <a:t>化</a:t>
            </a:r>
            <a:r>
              <a:rPr sz="2000" noProof="1">
                <a:latin typeface="微软雅黑" panose="020B0503020204020204" pitchFamily="34" charset="-122"/>
                <a:ea typeface="微软雅黑" panose="020B0503020204020204" pitchFamily="34" charset="-122"/>
                <a:cs typeface="微软雅黑" panose="020B0503020204020204" pitchFamily="34" charset="-122"/>
              </a:rPr>
              <a:t>历程</a:t>
            </a:r>
            <a:r>
              <a:rPr sz="2000" spc="-15" noProof="1">
                <a:latin typeface="微软雅黑" panose="020B0503020204020204" pitchFamily="34" charset="-122"/>
                <a:ea typeface="微软雅黑" panose="020B0503020204020204" pitchFamily="34" charset="-122"/>
                <a:cs typeface="微软雅黑" panose="020B0503020204020204" pitchFamily="34" charset="-122"/>
              </a:rPr>
              <a:t>。</a:t>
            </a:r>
            <a:r>
              <a:rPr sz="2000" noProof="1">
                <a:latin typeface="微软雅黑" panose="020B0503020204020204" pitchFamily="34" charset="-122"/>
                <a:ea typeface="微软雅黑" panose="020B0503020204020204" pitchFamily="34" charset="-122"/>
                <a:cs typeface="微软雅黑" panose="020B0503020204020204" pitchFamily="34" charset="-122"/>
              </a:rPr>
              <a:t>将女</a:t>
            </a:r>
            <a:r>
              <a:rPr sz="2000" spc="-15" noProof="1">
                <a:latin typeface="微软雅黑" panose="020B0503020204020204" pitchFamily="34" charset="-122"/>
                <a:ea typeface="微软雅黑" panose="020B0503020204020204" pitchFamily="34" charset="-122"/>
                <a:cs typeface="微软雅黑" panose="020B0503020204020204" pitchFamily="34" charset="-122"/>
              </a:rPr>
              <a:t>子</a:t>
            </a:r>
            <a:r>
              <a:rPr sz="2000" noProof="1">
                <a:latin typeface="微软雅黑" panose="020B0503020204020204" pitchFamily="34" charset="-122"/>
                <a:ea typeface="微软雅黑" panose="020B0503020204020204" pitchFamily="34" charset="-122"/>
                <a:cs typeface="微软雅黑" panose="020B0503020204020204" pitchFamily="34" charset="-122"/>
              </a:rPr>
              <a:t>久候</a:t>
            </a:r>
            <a:r>
              <a:rPr sz="2000" spc="-15" noProof="1">
                <a:latin typeface="微软雅黑" panose="020B0503020204020204" pitchFamily="34" charset="-122"/>
                <a:ea typeface="微软雅黑" panose="020B0503020204020204" pitchFamily="34" charset="-122"/>
                <a:cs typeface="微软雅黑" panose="020B0503020204020204" pitchFamily="34" charset="-122"/>
              </a:rPr>
              <a:t>未</a:t>
            </a:r>
            <a:r>
              <a:rPr sz="2000" noProof="1">
                <a:latin typeface="微软雅黑" panose="020B0503020204020204" pitchFamily="34" charset="-122"/>
                <a:ea typeface="微软雅黑" panose="020B0503020204020204" pitchFamily="34" charset="-122"/>
                <a:cs typeface="微软雅黑" panose="020B0503020204020204" pitchFamily="34" charset="-122"/>
              </a:rPr>
              <a:t>遇之</a:t>
            </a:r>
            <a:r>
              <a:rPr sz="2000" spc="-15" noProof="1">
                <a:latin typeface="微软雅黑" panose="020B0503020204020204" pitchFamily="34" charset="-122"/>
                <a:ea typeface="微软雅黑" panose="020B0503020204020204" pitchFamily="34" charset="-122"/>
                <a:cs typeface="微软雅黑" panose="020B0503020204020204" pitchFamily="34" charset="-122"/>
              </a:rPr>
              <a:t>际</a:t>
            </a:r>
            <a:r>
              <a:rPr sz="2000" noProof="1">
                <a:latin typeface="微软雅黑" panose="020B0503020204020204" pitchFamily="34" charset="-122"/>
                <a:ea typeface="微软雅黑" panose="020B0503020204020204" pitchFamily="34" charset="-122"/>
                <a:cs typeface="微软雅黑" panose="020B0503020204020204" pitchFamily="34" charset="-122"/>
              </a:rPr>
              <a:t>的复</a:t>
            </a:r>
            <a:r>
              <a:rPr sz="2000" spc="-15" noProof="1">
                <a:latin typeface="微软雅黑" panose="020B0503020204020204" pitchFamily="34" charset="-122"/>
                <a:ea typeface="微软雅黑" panose="020B0503020204020204" pitchFamily="34" charset="-122"/>
                <a:cs typeface="微软雅黑" panose="020B0503020204020204" pitchFamily="34" charset="-122"/>
              </a:rPr>
              <a:t>杂</a:t>
            </a:r>
            <a:r>
              <a:rPr sz="2000" noProof="1">
                <a:latin typeface="微软雅黑" panose="020B0503020204020204" pitchFamily="34" charset="-122"/>
                <a:ea typeface="微软雅黑" panose="020B0503020204020204" pitchFamily="34" charset="-122"/>
                <a:cs typeface="微软雅黑" panose="020B0503020204020204" pitchFamily="34" charset="-122"/>
              </a:rPr>
              <a:t>微妙心  理描写的真切自然，刻</a:t>
            </a:r>
            <a:r>
              <a:rPr sz="2000" spc="-15" noProof="1">
                <a:latin typeface="微软雅黑" panose="020B0503020204020204" pitchFamily="34" charset="-122"/>
                <a:ea typeface="微软雅黑" panose="020B0503020204020204" pitchFamily="34" charset="-122"/>
                <a:cs typeface="微软雅黑" panose="020B0503020204020204" pitchFamily="34" charset="-122"/>
              </a:rPr>
              <a:t>画</a:t>
            </a:r>
            <a:r>
              <a:rPr sz="2000" noProof="1">
                <a:latin typeface="微软雅黑" panose="020B0503020204020204" pitchFamily="34" charset="-122"/>
                <a:ea typeface="微软雅黑" panose="020B0503020204020204" pitchFamily="34" charset="-122"/>
                <a:cs typeface="微软雅黑" panose="020B0503020204020204" pitchFamily="34" charset="-122"/>
              </a:rPr>
              <a:t>出一</a:t>
            </a:r>
            <a:r>
              <a:rPr sz="2000" spc="-15" noProof="1">
                <a:latin typeface="微软雅黑" panose="020B0503020204020204" pitchFamily="34" charset="-122"/>
                <a:ea typeface="微软雅黑" panose="020B0503020204020204" pitchFamily="34" charset="-122"/>
                <a:cs typeface="微软雅黑" panose="020B0503020204020204" pitchFamily="34" charset="-122"/>
              </a:rPr>
              <a:t>位</a:t>
            </a:r>
            <a:r>
              <a:rPr sz="2000" noProof="1">
                <a:latin typeface="微软雅黑" panose="020B0503020204020204" pitchFamily="34" charset="-122"/>
                <a:ea typeface="微软雅黑" panose="020B0503020204020204" pitchFamily="34" charset="-122"/>
                <a:cs typeface="微软雅黑" panose="020B0503020204020204" pitchFamily="34" charset="-122"/>
              </a:rPr>
              <a:t>耽于</a:t>
            </a:r>
            <a:r>
              <a:rPr sz="2000" spc="-15" noProof="1">
                <a:latin typeface="微软雅黑" panose="020B0503020204020204" pitchFamily="34" charset="-122"/>
                <a:ea typeface="微软雅黑" panose="020B0503020204020204" pitchFamily="34" charset="-122"/>
                <a:cs typeface="微软雅黑" panose="020B0503020204020204" pitchFamily="34" charset="-122"/>
              </a:rPr>
              <a:t>爱</a:t>
            </a:r>
            <a:r>
              <a:rPr sz="2000" noProof="1">
                <a:latin typeface="微软雅黑" panose="020B0503020204020204" pitchFamily="34" charset="-122"/>
                <a:ea typeface="微软雅黑" panose="020B0503020204020204" pitchFamily="34" charset="-122"/>
                <a:cs typeface="微软雅黑" panose="020B0503020204020204" pitchFamily="34" charset="-122"/>
              </a:rPr>
              <a:t>情、</a:t>
            </a:r>
            <a:r>
              <a:rPr sz="2000" spc="-15" noProof="1">
                <a:latin typeface="微软雅黑" panose="020B0503020204020204" pitchFamily="34" charset="-122"/>
                <a:ea typeface="微软雅黑" panose="020B0503020204020204" pitchFamily="34" charset="-122"/>
                <a:cs typeface="微软雅黑" panose="020B0503020204020204" pitchFamily="34" charset="-122"/>
              </a:rPr>
              <a:t>心</a:t>
            </a:r>
            <a:r>
              <a:rPr sz="2000" noProof="1">
                <a:latin typeface="微软雅黑" panose="020B0503020204020204" pitchFamily="34" charset="-122"/>
                <a:ea typeface="微软雅黑" panose="020B0503020204020204" pitchFamily="34" charset="-122"/>
                <a:cs typeface="微软雅黑" panose="020B0503020204020204" pitchFamily="34" charset="-122"/>
              </a:rPr>
              <a:t>理幽</a:t>
            </a:r>
            <a:r>
              <a:rPr sz="2000" spc="-15" noProof="1">
                <a:latin typeface="微软雅黑" panose="020B0503020204020204" pitchFamily="34" charset="-122"/>
                <a:ea typeface="微软雅黑" panose="020B0503020204020204" pitchFamily="34" charset="-122"/>
                <a:cs typeface="微软雅黑" panose="020B0503020204020204" pitchFamily="34" charset="-122"/>
              </a:rPr>
              <a:t>约</a:t>
            </a:r>
            <a:r>
              <a:rPr sz="2000" noProof="1">
                <a:latin typeface="微软雅黑" panose="020B0503020204020204" pitchFamily="34" charset="-122"/>
                <a:ea typeface="微软雅黑" panose="020B0503020204020204" pitchFamily="34" charset="-122"/>
                <a:cs typeface="微软雅黑" panose="020B0503020204020204" pitchFamily="34" charset="-122"/>
              </a:rPr>
              <a:t>难诉</a:t>
            </a:r>
            <a:r>
              <a:rPr sz="2000" spc="-15" noProof="1">
                <a:latin typeface="微软雅黑" panose="020B0503020204020204" pitchFamily="34" charset="-122"/>
                <a:ea typeface="微软雅黑" panose="020B0503020204020204" pitchFamily="34" charset="-122"/>
                <a:cs typeface="微软雅黑" panose="020B0503020204020204" pitchFamily="34" charset="-122"/>
              </a:rPr>
              <a:t>的</a:t>
            </a:r>
            <a:r>
              <a:rPr sz="2000" noProof="1">
                <a:latin typeface="微软雅黑" panose="020B0503020204020204" pitchFamily="34" charset="-122"/>
                <a:ea typeface="微软雅黑" panose="020B0503020204020204" pitchFamily="34" charset="-122"/>
                <a:cs typeface="微软雅黑" panose="020B0503020204020204" pitchFamily="34" charset="-122"/>
              </a:rPr>
              <a:t>女子形象。</a:t>
            </a:r>
          </a:p>
        </p:txBody>
      </p:sp>
      <p:pic>
        <p:nvPicPr>
          <p:cNvPr id="5122" name="Picture 2" descr="http://p5.so.qhimgs1.com/t0133f7607a933ec36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9565" y="4475565"/>
            <a:ext cx="2382435" cy="238243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8862071" y="425871"/>
            <a:ext cx="1123373" cy="369332"/>
          </a:xfrm>
          <a:prstGeom prst="rect">
            <a:avLst/>
          </a:prstGeom>
          <a:solidFill>
            <a:schemeClr val="accent2"/>
          </a:solidFill>
        </p:spPr>
        <p:txBody>
          <a:bodyPr wrap="square" rtlCol="0">
            <a:spAutoFit/>
          </a:bodyPr>
          <a:lstStyle>
            <a:defPPr>
              <a:defRPr lang="zh-CN"/>
            </a:defPPr>
            <a:lvl1pPr>
              <a:defRPr kumimoji="1"/>
            </a:lvl1pPr>
          </a:lstStyle>
          <a:p>
            <a:r>
              <a:rPr lang="zh-CN" altLang="en-US" dirty="0" smtClean="0"/>
              <a:t>和凝</a:t>
            </a:r>
            <a:endParaRPr lang="zh-CN" altLang="en-US" dirty="0"/>
          </a:p>
        </p:txBody>
      </p:sp>
      <p:sp>
        <p:nvSpPr>
          <p:cNvPr id="6" name="文本框 5"/>
          <p:cNvSpPr txBox="1"/>
          <p:nvPr/>
        </p:nvSpPr>
        <p:spPr>
          <a:xfrm>
            <a:off x="10445213" y="72392"/>
            <a:ext cx="1746787" cy="338554"/>
          </a:xfrm>
          <a:prstGeom prst="rect">
            <a:avLst/>
          </a:prstGeom>
          <a:solidFill>
            <a:srgbClr val="FF0000"/>
          </a:solidFill>
          <a:ln>
            <a:solidFill>
              <a:srgbClr val="FF0000"/>
            </a:solidFill>
          </a:ln>
        </p:spPr>
        <p:txBody>
          <a:bodyPr wrap="square" rtlCol="0">
            <a:spAutoFit/>
          </a:bodyPr>
          <a:lstStyle>
            <a:defPPr>
              <a:defRPr lang="zh-CN"/>
            </a:defPPr>
            <a:lvl1pPr>
              <a:defRPr kumimoji="1" sz="1600">
                <a:solidFill>
                  <a:schemeClr val="bg1"/>
                </a:solidFill>
              </a:defRPr>
            </a:lvl1pPr>
          </a:lstStyle>
          <a:p>
            <a:r>
              <a:rPr lang="zh-CN" altLang="en-US" dirty="0" smtClean="0"/>
              <a:t>江城子</a:t>
            </a:r>
            <a:endParaRPr lang="zh-CN" altLang="en-US" dirty="0"/>
          </a:p>
        </p:txBody>
      </p:sp>
      <p:cxnSp>
        <p:nvCxnSpPr>
          <p:cNvPr id="7" name="直线连接符 6"/>
          <p:cNvCxnSpPr/>
          <p:nvPr/>
        </p:nvCxnSpPr>
        <p:spPr>
          <a:xfrm flipV="1">
            <a:off x="9985444" y="241669"/>
            <a:ext cx="459769" cy="302934"/>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8532" y="57004"/>
            <a:ext cx="877579" cy="369332"/>
          </a:xfrm>
          <a:prstGeom prst="rect">
            <a:avLst/>
          </a:prstGeom>
          <a:noFill/>
        </p:spPr>
        <p:txBody>
          <a:bodyPr wrap="square" rtlCol="0">
            <a:spAutoFit/>
          </a:bodyPr>
          <a:lstStyle/>
          <a:p>
            <a:r>
              <a:rPr kumimoji="1" lang="en-US" altLang="zh-CN" dirty="0" smtClean="0">
                <a:solidFill>
                  <a:schemeClr val="bg1">
                    <a:lumMod val="85000"/>
                  </a:schemeClr>
                </a:solidFill>
              </a:rPr>
              <a:t>2.14.1</a:t>
            </a:r>
            <a:endParaRPr kumimoji="1" lang="zh-CN" altLang="en-US"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6146" name="文本框 9"/>
          <p:cNvSpPr txBox="1"/>
          <p:nvPr/>
        </p:nvSpPr>
        <p:spPr>
          <a:xfrm>
            <a:off x="1774825" y="2388553"/>
            <a:ext cx="3775710" cy="352552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algn="l">
              <a:lnSpc>
                <a:spcPct val="150000"/>
              </a:lnSpc>
              <a:buNone/>
            </a:pPr>
            <a:r>
              <a:rPr lang="en-US" sz="48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十一、毛文锡</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十二</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、牛希济</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十三</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、欧阳炯</a:t>
            </a:r>
            <a:endParaRPr lang="zh-CN" altLang="en-US" sz="2000" noProof="1"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                       十四、和凝</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noProof="1" smtClean="0">
              <a:solidFill>
                <a:srgbClr val="000000"/>
              </a:solidFill>
              <a:latin typeface="微软雅黑" panose="020B0503020204020204" pitchFamily="34" charset="-122"/>
              <a:ea typeface="微软雅黑" panose="020B0503020204020204" pitchFamily="34" charset="-122"/>
            </a:endParaRPr>
          </a:p>
          <a:p>
            <a:pPr algn="l">
              <a:lnSpc>
                <a:spcPct val="150000"/>
              </a:lnSpc>
              <a:buNone/>
            </a:pP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r>
              <a:rPr lang="zh-CN" altLang="en-US" sz="2000" dirty="0" smtClean="0">
                <a:solidFill>
                  <a:srgbClr val="FF0000"/>
                </a:solidFill>
                <a:latin typeface="微软雅黑" panose="020B0503020204020204" pitchFamily="34" charset="-122"/>
                <a:ea typeface="微软雅黑" panose="020B0503020204020204" pitchFamily="34" charset="-122"/>
                <a:sym typeface="+mn-ea"/>
              </a:rPr>
              <a:t>十五、顾夐 </a:t>
            </a:r>
            <a:r>
              <a:rPr lang="zh-CN" altLang="en-US" sz="2000" dirty="0" smtClean="0">
                <a:solidFill>
                  <a:srgbClr val="000000"/>
                </a:solidFill>
                <a:latin typeface="微软雅黑" panose="020B0503020204020204" pitchFamily="34" charset="-122"/>
                <a:ea typeface="微软雅黑" panose="020B0503020204020204" pitchFamily="34" charset="-122"/>
                <a:sym typeface="+mn-ea"/>
              </a:rPr>
              <a:t>       </a:t>
            </a:r>
            <a:endParaRPr lang="zh-CN" altLang="en-US" sz="2000">
              <a:solidFill>
                <a:srgbClr val="C00000"/>
              </a:solidFill>
              <a:latin typeface="微软雅黑" panose="020B0503020204020204" pitchFamily="34" charset="-122"/>
              <a:ea typeface="微软雅黑" panose="020B0503020204020204" pitchFamily="34" charset="-122"/>
            </a:endParaRPr>
          </a:p>
        </p:txBody>
      </p:sp>
      <p:sp>
        <p:nvSpPr>
          <p:cNvPr id="6147" name="文本框 8"/>
          <p:cNvSpPr txBox="1"/>
          <p:nvPr/>
        </p:nvSpPr>
        <p:spPr>
          <a:xfrm>
            <a:off x="1799273" y="1525905"/>
            <a:ext cx="4200525" cy="61341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3200">
                <a:latin typeface="微软雅黑" panose="020B0503020204020204" pitchFamily="34" charset="-122"/>
                <a:ea typeface="微软雅黑" panose="020B0503020204020204" pitchFamily="34" charset="-122"/>
              </a:rPr>
              <a:t>第二编   唐五代名家词</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2734</TotalTime>
  <Words>8680</Words>
  <Application>Microsoft Macintosh PowerPoint</Application>
  <PresentationFormat>宽屏</PresentationFormat>
  <Paragraphs>1152</Paragraphs>
  <Slides>151</Slides>
  <Notes>9</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151</vt:i4>
      </vt:variant>
    </vt:vector>
  </HeadingPairs>
  <TitlesOfParts>
    <vt:vector size="160" baseType="lpstr">
      <vt:lpstr>Calibri</vt:lpstr>
      <vt:lpstr>Calibri Light</vt:lpstr>
      <vt:lpstr>Times New Roman</vt:lpstr>
      <vt:lpstr>黑体</vt:lpstr>
      <vt:lpstr>宋体</vt:lpstr>
      <vt:lpstr>微软雅黑</vt:lpstr>
      <vt:lpstr>Arial</vt:lpstr>
      <vt:lpstr>Office 主题</vt:lpstr>
      <vt:lpstr>1_Office 主题</vt:lpstr>
      <vt:lpstr>唐宋词研究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Sunboyi</cp:lastModifiedBy>
  <cp:revision>630</cp:revision>
  <dcterms:created xsi:type="dcterms:W3CDTF">2015-05-05T08:02:00Z</dcterms:created>
  <dcterms:modified xsi:type="dcterms:W3CDTF">2018-11-22T10:38:56Z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