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A0A7-40EF-0546-BA00-E8507903D42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B4F19-1099-1C4E-9E12-DFFBA3102C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55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4099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908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E368-C31D-4BF2-BA56-98706B40DB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10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9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9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87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9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2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2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35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53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54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343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09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86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4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3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30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25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848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92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359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41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6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281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85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1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1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17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4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37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82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58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4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21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9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96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14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677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501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923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6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276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90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81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933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2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768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11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417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4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1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7899-E012-E647-A307-A0EFC5F5FBDF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753E-CF6A-474D-AF63-63975C20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9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36700" y="1868488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ctr" defTabSz="914400"/>
            <a:r>
              <a:rPr lang="zh-CN" altLang="en-US" sz="4800" b="1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唐宋词研究</a:t>
            </a:r>
          </a:p>
        </p:txBody>
      </p:sp>
    </p:spTree>
    <p:extLst>
      <p:ext uri="{BB962C8B-B14F-4D97-AF65-F5344CB8AC3E}">
        <p14:creationId xmlns:p14="http://schemas.microsoft.com/office/powerpoint/2010/main" val="139289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3275256" cy="297004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一、曲子</a:t>
            </a:r>
            <a:endParaRPr lang="zh-CN" alt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二、长短句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三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馀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四、倚声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第一章   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词名释例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4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8655" y="412513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第一章 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词名释例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990174" y="1330007"/>
            <a:ext cx="1333500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/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</a:t>
            </a:r>
            <a:r>
              <a:rPr sz="2400" spc="-114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曲子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491319" y="2192646"/>
            <a:ext cx="11286699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44525" fontAlgn="auto">
              <a:lnSpc>
                <a:spcPct val="150000"/>
              </a:lnSpc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、定义：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又名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曲子词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，就是有歌谱的歌词，是配合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隋唐以来新兴的燕乐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用以歌唱的新体诗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4525" fontAlgn="auto">
              <a:lnSpc>
                <a:spcPct val="150000"/>
              </a:lnSpc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"/>
              </a:spcBef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、发展：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从盛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、中唐开始，一直称呼“词”为“曲子”，北宋最早的一部词话也叫做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时贤本事曲子集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1026" name="Picture 2" descr="http://wenwen.soso.com/p/20100725/20100725232017-19832049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26" y="4039305"/>
            <a:ext cx="2338621" cy="26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词名释例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45085" y="110558"/>
            <a:ext cx="1080662" cy="3354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曲子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smtClean="0"/>
              <a:t>长短句</a:t>
            </a:r>
            <a:endParaRPr kumimoji="1" lang="zh-CN" altLang="en-US" sz="1600" dirty="0"/>
          </a:p>
        </p:txBody>
      </p:sp>
      <p:cxnSp>
        <p:nvCxnSpPr>
          <p:cNvPr id="14" name="直线连接符 13"/>
          <p:cNvCxnSpPr>
            <a:stCxn id="9" idx="3"/>
            <a:endCxn id="11" idx="1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  <a:endCxn id="12" idx="1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诗馀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倚声</a:t>
            </a:r>
            <a:endParaRPr kumimoji="1" lang="zh-CN" altLang="en-US" sz="1600" dirty="0"/>
          </a:p>
        </p:txBody>
      </p:sp>
      <p:cxnSp>
        <p:nvCxnSpPr>
          <p:cNvPr id="202" name="直线连接符 201"/>
          <p:cNvCxnSpPr>
            <a:stCxn id="9" idx="3"/>
            <a:endCxn id="16" idx="1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9" idx="3"/>
            <a:endCxn id="17" idx="1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文本框 1169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72743" y="1118309"/>
            <a:ext cx="982238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长短句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句式长短不齐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，故词又有此别称。标志着逐渐摆脱音乐的附属地位。</a:t>
            </a:r>
          </a:p>
          <a:p>
            <a:pPr fontAlgn="auto">
              <a:lnSpc>
                <a:spcPct val="150000"/>
              </a:lnSpc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梦江南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温庭筠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梳洗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罢，独倚望江楼。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过尽千帆皆不是，斜晖脉脉水悠悠。肠断白蘋洲。</a:t>
            </a:r>
          </a:p>
          <a:p>
            <a:pPr fontAlgn="auto">
              <a:lnSpc>
                <a:spcPct val="150000"/>
              </a:lnSpc>
            </a:pPr>
            <a:endParaRPr lang="zh-CN" altLang="en-US"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最早作品：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苏轼的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《与蔡景繁书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259599" y="398865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第一章 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词名释例</a:t>
            </a:r>
          </a:p>
        </p:txBody>
      </p:sp>
      <p:pic>
        <p:nvPicPr>
          <p:cNvPr id="2052" name="Picture 4" descr="http://s6.sinaimg.cn/middle/4ff938d2x87c8cabe8165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41" y="4181351"/>
            <a:ext cx="3466529" cy="20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词名释例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25092"/>
            <a:ext cx="1080662" cy="3354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曲子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长短句</a:t>
            </a:r>
            <a:endParaRPr lang="zh-CN" altLang="en-US" dirty="0"/>
          </a:p>
        </p:txBody>
      </p:sp>
      <p:cxnSp>
        <p:nvCxnSpPr>
          <p:cNvPr id="9" name="直线连接符 8"/>
          <p:cNvCxnSpPr>
            <a:stCxn id="13" idx="3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3" idx="3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诗馀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倚声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>
            <a:stCxn id="13" idx="3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1.1.2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83" y="1120232"/>
            <a:ext cx="11491415" cy="3862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55575" fontAlgn="auto">
              <a:lnSpc>
                <a:spcPct val="150000"/>
              </a:lnSpc>
            </a:pP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诗馀</a:t>
            </a:r>
          </a:p>
          <a:p>
            <a:pPr marL="12700" fontAlgn="auto">
              <a:lnSpc>
                <a:spcPct val="150000"/>
              </a:lnSpc>
              <a:spcBef>
                <a:spcPts val="5"/>
              </a:spcBef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源头：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现存最早以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“诗馀”名集的是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《草堂诗馀》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南宋庆元年间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已经出现了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95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 fontAlgn="auto">
              <a:lnSpc>
                <a:spcPct val="150000"/>
              </a:lnSpc>
              <a:spcBef>
                <a:spcPts val="5"/>
              </a:spcBef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馀”的四种解释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spcBef>
                <a:spcPts val="5"/>
              </a:spcBef>
            </a:pPr>
            <a:r>
              <a:rPr sz="2000" spc="-8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spc="-8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以余力做余事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spcBef>
                <a:spcPts val="5"/>
              </a:spcBef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诗歌的支流。（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俞彦《爰园词话》：</a:t>
            </a:r>
            <a:r>
              <a:rPr sz="2000" spc="-6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“诗亡然后词作，故曰余也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。”）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spcBef>
                <a:spcPts val="5"/>
              </a:spcBef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丰富而有韵味。（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况周颐《蕙风词话》：</a:t>
            </a:r>
            <a:r>
              <a:rPr sz="2000" spc="-6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“诗余之‘余’，作‘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赢余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‘余’解……词之情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、节奏，并皆有余于诗，故曰：‘诗余’。”</a:t>
            </a:r>
            <a:r>
              <a:rPr sz="2000" spc="-12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sz="2000" spc="5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4965" fontAlgn="auto">
              <a:lnSpc>
                <a:spcPct val="150000"/>
              </a:lnSpc>
              <a:spcBef>
                <a:spcPts val="600"/>
              </a:spcBef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为诗的声音之余。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259599" y="398865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第一章 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词名释例</a:t>
            </a:r>
          </a:p>
        </p:txBody>
      </p:sp>
      <p:pic>
        <p:nvPicPr>
          <p:cNvPr id="3074" name="Picture 2" descr="http://images.bookdao.com/bk/200301/043/b9798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093" y="4022035"/>
            <a:ext cx="2237996" cy="22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词名释例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54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曲子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smtClean="0"/>
              <a:t>长短句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>
            <a:stCxn id="13" idx="3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3" idx="3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诗馀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倚声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>
            <a:stCxn id="13" idx="3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1.1.3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94" y="1182990"/>
            <a:ext cx="10818670" cy="335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/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倚声</a:t>
            </a:r>
          </a:p>
          <a:p>
            <a:pPr marL="41275" fontAlgn="auto">
              <a:lnSpc>
                <a:spcPct val="150000"/>
              </a:lnSpc>
              <a:spcBef>
                <a:spcPts val="5"/>
              </a:spcBef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1、出现时间：大概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时期就已经出现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41275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2、含义：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根据词牌的音乐特性和格律来填词，重点强调音乐的本体地位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41275" fontAlgn="auto">
              <a:lnSpc>
                <a:spcPct val="150000"/>
              </a:lnSpc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3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、代表作品：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近人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龙榆生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《词体之演进》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隋炀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帝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的《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纪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辽东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二首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声制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之祖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 最早以“填词”为书名的，可能要算明代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《填词选格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词牌：曲调的名称如《菩萨蛮》《蝶恋花》《念奴娇》等叫做“词调”或“词牌”。</a:t>
            </a:r>
          </a:p>
          <a:p>
            <a:pPr marL="487680" fontAlgn="auto">
              <a:lnSpc>
                <a:spcPct val="150000"/>
              </a:lnSpc>
              <a:spcBef>
                <a:spcPts val="1680"/>
              </a:spcBef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词的音乐性的标志就是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词牌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259599" y="426161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第一章 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词名释例</a:t>
            </a:r>
          </a:p>
        </p:txBody>
      </p:sp>
      <p:pic>
        <p:nvPicPr>
          <p:cNvPr id="2050" name="Picture 2" descr="http://img.dwstatic.com/wuxia/1509/305549931936/305550065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1" y="4331657"/>
            <a:ext cx="4346337" cy="18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词名释例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54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曲子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长短句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>
            <a:stCxn id="13" idx="3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3" idx="3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诗馀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倚声</a:t>
            </a:r>
          </a:p>
        </p:txBody>
      </p:sp>
      <p:cxnSp>
        <p:nvCxnSpPr>
          <p:cNvPr id="13" name="直线连接符 12"/>
          <p:cNvCxnSpPr>
            <a:stCxn id="13" idx="3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1.1.4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26771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词的起源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98836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39435" y="355345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3657599" y="786232"/>
            <a:ext cx="5186149" cy="5429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3603010" y="2669286"/>
            <a:ext cx="2492990" cy="285924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、诗词同源</a:t>
            </a:r>
            <a:endParaRPr lang="zh-CN" alt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词源《诗经》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三、隋代初唐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四、六朝乐府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五、六朝浮艳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第二章   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词的起源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048" y="2097936"/>
            <a:ext cx="10206037" cy="12003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诗词同源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以词为诗馀，为尊词体，主张诗词同源。代表人物是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苏轼</a:t>
            </a: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fontAlgn="auto">
              <a:lnSpc>
                <a:spcPct val="150000"/>
              </a:lnSpc>
            </a:pPr>
            <a:endParaRPr sz="20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/>
            <a:endParaRPr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54882" y="389827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词的起源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诗词同源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词源诗经</a:t>
            </a:r>
            <a:endParaRPr kumimoji="1" lang="zh-CN" altLang="en-US" sz="1600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隋代初唐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六朝乐府</a:t>
            </a:r>
            <a:endParaRPr kumimoji="1" lang="zh-CN" altLang="en-US" sz="1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45085" y="192865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六朝浮艳</a:t>
            </a:r>
          </a:p>
        </p:txBody>
      </p: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10485316" y="581202"/>
            <a:ext cx="459769" cy="15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048" y="2594132"/>
            <a:ext cx="10206037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lang="zh-CN" altLang="en-US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词源</a:t>
            </a:r>
            <a:r>
              <a:rPr lang="en-US" altLang="zh-CN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诗经</a:t>
            </a:r>
            <a:r>
              <a:rPr lang="en-US" altLang="zh-CN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说：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子长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追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溯词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的唯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主张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诗经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15"/>
              </a:spcBef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关关雎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鸠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，在河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之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洲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窈窕淑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女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君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子好逑。  </a:t>
            </a:r>
            <a:r>
              <a:rPr lang="zh-CN" altLang="en-US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知我者谓我心忧。不知我者谓我何求。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fontAlgn="auto"/>
            <a:endParaRPr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54882" y="389827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词的起源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诗词同源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词源诗经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隋代初唐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六朝乐府</a:t>
            </a:r>
            <a:endParaRPr kumimoji="1" lang="zh-CN" altLang="en-US" sz="1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45085" y="192865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六朝浮艳</a:t>
            </a:r>
          </a:p>
        </p:txBody>
      </p: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10485316" y="581202"/>
            <a:ext cx="459769" cy="15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1.2.2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9871" y="164677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为什么要学习唐宋词？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为什么呢？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2" descr="http://img2.tiandaoedu.com/www/ueditor/net/upload/2016-03-14/25514721-21be-40fa-bdf9-0c4370617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63" y="1360833"/>
            <a:ext cx="4811261" cy="31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82" y="2833056"/>
            <a:ext cx="1134183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05510" indent="-893445" fontAlgn="auto">
              <a:lnSpc>
                <a:spcPct val="150000"/>
              </a:lnSpc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隋代初唐说</a:t>
            </a:r>
            <a:r>
              <a:rPr lang="zh-CN" alt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以燕乐形成为标志，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填词所倚之曲为燕乐，燕乐至隋代已初步成型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5510" indent="-893445" fontAlgn="auto">
              <a:lnSpc>
                <a:spcPct val="150000"/>
              </a:lnSpc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王灼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《碧鸡漫志》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卷一云：“盖隋以来，今之所谓曲子者渐兴，至唐稍盛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。”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5510" indent="-893445"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燕乐系统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，包含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胡乐、俗乐和清乐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三类，主要乐器是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琵琶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54883" y="38775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词的起源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诗词同源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词源诗经</a:t>
            </a:r>
          </a:p>
        </p:txBody>
      </p:sp>
      <p:cxnSp>
        <p:nvCxnSpPr>
          <p:cNvPr id="9" name="直线连接符 8"/>
          <p:cNvCxnSpPr>
            <a:stCxn id="13" idx="3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3" idx="3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隋代初唐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六朝乐府</a:t>
            </a:r>
          </a:p>
        </p:txBody>
      </p:sp>
      <p:cxnSp>
        <p:nvCxnSpPr>
          <p:cNvPr id="13" name="直线连接符 12"/>
          <p:cNvCxnSpPr>
            <a:stCxn id="13" idx="3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945085" y="202910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六朝浮艳</a:t>
            </a:r>
            <a:endParaRPr kumimoji="1" lang="zh-CN" altLang="en-US" sz="1600" dirty="0"/>
          </a:p>
        </p:txBody>
      </p:sp>
      <p:cxnSp>
        <p:nvCxnSpPr>
          <p:cNvPr id="16" name="直线连接符 15"/>
          <p:cNvCxnSpPr>
            <a:stCxn id="6" idx="3"/>
            <a:endCxn id="15" idx="1"/>
          </p:cNvCxnSpPr>
          <p:nvPr/>
        </p:nvCxnSpPr>
        <p:spPr>
          <a:xfrm>
            <a:off x="10485316" y="581202"/>
            <a:ext cx="459769" cy="161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1.2.3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1054883" y="38775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664594" y="2501311"/>
            <a:ext cx="10664539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六朝乐府说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以乐府为中心，认为词起源于六朝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古乐府的创作既有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“因声以度词”，也有“选词以配乐”。  </a:t>
            </a:r>
            <a:endParaRPr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词的起源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诗词同源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词源诗经</a:t>
            </a:r>
          </a:p>
        </p:txBody>
      </p:sp>
      <p:cxnSp>
        <p:nvCxnSpPr>
          <p:cNvPr id="9" name="直线连接符 8"/>
          <p:cNvCxnSpPr>
            <a:stCxn id="13" idx="3"/>
          </p:cNvCxnSpPr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13" idx="3"/>
          </p:cNvCxnSpPr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隋代初唐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六朝乐府</a:t>
            </a:r>
          </a:p>
        </p:txBody>
      </p:sp>
      <p:cxnSp>
        <p:nvCxnSpPr>
          <p:cNvPr id="13" name="直线连接符 12"/>
          <p:cNvCxnSpPr>
            <a:stCxn id="13" idx="3"/>
          </p:cNvCxnSpPr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3"/>
          </p:cNvCxnSpPr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945085" y="202910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六朝浮艳</a:t>
            </a:r>
            <a:endParaRPr kumimoji="1" lang="zh-CN" altLang="en-US" sz="1600" dirty="0"/>
          </a:p>
        </p:txBody>
      </p:sp>
      <p:cxnSp>
        <p:nvCxnSpPr>
          <p:cNvPr id="16" name="直线连接符 15"/>
          <p:cNvCxnSpPr>
            <a:stCxn id="6" idx="3"/>
            <a:endCxn id="15" idx="1"/>
          </p:cNvCxnSpPr>
          <p:nvPr/>
        </p:nvCxnSpPr>
        <p:spPr>
          <a:xfrm>
            <a:off x="10485316" y="581202"/>
            <a:ext cx="459769" cy="161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1.2.4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048" y="1884659"/>
            <a:ext cx="10206037" cy="212365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endParaRPr sz="2000" b="1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六朝浮艳说：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以词婉约浮艳的风格溯源至六朝。</a:t>
            </a:r>
          </a:p>
          <a:p>
            <a:pPr fontAlgn="auto">
              <a:lnSpc>
                <a:spcPct val="150000"/>
              </a:lnSpc>
            </a:pPr>
            <a:endParaRPr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朱弁（biàn]）的《</a:t>
            </a:r>
            <a:r>
              <a:rPr sz="2000" spc="8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曲洧（</a:t>
            </a: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wěi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）旧闻》：“六朝风华靡丽之语，后来词家之所本也。”</a:t>
            </a:r>
          </a:p>
          <a:p>
            <a:pPr marL="12700" fontAlgn="auto"/>
            <a:endParaRPr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54882" y="389827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起源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词的起源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诗词同源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词源诗经</a:t>
            </a:r>
            <a:endParaRPr kumimoji="1" lang="zh-CN" altLang="en-US" sz="1600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隋代初唐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六朝乐府</a:t>
            </a:r>
            <a:endParaRPr kumimoji="1" lang="zh-CN" altLang="en-US" sz="1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45085" y="192865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六朝浮艳</a:t>
            </a:r>
          </a:p>
        </p:txBody>
      </p: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10485316" y="581202"/>
            <a:ext cx="459769" cy="15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1.2.5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26771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词的体性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130259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382505" y="2097936"/>
            <a:ext cx="10399712" cy="15696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1、音乐来源上——“胡夷里巷之曲”</a:t>
            </a:r>
          </a:p>
          <a:p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胡</a:t>
            </a:r>
            <a:r>
              <a:rPr lang="zh-CN" altLang="en-US" sz="2400" dirty="0">
                <a:solidFill>
                  <a:srgbClr val="FF0000"/>
                </a:solidFill>
              </a:rPr>
              <a:t>夷</a:t>
            </a:r>
            <a:r>
              <a:rPr lang="zh-CN" altLang="en-US" sz="2400" dirty="0"/>
              <a:t>是指边疆和国外，主要是西域一带，</a:t>
            </a:r>
            <a:r>
              <a:rPr lang="zh-CN" altLang="en-US" sz="2400" dirty="0">
                <a:solidFill>
                  <a:srgbClr val="FF0000"/>
                </a:solidFill>
              </a:rPr>
              <a:t>里巷</a:t>
            </a:r>
            <a:r>
              <a:rPr lang="zh-CN" altLang="en-US" sz="2400" dirty="0"/>
              <a:t>是指中国民间。这是两种音乐源流，但在唐代开始交融并为诗词等 所利用，中唐时发生质变，倚声填词的功臣是白居易和刘禹锡等一帮文人。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4098" name="Picture 2" descr="http://image92.360doc.cn/DownloadImg/2015/12/1615/63097575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63" y="4080657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胡夷里巷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词为艳科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</a:t>
            </a:r>
            <a:r>
              <a:rPr lang="zh-CN" altLang="en-US" noProof="1" smtClean="0"/>
              <a:t>修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词心词境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382505" y="2097936"/>
            <a:ext cx="10399712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、语言风格上——词为艳科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胡云翼《宋词研究》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提出，词在语言风格上侧重浮艳。</a:t>
            </a:r>
          </a:p>
        </p:txBody>
      </p:sp>
      <p:pic>
        <p:nvPicPr>
          <p:cNvPr id="4098" name="Picture 2" descr="http://image92.360doc.cn/DownloadImg/2015/12/1615/63097575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63" y="4080657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词为艳科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</a:t>
            </a:r>
            <a:r>
              <a:rPr lang="zh-CN" altLang="en-US" noProof="1" smtClean="0"/>
              <a:t>修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词心词境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03" y="1845577"/>
            <a:ext cx="10399712" cy="23083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3、艺术特色上——要眇宜修</a:t>
            </a: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要眇宜修：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提出：“要眇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能言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fontAlgn="auto">
              <a:lnSpc>
                <a:spcPct val="150000"/>
              </a:lnSpc>
            </a:pP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诗之境阔，词之言长。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 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细美幽约：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繆铖</a:t>
            </a: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miù chéng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论词》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提出，着力揭示其丰富细腻，饶有韵味的特点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清空：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提出：“词要清空，不要质实，清空则古雅峭拔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pic>
        <p:nvPicPr>
          <p:cNvPr id="5122" name="Picture 2" descr="http://blogcache2.artron.net/201307/19/867917_1374218517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46" y="4338692"/>
            <a:ext cx="2451958" cy="18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词为艳科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词心词境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1.3.3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373" y="2023654"/>
            <a:ext cx="1039971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  <a:spcBef>
                <a:spcPts val="40"/>
              </a:spcBef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、创作方式上——词心词境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词心词境：况周颐《蕙心词话》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出：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词心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与词境的有机结合。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pic>
        <p:nvPicPr>
          <p:cNvPr id="5122" name="Picture 2" descr="http://blogcache2.artron.net/201307/19/867917_1374218517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46" y="4338692"/>
            <a:ext cx="2451958" cy="18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词为艳科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词心词境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3877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词的体制 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110422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4037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5468" y="3252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考情分析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0" y="1623159"/>
            <a:ext cx="45529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2" y="1623159"/>
            <a:ext cx="5110743" cy="301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4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79310" y="412513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683525" y="1395104"/>
            <a:ext cx="9832975" cy="2286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一、词的体制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1、五分法：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寻常散词、联章者、大遍、成套者、杂剧词（出自任中敏《词曲通义》）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2、三分法：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小令、中调、长调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明代中叶顾从敬《类编草堂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提，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毛舒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填词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根据每首词的字数划分：小令≤58	59≤中调≤90	长调≥91</a:t>
            </a:r>
          </a:p>
        </p:txBody>
      </p:sp>
      <p:pic>
        <p:nvPicPr>
          <p:cNvPr id="9218" name="Picture 2" descr="http://img14.360buyimg.com/n1/g14/M01/1E/0C/rBEhVVNTEgYIAAAAAACsYV7pGf0AAMQuQITNbMAAKx59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86" y="3284843"/>
            <a:ext cx="2966113" cy="29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五分法、三分法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二、四分法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71165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724" y="1287156"/>
            <a:ext cx="11564204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一、词的体制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分法：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根据每首词的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划分：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令、引、近、慢</a:t>
            </a:r>
          </a:p>
          <a:p>
            <a:pPr fontAlgn="auto">
              <a:lnSpc>
                <a:spcPct val="150000"/>
              </a:lnSpc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最早将四者并称的是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王灼</a:t>
            </a: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zhuó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，多为出于唐人宴席间所行的酒令。字少调短、节奏较快。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</a:t>
            </a:r>
            <a:r>
              <a:rPr sz="2000" spc="-6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，引者，导引也。前奏曲、序曲。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</a:t>
            </a:r>
            <a:r>
              <a:rPr sz="2000" spc="-8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，慢曲用慢拍，曲破用快、促拍，近拍是介于两者之间的乐段，是指慢曲之后、近于入破的曲调。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慢</a:t>
            </a:r>
            <a:r>
              <a:rPr sz="2000" spc="-8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，慢曲子的简称。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79309" y="412512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pic>
        <p:nvPicPr>
          <p:cNvPr id="9218" name="Picture 2" descr="http://img.xiaogushi.com/d/file/201607/1e3ac6c8ad06ac94013c747e230d16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71" y="4119720"/>
            <a:ext cx="3457764" cy="20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/>
              <a:t>五分法、三分法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四分法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1.4.2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三、词调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533512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563" y="1470025"/>
            <a:ext cx="10250487" cy="23083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</a:t>
            </a:r>
            <a:r>
              <a:rPr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</a:t>
            </a:r>
            <a:endParaRPr lang="en-US" sz="2000" b="1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、定义：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词调，是指词的腔调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宋人或称为腔子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，也就是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：词调是词赖以传唱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失传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一旧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的章句  声韵写作的依据。词调初制的时候，调名往往即是题名，但后来的填词多与题名无关了。</a:t>
            </a:r>
          </a:p>
          <a:p>
            <a:pPr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就《全宋词》的使用频率来说，使用最多的词调是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《浣溪沙》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79310" y="412513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/>
              <a:t>五分法、三分法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词调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1.4.3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四、词的结构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199482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109" y="428916"/>
            <a:ext cx="10023475" cy="387798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三、词的结构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词调依曲定体，在结构上一般分上、下两片（或称“阕”）。</a:t>
            </a:r>
          </a:p>
          <a:p>
            <a:pPr algn="ctr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菩萨蛮·小山重叠金明灭</a:t>
            </a:r>
          </a:p>
          <a:p>
            <a:pPr algn="ctr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                                         </a:t>
            </a:r>
            <a:r>
              <a:rPr lang="en-US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温庭筠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上片（上阕）：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小山重叠金明灭，鬓云欲度香腮雪。懒起画蛾眉，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弄妆梳洗迟。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（歇拍）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下片（下阕）：</a:t>
            </a:r>
            <a:r>
              <a:rPr sz="2000" spc="-7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照花前后镜，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花面交相映。新帖绣罗襦，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双双金鹧鸪。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（煞拍）</a:t>
            </a:r>
          </a:p>
          <a:p>
            <a:pPr fontAlgn="auto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过片的句式与上片开头句式不同称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换头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上下片句式与音韵完全相同称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重头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五分法、三分法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9" name="文本框 8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词的结构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1.4.4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47" y="874444"/>
            <a:ext cx="116551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瑞龙吟·大石春景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——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周邦彦</a:t>
            </a:r>
          </a:p>
          <a:p>
            <a:pPr fontAlgn="auto">
              <a:lnSpc>
                <a:spcPct val="150000"/>
              </a:lnSpc>
            </a:pPr>
            <a:r>
              <a:rPr lang="en-US" sz="2000" spc="1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sz="2000" spc="1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章台路</a:t>
            </a:r>
            <a:r>
              <a:rPr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。还见褪粉梅梢，试花桃树。愔愔坊陌人家，定巢燕子，归来旧处</a:t>
            </a:r>
            <a:r>
              <a:rPr lang="zh-CN"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黯凝伫。因念个人痴小，乍窥门户。侵晨浅约宫黄，障风映袖，盈盈笑语。 </a:t>
            </a:r>
            <a:r>
              <a:rPr sz="2000" b="1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前度刘郎重到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，访邻寻里，同时歌舞。唯有旧家秋娘，声价如故。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吟笺</a:t>
            </a:r>
            <a:r>
              <a:rPr lang="en-US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jiān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赋笔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，犹记燕台句。知谁伴、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名</a:t>
            </a:r>
            <a:r>
              <a:rPr 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园露饮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，东城闲步。事与孤鸿去。探春尽是，伤离意绪。官柳低金缕。归骑晚、纤纤池塘飞雨。断肠院落，一帘风絮。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前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两片字数、音韵相同称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双曳头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”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三</a:t>
            </a:r>
            <a:r>
              <a:rPr lang="zh-CN" altLang="en-US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片开头句式都不同称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三换头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”</a:t>
            </a:r>
          </a:p>
          <a:p>
            <a:pPr fontAlgn="auto"/>
            <a:endParaRPr lang="zh-CN" b="1" spc="10" noProof="1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0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26771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词的风格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1570522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54882" y="401402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风格</a:t>
            </a:r>
          </a:p>
        </p:txBody>
      </p:sp>
      <p:sp>
        <p:nvSpPr>
          <p:cNvPr id="3" name="object 6"/>
          <p:cNvSpPr txBox="1">
            <a:spLocks noChangeArrowheads="1"/>
          </p:cNvSpPr>
          <p:nvPr/>
        </p:nvSpPr>
        <p:spPr bwMode="auto">
          <a:xfrm>
            <a:off x="557475" y="2642933"/>
            <a:ext cx="1570037" cy="923925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0320" rIns="0" bIns="0">
            <a:spAutoFit/>
          </a:bodyPr>
          <a:lstStyle>
            <a:lvl1pPr marL="793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65"/>
              </a:spcBef>
            </a:pPr>
            <a:r>
              <a:rPr lang="zh-CN" altLang="en-US" sz="5400" dirty="0">
                <a:latin typeface="宋体" panose="02010600030101010101" pitchFamily="2" charset="-122"/>
              </a:rPr>
              <a:t>婉约</a:t>
            </a:r>
          </a:p>
        </p:txBody>
      </p:sp>
      <p:sp>
        <p:nvSpPr>
          <p:cNvPr id="4" name="object 7"/>
          <p:cNvSpPr txBox="1">
            <a:spLocks noChangeArrowheads="1"/>
          </p:cNvSpPr>
          <p:nvPr/>
        </p:nvSpPr>
        <p:spPr bwMode="auto">
          <a:xfrm>
            <a:off x="2899037" y="2683877"/>
            <a:ext cx="1570038" cy="923925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0320" rIns="0" bIns="0">
            <a:spAutoFit/>
          </a:bodyPr>
          <a:lstStyle>
            <a:lvl1pPr marL="793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65"/>
              </a:spcBef>
            </a:pPr>
            <a:r>
              <a:rPr lang="zh-CN" altLang="en-US" sz="5400" dirty="0">
                <a:latin typeface="宋体" panose="02010600030101010101" pitchFamily="2" charset="-122"/>
              </a:rPr>
              <a:t>豪放</a:t>
            </a:r>
          </a:p>
        </p:txBody>
      </p:sp>
      <p:sp>
        <p:nvSpPr>
          <p:cNvPr id="5" name="object 8"/>
          <p:cNvSpPr txBox="1">
            <a:spLocks noChangeArrowheads="1"/>
          </p:cNvSpPr>
          <p:nvPr/>
        </p:nvSpPr>
        <p:spPr bwMode="auto">
          <a:xfrm>
            <a:off x="1075000" y="3928213"/>
            <a:ext cx="5349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</a:rPr>
              <a:t>本色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" name="object 10"/>
          <p:cNvSpPr txBox="1">
            <a:spLocks noChangeArrowheads="1"/>
          </p:cNvSpPr>
          <p:nvPr/>
        </p:nvSpPr>
        <p:spPr bwMode="auto">
          <a:xfrm>
            <a:off x="948000" y="4523857"/>
            <a:ext cx="7889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李清照</a:t>
            </a:r>
          </a:p>
        </p:txBody>
      </p:sp>
      <p:sp>
        <p:nvSpPr>
          <p:cNvPr id="7" name="object 9"/>
          <p:cNvSpPr txBox="1">
            <a:spLocks noChangeArrowheads="1"/>
          </p:cNvSpPr>
          <p:nvPr/>
        </p:nvSpPr>
        <p:spPr bwMode="auto">
          <a:xfrm>
            <a:off x="3289562" y="3900917"/>
            <a:ext cx="790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</a:rPr>
              <a:t>非本色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8" name="object 11"/>
          <p:cNvSpPr txBox="1">
            <a:spLocks noChangeArrowheads="1"/>
          </p:cNvSpPr>
          <p:nvPr/>
        </p:nvSpPr>
        <p:spPr bwMode="auto">
          <a:xfrm>
            <a:off x="3289562" y="4496561"/>
            <a:ext cx="790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辛弃疾</a:t>
            </a:r>
          </a:p>
        </p:txBody>
      </p:sp>
      <p:sp>
        <p:nvSpPr>
          <p:cNvPr id="9" name="object 12"/>
          <p:cNvSpPr>
            <a:spLocks noChangeArrowheads="1"/>
          </p:cNvSpPr>
          <p:nvPr/>
        </p:nvSpPr>
        <p:spPr bwMode="auto">
          <a:xfrm>
            <a:off x="4975487" y="1895792"/>
            <a:ext cx="504825" cy="2663825"/>
          </a:xfrm>
          <a:custGeom>
            <a:avLst/>
            <a:gdLst>
              <a:gd name="T0" fmla="*/ 504063 w 504189"/>
              <a:gd name="T1" fmla="*/ 2664333 h 2664460"/>
              <a:gd name="T2" fmla="*/ 424408 w 504189"/>
              <a:gd name="T3" fmla="*/ 2662192 h 2664460"/>
              <a:gd name="T4" fmla="*/ 355239 w 504189"/>
              <a:gd name="T5" fmla="*/ 2656229 h 2664460"/>
              <a:gd name="T6" fmla="*/ 300700 w 504189"/>
              <a:gd name="T7" fmla="*/ 2647133 h 2664460"/>
              <a:gd name="T8" fmla="*/ 252095 w 504189"/>
              <a:gd name="T9" fmla="*/ 2622296 h 2664460"/>
              <a:gd name="T10" fmla="*/ 252095 w 504189"/>
              <a:gd name="T11" fmla="*/ 1374140 h 2664460"/>
              <a:gd name="T12" fmla="*/ 239239 w 504189"/>
              <a:gd name="T13" fmla="*/ 1360892 h 2664460"/>
              <a:gd name="T14" fmla="*/ 203444 w 504189"/>
              <a:gd name="T15" fmla="*/ 1349357 h 2664460"/>
              <a:gd name="T16" fmla="*/ 148868 w 504189"/>
              <a:gd name="T17" fmla="*/ 1340243 h 2664460"/>
              <a:gd name="T18" fmla="*/ 79667 w 504189"/>
              <a:gd name="T19" fmla="*/ 1334255 h 2664460"/>
              <a:gd name="T20" fmla="*/ 0 w 504189"/>
              <a:gd name="T21" fmla="*/ 1332103 h 2664460"/>
              <a:gd name="T22" fmla="*/ 79667 w 504189"/>
              <a:gd name="T23" fmla="*/ 1329963 h 2664460"/>
              <a:gd name="T24" fmla="*/ 148868 w 504189"/>
              <a:gd name="T25" fmla="*/ 1324007 h 2664460"/>
              <a:gd name="T26" fmla="*/ 203444 w 504189"/>
              <a:gd name="T27" fmla="*/ 1314930 h 2664460"/>
              <a:gd name="T28" fmla="*/ 239239 w 504189"/>
              <a:gd name="T29" fmla="*/ 1303427 h 2664460"/>
              <a:gd name="T30" fmla="*/ 252095 w 504189"/>
              <a:gd name="T31" fmla="*/ 1290193 h 2664460"/>
              <a:gd name="T32" fmla="*/ 252095 w 504189"/>
              <a:gd name="T33" fmla="*/ 42037 h 2664460"/>
              <a:gd name="T34" fmla="*/ 264937 w 504189"/>
              <a:gd name="T35" fmla="*/ 28740 h 2664460"/>
              <a:gd name="T36" fmla="*/ 300700 w 504189"/>
              <a:gd name="T37" fmla="*/ 17199 h 2664460"/>
              <a:gd name="T38" fmla="*/ 355239 w 504189"/>
              <a:gd name="T39" fmla="*/ 8103 h 2664460"/>
              <a:gd name="T40" fmla="*/ 424408 w 504189"/>
              <a:gd name="T41" fmla="*/ 2140 h 2664460"/>
              <a:gd name="T42" fmla="*/ 504063 w 504189"/>
              <a:gd name="T43" fmla="*/ 0 h 266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4189" h="2664460">
                <a:moveTo>
                  <a:pt x="504063" y="2664333"/>
                </a:moveTo>
                <a:lnTo>
                  <a:pt x="424408" y="2662192"/>
                </a:lnTo>
                <a:lnTo>
                  <a:pt x="355239" y="2656229"/>
                </a:lnTo>
                <a:lnTo>
                  <a:pt x="300700" y="2647133"/>
                </a:lnTo>
                <a:lnTo>
                  <a:pt x="252095" y="2622296"/>
                </a:lnTo>
                <a:lnTo>
                  <a:pt x="252095" y="1374140"/>
                </a:lnTo>
                <a:lnTo>
                  <a:pt x="239239" y="1360892"/>
                </a:lnTo>
                <a:lnTo>
                  <a:pt x="203444" y="1349357"/>
                </a:lnTo>
                <a:lnTo>
                  <a:pt x="148868" y="1340243"/>
                </a:lnTo>
                <a:lnTo>
                  <a:pt x="79667" y="1334255"/>
                </a:lnTo>
                <a:lnTo>
                  <a:pt x="0" y="1332103"/>
                </a:lnTo>
                <a:lnTo>
                  <a:pt x="79667" y="1329963"/>
                </a:lnTo>
                <a:lnTo>
                  <a:pt x="148868" y="1324007"/>
                </a:lnTo>
                <a:lnTo>
                  <a:pt x="203444" y="1314930"/>
                </a:lnTo>
                <a:lnTo>
                  <a:pt x="239239" y="1303427"/>
                </a:lnTo>
                <a:lnTo>
                  <a:pt x="252095" y="1290193"/>
                </a:lnTo>
                <a:lnTo>
                  <a:pt x="252095" y="42037"/>
                </a:lnTo>
                <a:lnTo>
                  <a:pt x="264937" y="28740"/>
                </a:lnTo>
                <a:lnTo>
                  <a:pt x="300700" y="17199"/>
                </a:lnTo>
                <a:lnTo>
                  <a:pt x="355239" y="8103"/>
                </a:lnTo>
                <a:lnTo>
                  <a:pt x="424408" y="2140"/>
                </a:lnTo>
                <a:lnTo>
                  <a:pt x="504063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bject 2"/>
          <p:cNvSpPr txBox="1">
            <a:spLocks noChangeArrowheads="1"/>
          </p:cNvSpPr>
          <p:nvPr/>
        </p:nvSpPr>
        <p:spPr bwMode="auto">
          <a:xfrm>
            <a:off x="5740662" y="2073216"/>
            <a:ext cx="53657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正式将两种词风并举：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綖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yán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《诗余图谱》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3"/>
          <p:cNvSpPr txBox="1">
            <a:spLocks noChangeArrowheads="1"/>
          </p:cNvSpPr>
          <p:nvPr/>
        </p:nvSpPr>
        <p:spPr bwMode="auto">
          <a:xfrm>
            <a:off x="5715997" y="2827279"/>
            <a:ext cx="4095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婉约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：词的本色是婉约。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豪放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：最早被评论为豪放的是苏轼。</a:t>
            </a:r>
          </a:p>
        </p:txBody>
      </p:sp>
      <p:sp>
        <p:nvSpPr>
          <p:cNvPr id="12" name="object 4"/>
          <p:cNvSpPr txBox="1">
            <a:spLocks noChangeArrowheads="1"/>
          </p:cNvSpPr>
          <p:nvPr/>
        </p:nvSpPr>
        <p:spPr bwMode="auto">
          <a:xfrm>
            <a:off x="5576886" y="3997665"/>
            <a:ext cx="6615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57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9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正式将两种词风分为流派：清初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王士祯《花草蒙拾》</a:t>
            </a:r>
          </a:p>
        </p:txBody>
      </p:sp>
      <p:pic>
        <p:nvPicPr>
          <p:cNvPr id="6146" name="Picture 2" descr="http://s4.sinaimg.cn/mw690/001OD5tdzy6WO7YHsH1e3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033" y="4496561"/>
            <a:ext cx="23907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词的风格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本色、非本色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445212" y="581361"/>
            <a:ext cx="1391595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豪放、婉约</a:t>
            </a:r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/>
          <p:nvPr/>
        </p:nvSpPr>
        <p:spPr>
          <a:xfrm>
            <a:off x="5663819" y="2319505"/>
            <a:ext cx="5390868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课程代码：</a:t>
            </a:r>
            <a:r>
              <a:rPr lang="en-US" altLang="zh-CN" sz="2000" dirty="0" smtClean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07564</a:t>
            </a:r>
            <a:endParaRPr lang="en-US" altLang="zh-CN" sz="2000" dirty="0">
              <a:solidFill>
                <a:srgbClr val="323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主       编：</a:t>
            </a:r>
            <a:r>
              <a:rPr lang="zh-CN" altLang="en-US" sz="2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彭玉平</a:t>
            </a:r>
          </a:p>
          <a:p>
            <a:pPr marL="12700" marR="5080">
              <a:lnSpc>
                <a:spcPct val="200000"/>
              </a:lnSpc>
            </a:pPr>
            <a:r>
              <a:rPr lang="zh-CN" altLang="en-US" sz="2000" spc="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出  版  社：</a:t>
            </a:r>
            <a:r>
              <a:rPr lang="zh-CN" altLang="en-US" sz="20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中山大学出版社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469" y="3957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教材版本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30" y="1442753"/>
            <a:ext cx="3369907" cy="449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549" y="1390650"/>
            <a:ext cx="10855325" cy="21986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一、单项选择题：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．认为“词之情、文、节奏，并皆有余于诗，故日诗余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的批评家是（	）。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汪森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．况周颐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．王国维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</p:txBody>
      </p:sp>
    </p:spTree>
    <p:extLst>
      <p:ext uri="{BB962C8B-B14F-4D97-AF65-F5344CB8AC3E}">
        <p14:creationId xmlns:p14="http://schemas.microsoft.com/office/powerpoint/2010/main" val="1292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1019288"/>
            <a:ext cx="10472738" cy="4537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一、单项选择题：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．认为“词之情、文、节奏，并皆有余于诗，故日诗余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的批评家是（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汪森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．况周颐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．王国维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俞彦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爰园词话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“诗亡然后词作，故曰余也。”</a:t>
            </a:r>
          </a:p>
          <a:p>
            <a:pPr eaLnBrk="1" hangingPunct="1">
              <a:lnSpc>
                <a:spcPct val="150000"/>
              </a:lnSpc>
              <a:spcBef>
                <a:spcPts val="1075"/>
              </a:spcBef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况周颐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蕙风词话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“诗余之‘余’，作‘赢余’之‘余’解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词之情、文、节奏，并皆有余于诗，故曰：‘诗余’。”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8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88459" y="1214595"/>
            <a:ext cx="7796213" cy="1489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．将词体明确分为小令、中调、长调是从（）开始的。</a:t>
            </a: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．宋代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．元代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．清代</a:t>
            </a:r>
          </a:p>
        </p:txBody>
      </p:sp>
    </p:spTree>
    <p:extLst>
      <p:ext uri="{BB962C8B-B14F-4D97-AF65-F5344CB8AC3E}">
        <p14:creationId xmlns:p14="http://schemas.microsoft.com/office/powerpoint/2010/main" val="1457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970091" y="846099"/>
            <a:ext cx="10442575" cy="3870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．将词体明确分为小令、中调、长调是从（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）开始的。</a:t>
            </a: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．宋代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．元代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．清代</a:t>
            </a: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65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明代中叶顾从敬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类编草堂诗余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始提，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清毛舒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填词名解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体说明：根据每首词的字数划分：小令≤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58	59≤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中调≤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	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长调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≥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91</a:t>
            </a: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71" y="1558925"/>
            <a:ext cx="10017125" cy="148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tabLst>
                <a:tab pos="7752715" algn="l"/>
              </a:tabLst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3．明确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词风不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词分为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婉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豪放两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的批评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5"/>
              </a:spcBef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5600" fontAlgn="auto">
              <a:tabLst>
                <a:tab pos="1594485" algn="l"/>
                <a:tab pos="2814320" algn="l"/>
                <a:tab pos="4298950" algn="l"/>
              </a:tabLst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fontAlgn="auto">
              <a:tabLst>
                <a:tab pos="1594485" algn="l"/>
                <a:tab pos="2814320" algn="l"/>
                <a:tab pos="4298950" algn="l"/>
              </a:tabLst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A．张蜒	B．张炎	C．王土祯	D．俞彦</a:t>
            </a:r>
          </a:p>
        </p:txBody>
      </p:sp>
    </p:spTree>
    <p:extLst>
      <p:ext uri="{BB962C8B-B14F-4D97-AF65-F5344CB8AC3E}">
        <p14:creationId xmlns:p14="http://schemas.microsoft.com/office/powerpoint/2010/main" val="6830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923" y="1026653"/>
            <a:ext cx="10017125" cy="32501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．明确按照词风不同，把词分为婉约与豪放两大流派的批评家是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．张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蜒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．张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炎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王士祯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  <a:p>
            <a:pPr eaLnBrk="1" hangingPunct="1">
              <a:lnSpc>
                <a:spcPct val="12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解析：正式将两种词风并举：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明代的张綖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诗余图谱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，首倡词分“婉约”，“豪放”之说，但是将词分成两大婉约和豪放两大流派的是王士祯，请同学谨记。</a:t>
            </a: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0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739" y="742867"/>
            <a:ext cx="9713913" cy="357020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．“要眇宜修” 四字是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给词的体性下的定义。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、任中敏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noProof="1">
              <a:latin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1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459" y="811107"/>
            <a:ext cx="9713913" cy="432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．“要眇宜修” 四字是（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）给词的体性下的定义。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、任中敏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475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解析：要眇宜修：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提出：“要眇宜修，能言诗之所不能言，而不能言诗之所能言。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noProof="1">
              <a:latin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902" y="971764"/>
            <a:ext cx="9009062" cy="914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缪钺曾在《词论》中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感特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归纳</a:t>
            </a:r>
            <a:r>
              <a:rPr sz="24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z="2400" u="heavy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	   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四字。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37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363" y="930821"/>
            <a:ext cx="10402887" cy="31083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缪钺曾在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中将词的情感特点归纳为</a:t>
            </a:r>
            <a:r>
              <a:rPr lang="zh-CN" sz="2400" u="sng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细美幽约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四字。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解析：细美幽约：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繆铖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论词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提出，着力揭示其丰富细腻，饶有韵味的特点。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83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标题 1"/>
          <p:cNvSpPr txBox="1"/>
          <p:nvPr/>
        </p:nvSpPr>
        <p:spPr>
          <a:xfrm>
            <a:off x="195263" y="617538"/>
            <a:ext cx="1909762" cy="9890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123" name="组 14"/>
          <p:cNvGrpSpPr/>
          <p:nvPr/>
        </p:nvGrpSpPr>
        <p:grpSpPr>
          <a:xfrm>
            <a:off x="3048000" y="1793875"/>
            <a:ext cx="1402080" cy="759460"/>
            <a:chOff x="6508095" y="1925475"/>
            <a:chExt cx="1402080" cy="759459"/>
          </a:xfrm>
        </p:grpSpPr>
        <p:sp>
          <p:nvSpPr>
            <p:cNvPr id="5134" name="文本框 8"/>
            <p:cNvSpPr txBox="1"/>
            <p:nvPr/>
          </p:nvSpPr>
          <p:spPr>
            <a:xfrm>
              <a:off x="6508095" y="2201700"/>
              <a:ext cx="1402080" cy="4832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词学论略</a:t>
              </a:r>
            </a:p>
          </p:txBody>
        </p:sp>
        <p:sp>
          <p:nvSpPr>
            <p:cNvPr id="5135" name="文本框 8"/>
            <p:cNvSpPr txBox="1"/>
            <p:nvPr/>
          </p:nvSpPr>
          <p:spPr>
            <a:xfrm>
              <a:off x="6508095" y="1925475"/>
              <a:ext cx="1065213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4" name="组 15"/>
          <p:cNvGrpSpPr/>
          <p:nvPr/>
        </p:nvGrpSpPr>
        <p:grpSpPr>
          <a:xfrm>
            <a:off x="4113213" y="2947988"/>
            <a:ext cx="2011680" cy="713423"/>
            <a:chOff x="6508095" y="3079587"/>
            <a:chExt cx="2011681" cy="713423"/>
          </a:xfrm>
        </p:grpSpPr>
        <p:sp>
          <p:nvSpPr>
            <p:cNvPr id="5132" name="文本框 9"/>
            <p:cNvSpPr txBox="1"/>
            <p:nvPr/>
          </p:nvSpPr>
          <p:spPr>
            <a:xfrm>
              <a:off x="6508095" y="3309775"/>
              <a:ext cx="2011681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唐五代名家词</a:t>
              </a:r>
            </a:p>
          </p:txBody>
        </p:sp>
        <p:sp>
          <p:nvSpPr>
            <p:cNvPr id="5133" name="文本框 8"/>
            <p:cNvSpPr txBox="1"/>
            <p:nvPr/>
          </p:nvSpPr>
          <p:spPr>
            <a:xfrm>
              <a:off x="6508095" y="3079587"/>
              <a:ext cx="1108075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5" name="组 16"/>
          <p:cNvGrpSpPr/>
          <p:nvPr/>
        </p:nvGrpSpPr>
        <p:grpSpPr>
          <a:xfrm>
            <a:off x="5591175" y="4054475"/>
            <a:ext cx="1706880" cy="715010"/>
            <a:chOff x="6508095" y="4186075"/>
            <a:chExt cx="1706880" cy="715009"/>
          </a:xfrm>
        </p:grpSpPr>
        <p:sp>
          <p:nvSpPr>
            <p:cNvPr id="5130" name="文本框 10"/>
            <p:cNvSpPr txBox="1"/>
            <p:nvPr/>
          </p:nvSpPr>
          <p:spPr>
            <a:xfrm>
              <a:off x="6508095" y="4417850"/>
              <a:ext cx="1706880" cy="4832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北宋名家词</a:t>
              </a:r>
            </a:p>
          </p:txBody>
        </p:sp>
        <p:sp>
          <p:nvSpPr>
            <p:cNvPr id="5131" name="文本框 11"/>
            <p:cNvSpPr txBox="1"/>
            <p:nvPr/>
          </p:nvSpPr>
          <p:spPr>
            <a:xfrm>
              <a:off x="6508095" y="4186075"/>
              <a:ext cx="1231900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6" name="组 17"/>
          <p:cNvGrpSpPr/>
          <p:nvPr/>
        </p:nvGrpSpPr>
        <p:grpSpPr>
          <a:xfrm>
            <a:off x="6865938" y="5162550"/>
            <a:ext cx="1706880" cy="713422"/>
            <a:chOff x="6508095" y="5294150"/>
            <a:chExt cx="1706881" cy="713422"/>
          </a:xfrm>
        </p:grpSpPr>
        <p:sp>
          <p:nvSpPr>
            <p:cNvPr id="5128" name="文本框 11"/>
            <p:cNvSpPr txBox="1"/>
            <p:nvPr/>
          </p:nvSpPr>
          <p:spPr>
            <a:xfrm>
              <a:off x="6508095" y="5524337"/>
              <a:ext cx="1706881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南宋名家词</a:t>
              </a:r>
            </a:p>
          </p:txBody>
        </p:sp>
        <p:sp>
          <p:nvSpPr>
            <p:cNvPr id="5129" name="文本框 8"/>
            <p:cNvSpPr txBox="1"/>
            <p:nvPr/>
          </p:nvSpPr>
          <p:spPr>
            <a:xfrm>
              <a:off x="6508095" y="5294150"/>
              <a:ext cx="1168400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9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67" y="2729710"/>
            <a:ext cx="336021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/>
              <a:t>唐宋词研究</a:t>
            </a:r>
            <a:endParaRPr kumimoji="1"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14164" y="713592"/>
            <a:ext cx="228133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词学论略</a:t>
            </a: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857237" y="2126336"/>
            <a:ext cx="223826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/>
            </a:lvl1pPr>
          </a:lstStyle>
          <a:p>
            <a:r>
              <a:rPr lang="zh-CN" altLang="en-US" dirty="0" smtClean="0"/>
              <a:t>唐五代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57237" y="3458088"/>
            <a:ext cx="223826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北宋</a:t>
            </a:r>
            <a:endParaRPr kumimoji="1" lang="zh-CN" altLang="en-US" sz="3600" dirty="0"/>
          </a:p>
        </p:txBody>
      </p:sp>
      <p:cxnSp>
        <p:nvCxnSpPr>
          <p:cNvPr id="37" name="直线连接符 36"/>
          <p:cNvCxnSpPr>
            <a:stCxn id="2" idx="3"/>
            <a:endCxn id="6" idx="1"/>
          </p:cNvCxnSpPr>
          <p:nvPr/>
        </p:nvCxnSpPr>
        <p:spPr>
          <a:xfrm flipV="1">
            <a:off x="3623583" y="1036758"/>
            <a:ext cx="2190581" cy="210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2" idx="3"/>
            <a:endCxn id="7" idx="1"/>
          </p:cNvCxnSpPr>
          <p:nvPr/>
        </p:nvCxnSpPr>
        <p:spPr>
          <a:xfrm flipV="1">
            <a:off x="3623583" y="2449502"/>
            <a:ext cx="2233654" cy="6957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" idx="3"/>
            <a:endCxn id="8" idx="1"/>
          </p:cNvCxnSpPr>
          <p:nvPr/>
        </p:nvCxnSpPr>
        <p:spPr>
          <a:xfrm>
            <a:off x="3623583" y="3145209"/>
            <a:ext cx="2233654" cy="6360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2" idx="3"/>
            <a:endCxn id="9" idx="1"/>
          </p:cNvCxnSpPr>
          <p:nvPr/>
        </p:nvCxnSpPr>
        <p:spPr>
          <a:xfrm>
            <a:off x="3623583" y="3145209"/>
            <a:ext cx="2233654" cy="19677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57237" y="4789840"/>
            <a:ext cx="223826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南宋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94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535178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第一编 词学论略</a:t>
            </a:r>
          </a:p>
        </p:txBody>
      </p:sp>
    </p:spTree>
    <p:extLst>
      <p:ext uri="{BB962C8B-B14F-4D97-AF65-F5344CB8AC3E}">
        <p14:creationId xmlns:p14="http://schemas.microsoft.com/office/powerpoint/2010/main" val="58601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/>
        </p:nvSpPr>
        <p:spPr>
          <a:xfrm>
            <a:off x="1033818" y="393326"/>
            <a:ext cx="45344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章节框架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2" y="1433015"/>
            <a:ext cx="12023678" cy="401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14769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词名释例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3111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Microsoft Macintosh PowerPoint</Application>
  <PresentationFormat>宽屏</PresentationFormat>
  <Paragraphs>335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Calibri</vt:lpstr>
      <vt:lpstr>DengXian</vt:lpstr>
      <vt:lpstr>DengXian Light</vt:lpstr>
      <vt:lpstr>Times New Roman</vt:lpstr>
      <vt:lpstr>黑体</vt:lpstr>
      <vt:lpstr>宋体</vt:lpstr>
      <vt:lpstr>微软雅黑</vt:lpstr>
      <vt:lpstr>Office 主题</vt:lpstr>
      <vt:lpstr>唐宋词研究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唐宋词研究</dc:title>
  <dc:creator>Sunboyi</dc:creator>
  <cp:lastModifiedBy>Sunboyi</cp:lastModifiedBy>
  <cp:revision>1</cp:revision>
  <dcterms:created xsi:type="dcterms:W3CDTF">2018-10-19T07:11:09Z</dcterms:created>
  <dcterms:modified xsi:type="dcterms:W3CDTF">2018-10-19T07:11:28Z</dcterms:modified>
</cp:coreProperties>
</file>