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5F73C-2F84-A348-8292-DE281864441A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6830C-9982-8640-B378-C8A3E8FC9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71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FE368-C31D-4BF2-BA56-98706B40DB3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8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67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4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86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7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5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8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51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6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45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5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57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9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5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69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65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49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216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96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95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5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362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46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59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687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8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44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873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519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12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4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2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394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86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300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276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316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383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735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40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7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0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1448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746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543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480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340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49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339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02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81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65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6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70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12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A7DB-7239-7E4A-A521-7EA70BE9E5DE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5D926-3397-4D49-B685-B3EA8450E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9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8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2308225" y="3121978"/>
            <a:ext cx="326771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词的体性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4424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第一编  诗词略论</a:t>
            </a:r>
          </a:p>
        </p:txBody>
      </p:sp>
    </p:spTree>
    <p:extLst>
      <p:ext uri="{BB962C8B-B14F-4D97-AF65-F5344CB8AC3E}">
        <p14:creationId xmlns:p14="http://schemas.microsoft.com/office/powerpoint/2010/main" val="52325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724" y="1287156"/>
            <a:ext cx="11564204" cy="323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一、词的体制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分法：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根据每首词的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划分：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令、引、近、慢</a:t>
            </a:r>
          </a:p>
          <a:p>
            <a:pPr fontAlgn="auto">
              <a:lnSpc>
                <a:spcPct val="150000"/>
              </a:lnSpc>
            </a:pP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最早将四者并称的是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王灼</a:t>
            </a: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zhuó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，多为出于唐人宴席间所行的酒令。字少调短、节奏较快。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</a:t>
            </a:r>
            <a:r>
              <a:rPr sz="2000" spc="-6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，引者，导引也。前奏曲、序曲。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近</a:t>
            </a:r>
            <a:r>
              <a:rPr sz="2000" spc="-8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，慢曲用慢拍，曲破用快、促拍，近拍是介于两者之间的乐段，是指慢曲之后、近于入破的曲调。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慢</a:t>
            </a:r>
            <a:r>
              <a:rPr sz="2000" spc="-8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，慢曲子的简称。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1079309" y="412512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体制</a:t>
            </a:r>
          </a:p>
        </p:txBody>
      </p:sp>
      <p:pic>
        <p:nvPicPr>
          <p:cNvPr id="9218" name="Picture 2" descr="http://img.xiaogushi.com/d/file/201607/1e3ac6c8ad06ac94013c747e230d16c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71" y="4119720"/>
            <a:ext cx="3457764" cy="207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词的体制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/>
              <a:t>五分法、三分法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45213" y="581360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四分法</a:t>
            </a: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1050011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 smtClean="0"/>
              <a:t>词调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10445213" y="151839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词的结构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9985444" y="544603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9985444" y="544603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1.4.2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427228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一、五分法、三分法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二、四分法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三、词调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四、词的结构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第四章    词的体制</a:t>
            </a:r>
          </a:p>
        </p:txBody>
      </p:sp>
    </p:spTree>
    <p:extLst>
      <p:ext uri="{BB962C8B-B14F-4D97-AF65-F5344CB8AC3E}">
        <p14:creationId xmlns:p14="http://schemas.microsoft.com/office/powerpoint/2010/main" val="171682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563" y="1470025"/>
            <a:ext cx="10250487" cy="230832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</a:t>
            </a:r>
            <a:r>
              <a:rPr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词调</a:t>
            </a:r>
            <a:endParaRPr lang="en-US" sz="2000" b="1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、定义：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词调，是指词的腔调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宋人或称为腔子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，也就是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歌谱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特点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：词调是词赖以传唱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依据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失传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一旧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的章句  声韵写作的依据。词调初制的时候，调名往往即是题名，但后来的填词多与题名无关了。</a:t>
            </a:r>
          </a:p>
          <a:p>
            <a:pPr fontAlgn="auto">
              <a:lnSpc>
                <a:spcPct val="150000"/>
              </a:lnSpc>
            </a:pP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就《全宋词》的使用频率来说，使用最多的词调是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《浣溪沙》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1079310" y="412513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词的体制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/>
              <a:t>五分法、三分法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45213" y="58136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四分法</a:t>
            </a:r>
            <a:endParaRPr kumimoji="1" lang="zh-CN" altLang="en-US" sz="1600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3" y="1050011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词调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445213" y="151839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词的结构</a:t>
            </a:r>
            <a:endParaRPr kumimoji="1" lang="zh-CN" altLang="en-US" sz="16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9985444" y="544603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9985444" y="544603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1.4.3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427228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一、五分法、三分法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二、四分法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三、词调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四、词的结构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第四章    词的体制</a:t>
            </a:r>
          </a:p>
        </p:txBody>
      </p:sp>
    </p:spTree>
    <p:extLst>
      <p:ext uri="{BB962C8B-B14F-4D97-AF65-F5344CB8AC3E}">
        <p14:creationId xmlns:p14="http://schemas.microsoft.com/office/powerpoint/2010/main" val="17881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109" y="428916"/>
            <a:ext cx="10023475" cy="387798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lang="en-US" sz="20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三、词的结构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词调依曲定体，在结构上一般分上、下两片（或称“阕”）。</a:t>
            </a:r>
          </a:p>
          <a:p>
            <a:pPr algn="ctr" fontAlgn="auto">
              <a:lnSpc>
                <a:spcPct val="150000"/>
              </a:lnSpc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菩萨蛮·小山重叠金明灭</a:t>
            </a:r>
          </a:p>
          <a:p>
            <a:pPr algn="ctr" fontAlgn="auto">
              <a:lnSpc>
                <a:spcPct val="150000"/>
              </a:lnSpc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                                          </a:t>
            </a:r>
            <a:r>
              <a:rPr lang="en-US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——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温庭筠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上片（上阕）：</a:t>
            </a:r>
            <a:r>
              <a:rPr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小山重叠金明灭，鬓云欲度香腮雪。懒起画蛾眉，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弄妆梳洗迟。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（歇拍）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下片（下阕）：</a:t>
            </a:r>
            <a:r>
              <a:rPr sz="2000" spc="-7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照花前后镜，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花面交相映。新帖绣罗襦，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双双金鹧鸪。</a:t>
            </a:r>
            <a:r>
              <a:rPr sz="20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（煞拍）</a:t>
            </a:r>
          </a:p>
          <a:p>
            <a:pPr fontAlgn="auto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过片的句式与上片开头句式不同称</a:t>
            </a: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换头</a:t>
            </a: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上下片句式与音韵完全相同称</a:t>
            </a: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重头</a:t>
            </a: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词的体制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五分法、三分法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5213" y="58136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四分法</a:t>
            </a:r>
            <a:endParaRPr kumimoji="1" lang="zh-CN" altLang="en-US" sz="1600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1050011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 smtClean="0"/>
              <a:t>词调</a:t>
            </a:r>
            <a:endParaRPr lang="zh-CN" altLang="en-US" noProof="1"/>
          </a:p>
        </p:txBody>
      </p:sp>
      <p:sp>
        <p:nvSpPr>
          <p:cNvPr id="9" name="文本框 8"/>
          <p:cNvSpPr txBox="1"/>
          <p:nvPr/>
        </p:nvSpPr>
        <p:spPr>
          <a:xfrm>
            <a:off x="10445213" y="1518390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词的结构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9985444" y="544603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9985444" y="544603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1.4.4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47" y="874444"/>
            <a:ext cx="116551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瑞龙吟·大石春景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——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周邦彦</a:t>
            </a:r>
          </a:p>
          <a:p>
            <a:pPr fontAlgn="auto">
              <a:lnSpc>
                <a:spcPct val="150000"/>
              </a:lnSpc>
            </a:pPr>
            <a:r>
              <a:rPr lang="en-US" sz="2000" spc="1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sz="2000" spc="10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章台路</a:t>
            </a:r>
            <a:r>
              <a:rPr sz="2000" spc="1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。还见褪粉梅梢，试花桃树。愔愔坊陌人家，定巢燕子，归来旧处</a:t>
            </a:r>
            <a:r>
              <a:rPr lang="zh-CN" sz="2000" spc="1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z="2000" spc="1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黯凝伫。因念个人痴小，乍窥门户。侵晨浅约宫黄，障风映袖，盈盈笑语。 </a:t>
            </a:r>
            <a:r>
              <a:rPr sz="2000" b="1" spc="1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en-US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前度刘郎重到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，访邻寻里，同时歌舞。唯有旧家秋娘，声价如故。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吟笺</a:t>
            </a:r>
            <a:r>
              <a:rPr lang="en-US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jiān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赋笔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，犹记燕台句。知谁伴、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名</a:t>
            </a:r>
            <a:r>
              <a:rPr lang="en-US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</a:t>
            </a:r>
            <a:r>
              <a:rPr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园露饮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，东城闲步。事与孤鸿去。探春尽是，伤离意绪。官柳低金缕。归骑晚、纤纤池塘飞雨。断肠院落，一帘风絮。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前</a:t>
            </a:r>
            <a:r>
              <a:rPr lang="zh-CN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两片字数、音韵相同称</a:t>
            </a:r>
            <a:r>
              <a:rPr lang="en-US" altLang="zh-CN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双曳头</a:t>
            </a:r>
            <a:r>
              <a:rPr lang="en-US" altLang="zh-CN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”</a:t>
            </a:r>
          </a:p>
          <a:p>
            <a:pPr fontAlgn="auto">
              <a:lnSpc>
                <a:spcPct val="150000"/>
              </a:lnSpc>
            </a:pPr>
            <a:r>
              <a:rPr lang="zh-CN" altLang="en-US" sz="2000" spc="-5" noProof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三</a:t>
            </a:r>
            <a:r>
              <a:rPr lang="zh-CN" altLang="en-US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片开头句式都不同称</a:t>
            </a:r>
            <a:r>
              <a:rPr lang="en-US" altLang="zh-CN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三换头</a:t>
            </a:r>
            <a:r>
              <a:rPr lang="en-US" altLang="zh-CN"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”</a:t>
            </a:r>
          </a:p>
          <a:p>
            <a:pPr fontAlgn="auto"/>
            <a:endParaRPr lang="zh-CN" b="1" spc="10" noProof="1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3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2308225" y="3121978"/>
            <a:ext cx="326771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词的风格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4424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第一编  诗词略论</a:t>
            </a:r>
          </a:p>
        </p:txBody>
      </p:sp>
    </p:spTree>
    <p:extLst>
      <p:ext uri="{BB962C8B-B14F-4D97-AF65-F5344CB8AC3E}">
        <p14:creationId xmlns:p14="http://schemas.microsoft.com/office/powerpoint/2010/main" val="63715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54882" y="401402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风格</a:t>
            </a:r>
          </a:p>
        </p:txBody>
      </p:sp>
      <p:sp>
        <p:nvSpPr>
          <p:cNvPr id="3" name="object 6"/>
          <p:cNvSpPr txBox="1">
            <a:spLocks noChangeArrowheads="1"/>
          </p:cNvSpPr>
          <p:nvPr/>
        </p:nvSpPr>
        <p:spPr bwMode="auto">
          <a:xfrm>
            <a:off x="557475" y="2642933"/>
            <a:ext cx="1570037" cy="923925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20320" rIns="0" bIns="0">
            <a:spAutoFit/>
          </a:bodyPr>
          <a:lstStyle>
            <a:lvl1pPr marL="793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65"/>
              </a:spcBef>
            </a:pPr>
            <a:r>
              <a:rPr lang="zh-CN" altLang="en-US" sz="5400" dirty="0">
                <a:latin typeface="宋体" panose="02010600030101010101" pitchFamily="2" charset="-122"/>
              </a:rPr>
              <a:t>婉约</a:t>
            </a:r>
          </a:p>
        </p:txBody>
      </p:sp>
      <p:sp>
        <p:nvSpPr>
          <p:cNvPr id="4" name="object 7"/>
          <p:cNvSpPr txBox="1">
            <a:spLocks noChangeArrowheads="1"/>
          </p:cNvSpPr>
          <p:nvPr/>
        </p:nvSpPr>
        <p:spPr bwMode="auto">
          <a:xfrm>
            <a:off x="2899037" y="2683877"/>
            <a:ext cx="1570038" cy="923925"/>
          </a:xfrm>
          <a:prstGeom prst="rect">
            <a:avLst/>
          </a:pr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20320" rIns="0" bIns="0">
            <a:spAutoFit/>
          </a:bodyPr>
          <a:lstStyle>
            <a:lvl1pPr marL="793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65"/>
              </a:spcBef>
            </a:pPr>
            <a:r>
              <a:rPr lang="zh-CN" altLang="en-US" sz="5400" dirty="0">
                <a:latin typeface="宋体" panose="02010600030101010101" pitchFamily="2" charset="-122"/>
              </a:rPr>
              <a:t>豪放</a:t>
            </a:r>
          </a:p>
        </p:txBody>
      </p:sp>
      <p:sp>
        <p:nvSpPr>
          <p:cNvPr id="5" name="object 8"/>
          <p:cNvSpPr txBox="1">
            <a:spLocks noChangeArrowheads="1"/>
          </p:cNvSpPr>
          <p:nvPr/>
        </p:nvSpPr>
        <p:spPr bwMode="auto">
          <a:xfrm>
            <a:off x="1075000" y="3928213"/>
            <a:ext cx="5349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</a:rPr>
              <a:t>本色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6" name="object 10"/>
          <p:cNvSpPr txBox="1">
            <a:spLocks noChangeArrowheads="1"/>
          </p:cNvSpPr>
          <p:nvPr/>
        </p:nvSpPr>
        <p:spPr bwMode="auto">
          <a:xfrm>
            <a:off x="948000" y="4523857"/>
            <a:ext cx="7889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李清照</a:t>
            </a:r>
          </a:p>
        </p:txBody>
      </p:sp>
      <p:sp>
        <p:nvSpPr>
          <p:cNvPr id="7" name="object 9"/>
          <p:cNvSpPr txBox="1">
            <a:spLocks noChangeArrowheads="1"/>
          </p:cNvSpPr>
          <p:nvPr/>
        </p:nvSpPr>
        <p:spPr bwMode="auto">
          <a:xfrm>
            <a:off x="3289562" y="3900917"/>
            <a:ext cx="790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</a:rPr>
              <a:t>非本色</a:t>
            </a:r>
            <a:endParaRPr lang="zh-CN" altLang="en-US" sz="2000" dirty="0">
              <a:latin typeface="微软雅黑" panose="020B0503020204020204" pitchFamily="34" charset="-122"/>
            </a:endParaRPr>
          </a:p>
        </p:txBody>
      </p:sp>
      <p:sp>
        <p:nvSpPr>
          <p:cNvPr id="8" name="object 11"/>
          <p:cNvSpPr txBox="1">
            <a:spLocks noChangeArrowheads="1"/>
          </p:cNvSpPr>
          <p:nvPr/>
        </p:nvSpPr>
        <p:spPr bwMode="auto">
          <a:xfrm>
            <a:off x="3289562" y="4496561"/>
            <a:ext cx="790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辛弃疾</a:t>
            </a:r>
          </a:p>
        </p:txBody>
      </p:sp>
      <p:sp>
        <p:nvSpPr>
          <p:cNvPr id="9" name="object 12"/>
          <p:cNvSpPr>
            <a:spLocks noChangeArrowheads="1"/>
          </p:cNvSpPr>
          <p:nvPr/>
        </p:nvSpPr>
        <p:spPr bwMode="auto">
          <a:xfrm>
            <a:off x="4975487" y="1895792"/>
            <a:ext cx="504825" cy="2663825"/>
          </a:xfrm>
          <a:custGeom>
            <a:avLst/>
            <a:gdLst>
              <a:gd name="T0" fmla="*/ 504063 w 504189"/>
              <a:gd name="T1" fmla="*/ 2664333 h 2664460"/>
              <a:gd name="T2" fmla="*/ 424408 w 504189"/>
              <a:gd name="T3" fmla="*/ 2662192 h 2664460"/>
              <a:gd name="T4" fmla="*/ 355239 w 504189"/>
              <a:gd name="T5" fmla="*/ 2656229 h 2664460"/>
              <a:gd name="T6" fmla="*/ 300700 w 504189"/>
              <a:gd name="T7" fmla="*/ 2647133 h 2664460"/>
              <a:gd name="T8" fmla="*/ 252095 w 504189"/>
              <a:gd name="T9" fmla="*/ 2622296 h 2664460"/>
              <a:gd name="T10" fmla="*/ 252095 w 504189"/>
              <a:gd name="T11" fmla="*/ 1374140 h 2664460"/>
              <a:gd name="T12" fmla="*/ 239239 w 504189"/>
              <a:gd name="T13" fmla="*/ 1360892 h 2664460"/>
              <a:gd name="T14" fmla="*/ 203444 w 504189"/>
              <a:gd name="T15" fmla="*/ 1349357 h 2664460"/>
              <a:gd name="T16" fmla="*/ 148868 w 504189"/>
              <a:gd name="T17" fmla="*/ 1340243 h 2664460"/>
              <a:gd name="T18" fmla="*/ 79667 w 504189"/>
              <a:gd name="T19" fmla="*/ 1334255 h 2664460"/>
              <a:gd name="T20" fmla="*/ 0 w 504189"/>
              <a:gd name="T21" fmla="*/ 1332103 h 2664460"/>
              <a:gd name="T22" fmla="*/ 79667 w 504189"/>
              <a:gd name="T23" fmla="*/ 1329963 h 2664460"/>
              <a:gd name="T24" fmla="*/ 148868 w 504189"/>
              <a:gd name="T25" fmla="*/ 1324007 h 2664460"/>
              <a:gd name="T26" fmla="*/ 203444 w 504189"/>
              <a:gd name="T27" fmla="*/ 1314930 h 2664460"/>
              <a:gd name="T28" fmla="*/ 239239 w 504189"/>
              <a:gd name="T29" fmla="*/ 1303427 h 2664460"/>
              <a:gd name="T30" fmla="*/ 252095 w 504189"/>
              <a:gd name="T31" fmla="*/ 1290193 h 2664460"/>
              <a:gd name="T32" fmla="*/ 252095 w 504189"/>
              <a:gd name="T33" fmla="*/ 42037 h 2664460"/>
              <a:gd name="T34" fmla="*/ 264937 w 504189"/>
              <a:gd name="T35" fmla="*/ 28740 h 2664460"/>
              <a:gd name="T36" fmla="*/ 300700 w 504189"/>
              <a:gd name="T37" fmla="*/ 17199 h 2664460"/>
              <a:gd name="T38" fmla="*/ 355239 w 504189"/>
              <a:gd name="T39" fmla="*/ 8103 h 2664460"/>
              <a:gd name="T40" fmla="*/ 424408 w 504189"/>
              <a:gd name="T41" fmla="*/ 2140 h 2664460"/>
              <a:gd name="T42" fmla="*/ 504063 w 504189"/>
              <a:gd name="T43" fmla="*/ 0 h 2664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4189" h="2664460">
                <a:moveTo>
                  <a:pt x="504063" y="2664333"/>
                </a:moveTo>
                <a:lnTo>
                  <a:pt x="424408" y="2662192"/>
                </a:lnTo>
                <a:lnTo>
                  <a:pt x="355239" y="2656229"/>
                </a:lnTo>
                <a:lnTo>
                  <a:pt x="300700" y="2647133"/>
                </a:lnTo>
                <a:lnTo>
                  <a:pt x="252095" y="2622296"/>
                </a:lnTo>
                <a:lnTo>
                  <a:pt x="252095" y="1374140"/>
                </a:lnTo>
                <a:lnTo>
                  <a:pt x="239239" y="1360892"/>
                </a:lnTo>
                <a:lnTo>
                  <a:pt x="203444" y="1349357"/>
                </a:lnTo>
                <a:lnTo>
                  <a:pt x="148868" y="1340243"/>
                </a:lnTo>
                <a:lnTo>
                  <a:pt x="79667" y="1334255"/>
                </a:lnTo>
                <a:lnTo>
                  <a:pt x="0" y="1332103"/>
                </a:lnTo>
                <a:lnTo>
                  <a:pt x="79667" y="1329963"/>
                </a:lnTo>
                <a:lnTo>
                  <a:pt x="148868" y="1324007"/>
                </a:lnTo>
                <a:lnTo>
                  <a:pt x="203444" y="1314930"/>
                </a:lnTo>
                <a:lnTo>
                  <a:pt x="239239" y="1303427"/>
                </a:lnTo>
                <a:lnTo>
                  <a:pt x="252095" y="1290193"/>
                </a:lnTo>
                <a:lnTo>
                  <a:pt x="252095" y="42037"/>
                </a:lnTo>
                <a:lnTo>
                  <a:pt x="264937" y="28740"/>
                </a:lnTo>
                <a:lnTo>
                  <a:pt x="300700" y="17199"/>
                </a:lnTo>
                <a:lnTo>
                  <a:pt x="355239" y="8103"/>
                </a:lnTo>
                <a:lnTo>
                  <a:pt x="424408" y="2140"/>
                </a:lnTo>
                <a:lnTo>
                  <a:pt x="504063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bject 2"/>
          <p:cNvSpPr txBox="1">
            <a:spLocks noChangeArrowheads="1"/>
          </p:cNvSpPr>
          <p:nvPr/>
        </p:nvSpPr>
        <p:spPr bwMode="auto">
          <a:xfrm>
            <a:off x="5740662" y="2073216"/>
            <a:ext cx="53657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正式将两种词风并举：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綖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yán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《诗余图谱》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3"/>
          <p:cNvSpPr txBox="1">
            <a:spLocks noChangeArrowheads="1"/>
          </p:cNvSpPr>
          <p:nvPr/>
        </p:nvSpPr>
        <p:spPr bwMode="auto">
          <a:xfrm>
            <a:off x="5715997" y="2827279"/>
            <a:ext cx="4095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婉约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：词的本色是婉约。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豪放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：最早被评论为豪放的是苏轼。</a:t>
            </a:r>
          </a:p>
        </p:txBody>
      </p:sp>
      <p:sp>
        <p:nvSpPr>
          <p:cNvPr id="12" name="object 4"/>
          <p:cNvSpPr txBox="1">
            <a:spLocks noChangeArrowheads="1"/>
          </p:cNvSpPr>
          <p:nvPr/>
        </p:nvSpPr>
        <p:spPr bwMode="auto">
          <a:xfrm>
            <a:off x="5576886" y="3997665"/>
            <a:ext cx="6615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572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9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正式将两种词风分为流派：清初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王士祯《花草蒙拾》</a:t>
            </a:r>
          </a:p>
        </p:txBody>
      </p:sp>
      <p:pic>
        <p:nvPicPr>
          <p:cNvPr id="6146" name="Picture 2" descr="http://s4.sinaimg.cn/mw690/001OD5tdzy6WO7YHsH1e3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033" y="4496561"/>
            <a:ext cx="2390775" cy="20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词的风格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本色、非本色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445212" y="581361"/>
            <a:ext cx="1391595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豪放、婉约</a:t>
            </a:r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1.5.1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549" y="1390650"/>
            <a:ext cx="10855325" cy="21986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一、单项选择题：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．认为“词之情、文、节奏，并皆有余于诗，故日诗余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的批评家是（	）。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汪森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．况周颐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．王国维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．俞彦</a:t>
            </a:r>
          </a:p>
        </p:txBody>
      </p:sp>
    </p:spTree>
    <p:extLst>
      <p:ext uri="{BB962C8B-B14F-4D97-AF65-F5344CB8AC3E}">
        <p14:creationId xmlns:p14="http://schemas.microsoft.com/office/powerpoint/2010/main" val="6636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443" y="1019288"/>
            <a:ext cx="10472738" cy="45370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一、单项选择题：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．认为“词之情、文、节奏，并皆有余于诗，故日诗余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的批评家是（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汪森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．况周颐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．王国维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．俞彦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俞彦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爰园词话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“诗亡然后词作，故曰余也。”</a:t>
            </a:r>
          </a:p>
          <a:p>
            <a:pPr eaLnBrk="1" hangingPunct="1">
              <a:lnSpc>
                <a:spcPct val="150000"/>
              </a:lnSpc>
              <a:spcBef>
                <a:spcPts val="1075"/>
              </a:spcBef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况周颐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蕙风词话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“诗余之‘余’，作‘赢余’之‘余’解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词之情、文、节奏，并皆有余于诗，故曰：‘诗余’。”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0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41234" y="40140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体性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382505" y="2097936"/>
            <a:ext cx="10399712" cy="15696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1、音乐来源上——“胡夷里巷之曲”</a:t>
            </a:r>
          </a:p>
          <a:p>
            <a:r>
              <a:rPr lang="zh-CN" altLang="en-US" sz="2400" dirty="0" smtClean="0"/>
              <a:t>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胡</a:t>
            </a:r>
            <a:r>
              <a:rPr lang="zh-CN" altLang="en-US" sz="2400" dirty="0">
                <a:solidFill>
                  <a:srgbClr val="FF0000"/>
                </a:solidFill>
              </a:rPr>
              <a:t>夷</a:t>
            </a:r>
            <a:r>
              <a:rPr lang="zh-CN" altLang="en-US" sz="2400" dirty="0"/>
              <a:t>是指边疆和国外，主要是西域一带，</a:t>
            </a:r>
            <a:r>
              <a:rPr lang="zh-CN" altLang="en-US" sz="2400" dirty="0">
                <a:solidFill>
                  <a:srgbClr val="FF0000"/>
                </a:solidFill>
              </a:rPr>
              <a:t>里巷</a:t>
            </a:r>
            <a:r>
              <a:rPr lang="zh-CN" altLang="en-US" sz="2400" dirty="0"/>
              <a:t>是指中国民间。这是两种音乐源流，但在唐代开始交融并为诗词等 所利用，中唐时发生质变，倚声填词的功臣是白居易和刘禹锡等一帮文人。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pic>
        <p:nvPicPr>
          <p:cNvPr id="4098" name="Picture 2" descr="http://image92.360doc.cn/DownloadImg/2015/12/1615/63097575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563" y="4080657"/>
            <a:ext cx="2857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胡夷里巷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词为艳科</a:t>
            </a: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/>
              <a:t>要眇宜</a:t>
            </a:r>
            <a:r>
              <a:rPr lang="zh-CN" altLang="en-US" noProof="1" smtClean="0"/>
              <a:t>修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词心词境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1.3.1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188459" y="1214595"/>
            <a:ext cx="7796213" cy="14890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．将词体明确分为小令、中调、长调是从（）开始的。</a:t>
            </a: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．宋代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．元代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．明代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．清代</a:t>
            </a:r>
          </a:p>
        </p:txBody>
      </p:sp>
    </p:spTree>
    <p:extLst>
      <p:ext uri="{BB962C8B-B14F-4D97-AF65-F5344CB8AC3E}">
        <p14:creationId xmlns:p14="http://schemas.microsoft.com/office/powerpoint/2010/main" val="11459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970091" y="846099"/>
            <a:ext cx="10442575" cy="38703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55600" indent="-3429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．将词体明确分为小令、中调、长调是从（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）开始的。</a:t>
            </a: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．宋代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．元代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．明代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．清代</a:t>
            </a: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65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明代中叶顾从敬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类编草堂诗余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始提，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清毛舒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填词名解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体说明：根据每首词的字数划分：小令≤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58	59≤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中调≤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	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长调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≥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91</a:t>
            </a: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71" y="1558925"/>
            <a:ext cx="10017125" cy="1489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tabLst>
                <a:tab pos="7752715" algn="l"/>
              </a:tabLst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3．明确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词风不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词分为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婉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约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豪放两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派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的批评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5"/>
              </a:spcBef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55600" fontAlgn="auto">
              <a:tabLst>
                <a:tab pos="1594485" algn="l"/>
                <a:tab pos="2814320" algn="l"/>
                <a:tab pos="4298950" algn="l"/>
              </a:tabLst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fontAlgn="auto">
              <a:tabLst>
                <a:tab pos="1594485" algn="l"/>
                <a:tab pos="2814320" algn="l"/>
                <a:tab pos="4298950" algn="l"/>
              </a:tabLst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A．张蜒	B．张炎	C．王土祯	D．俞彦</a:t>
            </a:r>
          </a:p>
        </p:txBody>
      </p:sp>
    </p:spTree>
    <p:extLst>
      <p:ext uri="{BB962C8B-B14F-4D97-AF65-F5344CB8AC3E}">
        <p14:creationId xmlns:p14="http://schemas.microsoft.com/office/powerpoint/2010/main" val="14937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923" y="1026653"/>
            <a:ext cx="10017125" cy="32501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751445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．明确按照词风不同，把词分为婉约与豪放两大流派的批评家是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．张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蜒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B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．张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炎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王士祯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D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．俞彦</a:t>
            </a:r>
          </a:p>
          <a:p>
            <a:pPr eaLnBrk="1" hangingPunct="1">
              <a:lnSpc>
                <a:spcPct val="12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解析：正式将两种词风并举：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明代的张綖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诗余图谱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，首倡词分“婉约”，“豪放”之说，但是将词分成两大婉约和豪放两大流派的是王士祯，请同学谨记。</a:t>
            </a: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5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739" y="742867"/>
            <a:ext cx="9713913" cy="357020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．“要眇宜修” 四字是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给词的体性下的定义。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、王国维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、张炎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、任中敏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胡云翼</a:t>
            </a: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000" noProof="1">
              <a:latin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6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459" y="811107"/>
            <a:ext cx="9713913" cy="43275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．“要眇宜修” 四字是（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）给词的体性下的定义。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、王国维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、张炎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、任中敏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胡云翼</a:t>
            </a: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475"/>
              </a:spcBef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解析：要眇宜修：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王国维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提出：“要眇宜修，能言诗之所不能言，而不能言诗之所能言。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000" noProof="1">
              <a:latin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0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8902" y="971764"/>
            <a:ext cx="9009062" cy="914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缪钺曾在《词论》中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词的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感特</a:t>
            </a:r>
            <a:r>
              <a:rPr sz="24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点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归纳</a:t>
            </a:r>
            <a:r>
              <a:rPr sz="2400" spc="-1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z="2400" u="heavy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	     </a:t>
            </a: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四字。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282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3363" y="930821"/>
            <a:ext cx="10402887" cy="31083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缪钺曾在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词论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中将词的情感特点归纳为</a:t>
            </a:r>
            <a:r>
              <a:rPr lang="zh-CN" sz="2400" u="sng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细美幽约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四字。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解析：细美幽约：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繆铖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论词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提出，着力揭示其丰富细腻，饶有韵味的特点。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546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6210300" cy="11887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第二编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2111763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96875" y="1053949"/>
            <a:ext cx="4937125" cy="48244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一、背诵：</a:t>
            </a:r>
          </a:p>
          <a:p>
            <a:pPr marL="298450" indent="-28575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1、作家与作品的对应关系；</a:t>
            </a:r>
          </a:p>
          <a:p>
            <a:pPr marL="298450" indent="-285750" fontAlgn="auto">
              <a:lnSpc>
                <a:spcPct val="15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2、作家与誉称的对应关系；</a:t>
            </a:r>
          </a:p>
          <a:p>
            <a:pPr marL="298450" indent="-28575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3、作家与其字、号的对应；</a:t>
            </a:r>
          </a:p>
          <a:p>
            <a:pPr marL="298450" indent="-28575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4、词文上下句的衔接；</a:t>
            </a:r>
          </a:p>
          <a:p>
            <a:pPr marL="298450" indent="-28575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5、特殊的写作地点或者描写地点</a:t>
            </a:r>
          </a:p>
          <a:p>
            <a:pPr marL="355600" indent="-342900" fontAlgn="auto">
              <a:lnSpc>
                <a:spcPct val="150000"/>
              </a:lnSpc>
              <a:spcBef>
                <a:spcPts val="695"/>
              </a:spcBef>
              <a:buFont typeface="Arial" panose="020B0604020202020204" pitchFamily="34" charset="0"/>
              <a:buChar char="•"/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6、咏物词所咏之物。</a:t>
            </a:r>
          </a:p>
          <a:p>
            <a:pPr marL="355600" indent="-342900" fontAlgn="auto">
              <a:spcBef>
                <a:spcPts val="695"/>
              </a:spcBef>
              <a:buFont typeface="Arial" panose="020B0604020202020204" pitchFamily="34" charset="0"/>
              <a:buChar char="•"/>
              <a:defRPr/>
            </a:pPr>
            <a:endParaRPr sz="2400" noProof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5441950" y="1067597"/>
            <a:ext cx="5727700" cy="42783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二、理解分析：</a:t>
            </a: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1、人物形象：性别、身份、性格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2、创作主题：闺怨、离愁、思乡、隐逸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3、叙事线索：线索、布局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4、艺术特色：语言、结构、写作手法</a:t>
            </a: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5、心理描写：角色、情节、动作神态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fontAlgn="auto">
              <a:lnSpc>
                <a:spcPct val="150000"/>
              </a:lnSpc>
              <a:spcBef>
                <a:spcPts val="57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  <a:defRPr/>
            </a:pPr>
            <a:r>
              <a:rPr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6、写景特色：意象、顺序、角度、感情</a:t>
            </a: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0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41234" y="40140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体性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382505" y="2097936"/>
            <a:ext cx="10399712" cy="92333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、语言风格上——词为艳科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胡云翼《宋词研究》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提出，词在语言风格上侧重浮艳。</a:t>
            </a:r>
          </a:p>
        </p:txBody>
      </p:sp>
      <p:pic>
        <p:nvPicPr>
          <p:cNvPr id="4098" name="Picture 2" descr="http://image92.360doc.cn/DownloadImg/2015/12/1615/63097575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563" y="4080657"/>
            <a:ext cx="2857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胡夷里巷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词为艳科</a:t>
            </a: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/>
              <a:t>要眇宜</a:t>
            </a:r>
            <a:r>
              <a:rPr lang="zh-CN" altLang="en-US" noProof="1" smtClean="0"/>
              <a:t>修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词心词境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1.3.2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80300" y="960505"/>
            <a:ext cx="12036426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62188" y="892265"/>
            <a:ext cx="11880851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34892" y="878617"/>
            <a:ext cx="11880851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48540" y="892265"/>
            <a:ext cx="11880851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7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rrowheads="1"/>
          </p:cNvSpPr>
          <p:nvPr/>
        </p:nvSpPr>
        <p:spPr bwMode="auto">
          <a:xfrm>
            <a:off x="148540" y="878617"/>
            <a:ext cx="11880851" cy="5708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一、李隆基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二、李白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三、张志和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45173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956434" y="338493"/>
            <a:ext cx="10572750" cy="406265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李隆基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zh-CN" sz="24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好时光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en-US" altLang="zh-CN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宝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髻偏宜宫样，莲脸嫩，体红香。眉黛不须张敞画，天教入鬓长。</a:t>
            </a:r>
          </a:p>
          <a:p>
            <a:pPr algn="ctr"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莫倚倾国貌，嫁取个，有情郎。彼此当年少，莫负好时光。</a:t>
            </a:r>
          </a:p>
          <a:p>
            <a:pPr fontAlgn="auto">
              <a:lnSpc>
                <a:spcPct val="150000"/>
              </a:lnSpc>
              <a:spcBef>
                <a:spcPts val="20"/>
              </a:spcBef>
              <a:defRPr/>
            </a:pPr>
            <a:endParaRPr sz="2400" spc="-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0"/>
              </a:spcBef>
              <a:defRPr/>
            </a:pPr>
            <a:r>
              <a:rPr sz="2000" spc="-5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表现女性之美的艺术手法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上阕描写女子的美艳过人。先写发髻</a:t>
            </a: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宝髻二字透露出来的是精致与讲究，偏宜宫样是侧写其气质不凡。接下来写脸部，视觉上的脸嫩、眉长与嗅觉上的体香，衬托出一个青春可人的女性形象。</a:t>
            </a:r>
          </a:p>
        </p:txBody>
      </p:sp>
      <p:pic>
        <p:nvPicPr>
          <p:cNvPr id="10242" name="Picture 2" descr="http://p6.qhmsg.com/dr/270_500_/t01b64c4dc9ac487c47.jpg?size=337x3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253" y="3889611"/>
            <a:ext cx="2029491" cy="23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李隆基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好时光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一、李隆基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二、李白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三、张志和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567579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970080" y="344275"/>
            <a:ext cx="10107613" cy="516808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二、李白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ctr"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忆秦娥</a:t>
            </a: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箫声咽，秦娥梦断秦楼月。秦楼月，年年柳色，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灞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bà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陵伤别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乐游原上清秋节，咸阳古道音尘绝。音尘绝，西风残照，汉家陵阙。</a:t>
            </a:r>
          </a:p>
          <a:p>
            <a:pPr marL="12700"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李白被宋代黄昇誉为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百代词曲之祖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萧史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、弄玉的典故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spcBef>
                <a:spcPts val="695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王国维评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“西风残照，汉家陵阙”此八字“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遂关千古登临之口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228" y="3850771"/>
            <a:ext cx="230346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李白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忆秦娥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2.2.1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585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一、李隆基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二、李白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三、张志和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四、刘禹锡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21414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503" y="1845577"/>
            <a:ext cx="10399712" cy="230832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50000"/>
              </a:lnSpc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3、艺术特色上——要眇宜修</a:t>
            </a:r>
          </a:p>
          <a:p>
            <a:pPr marL="12700"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要眇宜修：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王国维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提出：“要眇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言诗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言，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能言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12700" fontAlgn="auto">
              <a:lnSpc>
                <a:spcPct val="150000"/>
              </a:lnSpc>
            </a:pPr>
            <a:r>
              <a:rPr lang="zh-CN"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诗之境阔，词之言长。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  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细美幽约：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繆铖</a:t>
            </a: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miù chéng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论词》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提出，着力揭示其丰富细腻，饶有韵味的特点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清空：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提出：“词要清空，不要质实，清空则古雅峭拔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041234" y="40140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体性</a:t>
            </a:r>
          </a:p>
        </p:txBody>
      </p:sp>
      <p:pic>
        <p:nvPicPr>
          <p:cNvPr id="5122" name="Picture 2" descr="http://blogcache2.artron.net/201307/19/867917_13742185170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546" y="4338692"/>
            <a:ext cx="2451958" cy="18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胡夷里巷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词为艳科</a:t>
            </a:r>
            <a:endParaRPr kumimoji="1" lang="zh-CN" altLang="en-US" sz="1600" dirty="0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/>
              <a:t>要眇宜修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词心词境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1.3.3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2515" y="251815"/>
            <a:ext cx="11168796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三、张志和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渔歌子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西塞山前白鹭飞，桃花流水鳜鱼肥。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青箬笠，绿蓑衣，斜风细雨不须归。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渔歌子》的别名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《渔父》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《渔歌曲》《渔父乐》《渔夫辞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，渔父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作者自况，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张志和曾与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颜真卿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唱和此曲。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开日本填词风气之先。</a:t>
            </a:r>
            <a:endParaRPr sz="2000" spc="-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创作主题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通过展示春江垂钓图，寄寓了自己的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隐逸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之怀及个中的自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endParaRPr lang="zh-CN" altLang="en-US" noProof="1"/>
          </a:p>
        </p:txBody>
      </p:sp>
      <p:pic>
        <p:nvPicPr>
          <p:cNvPr id="11266" name="Picture 2" descr="http://p4.qhmsg.com/dr/270_500_/t01cea89247cfe29d83.jpg?size=203x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911" y="3517371"/>
            <a:ext cx="19335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张志和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渔歌子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2.3.1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一、李隆基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二、李白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三、张志和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2141554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071" y="357922"/>
            <a:ext cx="11682483" cy="5098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492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刘禹锡</a:t>
            </a:r>
            <a:endParaRPr lang="en-US" altLang="zh-CN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忆江南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春去也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春去也，多谢洛城人。弱柳从风疑举袂，丛兰裛露似沾巾。独坐亦含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嚬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pín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地点：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洛阳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背景：作者曾自注：“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和乐天（即白居易）春词</a:t>
            </a:r>
            <a:r>
              <a:rPr lang="zh-CN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依</a:t>
            </a:r>
            <a:r>
              <a:rPr lang="zh-CN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忆江南</a:t>
            </a:r>
            <a:r>
              <a:rPr lang="zh-CN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曲拍为句。”</a:t>
            </a:r>
          </a:p>
          <a:p>
            <a:pPr eaLnBrk="1" hangingPunct="1">
              <a:lnSpc>
                <a:spcPct val="150000"/>
              </a:lnSpc>
              <a:spcBef>
                <a:spcPts val="1075"/>
              </a:spcBef>
            </a:pP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文学史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上依曲拍填词的最早记录。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拟人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手法：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诗人通过拟人化手法，不写人惜春，却从春恋人着笔。杨柳依依，丛兰洒泪，写来婉转有致，耐人寻味。最后“独坐亦含嚬”，以人惜春收束全词，更增添了全词的抒情色彩。该词抒发了惜春、伤春之情。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刘禹锡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忆江南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422529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一、李隆基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二、李白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三、张志和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四、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五、白居易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757244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55" y="303329"/>
            <a:ext cx="10528300" cy="47782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、白居易</a:t>
            </a:r>
          </a:p>
          <a:p>
            <a:pPr algn="ctr" eaLnBrk="1" hangingPunct="1">
              <a:lnSpc>
                <a:spcPct val="150000"/>
              </a:lnSpc>
              <a:spcBef>
                <a:spcPts val="575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忆江南</a:t>
            </a:r>
          </a:p>
          <a:p>
            <a:pPr algn="ctr"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江南好，风景旧曾谙；日出江花红胜火，春来江水绿如蓝。能不忆江南？</a:t>
            </a:r>
          </a:p>
          <a:p>
            <a:pPr algn="ctr"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江南忆，最忆是杭州；山寺月中寻桂子，郡亭枕上看潮头。何日更重游！</a:t>
            </a:r>
          </a:p>
          <a:p>
            <a:pPr algn="ctr" eaLnBrk="1" hangingPunct="1">
              <a:lnSpc>
                <a:spcPct val="150000"/>
              </a:lnSpc>
              <a:spcBef>
                <a:spcPts val="700"/>
              </a:spcBef>
            </a:pP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江南忆，其次忆吴宫；吴酒一杯春竹叶，吴娃双舞醉芙蓉。早晚复相逢！</a:t>
            </a:r>
          </a:p>
          <a:p>
            <a:pPr eaLnBrk="1" hangingPunct="1">
              <a:lnSpc>
                <a:spcPct val="150000"/>
              </a:lnSpc>
              <a:spcBef>
                <a:spcPts val="40"/>
              </a:spcBef>
            </a:pP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忆江南</a:t>
            </a:r>
            <a:r>
              <a:rPr lang="zh-CN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组词的主要内容和艺术特色。</a:t>
            </a:r>
            <a:r>
              <a:rPr lang="zh-CN" sz="24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ts val="40"/>
              </a:spcBef>
            </a:pP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从内容上是通过连续追忆，综合表达了对江南的赞美。  从手法上以强烈的色彩对比渲染出江南旖旎春色，第二首侧重杭州寻桂、看潮，第三首忆苏州饮酒观舞，白描中显示出鲜明的地方特色，都以感叹作结。从语言风格上看有民歌风味。</a:t>
            </a:r>
          </a:p>
        </p:txBody>
      </p:sp>
      <p:pic>
        <p:nvPicPr>
          <p:cNvPr id="7172" name="Picture 4" descr="http://p5.so.qhimgs1.com/bdr/_240_/t0137cdfbea66ec45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08" y="4588727"/>
            <a:ext cx="2516638" cy="157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白居易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忆江南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2.5.1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六、温庭筠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、皇甫松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八、韦庄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九、李存勗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十、薛绍蕴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091311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99" y="760022"/>
            <a:ext cx="10310813" cy="35086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温庭筠</a:t>
            </a:r>
            <a:r>
              <a:rPr lang="en-US" altLang="zh-CN" sz="2800" dirty="0" err="1"/>
              <a:t>yún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温庭筠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：本名岐，艺名庭筠，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字飞卿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，太原祁（今天山西省祁县）人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69首，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唐代作词最多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的词人。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词作被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张惠言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深美闳约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山月不知心里事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，水风空落眼前花，摇曳碧云斜。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梦江南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首创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《河传》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词调，声韵以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悲切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为特征。</a:t>
            </a:r>
          </a:p>
        </p:txBody>
      </p:sp>
      <p:pic>
        <p:nvPicPr>
          <p:cNvPr id="13314" name="Picture 2" descr="http://img.blog.163.com/photo/XzZeeBN4oQ8CD9YJXr-Iwg==/31128317674434273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25632"/>
            <a:ext cx="3593910" cy="23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菩萨蛮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小山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1" name="直线连接符 10"/>
          <p:cNvCxnSpPr>
            <a:endCxn id="10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5" name="直线连接符 14"/>
          <p:cNvCxnSpPr>
            <a:stCxn id="5" idx="3"/>
            <a:endCxn id="14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21" name="直线连接符 20"/>
          <p:cNvCxnSpPr>
            <a:stCxn id="5" idx="3"/>
            <a:endCxn id="18" idx="1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5" idx="3"/>
            <a:endCxn id="20" idx="1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567" y="415593"/>
            <a:ext cx="11299257" cy="4616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菩萨蛮·小山重叠金明灭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小山重叠金明灭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，鬓云欲度香腮雪。懒起画蛾眉，弄妆梳洗迟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照花前后镜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，花面交相映。新帖绣罗襦，双双金鹧鸪。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艺术特色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此词描写一位闺中美女从起床、梳洗、画眉到簪花、照镜、着装等一系列连贯的动作和情态，近似一副深闺美人图。但对其内涵却争执不断，多认为借儿女之情写君臣之感。</a:t>
            </a:r>
            <a:endParaRPr lang="zh-CN" sz="20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菩萨蛮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小山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54" y="1134963"/>
            <a:ext cx="11807825" cy="489364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菩萨蛮·水精帘里颇黎枕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水精帘里颇黎枕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，暖香惹梦鸳鸯锦。江上柳如烟，雁飞残月天。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藕丝秋色浅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，人胜参差剪。双鬓隔香红，玉钗头上风。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意象的凌乱与有序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 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门帘，枕头，绣被，到江上晨景，</a:t>
            </a:r>
            <a:r>
              <a:rPr lang="zh-CN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子的服饰和形状，</a:t>
            </a:r>
            <a:r>
              <a:rPr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都是人物形象，家居摆设和自然景物的描绘，五光十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色，让人目迷神夺，难看出其中的线索，即杂置一处。</a:t>
            </a:r>
            <a:r>
              <a:rPr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但联系温庭筠的生平，解读成作者一桩风流韵事的追</a:t>
            </a:r>
            <a:r>
              <a:rPr lang="zh-CN"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宿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先写曾宿的居室，到事毕离开的景色，到</a:t>
            </a:r>
            <a:r>
              <a:rPr lang="zh-CN"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女</a:t>
            </a:r>
            <a:r>
              <a:rPr sz="2000" spc="-5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子妆</a:t>
            </a:r>
            <a:r>
              <a:rPr sz="2000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扮，到女子摇船深情相送。</a:t>
            </a:r>
          </a:p>
          <a:p>
            <a:pPr fontAlgn="auto">
              <a:lnSpc>
                <a:spcPct val="150000"/>
              </a:lnSpc>
              <a:defRPr/>
            </a:pPr>
            <a:endParaRPr 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0" y="73959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106" y="1302848"/>
            <a:ext cx="11641542" cy="4893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菩萨蛮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玉楼明月长相</a:t>
            </a: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忆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玉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楼明月长相忆，柳丝袅娜春无力。门外草萋萋，送君闻马嘶。画罗金翡翠，香烛销成泪。花落子规啼，绿窗残梦迷</a:t>
            </a:r>
          </a:p>
          <a:p>
            <a:pPr fontAlgn="auto">
              <a:lnSpc>
                <a:spcPct val="150000"/>
              </a:lnSpc>
              <a:defRPr/>
            </a:pPr>
            <a:endParaRPr lang="zh-CN" altLang="en-US" sz="20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zh-CN" alt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心理</a:t>
            </a:r>
            <a:r>
              <a:rPr lang="zh-CN" alt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描写：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直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渲染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境和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心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情，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给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读者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更强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烈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的心理冲击。通篇极写女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子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孤独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凄苦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心境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笔法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古或</a:t>
            </a:r>
            <a:r>
              <a:rPr lang="zh-CN" altLang="en-US"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今，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意象浑厚而不失跳跃之致。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endParaRPr lang="zh-CN"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109295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2.6.3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373" y="2023654"/>
            <a:ext cx="10399712" cy="138499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50000"/>
              </a:lnSpc>
              <a:spcBef>
                <a:spcPts val="40"/>
              </a:spcBef>
            </a:pP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、创作方式上——词心词境</a:t>
            </a:r>
          </a:p>
          <a:p>
            <a:pPr fontAlgn="auto">
              <a:lnSpc>
                <a:spcPct val="150000"/>
              </a:lnSpc>
              <a:spcBef>
                <a:spcPts val="10"/>
              </a:spcBef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词心词境：况周颐《蕙心词话》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出：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词心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心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与词境的有机结合。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1041234" y="401400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体性</a:t>
            </a:r>
          </a:p>
        </p:txBody>
      </p:sp>
      <p:pic>
        <p:nvPicPr>
          <p:cNvPr id="5122" name="Picture 2" descr="http://blogcache2.artron.net/201307/19/867917_13742185170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546" y="4338692"/>
            <a:ext cx="2451958" cy="18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9361943" y="396536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词的体性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5085" y="11055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dirty="0"/>
              <a:t>胡夷里巷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5085" y="581668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词为艳科</a:t>
            </a:r>
            <a:endParaRPr kumimoji="1" lang="zh-CN" altLang="en-US" sz="1600" dirty="0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10485316" y="278268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10485316" y="581202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945085" y="108661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/>
              <a:t>要眇宜修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45085" y="1554989"/>
            <a:ext cx="10806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词心词境</a:t>
            </a:r>
          </a:p>
        </p:txBody>
      </p:sp>
      <p:cxnSp>
        <p:nvCxnSpPr>
          <p:cNvPr id="13" name="直线连接符 12"/>
          <p:cNvCxnSpPr/>
          <p:nvPr/>
        </p:nvCxnSpPr>
        <p:spPr>
          <a:xfrm>
            <a:off x="10485316" y="581202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0485316" y="581202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1.3.4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281" y="1610787"/>
            <a:ext cx="10326688" cy="41549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梦江南·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千万恨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千万恨，恨极在天涯。山月不知心里事，水风空落眼前花，摇曳碧云斜。</a:t>
            </a:r>
            <a:endParaRPr sz="20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名句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解析，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山月不知心里事，水风空落眼前花，摇曳碧云斜。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山月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以下三句转为空灵，既写天涯景色，又以山月、水风的无知衬托写游子的孤寂。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736" y="1555649"/>
            <a:ext cx="10944415" cy="35086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六、温庭筠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梦江南·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梳洗罢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梳洗罢，独倚望江楼。过尽千帆皆不是，斜晖脉脉水悠悠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肠断白蘋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pín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洲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  <a:endParaRPr sz="20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“望”字统摄全词景象：</a:t>
            </a:r>
          </a:p>
          <a:p>
            <a:pPr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描写一位女子急迫梳洗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登高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远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望，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却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望而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望之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触发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对当时离别情景的的回忆。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塑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造了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个望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盼归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凝愁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恨的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妇形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象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，写尽其痴迷，摇荡，惊悸和绝望。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endParaRPr sz="24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4338" name="Picture 2" descr="http://s4.sinaimg.cn/mw690/002tx0iUgy6RxVJXSLhe3&amp;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79" y="4162543"/>
            <a:ext cx="36290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1" name="直线连接符 10"/>
          <p:cNvCxnSpPr>
            <a:endCxn id="13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3" name="直线连接符 12"/>
          <p:cNvCxnSpPr>
            <a:stCxn id="8" idx="3"/>
            <a:endCxn id="17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431915" y="1916142"/>
            <a:ext cx="176008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431915" y="2400379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更漏子</a:t>
            </a:r>
            <a:endParaRPr lang="zh-CN" altLang="en-US" dirty="0"/>
          </a:p>
        </p:txBody>
      </p:sp>
      <p:cxnSp>
        <p:nvCxnSpPr>
          <p:cNvPr id="16" name="直线连接符 15"/>
          <p:cNvCxnSpPr>
            <a:stCxn id="8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8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2.6.5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7" y="385217"/>
            <a:ext cx="9525048" cy="381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温庭筠</a:t>
            </a:r>
            <a:endParaRPr lang="en-US" sz="2800" noProof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defRPr/>
            </a:pP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更漏子·柳丝长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柳丝长，春雨细，花外漏声迢递。惊塞雁，起城乌，画屏金鹧鸪。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香雾薄，透帘幕，惆怅谢家池阁。红烛背，绣帘垂，梦长君不知。</a:t>
            </a:r>
          </a:p>
          <a:p>
            <a:pPr marL="12700" fontAlgn="auto">
              <a:lnSpc>
                <a:spcPct val="150000"/>
              </a:lnSpc>
              <a:spcBef>
                <a:spcPts val="1655"/>
              </a:spcBef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【考点】对比手法：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塞雁，城乌的惊起与画屏上鹧鸪的漠然形成对照，女子的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孤寂之情轻轻逗出，下片的帘垂烛背，耐尽凄凉，而君不知。以有情对无情。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温庭筠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小山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45212" y="581361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水晶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2" y="1068959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菩萨蛮</a:t>
            </a:r>
            <a:r>
              <a:rPr lang="en-US" altLang="zh-CN" dirty="0"/>
              <a:t>-</a:t>
            </a:r>
            <a:r>
              <a:rPr lang="zh-CN" altLang="en-US" dirty="0"/>
              <a:t>玉楼</a:t>
            </a:r>
          </a:p>
        </p:txBody>
      </p:sp>
      <p:cxnSp>
        <p:nvCxnSpPr>
          <p:cNvPr id="10" name="直线连接符 9"/>
          <p:cNvCxnSpPr>
            <a:endCxn id="12" idx="1"/>
          </p:cNvCxnSpPr>
          <p:nvPr/>
        </p:nvCxnSpPr>
        <p:spPr>
          <a:xfrm>
            <a:off x="9985444" y="544603"/>
            <a:ext cx="459768" cy="709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2" y="1508192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千万恨</a:t>
            </a:r>
          </a:p>
        </p:txBody>
      </p:sp>
      <p:cxnSp>
        <p:nvCxnSpPr>
          <p:cNvPr id="12" name="直线连接符 11"/>
          <p:cNvCxnSpPr>
            <a:stCxn id="7" idx="3"/>
            <a:endCxn id="16" idx="1"/>
          </p:cNvCxnSpPr>
          <p:nvPr/>
        </p:nvCxnSpPr>
        <p:spPr>
          <a:xfrm>
            <a:off x="9985444" y="544603"/>
            <a:ext cx="459768" cy="11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31915" y="1916142"/>
            <a:ext cx="17600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梦江南</a:t>
            </a:r>
            <a:r>
              <a:rPr lang="en-US" altLang="zh-CN" dirty="0"/>
              <a:t>-</a:t>
            </a:r>
            <a:r>
              <a:rPr lang="zh-CN" altLang="en-US" dirty="0"/>
              <a:t>梳洗罢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31915" y="2400379"/>
            <a:ext cx="176008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更漏子</a:t>
            </a:r>
          </a:p>
        </p:txBody>
      </p:sp>
      <p:cxnSp>
        <p:nvCxnSpPr>
          <p:cNvPr id="15" name="直线连接符 14"/>
          <p:cNvCxnSpPr>
            <a:stCxn id="7" idx="3"/>
          </p:cNvCxnSpPr>
          <p:nvPr/>
        </p:nvCxnSpPr>
        <p:spPr>
          <a:xfrm>
            <a:off x="9985444" y="544603"/>
            <a:ext cx="446471" cy="155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7" idx="3"/>
          </p:cNvCxnSpPr>
          <p:nvPr/>
        </p:nvCxnSpPr>
        <p:spPr>
          <a:xfrm>
            <a:off x="9985444" y="544603"/>
            <a:ext cx="446471" cy="204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2.6.6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85064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六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、温庭筠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七、皇甫松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八、韦庄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九、李存勗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十、薛绍蕴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776974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61437"/>
            <a:ext cx="10766994" cy="45756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9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七、皇甫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松</a:t>
            </a:r>
            <a:endParaRPr lang="zh-CN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其词被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李冰若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誉为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“初日芙蓉春月柳”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采莲子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菡萏香莲十顷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陂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bēi 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菡萏香连十顷陂举棹，小姑贪戏采莲迟年少。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晚来弄水船头湿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举棹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，更脱红裙裹鸭儿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年少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1665"/>
              </a:spcBef>
            </a:pP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采莲子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是七言四句带和声的声诗，其中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“举棹”、“年少”是相和之声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乃一人  唱众人和的演唱方式，从中可以看出词在晚唐时期由诗到词的发展过程。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考点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人物形象：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作者选取采莲过程中的贪戏弄水、脱裙裹鸭、贪看少年、隔水抛莲等几个  细节，塑造了一个活泼可爱、憨态可掬的采莲女子形象。</a:t>
            </a:r>
          </a:p>
        </p:txBody>
      </p:sp>
      <p:pic>
        <p:nvPicPr>
          <p:cNvPr id="1026" name="Picture 2" descr="http://p6.qhmsg.com/dr/220__/t01eb647c26f847bc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50" y="4762499"/>
            <a:ext cx="17716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皇甫松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采莲子</a:t>
            </a:r>
            <a:endParaRPr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45212" y="568354"/>
            <a:ext cx="17467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梦江</a:t>
            </a:r>
            <a:r>
              <a:rPr lang="zh-CN" altLang="en-US" dirty="0" smtClean="0"/>
              <a:t>南</a:t>
            </a:r>
            <a:endParaRPr lang="zh-CN" altLang="en-US" dirty="0"/>
          </a:p>
        </p:txBody>
      </p:sp>
      <p:cxnSp>
        <p:nvCxnSpPr>
          <p:cNvPr id="13" name="直线连接符 12"/>
          <p:cNvCxnSpPr>
            <a:stCxn id="5" idx="3"/>
            <a:endCxn id="12" idx="1"/>
          </p:cNvCxnSpPr>
          <p:nvPr/>
        </p:nvCxnSpPr>
        <p:spPr>
          <a:xfrm>
            <a:off x="9985444" y="544603"/>
            <a:ext cx="459768" cy="20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2.7.1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887" y="271249"/>
            <a:ext cx="10445750" cy="44319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9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七、皇甫松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梦江南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兰烬落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兰烬落，屏上暗红蕉。闲梦江南梅熟日，夜船吹笛雨萧萧。人语驿边桥。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楼上寝，残月下帘旌。梦见秣陵惆怅事，桃花柳絮满江城。双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髻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jì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坐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吹笙。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首词的异同</a:t>
            </a:r>
          </a:p>
          <a:p>
            <a:pPr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相同：夜景转入梦境。  不同：由室内兰烬落、红焦暗而梦忆黄梅时节江南夜雨行客；由室外之残月下帘而梦忆当年金陵情事。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383688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皇甫松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2" y="73959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采莲子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2" y="568354"/>
            <a:ext cx="1746788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梦江南</a:t>
            </a:r>
          </a:p>
        </p:txBody>
      </p:sp>
      <p:cxnSp>
        <p:nvCxnSpPr>
          <p:cNvPr id="8" name="直线连接符 7"/>
          <p:cNvCxnSpPr>
            <a:stCxn id="7" idx="1"/>
            <a:endCxn id="4" idx="3"/>
          </p:cNvCxnSpPr>
          <p:nvPr/>
        </p:nvCxnSpPr>
        <p:spPr>
          <a:xfrm flipH="1" flipV="1">
            <a:off x="9985444" y="568354"/>
            <a:ext cx="459768" cy="1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3" y="57003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2.7.2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2308225" y="3121978"/>
            <a:ext cx="33877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 词的体制 </a:t>
            </a: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4424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第一编  诗词略论</a:t>
            </a:r>
          </a:p>
        </p:txBody>
      </p:sp>
    </p:spTree>
    <p:extLst>
      <p:ext uri="{BB962C8B-B14F-4D97-AF65-F5344CB8AC3E}">
        <p14:creationId xmlns:p14="http://schemas.microsoft.com/office/powerpoint/2010/main" val="459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427228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一、五分法、三分法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二、四分法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三、词调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四、词的结构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第四章    词的体制</a:t>
            </a:r>
          </a:p>
        </p:txBody>
      </p:sp>
    </p:spTree>
    <p:extLst>
      <p:ext uri="{BB962C8B-B14F-4D97-AF65-F5344CB8AC3E}">
        <p14:creationId xmlns:p14="http://schemas.microsoft.com/office/powerpoint/2010/main" val="81244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079310" y="412513"/>
            <a:ext cx="5591175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/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章 词的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体制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683525" y="1395104"/>
            <a:ext cx="9832975" cy="2286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ct val="150000"/>
              </a:lnSpc>
            </a:pPr>
            <a:r>
              <a:rPr sz="2000" b="1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一、词的体制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1、五分法：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寻常散词、联章者、大遍、成套者、杂剧词（出自任中敏《词曲通义》）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2、三分法：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小令、中调、长调</a:t>
            </a:r>
          </a:p>
          <a:p>
            <a:pPr fontAlgn="auto">
              <a:lnSpc>
                <a:spcPct val="150000"/>
              </a:lnSpc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明代中叶顾从敬《类编草堂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诗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</a:t>
            </a:r>
            <a:r>
              <a:rPr sz="2000" spc="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提，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毛舒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填词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根据每首词的字数划分：小令≤58	59≤中调≤90	长调≥91</a:t>
            </a:r>
          </a:p>
        </p:txBody>
      </p:sp>
      <p:pic>
        <p:nvPicPr>
          <p:cNvPr id="9218" name="Picture 2" descr="http://img14.360buyimg.com/n1/g14/M01/1E/0C/rBEhVVNTEgYIAAAAAACsYV7pGf0AAMQuQITNbMAAKx59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886" y="3284843"/>
            <a:ext cx="2966113" cy="29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862071" y="359937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词的体制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445212" y="73959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五分法、三分法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45213" y="58136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四分法</a:t>
            </a:r>
            <a:endParaRPr kumimoji="1" lang="zh-CN" altLang="en-US" sz="1600" dirty="0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9985444" y="544603"/>
            <a:ext cx="459769" cy="16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1050011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/>
            </a:lvl1pPr>
          </a:lstStyle>
          <a:p>
            <a:r>
              <a:rPr lang="zh-CN" altLang="en-US" noProof="1" smtClean="0"/>
              <a:t>词调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10445213" y="1518390"/>
            <a:ext cx="108066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词的结构</a:t>
            </a:r>
            <a:endParaRPr kumimoji="1" lang="zh-CN" altLang="en-US" sz="16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9985444" y="544603"/>
            <a:ext cx="459769" cy="674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9985444" y="544603"/>
            <a:ext cx="459769" cy="114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" y="15981"/>
            <a:ext cx="75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1.4.1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601913"/>
            <a:ext cx="4272280" cy="2941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一、五分法、三分法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二、四分法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三、词调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四、词的结构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82763" y="2028825"/>
            <a:ext cx="3507740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第四章    词的体制</a:t>
            </a:r>
          </a:p>
        </p:txBody>
      </p:sp>
    </p:spTree>
    <p:extLst>
      <p:ext uri="{BB962C8B-B14F-4D97-AF65-F5344CB8AC3E}">
        <p14:creationId xmlns:p14="http://schemas.microsoft.com/office/powerpoint/2010/main" val="161776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2918</Words>
  <Application>Microsoft Macintosh PowerPoint</Application>
  <PresentationFormat>宽屏</PresentationFormat>
  <Paragraphs>416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Arial</vt:lpstr>
      <vt:lpstr>Calibri</vt:lpstr>
      <vt:lpstr>DengXian</vt:lpstr>
      <vt:lpstr>DengXian Light</vt:lpstr>
      <vt:lpstr>Times New Roman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Sunboyi</dc:creator>
  <cp:lastModifiedBy>Sunboyi</cp:lastModifiedBy>
  <cp:revision>2</cp:revision>
  <dcterms:created xsi:type="dcterms:W3CDTF">2018-10-19T07:12:13Z</dcterms:created>
  <dcterms:modified xsi:type="dcterms:W3CDTF">2018-10-19T07:40:59Z</dcterms:modified>
</cp:coreProperties>
</file>