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9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2F7E-A1DC-7B4B-A9D2-8E5E72A2909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454-FEF0-3746-B7D5-B8BFCC0E7B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13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2F7E-A1DC-7B4B-A9D2-8E5E72A2909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454-FEF0-3746-B7D5-B8BFCC0E7B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64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2F7E-A1DC-7B4B-A9D2-8E5E72A2909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454-FEF0-3746-B7D5-B8BFCC0E7B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93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3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5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30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32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43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2F7E-A1DC-7B4B-A9D2-8E5E72A2909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454-FEF0-3746-B7D5-B8BFCC0E7B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805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57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77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71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83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38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5508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934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15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422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9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2F7E-A1DC-7B4B-A9D2-8E5E72A2909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454-FEF0-3746-B7D5-B8BFCC0E7B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59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198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177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7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451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154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864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640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685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859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2F7E-A1DC-7B4B-A9D2-8E5E72A2909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454-FEF0-3746-B7D5-B8BFCC0E7B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915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013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277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148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909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21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040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5111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799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929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2F7E-A1DC-7B4B-A9D2-8E5E72A2909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454-FEF0-3746-B7D5-B8BFCC0E7B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13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2F7E-A1DC-7B4B-A9D2-8E5E72A2909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454-FEF0-3746-B7D5-B8BFCC0E7B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63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2F7E-A1DC-7B4B-A9D2-8E5E72A2909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454-FEF0-3746-B7D5-B8BFCC0E7B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5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2F7E-A1DC-7B4B-A9D2-8E5E72A2909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454-FEF0-3746-B7D5-B8BFCC0E7B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19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2F7E-A1DC-7B4B-A9D2-8E5E72A2909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A454-FEF0-3746-B7D5-B8BFCC0E7B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72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D2F7E-A1DC-7B4B-A9D2-8E5E72A2909B}" type="datetimeFigureOut">
              <a:rPr kumimoji="1" lang="zh-CN" altLang="en-US" smtClean="0"/>
              <a:t>2018/10/19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A454-FEF0-3746-B7D5-B8BFCC0E7B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7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4.jpeg"/><Relationship Id="rId3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70078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十六、孙光宪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十七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、李珣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十八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、冯延巳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十九、李颢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二十、李煜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38438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899" y="311054"/>
            <a:ext cx="10930767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十八、冯延巳</a:t>
            </a:r>
            <a:endParaRPr lang="en-US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endParaRPr sz="2400" b="1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鹊踏枝  </a:t>
            </a:r>
          </a:p>
          <a:p>
            <a:pPr marL="12700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六曲阑干偎碧树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，杨柳风轻，展尽黄金缕。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谁把钿</a:t>
            </a: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diàn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筝移玉柱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？穿帘海燕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又飞去。满眼游丝兼落絮，红杏开时，一霎清明雨。浓睡觉来莺乱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语，惊残好梦无寻处。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寄托特征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词写思妇独居的困惑和迷茫，意旨飘忽。通阙以景展情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景移情换。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8185" y="634536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广东地区课程，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唐宋词研究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精讲上。灵活掌握，举一反三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http://p5.so.qhimgs1.com/bdr/_240_/t01f0062496d410395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98" y="3884470"/>
            <a:ext cx="28098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 smtClean="0"/>
              <a:t>冯延巳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445213" y="7239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鹊踏枝</a:t>
            </a:r>
            <a:r>
              <a:rPr lang="en-US" altLang="zh-CN" dirty="0"/>
              <a:t>-</a:t>
            </a:r>
            <a:r>
              <a:rPr lang="zh-CN" altLang="en-US" dirty="0"/>
              <a:t>庭院</a:t>
            </a:r>
          </a:p>
        </p:txBody>
      </p:sp>
      <p:cxnSp>
        <p:nvCxnSpPr>
          <p:cNvPr id="25" name="直线连接符 24"/>
          <p:cNvCxnSpPr>
            <a:stCxn id="27" idx="3"/>
          </p:cNvCxnSpPr>
          <p:nvPr/>
        </p:nvCxnSpPr>
        <p:spPr>
          <a:xfrm flipV="1">
            <a:off x="9985444" y="241669"/>
            <a:ext cx="459769" cy="3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445213" y="5011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鹊踏枝</a:t>
            </a:r>
            <a:r>
              <a:rPr lang="en-US" altLang="zh-CN" dirty="0"/>
              <a:t>-</a:t>
            </a:r>
            <a:r>
              <a:rPr lang="zh-CN" altLang="en-US" dirty="0"/>
              <a:t>秋入</a:t>
            </a:r>
          </a:p>
        </p:txBody>
      </p:sp>
      <p:cxnSp>
        <p:nvCxnSpPr>
          <p:cNvPr id="27" name="直线连接符 26"/>
          <p:cNvCxnSpPr>
            <a:endCxn id="27" idx="3"/>
          </p:cNvCxnSpPr>
          <p:nvPr/>
        </p:nvCxnSpPr>
        <p:spPr>
          <a:xfrm flipH="1" flipV="1">
            <a:off x="9985444" y="610537"/>
            <a:ext cx="459769" cy="59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0445213" y="929880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鹊踏枝</a:t>
            </a:r>
            <a:r>
              <a:rPr lang="en-US" altLang="zh-CN" dirty="0"/>
              <a:t>-</a:t>
            </a:r>
            <a:r>
              <a:rPr lang="zh-CN" altLang="en-US" dirty="0"/>
              <a:t>谁道</a:t>
            </a:r>
          </a:p>
        </p:txBody>
      </p:sp>
      <p:cxnSp>
        <p:nvCxnSpPr>
          <p:cNvPr id="29" name="直线连接符 28"/>
          <p:cNvCxnSpPr>
            <a:endCxn id="27" idx="3"/>
          </p:cNvCxnSpPr>
          <p:nvPr/>
        </p:nvCxnSpPr>
        <p:spPr>
          <a:xfrm flipH="1" flipV="1">
            <a:off x="9985444" y="610537"/>
            <a:ext cx="459769" cy="50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486156" y="1358624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鹊踏枝</a:t>
            </a:r>
            <a:r>
              <a:rPr lang="en-US" altLang="zh-CN" dirty="0"/>
              <a:t>-</a:t>
            </a:r>
            <a:r>
              <a:rPr lang="zh-CN" altLang="en-US" dirty="0"/>
              <a:t>六曲</a:t>
            </a:r>
          </a:p>
        </p:txBody>
      </p:sp>
      <p:cxnSp>
        <p:nvCxnSpPr>
          <p:cNvPr id="31" name="直线连接符 30"/>
          <p:cNvCxnSpPr>
            <a:endCxn id="27" idx="3"/>
          </p:cNvCxnSpPr>
          <p:nvPr/>
        </p:nvCxnSpPr>
        <p:spPr>
          <a:xfrm flipH="1" flipV="1">
            <a:off x="9985444" y="610537"/>
            <a:ext cx="500712" cy="93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2.18.4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70078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十六、孙光宪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十七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、李珣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十八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、冯延巳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十九、李颢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二十、李煜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144226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131" y="391291"/>
            <a:ext cx="10601325" cy="581697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十九、李璟</a:t>
            </a:r>
          </a:p>
          <a:p>
            <a:pPr fontAlgn="auto">
              <a:lnSpc>
                <a:spcPct val="150000"/>
              </a:lnSpc>
              <a:spcBef>
                <a:spcPts val="45"/>
              </a:spcBef>
              <a:defRPr/>
            </a:pPr>
            <a:r>
              <a:rPr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与后主合称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南唐二主</a:t>
            </a:r>
            <a:r>
              <a:rPr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</a:t>
            </a:r>
            <a:endParaRPr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45"/>
              </a:spcBef>
              <a:defRPr/>
            </a:pPr>
            <a:r>
              <a:rPr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青鸟不传云外信，丁香空结雨中愁。”</a:t>
            </a:r>
          </a:p>
          <a:p>
            <a:pPr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王国维评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“菡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萏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香销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翠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叶残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西风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愁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起绿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波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间。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二句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“大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众芳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芜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秽，</a:t>
            </a:r>
            <a:r>
              <a:rPr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美</a:t>
            </a:r>
            <a:r>
              <a:rPr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人迟暮  之感</a:t>
            </a:r>
            <a:r>
              <a:rPr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”。</a:t>
            </a:r>
            <a:endParaRPr lang="en-US" noProof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                         </a:t>
            </a: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摊破浣溪沙·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菡萏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hàn dàn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香销翠叶残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菡萏香销翠叶残，西风愁起绿波间。还与韶光共憔悴，不堪看。</a:t>
            </a:r>
          </a:p>
          <a:p>
            <a:pPr algn="ctr"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细雨梦回鸡塞远，小楼吹彻玉笙寒。多少泪珠何限恨，倚栏干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40"/>
              </a:spcBef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40"/>
              </a:spcBef>
              <a:defRPr/>
            </a:pP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写荷花不写盛开的芙蕖，而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未开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菡萏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则更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珍贵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稚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嫩。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而秋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的摧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残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也就</a:t>
            </a:r>
            <a:r>
              <a:rPr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愈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加让  人惊心了。荷叶虽遭秋风掠杀，但翠色如故。一种顽强的美的生命力正是由此郁郁而出。故起  句貌似叙写平淡，实蕴含着郁勃的生机。“西风”句交待菡萏、翠叶香销凋残的环境和原因。  既有对秋景零落的伤怀，也有对自身生命同此憔悴的哀怜。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 smtClean="0"/>
              <a:t>李璟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3" y="72392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摊破浣溪沙</a:t>
            </a:r>
          </a:p>
        </p:txBody>
      </p:sp>
      <p:cxnSp>
        <p:nvCxnSpPr>
          <p:cNvPr id="7" name="直线连接符 6"/>
          <p:cNvCxnSpPr>
            <a:stCxn id="5" idx="3"/>
          </p:cNvCxnSpPr>
          <p:nvPr/>
        </p:nvCxnSpPr>
        <p:spPr>
          <a:xfrm flipV="1">
            <a:off x="9985444" y="289672"/>
            <a:ext cx="459769" cy="32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2.19.1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70078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十六、孙光宪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十七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、李珣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十八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、冯延巳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十九、李颢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二十、李煜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1094025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356" y="864425"/>
            <a:ext cx="10521950" cy="38574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38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  <a:defRPr/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二十、李煜</a:t>
            </a: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李煜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，字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重光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，号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钟隐、莲峰居士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，籍贯徐州。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菩萨蛮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（花明月暗）相传为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小周后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而作。“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沈腰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”指代人日渐消瘦，“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潘鬓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”指代中年白发。</a:t>
            </a:r>
          </a:p>
          <a:p>
            <a:pPr eaLnBrk="1" hangingPunct="1">
              <a:lnSpc>
                <a:spcPct val="150000"/>
              </a:lnSpc>
              <a:spcBef>
                <a:spcPts val="990"/>
              </a:spcBef>
            </a:pPr>
            <a:endParaRPr lang="zh-CN"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990"/>
              </a:spcBef>
            </a:pPr>
            <a:r>
              <a:rPr lang="zh-CN" alt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问君能有几多愁，恰似一江春水向东流。““剪不断，理还乱，是离愁。别是一番滋味在心头。”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8185" y="634536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广东地区课程，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唐宋词研究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精讲上。灵活掌握，举一反三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 smtClean="0"/>
              <a:t>李煜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3" y="72392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清平乐</a:t>
            </a:r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89672"/>
            <a:ext cx="459769" cy="32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45213" y="49509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玉楼春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9985444" y="648251"/>
            <a:ext cx="459769" cy="6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45213" y="925500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浪淘沙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45213" y="135590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虞美人</a:t>
            </a:r>
            <a:endParaRPr lang="zh-CN" altLang="en-US" dirty="0"/>
          </a:p>
        </p:txBody>
      </p:sp>
      <p:cxnSp>
        <p:nvCxnSpPr>
          <p:cNvPr id="13" name="直线连接符 12"/>
          <p:cNvCxnSpPr>
            <a:stCxn id="4" idx="3"/>
            <a:endCxn id="11" idx="1"/>
          </p:cNvCxnSpPr>
          <p:nvPr/>
        </p:nvCxnSpPr>
        <p:spPr>
          <a:xfrm>
            <a:off x="9985444" y="610537"/>
            <a:ext cx="459769" cy="49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stCxn id="4" idx="3"/>
            <a:endCxn id="12" idx="1"/>
          </p:cNvCxnSpPr>
          <p:nvPr/>
        </p:nvCxnSpPr>
        <p:spPr>
          <a:xfrm>
            <a:off x="9985444" y="610537"/>
            <a:ext cx="459769" cy="93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2.20.1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51" y="312169"/>
            <a:ext cx="10445750" cy="406265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二十、李煜</a:t>
            </a:r>
            <a:endParaRPr lang="en-US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165" fontAlgn="auto">
              <a:lnSpc>
                <a:spcPct val="150000"/>
              </a:lnSpc>
              <a:defRPr/>
            </a:pPr>
            <a:endParaRPr sz="2400" b="1" spc="-5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165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清平乐  </a:t>
            </a:r>
          </a:p>
          <a:p>
            <a:pPr marL="50165"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别来春半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，触目柔肠断。砌下落梅如雪乱，拂了一身还满。雁来音信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无凭，路遥归梦难成。离恨恰如春草，更行更远还生。</a:t>
            </a:r>
          </a:p>
          <a:p>
            <a:pPr fontAlgn="auto">
              <a:lnSpc>
                <a:spcPct val="150000"/>
              </a:lnSpc>
              <a:defRPr/>
            </a:pPr>
            <a:endParaRPr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【考点】情景相生相合的特点：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起两句即拈出离愁别恨，全词凄哀的情调由此而奠定。且末句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两个“更”字和一个“还”字，更是形象地表现了愁肠百结、欲罢不能的心灵创伤。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8185" y="634536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广东地区课程，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唐宋词研究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精讲上。灵活掌握，举一反三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 smtClean="0"/>
              <a:t>李煜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3" y="72392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清平乐</a:t>
            </a:r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89672"/>
            <a:ext cx="459769" cy="32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45213" y="49509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玉楼春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9985444" y="648251"/>
            <a:ext cx="459769" cy="6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3" y="925500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浪淘沙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45213" y="135590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虞美人</a:t>
            </a:r>
            <a:endParaRPr lang="zh-CN" altLang="en-US" dirty="0"/>
          </a:p>
        </p:txBody>
      </p:sp>
      <p:cxnSp>
        <p:nvCxnSpPr>
          <p:cNvPr id="11" name="直线连接符 10"/>
          <p:cNvCxnSpPr>
            <a:stCxn id="6" idx="3"/>
          </p:cNvCxnSpPr>
          <p:nvPr/>
        </p:nvCxnSpPr>
        <p:spPr>
          <a:xfrm>
            <a:off x="9985444" y="610537"/>
            <a:ext cx="459769" cy="49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6" idx="3"/>
          </p:cNvCxnSpPr>
          <p:nvPr/>
        </p:nvCxnSpPr>
        <p:spPr>
          <a:xfrm>
            <a:off x="9985444" y="610537"/>
            <a:ext cx="459769" cy="93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2.20.1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005" y="963924"/>
            <a:ext cx="11008601" cy="480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二十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、李煜</a:t>
            </a:r>
          </a:p>
          <a:p>
            <a:pPr marL="275590"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玉楼春  </a:t>
            </a:r>
          </a:p>
          <a:p>
            <a:pPr marL="275590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晚妆初了明肌雪，春殿嫔娥鱼贯列。笙箫吹断水云开，重按霓裳歌遍彻。  临风谁更飘香屑，醉拍阑干情味切。归时休放烛花红，待踏马蹄清夜月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sz="2000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275590" fontAlgn="auto">
              <a:lnSpc>
                <a:spcPct val="150000"/>
              </a:lnSpc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10"/>
              </a:spcBef>
              <a:defRPr/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【考点】描写多种感觉的复合：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感觉的复合和转换是此词的最大特色。词写夜晚宫中的歌舞宴  乐之盛况，而笔触多端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自然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现出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俊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逸神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飞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之致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起二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句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写视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觉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李煜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很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少着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刻画  单个女子的形象，而是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笔濡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染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，写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出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一群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女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子的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象，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娥是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鱼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贯而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三、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句写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乐奏  起，是写听觉。换头两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句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嗅觉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味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觉之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美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，末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句则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视觉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听觉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种感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觉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，全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  感觉不断变换，突出了主人多方面的审美感受，详尽铺张而不吝笔墨。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 smtClean="0"/>
              <a:t>李煜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3" y="7239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清平乐</a:t>
            </a:r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89672"/>
            <a:ext cx="459769" cy="32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45213" y="495093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玉楼春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9985444" y="648251"/>
            <a:ext cx="459769" cy="6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3" y="925500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浪淘沙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45213" y="1355907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虞美人</a:t>
            </a:r>
            <a:endParaRPr lang="zh-CN" altLang="en-US" dirty="0"/>
          </a:p>
        </p:txBody>
      </p:sp>
      <p:cxnSp>
        <p:nvCxnSpPr>
          <p:cNvPr id="11" name="直线连接符 10"/>
          <p:cNvCxnSpPr>
            <a:stCxn id="6" idx="3"/>
          </p:cNvCxnSpPr>
          <p:nvPr/>
        </p:nvCxnSpPr>
        <p:spPr>
          <a:xfrm>
            <a:off x="9985444" y="610537"/>
            <a:ext cx="459769" cy="49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6" idx="3"/>
          </p:cNvCxnSpPr>
          <p:nvPr/>
        </p:nvCxnSpPr>
        <p:spPr>
          <a:xfrm>
            <a:off x="9985444" y="610537"/>
            <a:ext cx="459769" cy="93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2.20.2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161" y="755187"/>
            <a:ext cx="10869613" cy="489364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111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  <a:defRPr/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二十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、李煜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浪淘沙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帘外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雨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潺潺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chán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春意阑珊。罗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衾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qīn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耐五更寒。梦里不知身是客，一晌贪欢。  独自莫凭栏，无限江山，别时容易见时难。流水落花春去也，天上人间。</a:t>
            </a:r>
          </a:p>
          <a:p>
            <a:pPr eaLnBrk="1" hangingPunct="1">
              <a:lnSpc>
                <a:spcPct val="150000"/>
              </a:lnSpc>
              <a:spcBef>
                <a:spcPts val="1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王国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人间词话</a:t>
            </a:r>
            <a:r>
              <a:rPr lang="zh-CN" alt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曾评说李煜词“眼界始大，感慨遂深”：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词写亡国被俘后的  悲苦之情，以梦境的“一晌贪欢”与冷酷的现实形成强烈的反差，从鲜明的今昔对比中凸显隐埋心底的深哀巨痛。起笔用倒叙手法，先写梦醒后的感受，后情景之悲渲染尽致。“梦里”两句，忆梦中情事，贪欢历历，语似轻闲，实痛苦莫名。“独自莫凭栏”，乃自我告诫之语。“流水”两句紧承此意，说出人生将尽的悲哀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 smtClean="0"/>
              <a:t>李煜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3" y="7239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清平乐</a:t>
            </a:r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89672"/>
            <a:ext cx="459769" cy="32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45213" y="49509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玉楼春</a:t>
            </a:r>
          </a:p>
        </p:txBody>
      </p:sp>
      <p:cxnSp>
        <p:nvCxnSpPr>
          <p:cNvPr id="8" name="直线连接符 7"/>
          <p:cNvCxnSpPr/>
          <p:nvPr/>
        </p:nvCxnSpPr>
        <p:spPr>
          <a:xfrm>
            <a:off x="9985444" y="648251"/>
            <a:ext cx="459769" cy="6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3" y="925500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浪淘沙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445213" y="137314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虞美人</a:t>
            </a:r>
            <a:endParaRPr lang="zh-CN" altLang="en-US" dirty="0"/>
          </a:p>
        </p:txBody>
      </p:sp>
      <p:cxnSp>
        <p:nvCxnSpPr>
          <p:cNvPr id="11" name="直线连接符 10"/>
          <p:cNvCxnSpPr>
            <a:stCxn id="6" idx="3"/>
          </p:cNvCxnSpPr>
          <p:nvPr/>
        </p:nvCxnSpPr>
        <p:spPr>
          <a:xfrm>
            <a:off x="9985444" y="610537"/>
            <a:ext cx="459769" cy="49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6" idx="3"/>
          </p:cNvCxnSpPr>
          <p:nvPr/>
        </p:nvCxnSpPr>
        <p:spPr>
          <a:xfrm>
            <a:off x="9985444" y="610537"/>
            <a:ext cx="459769" cy="93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2.20.3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72" y="271226"/>
            <a:ext cx="10869613" cy="452431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1112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  <a:defRPr/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二十、李煜</a:t>
            </a:r>
          </a:p>
          <a:p>
            <a:pPr algn="ctr" eaLnBrk="1" hangingPunct="1">
              <a:lnSpc>
                <a:spcPct val="150000"/>
              </a:lnSpc>
              <a:spcBef>
                <a:spcPts val="1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虞美人</a:t>
            </a:r>
          </a:p>
          <a:p>
            <a:pPr algn="ctr" eaLnBrk="1" hangingPunct="1">
              <a:lnSpc>
                <a:spcPct val="150000"/>
              </a:lnSpc>
              <a:spcBef>
                <a:spcPts val="1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春花秋月何时了？往事知多少！小楼昨夜又东风，故国不堪回首月明中。</a:t>
            </a:r>
          </a:p>
          <a:p>
            <a:pPr algn="ctr" eaLnBrk="1" hangingPunct="1">
              <a:lnSpc>
                <a:spcPct val="150000"/>
              </a:lnSpc>
              <a:spcBef>
                <a:spcPts val="1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雕栏玉砌应犹在，只是朱颜改。问君能有几多愁？恰似一江春水向东流。</a:t>
            </a:r>
          </a:p>
          <a:p>
            <a:pPr algn="just" eaLnBrk="1" hangingPunct="1">
              <a:lnSpc>
                <a:spcPct val="150000"/>
              </a:lnSpc>
            </a:pPr>
            <a:endParaRPr lang="zh-CN"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三重对比表现宇宙永恒与人生短暂的矛盾：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词到此为止的六句，都是两两对照，都是永恒与无常的巨大反差，李煜对宇宙与人生关系的思索，确实是具有相当的思想深度。但李煜柔弱的性格特点使他不可能由此而激发出新的生命活力，而是将自己完全抛却，沉溺在这种无边的生命悲歌中，静静等候人生终曲的奏起。</a:t>
            </a:r>
          </a:p>
        </p:txBody>
      </p:sp>
      <p:pic>
        <p:nvPicPr>
          <p:cNvPr id="2050" name="Picture 2" descr="http://img.bimg.126.net/photo/7g0W4Jwz9FNn7zxVyaChKA==/53789868049411789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773" y="4262664"/>
            <a:ext cx="2654750" cy="208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 smtClean="0"/>
              <a:t>李煜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3" y="7239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清平乐</a:t>
            </a:r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89672"/>
            <a:ext cx="459769" cy="32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495093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玉楼春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9985444" y="648251"/>
            <a:ext cx="459769" cy="6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45213" y="925500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浪淘沙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45213" y="1355907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虞美人</a:t>
            </a:r>
          </a:p>
        </p:txBody>
      </p:sp>
      <p:cxnSp>
        <p:nvCxnSpPr>
          <p:cNvPr id="12" name="直线连接符 11"/>
          <p:cNvCxnSpPr>
            <a:stCxn id="7" idx="3"/>
          </p:cNvCxnSpPr>
          <p:nvPr/>
        </p:nvCxnSpPr>
        <p:spPr>
          <a:xfrm>
            <a:off x="9985444" y="610537"/>
            <a:ext cx="459769" cy="49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7" idx="3"/>
          </p:cNvCxnSpPr>
          <p:nvPr/>
        </p:nvCxnSpPr>
        <p:spPr>
          <a:xfrm>
            <a:off x="9985444" y="610537"/>
            <a:ext cx="459769" cy="93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2.20.4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917" y="1298379"/>
            <a:ext cx="7459663" cy="25892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、开日本填词风气的是（	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张先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张志和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张炎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苏轼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1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6308" y="331859"/>
            <a:ext cx="10889823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十六、孙光宪</a:t>
            </a:r>
            <a:endParaRPr lang="en-US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 fontAlgn="auto">
              <a:lnSpc>
                <a:spcPct val="150000"/>
              </a:lnSpc>
              <a:defRPr/>
            </a:pPr>
            <a:endParaRPr sz="2400" b="1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45"/>
              </a:spcBef>
              <a:defRPr/>
            </a:pPr>
            <a:r>
              <a:rPr sz="2000" spc="5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著有</a:t>
            </a:r>
            <a:r>
              <a:rPr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《北梦琐言》。《花间集》中收录词人传世作品最多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，与温庭筠、韦庄三足鼎立。</a:t>
            </a:r>
          </a:p>
          <a:p>
            <a:pPr algn="ctr" fontAlgn="auto">
              <a:lnSpc>
                <a:spcPct val="150000"/>
              </a:lnSpc>
              <a:spcBef>
                <a:spcPts val="45"/>
              </a:spcBef>
              <a:defRPr/>
            </a:pP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浣溪沙 </a:t>
            </a:r>
          </a:p>
          <a:p>
            <a:pPr fontAlgn="auto">
              <a:lnSpc>
                <a:spcPct val="150000"/>
              </a:lnSpc>
              <a:spcBef>
                <a:spcPts val="45"/>
              </a:spcBef>
              <a:defRPr/>
            </a:pPr>
            <a:r>
              <a:rPr lang="en-US"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蓼岸风多橘柚香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。江边一望楚天长。片帆烟际闪孤光。  目送征鸿飞杳杳，思随流水去茫茫。兰红波碧忆潇湘</a:t>
            </a:r>
            <a:r>
              <a:rPr sz="2000" spc="-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sz="2000" spc="-5" noProof="1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45"/>
              </a:spcBef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sz="2000" spc="-5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写景特色</a:t>
            </a:r>
            <a:r>
              <a:rPr sz="2000" spc="-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长满蓼花的岸边，风里飘来橘袖浓浓的香，我伫立在江边远眺，楚天寥廓，江水滔滔流  向东方。那一片远去的孤帆，在水天交汇处泛起一点白光。我的目光追随着飞去的鸿雁，直到他的身影消失  在远方。思绪有如不尽的江水，随着茫茫的江涛漂荡。秋的红兰，江的碧波，一定会让他怀念深情的潇湘。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孙光宪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45213" y="72392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浣溪沙</a:t>
            </a:r>
            <a:endParaRPr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5011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谒金门</a:t>
            </a:r>
          </a:p>
        </p:txBody>
      </p:sp>
      <p:cxnSp>
        <p:nvCxnSpPr>
          <p:cNvPr id="9" name="直线连接符 8"/>
          <p:cNvCxnSpPr>
            <a:stCxn id="5" idx="3"/>
            <a:endCxn id="8" idx="1"/>
          </p:cNvCxnSpPr>
          <p:nvPr/>
        </p:nvCxnSpPr>
        <p:spPr>
          <a:xfrm>
            <a:off x="9985444" y="610537"/>
            <a:ext cx="459769" cy="7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2.16.1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861" y="1243787"/>
            <a:ext cx="9953625" cy="29543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、开日本填词风气的是（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张先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张志和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张炎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苏轼</a:t>
            </a:r>
          </a:p>
          <a:p>
            <a:pPr eaLnBrk="1" hangingPunct="1"/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解析：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渔歌子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的别名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渔父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渔歌曲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渔父乐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渔夫辞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，渔父为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作者自况，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张志和曾与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颜真卿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唱和此曲。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开日本填词风气之先。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21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5213" y="1339963"/>
            <a:ext cx="9264650" cy="2590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韦庄的词集是（ 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.《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片玉集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 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浣花词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 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清真集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 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	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《阳春集》</a:t>
            </a: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917" y="1121595"/>
            <a:ext cx="9264650" cy="36877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韦庄的词集是（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 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.《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片玉集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 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浣花词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 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清真集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 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	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《阳春集》</a:t>
            </a:r>
          </a:p>
          <a:p>
            <a:pPr eaLnBrk="1" hangingPunct="1">
              <a:lnSpc>
                <a:spcPct val="150000"/>
              </a:lnSpc>
            </a:pP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解析：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韦庄，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字端己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，杜陵（今陕西长安市）人，有词集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浣花集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，与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温庭筠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并称“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温韦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”。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56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973" y="1299019"/>
            <a:ext cx="9264650" cy="27733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孙光宪《更漏子（柳丝长）》运用了哪种写作手法（）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比喻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对比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拟人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通感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677" y="1135243"/>
            <a:ext cx="9264650" cy="37782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2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孙光宪《更漏子（柳丝长）》运用了哪种写作手法（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B</a:t>
            </a:r>
            <a:r>
              <a:rPr lang="en-US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）</a:t>
            </a:r>
            <a:endParaRPr lang="en-US" alt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比喻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对比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拟人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通感</a:t>
            </a:r>
          </a:p>
          <a:p>
            <a:pPr eaLnBrk="1" hangingPunct="1">
              <a:lnSpc>
                <a:spcPct val="150000"/>
              </a:lnSpc>
            </a:pP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柳丝长，桃叶小。深院断无人到。红日淡，绿烟晴。流莺三两声。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雪香浓，檀晕少。枕上卧枝花好。春思重，晓妆迟。寻思残梦时。</a:t>
            </a:r>
          </a:p>
        </p:txBody>
      </p:sp>
    </p:spTree>
    <p:extLst>
      <p:ext uri="{BB962C8B-B14F-4D97-AF65-F5344CB8AC3E}">
        <p14:creationId xmlns:p14="http://schemas.microsoft.com/office/powerpoint/2010/main" val="3706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259" y="969789"/>
            <a:ext cx="9264650" cy="27463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采桑子（轻舟短棹西湖好）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中所指的西湖在（	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杭州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苏州	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C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绍兴	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D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颍州</a:t>
            </a: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1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555" y="1147853"/>
            <a:ext cx="9264650" cy="27527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刘禹锡的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忆江南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所描写的是那座城市。（）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苏州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杭州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洛阳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南京</a:t>
            </a: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7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907" y="997725"/>
            <a:ext cx="9264650" cy="33051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刘禹锡的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忆江南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所描写的是那座城市。（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苏州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杭州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洛阳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南京</a:t>
            </a:r>
          </a:p>
          <a:p>
            <a:pPr algn="ctr"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春去也，多谢</a:t>
            </a:r>
            <a:r>
              <a:rPr lang="zh-CN" alt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洛城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人。弱柳从风疑举袂，丛兰裛露似沾巾。独坐亦含嚬。</a:t>
            </a: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59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555" y="1093261"/>
            <a:ext cx="9264650" cy="27527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温庭筠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的籍贯（）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山东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山西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江苏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陕西</a:t>
            </a: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7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203" y="1093261"/>
            <a:ext cx="9890125" cy="3852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温庭筠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的籍贯（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山东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山西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江苏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陕西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温庭筠：本名岐，艺名庭筠，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字飞卿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，太原祁（今天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山西省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祁县）人。有词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69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首，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唐代作词最多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的词人。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7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194" y="343277"/>
            <a:ext cx="10775950" cy="397031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ct val="150000"/>
              </a:lnSpc>
              <a:defRPr/>
            </a:pP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十六、孙光宪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谒</a:t>
            </a: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yè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金门  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留不得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，留得也应无益。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白纻</a:t>
            </a: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zhù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春衫如雪色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，扬州初去日。轻别离，甘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抛掷，江上满帆风疾。却羡彩鸳三十六，</a:t>
            </a:r>
            <a:r>
              <a:rPr sz="2000" spc="-4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孤鸾还一只。</a:t>
            </a:r>
          </a:p>
          <a:p>
            <a:pPr fontAlgn="auto">
              <a:lnSpc>
                <a:spcPct val="150000"/>
              </a:lnSpc>
              <a:spcBef>
                <a:spcPts val="5"/>
              </a:spcBef>
              <a:defRPr/>
            </a:pPr>
            <a:endParaRPr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5"/>
              </a:spcBef>
              <a:defRPr/>
            </a:pP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气骨健朗的风格特征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写相思之苦，而用笔跳荡。留不住是情至极限，但留得也应无益，是陡转直下，先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飙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升再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急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是气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骨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遒健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陡笔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从喷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薄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而出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至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排卷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收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起，给诗刊巨大震撼力。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8185" y="634536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广东地区课程，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唐宋词研究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精讲上。灵活掌握，举一反三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 smtClean="0"/>
              <a:t>孙光宪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3" y="7239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浣溪沙</a:t>
            </a:r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45213" y="501136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谒金门</a:t>
            </a:r>
          </a:p>
        </p:txBody>
      </p:sp>
      <p:cxnSp>
        <p:nvCxnSpPr>
          <p:cNvPr id="8" name="直线连接符 7"/>
          <p:cNvCxnSpPr>
            <a:stCxn id="7" idx="1"/>
            <a:endCxn id="4" idx="3"/>
          </p:cNvCxnSpPr>
          <p:nvPr/>
        </p:nvCxnSpPr>
        <p:spPr>
          <a:xfrm flipH="1" flipV="1">
            <a:off x="9985444" y="610537"/>
            <a:ext cx="459769" cy="59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2.16.2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907" y="1091034"/>
            <a:ext cx="9264650" cy="33051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皇甫松的词被谁称赞为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初日芙蓉春月柳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李冰若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王国维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张炎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胡云翼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147" y="1063738"/>
            <a:ext cx="9264650" cy="33051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皇甫松的词被谁称赞为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初日芙蓉春月柳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李冰若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王国维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张炎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胡云翼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其词被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李冰若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誉为“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初日芙蓉春月柳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”。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443" y="940906"/>
            <a:ext cx="9264650" cy="27527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欧阳炯的词集是哪一个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（）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尊前集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花间集序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爱园诗话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花草粹编</a:t>
            </a:r>
          </a:p>
          <a:p>
            <a:pPr eaLnBrk="1" hangingPunct="1">
              <a:lnSpc>
                <a:spcPct val="150000"/>
              </a:lnSpc>
            </a:pPr>
            <a:endParaRPr lang="zh-CN" alt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7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091" y="872666"/>
            <a:ext cx="9264650" cy="38560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欧阳炯的词集是哪一个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尊前集 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花间集序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爱园诗话  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花草粹编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解析：欧阳炯是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花间集序</a:t>
            </a:r>
            <a:r>
              <a:rPr lang="zh-CN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的作者。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7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203" y="1131978"/>
            <a:ext cx="9264650" cy="32956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李珣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南乡子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﹒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归路近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写的是（）的风光。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江苏	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B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福建	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广东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贵州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851" y="1159274"/>
            <a:ext cx="10152844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李珣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南乡子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﹒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归路近</a:t>
            </a: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写的是（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）的风光。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江苏	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福建	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广东	</a:t>
            </a:r>
            <a:r>
              <a:rPr lang="en-US" altLang="zh-CN" sz="2400" noProof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D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贵州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归路近，扣弦歌。采真珠处水风多。曲岸小桥山月过。烟深锁。荳蔻花垂千万朵。</a:t>
            </a:r>
          </a:p>
          <a:p>
            <a:pPr eaLnBrk="1" hangingPunct="1">
              <a:lnSpc>
                <a:spcPct val="150000"/>
              </a:lnSpc>
            </a:pP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十七首所歌咏的都是</a:t>
            </a: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粤东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的风土人情。</a:t>
            </a: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06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6443" y="831722"/>
            <a:ext cx="9264650" cy="55483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青鸟不传云外信，下一句是（	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蓬山此去无多路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无边丝雨细如愁</a:t>
            </a: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为伊消得人憔悴</a:t>
            </a: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丁香空结雨中愁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47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2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851" y="940906"/>
            <a:ext cx="9264650" cy="516808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一、选择题。（每题</a:t>
            </a:r>
            <a:r>
              <a:rPr lang="zh-CN" alt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sz="2400" b="1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青鸟不传云外信，下一句是（</a:t>
            </a:r>
            <a:r>
              <a:rPr lang="en-US" alt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A. 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蓬山此去无多路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无边丝雨细如愁</a:t>
            </a: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为伊消得人憔悴</a:t>
            </a: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D.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丁香空结雨中愁</a:t>
            </a: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zh-CN" sz="24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</a:t>
            </a:r>
          </a:p>
          <a:p>
            <a:pPr algn="ctr" eaLnBrk="1" hangingPunct="1">
              <a:lnSpc>
                <a:spcPct val="150000"/>
              </a:lnSpc>
              <a:spcBef>
                <a:spcPts val="475"/>
              </a:spcBef>
            </a:pPr>
            <a:endParaRPr lang="zh-CN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0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2" descr="ttp://seopic.699pic.com/photo/00002/8606.jpg_wh1200.jpg"/>
          <p:cNvPicPr>
            <a:picLocks noChangeAspect="1"/>
          </p:cNvPicPr>
          <p:nvPr/>
        </p:nvPicPr>
        <p:blipFill>
          <a:blip r:embed="rId2"/>
          <a:srcRect l="16000" t="16000" r="-2" b="-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直角三角形 1"/>
          <p:cNvSpPr/>
          <p:nvPr/>
        </p:nvSpPr>
        <p:spPr>
          <a:xfrm>
            <a:off x="0" y="2574925"/>
            <a:ext cx="4770438" cy="4283075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直角三角形 3"/>
          <p:cNvSpPr/>
          <p:nvPr/>
        </p:nvSpPr>
        <p:spPr>
          <a:xfrm rot="10800000">
            <a:off x="9829800" y="0"/>
            <a:ext cx="2362200" cy="213677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6" name="文本框 4"/>
          <p:cNvSpPr txBox="1"/>
          <p:nvPr/>
        </p:nvSpPr>
        <p:spPr>
          <a:xfrm>
            <a:off x="4403725" y="2806700"/>
            <a:ext cx="4751388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zh-CN" altLang="en-US"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7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50" y="2982913"/>
            <a:ext cx="1479550" cy="6905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908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70078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十六、孙光宪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十七、李珣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十八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、冯延巳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十九、李颢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二十、李煜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162572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899" y="396591"/>
            <a:ext cx="11176000" cy="552202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defTabSz="0" eaLnBrk="0" hangingPunct="0">
              <a:tabLst>
                <a:tab pos="1410970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tabLst>
                <a:tab pos="1410970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tabLst>
                <a:tab pos="1410970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tabLst>
                <a:tab pos="1410970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tabLst>
                <a:tab pos="1410970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410970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410970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410970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1410970" algn="l"/>
              </a:tabLs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十七、</a:t>
            </a:r>
            <a:r>
              <a:rPr lang="zh-CN"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李珣</a:t>
            </a:r>
            <a:r>
              <a:rPr lang="en-US" alt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xún </a:t>
            </a:r>
            <a:endParaRPr lang="zh-CN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别称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“李波斯”。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南乡子  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归路近，扣弦歌。采真珠处水风多。曲岸小桥山月过。烟深锁。荳蔻花垂千万朵。</a:t>
            </a:r>
          </a:p>
          <a:p>
            <a:pPr eaLnBrk="1" hangingPunct="1">
              <a:lnSpc>
                <a:spcPct val="150000"/>
              </a:lnSpc>
              <a:spcBef>
                <a:spcPts val="50"/>
              </a:spcBef>
            </a:pP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50"/>
              </a:spcBef>
            </a:pP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十七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首所歌咏的都是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粤东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的风土人情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巫山一段云</a:t>
            </a: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r>
              <a:rPr lang="en-US" alt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古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庙依青嶂，行宫枕碧流。水声山色锁妆楼，往事思悠悠。 云雨朝还暮，烟花春复秋。啼猿何必近  孤舟。行客自多愁</a:t>
            </a: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noProof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475"/>
              </a:spcBef>
            </a:pP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50"/>
              </a:spcBef>
            </a:pPr>
            <a:r>
              <a:rPr lang="zh-CN" sz="200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楚王、神女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之事为中心</a:t>
            </a:r>
            <a:r>
              <a:rPr 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8185" y="634536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广东地区课程，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唐宋词研究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精讲上。灵活掌握，举一反三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zh-CN" noProof="1"/>
              <a:t>李珣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3" y="72392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南乡子</a:t>
            </a:r>
            <a:endParaRPr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 flipV="1">
            <a:off x="9985444" y="241669"/>
            <a:ext cx="459769" cy="30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45213" y="501136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巫山一段云</a:t>
            </a:r>
          </a:p>
        </p:txBody>
      </p:sp>
      <p:cxnSp>
        <p:nvCxnSpPr>
          <p:cNvPr id="8" name="直线连接符 7"/>
          <p:cNvCxnSpPr>
            <a:stCxn id="7" idx="1"/>
          </p:cNvCxnSpPr>
          <p:nvPr/>
        </p:nvCxnSpPr>
        <p:spPr>
          <a:xfrm flipH="1" flipV="1">
            <a:off x="9985445" y="544604"/>
            <a:ext cx="459768" cy="125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2.17.1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文本框 9"/>
          <p:cNvSpPr txBox="1"/>
          <p:nvPr/>
        </p:nvSpPr>
        <p:spPr>
          <a:xfrm>
            <a:off x="1774825" y="2388553"/>
            <a:ext cx="3700780" cy="35255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l">
              <a:lnSpc>
                <a:spcPct val="150000"/>
              </a:lnSpc>
              <a:buNone/>
            </a:pPr>
            <a:r>
              <a:rPr lang="en-US" sz="4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十六、孙光宪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十七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、李珣</a:t>
            </a:r>
            <a:endParaRPr lang="zh-CN" altLang="en-US" sz="2000" noProof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十八、冯延巳</a:t>
            </a:r>
            <a:endParaRPr lang="zh-CN" altLang="en-US" sz="2000" noProof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十九、李颢</a:t>
            </a:r>
            <a:endParaRPr lang="zh-CN" altLang="en-US" sz="2000" noProof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二十、李煜      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8"/>
          <p:cNvSpPr txBox="1"/>
          <p:nvPr/>
        </p:nvSpPr>
        <p:spPr>
          <a:xfrm>
            <a:off x="1799273" y="1525905"/>
            <a:ext cx="4200525" cy="6134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第二编   唐五代名家词</a:t>
            </a:r>
          </a:p>
        </p:txBody>
      </p:sp>
    </p:spTree>
    <p:extLst>
      <p:ext uri="{BB962C8B-B14F-4D97-AF65-F5344CB8AC3E}">
        <p14:creationId xmlns:p14="http://schemas.microsoft.com/office/powerpoint/2010/main" val="62923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827" y="885393"/>
            <a:ext cx="11573300" cy="498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十八、</a:t>
            </a:r>
            <a:r>
              <a:rPr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冯延巳</a:t>
            </a:r>
            <a:r>
              <a:rPr lang="en-US" sz="2800" noProof="1">
                <a:latin typeface="黑体" panose="02010609060101010101" pitchFamily="49" charset="-122"/>
                <a:ea typeface="黑体" panose="02010609060101010101" pitchFamily="49" charset="-122"/>
              </a:rPr>
              <a:t>sì </a:t>
            </a:r>
            <a:endParaRPr lang="en-US" sz="2800" noProof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  <a:spcBef>
                <a:spcPts val="25"/>
              </a:spcBef>
              <a:defRPr/>
            </a:pP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正中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，籍贯广陵（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扬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州）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词集</a:t>
            </a:r>
            <a:r>
              <a:rPr sz="2000" spc="-1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名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《阳</a:t>
            </a:r>
            <a:r>
              <a:rPr sz="2000" spc="-15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春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集》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在唐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中存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词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最多</a:t>
            </a:r>
            <a:r>
              <a:rPr sz="2000" spc="-1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王国维评其词“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堂庑</a:t>
            </a:r>
            <a:r>
              <a:rPr lang="en-US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wǔ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特大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，其词着力描写感情的意境。</a:t>
            </a:r>
          </a:p>
          <a:p>
            <a:pPr algn="ctr" fontAlgn="auto">
              <a:lnSpc>
                <a:spcPct val="150000"/>
              </a:lnSpc>
              <a:defRPr/>
            </a:pP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鹊踏枝  </a:t>
            </a:r>
          </a:p>
          <a:p>
            <a:pPr fontAlgn="auto">
              <a:lnSpc>
                <a:spcPct val="150000"/>
              </a:lnSpc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庭院深深深几许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，杨柳堆烟，帘幕无重数。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玉勒</a:t>
            </a:r>
            <a:r>
              <a:rPr 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lè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雕鞍游冶处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，楼高不见章台路。雨横风狂三月暮，门掩黄昏，无计留春住。泪眼问花花不语，乱红飞过秋千去。</a:t>
            </a:r>
          </a:p>
          <a:p>
            <a:pPr fontAlgn="auto">
              <a:lnSpc>
                <a:spcPct val="150000"/>
              </a:lnSpc>
              <a:spcBef>
                <a:spcPts val="10"/>
              </a:spcBef>
              <a:defRPr/>
            </a:pPr>
            <a:endParaRPr sz="20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10"/>
              </a:spcBef>
              <a:defRPr/>
            </a:pP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【考点】写景特点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全词写景</a:t>
            </a:r>
            <a:r>
              <a:rPr sz="2000" spc="-1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角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度变</a:t>
            </a:r>
            <a:r>
              <a:rPr sz="2000" spc="-15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幻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，由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室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内到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室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早晨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黄昏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由静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景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到动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景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，让  人心旌摇动。意象具有朦胧美，写景渲染离情。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 smtClean="0"/>
              <a:t>冯延巳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3" y="72392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鹊踏枝</a:t>
            </a:r>
            <a:r>
              <a:rPr lang="en-US" altLang="zh-CN" dirty="0" smtClean="0"/>
              <a:t>-</a:t>
            </a:r>
            <a:r>
              <a:rPr lang="zh-CN" altLang="en-US" dirty="0" smtClean="0"/>
              <a:t>庭院</a:t>
            </a:r>
            <a:endParaRPr lang="zh-CN" altLang="en-US" dirty="0"/>
          </a:p>
        </p:txBody>
      </p:sp>
      <p:cxnSp>
        <p:nvCxnSpPr>
          <p:cNvPr id="6" name="直线连接符 5"/>
          <p:cNvCxnSpPr>
            <a:stCxn id="4" idx="3"/>
          </p:cNvCxnSpPr>
          <p:nvPr/>
        </p:nvCxnSpPr>
        <p:spPr>
          <a:xfrm flipV="1">
            <a:off x="9985444" y="241669"/>
            <a:ext cx="459769" cy="3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45213" y="5011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鹊踏枝</a:t>
            </a:r>
            <a:r>
              <a:rPr lang="en-US" altLang="zh-CN" dirty="0"/>
              <a:t>-</a:t>
            </a:r>
            <a:r>
              <a:rPr lang="zh-CN" altLang="en-US" dirty="0"/>
              <a:t>秋入</a:t>
            </a:r>
          </a:p>
        </p:txBody>
      </p:sp>
      <p:cxnSp>
        <p:nvCxnSpPr>
          <p:cNvPr id="8" name="直线连接符 7"/>
          <p:cNvCxnSpPr>
            <a:endCxn id="4" idx="3"/>
          </p:cNvCxnSpPr>
          <p:nvPr/>
        </p:nvCxnSpPr>
        <p:spPr>
          <a:xfrm flipH="1" flipV="1">
            <a:off x="9985444" y="610537"/>
            <a:ext cx="459769" cy="59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3" y="929880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鹊踏枝</a:t>
            </a:r>
            <a:r>
              <a:rPr lang="en-US" altLang="zh-CN" dirty="0"/>
              <a:t>-</a:t>
            </a:r>
            <a:r>
              <a:rPr lang="zh-CN" altLang="en-US" dirty="0"/>
              <a:t>谁道</a:t>
            </a:r>
          </a:p>
        </p:txBody>
      </p:sp>
      <p:cxnSp>
        <p:nvCxnSpPr>
          <p:cNvPr id="10" name="直线连接符 9"/>
          <p:cNvCxnSpPr>
            <a:stCxn id="9" idx="1"/>
            <a:endCxn id="4" idx="3"/>
          </p:cNvCxnSpPr>
          <p:nvPr/>
        </p:nvCxnSpPr>
        <p:spPr>
          <a:xfrm flipH="1" flipV="1">
            <a:off x="9985444" y="610537"/>
            <a:ext cx="459769" cy="50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486156" y="1358624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鹊踏枝</a:t>
            </a:r>
            <a:r>
              <a:rPr lang="en-US" altLang="zh-CN" dirty="0"/>
              <a:t>-</a:t>
            </a:r>
            <a:r>
              <a:rPr lang="zh-CN" altLang="en-US" dirty="0" smtClean="0"/>
              <a:t>六曲</a:t>
            </a:r>
            <a:endParaRPr lang="zh-CN" altLang="en-US" dirty="0"/>
          </a:p>
        </p:txBody>
      </p:sp>
      <p:cxnSp>
        <p:nvCxnSpPr>
          <p:cNvPr id="14" name="直线连接符 13"/>
          <p:cNvCxnSpPr>
            <a:stCxn id="13" idx="1"/>
            <a:endCxn id="4" idx="3"/>
          </p:cNvCxnSpPr>
          <p:nvPr/>
        </p:nvCxnSpPr>
        <p:spPr>
          <a:xfrm flipH="1" flipV="1">
            <a:off x="9985444" y="610537"/>
            <a:ext cx="500712" cy="93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chemeClr val="bg1">
                    <a:lumMod val="85000"/>
                  </a:schemeClr>
                </a:solidFill>
              </a:rPr>
              <a:t>2.18.1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875" y="352781"/>
            <a:ext cx="10712450" cy="452431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lnSpc>
                <a:spcPct val="150000"/>
              </a:lnSpc>
              <a:defRPr/>
            </a:pPr>
            <a:r>
              <a:rPr lang="en-US" altLang="zh-CN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十八、冯延</a:t>
            </a:r>
            <a:r>
              <a:rPr lang="zh-CN"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巳</a:t>
            </a:r>
            <a:r>
              <a:rPr lang="en-US" alt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sì</a:t>
            </a:r>
            <a:endParaRPr lang="zh-CN"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鹊踏枝</a:t>
            </a:r>
            <a:r>
              <a:rPr lang="zh-CN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秋入蛮蕉风半裂</a:t>
            </a:r>
          </a:p>
          <a:p>
            <a:pPr algn="ctr"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秋入蛮蕉风半裂，狼籍池塘，雨打疏荷折。绕砌蛬声芳草歇，愁肠学尽丁香结。</a:t>
            </a:r>
          </a:p>
          <a:p>
            <a:pPr algn="ctr" eaLnBrk="1" hangingPunct="1">
              <a:lnSpc>
                <a:spcPct val="150000"/>
              </a:lnSpc>
              <a:spcBef>
                <a:spcPts val="25"/>
              </a:spcBef>
            </a:pP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回首西南看晚月，孤雁来时，塞管声呜咽。历历前欢无处说，关山何日休离别。</a:t>
            </a:r>
          </a:p>
          <a:p>
            <a:pPr algn="just" eaLnBrk="1" hangingPunct="1">
              <a:lnSpc>
                <a:spcPct val="150000"/>
              </a:lnSpc>
            </a:pPr>
            <a:endParaRPr lang="zh-CN" altLang="zh-CN" sz="24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意象</a:t>
            </a:r>
            <a:r>
              <a:rPr lang="zh-CN"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r>
              <a:rPr lang="zh-CN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冯延巳的心绪凌乱往往借意象之凌乱来表现。这首词写韶光已逝、欢期难再的愁苦心情，意象密集跳跃。上阕写景，蛮蕉、池塘、疏荷、  蛩声、丁香纷至沓来，让人目不暇接；下阕意象更具跳跃性，将时间和空间随着作者思绪的变化而变化，完全超越了一般性的时空限制。</a:t>
            </a:r>
            <a:endParaRPr 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25"/>
              </a:spcBef>
            </a:pPr>
            <a:endParaRPr lang="zh-CN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 smtClean="0"/>
              <a:t>冯延巳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45213" y="7239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鹊踏枝</a:t>
            </a:r>
            <a:r>
              <a:rPr lang="en-US" altLang="zh-CN" dirty="0"/>
              <a:t>-</a:t>
            </a:r>
            <a:r>
              <a:rPr lang="zh-CN" altLang="en-US" dirty="0"/>
              <a:t>庭院</a:t>
            </a:r>
          </a:p>
        </p:txBody>
      </p:sp>
      <p:cxnSp>
        <p:nvCxnSpPr>
          <p:cNvPr id="5" name="直线连接符 4"/>
          <p:cNvCxnSpPr>
            <a:stCxn id="5" idx="3"/>
          </p:cNvCxnSpPr>
          <p:nvPr/>
        </p:nvCxnSpPr>
        <p:spPr>
          <a:xfrm flipV="1">
            <a:off x="9985444" y="241669"/>
            <a:ext cx="459769" cy="3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445213" y="501136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鹊踏枝</a:t>
            </a:r>
            <a:r>
              <a:rPr lang="en-US" altLang="zh-CN" dirty="0"/>
              <a:t>-</a:t>
            </a:r>
            <a:r>
              <a:rPr lang="zh-CN" altLang="en-US" dirty="0"/>
              <a:t>秋入</a:t>
            </a:r>
          </a:p>
        </p:txBody>
      </p:sp>
      <p:cxnSp>
        <p:nvCxnSpPr>
          <p:cNvPr id="7" name="直线连接符 6"/>
          <p:cNvCxnSpPr>
            <a:endCxn id="5" idx="3"/>
          </p:cNvCxnSpPr>
          <p:nvPr/>
        </p:nvCxnSpPr>
        <p:spPr>
          <a:xfrm flipH="1" flipV="1">
            <a:off x="9985444" y="610537"/>
            <a:ext cx="459769" cy="59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445213" y="929880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鹊踏枝</a:t>
            </a:r>
            <a:r>
              <a:rPr lang="en-US" altLang="zh-CN" dirty="0"/>
              <a:t>-</a:t>
            </a:r>
            <a:r>
              <a:rPr lang="zh-CN" altLang="en-US" dirty="0"/>
              <a:t>谁道</a:t>
            </a:r>
          </a:p>
        </p:txBody>
      </p:sp>
      <p:cxnSp>
        <p:nvCxnSpPr>
          <p:cNvPr id="9" name="直线连接符 8"/>
          <p:cNvCxnSpPr>
            <a:stCxn id="10" idx="1"/>
            <a:endCxn id="5" idx="3"/>
          </p:cNvCxnSpPr>
          <p:nvPr/>
        </p:nvCxnSpPr>
        <p:spPr>
          <a:xfrm flipH="1" flipV="1">
            <a:off x="9985444" y="610537"/>
            <a:ext cx="459769" cy="50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486156" y="1358624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鹊踏枝</a:t>
            </a:r>
            <a:r>
              <a:rPr lang="en-US" altLang="zh-CN" dirty="0"/>
              <a:t>-</a:t>
            </a:r>
            <a:r>
              <a:rPr lang="zh-CN" altLang="en-US" dirty="0" smtClean="0"/>
              <a:t>六曲</a:t>
            </a:r>
            <a:endParaRPr lang="zh-CN" altLang="en-US" dirty="0"/>
          </a:p>
        </p:txBody>
      </p:sp>
      <p:cxnSp>
        <p:nvCxnSpPr>
          <p:cNvPr id="11" name="直线连接符 10"/>
          <p:cNvCxnSpPr>
            <a:endCxn id="5" idx="3"/>
          </p:cNvCxnSpPr>
          <p:nvPr/>
        </p:nvCxnSpPr>
        <p:spPr>
          <a:xfrm flipH="1" flipV="1">
            <a:off x="9985444" y="610537"/>
            <a:ext cx="500712" cy="93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2.18.2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1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427" y="1209257"/>
            <a:ext cx="10712450" cy="401648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sz="2800" noProof="1">
                <a:latin typeface="黑体" panose="02010609060101010101" pitchFamily="49" charset="-122"/>
                <a:ea typeface="黑体" panose="02010609060101010101" pitchFamily="49" charset="-122"/>
              </a:rPr>
              <a:t>十八、</a:t>
            </a:r>
            <a:r>
              <a:rPr sz="2800" noProof="1" smtClean="0">
                <a:latin typeface="黑体" panose="02010609060101010101" pitchFamily="49" charset="-122"/>
                <a:ea typeface="黑体" panose="02010609060101010101" pitchFamily="49" charset="-122"/>
              </a:rPr>
              <a:t>冯延巳</a:t>
            </a:r>
            <a:r>
              <a:rPr lang="en-US" altLang="zh-CN" sz="2800" noProof="1">
                <a:latin typeface="黑体" panose="02010609060101010101" pitchFamily="49" charset="-122"/>
                <a:ea typeface="黑体" panose="02010609060101010101" pitchFamily="49" charset="-122"/>
              </a:rPr>
              <a:t>sì</a:t>
            </a:r>
            <a:endParaRPr sz="2800" noProof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fontAlgn="auto">
              <a:lnSpc>
                <a:spcPct val="150000"/>
              </a:lnSpc>
              <a:spcBef>
                <a:spcPts val="25"/>
              </a:spcBef>
              <a:defRPr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鹊踏枝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25"/>
              </a:spcBef>
              <a:defRPr/>
            </a:pPr>
            <a:r>
              <a:rPr lang="en-US"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           </a:t>
            </a:r>
            <a:r>
              <a:rPr sz="2000" noProof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谁道闲情抛掷久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？每到春来，惆怅还依旧。日日花前常病酒，不辞镜里朱颜瘦。  河畔青芜堤上柳，为问新愁，何事年年有？独立小桥风满袖，平林新月人归</a:t>
            </a:r>
            <a:r>
              <a:rPr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后</a:t>
            </a:r>
            <a:r>
              <a:rPr lang="zh-CN" sz="2000" spc="5" noProof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。</a:t>
            </a:r>
          </a:p>
          <a:p>
            <a:pPr marL="12700" fontAlgn="auto">
              <a:lnSpc>
                <a:spcPct val="150000"/>
              </a:lnSpc>
              <a:defRPr/>
            </a:pPr>
            <a:endParaRPr sz="2400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700" fontAlgn="auto">
              <a:lnSpc>
                <a:spcPct val="150000"/>
              </a:lnSpc>
              <a:defRPr/>
            </a:pP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描写的感情的</a:t>
            </a:r>
            <a:r>
              <a:rPr sz="2000" spc="-15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</a:t>
            </a:r>
            <a:r>
              <a:rPr sz="2000" noProof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境</a:t>
            </a:r>
            <a:r>
              <a:rPr sz="2000" noProof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冯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词在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叙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事中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着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力描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一种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感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情的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境，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寄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托在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若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有若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之中</a:t>
            </a:r>
            <a:r>
              <a:rPr sz="2000" spc="-1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sz="2000" spc="-5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屈赋的某些特点相似，这首词是冯词风格的典型体现。词写一种难以挣脱的闲情，而笔法灵动。</a:t>
            </a: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25"/>
              </a:spcBef>
              <a:defRPr/>
            </a:pPr>
            <a:endParaRPr lang="zh-CN" sz="2400" spc="5" noProof="1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8185" y="634536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广东地区课程，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唐宋词研究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精讲上。灵活掌握，举一反三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2071" y="425871"/>
            <a:ext cx="11233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noProof="1" smtClean="0"/>
              <a:t>冯延巳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445213" y="72392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鹊踏枝</a:t>
            </a:r>
            <a:r>
              <a:rPr lang="en-US" altLang="zh-CN" dirty="0"/>
              <a:t>-</a:t>
            </a:r>
            <a:r>
              <a:rPr lang="zh-CN" altLang="en-US" dirty="0"/>
              <a:t>庭院</a:t>
            </a:r>
          </a:p>
        </p:txBody>
      </p:sp>
      <p:cxnSp>
        <p:nvCxnSpPr>
          <p:cNvPr id="6" name="直线连接符 5"/>
          <p:cNvCxnSpPr>
            <a:stCxn id="6" idx="3"/>
          </p:cNvCxnSpPr>
          <p:nvPr/>
        </p:nvCxnSpPr>
        <p:spPr>
          <a:xfrm flipV="1">
            <a:off x="9985444" y="241669"/>
            <a:ext cx="459769" cy="3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45213" y="501136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鹊踏枝</a:t>
            </a:r>
            <a:r>
              <a:rPr lang="en-US" altLang="zh-CN" dirty="0"/>
              <a:t>-</a:t>
            </a:r>
            <a:r>
              <a:rPr lang="zh-CN" altLang="en-US" dirty="0"/>
              <a:t>秋入</a:t>
            </a:r>
          </a:p>
        </p:txBody>
      </p:sp>
      <p:cxnSp>
        <p:nvCxnSpPr>
          <p:cNvPr id="8" name="直线连接符 7"/>
          <p:cNvCxnSpPr>
            <a:endCxn id="6" idx="3"/>
          </p:cNvCxnSpPr>
          <p:nvPr/>
        </p:nvCxnSpPr>
        <p:spPr>
          <a:xfrm flipH="1" flipV="1">
            <a:off x="9985444" y="610537"/>
            <a:ext cx="459769" cy="59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45213" y="929880"/>
            <a:ext cx="1746787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鹊踏枝</a:t>
            </a:r>
            <a:r>
              <a:rPr lang="en-US" altLang="zh-CN" dirty="0"/>
              <a:t>-</a:t>
            </a:r>
            <a:r>
              <a:rPr lang="zh-CN" altLang="en-US" dirty="0"/>
              <a:t>谁道</a:t>
            </a:r>
          </a:p>
        </p:txBody>
      </p:sp>
      <p:cxnSp>
        <p:nvCxnSpPr>
          <p:cNvPr id="10" name="直线连接符 9"/>
          <p:cNvCxnSpPr>
            <a:stCxn id="11" idx="1"/>
            <a:endCxn id="6" idx="3"/>
          </p:cNvCxnSpPr>
          <p:nvPr/>
        </p:nvCxnSpPr>
        <p:spPr>
          <a:xfrm flipH="1" flipV="1">
            <a:off x="9985444" y="610537"/>
            <a:ext cx="459769" cy="504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486156" y="1358624"/>
            <a:ext cx="17467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/>
            </a:lvl1pPr>
          </a:lstStyle>
          <a:p>
            <a:r>
              <a:rPr lang="zh-CN" altLang="en-US" dirty="0"/>
              <a:t>鹊踏枝</a:t>
            </a:r>
            <a:r>
              <a:rPr lang="en-US" altLang="zh-CN" dirty="0"/>
              <a:t>-</a:t>
            </a:r>
            <a:r>
              <a:rPr lang="zh-CN" altLang="en-US" dirty="0" smtClean="0"/>
              <a:t>六曲</a:t>
            </a:r>
            <a:endParaRPr lang="zh-CN" altLang="en-US" dirty="0"/>
          </a:p>
        </p:txBody>
      </p:sp>
      <p:cxnSp>
        <p:nvCxnSpPr>
          <p:cNvPr id="12" name="直线连接符 11"/>
          <p:cNvCxnSpPr>
            <a:endCxn id="6" idx="3"/>
          </p:cNvCxnSpPr>
          <p:nvPr/>
        </p:nvCxnSpPr>
        <p:spPr>
          <a:xfrm flipH="1" flipV="1">
            <a:off x="9985444" y="610537"/>
            <a:ext cx="500712" cy="93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532" y="57004"/>
            <a:ext cx="87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2.18.3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2459</Words>
  <Application>Microsoft Macintosh PowerPoint</Application>
  <PresentationFormat>宽屏</PresentationFormat>
  <Paragraphs>297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DengXian</vt:lpstr>
      <vt:lpstr>DengXian Light</vt:lpstr>
      <vt:lpstr>Times New Roman</vt:lpstr>
      <vt:lpstr>黑体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Sunboyi</dc:creator>
  <cp:lastModifiedBy>Sunboyi</cp:lastModifiedBy>
  <cp:revision>1</cp:revision>
  <dcterms:created xsi:type="dcterms:W3CDTF">2018-10-19T08:01:58Z</dcterms:created>
  <dcterms:modified xsi:type="dcterms:W3CDTF">2018-10-19T08:02:16Z</dcterms:modified>
</cp:coreProperties>
</file>