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9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4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0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4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47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9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79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3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267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3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60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18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75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48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32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8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14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3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929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839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78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00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53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29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70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436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50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94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4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44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15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9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4B2F3-D607-4D4C-9365-7A031C271521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90B9-03EA-D545-BA2B-B26A7F33AC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7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0078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十六、孙光宪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、李珣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十八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、冯延巳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十九、李颢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二十、李煜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98051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1" y="1243787"/>
            <a:ext cx="9953625" cy="29543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、开日本填词风气的是（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张先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张志和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张炎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苏轼</a:t>
            </a:r>
          </a:p>
          <a:p>
            <a:pPr eaLnBrk="1" hangingPunct="1"/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渔歌子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的别名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渔父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渔歌曲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渔父乐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渔夫辞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，渔父为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作者自况，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张志和曾与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颜真卿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唱和此曲。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开日本填词风气之先。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6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213" y="1339963"/>
            <a:ext cx="9264650" cy="259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韦庄的词集是（ 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.《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片玉集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浣花词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 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清真集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 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	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《阳春集》</a:t>
            </a: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2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917" y="1121595"/>
            <a:ext cx="9264650" cy="36877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韦庄的词集是（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.《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片玉集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浣花词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 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清真集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 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	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《阳春集》</a:t>
            </a:r>
          </a:p>
          <a:p>
            <a:pPr eaLnBrk="1" hangingPunct="1">
              <a:lnSpc>
                <a:spcPct val="150000"/>
              </a:lnSpc>
            </a:pP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韦庄，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字端己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，杜陵（今陕西长安市）人，有词集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浣花集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，与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温庭筠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并称“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温韦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5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973" y="1299019"/>
            <a:ext cx="9264650" cy="27733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孙光宪《更漏子（柳丝长）》运用了哪种写作手法（）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比喻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对比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拟人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通感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7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677" y="1135243"/>
            <a:ext cx="9264650" cy="37782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孙光宪《更漏子（柳丝长）》运用了哪种写作手法（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B</a:t>
            </a:r>
            <a:r>
              <a:rPr lang="en-US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比喻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对比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拟人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通感</a:t>
            </a:r>
          </a:p>
          <a:p>
            <a:pPr eaLnBrk="1" hangingPunct="1">
              <a:lnSpc>
                <a:spcPct val="150000"/>
              </a:lnSpc>
            </a:pP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柳丝长，桃叶小。深院断无人到。红日淡，绿烟晴。流莺三两声。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雪香浓，檀晕少。枕上卧枝花好。春思重，晓妆迟。寻思残梦时。</a:t>
            </a:r>
          </a:p>
        </p:txBody>
      </p:sp>
    </p:spTree>
    <p:extLst>
      <p:ext uri="{BB962C8B-B14F-4D97-AF65-F5344CB8AC3E}">
        <p14:creationId xmlns:p14="http://schemas.microsoft.com/office/powerpoint/2010/main" val="1032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259" y="969789"/>
            <a:ext cx="9264650" cy="27463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采桑子（轻舟短棹西湖好）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中所指的西湖在（	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杭州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苏州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C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绍兴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D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颍州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5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555" y="1147853"/>
            <a:ext cx="9264650" cy="2752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刘禹锡的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忆江南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所描写的是那座城市。（）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苏州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杭州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洛阳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南京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907" y="997725"/>
            <a:ext cx="9264650" cy="3305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刘禹锡的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忆江南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所描写的是那座城市。（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苏州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杭州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洛阳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南京</a:t>
            </a:r>
          </a:p>
          <a:p>
            <a:pPr algn="ctr"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春去也，多谢</a:t>
            </a:r>
            <a:r>
              <a:rPr lang="zh-CN" alt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洛城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人。弱柳从风疑举袂，丛兰裛露似沾巾。独坐亦含嚬。</a:t>
            </a: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1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555" y="1093261"/>
            <a:ext cx="9264650" cy="2752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温庭筠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的籍贯（）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山东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山西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江苏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陕西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4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03" y="1093261"/>
            <a:ext cx="9890125" cy="3852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温庭筠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的籍贯（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山东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山西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江苏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陕西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温庭筠：本名岐，艺名庭筠，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字飞卿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，太原祁（今天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山西省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祁县）人。有词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69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首，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唐代作词最多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的词人。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131" y="391291"/>
            <a:ext cx="10601325" cy="581697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十九、李璟</a:t>
            </a: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与后主合称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南唐二主</a:t>
            </a:r>
            <a:r>
              <a:rPr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  <a:endParaRPr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青鸟不传云外信，丁香空结雨中愁。”</a:t>
            </a:r>
          </a:p>
          <a:p>
            <a:pPr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王国维评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“菡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萏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香销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翠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叶残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西风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愁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起绿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间。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二句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“大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众芳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芜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秽，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人迟暮  之感</a:t>
            </a:r>
            <a:r>
              <a:rPr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  <a:endParaRPr lang="en-US" noProof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                  </a:t>
            </a: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摊破浣溪沙·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菡萏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hàn dàn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香销翠叶残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菡萏香销翠叶残，西风愁起绿波间。还与韶光共憔悴，不堪看。</a:t>
            </a:r>
          </a:p>
          <a:p>
            <a:pPr algn="ctr"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细雨梦回鸡塞远，小楼吹彻玉笙寒。多少泪珠何限恨，倚栏干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40"/>
              </a:spcBef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写荷花不写盛开的芙蕖，而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未开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菡萏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则更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珍贵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稚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嫩。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而秋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的摧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残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也就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愈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加让  人惊心了。荷叶虽遭秋风掠杀，但翠色如故。一种顽强的美的生命力正是由此郁郁而出。故起  句貌似叙写平淡，实蕴含着郁勃的生机。“西风”句交待菡萏、翠叶香销凋残的环境和原因。  既有对秋景零落的伤怀，也有对自身生命同此憔悴的哀怜。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3" y="72392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摊破浣溪沙</a:t>
            </a:r>
          </a:p>
        </p:txBody>
      </p:sp>
      <p:cxnSp>
        <p:nvCxnSpPr>
          <p:cNvPr id="7" name="直线连接符 6"/>
          <p:cNvCxnSpPr>
            <a:stCxn id="5" idx="3"/>
          </p:cNvCxnSpPr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2.19.1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907" y="1091034"/>
            <a:ext cx="9264650" cy="3305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皇甫松的词被谁称赞为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初日芙蓉春月柳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李冰若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王国维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张炎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胡云翼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6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47" y="1063738"/>
            <a:ext cx="9264650" cy="3305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皇甫松的词被谁称赞为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初日芙蓉春月柳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李冰若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王国维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张炎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胡云翼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其词被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李冰若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誉为“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初日芙蓉春月柳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2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443" y="940906"/>
            <a:ext cx="9264650" cy="2752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欧阳炯的词集是哪一个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尊前集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花间集序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爱园诗话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花草粹编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91" y="872666"/>
            <a:ext cx="9264650" cy="38560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欧阳炯的词集是哪一个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尊前集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花间集序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爱园诗话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花草粹编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解析：欧阳炯是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花间集序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的作者。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03" y="1131978"/>
            <a:ext cx="9264650" cy="32956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李珣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南乡子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﹒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归路近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写的是（）的风光。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江苏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B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福建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广东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贵州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5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851" y="1159274"/>
            <a:ext cx="10152844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李珣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南乡子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﹒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归路近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写的是（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）的风光。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江苏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福建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广东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D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贵州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归路近，扣弦歌。采真珠处水风多。曲岸小桥山月过。烟深锁。荳蔻花垂千万朵。</a:t>
            </a:r>
          </a:p>
          <a:p>
            <a:pPr eaLnBrk="1" hangingPunct="1">
              <a:lnSpc>
                <a:spcPct val="15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十七首所歌咏的都是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粤东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的风土人情。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1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443" y="831722"/>
            <a:ext cx="9264650" cy="55483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青鸟不传云外信，下一句是（	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蓬山此去无多路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无边丝雨细如愁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为伊消得人憔悴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丁香空结雨中愁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47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2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851" y="940906"/>
            <a:ext cx="9264650" cy="516808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青鸟不传云外信，下一句是（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蓬山此去无多路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无边丝雨细如愁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为伊消得人憔悴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丁香空结雨中愁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</a:p>
          <a:p>
            <a:pPr algn="ctr" eaLnBrk="1" hangingPunct="1">
              <a:lnSpc>
                <a:spcPct val="150000"/>
              </a:lnSpc>
              <a:spcBef>
                <a:spcPts val="475"/>
              </a:spcBef>
            </a:pPr>
            <a:endParaRPr lang="zh-CN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4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5600700" cy="1188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第三编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1035976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95534" y="856489"/>
            <a:ext cx="11982735" cy="56927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0078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十六、孙光宪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、李珣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十八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、冯延巳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十九、李颢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二十、李煜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72691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95536" y="894139"/>
            <a:ext cx="11969087" cy="538382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81889" y="880495"/>
            <a:ext cx="12010030" cy="553395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" y="880491"/>
            <a:ext cx="12192000" cy="537018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464023" y="866845"/>
            <a:ext cx="11313994" cy="534288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02478" y="880491"/>
            <a:ext cx="11921201" cy="53292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971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一、寇准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二、林逋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三、柳永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四、范仲淹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五、张先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710877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96874" y="389199"/>
            <a:ext cx="10869613" cy="52120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、寇准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踏莎行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春色将阑，莺声渐老，红英落尽青梅小。画堂人静雨蒙蒙，屏山半掩余香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密约沉沉，离情杳杳，菱花尘满慵将照。倚楼无语欲销魂，长空黯淡连芳草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spc="-5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algn="ctr" fontAlgn="auto">
              <a:lnSpc>
                <a:spcPct val="150000"/>
              </a:lnSpc>
              <a:defRPr/>
            </a:pPr>
            <a:endParaRPr sz="2000" spc="-5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【考点】倚楼无语欲销魂，长空黯淡连芳草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【考点】心理描写的特色：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以衰景、静景渲染衬托主人公不平静的心理。</a:t>
            </a:r>
          </a:p>
          <a:p>
            <a:pPr fontAlgn="auto">
              <a:lnSpc>
                <a:spcPct val="150000"/>
              </a:lnSpc>
              <a:defRPr/>
            </a:pP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】描写静的境界</a:t>
            </a:r>
            <a:r>
              <a:rPr sz="2400" spc="-1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全词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着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力描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静的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境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界，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莺声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渐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老到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堂人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到倚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楼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无语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或描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  的环境、静的氛围、静的动作，都以静为核心，从中折射出女子苦闷难遣的心态。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寇准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踏莎行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971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一、寇准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二、林逋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三、柳永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四、范仲淹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五、张先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534996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874" y="383914"/>
            <a:ext cx="11353848" cy="466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defTabSz="0" eaLnBrk="0" hangingPunct="0">
              <a:tabLst>
                <a:tab pos="110617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tabLst>
                <a:tab pos="110617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tabLst>
                <a:tab pos="110617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tabLst>
                <a:tab pos="110617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tabLst>
                <a:tab pos="110617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0617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0617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0617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10617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、林逋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山园小梅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众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芳摇落独暄妍，占尽风情向小园。 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疏影横斜水清浅，暗香浮动月黄昏。</a:t>
            </a:r>
            <a:r>
              <a:rPr 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霜禽欲下先偷眼，粉蝶如知合断魂。幸有微吟可相狎，不须檀板共金樽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人称“梅妻鹤子”。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此词为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疏影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暗香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词调的来源，并被称为“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咏梅绝调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林逋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点绛唇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、梅尧臣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苏幕遮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、欧阳修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少年游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三首词被王国维并称为  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咏春草绝调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林逋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山园小梅</a:t>
            </a:r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971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一、寇准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二、林逋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三、柳永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四、范仲淹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五、张先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77272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356" y="864425"/>
            <a:ext cx="10521950" cy="3857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二十、李煜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李煜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，字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重光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，号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钟隐、莲峰居士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，籍贯徐州。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菩萨蛮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（花明月暗）相传为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小周后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而作。“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沈腰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”指代人日渐消瘦，“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潘鬓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”指代中年白发。</a:t>
            </a:r>
          </a:p>
          <a:p>
            <a:pPr eaLnBrk="1" hangingPunct="1">
              <a:lnSpc>
                <a:spcPct val="150000"/>
              </a:lnSpc>
              <a:spcBef>
                <a:spcPts val="990"/>
              </a:spcBef>
            </a:pPr>
            <a:endParaRPr lang="zh-CN"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990"/>
              </a:spcBef>
            </a:pPr>
            <a:r>
              <a:rPr lang="zh-CN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问君能有几多愁，恰似一江春水向东流。““剪不断，理还乱，是离愁。别是一番滋味在心头。”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清平乐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49509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玉楼春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9985444" y="648251"/>
            <a:ext cx="459769" cy="6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3" y="92550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浪淘沙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5213" y="135590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虞美人</a:t>
            </a:r>
            <a:endParaRPr lang="zh-CN" altLang="en-US" dirty="0"/>
          </a:p>
        </p:txBody>
      </p:sp>
      <p:cxnSp>
        <p:nvCxnSpPr>
          <p:cNvPr id="13" name="直线连接符 12"/>
          <p:cNvCxnSpPr>
            <a:stCxn id="4" idx="3"/>
            <a:endCxn id="11" idx="1"/>
          </p:cNvCxnSpPr>
          <p:nvPr/>
        </p:nvCxnSpPr>
        <p:spPr>
          <a:xfrm>
            <a:off x="9985444" y="610537"/>
            <a:ext cx="459769" cy="49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4" idx="3"/>
            <a:endCxn id="12" idx="1"/>
          </p:cNvCxnSpPr>
          <p:nvPr/>
        </p:nvCxnSpPr>
        <p:spPr>
          <a:xfrm>
            <a:off x="9985444" y="610537"/>
            <a:ext cx="459769" cy="9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2.20.1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705" y="331812"/>
            <a:ext cx="11285608" cy="4869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、柳永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72110" eaLnBrk="0" fontAlgn="auto">
              <a:lnSpc>
                <a:spcPct val="150000"/>
              </a:lnSpc>
              <a:defRPr/>
            </a:pP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、简介：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原名三变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，后改名永，字耆卿，</a:t>
            </a:r>
            <a:r>
              <a:rPr sz="2000" spc="-5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别号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柳七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，籍贯福建崇安，词集名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《乐章集》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，艺术上以“铺叙展衍，备足无余”，世称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“柳氏家法”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“奉旨填词柳三变”，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“凡有井水处皆能歌柳词”。</a:t>
            </a:r>
          </a:p>
          <a:p>
            <a:pPr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、重要作品：</a:t>
            </a:r>
            <a:r>
              <a:rPr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望海潮》（东南形胜）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被考订为年代最早的一首。</a:t>
            </a:r>
          </a:p>
          <a:p>
            <a:pPr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《戚氏》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调是柳永首创的长调慢词，全词212字，是长调中最长的体制之一。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、常考名句：</a:t>
            </a:r>
            <a:r>
              <a:rPr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渐霜风凄紧，关河冷落，残照当楼。</a:t>
            </a:r>
            <a:r>
              <a:rPr sz="2400" spc="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（出自《八声甘州》，被苏轼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为“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减唐  人高处。”）</a:t>
            </a: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“今宵酒醒何处？杨柳岸、晓风残月。”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“衣带渐宽终不悔，为伊消得人憔悴。”</a:t>
            </a:r>
          </a:p>
        </p:txBody>
      </p:sp>
    </p:spTree>
    <p:extLst>
      <p:ext uri="{BB962C8B-B14F-4D97-AF65-F5344CB8AC3E}">
        <p14:creationId xmlns:p14="http://schemas.microsoft.com/office/powerpoint/2010/main" val="13195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28" y="1594939"/>
            <a:ext cx="10020300" cy="289822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、柳永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定风波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自春来、惨绿愁红，芳心是事可可。日上花梢，莺穿柳带，犹压香衾卧。暖酥消，腻云亸。终日厌厌倦梳裹。无那。恨薄情一去，音书无个。  </a:t>
            </a:r>
            <a:r>
              <a:rPr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早知恁么，悔当初、不把雕鞍锁。向鸡窗，只与蛮笺象管，拘束教吟课。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镇相随、莫抛躲，针线闲拈伴伊坐。和我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免使年少光阴虚过。</a:t>
            </a:r>
          </a:p>
          <a:p>
            <a:pPr marL="12700" fontAlgn="auto">
              <a:lnSpc>
                <a:spcPct val="150000"/>
              </a:lnSpc>
              <a:spcBef>
                <a:spcPts val="1000"/>
              </a:spcBef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【考点】思妇形象：代言体，描写现实生活中勾栏瓦舍之中沉沦于社会底层的歌姬舞女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柳永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定风波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蝶恋花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迷仙引</a:t>
            </a:r>
            <a:endParaRPr lang="zh-CN" altLang="en-US" dirty="0"/>
          </a:p>
        </p:txBody>
      </p:sp>
      <p:cxnSp>
        <p:nvCxnSpPr>
          <p:cNvPr id="9" name="直线连接符 8"/>
          <p:cNvCxnSpPr>
            <a:endCxn id="13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雨霖铃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8" idx="3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夜半乐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望海潮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8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8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0" y="7396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3.4.1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07" y="1234826"/>
            <a:ext cx="10020300" cy="318035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、柳永</a:t>
            </a:r>
          </a:p>
          <a:p>
            <a:pPr marL="12700" algn="ctr" fontAlgn="auto">
              <a:lnSpc>
                <a:spcPct val="150000"/>
              </a:lnSpc>
              <a:spcBef>
                <a:spcPts val="1000"/>
              </a:spcBef>
              <a:defRPr/>
            </a:pPr>
            <a:r>
              <a:rPr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蝶恋花  </a:t>
            </a:r>
            <a:endParaRPr spc="-5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2700" algn="ctr" fontAlgn="auto">
              <a:lnSpc>
                <a:spcPct val="150000"/>
              </a:lnSpc>
              <a:spcBef>
                <a:spcPts val="1000"/>
              </a:spcBef>
              <a:defRPr/>
            </a:pP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伫倚危楼风细细。望极春愁，黯黯生天际。草色烟光残照里。无言谁会凭阑  意。</a:t>
            </a:r>
          </a:p>
          <a:p>
            <a:pPr marL="12700" algn="ctr" fontAlgn="auto">
              <a:lnSpc>
                <a:spcPct val="150000"/>
              </a:lnSpc>
              <a:spcBef>
                <a:spcPts val="120"/>
              </a:spcBef>
              <a:defRPr/>
            </a:pPr>
            <a:r>
              <a:rPr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拟把疏狂图一醉。对酒当歌，强乐还无味。衣带渐宽终不悔。为伊消得人憔</a:t>
            </a:r>
          </a:p>
          <a:p>
            <a:pPr marL="12700" algn="ctr" fontAlgn="auto">
              <a:lnSpc>
                <a:spcPct val="150000"/>
              </a:lnSpc>
              <a:spcBef>
                <a:spcPts val="120"/>
              </a:spcBef>
              <a:defRPr/>
            </a:pP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悴。</a:t>
            </a:r>
          </a:p>
          <a:p>
            <a:pPr marL="12700" fontAlgn="auto">
              <a:lnSpc>
                <a:spcPct val="150000"/>
              </a:lnSpc>
              <a:spcBef>
                <a:spcPts val="1000"/>
              </a:spcBef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【考点】创作主题：思念情人。离别情人之后挥之不去、难以自拔的相思之情。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柳永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5212" y="581361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蝶恋花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迷仙引</a:t>
            </a:r>
            <a:endParaRPr lang="zh-CN" altLang="en-US" dirty="0"/>
          </a:p>
        </p:txBody>
      </p:sp>
      <p:cxnSp>
        <p:nvCxnSpPr>
          <p:cNvPr id="9" name="直线连接符 8"/>
          <p:cNvCxnSpPr>
            <a:endCxn id="14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雨霖铃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9" idx="3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夜半乐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望海潮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9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9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0" y="7396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3.4.2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59" y="1978178"/>
            <a:ext cx="10615613" cy="4023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、柳永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迷仙引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才过笄年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，初绾云鬟，便学歌舞。席上尊前，王孙随分相许。算等闲、酬  一笑，便千金慵觑。常只恐、容易蕣华偷换，光阴虚度。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已受君恩顾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，好与花为主。万里丹霄，何妨携手同归去。永弃却、烟花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伴侣。免教人见妾，朝云暮雨。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考点】创作主题：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歌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女自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述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，倾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诉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欲结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音、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脱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离魔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窟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的强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烈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愿望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暗含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人的  同情和怜悯之心。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柳永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蝶恋花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51860" y="1050545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迷仙引</a:t>
            </a:r>
          </a:p>
        </p:txBody>
      </p:sp>
      <p:cxnSp>
        <p:nvCxnSpPr>
          <p:cNvPr id="9" name="直线连接符 8"/>
          <p:cNvCxnSpPr>
            <a:endCxn id="14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雨霖铃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9" idx="3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夜半乐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望海潮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9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9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0" y="7396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3.4.3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892" y="1508192"/>
            <a:ext cx="10299700" cy="4403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、柳永</a:t>
            </a:r>
          </a:p>
          <a:p>
            <a:pPr algn="ctr" fontAlgn="auto">
              <a:lnSpc>
                <a:spcPct val="150000"/>
              </a:lnSpc>
              <a:spcBef>
                <a:spcPts val="3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雨霖铃  </a:t>
            </a:r>
          </a:p>
          <a:p>
            <a:pPr fontAlgn="auto">
              <a:lnSpc>
                <a:spcPct val="150000"/>
              </a:lnSpc>
              <a:spcBef>
                <a:spcPts val="35"/>
              </a:spcBef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寒蝉凄切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，对长亭晚，骤雨初歇。都门帐饮无绪，留恋处，兰舟催发。执手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相看泪眼，竟无语凝噎。念去去，千里烟波，暮霭沉沉楚天阔。多情自古伤离别，更那堪冷落清秋节！今宵酒醒何处？杨柳岸，晓风残月。此去经年，应是良辰好景虚设。便纵有千种风情，更与何人说？</a:t>
            </a: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【考点】以“赋”的手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描写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离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别情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景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离别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境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氛围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践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行地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：都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门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长  亭，再写离别的具体过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、催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、执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、相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、泪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眼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、无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凝噎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念去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去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，逐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描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写，层层铺叙。视点由近到远，别离之情日显其深。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柳永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蝶恋花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迷仙引</a:t>
            </a:r>
            <a:endParaRPr lang="zh-CN" altLang="en-US" dirty="0"/>
          </a:p>
        </p:txBody>
      </p:sp>
      <p:cxnSp>
        <p:nvCxnSpPr>
          <p:cNvPr id="9" name="直线连接符 8"/>
          <p:cNvCxnSpPr>
            <a:endCxn id="14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2" y="1508192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雨霖铃</a:t>
            </a:r>
          </a:p>
        </p:txBody>
      </p:sp>
      <p:cxnSp>
        <p:nvCxnSpPr>
          <p:cNvPr id="11" name="直线连接符 10"/>
          <p:cNvCxnSpPr>
            <a:stCxn id="9" idx="3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夜半乐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望海潮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9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9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0" y="7396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3.4.4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49" y="1457253"/>
            <a:ext cx="10228263" cy="485267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、柳永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夜半乐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冻云黯淡天气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，扁舟一叶，乘兴离江渚。渡万壑千岩，越溪深处。怒涛渐息，樵风乍起，更闻商旅相呼。片帆高举。泛画鹢、翩翩过南浦。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望中酒旆闪闪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，一簇烟村，数行霜树。残日下，渔人鸣榔归去。败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荷零落，衰杨掩映，岸边两两三三，浣沙游女。避行客、含羞笑相语</a:t>
            </a: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到此因念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，绣阁轻抛，浪萍难驻。叹后约丁宁竟何据。惨离怀，空恨岁晚归期阻。凝泪眼、杳杳神京路。断鸿声远长天暮。</a:t>
            </a: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【考点】近似一篇山水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记：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游踪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化带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心情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化上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写舟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的途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，中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写舟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的见闻，下片抒发对绣阁女子的思念以及归期阻隔的痛苦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柳永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蝶恋花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迷仙引</a:t>
            </a:r>
            <a:endParaRPr lang="zh-CN" altLang="en-US" dirty="0"/>
          </a:p>
        </p:txBody>
      </p:sp>
      <p:cxnSp>
        <p:nvCxnSpPr>
          <p:cNvPr id="9" name="直线连接符 8"/>
          <p:cNvCxnSpPr>
            <a:endCxn id="14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雨霖铃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9" idx="3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31915" y="1916142"/>
            <a:ext cx="1760084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夜半乐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望海潮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9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9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0" y="7396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3.4.5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029" y="1729616"/>
            <a:ext cx="10499725" cy="46177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、柳永</a:t>
            </a:r>
          </a:p>
          <a:p>
            <a:pPr marL="150495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望海潮  </a:t>
            </a:r>
          </a:p>
          <a:p>
            <a:pPr marL="150495"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东南形胜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，三吴都会，钱塘自古繁华，烟柳画桥，风帘翠幕，参差十万人家</a:t>
            </a: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云树绕堤沙，怒涛卷霜雪，天堑无涯。市列珠玑，户盈罗绮，竞豪奢。</a:t>
            </a:r>
          </a:p>
          <a:p>
            <a:pPr marL="12700" fontAlgn="auto">
              <a:lnSpc>
                <a:spcPct val="150000"/>
              </a:lnSpc>
              <a:spcBef>
                <a:spcPts val="360"/>
              </a:spcBef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重湖叠巘清嘉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。有三秋桂子，十里荷花。羌管弄晴，菱歌泛夜，嬉嬉钓叟莲  娃。千骑拥高牙。乘醉听箫鼓，吟赏烟霞。异日图将好景，归去凤池夸。</a:t>
            </a:r>
          </a:p>
          <a:p>
            <a:pPr fontAlgn="auto">
              <a:lnSpc>
                <a:spcPct val="150000"/>
              </a:lnSpc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【考点】描写杭州的城市风物：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起三句用远景概括展示杭州的地理优势与悠久的古城风貌，时空跨  越之大，震人心魄。下阕从湖山全景、四时风光、昼夜笙歌、湖中人物四个方面勾画出西湖的如画  美景。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柳永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蝶恋花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迷仙引</a:t>
            </a:r>
            <a:endParaRPr lang="zh-CN" altLang="en-US" dirty="0"/>
          </a:p>
        </p:txBody>
      </p:sp>
      <p:cxnSp>
        <p:nvCxnSpPr>
          <p:cNvPr id="9" name="直线连接符 8"/>
          <p:cNvCxnSpPr>
            <a:endCxn id="14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雨霖铃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9" idx="3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夜半乐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31915" y="2400379"/>
            <a:ext cx="1760084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望海潮</a:t>
            </a:r>
          </a:p>
        </p:txBody>
      </p:sp>
      <p:cxnSp>
        <p:nvCxnSpPr>
          <p:cNvPr id="14" name="直线连接符 13"/>
          <p:cNvCxnSpPr>
            <a:stCxn id="9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9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0" y="7396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3.4.6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51" y="312169"/>
            <a:ext cx="10445750" cy="406265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二十、李煜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165" fontAlgn="auto">
              <a:lnSpc>
                <a:spcPct val="150000"/>
              </a:lnSpc>
              <a:defRPr/>
            </a:pPr>
            <a:endParaRPr sz="2400" b="1" spc="-5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165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清平乐  </a:t>
            </a:r>
          </a:p>
          <a:p>
            <a:pPr marL="50165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别来春半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，触目柔肠断。砌下落梅如雪乱，拂了一身还满。雁来音信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无凭，路遥归梦难成。离恨恰如春草，更行更远还生。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【考点】情景相生相合的特点：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起两句即拈出离愁别恨，全词凄哀的情调由此而奠定。且末句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两个“更”字和一个“还”字，更是形象地表现了愁肠百结、欲罢不能的心灵创伤。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清平乐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49509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玉楼春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9985444" y="648251"/>
            <a:ext cx="459769" cy="6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3" y="92550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浪淘沙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35590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虞美人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6" idx="3"/>
          </p:cNvCxnSpPr>
          <p:nvPr/>
        </p:nvCxnSpPr>
        <p:spPr>
          <a:xfrm>
            <a:off x="9985444" y="610537"/>
            <a:ext cx="459769" cy="49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6" idx="3"/>
          </p:cNvCxnSpPr>
          <p:nvPr/>
        </p:nvCxnSpPr>
        <p:spPr>
          <a:xfrm>
            <a:off x="9985444" y="610537"/>
            <a:ext cx="459769" cy="9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2.20.1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005" y="963924"/>
            <a:ext cx="11008601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二十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、李煜</a:t>
            </a:r>
          </a:p>
          <a:p>
            <a:pPr marL="27559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玉楼春  </a:t>
            </a:r>
          </a:p>
          <a:p>
            <a:pPr marL="275590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晚妆初了明肌雪，春殿嫔娥鱼贯列。笙箫吹断水云开，重按霓裳歌遍彻。  临风谁更飘香屑，醉拍阑干情味切。归时休放烛花红，待踏马蹄清夜月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75590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【考点】描写多种感觉的复合：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感觉的复合和转换是此词的最大特色。词写夜晚宫中的歌舞宴  乐之盛况，而笔触多端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自然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现出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逸神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飞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之致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写视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觉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少着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刻画  单个女子的形象，而是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笔濡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染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一群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象，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娥是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鱼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贯而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乐奏  起，是写听觉。换头两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嗅觉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觉之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，末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听觉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种感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觉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，全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  感觉不断变换，突出了主人多方面的审美感受，详尽铺张而不吝笔墨。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清平乐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495093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玉楼春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9985444" y="648251"/>
            <a:ext cx="459769" cy="6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3" y="92550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浪淘沙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35590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虞美人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6" idx="3"/>
          </p:cNvCxnSpPr>
          <p:nvPr/>
        </p:nvCxnSpPr>
        <p:spPr>
          <a:xfrm>
            <a:off x="9985444" y="610537"/>
            <a:ext cx="459769" cy="49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6" idx="3"/>
          </p:cNvCxnSpPr>
          <p:nvPr/>
        </p:nvCxnSpPr>
        <p:spPr>
          <a:xfrm>
            <a:off x="9985444" y="610537"/>
            <a:ext cx="459769" cy="9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2.20.2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161" y="755187"/>
            <a:ext cx="10869613" cy="489364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111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二十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、李煜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浪淘沙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帘外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雨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潺潺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chán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春意阑珊。罗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衾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qīn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耐五更寒。梦里不知身是客，一晌贪欢。  独自莫凭栏，无限江山，别时容易见时难。流水落花春去也，天上人间。</a:t>
            </a:r>
          </a:p>
          <a:p>
            <a:pPr eaLnBrk="1" hangingPunct="1">
              <a:lnSpc>
                <a:spcPct val="150000"/>
              </a:lnSpc>
              <a:spcBef>
                <a:spcPts val="1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王国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人间词话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曾评说李煜词“眼界始大，感慨遂深”：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词写亡国被俘后的  悲苦之情，以梦境的“一晌贪欢”与冷酷的现实形成强烈的反差，从鲜明的今昔对比中凸显隐埋心底的深哀巨痛。起笔用倒叙手法，先写梦醒后的感受，后情景之悲渲染尽致。“梦里”两句，忆梦中情事，贪欢历历，语似轻闲，实痛苦莫名。“独自莫凭栏”，乃自我告诫之语。“流水”两句紧承此意，说出人生将尽的悲哀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清平乐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49509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玉楼春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9985444" y="648251"/>
            <a:ext cx="459769" cy="6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3" y="925500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浪淘沙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45213" y="137314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虞美人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6" idx="3"/>
          </p:cNvCxnSpPr>
          <p:nvPr/>
        </p:nvCxnSpPr>
        <p:spPr>
          <a:xfrm>
            <a:off x="9985444" y="610537"/>
            <a:ext cx="459769" cy="49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6" idx="3"/>
          </p:cNvCxnSpPr>
          <p:nvPr/>
        </p:nvCxnSpPr>
        <p:spPr>
          <a:xfrm>
            <a:off x="9985444" y="610537"/>
            <a:ext cx="459769" cy="9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2.20.3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72" y="271226"/>
            <a:ext cx="10869613" cy="452431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111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二十、李煜</a:t>
            </a:r>
          </a:p>
          <a:p>
            <a:pPr algn="ctr" eaLnBrk="1" hangingPunct="1">
              <a:lnSpc>
                <a:spcPct val="150000"/>
              </a:lnSpc>
              <a:spcBef>
                <a:spcPts val="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虞美人</a:t>
            </a:r>
          </a:p>
          <a:p>
            <a:pPr algn="ctr" eaLnBrk="1" hangingPunct="1">
              <a:lnSpc>
                <a:spcPct val="150000"/>
              </a:lnSpc>
              <a:spcBef>
                <a:spcPts val="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春花秋月何时了？往事知多少！小楼昨夜又东风，故国不堪回首月明中。</a:t>
            </a:r>
          </a:p>
          <a:p>
            <a:pPr algn="ctr" eaLnBrk="1" hangingPunct="1">
              <a:lnSpc>
                <a:spcPct val="150000"/>
              </a:lnSpc>
              <a:spcBef>
                <a:spcPts val="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雕栏玉砌应犹在，只是朱颜改。问君能有几多愁？恰似一江春水向东流。</a:t>
            </a:r>
          </a:p>
          <a:p>
            <a:pPr algn="just" eaLnBrk="1" hangingPunct="1">
              <a:lnSpc>
                <a:spcPct val="150000"/>
              </a:lnSpc>
            </a:pPr>
            <a:endParaRPr lang="zh-CN"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三重对比表现宇宙永恒与人生短暂的矛盾：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词到此为止的六句，都是两两对照，都是永恒与无常的巨大反差，李煜对宇宙与人生关系的思索，确实是具有相当的思想深度。但李煜柔弱的性格特点使他不可能由此而激发出新的生命活力，而是将自己完全抛却，沉溺在这种无边的生命悲歌中，静静等候人生终曲的奏起。</a:t>
            </a:r>
          </a:p>
        </p:txBody>
      </p:sp>
      <p:pic>
        <p:nvPicPr>
          <p:cNvPr id="2050" name="Picture 2" descr="http://img.bimg.126.net/photo/7g0W4Jwz9FNn7zxVyaChKA==/53789868049411789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773" y="4262664"/>
            <a:ext cx="2654750" cy="208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3" y="7239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清平乐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49509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玉楼春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9985444" y="648251"/>
            <a:ext cx="459769" cy="6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3" y="92550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浪淘沙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45213" y="1355907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虞美人</a:t>
            </a:r>
          </a:p>
        </p:txBody>
      </p:sp>
      <p:cxnSp>
        <p:nvCxnSpPr>
          <p:cNvPr id="12" name="直线连接符 11"/>
          <p:cNvCxnSpPr>
            <a:stCxn id="7" idx="3"/>
          </p:cNvCxnSpPr>
          <p:nvPr/>
        </p:nvCxnSpPr>
        <p:spPr>
          <a:xfrm>
            <a:off x="9985444" y="610537"/>
            <a:ext cx="459769" cy="49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7" idx="3"/>
          </p:cNvCxnSpPr>
          <p:nvPr/>
        </p:nvCxnSpPr>
        <p:spPr>
          <a:xfrm>
            <a:off x="9985444" y="610537"/>
            <a:ext cx="459769" cy="9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2.20.4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917" y="1298379"/>
            <a:ext cx="7459663" cy="2589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、开日本填词风气的是（	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张先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张志和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张炎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苏轼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8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2523</Words>
  <Application>Microsoft Macintosh PowerPoint</Application>
  <PresentationFormat>宽屏</PresentationFormat>
  <Paragraphs>314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DengXian</vt:lpstr>
      <vt:lpstr>DengXian Light</vt:lpstr>
      <vt:lpstr>Times New Roman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Sunboyi</dc:creator>
  <cp:lastModifiedBy>Sunboyi</cp:lastModifiedBy>
  <cp:revision>1</cp:revision>
  <dcterms:created xsi:type="dcterms:W3CDTF">2018-10-19T08:09:12Z</dcterms:created>
  <dcterms:modified xsi:type="dcterms:W3CDTF">2018-10-19T08:09:58Z</dcterms:modified>
</cp:coreProperties>
</file>