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7A2F3-8967-CA4C-81EC-54CEB9D639F9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DEFF-3E97-1645-8779-02A52FE77E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49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FE368-C31D-4BF2-BA56-98706B40DB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8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5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04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3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5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14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6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815C-30F4-3B41-B8DB-53DE0311B83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205E-676E-FE4C-816D-DA0DC972B9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1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971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一、寇准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二、林逋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三、柳永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四、范仲淹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五、张先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66199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591" y="343564"/>
            <a:ext cx="10460038" cy="530479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、晏几道</a:t>
            </a:r>
            <a:endParaRPr lang="en-US" alt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、作者简介：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叔原、号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小山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、籍贯抚州临川人、晏殊第七子，与其父合称“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二晏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”。词集初名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乐府  补亡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，后以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小山词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名行。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黄庭坚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小山词序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称晏几道一生困于“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四痴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”：“仕宦连蹇，而不能一傍贵人之门，是一痴也。论文自有体，不肯作一新进语，此又一痴也。费资千百万，家人寒饥，而面有孺子之色，此又一痴也。人皆负之而不恨，已信之终不疑其欺己，此又一痴也。”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、名句：</a:t>
            </a:r>
            <a:r>
              <a:rPr lang="zh-CN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舞低杨柳楼心月，歌尽桃花扇影风”；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zh-CN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梦魂惯得无拘检，又踏杨花过谢桥”；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渐写到别来，此情深处，红笺为无色”。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晏几道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临江仙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阮郎归</a:t>
            </a:r>
            <a:endParaRPr lang="zh-CN" altLang="en-US" dirty="0"/>
          </a:p>
        </p:txBody>
      </p:sp>
      <p:cxnSp>
        <p:nvCxnSpPr>
          <p:cNvPr id="7" name="直线连接符 6"/>
          <p:cNvCxnSpPr>
            <a:stCxn id="5" idx="3"/>
          </p:cNvCxnSpPr>
          <p:nvPr/>
        </p:nvCxnSpPr>
        <p:spPr>
          <a:xfrm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3.7.1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057" y="306483"/>
            <a:ext cx="10698163" cy="459613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七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、晏几道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临江仙  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梦后楼台高锁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，酒醒帘幕低垂。去年春恨却来时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落花人独立，微雨燕双飞。</a:t>
            </a:r>
            <a:r>
              <a:rPr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记得小蘋初见，两重心字罗衣。琵琶弦上说相思。当时明月在，曾照彩云归。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【考点】追忆特色：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先写眼前实景，然后追忆往昔，通过“人独立”和“燕双飞”的对比，突  出怀人之意。下片回忆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见情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，两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心字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罗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衣，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弹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弦诉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相思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明月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通过昔盛今衰之感的对比，展现追忆时空的循环往复。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晏几道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临江仙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阮郎归</a:t>
            </a:r>
            <a:endParaRPr lang="zh-CN" altLang="en-US" dirty="0"/>
          </a:p>
        </p:txBody>
      </p:sp>
      <p:cxnSp>
        <p:nvCxnSpPr>
          <p:cNvPr id="7" name="直线连接符 6"/>
          <p:cNvCxnSpPr>
            <a:stCxn id="6" idx="3"/>
          </p:cNvCxnSpPr>
          <p:nvPr/>
        </p:nvCxnSpPr>
        <p:spPr>
          <a:xfrm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3.7.1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340" y="316979"/>
            <a:ext cx="10447338" cy="475869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、晏几道</a:t>
            </a:r>
            <a:endParaRPr lang="en-US" alt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阮郎归  </a:t>
            </a:r>
          </a:p>
          <a:p>
            <a:pPr eaLnBrk="1" hangingPunct="1">
              <a:lnSpc>
                <a:spcPct val="150000"/>
              </a:lnSpc>
              <a:spcBef>
                <a:spcPts val="1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天边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金掌露成霜，云随雁字长。绿杯红袖趁重阳，人情似故乡。  兰佩紫，菊簪黄，殷勤理旧狂。欲将沉醉换悲凉，清歌莫断肠。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表现的疏狂意趣：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此词自写怀抱，而悲欢间出。上阕在今夕对比中表现出晚年漂泊无  归的身世之感，下阕写想要重现当年的疏狂，可是却只能用大醉来代替忧伤。陈匪石称为“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最凝重深厚之作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”所指作品。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晏几道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临江仙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阮郎归</a:t>
            </a:r>
          </a:p>
        </p:txBody>
      </p:sp>
      <p:cxnSp>
        <p:nvCxnSpPr>
          <p:cNvPr id="7" name="直线连接符 6"/>
          <p:cNvCxnSpPr>
            <a:stCxn id="6" idx="1"/>
            <a:endCxn id="3" idx="3"/>
          </p:cNvCxnSpPr>
          <p:nvPr/>
        </p:nvCxnSpPr>
        <p:spPr>
          <a:xfrm flipH="1" flipV="1">
            <a:off x="9985444" y="544603"/>
            <a:ext cx="459769" cy="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3.7.2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2143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六、晏殊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七、晏几道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八、欧阳修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九、王安石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十、宋祁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9668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544" y="2257873"/>
            <a:ext cx="10825163" cy="249299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、欧阳修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、作者简介：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永叔、号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醉翁、六一居士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，曾自言：“集古录一千卷，藏书一万卷，有琴一张，棋一局，酒一壶，一翁老于其间。”故自号六一居士。词集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平山词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籍贯吉州庐（江西吉安）。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朝中措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（平山阑槛）开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以词赠别友人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的先例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1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16" y="1215457"/>
            <a:ext cx="10825163" cy="40626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、欧阳修</a:t>
            </a:r>
          </a:p>
          <a:p>
            <a:pPr eaLnBrk="1" hangingPunct="1">
              <a:lnSpc>
                <a:spcPct val="150000"/>
              </a:lnSpc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采桑子  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轻舟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短棹西湖好，绿水逶迤，芳草长堤，隐隐笙歌处处随。  无风水面琉璃滑，不觉船移，微动涟漪，惊起沙禽掠岸飞。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西湖”的地理位置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安徽颍州（今阜阳）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写景线索与主题：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全词以轻舟的行进为线索，渐次写出堤岸和湖面的景物特征，描绘了  春日引人入胜的颍州西湖，从中折射出欧阳修挂冠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退隐后从容自适的闲雅心理。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欧阳修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轻舟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群芳</a:t>
            </a:r>
          </a:p>
        </p:txBody>
      </p:sp>
      <p:cxnSp>
        <p:nvCxnSpPr>
          <p:cNvPr id="7" name="直线连接符 6"/>
          <p:cNvCxnSpPr>
            <a:stCxn id="7" idx="1"/>
            <a:endCxn id="4" idx="3"/>
          </p:cNvCxnSpPr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踏莎行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生查子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南歌子</a:t>
            </a:r>
          </a:p>
        </p:txBody>
      </p:sp>
      <p:cxnSp>
        <p:nvCxnSpPr>
          <p:cNvPr id="11" name="直线连接符 10"/>
          <p:cNvCxnSpPr>
            <a:stCxn id="3" idx="3"/>
            <a:endCxn id="6" idx="1"/>
          </p:cNvCxnSpPr>
          <p:nvPr/>
        </p:nvCxnSpPr>
        <p:spPr>
          <a:xfrm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3" idx="3"/>
          </p:cNvCxnSpPr>
          <p:nvPr/>
        </p:nvCxnSpPr>
        <p:spPr>
          <a:xfrm>
            <a:off x="9985444" y="544603"/>
            <a:ext cx="459768" cy="58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3" idx="3"/>
            <a:endCxn id="9" idx="1"/>
          </p:cNvCxnSpPr>
          <p:nvPr/>
        </p:nvCxnSpPr>
        <p:spPr>
          <a:xfrm>
            <a:off x="9985444" y="544603"/>
            <a:ext cx="459769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3" idx="3"/>
            <a:endCxn id="10" idx="1"/>
          </p:cNvCxnSpPr>
          <p:nvPr/>
        </p:nvCxnSpPr>
        <p:spPr>
          <a:xfrm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3.8.1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150" y="929479"/>
            <a:ext cx="10537825" cy="44881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八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、欧阳修</a:t>
            </a:r>
          </a:p>
          <a:p>
            <a:pPr algn="ctr"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采桑子  </a:t>
            </a: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群芳过后西湖好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，狼籍残红。飞絮濛濛。垂柳阑干尽日风。  笙歌散尽游人去，始觉春空。垂下帘栊。双燕归来细雨中。</a:t>
            </a: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【考点】为什么描写西湖之“好”是在“群芳过后”？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西湖花时过后，群芳凋零，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红狼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。常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对此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然无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</a:t>
            </a:r>
            <a:r>
              <a:rPr sz="20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匆匆春又去"的衰残景象，不但不感伤，反而在孤寂清冷中体味出安宁静谧的美趣。这种春空之后的闲淡胸怀，这种别具一格的审美感受，正是此词有异于一般咏春词的独到之处。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欧阳修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轻舟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群芳</a:t>
            </a:r>
          </a:p>
        </p:txBody>
      </p:sp>
      <p:cxnSp>
        <p:nvCxnSpPr>
          <p:cNvPr id="7" name="直线连接符 6"/>
          <p:cNvCxnSpPr>
            <a:stCxn id="8" idx="1"/>
            <a:endCxn id="5" idx="3"/>
          </p:cNvCxnSpPr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踏莎行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生查子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南歌子</a:t>
            </a:r>
          </a:p>
        </p:txBody>
      </p:sp>
      <p:cxnSp>
        <p:nvCxnSpPr>
          <p:cNvPr id="11" name="直线连接符 10"/>
          <p:cNvCxnSpPr>
            <a:stCxn id="4" idx="3"/>
            <a:endCxn id="7" idx="1"/>
          </p:cNvCxnSpPr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endCxn id="3" idx="3"/>
          </p:cNvCxnSpPr>
          <p:nvPr/>
        </p:nvCxnSpPr>
        <p:spPr>
          <a:xfrm flipH="1" flipV="1">
            <a:off x="9985444" y="544603"/>
            <a:ext cx="459768" cy="59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6" idx="1"/>
            <a:endCxn id="3" idx="3"/>
          </p:cNvCxnSpPr>
          <p:nvPr/>
        </p:nvCxnSpPr>
        <p:spPr>
          <a:xfrm flipH="1" flipV="1">
            <a:off x="9985444" y="544603"/>
            <a:ext cx="459769" cy="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4" idx="3"/>
            <a:endCxn id="11" idx="1"/>
          </p:cNvCxnSpPr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9" idx="1"/>
            <a:endCxn id="3" idx="3"/>
          </p:cNvCxnSpPr>
          <p:nvPr/>
        </p:nvCxnSpPr>
        <p:spPr>
          <a:xfrm flipH="1" flipV="1">
            <a:off x="9985444" y="544603"/>
            <a:ext cx="459769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1"/>
            <a:endCxn id="3" idx="3"/>
          </p:cNvCxnSpPr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3.8.2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375" y="1315922"/>
            <a:ext cx="10539413" cy="4486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、欧阳修</a:t>
            </a:r>
          </a:p>
          <a:p>
            <a:pPr algn="ctr" eaLnBrk="1" hangingPunct="1">
              <a:lnSpc>
                <a:spcPct val="150000"/>
              </a:lnSpc>
              <a:spcBef>
                <a:spcPts val="16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踏莎行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候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馆梅残，溪桥柳细。草薰风暖摇征辔。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离愁渐远渐无穷，迢迢不断如春水。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寸寸柔肠，盈盈粉泪。楼高莫近危阑倚。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平芜尽处是春山，行人更在春山外。</a:t>
            </a:r>
          </a:p>
          <a:p>
            <a:pPr eaLnBrk="1" hangingPunct="1">
              <a:lnSpc>
                <a:spcPct val="150000"/>
              </a:lnSpc>
              <a:spcBef>
                <a:spcPts val="1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描写离愁的特点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离愁”两句拈出主题，以春水喻愁，暗承“问君能有几多愁？恰似  一江春水向东流”，这里所表现的是一种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不断加深又持续相生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的离愁过程。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欧阳修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轻舟</a:t>
            </a:r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群芳</a:t>
            </a:r>
          </a:p>
        </p:txBody>
      </p:sp>
      <p:cxnSp>
        <p:nvCxnSpPr>
          <p:cNvPr id="20" name="直线连接符 19"/>
          <p:cNvCxnSpPr>
            <a:stCxn id="21" idx="1"/>
            <a:endCxn id="18" idx="3"/>
          </p:cNvCxnSpPr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踏莎行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生查子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南歌子</a:t>
            </a:r>
          </a:p>
        </p:txBody>
      </p:sp>
      <p:cxnSp>
        <p:nvCxnSpPr>
          <p:cNvPr id="24" name="直线连接符 23"/>
          <p:cNvCxnSpPr>
            <a:stCxn id="17" idx="3"/>
            <a:endCxn id="20" idx="1"/>
          </p:cNvCxnSpPr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21" idx="1"/>
            <a:endCxn id="16" idx="3"/>
          </p:cNvCxnSpPr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19" idx="1"/>
            <a:endCxn id="16" idx="3"/>
          </p:cNvCxnSpPr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7" idx="3"/>
            <a:endCxn id="24" idx="1"/>
          </p:cNvCxnSpPr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endCxn id="16" idx="3"/>
          </p:cNvCxnSpPr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23" idx="1"/>
            <a:endCxn id="16" idx="3"/>
          </p:cNvCxnSpPr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3.8.3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11" y="1634400"/>
            <a:ext cx="10445750" cy="421513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八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、欧阳修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生查子                 </a:t>
            </a: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去年元夜时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，花市灯如昼。月上柳梢头，人约黄昏后。  今年元夜时，月与灯依旧。不见去年人，泪湿春衫袖。</a:t>
            </a:r>
          </a:p>
          <a:p>
            <a:pPr fontAlgn="auto">
              <a:lnSpc>
                <a:spcPct val="150000"/>
              </a:lnSpc>
              <a:spcBef>
                <a:spcPts val="15"/>
              </a:spcBef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1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【考点】创作主题：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叙写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事，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不一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著实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而是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笔空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灵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，通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对比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去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年与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今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年不同</a:t>
            </a: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心境的刻画，表现主人公由幸福到失落的心理过程，其中隐含了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对封建婚姻制度的不满情绪。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欧阳修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轻舟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群芳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踏莎行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生查子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南歌子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3.8.4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/>
        </p:nvSpPr>
        <p:spPr>
          <a:xfrm>
            <a:off x="779011" y="293002"/>
            <a:ext cx="9655175" cy="4870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16700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八、欧阳修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南歌子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凤髻金泥带，龙纹玉掌梳。 走来窗下笑相扶，爱道画眉深浅入时无？弄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笔偎人久，描花试手初。等闲妨了绣功夫，笑问“鸳鸯两字怎生书？”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endParaRPr 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结构和主题：</a:t>
            </a:r>
            <a:r>
              <a:rPr 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起首二句，词人写其发饰之美，妙用名词，对仗精巧。次三句通过对女子连续性动作、神态和语言的简洁描述，表现新娘子娇羞 、爱美的情态 、心理以及她与郎君的两情依依、亲密无间。下阕写这位新嫁娘在写字绣花，虽系写实，然却富于情味。这首词在内容上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重点描写新娘子在新郎面前的娇憨状态</a:t>
            </a:r>
            <a:r>
              <a:rPr 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，在表现技巧上采用民间小词习见的白描和口语，  活泼轻灵地塑造人物形象，读来令人耳目一新。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欧阳修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轻舟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采桑子</a:t>
            </a:r>
            <a:r>
              <a:rPr lang="en-US" altLang="zh-CN" dirty="0"/>
              <a:t>-</a:t>
            </a:r>
            <a:r>
              <a:rPr lang="zh-CN" altLang="en-US" dirty="0"/>
              <a:t>群芳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踏莎行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生查子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南歌子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3.8.5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591" y="344274"/>
            <a:ext cx="10952163" cy="53263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、范仲淹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欧阳修称“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穷塞主之词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”《剔银灯》（昨夜因看）以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曹操、孙权、刘备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为对象。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苏幕遮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碧云天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，黄叶地。秋色连波，波上寒烟翠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山映斜阳天接水。芳草无情，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更在斜阳外。	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黯乡魂，追旅思。夜夜除非，好梦留人睡。明月楼高休独倚。酒入愁肠，化作相思泪。</a:t>
            </a: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【考点】写景特色：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起四句分写天、地、山、水、大开大合，浑然一气，视点由上及下，由近及远，层层推进。接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三句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又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把天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地、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、水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斜阳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芳草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融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合成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水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天一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色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的寥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廓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画面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引出下片的乡思离情，写出了羁旅思乡之感。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范仲淹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苏幕遮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渔家傲</a:t>
            </a:r>
          </a:p>
        </p:txBody>
      </p:sp>
      <p:cxnSp>
        <p:nvCxnSpPr>
          <p:cNvPr id="7" name="直线连接符 6"/>
          <p:cNvCxnSpPr>
            <a:stCxn id="3" idx="3"/>
            <a:endCxn id="6" idx="1"/>
          </p:cNvCxnSpPr>
          <p:nvPr/>
        </p:nvCxnSpPr>
        <p:spPr>
          <a:xfrm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2143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六、晏殊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七、晏几道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八、欧阳修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九、王安石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十、宋祁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71703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603" y="327404"/>
            <a:ext cx="10671459" cy="5068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0033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九、王安石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桂枝香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金陵怀古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登临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送目，正故国晚秋，天气初肃。千里澄江似练，翠峰如簇。征帆去棹残阳里，背西风、酒旗斜矗。彩舟云淡、星河鹭起，画图难足。念住昔、繁华竞逐，叹门外楼头，悲恨相续。千古凭高对此，漫嗟荣辱。六朝旧事随流水，但寒烟、衰草凝绿。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至今商女，时时犹唱，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后庭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》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遗曲。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故国”所指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金陵，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今南京市。</a:t>
            </a:r>
          </a:p>
          <a:p>
            <a:pPr algn="just" eaLnBrk="1" hangingPunct="1">
              <a:lnSpc>
                <a:spcPct val="150000"/>
              </a:lnSpc>
              <a:spcBef>
                <a:spcPts val="475"/>
              </a:spcBef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苏轼评王安石为“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野狐精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r>
              <a:rPr lang="zh-CN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五灯会元</a:t>
            </a:r>
            <a:r>
              <a:rPr lang="zh-CN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载，从前有一老人谈因果，因错对一字，  即把“不昧因果”对为“不落因果”，就五百生投胎为野狐。后禅宗把一些妄称开悟而流入邪僻者的讥刺语称之为野狐禅。随着禅学影响的扩大，野狐禅被引申为外道、异端。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王安石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桂枝香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3.9.1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2143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六、晏殊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七、晏几道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八、欧阳修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九、王安石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十、宋祁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204475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47" y="305203"/>
            <a:ext cx="10439400" cy="38531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defTabSz="-635">
              <a:lnSpc>
                <a:spcPct val="150000"/>
              </a:lnSpc>
              <a:tabLst>
                <a:tab pos="1411605" algn="l"/>
              </a:tabLst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十、宋	祁</a:t>
            </a: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地位：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刘熙载称其词为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宋初体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”。从其词人构成来说,宋初体词人属于松散的士大夫词人集团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却有着近似的时代特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征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承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早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期文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些特</a:t>
            </a:r>
            <a:r>
              <a:rPr sz="20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士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夫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抱</a:t>
            </a:r>
            <a:r>
              <a:rPr lang="zh-CN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二是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效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仿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花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词写艳科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从而具有了花间和早期文人词的双重品格。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endParaRPr sz="2000" spc="-5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玉楼春  </a:t>
            </a: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东城渐觉风光好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，縠皱波纹迎客棹。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绿杨烟外晓寒轻，红杏枝头春意闹。</a:t>
            </a:r>
            <a:r>
              <a:rPr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浮生长恨欢娱少，肯爱千金轻一笑。为君持酒劝斜阳，且向花间留晚照。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宋祈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玉楼春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3.10.1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17957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十一、苏轼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十二、黄庭坚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十三、李之仪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十四、秦观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十五、晁补之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2290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842" y="318495"/>
            <a:ext cx="10848880" cy="494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defTabSz="-635" fontAlgn="auto">
              <a:lnSpc>
                <a:spcPct val="150000"/>
              </a:lnSpc>
              <a:tabLst>
                <a:tab pos="1411605" algn="l"/>
              </a:tabLst>
              <a:defRPr/>
            </a:pP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、苏	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轼</a:t>
            </a:r>
            <a:endParaRPr lang="en-US" sz="2400" b="1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-635" fontAlgn="auto">
              <a:lnSpc>
                <a:spcPct val="150000"/>
              </a:lnSpc>
              <a:tabLst>
                <a:tab pos="1411605" algn="l"/>
              </a:tabLst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、作者简介：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字子瞻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、号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东坡居士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、籍贯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州眉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集名</a:t>
            </a:r>
            <a:r>
              <a:rPr sz="20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东坡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府》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《东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坡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乐府</a:t>
            </a:r>
            <a:r>
              <a:rPr sz="20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笺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代著名学者朱孝臧编年校注，近代词学大师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龙榆生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作笺，是当今研读苏词不可或缺的文本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、评价：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胡寅评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一洗绮罗香泽之态，摆脱绸繆婉转有度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”、王灼评：“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指出向上一路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”。写作地点在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黄州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的作品：《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念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奴娇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赤壁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古》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江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仙》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夜饮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坡醒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醉）</a:t>
            </a:r>
            <a:r>
              <a:rPr sz="20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《定风波》（莫听穿林打叶声），《洞仙歌》（冰肌玉骨）、《卜算子》（缺月挂疏桐）。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、名句：</a:t>
            </a:r>
            <a:r>
              <a:rPr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枝上柳绵吹又少，天涯何处无芳草”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3.11.1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595" y="871692"/>
            <a:ext cx="9650061" cy="54376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0033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十一、苏轼</a:t>
            </a:r>
          </a:p>
          <a:p>
            <a:pPr algn="ctr"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水龙吟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似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花还似非花，也无人惜从教坠。抛家傍路，思量却是，无情有思。  萦损柔肠，困酣娇眼，欲开还闭。梦随风万里，寻郎去处，又还被、莺呼起。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恨此花飞尽，恨西园、落红难缀。晓来雨过，遗踪何在？一池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萍碎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。春色三分，二分尘土，一分流水。细看来，不是杨花，点点是离人泪。</a:t>
            </a:r>
          </a:p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苏轼与章质夫“杨花词”的异同，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都是描写杨花的词。章质夫在摹写杨花的物态风神方面下足了功夫，而苏轼写杨花是用情感驱动的，不仅描摹形态，更在于随着对象的起转变化而引发情感变化，将自己的感情隐寓其中。</a:t>
            </a:r>
          </a:p>
          <a:p>
            <a:pPr eaLnBrk="1" hangingPunct="1">
              <a:lnSpc>
                <a:spcPct val="150000"/>
              </a:lnSpc>
              <a:spcBef>
                <a:spcPts val="1075"/>
              </a:spcBef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王国维评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水龙吟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和韵而似原唱”。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念奴娇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八声甘州</a:t>
            </a:r>
          </a:p>
        </p:txBody>
      </p:sp>
      <p:cxnSp>
        <p:nvCxnSpPr>
          <p:cNvPr id="17" name="直线连接符 16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45213" y="216533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445211" y="257505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406967" y="292900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6" name="直线连接符 25"/>
          <p:cNvCxnSpPr>
            <a:stCxn id="23" idx="1"/>
            <a:endCxn id="9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24" idx="1"/>
            <a:endCxn id="9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25" idx="1"/>
            <a:endCxn id="9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3.11.1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4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723" y="461554"/>
            <a:ext cx="8548413" cy="6058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十一、苏轼</a:t>
            </a:r>
          </a:p>
          <a:p>
            <a:pPr algn="ctr" eaLnBrk="1" hangingPunct="1">
              <a:lnSpc>
                <a:spcPct val="150000"/>
              </a:lnSpc>
              <a:spcBef>
                <a:spcPts val="715"/>
              </a:spcBef>
            </a:pP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水调歌头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丙辰中秋，欢饮达旦，大醉。作此篇，兼怀子由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明月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几时有？把酒问青天。不知天上宫阙，今夕是何年。我欲乘风归去，  又恐琼楼玉宇，高处不胜寒。起舞弄清影，何似在人间？  转朱阁，低绮户，照无眠。不应有恨，何事长向别时圆？人有悲欢离合，月  有阴晴圆缺，此事古难全。但愿人长久，千里共婵娟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575"/>
              </a:spcBef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情感主线和情感的转折变化：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全词情感数折，意思层深，而在矛盾中归于旷放则是此词的情感主线。上片主要表达了政治失意后入世与出世的矛盾心理；下片从出世与入世的  矛盾中宕出，专写“人间”一路，“兼怀子由”之意也随之拈出。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水调歌头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念奴娇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八声甘州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3" y="216533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445211" y="257505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06967" y="292900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0" name="直线连接符 19"/>
          <p:cNvCxnSpPr>
            <a:endCxn id="10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10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3.11.2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160" y="727702"/>
            <a:ext cx="8980143" cy="5301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十一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、苏轼</a:t>
            </a:r>
          </a:p>
          <a:p>
            <a:pPr algn="ctr"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江城子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老夫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聊发少年狂，左牵黄，右擎苍，锦帽貂裘，千骑卷平冈。为报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倾城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随太守，亲射虎，看孙郎。  酒酣胸胆尚开张，鬓微霜，又何妨？持节云中，何日遣冯唐？会挽雕弓如满月，西北望，射天狼。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以“狂”字统摄全词意趣：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全词写狂态、狂意和狂情。“狂”字是核心，苏轼自认为老的狂夫是特别能解出“狂”的精神真谛的，故他虽不满四十而自称“老夫”，确有一种  解人唯我的意味在里头。上片渲染出猎的景象，从行猎者到观猎者，无不以一“狂”字统摄  意趣。下片从猎后饮酒高歌写起，抒发了由出猎之豪情转化为为国效力的爱国热忱。其意兴仍是承“狂”字而来，其“狂”字下面显露的民族赤诚是令人肃然起敬的。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49562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江城子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念奴娇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八声甘州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3" y="216533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445211" y="257505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06967" y="292900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0" name="直线连接符 19"/>
          <p:cNvCxnSpPr>
            <a:endCxn id="10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10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3.11.3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238" y="929479"/>
            <a:ext cx="8302511" cy="5750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algn="just"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sz="24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、苏轼</a:t>
            </a:r>
          </a:p>
          <a:p>
            <a:pPr marL="89535" algn="ctr" fontAlgn="auto">
              <a:lnSpc>
                <a:spcPct val="150000"/>
              </a:lnSpc>
              <a:defRPr/>
            </a:pP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念奴娇</a:t>
            </a:r>
            <a:endParaRPr lang="en-US" sz="2000" spc="-5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89535">
              <a:lnSpc>
                <a:spcPct val="150000"/>
              </a:lnSpc>
              <a:defRPr/>
            </a:pPr>
            <a:r>
              <a:rPr lang="en-US" alt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大江东去</a:t>
            </a:r>
            <a:r>
              <a:rPr lang="zh-CN" altLang="en-US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，浪淘尽，千古风流人物。故垒西边，人道是，三国周郎赤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壁。乱石穿空，惊涛拍岸，卷起千堆雪。江山如画，一时多少豪杰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spc="-15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9535" fontAlgn="auto">
              <a:lnSpc>
                <a:spcPct val="150000"/>
              </a:lnSpc>
              <a:defRPr/>
            </a:pPr>
            <a:r>
              <a:rPr 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spc="-1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000" spc="-1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遥想公瑾当年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，小乔初嫁了，雄姿英发。羽扇纶巾，谈笑间，樯橹灰飞烟灭。故国神游，多情应笑我，早生华发。人生如梦，一尊还酹江月</a:t>
            </a:r>
            <a:r>
              <a:rPr sz="2000" spc="-1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spc="-15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9535" algn="ctr" fontAlgn="auto">
              <a:lnSpc>
                <a:spcPct val="150000"/>
              </a:lnSpc>
              <a:defRPr/>
            </a:pPr>
            <a:endParaRPr sz="2000" spc="-15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【考点】写景特色：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壁怀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豪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放派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旋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律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情激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荡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，气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势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雄壮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 全词借古抒怀，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将写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景</a:t>
            </a:r>
            <a:r>
              <a:rPr sz="20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咏史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抒情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为一</a:t>
            </a:r>
            <a:r>
              <a:rPr sz="20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，借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咏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史抒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积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极入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世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半百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功业无成的感慨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5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念奴娇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八声甘州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3" y="216533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445211" y="257505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06967" y="292900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0" name="直线连接符 19"/>
          <p:cNvCxnSpPr>
            <a:endCxn id="10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10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3.11.4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158" y="371546"/>
            <a:ext cx="11353848" cy="4182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、范仲淹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渔家傲</a:t>
            </a:r>
          </a:p>
          <a:p>
            <a:pPr marL="12700" algn="ctr" fontAlgn="auto">
              <a:lnSpc>
                <a:spcPct val="150000"/>
              </a:lnSpc>
              <a:spcBef>
                <a:spcPts val="890"/>
              </a:spcBef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塞下秋来风景异，衡阳雁去无留意。四面边声连角起，千嶂里，长烟落日孤城闭。</a:t>
            </a:r>
          </a:p>
          <a:p>
            <a:pPr marL="12700" algn="ctr" fontAlgn="auto">
              <a:lnSpc>
                <a:spcPct val="150000"/>
              </a:lnSpc>
              <a:spcBef>
                <a:spcPts val="360"/>
              </a:spcBef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浊酒一杯家万里，燕然未勒归无计。羌管悠悠霜满地，人不寐，将军白发征夫泪。</a:t>
            </a:r>
          </a:p>
          <a:p>
            <a:pPr fontAlgn="auto">
              <a:lnSpc>
                <a:spcPct val="150000"/>
              </a:lnSpc>
              <a:defRPr/>
            </a:pPr>
            <a:endParaRPr sz="2400" spc="-5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【考点】描写边塞风情：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开篇以“异”字统领全词，直指边塞与内地风光不同。“四面边声”三句分  别从听觉和视觉角度写出边塞的荒凉与孤寂。下片在“异”景的基础上直接抒情，表明燕然未勒的客观现状和杀敌报国、建立功勋的强烈愿望。末两句极言将军、征夫夜长不寐的痛苦心情。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范仲淹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苏幕遮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渔家傲</a:t>
            </a:r>
          </a:p>
        </p:txBody>
      </p:sp>
      <p:cxnSp>
        <p:nvCxnSpPr>
          <p:cNvPr id="7" name="直线连接符 6"/>
          <p:cNvCxnSpPr>
            <a:stCxn id="6" idx="1"/>
            <a:endCxn id="3" idx="3"/>
          </p:cNvCxnSpPr>
          <p:nvPr/>
        </p:nvCxnSpPr>
        <p:spPr>
          <a:xfrm flipH="1" flipV="1">
            <a:off x="9985444" y="544603"/>
            <a:ext cx="459769" cy="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3.5.2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967" y="1030636"/>
            <a:ext cx="9384475" cy="537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十一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、苏轼</a:t>
            </a:r>
          </a:p>
          <a:p>
            <a:pPr algn="ctr" eaLnBrk="1" hangingPunct="1">
              <a:lnSpc>
                <a:spcPct val="150000"/>
              </a:lnSpc>
              <a:spcBef>
                <a:spcPts val="11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八声甘州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有情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风万里卷潮来，无情送潮归。问钱塘江上，西兴浦口，几度斜晖？  不用思量今古，俯仰昔人非。谁似东坡老，白首忘机。</a:t>
            </a: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记取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西湖西畔，正春山好处，空翠烟霏。算人相得，如我与君稀。约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它年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、东还海道，愿谢公雅志莫相违。西州路，不应回首，为我沾衣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700"/>
              </a:spcBef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八声甘州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（有情风）送呈对象：僧道潜（字参寥）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表现归隐之愿：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上片在写景中参酌今古，揭示欲忘却世间机心，意欲归隐。下片仍以写景开端，表达了遥接谢安雅志、一意归隐的远望。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念奴娇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八声甘州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3" y="216533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445211" y="257505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06967" y="292900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0" name="直线连接符 19"/>
          <p:cNvCxnSpPr>
            <a:endCxn id="10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10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3.11.5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612" y="1652162"/>
            <a:ext cx="9357452" cy="461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4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十一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、苏轼</a:t>
            </a:r>
          </a:p>
          <a:p>
            <a:pPr algn="ctr" eaLnBrk="1" hangingPunct="1">
              <a:lnSpc>
                <a:spcPct val="150000"/>
              </a:lnSpc>
              <a:spcBef>
                <a:spcPts val="1100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定风波</a:t>
            </a:r>
          </a:p>
          <a:p>
            <a:pPr eaLnBrk="1" hangingPunct="1">
              <a:lnSpc>
                <a:spcPct val="150000"/>
              </a:lnSpc>
              <a:spcBef>
                <a:spcPts val="290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莫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听穿林打叶声，何妨吟啸且徐行。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竹杖芒鞋轻胜马，谁怕？一蓑烟雨任平生。</a:t>
            </a:r>
            <a:r>
              <a:rPr 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料峭春风吹酒醒，微冷，山头斜照却相迎。回首向来萧瑟处，归去，也无风雨也无晴。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表现归隐的意趣：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苏轼这首词以极其平常的生活细节入笔，但小题大做，将一己之人生态度融入其中。表现了吟啸徐行、任凭雨打的超然自得的人生境界，寄寓了作者想要归隐的意趣。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念奴娇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八声甘州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3" y="2165339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445211" y="257505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45213" y="301555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0" name="直线连接符 19"/>
          <p:cNvCxnSpPr>
            <a:endCxn id="10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10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3.11.6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473" y="1114145"/>
            <a:ext cx="9340210" cy="4551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十一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、苏轼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卜算子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缺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月挂疏桐，漏断人初静。时见幽人独往来，缥缈孤鸿影。  惊起却回头，有恨无人省。拣尽寒枝不肯栖，寂寞沙洲冷。</a:t>
            </a:r>
          </a:p>
          <a:p>
            <a:pPr eaLnBrk="1" hangingPunct="1">
              <a:lnSpc>
                <a:spcPct val="150000"/>
              </a:lnSpc>
            </a:pPr>
            <a:endParaRPr lang="zh-CN" sz="3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表现幽人与孤鸿的孤傲：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起二句写夜景之幽静，别具萧索清冷之意，为幽人与孤鸿  的出场烘托了身份境地。下句幽人之“独”与孤鸿之“孤”均了一种强烈的意绪，独自往来的幽人与缥缈无着的孤鸿不期而遇，下片由上片之人、鸿分写转为人、鸿合写，原以为只有自己品尝孤独却不想见到对方，但希冀过后仍然是彼此独自品尝缥缈无依的滋味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念奴娇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八声甘州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3" y="216533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445211" y="2575058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06967" y="292900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0" name="直线连接符 19"/>
          <p:cNvCxnSpPr>
            <a:endCxn id="10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10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3.11.7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894" y="1233552"/>
            <a:ext cx="9419306" cy="4911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十一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、苏轼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行香子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清夜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无尘。月色如银。酒斟时、须满十分。浮名浮利，虚苦劳神。叹隙中驹，  石中火，梦中身。  虽抱文章，开口谁亲。且陶陶、乐尽天真。几时归去，作个闲人。对一张琴，  一壶酒，一溪云。</a:t>
            </a:r>
          </a:p>
          <a:p>
            <a:pPr eaLnBrk="1" hangingPunct="1">
              <a:lnSpc>
                <a:spcPct val="150000"/>
              </a:lnSpc>
              <a:spcBef>
                <a:spcPts val="1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议论化特色：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散文化、议论化是苏轼作词的一个基本手段。上片虽以写景开笔，但大意归结到人生短暂，勿为名利虚耗精神的主题，是一种对人生的泛性思考。下片专写个人情怀。一张琴、一壶酒、一溪云，这是另一种人与自然的和谐。苏轼由此从不和谐的社会人生进入和谐的自然人生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苏轼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水龙吟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水调歌头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H="1"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47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45213" y="134842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念奴娇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73783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八声甘州</a:t>
            </a: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12191999" y="243236"/>
            <a:ext cx="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9985444" y="544603"/>
            <a:ext cx="459769" cy="5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2191999" y="243236"/>
            <a:ext cx="1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 flipV="1">
            <a:off x="9985444" y="544603"/>
            <a:ext cx="459768" cy="98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H="1" flipV="1">
            <a:off x="9985444" y="544603"/>
            <a:ext cx="459769" cy="13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45213" y="216533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定风波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445211" y="2575058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卜算子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45213" y="3062658"/>
            <a:ext cx="1746787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行香子</a:t>
            </a:r>
          </a:p>
        </p:txBody>
      </p:sp>
      <p:cxnSp>
        <p:nvCxnSpPr>
          <p:cNvPr id="20" name="直线连接符 19"/>
          <p:cNvCxnSpPr>
            <a:endCxn id="10" idx="3"/>
          </p:cNvCxnSpPr>
          <p:nvPr/>
        </p:nvCxnSpPr>
        <p:spPr>
          <a:xfrm flipH="1" flipV="1">
            <a:off x="9985444" y="544603"/>
            <a:ext cx="459769" cy="18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10" idx="3"/>
          </p:cNvCxnSpPr>
          <p:nvPr/>
        </p:nvCxnSpPr>
        <p:spPr>
          <a:xfrm flipH="1" flipV="1">
            <a:off x="9985444" y="544603"/>
            <a:ext cx="459767" cy="221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3"/>
          </p:cNvCxnSpPr>
          <p:nvPr/>
        </p:nvCxnSpPr>
        <p:spPr>
          <a:xfrm flipH="1" flipV="1">
            <a:off x="9985444" y="544603"/>
            <a:ext cx="421523" cy="256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73959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3.11.8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971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一、寇准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二、林逋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三、柳永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四、范仲淹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五、张先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20299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491" y="329821"/>
            <a:ext cx="10425799" cy="339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defTabSz="-635" fontAlgn="auto">
              <a:lnSpc>
                <a:spcPct val="150000"/>
              </a:lnSpc>
              <a:tabLst>
                <a:tab pos="1286510" algn="l"/>
              </a:tabLst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、张	先</a:t>
            </a:r>
          </a:p>
          <a:p>
            <a:pPr fontAlgn="auto">
              <a:lnSpc>
                <a:spcPct val="150000"/>
              </a:lnSpc>
              <a:spcBef>
                <a:spcPts val="30"/>
              </a:spcBef>
              <a:defRPr/>
            </a:pPr>
            <a:endParaRPr lang="en-US" sz="24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30"/>
              </a:spcBef>
              <a:defRPr/>
            </a:pP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陈廷焯称张先词为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古今一大转移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  人称“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张三中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”：“心中事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眼中泪，意中人”。</a:t>
            </a:r>
            <a:r>
              <a:rPr sz="24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《行香子》）  自称“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张三影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”：“云破月来花弄影”“娇柔懒起，帘压卷花影““柳径无人，堕风絮无影”。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7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9636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六、晏殊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七、晏几道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八、欧阳修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九、王安石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十、宋祁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18668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19" y="1336332"/>
            <a:ext cx="11640450" cy="533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、晏殊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</a:t>
            </a:r>
            <a:r>
              <a:rPr lang="zh-CN" alt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、作者简介：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同叔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，籍贯江西抚州临川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名《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玉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温润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洁，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北宋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声初</a:t>
            </a:r>
            <a:r>
              <a:rPr sz="20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祖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”。被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王国维喻为成就大事业大学问的第一中境界的词句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无可奈何花落去，似曾相识燕归来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。”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3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破阵子  </a:t>
            </a:r>
          </a:p>
          <a:p>
            <a:pPr fontAlgn="auto">
              <a:lnSpc>
                <a:spcPct val="150000"/>
              </a:lnSpc>
              <a:spcBef>
                <a:spcPts val="3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燕子来时新社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，梨花落后清明。池上碧苔三四点，叶底黄鹂一两声。日长飞絮轻。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巧笑东邻女伴，采桑径里逢迎。疑怪昨宵春梦好，元是今朝斗草赢。笑从双脸生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spc="-5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30"/>
              </a:spcBef>
              <a:defRPr/>
            </a:pPr>
            <a:endParaRPr sz="2000" spc="-5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</a:t>
            </a:r>
            <a:r>
              <a:rPr sz="24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】塑造的农家少</a:t>
            </a:r>
            <a:r>
              <a:rPr sz="24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</a:t>
            </a: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形象</a:t>
            </a:r>
            <a:r>
              <a:rPr sz="24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的少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桑的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遇了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东邻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伴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的灿烂笑容引起了西邻女子的疑问，以为是昨宵好梦带来的好心情，原来却是在今天的斗草游戏 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中赢了。作者纯任白描，勾勒了明快活泼、天真快乐、健康亮丽的少女形象。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晏殊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破阵子</a:t>
            </a:r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山亭柳</a:t>
            </a:r>
            <a:endParaRPr lang="zh-CN" altLang="en-US" dirty="0"/>
          </a:p>
        </p:txBody>
      </p:sp>
      <p:cxnSp>
        <p:nvCxnSpPr>
          <p:cNvPr id="7" name="直线连接符 6"/>
          <p:cNvCxnSpPr>
            <a:stCxn id="4" idx="3"/>
            <a:endCxn id="7" idx="1"/>
          </p:cNvCxnSpPr>
          <p:nvPr/>
        </p:nvCxnSpPr>
        <p:spPr>
          <a:xfrm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239" y="369910"/>
            <a:ext cx="10542588" cy="485267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六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、晏殊</a:t>
            </a:r>
          </a:p>
          <a:p>
            <a:pPr algn="ctr"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山亭柳  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家住西秦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。赌博艺随身。花柳上、斗尖新。偶学念奴声调，有时高遏行云。蜀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锦缠头无数，不负辛勤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	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数年来往咸京道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，残杯冷炙谩消魂。衷肠事、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托何人。若有知音见采，不辞遍唱阳春。一曲当筵落泪，重掩罗巾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【考点】描写歌妓的才</a:t>
            </a:r>
            <a:r>
              <a:rPr sz="2400" spc="-1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艺</a:t>
            </a:r>
            <a:r>
              <a:rPr sz="24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篇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两句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凡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身世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过人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才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艺。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著词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尖新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唱曲之  高扬，尽得名贵之蜀锦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歌妓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惊人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艺作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馨香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拜的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赞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颂。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而上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极盛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回忆，  使下片极衰的描写愈发显出悲慨难禁的意味。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晏殊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破阵子</a:t>
            </a: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43036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山亭柳</a:t>
            </a:r>
          </a:p>
        </p:txBody>
      </p:sp>
      <p:cxnSp>
        <p:nvCxnSpPr>
          <p:cNvPr id="7" name="直线连接符 6"/>
          <p:cNvCxnSpPr>
            <a:stCxn id="5" idx="3"/>
          </p:cNvCxnSpPr>
          <p:nvPr/>
        </p:nvCxnSpPr>
        <p:spPr>
          <a:xfrm>
            <a:off x="9985444" y="544603"/>
            <a:ext cx="459769" cy="18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7396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3.6.2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9636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六、晏殊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七、晏几道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八、欧阳修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九、王安石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十、宋祁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37941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第三编   北宋名家词</a:t>
            </a:r>
          </a:p>
        </p:txBody>
      </p:sp>
    </p:spTree>
    <p:extLst>
      <p:ext uri="{BB962C8B-B14F-4D97-AF65-F5344CB8AC3E}">
        <p14:creationId xmlns:p14="http://schemas.microsoft.com/office/powerpoint/2010/main" val="14387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3375</Words>
  <Application>Microsoft Macintosh PowerPoint</Application>
  <PresentationFormat>宽屏</PresentationFormat>
  <Paragraphs>338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DengXian</vt:lpstr>
      <vt:lpstr>DengXian Light</vt:lpstr>
      <vt:lpstr>Times New Roman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Sunboyi</dc:creator>
  <cp:lastModifiedBy>Sunboyi</cp:lastModifiedBy>
  <cp:revision>1</cp:revision>
  <dcterms:created xsi:type="dcterms:W3CDTF">2018-10-19T08:59:14Z</dcterms:created>
  <dcterms:modified xsi:type="dcterms:W3CDTF">2018-10-19T08:59:38Z</dcterms:modified>
</cp:coreProperties>
</file>