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89"/>
  </p:normalViewPr>
  <p:slideViewPr>
    <p:cSldViewPr snapToGrid="0" snapToObjects="1">
      <p:cViewPr varScale="1">
        <p:scale>
          <a:sx n="93" d="100"/>
          <a:sy n="93" d="100"/>
        </p:scale>
        <p:origin x="7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296F-270B-4443-8969-03FADD1577E8}" type="datetimeFigureOut">
              <a:rPr kumimoji="1" lang="zh-CN" altLang="en-US" smtClean="0"/>
              <a:t>2018/10/19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FAAC-89E6-F940-99FB-98E1BD7C4E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7977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296F-270B-4443-8969-03FADD1577E8}" type="datetimeFigureOut">
              <a:rPr kumimoji="1" lang="zh-CN" altLang="en-US" smtClean="0"/>
              <a:t>2018/10/19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FAAC-89E6-F940-99FB-98E1BD7C4E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6491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296F-270B-4443-8969-03FADD1577E8}" type="datetimeFigureOut">
              <a:rPr kumimoji="1" lang="zh-CN" altLang="en-US" smtClean="0"/>
              <a:t>2018/10/19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FAAC-89E6-F940-99FB-98E1BD7C4E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2466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296F-270B-4443-8969-03FADD1577E8}" type="datetimeFigureOut">
              <a:rPr kumimoji="1" lang="zh-CN" altLang="en-US" smtClean="0"/>
              <a:t>2018/10/19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FAAC-89E6-F940-99FB-98E1BD7C4E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6738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296F-270B-4443-8969-03FADD1577E8}" type="datetimeFigureOut">
              <a:rPr kumimoji="1" lang="zh-CN" altLang="en-US" smtClean="0"/>
              <a:t>2018/10/19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FAAC-89E6-F940-99FB-98E1BD7C4E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6457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296F-270B-4443-8969-03FADD1577E8}" type="datetimeFigureOut">
              <a:rPr kumimoji="1" lang="zh-CN" altLang="en-US" smtClean="0"/>
              <a:t>2018/10/19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FAAC-89E6-F940-99FB-98E1BD7C4E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3101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296F-270B-4443-8969-03FADD1577E8}" type="datetimeFigureOut">
              <a:rPr kumimoji="1" lang="zh-CN" altLang="en-US" smtClean="0"/>
              <a:t>2018/10/19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FAAC-89E6-F940-99FB-98E1BD7C4E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5983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296F-270B-4443-8969-03FADD1577E8}" type="datetimeFigureOut">
              <a:rPr kumimoji="1" lang="zh-CN" altLang="en-US" smtClean="0"/>
              <a:t>2018/10/19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FAAC-89E6-F940-99FB-98E1BD7C4E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7027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296F-270B-4443-8969-03FADD1577E8}" type="datetimeFigureOut">
              <a:rPr kumimoji="1" lang="zh-CN" altLang="en-US" smtClean="0"/>
              <a:t>2018/10/19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FAAC-89E6-F940-99FB-98E1BD7C4E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1679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296F-270B-4443-8969-03FADD1577E8}" type="datetimeFigureOut">
              <a:rPr kumimoji="1" lang="zh-CN" altLang="en-US" smtClean="0"/>
              <a:t>2018/10/19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FAAC-89E6-F940-99FB-98E1BD7C4E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7790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296F-270B-4443-8969-03FADD1577E8}" type="datetimeFigureOut">
              <a:rPr kumimoji="1" lang="zh-CN" altLang="en-US" smtClean="0"/>
              <a:t>2018/10/19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FAAC-89E6-F940-99FB-98E1BD7C4E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8557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7296F-270B-4443-8969-03FADD1577E8}" type="datetimeFigureOut">
              <a:rPr kumimoji="1" lang="zh-CN" altLang="en-US" smtClean="0"/>
              <a:t>2018/10/19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5FAAC-89E6-F940-99FB-98E1BD7C4E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0691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6" name="文本框 9"/>
          <p:cNvSpPr txBox="1"/>
          <p:nvPr/>
        </p:nvSpPr>
        <p:spPr>
          <a:xfrm>
            <a:off x="1774825" y="2388553"/>
            <a:ext cx="4254500" cy="35255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algn="l">
              <a:lnSpc>
                <a:spcPct val="150000"/>
              </a:lnSpc>
              <a:buNone/>
            </a:pPr>
            <a:r>
              <a:rPr lang="en-US" sz="4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十一、苏轼</a:t>
            </a:r>
            <a:endParaRPr lang="zh-CN" altLang="en-US" sz="2000" b="1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十二、黄庭坚</a:t>
            </a:r>
            <a:endParaRPr lang="zh-CN" altLang="en-US" sz="2000" noProof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十三、李之仪</a:t>
            </a:r>
            <a:endParaRPr lang="zh-CN" altLang="en-US" sz="20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十四、秦观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endParaRPr lang="zh-CN" altLang="en-US" sz="2000" noProof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十五、晁补之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</a:t>
            </a:r>
            <a:endParaRPr lang="zh-CN" altLang="en-US" sz="20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7" name="文本框 8"/>
          <p:cNvSpPr txBox="1"/>
          <p:nvPr/>
        </p:nvSpPr>
        <p:spPr>
          <a:xfrm>
            <a:off x="1799273" y="1525905"/>
            <a:ext cx="3794125" cy="6134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第三编   北宋名家词</a:t>
            </a:r>
          </a:p>
        </p:txBody>
      </p:sp>
    </p:spTree>
    <p:extLst>
      <p:ext uri="{BB962C8B-B14F-4D97-AF65-F5344CB8AC3E}">
        <p14:creationId xmlns:p14="http://schemas.microsoft.com/office/powerpoint/2010/main" val="906427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4278" y="332522"/>
            <a:ext cx="10652125" cy="393192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ct val="150000"/>
              </a:lnSpc>
              <a:defRPr/>
            </a:pPr>
            <a:r>
              <a:rPr lang="en-US" sz="2400" b="1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sz="2400" b="1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十</a:t>
            </a:r>
            <a:r>
              <a:rPr lang="zh-CN" sz="2400" b="1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五</a:t>
            </a:r>
            <a:r>
              <a:rPr sz="2400" b="1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、晁补之</a:t>
            </a:r>
          </a:p>
          <a:p>
            <a:pPr marL="12700" fontAlgn="auto">
              <a:lnSpc>
                <a:spcPct val="150000"/>
              </a:lnSpc>
              <a:defRPr/>
            </a:pP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词集</a:t>
            </a:r>
            <a:r>
              <a:rPr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《鸡肋集》</a:t>
            </a: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，著有</a:t>
            </a:r>
            <a:r>
              <a:rPr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《评本朝乐章》</a:t>
            </a: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</a:p>
          <a:p>
            <a:pPr marL="12700" algn="ctr" fontAlgn="auto">
              <a:lnSpc>
                <a:spcPct val="150000"/>
              </a:lnSpc>
              <a:defRPr/>
            </a:pPr>
            <a:r>
              <a:rPr sz="20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摸鱼儿</a:t>
            </a:r>
          </a:p>
          <a:p>
            <a:pPr marL="12700" fontAlgn="auto">
              <a:lnSpc>
                <a:spcPct val="150000"/>
              </a:lnSpc>
              <a:defRPr/>
            </a:pPr>
            <a:r>
              <a:rPr lang="en-US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  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买陂塘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、旋栽杨柳，依稀淮岸江浦。东皋嘉雨新痕涨，沙觜鹭来鸥聚。堪  爱处最好是、一川夜月光流渚。无人独舞。任翠幄张天，柔茵藉地，酒尽未  </a:t>
            </a:r>
            <a:r>
              <a:rPr sz="20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能去。青绫被，莫忆金闺故步。儒冠曾把身误。弓刀千骑成何事，荒了邵平  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瓜圃。君试觑。满青镜、星星鬓影今如许。功名浪语。便似得班超，封侯万  里，归计恐迟暮。</a:t>
            </a:r>
          </a:p>
          <a:p>
            <a:pPr marL="12700" fontAlgn="auto">
              <a:lnSpc>
                <a:spcPct val="150000"/>
              </a:lnSpc>
              <a:defRPr/>
            </a:pPr>
            <a:r>
              <a:rPr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【考点】思想感情：细致地叙写了退隐心态，极言隐居乐事。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862071" y="359937"/>
            <a:ext cx="112337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晁补之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445212" y="73959"/>
            <a:ext cx="1746787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>
                <a:solidFill>
                  <a:schemeClr val="bg1"/>
                </a:solidFill>
              </a:rPr>
              <a:t>摸鱼儿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5" name="直线连接符 4"/>
          <p:cNvCxnSpPr/>
          <p:nvPr/>
        </p:nvCxnSpPr>
        <p:spPr>
          <a:xfrm flipV="1">
            <a:off x="9985444" y="241669"/>
            <a:ext cx="459769" cy="30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/>
          <p:cNvCxnSpPr/>
          <p:nvPr/>
        </p:nvCxnSpPr>
        <p:spPr>
          <a:xfrm flipH="1" flipV="1">
            <a:off x="12191999" y="243236"/>
            <a:ext cx="1" cy="1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/>
          <p:cNvCxnSpPr/>
          <p:nvPr/>
        </p:nvCxnSpPr>
        <p:spPr>
          <a:xfrm flipV="1">
            <a:off x="12191999" y="243236"/>
            <a:ext cx="0" cy="1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/>
          <p:cNvCxnSpPr/>
          <p:nvPr/>
        </p:nvCxnSpPr>
        <p:spPr>
          <a:xfrm flipV="1">
            <a:off x="12191999" y="243236"/>
            <a:ext cx="1" cy="1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0" y="73959"/>
            <a:ext cx="85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>
                    <a:lumMod val="85000"/>
                  </a:schemeClr>
                </a:solidFill>
              </a:rPr>
              <a:t>3.15.1</a:t>
            </a:r>
            <a:endParaRPr kumimoji="1"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56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6" name="文本框 9"/>
          <p:cNvSpPr txBox="1"/>
          <p:nvPr/>
        </p:nvSpPr>
        <p:spPr>
          <a:xfrm>
            <a:off x="1774825" y="2388553"/>
            <a:ext cx="3580130" cy="29413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algn="l">
              <a:lnSpc>
                <a:spcPct val="150000"/>
              </a:lnSpc>
              <a:buNone/>
            </a:pPr>
            <a:r>
              <a:rPr lang="en-US" sz="4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十六、贺铸</a:t>
            </a:r>
            <a:endParaRPr lang="zh-CN" altLang="en-US" sz="2000" noProof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十七、周邦彦</a:t>
            </a:r>
            <a:endParaRPr lang="zh-CN" altLang="en-US" sz="20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十八、曹组</a:t>
            </a:r>
            <a:endParaRPr lang="zh-CN" altLang="en-US" sz="20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</a:t>
            </a:r>
            <a:endParaRPr lang="zh-CN" altLang="en-US" sz="20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7" name="文本框 8"/>
          <p:cNvSpPr txBox="1"/>
          <p:nvPr/>
        </p:nvSpPr>
        <p:spPr>
          <a:xfrm>
            <a:off x="1799273" y="1525905"/>
            <a:ext cx="3794125" cy="6134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第三编   北宋名家词</a:t>
            </a:r>
          </a:p>
        </p:txBody>
      </p:sp>
    </p:spTree>
    <p:extLst>
      <p:ext uri="{BB962C8B-B14F-4D97-AF65-F5344CB8AC3E}">
        <p14:creationId xmlns:p14="http://schemas.microsoft.com/office/powerpoint/2010/main" val="80255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3604" y="340745"/>
            <a:ext cx="9877425" cy="27559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ct val="150000"/>
              </a:lnSpc>
              <a:defRPr/>
            </a:pPr>
            <a:r>
              <a:rPr lang="en-US" sz="2400" b="1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sz="2400" b="1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十</a:t>
            </a:r>
            <a:r>
              <a:rPr lang="zh-CN" sz="2400" b="1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六</a:t>
            </a:r>
            <a:r>
              <a:rPr sz="2400" b="1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、贺铸</a:t>
            </a:r>
          </a:p>
          <a:p>
            <a:pPr fontAlgn="auto">
              <a:lnSpc>
                <a:spcPct val="150000"/>
              </a:lnSpc>
              <a:spcBef>
                <a:spcPts val="50"/>
              </a:spcBef>
              <a:defRPr/>
            </a:pPr>
            <a:endParaRPr sz="2400" noProof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Bef>
                <a:spcPts val="50"/>
              </a:spcBef>
              <a:defRPr/>
            </a:pP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词集名</a:t>
            </a:r>
            <a:r>
              <a:rPr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《东山词》</a:t>
            </a: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，张耒概括其四种词风：</a:t>
            </a:r>
            <a:r>
              <a:rPr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盛丽、妖冶、幽洁、悲壮。</a:t>
            </a:r>
          </a:p>
          <a:p>
            <a:pPr fontAlgn="auto">
              <a:lnSpc>
                <a:spcPct val="150000"/>
              </a:lnSpc>
              <a:defRPr/>
            </a:pPr>
            <a:r>
              <a:rPr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试问闲愁都几许？一川烟草，满城风絮，梅子黄时雨。</a:t>
            </a:r>
          </a:p>
          <a:p>
            <a:pPr fontAlgn="auto">
              <a:lnSpc>
                <a:spcPct val="150000"/>
              </a:lnSpc>
              <a:defRPr/>
            </a:pP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《芳心苦》（杨柳回塘）</a:t>
            </a:r>
            <a:r>
              <a:rPr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写作特色</a:t>
            </a: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：咏</a:t>
            </a:r>
            <a:r>
              <a:rPr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荷花</a:t>
            </a: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，寓空灵与质实之中。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0" y="73959"/>
            <a:ext cx="85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>
                    <a:lumMod val="85000"/>
                  </a:schemeClr>
                </a:solidFill>
              </a:rPr>
              <a:t>3.16.1</a:t>
            </a:r>
            <a:endParaRPr kumimoji="1"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1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1219" y="611001"/>
            <a:ext cx="10552113" cy="43910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ct val="150000"/>
              </a:lnSpc>
              <a:defRPr/>
            </a:pPr>
            <a:r>
              <a:rPr sz="2400" b="1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十</a:t>
            </a:r>
            <a:r>
              <a:rPr lang="zh-CN" sz="2400" b="1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六</a:t>
            </a:r>
            <a:r>
              <a:rPr sz="2400" b="1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、贺铸</a:t>
            </a:r>
          </a:p>
          <a:p>
            <a:pPr marL="12700" algn="ctr" fontAlgn="auto">
              <a:lnSpc>
                <a:spcPct val="150000"/>
              </a:lnSpc>
              <a:defRPr/>
            </a:pP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横塘路  </a:t>
            </a:r>
          </a:p>
          <a:p>
            <a:pPr marL="12700" fontAlgn="auto">
              <a:lnSpc>
                <a:spcPct val="150000"/>
              </a:lnSpc>
              <a:defRPr/>
            </a:pPr>
            <a:r>
              <a:rPr lang="en-US" sz="24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</a:t>
            </a:r>
            <a:r>
              <a:rPr sz="24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凌波不过横塘路</a:t>
            </a: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。但目送、芳尘去。锦瑟华年谁与度。月台花谢，</a:t>
            </a:r>
            <a:r>
              <a:rPr sz="24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琐窗朱户。只有春知处。</a:t>
            </a:r>
          </a:p>
          <a:p>
            <a:pPr marL="12700" fontAlgn="auto">
              <a:lnSpc>
                <a:spcPct val="150000"/>
              </a:lnSpc>
              <a:defRPr/>
            </a:pPr>
            <a:r>
              <a:rPr lang="en-US" sz="24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</a:t>
            </a:r>
            <a:r>
              <a:rPr sz="24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碧云冉冉蘅皋暮</a:t>
            </a: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。彩笔新题断肠句。试问闲愁都几许。一川烟草，  满城风絮。梅子黄时雨。</a:t>
            </a:r>
          </a:p>
          <a:p>
            <a:pPr fontAlgn="auto">
              <a:lnSpc>
                <a:spcPct val="150000"/>
              </a:lnSpc>
              <a:spcBef>
                <a:spcPts val="15"/>
              </a:spcBef>
              <a:defRPr/>
            </a:pPr>
            <a:endParaRPr sz="2400" noProof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/>
            </a:endParaRPr>
          </a:p>
          <a:p>
            <a:pPr marL="23495" fontAlgn="auto">
              <a:lnSpc>
                <a:spcPct val="150000"/>
              </a:lnSpc>
              <a:defRPr/>
            </a:pPr>
            <a:r>
              <a:rPr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【考点】创作主题：</a:t>
            </a: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因睹佳人绝尘而去联想到与青春失之交臂的人生遗憾。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862071" y="397515"/>
            <a:ext cx="112337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贺铸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445212" y="73959"/>
            <a:ext cx="1746787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>
                <a:solidFill>
                  <a:schemeClr val="bg1"/>
                </a:solidFill>
              </a:rPr>
              <a:t>横塘路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5" name="直线连接符 4"/>
          <p:cNvCxnSpPr/>
          <p:nvPr/>
        </p:nvCxnSpPr>
        <p:spPr>
          <a:xfrm flipV="1">
            <a:off x="9985444" y="241669"/>
            <a:ext cx="459769" cy="30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/>
          <p:cNvCxnSpPr/>
          <p:nvPr/>
        </p:nvCxnSpPr>
        <p:spPr>
          <a:xfrm flipH="1" flipV="1">
            <a:off x="12191999" y="243236"/>
            <a:ext cx="1" cy="1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/>
          <p:cNvCxnSpPr/>
          <p:nvPr/>
        </p:nvCxnSpPr>
        <p:spPr>
          <a:xfrm flipV="1">
            <a:off x="12191999" y="243236"/>
            <a:ext cx="0" cy="1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/>
          <p:cNvCxnSpPr/>
          <p:nvPr/>
        </p:nvCxnSpPr>
        <p:spPr>
          <a:xfrm flipV="1">
            <a:off x="12191999" y="243236"/>
            <a:ext cx="1" cy="1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0445211" y="544603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六州歌头</a:t>
            </a:r>
          </a:p>
        </p:txBody>
      </p:sp>
      <p:cxnSp>
        <p:nvCxnSpPr>
          <p:cNvPr id="10" name="直线连接符 9"/>
          <p:cNvCxnSpPr>
            <a:stCxn id="3" idx="3"/>
            <a:endCxn id="9" idx="1"/>
          </p:cNvCxnSpPr>
          <p:nvPr/>
        </p:nvCxnSpPr>
        <p:spPr>
          <a:xfrm>
            <a:off x="9985444" y="582181"/>
            <a:ext cx="459767" cy="147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0" y="73959"/>
            <a:ext cx="85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>
                <a:solidFill>
                  <a:schemeClr val="bg1">
                    <a:lumMod val="85000"/>
                  </a:schemeClr>
                </a:solidFill>
              </a:rPr>
              <a:t>3.16.1</a:t>
            </a:r>
            <a:endParaRPr kumimoji="1"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65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8887" y="322903"/>
            <a:ext cx="10956925" cy="493776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ct val="150000"/>
              </a:lnSpc>
              <a:defRPr/>
            </a:pPr>
            <a:r>
              <a:rPr lang="en-US" sz="2400" b="1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sz="2400" b="1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十</a:t>
            </a:r>
            <a:r>
              <a:rPr lang="zh-CN" sz="2400" b="1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六</a:t>
            </a:r>
            <a:r>
              <a:rPr sz="2400" b="1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、贺铸</a:t>
            </a:r>
          </a:p>
          <a:p>
            <a:pPr marL="12700" algn="ctr" fontAlgn="auto">
              <a:lnSpc>
                <a:spcPct val="150000"/>
              </a:lnSpc>
              <a:defRPr/>
            </a:pP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六州歌头</a:t>
            </a:r>
          </a:p>
          <a:p>
            <a:pPr marL="12700" fontAlgn="auto">
              <a:lnSpc>
                <a:spcPct val="150000"/>
              </a:lnSpc>
              <a:defRPr/>
            </a:pPr>
            <a:r>
              <a:rPr lang="en-US" sz="2000" spc="-5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  </a:t>
            </a:r>
            <a:r>
              <a:rPr sz="2000" spc="-5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少年侠气</a:t>
            </a:r>
            <a:r>
              <a:rPr sz="20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，交结五都雄。肝胆洞。毛发耸。立谈中。死生同。一诺千金重。  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推翘勇。矜豪纵。轻盖拥。联飞鞚。斗城东。轰饮酒垆，春色浮寒瓮。吸海  垂虹。闲呼鹰嗾犬，白羽摘雕弓。狡穴俄空。乐匆匆。似黄粱梦。辞丹凤。  </a:t>
            </a:r>
            <a:r>
              <a:rPr sz="20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明月共。漾孤篷。官冗從。怀倥偬。落尘笼。簿书丛。鹖弁如云众。供粗用。  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忽奇功。笳鼓动。渔阳弄。思悲翁。不请长缨，系取天骄种。剑吼西风。恨登山临水，手寄七弦桐。目送归鸿。</a:t>
            </a:r>
          </a:p>
          <a:p>
            <a:pPr marL="12700" fontAlgn="auto">
              <a:lnSpc>
                <a:spcPct val="150000"/>
              </a:lnSpc>
              <a:defRPr/>
            </a:pPr>
            <a:r>
              <a:rPr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【考点】艺术特色：</a:t>
            </a: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此词为一首自叙身世的长调。词中回忆了作者少年时代任侠侠气的豪侠生活，抒发了自己仕途</a:t>
            </a:r>
            <a:r>
              <a:rPr sz="24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失</a:t>
            </a: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意，</a:t>
            </a:r>
            <a:r>
              <a:rPr sz="24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爱</a:t>
            </a: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国壮</a:t>
            </a:r>
            <a:r>
              <a:rPr sz="24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志</a:t>
            </a: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难得</a:t>
            </a:r>
            <a:r>
              <a:rPr sz="24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</a:t>
            </a: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酬的</a:t>
            </a:r>
            <a:r>
              <a:rPr sz="24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愤</a:t>
            </a: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激之</a:t>
            </a:r>
            <a:r>
              <a:rPr sz="24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情</a:t>
            </a:r>
            <a:r>
              <a:rPr sz="2400" spc="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r>
              <a:rPr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全</a:t>
            </a:r>
            <a:r>
              <a:rPr sz="2400" spc="-15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词</a:t>
            </a:r>
            <a:r>
              <a:rPr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熔叙</a:t>
            </a:r>
            <a:r>
              <a:rPr sz="2400" spc="-15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事</a:t>
            </a:r>
            <a:r>
              <a:rPr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、议</a:t>
            </a:r>
            <a:r>
              <a:rPr sz="2400" spc="-15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论</a:t>
            </a:r>
            <a:r>
              <a:rPr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和抒</a:t>
            </a:r>
            <a:r>
              <a:rPr sz="2400" spc="-15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情</a:t>
            </a:r>
            <a:r>
              <a:rPr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于一炉。典故间出，语言深婉丽密。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862071" y="397515"/>
            <a:ext cx="112337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贺铸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445212" y="73959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横塘路</a:t>
            </a:r>
          </a:p>
        </p:txBody>
      </p:sp>
      <p:cxnSp>
        <p:nvCxnSpPr>
          <p:cNvPr id="5" name="直线连接符 4"/>
          <p:cNvCxnSpPr/>
          <p:nvPr/>
        </p:nvCxnSpPr>
        <p:spPr>
          <a:xfrm flipV="1">
            <a:off x="9985444" y="241669"/>
            <a:ext cx="459769" cy="30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/>
          <p:cNvCxnSpPr/>
          <p:nvPr/>
        </p:nvCxnSpPr>
        <p:spPr>
          <a:xfrm flipH="1" flipV="1">
            <a:off x="12191999" y="243236"/>
            <a:ext cx="1" cy="1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/>
          <p:cNvCxnSpPr/>
          <p:nvPr/>
        </p:nvCxnSpPr>
        <p:spPr>
          <a:xfrm flipV="1">
            <a:off x="12191999" y="243236"/>
            <a:ext cx="0" cy="1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/>
          <p:cNvCxnSpPr/>
          <p:nvPr/>
        </p:nvCxnSpPr>
        <p:spPr>
          <a:xfrm flipV="1">
            <a:off x="12191999" y="243236"/>
            <a:ext cx="1" cy="1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0445211" y="544603"/>
            <a:ext cx="1746787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六州歌头</a:t>
            </a:r>
          </a:p>
        </p:txBody>
      </p:sp>
      <p:cxnSp>
        <p:nvCxnSpPr>
          <p:cNvPr id="10" name="直线连接符 9"/>
          <p:cNvCxnSpPr>
            <a:stCxn id="4" idx="3"/>
            <a:endCxn id="10" idx="1"/>
          </p:cNvCxnSpPr>
          <p:nvPr/>
        </p:nvCxnSpPr>
        <p:spPr>
          <a:xfrm>
            <a:off x="9985444" y="582181"/>
            <a:ext cx="459767" cy="147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0" y="73959"/>
            <a:ext cx="85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>
                    <a:lumMod val="85000"/>
                  </a:schemeClr>
                </a:solidFill>
              </a:rPr>
              <a:t>3.16.2</a:t>
            </a:r>
            <a:endParaRPr kumimoji="1"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71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6" name="文本框 9"/>
          <p:cNvSpPr txBox="1"/>
          <p:nvPr/>
        </p:nvSpPr>
        <p:spPr>
          <a:xfrm>
            <a:off x="1774825" y="2388553"/>
            <a:ext cx="3580130" cy="29413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algn="l">
              <a:lnSpc>
                <a:spcPct val="150000"/>
              </a:lnSpc>
              <a:buNone/>
            </a:pPr>
            <a:r>
              <a:rPr lang="en-US" sz="4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十六、贺铸</a:t>
            </a:r>
            <a:endParaRPr lang="zh-CN" altLang="en-US" sz="20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十七、周邦彦</a:t>
            </a:r>
            <a:endParaRPr lang="zh-CN" altLang="en-US" sz="2000" noProof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十八、曹组</a:t>
            </a:r>
            <a:endParaRPr lang="zh-CN" altLang="en-US" sz="20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</a:t>
            </a:r>
            <a:endParaRPr lang="zh-CN" altLang="en-US" sz="20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7" name="文本框 8"/>
          <p:cNvSpPr txBox="1"/>
          <p:nvPr/>
        </p:nvSpPr>
        <p:spPr>
          <a:xfrm>
            <a:off x="1799273" y="1525905"/>
            <a:ext cx="3794125" cy="6134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第三编   北宋名家词</a:t>
            </a:r>
          </a:p>
        </p:txBody>
      </p:sp>
    </p:spTree>
    <p:extLst>
      <p:ext uri="{BB962C8B-B14F-4D97-AF65-F5344CB8AC3E}">
        <p14:creationId xmlns:p14="http://schemas.microsoft.com/office/powerpoint/2010/main" val="661508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3624" y="1746176"/>
            <a:ext cx="11036300" cy="156966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b="1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sz="2800" noProof="1">
                <a:latin typeface="黑体" panose="02010609060101010101" pitchFamily="49" charset="-122"/>
                <a:ea typeface="黑体" panose="02010609060101010101" pitchFamily="49" charset="-122"/>
              </a:rPr>
              <a:t>十</a:t>
            </a:r>
            <a:r>
              <a:rPr lang="zh-CN" sz="2800" noProof="1">
                <a:latin typeface="黑体" panose="02010609060101010101" pitchFamily="49" charset="-122"/>
                <a:ea typeface="黑体" panose="02010609060101010101" pitchFamily="49" charset="-122"/>
              </a:rPr>
              <a:t>七</a:t>
            </a:r>
            <a:r>
              <a:rPr sz="2800" noProof="1">
                <a:latin typeface="黑体" panose="02010609060101010101" pitchFamily="49" charset="-122"/>
                <a:ea typeface="黑体" panose="02010609060101010101" pitchFamily="49" charset="-122"/>
              </a:rPr>
              <a:t>、周邦彦</a:t>
            </a:r>
          </a:p>
          <a:p>
            <a:pPr marL="12700" fontAlgn="auto">
              <a:lnSpc>
                <a:spcPct val="150000"/>
              </a:lnSpc>
              <a:defRPr/>
            </a:pPr>
            <a:r>
              <a:rPr lang="en-US" sz="2000" spc="-5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2000" spc="-5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、作者简介：</a:t>
            </a:r>
            <a:r>
              <a:rPr sz="2000" spc="-5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字美成</a:t>
            </a:r>
            <a:r>
              <a:rPr sz="20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，自号</a:t>
            </a:r>
            <a:r>
              <a:rPr sz="2000" spc="-5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清真居士</a:t>
            </a:r>
            <a:r>
              <a:rPr sz="20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，词集</a:t>
            </a:r>
            <a:r>
              <a:rPr sz="2000" spc="-5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《清真集》</a:t>
            </a:r>
            <a:r>
              <a:rPr sz="20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，钱塘人。周济《宋四家词选》以清真词为“浑化</a:t>
            </a:r>
            <a:r>
              <a:rPr lang="en-US" sz="20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极境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sz="2000" noProof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870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7048" y="1069520"/>
            <a:ext cx="11036300" cy="498598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b="1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sz="2800" noProof="1">
                <a:latin typeface="黑体" panose="02010609060101010101" pitchFamily="49" charset="-122"/>
                <a:ea typeface="黑体" panose="02010609060101010101" pitchFamily="49" charset="-122"/>
              </a:rPr>
              <a:t>十</a:t>
            </a:r>
            <a:r>
              <a:rPr lang="zh-CN" sz="2800" noProof="1">
                <a:latin typeface="黑体" panose="02010609060101010101" pitchFamily="49" charset="-122"/>
                <a:ea typeface="黑体" panose="02010609060101010101" pitchFamily="49" charset="-122"/>
              </a:rPr>
              <a:t>七</a:t>
            </a:r>
            <a:r>
              <a:rPr sz="2800" noProof="1">
                <a:latin typeface="黑体" panose="02010609060101010101" pitchFamily="49" charset="-122"/>
                <a:ea typeface="黑体" panose="02010609060101010101" pitchFamily="49" charset="-122"/>
              </a:rPr>
              <a:t>、周邦彦</a:t>
            </a:r>
          </a:p>
          <a:p>
            <a:pPr marL="12700" algn="ctr" fontAlgn="auto">
              <a:lnSpc>
                <a:spcPct val="150000"/>
              </a:lnSpc>
              <a:defRPr/>
            </a:pP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六丑</a:t>
            </a:r>
            <a:endParaRPr sz="2000" noProof="1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12700" fontAlgn="auto">
              <a:lnSpc>
                <a:spcPct val="150000"/>
              </a:lnSpc>
              <a:defRPr/>
            </a:pPr>
            <a:r>
              <a:rPr lang="en-US" sz="2000" spc="-5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</a:t>
            </a:r>
            <a:r>
              <a:rPr sz="2000" spc="-5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正单衣试酒</a:t>
            </a:r>
            <a:r>
              <a:rPr sz="20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，恨客里、光阴虚掷。愿春暂留，春归如过翼，一去无迹。为问花何在？  夜来风雨，葬楚宫倾国。钗钿堕处遗香泽，乱点桃蹊，轻翻柳陌。多情为谁追惜？但蜂媒蝶  使，时叩窗槅。</a:t>
            </a:r>
          </a:p>
          <a:p>
            <a:pPr marL="12700" fontAlgn="auto">
              <a:lnSpc>
                <a:spcPct val="150000"/>
              </a:lnSpc>
              <a:defRPr/>
            </a:pPr>
            <a:r>
              <a:rPr lang="en-US" sz="2000" spc="-5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</a:t>
            </a:r>
            <a:r>
              <a:rPr sz="2000" spc="-5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东园岑寂</a:t>
            </a:r>
            <a:r>
              <a:rPr sz="20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，渐蒙笼暗碧。静绕珍丛底，成叹息：长条故惹行客，似牵衣待话，别情无极。残英小、强簪巾帻，终不似、一朵钗头颤袅，向人攲侧。漂流处、莫趁潮汐，恐断红、尚有相思字，何由见得？</a:t>
            </a:r>
          </a:p>
          <a:p>
            <a:pPr marL="12700" fontAlgn="auto">
              <a:lnSpc>
                <a:spcPct val="150000"/>
              </a:lnSpc>
              <a:defRPr/>
            </a:pPr>
            <a:r>
              <a:rPr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【考</a:t>
            </a:r>
            <a:r>
              <a:rPr sz="2400" spc="-5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点</a:t>
            </a:r>
            <a:r>
              <a:rPr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】创作主题：</a:t>
            </a: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咏</a:t>
            </a:r>
            <a:r>
              <a:rPr sz="24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写</a:t>
            </a:r>
            <a:r>
              <a:rPr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蔷薇</a:t>
            </a:r>
            <a:r>
              <a:rPr sz="2400" spc="-1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花</a:t>
            </a: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。借</a:t>
            </a:r>
            <a:r>
              <a:rPr sz="24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落</a:t>
            </a: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花无</a:t>
            </a:r>
            <a:r>
              <a:rPr sz="24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根</a:t>
            </a: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，抒</a:t>
            </a:r>
            <a:r>
              <a:rPr sz="24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发</a:t>
            </a: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自己</a:t>
            </a:r>
            <a:r>
              <a:rPr sz="2400" spc="-1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</a:t>
            </a:r>
            <a:r>
              <a:rPr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飘零</a:t>
            </a:r>
            <a:r>
              <a:rPr sz="2400" spc="-15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之</a:t>
            </a:r>
            <a:r>
              <a:rPr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感</a:t>
            </a: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sz="24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隐</a:t>
            </a: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含着</a:t>
            </a:r>
            <a:r>
              <a:rPr sz="24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作</a:t>
            </a: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者哀</a:t>
            </a:r>
            <a:r>
              <a:rPr sz="24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怨</a:t>
            </a: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无端的</a:t>
            </a:r>
            <a:r>
              <a:rPr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身世之感</a:t>
            </a: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862071" y="397515"/>
            <a:ext cx="112337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周邦彦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445212" y="73959"/>
            <a:ext cx="1746787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>
                <a:solidFill>
                  <a:schemeClr val="bg1"/>
                </a:solidFill>
              </a:rPr>
              <a:t>六丑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5" name="直线连接符 4"/>
          <p:cNvCxnSpPr/>
          <p:nvPr/>
        </p:nvCxnSpPr>
        <p:spPr>
          <a:xfrm flipV="1">
            <a:off x="9985444" y="241669"/>
            <a:ext cx="459769" cy="30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/>
          <p:cNvCxnSpPr/>
          <p:nvPr/>
        </p:nvCxnSpPr>
        <p:spPr>
          <a:xfrm flipH="1" flipV="1">
            <a:off x="12191999" y="243236"/>
            <a:ext cx="1" cy="1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/>
          <p:cNvCxnSpPr/>
          <p:nvPr/>
        </p:nvCxnSpPr>
        <p:spPr>
          <a:xfrm flipV="1">
            <a:off x="12191999" y="243236"/>
            <a:ext cx="0" cy="1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/>
          <p:cNvCxnSpPr/>
          <p:nvPr/>
        </p:nvCxnSpPr>
        <p:spPr>
          <a:xfrm flipV="1">
            <a:off x="12191999" y="243236"/>
            <a:ext cx="1" cy="1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0445211" y="544603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/>
              <a:t>兰陵王</a:t>
            </a:r>
            <a:endParaRPr lang="zh-CN" altLang="en-US" dirty="0"/>
          </a:p>
        </p:txBody>
      </p:sp>
      <p:cxnSp>
        <p:nvCxnSpPr>
          <p:cNvPr id="10" name="直线连接符 9"/>
          <p:cNvCxnSpPr>
            <a:stCxn id="4" idx="3"/>
            <a:endCxn id="10" idx="1"/>
          </p:cNvCxnSpPr>
          <p:nvPr/>
        </p:nvCxnSpPr>
        <p:spPr>
          <a:xfrm>
            <a:off x="9985444" y="582181"/>
            <a:ext cx="459767" cy="147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0445213" y="951513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/>
              <a:t>苏幕遮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0439954" y="1358423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/>
              <a:t>满庭芳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0445213" y="1765333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/>
              <a:t>齐天乐</a:t>
            </a:r>
            <a:endParaRPr lang="zh-CN" altLang="en-US" dirty="0"/>
          </a:p>
        </p:txBody>
      </p:sp>
      <p:cxnSp>
        <p:nvCxnSpPr>
          <p:cNvPr id="15" name="直线连接符 14"/>
          <p:cNvCxnSpPr>
            <a:stCxn id="3" idx="3"/>
            <a:endCxn id="11" idx="1"/>
          </p:cNvCxnSpPr>
          <p:nvPr/>
        </p:nvCxnSpPr>
        <p:spPr>
          <a:xfrm>
            <a:off x="9985444" y="582181"/>
            <a:ext cx="459769" cy="553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/>
          <p:cNvCxnSpPr>
            <a:stCxn id="3" idx="3"/>
            <a:endCxn id="13" idx="1"/>
          </p:cNvCxnSpPr>
          <p:nvPr/>
        </p:nvCxnSpPr>
        <p:spPr>
          <a:xfrm>
            <a:off x="9985444" y="582181"/>
            <a:ext cx="454510" cy="960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/>
          <p:cNvCxnSpPr>
            <a:stCxn id="3" idx="3"/>
            <a:endCxn id="14" idx="1"/>
          </p:cNvCxnSpPr>
          <p:nvPr/>
        </p:nvCxnSpPr>
        <p:spPr>
          <a:xfrm>
            <a:off x="9985444" y="582181"/>
            <a:ext cx="459769" cy="1367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0" y="73959"/>
            <a:ext cx="85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>
                    <a:lumMod val="85000"/>
                  </a:schemeClr>
                </a:solidFill>
              </a:rPr>
              <a:t>3.17.1</a:t>
            </a:r>
            <a:endParaRPr kumimoji="1"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10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5958" y="1829067"/>
            <a:ext cx="11017250" cy="402336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b="1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sz="2800" noProof="1">
                <a:latin typeface="黑体" panose="02010609060101010101" pitchFamily="49" charset="-122"/>
                <a:ea typeface="黑体" panose="02010609060101010101" pitchFamily="49" charset="-122"/>
              </a:rPr>
              <a:t>十</a:t>
            </a:r>
            <a:r>
              <a:rPr lang="zh-CN" sz="2800" noProof="1">
                <a:latin typeface="黑体" panose="02010609060101010101" pitchFamily="49" charset="-122"/>
                <a:ea typeface="黑体" panose="02010609060101010101" pitchFamily="49" charset="-122"/>
              </a:rPr>
              <a:t>七</a:t>
            </a:r>
            <a:r>
              <a:rPr sz="2800" noProof="1">
                <a:latin typeface="黑体" panose="02010609060101010101" pitchFamily="49" charset="-122"/>
                <a:ea typeface="黑体" panose="02010609060101010101" pitchFamily="49" charset="-122"/>
              </a:rPr>
              <a:t>、周邦彦</a:t>
            </a:r>
          </a:p>
          <a:p>
            <a:pPr marL="12700" algn="ctr" fontAlgn="auto">
              <a:lnSpc>
                <a:spcPct val="150000"/>
              </a:lnSpc>
              <a:defRPr/>
            </a:pP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兰陵王</a:t>
            </a:r>
          </a:p>
          <a:p>
            <a:pPr marL="12700" fontAlgn="auto">
              <a:lnSpc>
                <a:spcPct val="150000"/>
              </a:lnSpc>
              <a:defRPr/>
            </a:pPr>
            <a:r>
              <a:rPr lang="en-US" sz="2000" spc="-5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     </a:t>
            </a:r>
            <a:r>
              <a:rPr sz="2000" spc="-5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柳阴直</a:t>
            </a:r>
            <a:r>
              <a:rPr sz="20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，烟里丝丝弄碧。隋堤上，曾见几番，拂水飘绵送行色。</a:t>
            </a:r>
            <a:r>
              <a:rPr sz="2000" spc="-5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登临</a:t>
            </a:r>
            <a:r>
              <a:rPr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望故国，谁识京华倦客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。长亭路，年去岁来，应折柔条过千尺。  闲寻旧踪迹，又酒趁哀弦，灯照离席，梨花榆火催寒食。愁一箭风快，半篙波暖，回头迢递便数驿，望人在天北。  凄恻，恨堆积。渐别浦萦回，津堠岑寂，斜阳冉冉春无极。念月榭携手，露桥闻笛。沉思前事，似梦里、泪暗滴。</a:t>
            </a:r>
          </a:p>
          <a:p>
            <a:pPr fontAlgn="auto">
              <a:lnSpc>
                <a:spcPct val="150000"/>
              </a:lnSpc>
              <a:defRPr/>
            </a:pPr>
            <a:endParaRPr sz="2400" noProof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defRPr/>
            </a:pP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被称为“</a:t>
            </a:r>
            <a:r>
              <a:rPr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渭城三叠</a:t>
            </a: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”，主旨句：“</a:t>
            </a:r>
            <a:r>
              <a:rPr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登临望故国，谁识京华倦客</a:t>
            </a: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。”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862071" y="397515"/>
            <a:ext cx="112337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周邦彦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0445212" y="73959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六丑</a:t>
            </a:r>
          </a:p>
        </p:txBody>
      </p:sp>
      <p:cxnSp>
        <p:nvCxnSpPr>
          <p:cNvPr id="13" name="直线连接符 12"/>
          <p:cNvCxnSpPr/>
          <p:nvPr/>
        </p:nvCxnSpPr>
        <p:spPr>
          <a:xfrm flipV="1">
            <a:off x="9985444" y="241669"/>
            <a:ext cx="459769" cy="30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 flipH="1" flipV="1">
            <a:off x="12191999" y="243236"/>
            <a:ext cx="1" cy="1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/>
          <p:nvPr/>
        </p:nvCxnSpPr>
        <p:spPr>
          <a:xfrm flipV="1">
            <a:off x="12191999" y="243236"/>
            <a:ext cx="0" cy="1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 flipV="1">
            <a:off x="12191999" y="243236"/>
            <a:ext cx="1" cy="1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0445211" y="544603"/>
            <a:ext cx="1746787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兰陵王</a:t>
            </a:r>
          </a:p>
        </p:txBody>
      </p:sp>
      <p:cxnSp>
        <p:nvCxnSpPr>
          <p:cNvPr id="18" name="直线连接符 17"/>
          <p:cNvCxnSpPr>
            <a:stCxn id="13" idx="3"/>
            <a:endCxn id="19" idx="1"/>
          </p:cNvCxnSpPr>
          <p:nvPr/>
        </p:nvCxnSpPr>
        <p:spPr>
          <a:xfrm>
            <a:off x="9985444" y="582181"/>
            <a:ext cx="459767" cy="147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0445213" y="951513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/>
              <a:t>苏幕遮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10439954" y="1358423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/>
              <a:t>满庭芳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0445213" y="1765333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/>
              <a:t>齐天乐</a:t>
            </a:r>
            <a:endParaRPr lang="zh-CN" altLang="en-US" dirty="0"/>
          </a:p>
        </p:txBody>
      </p:sp>
      <p:cxnSp>
        <p:nvCxnSpPr>
          <p:cNvPr id="22" name="直线连接符 21"/>
          <p:cNvCxnSpPr>
            <a:stCxn id="12" idx="3"/>
            <a:endCxn id="20" idx="1"/>
          </p:cNvCxnSpPr>
          <p:nvPr/>
        </p:nvCxnSpPr>
        <p:spPr>
          <a:xfrm>
            <a:off x="9985444" y="582181"/>
            <a:ext cx="459769" cy="553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/>
          <p:cNvCxnSpPr>
            <a:stCxn id="12" idx="3"/>
            <a:endCxn id="22" idx="1"/>
          </p:cNvCxnSpPr>
          <p:nvPr/>
        </p:nvCxnSpPr>
        <p:spPr>
          <a:xfrm>
            <a:off x="9985444" y="582181"/>
            <a:ext cx="454510" cy="960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/>
          <p:cNvCxnSpPr>
            <a:stCxn id="12" idx="3"/>
            <a:endCxn id="23" idx="1"/>
          </p:cNvCxnSpPr>
          <p:nvPr/>
        </p:nvCxnSpPr>
        <p:spPr>
          <a:xfrm>
            <a:off x="9985444" y="582181"/>
            <a:ext cx="459769" cy="1367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0" y="73959"/>
            <a:ext cx="85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>
                <a:solidFill>
                  <a:schemeClr val="bg1">
                    <a:lumMod val="85000"/>
                  </a:schemeClr>
                </a:solidFill>
              </a:rPr>
              <a:t>3.17.2</a:t>
            </a:r>
            <a:endParaRPr kumimoji="1"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84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0547" y="1491490"/>
            <a:ext cx="10598150" cy="3505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b="1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800" noProof="1">
                <a:latin typeface="黑体" panose="02010609060101010101" pitchFamily="49" charset="-122"/>
                <a:ea typeface="黑体" panose="02010609060101010101" pitchFamily="49" charset="-122"/>
              </a:rPr>
              <a:t>十</a:t>
            </a:r>
            <a:r>
              <a:rPr lang="zh-CN" sz="2800" noProof="1">
                <a:latin typeface="黑体" panose="02010609060101010101" pitchFamily="49" charset="-122"/>
                <a:ea typeface="黑体" panose="02010609060101010101" pitchFamily="49" charset="-122"/>
              </a:rPr>
              <a:t>七</a:t>
            </a:r>
            <a:r>
              <a:rPr sz="2800" noProof="1">
                <a:latin typeface="黑体" panose="02010609060101010101" pitchFamily="49" charset="-122"/>
                <a:ea typeface="黑体" panose="02010609060101010101" pitchFamily="49" charset="-122"/>
              </a:rPr>
              <a:t>、周邦彦</a:t>
            </a:r>
          </a:p>
          <a:p>
            <a:pPr marL="12700" algn="ctr" fontAlgn="auto">
              <a:defRPr/>
            </a:pPr>
            <a:endParaRPr sz="2000" noProof="1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12700" algn="ctr" fontAlgn="auto">
              <a:defRPr/>
            </a:pP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苏幕遮  </a:t>
            </a:r>
          </a:p>
          <a:p>
            <a:pPr marL="12700" fontAlgn="auto">
              <a:defRPr/>
            </a:pPr>
            <a:r>
              <a:rPr lang="en-US" sz="24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</a:t>
            </a:r>
            <a:r>
              <a:rPr sz="24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燎沉香</a:t>
            </a: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，消溽暑。鸟雀呼晴，侵晓窥檐语。叶上初阳干宿雨、水面清圆，</a:t>
            </a:r>
            <a:r>
              <a:rPr sz="24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一一风荷举。  </a:t>
            </a: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故乡遥，何日去。</a:t>
            </a:r>
            <a:r>
              <a:rPr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家住吴门，久作长安旅</a:t>
            </a: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。五月渔郎相忆否。小楫轻舟，梦入芙蓉浦。</a:t>
            </a:r>
          </a:p>
          <a:p>
            <a:pPr fontAlgn="auto">
              <a:defRPr/>
            </a:pPr>
            <a:endParaRPr sz="2400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defRPr/>
            </a:pPr>
            <a:r>
              <a:rPr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创作主题：写思乡之情。</a:t>
            </a: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（吴门：原指苏州，词中泛指包括作者故乡杭州在  内的江南一带。）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862071" y="397515"/>
            <a:ext cx="112337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周邦彦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445212" y="73959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六丑</a:t>
            </a:r>
          </a:p>
        </p:txBody>
      </p:sp>
      <p:cxnSp>
        <p:nvCxnSpPr>
          <p:cNvPr id="5" name="直线连接符 4"/>
          <p:cNvCxnSpPr/>
          <p:nvPr/>
        </p:nvCxnSpPr>
        <p:spPr>
          <a:xfrm flipV="1">
            <a:off x="9985444" y="241669"/>
            <a:ext cx="459769" cy="30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/>
          <p:cNvCxnSpPr/>
          <p:nvPr/>
        </p:nvCxnSpPr>
        <p:spPr>
          <a:xfrm flipH="1" flipV="1">
            <a:off x="12191999" y="243236"/>
            <a:ext cx="1" cy="1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/>
          <p:cNvCxnSpPr/>
          <p:nvPr/>
        </p:nvCxnSpPr>
        <p:spPr>
          <a:xfrm flipV="1">
            <a:off x="12191999" y="243236"/>
            <a:ext cx="0" cy="1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/>
          <p:cNvCxnSpPr/>
          <p:nvPr/>
        </p:nvCxnSpPr>
        <p:spPr>
          <a:xfrm flipV="1">
            <a:off x="12191999" y="243236"/>
            <a:ext cx="1" cy="1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0445211" y="544603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兰陵王</a:t>
            </a:r>
          </a:p>
        </p:txBody>
      </p:sp>
      <p:cxnSp>
        <p:nvCxnSpPr>
          <p:cNvPr id="10" name="直线连接符 9"/>
          <p:cNvCxnSpPr>
            <a:stCxn id="14" idx="3"/>
          </p:cNvCxnSpPr>
          <p:nvPr/>
        </p:nvCxnSpPr>
        <p:spPr>
          <a:xfrm>
            <a:off x="9985444" y="582181"/>
            <a:ext cx="459767" cy="147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0445213" y="951513"/>
            <a:ext cx="1746787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苏幕遮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0439954" y="1358423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/>
              <a:t>满庭芳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0445213" y="1765333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/>
              <a:t>齐天乐</a:t>
            </a:r>
            <a:endParaRPr lang="zh-CN" altLang="en-US" dirty="0"/>
          </a:p>
        </p:txBody>
      </p:sp>
      <p:cxnSp>
        <p:nvCxnSpPr>
          <p:cNvPr id="14" name="直线连接符 13"/>
          <p:cNvCxnSpPr>
            <a:stCxn id="13" idx="3"/>
          </p:cNvCxnSpPr>
          <p:nvPr/>
        </p:nvCxnSpPr>
        <p:spPr>
          <a:xfrm>
            <a:off x="9985444" y="582181"/>
            <a:ext cx="459769" cy="553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>
            <a:stCxn id="13" idx="3"/>
          </p:cNvCxnSpPr>
          <p:nvPr/>
        </p:nvCxnSpPr>
        <p:spPr>
          <a:xfrm>
            <a:off x="9985444" y="582181"/>
            <a:ext cx="454510" cy="960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>
            <a:stCxn id="13" idx="3"/>
          </p:cNvCxnSpPr>
          <p:nvPr/>
        </p:nvCxnSpPr>
        <p:spPr>
          <a:xfrm>
            <a:off x="9985444" y="582181"/>
            <a:ext cx="459769" cy="1367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0" y="73959"/>
            <a:ext cx="85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>
                    <a:lumMod val="85000"/>
                  </a:schemeClr>
                </a:solidFill>
              </a:rPr>
              <a:t>3.17.3</a:t>
            </a:r>
            <a:endParaRPr kumimoji="1"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77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8887" y="424526"/>
            <a:ext cx="10999006" cy="2747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 fontAlgn="auto">
              <a:lnSpc>
                <a:spcPct val="150000"/>
              </a:lnSpc>
              <a:defRPr/>
            </a:pPr>
            <a:r>
              <a:rPr lang="en-US" sz="2400" b="1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sz="2400" b="1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十</a:t>
            </a:r>
            <a:r>
              <a:rPr lang="zh-CN" sz="2400" b="1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二</a:t>
            </a:r>
            <a:r>
              <a:rPr sz="2400" b="1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、黄庭坚</a:t>
            </a:r>
          </a:p>
          <a:p>
            <a:pPr fontAlgn="auto">
              <a:lnSpc>
                <a:spcPct val="150000"/>
              </a:lnSpc>
              <a:spcBef>
                <a:spcPts val="35"/>
              </a:spcBef>
              <a:defRPr/>
            </a:pPr>
            <a:r>
              <a:rPr lang="en-US" sz="2400"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2400"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、作者简介：</a:t>
            </a:r>
            <a:r>
              <a:rPr sz="2400"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苏门四学士</a:t>
            </a: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（秦观、黄庭坚、晁补之、张耒）之一，</a:t>
            </a:r>
            <a:r>
              <a:rPr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秦七黄九</a:t>
            </a: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，号山谷道人，词集名</a:t>
            </a:r>
            <a:r>
              <a:rPr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《山谷词》</a:t>
            </a: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</a:p>
          <a:p>
            <a:pPr fontAlgn="auto">
              <a:lnSpc>
                <a:spcPct val="150000"/>
              </a:lnSpc>
              <a:defRPr/>
            </a:pPr>
            <a:r>
              <a:rPr lang="en-US" altLang="zh-CN" sz="24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24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zh-CN" sz="24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《</a:t>
            </a:r>
            <a:r>
              <a:rPr sz="24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定风波》</a:t>
            </a: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（万里黔中）为</a:t>
            </a:r>
            <a:r>
              <a:rPr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次韵</a:t>
            </a: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之作。  李佳评论《清平乐》（春归</a:t>
            </a:r>
            <a:r>
              <a:rPr sz="24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何</a:t>
            </a: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处）</a:t>
            </a:r>
            <a:r>
              <a:rPr sz="24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为</a:t>
            </a:r>
            <a:r>
              <a:rPr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寓言</a:t>
            </a: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。《归田乐引》（对景还销瘦）以描写</a:t>
            </a:r>
            <a:r>
              <a:rPr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爱情的不协调</a:t>
            </a: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为基点。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0" y="73959"/>
            <a:ext cx="85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>
                    <a:lumMod val="85000"/>
                  </a:schemeClr>
                </a:solidFill>
              </a:rPr>
              <a:t>3.12.1</a:t>
            </a:r>
            <a:endParaRPr kumimoji="1"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6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7859" y="1459735"/>
            <a:ext cx="10885488" cy="438912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b="1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sz="2800" noProof="1">
                <a:latin typeface="黑体" panose="02010609060101010101" pitchFamily="49" charset="-122"/>
                <a:ea typeface="黑体" panose="02010609060101010101" pitchFamily="49" charset="-122"/>
              </a:rPr>
              <a:t>十</a:t>
            </a:r>
            <a:r>
              <a:rPr lang="zh-CN" sz="2800" noProof="1">
                <a:latin typeface="黑体" panose="02010609060101010101" pitchFamily="49" charset="-122"/>
                <a:ea typeface="黑体" panose="02010609060101010101" pitchFamily="49" charset="-122"/>
              </a:rPr>
              <a:t>七</a:t>
            </a:r>
            <a:r>
              <a:rPr sz="2800" noProof="1">
                <a:latin typeface="黑体" panose="02010609060101010101" pitchFamily="49" charset="-122"/>
                <a:ea typeface="黑体" panose="02010609060101010101" pitchFamily="49" charset="-122"/>
              </a:rPr>
              <a:t>、周邦彦</a:t>
            </a:r>
          </a:p>
          <a:p>
            <a:pPr marL="12700" algn="ctr" fontAlgn="auto">
              <a:lnSpc>
                <a:spcPct val="150000"/>
              </a:lnSpc>
              <a:defRPr/>
            </a:pPr>
            <a:r>
              <a:rPr sz="20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满庭芳</a:t>
            </a:r>
          </a:p>
          <a:p>
            <a:pPr marL="12700" fontAlgn="auto">
              <a:lnSpc>
                <a:spcPct val="150000"/>
              </a:lnSpc>
              <a:defRPr/>
            </a:pPr>
            <a:r>
              <a:rPr lang="en-US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        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风老莺雏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，雨肥梅子，午阴佳树清园。地卑山近，衣润费炉烟。  人静鸟鸢自乐，小桥外、新渌溅溅。凭阑久，黄芦苦竹，疑泛九江船。年年，  如社燕，漂流翰海，来寄修椽。且莫思身外，长近尊前。憔悴江南倦客，不  堪听、急管繁弦。歌筵畔，先安簟枕，容我醉时眠</a:t>
            </a:r>
            <a:r>
              <a:rPr sz="2000" b="1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sz="2000" b="1" noProof="1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 fontAlgn="auto">
              <a:lnSpc>
                <a:spcPct val="150000"/>
              </a:lnSpc>
              <a:defRPr/>
            </a:pPr>
            <a:endParaRPr sz="2000" b="1" noProof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defRPr/>
            </a:pPr>
            <a:r>
              <a:rPr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【考点】写景特色：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上片写江南初夏山景，雏莺、梅子、嘉树、乌鸢、小桥、黄芦苦竹，饶  有江南意趣。过片以下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如流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水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下泻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直抒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胸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臆。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以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社燕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之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漂流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瀚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海，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来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寄修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椽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，喻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指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自身暂寄溧水之事，由景由物渐及人。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862071" y="397515"/>
            <a:ext cx="112337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周邦彦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445212" y="73959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六丑</a:t>
            </a:r>
          </a:p>
        </p:txBody>
      </p:sp>
      <p:cxnSp>
        <p:nvCxnSpPr>
          <p:cNvPr id="5" name="直线连接符 4"/>
          <p:cNvCxnSpPr/>
          <p:nvPr/>
        </p:nvCxnSpPr>
        <p:spPr>
          <a:xfrm flipV="1">
            <a:off x="9985444" y="241669"/>
            <a:ext cx="459769" cy="30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/>
          <p:cNvCxnSpPr/>
          <p:nvPr/>
        </p:nvCxnSpPr>
        <p:spPr>
          <a:xfrm flipH="1" flipV="1">
            <a:off x="12191999" y="243236"/>
            <a:ext cx="1" cy="1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/>
          <p:cNvCxnSpPr/>
          <p:nvPr/>
        </p:nvCxnSpPr>
        <p:spPr>
          <a:xfrm flipV="1">
            <a:off x="12191999" y="243236"/>
            <a:ext cx="0" cy="1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/>
          <p:cNvCxnSpPr/>
          <p:nvPr/>
        </p:nvCxnSpPr>
        <p:spPr>
          <a:xfrm flipV="1">
            <a:off x="12191999" y="243236"/>
            <a:ext cx="1" cy="1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0445211" y="544603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兰陵王</a:t>
            </a:r>
          </a:p>
        </p:txBody>
      </p:sp>
      <p:cxnSp>
        <p:nvCxnSpPr>
          <p:cNvPr id="10" name="直线连接符 9"/>
          <p:cNvCxnSpPr>
            <a:stCxn id="14" idx="3"/>
          </p:cNvCxnSpPr>
          <p:nvPr/>
        </p:nvCxnSpPr>
        <p:spPr>
          <a:xfrm>
            <a:off x="9985444" y="582181"/>
            <a:ext cx="459767" cy="147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0437324" y="951513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苏幕遮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0439953" y="1358423"/>
            <a:ext cx="1746787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满庭芳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0445213" y="1765333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/>
              <a:t>齐天乐</a:t>
            </a:r>
            <a:endParaRPr lang="zh-CN" altLang="en-US" dirty="0"/>
          </a:p>
        </p:txBody>
      </p:sp>
      <p:cxnSp>
        <p:nvCxnSpPr>
          <p:cNvPr id="14" name="直线连接符 13"/>
          <p:cNvCxnSpPr>
            <a:stCxn id="13" idx="3"/>
          </p:cNvCxnSpPr>
          <p:nvPr/>
        </p:nvCxnSpPr>
        <p:spPr>
          <a:xfrm>
            <a:off x="9985444" y="582181"/>
            <a:ext cx="459769" cy="553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>
            <a:stCxn id="13" idx="3"/>
          </p:cNvCxnSpPr>
          <p:nvPr/>
        </p:nvCxnSpPr>
        <p:spPr>
          <a:xfrm>
            <a:off x="9985444" y="582181"/>
            <a:ext cx="454510" cy="960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>
            <a:stCxn id="13" idx="3"/>
          </p:cNvCxnSpPr>
          <p:nvPr/>
        </p:nvCxnSpPr>
        <p:spPr>
          <a:xfrm>
            <a:off x="9985444" y="582181"/>
            <a:ext cx="459769" cy="1367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0" y="73959"/>
            <a:ext cx="85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>
                    <a:lumMod val="85000"/>
                  </a:schemeClr>
                </a:solidFill>
              </a:rPr>
              <a:t>3.17.4</a:t>
            </a:r>
            <a:endParaRPr kumimoji="1"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89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2806" y="1370888"/>
            <a:ext cx="10731500" cy="4495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b="1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sz="2800" noProof="1">
                <a:latin typeface="黑体" panose="02010609060101010101" pitchFamily="49" charset="-122"/>
                <a:ea typeface="黑体" panose="02010609060101010101" pitchFamily="49" charset="-122"/>
              </a:rPr>
              <a:t>十</a:t>
            </a:r>
            <a:r>
              <a:rPr lang="zh-CN" sz="2800" noProof="1">
                <a:latin typeface="黑体" panose="02010609060101010101" pitchFamily="49" charset="-122"/>
                <a:ea typeface="黑体" panose="02010609060101010101" pitchFamily="49" charset="-122"/>
              </a:rPr>
              <a:t>七</a:t>
            </a:r>
            <a:r>
              <a:rPr sz="2800" noProof="1">
                <a:latin typeface="黑体" panose="02010609060101010101" pitchFamily="49" charset="-122"/>
                <a:ea typeface="黑体" panose="02010609060101010101" pitchFamily="49" charset="-122"/>
              </a:rPr>
              <a:t>、周邦彦</a:t>
            </a:r>
          </a:p>
          <a:p>
            <a:pPr marL="12700" algn="ctr" fontAlgn="auto">
              <a:lnSpc>
                <a:spcPct val="150000"/>
              </a:lnSpc>
              <a:defRPr/>
            </a:pPr>
            <a:r>
              <a:rPr sz="20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齐天乐</a:t>
            </a:r>
          </a:p>
          <a:p>
            <a:pPr marL="12700" fontAlgn="auto">
              <a:lnSpc>
                <a:spcPct val="150000"/>
              </a:lnSpc>
              <a:defRPr/>
            </a:pPr>
            <a:r>
              <a:rPr lang="en-US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     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绿芜雕尽台城路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，殊乡又逢秋晚。暮雨生寒，鸣蛩劝织，深阁时  闻裁剪。云窗静掩。叹重拂罗裀，顿疏花簟。尚有綀囊，露萤清夜照书卷。</a:t>
            </a:r>
          </a:p>
          <a:p>
            <a:pPr marL="12700" fontAlgn="auto">
              <a:lnSpc>
                <a:spcPct val="150000"/>
              </a:lnSpc>
              <a:defRPr/>
            </a:pPr>
            <a:r>
              <a:rPr lang="en-US" sz="2000" spc="-5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     </a:t>
            </a:r>
            <a:r>
              <a:rPr sz="2000" spc="-5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荆江留滞最久</a:t>
            </a:r>
            <a:r>
              <a:rPr sz="20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，故人相望处，离思何限？渭水西风，长安乱叶，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空忆诗情宛转。凭高眺远。正玉液新篘，蟹螯初荐。醉倒山翁，但愁斜照敛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endParaRPr lang="en-US" sz="2000" noProof="1" smtClean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12700" fontAlgn="auto">
              <a:lnSpc>
                <a:spcPct val="150000"/>
              </a:lnSpc>
              <a:defRPr/>
            </a:pPr>
            <a:endParaRPr sz="2000" noProof="1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  <a:defRPr/>
            </a:pPr>
            <a:r>
              <a:rPr sz="2400" spc="-5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【考点】艺术特色：</a:t>
            </a:r>
            <a:r>
              <a:rPr sz="24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写景沉郁苍凉，</a:t>
            </a:r>
            <a:r>
              <a:rPr sz="2400" spc="-5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极有层次</a:t>
            </a:r>
            <a:r>
              <a:rPr sz="24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。化用</a:t>
            </a:r>
            <a:r>
              <a:rPr sz="2400" spc="-5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典故、成语</a:t>
            </a:r>
            <a:r>
              <a:rPr sz="24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，也能以故</a:t>
            </a:r>
            <a:endParaRPr sz="2400" noProof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55600" fontAlgn="auto">
              <a:lnSpc>
                <a:spcPct val="150000"/>
              </a:lnSpc>
              <a:spcBef>
                <a:spcPts val="120"/>
              </a:spcBef>
              <a:defRPr/>
            </a:pP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为新，自出境界。故地重游，触景生情，渗入了很深的</a:t>
            </a:r>
            <a:r>
              <a:rPr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人世沧桑之感</a:t>
            </a: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862071" y="397515"/>
            <a:ext cx="112337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周邦彦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445212" y="73959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六丑</a:t>
            </a:r>
          </a:p>
        </p:txBody>
      </p:sp>
      <p:cxnSp>
        <p:nvCxnSpPr>
          <p:cNvPr id="5" name="直线连接符 4"/>
          <p:cNvCxnSpPr/>
          <p:nvPr/>
        </p:nvCxnSpPr>
        <p:spPr>
          <a:xfrm flipV="1">
            <a:off x="9985444" y="241669"/>
            <a:ext cx="459769" cy="30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/>
          <p:cNvCxnSpPr/>
          <p:nvPr/>
        </p:nvCxnSpPr>
        <p:spPr>
          <a:xfrm flipH="1" flipV="1">
            <a:off x="12191999" y="243236"/>
            <a:ext cx="1" cy="1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/>
          <p:cNvCxnSpPr/>
          <p:nvPr/>
        </p:nvCxnSpPr>
        <p:spPr>
          <a:xfrm flipV="1">
            <a:off x="12191999" y="243236"/>
            <a:ext cx="0" cy="1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/>
          <p:cNvCxnSpPr/>
          <p:nvPr/>
        </p:nvCxnSpPr>
        <p:spPr>
          <a:xfrm flipV="1">
            <a:off x="12191999" y="243236"/>
            <a:ext cx="1" cy="1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0445211" y="544603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兰陵王</a:t>
            </a:r>
          </a:p>
        </p:txBody>
      </p:sp>
      <p:cxnSp>
        <p:nvCxnSpPr>
          <p:cNvPr id="10" name="直线连接符 9"/>
          <p:cNvCxnSpPr>
            <a:stCxn id="14" idx="3"/>
          </p:cNvCxnSpPr>
          <p:nvPr/>
        </p:nvCxnSpPr>
        <p:spPr>
          <a:xfrm>
            <a:off x="9985444" y="582181"/>
            <a:ext cx="459767" cy="147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0445213" y="951513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/>
              <a:t>苏幕遮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0439954" y="1358423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/>
              <a:t>满庭芳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0445213" y="1765333"/>
            <a:ext cx="1746787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齐天乐</a:t>
            </a:r>
          </a:p>
        </p:txBody>
      </p:sp>
      <p:cxnSp>
        <p:nvCxnSpPr>
          <p:cNvPr id="14" name="直线连接符 13"/>
          <p:cNvCxnSpPr>
            <a:stCxn id="13" idx="3"/>
          </p:cNvCxnSpPr>
          <p:nvPr/>
        </p:nvCxnSpPr>
        <p:spPr>
          <a:xfrm>
            <a:off x="9985444" y="582181"/>
            <a:ext cx="459769" cy="553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>
            <a:stCxn id="13" idx="3"/>
          </p:cNvCxnSpPr>
          <p:nvPr/>
        </p:nvCxnSpPr>
        <p:spPr>
          <a:xfrm>
            <a:off x="9985444" y="582181"/>
            <a:ext cx="454510" cy="960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>
            <a:stCxn id="13" idx="3"/>
          </p:cNvCxnSpPr>
          <p:nvPr/>
        </p:nvCxnSpPr>
        <p:spPr>
          <a:xfrm>
            <a:off x="9985444" y="582181"/>
            <a:ext cx="459769" cy="1367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0" y="73959"/>
            <a:ext cx="85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>
                    <a:lumMod val="85000"/>
                  </a:schemeClr>
                </a:solidFill>
              </a:rPr>
              <a:t>3.17.5</a:t>
            </a:r>
            <a:endParaRPr kumimoji="1"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61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6" name="文本框 9"/>
          <p:cNvSpPr txBox="1"/>
          <p:nvPr/>
        </p:nvSpPr>
        <p:spPr>
          <a:xfrm>
            <a:off x="1774825" y="2388553"/>
            <a:ext cx="3580130" cy="29413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algn="l">
              <a:lnSpc>
                <a:spcPct val="150000"/>
              </a:lnSpc>
              <a:buNone/>
            </a:pPr>
            <a:r>
              <a:rPr lang="en-US" sz="4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十六、贺铸</a:t>
            </a:r>
            <a:endParaRPr lang="zh-CN" altLang="en-US" sz="20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十七、周邦彦</a:t>
            </a:r>
            <a:endParaRPr lang="zh-CN" altLang="en-US" sz="20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十八、曹组</a:t>
            </a:r>
            <a:endParaRPr lang="zh-CN" altLang="en-US" sz="2000" noProof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</a:t>
            </a:r>
            <a:endParaRPr lang="zh-CN" altLang="en-US" sz="20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7" name="文本框 8"/>
          <p:cNvSpPr txBox="1"/>
          <p:nvPr/>
        </p:nvSpPr>
        <p:spPr>
          <a:xfrm>
            <a:off x="1799273" y="1525905"/>
            <a:ext cx="3794125" cy="6134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第三编   北宋名家词</a:t>
            </a:r>
          </a:p>
        </p:txBody>
      </p:sp>
    </p:spTree>
    <p:extLst>
      <p:ext uri="{BB962C8B-B14F-4D97-AF65-F5344CB8AC3E}">
        <p14:creationId xmlns:p14="http://schemas.microsoft.com/office/powerpoint/2010/main" val="9111812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8195" y="313449"/>
            <a:ext cx="10396538" cy="174053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b="1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800" noProof="1">
                <a:latin typeface="黑体" panose="02010609060101010101" pitchFamily="49" charset="-122"/>
                <a:ea typeface="黑体" panose="02010609060101010101" pitchFamily="49" charset="-122"/>
              </a:rPr>
              <a:t>十</a:t>
            </a:r>
            <a:r>
              <a:rPr lang="zh-CN" sz="2800" noProof="1">
                <a:latin typeface="黑体" panose="02010609060101010101" pitchFamily="49" charset="-122"/>
                <a:ea typeface="黑体" panose="02010609060101010101" pitchFamily="49" charset="-122"/>
              </a:rPr>
              <a:t>八</a:t>
            </a:r>
            <a:r>
              <a:rPr sz="2800" noProof="1">
                <a:latin typeface="黑体" panose="02010609060101010101" pitchFamily="49" charset="-122"/>
                <a:ea typeface="黑体" panose="02010609060101010101" pitchFamily="49" charset="-122"/>
              </a:rPr>
              <a:t>、曹组</a:t>
            </a:r>
          </a:p>
          <a:p>
            <a:pPr fontAlgn="auto">
              <a:lnSpc>
                <a:spcPct val="150000"/>
              </a:lnSpc>
              <a:spcBef>
                <a:spcPts val="25"/>
              </a:spcBef>
              <a:defRPr/>
            </a:pPr>
            <a:r>
              <a:rPr lang="en-US" sz="24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sz="24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王灼</a:t>
            </a: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《碧鸡漫志》卷二称组：“</a:t>
            </a:r>
            <a:r>
              <a:rPr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每出长短句，脍炙人口</a:t>
            </a: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”，“</a:t>
            </a:r>
            <a:r>
              <a:rPr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今少年不</a:t>
            </a:r>
            <a:r>
              <a:rPr sz="2400" spc="-5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学柳耆卿，则学曹元宠</a:t>
            </a:r>
            <a:r>
              <a:rPr sz="24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”。</a:t>
            </a: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作有</a:t>
            </a:r>
            <a:r>
              <a:rPr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《品令》（乍寂寞）。</a:t>
            </a:r>
          </a:p>
        </p:txBody>
      </p:sp>
    </p:spTree>
    <p:extLst>
      <p:ext uri="{BB962C8B-B14F-4D97-AF65-F5344CB8AC3E}">
        <p14:creationId xmlns:p14="http://schemas.microsoft.com/office/powerpoint/2010/main" val="51775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6" name="文本框 9"/>
          <p:cNvSpPr txBox="1"/>
          <p:nvPr/>
        </p:nvSpPr>
        <p:spPr>
          <a:xfrm>
            <a:off x="1774825" y="2601913"/>
            <a:ext cx="5600700" cy="11887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algn="l">
              <a:lnSpc>
                <a:spcPct val="150000"/>
              </a:lnSpc>
              <a:buNone/>
            </a:pPr>
            <a:r>
              <a:rPr lang="en-US" sz="4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zh-CN" altLang="en-US" sz="4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第四编 南宋名家词</a:t>
            </a:r>
          </a:p>
        </p:txBody>
      </p:sp>
    </p:spTree>
    <p:extLst>
      <p:ext uri="{BB962C8B-B14F-4D97-AF65-F5344CB8AC3E}">
        <p14:creationId xmlns:p14="http://schemas.microsoft.com/office/powerpoint/2010/main" val="2498741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ChangeArrowheads="1"/>
          </p:cNvSpPr>
          <p:nvPr/>
        </p:nvSpPr>
        <p:spPr bwMode="auto">
          <a:xfrm>
            <a:off x="0" y="805218"/>
            <a:ext cx="12052561" cy="553933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89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ChangeArrowheads="1"/>
          </p:cNvSpPr>
          <p:nvPr/>
        </p:nvSpPr>
        <p:spPr bwMode="auto">
          <a:xfrm>
            <a:off x="-1588" y="892269"/>
            <a:ext cx="12193588" cy="5385699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76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ChangeArrowheads="1"/>
          </p:cNvSpPr>
          <p:nvPr/>
        </p:nvSpPr>
        <p:spPr bwMode="auto">
          <a:xfrm>
            <a:off x="26989" y="880822"/>
            <a:ext cx="12064928" cy="532890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0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ChangeArrowheads="1"/>
          </p:cNvSpPr>
          <p:nvPr/>
        </p:nvSpPr>
        <p:spPr bwMode="auto">
          <a:xfrm>
            <a:off x="11112" y="877955"/>
            <a:ext cx="12080803" cy="5522841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90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6" name="文本框 9"/>
          <p:cNvSpPr txBox="1"/>
          <p:nvPr/>
        </p:nvSpPr>
        <p:spPr>
          <a:xfrm>
            <a:off x="1774825" y="2388553"/>
            <a:ext cx="3850640" cy="35255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algn="l">
              <a:lnSpc>
                <a:spcPct val="150000"/>
              </a:lnSpc>
              <a:buNone/>
            </a:pPr>
            <a:r>
              <a:rPr lang="en-US" sz="4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一、朱敦儒</a:t>
            </a:r>
            <a:endParaRPr lang="zh-CN" altLang="en-US" sz="2000" noProof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二、李清照</a:t>
            </a:r>
            <a:endParaRPr lang="zh-CN" altLang="en-US" sz="20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三、张元干</a:t>
            </a:r>
            <a:endParaRPr lang="zh-CN" altLang="en-US" sz="20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四、岳飞  </a:t>
            </a:r>
            <a:endParaRPr lang="zh-CN" altLang="en-US" sz="20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五、朱淑真       </a:t>
            </a:r>
            <a:endParaRPr lang="zh-CN" altLang="en-US" sz="20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7" name="文本框 8"/>
          <p:cNvSpPr txBox="1"/>
          <p:nvPr/>
        </p:nvSpPr>
        <p:spPr>
          <a:xfrm>
            <a:off x="1799273" y="1525905"/>
            <a:ext cx="3794125" cy="6134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第四编   南宋名家词</a:t>
            </a:r>
          </a:p>
        </p:txBody>
      </p:sp>
    </p:spTree>
    <p:extLst>
      <p:ext uri="{BB962C8B-B14F-4D97-AF65-F5344CB8AC3E}">
        <p14:creationId xmlns:p14="http://schemas.microsoft.com/office/powerpoint/2010/main" val="521983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3478" y="328352"/>
            <a:ext cx="10848975" cy="4572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ct val="150000"/>
              </a:lnSpc>
              <a:defRPr/>
            </a:pPr>
            <a:r>
              <a:rPr lang="en-US" sz="2400" b="1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sz="2400" b="1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十</a:t>
            </a:r>
            <a:r>
              <a:rPr lang="zh-CN" sz="2400" b="1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二</a:t>
            </a:r>
            <a:r>
              <a:rPr sz="2400" b="1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、黄庭坚</a:t>
            </a:r>
          </a:p>
          <a:p>
            <a:pPr marL="12700" algn="ctr" fontAlgn="auto">
              <a:lnSpc>
                <a:spcPct val="150000"/>
              </a:lnSpc>
              <a:defRPr/>
            </a:pP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念奴娇</a:t>
            </a:r>
          </a:p>
          <a:p>
            <a:pPr marL="12700" fontAlgn="auto">
              <a:lnSpc>
                <a:spcPct val="150000"/>
              </a:lnSpc>
              <a:defRPr/>
            </a:pPr>
            <a:r>
              <a:rPr lang="en-US" sz="2000" spc="-5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   </a:t>
            </a:r>
            <a:r>
              <a:rPr sz="2000" spc="-5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断虹霁雨</a:t>
            </a:r>
            <a:r>
              <a:rPr sz="20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，净秋空，山染修眉新绿。桂影扶疏，谁便道，今夕清辉</a:t>
            </a:r>
            <a:r>
              <a:rPr lang="zh-CN" sz="20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不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足？万里青天，姮娥何处，驾此一轮玉。寒光零乱，为谁偏照醽醁？  年少从我追游，晚凉幽径，绕张园森木。共倒金荷，家万里，难得尊</a:t>
            </a:r>
            <a:r>
              <a:rPr sz="20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前相属。老子平生，江南江北，最爱临风笛。孙郎微笑，坐来声喷霜竹。</a:t>
            </a:r>
          </a:p>
          <a:p>
            <a:pPr fontAlgn="auto">
              <a:lnSpc>
                <a:spcPct val="150000"/>
              </a:lnSpc>
              <a:defRPr/>
            </a:pPr>
            <a:r>
              <a:rPr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【考点】创作地点：谪居戎州（今四川宜宾）</a:t>
            </a:r>
          </a:p>
          <a:p>
            <a:pPr fontAlgn="auto">
              <a:lnSpc>
                <a:spcPct val="150000"/>
              </a:lnSpc>
              <a:defRPr/>
            </a:pPr>
            <a:r>
              <a:rPr sz="2400" spc="-5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【考点】表现作者豪情逸兴：</a:t>
            </a:r>
            <a:r>
              <a:rPr sz="24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上片以写景为主，时间从傍晚延至深夜。下片由想象而折回现实，  </a:t>
            </a: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写游园、畅饮、听曲之乐。全词写景写情，兼写理趣，情感起伏较大，而归乎旷达，雅语俗  字，风格杂陈。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862071" y="359937"/>
            <a:ext cx="112337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黄庭坚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445212" y="73959"/>
            <a:ext cx="1746787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>
                <a:solidFill>
                  <a:schemeClr val="bg1"/>
                </a:solidFill>
              </a:rPr>
              <a:t>念奴娇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5" name="直线连接符 4"/>
          <p:cNvCxnSpPr/>
          <p:nvPr/>
        </p:nvCxnSpPr>
        <p:spPr>
          <a:xfrm flipV="1">
            <a:off x="9985444" y="241669"/>
            <a:ext cx="459769" cy="30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/>
          <p:cNvCxnSpPr/>
          <p:nvPr/>
        </p:nvCxnSpPr>
        <p:spPr>
          <a:xfrm flipH="1" flipV="1">
            <a:off x="12191999" y="243236"/>
            <a:ext cx="1" cy="1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/>
          <p:cNvCxnSpPr/>
          <p:nvPr/>
        </p:nvCxnSpPr>
        <p:spPr>
          <a:xfrm flipV="1">
            <a:off x="12191999" y="243236"/>
            <a:ext cx="0" cy="1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/>
          <p:cNvCxnSpPr/>
          <p:nvPr/>
        </p:nvCxnSpPr>
        <p:spPr>
          <a:xfrm flipV="1">
            <a:off x="12191999" y="243236"/>
            <a:ext cx="1" cy="1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0" y="73959"/>
            <a:ext cx="85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>
                    <a:lumMod val="85000"/>
                  </a:schemeClr>
                </a:solidFill>
              </a:rPr>
              <a:t>3.12.1</a:t>
            </a:r>
            <a:endParaRPr kumimoji="1"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24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8194" y="356288"/>
            <a:ext cx="10580688" cy="286232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b="1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800" noProof="1">
                <a:latin typeface="黑体" panose="02010609060101010101" pitchFamily="49" charset="-122"/>
                <a:ea typeface="黑体" panose="02010609060101010101" pitchFamily="49" charset="-122"/>
              </a:rPr>
              <a:t>一、朱敦儒</a:t>
            </a:r>
          </a:p>
          <a:p>
            <a:pPr marL="12700" fontAlgn="auto">
              <a:lnSpc>
                <a:spcPct val="150000"/>
              </a:lnSpc>
              <a:defRPr/>
            </a:pP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词集《太平樵唱》、</a:t>
            </a:r>
            <a:r>
              <a:rPr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《樵歌》</a:t>
            </a: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</a:p>
          <a:p>
            <a:pPr fontAlgn="auto">
              <a:lnSpc>
                <a:spcPct val="150000"/>
              </a:lnSpc>
              <a:defRPr/>
            </a:pPr>
            <a:r>
              <a:rPr sz="2400" spc="-5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樵歌体</a:t>
            </a:r>
            <a:r>
              <a:rPr sz="24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 “樵歌体”，又称“朱希真体”，是指宋代词人朱敦儒的作品。</a:t>
            </a: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因其词自成一家，故名曰“樵歌体”。其主要特征：以清隽婉丽、流畅谐缓为基本特色。</a:t>
            </a:r>
          </a:p>
        </p:txBody>
      </p:sp>
    </p:spTree>
    <p:extLst>
      <p:ext uri="{BB962C8B-B14F-4D97-AF65-F5344CB8AC3E}">
        <p14:creationId xmlns:p14="http://schemas.microsoft.com/office/powerpoint/2010/main" val="49820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6" name="文本框 9"/>
          <p:cNvSpPr txBox="1"/>
          <p:nvPr/>
        </p:nvSpPr>
        <p:spPr>
          <a:xfrm>
            <a:off x="1774825" y="2388553"/>
            <a:ext cx="3850640" cy="35255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algn="l">
              <a:lnSpc>
                <a:spcPct val="150000"/>
              </a:lnSpc>
              <a:buNone/>
            </a:pPr>
            <a:r>
              <a:rPr lang="en-US" sz="4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一、朱敦儒</a:t>
            </a:r>
            <a:endParaRPr lang="zh-CN" altLang="en-US" sz="20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二、李清照</a:t>
            </a:r>
            <a:endParaRPr lang="zh-CN" altLang="en-US" sz="2000" noProof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三、张元干</a:t>
            </a:r>
            <a:endParaRPr lang="zh-CN" altLang="en-US" sz="20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四、岳飞  </a:t>
            </a:r>
            <a:endParaRPr lang="zh-CN" altLang="en-US" sz="20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五、朱淑真       </a:t>
            </a:r>
            <a:endParaRPr lang="zh-CN" altLang="en-US" sz="20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7" name="文本框 8"/>
          <p:cNvSpPr txBox="1"/>
          <p:nvPr/>
        </p:nvSpPr>
        <p:spPr>
          <a:xfrm>
            <a:off x="1799273" y="1525905"/>
            <a:ext cx="3794125" cy="6134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第四编   南宋名家词</a:t>
            </a:r>
          </a:p>
        </p:txBody>
      </p:sp>
    </p:spTree>
    <p:extLst>
      <p:ext uri="{BB962C8B-B14F-4D97-AF65-F5344CB8AC3E}">
        <p14:creationId xmlns:p14="http://schemas.microsoft.com/office/powerpoint/2010/main" val="2904095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7445" y="1329919"/>
            <a:ext cx="9192315" cy="4524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eaLnBrk="1" hangingPunct="1">
              <a:lnSpc>
                <a:spcPct val="150000"/>
              </a:lnSpc>
              <a:defRPr/>
            </a:pPr>
            <a:r>
              <a:rPr lang="en-US" altLang="zh-CN" sz="2400" b="1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sz="2800" noProof="1">
                <a:latin typeface="黑体" panose="02010609060101010101" pitchFamily="49" charset="-122"/>
                <a:ea typeface="黑体" panose="02010609060101010101" pitchFamily="49" charset="-122"/>
              </a:rPr>
              <a:t>二、李清照</a:t>
            </a:r>
          </a:p>
          <a:p>
            <a:pPr algn="ctr" eaLnBrk="1" hangingPunct="1">
              <a:lnSpc>
                <a:spcPct val="150000"/>
              </a:lnSpc>
            </a:pP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如梦令</a:t>
            </a:r>
          </a:p>
          <a:p>
            <a:pPr algn="ctr" eaLnBrk="1" hangingPunct="1">
              <a:lnSpc>
                <a:spcPct val="150000"/>
              </a:lnSpc>
            </a:pP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昨夜雨疏风骤，浓睡不消残酒。试问卷帘人，却道海棠依旧。知否，知否？应是绿肥红瘦。</a:t>
            </a:r>
          </a:p>
          <a:p>
            <a:pPr eaLnBrk="1" hangingPunct="1">
              <a:lnSpc>
                <a:spcPct val="150000"/>
              </a:lnSpc>
            </a:pPr>
            <a:endParaRPr lang="zh-CN" sz="2400" noProof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【</a:t>
            </a:r>
            <a:r>
              <a:rPr 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考点</a:t>
            </a:r>
            <a:r>
              <a:rPr lang="zh-CN" alt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】</a:t>
            </a:r>
            <a:r>
              <a:rPr 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描写的词人与侍女形象：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因风雨交至而触发愁思，又因愁思而借酒  消愁。一觉醒来，酒意尚存，然思绪已转清晰。故“试问卷帘人”。然侍女只是看到了海棠的外形变化不大，未留意于叶长花消，故答得随意。而词人不必亲眼见过，即知雨必然催肥了枝叶，风必然吹折了花瓣，可见词人平时观察之细致。</a:t>
            </a:r>
            <a:endParaRPr lang="zh-CN" sz="2000" noProof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654807" y="323556"/>
            <a:ext cx="112337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李清照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237948" y="0"/>
            <a:ext cx="1746787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如梦令</a:t>
            </a:r>
          </a:p>
        </p:txBody>
      </p:sp>
      <p:cxnSp>
        <p:nvCxnSpPr>
          <p:cNvPr id="5" name="直线连接符 4"/>
          <p:cNvCxnSpPr/>
          <p:nvPr/>
        </p:nvCxnSpPr>
        <p:spPr>
          <a:xfrm flipV="1">
            <a:off x="9778180" y="167710"/>
            <a:ext cx="459769" cy="30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/>
          <p:cNvCxnSpPr/>
          <p:nvPr/>
        </p:nvCxnSpPr>
        <p:spPr>
          <a:xfrm flipH="1" flipV="1">
            <a:off x="11984735" y="169277"/>
            <a:ext cx="1" cy="1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/>
          <p:cNvCxnSpPr/>
          <p:nvPr/>
        </p:nvCxnSpPr>
        <p:spPr>
          <a:xfrm flipV="1">
            <a:off x="11984735" y="169277"/>
            <a:ext cx="0" cy="1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/>
          <p:cNvCxnSpPr/>
          <p:nvPr/>
        </p:nvCxnSpPr>
        <p:spPr>
          <a:xfrm flipV="1">
            <a:off x="11984735" y="169277"/>
            <a:ext cx="1" cy="1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0237947" y="470644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一剪梅</a:t>
            </a:r>
          </a:p>
        </p:txBody>
      </p:sp>
      <p:cxnSp>
        <p:nvCxnSpPr>
          <p:cNvPr id="10" name="直线连接符 9"/>
          <p:cNvCxnSpPr>
            <a:stCxn id="14" idx="3"/>
          </p:cNvCxnSpPr>
          <p:nvPr/>
        </p:nvCxnSpPr>
        <p:spPr>
          <a:xfrm>
            <a:off x="9778180" y="508222"/>
            <a:ext cx="459767" cy="147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0237949" y="877554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/>
              <a:t>武陵春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0232690" y="1284464"/>
            <a:ext cx="195931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/>
              <a:t>凤凰台</a:t>
            </a:r>
            <a:r>
              <a:rPr lang="zh-CN" altLang="en-US" smtClean="0"/>
              <a:t>上忆吹箫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0237949" y="1816147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/>
              <a:t>声声慢</a:t>
            </a:r>
            <a:endParaRPr lang="zh-CN" altLang="en-US" dirty="0"/>
          </a:p>
        </p:txBody>
      </p:sp>
      <p:cxnSp>
        <p:nvCxnSpPr>
          <p:cNvPr id="14" name="直线连接符 13"/>
          <p:cNvCxnSpPr>
            <a:stCxn id="13" idx="3"/>
          </p:cNvCxnSpPr>
          <p:nvPr/>
        </p:nvCxnSpPr>
        <p:spPr>
          <a:xfrm>
            <a:off x="9778180" y="632995"/>
            <a:ext cx="459769" cy="553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>
            <a:stCxn id="13" idx="3"/>
          </p:cNvCxnSpPr>
          <p:nvPr/>
        </p:nvCxnSpPr>
        <p:spPr>
          <a:xfrm>
            <a:off x="9778180" y="632995"/>
            <a:ext cx="454510" cy="960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>
            <a:stCxn id="13" idx="3"/>
          </p:cNvCxnSpPr>
          <p:nvPr/>
        </p:nvCxnSpPr>
        <p:spPr>
          <a:xfrm>
            <a:off x="9778180" y="632995"/>
            <a:ext cx="459769" cy="1367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0237949" y="2216869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/>
              <a:t>永遇乐</a:t>
            </a:r>
            <a:endParaRPr lang="zh-CN" altLang="en-US" dirty="0"/>
          </a:p>
        </p:txBody>
      </p:sp>
      <p:cxnSp>
        <p:nvCxnSpPr>
          <p:cNvPr id="18" name="直线连接符 17"/>
          <p:cNvCxnSpPr>
            <a:stCxn id="3" idx="3"/>
          </p:cNvCxnSpPr>
          <p:nvPr/>
        </p:nvCxnSpPr>
        <p:spPr>
          <a:xfrm>
            <a:off x="9778180" y="508222"/>
            <a:ext cx="454510" cy="1839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0" y="73959"/>
            <a:ext cx="85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>
                <a:solidFill>
                  <a:schemeClr val="bg1">
                    <a:lumMod val="85000"/>
                  </a:schemeClr>
                </a:solidFill>
              </a:rPr>
              <a:t>4.2.1</a:t>
            </a:r>
            <a:endParaRPr kumimoji="1"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21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8752" y="1574014"/>
            <a:ext cx="10542588" cy="3139321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sz="2800" noProof="1">
                <a:latin typeface="黑体" panose="02010609060101010101" pitchFamily="49" charset="-122"/>
                <a:ea typeface="黑体" panose="02010609060101010101" pitchFamily="49" charset="-122"/>
              </a:rPr>
              <a:t>二、李清照</a:t>
            </a:r>
          </a:p>
          <a:p>
            <a:pPr marL="12700" algn="ctr" fontAlgn="auto">
              <a:lnSpc>
                <a:spcPct val="150000"/>
              </a:lnSpc>
              <a:defRPr/>
            </a:pP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一剪梅  </a:t>
            </a:r>
          </a:p>
          <a:p>
            <a:pPr marL="12700" fontAlgn="auto">
              <a:lnSpc>
                <a:spcPct val="150000"/>
              </a:lnSpc>
              <a:defRPr/>
            </a:pPr>
            <a:r>
              <a:rPr lang="en-US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 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红藕香残玉簟秋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。轻解罗裳，独上兰舟。云中谁寄锦书来，雁字回时，月</a:t>
            </a:r>
            <a:r>
              <a:rPr sz="20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满西楼。	</a:t>
            </a:r>
            <a:endParaRPr lang="en-US" sz="2000" spc="-5" noProof="1" smtClean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12700" fontAlgn="auto">
              <a:lnSpc>
                <a:spcPct val="150000"/>
              </a:lnSpc>
              <a:defRPr/>
            </a:pPr>
            <a:r>
              <a:rPr lang="en-US" sz="20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</a:t>
            </a:r>
            <a:r>
              <a:rPr lang="en-US" sz="2000" spc="-5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</a:t>
            </a:r>
            <a:r>
              <a:rPr sz="2000" spc="-5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花自飘零水自流</a:t>
            </a:r>
            <a:r>
              <a:rPr sz="20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。一种相思，两处闲愁。</a:t>
            </a:r>
            <a:r>
              <a:rPr sz="2000" spc="-5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此情无计可消</a:t>
            </a:r>
            <a:r>
              <a:rPr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除，才下眉头，却上心头。</a:t>
            </a:r>
          </a:p>
          <a:p>
            <a:pPr fontAlgn="auto">
              <a:lnSpc>
                <a:spcPct val="150000"/>
              </a:lnSpc>
              <a:defRPr/>
            </a:pPr>
            <a:r>
              <a:rPr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【考点】写情特色：</a:t>
            </a: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这是一首别后相思之作，上片写女子从白天到夜晚的所作  所见所思，下片换头写眼前所见之景。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654807" y="323556"/>
            <a:ext cx="112337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李清照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237948" y="0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/>
              <a:t>如梦令</a:t>
            </a:r>
            <a:endParaRPr lang="zh-CN" altLang="en-US" dirty="0"/>
          </a:p>
        </p:txBody>
      </p:sp>
      <p:cxnSp>
        <p:nvCxnSpPr>
          <p:cNvPr id="5" name="直线连接符 4"/>
          <p:cNvCxnSpPr/>
          <p:nvPr/>
        </p:nvCxnSpPr>
        <p:spPr>
          <a:xfrm flipV="1">
            <a:off x="9778180" y="167710"/>
            <a:ext cx="459769" cy="30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/>
          <p:cNvCxnSpPr/>
          <p:nvPr/>
        </p:nvCxnSpPr>
        <p:spPr>
          <a:xfrm flipH="1" flipV="1">
            <a:off x="11984735" y="169277"/>
            <a:ext cx="1" cy="1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/>
          <p:cNvCxnSpPr/>
          <p:nvPr/>
        </p:nvCxnSpPr>
        <p:spPr>
          <a:xfrm flipV="1">
            <a:off x="11984735" y="169277"/>
            <a:ext cx="0" cy="1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/>
          <p:cNvCxnSpPr/>
          <p:nvPr/>
        </p:nvCxnSpPr>
        <p:spPr>
          <a:xfrm flipV="1">
            <a:off x="11984735" y="169277"/>
            <a:ext cx="1" cy="1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0237947" y="470644"/>
            <a:ext cx="1746787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一剪梅</a:t>
            </a:r>
            <a:endParaRPr lang="zh-CN" altLang="en-US" dirty="0"/>
          </a:p>
        </p:txBody>
      </p:sp>
      <p:cxnSp>
        <p:nvCxnSpPr>
          <p:cNvPr id="10" name="直线连接符 9"/>
          <p:cNvCxnSpPr>
            <a:stCxn id="15" idx="3"/>
          </p:cNvCxnSpPr>
          <p:nvPr/>
        </p:nvCxnSpPr>
        <p:spPr>
          <a:xfrm>
            <a:off x="9778180" y="508222"/>
            <a:ext cx="459767" cy="147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0237949" y="877554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/>
              <a:t>武陵春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0232690" y="1284464"/>
            <a:ext cx="195931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/>
              <a:t>凤凰台</a:t>
            </a:r>
            <a:r>
              <a:rPr lang="zh-CN" altLang="en-US" smtClean="0"/>
              <a:t>上忆吹箫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0237949" y="1816147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/>
              <a:t>声声慢</a:t>
            </a:r>
            <a:endParaRPr lang="zh-CN" altLang="en-US" dirty="0"/>
          </a:p>
        </p:txBody>
      </p:sp>
      <p:cxnSp>
        <p:nvCxnSpPr>
          <p:cNvPr id="14" name="直线连接符 13"/>
          <p:cNvCxnSpPr>
            <a:stCxn id="14" idx="3"/>
          </p:cNvCxnSpPr>
          <p:nvPr/>
        </p:nvCxnSpPr>
        <p:spPr>
          <a:xfrm>
            <a:off x="9778180" y="632995"/>
            <a:ext cx="459769" cy="553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>
            <a:stCxn id="14" idx="3"/>
          </p:cNvCxnSpPr>
          <p:nvPr/>
        </p:nvCxnSpPr>
        <p:spPr>
          <a:xfrm>
            <a:off x="9778180" y="632995"/>
            <a:ext cx="454510" cy="960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>
            <a:stCxn id="14" idx="3"/>
          </p:cNvCxnSpPr>
          <p:nvPr/>
        </p:nvCxnSpPr>
        <p:spPr>
          <a:xfrm>
            <a:off x="9778180" y="632995"/>
            <a:ext cx="459769" cy="1367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0237949" y="2216869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/>
              <a:t>永遇乐</a:t>
            </a:r>
            <a:endParaRPr lang="zh-CN" altLang="en-US" dirty="0"/>
          </a:p>
        </p:txBody>
      </p:sp>
      <p:cxnSp>
        <p:nvCxnSpPr>
          <p:cNvPr id="18" name="直线连接符 17"/>
          <p:cNvCxnSpPr>
            <a:stCxn id="4" idx="3"/>
          </p:cNvCxnSpPr>
          <p:nvPr/>
        </p:nvCxnSpPr>
        <p:spPr>
          <a:xfrm>
            <a:off x="9778180" y="508222"/>
            <a:ext cx="454510" cy="1839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0" y="73959"/>
            <a:ext cx="85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>
                <a:solidFill>
                  <a:schemeClr val="bg1">
                    <a:lumMod val="85000"/>
                  </a:schemeClr>
                </a:solidFill>
              </a:rPr>
              <a:t>4.2.2</a:t>
            </a:r>
            <a:endParaRPr kumimoji="1"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01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006" y="1113449"/>
            <a:ext cx="8734842" cy="421665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b="1" spc="-5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sz="2800" noProof="1">
                <a:latin typeface="黑体" panose="02010609060101010101" pitchFamily="49" charset="-122"/>
                <a:ea typeface="黑体" panose="02010609060101010101" pitchFamily="49" charset="-122"/>
              </a:rPr>
              <a:t>二、李清照</a:t>
            </a:r>
          </a:p>
          <a:p>
            <a:pPr marL="12700" algn="ctr" fontAlgn="auto">
              <a:lnSpc>
                <a:spcPct val="150000"/>
              </a:lnSpc>
              <a:defRPr/>
            </a:pPr>
            <a:r>
              <a:rPr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武陵春  </a:t>
            </a:r>
          </a:p>
          <a:p>
            <a:pPr marL="12700" fontAlgn="auto">
              <a:lnSpc>
                <a:spcPct val="150000"/>
              </a:lnSpc>
              <a:defRPr/>
            </a:pPr>
            <a:r>
              <a:rPr lang="en-US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风住尘香花已尽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，日晚倦梳头。物是人非事事休，欲语泪先流。闻说双溪春尚好，也拟泛轻舟。只恐双溪舴艋舟，载不动许多愁。</a:t>
            </a:r>
          </a:p>
          <a:p>
            <a:pPr fontAlgn="auto">
              <a:lnSpc>
                <a:spcPct val="150000"/>
              </a:lnSpc>
              <a:defRPr/>
            </a:pPr>
            <a:endParaRPr sz="2400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defRPr/>
            </a:pPr>
            <a:r>
              <a:rPr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【考点】艺术特色：</a:t>
            </a: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先写景物，继写梳妆，最后揭示出心情。语言朴素自然，  接近口语，运用虚词，造成曲折传神的艺术效果。运用比喻的修辞手法，新  颖贴切，将抽象感情具体化。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654807" y="323556"/>
            <a:ext cx="112337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李清照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237948" y="0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/>
              <a:t>如梦令</a:t>
            </a:r>
            <a:endParaRPr lang="zh-CN" altLang="en-US" dirty="0"/>
          </a:p>
        </p:txBody>
      </p:sp>
      <p:cxnSp>
        <p:nvCxnSpPr>
          <p:cNvPr id="5" name="直线连接符 4"/>
          <p:cNvCxnSpPr/>
          <p:nvPr/>
        </p:nvCxnSpPr>
        <p:spPr>
          <a:xfrm flipV="1">
            <a:off x="9778180" y="167710"/>
            <a:ext cx="459769" cy="30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/>
          <p:cNvCxnSpPr/>
          <p:nvPr/>
        </p:nvCxnSpPr>
        <p:spPr>
          <a:xfrm flipH="1" flipV="1">
            <a:off x="11984735" y="169277"/>
            <a:ext cx="1" cy="1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/>
          <p:cNvCxnSpPr/>
          <p:nvPr/>
        </p:nvCxnSpPr>
        <p:spPr>
          <a:xfrm flipV="1">
            <a:off x="11984735" y="169277"/>
            <a:ext cx="0" cy="1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/>
          <p:cNvCxnSpPr/>
          <p:nvPr/>
        </p:nvCxnSpPr>
        <p:spPr>
          <a:xfrm flipV="1">
            <a:off x="11984735" y="169277"/>
            <a:ext cx="1" cy="1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0237947" y="470644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一剪梅</a:t>
            </a:r>
          </a:p>
        </p:txBody>
      </p:sp>
      <p:cxnSp>
        <p:nvCxnSpPr>
          <p:cNvPr id="10" name="直线连接符 9"/>
          <p:cNvCxnSpPr>
            <a:stCxn id="15" idx="3"/>
          </p:cNvCxnSpPr>
          <p:nvPr/>
        </p:nvCxnSpPr>
        <p:spPr>
          <a:xfrm>
            <a:off x="9778180" y="508222"/>
            <a:ext cx="459767" cy="147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0237949" y="877554"/>
            <a:ext cx="1746787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武陵春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0232690" y="1284464"/>
            <a:ext cx="195931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/>
              <a:t>凤凰台上忆吹箫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0237949" y="1816147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/>
              <a:t>声声慢</a:t>
            </a:r>
            <a:endParaRPr lang="zh-CN" altLang="en-US" dirty="0"/>
          </a:p>
        </p:txBody>
      </p:sp>
      <p:cxnSp>
        <p:nvCxnSpPr>
          <p:cNvPr id="14" name="直线连接符 13"/>
          <p:cNvCxnSpPr>
            <a:stCxn id="14" idx="3"/>
          </p:cNvCxnSpPr>
          <p:nvPr/>
        </p:nvCxnSpPr>
        <p:spPr>
          <a:xfrm>
            <a:off x="9778180" y="632995"/>
            <a:ext cx="459769" cy="553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>
            <a:stCxn id="14" idx="3"/>
          </p:cNvCxnSpPr>
          <p:nvPr/>
        </p:nvCxnSpPr>
        <p:spPr>
          <a:xfrm>
            <a:off x="9778180" y="632995"/>
            <a:ext cx="454510" cy="960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>
            <a:stCxn id="14" idx="3"/>
          </p:cNvCxnSpPr>
          <p:nvPr/>
        </p:nvCxnSpPr>
        <p:spPr>
          <a:xfrm>
            <a:off x="9778180" y="632995"/>
            <a:ext cx="459769" cy="1367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0237949" y="2216869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/>
              <a:t>永遇乐</a:t>
            </a:r>
            <a:endParaRPr lang="zh-CN" altLang="en-US" dirty="0"/>
          </a:p>
        </p:txBody>
      </p:sp>
      <p:cxnSp>
        <p:nvCxnSpPr>
          <p:cNvPr id="18" name="直线连接符 17"/>
          <p:cNvCxnSpPr>
            <a:stCxn id="4" idx="3"/>
          </p:cNvCxnSpPr>
          <p:nvPr/>
        </p:nvCxnSpPr>
        <p:spPr>
          <a:xfrm>
            <a:off x="9778180" y="508222"/>
            <a:ext cx="454510" cy="1839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0" y="73958"/>
            <a:ext cx="713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>
                <a:solidFill>
                  <a:schemeClr val="bg1">
                    <a:lumMod val="85000"/>
                  </a:schemeClr>
                </a:solidFill>
              </a:rPr>
              <a:t>4.2.3</a:t>
            </a:r>
            <a:endParaRPr kumimoji="1"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27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308" y="632995"/>
            <a:ext cx="9532995" cy="517064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b="1" spc="-5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sz="2800" noProof="1">
                <a:latin typeface="黑体" panose="02010609060101010101" pitchFamily="49" charset="-122"/>
                <a:ea typeface="黑体" panose="02010609060101010101" pitchFamily="49" charset="-122"/>
              </a:rPr>
              <a:t>二、李清照</a:t>
            </a:r>
          </a:p>
          <a:p>
            <a:pPr marL="12700" algn="ctr" fontAlgn="auto">
              <a:lnSpc>
                <a:spcPct val="150000"/>
              </a:lnSpc>
              <a:defRPr/>
            </a:pP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凤凰台上忆吹箫  </a:t>
            </a:r>
          </a:p>
          <a:p>
            <a:pPr marL="12700" fontAlgn="auto">
              <a:lnSpc>
                <a:spcPct val="150000"/>
              </a:lnSpc>
              <a:defRPr/>
            </a:pPr>
            <a:r>
              <a:rPr lang="en-US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香冷金猊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，被翻红浪，起来慵自梳头。任宝奁尘满，日上帘钩。生怕离怀</a:t>
            </a:r>
            <a:r>
              <a:rPr sz="20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别苦，多少事、欲说还休。新来瘦，非干病酒，不是悲秋。  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休休，这回去也，千万遍《阳关》，也则难留。念武陵人远，烟锁秦楼。惟有楼前流水，应念我、终日凝眸。凝眸处，从今又添，一段新愁。</a:t>
            </a:r>
          </a:p>
          <a:p>
            <a:pPr fontAlgn="auto">
              <a:lnSpc>
                <a:spcPct val="150000"/>
              </a:lnSpc>
              <a:defRPr/>
            </a:pPr>
            <a:endParaRPr sz="2400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defRPr/>
            </a:pPr>
            <a:r>
              <a:rPr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【考点】描写复杂的感情：</a:t>
            </a: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上片从我写起，写居室的冷清无序、自己的慵懒动作及无聊心情，写尽生活之无趣。“生怕”三句则从写生活之表征，逐渐导入心境。下片已由上片之闲愁暗恨演变为一种心理的绝望。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654807" y="323556"/>
            <a:ext cx="112337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李清照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237948" y="0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/>
              <a:t>如梦令</a:t>
            </a:r>
            <a:endParaRPr lang="zh-CN" altLang="en-US" dirty="0"/>
          </a:p>
        </p:txBody>
      </p:sp>
      <p:cxnSp>
        <p:nvCxnSpPr>
          <p:cNvPr id="5" name="直线连接符 4"/>
          <p:cNvCxnSpPr/>
          <p:nvPr/>
        </p:nvCxnSpPr>
        <p:spPr>
          <a:xfrm flipV="1">
            <a:off x="9778180" y="167710"/>
            <a:ext cx="459769" cy="30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/>
          <p:cNvCxnSpPr/>
          <p:nvPr/>
        </p:nvCxnSpPr>
        <p:spPr>
          <a:xfrm flipH="1" flipV="1">
            <a:off x="11984735" y="169277"/>
            <a:ext cx="1" cy="1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/>
          <p:cNvCxnSpPr/>
          <p:nvPr/>
        </p:nvCxnSpPr>
        <p:spPr>
          <a:xfrm flipV="1">
            <a:off x="11984735" y="169277"/>
            <a:ext cx="0" cy="1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/>
          <p:cNvCxnSpPr/>
          <p:nvPr/>
        </p:nvCxnSpPr>
        <p:spPr>
          <a:xfrm flipV="1">
            <a:off x="11984735" y="169277"/>
            <a:ext cx="1" cy="1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0237947" y="470644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一剪梅</a:t>
            </a:r>
          </a:p>
        </p:txBody>
      </p:sp>
      <p:cxnSp>
        <p:nvCxnSpPr>
          <p:cNvPr id="10" name="直线连接符 9"/>
          <p:cNvCxnSpPr>
            <a:stCxn id="15" idx="3"/>
          </p:cNvCxnSpPr>
          <p:nvPr/>
        </p:nvCxnSpPr>
        <p:spPr>
          <a:xfrm>
            <a:off x="9778180" y="508222"/>
            <a:ext cx="459767" cy="147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0237949" y="877554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/>
              <a:t>武陵春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0232690" y="1284464"/>
            <a:ext cx="195931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凤凰台</a:t>
            </a:r>
            <a:r>
              <a:rPr lang="zh-CN" altLang="en-US"/>
              <a:t>上忆吹箫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0237949" y="1816147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/>
              <a:t>声声慢</a:t>
            </a:r>
            <a:endParaRPr lang="zh-CN" altLang="en-US" dirty="0"/>
          </a:p>
        </p:txBody>
      </p:sp>
      <p:cxnSp>
        <p:nvCxnSpPr>
          <p:cNvPr id="14" name="直线连接符 13"/>
          <p:cNvCxnSpPr>
            <a:stCxn id="14" idx="3"/>
          </p:cNvCxnSpPr>
          <p:nvPr/>
        </p:nvCxnSpPr>
        <p:spPr>
          <a:xfrm>
            <a:off x="9778180" y="632995"/>
            <a:ext cx="459769" cy="553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>
            <a:stCxn id="14" idx="3"/>
          </p:cNvCxnSpPr>
          <p:nvPr/>
        </p:nvCxnSpPr>
        <p:spPr>
          <a:xfrm>
            <a:off x="9778180" y="632995"/>
            <a:ext cx="454510" cy="960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>
            <a:stCxn id="14" idx="3"/>
          </p:cNvCxnSpPr>
          <p:nvPr/>
        </p:nvCxnSpPr>
        <p:spPr>
          <a:xfrm>
            <a:off x="9778180" y="632995"/>
            <a:ext cx="459769" cy="1367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0237949" y="2216869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/>
              <a:t>永遇乐</a:t>
            </a:r>
            <a:endParaRPr lang="zh-CN" altLang="en-US" dirty="0"/>
          </a:p>
        </p:txBody>
      </p:sp>
      <p:cxnSp>
        <p:nvCxnSpPr>
          <p:cNvPr id="18" name="直线连接符 17"/>
          <p:cNvCxnSpPr>
            <a:stCxn id="4" idx="3"/>
          </p:cNvCxnSpPr>
          <p:nvPr/>
        </p:nvCxnSpPr>
        <p:spPr>
          <a:xfrm>
            <a:off x="9778180" y="508222"/>
            <a:ext cx="454510" cy="1839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0" y="73958"/>
            <a:ext cx="713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>
                <a:solidFill>
                  <a:schemeClr val="bg1">
                    <a:lumMod val="85000"/>
                  </a:schemeClr>
                </a:solidFill>
              </a:rPr>
              <a:t>4.2.4</a:t>
            </a:r>
            <a:endParaRPr kumimoji="1"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1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0423" y="215614"/>
            <a:ext cx="8762138" cy="6370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b="1" spc="-5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sz="2800" noProof="1">
                <a:latin typeface="黑体" panose="02010609060101010101" pitchFamily="49" charset="-122"/>
                <a:ea typeface="黑体" panose="02010609060101010101" pitchFamily="49" charset="-122"/>
              </a:rPr>
              <a:t>二、李清照</a:t>
            </a:r>
          </a:p>
          <a:p>
            <a:pPr marL="12700" algn="ctr" fontAlgn="auto">
              <a:lnSpc>
                <a:spcPct val="150000"/>
              </a:lnSpc>
              <a:defRPr/>
            </a:pPr>
            <a:r>
              <a:rPr sz="20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声声慢</a:t>
            </a:r>
          </a:p>
          <a:p>
            <a:pPr marL="12700" fontAlgn="auto">
              <a:lnSpc>
                <a:spcPct val="150000"/>
              </a:lnSpc>
              <a:defRPr/>
            </a:pPr>
            <a:r>
              <a:rPr lang="en-US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      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寻寻觅觅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，冷冷清清，凄凄惨惨戚戚。乍暖还寒时候，最难将息。三杯两盏淡酒，怎敌他、晚来风急？雁过也，正伤心，却是旧时相识。</a:t>
            </a:r>
            <a:r>
              <a:rPr sz="20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满地黄花堆积。憔悴损，如今有谁堪摘？守着窗儿，独自怎生得黑？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梧桐更兼细雨，到黄昏、点点滴滴。这次第，怎一个愁字了得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！</a:t>
            </a:r>
            <a:endParaRPr lang="en-US" sz="2000" noProof="1" smtClean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12700" fontAlgn="auto">
              <a:lnSpc>
                <a:spcPct val="150000"/>
              </a:lnSpc>
              <a:defRPr/>
            </a:pPr>
            <a:endParaRPr sz="2000" noProof="1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12700" fontAlgn="auto">
              <a:lnSpc>
                <a:spcPct val="150000"/>
              </a:lnSpc>
              <a:defRPr/>
            </a:pPr>
            <a:r>
              <a:rPr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【考点】“次第”写情的特点：</a:t>
            </a:r>
            <a:r>
              <a:rPr sz="20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借秋景渲染愁情，极写晚景之凄凉。以“大雁”来衬托自己流落南方。下片仍以写景为主，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引发对生命和时间的恐惧感。</a:t>
            </a:r>
          </a:p>
          <a:p>
            <a:pPr marL="12700" fontAlgn="auto">
              <a:lnSpc>
                <a:spcPct val="150000"/>
              </a:lnSpc>
              <a:defRPr/>
            </a:pPr>
            <a:r>
              <a:rPr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【考点】声调特点：</a:t>
            </a:r>
            <a:r>
              <a:rPr sz="20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第一，大量使用双声叠韵字，加倍衬写自己的感情。第二，舌音、齿音交相重叠，形象表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达词人内心的忧愁和迷茫。第三，敢压险韵，用得自如贴切。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654807" y="323556"/>
            <a:ext cx="112337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李清照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237948" y="0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/>
              <a:t>如梦令</a:t>
            </a:r>
            <a:endParaRPr lang="zh-CN" altLang="en-US" dirty="0"/>
          </a:p>
        </p:txBody>
      </p:sp>
      <p:cxnSp>
        <p:nvCxnSpPr>
          <p:cNvPr id="5" name="直线连接符 4"/>
          <p:cNvCxnSpPr/>
          <p:nvPr/>
        </p:nvCxnSpPr>
        <p:spPr>
          <a:xfrm flipV="1">
            <a:off x="9778180" y="167710"/>
            <a:ext cx="459769" cy="30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/>
          <p:cNvCxnSpPr/>
          <p:nvPr/>
        </p:nvCxnSpPr>
        <p:spPr>
          <a:xfrm flipH="1" flipV="1">
            <a:off x="11984735" y="169277"/>
            <a:ext cx="1" cy="1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/>
          <p:cNvCxnSpPr/>
          <p:nvPr/>
        </p:nvCxnSpPr>
        <p:spPr>
          <a:xfrm flipV="1">
            <a:off x="11984735" y="169277"/>
            <a:ext cx="0" cy="1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/>
          <p:cNvCxnSpPr/>
          <p:nvPr/>
        </p:nvCxnSpPr>
        <p:spPr>
          <a:xfrm flipV="1">
            <a:off x="11984735" y="169277"/>
            <a:ext cx="1" cy="1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0237947" y="470644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一剪梅</a:t>
            </a:r>
          </a:p>
        </p:txBody>
      </p:sp>
      <p:cxnSp>
        <p:nvCxnSpPr>
          <p:cNvPr id="10" name="直线连接符 9"/>
          <p:cNvCxnSpPr>
            <a:stCxn id="15" idx="3"/>
          </p:cNvCxnSpPr>
          <p:nvPr/>
        </p:nvCxnSpPr>
        <p:spPr>
          <a:xfrm>
            <a:off x="9778180" y="508222"/>
            <a:ext cx="459767" cy="147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0237949" y="877554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/>
              <a:t>武陵春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0232690" y="1284464"/>
            <a:ext cx="195931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/>
              <a:t>凤凰台</a:t>
            </a:r>
            <a:r>
              <a:rPr lang="zh-CN" altLang="en-US" smtClean="0"/>
              <a:t>上忆吹箫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0237949" y="1816147"/>
            <a:ext cx="1746787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声声慢</a:t>
            </a:r>
          </a:p>
        </p:txBody>
      </p:sp>
      <p:cxnSp>
        <p:nvCxnSpPr>
          <p:cNvPr id="14" name="直线连接符 13"/>
          <p:cNvCxnSpPr>
            <a:stCxn id="14" idx="3"/>
          </p:cNvCxnSpPr>
          <p:nvPr/>
        </p:nvCxnSpPr>
        <p:spPr>
          <a:xfrm>
            <a:off x="9778180" y="632995"/>
            <a:ext cx="459769" cy="553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>
            <a:stCxn id="14" idx="3"/>
          </p:cNvCxnSpPr>
          <p:nvPr/>
        </p:nvCxnSpPr>
        <p:spPr>
          <a:xfrm>
            <a:off x="9778180" y="632995"/>
            <a:ext cx="454510" cy="960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>
            <a:stCxn id="14" idx="3"/>
          </p:cNvCxnSpPr>
          <p:nvPr/>
        </p:nvCxnSpPr>
        <p:spPr>
          <a:xfrm>
            <a:off x="9778180" y="632995"/>
            <a:ext cx="459769" cy="1367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0237947" y="2252308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/>
              <a:t>永遇乐</a:t>
            </a:r>
            <a:endParaRPr lang="zh-CN" altLang="en-US" dirty="0"/>
          </a:p>
        </p:txBody>
      </p:sp>
      <p:cxnSp>
        <p:nvCxnSpPr>
          <p:cNvPr id="18" name="直线连接符 17"/>
          <p:cNvCxnSpPr>
            <a:stCxn id="4" idx="3"/>
          </p:cNvCxnSpPr>
          <p:nvPr/>
        </p:nvCxnSpPr>
        <p:spPr>
          <a:xfrm>
            <a:off x="9778180" y="508222"/>
            <a:ext cx="454510" cy="1839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0" y="73958"/>
            <a:ext cx="713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>
                    <a:lumMod val="85000"/>
                  </a:schemeClr>
                </a:solidFill>
              </a:rPr>
              <a:t>4.2.5</a:t>
            </a:r>
            <a:endParaRPr kumimoji="1"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56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0709" y="546976"/>
            <a:ext cx="9222211" cy="51954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b="1" spc="-5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sz="2800" noProof="1">
                <a:latin typeface="黑体" panose="02010609060101010101" pitchFamily="49" charset="-122"/>
                <a:ea typeface="黑体" panose="02010609060101010101" pitchFamily="49" charset="-122"/>
              </a:rPr>
              <a:t>二、李清照</a:t>
            </a:r>
          </a:p>
          <a:p>
            <a:pPr marL="12700" algn="ctr" fontAlgn="auto">
              <a:lnSpc>
                <a:spcPct val="150000"/>
              </a:lnSpc>
              <a:defRPr/>
            </a:pPr>
            <a:r>
              <a:rPr sz="20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永遇乐</a:t>
            </a:r>
          </a:p>
          <a:p>
            <a:pPr marL="12700" fontAlgn="auto">
              <a:lnSpc>
                <a:spcPct val="150000"/>
              </a:lnSpc>
              <a:defRPr/>
            </a:pPr>
            <a:r>
              <a:rPr lang="en-US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    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落日熔金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，暮云合璧，人在何处？染柳烟浓，吹梅笛怨，春意知  几许？元宵佳节，融和天气，次第岂无风雨？来相召、香车宝马，谢他酒朋  </a:t>
            </a:r>
            <a:r>
              <a:rPr sz="20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诗侣。中州盛日，闺门多暇，记得偏重三五。铺翠冠儿，捻金雪柳，簇带争  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济楚。如今憔悴，风鬟霜鬓，怕见夜间出去。不如向、帘儿底下，听人笑语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endParaRPr lang="en-US" sz="2000" noProof="1" smtClean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12700" fontAlgn="auto">
              <a:lnSpc>
                <a:spcPct val="150000"/>
              </a:lnSpc>
              <a:defRPr/>
            </a:pPr>
            <a:endParaRPr sz="2000" noProof="1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  <a:defRPr/>
            </a:pPr>
            <a:r>
              <a:rPr sz="2400" spc="-5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【考点】以对比手法写心境变化：</a:t>
            </a:r>
            <a:r>
              <a:rPr sz="24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上片叙写当前之临安，下片由今追昔。通  </a:t>
            </a: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过对比，描写了今昔元宵节的不同情形和心态，反映了李清照晚境的凄凉，  寄托了国破家亡的悲情。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654807" y="323556"/>
            <a:ext cx="112337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李清照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237948" y="0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/>
              <a:t>如梦令</a:t>
            </a:r>
            <a:endParaRPr lang="zh-CN" altLang="en-US" dirty="0"/>
          </a:p>
        </p:txBody>
      </p:sp>
      <p:cxnSp>
        <p:nvCxnSpPr>
          <p:cNvPr id="5" name="直线连接符 4"/>
          <p:cNvCxnSpPr/>
          <p:nvPr/>
        </p:nvCxnSpPr>
        <p:spPr>
          <a:xfrm flipV="1">
            <a:off x="9778180" y="167710"/>
            <a:ext cx="459769" cy="30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/>
          <p:cNvCxnSpPr/>
          <p:nvPr/>
        </p:nvCxnSpPr>
        <p:spPr>
          <a:xfrm flipH="1" flipV="1">
            <a:off x="11984735" y="169277"/>
            <a:ext cx="1" cy="1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/>
          <p:cNvCxnSpPr/>
          <p:nvPr/>
        </p:nvCxnSpPr>
        <p:spPr>
          <a:xfrm flipV="1">
            <a:off x="11984735" y="169277"/>
            <a:ext cx="0" cy="1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/>
          <p:cNvCxnSpPr/>
          <p:nvPr/>
        </p:nvCxnSpPr>
        <p:spPr>
          <a:xfrm flipV="1">
            <a:off x="11984735" y="169277"/>
            <a:ext cx="1" cy="1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0237947" y="470644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一剪梅</a:t>
            </a:r>
          </a:p>
        </p:txBody>
      </p:sp>
      <p:cxnSp>
        <p:nvCxnSpPr>
          <p:cNvPr id="10" name="直线连接符 9"/>
          <p:cNvCxnSpPr>
            <a:stCxn id="15" idx="3"/>
          </p:cNvCxnSpPr>
          <p:nvPr/>
        </p:nvCxnSpPr>
        <p:spPr>
          <a:xfrm>
            <a:off x="9778180" y="508222"/>
            <a:ext cx="459767" cy="147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0237949" y="877554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/>
              <a:t>武陵春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0232690" y="1284464"/>
            <a:ext cx="195931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/>
              <a:t>凤凰台</a:t>
            </a:r>
            <a:r>
              <a:rPr lang="zh-CN" altLang="en-US" smtClean="0"/>
              <a:t>上忆吹箫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0237949" y="1816147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/>
              <a:t>声声慢</a:t>
            </a:r>
            <a:endParaRPr lang="zh-CN" altLang="en-US" dirty="0"/>
          </a:p>
        </p:txBody>
      </p:sp>
      <p:cxnSp>
        <p:nvCxnSpPr>
          <p:cNvPr id="14" name="直线连接符 13"/>
          <p:cNvCxnSpPr>
            <a:stCxn id="14" idx="3"/>
          </p:cNvCxnSpPr>
          <p:nvPr/>
        </p:nvCxnSpPr>
        <p:spPr>
          <a:xfrm>
            <a:off x="9778180" y="632995"/>
            <a:ext cx="459769" cy="553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>
            <a:stCxn id="14" idx="3"/>
          </p:cNvCxnSpPr>
          <p:nvPr/>
        </p:nvCxnSpPr>
        <p:spPr>
          <a:xfrm>
            <a:off x="9778180" y="632995"/>
            <a:ext cx="454510" cy="960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>
            <a:stCxn id="14" idx="3"/>
          </p:cNvCxnSpPr>
          <p:nvPr/>
        </p:nvCxnSpPr>
        <p:spPr>
          <a:xfrm>
            <a:off x="9778180" y="632995"/>
            <a:ext cx="459769" cy="1367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0237949" y="2216869"/>
            <a:ext cx="1746787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永遇乐</a:t>
            </a:r>
          </a:p>
        </p:txBody>
      </p:sp>
      <p:cxnSp>
        <p:nvCxnSpPr>
          <p:cNvPr id="18" name="直线连接符 17"/>
          <p:cNvCxnSpPr>
            <a:stCxn id="4" idx="3"/>
          </p:cNvCxnSpPr>
          <p:nvPr/>
        </p:nvCxnSpPr>
        <p:spPr>
          <a:xfrm>
            <a:off x="9778180" y="508222"/>
            <a:ext cx="454510" cy="1839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0" y="73958"/>
            <a:ext cx="713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>
                    <a:lumMod val="85000"/>
                  </a:schemeClr>
                </a:solidFill>
              </a:rPr>
              <a:t>4.2.6</a:t>
            </a:r>
            <a:endParaRPr kumimoji="1"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03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6" name="文本框 9"/>
          <p:cNvSpPr txBox="1"/>
          <p:nvPr/>
        </p:nvSpPr>
        <p:spPr>
          <a:xfrm>
            <a:off x="1774825" y="2388553"/>
            <a:ext cx="4254500" cy="35255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algn="l">
              <a:lnSpc>
                <a:spcPct val="150000"/>
              </a:lnSpc>
              <a:buNone/>
            </a:pPr>
            <a:r>
              <a:rPr lang="en-US" sz="4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十一、苏轼</a:t>
            </a:r>
            <a:endParaRPr lang="zh-CN" altLang="en-US" sz="20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十二、黄庭坚</a:t>
            </a:r>
            <a:endParaRPr lang="zh-CN" altLang="en-US" sz="20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十三、李之仪</a:t>
            </a:r>
            <a:endParaRPr lang="zh-CN" altLang="en-US" sz="2000" noProof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十四、秦观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endParaRPr lang="zh-CN" altLang="en-US" sz="2000" noProof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十五、晁补之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</a:t>
            </a:r>
            <a:endParaRPr lang="zh-CN" altLang="en-US" sz="20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7" name="文本框 8"/>
          <p:cNvSpPr txBox="1"/>
          <p:nvPr/>
        </p:nvSpPr>
        <p:spPr>
          <a:xfrm>
            <a:off x="1799273" y="1525905"/>
            <a:ext cx="3794125" cy="6134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第三编   北宋名家词</a:t>
            </a:r>
          </a:p>
        </p:txBody>
      </p:sp>
    </p:spTree>
    <p:extLst>
      <p:ext uri="{BB962C8B-B14F-4D97-AF65-F5344CB8AC3E}">
        <p14:creationId xmlns:p14="http://schemas.microsoft.com/office/powerpoint/2010/main" val="1834676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7251" y="349629"/>
            <a:ext cx="10274300" cy="357949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ct val="150000"/>
              </a:lnSpc>
              <a:defRPr/>
            </a:pPr>
            <a:r>
              <a:rPr lang="en-US" sz="2400" b="1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400" b="1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十</a:t>
            </a:r>
            <a:r>
              <a:rPr lang="zh-CN" sz="2400" b="1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三</a:t>
            </a:r>
            <a:r>
              <a:rPr sz="2400" b="1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、李之仪</a:t>
            </a:r>
          </a:p>
          <a:p>
            <a:pPr fontAlgn="auto">
              <a:lnSpc>
                <a:spcPct val="150000"/>
              </a:lnSpc>
              <a:spcBef>
                <a:spcPts val="35"/>
              </a:spcBef>
              <a:defRPr/>
            </a:pP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主张长短句</a:t>
            </a:r>
            <a:r>
              <a:rPr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“自有一种风格”</a:t>
            </a: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</a:p>
          <a:p>
            <a:pPr algn="ctr" fontAlgn="auto">
              <a:lnSpc>
                <a:spcPct val="150000"/>
              </a:lnSpc>
              <a:spcBef>
                <a:spcPts val="35"/>
              </a:spcBef>
              <a:defRPr/>
            </a:pP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卜算子                    </a:t>
            </a:r>
          </a:p>
          <a:p>
            <a:pPr fontAlgn="auto">
              <a:lnSpc>
                <a:spcPct val="150000"/>
              </a:lnSpc>
              <a:spcBef>
                <a:spcPts val="35"/>
              </a:spcBef>
              <a:defRPr/>
            </a:pPr>
            <a:r>
              <a:rPr lang="en-US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我住长江头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，君住长江尾。日日思君不见君，共饮长江水。  此水几时休，此恨何时已。只愿君心似我心，定不负相思意。</a:t>
            </a:r>
          </a:p>
          <a:p>
            <a:pPr fontAlgn="auto">
              <a:lnSpc>
                <a:spcPct val="150000"/>
              </a:lnSpc>
              <a:defRPr/>
            </a:pPr>
            <a:r>
              <a:rPr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【考点】</a:t>
            </a: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以</a:t>
            </a:r>
            <a:r>
              <a:rPr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长江之水</a:t>
            </a: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为抒情线索。毛晋在《姑溪词跋》称《卜算子》“</a:t>
            </a:r>
            <a:r>
              <a:rPr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直是古乐府俊语</a:t>
            </a: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862071" y="359937"/>
            <a:ext cx="112337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李之仪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445212" y="73959"/>
            <a:ext cx="1746787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>
                <a:solidFill>
                  <a:schemeClr val="bg1"/>
                </a:solidFill>
              </a:rPr>
              <a:t>卜算子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5" name="直线连接符 4"/>
          <p:cNvCxnSpPr/>
          <p:nvPr/>
        </p:nvCxnSpPr>
        <p:spPr>
          <a:xfrm flipV="1">
            <a:off x="9985444" y="241669"/>
            <a:ext cx="459769" cy="30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/>
          <p:cNvCxnSpPr/>
          <p:nvPr/>
        </p:nvCxnSpPr>
        <p:spPr>
          <a:xfrm flipH="1" flipV="1">
            <a:off x="12191999" y="243236"/>
            <a:ext cx="1" cy="1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/>
          <p:cNvCxnSpPr/>
          <p:nvPr/>
        </p:nvCxnSpPr>
        <p:spPr>
          <a:xfrm flipV="1">
            <a:off x="12191999" y="243236"/>
            <a:ext cx="0" cy="1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/>
          <p:cNvCxnSpPr/>
          <p:nvPr/>
        </p:nvCxnSpPr>
        <p:spPr>
          <a:xfrm flipV="1">
            <a:off x="12191999" y="243236"/>
            <a:ext cx="1" cy="1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0" y="73959"/>
            <a:ext cx="85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>
                    <a:lumMod val="85000"/>
                  </a:schemeClr>
                </a:solidFill>
              </a:rPr>
              <a:t>3.13.1</a:t>
            </a:r>
            <a:endParaRPr kumimoji="1"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37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6" name="文本框 9"/>
          <p:cNvSpPr txBox="1"/>
          <p:nvPr/>
        </p:nvSpPr>
        <p:spPr>
          <a:xfrm>
            <a:off x="1774825" y="2388553"/>
            <a:ext cx="4104640" cy="35255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algn="l">
              <a:lnSpc>
                <a:spcPct val="150000"/>
              </a:lnSpc>
              <a:buNone/>
            </a:pPr>
            <a:r>
              <a:rPr lang="en-US" sz="4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十一、苏轼</a:t>
            </a:r>
            <a:endParaRPr lang="zh-CN" altLang="en-US" sz="20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十二、黄庭坚</a:t>
            </a:r>
            <a:endParaRPr lang="zh-CN" altLang="en-US" sz="20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十三、李之仪</a:t>
            </a:r>
            <a:endParaRPr lang="zh-CN" altLang="en-US" sz="20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十四、秦观 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endParaRPr lang="zh-CN" altLang="en-US" sz="2000" noProof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十五、晁补之       </a:t>
            </a:r>
            <a:endParaRPr lang="zh-CN" altLang="en-US" sz="20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7" name="文本框 8"/>
          <p:cNvSpPr txBox="1"/>
          <p:nvPr/>
        </p:nvSpPr>
        <p:spPr>
          <a:xfrm>
            <a:off x="1799273" y="1525905"/>
            <a:ext cx="3794125" cy="6134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第三编   北宋名家词</a:t>
            </a:r>
          </a:p>
        </p:txBody>
      </p:sp>
    </p:spTree>
    <p:extLst>
      <p:ext uri="{BB962C8B-B14F-4D97-AF65-F5344CB8AC3E}">
        <p14:creationId xmlns:p14="http://schemas.microsoft.com/office/powerpoint/2010/main" val="100849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8195" y="303331"/>
            <a:ext cx="10534650" cy="548195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730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sz="2400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十四、</a:t>
            </a:r>
            <a:r>
              <a:rPr lang="zh-CN" sz="2400" b="1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秦观</a:t>
            </a:r>
            <a:endParaRPr lang="en-US" altLang="zh-CN" sz="2400" b="1" noProof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endParaRPr lang="zh-CN" sz="2400" b="1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ts val="25"/>
              </a:spcBef>
            </a:pPr>
            <a:r>
              <a:rPr lang="en-US" alt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、作者简介：</a:t>
            </a:r>
            <a:r>
              <a:rPr 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zh-CN"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少游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，号邗沟居士、</a:t>
            </a:r>
            <a:r>
              <a:rPr lang="zh-CN"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淮海居士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，扬州高邮（今属江苏省）人。词集名</a:t>
            </a:r>
            <a:r>
              <a:rPr lang="zh-CN" altLang="zh-CN"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淮海词</a:t>
            </a:r>
            <a:r>
              <a:rPr lang="zh-CN" altLang="zh-CN"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。  苏轼以为有</a:t>
            </a:r>
            <a:r>
              <a:rPr lang="zh-CN"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屈（屈原）、宋（宋玉）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之才，王安石称其有</a:t>
            </a:r>
            <a:r>
              <a:rPr lang="zh-CN"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鲍（鲍照）、谢（谢灵运）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之致，  陈师道称其为“</a:t>
            </a:r>
            <a:r>
              <a:rPr lang="zh-CN"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今代词手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”。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</a:t>
            </a:r>
            <a:r>
              <a:rPr lang="zh-CN" altLang="en-US" sz="2400"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、名句：</a:t>
            </a:r>
            <a:endParaRPr lang="en-US" altLang="zh-CN" sz="2400" noProof="1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</a:t>
            </a:r>
            <a:r>
              <a:rPr lang="en-US" altLang="zh-CN" sz="2400"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</a:t>
            </a:r>
            <a:r>
              <a:rPr lang="zh-CN" sz="2400"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斜阳</a:t>
            </a:r>
            <a:r>
              <a:rPr 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外，寒鸦万点，流水绕孤村。</a:t>
            </a:r>
          </a:p>
          <a:p>
            <a:pPr eaLnBrk="1" hangingPunct="1">
              <a:lnSpc>
                <a:spcPct val="150000"/>
              </a:lnSpc>
              <a:spcBef>
                <a:spcPts val="700"/>
              </a:spcBef>
            </a:pPr>
            <a:r>
              <a:rPr lang="en-US" altLang="zh-CN" sz="2400"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</a:t>
            </a:r>
            <a:r>
              <a:rPr lang="zh-CN" sz="2400"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两</a:t>
            </a:r>
            <a:r>
              <a:rPr 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情若是久长时，又岂在朝朝暮暮。</a:t>
            </a:r>
          </a:p>
          <a:p>
            <a:pPr eaLnBrk="1" hangingPunct="1">
              <a:lnSpc>
                <a:spcPct val="150000"/>
              </a:lnSpc>
              <a:spcBef>
                <a:spcPts val="700"/>
              </a:spcBef>
            </a:pPr>
            <a:r>
              <a:rPr lang="en-US" altLang="zh-CN" sz="2400"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</a:t>
            </a:r>
            <a:r>
              <a:rPr lang="zh-CN" sz="2400"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可</a:t>
            </a:r>
            <a:r>
              <a:rPr 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堪孤馆闭春寒，杜鹃声里斜阳暮。</a:t>
            </a:r>
          </a:p>
          <a:p>
            <a:pPr eaLnBrk="1" hangingPunct="1">
              <a:lnSpc>
                <a:spcPct val="150000"/>
              </a:lnSpc>
              <a:spcBef>
                <a:spcPts val="700"/>
              </a:spcBef>
            </a:pPr>
            <a:r>
              <a:rPr lang="en-US" altLang="zh-CN" sz="2400"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</a:t>
            </a:r>
            <a:r>
              <a:rPr lang="zh-CN" sz="2400"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自在</a:t>
            </a:r>
            <a:r>
              <a:rPr 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飞花轻似梦，无边丝雨细如愁。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862071" y="359937"/>
            <a:ext cx="112337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秦观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445212" y="73959"/>
            <a:ext cx="1746787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>
                <a:solidFill>
                  <a:schemeClr val="bg1"/>
                </a:solidFill>
              </a:rPr>
              <a:t>浣溪沙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5" name="直线连接符 4"/>
          <p:cNvCxnSpPr/>
          <p:nvPr/>
        </p:nvCxnSpPr>
        <p:spPr>
          <a:xfrm flipV="1">
            <a:off x="9985444" y="241669"/>
            <a:ext cx="459769" cy="30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/>
          <p:cNvCxnSpPr/>
          <p:nvPr/>
        </p:nvCxnSpPr>
        <p:spPr>
          <a:xfrm flipH="1" flipV="1">
            <a:off x="12191999" y="243236"/>
            <a:ext cx="1" cy="1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/>
          <p:cNvCxnSpPr/>
          <p:nvPr/>
        </p:nvCxnSpPr>
        <p:spPr>
          <a:xfrm flipV="1">
            <a:off x="12191999" y="243236"/>
            <a:ext cx="0" cy="1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/>
          <p:cNvCxnSpPr/>
          <p:nvPr/>
        </p:nvCxnSpPr>
        <p:spPr>
          <a:xfrm flipV="1">
            <a:off x="12191999" y="243236"/>
            <a:ext cx="1" cy="1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0" y="73959"/>
            <a:ext cx="85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>
                    <a:lumMod val="85000"/>
                  </a:schemeClr>
                </a:solidFill>
              </a:rPr>
              <a:t>3.14.1</a:t>
            </a:r>
            <a:endParaRPr kumimoji="1"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06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3478" y="312477"/>
            <a:ext cx="10572750" cy="356743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ct val="150000"/>
              </a:lnSpc>
              <a:defRPr/>
            </a:pPr>
            <a:r>
              <a:rPr lang="en-US" sz="2400" b="1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sz="2400" b="1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十</a:t>
            </a:r>
            <a:r>
              <a:rPr lang="zh-CN" sz="2400" b="1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四</a:t>
            </a:r>
            <a:r>
              <a:rPr sz="2400" b="1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、秦观</a:t>
            </a:r>
          </a:p>
          <a:p>
            <a:pPr marL="12700" algn="ctr" fontAlgn="auto">
              <a:lnSpc>
                <a:spcPct val="150000"/>
              </a:lnSpc>
              <a:defRPr/>
            </a:pPr>
            <a:r>
              <a:rPr sz="20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浣溪沙  </a:t>
            </a:r>
          </a:p>
          <a:p>
            <a:pPr marL="12700" fontAlgn="auto">
              <a:lnSpc>
                <a:spcPct val="150000"/>
              </a:lnSpc>
              <a:defRPr/>
            </a:pPr>
            <a:r>
              <a:rPr lang="en-US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 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漠漠轻寒上小楼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，晓阴无赖似穷秋。淡烟流水画屏幽。  </a:t>
            </a:r>
            <a:r>
              <a:rPr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自在飞花轻似梦，无边丝雨细如愁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。宝帘闲挂小银钩。</a:t>
            </a:r>
          </a:p>
          <a:p>
            <a:pPr fontAlgn="auto">
              <a:lnSpc>
                <a:spcPct val="150000"/>
              </a:lnSpc>
              <a:spcBef>
                <a:spcPts val="10"/>
              </a:spcBef>
              <a:defRPr/>
            </a:pPr>
            <a:r>
              <a:rPr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【考点】体现出词体“细美幽</a:t>
            </a:r>
            <a:r>
              <a:rPr sz="2400" spc="-15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约</a:t>
            </a:r>
            <a:r>
              <a:rPr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”的</a:t>
            </a:r>
            <a:r>
              <a:rPr sz="2400" spc="-15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特</a:t>
            </a:r>
            <a:r>
              <a:rPr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点：</a:t>
            </a:r>
            <a:r>
              <a:rPr sz="24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全</a:t>
            </a: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词在</a:t>
            </a:r>
            <a:r>
              <a:rPr sz="24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</a:t>
            </a: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种如</a:t>
            </a:r>
            <a:r>
              <a:rPr sz="24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诗</a:t>
            </a: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如画</a:t>
            </a:r>
            <a:r>
              <a:rPr sz="24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</a:t>
            </a: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艺术</a:t>
            </a:r>
            <a:r>
              <a:rPr sz="24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氛</a:t>
            </a: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围中</a:t>
            </a:r>
            <a:r>
              <a:rPr sz="24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昭</a:t>
            </a: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示了</a:t>
            </a:r>
            <a:r>
              <a:rPr sz="24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他</a:t>
            </a: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如梦如幻的愁思。写景抒情皆灵动飘忽，是他小令中不可多得的精品之作。也是词体“细美幽约”和“要眇宜修”特征的典范体现。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862071" y="359937"/>
            <a:ext cx="112337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秦观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445212" y="73959"/>
            <a:ext cx="1746787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>
                <a:solidFill>
                  <a:schemeClr val="bg1"/>
                </a:solidFill>
              </a:rPr>
              <a:t>浣溪沙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5" name="直线连接符 4"/>
          <p:cNvCxnSpPr/>
          <p:nvPr/>
        </p:nvCxnSpPr>
        <p:spPr>
          <a:xfrm flipV="1">
            <a:off x="9985444" y="241669"/>
            <a:ext cx="459769" cy="30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/>
          <p:cNvCxnSpPr/>
          <p:nvPr/>
        </p:nvCxnSpPr>
        <p:spPr>
          <a:xfrm flipH="1" flipV="1">
            <a:off x="12191999" y="243236"/>
            <a:ext cx="1" cy="1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/>
          <p:cNvCxnSpPr/>
          <p:nvPr/>
        </p:nvCxnSpPr>
        <p:spPr>
          <a:xfrm flipV="1">
            <a:off x="12191999" y="243236"/>
            <a:ext cx="0" cy="1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/>
          <p:cNvCxnSpPr/>
          <p:nvPr/>
        </p:nvCxnSpPr>
        <p:spPr>
          <a:xfrm flipV="1">
            <a:off x="12191999" y="243236"/>
            <a:ext cx="1" cy="1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0" y="73959"/>
            <a:ext cx="85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>
                    <a:lumMod val="85000"/>
                  </a:schemeClr>
                </a:solidFill>
              </a:rPr>
              <a:t>3.14.1</a:t>
            </a:r>
            <a:endParaRPr kumimoji="1"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03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6" name="文本框 9"/>
          <p:cNvSpPr txBox="1"/>
          <p:nvPr/>
        </p:nvSpPr>
        <p:spPr>
          <a:xfrm>
            <a:off x="1774825" y="2388553"/>
            <a:ext cx="4179570" cy="35255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algn="l">
              <a:lnSpc>
                <a:spcPct val="150000"/>
              </a:lnSpc>
              <a:buNone/>
            </a:pPr>
            <a:r>
              <a:rPr lang="en-US" sz="4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十一、苏轼</a:t>
            </a:r>
            <a:endParaRPr lang="zh-CN" altLang="en-US" sz="20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十二、黄庭坚</a:t>
            </a:r>
            <a:endParaRPr lang="zh-CN" altLang="en-US" sz="20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十三、李之仪</a:t>
            </a:r>
            <a:endParaRPr lang="zh-CN" altLang="en-US" sz="20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十四、秦观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endParaRPr lang="zh-CN" altLang="en-US" sz="2000" noProof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十五、晁补之 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</a:t>
            </a:r>
            <a:endParaRPr lang="zh-CN" altLang="en-US" sz="20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7" name="文本框 8"/>
          <p:cNvSpPr txBox="1"/>
          <p:nvPr/>
        </p:nvSpPr>
        <p:spPr>
          <a:xfrm>
            <a:off x="1799273" y="1525905"/>
            <a:ext cx="3794125" cy="6134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第三编   北宋名家词</a:t>
            </a:r>
          </a:p>
        </p:txBody>
      </p:sp>
    </p:spTree>
    <p:extLst>
      <p:ext uri="{BB962C8B-B14F-4D97-AF65-F5344CB8AC3E}">
        <p14:creationId xmlns:p14="http://schemas.microsoft.com/office/powerpoint/2010/main" val="137464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2044</Words>
  <Application>Microsoft Macintosh PowerPoint</Application>
  <PresentationFormat>宽屏</PresentationFormat>
  <Paragraphs>271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5" baseType="lpstr">
      <vt:lpstr>DengXian</vt:lpstr>
      <vt:lpstr>DengXian Light</vt:lpstr>
      <vt:lpstr>Times New Roman</vt:lpstr>
      <vt:lpstr>黑体</vt:lpstr>
      <vt:lpstr>宋体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Sunboyi</dc:creator>
  <cp:lastModifiedBy>Sunboyi</cp:lastModifiedBy>
  <cp:revision>1</cp:revision>
  <dcterms:created xsi:type="dcterms:W3CDTF">2018-10-19T09:06:13Z</dcterms:created>
  <dcterms:modified xsi:type="dcterms:W3CDTF">2018-10-19T09:06:28Z</dcterms:modified>
</cp:coreProperties>
</file>