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9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4A8FB-070B-9F4D-B5E9-05843F8A794E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F2DDE-98D8-3F48-AD17-0D8B32CB19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10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FE368-C31D-4BF2-BA56-98706B40DB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8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403F-20AC-E14D-A94F-E6E1470DF543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E7B-3A24-8A45-A9BD-6F8FDD4D4D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07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403F-20AC-E14D-A94F-E6E1470DF543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E7B-3A24-8A45-A9BD-6F8FDD4D4D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55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403F-20AC-E14D-A94F-E6E1470DF543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E7B-3A24-8A45-A9BD-6F8FDD4D4D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7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96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3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1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99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54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12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2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403F-20AC-E14D-A94F-E6E1470DF543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E7B-3A24-8A45-A9BD-6F8FDD4D4D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811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9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82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54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834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8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5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192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54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65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2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403F-20AC-E14D-A94F-E6E1470DF543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E7B-3A24-8A45-A9BD-6F8FDD4D4D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4889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874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664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9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197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998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419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97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97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9287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403F-20AC-E14D-A94F-E6E1470DF543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E7B-3A24-8A45-A9BD-6F8FDD4D4D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5712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7920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279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47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18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854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917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086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173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503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403F-20AC-E14D-A94F-E6E1470DF543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E7B-3A24-8A45-A9BD-6F8FDD4D4D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3936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969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542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839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43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229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81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9848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553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403F-20AC-E14D-A94F-E6E1470DF543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E7B-3A24-8A45-A9BD-6F8FDD4D4D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25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403F-20AC-E14D-A94F-E6E1470DF543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E7B-3A24-8A45-A9BD-6F8FDD4D4D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69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403F-20AC-E14D-A94F-E6E1470DF543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E7B-3A24-8A45-A9BD-6F8FDD4D4D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3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403F-20AC-E14D-A94F-E6E1470DF543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B0E7B-3A24-8A45-A9BD-6F8FDD4D4D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7403F-20AC-E14D-A94F-E6E1470DF543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0E7B-3A24-8A45-A9BD-6F8FDD4D4D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42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image" Target="../media/image1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image" Target="../media/image16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601913"/>
            <a:ext cx="6210300" cy="1188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第二编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189649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22529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一、李隆基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二、李白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三、张志和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四、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刘禹锡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五、白居易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4976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970080" y="344275"/>
            <a:ext cx="10107613" cy="516808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二、李白</a:t>
            </a:r>
            <a:endParaRPr lang="en-US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400" b="1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algn="ctr" fontAlgn="auto">
              <a:lnSpc>
                <a:spcPct val="150000"/>
              </a:lnSpc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忆秦娥</a:t>
            </a: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箫声咽，秦娥梦断秦楼月。秦楼月，年年柳色，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灞</a:t>
            </a: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bà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陵伤别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乐游原上清秋节，咸阳古道音尘绝。音尘绝，西风残照，汉家陵阙。</a:t>
            </a:r>
          </a:p>
          <a:p>
            <a:pPr marL="12700" fontAlgn="auto">
              <a:lnSpc>
                <a:spcPct val="150000"/>
              </a:lnSpc>
              <a:defRPr/>
            </a:pP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李白被宋代黄昇誉为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百代词曲之祖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萧史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、弄玉的典故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  <a:spcBef>
                <a:spcPts val="695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王国维评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“西风残照，汉家陵阙”此八字“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遂关千古登临之口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228" y="3850771"/>
            <a:ext cx="2303463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李白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忆秦娥</a:t>
            </a:r>
            <a:endParaRPr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2.2.1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225290" cy="35585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一、李隆基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二、李白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三、张志和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四、刘禹锡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五、白居易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141444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2515" y="251815"/>
            <a:ext cx="11168796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三、张志和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渔歌子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西塞山前白鹭飞，桃花流水鳜鱼肥。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青箬笠，绿蓑衣，斜风细雨不须归。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《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渔歌子》的别名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《渔父》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《渔歌曲》《渔父乐》《渔夫辞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，渔父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作者自况，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张志和曾与</a:t>
            </a:r>
            <a:r>
              <a:rPr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颜真卿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唱和此曲。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开日本填词风气之先。</a:t>
            </a:r>
            <a:endParaRPr sz="2000" spc="-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创作主题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通过展示春江垂钓图，寄寓了自己的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隐逸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之怀及个中的自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endParaRPr lang="zh-CN" altLang="en-US" noProof="1"/>
          </a:p>
        </p:txBody>
      </p:sp>
      <p:pic>
        <p:nvPicPr>
          <p:cNvPr id="11266" name="Picture 2" descr="http://p4.qhmsg.com/dr/270_500_/t01cea89247cfe29d83.jpg?size=203x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911" y="3517371"/>
            <a:ext cx="19335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张志和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渔歌子</a:t>
            </a:r>
            <a:endParaRPr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2.3.1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22529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一、李隆基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二、李白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三、张志和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四、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刘禹锡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五、白居易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1807215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071" y="357922"/>
            <a:ext cx="11682483" cy="5098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492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zh-CN"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刘禹锡</a:t>
            </a:r>
            <a:endParaRPr lang="en-US" altLang="zh-CN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忆江南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春去也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春去也，多谢洛城人。弱柳从风疑举袂，丛兰裛露似沾巾。独坐亦含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嚬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pín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创作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地点：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洛阳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创作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背景：作者曾自注：“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和乐天（即白居易）春词</a:t>
            </a:r>
            <a:r>
              <a:rPr lang="zh-CN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依</a:t>
            </a:r>
            <a:r>
              <a:rPr lang="zh-CN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忆江南</a:t>
            </a:r>
            <a:r>
              <a:rPr lang="zh-CN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曲拍为句。”</a:t>
            </a:r>
          </a:p>
          <a:p>
            <a:pPr eaLnBrk="1" hangingPunct="1">
              <a:lnSpc>
                <a:spcPct val="150000"/>
              </a:lnSpc>
              <a:spcBef>
                <a:spcPts val="1075"/>
              </a:spcBef>
            </a:pPr>
            <a:r>
              <a:rPr lang="en-US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文学史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上依曲拍填词的最早记录。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拟人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手法：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诗人通过拟人化手法，不写人惜春，却从春恋人着笔。杨柳依依，丛兰洒泪，写来婉转有致，耐人寻味。最后“独坐亦含嚬”，以人惜春收束全词，更增添了全词的抒情色彩。该词抒发了惜春、伤春之情。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刘禹锡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忆江南</a:t>
            </a:r>
            <a:endParaRPr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2.4.1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22529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一、李隆基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二、李白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三、张志和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四、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刘禹锡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五、白居易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856415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55" y="303329"/>
            <a:ext cx="10528300" cy="47782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、白居易</a:t>
            </a:r>
          </a:p>
          <a:p>
            <a:pPr algn="ctr" eaLnBrk="1" hangingPunct="1">
              <a:lnSpc>
                <a:spcPct val="150000"/>
              </a:lnSpc>
              <a:spcBef>
                <a:spcPts val="575"/>
              </a:spcBef>
            </a:pP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忆江南</a:t>
            </a:r>
          </a:p>
          <a:p>
            <a:pPr algn="ctr" eaLnBrk="1" hangingPunct="1">
              <a:lnSpc>
                <a:spcPct val="150000"/>
              </a:lnSpc>
              <a:spcBef>
                <a:spcPts val="700"/>
              </a:spcBef>
            </a:pP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江南好，风景旧曾谙；日出江花红胜火，春来江水绿如蓝。能不忆江南？</a:t>
            </a:r>
          </a:p>
          <a:p>
            <a:pPr algn="ctr" eaLnBrk="1" hangingPunct="1">
              <a:lnSpc>
                <a:spcPct val="150000"/>
              </a:lnSpc>
              <a:spcBef>
                <a:spcPts val="700"/>
              </a:spcBef>
            </a:pP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江南忆，最忆是杭州；山寺月中寻桂子，郡亭枕上看潮头。何日更重游！</a:t>
            </a:r>
          </a:p>
          <a:p>
            <a:pPr algn="ctr" eaLnBrk="1" hangingPunct="1">
              <a:lnSpc>
                <a:spcPct val="150000"/>
              </a:lnSpc>
              <a:spcBef>
                <a:spcPts val="700"/>
              </a:spcBef>
            </a:pP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江南忆，其次忆吴宫；吴酒一杯春竹叶，吴娃双舞醉芙蓉。早晚复相逢！</a:t>
            </a:r>
          </a:p>
          <a:p>
            <a:pPr eaLnBrk="1" hangingPunct="1">
              <a:lnSpc>
                <a:spcPct val="150000"/>
              </a:lnSpc>
              <a:spcBef>
                <a:spcPts val="40"/>
              </a:spcBef>
            </a:pPr>
            <a:r>
              <a:rPr lang="en-US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忆江南</a:t>
            </a:r>
            <a:r>
              <a:rPr lang="zh-CN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组词的主要内容和艺术特色。</a:t>
            </a:r>
            <a:r>
              <a:rPr lang="zh-CN" sz="24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hangingPunct="1">
              <a:lnSpc>
                <a:spcPct val="150000"/>
              </a:lnSpc>
              <a:spcBef>
                <a:spcPts val="40"/>
              </a:spcBef>
            </a:pP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从内容上是通过连续追忆，综合表达了对江南的赞美。  从手法上以强烈的色彩对比渲染出江南旖旎春色，第二首侧重杭州寻桂、看潮，第三首忆苏州饮酒观舞，白描中显示出鲜明的地方特色，都以感叹作结。从语言风格上看有民歌风味。</a:t>
            </a:r>
          </a:p>
        </p:txBody>
      </p:sp>
      <p:pic>
        <p:nvPicPr>
          <p:cNvPr id="7172" name="Picture 4" descr="http://p5.so.qhimgs1.com/bdr/_240_/t0137cdfbea66ec45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308" y="4588727"/>
            <a:ext cx="2516638" cy="157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白居易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忆江南</a:t>
            </a:r>
            <a:endParaRPr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2.5.1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50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六、温庭筠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、皇甫松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八、韦庄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九、李存勗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十、薛绍蕴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170191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99" y="760022"/>
            <a:ext cx="10310813" cy="35086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温庭筠</a:t>
            </a:r>
            <a:r>
              <a:rPr lang="en-US" altLang="zh-CN" sz="2800" dirty="0" err="1"/>
              <a:t>yún</a:t>
            </a:r>
            <a:endParaRPr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温庭筠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：本名岐，艺名庭筠，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字飞卿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，太原祁（今天山西省祁县）人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69首，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唐代作词最多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的词人。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词作被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张惠言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评为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深美闳约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山月不知心里事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，水风空落眼前花，摇曳碧云斜。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梦江南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首创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《河传》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词调，声韵以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悲切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为特征。</a:t>
            </a:r>
          </a:p>
        </p:txBody>
      </p:sp>
      <p:pic>
        <p:nvPicPr>
          <p:cNvPr id="13314" name="Picture 2" descr="http://img.blog.163.com/photo/XzZeeBN4oQ8CD9YJXr-Iwg==/31128317674434273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25632"/>
            <a:ext cx="3593910" cy="23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温庭筠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菩萨蛮</a:t>
            </a:r>
            <a:r>
              <a:rPr lang="en-US" altLang="zh-CN" dirty="0" smtClean="0"/>
              <a:t>-</a:t>
            </a:r>
            <a:r>
              <a:rPr lang="zh-CN" altLang="en-US" dirty="0" smtClean="0"/>
              <a:t>小山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水晶</a:t>
            </a: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玉楼</a:t>
            </a:r>
          </a:p>
        </p:txBody>
      </p:sp>
      <p:cxnSp>
        <p:nvCxnSpPr>
          <p:cNvPr id="11" name="直线连接符 10"/>
          <p:cNvCxnSpPr>
            <a:endCxn id="10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千万恨</a:t>
            </a:r>
          </a:p>
        </p:txBody>
      </p:sp>
      <p:cxnSp>
        <p:nvCxnSpPr>
          <p:cNvPr id="15" name="直线连接符 14"/>
          <p:cNvCxnSpPr>
            <a:stCxn id="5" idx="3"/>
            <a:endCxn id="14" idx="1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梳洗罢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更漏子</a:t>
            </a:r>
            <a:endParaRPr lang="zh-CN" altLang="en-US" dirty="0"/>
          </a:p>
        </p:txBody>
      </p:sp>
      <p:cxnSp>
        <p:nvCxnSpPr>
          <p:cNvPr id="21" name="直线连接符 20"/>
          <p:cNvCxnSpPr>
            <a:stCxn id="5" idx="3"/>
            <a:endCxn id="18" idx="1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5" idx="3"/>
            <a:endCxn id="20" idx="1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2.6.1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396875" y="1053949"/>
            <a:ext cx="4937125" cy="4824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一、背诵：</a:t>
            </a:r>
          </a:p>
          <a:p>
            <a:pPr marL="298450" indent="-285750" fontAlgn="auto">
              <a:lnSpc>
                <a:spcPct val="150000"/>
              </a:lnSpc>
              <a:spcBef>
                <a:spcPts val="69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1、作家与作品的对应关系；</a:t>
            </a:r>
          </a:p>
          <a:p>
            <a:pPr marL="298450" indent="-285750" fontAlgn="auto">
              <a:lnSpc>
                <a:spcPct val="15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2、作家与誉称的对应关系；</a:t>
            </a:r>
          </a:p>
          <a:p>
            <a:pPr marL="298450" indent="-285750" fontAlgn="auto">
              <a:lnSpc>
                <a:spcPct val="150000"/>
              </a:lnSpc>
              <a:spcBef>
                <a:spcPts val="69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3、作家与其字、号的对应；</a:t>
            </a:r>
          </a:p>
          <a:p>
            <a:pPr marL="298450" indent="-285750" fontAlgn="auto">
              <a:lnSpc>
                <a:spcPct val="150000"/>
              </a:lnSpc>
              <a:spcBef>
                <a:spcPts val="69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4、词文上下句的衔接；</a:t>
            </a:r>
          </a:p>
          <a:p>
            <a:pPr marL="298450" indent="-285750" fontAlgn="auto">
              <a:lnSpc>
                <a:spcPct val="150000"/>
              </a:lnSpc>
              <a:spcBef>
                <a:spcPts val="695"/>
              </a:spcBef>
              <a:buFont typeface="Arial" panose="020B0604020202020204" pitchFamily="34" charset="0"/>
              <a:buChar char="•"/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5、特殊的写作地点或者描写地点</a:t>
            </a:r>
          </a:p>
          <a:p>
            <a:pPr marL="355600" indent="-342900" fontAlgn="auto">
              <a:lnSpc>
                <a:spcPct val="150000"/>
              </a:lnSpc>
              <a:spcBef>
                <a:spcPts val="695"/>
              </a:spcBef>
              <a:buFont typeface="Arial" panose="020B0604020202020204" pitchFamily="34" charset="0"/>
              <a:buChar char="•"/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6、咏物词所咏之物。</a:t>
            </a:r>
          </a:p>
          <a:p>
            <a:pPr marL="355600" indent="-342900" fontAlgn="auto">
              <a:spcBef>
                <a:spcPts val="695"/>
              </a:spcBef>
              <a:buFont typeface="Arial" panose="020B0604020202020204" pitchFamily="34" charset="0"/>
              <a:buChar char="•"/>
              <a:defRPr/>
            </a:pPr>
            <a:endParaRPr sz="24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5441950" y="1067597"/>
            <a:ext cx="5727700" cy="4278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二、理解分析：</a:t>
            </a:r>
          </a:p>
          <a:p>
            <a:pPr marL="355600" indent="-342900" fontAlgn="auto">
              <a:lnSpc>
                <a:spcPct val="15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1、人物形象：性别、身份、性格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42900" fontAlgn="auto">
              <a:lnSpc>
                <a:spcPct val="15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2、创作主题：闺怨、离愁、思乡、隐逸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42900" fontAlgn="auto">
              <a:lnSpc>
                <a:spcPct val="15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3、叙事线索：线索、布局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42900" fontAlgn="auto">
              <a:lnSpc>
                <a:spcPct val="15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4、艺术特色：语言、结构、写作手法</a:t>
            </a:r>
          </a:p>
          <a:p>
            <a:pPr marL="355600" indent="-342900" fontAlgn="auto">
              <a:lnSpc>
                <a:spcPct val="15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5、心理描写：角色、情节、动作神态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42900" fontAlgn="auto">
              <a:lnSpc>
                <a:spcPct val="15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6、写景特色：意象、顺序、角度、感情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1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567" y="415593"/>
            <a:ext cx="11299257" cy="4616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六、温庭筠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菩萨蛮·小山重叠金明灭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小山重叠金明灭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，鬓云欲度香腮雪。懒起画蛾眉，弄妆梳洗迟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照花前后镜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，花面交相映。新帖绣罗襦，双双金鹧鸪。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艺术特色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此词描写一位闺中美女从起床、梳洗、画眉到簪花、照镜、着装等一系列连贯的动作和情态，近似一副深闺美人图。但对其内涵却争执不断，多认为借儿女之情写君臣之感。</a:t>
            </a:r>
            <a:endParaRPr lang="zh-CN" sz="20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温庭筠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菩萨蛮</a:t>
            </a:r>
            <a:r>
              <a:rPr lang="en-US" altLang="zh-CN" dirty="0" smtClean="0"/>
              <a:t>-</a:t>
            </a:r>
            <a:r>
              <a:rPr lang="zh-CN" altLang="en-US" dirty="0" smtClean="0"/>
              <a:t>小山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水晶</a:t>
            </a: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玉楼</a:t>
            </a:r>
          </a:p>
        </p:txBody>
      </p:sp>
      <p:cxnSp>
        <p:nvCxnSpPr>
          <p:cNvPr id="10" name="直线连接符 9"/>
          <p:cNvCxnSpPr>
            <a:endCxn id="12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千万恨</a:t>
            </a:r>
          </a:p>
        </p:txBody>
      </p:sp>
      <p:cxnSp>
        <p:nvCxnSpPr>
          <p:cNvPr id="12" name="直线连接符 11"/>
          <p:cNvCxnSpPr>
            <a:stCxn id="7" idx="3"/>
            <a:endCxn id="16" idx="1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梳洗罢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更漏子</a:t>
            </a:r>
            <a:endParaRPr lang="zh-CN" altLang="en-US" dirty="0"/>
          </a:p>
        </p:txBody>
      </p:sp>
      <p:cxnSp>
        <p:nvCxnSpPr>
          <p:cNvPr id="15" name="直线连接符 14"/>
          <p:cNvCxnSpPr>
            <a:stCxn id="7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2.6.1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54" y="1134963"/>
            <a:ext cx="11807825" cy="489364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六、温庭筠</a:t>
            </a:r>
            <a:endParaRPr sz="2800" noProof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菩萨蛮·水精帘里颇黎枕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水精帘里颇黎枕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，暖香惹梦鸳鸯锦。江上柳如烟，雁飞残月天。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藕丝秋色浅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，人胜参差剪。双鬓隔香红，玉钗头上风。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意象的凌乱与有序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 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门帘，枕头，绣被，到江上晨景，</a:t>
            </a:r>
            <a:r>
              <a:rPr lang="zh-CN"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女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子的服饰和形状，</a:t>
            </a:r>
            <a:r>
              <a:rPr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都是人物形象，家居摆设和自然景物的描绘，五光十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色，让人目迷神夺，难看出其中的线索，即杂置一处。</a:t>
            </a:r>
            <a:r>
              <a:rPr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但联系温庭筠的生平，解读成作者一桩风流韵事的追</a:t>
            </a:r>
            <a:r>
              <a:rPr 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宿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先写曾宿的居室，到事毕离开的景色，到</a:t>
            </a:r>
            <a:r>
              <a:rPr lang="zh-CN"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女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子妆</a:t>
            </a:r>
            <a:r>
              <a:rPr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扮，到女子摇船深情相送。</a:t>
            </a:r>
          </a:p>
          <a:p>
            <a:pPr fontAlgn="auto">
              <a:lnSpc>
                <a:spcPct val="150000"/>
              </a:lnSpc>
              <a:defRPr/>
            </a:pPr>
            <a:endParaRPr lang="zh-CN"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温庭筠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小山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45212" y="581361"/>
            <a:ext cx="1746788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水晶</a:t>
            </a: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玉楼</a:t>
            </a:r>
          </a:p>
        </p:txBody>
      </p:sp>
      <p:cxnSp>
        <p:nvCxnSpPr>
          <p:cNvPr id="10" name="直线连接符 9"/>
          <p:cNvCxnSpPr>
            <a:endCxn id="12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千万恨</a:t>
            </a:r>
          </a:p>
        </p:txBody>
      </p:sp>
      <p:cxnSp>
        <p:nvCxnSpPr>
          <p:cNvPr id="12" name="直线连接符 11"/>
          <p:cNvCxnSpPr>
            <a:stCxn id="7" idx="3"/>
            <a:endCxn id="16" idx="1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梳洗罢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更漏子</a:t>
            </a:r>
            <a:endParaRPr lang="zh-CN" altLang="en-US" dirty="0"/>
          </a:p>
        </p:txBody>
      </p:sp>
      <p:cxnSp>
        <p:nvCxnSpPr>
          <p:cNvPr id="15" name="直线连接符 14"/>
          <p:cNvCxnSpPr>
            <a:stCxn id="7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73959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2.6.2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9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106" y="1302848"/>
            <a:ext cx="11641542" cy="4893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六、温庭筠</a:t>
            </a:r>
            <a:endParaRPr sz="2800" noProof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 fontAlgn="auto">
              <a:lnSpc>
                <a:spcPct val="150000"/>
              </a:lnSpc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菩萨蛮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玉楼明月长相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忆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玉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楼明月长相忆，柳丝袅娜春无力。门外草萋萋，送君闻马嘶。画罗金翡翠，香烛销成泪。花落子规啼，绿窗残梦迷</a:t>
            </a:r>
          </a:p>
          <a:p>
            <a:pPr fontAlgn="auto">
              <a:lnSpc>
                <a:spcPct val="150000"/>
              </a:lnSpc>
              <a:defRPr/>
            </a:pPr>
            <a:endParaRPr lang="zh-CN" altLang="en-US" sz="20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zh-CN" alt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心理</a:t>
            </a:r>
            <a:r>
              <a:rPr lang="zh-CN" alt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描写：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直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渲染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境和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心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情，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给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读者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更强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烈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的心理冲击。通篇极写女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孤独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凄苦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心境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笔法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古或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今，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意象浑厚而不失跳跃之致。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endParaRPr lang="zh-CN"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温庭筠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10929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小山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水晶</a:t>
            </a: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2" y="1068959"/>
            <a:ext cx="1746788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玉楼</a:t>
            </a:r>
          </a:p>
        </p:txBody>
      </p:sp>
      <p:cxnSp>
        <p:nvCxnSpPr>
          <p:cNvPr id="10" name="直线连接符 9"/>
          <p:cNvCxnSpPr>
            <a:endCxn id="12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千万恨</a:t>
            </a:r>
          </a:p>
        </p:txBody>
      </p:sp>
      <p:cxnSp>
        <p:nvCxnSpPr>
          <p:cNvPr id="12" name="直线连接符 11"/>
          <p:cNvCxnSpPr>
            <a:stCxn id="7" idx="3"/>
            <a:endCxn id="16" idx="1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梳洗罢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更漏子</a:t>
            </a:r>
            <a:endParaRPr lang="zh-CN" altLang="en-US" dirty="0"/>
          </a:p>
        </p:txBody>
      </p:sp>
      <p:cxnSp>
        <p:nvCxnSpPr>
          <p:cNvPr id="15" name="直线连接符 14"/>
          <p:cNvCxnSpPr>
            <a:stCxn id="7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2.6.3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281" y="1610787"/>
            <a:ext cx="10326688" cy="41549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六、温庭筠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梦江南·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千万恨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千万恨，恨极在天涯。山月不知心里事，水风空落眼前花，摇曳碧云斜。</a:t>
            </a:r>
            <a:endParaRPr sz="20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名句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解析，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山月不知心里事，水风空落眼前花，摇曳碧云斜。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山月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以下三句转为空灵，既写天涯景色，又以山月、水风的无知衬托写游子的孤寂。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温庭筠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小山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水晶</a:t>
            </a: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玉楼</a:t>
            </a:r>
          </a:p>
        </p:txBody>
      </p:sp>
      <p:cxnSp>
        <p:nvCxnSpPr>
          <p:cNvPr id="10" name="直线连接符 9"/>
          <p:cNvCxnSpPr>
            <a:endCxn id="12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2" y="1508192"/>
            <a:ext cx="1746788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千万恨</a:t>
            </a:r>
          </a:p>
        </p:txBody>
      </p:sp>
      <p:cxnSp>
        <p:nvCxnSpPr>
          <p:cNvPr id="12" name="直线连接符 11"/>
          <p:cNvCxnSpPr>
            <a:stCxn id="7" idx="3"/>
            <a:endCxn id="16" idx="1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梳洗罢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更漏子</a:t>
            </a:r>
            <a:endParaRPr lang="zh-CN" altLang="en-US" dirty="0"/>
          </a:p>
        </p:txBody>
      </p:sp>
      <p:cxnSp>
        <p:nvCxnSpPr>
          <p:cNvPr id="15" name="直线连接符 14"/>
          <p:cNvCxnSpPr>
            <a:stCxn id="7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2.6.4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9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736" y="1555649"/>
            <a:ext cx="10944415" cy="3508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六、温庭筠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梦江南·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梳洗罢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梳洗罢，独倚望江楼。过尽千帆皆不是，斜晖脉脉水悠悠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。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肠断白蘋</a:t>
            </a: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pín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洲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。</a:t>
            </a:r>
            <a:endParaRPr sz="20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“望”字统摄全词景象：</a:t>
            </a:r>
          </a:p>
          <a:p>
            <a:pPr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描写一位女子急迫梳洗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登高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望，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却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望而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得，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失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望之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触发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了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对当时离别情景的的回忆。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塑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造了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个望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夫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盼归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凝愁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含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恨的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妇形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象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，写尽其痴迷，摇荡，惊悸和绝望。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338" name="Picture 2" descr="http://s4.sinaimg.cn/mw690/002tx0iUgy6RxVJXSLhe3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879" y="4162543"/>
            <a:ext cx="36290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温庭筠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小山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水晶</a:t>
            </a: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玉楼</a:t>
            </a:r>
          </a:p>
        </p:txBody>
      </p:sp>
      <p:cxnSp>
        <p:nvCxnSpPr>
          <p:cNvPr id="11" name="直线连接符 10"/>
          <p:cNvCxnSpPr>
            <a:endCxn id="13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千万恨</a:t>
            </a:r>
          </a:p>
        </p:txBody>
      </p:sp>
      <p:cxnSp>
        <p:nvCxnSpPr>
          <p:cNvPr id="13" name="直线连接符 12"/>
          <p:cNvCxnSpPr>
            <a:stCxn id="8" idx="3"/>
            <a:endCxn id="17" idx="1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431915" y="1916142"/>
            <a:ext cx="1760084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梳洗罢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更漏子</a:t>
            </a:r>
            <a:endParaRPr lang="zh-CN" altLang="en-US" dirty="0"/>
          </a:p>
        </p:txBody>
      </p:sp>
      <p:cxnSp>
        <p:nvCxnSpPr>
          <p:cNvPr id="16" name="直线连接符 15"/>
          <p:cNvCxnSpPr>
            <a:stCxn id="8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8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2.6.5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9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137" y="385217"/>
            <a:ext cx="9525048" cy="381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温庭筠</a:t>
            </a:r>
            <a:endParaRPr lang="en-US" sz="2800" noProof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  <a:defRPr/>
            </a:pPr>
            <a:endParaRPr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更漏子·柳丝长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柳丝长，春雨细，花外漏声迢递。惊塞雁，起城乌，画屏金鹧鸪。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香雾薄，透帘幕，惆怅谢家池阁。红烛背，绣帘垂，梦长君不知。</a:t>
            </a:r>
          </a:p>
          <a:p>
            <a:pPr marL="12700" fontAlgn="auto">
              <a:lnSpc>
                <a:spcPct val="150000"/>
              </a:lnSpc>
              <a:spcBef>
                <a:spcPts val="1655"/>
              </a:spcBef>
              <a:defRPr/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【考点】对比手法：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塞雁，城乌的惊起与画屏上鹧鸪的漠然形成对照，女子的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孤寂之情轻轻逗出，下片的帘垂烛背，耐尽凄凉，而君不知。以有情对无情。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温庭筠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小山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水晶</a:t>
            </a: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玉楼</a:t>
            </a:r>
          </a:p>
        </p:txBody>
      </p:sp>
      <p:cxnSp>
        <p:nvCxnSpPr>
          <p:cNvPr id="10" name="直线连接符 9"/>
          <p:cNvCxnSpPr>
            <a:endCxn id="12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千万恨</a:t>
            </a:r>
          </a:p>
        </p:txBody>
      </p:sp>
      <p:cxnSp>
        <p:nvCxnSpPr>
          <p:cNvPr id="12" name="直线连接符 11"/>
          <p:cNvCxnSpPr>
            <a:stCxn id="7" idx="3"/>
            <a:endCxn id="16" idx="1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梳洗罢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31915" y="2400379"/>
            <a:ext cx="1760084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更漏子</a:t>
            </a:r>
          </a:p>
        </p:txBody>
      </p:sp>
      <p:cxnSp>
        <p:nvCxnSpPr>
          <p:cNvPr id="15" name="直线连接符 14"/>
          <p:cNvCxnSpPr>
            <a:stCxn id="7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2.6.6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50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六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、温庭筠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七、皇甫松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八、韦庄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九、李存勗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十、薛绍蕴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1220169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61437"/>
            <a:ext cx="10766994" cy="45756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9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七、皇甫</a:t>
            </a:r>
            <a:r>
              <a:rPr lang="zh-CN"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松</a:t>
            </a:r>
            <a:endParaRPr lang="zh-CN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其词被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李冰若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誉为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“初日芙蓉春月柳”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采莲子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菡萏香莲十顷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陂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bēi </a:t>
            </a: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菡萏香连十顷陂举棹，小姑贪戏采莲迟年少。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晚来弄水船头湿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举棹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，更脱红裙裹鸭儿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年少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ts val="1665"/>
              </a:spcBef>
            </a:pP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采莲子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是七言四句带和声的声诗，其中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“举棹”、“年少”是相和之声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乃一人  唱众人和的演唱方式，从中可以看出词在晚唐时期由诗到词的发展过程。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人物形象：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作者选取采莲过程中的贪戏弄水、脱裙裹鸭、贪看少年、隔水抛莲等几个  细节，塑造了一个活泼可爱、憨态可掬的采莲女子形象。</a:t>
            </a:r>
          </a:p>
        </p:txBody>
      </p:sp>
      <p:pic>
        <p:nvPicPr>
          <p:cNvPr id="1026" name="Picture 2" descr="http://p6.qhmsg.com/dr/220__/t01eb647c26f847bc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350" y="4762499"/>
            <a:ext cx="17716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皇甫松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采莲子</a:t>
            </a:r>
            <a:endParaRPr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45212" y="568354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</a:t>
            </a:r>
            <a:r>
              <a:rPr lang="zh-CN" altLang="en-US" dirty="0" smtClean="0"/>
              <a:t>南</a:t>
            </a:r>
            <a:endParaRPr lang="zh-CN" altLang="en-US" dirty="0"/>
          </a:p>
        </p:txBody>
      </p:sp>
      <p:cxnSp>
        <p:nvCxnSpPr>
          <p:cNvPr id="13" name="直线连接符 12"/>
          <p:cNvCxnSpPr>
            <a:stCxn id="5" idx="3"/>
            <a:endCxn id="12" idx="1"/>
          </p:cNvCxnSpPr>
          <p:nvPr/>
        </p:nvCxnSpPr>
        <p:spPr>
          <a:xfrm>
            <a:off x="9985444" y="544603"/>
            <a:ext cx="459768" cy="20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2.7.1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887" y="271249"/>
            <a:ext cx="10445750" cy="443198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9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七、皇甫松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梦江南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兰烬落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兰烬落，屏上暗红蕉。闲梦江南梅熟日，夜船吹笛雨萧萧。人语驿边桥。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楼上寝，残月下帘旌。梦见秣陵惆怅事，桃花柳絮满江城。双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髻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jì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坐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吹笙。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首词的异同</a:t>
            </a:r>
          </a:p>
          <a:p>
            <a:pPr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相同：夜景转入梦境。  不同：由室内兰烬落、红焦暗而梦忆黄梅时节江南夜雨行客；由室外之残月下帘而梦忆当年金陵情事。</a:t>
            </a: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383688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皇甫松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采莲子</a:t>
            </a:r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2" y="568354"/>
            <a:ext cx="1746788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梦江南</a:t>
            </a:r>
          </a:p>
        </p:txBody>
      </p:sp>
      <p:cxnSp>
        <p:nvCxnSpPr>
          <p:cNvPr id="8" name="直线连接符 7"/>
          <p:cNvCxnSpPr>
            <a:stCxn id="7" idx="1"/>
            <a:endCxn id="4" idx="3"/>
          </p:cNvCxnSpPr>
          <p:nvPr/>
        </p:nvCxnSpPr>
        <p:spPr>
          <a:xfrm flipH="1" flipV="1">
            <a:off x="9985444" y="568354"/>
            <a:ext cx="459768" cy="1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2.7.2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50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六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、温庭筠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七、皇甫松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八、韦庄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九、李存勗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十、薛绍蕴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66209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80300" y="960505"/>
            <a:ext cx="12036426" cy="5708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81" y="416281"/>
            <a:ext cx="10675938" cy="452431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</a:pP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八、韦庄</a:t>
            </a:r>
          </a:p>
          <a:p>
            <a:pPr eaLnBrk="1" hangingPunct="1">
              <a:lnSpc>
                <a:spcPct val="150000"/>
              </a:lnSpc>
              <a:spcBef>
                <a:spcPts val="40"/>
              </a:spcBef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端己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，杜陵（今陕西长安市）人，有词集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浣花集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，与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温庭筠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并称“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温韦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菩萨蛮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如今却忆江南乐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如今却忆江南乐，当时年少春衫薄。骑马倚斜桥，满楼红袖招。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翠屏金屈曲，醉入花丛宿。此度见花枝，白头誓不归。</a:t>
            </a:r>
          </a:p>
          <a:p>
            <a:pPr eaLnBrk="1" hangingPunct="1">
              <a:lnSpc>
                <a:spcPct val="150000"/>
              </a:lnSpc>
            </a:pPr>
            <a:endParaRPr lang="zh-CN"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忆”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字构思全篇：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忆是词眼，统摄全词，薄衫骑马，红袖相招，翠屏相映，醉入花丛，都由忆一一凸显。通过对昔日羁旅江南可乐之事的追忆，反衬了今日白头漂白、境况堪嗟的悲哀。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62071" y="383688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韦庄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思帝乡</a:t>
            </a:r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2" y="568354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荷叶杯</a:t>
            </a:r>
          </a:p>
        </p:txBody>
      </p:sp>
      <p:cxnSp>
        <p:nvCxnSpPr>
          <p:cNvPr id="8" name="直线连接符 7"/>
          <p:cNvCxnSpPr>
            <a:endCxn id="6" idx="3"/>
          </p:cNvCxnSpPr>
          <p:nvPr/>
        </p:nvCxnSpPr>
        <p:spPr>
          <a:xfrm flipH="1" flipV="1">
            <a:off x="9985444" y="568354"/>
            <a:ext cx="459768" cy="1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3" y="1031971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女</a:t>
            </a:r>
            <a:r>
              <a:rPr lang="zh-CN" altLang="en-US" smtClean="0"/>
              <a:t>冠子一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45213" y="151122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女冠子二</a:t>
            </a:r>
            <a:endParaRPr lang="zh-CN" altLang="en-US" dirty="0"/>
          </a:p>
        </p:txBody>
      </p:sp>
      <p:cxnSp>
        <p:nvCxnSpPr>
          <p:cNvPr id="11" name="直线连接符 10"/>
          <p:cNvCxnSpPr/>
          <p:nvPr/>
        </p:nvCxnSpPr>
        <p:spPr>
          <a:xfrm flipH="1" flipV="1">
            <a:off x="9985444" y="611001"/>
            <a:ext cx="459769" cy="64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10" idx="1"/>
          </p:cNvCxnSpPr>
          <p:nvPr/>
        </p:nvCxnSpPr>
        <p:spPr>
          <a:xfrm flipH="1" flipV="1">
            <a:off x="9985444" y="587251"/>
            <a:ext cx="459769" cy="110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2.8.1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785" y="330624"/>
            <a:ext cx="10340975" cy="443198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</a:pP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八、韦庄</a:t>
            </a:r>
          </a:p>
          <a:p>
            <a:pPr algn="ctr" eaLnBrk="1" hangingPunct="1">
              <a:lnSpc>
                <a:spcPct val="150000"/>
              </a:lnSpc>
              <a:spcBef>
                <a:spcPts val="1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思帝乡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春日游</a:t>
            </a:r>
          </a:p>
          <a:p>
            <a:pPr algn="ctr" eaLnBrk="1" hangingPunct="1">
              <a:lnSpc>
                <a:spcPct val="150000"/>
              </a:lnSpc>
              <a:spcBef>
                <a:spcPts val="1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春日游，杏花吹满头。陌上谁家年少足风流？</a:t>
            </a:r>
          </a:p>
          <a:p>
            <a:pPr algn="ctr" eaLnBrk="1" hangingPunct="1">
              <a:lnSpc>
                <a:spcPct val="150000"/>
              </a:lnSpc>
              <a:spcBef>
                <a:spcPts val="1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妾拟将身嫁与一生休。纵被无情弃，不能羞。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女性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形象：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抒写了一位女子在婚姻生活上要求自由选择对象的强烈愿望，体会对爱  情狂热大胆，无所顾忌的精神。</a:t>
            </a:r>
          </a:p>
          <a:p>
            <a:pPr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韦词的意境与白居易的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井底引银瓶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近似。白诗云：“妾弄青梅倚短墙，君骑白马傍垂杨。墙头马上遥相顾，一见知君即断肠。”</a:t>
            </a:r>
          </a:p>
        </p:txBody>
      </p:sp>
      <p:pic>
        <p:nvPicPr>
          <p:cNvPr id="8194" name="Picture 2" descr="http://s10.sinaimg.cn/middle/5e999109g72dd7abf0069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002" y="5175503"/>
            <a:ext cx="1687678" cy="154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83688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韦庄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思帝乡</a:t>
            </a: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2" y="568354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荷叶杯</a:t>
            </a:r>
          </a:p>
        </p:txBody>
      </p:sp>
      <p:cxnSp>
        <p:nvCxnSpPr>
          <p:cNvPr id="9" name="直线连接符 8"/>
          <p:cNvCxnSpPr>
            <a:endCxn id="9" idx="3"/>
          </p:cNvCxnSpPr>
          <p:nvPr/>
        </p:nvCxnSpPr>
        <p:spPr>
          <a:xfrm flipH="1" flipV="1">
            <a:off x="9985444" y="568354"/>
            <a:ext cx="459768" cy="1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3" y="1031971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女</a:t>
            </a:r>
            <a:r>
              <a:rPr lang="zh-CN" altLang="en-US" smtClean="0"/>
              <a:t>冠子一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45213" y="151122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女冠子二</a:t>
            </a:r>
            <a:endParaRPr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 flipH="1" flipV="1">
            <a:off x="9985444" y="611001"/>
            <a:ext cx="459769" cy="64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13" idx="1"/>
          </p:cNvCxnSpPr>
          <p:nvPr/>
        </p:nvCxnSpPr>
        <p:spPr>
          <a:xfrm flipH="1" flipV="1">
            <a:off x="9985444" y="587251"/>
            <a:ext cx="459769" cy="110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2.8.1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ChangeArrowheads="1"/>
          </p:cNvSpPr>
          <p:nvPr/>
        </p:nvSpPr>
        <p:spPr bwMode="auto">
          <a:xfrm>
            <a:off x="901842" y="279495"/>
            <a:ext cx="10340975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八、韦庄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荷叶杯·记得那年花下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记得那年花下，深夜，初识谢娘时。水堂西面画帘垂，携手暗相期。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惆怅晓莺残月，相别，从此隔音尘。如今俱是异乡人，相见更无因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女冠子·四月十七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四月十七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，正是去年今日，别君时。忍泪佯低面，含羞半敛眉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不知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魂已断，空有梦相随。除却天边月，没人知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女冠子·昨夜夜半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昨夜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夜半，枕上分明梦见。语多时。依旧桃花面，频低柳叶眉。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羞还半喜，欲去又依依。觉来知是梦，不胜悲。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383688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韦庄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思帝乡</a:t>
            </a:r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2" y="568354"/>
            <a:ext cx="1746788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荷叶杯</a:t>
            </a:r>
          </a:p>
        </p:txBody>
      </p:sp>
      <p:cxnSp>
        <p:nvCxnSpPr>
          <p:cNvPr id="8" name="直线连接符 7"/>
          <p:cNvCxnSpPr>
            <a:endCxn id="8" idx="3"/>
          </p:cNvCxnSpPr>
          <p:nvPr/>
        </p:nvCxnSpPr>
        <p:spPr>
          <a:xfrm flipH="1" flipV="1">
            <a:off x="9985444" y="568354"/>
            <a:ext cx="459768" cy="1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3" y="1031971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女</a:t>
            </a:r>
            <a:r>
              <a:rPr lang="zh-CN" altLang="en-US"/>
              <a:t>冠子一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45213" y="1511225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女冠子二</a:t>
            </a:r>
          </a:p>
        </p:txBody>
      </p:sp>
      <p:cxnSp>
        <p:nvCxnSpPr>
          <p:cNvPr id="11" name="直线连接符 10"/>
          <p:cNvCxnSpPr/>
          <p:nvPr/>
        </p:nvCxnSpPr>
        <p:spPr>
          <a:xfrm flipH="1" flipV="1">
            <a:off x="9985444" y="611001"/>
            <a:ext cx="459769" cy="64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12" idx="1"/>
          </p:cNvCxnSpPr>
          <p:nvPr/>
        </p:nvCxnSpPr>
        <p:spPr>
          <a:xfrm flipH="1" flipV="1">
            <a:off x="9985444" y="587251"/>
            <a:ext cx="459769" cy="110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2.8.2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717" y="412513"/>
            <a:ext cx="11655188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八、韦庄</a:t>
            </a:r>
          </a:p>
          <a:p>
            <a:pPr fontAlgn="auto">
              <a:lnSpc>
                <a:spcPct val="150000"/>
              </a:lnSpc>
              <a:spcBef>
                <a:spcPts val="30"/>
              </a:spcBef>
              <a:defRPr/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荷叶杯》（记得那年）、《女冠子》（四月十七）（昨夜夜半）的叙事性</a:t>
            </a:r>
          </a:p>
          <a:p>
            <a:pPr fontAlgn="auto">
              <a:lnSpc>
                <a:spcPct val="150000"/>
              </a:lnSpc>
              <a:spcBef>
                <a:spcPts val="10"/>
              </a:spcBef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10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荷叶杯》此词叙事性较强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现在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构严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谨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“那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初识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、“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此”至  “如今”，时间段落非常明晰。大凡初识谢娘的时间、地点，均有比较明确的记载，可见作者印象之深以及感情投入之真。</a:t>
            </a:r>
          </a:p>
          <a:p>
            <a:pPr fontAlgn="auto">
              <a:lnSpc>
                <a:spcPct val="150000"/>
              </a:lnSpc>
              <a:spcBef>
                <a:spcPts val="5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《女冠子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》两首都是为追念旧欢而作，作于与情人分别一周年后，构成一段完整的感情历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程。合观这两首词，由忆而梦，由梦而醒，叙事情节自然合理。而且语言本色，不假修饰，带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有明显的唐代民间词的痕迹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4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50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六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、温庭筠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七、皇甫松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八、韦庄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九、李存勗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十、薛绍蕴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96056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627" y="361381"/>
            <a:ext cx="11245755" cy="3877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九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李存勗</a:t>
            </a:r>
            <a:r>
              <a:rPr lang="en-US" sz="2800" noProof="1">
                <a:latin typeface="黑体" panose="02010609060101010101" pitchFamily="49" charset="-122"/>
                <a:ea typeface="黑体" panose="02010609060101010101" pitchFamily="49" charset="-122"/>
              </a:rPr>
              <a:t>xù </a:t>
            </a:r>
            <a:endParaRPr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>
              <a:lnSpc>
                <a:spcPct val="150000"/>
              </a:lnSpc>
              <a:spcBef>
                <a:spcPts val="5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忆仙姿</a:t>
            </a:r>
          </a:p>
          <a:p>
            <a:pPr algn="ctr" fontAlgn="auto">
              <a:lnSpc>
                <a:spcPct val="150000"/>
              </a:lnSpc>
              <a:spcBef>
                <a:spcPts val="5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曾宴桃源深洞，一曲清歌舞凤。长记欲别时，和泪出门相送。如梦！如梦！残月落花烟重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5"/>
              </a:spcBef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5"/>
              </a:spcBef>
              <a:defRPr/>
            </a:pP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忆仙姿》的别名是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《如梦令》 </a:t>
            </a:r>
            <a:r>
              <a:rPr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词的主题：一说歌咏刘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晨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、阮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肇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和仙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女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的燕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舞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和离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别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情景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一说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庄宗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咏其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75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05105" algn="ctr" fontAlgn="auto">
              <a:lnSpc>
                <a:spcPct val="150000"/>
              </a:lnSpc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如梦令</a:t>
            </a:r>
          </a:p>
          <a:p>
            <a:pPr marL="205105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常记溪亭日暮，沉醉不知归路。兴尽晚回舟，误入藕花深处。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争渡，争渡，惊起一滩鸥鹭</a:t>
            </a:r>
            <a:r>
              <a:rPr 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李存</a:t>
            </a:r>
            <a:r>
              <a:rPr lang="zh-CN" altLang="en-US" noProof="1"/>
              <a:t>勗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忆仙姿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2.9.1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50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六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、温庭筠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七、皇甫松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八、韦庄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九、李存勗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十、薛绍蕴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911725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207" y="328632"/>
            <a:ext cx="11618794" cy="4469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十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、薛绍蕴</a:t>
            </a:r>
            <a:endParaRPr lang="en-US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浣溪沙</a:t>
            </a: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倾国倾城恨有馀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，几多红泪泣姑苏，倚风凝睇雪肌肤。  吴主山河空落日，越王宫殿半平芜，藕花菱蔓满重湖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sz="2000" spc="-5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endParaRPr sz="195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主要内容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一首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咏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古词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作者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过对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西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施的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离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合经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历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的凭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吊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spc="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抒</a:t>
            </a:r>
            <a:r>
              <a:rPr sz="2000" spc="-1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</a:t>
            </a:r>
            <a:r>
              <a:rPr sz="2000" spc="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了对</a:t>
            </a:r>
            <a:r>
              <a:rPr sz="2000" spc="-1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吴</a:t>
            </a:r>
            <a:r>
              <a:rPr sz="2000" spc="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越兴亡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的历史感喟</a:t>
            </a: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kuì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1080"/>
              </a:spcBef>
              <a:defRPr/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词境特点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者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由古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今，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个人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映时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，又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联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想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然与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会发展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的规律，大大拓宽了词的境界，用笔矫健拔俗。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薛昭蕴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浣溪沙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2.10.1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77571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十一、毛文锡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十二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、牛希济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十三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、欧阳炯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十四、和凝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十五、顾夐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554911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885" y="329914"/>
            <a:ext cx="9779000" cy="3600986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十一、毛文锡</a:t>
            </a:r>
          </a:p>
          <a:p>
            <a:pPr algn="ctr" fontAlgn="auto">
              <a:lnSpc>
                <a:spcPct val="150000"/>
              </a:lnSpc>
              <a:spcBef>
                <a:spcPts val="25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甘州遍  </a:t>
            </a:r>
          </a:p>
          <a:p>
            <a:pPr fontAlgn="auto">
              <a:lnSpc>
                <a:spcPct val="150000"/>
              </a:lnSpc>
              <a:spcBef>
                <a:spcPts val="25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秋风紧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平碛</a:t>
            </a: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qì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雁行低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，阵云齐。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萧萧飒飒</a:t>
            </a: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sà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边声四起，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愁闻戍</a:t>
            </a: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shù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角与征鼙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  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青冢北，黑山西。沙飞聚散无定，往往路人迷。铁衣冷，战马血沾蹄，破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蕃奚。凤皇诏下，步步蹑丹梯。</a:t>
            </a:r>
          </a:p>
          <a:p>
            <a:pPr fontAlgn="auto">
              <a:lnSpc>
                <a:spcPct val="150000"/>
              </a:lnSpc>
              <a:spcBef>
                <a:spcPts val="5"/>
              </a:spcBef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12700" fontAlgn="auto">
              <a:lnSpc>
                <a:spcPct val="150000"/>
              </a:lnSpc>
              <a:spcBef>
                <a:spcPts val="5"/>
              </a:spcBef>
              <a:defRPr/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甘州遍》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（秋风紧）：写边塞风光，开北宋边塞词先声。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毛文锡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甘州遍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2.11.1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162188" y="892265"/>
            <a:ext cx="11880851" cy="5708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77571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十一、毛文锡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十二、牛希济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十三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、欧阳炯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十四、和凝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十五、顾夐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104622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6130" y="313047"/>
            <a:ext cx="10433524" cy="3924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十二、牛希济</a:t>
            </a:r>
            <a:endParaRPr lang="en-US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400" b="1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10"/>
              </a:spcBef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生查子</a:t>
            </a:r>
          </a:p>
          <a:p>
            <a:pPr fontAlgn="auto">
              <a:lnSpc>
                <a:spcPct val="150000"/>
              </a:lnSpc>
              <a:spcBef>
                <a:spcPts val="10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春山烟欲收，天澹星稀小。残月脸边明，别泪临清晓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语已多，情未了，回首犹重道。记得绿罗裙，处处怜芳草。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12700" fontAlgn="auto">
              <a:lnSpc>
                <a:spcPct val="150000"/>
              </a:lnSpc>
              <a:spcBef>
                <a:spcPts val="1815"/>
              </a:spcBef>
              <a:defRPr/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记得绿罗裙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，处处怜芳草。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（《生查子》）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 descr="http://s6.sinaimg.cn/bmiddle/02710b9244f1c8e1af9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70" y="3829476"/>
            <a:ext cx="3840454" cy="251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牛希济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生查子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2.12.1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77571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十一、毛文锡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十二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、牛希济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十三、欧阳炯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十四、和凝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十五、顾夐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1695025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0205" y="413390"/>
            <a:ext cx="10343914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十三、欧阳炯</a:t>
            </a:r>
          </a:p>
          <a:p>
            <a:pPr fontAlgn="auto">
              <a:lnSpc>
                <a:spcPct val="150000"/>
              </a:lnSpc>
              <a:spcBef>
                <a:spcPts val="25"/>
              </a:spcBef>
              <a:defRPr/>
            </a:pPr>
            <a:endParaRPr lang="en-US" sz="2400" noProof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25"/>
              </a:spcBef>
              <a:defRPr/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考点】《花间集序》的作者。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南乡子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画舸停桡，槿花篱外竹横桥。水上游人沙上女，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回顾，笑指芭蕉林里住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10"/>
              </a:spcBef>
              <a:defRPr/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描写的南方风情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全词描写了船上游人和沙上少女  互相搭话并暗生情谊的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景。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两句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景，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画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舸、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槿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篱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竹桥都是南方富有特征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风物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饶有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诗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情。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词语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言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通俗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而不失妍雅，描写生动，富有浓郁的江南水乡气息。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欧阳炯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南乡子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2.13.1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77571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十一、毛文锡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十二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、牛希济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十三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、欧阳炯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十四、和凝 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十五、顾夐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340731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491" y="387043"/>
            <a:ext cx="11627892" cy="3983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十四、和凝</a:t>
            </a:r>
            <a:endParaRPr lang="en-US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400" b="1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50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号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曲子相公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”，词集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《红叶稿》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《江城子》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竹里风生月上门。理秦筝，对云屏。轻拨朱弦，恐乱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马嘶声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含恨含娇独自语：今夜约，太迟生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！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10"/>
              </a:spcBef>
              <a:defRPr/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心理描写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描写了一位女子在与情人相约时，从期待到担忧最后到抱怨的心理变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化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历程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将女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久候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遇之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际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微妙心  理描写的真切自然，刻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画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出一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耽于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爱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心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理幽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约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难诉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女子形象。</a:t>
            </a:r>
          </a:p>
        </p:txBody>
      </p:sp>
      <p:pic>
        <p:nvPicPr>
          <p:cNvPr id="5122" name="Picture 2" descr="http://p5.so.qhimgs1.com/t0133f7607a933ec3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565" y="4475565"/>
            <a:ext cx="2382435" cy="238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和凝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3" y="72392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江城子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2.14.1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77571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十一、毛文锡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十二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、牛希济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十三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、欧阳炯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十四、和凝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十五、顾夐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558507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194" y="357899"/>
            <a:ext cx="11121835" cy="3046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十五、</a:t>
            </a:r>
            <a:r>
              <a:rPr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顾夐</a:t>
            </a:r>
            <a:r>
              <a:rPr lang="en-US" altLang="zh-CN" sz="2800" dirty="0" err="1"/>
              <a:t>xiòng</a:t>
            </a:r>
            <a:endParaRPr sz="2400" b="1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诉衷情·永夜抛人何处去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永夜抛人何处去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？绝来音。香阁掩，眉敛，月将沉。争忍不相寻？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怨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孤衾</a:t>
            </a: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qīn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换我心，为你心，始知相忆深。</a:t>
            </a:r>
          </a:p>
          <a:p>
            <a:pPr fontAlgn="auto">
              <a:lnSpc>
                <a:spcPct val="150000"/>
              </a:lnSpc>
              <a:defRPr/>
            </a:pPr>
            <a:endParaRPr sz="2400" spc="-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000" spc="-5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王士祯</a:t>
            </a:r>
            <a:r>
              <a:rPr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《花草蒙拾》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中评《诉衷情》“换我心”三句为“透骨情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语”。</a:t>
            </a:r>
          </a:p>
        </p:txBody>
      </p:sp>
      <p:pic>
        <p:nvPicPr>
          <p:cNvPr id="6146" name="Picture 2" descr="http://img769.ph.126.net/y8fhPO5qQhhYR2UdIJrjSA==/11934539012539349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02" y="3110158"/>
            <a:ext cx="2548157" cy="305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/>
              <a:t>顾夐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诉衷情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2.15.1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134892" y="878617"/>
            <a:ext cx="11880851" cy="5708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6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148540" y="892265"/>
            <a:ext cx="11880851" cy="5708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60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148540" y="878617"/>
            <a:ext cx="11880851" cy="5708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22529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一、李隆基</a:t>
            </a: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二、李白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三、张志和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四、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刘禹锡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五、白居易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137969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956434" y="338493"/>
            <a:ext cx="10572750" cy="406265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李隆基</a:t>
            </a:r>
            <a:endParaRPr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lang="zh-CN"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好时光</a:t>
            </a:r>
          </a:p>
          <a:p>
            <a:pPr algn="ctr"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lang="en-US" altLang="zh-CN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宝</a:t>
            </a:r>
            <a:r>
              <a:rPr 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髻偏宜宫样，莲脸嫩，体红香。眉黛不须张敞画，天教入鬓长。</a:t>
            </a:r>
          </a:p>
          <a:p>
            <a:pPr algn="ctr"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莫倚倾国貌，嫁取个，有情郎。彼此当年少，莫负好时光。</a:t>
            </a:r>
          </a:p>
          <a:p>
            <a:pPr fontAlgn="auto">
              <a:lnSpc>
                <a:spcPct val="150000"/>
              </a:lnSpc>
              <a:spcBef>
                <a:spcPts val="20"/>
              </a:spcBef>
              <a:defRPr/>
            </a:pPr>
            <a:endParaRPr sz="2400" spc="-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sz="2000" spc="-5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表现女性之美的艺术手法</a:t>
            </a:r>
            <a:r>
              <a:rPr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上阕描写女子的美艳过人。先写发髻</a:t>
            </a:r>
            <a:r>
              <a:rPr 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宝髻二字透露出来的是精致与讲究，偏宜宫样是侧写其气质不凡。接下来写脸部，视觉上的脸嫩、眉长与嗅觉上的体香，衬托出一个青春可人的女性形象。</a:t>
            </a:r>
          </a:p>
        </p:txBody>
      </p:sp>
      <p:pic>
        <p:nvPicPr>
          <p:cNvPr id="10242" name="Picture 2" descr="http://p6.qhmsg.com/dr/270_500_/t01b64c4dc9ac487c47.jpg?size=337x3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253" y="3889611"/>
            <a:ext cx="2029491" cy="237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李隆基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好时光</a:t>
            </a:r>
            <a:endParaRPr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2.1.1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2870</Words>
  <Application>Microsoft Macintosh PowerPoint</Application>
  <PresentationFormat>宽屏</PresentationFormat>
  <Paragraphs>398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Arial</vt:lpstr>
      <vt:lpstr>DengXian</vt:lpstr>
      <vt:lpstr>DengXian Light</vt:lpstr>
      <vt:lpstr>Times New Roman</vt:lpstr>
      <vt:lpstr>黑体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Sunboyi</dc:creator>
  <cp:lastModifiedBy>Sunboyi</cp:lastModifiedBy>
  <cp:revision>1</cp:revision>
  <dcterms:created xsi:type="dcterms:W3CDTF">2018-10-19T07:50:35Z</dcterms:created>
  <dcterms:modified xsi:type="dcterms:W3CDTF">2018-10-19T07:50:49Z</dcterms:modified>
</cp:coreProperties>
</file>