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6" r:id="rId2"/>
    <p:sldId id="262" r:id="rId3"/>
    <p:sldId id="269" r:id="rId4"/>
    <p:sldId id="275" r:id="rId5"/>
    <p:sldId id="281" r:id="rId6"/>
    <p:sldId id="261" r:id="rId7"/>
    <p:sldId id="274" r:id="rId8"/>
    <p:sldId id="282" r:id="rId9"/>
    <p:sldId id="290" r:id="rId10"/>
    <p:sldId id="284" r:id="rId11"/>
    <p:sldId id="291" r:id="rId12"/>
    <p:sldId id="293" r:id="rId13"/>
    <p:sldId id="294" r:id="rId14"/>
    <p:sldId id="279" r:id="rId15"/>
    <p:sldId id="278" r:id="rId16"/>
    <p:sldId id="276" r:id="rId17"/>
    <p:sldId id="267" r:id="rId18"/>
    <p:sldId id="280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B3E8-F64B-43CA-AC83-9A92D821BE42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E70F-77A5-4815-959D-98A0D3D2E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0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저희 조는 톡 쏘는 조 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공대윤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 err="1"/>
              <a:t>노형진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서윤성</a:t>
            </a:r>
            <a:r>
              <a:rPr lang="en-US" altLang="ko-KR" dirty="0"/>
              <a:t>, </a:t>
            </a:r>
            <a:r>
              <a:rPr lang="ko-KR" altLang="en-US" dirty="0" err="1"/>
              <a:t>임세동</a:t>
            </a:r>
            <a:r>
              <a:rPr lang="ko-KR" altLang="en-US" dirty="0"/>
              <a:t> 입니다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E70F-77A5-4815-959D-98A0D3D2E1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48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처음에 </a:t>
            </a:r>
            <a:r>
              <a:rPr lang="ko-KR" altLang="en-US" dirty="0" err="1"/>
              <a:t>버트</a:t>
            </a:r>
            <a:r>
              <a:rPr lang="ko-KR" altLang="en-US" dirty="0"/>
              <a:t> 모델을 기반으로 학습시켰을 </a:t>
            </a:r>
            <a:r>
              <a:rPr lang="ko-KR" altLang="en-US" dirty="0" err="1"/>
              <a:t>떄는</a:t>
            </a:r>
            <a:r>
              <a:rPr lang="ko-KR" altLang="en-US" dirty="0"/>
              <a:t> 최대 </a:t>
            </a:r>
            <a:r>
              <a:rPr lang="en-US" altLang="ko-KR" dirty="0"/>
              <a:t>82% </a:t>
            </a:r>
            <a:r>
              <a:rPr lang="ko-KR" altLang="en-US" dirty="0"/>
              <a:t>정확도가 나왔는데 보다 한글에 </a:t>
            </a:r>
            <a:r>
              <a:rPr lang="ko-KR" altLang="en-US" dirty="0" err="1"/>
              <a:t>최적화돤</a:t>
            </a:r>
            <a:r>
              <a:rPr lang="ko-KR" altLang="en-US" dirty="0"/>
              <a:t> </a:t>
            </a:r>
            <a:r>
              <a:rPr lang="ko-KR" altLang="en-US" dirty="0" err="1"/>
              <a:t>케이씨</a:t>
            </a:r>
            <a:r>
              <a:rPr lang="ko-KR" altLang="en-US" dirty="0"/>
              <a:t> </a:t>
            </a:r>
            <a:r>
              <a:rPr lang="ko-KR" altLang="en-US" dirty="0" err="1"/>
              <a:t>일렉트라</a:t>
            </a:r>
            <a:r>
              <a:rPr lang="ko-KR" altLang="en-US" dirty="0"/>
              <a:t> 모델을 활용하여 모델의 정확도를 </a:t>
            </a:r>
            <a:r>
              <a:rPr lang="en-US" altLang="ko-KR" dirty="0"/>
              <a:t>96%</a:t>
            </a:r>
            <a:r>
              <a:rPr lang="ko-KR" altLang="en-US" dirty="0"/>
              <a:t>까지 끌어올렸습니다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E70F-77A5-4815-959D-98A0D3D2E1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3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파이썬 코드로 유튜브 </a:t>
            </a:r>
            <a:r>
              <a:rPr lang="en-US" altLang="ko-KR" dirty="0"/>
              <a:t>data v3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로 댓글을 불러와서 모델에 </a:t>
            </a:r>
            <a:r>
              <a:rPr lang="ko-KR" altLang="en-US" dirty="0" err="1"/>
              <a:t>학습시켜보았구요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E70F-77A5-4815-959D-98A0D3D2E1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71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이것을 </a:t>
            </a:r>
            <a:r>
              <a:rPr lang="ko-KR" altLang="en-US" dirty="0" err="1"/>
              <a:t>스트리밋</a:t>
            </a:r>
            <a:r>
              <a:rPr lang="ko-KR" altLang="en-US" dirty="0"/>
              <a:t> 앱으로 구현 하였습니다 그래서 빈칸에 유튜브 </a:t>
            </a:r>
            <a:r>
              <a:rPr lang="en-US" altLang="ko-KR" dirty="0" err="1"/>
              <a:t>url</a:t>
            </a:r>
            <a:r>
              <a:rPr lang="ko-KR" altLang="en-US" dirty="0"/>
              <a:t>를 </a:t>
            </a:r>
            <a:r>
              <a:rPr lang="ko-KR" altLang="en-US" dirty="0" err="1"/>
              <a:t>붙여넣기하면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E70F-77A5-4815-959D-98A0D3D2E1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36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이런식으로</a:t>
            </a:r>
            <a:r>
              <a:rPr lang="ko-KR" altLang="en-US" dirty="0"/>
              <a:t> 혐오표현과 아닌 댓글들을 출력하는 화면이 나옵니다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댓글들은 축구전문 </a:t>
            </a:r>
            <a:r>
              <a:rPr lang="ko-KR" altLang="en-US" dirty="0" err="1"/>
              <a:t>유튜버</a:t>
            </a:r>
            <a:r>
              <a:rPr lang="ko-KR" altLang="en-US" dirty="0"/>
              <a:t> 채널에서 오늘 있었던 맨체스터 </a:t>
            </a:r>
            <a:r>
              <a:rPr lang="ko-KR" altLang="en-US" dirty="0" err="1"/>
              <a:t>유나이드가</a:t>
            </a:r>
            <a:r>
              <a:rPr lang="ko-KR" altLang="en-US" dirty="0"/>
              <a:t> 진 경기리뷰 영상에서 가져왔습니다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E70F-77A5-4815-959D-98A0D3D2E1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64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ko-KR" altLang="en-US" dirty="0" err="1"/>
              <a:t>아쉬었던</a:t>
            </a:r>
            <a:r>
              <a:rPr lang="ko-KR" altLang="en-US" dirty="0"/>
              <a:t> 점인데요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E70F-77A5-4815-959D-98A0D3D2E1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73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그림을 보시면 </a:t>
            </a:r>
            <a:r>
              <a:rPr lang="ko-KR" altLang="en-US" dirty="0" err="1"/>
              <a:t>맨유팬인</a:t>
            </a:r>
            <a:r>
              <a:rPr lang="ko-KR" altLang="en-US" dirty="0"/>
              <a:t> 제 입장에서 이거는 </a:t>
            </a:r>
            <a:r>
              <a:rPr lang="ko-KR" altLang="en-US" dirty="0" err="1"/>
              <a:t>혐오표현까지고</a:t>
            </a:r>
            <a:r>
              <a:rPr lang="ko-KR" altLang="en-US" dirty="0"/>
              <a:t> 정상적인 비판 댓글  </a:t>
            </a:r>
            <a:r>
              <a:rPr lang="ko-KR" altLang="en-US" dirty="0" err="1"/>
              <a:t>인것</a:t>
            </a:r>
            <a:r>
              <a:rPr lang="ko-KR" altLang="en-US" dirty="0"/>
              <a:t> 같은데 댓글이 혐오표현이 되어 있고 </a:t>
            </a:r>
            <a:r>
              <a:rPr lang="ko-KR" altLang="en-US" dirty="0" err="1"/>
              <a:t>텐빡이라는</a:t>
            </a:r>
            <a:r>
              <a:rPr lang="ko-KR" altLang="en-US" dirty="0"/>
              <a:t> 맨유 감독을 혐오하는 표현이 비 혐오로 분류되어서 이 부분이 조금 아쉬웠고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E70F-77A5-4815-959D-98A0D3D2E1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35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것을 원래 확정 프로그램으로 구현 </a:t>
            </a:r>
            <a:r>
              <a:rPr lang="ko-KR" altLang="en-US" dirty="0" err="1"/>
              <a:t>할려했지만</a:t>
            </a:r>
            <a:r>
              <a:rPr lang="ko-KR" altLang="en-US" dirty="0"/>
              <a:t> 난이도가 너무 어려워서 </a:t>
            </a:r>
            <a:r>
              <a:rPr lang="ko-KR" altLang="en-US" dirty="0" err="1"/>
              <a:t>스트리밋</a:t>
            </a:r>
            <a:r>
              <a:rPr lang="ko-KR" altLang="en-US" dirty="0"/>
              <a:t> 앱으로만 구현 </a:t>
            </a:r>
            <a:r>
              <a:rPr lang="ko-KR" altLang="en-US" dirty="0" err="1"/>
              <a:t>한것이</a:t>
            </a:r>
            <a:r>
              <a:rPr lang="ko-KR" altLang="en-US" dirty="0"/>
              <a:t> </a:t>
            </a:r>
            <a:r>
              <a:rPr lang="ko-KR" altLang="en-US" dirty="0" err="1"/>
              <a:t>디자인적인</a:t>
            </a:r>
            <a:r>
              <a:rPr lang="ko-KR" altLang="en-US" dirty="0"/>
              <a:t> 것도 그렇고 조금 </a:t>
            </a:r>
            <a:r>
              <a:rPr lang="ko-KR" altLang="en-US" dirty="0" err="1"/>
              <a:t>아쉬운것</a:t>
            </a:r>
            <a:r>
              <a:rPr lang="ko-KR" altLang="en-US" dirty="0"/>
              <a:t> 같습니다 이상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E70F-77A5-4815-959D-98A0D3D2E1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1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 이번 프로젝트 주제는 </a:t>
            </a:r>
            <a:r>
              <a:rPr lang="ko-KR" altLang="en-US" dirty="0" err="1"/>
              <a:t>저연어</a:t>
            </a:r>
            <a:r>
              <a:rPr lang="ko-KR" altLang="en-US" dirty="0"/>
              <a:t> 처리 모델을 활용한 형오 댓글 분류 웹 어플리케이션 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E70F-77A5-4815-959D-98A0D3D2E1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04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발표 순서를 알려드리겠습니다 먼저 개요 및 목표 </a:t>
            </a:r>
            <a:r>
              <a:rPr lang="ko-KR" altLang="en-US" dirty="0" err="1"/>
              <a:t>이고오</a:t>
            </a:r>
            <a:endParaRPr lang="en-US" altLang="ko-KR" dirty="0"/>
          </a:p>
          <a:p>
            <a:r>
              <a:rPr lang="ko-KR" altLang="en-US" dirty="0"/>
              <a:t>그 다음은 프로젝트 진행과정 </a:t>
            </a:r>
            <a:r>
              <a:rPr lang="en-US" altLang="ko-KR" dirty="0"/>
              <a:t>,</a:t>
            </a:r>
            <a:r>
              <a:rPr lang="ko-KR" altLang="en-US" dirty="0"/>
              <a:t>진행과정에서 아쉬웠던 점 그리고 </a:t>
            </a:r>
            <a:r>
              <a:rPr lang="en-US" altLang="ko-KR" dirty="0" err="1"/>
              <a:t>q&amp;a</a:t>
            </a:r>
            <a:r>
              <a:rPr lang="en-US" altLang="ko-KR" dirty="0"/>
              <a:t> </a:t>
            </a:r>
            <a:r>
              <a:rPr lang="ko-KR" altLang="en-US" dirty="0"/>
              <a:t>시간이 있겠습니다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E70F-77A5-4815-959D-98A0D3D2E1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3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개요 및 목표 입니다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E70F-77A5-4815-959D-98A0D3D2E1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2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E70F-77A5-4815-959D-98A0D3D2E15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1EC34249-74DF-7FF9-7742-77C8BF8A2F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1444" y="4400550"/>
            <a:ext cx="64565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저희가 이번 프로젝트에서 자연어 처리와 관련한 주제에 대해 조사하면서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최근 소셜미디어 등의 콘텐츠가 급속히 증가함에 따라 혐오 표현 탐지에 관한 연구가 활발하게 이루어지고 있고 혐오 표현 </a:t>
            </a:r>
            <a:r>
              <a:rPr lang="ko-KR" altLang="en-US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탐지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기술개발 및 상용화의 수요도 증가하고 있다라는 소식을 들었습니다 그래서 저희는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캐글에</a:t>
            </a:r>
            <a:r>
              <a:rPr lang="ko-KR" altLang="en-US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영문 자연어 혐오탐지 과제를 활용하여 이것을 한국어로도 활용하면 좋을 것 같다는 생각을 하고 한글 자연어 데이터를 찾던 중 국립국어권에서 진행하는 혐오탐지 대회에 알게 되었고 해당 대회 데이터 확보 및 대회참여라는 목적으로 해당 대화에 </a:t>
            </a:r>
            <a:r>
              <a:rPr lang="ko-KR" altLang="en-US" dirty="0" err="1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참야</a:t>
            </a:r>
            <a:r>
              <a:rPr lang="ko-KR" altLang="en-US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하게 되었습니다 </a:t>
            </a:r>
            <a:endParaRPr lang="en-US" altLang="ko-KR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98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프로젝트에서 저희 팀의 목표는 첫째 혐오탐지 자연어 처리 모델을 개발하고 이 모델의 정확도를 </a:t>
            </a:r>
            <a:r>
              <a:rPr lang="en-US" altLang="ko-KR" dirty="0"/>
              <a:t>95% </a:t>
            </a:r>
            <a:r>
              <a:rPr lang="ko-KR" altLang="en-US" dirty="0"/>
              <a:t>이상 향상 시켜서 혐오 탐지 프로그램을 개발 상용화 해보는 것을 </a:t>
            </a:r>
            <a:r>
              <a:rPr lang="ko-KR" altLang="en-US" dirty="0" err="1"/>
              <a:t>목표료</a:t>
            </a:r>
            <a:r>
              <a:rPr lang="ko-KR" altLang="en-US" dirty="0"/>
              <a:t> 잡았습니다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E70F-77A5-4815-959D-98A0D3D2E1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52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프로젝트 진행 과정을 보시면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E70F-77A5-4815-959D-98A0D3D2E1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7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혐오표현 탐지 대회에 참가하여 대회에 쓰이는 트레인 테스트 데이터를 확보 하였습니다 그 다음으로 </a:t>
            </a:r>
            <a:r>
              <a:rPr lang="en-US" altLang="ko-KR" dirty="0" err="1"/>
              <a:t>bert</a:t>
            </a:r>
            <a:r>
              <a:rPr lang="en-US" altLang="ko-KR" dirty="0"/>
              <a:t> </a:t>
            </a:r>
            <a:r>
              <a:rPr lang="ko-KR" altLang="en-US" dirty="0"/>
              <a:t>모델 기반으로 </a:t>
            </a:r>
            <a:r>
              <a:rPr lang="ko-KR" altLang="en-US" dirty="0" err="1"/>
              <a:t>어러</a:t>
            </a:r>
            <a:r>
              <a:rPr lang="ko-KR" altLang="en-US" dirty="0"/>
              <a:t> 모델 학습을 진행하였습니다 그리고 학습된 모델을 기반으로 유튜브 </a:t>
            </a:r>
            <a:r>
              <a:rPr lang="en-US" altLang="ko-KR" dirty="0" err="1"/>
              <a:t>api</a:t>
            </a:r>
            <a:r>
              <a:rPr lang="ko-KR" altLang="en-US" dirty="0"/>
              <a:t>로 유튜브 동영상의 댓글들을 불러와 댓글이 혐오 댓글인지 아닌지 예측해 보았고 그 결과를 출력해주는 </a:t>
            </a:r>
            <a:r>
              <a:rPr lang="ko-KR" altLang="en-US" dirty="0" err="1"/>
              <a:t>스트리밋</a:t>
            </a:r>
            <a:r>
              <a:rPr lang="ko-KR" altLang="en-US" dirty="0"/>
              <a:t> 앱을 구현하였습니다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E70F-77A5-4815-959D-98A0D3D2E1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89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그림은 저희가 참여한 대회인데요 오늘자로도 아직 </a:t>
            </a:r>
            <a:r>
              <a:rPr lang="en-US" altLang="ko-KR" dirty="0"/>
              <a:t>2</a:t>
            </a:r>
            <a:r>
              <a:rPr lang="ko-KR" altLang="en-US" dirty="0"/>
              <a:t>위를 유지하고 있습니다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E70F-77A5-4815-959D-98A0D3D2E1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9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547389" y="5429529"/>
            <a:ext cx="5097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Talk </a:t>
            </a:r>
            <a:r>
              <a:rPr lang="ko-KR" altLang="en-US" sz="6000" b="1" dirty="0">
                <a:solidFill>
                  <a:schemeClr val="bg1"/>
                </a:solidFill>
              </a:rPr>
              <a:t>쏘는 조</a:t>
            </a:r>
            <a:r>
              <a:rPr lang="en-US" altLang="ko-KR" sz="6000" b="1" dirty="0">
                <a:solidFill>
                  <a:schemeClr val="bg1"/>
                </a:solidFill>
              </a:rPr>
              <a:t> 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11" y="1022198"/>
            <a:ext cx="3330377" cy="3189516"/>
            <a:chOff x="3973795" y="1022198"/>
            <a:chExt cx="3954724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951141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653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진행 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04C5DE-C7A1-3678-664D-232EC2382EA7}"/>
              </a:ext>
            </a:extLst>
          </p:cNvPr>
          <p:cNvSpPr/>
          <p:nvPr/>
        </p:nvSpPr>
        <p:spPr>
          <a:xfrm>
            <a:off x="622075" y="1385595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1A7F89-9FD3-C82B-0957-F5FE8AF3EE23}"/>
              </a:ext>
            </a:extLst>
          </p:cNvPr>
          <p:cNvSpPr txBox="1"/>
          <p:nvPr/>
        </p:nvSpPr>
        <p:spPr>
          <a:xfrm>
            <a:off x="519251" y="1427330"/>
            <a:ext cx="899605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+mj-ea"/>
                <a:ea typeface="+mj-ea"/>
              </a:rPr>
              <a:t>bert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1A6C64A-8FBA-093F-10C1-EB4F886CC6BB}"/>
              </a:ext>
            </a:extLst>
          </p:cNvPr>
          <p:cNvSpPr txBox="1"/>
          <p:nvPr/>
        </p:nvSpPr>
        <p:spPr>
          <a:xfrm>
            <a:off x="2672723" y="5552033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D3D3D"/>
                </a:solidFill>
                <a:latin typeface="+mj-ea"/>
                <a:ea typeface="+mj-ea"/>
              </a:rPr>
              <a:t>82%</a:t>
            </a:r>
            <a:endParaRPr lang="ko-KR" altLang="en-US" sz="2400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8C80C82-1EAF-D641-3EC9-E81D04B341E1}"/>
              </a:ext>
            </a:extLst>
          </p:cNvPr>
          <p:cNvCxnSpPr/>
          <p:nvPr/>
        </p:nvCxnSpPr>
        <p:spPr>
          <a:xfrm>
            <a:off x="2750952" y="537667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7CFF43A3-D57B-5A2A-0FFF-7DBF5D29B77F}"/>
              </a:ext>
            </a:extLst>
          </p:cNvPr>
          <p:cNvSpPr txBox="1"/>
          <p:nvPr/>
        </p:nvSpPr>
        <p:spPr>
          <a:xfrm>
            <a:off x="8390677" y="5597989"/>
            <a:ext cx="108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D3D3D"/>
                </a:solidFill>
                <a:latin typeface="+mj-ea"/>
                <a:ea typeface="+mj-ea"/>
              </a:rPr>
              <a:t>96%</a:t>
            </a:r>
            <a:endParaRPr lang="ko-KR" altLang="en-US" sz="2400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EFC5577E-93ED-9B3F-B3A7-864776D48DB5}"/>
              </a:ext>
            </a:extLst>
          </p:cNvPr>
          <p:cNvCxnSpPr/>
          <p:nvPr/>
        </p:nvCxnSpPr>
        <p:spPr>
          <a:xfrm>
            <a:off x="8784438" y="540136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4772DB56-0066-24D7-5F84-A4E30745A562}"/>
              </a:ext>
            </a:extLst>
          </p:cNvPr>
          <p:cNvSpPr/>
          <p:nvPr/>
        </p:nvSpPr>
        <p:spPr>
          <a:xfrm>
            <a:off x="6665721" y="1383496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E62C39F-F80D-4844-BEBB-72A5BA9D8470}"/>
              </a:ext>
            </a:extLst>
          </p:cNvPr>
          <p:cNvSpPr txBox="1"/>
          <p:nvPr/>
        </p:nvSpPr>
        <p:spPr>
          <a:xfrm>
            <a:off x="6113225" y="1425231"/>
            <a:ext cx="1773242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+mj-ea"/>
                <a:ea typeface="+mj-ea"/>
              </a:rPr>
              <a:t>KCElectra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D21859-265E-3489-3643-99C6C39D4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" y="1905666"/>
            <a:ext cx="5150909" cy="32956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23FFD2E-315F-BC07-919D-16E1E01F1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17" y="2093475"/>
            <a:ext cx="6198609" cy="292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8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CCED5F-4C3F-BDB9-9675-E9D21C805973}"/>
              </a:ext>
            </a:extLst>
          </p:cNvPr>
          <p:cNvSpPr txBox="1"/>
          <p:nvPr/>
        </p:nvSpPr>
        <p:spPr>
          <a:xfrm>
            <a:off x="275412" y="346799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F78A9-5876-1A98-983D-EDC47766D23A}"/>
              </a:ext>
            </a:extLst>
          </p:cNvPr>
          <p:cNvSpPr txBox="1"/>
          <p:nvPr/>
        </p:nvSpPr>
        <p:spPr>
          <a:xfrm>
            <a:off x="1059087" y="207385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059E70-24AB-EEF9-64EC-B5769A0A1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19" y="1090720"/>
            <a:ext cx="10478962" cy="5420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3FD4F1-FD3C-2A6B-0EC1-B38B294ECE83}"/>
              </a:ext>
            </a:extLst>
          </p:cNvPr>
          <p:cNvSpPr txBox="1"/>
          <p:nvPr/>
        </p:nvSpPr>
        <p:spPr>
          <a:xfrm>
            <a:off x="1779156" y="239077"/>
            <a:ext cx="3653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진행 과정</a:t>
            </a:r>
          </a:p>
        </p:txBody>
      </p:sp>
    </p:spTree>
    <p:extLst>
      <p:ext uri="{BB962C8B-B14F-4D97-AF65-F5344CB8AC3E}">
        <p14:creationId xmlns:p14="http://schemas.microsoft.com/office/powerpoint/2010/main" val="226880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CCED5F-4C3F-BDB9-9675-E9D21C805973}"/>
              </a:ext>
            </a:extLst>
          </p:cNvPr>
          <p:cNvSpPr txBox="1"/>
          <p:nvPr/>
        </p:nvSpPr>
        <p:spPr>
          <a:xfrm>
            <a:off x="275412" y="346799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F78A9-5876-1A98-983D-EDC47766D23A}"/>
              </a:ext>
            </a:extLst>
          </p:cNvPr>
          <p:cNvSpPr txBox="1"/>
          <p:nvPr/>
        </p:nvSpPr>
        <p:spPr>
          <a:xfrm>
            <a:off x="1059087" y="239077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A59927-535E-6F43-1FDB-CEA6D28A2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72" y="2385712"/>
            <a:ext cx="6409305" cy="2389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C3302F-F9D5-4381-BAEE-4195899B7AE7}"/>
              </a:ext>
            </a:extLst>
          </p:cNvPr>
          <p:cNvSpPr txBox="1"/>
          <p:nvPr/>
        </p:nvSpPr>
        <p:spPr>
          <a:xfrm>
            <a:off x="1779156" y="239077"/>
            <a:ext cx="3653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진행 과정</a:t>
            </a:r>
          </a:p>
        </p:txBody>
      </p:sp>
    </p:spTree>
    <p:extLst>
      <p:ext uri="{BB962C8B-B14F-4D97-AF65-F5344CB8AC3E}">
        <p14:creationId xmlns:p14="http://schemas.microsoft.com/office/powerpoint/2010/main" val="4314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CCED5F-4C3F-BDB9-9675-E9D21C805973}"/>
              </a:ext>
            </a:extLst>
          </p:cNvPr>
          <p:cNvSpPr txBox="1"/>
          <p:nvPr/>
        </p:nvSpPr>
        <p:spPr>
          <a:xfrm>
            <a:off x="275412" y="346799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F78A9-5876-1A98-983D-EDC47766D23A}"/>
              </a:ext>
            </a:extLst>
          </p:cNvPr>
          <p:cNvSpPr txBox="1"/>
          <p:nvPr/>
        </p:nvSpPr>
        <p:spPr>
          <a:xfrm>
            <a:off x="1059087" y="239077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AD9AE-BB2D-F7B1-AB69-6C48A2B54E1B}"/>
              </a:ext>
            </a:extLst>
          </p:cNvPr>
          <p:cNvSpPr txBox="1"/>
          <p:nvPr/>
        </p:nvSpPr>
        <p:spPr>
          <a:xfrm>
            <a:off x="1779156" y="239076"/>
            <a:ext cx="3653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진행 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723B90-FAF9-4CCA-914C-923E64008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851"/>
            <a:ext cx="12192000" cy="57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6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solidFill>
                  <a:schemeClr val="accent2"/>
                </a:solidFill>
              </a:rPr>
              <a:t>아쉬웠던점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69954" y="923653"/>
            <a:ext cx="181492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3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7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아쉬웠던점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C57B15-5D97-6026-D459-18B473DBE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106139"/>
              </p:ext>
            </p:extLst>
          </p:nvPr>
        </p:nvGraphicFramePr>
        <p:xfrm>
          <a:off x="1203669" y="1548083"/>
          <a:ext cx="10052289" cy="389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541">
                  <a:extLst>
                    <a:ext uri="{9D8B030D-6E8A-4147-A177-3AD203B41FA5}">
                      <a16:colId xmlns:a16="http://schemas.microsoft.com/office/drawing/2014/main" val="1614525708"/>
                    </a:ext>
                  </a:extLst>
                </a:gridCol>
                <a:gridCol w="8347748">
                  <a:extLst>
                    <a:ext uri="{9D8B030D-6E8A-4147-A177-3AD203B41FA5}">
                      <a16:colId xmlns:a16="http://schemas.microsoft.com/office/drawing/2014/main" val="3270512109"/>
                    </a:ext>
                  </a:extLst>
                </a:gridCol>
              </a:tblGrid>
              <a:tr h="621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3936"/>
                  </a:ext>
                </a:extLst>
              </a:tr>
              <a:tr h="656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혐오 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수정궁 이기적이다 진짜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팀에 공평하게 나눠먹어야지 그걸 배를 갈라버리네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61898"/>
                  </a:ext>
                </a:extLst>
              </a:tr>
              <a:tr h="656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혐오 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텐하흐플랜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좋다는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코치놈이나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데려와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36626"/>
                  </a:ext>
                </a:extLst>
              </a:tr>
              <a:tr h="656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비 혐오 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ko-KR" altLang="en-US" dirty="0"/>
                      </a:br>
                      <a:r>
                        <a:rPr lang="ko-KR" altLang="en-US" dirty="0" err="1"/>
                        <a:t>카세미루</a:t>
                      </a:r>
                      <a:r>
                        <a:rPr lang="ko-KR" altLang="en-US" dirty="0"/>
                        <a:t> 미쳤던데</a:t>
                      </a:r>
                      <a:r>
                        <a:rPr lang="en-US" altLang="ko-KR" dirty="0"/>
                        <a:t>?? 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zzzzz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34038"/>
                  </a:ext>
                </a:extLst>
              </a:tr>
              <a:tr h="656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혐오 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텐빡이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제발 종신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17115"/>
                  </a:ext>
                </a:extLst>
              </a:tr>
              <a:tr h="648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비 혐오 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ko-KR" altLang="en-US" dirty="0"/>
                      </a:br>
                      <a:r>
                        <a:rPr lang="ko-KR" altLang="en-US" dirty="0" err="1"/>
                        <a:t>술레잡기</a:t>
                      </a:r>
                      <a:r>
                        <a:rPr lang="ko-KR" altLang="en-US" dirty="0"/>
                        <a:t> 고무줄놀이 </a:t>
                      </a:r>
                      <a:r>
                        <a:rPr lang="ko-KR" altLang="en-US" dirty="0" err="1"/>
                        <a:t>말뚝박기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텐빡이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텐빡이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453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71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아쉬웠던 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0AB77D-EF25-5B75-6D52-46ACB8466214}"/>
              </a:ext>
            </a:extLst>
          </p:cNvPr>
          <p:cNvGrpSpPr/>
          <p:nvPr/>
        </p:nvGrpSpPr>
        <p:grpSpPr>
          <a:xfrm>
            <a:off x="3498598" y="1213031"/>
            <a:ext cx="5194803" cy="4948684"/>
            <a:chOff x="3603510" y="900797"/>
            <a:chExt cx="5194803" cy="494868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912FE51-560F-78C2-54BF-AB5BFD557A47}"/>
                </a:ext>
              </a:extLst>
            </p:cNvPr>
            <p:cNvSpPr/>
            <p:nvPr/>
          </p:nvSpPr>
          <p:spPr>
            <a:xfrm>
              <a:off x="7076543" y="900797"/>
              <a:ext cx="1721770" cy="17217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CAE181C-6641-FD44-1172-6ED7114ADBDF}"/>
                </a:ext>
              </a:extLst>
            </p:cNvPr>
            <p:cNvSpPr/>
            <p:nvPr/>
          </p:nvSpPr>
          <p:spPr>
            <a:xfrm>
              <a:off x="4033858" y="1233044"/>
              <a:ext cx="4391912" cy="439191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DEE7F3C-4AE7-3590-F894-5B6261980DCA}"/>
                </a:ext>
              </a:extLst>
            </p:cNvPr>
            <p:cNvSpPr/>
            <p:nvPr/>
          </p:nvSpPr>
          <p:spPr>
            <a:xfrm>
              <a:off x="3603510" y="4127711"/>
              <a:ext cx="1721770" cy="17217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E9934E-6877-088C-22F1-9BEBB4C52EB1}"/>
              </a:ext>
            </a:extLst>
          </p:cNvPr>
          <p:cNvSpPr txBox="1"/>
          <p:nvPr/>
        </p:nvSpPr>
        <p:spPr>
          <a:xfrm>
            <a:off x="4320517" y="3541179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웹 페이지 디자인 및 서버 구현</a:t>
            </a:r>
          </a:p>
        </p:txBody>
      </p:sp>
    </p:spTree>
    <p:extLst>
      <p:ext uri="{BB962C8B-B14F-4D97-AF65-F5344CB8AC3E}">
        <p14:creationId xmlns:p14="http://schemas.microsoft.com/office/powerpoint/2010/main" val="1026102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CAE69E-6F5C-B4C0-82A9-989C843DE14D}"/>
              </a:ext>
            </a:extLst>
          </p:cNvPr>
          <p:cNvSpPr txBox="1"/>
          <p:nvPr/>
        </p:nvSpPr>
        <p:spPr>
          <a:xfrm>
            <a:off x="1553548" y="2359161"/>
            <a:ext cx="9084903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위대한 사람은 단번에 그와 같이 높은 곳에 뛰어오른 것이 아니다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많은 사람들이 밤에 단잠을 잘 적에 그는 일어나서 괴로움을 이기고 일에 몰두했던 것이다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인생은 자고 쉬는데 있는 것이 아니라 한 걸음 한 걸음 걸어가는 그 속에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성공의 일순간은 실패했던 몇 년을 보상해 준다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52089-002F-8435-906E-42FA251BEC43}"/>
              </a:ext>
            </a:extLst>
          </p:cNvPr>
          <p:cNvSpPr txBox="1"/>
          <p:nvPr/>
        </p:nvSpPr>
        <p:spPr>
          <a:xfrm>
            <a:off x="1112296" y="2035995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“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309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4903295"/>
            <a:ext cx="50972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Q&amp;A</a:t>
            </a:r>
            <a:endParaRPr lang="ko-KR" altLang="en-US" sz="9600" b="1" dirty="0">
              <a:solidFill>
                <a:schemeClr val="bg1"/>
              </a:solidFill>
            </a:endParaRPr>
          </a:p>
          <a:p>
            <a:pPr algn="ctr"/>
            <a:endParaRPr lang="ko-KR" altLang="en-US" sz="3200" b="1" dirty="0">
              <a:solidFill>
                <a:schemeClr val="accent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46710" y="923653"/>
            <a:ext cx="18614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4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45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657931-94CB-F2B0-7547-2D619FE821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FF6C30-331D-B8F7-9B63-1837DC0D7635}"/>
              </a:ext>
            </a:extLst>
          </p:cNvPr>
          <p:cNvSpPr txBox="1"/>
          <p:nvPr/>
        </p:nvSpPr>
        <p:spPr>
          <a:xfrm>
            <a:off x="3821151" y="2587186"/>
            <a:ext cx="45496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/>
                </a:solidFill>
              </a:rPr>
              <a:t>Q&amp;A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8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810041-89AD-EDA3-1CC7-B251B650ED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D0BB83A-85AE-40A1-28DD-F6865A5D1E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BD0FE-5846-0E53-487C-FA000042C453}"/>
              </a:ext>
            </a:extLst>
          </p:cNvPr>
          <p:cNvSpPr txBox="1"/>
          <p:nvPr/>
        </p:nvSpPr>
        <p:spPr>
          <a:xfrm>
            <a:off x="612770" y="2297152"/>
            <a:ext cx="109664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</a:rPr>
              <a:t>자연어 처리 모델을 활용한</a:t>
            </a:r>
            <a:endParaRPr lang="en-US" altLang="ko-KR" sz="7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7200" b="1" dirty="0">
                <a:solidFill>
                  <a:schemeClr val="bg1"/>
                </a:solidFill>
              </a:rPr>
              <a:t>혐오 댓글 분류 </a:t>
            </a:r>
            <a:endParaRPr lang="en-US" altLang="ko-KR" sz="7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7200" b="1" dirty="0">
                <a:solidFill>
                  <a:schemeClr val="bg1"/>
                </a:solidFill>
              </a:rPr>
              <a:t>웹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98587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Table of 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98126" y="188455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66371" y="197688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개요 및 목표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98126" y="289663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66371" y="298897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프로젝트 진행과정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98126" y="390871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66371" y="4001052"/>
            <a:ext cx="399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아쉬웠던 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98126" y="4920801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66371" y="5013134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Q&amp;A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개요 및 목표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87160" y="923653"/>
            <a:ext cx="138050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1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갈매기형 수장 5">
            <a:extLst>
              <a:ext uri="{FF2B5EF4-FFF2-40B4-BE49-F238E27FC236}">
                <a16:creationId xmlns:a16="http://schemas.microsoft.com/office/drawing/2014/main" id="{C4437E8F-8800-EE3C-10C6-DED2A81C0EB4}"/>
              </a:ext>
            </a:extLst>
          </p:cNvPr>
          <p:cNvSpPr/>
          <p:nvPr/>
        </p:nvSpPr>
        <p:spPr>
          <a:xfrm>
            <a:off x="7743824" y="3040685"/>
            <a:ext cx="3933825" cy="1399868"/>
          </a:xfrm>
          <a:prstGeom prst="chevron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갈매기형 수장 4">
            <a:extLst>
              <a:ext uri="{FF2B5EF4-FFF2-40B4-BE49-F238E27FC236}">
                <a16:creationId xmlns:a16="http://schemas.microsoft.com/office/drawing/2014/main" id="{BDB8D948-0050-79BA-CBAD-8991FC591B64}"/>
              </a:ext>
            </a:extLst>
          </p:cNvPr>
          <p:cNvSpPr/>
          <p:nvPr/>
        </p:nvSpPr>
        <p:spPr>
          <a:xfrm>
            <a:off x="4129087" y="3040685"/>
            <a:ext cx="3933825" cy="1399868"/>
          </a:xfrm>
          <a:prstGeom prst="chevron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A6F5798B-1FC0-4665-3C74-1FC95EC28737}"/>
              </a:ext>
            </a:extLst>
          </p:cNvPr>
          <p:cNvSpPr/>
          <p:nvPr/>
        </p:nvSpPr>
        <p:spPr>
          <a:xfrm>
            <a:off x="514350" y="3040685"/>
            <a:ext cx="3933825" cy="1399868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9D45A423-CD6C-7300-EEA9-7DC5E4B30D96}"/>
              </a:ext>
            </a:extLst>
          </p:cNvPr>
          <p:cNvSpPr/>
          <p:nvPr/>
        </p:nvSpPr>
        <p:spPr>
          <a:xfrm rot="16200000">
            <a:off x="5520931" y="328445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FBFE51AC-7BC4-F254-48CC-6B061C43FD0E}"/>
              </a:ext>
            </a:extLst>
          </p:cNvPr>
          <p:cNvSpPr/>
          <p:nvPr/>
        </p:nvSpPr>
        <p:spPr>
          <a:xfrm rot="5400000" flipV="1">
            <a:off x="1930006" y="113018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DDC7A188-F7DD-E38E-9BD3-3AF47F20B8EA}"/>
              </a:ext>
            </a:extLst>
          </p:cNvPr>
          <p:cNvSpPr/>
          <p:nvPr/>
        </p:nvSpPr>
        <p:spPr>
          <a:xfrm rot="5400000" flipV="1">
            <a:off x="9159480" y="112617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68DF4B-2775-FBF4-36A7-E217EA8D524C}"/>
              </a:ext>
            </a:extLst>
          </p:cNvPr>
          <p:cNvSpPr txBox="1"/>
          <p:nvPr/>
        </p:nvSpPr>
        <p:spPr>
          <a:xfrm>
            <a:off x="8109786" y="2101615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국립 </a:t>
            </a:r>
            <a:r>
              <a:rPr lang="ko-KR" altLang="en-US" dirty="0" err="1"/>
              <a:t>국어원</a:t>
            </a:r>
            <a:r>
              <a:rPr lang="ko-KR" altLang="en-US" dirty="0"/>
              <a:t> 대회 참여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7128A-D8E4-0BE4-ADB9-7402B1F9AE1A}"/>
              </a:ext>
            </a:extLst>
          </p:cNvPr>
          <p:cNvSpPr txBox="1"/>
          <p:nvPr/>
        </p:nvSpPr>
        <p:spPr>
          <a:xfrm>
            <a:off x="4740606" y="5096464"/>
            <a:ext cx="18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Kaggle</a:t>
            </a:r>
            <a:r>
              <a:rPr lang="ko-KR" altLang="en-US" dirty="0"/>
              <a:t> 과제 참조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8F4CB0-7266-A7C9-47E9-17457854CA2E}"/>
              </a:ext>
            </a:extLst>
          </p:cNvPr>
          <p:cNvSpPr txBox="1"/>
          <p:nvPr/>
        </p:nvSpPr>
        <p:spPr>
          <a:xfrm>
            <a:off x="1074386" y="34881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주제선정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61781-3539-7558-668D-ECB55EE97AB4}"/>
              </a:ext>
            </a:extLst>
          </p:cNvPr>
          <p:cNvSpPr txBox="1"/>
          <p:nvPr/>
        </p:nvSpPr>
        <p:spPr>
          <a:xfrm>
            <a:off x="5094007" y="3488102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사례 분석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DD6725-99A6-663D-DD1F-EF058865033A}"/>
              </a:ext>
            </a:extLst>
          </p:cNvPr>
          <p:cNvSpPr txBox="1"/>
          <p:nvPr/>
        </p:nvSpPr>
        <p:spPr>
          <a:xfrm>
            <a:off x="8708744" y="3488101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테이터</a:t>
            </a:r>
            <a:r>
              <a:rPr lang="ko-KR" altLang="en-US" sz="2400" dirty="0">
                <a:solidFill>
                  <a:schemeClr val="bg1"/>
                </a:solidFill>
              </a:rPr>
              <a:t> 확보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67DBA-EE1F-2904-61FD-5603D2EC21D7}"/>
              </a:ext>
            </a:extLst>
          </p:cNvPr>
          <p:cNvSpPr txBox="1"/>
          <p:nvPr/>
        </p:nvSpPr>
        <p:spPr>
          <a:xfrm>
            <a:off x="1069689" y="208981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혐오 발언 탐지</a:t>
            </a:r>
          </a:p>
        </p:txBody>
      </p:sp>
    </p:spTree>
    <p:extLst>
      <p:ext uri="{BB962C8B-B14F-4D97-AF65-F5344CB8AC3E}">
        <p14:creationId xmlns:p14="http://schemas.microsoft.com/office/powerpoint/2010/main" val="429267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789BD0-3D32-F209-F9AA-5DF3452429F0}"/>
              </a:ext>
            </a:extLst>
          </p:cNvPr>
          <p:cNvSpPr/>
          <p:nvPr/>
        </p:nvSpPr>
        <p:spPr>
          <a:xfrm>
            <a:off x="800213" y="2065875"/>
            <a:ext cx="3083088" cy="3083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DA9F35-B6A0-8320-EEF1-F630B4C6EE69}"/>
              </a:ext>
            </a:extLst>
          </p:cNvPr>
          <p:cNvSpPr/>
          <p:nvPr/>
        </p:nvSpPr>
        <p:spPr>
          <a:xfrm>
            <a:off x="4554456" y="2065875"/>
            <a:ext cx="3083088" cy="30830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9EECB4F-8F78-D26C-B872-76CFCCF437E2}"/>
              </a:ext>
            </a:extLst>
          </p:cNvPr>
          <p:cNvSpPr/>
          <p:nvPr/>
        </p:nvSpPr>
        <p:spPr>
          <a:xfrm>
            <a:off x="8308699" y="2065875"/>
            <a:ext cx="3083088" cy="3083088"/>
          </a:xfrm>
          <a:prstGeom prst="ellipse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48FCCB-ADF2-6901-8B04-236CE50107CD}"/>
              </a:ext>
            </a:extLst>
          </p:cNvPr>
          <p:cNvSpPr txBox="1"/>
          <p:nvPr/>
        </p:nvSpPr>
        <p:spPr>
          <a:xfrm>
            <a:off x="4047196" y="3407364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&gt;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E3155-73F9-F7CD-7742-409972930A11}"/>
              </a:ext>
            </a:extLst>
          </p:cNvPr>
          <p:cNvSpPr txBox="1"/>
          <p:nvPr/>
        </p:nvSpPr>
        <p:spPr>
          <a:xfrm>
            <a:off x="7801439" y="3429000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&gt;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28EA6-515B-C767-AB21-4124C4578693}"/>
              </a:ext>
            </a:extLst>
          </p:cNvPr>
          <p:cNvSpPr txBox="1"/>
          <p:nvPr/>
        </p:nvSpPr>
        <p:spPr>
          <a:xfrm>
            <a:off x="1521660" y="3429000"/>
            <a:ext cx="1640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ko-KR" altLang="en-US" dirty="0">
                <a:solidFill>
                  <a:schemeClr val="bg1"/>
                </a:solidFill>
              </a:rPr>
              <a:t>자연어 처리 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모델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9A394-CDF3-A2B8-E895-045CFB1CB318}"/>
              </a:ext>
            </a:extLst>
          </p:cNvPr>
          <p:cNvSpPr txBox="1"/>
          <p:nvPr/>
        </p:nvSpPr>
        <p:spPr>
          <a:xfrm>
            <a:off x="4791797" y="3429000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학습모델 정확도 향상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49A57-EED4-48EF-FF29-738A38EFD0F9}"/>
              </a:ext>
            </a:extLst>
          </p:cNvPr>
          <p:cNvSpPr txBox="1"/>
          <p:nvPr/>
        </p:nvSpPr>
        <p:spPr>
          <a:xfrm>
            <a:off x="8840992" y="34290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프로그램 상용화</a:t>
            </a:r>
          </a:p>
        </p:txBody>
      </p:sp>
    </p:spTree>
    <p:extLst>
      <p:ext uri="{BB962C8B-B14F-4D97-AF65-F5344CB8AC3E}">
        <p14:creationId xmlns:p14="http://schemas.microsoft.com/office/powerpoint/2010/main" val="215227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프로젝트 진행 과정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06021" y="923653"/>
            <a:ext cx="17427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2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1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진행과정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955797-C036-F27D-746B-CA12D21CA3D6}"/>
              </a:ext>
            </a:extLst>
          </p:cNvPr>
          <p:cNvSpPr/>
          <p:nvPr/>
        </p:nvSpPr>
        <p:spPr>
          <a:xfrm>
            <a:off x="904240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7583EA-A0B9-207A-CC5D-193351A484A4}"/>
              </a:ext>
            </a:extLst>
          </p:cNvPr>
          <p:cNvSpPr/>
          <p:nvPr/>
        </p:nvSpPr>
        <p:spPr>
          <a:xfrm>
            <a:off x="904240" y="2000472"/>
            <a:ext cx="2041451" cy="604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BF255D-07F3-97AC-7077-483DE94A1EB8}"/>
              </a:ext>
            </a:extLst>
          </p:cNvPr>
          <p:cNvSpPr/>
          <p:nvPr/>
        </p:nvSpPr>
        <p:spPr>
          <a:xfrm>
            <a:off x="9179915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0A253-C61B-4E6C-02CC-07593EC84A09}"/>
              </a:ext>
            </a:extLst>
          </p:cNvPr>
          <p:cNvSpPr/>
          <p:nvPr/>
        </p:nvSpPr>
        <p:spPr>
          <a:xfrm>
            <a:off x="3662798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E7829F-92C8-CC2D-E91D-79CD78D56149}"/>
              </a:ext>
            </a:extLst>
          </p:cNvPr>
          <p:cNvSpPr/>
          <p:nvPr/>
        </p:nvSpPr>
        <p:spPr>
          <a:xfrm>
            <a:off x="6421356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BE6F99-9EE4-0F1F-86A7-DEABEDC52A8E}"/>
              </a:ext>
            </a:extLst>
          </p:cNvPr>
          <p:cNvSpPr txBox="1"/>
          <p:nvPr/>
        </p:nvSpPr>
        <p:spPr>
          <a:xfrm>
            <a:off x="3109318" y="36876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C14A12-2FF4-1B73-B103-4A624D0CF90D}"/>
              </a:ext>
            </a:extLst>
          </p:cNvPr>
          <p:cNvSpPr txBox="1"/>
          <p:nvPr/>
        </p:nvSpPr>
        <p:spPr>
          <a:xfrm>
            <a:off x="5883522" y="36876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11320E-58D0-0E47-A033-4A84A49E2255}"/>
              </a:ext>
            </a:extLst>
          </p:cNvPr>
          <p:cNvSpPr txBox="1"/>
          <p:nvPr/>
        </p:nvSpPr>
        <p:spPr>
          <a:xfrm>
            <a:off x="8610782" y="36876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3ABC9E-3F81-D83F-F02A-103A3390B6EF}"/>
              </a:ext>
            </a:extLst>
          </p:cNvPr>
          <p:cNvSpPr txBox="1"/>
          <p:nvPr/>
        </p:nvSpPr>
        <p:spPr>
          <a:xfrm>
            <a:off x="1462016" y="211544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7B8186-8C34-7434-729C-81B834EFB943}"/>
              </a:ext>
            </a:extLst>
          </p:cNvPr>
          <p:cNvSpPr/>
          <p:nvPr/>
        </p:nvSpPr>
        <p:spPr>
          <a:xfrm>
            <a:off x="3662797" y="2000472"/>
            <a:ext cx="2041451" cy="604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D48A25-4E4F-5711-E7A3-C32413364305}"/>
              </a:ext>
            </a:extLst>
          </p:cNvPr>
          <p:cNvSpPr txBox="1"/>
          <p:nvPr/>
        </p:nvSpPr>
        <p:spPr>
          <a:xfrm>
            <a:off x="4221792" y="21154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CA0E9F-E263-02C2-CE96-56738240F0A1}"/>
              </a:ext>
            </a:extLst>
          </p:cNvPr>
          <p:cNvSpPr/>
          <p:nvPr/>
        </p:nvSpPr>
        <p:spPr>
          <a:xfrm>
            <a:off x="6421354" y="2000472"/>
            <a:ext cx="2041451" cy="6042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284897-76D4-DE4C-CBB8-3A1A0E8892F2}"/>
              </a:ext>
            </a:extLst>
          </p:cNvPr>
          <p:cNvSpPr txBox="1"/>
          <p:nvPr/>
        </p:nvSpPr>
        <p:spPr>
          <a:xfrm>
            <a:off x="6981150" y="21154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C6C705-0F05-09C6-D320-EC73EC577BEC}"/>
              </a:ext>
            </a:extLst>
          </p:cNvPr>
          <p:cNvSpPr/>
          <p:nvPr/>
        </p:nvSpPr>
        <p:spPr>
          <a:xfrm>
            <a:off x="9179911" y="2000472"/>
            <a:ext cx="2041451" cy="604280"/>
          </a:xfrm>
          <a:prstGeom prst="rect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29D196-7461-E986-75F4-1047F0D3360B}"/>
              </a:ext>
            </a:extLst>
          </p:cNvPr>
          <p:cNvSpPr txBox="1"/>
          <p:nvPr/>
        </p:nvSpPr>
        <p:spPr>
          <a:xfrm>
            <a:off x="9731479" y="21154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B90ADF-D3E0-B796-4684-E57CB252A77A}"/>
              </a:ext>
            </a:extLst>
          </p:cNvPr>
          <p:cNvSpPr txBox="1"/>
          <p:nvPr/>
        </p:nvSpPr>
        <p:spPr>
          <a:xfrm>
            <a:off x="1003600" y="3630158"/>
            <a:ext cx="168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indent="0">
              <a:buNone/>
            </a:pPr>
            <a:r>
              <a:rPr lang="ko-KR" altLang="en-US" sz="1400" b="1" spc="10" dirty="0"/>
              <a:t>혐오표현 방지 대회 참가 신청</a:t>
            </a:r>
            <a:r>
              <a:rPr lang="en-US" altLang="ko-KR" sz="1400" b="1" spc="10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082C56-1A1E-7BB6-BAA4-21820393B94A}"/>
              </a:ext>
            </a:extLst>
          </p:cNvPr>
          <p:cNvSpPr txBox="1"/>
          <p:nvPr/>
        </p:nvSpPr>
        <p:spPr>
          <a:xfrm>
            <a:off x="3897012" y="3754867"/>
            <a:ext cx="1682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indent="0">
              <a:buNone/>
            </a:pPr>
            <a:r>
              <a:rPr lang="ko-KR" altLang="en-US" sz="1400" b="1" spc="10" dirty="0"/>
              <a:t>모델 학습 진행</a:t>
            </a:r>
            <a:endParaRPr lang="en-US" altLang="ko-KR" sz="1400" b="1" spc="1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3501EB-D583-C26A-4D06-9137004D56A8}"/>
              </a:ext>
            </a:extLst>
          </p:cNvPr>
          <p:cNvSpPr txBox="1"/>
          <p:nvPr/>
        </p:nvSpPr>
        <p:spPr>
          <a:xfrm>
            <a:off x="6591082" y="3237154"/>
            <a:ext cx="1682895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10" dirty="0"/>
              <a:t>유튜브 </a:t>
            </a:r>
            <a:r>
              <a:rPr lang="en-US" altLang="ko-KR" sz="1400" b="1" spc="10" dirty="0"/>
              <a:t>API</a:t>
            </a:r>
            <a:r>
              <a:rPr lang="ko-KR" altLang="en-US" sz="1400" b="1" spc="10" dirty="0"/>
              <a:t>로 댓글 </a:t>
            </a:r>
            <a:r>
              <a:rPr lang="ko-KR" altLang="en-US" sz="1400" b="1" spc="10" dirty="0" err="1"/>
              <a:t>크롤링</a:t>
            </a:r>
            <a:r>
              <a:rPr lang="ko-KR" altLang="en-US" sz="1400" b="1" spc="10" dirty="0"/>
              <a:t> 후 모델 적용</a:t>
            </a:r>
            <a:endParaRPr lang="en-US" altLang="ko-KR" sz="1400" b="1" spc="1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C80260-CE8A-50CF-3DAC-69B469CBA36C}"/>
              </a:ext>
            </a:extLst>
          </p:cNvPr>
          <p:cNvSpPr txBox="1"/>
          <p:nvPr/>
        </p:nvSpPr>
        <p:spPr>
          <a:xfrm>
            <a:off x="9359188" y="3237154"/>
            <a:ext cx="1682895" cy="590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10" dirty="0" err="1"/>
              <a:t>Streamlit</a:t>
            </a:r>
            <a:r>
              <a:rPr lang="ko-KR" altLang="en-US" sz="1400" b="1" spc="10" dirty="0"/>
              <a:t>로 웹 어플리케이션 구현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45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23DE89-93BA-4144-6A5E-8F3252F17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2" y="1005055"/>
            <a:ext cx="11641175" cy="3071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DC8FBD-1FE0-8495-DCB3-836299C2C873}"/>
              </a:ext>
            </a:extLst>
          </p:cNvPr>
          <p:cNvSpPr txBox="1"/>
          <p:nvPr/>
        </p:nvSpPr>
        <p:spPr>
          <a:xfrm>
            <a:off x="1779156" y="239077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진행과정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7DCB5-2F33-77EE-F860-53DBDC4EAA0C}"/>
              </a:ext>
            </a:extLst>
          </p:cNvPr>
          <p:cNvSpPr txBox="1"/>
          <p:nvPr/>
        </p:nvSpPr>
        <p:spPr>
          <a:xfrm>
            <a:off x="1035235" y="189069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4CC2F-B3B6-6B6B-17BA-4B84B4CBAB0B}"/>
              </a:ext>
            </a:extLst>
          </p:cNvPr>
          <p:cNvSpPr txBox="1"/>
          <p:nvPr/>
        </p:nvSpPr>
        <p:spPr>
          <a:xfrm>
            <a:off x="275412" y="346799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5724B7-06AA-9546-007B-A745CA43E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12" y="3863145"/>
            <a:ext cx="11021963" cy="26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6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626</Words>
  <Application>Microsoft Office PowerPoint</Application>
  <PresentationFormat>와이드스크린</PresentationFormat>
  <Paragraphs>148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Pretendard</vt:lpstr>
      <vt:lpstr>Pretendard ExtraBold</vt:lpstr>
      <vt:lpstr>Pretendard Light</vt:lpstr>
      <vt:lpstr>나눔고딕</vt:lpstr>
      <vt:lpstr>나눔스퀘어 Light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세동 임</cp:lastModifiedBy>
  <cp:revision>25</cp:revision>
  <dcterms:created xsi:type="dcterms:W3CDTF">2022-07-11T04:17:28Z</dcterms:created>
  <dcterms:modified xsi:type="dcterms:W3CDTF">2024-05-07T06:49:42Z</dcterms:modified>
</cp:coreProperties>
</file>