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26"/>
  </p:notesMasterIdLst>
  <p:sldIdLst>
    <p:sldId id="256" r:id="rId2"/>
    <p:sldId id="259" r:id="rId3"/>
    <p:sldId id="265" r:id="rId4"/>
    <p:sldId id="257" r:id="rId5"/>
    <p:sldId id="258" r:id="rId6"/>
    <p:sldId id="262" r:id="rId7"/>
    <p:sldId id="281" r:id="rId8"/>
    <p:sldId id="260" r:id="rId9"/>
    <p:sldId id="270" r:id="rId10"/>
    <p:sldId id="269" r:id="rId11"/>
    <p:sldId id="273" r:id="rId12"/>
    <p:sldId id="274" r:id="rId13"/>
    <p:sldId id="275" r:id="rId14"/>
    <p:sldId id="276" r:id="rId15"/>
    <p:sldId id="277" r:id="rId16"/>
    <p:sldId id="266" r:id="rId17"/>
    <p:sldId id="263" r:id="rId18"/>
    <p:sldId id="271" r:id="rId19"/>
    <p:sldId id="267" r:id="rId20"/>
    <p:sldId id="268" r:id="rId21"/>
    <p:sldId id="272" r:id="rId22"/>
    <p:sldId id="279" r:id="rId23"/>
    <p:sldId id="278" r:id="rId24"/>
    <p:sldId id="280" r:id="rId25"/>
  </p:sldIdLst>
  <p:sldSz cx="9144000" cy="5143500" type="screen16x9"/>
  <p:notesSz cx="6858000" cy="9144000"/>
  <p:embeddedFontLst>
    <p:embeddedFont>
      <p:font typeface="a고딕12" panose="02020600000000000000" pitchFamily="18" charset="-127"/>
      <p:regular r:id="rId27"/>
    </p:embeddedFont>
    <p:embeddedFont>
      <p:font typeface="a고딕14" panose="02020600000000000000" pitchFamily="18" charset="-127"/>
      <p:regular r:id="rId28"/>
    </p:embeddedFont>
    <p:embeddedFont>
      <p:font typeface="a고딕16" panose="02020600000000000000" pitchFamily="18" charset="-127"/>
      <p:regular r:id="rId29"/>
    </p:embeddedFont>
    <p:embeddedFont>
      <p:font typeface="a고딕17" panose="02020600000000000000" pitchFamily="18" charset="-127"/>
      <p:regular r:id="rId30"/>
    </p:embeddedFont>
    <p:embeddedFont>
      <p:font typeface="a로케트" panose="02020600000000000000" pitchFamily="18" charset="-127"/>
      <p:regular r:id="rId31"/>
    </p:embeddedFont>
    <p:embeddedFont>
      <p:font typeface="맑은 고딕" panose="020B0503020000020004" pitchFamily="50" charset="-127"/>
      <p:regular r:id="rId32"/>
      <p:bold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dsl5dKjyk+mh/ti4kQuHMA==" hashData="4AQdFH+uBlYrUq0OPOQPRIx78f7pz8KMcFMQ5CvBQj9m1m+rhhvc9AZdFr9MzTEzs6ztxz7MPG2YU2Cd8qCrPg=="/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E4B10"/>
    <a:srgbClr val="FFD9D9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89" autoAdjust="0"/>
    <p:restoredTop sz="94660"/>
  </p:normalViewPr>
  <p:slideViewPr>
    <p:cSldViewPr>
      <p:cViewPr varScale="1">
        <p:scale>
          <a:sx n="107" d="100"/>
          <a:sy n="107" d="100"/>
        </p:scale>
        <p:origin x="845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89A50-942E-4794-8AEF-1EFBCFDBBA3D}" type="datetimeFigureOut">
              <a:rPr lang="ko-KR" altLang="en-US" smtClean="0"/>
              <a:t>2020-07-19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36CDF0-1056-4F81-B9AC-5F25569ED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655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6CDF0-1056-4F81-B9AC-5F25569ED2E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976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6CDF0-1056-4F81-B9AC-5F25569ED2E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976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6CDF0-1056-4F81-B9AC-5F25569ED2E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976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6CDF0-1056-4F81-B9AC-5F25569ED2E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976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6CDF0-1056-4F81-B9AC-5F25569ED2E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976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6CDF0-1056-4F81-B9AC-5F25569ED2E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976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여기까지 </a:t>
            </a:r>
            <a:r>
              <a:rPr lang="en-US" altLang="ko-KR" dirty="0"/>
              <a:t>3</a:t>
            </a:r>
            <a:r>
              <a:rPr lang="ko-KR" altLang="en-US" dirty="0"/>
              <a:t>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6CDF0-1056-4F81-B9AC-5F25569ED2E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983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390E-0718-42CD-9A9E-5D051896C20C}" type="datetimeFigureOut">
              <a:rPr lang="ko-KR" altLang="en-US" smtClean="0"/>
              <a:t>2020-07-19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8C216-EB67-4BF0-A6B5-A0EF67408B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535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390E-0718-42CD-9A9E-5D051896C20C}" type="datetimeFigureOut">
              <a:rPr lang="ko-KR" altLang="en-US" smtClean="0"/>
              <a:t>2020-07-19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8C216-EB67-4BF0-A6B5-A0EF67408B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213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390E-0718-42CD-9A9E-5D051896C20C}" type="datetimeFigureOut">
              <a:rPr lang="ko-KR" altLang="en-US" smtClean="0"/>
              <a:t>2020-07-19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8C216-EB67-4BF0-A6B5-A0EF67408B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530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4422" y="0"/>
            <a:ext cx="2704214" cy="51435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205979"/>
            <a:ext cx="2520280" cy="853603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43808" y="195486"/>
            <a:ext cx="6048672" cy="4680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390E-0718-42CD-9A9E-5D051896C20C}" type="datetimeFigureOut">
              <a:rPr lang="ko-KR" altLang="en-US" smtClean="0"/>
              <a:t>2020-07-19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8C216-EB67-4BF0-A6B5-A0EF67408B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731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390E-0718-42CD-9A9E-5D051896C20C}" type="datetimeFigureOut">
              <a:rPr lang="ko-KR" altLang="en-US" smtClean="0"/>
              <a:t>2020-07-19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8C216-EB67-4BF0-A6B5-A0EF67408B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837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390E-0718-42CD-9A9E-5D051896C20C}" type="datetimeFigureOut">
              <a:rPr lang="ko-KR" altLang="en-US" smtClean="0"/>
              <a:t>2020-07-19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8C216-EB67-4BF0-A6B5-A0EF67408B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062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390E-0718-42CD-9A9E-5D051896C20C}" type="datetimeFigureOut">
              <a:rPr lang="ko-KR" altLang="en-US" smtClean="0"/>
              <a:t>2020-07-19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8C216-EB67-4BF0-A6B5-A0EF67408B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058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390E-0718-42CD-9A9E-5D051896C20C}" type="datetimeFigureOut">
              <a:rPr lang="ko-KR" altLang="en-US" smtClean="0"/>
              <a:t>2020-07-19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8C216-EB67-4BF0-A6B5-A0EF67408B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494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390E-0718-42CD-9A9E-5D051896C20C}" type="datetimeFigureOut">
              <a:rPr lang="ko-KR" altLang="en-US" smtClean="0"/>
              <a:t>2020-07-19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8C216-EB67-4BF0-A6B5-A0EF67408B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41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390E-0718-42CD-9A9E-5D051896C20C}" type="datetimeFigureOut">
              <a:rPr lang="ko-KR" altLang="en-US" smtClean="0"/>
              <a:t>2020-07-19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8C216-EB67-4BF0-A6B5-A0EF67408B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846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390E-0718-42CD-9A9E-5D051896C20C}" type="datetimeFigureOut">
              <a:rPr lang="ko-KR" altLang="en-US" smtClean="0"/>
              <a:t>2020-07-19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8C216-EB67-4BF0-A6B5-A0EF67408B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917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3390E-0718-42CD-9A9E-5D051896C20C}" type="datetimeFigureOut">
              <a:rPr lang="ko-KR" altLang="en-US" smtClean="0"/>
              <a:t>2020-07-19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8C216-EB67-4BF0-A6B5-A0EF67408B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063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a고딕16" panose="02020600000000000000" pitchFamily="18" charset="-127"/>
          <a:ea typeface="a고딕16" panose="02020600000000000000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고딕12" panose="02020600000000000000" pitchFamily="18" charset="-127"/>
          <a:ea typeface="a고딕12" panose="02020600000000000000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고딕12" panose="02020600000000000000" pitchFamily="18" charset="-127"/>
          <a:ea typeface="a고딕12" panose="02020600000000000000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고딕12" panose="02020600000000000000" pitchFamily="18" charset="-127"/>
          <a:ea typeface="a고딕12" panose="02020600000000000000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고딕12" panose="02020600000000000000" pitchFamily="18" charset="-127"/>
          <a:ea typeface="a고딕12" panose="02020600000000000000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고딕12" panose="02020600000000000000" pitchFamily="18" charset="-127"/>
          <a:ea typeface="a고딕12" panose="02020600000000000000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99792" y="0"/>
            <a:ext cx="6444208" cy="51435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21896" y="1195846"/>
            <a:ext cx="5400000" cy="1784772"/>
          </a:xfrm>
        </p:spPr>
        <p:txBody>
          <a:bodyPr>
            <a:normAutofit/>
          </a:bodyPr>
          <a:lstStyle/>
          <a:p>
            <a:r>
              <a:rPr lang="ko-KR" altLang="en-US" sz="3200" dirty="0" err="1">
                <a:solidFill>
                  <a:schemeClr val="bg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잉글라들의</a:t>
            </a:r>
            <a:r>
              <a:rPr lang="ko-KR" altLang="en-US" sz="3200" dirty="0">
                <a:solidFill>
                  <a:schemeClr val="bg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 마을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“ </a:t>
            </a:r>
            <a:r>
              <a:rPr lang="ko-KR" altLang="en-US" sz="5300" dirty="0" err="1">
                <a:solidFill>
                  <a:schemeClr val="bg1"/>
                </a:solidFill>
                <a:latin typeface="a고딕17" panose="02020600000000000000" pitchFamily="18" charset="-127"/>
                <a:ea typeface="a고딕17" panose="02020600000000000000" pitchFamily="18" charset="-127"/>
              </a:rPr>
              <a:t>잉길리랜드</a:t>
            </a:r>
            <a:r>
              <a:rPr lang="ko-KR" altLang="en-US" sz="5300" dirty="0">
                <a:solidFill>
                  <a:schemeClr val="bg1"/>
                </a:solidFill>
                <a:latin typeface="a고딕17" panose="02020600000000000000" pitchFamily="18" charset="-127"/>
                <a:ea typeface="a고딕17" panose="02020600000000000000" pitchFamily="18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”</a:t>
            </a:r>
            <a:endParaRPr lang="ko-KR" altLang="en-US" sz="4800" dirty="0">
              <a:solidFill>
                <a:schemeClr val="bg1"/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21896" y="3384376"/>
            <a:ext cx="5400000" cy="1275606"/>
          </a:xfrm>
        </p:spPr>
        <p:txBody>
          <a:bodyPr>
            <a:normAutofit/>
          </a:bodyPr>
          <a:lstStyle/>
          <a:p>
            <a:r>
              <a:rPr lang="ko-KR" altLang="en-US" sz="2000" dirty="0" err="1">
                <a:solidFill>
                  <a:schemeClr val="bg1"/>
                </a:solidFill>
              </a:rPr>
              <a:t>근명여자정보고등학교</a:t>
            </a:r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400" dirty="0">
                <a:solidFill>
                  <a:schemeClr val="bg1"/>
                </a:solidFill>
              </a:rPr>
              <a:t>손서연 </a:t>
            </a:r>
            <a:r>
              <a:rPr lang="en-US" altLang="ko-KR" sz="2400" dirty="0">
                <a:solidFill>
                  <a:schemeClr val="bg1"/>
                </a:solidFill>
              </a:rPr>
              <a:t>,</a:t>
            </a:r>
            <a:r>
              <a:rPr lang="ko-KR" altLang="en-US" sz="2400" dirty="0">
                <a:solidFill>
                  <a:schemeClr val="bg1"/>
                </a:solidFill>
              </a:rPr>
              <a:t>이유나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4283968" y="2787774"/>
            <a:ext cx="3312368" cy="0"/>
          </a:xfrm>
          <a:prstGeom prst="line">
            <a:avLst/>
          </a:prstGeom>
          <a:ln>
            <a:solidFill>
              <a:schemeClr val="accent4">
                <a:lumMod val="20000"/>
                <a:lumOff val="80000"/>
                <a:alpha val="70000"/>
              </a:schemeClr>
            </a:solidFill>
            <a:prstDash val="sysDot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661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107504" y="494011"/>
            <a:ext cx="2520280" cy="8536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  <a:cs typeface="+mj-cs"/>
              </a:defRPr>
            </a:lvl1pPr>
          </a:lstStyle>
          <a:p>
            <a:pPr algn="r"/>
            <a:r>
              <a:rPr lang="ko-KR" altLang="en-US"/>
              <a:t>게임소개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9512" y="566869"/>
            <a:ext cx="599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a고딕17" panose="02020600000000000000" pitchFamily="18" charset="-127"/>
                <a:ea typeface="a고딕17" panose="02020600000000000000" pitchFamily="18" charset="-127"/>
              </a:rPr>
              <a:t>1.</a:t>
            </a:r>
            <a:endParaRPr lang="ko-KR" altLang="en-US" sz="4000" dirty="0">
              <a:solidFill>
                <a:schemeClr val="bg1"/>
              </a:solidFill>
              <a:latin typeface="a고딕17" panose="02020600000000000000" pitchFamily="18" charset="-127"/>
              <a:ea typeface="a고딕17" panose="02020600000000000000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44008" y="701283"/>
            <a:ext cx="4392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밝은 성격인 “</a:t>
            </a:r>
            <a:r>
              <a:rPr lang="en-US" altLang="ko-KR" sz="2000" dirty="0"/>
              <a:t>L” (LOVE) </a:t>
            </a:r>
            <a:r>
              <a:rPr lang="ko-KR" altLang="en-US" sz="2000" dirty="0"/>
              <a:t>을 찾으면</a:t>
            </a:r>
            <a:endParaRPr lang="en-US" altLang="ko-KR" sz="2000" dirty="0"/>
          </a:p>
          <a:p>
            <a:r>
              <a:rPr lang="ko-KR" altLang="en-US" sz="2000" dirty="0"/>
              <a:t>기뻐하며 사용자를 향해 웃으며 말합니다</a:t>
            </a:r>
            <a:r>
              <a:rPr lang="en-US" altLang="ko-KR" sz="2000" dirty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44008" y="1779662"/>
            <a:ext cx="4065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“</a:t>
            </a:r>
            <a:r>
              <a:rPr lang="ko-KR" altLang="en-US" sz="2400" dirty="0">
                <a:latin typeface="a고딕17" panose="02020600000000000000" pitchFamily="18" charset="-127"/>
                <a:ea typeface="a고딕17" panose="02020600000000000000" pitchFamily="18" charset="-127"/>
              </a:rPr>
              <a:t>나를 찾아주었구나 </a:t>
            </a:r>
            <a:r>
              <a:rPr lang="en-US" altLang="ko-KR" sz="2400" dirty="0">
                <a:latin typeface="a고딕17" panose="02020600000000000000" pitchFamily="18" charset="-127"/>
                <a:ea typeface="a고딕17" panose="02020600000000000000" pitchFamily="18" charset="-127"/>
              </a:rPr>
              <a:t>! </a:t>
            </a:r>
            <a:r>
              <a:rPr lang="ko-KR" altLang="en-US" sz="2400" dirty="0">
                <a:latin typeface="a고딕17" panose="02020600000000000000" pitchFamily="18" charset="-127"/>
                <a:ea typeface="a고딕17" panose="02020600000000000000" pitchFamily="18" charset="-127"/>
              </a:rPr>
              <a:t>고마워 </a:t>
            </a:r>
            <a:r>
              <a:rPr lang="en-US" altLang="ko-KR" sz="2400" dirty="0">
                <a:latin typeface="a고딕17" panose="02020600000000000000" pitchFamily="18" charset="-127"/>
                <a:ea typeface="a고딕17" panose="02020600000000000000" pitchFamily="18" charset="-127"/>
              </a:rPr>
              <a:t>! </a:t>
            </a:r>
            <a:r>
              <a:rPr lang="en-US" altLang="ko-KR" sz="2400" dirty="0"/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7899" y="3219822"/>
            <a:ext cx="21194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ko-KR" altLang="en-US" sz="2800" dirty="0">
                <a:solidFill>
                  <a:schemeClr val="bg1"/>
                </a:solidFill>
                <a:latin typeface="a고딕16" pitchFamily="18" charset="-127"/>
                <a:ea typeface="a고딕16" pitchFamily="18" charset="-127"/>
              </a:rPr>
              <a:t>주요 캐릭터 </a:t>
            </a:r>
            <a:r>
              <a:rPr lang="en-US" altLang="ko-KR" sz="2000" dirty="0">
                <a:solidFill>
                  <a:prstClr val="white"/>
                </a:solidFill>
                <a:latin typeface="a고딕16" pitchFamily="18" charset="-127"/>
                <a:ea typeface="a고딕16" pitchFamily="18" charset="-127"/>
              </a:rPr>
              <a:t>4</a:t>
            </a:r>
            <a:endParaRPr lang="ko-KR" altLang="en-US" sz="2000" dirty="0">
              <a:solidFill>
                <a:prstClr val="white"/>
              </a:solidFill>
              <a:latin typeface="a고딕16" pitchFamily="18" charset="-127"/>
              <a:ea typeface="a고딕16" pitchFamily="18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644" y="566869"/>
            <a:ext cx="1240922" cy="144000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2976234" y="2852388"/>
            <a:ext cx="5948515" cy="1889465"/>
            <a:chOff x="2976234" y="2852388"/>
            <a:chExt cx="5948515" cy="1889465"/>
          </a:xfrm>
        </p:grpSpPr>
        <p:sp>
          <p:nvSpPr>
            <p:cNvPr id="5" name="TextBox 4"/>
            <p:cNvSpPr txBox="1"/>
            <p:nvPr/>
          </p:nvSpPr>
          <p:spPr>
            <a:xfrm>
              <a:off x="4644008" y="2864502"/>
              <a:ext cx="428074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소심한 성격인 “</a:t>
              </a:r>
              <a:r>
                <a:rPr lang="en-US" altLang="ko-KR" sz="2000" dirty="0"/>
                <a:t>T” (TIMID) </a:t>
              </a:r>
              <a:r>
                <a:rPr lang="ko-KR" altLang="en-US" sz="2000" dirty="0"/>
                <a:t>를 찾으면</a:t>
              </a:r>
              <a:endParaRPr lang="en-US" altLang="ko-KR" sz="2000" dirty="0"/>
            </a:p>
            <a:p>
              <a:r>
                <a:rPr lang="ko-KR" altLang="en-US" sz="2000" dirty="0"/>
                <a:t>플레이어를 반기지만 내심 아쉬워합니다</a:t>
              </a:r>
              <a:r>
                <a:rPr lang="en-US" altLang="ko-KR" sz="2000" dirty="0"/>
                <a:t>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44008" y="3867894"/>
              <a:ext cx="3161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/>
                <a:t>“</a:t>
              </a:r>
              <a:r>
                <a:rPr lang="ko-KR" altLang="en-US" sz="2400" dirty="0">
                  <a:latin typeface="a고딕17" panose="02020600000000000000" pitchFamily="18" charset="-127"/>
                  <a:ea typeface="a고딕17" panose="02020600000000000000" pitchFamily="18" charset="-127"/>
                </a:rPr>
                <a:t>더 잘 숨고 싶었는데</a:t>
              </a:r>
              <a:r>
                <a:rPr lang="en-US" altLang="ko-KR" sz="2400" dirty="0">
                  <a:latin typeface="a고딕17" panose="02020600000000000000" pitchFamily="18" charset="-127"/>
                  <a:ea typeface="a고딕17" panose="02020600000000000000" pitchFamily="18" charset="-127"/>
                </a:rPr>
                <a:t>…</a:t>
              </a:r>
              <a:r>
                <a:rPr lang="en-US" altLang="ko-KR" sz="2400" dirty="0"/>
                <a:t>”</a:t>
              </a:r>
            </a:p>
          </p:txBody>
        </p:sp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6234" y="2852388"/>
              <a:ext cx="1379742" cy="1440000"/>
            </a:xfrm>
            <a:prstGeom prst="rect">
              <a:avLst/>
            </a:prstGeom>
          </p:spPr>
        </p:pic>
        <p:sp>
          <p:nvSpPr>
            <p:cNvPr id="2" name="직사각형 1"/>
            <p:cNvSpPr/>
            <p:nvPr/>
          </p:nvSpPr>
          <p:spPr>
            <a:xfrm>
              <a:off x="3262790" y="4341743"/>
              <a:ext cx="80663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b="1" dirty="0"/>
                <a:t>T</a:t>
              </a:r>
              <a:r>
                <a:rPr lang="en-US" altLang="ko-KR" dirty="0"/>
                <a:t>IMID</a:t>
              </a:r>
              <a:endParaRPr lang="ko-KR" altLang="en-US" dirty="0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3292701" y="2006869"/>
            <a:ext cx="7468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/>
              <a:t>L</a:t>
            </a:r>
            <a:r>
              <a:rPr lang="en-US" altLang="ko-KR" dirty="0"/>
              <a:t>OVE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13575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591750"/>
            <a:ext cx="2805001" cy="3960000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</p:spPr>
      </p:pic>
      <p:sp>
        <p:nvSpPr>
          <p:cNvPr id="18" name="직사각형 17"/>
          <p:cNvSpPr/>
          <p:nvPr/>
        </p:nvSpPr>
        <p:spPr>
          <a:xfrm>
            <a:off x="6084168" y="1851670"/>
            <a:ext cx="2952328" cy="14401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glow rad="50800">
              <a:schemeClr val="accent1">
                <a:lumMod val="40000"/>
                <a:lumOff val="6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107504" y="494011"/>
            <a:ext cx="2520280" cy="8536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  <a:cs typeface="+mj-cs"/>
              </a:defRPr>
            </a:lvl1pPr>
          </a:lstStyle>
          <a:p>
            <a:pPr algn="r"/>
            <a:r>
              <a:rPr lang="ko-KR" altLang="en-US"/>
              <a:t>게임소개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9512" y="566869"/>
            <a:ext cx="599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a고딕17" panose="02020600000000000000" pitchFamily="18" charset="-127"/>
                <a:ea typeface="a고딕17" panose="02020600000000000000" pitchFamily="18" charset="-127"/>
              </a:rPr>
              <a:t>1.</a:t>
            </a:r>
            <a:endParaRPr lang="ko-KR" altLang="en-US" sz="4000" dirty="0">
              <a:solidFill>
                <a:schemeClr val="bg1"/>
              </a:solidFill>
              <a:latin typeface="a고딕17" panose="02020600000000000000" pitchFamily="18" charset="-127"/>
              <a:ea typeface="a고딕17" panose="02020600000000000000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56176" y="1988716"/>
            <a:ext cx="280831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메인화면에서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2000" u="sng" dirty="0">
                <a:solidFill>
                  <a:schemeClr val="accent1">
                    <a:lumMod val="50000"/>
                  </a:schemeClr>
                </a:solidFill>
              </a:rPr>
              <a:t>알파벳 찾기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2000" u="sng" dirty="0">
                <a:solidFill>
                  <a:schemeClr val="accent1">
                    <a:lumMod val="50000"/>
                  </a:schemeClr>
                </a:solidFill>
              </a:rPr>
              <a:t>단어 찾기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중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플레이어가 원하는 게임을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선택합니다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5796" y="3219822"/>
            <a:ext cx="1803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ko-KR" altLang="en-US" sz="2800" dirty="0">
                <a:solidFill>
                  <a:prstClr val="white"/>
                </a:solidFill>
                <a:latin typeface="a고딕16" pitchFamily="18" charset="-127"/>
                <a:ea typeface="a고딕16" pitchFamily="18" charset="-127"/>
              </a:rPr>
              <a:t>게임 방법 </a:t>
            </a:r>
            <a:r>
              <a:rPr lang="en-US" altLang="ko-KR" sz="2000" dirty="0">
                <a:solidFill>
                  <a:prstClr val="white"/>
                </a:solidFill>
                <a:latin typeface="a고딕16" pitchFamily="18" charset="-127"/>
                <a:ea typeface="a고딕16" pitchFamily="18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8621105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6084168" y="1851670"/>
            <a:ext cx="2952328" cy="14401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glow rad="50800">
              <a:schemeClr val="accent1">
                <a:lumMod val="40000"/>
                <a:lumOff val="6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107504" y="494011"/>
            <a:ext cx="2520280" cy="8536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  <a:cs typeface="+mj-cs"/>
              </a:defRPr>
            </a:lvl1pPr>
          </a:lstStyle>
          <a:p>
            <a:pPr algn="r"/>
            <a:r>
              <a:rPr lang="ko-KR" altLang="en-US"/>
              <a:t>게임소개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9512" y="566869"/>
            <a:ext cx="599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a고딕17" panose="02020600000000000000" pitchFamily="18" charset="-127"/>
                <a:ea typeface="a고딕17" panose="02020600000000000000" pitchFamily="18" charset="-127"/>
              </a:rPr>
              <a:t>1.</a:t>
            </a:r>
            <a:endParaRPr lang="ko-KR" altLang="en-US" sz="4000" dirty="0">
              <a:solidFill>
                <a:schemeClr val="bg1"/>
              </a:solidFill>
              <a:latin typeface="a고딕17" panose="02020600000000000000" pitchFamily="18" charset="-127"/>
              <a:ea typeface="a고딕17" panose="02020600000000000000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84168" y="2248585"/>
            <a:ext cx="259228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‘</a:t>
            </a:r>
            <a:r>
              <a:rPr lang="ko-KR" altLang="en-US" sz="2000" dirty="0" err="1">
                <a:solidFill>
                  <a:schemeClr val="accent6">
                    <a:lumMod val="75000"/>
                  </a:schemeClr>
                </a:solidFill>
              </a:rPr>
              <a:t>잉길리랜드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’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를 세울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평평한 지면을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찾습니다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5796" y="3219822"/>
            <a:ext cx="1803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ko-KR" altLang="en-US" sz="2800" dirty="0">
                <a:solidFill>
                  <a:prstClr val="white"/>
                </a:solidFill>
                <a:latin typeface="a고딕16" pitchFamily="18" charset="-127"/>
                <a:ea typeface="a고딕16" pitchFamily="18" charset="-127"/>
              </a:rPr>
              <a:t>게임 방법 </a:t>
            </a:r>
            <a:r>
              <a:rPr lang="en-US" altLang="ko-KR" sz="2000" dirty="0">
                <a:solidFill>
                  <a:prstClr val="white"/>
                </a:solidFill>
                <a:latin typeface="a고딕16" pitchFamily="18" charset="-127"/>
                <a:ea typeface="a고딕16" pitchFamily="18" charset="-127"/>
              </a:rPr>
              <a:t>2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591751"/>
            <a:ext cx="2804999" cy="3959998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8595361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591751"/>
            <a:ext cx="2804999" cy="3959998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</p:spPr>
      </p:pic>
      <p:sp>
        <p:nvSpPr>
          <p:cNvPr id="11" name="직사각형 10"/>
          <p:cNvSpPr/>
          <p:nvPr/>
        </p:nvSpPr>
        <p:spPr>
          <a:xfrm>
            <a:off x="6084168" y="1851670"/>
            <a:ext cx="2952328" cy="14401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glow rad="50800">
              <a:schemeClr val="accent1">
                <a:lumMod val="40000"/>
                <a:lumOff val="6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107504" y="494011"/>
            <a:ext cx="2520280" cy="8536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  <a:cs typeface="+mj-cs"/>
              </a:defRPr>
            </a:lvl1pPr>
          </a:lstStyle>
          <a:p>
            <a:pPr algn="r"/>
            <a:r>
              <a:rPr lang="ko-KR" altLang="en-US"/>
              <a:t>게임소개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9512" y="566869"/>
            <a:ext cx="599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a고딕17" panose="02020600000000000000" pitchFamily="18" charset="-127"/>
                <a:ea typeface="a고딕17" panose="02020600000000000000" pitchFamily="18" charset="-127"/>
              </a:rPr>
              <a:t>1.</a:t>
            </a:r>
            <a:endParaRPr lang="ko-KR" altLang="en-US" sz="4000" dirty="0">
              <a:solidFill>
                <a:schemeClr val="bg1"/>
              </a:solidFill>
              <a:latin typeface="a고딕17" panose="02020600000000000000" pitchFamily="18" charset="-127"/>
              <a:ea typeface="a고딕17" panose="02020600000000000000" pitchFamily="18" charset="-127"/>
            </a:endParaRPr>
          </a:p>
        </p:txBody>
      </p:sp>
      <p:sp>
        <p:nvSpPr>
          <p:cNvPr id="16" name="TextBox 15"/>
          <p:cNvSpPr txBox="1">
            <a:spLocks/>
          </p:cNvSpPr>
          <p:nvPr/>
        </p:nvSpPr>
        <p:spPr>
          <a:xfrm>
            <a:off x="6084168" y="2227031"/>
            <a:ext cx="2808312" cy="677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인식한 지면 위로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‘</a:t>
            </a:r>
            <a:r>
              <a:rPr lang="ko-KR" altLang="en-US" sz="2000" dirty="0" err="1">
                <a:solidFill>
                  <a:schemeClr val="accent6">
                    <a:lumMod val="75000"/>
                  </a:schemeClr>
                </a:solidFill>
              </a:rPr>
              <a:t>잉길리랜드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’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를 생성합니다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5796" y="3219822"/>
            <a:ext cx="1803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ko-KR" altLang="en-US" sz="2800" dirty="0">
                <a:solidFill>
                  <a:prstClr val="white"/>
                </a:solidFill>
                <a:latin typeface="a고딕16" pitchFamily="18" charset="-127"/>
                <a:ea typeface="a고딕16" pitchFamily="18" charset="-127"/>
              </a:rPr>
              <a:t>게임 방법 </a:t>
            </a:r>
            <a:r>
              <a:rPr lang="en-US" altLang="ko-KR" sz="2000" dirty="0">
                <a:solidFill>
                  <a:prstClr val="white"/>
                </a:solidFill>
                <a:latin typeface="a고딕16" pitchFamily="18" charset="-127"/>
                <a:ea typeface="a고딕16" pitchFamily="18" charset="-12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18956820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6084168" y="1851670"/>
            <a:ext cx="2952328" cy="14401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glow rad="50800">
              <a:schemeClr val="accent1">
                <a:lumMod val="40000"/>
                <a:lumOff val="6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107504" y="494011"/>
            <a:ext cx="2520280" cy="8536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  <a:cs typeface="+mj-cs"/>
              </a:defRPr>
            </a:lvl1pPr>
          </a:lstStyle>
          <a:p>
            <a:pPr algn="r"/>
            <a:r>
              <a:rPr lang="ko-KR" altLang="en-US"/>
              <a:t>게임소개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9512" y="566869"/>
            <a:ext cx="599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a고딕17" panose="02020600000000000000" pitchFamily="18" charset="-127"/>
                <a:ea typeface="a고딕17" panose="02020600000000000000" pitchFamily="18" charset="-127"/>
              </a:rPr>
              <a:t>1.</a:t>
            </a:r>
            <a:endParaRPr lang="ko-KR" altLang="en-US" sz="4000" dirty="0">
              <a:solidFill>
                <a:schemeClr val="bg1"/>
              </a:solidFill>
              <a:latin typeface="a고딕17" panose="02020600000000000000" pitchFamily="18" charset="-127"/>
              <a:ea typeface="a고딕17" panose="02020600000000000000" pitchFamily="18" charset="-127"/>
            </a:endParaRPr>
          </a:p>
        </p:txBody>
      </p:sp>
      <p:sp>
        <p:nvSpPr>
          <p:cNvPr id="16" name="TextBox 15"/>
          <p:cNvSpPr txBox="1">
            <a:spLocks/>
          </p:cNvSpPr>
          <p:nvPr/>
        </p:nvSpPr>
        <p:spPr>
          <a:xfrm>
            <a:off x="6066312" y="2217806"/>
            <a:ext cx="282616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‘</a:t>
            </a:r>
            <a:r>
              <a:rPr lang="ko-KR" altLang="en-US" sz="2000" dirty="0" err="1">
                <a:solidFill>
                  <a:schemeClr val="accent6">
                    <a:lumMod val="75000"/>
                  </a:schemeClr>
                </a:solidFill>
              </a:rPr>
              <a:t>잉길리랜드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’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속 숨어 있는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‘</a:t>
            </a:r>
            <a:r>
              <a:rPr lang="ko-KR" altLang="en-US" sz="2000" dirty="0" err="1">
                <a:solidFill>
                  <a:schemeClr val="accent3">
                    <a:lumMod val="75000"/>
                  </a:schemeClr>
                </a:solidFill>
              </a:rPr>
              <a:t>잉글라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’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를 찾아 터치합니다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5796" y="3219822"/>
            <a:ext cx="1803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ko-KR" altLang="en-US" sz="2800" dirty="0">
                <a:solidFill>
                  <a:prstClr val="white"/>
                </a:solidFill>
                <a:latin typeface="a고딕16" pitchFamily="18" charset="-127"/>
                <a:ea typeface="a고딕16" pitchFamily="18" charset="-127"/>
              </a:rPr>
              <a:t>게임 방법 </a:t>
            </a:r>
            <a:r>
              <a:rPr lang="en-US" altLang="ko-KR" sz="2000" dirty="0">
                <a:solidFill>
                  <a:prstClr val="white"/>
                </a:solidFill>
                <a:latin typeface="a고딕16" pitchFamily="18" charset="-127"/>
                <a:ea typeface="a고딕16" pitchFamily="18" charset="-127"/>
              </a:rPr>
              <a:t>4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591750"/>
            <a:ext cx="2805000" cy="39600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3131840" y="3926148"/>
            <a:ext cx="504056" cy="50405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3193611" y="3953656"/>
            <a:ext cx="370277" cy="418294"/>
            <a:chOff x="6444208" y="339502"/>
            <a:chExt cx="936104" cy="1057498"/>
          </a:xfrm>
        </p:grpSpPr>
        <p:sp>
          <p:nvSpPr>
            <p:cNvPr id="4" name="도넛 3"/>
            <p:cNvSpPr/>
            <p:nvPr/>
          </p:nvSpPr>
          <p:spPr>
            <a:xfrm>
              <a:off x="6732240" y="339502"/>
              <a:ext cx="648072" cy="648072"/>
            </a:xfrm>
            <a:prstGeom prst="donu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대각선 줄무늬 4"/>
            <p:cNvSpPr/>
            <p:nvPr/>
          </p:nvSpPr>
          <p:spPr>
            <a:xfrm>
              <a:off x="6444208" y="915566"/>
              <a:ext cx="513712" cy="481434"/>
            </a:xfrm>
            <a:prstGeom prst="diagStrip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359740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6084168" y="1851670"/>
            <a:ext cx="2952328" cy="14401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glow rad="50800">
              <a:schemeClr val="accent1">
                <a:lumMod val="40000"/>
                <a:lumOff val="6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107504" y="494011"/>
            <a:ext cx="2520280" cy="8536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  <a:cs typeface="+mj-cs"/>
              </a:defRPr>
            </a:lvl1pPr>
          </a:lstStyle>
          <a:p>
            <a:pPr algn="r"/>
            <a:r>
              <a:rPr lang="ko-KR" altLang="en-US"/>
              <a:t>게임소개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9512" y="566869"/>
            <a:ext cx="599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a고딕17" panose="02020600000000000000" pitchFamily="18" charset="-127"/>
                <a:ea typeface="a고딕17" panose="02020600000000000000" pitchFamily="18" charset="-127"/>
              </a:rPr>
              <a:t>1.</a:t>
            </a:r>
            <a:endParaRPr lang="ko-KR" altLang="en-US" sz="4000" dirty="0">
              <a:solidFill>
                <a:schemeClr val="bg1"/>
              </a:solidFill>
              <a:latin typeface="a고딕17" panose="02020600000000000000" pitchFamily="18" charset="-127"/>
              <a:ea typeface="a고딕17" panose="02020600000000000000" pitchFamily="18" charset="-127"/>
            </a:endParaRPr>
          </a:p>
        </p:txBody>
      </p:sp>
      <p:sp>
        <p:nvSpPr>
          <p:cNvPr id="16" name="TextBox 15"/>
          <p:cNvSpPr txBox="1">
            <a:spLocks/>
          </p:cNvSpPr>
          <p:nvPr/>
        </p:nvSpPr>
        <p:spPr>
          <a:xfrm>
            <a:off x="6138320" y="2233197"/>
            <a:ext cx="2826168" cy="677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찾은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‘</a:t>
            </a:r>
            <a:r>
              <a:rPr lang="ko-KR" altLang="en-US" sz="2000" dirty="0" err="1">
                <a:solidFill>
                  <a:schemeClr val="accent3">
                    <a:lumMod val="75000"/>
                  </a:schemeClr>
                </a:solidFill>
              </a:rPr>
              <a:t>잉글라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’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는 성격에 따라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플레이어를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반겨줍니다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5796" y="3219822"/>
            <a:ext cx="1803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ko-KR" altLang="en-US" sz="2800" dirty="0">
                <a:solidFill>
                  <a:prstClr val="white"/>
                </a:solidFill>
                <a:latin typeface="a고딕16" pitchFamily="18" charset="-127"/>
                <a:ea typeface="a고딕16" pitchFamily="18" charset="-127"/>
              </a:rPr>
              <a:t>게임 방법 </a:t>
            </a:r>
            <a:r>
              <a:rPr lang="en-US" altLang="ko-KR" sz="2000" dirty="0">
                <a:solidFill>
                  <a:prstClr val="white"/>
                </a:solidFill>
                <a:latin typeface="a고딕16" pitchFamily="18" charset="-127"/>
                <a:ea typeface="a고딕16" pitchFamily="18" charset="-127"/>
              </a:rPr>
              <a:t>5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591750"/>
            <a:ext cx="2804999" cy="3960000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06242031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5616" y="1131590"/>
            <a:ext cx="8028384" cy="40119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1835696" y="1635646"/>
            <a:ext cx="4790871" cy="707886"/>
            <a:chOff x="1835696" y="1506142"/>
            <a:chExt cx="4790871" cy="707886"/>
          </a:xfrm>
        </p:grpSpPr>
        <p:sp>
          <p:nvSpPr>
            <p:cNvPr id="17" name="TextBox 16"/>
            <p:cNvSpPr txBox="1"/>
            <p:nvPr/>
          </p:nvSpPr>
          <p:spPr>
            <a:xfrm>
              <a:off x="1835696" y="1506142"/>
              <a:ext cx="5998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a고딕17" panose="02020600000000000000" pitchFamily="18" charset="-127"/>
                  <a:ea typeface="a고딕17" panose="02020600000000000000" pitchFamily="18" charset="-127"/>
                </a:rPr>
                <a:t>2.</a:t>
              </a:r>
              <a:endParaRPr lang="ko-KR" altLang="en-US" sz="4000" dirty="0">
                <a:solidFill>
                  <a:schemeClr val="bg1"/>
                </a:solidFill>
                <a:latin typeface="a고딕17" panose="02020600000000000000" pitchFamily="18" charset="-127"/>
                <a:ea typeface="a고딕17" panose="02020600000000000000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373480" y="1506142"/>
              <a:ext cx="425308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dirty="0">
                  <a:solidFill>
                    <a:schemeClr val="bg1"/>
                  </a:solidFill>
                  <a:latin typeface="a고딕17" panose="02020600000000000000" pitchFamily="18" charset="-127"/>
                  <a:ea typeface="a고딕17" panose="02020600000000000000" pitchFamily="18" charset="-127"/>
                </a:rPr>
                <a:t>주 </a:t>
              </a:r>
              <a:r>
                <a:rPr lang="ko-KR" altLang="en-US" sz="4000" dirty="0" err="1">
                  <a:solidFill>
                    <a:schemeClr val="bg1"/>
                  </a:solidFill>
                  <a:latin typeface="a고딕17" panose="02020600000000000000" pitchFamily="18" charset="-127"/>
                  <a:ea typeface="a고딕17" panose="02020600000000000000" pitchFamily="18" charset="-127"/>
                </a:rPr>
                <a:t>타겟</a:t>
              </a:r>
              <a:r>
                <a:rPr lang="ko-KR" altLang="en-US" sz="4000" dirty="0">
                  <a:solidFill>
                    <a:schemeClr val="bg1"/>
                  </a:solidFill>
                  <a:latin typeface="a고딕17" panose="02020600000000000000" pitchFamily="18" charset="-127"/>
                  <a:ea typeface="a고딕17" panose="02020600000000000000" pitchFamily="18" charset="-127"/>
                </a:rPr>
                <a:t> 및 기대효과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5293205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2699792" cy="51435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07504" y="494011"/>
            <a:ext cx="2520280" cy="2077739"/>
          </a:xfrm>
        </p:spPr>
        <p:txBody>
          <a:bodyPr/>
          <a:lstStyle/>
          <a:p>
            <a:pPr algn="r"/>
            <a:r>
              <a:rPr lang="ko-KR" altLang="en-US" dirty="0">
                <a:latin typeface="a고딕17" panose="02020600000000000000" pitchFamily="18" charset="-127"/>
                <a:ea typeface="a고딕17" panose="02020600000000000000" pitchFamily="18" charset="-127"/>
              </a:rPr>
              <a:t>주 </a:t>
            </a:r>
            <a:r>
              <a:rPr lang="ko-KR" altLang="en-US" dirty="0" err="1">
                <a:latin typeface="a고딕17" panose="02020600000000000000" pitchFamily="18" charset="-127"/>
                <a:ea typeface="a고딕17" panose="02020600000000000000" pitchFamily="18" charset="-127"/>
              </a:rPr>
              <a:t>타겟</a:t>
            </a:r>
            <a:br>
              <a:rPr lang="en-US" altLang="ko-KR" dirty="0">
                <a:latin typeface="a고딕17" panose="02020600000000000000" pitchFamily="18" charset="-127"/>
                <a:ea typeface="a고딕17" panose="02020600000000000000" pitchFamily="18" charset="-127"/>
              </a:rPr>
            </a:br>
            <a:r>
              <a:rPr lang="ko-KR" altLang="en-US" dirty="0">
                <a:latin typeface="a고딕17" panose="02020600000000000000" pitchFamily="18" charset="-127"/>
                <a:ea typeface="a고딕17" panose="02020600000000000000" pitchFamily="18" charset="-127"/>
              </a:rPr>
              <a:t>및 </a:t>
            </a:r>
            <a:br>
              <a:rPr lang="en-US" altLang="ko-KR" dirty="0">
                <a:latin typeface="a고딕17" panose="02020600000000000000" pitchFamily="18" charset="-127"/>
                <a:ea typeface="a고딕17" panose="02020600000000000000" pitchFamily="18" charset="-127"/>
              </a:rPr>
            </a:br>
            <a:r>
              <a:rPr lang="ko-KR" altLang="en-US" dirty="0"/>
              <a:t>기대효과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9512" y="566869"/>
            <a:ext cx="599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a고딕17" panose="02020600000000000000" pitchFamily="18" charset="-127"/>
                <a:ea typeface="a고딕17" panose="02020600000000000000" pitchFamily="18" charset="-127"/>
              </a:rPr>
              <a:t>2.</a:t>
            </a:r>
            <a:endParaRPr lang="ko-KR" altLang="en-US" sz="4000" dirty="0">
              <a:solidFill>
                <a:schemeClr val="bg1"/>
              </a:solidFill>
              <a:latin typeface="a고딕17" panose="02020600000000000000" pitchFamily="18" charset="-127"/>
              <a:ea typeface="a고딕17" panose="02020600000000000000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996769" y="1341814"/>
            <a:ext cx="2829621" cy="2791583"/>
            <a:chOff x="2915816" y="1341814"/>
            <a:chExt cx="2829621" cy="2791583"/>
          </a:xfrm>
        </p:grpSpPr>
        <p:grpSp>
          <p:nvGrpSpPr>
            <p:cNvPr id="4" name="그룹 3"/>
            <p:cNvGrpSpPr/>
            <p:nvPr/>
          </p:nvGrpSpPr>
          <p:grpSpPr>
            <a:xfrm>
              <a:off x="3483877" y="1341814"/>
              <a:ext cx="1693498" cy="1693498"/>
              <a:chOff x="4102199" y="1218623"/>
              <a:chExt cx="2031595" cy="2031596"/>
            </a:xfrm>
          </p:grpSpPr>
          <p:sp>
            <p:nvSpPr>
              <p:cNvPr id="3" name="타원 2"/>
              <p:cNvSpPr/>
              <p:nvPr/>
            </p:nvSpPr>
            <p:spPr>
              <a:xfrm>
                <a:off x="4102199" y="1218623"/>
                <a:ext cx="2031595" cy="2031596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" name="그림 1"/>
              <p:cNvPicPr>
                <a:picLocks noChangeAspect="1"/>
              </p:cNvPicPr>
              <p:nvPr/>
            </p:nvPicPr>
            <p:blipFill rotWithShape="1">
              <a:blip r:embed="rId2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920" t="9249" r="20575" b="39092"/>
              <a:stretch/>
            </p:blipFill>
            <p:spPr>
              <a:xfrm>
                <a:off x="4418549" y="1477775"/>
                <a:ext cx="1398895" cy="1376340"/>
              </a:xfrm>
              <a:prstGeom prst="rect">
                <a:avLst/>
              </a:prstGeom>
            </p:spPr>
          </p:pic>
        </p:grpSp>
        <p:sp>
          <p:nvSpPr>
            <p:cNvPr id="7" name="TextBox 6"/>
            <p:cNvSpPr txBox="1"/>
            <p:nvPr/>
          </p:nvSpPr>
          <p:spPr>
            <a:xfrm>
              <a:off x="2915816" y="3764065"/>
              <a:ext cx="28296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ko-KR" dirty="0"/>
                <a:t>영어를 처음 배우는 </a:t>
              </a:r>
              <a:r>
                <a:rPr lang="ko-KR" altLang="ko-KR" b="1" u="sng" dirty="0"/>
                <a:t>어린이들</a:t>
              </a:r>
              <a:endParaRPr lang="ko-KR" altLang="en-US" dirty="0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122424" y="1341814"/>
            <a:ext cx="2626040" cy="2798503"/>
            <a:chOff x="6041471" y="1341814"/>
            <a:chExt cx="2626040" cy="2798503"/>
          </a:xfrm>
        </p:grpSpPr>
        <p:grpSp>
          <p:nvGrpSpPr>
            <p:cNvPr id="6" name="그룹 5"/>
            <p:cNvGrpSpPr/>
            <p:nvPr/>
          </p:nvGrpSpPr>
          <p:grpSpPr>
            <a:xfrm>
              <a:off x="6507742" y="1341814"/>
              <a:ext cx="1693498" cy="1693498"/>
              <a:chOff x="5940152" y="1250445"/>
              <a:chExt cx="1693498" cy="1693498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5940152" y="1250445"/>
                <a:ext cx="1693498" cy="1693498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26" name="Picture 2" descr="í½í ê·¸ë¨ì ëí ì´ë¯¸ì§ ê²ìê²°ê³¼"/>
              <p:cNvPicPr>
                <a:picLocks noChangeAspect="1" noChangeArrowheads="1"/>
              </p:cNvPicPr>
              <p:nvPr/>
            </p:nvPicPr>
            <p:blipFill rotWithShape="1"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046" t="17860" r="53656" b="17399"/>
              <a:stretch/>
            </p:blipFill>
            <p:spPr bwMode="auto">
              <a:xfrm>
                <a:off x="6326906" y="1486965"/>
                <a:ext cx="919990" cy="12204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TextBox 13"/>
            <p:cNvSpPr txBox="1"/>
            <p:nvPr/>
          </p:nvSpPr>
          <p:spPr>
            <a:xfrm>
              <a:off x="6041471" y="3770985"/>
              <a:ext cx="26260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ko-KR" dirty="0"/>
                <a:t>영어</a:t>
              </a:r>
              <a:r>
                <a:rPr lang="ko-KR" altLang="en-US" dirty="0"/>
                <a:t>에 익숙지 않은</a:t>
              </a:r>
              <a:r>
                <a:rPr lang="ko-KR" altLang="ko-KR" dirty="0"/>
                <a:t> </a:t>
              </a:r>
              <a:r>
                <a:rPr lang="ko-KR" altLang="en-US" b="1" u="sng" dirty="0"/>
                <a:t>사람</a:t>
              </a:r>
              <a:r>
                <a:rPr lang="ko-KR" altLang="ko-KR" b="1" u="sng" dirty="0"/>
                <a:t>들</a:t>
              </a:r>
              <a:endParaRPr lang="ko-KR" altLang="en-US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32935" y="3219822"/>
            <a:ext cx="1869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ko-KR" altLang="en-US" sz="2800" dirty="0">
                <a:solidFill>
                  <a:prstClr val="white"/>
                </a:solidFill>
                <a:latin typeface="a고딕16" pitchFamily="18" charset="-127"/>
                <a:ea typeface="a고딕16" pitchFamily="18" charset="-127"/>
              </a:rPr>
              <a:t>주요 </a:t>
            </a:r>
            <a:r>
              <a:rPr lang="ko-KR" altLang="en-US" sz="2800" dirty="0" err="1">
                <a:solidFill>
                  <a:prstClr val="white"/>
                </a:solidFill>
                <a:latin typeface="a고딕16" pitchFamily="18" charset="-127"/>
                <a:ea typeface="a고딕16" pitchFamily="18" charset="-127"/>
              </a:rPr>
              <a:t>타겟층</a:t>
            </a:r>
            <a:endParaRPr lang="en-US" altLang="ko-KR" sz="2800" dirty="0">
              <a:solidFill>
                <a:prstClr val="white"/>
              </a:solidFill>
              <a:latin typeface="a고딕16" pitchFamily="18" charset="-127"/>
              <a:ea typeface="a고딕16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7459025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2699792" cy="51435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75856" y="3089070"/>
            <a:ext cx="5472608" cy="10448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영어가 낯선 사람들에게</a:t>
            </a:r>
            <a:r>
              <a:rPr lang="en-US" altLang="ko-KR" sz="2400" dirty="0"/>
              <a:t> </a:t>
            </a:r>
            <a:r>
              <a:rPr lang="ko-KR" altLang="en-US" sz="2400" dirty="0"/>
              <a:t>자연스럽게 영어에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다가갈 수 있도록 도움</a:t>
            </a:r>
            <a:endParaRPr lang="en-US" altLang="ko-KR" sz="2400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07504" y="494011"/>
            <a:ext cx="2520280" cy="2077739"/>
          </a:xfrm>
        </p:spPr>
        <p:txBody>
          <a:bodyPr/>
          <a:lstStyle/>
          <a:p>
            <a:pPr algn="r"/>
            <a:r>
              <a:rPr lang="ko-KR" altLang="en-US" dirty="0">
                <a:latin typeface="a고딕17" panose="02020600000000000000" pitchFamily="18" charset="-127"/>
                <a:ea typeface="a고딕17" panose="02020600000000000000" pitchFamily="18" charset="-127"/>
              </a:rPr>
              <a:t>주 </a:t>
            </a:r>
            <a:r>
              <a:rPr lang="ko-KR" altLang="en-US" dirty="0" err="1">
                <a:latin typeface="a고딕17" panose="02020600000000000000" pitchFamily="18" charset="-127"/>
                <a:ea typeface="a고딕17" panose="02020600000000000000" pitchFamily="18" charset="-127"/>
              </a:rPr>
              <a:t>타겟</a:t>
            </a:r>
            <a:br>
              <a:rPr lang="en-US" altLang="ko-KR" dirty="0">
                <a:latin typeface="a고딕17" panose="02020600000000000000" pitchFamily="18" charset="-127"/>
                <a:ea typeface="a고딕17" panose="02020600000000000000" pitchFamily="18" charset="-127"/>
              </a:rPr>
            </a:br>
            <a:r>
              <a:rPr lang="ko-KR" altLang="en-US" dirty="0">
                <a:latin typeface="a고딕17" panose="02020600000000000000" pitchFamily="18" charset="-127"/>
                <a:ea typeface="a고딕17" panose="02020600000000000000" pitchFamily="18" charset="-127"/>
              </a:rPr>
              <a:t>및 </a:t>
            </a:r>
            <a:br>
              <a:rPr lang="en-US" altLang="ko-KR" dirty="0">
                <a:latin typeface="a고딕17" panose="02020600000000000000" pitchFamily="18" charset="-127"/>
                <a:ea typeface="a고딕17" panose="02020600000000000000" pitchFamily="18" charset="-127"/>
              </a:rPr>
            </a:br>
            <a:r>
              <a:rPr lang="ko-KR" altLang="en-US" dirty="0"/>
              <a:t>기대효과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9512" y="566869"/>
            <a:ext cx="599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a고딕17" panose="02020600000000000000" pitchFamily="18" charset="-127"/>
                <a:ea typeface="a고딕17" panose="02020600000000000000" pitchFamily="18" charset="-127"/>
              </a:rPr>
              <a:t>2.</a:t>
            </a:r>
            <a:endParaRPr lang="ko-KR" altLang="en-US" sz="4000" dirty="0">
              <a:solidFill>
                <a:schemeClr val="bg1"/>
              </a:solidFill>
              <a:latin typeface="a고딕17" panose="02020600000000000000" pitchFamily="18" charset="-127"/>
              <a:ea typeface="a고딕17" panose="02020600000000000000" pitchFamily="18" charset="-127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3275856" y="1009619"/>
            <a:ext cx="5688632" cy="10698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고딕12" panose="02020600000000000000" pitchFamily="18" charset="-127"/>
                <a:ea typeface="a고딕12" panose="02020600000000000000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고딕12" panose="02020600000000000000" pitchFamily="18" charset="-127"/>
                <a:ea typeface="a고딕12" panose="02020600000000000000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고딕12" panose="02020600000000000000" pitchFamily="18" charset="-127"/>
                <a:ea typeface="a고딕12" panose="02020600000000000000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고딕12" panose="02020600000000000000" pitchFamily="18" charset="-127"/>
                <a:ea typeface="a고딕12" panose="02020600000000000000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고딕12" panose="02020600000000000000" pitchFamily="18" charset="-127"/>
                <a:ea typeface="a고딕12" panose="02020600000000000000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AR </a:t>
            </a:r>
            <a:r>
              <a:rPr lang="ko-KR" altLang="en-US" sz="2400" dirty="0"/>
              <a:t>기술을 이용한</a:t>
            </a:r>
            <a:r>
              <a:rPr lang="en-US" altLang="ko-KR" sz="2400" dirty="0"/>
              <a:t> </a:t>
            </a:r>
            <a:r>
              <a:rPr lang="ko-KR" altLang="en-US" sz="2400" dirty="0"/>
              <a:t>게임으로 사용자의 흥미를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이끌어내 공부가</a:t>
            </a:r>
            <a:r>
              <a:rPr lang="en-US" altLang="ko-KR" sz="2400" dirty="0"/>
              <a:t> </a:t>
            </a:r>
            <a:r>
              <a:rPr lang="ko-KR" altLang="en-US" sz="2400" dirty="0"/>
              <a:t>시시하다는 생각을 깸</a:t>
            </a:r>
            <a:endParaRPr lang="en-US" altLang="ko-KR" sz="2400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059832" y="1347614"/>
            <a:ext cx="0" cy="2330678"/>
          </a:xfrm>
          <a:prstGeom prst="straightConnector1">
            <a:avLst/>
          </a:prstGeom>
          <a:ln w="12700"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3729" y="3219822"/>
            <a:ext cx="1447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ko-KR" altLang="en-US" sz="2800" dirty="0">
                <a:solidFill>
                  <a:prstClr val="white"/>
                </a:solidFill>
                <a:latin typeface="a고딕16" pitchFamily="18" charset="-127"/>
                <a:ea typeface="a고딕16" pitchFamily="18" charset="-127"/>
              </a:rPr>
              <a:t>기대효과</a:t>
            </a:r>
            <a:endParaRPr lang="en-US" altLang="ko-KR" sz="2800" dirty="0">
              <a:solidFill>
                <a:prstClr val="white"/>
              </a:solidFill>
              <a:latin typeface="a고딕16" pitchFamily="18" charset="-127"/>
              <a:ea typeface="a고딕16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3878891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5616" y="1131590"/>
            <a:ext cx="8028384" cy="401191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835696" y="1635646"/>
            <a:ext cx="2530637" cy="707886"/>
            <a:chOff x="1835696" y="1506142"/>
            <a:chExt cx="2530637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1835696" y="1506142"/>
              <a:ext cx="5998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a고딕17" panose="02020600000000000000" pitchFamily="18" charset="-127"/>
                  <a:ea typeface="a고딕17" panose="02020600000000000000" pitchFamily="18" charset="-127"/>
                </a:rPr>
                <a:t>3.</a:t>
              </a:r>
              <a:endParaRPr lang="ko-KR" altLang="en-US" sz="4000" dirty="0">
                <a:solidFill>
                  <a:schemeClr val="bg1"/>
                </a:solidFill>
                <a:latin typeface="a고딕17" panose="02020600000000000000" pitchFamily="18" charset="-127"/>
                <a:ea typeface="a고딕17" panose="02020600000000000000" pitchFamily="18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373480" y="1506142"/>
              <a:ext cx="19928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dirty="0">
                  <a:solidFill>
                    <a:schemeClr val="bg1"/>
                  </a:solidFill>
                  <a:latin typeface="a고딕17" panose="02020600000000000000" pitchFamily="18" charset="-127"/>
                  <a:ea typeface="a고딕17" panose="02020600000000000000" pitchFamily="18" charset="-127"/>
                </a:rPr>
                <a:t>구현계획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034111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259632" y="0"/>
            <a:ext cx="7884368" cy="51435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0862" y="107194"/>
            <a:ext cx="1035828" cy="1639349"/>
          </a:xfrm>
        </p:spPr>
        <p:txBody>
          <a:bodyPr vert="eaVert">
            <a:normAutofit/>
          </a:bodyPr>
          <a:lstStyle/>
          <a:p>
            <a:r>
              <a:rPr lang="ko-KR" altLang="en-US" sz="4800" dirty="0">
                <a:latin typeface="a고딕17" panose="02020600000000000000" pitchFamily="18" charset="-127"/>
                <a:ea typeface="a고딕17" panose="02020600000000000000" pitchFamily="18" charset="-127"/>
              </a:rPr>
              <a:t>목차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1619672" y="195486"/>
            <a:ext cx="2016224" cy="1319114"/>
            <a:chOff x="1619672" y="195486"/>
            <a:chExt cx="2016224" cy="1319114"/>
          </a:xfrm>
        </p:grpSpPr>
        <p:grpSp>
          <p:nvGrpSpPr>
            <p:cNvPr id="15" name="그룹 14"/>
            <p:cNvGrpSpPr/>
            <p:nvPr/>
          </p:nvGrpSpPr>
          <p:grpSpPr>
            <a:xfrm>
              <a:off x="1828991" y="195486"/>
              <a:ext cx="1806905" cy="1319114"/>
              <a:chOff x="1835696" y="1434134"/>
              <a:chExt cx="1806905" cy="1319114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1835696" y="1434134"/>
                <a:ext cx="57419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000" dirty="0">
                    <a:solidFill>
                      <a:schemeClr val="bg1"/>
                    </a:solidFill>
                    <a:latin typeface="a고딕17" panose="02020600000000000000" pitchFamily="18" charset="-127"/>
                    <a:ea typeface="a고딕17" panose="02020600000000000000" pitchFamily="18" charset="-127"/>
                  </a:rPr>
                  <a:t>1</a:t>
                </a:r>
                <a:r>
                  <a:rPr lang="en-US" altLang="ko-KR" sz="3200" dirty="0">
                    <a:solidFill>
                      <a:schemeClr val="bg1"/>
                    </a:solidFill>
                    <a:latin typeface="a고딕17" panose="02020600000000000000" pitchFamily="18" charset="-127"/>
                    <a:ea typeface="a고딕17" panose="02020600000000000000" pitchFamily="18" charset="-127"/>
                  </a:rPr>
                  <a:t>.</a:t>
                </a:r>
                <a:endParaRPr lang="ko-KR" altLang="en-US" sz="3200" dirty="0">
                  <a:solidFill>
                    <a:schemeClr val="bg1"/>
                  </a:solidFill>
                  <a:latin typeface="a고딕17" panose="02020600000000000000" pitchFamily="18" charset="-127"/>
                  <a:ea typeface="a고딕17" panose="02020600000000000000" pitchFamily="18" charset="-127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835696" y="2106917"/>
                <a:ext cx="180690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600" dirty="0">
                    <a:solidFill>
                      <a:schemeClr val="bg1"/>
                    </a:solidFill>
                    <a:latin typeface="a고딕17" panose="02020600000000000000" pitchFamily="18" charset="-127"/>
                    <a:ea typeface="a고딕17" panose="02020600000000000000" pitchFamily="18" charset="-127"/>
                  </a:rPr>
                  <a:t>게임소개</a:t>
                </a:r>
              </a:p>
            </p:txBody>
          </p:sp>
        </p:grpSp>
        <p:sp>
          <p:nvSpPr>
            <p:cNvPr id="3" name="직사각형 2"/>
            <p:cNvSpPr/>
            <p:nvPr/>
          </p:nvSpPr>
          <p:spPr>
            <a:xfrm>
              <a:off x="1619672" y="267494"/>
              <a:ext cx="180000" cy="119335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619672" y="1635646"/>
            <a:ext cx="2304256" cy="1908215"/>
            <a:chOff x="1619672" y="1923740"/>
            <a:chExt cx="2304256" cy="1908215"/>
          </a:xfrm>
        </p:grpSpPr>
        <p:grpSp>
          <p:nvGrpSpPr>
            <p:cNvPr id="19" name="그룹 18"/>
            <p:cNvGrpSpPr/>
            <p:nvPr/>
          </p:nvGrpSpPr>
          <p:grpSpPr>
            <a:xfrm>
              <a:off x="1847719" y="1923740"/>
              <a:ext cx="2076209" cy="1908215"/>
              <a:chOff x="2373480" y="798256"/>
              <a:chExt cx="2076209" cy="1908215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373480" y="798256"/>
                <a:ext cx="57419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000" dirty="0">
                    <a:solidFill>
                      <a:schemeClr val="bg1"/>
                    </a:solidFill>
                    <a:latin typeface="a고딕17" panose="02020600000000000000" pitchFamily="18" charset="-127"/>
                    <a:ea typeface="a고딕17" panose="02020600000000000000" pitchFamily="18" charset="-127"/>
                  </a:rPr>
                  <a:t>2</a:t>
                </a:r>
                <a:r>
                  <a:rPr lang="en-US" altLang="ko-KR" sz="3200" dirty="0">
                    <a:solidFill>
                      <a:schemeClr val="bg1"/>
                    </a:solidFill>
                    <a:latin typeface="a고딕17" panose="02020600000000000000" pitchFamily="18" charset="-127"/>
                    <a:ea typeface="a고딕17" panose="02020600000000000000" pitchFamily="18" charset="-127"/>
                  </a:rPr>
                  <a:t>.</a:t>
                </a:r>
                <a:endParaRPr lang="ko-KR" altLang="en-US" sz="3200" dirty="0">
                  <a:solidFill>
                    <a:schemeClr val="bg1"/>
                  </a:solidFill>
                  <a:latin typeface="a고딕17" panose="02020600000000000000" pitchFamily="18" charset="-127"/>
                  <a:ea typeface="a고딕17" panose="02020600000000000000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373480" y="1506142"/>
                <a:ext cx="2076209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600" dirty="0">
                    <a:solidFill>
                      <a:schemeClr val="bg1"/>
                    </a:solidFill>
                    <a:latin typeface="a고딕17" panose="02020600000000000000" pitchFamily="18" charset="-127"/>
                    <a:ea typeface="a고딕17" panose="02020600000000000000" pitchFamily="18" charset="-127"/>
                  </a:rPr>
                  <a:t>주 </a:t>
                </a:r>
                <a:r>
                  <a:rPr lang="ko-KR" altLang="en-US" sz="3600" dirty="0" err="1">
                    <a:solidFill>
                      <a:schemeClr val="bg1"/>
                    </a:solidFill>
                    <a:latin typeface="a고딕17" panose="02020600000000000000" pitchFamily="18" charset="-127"/>
                    <a:ea typeface="a고딕17" panose="02020600000000000000" pitchFamily="18" charset="-127"/>
                  </a:rPr>
                  <a:t>타겟</a:t>
                </a:r>
                <a:r>
                  <a:rPr lang="ko-KR" altLang="en-US" sz="3600" dirty="0">
                    <a:solidFill>
                      <a:schemeClr val="bg1"/>
                    </a:solidFill>
                    <a:latin typeface="a고딕17" panose="02020600000000000000" pitchFamily="18" charset="-127"/>
                    <a:ea typeface="a고딕17" panose="02020600000000000000" pitchFamily="18" charset="-127"/>
                  </a:rPr>
                  <a:t> 및</a:t>
                </a:r>
                <a:endParaRPr lang="en-US" altLang="ko-KR" sz="3600" dirty="0">
                  <a:solidFill>
                    <a:schemeClr val="bg1"/>
                  </a:solidFill>
                  <a:latin typeface="a고딕17" panose="02020600000000000000" pitchFamily="18" charset="-127"/>
                  <a:ea typeface="a고딕17" panose="02020600000000000000" pitchFamily="18" charset="-127"/>
                </a:endParaRPr>
              </a:p>
              <a:p>
                <a:r>
                  <a:rPr lang="ko-KR" altLang="en-US" sz="3600" dirty="0">
                    <a:solidFill>
                      <a:schemeClr val="bg1"/>
                    </a:solidFill>
                    <a:latin typeface="a고딕17" panose="02020600000000000000" pitchFamily="18" charset="-127"/>
                    <a:ea typeface="a고딕17" panose="02020600000000000000" pitchFamily="18" charset="-127"/>
                  </a:rPr>
                  <a:t>기대효과</a:t>
                </a:r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1619672" y="2026464"/>
              <a:ext cx="180000" cy="119335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619672" y="3651870"/>
            <a:ext cx="2030363" cy="1235298"/>
            <a:chOff x="1619672" y="3792691"/>
            <a:chExt cx="2030363" cy="1235298"/>
          </a:xfrm>
        </p:grpSpPr>
        <p:grpSp>
          <p:nvGrpSpPr>
            <p:cNvPr id="25" name="그룹 24"/>
            <p:cNvGrpSpPr/>
            <p:nvPr/>
          </p:nvGrpSpPr>
          <p:grpSpPr>
            <a:xfrm>
              <a:off x="1843130" y="3792691"/>
              <a:ext cx="1806905" cy="1235298"/>
              <a:chOff x="2373479" y="986132"/>
              <a:chExt cx="1806905" cy="1235298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379829" y="986132"/>
                <a:ext cx="57419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000" dirty="0">
                    <a:solidFill>
                      <a:schemeClr val="bg1"/>
                    </a:solidFill>
                    <a:latin typeface="a고딕17" panose="02020600000000000000" pitchFamily="18" charset="-127"/>
                    <a:ea typeface="a고딕17" panose="02020600000000000000" pitchFamily="18" charset="-127"/>
                  </a:rPr>
                  <a:t>3</a:t>
                </a:r>
                <a:r>
                  <a:rPr lang="en-US" altLang="ko-KR" sz="3200" dirty="0">
                    <a:solidFill>
                      <a:schemeClr val="bg1"/>
                    </a:solidFill>
                    <a:latin typeface="a고딕17" panose="02020600000000000000" pitchFamily="18" charset="-127"/>
                    <a:ea typeface="a고딕17" panose="02020600000000000000" pitchFamily="18" charset="-127"/>
                  </a:rPr>
                  <a:t>.</a:t>
                </a:r>
                <a:endParaRPr lang="ko-KR" altLang="en-US" sz="3200" dirty="0">
                  <a:solidFill>
                    <a:schemeClr val="bg1"/>
                  </a:solidFill>
                  <a:latin typeface="a고딕17" panose="02020600000000000000" pitchFamily="18" charset="-127"/>
                  <a:ea typeface="a고딕17" panose="02020600000000000000" pitchFamily="18" charset="-127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373479" y="1575099"/>
                <a:ext cx="180690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600" dirty="0">
                    <a:solidFill>
                      <a:schemeClr val="bg1"/>
                    </a:solidFill>
                    <a:latin typeface="a고딕17" panose="02020600000000000000" pitchFamily="18" charset="-127"/>
                    <a:ea typeface="a고딕17" panose="02020600000000000000" pitchFamily="18" charset="-127"/>
                  </a:rPr>
                  <a:t>구현계획</a:t>
                </a:r>
              </a:p>
            </p:txBody>
          </p:sp>
        </p:grpSp>
        <p:sp>
          <p:nvSpPr>
            <p:cNvPr id="38" name="직사각형 37"/>
            <p:cNvSpPr/>
            <p:nvPr/>
          </p:nvSpPr>
          <p:spPr>
            <a:xfrm>
              <a:off x="1619672" y="3831955"/>
              <a:ext cx="180000" cy="119335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5482772" y="260814"/>
            <a:ext cx="2761636" cy="584775"/>
            <a:chOff x="4499992" y="279398"/>
            <a:chExt cx="2761636" cy="584775"/>
          </a:xfrm>
        </p:grpSpPr>
        <p:sp>
          <p:nvSpPr>
            <p:cNvPr id="31" name="TextBox 30"/>
            <p:cNvSpPr txBox="1"/>
            <p:nvPr/>
          </p:nvSpPr>
          <p:spPr>
            <a:xfrm>
              <a:off x="4792682" y="279398"/>
              <a:ext cx="246894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 err="1">
                  <a:solidFill>
                    <a:schemeClr val="bg1"/>
                  </a:solidFill>
                  <a:latin typeface="a고딕14" pitchFamily="18" charset="-127"/>
                  <a:ea typeface="a고딕14" pitchFamily="18" charset="-127"/>
                </a:rPr>
                <a:t>잉길리랜드</a:t>
              </a:r>
              <a:r>
                <a:rPr lang="ko-KR" altLang="en-US" sz="3200" dirty="0">
                  <a:solidFill>
                    <a:schemeClr val="bg1"/>
                  </a:solidFill>
                  <a:latin typeface="a고딕14" pitchFamily="18" charset="-127"/>
                  <a:ea typeface="a고딕14" pitchFamily="18" charset="-127"/>
                </a:rPr>
                <a:t> 뜻</a:t>
              </a:r>
            </a:p>
          </p:txBody>
        </p:sp>
        <p:sp>
          <p:nvSpPr>
            <p:cNvPr id="11" name="웃는 얼굴 10"/>
            <p:cNvSpPr/>
            <p:nvPr/>
          </p:nvSpPr>
          <p:spPr>
            <a:xfrm>
              <a:off x="4499992" y="499777"/>
              <a:ext cx="144016" cy="144016"/>
            </a:xfrm>
            <a:prstGeom prst="smileyFac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왼쪽 대괄호 11"/>
          <p:cNvSpPr/>
          <p:nvPr/>
        </p:nvSpPr>
        <p:spPr>
          <a:xfrm>
            <a:off x="5122732" y="602853"/>
            <a:ext cx="180020" cy="1964541"/>
          </a:xfrm>
          <a:prstGeom prst="leftBracket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/>
          <p:cNvGrpSpPr/>
          <p:nvPr/>
        </p:nvGrpSpPr>
        <p:grpSpPr>
          <a:xfrm>
            <a:off x="5482772" y="944794"/>
            <a:ext cx="2400959" cy="584775"/>
            <a:chOff x="4499992" y="963378"/>
            <a:chExt cx="2400959" cy="584775"/>
          </a:xfrm>
        </p:grpSpPr>
        <p:sp>
          <p:nvSpPr>
            <p:cNvPr id="34" name="TextBox 33"/>
            <p:cNvSpPr txBox="1"/>
            <p:nvPr/>
          </p:nvSpPr>
          <p:spPr>
            <a:xfrm>
              <a:off x="4792682" y="963378"/>
              <a:ext cx="210826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solidFill>
                    <a:schemeClr val="bg1"/>
                  </a:solidFill>
                  <a:latin typeface="a고딕14" pitchFamily="18" charset="-127"/>
                  <a:ea typeface="a고딕14" pitchFamily="18" charset="-127"/>
                </a:rPr>
                <a:t>주요 스토리</a:t>
              </a:r>
            </a:p>
          </p:txBody>
        </p:sp>
        <p:sp>
          <p:nvSpPr>
            <p:cNvPr id="39" name="웃는 얼굴 38"/>
            <p:cNvSpPr/>
            <p:nvPr/>
          </p:nvSpPr>
          <p:spPr>
            <a:xfrm>
              <a:off x="4499992" y="1183757"/>
              <a:ext cx="144016" cy="144016"/>
            </a:xfrm>
            <a:prstGeom prst="smileyFac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5482772" y="1609900"/>
            <a:ext cx="2400959" cy="584775"/>
            <a:chOff x="4499992" y="1628484"/>
            <a:chExt cx="2400959" cy="584775"/>
          </a:xfrm>
        </p:grpSpPr>
        <p:sp>
          <p:nvSpPr>
            <p:cNvPr id="37" name="TextBox 36"/>
            <p:cNvSpPr txBox="1"/>
            <p:nvPr/>
          </p:nvSpPr>
          <p:spPr>
            <a:xfrm>
              <a:off x="4792682" y="1628484"/>
              <a:ext cx="210826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solidFill>
                    <a:schemeClr val="bg1"/>
                  </a:solidFill>
                  <a:latin typeface="a고딕14" pitchFamily="18" charset="-127"/>
                  <a:ea typeface="a고딕14" pitchFamily="18" charset="-127"/>
                </a:rPr>
                <a:t>주요 캐릭터</a:t>
              </a:r>
            </a:p>
          </p:txBody>
        </p:sp>
        <p:sp>
          <p:nvSpPr>
            <p:cNvPr id="40" name="웃는 얼굴 39"/>
            <p:cNvSpPr/>
            <p:nvPr/>
          </p:nvSpPr>
          <p:spPr>
            <a:xfrm>
              <a:off x="4499992" y="1848863"/>
              <a:ext cx="144016" cy="144016"/>
            </a:xfrm>
            <a:prstGeom prst="smileyFac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5482772" y="2275007"/>
            <a:ext cx="2040284" cy="584775"/>
            <a:chOff x="4499992" y="2293591"/>
            <a:chExt cx="2040284" cy="584775"/>
          </a:xfrm>
        </p:grpSpPr>
        <p:sp>
          <p:nvSpPr>
            <p:cNvPr id="24" name="TextBox 23"/>
            <p:cNvSpPr txBox="1"/>
            <p:nvPr/>
          </p:nvSpPr>
          <p:spPr>
            <a:xfrm>
              <a:off x="4792682" y="2293591"/>
              <a:ext cx="174759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solidFill>
                    <a:schemeClr val="bg1"/>
                  </a:solidFill>
                  <a:latin typeface="a고딕14" pitchFamily="18" charset="-127"/>
                  <a:ea typeface="a고딕14" pitchFamily="18" charset="-127"/>
                </a:rPr>
                <a:t>게임 방법</a:t>
              </a:r>
            </a:p>
          </p:txBody>
        </p:sp>
        <p:sp>
          <p:nvSpPr>
            <p:cNvPr id="41" name="웃는 얼굴 40"/>
            <p:cNvSpPr/>
            <p:nvPr/>
          </p:nvSpPr>
          <p:spPr>
            <a:xfrm>
              <a:off x="4499992" y="2513970"/>
              <a:ext cx="144016" cy="144016"/>
            </a:xfrm>
            <a:prstGeom prst="smileyFac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1" name="직선 연결선 50"/>
          <p:cNvCxnSpPr/>
          <p:nvPr/>
        </p:nvCxnSpPr>
        <p:spPr>
          <a:xfrm>
            <a:off x="3779912" y="1191434"/>
            <a:ext cx="134282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4476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4287" y="0"/>
            <a:ext cx="2704079" cy="51435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07504" y="494011"/>
            <a:ext cx="2520280" cy="853603"/>
          </a:xfrm>
        </p:spPr>
        <p:txBody>
          <a:bodyPr/>
          <a:lstStyle/>
          <a:p>
            <a:pPr algn="r"/>
            <a:r>
              <a:rPr lang="ko-KR" altLang="en-US" dirty="0"/>
              <a:t>구현계획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9512" y="566869"/>
            <a:ext cx="599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a고딕17" panose="02020600000000000000" pitchFamily="18" charset="-127"/>
                <a:ea typeface="a고딕17" panose="02020600000000000000" pitchFamily="18" charset="-127"/>
              </a:rPr>
              <a:t>3.</a:t>
            </a:r>
            <a:endParaRPr lang="ko-KR" altLang="en-US" sz="4000" dirty="0">
              <a:solidFill>
                <a:schemeClr val="bg1"/>
              </a:solidFill>
              <a:latin typeface="a고딕17" panose="02020600000000000000" pitchFamily="18" charset="-127"/>
              <a:ea typeface="a고딕17" panose="02020600000000000000" pitchFamily="18" charset="-127"/>
            </a:endParaRPr>
          </a:p>
        </p:txBody>
      </p:sp>
      <p:pic>
        <p:nvPicPr>
          <p:cNvPr id="1026" name="Picture 2" descr="sketch up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460" y="760115"/>
            <a:ext cx="4352483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771800" y="3952096"/>
            <a:ext cx="63042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‘</a:t>
            </a:r>
            <a:r>
              <a:rPr lang="ko-KR" altLang="en-US" sz="2000" dirty="0" err="1"/>
              <a:t>잉길리랜드</a:t>
            </a:r>
            <a:r>
              <a:rPr lang="en-US" altLang="ko-KR" sz="2000" dirty="0"/>
              <a:t>’</a:t>
            </a:r>
            <a:r>
              <a:rPr lang="ko-KR" altLang="en-US" sz="2000" dirty="0"/>
              <a:t> 속 땅과 놀이기구를</a:t>
            </a:r>
            <a:endParaRPr lang="en-US" altLang="ko-KR" sz="2000" dirty="0"/>
          </a:p>
          <a:p>
            <a:r>
              <a:rPr lang="ko-KR" altLang="en-US" sz="2000" dirty="0"/>
              <a:t> 스케치 업</a:t>
            </a:r>
            <a:r>
              <a:rPr lang="en-US" altLang="ko-KR" sz="2000" dirty="0"/>
              <a:t>(sketch up)</a:t>
            </a:r>
            <a:r>
              <a:rPr lang="ko-KR" altLang="en-US" sz="2000" dirty="0"/>
              <a:t>을 사용하여 </a:t>
            </a:r>
            <a:r>
              <a:rPr lang="en-US" altLang="ko-KR" sz="2000" dirty="0"/>
              <a:t>3D</a:t>
            </a:r>
            <a:r>
              <a:rPr lang="ko-KR" altLang="en-US" sz="2000" dirty="0"/>
              <a:t>모델링을 작업합니다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1028" name="Picture 4" descr="ê´ë ¨ ì´ë¯¸ì§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806" y="760115"/>
            <a:ext cx="1425674" cy="1425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47104" y="3453556"/>
            <a:ext cx="1670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a고딕16" pitchFamily="18" charset="-127"/>
                <a:ea typeface="a고딕16" pitchFamily="18" charset="-127"/>
              </a:rPr>
              <a:t>3D </a:t>
            </a:r>
            <a:r>
              <a:rPr lang="ko-KR" altLang="en-US" sz="2800" dirty="0">
                <a:solidFill>
                  <a:schemeClr val="bg1"/>
                </a:solidFill>
                <a:latin typeface="a고딕16" pitchFamily="18" charset="-127"/>
                <a:ea typeface="a고딕16" pitchFamily="18" charset="-127"/>
              </a:rPr>
              <a:t>모델링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0658" y="2955017"/>
            <a:ext cx="705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7</a:t>
            </a:r>
            <a:r>
              <a:rPr lang="ko-KR" altLang="en-US" sz="2400" dirty="0">
                <a:solidFill>
                  <a:schemeClr val="bg1"/>
                </a:solidFill>
              </a:rPr>
              <a:t>월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72510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ë·°í¬ë¦¬ì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413" y="603633"/>
            <a:ext cx="3375146" cy="1901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-4287" y="0"/>
            <a:ext cx="2704079" cy="51435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07504" y="494011"/>
            <a:ext cx="2520280" cy="853603"/>
          </a:xfrm>
        </p:spPr>
        <p:txBody>
          <a:bodyPr/>
          <a:lstStyle/>
          <a:p>
            <a:pPr algn="r"/>
            <a:r>
              <a:rPr lang="ko-KR" altLang="en-US" dirty="0"/>
              <a:t>구현계획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9512" y="566869"/>
            <a:ext cx="599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a고딕17" panose="02020600000000000000" pitchFamily="18" charset="-127"/>
                <a:ea typeface="a고딕17" panose="02020600000000000000" pitchFamily="18" charset="-127"/>
              </a:rPr>
              <a:t>3.</a:t>
            </a:r>
            <a:endParaRPr lang="ko-KR" altLang="en-US" sz="4000" dirty="0">
              <a:solidFill>
                <a:schemeClr val="bg1"/>
              </a:solidFill>
              <a:latin typeface="a고딕17" panose="02020600000000000000" pitchFamily="18" charset="-127"/>
              <a:ea typeface="a고딕17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0658" y="2955017"/>
            <a:ext cx="705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8</a:t>
            </a:r>
            <a:r>
              <a:rPr lang="ko-KR" altLang="en-US" sz="2400" dirty="0">
                <a:solidFill>
                  <a:schemeClr val="bg1"/>
                </a:solidFill>
              </a:rPr>
              <a:t>월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7104" y="3453556"/>
            <a:ext cx="18694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a고딕16" pitchFamily="18" charset="-127"/>
                <a:ea typeface="a고딕16" pitchFamily="18" charset="-127"/>
              </a:rPr>
              <a:t>3D </a:t>
            </a:r>
            <a:r>
              <a:rPr lang="ko-KR" altLang="en-US" sz="2800" dirty="0">
                <a:solidFill>
                  <a:schemeClr val="bg1"/>
                </a:solidFill>
                <a:latin typeface="a고딕16" pitchFamily="18" charset="-127"/>
                <a:ea typeface="a고딕16" pitchFamily="18" charset="-127"/>
              </a:rPr>
              <a:t>모델링</a:t>
            </a:r>
            <a:r>
              <a:rPr lang="en-US" altLang="ko-KR" sz="2800" dirty="0">
                <a:solidFill>
                  <a:schemeClr val="bg1"/>
                </a:solidFill>
                <a:latin typeface="a고딕16" pitchFamily="18" charset="-127"/>
                <a:ea typeface="a고딕16" pitchFamily="18" charset="-127"/>
              </a:rPr>
              <a:t>,</a:t>
            </a:r>
          </a:p>
          <a:p>
            <a:r>
              <a:rPr lang="ko-KR" altLang="en-US" sz="2800" dirty="0" err="1">
                <a:solidFill>
                  <a:schemeClr val="bg1"/>
                </a:solidFill>
                <a:latin typeface="a고딕16" pitchFamily="18" charset="-127"/>
                <a:ea typeface="a고딕16" pitchFamily="18" charset="-127"/>
              </a:rPr>
              <a:t>유니티</a:t>
            </a:r>
            <a:r>
              <a:rPr lang="ko-KR" altLang="en-US" sz="2800" dirty="0">
                <a:solidFill>
                  <a:schemeClr val="bg1"/>
                </a:solidFill>
                <a:latin typeface="a고딕16" pitchFamily="18" charset="-127"/>
                <a:ea typeface="a고딕16" pitchFamily="18" charset="-127"/>
              </a:rPr>
              <a:t> 작업</a:t>
            </a:r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5868144" y="2805179"/>
            <a:ext cx="0" cy="216024"/>
          </a:xfrm>
          <a:prstGeom prst="straightConnector1">
            <a:avLst/>
          </a:prstGeom>
          <a:ln w="28575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580112" y="3043858"/>
            <a:ext cx="2832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뷰포리아</a:t>
            </a:r>
            <a:r>
              <a:rPr lang="en-US" altLang="ko-KR" dirty="0"/>
              <a:t>(                  )</a:t>
            </a:r>
            <a:r>
              <a:rPr lang="ko-KR" altLang="en-US" dirty="0"/>
              <a:t> 사용</a:t>
            </a:r>
          </a:p>
        </p:txBody>
      </p:sp>
      <p:pic>
        <p:nvPicPr>
          <p:cNvPr id="4104" name="Picture 8" descr="ë·°í¬ë¦¬ì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535" y="2998548"/>
            <a:ext cx="1517845" cy="459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그룹 19"/>
          <p:cNvGrpSpPr/>
          <p:nvPr/>
        </p:nvGrpSpPr>
        <p:grpSpPr>
          <a:xfrm>
            <a:off x="2843808" y="3795886"/>
            <a:ext cx="5782352" cy="1015663"/>
            <a:chOff x="3049528" y="3653611"/>
            <a:chExt cx="5782352" cy="1015663"/>
          </a:xfrm>
        </p:grpSpPr>
        <p:sp>
          <p:nvSpPr>
            <p:cNvPr id="11" name="TextBox 10"/>
            <p:cNvSpPr txBox="1"/>
            <p:nvPr/>
          </p:nvSpPr>
          <p:spPr>
            <a:xfrm>
              <a:off x="3049528" y="3653611"/>
              <a:ext cx="578235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3D </a:t>
              </a:r>
              <a:r>
                <a:rPr lang="ko-KR" altLang="en-US" sz="2000" dirty="0"/>
                <a:t>작업을 수정하고 마무리합니다</a:t>
              </a:r>
              <a:r>
                <a:rPr lang="en-US" altLang="ko-KR" sz="2000" dirty="0"/>
                <a:t>.</a:t>
              </a:r>
            </a:p>
            <a:p>
              <a:r>
                <a:rPr lang="ko-KR" altLang="en-US" sz="2000" dirty="0"/>
                <a:t>완성된 </a:t>
              </a:r>
              <a:r>
                <a:rPr lang="en-US" altLang="ko-KR" sz="2000" dirty="0"/>
                <a:t>3D </a:t>
              </a:r>
              <a:r>
                <a:rPr lang="ko-KR" altLang="en-US" sz="2000" dirty="0"/>
                <a:t>모델링 파일을 </a:t>
              </a:r>
              <a:r>
                <a:rPr lang="ko-KR" altLang="en-US" sz="2000" dirty="0" err="1"/>
                <a:t>유니티</a:t>
              </a:r>
              <a:r>
                <a:rPr lang="en-US" altLang="ko-KR" sz="2000" dirty="0"/>
                <a:t>(            )</a:t>
              </a:r>
              <a:r>
                <a:rPr lang="ko-KR" altLang="en-US" sz="2000" dirty="0"/>
                <a:t>를 사용하여</a:t>
              </a:r>
              <a:endParaRPr lang="en-US" altLang="ko-KR" sz="2000" dirty="0"/>
            </a:p>
            <a:p>
              <a:r>
                <a:rPr lang="en-US" altLang="ko-KR" sz="2000" dirty="0"/>
                <a:t>AR </a:t>
              </a:r>
              <a:r>
                <a:rPr lang="ko-KR" altLang="en-US" sz="2000" dirty="0"/>
                <a:t>기능 개발을 합니다</a:t>
              </a:r>
              <a:r>
                <a:rPr lang="en-US" altLang="ko-KR" sz="2000" dirty="0"/>
                <a:t>.</a:t>
              </a:r>
              <a:endParaRPr lang="ko-KR" altLang="en-US" sz="2000" dirty="0"/>
            </a:p>
          </p:txBody>
        </p:sp>
        <p:pic>
          <p:nvPicPr>
            <p:cNvPr id="4106" name="Picture 10" descr="ê´ë ¨ ì´ë¯¸ì§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2F2F2"/>
                </a:clrFrom>
                <a:clrTo>
                  <a:srgbClr val="F2F2F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5170" y="3867894"/>
              <a:ext cx="977149" cy="5501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9" name="그림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496591"/>
            <a:ext cx="2131411" cy="2219175"/>
          </a:xfrm>
          <a:prstGeom prst="rect">
            <a:avLst/>
          </a:prstGeom>
        </p:spPr>
      </p:pic>
      <p:cxnSp>
        <p:nvCxnSpPr>
          <p:cNvPr id="27" name="직선 화살표 연결선 26"/>
          <p:cNvCxnSpPr/>
          <p:nvPr/>
        </p:nvCxnSpPr>
        <p:spPr>
          <a:xfrm flipV="1">
            <a:off x="3819948" y="2805179"/>
            <a:ext cx="0" cy="216024"/>
          </a:xfrm>
          <a:prstGeom prst="straightConnector1">
            <a:avLst/>
          </a:prstGeom>
          <a:ln w="28575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31916" y="3043858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3D </a:t>
            </a:r>
            <a:r>
              <a:rPr lang="ko-KR" altLang="en-US" dirty="0"/>
              <a:t>모델링 도안</a:t>
            </a:r>
          </a:p>
        </p:txBody>
      </p:sp>
    </p:spTree>
    <p:extLst>
      <p:ext uri="{BB962C8B-B14F-4D97-AF65-F5344CB8AC3E}">
        <p14:creationId xmlns:p14="http://schemas.microsoft.com/office/powerpoint/2010/main" val="3556985588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4287" y="0"/>
            <a:ext cx="2704079" cy="51435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07504" y="494011"/>
            <a:ext cx="2520280" cy="853603"/>
          </a:xfrm>
        </p:spPr>
        <p:txBody>
          <a:bodyPr/>
          <a:lstStyle/>
          <a:p>
            <a:pPr algn="r"/>
            <a:r>
              <a:rPr lang="ko-KR" altLang="en-US" dirty="0"/>
              <a:t>구현계획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9512" y="566869"/>
            <a:ext cx="599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a고딕17" panose="02020600000000000000" pitchFamily="18" charset="-127"/>
                <a:ea typeface="a고딕17" panose="02020600000000000000" pitchFamily="18" charset="-127"/>
              </a:rPr>
              <a:t>3.</a:t>
            </a:r>
            <a:endParaRPr lang="ko-KR" altLang="en-US" sz="4000" dirty="0">
              <a:solidFill>
                <a:schemeClr val="bg1"/>
              </a:solidFill>
              <a:latin typeface="a고딕17" panose="02020600000000000000" pitchFamily="18" charset="-127"/>
              <a:ea typeface="a고딕17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0658" y="2955017"/>
            <a:ext cx="705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8</a:t>
            </a:r>
            <a:r>
              <a:rPr lang="ko-KR" altLang="en-US" sz="2400" dirty="0">
                <a:solidFill>
                  <a:schemeClr val="bg1"/>
                </a:solidFill>
              </a:rPr>
              <a:t>월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7104" y="3453556"/>
            <a:ext cx="18694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a고딕16" pitchFamily="18" charset="-127"/>
                <a:ea typeface="a고딕16" pitchFamily="18" charset="-127"/>
              </a:rPr>
              <a:t>3D </a:t>
            </a:r>
            <a:r>
              <a:rPr lang="ko-KR" altLang="en-US" sz="2800" dirty="0">
                <a:solidFill>
                  <a:schemeClr val="bg1"/>
                </a:solidFill>
                <a:latin typeface="a고딕16" pitchFamily="18" charset="-127"/>
                <a:ea typeface="a고딕16" pitchFamily="18" charset="-127"/>
              </a:rPr>
              <a:t>모델링</a:t>
            </a:r>
            <a:r>
              <a:rPr lang="en-US" altLang="ko-KR" sz="2800" dirty="0">
                <a:solidFill>
                  <a:schemeClr val="bg1"/>
                </a:solidFill>
                <a:latin typeface="a고딕16" pitchFamily="18" charset="-127"/>
                <a:ea typeface="a고딕16" pitchFamily="18" charset="-127"/>
              </a:rPr>
              <a:t>,</a:t>
            </a:r>
          </a:p>
          <a:p>
            <a:r>
              <a:rPr lang="ko-KR" altLang="en-US" sz="2800" dirty="0" err="1">
                <a:solidFill>
                  <a:schemeClr val="bg1"/>
                </a:solidFill>
                <a:latin typeface="a고딕16" pitchFamily="18" charset="-127"/>
                <a:ea typeface="a고딕16" pitchFamily="18" charset="-127"/>
              </a:rPr>
              <a:t>유니티</a:t>
            </a:r>
            <a:r>
              <a:rPr lang="ko-KR" altLang="en-US" sz="2800" dirty="0">
                <a:solidFill>
                  <a:schemeClr val="bg1"/>
                </a:solidFill>
                <a:latin typeface="a고딕16" pitchFamily="18" charset="-127"/>
                <a:ea typeface="a고딕16" pitchFamily="18" charset="-127"/>
              </a:rPr>
              <a:t> 작업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415547"/>
            <a:ext cx="2241390" cy="316431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" name="타원 1"/>
          <p:cNvSpPr/>
          <p:nvPr/>
        </p:nvSpPr>
        <p:spPr>
          <a:xfrm>
            <a:off x="3049528" y="730050"/>
            <a:ext cx="1162432" cy="106877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>
            <a:stCxn id="13" idx="1"/>
            <a:endCxn id="2" idx="6"/>
          </p:cNvCxnSpPr>
          <p:nvPr/>
        </p:nvCxnSpPr>
        <p:spPr>
          <a:xfrm flipH="1" flipV="1">
            <a:off x="4211960" y="1264439"/>
            <a:ext cx="1204253" cy="113098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747467" y="3952096"/>
            <a:ext cx="61350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dirty="0" err="1"/>
              <a:t>안드로이드</a:t>
            </a:r>
            <a:r>
              <a:rPr lang="ko-KR" altLang="en-US" sz="2000" dirty="0"/>
              <a:t> 개발을 우선으로 하며</a:t>
            </a:r>
            <a:br>
              <a:rPr lang="en-US" altLang="ko-KR" sz="2000" dirty="0"/>
            </a:br>
            <a:r>
              <a:rPr lang="ko-KR" altLang="en-US" sz="2000" dirty="0" err="1"/>
              <a:t>뷰포리아를</a:t>
            </a:r>
            <a:r>
              <a:rPr lang="ko-KR" altLang="en-US" sz="2000" dirty="0"/>
              <a:t> 이용해 인식한</a:t>
            </a:r>
            <a:r>
              <a:rPr lang="en-US" altLang="ko-KR" sz="2000" dirty="0"/>
              <a:t> </a:t>
            </a:r>
            <a:r>
              <a:rPr lang="ko-KR" altLang="en-US" sz="2000" dirty="0"/>
              <a:t>지면 위에 </a:t>
            </a:r>
            <a:r>
              <a:rPr lang="ko-KR" altLang="en-US" sz="2000" dirty="0" err="1"/>
              <a:t>랜드를</a:t>
            </a:r>
            <a:r>
              <a:rPr lang="ko-KR" altLang="en-US" sz="2000" dirty="0"/>
              <a:t> 생성한다</a:t>
            </a:r>
            <a:r>
              <a:rPr lang="en-US" altLang="ko-KR" sz="2000" dirty="0"/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16213" y="2072258"/>
            <a:ext cx="3836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객체를 터치하면 이벤트 화면을 띄우고</a:t>
            </a:r>
            <a:endParaRPr lang="en-US" altLang="ko-KR" dirty="0"/>
          </a:p>
          <a:p>
            <a:r>
              <a:rPr lang="ko-KR" altLang="en-US" dirty="0" err="1"/>
              <a:t>랜드</a:t>
            </a:r>
            <a:r>
              <a:rPr lang="ko-KR" altLang="en-US" dirty="0"/>
              <a:t> 속 객체와 상단 </a:t>
            </a:r>
            <a:r>
              <a:rPr lang="ko-KR" altLang="en-US" dirty="0" err="1"/>
              <a:t>아바타는</a:t>
            </a:r>
            <a:r>
              <a:rPr lang="ko-KR" altLang="en-US" dirty="0"/>
              <a:t> 사라진다</a:t>
            </a:r>
            <a:r>
              <a:rPr lang="en-US" altLang="ko-KR" dirty="0"/>
              <a:t>.</a:t>
            </a:r>
          </a:p>
        </p:txBody>
      </p:sp>
      <p:cxnSp>
        <p:nvCxnSpPr>
          <p:cNvPr id="24" name="직선 화살표 연결선 23"/>
          <p:cNvCxnSpPr>
            <a:stCxn id="29" idx="1"/>
            <a:endCxn id="32" idx="3"/>
          </p:cNvCxnSpPr>
          <p:nvPr/>
        </p:nvCxnSpPr>
        <p:spPr>
          <a:xfrm flipH="1" flipV="1">
            <a:off x="4811105" y="508355"/>
            <a:ext cx="624991" cy="53525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436096" y="720448"/>
            <a:ext cx="3371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ko-KR" altLang="en-US" dirty="0" err="1">
                <a:solidFill>
                  <a:prstClr val="black"/>
                </a:solidFill>
              </a:rPr>
              <a:t>랜드</a:t>
            </a:r>
            <a:r>
              <a:rPr lang="ko-KR" altLang="en-US" dirty="0">
                <a:solidFill>
                  <a:prstClr val="black"/>
                </a:solidFill>
              </a:rPr>
              <a:t> 속 객체가 있는 동안 </a:t>
            </a:r>
            <a:r>
              <a:rPr lang="ko-KR" altLang="en-US" dirty="0" err="1">
                <a:solidFill>
                  <a:prstClr val="black"/>
                </a:solidFill>
              </a:rPr>
              <a:t>상단바에</a:t>
            </a:r>
            <a:endParaRPr lang="en-US" altLang="ko-KR" dirty="0">
              <a:solidFill>
                <a:prstClr val="black"/>
              </a:solidFill>
            </a:endParaRPr>
          </a:p>
          <a:p>
            <a:pPr lvl="0"/>
            <a:r>
              <a:rPr lang="ko-KR" altLang="en-US" dirty="0">
                <a:solidFill>
                  <a:prstClr val="black"/>
                </a:solidFill>
              </a:rPr>
              <a:t>객체 </a:t>
            </a:r>
            <a:r>
              <a:rPr lang="ko-KR" altLang="en-US" dirty="0" err="1">
                <a:solidFill>
                  <a:prstClr val="black"/>
                </a:solidFill>
              </a:rPr>
              <a:t>아바타를</a:t>
            </a:r>
            <a:r>
              <a:rPr lang="ko-KR" altLang="en-US" dirty="0">
                <a:solidFill>
                  <a:prstClr val="black"/>
                </a:solidFill>
              </a:rPr>
              <a:t> 띄운다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630744" y="286659"/>
            <a:ext cx="1180361" cy="4433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446632" y="43067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10091" y="179882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1017739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4287" y="0"/>
            <a:ext cx="2704079" cy="51435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07504" y="494011"/>
            <a:ext cx="2520280" cy="853603"/>
          </a:xfrm>
        </p:spPr>
        <p:txBody>
          <a:bodyPr/>
          <a:lstStyle/>
          <a:p>
            <a:pPr algn="r"/>
            <a:r>
              <a:rPr lang="ko-KR" altLang="en-US" dirty="0"/>
              <a:t>구현계획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9512" y="566869"/>
            <a:ext cx="599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a고딕17" panose="02020600000000000000" pitchFamily="18" charset="-127"/>
                <a:ea typeface="a고딕17" panose="02020600000000000000" pitchFamily="18" charset="-127"/>
              </a:rPr>
              <a:t>3.</a:t>
            </a:r>
            <a:endParaRPr lang="ko-KR" altLang="en-US" sz="4000" dirty="0">
              <a:solidFill>
                <a:schemeClr val="bg1"/>
              </a:solidFill>
              <a:latin typeface="a고딕17" panose="02020600000000000000" pitchFamily="18" charset="-127"/>
              <a:ea typeface="a고딕17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0658" y="2955017"/>
            <a:ext cx="705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9</a:t>
            </a:r>
            <a:r>
              <a:rPr lang="ko-KR" altLang="en-US" sz="2400" dirty="0">
                <a:solidFill>
                  <a:schemeClr val="bg1"/>
                </a:solidFill>
              </a:rPr>
              <a:t>월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7104" y="3453556"/>
            <a:ext cx="1553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a고딕16" pitchFamily="18" charset="-127"/>
                <a:ea typeface="a고딕16" pitchFamily="18" charset="-127"/>
              </a:rPr>
              <a:t>관건 작업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029978" y="1059582"/>
            <a:ext cx="42450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dirty="0"/>
              <a:t>임의의 장소로 배치되는 객체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사물과 객체들끼리 서로 부딪치지 않고</a:t>
            </a:r>
            <a:br>
              <a:rPr lang="en-US" altLang="ko-KR" dirty="0"/>
            </a:br>
            <a:r>
              <a:rPr lang="en-US" altLang="ko-KR" dirty="0"/>
              <a:t>   </a:t>
            </a:r>
            <a:r>
              <a:rPr lang="ko-KR" altLang="en-US" dirty="0"/>
              <a:t>매번 다른 위치에 배치되어야 함</a:t>
            </a:r>
            <a:endParaRPr lang="en-US" altLang="ko-KR" dirty="0"/>
          </a:p>
        </p:txBody>
      </p:sp>
      <p:sp>
        <p:nvSpPr>
          <p:cNvPr id="43" name="TextBox 42"/>
          <p:cNvSpPr txBox="1"/>
          <p:nvPr/>
        </p:nvSpPr>
        <p:spPr>
          <a:xfrm>
            <a:off x="3029978" y="2830290"/>
            <a:ext cx="4980851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2.  </a:t>
            </a:r>
            <a:r>
              <a:rPr lang="ko-KR" altLang="en-US" sz="2400" dirty="0"/>
              <a:t>게임 단계의 한계</a:t>
            </a:r>
            <a:endParaRPr lang="en-US" altLang="ko-KR" sz="2400" dirty="0"/>
          </a:p>
          <a:p>
            <a:r>
              <a:rPr lang="en-US" altLang="ko-KR" dirty="0"/>
              <a:t>    - </a:t>
            </a:r>
            <a:r>
              <a:rPr lang="ko-KR" altLang="en-US" dirty="0"/>
              <a:t>알파벳 찾기는 지루해 질 수 있어 단어 찾기에서</a:t>
            </a:r>
            <a:endParaRPr lang="en-US" altLang="ko-KR" dirty="0"/>
          </a:p>
          <a:p>
            <a:r>
              <a:rPr lang="en-US" altLang="ko-KR" dirty="0"/>
              <a:t>       </a:t>
            </a:r>
            <a:r>
              <a:rPr lang="ko-KR" altLang="en-US" dirty="0"/>
              <a:t>다양한 단어를 등록해</a:t>
            </a:r>
            <a:r>
              <a:rPr lang="en-US" altLang="ko-KR" dirty="0"/>
              <a:t> </a:t>
            </a:r>
            <a:r>
              <a:rPr lang="ko-KR" altLang="en-US" dirty="0"/>
              <a:t>지루함을 느끼지 않도록</a:t>
            </a:r>
            <a:endParaRPr lang="en-US" altLang="ko-KR" dirty="0"/>
          </a:p>
          <a:p>
            <a:r>
              <a:rPr lang="en-US" altLang="ko-KR" dirty="0"/>
              <a:t>       </a:t>
            </a:r>
            <a:r>
              <a:rPr lang="ko-KR" altLang="en-US" dirty="0"/>
              <a:t>많은 단어 관리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1435875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699792" y="0"/>
            <a:ext cx="6444208" cy="51435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3221896" y="1195846"/>
            <a:ext cx="5400000" cy="1784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고딕16" panose="02020600000000000000" pitchFamily="18" charset="-127"/>
                <a:ea typeface="a고딕16" panose="02020600000000000000" pitchFamily="18" charset="-127"/>
                <a:cs typeface="+mj-cs"/>
              </a:defRPr>
            </a:lvl1pPr>
          </a:lstStyle>
          <a:p>
            <a:r>
              <a:rPr lang="en-US" altLang="ko-KR" sz="3600" dirty="0">
                <a:solidFill>
                  <a:schemeClr val="bg1"/>
                </a:solidFill>
                <a:latin typeface="+mj-ea"/>
                <a:ea typeface="+mj-ea"/>
              </a:rPr>
              <a:t>“</a:t>
            </a:r>
            <a:r>
              <a:rPr lang="ko-KR" altLang="en-US" sz="3600" dirty="0" err="1">
                <a:solidFill>
                  <a:schemeClr val="bg1"/>
                </a:solidFill>
                <a:latin typeface="+mj-ea"/>
                <a:ea typeface="+mj-ea"/>
              </a:rPr>
              <a:t>잉길리랜드</a:t>
            </a:r>
            <a:r>
              <a:rPr lang="en-US" altLang="ko-KR" sz="3600" dirty="0">
                <a:solidFill>
                  <a:schemeClr val="bg1"/>
                </a:solidFill>
                <a:latin typeface="+mj-ea"/>
                <a:ea typeface="+mj-ea"/>
              </a:rPr>
              <a:t>”</a:t>
            </a:r>
          </a:p>
          <a:p>
            <a:r>
              <a:rPr lang="ko-KR" altLang="en-US" sz="4800" dirty="0">
                <a:solidFill>
                  <a:schemeClr val="bg1"/>
                </a:solidFill>
                <a:latin typeface="+mj-ea"/>
                <a:ea typeface="+mj-ea"/>
              </a:rPr>
              <a:t>감사합니다</a:t>
            </a:r>
            <a:r>
              <a:rPr lang="en-US" altLang="ko-KR" sz="4800" dirty="0">
                <a:solidFill>
                  <a:schemeClr val="bg1"/>
                </a:solidFill>
                <a:latin typeface="+mj-ea"/>
                <a:ea typeface="+mj-ea"/>
              </a:rPr>
              <a:t>.</a:t>
            </a:r>
          </a:p>
        </p:txBody>
      </p:sp>
      <p:sp>
        <p:nvSpPr>
          <p:cNvPr id="14" name="부제목 2"/>
          <p:cNvSpPr txBox="1">
            <a:spLocks/>
          </p:cNvSpPr>
          <p:nvPr/>
        </p:nvSpPr>
        <p:spPr>
          <a:xfrm>
            <a:off x="3221896" y="3384376"/>
            <a:ext cx="5400000" cy="1275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err="1">
                <a:solidFill>
                  <a:schemeClr val="bg1"/>
                </a:solidFill>
              </a:rPr>
              <a:t>근명여자정보고등학교</a:t>
            </a:r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400" dirty="0">
                <a:solidFill>
                  <a:schemeClr val="bg1"/>
                </a:solidFill>
              </a:rPr>
              <a:t>손서연 </a:t>
            </a:r>
            <a:r>
              <a:rPr lang="en-US" altLang="ko-KR" sz="2400" dirty="0">
                <a:solidFill>
                  <a:schemeClr val="bg1"/>
                </a:solidFill>
              </a:rPr>
              <a:t>,</a:t>
            </a:r>
            <a:r>
              <a:rPr lang="ko-KR" altLang="en-US" sz="2400" dirty="0">
                <a:solidFill>
                  <a:schemeClr val="bg1"/>
                </a:solidFill>
              </a:rPr>
              <a:t>이유나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4283968" y="2787774"/>
            <a:ext cx="3312368" cy="0"/>
          </a:xfrm>
          <a:prstGeom prst="line">
            <a:avLst/>
          </a:prstGeom>
          <a:ln>
            <a:solidFill>
              <a:schemeClr val="accent4">
                <a:alpha val="70000"/>
              </a:schemeClr>
            </a:solidFill>
            <a:prstDash val="sysDot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37866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5616" y="1131590"/>
            <a:ext cx="8028384" cy="40119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1835696" y="1563638"/>
            <a:ext cx="2530637" cy="707886"/>
            <a:chOff x="1835696" y="1506142"/>
            <a:chExt cx="2530637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1835696" y="1506142"/>
              <a:ext cx="5998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a고딕17" panose="02020600000000000000" pitchFamily="18" charset="-127"/>
                  <a:ea typeface="a고딕17" panose="02020600000000000000" pitchFamily="18" charset="-127"/>
                </a:rPr>
                <a:t>1.</a:t>
              </a:r>
              <a:endParaRPr lang="ko-KR" altLang="en-US" sz="4000" dirty="0">
                <a:solidFill>
                  <a:schemeClr val="bg1"/>
                </a:solidFill>
                <a:latin typeface="a고딕17" panose="02020600000000000000" pitchFamily="18" charset="-127"/>
                <a:ea typeface="a고딕17" panose="02020600000000000000" pitchFamily="18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373480" y="1506142"/>
              <a:ext cx="19928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dirty="0">
                  <a:solidFill>
                    <a:schemeClr val="bg1"/>
                  </a:solidFill>
                  <a:latin typeface="a고딕17" panose="02020600000000000000" pitchFamily="18" charset="-127"/>
                  <a:ea typeface="a고딕17" panose="02020600000000000000" pitchFamily="18" charset="-127"/>
                </a:rPr>
                <a:t>게임소개</a:t>
              </a: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2406847" y="2332149"/>
            <a:ext cx="3722509" cy="646331"/>
            <a:chOff x="1835696" y="1506142"/>
            <a:chExt cx="3722509" cy="646331"/>
          </a:xfrm>
        </p:grpSpPr>
        <p:sp>
          <p:nvSpPr>
            <p:cNvPr id="30" name="TextBox 29"/>
            <p:cNvSpPr txBox="1"/>
            <p:nvPr/>
          </p:nvSpPr>
          <p:spPr>
            <a:xfrm>
              <a:off x="1835696" y="1506142"/>
              <a:ext cx="10567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solidFill>
                    <a:schemeClr val="bg1"/>
                  </a:solidFill>
                  <a:latin typeface="a고딕16" pitchFamily="18" charset="-127"/>
                  <a:ea typeface="a고딕16" pitchFamily="18" charset="-127"/>
                </a:rPr>
                <a:t>1-1.</a:t>
              </a:r>
              <a:endParaRPr lang="ko-KR" altLang="en-US" sz="3600" dirty="0">
                <a:solidFill>
                  <a:schemeClr val="bg1"/>
                </a:solidFill>
                <a:latin typeface="a고딕16" pitchFamily="18" charset="-127"/>
                <a:ea typeface="a고딕16" pitchFamily="18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805528" y="1506142"/>
              <a:ext cx="27526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dirty="0" err="1">
                  <a:solidFill>
                    <a:schemeClr val="bg1"/>
                  </a:solidFill>
                  <a:latin typeface="a고딕14" pitchFamily="18" charset="-127"/>
                  <a:ea typeface="a고딕14" pitchFamily="18" charset="-127"/>
                </a:rPr>
                <a:t>잉길리랜드</a:t>
              </a:r>
              <a:r>
                <a:rPr lang="ko-KR" altLang="en-US" sz="3600" dirty="0">
                  <a:solidFill>
                    <a:schemeClr val="bg1"/>
                  </a:solidFill>
                  <a:latin typeface="a고딕14" pitchFamily="18" charset="-127"/>
                  <a:ea typeface="a고딕14" pitchFamily="18" charset="-127"/>
                </a:rPr>
                <a:t> 뜻</a:t>
              </a: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2406847" y="2988080"/>
            <a:ext cx="3316949" cy="646331"/>
            <a:chOff x="1835696" y="1506142"/>
            <a:chExt cx="3316949" cy="646331"/>
          </a:xfrm>
        </p:grpSpPr>
        <p:sp>
          <p:nvSpPr>
            <p:cNvPr id="33" name="TextBox 32"/>
            <p:cNvSpPr txBox="1"/>
            <p:nvPr/>
          </p:nvSpPr>
          <p:spPr>
            <a:xfrm>
              <a:off x="1835696" y="1506142"/>
              <a:ext cx="10567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solidFill>
                    <a:schemeClr val="bg1"/>
                  </a:solidFill>
                  <a:latin typeface="a고딕16" pitchFamily="18" charset="-127"/>
                  <a:ea typeface="a고딕16" pitchFamily="18" charset="-127"/>
                </a:rPr>
                <a:t>1-2.</a:t>
              </a:r>
              <a:endParaRPr lang="ko-KR" altLang="en-US" sz="3600" dirty="0">
                <a:solidFill>
                  <a:schemeClr val="bg1"/>
                </a:solidFill>
                <a:latin typeface="a고딕16" pitchFamily="18" charset="-127"/>
                <a:ea typeface="a고딕16" pitchFamily="18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805528" y="1506142"/>
              <a:ext cx="23471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dirty="0">
                  <a:solidFill>
                    <a:schemeClr val="bg1"/>
                  </a:solidFill>
                  <a:latin typeface="a고딕14" pitchFamily="18" charset="-127"/>
                  <a:ea typeface="a고딕14" pitchFamily="18" charset="-127"/>
                </a:rPr>
                <a:t>주요 스토리</a:t>
              </a: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2411760" y="3644011"/>
            <a:ext cx="3316949" cy="646331"/>
            <a:chOff x="1835696" y="1506142"/>
            <a:chExt cx="3316949" cy="646331"/>
          </a:xfrm>
        </p:grpSpPr>
        <p:sp>
          <p:nvSpPr>
            <p:cNvPr id="36" name="TextBox 35"/>
            <p:cNvSpPr txBox="1"/>
            <p:nvPr/>
          </p:nvSpPr>
          <p:spPr>
            <a:xfrm>
              <a:off x="1835696" y="1506142"/>
              <a:ext cx="10567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solidFill>
                    <a:schemeClr val="bg1"/>
                  </a:solidFill>
                  <a:latin typeface="a고딕16" pitchFamily="18" charset="-127"/>
                  <a:ea typeface="a고딕16" pitchFamily="18" charset="-127"/>
                </a:rPr>
                <a:t>1-3.</a:t>
              </a:r>
              <a:endParaRPr lang="ko-KR" altLang="en-US" sz="3600" dirty="0">
                <a:solidFill>
                  <a:schemeClr val="bg1"/>
                </a:solidFill>
                <a:latin typeface="a고딕16" pitchFamily="18" charset="-127"/>
                <a:ea typeface="a고딕16" pitchFamily="18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805528" y="1506142"/>
              <a:ext cx="23471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dirty="0">
                  <a:solidFill>
                    <a:schemeClr val="bg1"/>
                  </a:solidFill>
                  <a:latin typeface="a고딕14" pitchFamily="18" charset="-127"/>
                  <a:ea typeface="a고딕14" pitchFamily="18" charset="-127"/>
                </a:rPr>
                <a:t>주요 캐릭터</a:t>
              </a: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2411760" y="4299942"/>
            <a:ext cx="2911389" cy="646331"/>
            <a:chOff x="1835696" y="1506142"/>
            <a:chExt cx="2911389" cy="646331"/>
          </a:xfrm>
        </p:grpSpPr>
        <p:sp>
          <p:nvSpPr>
            <p:cNvPr id="20" name="TextBox 19"/>
            <p:cNvSpPr txBox="1"/>
            <p:nvPr/>
          </p:nvSpPr>
          <p:spPr>
            <a:xfrm>
              <a:off x="1835696" y="1506142"/>
              <a:ext cx="10567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solidFill>
                    <a:schemeClr val="bg1"/>
                  </a:solidFill>
                  <a:latin typeface="a고딕16" pitchFamily="18" charset="-127"/>
                  <a:ea typeface="a고딕16" pitchFamily="18" charset="-127"/>
                </a:rPr>
                <a:t>1-4.</a:t>
              </a:r>
              <a:endParaRPr lang="ko-KR" altLang="en-US" sz="3600" dirty="0">
                <a:solidFill>
                  <a:schemeClr val="bg1"/>
                </a:solidFill>
                <a:latin typeface="a고딕16" pitchFamily="18" charset="-127"/>
                <a:ea typeface="a고딕16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805528" y="1506142"/>
              <a:ext cx="19415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dirty="0">
                  <a:solidFill>
                    <a:schemeClr val="bg1"/>
                  </a:solidFill>
                  <a:latin typeface="a고딕14" pitchFamily="18" charset="-127"/>
                  <a:ea typeface="a고딕14" pitchFamily="18" charset="-127"/>
                </a:rPr>
                <a:t>게임 방법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34122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494011"/>
            <a:ext cx="2520280" cy="853603"/>
          </a:xfrm>
        </p:spPr>
        <p:txBody>
          <a:bodyPr/>
          <a:lstStyle/>
          <a:p>
            <a:pPr algn="r"/>
            <a:r>
              <a:rPr lang="ko-KR" altLang="en-US" dirty="0"/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71800" y="3003798"/>
            <a:ext cx="6048672" cy="1368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latin typeface="a고딕16" pitchFamily="18" charset="-127"/>
                <a:ea typeface="a고딕16" pitchFamily="18" charset="-127"/>
              </a:rPr>
              <a:t>: </a:t>
            </a:r>
            <a:r>
              <a:rPr lang="ko-KR" altLang="en-US" dirty="0">
                <a:latin typeface="a고딕16" pitchFamily="18" charset="-127"/>
                <a:ea typeface="a고딕16" pitchFamily="18" charset="-127"/>
              </a:rPr>
              <a:t>영어 알파벳들이</a:t>
            </a:r>
            <a:endParaRPr lang="en-US" altLang="ko-KR" dirty="0">
              <a:latin typeface="a고딕16" pitchFamily="18" charset="-127"/>
              <a:ea typeface="a고딕16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a고딕16" pitchFamily="18" charset="-127"/>
                <a:ea typeface="a고딕16" pitchFamily="18" charset="-127"/>
              </a:rPr>
              <a:t>  </a:t>
            </a:r>
            <a:r>
              <a:rPr lang="ko-KR" altLang="en-US" dirty="0">
                <a:latin typeface="a고딕16" pitchFamily="18" charset="-127"/>
                <a:ea typeface="a고딕16" pitchFamily="18" charset="-127"/>
              </a:rPr>
              <a:t>사는 작은 마을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28" y="2931790"/>
            <a:ext cx="207941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solidFill>
                  <a:schemeClr val="bg1"/>
                </a:solidFill>
                <a:latin typeface="a고딕16" pitchFamily="18" charset="-127"/>
                <a:ea typeface="a고딕16" pitchFamily="18" charset="-127"/>
              </a:rPr>
              <a:t>잉길리랜드의</a:t>
            </a:r>
            <a:endParaRPr lang="en-US" altLang="ko-KR" sz="2800" dirty="0">
              <a:solidFill>
                <a:schemeClr val="bg1"/>
              </a:solidFill>
              <a:latin typeface="a고딕16" pitchFamily="18" charset="-127"/>
              <a:ea typeface="a고딕16" pitchFamily="18" charset="-127"/>
            </a:endParaRPr>
          </a:p>
          <a:p>
            <a:r>
              <a:rPr lang="ko-KR" altLang="en-US" sz="2800" dirty="0">
                <a:solidFill>
                  <a:schemeClr val="bg1"/>
                </a:solidFill>
                <a:latin typeface="a고딕16" pitchFamily="18" charset="-127"/>
                <a:ea typeface="a고딕16" pitchFamily="18" charset="-127"/>
              </a:rPr>
              <a:t>뜻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99792" y="1419622"/>
            <a:ext cx="6552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chemeClr val="accent6">
                    <a:lumMod val="7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잉글리시</a:t>
            </a:r>
            <a:r>
              <a:rPr lang="ko-KR" altLang="en-US" sz="3600" dirty="0">
                <a:latin typeface="a로케트" panose="02020600000000000000" pitchFamily="18" charset="-127"/>
                <a:ea typeface="a로케트" panose="02020600000000000000" pitchFamily="18" charset="-127"/>
              </a:rPr>
              <a:t> </a:t>
            </a:r>
            <a:r>
              <a:rPr lang="en-US" altLang="ko-KR" sz="3600" dirty="0">
                <a:latin typeface="a로케트" panose="02020600000000000000" pitchFamily="18" charset="-127"/>
                <a:ea typeface="a로케트" panose="02020600000000000000" pitchFamily="18" charset="-127"/>
              </a:rPr>
              <a:t>+ </a:t>
            </a:r>
            <a:r>
              <a:rPr lang="ko-KR" altLang="en-US" sz="3600" dirty="0">
                <a:latin typeface="a로케트" panose="02020600000000000000" pitchFamily="18" charset="-127"/>
                <a:ea typeface="a로케트" panose="02020600000000000000" pitchFamily="18" charset="-127"/>
              </a:rPr>
              <a:t>마을 단위 </a:t>
            </a:r>
            <a:r>
              <a:rPr lang="ko-KR" altLang="en-US" sz="3600" dirty="0">
                <a:solidFill>
                  <a:schemeClr val="accent6">
                    <a:lumMod val="7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리</a:t>
            </a:r>
            <a:r>
              <a:rPr lang="ko-KR" altLang="en-US" sz="3600" dirty="0">
                <a:latin typeface="a로케트" panose="02020600000000000000" pitchFamily="18" charset="-127"/>
                <a:ea typeface="a로케트" panose="02020600000000000000" pitchFamily="18" charset="-127"/>
              </a:rPr>
              <a:t> </a:t>
            </a:r>
            <a:r>
              <a:rPr lang="en-US" altLang="ko-KR" sz="3600" dirty="0">
                <a:latin typeface="a로케트" panose="02020600000000000000" pitchFamily="18" charset="-127"/>
                <a:ea typeface="a로케트" panose="02020600000000000000" pitchFamily="18" charset="-127"/>
              </a:rPr>
              <a:t>+ </a:t>
            </a:r>
            <a:r>
              <a:rPr lang="ko-KR" altLang="en-US" sz="3600" dirty="0" err="1">
                <a:solidFill>
                  <a:schemeClr val="accent6">
                    <a:lumMod val="7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랜드</a:t>
            </a:r>
            <a:endParaRPr lang="en-US" altLang="ko-KR" sz="3600" dirty="0">
              <a:solidFill>
                <a:schemeClr val="accent6">
                  <a:lumMod val="75000"/>
                </a:schemeClr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512" y="566869"/>
            <a:ext cx="599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a고딕17" panose="02020600000000000000" pitchFamily="18" charset="-127"/>
                <a:ea typeface="a고딕17" panose="02020600000000000000" pitchFamily="18" charset="-127"/>
              </a:rPr>
              <a:t>1.</a:t>
            </a:r>
            <a:endParaRPr lang="ko-KR" altLang="en-US" sz="4000" dirty="0">
              <a:solidFill>
                <a:schemeClr val="bg1"/>
              </a:solidFill>
              <a:latin typeface="a고딕17" panose="02020600000000000000" pitchFamily="18" charset="-127"/>
              <a:ea typeface="a고딕17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633270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43808" y="309615"/>
            <a:ext cx="6048672" cy="4566391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a고딕14" pitchFamily="18" charset="-127"/>
                <a:ea typeface="a고딕14" pitchFamily="18" charset="-127"/>
              </a:rPr>
              <a:t>‘</a:t>
            </a:r>
            <a:r>
              <a:rPr lang="ko-KR" altLang="en-US" sz="4000" dirty="0" err="1">
                <a:solidFill>
                  <a:schemeClr val="accent3">
                    <a:lumMod val="7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잉글라</a:t>
            </a:r>
            <a:r>
              <a:rPr lang="en-US" altLang="ko-KR" dirty="0">
                <a:latin typeface="a고딕14" pitchFamily="18" charset="-127"/>
                <a:ea typeface="a고딕14" pitchFamily="18" charset="-127"/>
              </a:rPr>
              <a:t>’</a:t>
            </a:r>
            <a:r>
              <a:rPr lang="ko-KR" altLang="en-US" dirty="0">
                <a:latin typeface="a고딕14" pitchFamily="18" charset="-127"/>
                <a:ea typeface="a고딕14" pitchFamily="18" charset="-127"/>
              </a:rPr>
              <a:t>들이 사는 곳인</a:t>
            </a:r>
            <a:endParaRPr lang="en-US" altLang="ko-KR" dirty="0">
              <a:latin typeface="a고딕14" pitchFamily="18" charset="-127"/>
              <a:ea typeface="a고딕14" pitchFamily="18" charset="-127"/>
            </a:endParaRPr>
          </a:p>
          <a:p>
            <a:pPr marL="0" indent="0">
              <a:buNone/>
            </a:pPr>
            <a:endParaRPr lang="en-US" altLang="ko-KR" sz="2800" dirty="0">
              <a:latin typeface="a고딕14" pitchFamily="18" charset="-127"/>
              <a:ea typeface="a고딕14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a고딕14" pitchFamily="18" charset="-127"/>
              <a:ea typeface="a고딕14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a고딕14" pitchFamily="18" charset="-127"/>
                <a:ea typeface="a고딕14" pitchFamily="18" charset="-127"/>
              </a:rPr>
              <a:t>작은 마을 ‘</a:t>
            </a:r>
            <a:r>
              <a:rPr lang="ko-KR" altLang="en-US" sz="4000" dirty="0" err="1">
                <a:solidFill>
                  <a:schemeClr val="accent6">
                    <a:lumMod val="7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잉길리</a:t>
            </a:r>
            <a:r>
              <a:rPr lang="ko-KR" altLang="en-US" dirty="0">
                <a:latin typeface="a고딕14" pitchFamily="18" charset="-127"/>
                <a:ea typeface="a고딕14" pitchFamily="18" charset="-127"/>
              </a:rPr>
              <a:t>’ 속</a:t>
            </a:r>
            <a:endParaRPr lang="en-US" altLang="ko-KR" dirty="0">
              <a:latin typeface="a고딕14" pitchFamily="18" charset="-127"/>
              <a:ea typeface="a고딕14" pitchFamily="18" charset="-127"/>
            </a:endParaRPr>
          </a:p>
          <a:p>
            <a:pPr marL="0" indent="0">
              <a:buNone/>
            </a:pPr>
            <a:endParaRPr lang="en-US" altLang="ko-KR" sz="2400" dirty="0">
              <a:latin typeface="a고딕14" pitchFamily="18" charset="-127"/>
              <a:ea typeface="a고딕14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a고딕14" pitchFamily="18" charset="-127"/>
              <a:ea typeface="a고딕14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a고딕14" pitchFamily="18" charset="-127"/>
                <a:ea typeface="a고딕14" pitchFamily="18" charset="-127"/>
              </a:rPr>
              <a:t>놀이동산에서 벌어지는 </a:t>
            </a:r>
            <a:r>
              <a:rPr lang="ko-KR" altLang="en-US" sz="4000" dirty="0">
                <a:latin typeface="a로케트" panose="02020600000000000000" pitchFamily="18" charset="-127"/>
                <a:ea typeface="a로케트" panose="02020600000000000000" pitchFamily="18" charset="-127"/>
              </a:rPr>
              <a:t>숨바꼭질</a:t>
            </a:r>
            <a:endParaRPr lang="en-US" altLang="ko-KR" sz="4000" dirty="0"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07504" y="494011"/>
            <a:ext cx="2520280" cy="853603"/>
            <a:chOff x="107504" y="494011"/>
            <a:chExt cx="2520280" cy="853603"/>
          </a:xfrm>
        </p:grpSpPr>
        <p:sp>
          <p:nvSpPr>
            <p:cNvPr id="12" name="제목 1"/>
            <p:cNvSpPr txBox="1">
              <a:spLocks/>
            </p:cNvSpPr>
            <p:nvPr/>
          </p:nvSpPr>
          <p:spPr>
            <a:xfrm>
              <a:off x="107504" y="494011"/>
              <a:ext cx="2520280" cy="85360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000" kern="1200">
                  <a:solidFill>
                    <a:schemeClr val="bg1"/>
                  </a:solidFill>
                  <a:latin typeface="a고딕16" panose="02020600000000000000" pitchFamily="18" charset="-127"/>
                  <a:ea typeface="a고딕16" panose="02020600000000000000" pitchFamily="18" charset="-127"/>
                  <a:cs typeface="+mj-cs"/>
                </a:defRPr>
              </a:lvl1pPr>
            </a:lstStyle>
            <a:p>
              <a:pPr algn="r"/>
              <a:r>
                <a:rPr lang="ko-KR" altLang="en-US" dirty="0"/>
                <a:t>게임소개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9512" y="566869"/>
              <a:ext cx="5998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a고딕17" panose="02020600000000000000" pitchFamily="18" charset="-127"/>
                  <a:ea typeface="a고딕17" panose="02020600000000000000" pitchFamily="18" charset="-127"/>
                </a:rPr>
                <a:t>1.</a:t>
              </a:r>
              <a:endParaRPr lang="ko-KR" altLang="en-US" sz="4000" dirty="0">
                <a:solidFill>
                  <a:schemeClr val="bg1"/>
                </a:solidFill>
                <a:latin typeface="a고딕17" panose="02020600000000000000" pitchFamily="18" charset="-127"/>
                <a:ea typeface="a고딕17" panose="02020600000000000000" pitchFamily="18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07899" y="3219822"/>
            <a:ext cx="21194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ko-KR" altLang="en-US" sz="2800" dirty="0">
                <a:solidFill>
                  <a:schemeClr val="bg1"/>
                </a:solidFill>
                <a:latin typeface="a고딕16" pitchFamily="18" charset="-127"/>
                <a:ea typeface="a고딕16" pitchFamily="18" charset="-127"/>
              </a:rPr>
              <a:t>주요 스토리 </a:t>
            </a:r>
            <a:r>
              <a:rPr lang="en-US" altLang="ko-KR" sz="2000" dirty="0">
                <a:solidFill>
                  <a:prstClr val="white"/>
                </a:solidFill>
                <a:latin typeface="a고딕16" pitchFamily="18" charset="-127"/>
                <a:ea typeface="a고딕16" pitchFamily="18" charset="-127"/>
              </a:rPr>
              <a:t>1</a:t>
            </a:r>
            <a:endParaRPr lang="ko-KR" altLang="en-US" sz="2000" dirty="0">
              <a:solidFill>
                <a:prstClr val="white"/>
              </a:solidFill>
              <a:latin typeface="a고딕16" pitchFamily="18" charset="-127"/>
              <a:ea typeface="a고딕16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1246367"/>
            <a:ext cx="644555" cy="720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466" y="482725"/>
            <a:ext cx="1419951" cy="147235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036" y="1246367"/>
            <a:ext cx="620461" cy="7200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246367"/>
            <a:ext cx="689872" cy="7200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2149444"/>
            <a:ext cx="1650488" cy="1718450"/>
          </a:xfrm>
          <a:prstGeom prst="rect">
            <a:avLst/>
          </a:prstGeom>
        </p:spPr>
      </p:pic>
      <p:pic>
        <p:nvPicPr>
          <p:cNvPr id="5122" name="Picture 2" descr="ë¡¤ë¬ì½ì¤í° í½í ê·¸ë¨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41" r="10250" b="14553"/>
          <a:stretch/>
        </p:blipFill>
        <p:spPr bwMode="auto">
          <a:xfrm>
            <a:off x="2771800" y="2869524"/>
            <a:ext cx="4580026" cy="998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9431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ê´ë ¨ ì´ë¯¸ì§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616733"/>
            <a:ext cx="2664296" cy="253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제목 1"/>
          <p:cNvSpPr txBox="1">
            <a:spLocks/>
          </p:cNvSpPr>
          <p:nvPr/>
        </p:nvSpPr>
        <p:spPr>
          <a:xfrm>
            <a:off x="107504" y="494011"/>
            <a:ext cx="2520280" cy="8536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  <a:cs typeface="+mj-cs"/>
              </a:defRPr>
            </a:lvl1pPr>
          </a:lstStyle>
          <a:p>
            <a:pPr algn="r"/>
            <a:r>
              <a:rPr lang="ko-KR" altLang="en-US"/>
              <a:t>게임소개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9512" y="566869"/>
            <a:ext cx="599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a고딕17" panose="02020600000000000000" pitchFamily="18" charset="-127"/>
                <a:ea typeface="a고딕17" panose="02020600000000000000" pitchFamily="18" charset="-127"/>
              </a:rPr>
              <a:t>1.</a:t>
            </a:r>
            <a:endParaRPr lang="ko-KR" altLang="en-US" sz="4000" dirty="0">
              <a:solidFill>
                <a:schemeClr val="bg1"/>
              </a:solidFill>
              <a:latin typeface="a고딕17" panose="02020600000000000000" pitchFamily="18" charset="-127"/>
              <a:ea typeface="a고딕17" panose="0202060000000000000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7899" y="3219822"/>
            <a:ext cx="21194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ko-KR" altLang="en-US" sz="2800" dirty="0">
                <a:solidFill>
                  <a:schemeClr val="bg1"/>
                </a:solidFill>
                <a:latin typeface="a고딕16" pitchFamily="18" charset="-127"/>
                <a:ea typeface="a고딕16" pitchFamily="18" charset="-127"/>
              </a:rPr>
              <a:t>주요 스토리 </a:t>
            </a:r>
            <a:r>
              <a:rPr lang="en-US" altLang="ko-KR" sz="2000" dirty="0">
                <a:solidFill>
                  <a:prstClr val="white"/>
                </a:solidFill>
                <a:latin typeface="a고딕16" pitchFamily="18" charset="-127"/>
                <a:ea typeface="a고딕16" pitchFamily="18" charset="-127"/>
              </a:rPr>
              <a:t>2</a:t>
            </a:r>
            <a:endParaRPr lang="ko-KR" altLang="en-US" sz="2000" dirty="0">
              <a:solidFill>
                <a:prstClr val="white"/>
              </a:solidFill>
              <a:latin typeface="a고딕16" pitchFamily="18" charset="-127"/>
              <a:ea typeface="a고딕16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68144" y="1093409"/>
            <a:ext cx="7873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tx2">
                    <a:lumMod val="60000"/>
                    <a:lumOff val="40000"/>
                  </a:schemeClr>
                </a:solidFill>
                <a:latin typeface="a로케트" pitchFamily="18" charset="-127"/>
                <a:ea typeface="a로케트" pitchFamily="18" charset="-127"/>
              </a:rPr>
              <a:t>A</a:t>
            </a:r>
            <a:endParaRPr lang="ko-KR" altLang="en-US" sz="6000" dirty="0">
              <a:solidFill>
                <a:schemeClr val="tx2">
                  <a:lumMod val="60000"/>
                  <a:lumOff val="40000"/>
                </a:schemeClr>
              </a:solidFill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81761" y="912434"/>
            <a:ext cx="7473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accent2">
                    <a:lumMod val="60000"/>
                    <a:lumOff val="40000"/>
                  </a:schemeClr>
                </a:solidFill>
                <a:latin typeface="a로케트" pitchFamily="18" charset="-127"/>
                <a:ea typeface="a로케트" pitchFamily="18" charset="-127"/>
              </a:rPr>
              <a:t>B</a:t>
            </a:r>
            <a:endParaRPr lang="ko-KR" altLang="en-US" sz="6000" dirty="0">
              <a:solidFill>
                <a:schemeClr val="accent2">
                  <a:lumMod val="60000"/>
                  <a:lumOff val="40000"/>
                </a:schemeClr>
              </a:solidFill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76119" y="1868184"/>
            <a:ext cx="7056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rgbClr val="DE4B10"/>
                </a:solidFill>
                <a:latin typeface="a로케트" pitchFamily="18" charset="-127"/>
                <a:ea typeface="a로케트" pitchFamily="18" charset="-127"/>
              </a:rPr>
              <a:t>C</a:t>
            </a:r>
            <a:endParaRPr lang="ko-KR" altLang="en-US" sz="6000" dirty="0">
              <a:solidFill>
                <a:srgbClr val="DE4B10"/>
              </a:solidFill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929833" y="2000587"/>
            <a:ext cx="7120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atin typeface="a로케트" pitchFamily="18" charset="-127"/>
                <a:ea typeface="a로케트" pitchFamily="18" charset="-127"/>
              </a:rPr>
              <a:t>D</a:t>
            </a:r>
            <a:endParaRPr lang="ko-KR" altLang="en-US" sz="6000" dirty="0"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2987824" y="3633867"/>
            <a:ext cx="5847672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dirty="0">
                <a:latin typeface="a고딕14" pitchFamily="18" charset="-127"/>
                <a:ea typeface="a고딕14" pitchFamily="18" charset="-127"/>
              </a:rPr>
              <a:t>각종 지형지물을</a:t>
            </a:r>
            <a:r>
              <a:rPr lang="en-US" altLang="ko-KR" sz="2800" dirty="0">
                <a:latin typeface="a고딕14" pitchFamily="18" charset="-127"/>
                <a:ea typeface="a고딕14" pitchFamily="18" charset="-127"/>
              </a:rPr>
              <a:t> </a:t>
            </a:r>
            <a:r>
              <a:rPr lang="ko-KR" altLang="en-US" sz="2800" dirty="0">
                <a:latin typeface="a고딕14" pitchFamily="18" charset="-127"/>
                <a:ea typeface="a고딕14" pitchFamily="18" charset="-127"/>
              </a:rPr>
              <a:t>이용하여 숨어 있는</a:t>
            </a:r>
            <a:endParaRPr lang="en-US" altLang="ko-KR" sz="2800" dirty="0">
              <a:latin typeface="a고딕14" pitchFamily="18" charset="-127"/>
              <a:ea typeface="a고딕14" pitchFamily="18" charset="-127"/>
            </a:endParaRPr>
          </a:p>
          <a:p>
            <a:r>
              <a:rPr lang="ko-KR" altLang="en-US" sz="2800" dirty="0">
                <a:latin typeface="a고딕14" pitchFamily="18" charset="-127"/>
                <a:ea typeface="a고딕14" pitchFamily="18" charset="-127"/>
              </a:rPr>
              <a:t>알파벳들을</a:t>
            </a:r>
            <a:r>
              <a:rPr lang="en-US" altLang="ko-KR" sz="2800" dirty="0">
                <a:latin typeface="a고딕14" pitchFamily="18" charset="-127"/>
                <a:ea typeface="a고딕14" pitchFamily="18" charset="-127"/>
              </a:rPr>
              <a:t> </a:t>
            </a:r>
            <a:r>
              <a:rPr lang="ko-KR" altLang="en-US" sz="2800" dirty="0">
                <a:latin typeface="a고딕14" pitchFamily="18" charset="-127"/>
                <a:ea typeface="a고딕14" pitchFamily="18" charset="-127"/>
              </a:rPr>
              <a:t>순차적으로 찾는 게임</a:t>
            </a:r>
          </a:p>
        </p:txBody>
      </p:sp>
    </p:spTree>
    <p:extLst>
      <p:ext uri="{BB962C8B-B14F-4D97-AF65-F5344CB8AC3E}">
        <p14:creationId xmlns:p14="http://schemas.microsoft.com/office/powerpoint/2010/main" val="14211910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107504" y="494011"/>
            <a:ext cx="2520280" cy="8536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  <a:cs typeface="+mj-cs"/>
              </a:defRPr>
            </a:lvl1pPr>
          </a:lstStyle>
          <a:p>
            <a:pPr algn="r"/>
            <a:r>
              <a:rPr lang="ko-KR" altLang="en-US"/>
              <a:t>게임소개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9512" y="566869"/>
            <a:ext cx="599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a고딕17" panose="02020600000000000000" pitchFamily="18" charset="-127"/>
                <a:ea typeface="a고딕17" panose="02020600000000000000" pitchFamily="18" charset="-127"/>
              </a:rPr>
              <a:t>1.</a:t>
            </a:r>
            <a:endParaRPr lang="ko-KR" altLang="en-US" sz="4000" dirty="0">
              <a:solidFill>
                <a:schemeClr val="bg1"/>
              </a:solidFill>
              <a:latin typeface="a고딕17" panose="02020600000000000000" pitchFamily="18" charset="-127"/>
              <a:ea typeface="a고딕17" panose="02020600000000000000" pitchFamily="18" charset="-127"/>
            </a:endParaRPr>
          </a:p>
        </p:txBody>
      </p:sp>
      <p:sp>
        <p:nvSpPr>
          <p:cNvPr id="16" name="TextBox 15"/>
          <p:cNvSpPr txBox="1">
            <a:spLocks/>
          </p:cNvSpPr>
          <p:nvPr/>
        </p:nvSpPr>
        <p:spPr>
          <a:xfrm>
            <a:off x="2987824" y="3623414"/>
            <a:ext cx="5847672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알파벳에 친해지고 친숙하게 다가갈 수 있도록 알파벳을 캐릭터화 시켰습니다</a:t>
            </a:r>
            <a:r>
              <a:rPr lang="en-US" altLang="ko-K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7902" y="3219822"/>
            <a:ext cx="21194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ko-KR" altLang="en-US" sz="2800" dirty="0">
                <a:solidFill>
                  <a:prstClr val="white"/>
                </a:solidFill>
                <a:latin typeface="a고딕16" pitchFamily="18" charset="-127"/>
                <a:ea typeface="a고딕16" pitchFamily="18" charset="-127"/>
              </a:rPr>
              <a:t>주요 캐릭터 </a:t>
            </a:r>
            <a:r>
              <a:rPr lang="en-US" altLang="ko-KR" sz="2000" dirty="0">
                <a:solidFill>
                  <a:prstClr val="white"/>
                </a:solidFill>
                <a:latin typeface="a고딕16" pitchFamily="18" charset="-127"/>
                <a:ea typeface="a고딕16" pitchFamily="18" charset="-127"/>
              </a:rPr>
              <a:t>1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575" y="411510"/>
            <a:ext cx="2360225" cy="273887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84168" y="634836"/>
            <a:ext cx="1380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a로케트" pitchFamily="18" charset="-127"/>
                <a:ea typeface="a로케트" pitchFamily="18" charset="-127"/>
              </a:rPr>
              <a:t>HI ~ !</a:t>
            </a:r>
            <a:endParaRPr lang="ko-KR" altLang="en-US" sz="3600" dirty="0"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84168" y="1457779"/>
            <a:ext cx="28953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a로케트" pitchFamily="18" charset="-127"/>
                <a:ea typeface="a로케트" pitchFamily="18" charset="-127"/>
              </a:rPr>
              <a:t>My name</a:t>
            </a:r>
          </a:p>
          <a:p>
            <a:r>
              <a:rPr lang="en-US" altLang="ko-KR" sz="3600" dirty="0">
                <a:latin typeface="a로케트" pitchFamily="18" charset="-127"/>
                <a:ea typeface="a로케트" pitchFamily="18" charset="-127"/>
              </a:rPr>
              <a:t>       Is ‘</a:t>
            </a:r>
            <a:r>
              <a:rPr lang="en-US" altLang="ko-KR" sz="3600" dirty="0">
                <a:solidFill>
                  <a:schemeClr val="accent6">
                    <a:lumMod val="75000"/>
                  </a:schemeClr>
                </a:solidFill>
                <a:latin typeface="a로케트" pitchFamily="18" charset="-127"/>
                <a:ea typeface="a로케트" pitchFamily="18" charset="-127"/>
              </a:rPr>
              <a:t>L</a:t>
            </a:r>
            <a:r>
              <a:rPr lang="en-US" altLang="ko-KR" sz="3600" dirty="0">
                <a:latin typeface="a로케트" pitchFamily="18" charset="-127"/>
                <a:ea typeface="a로케트" pitchFamily="18" charset="-127"/>
              </a:rPr>
              <a:t>’~!</a:t>
            </a:r>
            <a:endParaRPr lang="ko-KR" altLang="en-US" sz="3600" dirty="0">
              <a:latin typeface="a로케트" pitchFamily="18" charset="-127"/>
              <a:ea typeface="a로케트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151761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43808" y="771550"/>
            <a:ext cx="6048672" cy="41764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dirty="0">
                <a:latin typeface="a고딕14" pitchFamily="18" charset="-127"/>
                <a:ea typeface="a고딕14" pitchFamily="18" charset="-127"/>
              </a:rPr>
              <a:t>‘</a:t>
            </a:r>
            <a:r>
              <a:rPr lang="ko-KR" altLang="en-US" sz="4000" dirty="0" err="1">
                <a:solidFill>
                  <a:schemeClr val="accent3">
                    <a:lumMod val="7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잉글라</a:t>
            </a:r>
            <a:r>
              <a:rPr lang="en-US" altLang="ko-KR" dirty="0">
                <a:latin typeface="a고딕14" pitchFamily="18" charset="-127"/>
                <a:ea typeface="a고딕14" pitchFamily="18" charset="-127"/>
              </a:rPr>
              <a:t>’</a:t>
            </a:r>
            <a:r>
              <a:rPr lang="ko-KR" altLang="en-US" dirty="0">
                <a:latin typeface="a고딕14" pitchFamily="18" charset="-127"/>
                <a:ea typeface="a고딕14" pitchFamily="18" charset="-127"/>
              </a:rPr>
              <a:t>들은 각자의 성격을</a:t>
            </a:r>
            <a:endParaRPr lang="en-US" altLang="ko-KR" dirty="0">
              <a:latin typeface="a고딕14" pitchFamily="18" charset="-127"/>
              <a:ea typeface="a고딕14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a고딕14" pitchFamily="18" charset="-127"/>
                <a:ea typeface="a고딕14" pitchFamily="18" charset="-127"/>
              </a:rPr>
              <a:t> 갖고 있습니다</a:t>
            </a:r>
            <a:r>
              <a:rPr lang="en-US" altLang="ko-KR" dirty="0">
                <a:latin typeface="a고딕14" pitchFamily="18" charset="-127"/>
                <a:ea typeface="a고딕14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2800" dirty="0">
              <a:latin typeface="a고딕14" pitchFamily="18" charset="-127"/>
              <a:ea typeface="a고딕14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a고딕14" pitchFamily="18" charset="-127"/>
              <a:ea typeface="a고딕14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a고딕14" pitchFamily="18" charset="-127"/>
                <a:ea typeface="a고딕14" pitchFamily="18" charset="-127"/>
              </a:rPr>
              <a:t>색깔</a:t>
            </a:r>
            <a:r>
              <a:rPr lang="en-US" altLang="ko-KR" dirty="0">
                <a:latin typeface="a고딕14" pitchFamily="18" charset="-127"/>
                <a:ea typeface="a고딕14" pitchFamily="18" charset="-127"/>
              </a:rPr>
              <a:t>, </a:t>
            </a:r>
            <a:r>
              <a:rPr lang="ko-KR" altLang="en-US" dirty="0">
                <a:latin typeface="a고딕14" pitchFamily="18" charset="-127"/>
                <a:ea typeface="a고딕14" pitchFamily="18" charset="-127"/>
              </a:rPr>
              <a:t>성격</a:t>
            </a:r>
            <a:r>
              <a:rPr lang="en-US" altLang="ko-KR" dirty="0">
                <a:latin typeface="a고딕14" pitchFamily="18" charset="-127"/>
                <a:ea typeface="a고딕14" pitchFamily="18" charset="-127"/>
              </a:rPr>
              <a:t>, </a:t>
            </a:r>
            <a:r>
              <a:rPr lang="ko-KR" altLang="en-US" dirty="0">
                <a:latin typeface="a고딕14" pitchFamily="18" charset="-127"/>
                <a:ea typeface="a고딕14" pitchFamily="18" charset="-127"/>
              </a:rPr>
              <a:t>외관이 다르게 생겼으며</a:t>
            </a:r>
            <a:endParaRPr lang="en-US" altLang="ko-KR" dirty="0">
              <a:latin typeface="a고딕14" pitchFamily="18" charset="-127"/>
              <a:ea typeface="a고딕14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a고딕14" pitchFamily="18" charset="-127"/>
                <a:ea typeface="a고딕14" pitchFamily="18" charset="-127"/>
              </a:rPr>
              <a:t>찾았을 경우 반응이 제각각 입니다</a:t>
            </a:r>
            <a:r>
              <a:rPr lang="en-US" altLang="ko-KR" dirty="0">
                <a:latin typeface="a고딕14" pitchFamily="18" charset="-127"/>
                <a:ea typeface="a고딕14" pitchFamily="18" charset="-127"/>
              </a:rPr>
              <a:t>.</a:t>
            </a: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107504" y="494011"/>
            <a:ext cx="2520280" cy="8536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  <a:cs typeface="+mj-cs"/>
              </a:defRPr>
            </a:lvl1pPr>
          </a:lstStyle>
          <a:p>
            <a:pPr algn="r"/>
            <a:r>
              <a:rPr lang="ko-KR" altLang="en-US"/>
              <a:t>게임소개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9512" y="566869"/>
            <a:ext cx="599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a고딕17" panose="02020600000000000000" pitchFamily="18" charset="-127"/>
                <a:ea typeface="a고딕17" panose="02020600000000000000" pitchFamily="18" charset="-127"/>
              </a:rPr>
              <a:t>1.</a:t>
            </a:r>
            <a:endParaRPr lang="ko-KR" altLang="en-US" sz="4000" dirty="0">
              <a:solidFill>
                <a:schemeClr val="bg1"/>
              </a:solidFill>
              <a:latin typeface="a고딕17" panose="02020600000000000000" pitchFamily="18" charset="-127"/>
              <a:ea typeface="a고딕17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7899" y="3219822"/>
            <a:ext cx="21194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ko-KR" altLang="en-US" sz="2800" dirty="0">
                <a:solidFill>
                  <a:schemeClr val="bg1"/>
                </a:solidFill>
                <a:latin typeface="a고딕16" pitchFamily="18" charset="-127"/>
                <a:ea typeface="a고딕16" pitchFamily="18" charset="-127"/>
              </a:rPr>
              <a:t>주요 캐릭터 </a:t>
            </a:r>
            <a:r>
              <a:rPr lang="en-US" altLang="ko-KR" sz="2000" dirty="0">
                <a:solidFill>
                  <a:prstClr val="white"/>
                </a:solidFill>
                <a:latin typeface="a고딕16" pitchFamily="18" charset="-127"/>
                <a:ea typeface="a고딕16" pitchFamily="18" charset="-127"/>
              </a:rPr>
              <a:t>2</a:t>
            </a:r>
            <a:endParaRPr lang="ko-KR" altLang="en-US" sz="2000" dirty="0">
              <a:solidFill>
                <a:prstClr val="white"/>
              </a:solidFill>
              <a:latin typeface="a고딕16" pitchFamily="18" charset="-127"/>
              <a:ea typeface="a고딕16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234442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107504" y="494011"/>
            <a:ext cx="2520280" cy="8536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  <a:cs typeface="+mj-cs"/>
              </a:defRPr>
            </a:lvl1pPr>
          </a:lstStyle>
          <a:p>
            <a:pPr algn="r"/>
            <a:r>
              <a:rPr lang="ko-KR" altLang="en-US"/>
              <a:t>게임소개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9512" y="566869"/>
            <a:ext cx="599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a고딕17" panose="02020600000000000000" pitchFamily="18" charset="-127"/>
                <a:ea typeface="a고딕17" panose="02020600000000000000" pitchFamily="18" charset="-127"/>
              </a:rPr>
              <a:t>1.</a:t>
            </a:r>
            <a:endParaRPr lang="ko-KR" altLang="en-US" sz="4000" dirty="0">
              <a:solidFill>
                <a:schemeClr val="bg1"/>
              </a:solidFill>
              <a:latin typeface="a고딕17" panose="02020600000000000000" pitchFamily="18" charset="-127"/>
              <a:ea typeface="a고딕17" panose="0202060000000000000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44008" y="627534"/>
            <a:ext cx="44999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승부욕이 강한 성격인 </a:t>
            </a:r>
            <a:r>
              <a:rPr lang="en-US" altLang="ko-KR" sz="2000" dirty="0"/>
              <a:t>“C” (COMPETITIVE) </a:t>
            </a:r>
            <a:r>
              <a:rPr lang="ko-KR" altLang="en-US" sz="2000" dirty="0"/>
              <a:t>를</a:t>
            </a:r>
            <a:r>
              <a:rPr lang="en-US" altLang="ko-KR" sz="2000" dirty="0"/>
              <a:t> </a:t>
            </a:r>
            <a:r>
              <a:rPr lang="ko-KR" altLang="en-US" sz="2000" dirty="0"/>
              <a:t>찾으면 사용자를</a:t>
            </a:r>
            <a:endParaRPr lang="en-US" altLang="ko-KR" sz="2000" dirty="0"/>
          </a:p>
          <a:p>
            <a:r>
              <a:rPr lang="ko-KR" altLang="en-US" sz="2000" dirty="0"/>
              <a:t>반기며 다음 번 자신의</a:t>
            </a:r>
            <a:r>
              <a:rPr lang="en-US" altLang="ko-KR" sz="2000" dirty="0"/>
              <a:t> </a:t>
            </a:r>
            <a:r>
              <a:rPr lang="ko-KR" altLang="en-US" sz="2000" dirty="0"/>
              <a:t>승리를 다짐합니다</a:t>
            </a:r>
            <a:r>
              <a:rPr lang="en-US" altLang="ko-KR" sz="2000" dirty="0"/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44008" y="1806182"/>
            <a:ext cx="41088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“</a:t>
            </a:r>
            <a:r>
              <a:rPr lang="ko-KR" altLang="en-US" sz="2400" dirty="0">
                <a:latin typeface="a고딕17" panose="02020600000000000000" pitchFamily="18" charset="-127"/>
                <a:ea typeface="a고딕17" panose="02020600000000000000" pitchFamily="18" charset="-127"/>
              </a:rPr>
              <a:t>벌써 찾았구나 </a:t>
            </a:r>
            <a:r>
              <a:rPr lang="en-US" altLang="ko-KR" sz="2400" dirty="0">
                <a:latin typeface="a고딕17" panose="02020600000000000000" pitchFamily="18" charset="-127"/>
                <a:ea typeface="a고딕17" panose="02020600000000000000" pitchFamily="18" charset="-127"/>
              </a:rPr>
              <a:t>!</a:t>
            </a:r>
          </a:p>
          <a:p>
            <a:r>
              <a:rPr lang="en-US" altLang="ko-KR" sz="1000" dirty="0">
                <a:latin typeface="a고딕17" panose="02020600000000000000" pitchFamily="18" charset="-127"/>
                <a:ea typeface="a고딕17" panose="02020600000000000000" pitchFamily="18" charset="-127"/>
              </a:rPr>
              <a:t>    </a:t>
            </a:r>
            <a:r>
              <a:rPr lang="ko-KR" altLang="en-US" sz="2400" dirty="0">
                <a:latin typeface="a고딕17" panose="02020600000000000000" pitchFamily="18" charset="-127"/>
                <a:ea typeface="a고딕17" panose="02020600000000000000" pitchFamily="18" charset="-127"/>
              </a:rPr>
              <a:t>다음 판은 내가 꼭 이길 거야 </a:t>
            </a:r>
            <a:r>
              <a:rPr lang="en-US" altLang="ko-KR" sz="2400" dirty="0">
                <a:latin typeface="a고딕17" panose="02020600000000000000" pitchFamily="18" charset="-127"/>
                <a:ea typeface="a고딕17" panose="02020600000000000000" pitchFamily="18" charset="-127"/>
              </a:rPr>
              <a:t>!</a:t>
            </a:r>
            <a:r>
              <a:rPr lang="en-US" altLang="ko-KR" sz="2400" dirty="0"/>
              <a:t>”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7899" y="3219822"/>
            <a:ext cx="21194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ko-KR" altLang="en-US" sz="2800" dirty="0">
                <a:solidFill>
                  <a:schemeClr val="bg1"/>
                </a:solidFill>
                <a:latin typeface="a고딕16" pitchFamily="18" charset="-127"/>
                <a:ea typeface="a고딕16" pitchFamily="18" charset="-127"/>
              </a:rPr>
              <a:t>주요 캐릭터</a:t>
            </a:r>
            <a:r>
              <a:rPr lang="en-US" altLang="ko-KR" sz="2800" dirty="0">
                <a:solidFill>
                  <a:schemeClr val="bg1"/>
                </a:solidFill>
                <a:latin typeface="a고딕16" pitchFamily="18" charset="-127"/>
                <a:ea typeface="a고딕16" pitchFamily="18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a고딕16" pitchFamily="18" charset="-127"/>
                <a:ea typeface="a고딕16" pitchFamily="18" charset="-127"/>
              </a:rPr>
              <a:t>3</a:t>
            </a:r>
            <a:endParaRPr lang="ko-KR" altLang="en-US" sz="2000" dirty="0">
              <a:solidFill>
                <a:prstClr val="white"/>
              </a:solidFill>
              <a:latin typeface="a고딕16" pitchFamily="18" charset="-127"/>
              <a:ea typeface="a고딕16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156" y="555526"/>
            <a:ext cx="1289112" cy="1440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877432" y="2058402"/>
            <a:ext cx="1638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C</a:t>
            </a:r>
            <a:r>
              <a:rPr lang="en-US" altLang="ko-KR" dirty="0"/>
              <a:t>OMPETITIVE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2941370" y="2892497"/>
            <a:ext cx="6232233" cy="2014287"/>
            <a:chOff x="2941370" y="2892497"/>
            <a:chExt cx="6232233" cy="2014287"/>
          </a:xfrm>
        </p:grpSpPr>
        <p:sp>
          <p:nvSpPr>
            <p:cNvPr id="11" name="TextBox 10"/>
            <p:cNvSpPr txBox="1"/>
            <p:nvPr/>
          </p:nvSpPr>
          <p:spPr>
            <a:xfrm>
              <a:off x="4644008" y="2892497"/>
              <a:ext cx="452959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긍정적이고 희망을 갖는 성격인 “</a:t>
              </a:r>
              <a:r>
                <a:rPr lang="en-US" altLang="ko-KR" sz="2000" dirty="0"/>
                <a:t>H”</a:t>
              </a:r>
            </a:p>
            <a:p>
              <a:r>
                <a:rPr lang="en-US" altLang="ko-KR" sz="2000" dirty="0"/>
                <a:t>(HOPE) </a:t>
              </a:r>
              <a:r>
                <a:rPr lang="ko-KR" altLang="en-US" sz="2000" dirty="0"/>
                <a:t>를 찾으면 사용자를 격려해줍니다</a:t>
              </a:r>
              <a:r>
                <a:rPr lang="en-US" altLang="ko-KR" sz="2000" dirty="0"/>
                <a:t>.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3794145"/>
              <a:ext cx="29033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/>
                <a:t>“</a:t>
              </a:r>
              <a:r>
                <a:rPr lang="ko-KR" altLang="en-US" sz="2400" dirty="0">
                  <a:latin typeface="a고딕17" panose="02020600000000000000" pitchFamily="18" charset="-127"/>
                  <a:ea typeface="a고딕17" panose="02020600000000000000" pitchFamily="18" charset="-127"/>
                </a:rPr>
                <a:t>다른 친구들도</a:t>
              </a:r>
              <a:endParaRPr lang="en-US" altLang="ko-KR" sz="2400" dirty="0">
                <a:latin typeface="a고딕17" panose="02020600000000000000" pitchFamily="18" charset="-127"/>
                <a:ea typeface="a고딕17" panose="02020600000000000000" pitchFamily="18" charset="-127"/>
              </a:endParaRPr>
            </a:p>
            <a:p>
              <a:r>
                <a:rPr lang="en-US" altLang="ko-KR" sz="1000" dirty="0">
                  <a:solidFill>
                    <a:prstClr val="black"/>
                  </a:solidFill>
                  <a:latin typeface="a고딕17" panose="02020600000000000000" pitchFamily="18" charset="-127"/>
                  <a:ea typeface="a고딕17" panose="02020600000000000000" pitchFamily="18" charset="-127"/>
                </a:rPr>
                <a:t>   </a:t>
              </a:r>
              <a:r>
                <a:rPr lang="ko-KR" altLang="en-US" sz="2400" dirty="0">
                  <a:latin typeface="a고딕17" panose="02020600000000000000" pitchFamily="18" charset="-127"/>
                  <a:ea typeface="a고딕17" panose="02020600000000000000" pitchFamily="18" charset="-127"/>
                </a:rPr>
                <a:t>찾을 수 있을 거야 </a:t>
              </a:r>
              <a:r>
                <a:rPr lang="en-US" altLang="ko-KR" sz="2400" dirty="0">
                  <a:latin typeface="a고딕17" panose="02020600000000000000" pitchFamily="18" charset="-127"/>
                  <a:ea typeface="a고딕17" panose="02020600000000000000" pitchFamily="18" charset="-127"/>
                </a:rPr>
                <a:t>! </a:t>
              </a:r>
              <a:r>
                <a:rPr lang="en-US" altLang="ko-KR" sz="2400" dirty="0"/>
                <a:t>”</a:t>
              </a: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1370" y="3023042"/>
              <a:ext cx="1494684" cy="1440000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3311045" y="4506674"/>
              <a:ext cx="7713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/>
                <a:t>H</a:t>
              </a:r>
              <a:r>
                <a:rPr lang="en-US" altLang="ko-KR" dirty="0"/>
                <a:t>OPE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529769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a고딕17"/>
        <a:ea typeface="a고딕17"/>
        <a:cs typeface=""/>
      </a:majorFont>
      <a:minorFont>
        <a:latin typeface="a고딕14"/>
        <a:ea typeface="a고딕14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571</Words>
  <Application>Microsoft Office PowerPoint</Application>
  <PresentationFormat>화면 슬라이드 쇼(16:9)</PresentationFormat>
  <Paragraphs>183</Paragraphs>
  <Slides>24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2" baseType="lpstr">
      <vt:lpstr>a고딕17</vt:lpstr>
      <vt:lpstr>a고딕16</vt:lpstr>
      <vt:lpstr>a고딕14</vt:lpstr>
      <vt:lpstr>a로케트</vt:lpstr>
      <vt:lpstr>a고딕12</vt:lpstr>
      <vt:lpstr>맑은 고딕</vt:lpstr>
      <vt:lpstr>Arial</vt:lpstr>
      <vt:lpstr>Office 테마</vt:lpstr>
      <vt:lpstr>잉글라들의 마을 “ 잉길리랜드 ”</vt:lpstr>
      <vt:lpstr>목차</vt:lpstr>
      <vt:lpstr>PowerPoint 프레젠테이션</vt:lpstr>
      <vt:lpstr>게임소개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주 타겟 및  기대효과</vt:lpstr>
      <vt:lpstr>주 타겟 및  기대효과</vt:lpstr>
      <vt:lpstr>PowerPoint 프레젠테이션</vt:lpstr>
      <vt:lpstr>구현계획</vt:lpstr>
      <vt:lpstr>구현계획</vt:lpstr>
      <vt:lpstr>구현계획</vt:lpstr>
      <vt:lpstr>구현계획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잉길라들의 마을 잉길리랜드</dc:title>
  <dc:creator/>
  <cp:lastModifiedBy/>
  <cp:revision>90</cp:revision>
  <dcterms:created xsi:type="dcterms:W3CDTF">2019-06-14T12:25:09Z</dcterms:created>
  <dcterms:modified xsi:type="dcterms:W3CDTF">2020-07-19T12:40:26Z</dcterms:modified>
</cp:coreProperties>
</file>