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24-Jun-21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andregistry.data.gov.uk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IBM CAPSTONE PROJECT – </a:t>
            </a:r>
            <a:r>
              <a:rPr lang="en" sz="2800" b="1" dirty="0"/>
              <a:t>The Battle of Neighborhoods</a:t>
            </a:r>
            <a:r>
              <a:rPr lang="en" sz="2800" b="1" dirty="0" smtClean="0"/>
              <a:t>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b="1" dirty="0" smtClean="0">
                <a:solidFill>
                  <a:schemeClr val="tx1"/>
                </a:solidFill>
              </a:rPr>
              <a:t>Analysis </a:t>
            </a:r>
            <a:r>
              <a:rPr lang="en" b="1" dirty="0">
                <a:solidFill>
                  <a:schemeClr val="tx1"/>
                </a:solidFill>
              </a:rPr>
              <a:t>of London Real Estate </a:t>
            </a:r>
            <a:r>
              <a:rPr lang="en" b="1" dirty="0" smtClean="0">
                <a:solidFill>
                  <a:schemeClr val="tx1"/>
                </a:solidFill>
              </a:rPr>
              <a:t>Market by Mohammad Asif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62000"/>
            <a:ext cx="10591800" cy="5486400"/>
          </a:xfrm>
        </p:spPr>
        <p:txBody>
          <a:bodyPr/>
          <a:lstStyle/>
          <a:p>
            <a:r>
              <a:rPr lang="en-US" dirty="0" smtClean="0"/>
              <a:t>End of Presentation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"/>
            <a:ext cx="10591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the presentation: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Business Problem</a:t>
            </a:r>
          </a:p>
          <a:p>
            <a:r>
              <a:rPr lang="en-US" dirty="0" smtClean="0"/>
              <a:t>Data Description &amp; Source of the Data</a:t>
            </a:r>
          </a:p>
          <a:p>
            <a:r>
              <a:rPr lang="en-US" dirty="0"/>
              <a:t>Data Methodology/EDA/Inferential Statistical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Discussion/Observation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Business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69012"/>
            <a:ext cx="10820400" cy="4984187"/>
          </a:xfr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Business </a:t>
            </a:r>
            <a:r>
              <a:rPr lang="en-US" dirty="0" smtClean="0"/>
              <a:t>Problem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&amp; Source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on London real estate were extracted from the HM Land Registry from the link (</a:t>
            </a:r>
            <a:r>
              <a:rPr lang="en-US" u="sng" dirty="0">
                <a:hlinkClick r:id="rId2"/>
              </a:rPr>
              <a:t>http://landregistry.data.gov.uk/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/>
              <a:t>This data will help us to play around with our coding because our all coding will depend upon </a:t>
            </a:r>
            <a:r>
              <a:rPr lang="en-US" dirty="0" smtClean="0"/>
              <a:t>it.</a:t>
            </a:r>
          </a:p>
          <a:p>
            <a:r>
              <a:rPr lang="en-US" dirty="0"/>
              <a:t>To explore recommended locations across different venues according to the presence of amenities and essential facilities, we can access data through </a:t>
            </a:r>
            <a:r>
              <a:rPr lang="en-US" dirty="0" err="1"/>
              <a:t>FourSquare</a:t>
            </a:r>
            <a:r>
              <a:rPr lang="en-US" dirty="0"/>
              <a:t> API interface and arrange them as a </a:t>
            </a:r>
            <a:r>
              <a:rPr lang="en-US" dirty="0" err="1"/>
              <a:t>dataframe</a:t>
            </a:r>
            <a:r>
              <a:rPr lang="en-US" dirty="0"/>
              <a:t> for visualization.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6096000" y="1905000"/>
            <a:ext cx="5029200" cy="4351338"/>
          </a:xfrm>
        </p:spPr>
        <p:txBody>
          <a:bodyPr/>
          <a:lstStyle/>
          <a:p>
            <a:r>
              <a:rPr lang="en-US" dirty="0"/>
              <a:t>By combining data on London real estate and the relative price paid data from the HM Land Registry and data on amenities and essential facilities surrounding such properties from </a:t>
            </a:r>
            <a:r>
              <a:rPr lang="en-US" dirty="0" err="1"/>
              <a:t>FourSquare</a:t>
            </a:r>
            <a:r>
              <a:rPr lang="en-US" dirty="0"/>
              <a:t> API interface, we will be able to recommend profitable real estate investments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Data Methodology/EDA/Inferential Statistical Testing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we need the concept of data methodology. The Methodology section will describe the main components of our analysis and predication system</a:t>
            </a:r>
            <a:r>
              <a:rPr lang="en-US" dirty="0" smtClean="0"/>
              <a:t>.</a:t>
            </a:r>
          </a:p>
          <a:p>
            <a:r>
              <a:rPr lang="en-US" dirty="0"/>
              <a:t>The Methodology section comprises five stages which are:</a:t>
            </a:r>
          </a:p>
          <a:p>
            <a:pPr lvl="0"/>
            <a:r>
              <a:rPr lang="en-US" dirty="0"/>
              <a:t>Collect Inspection Data</a:t>
            </a:r>
          </a:p>
          <a:p>
            <a:pPr lvl="0"/>
            <a:r>
              <a:rPr lang="en-US" dirty="0"/>
              <a:t>Explore and Understand Data</a:t>
            </a:r>
          </a:p>
          <a:p>
            <a:pPr lvl="0"/>
            <a:r>
              <a:rPr lang="en-US" dirty="0"/>
              <a:t>Data preparation and preprocessing</a:t>
            </a:r>
          </a:p>
          <a:p>
            <a:pPr lvl="0"/>
            <a:r>
              <a:rPr lang="en-US" dirty="0"/>
              <a:t>Modeling</a:t>
            </a:r>
          </a:p>
          <a:p>
            <a:pPr lvl="0"/>
            <a:r>
              <a:rPr lang="en-US" dirty="0"/>
              <a:t>Data </a:t>
            </a:r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1200"/>
            <a:ext cx="5562600" cy="3886199"/>
          </a:xfrm>
        </p:spPr>
      </p:pic>
    </p:spTree>
    <p:extLst>
      <p:ext uri="{BB962C8B-B14F-4D97-AF65-F5344CB8AC3E}">
        <p14:creationId xmlns:p14="http://schemas.microsoft.com/office/powerpoint/2010/main" val="30915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Results:</a:t>
            </a:r>
            <a:endParaRPr lang="en-US" b="1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though the London Housing Market is facing a temporary bad times, it is still an "ever-green" for business affairs</a:t>
            </a:r>
            <a:r>
              <a:rPr lang="en-US" dirty="0" smtClean="0"/>
              <a:t>.</a:t>
            </a:r>
          </a:p>
          <a:p>
            <a:r>
              <a:rPr lang="en-US" dirty="0"/>
              <a:t>One can still invest in real estate market because from the data we can conclude that it is a temporary situation and overall the real estate market has a vast space to grow.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0350"/>
            <a:ext cx="5029200" cy="4102055"/>
          </a:xfrm>
        </p:spPr>
      </p:pic>
    </p:spTree>
    <p:extLst>
      <p:ext uri="{BB962C8B-B14F-4D97-AF65-F5344CB8AC3E}">
        <p14:creationId xmlns:p14="http://schemas.microsoft.com/office/powerpoint/2010/main" val="38106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Discussion/Observation 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observe the main point as:</a:t>
            </a:r>
          </a:p>
          <a:p>
            <a:r>
              <a:rPr lang="en-US" dirty="0" smtClean="0"/>
              <a:t>One </a:t>
            </a:r>
            <a:r>
              <a:rPr lang="en-US" dirty="0"/>
              <a:t>can examine them according to neighborhoods. It is interesting to note that, although West London (</a:t>
            </a:r>
            <a:r>
              <a:rPr lang="en-US" dirty="0" err="1"/>
              <a:t>Notting</a:t>
            </a:r>
            <a:r>
              <a:rPr lang="en-US" dirty="0"/>
              <a:t> Hill, Kensington, Chelsea, Marylebone) and North-West London (</a:t>
            </a:r>
            <a:r>
              <a:rPr lang="en-US" dirty="0" err="1"/>
              <a:t>Hampsted</a:t>
            </a:r>
            <a:r>
              <a:rPr lang="en-US" dirty="0"/>
              <a:t>) might be considered highly profitable venues to purchase a real estate according to amenities and essential facilities surrounding such venues i.e. elementary schools, high schools, hospitals &amp; grocery </a:t>
            </a:r>
            <a:r>
              <a:rPr lang="en-US" dirty="0" smtClean="0"/>
              <a:t>stores.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400"/>
            <a:ext cx="5486400" cy="4191000"/>
          </a:xfrm>
        </p:spPr>
      </p:pic>
    </p:spTree>
    <p:extLst>
      <p:ext uri="{BB962C8B-B14F-4D97-AF65-F5344CB8AC3E}">
        <p14:creationId xmlns:p14="http://schemas.microsoft.com/office/powerpoint/2010/main" val="28569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Conclusion:</a:t>
            </a:r>
            <a:endParaRPr lang="en-US" b="1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7000" cy="4351338"/>
          </a:xfrm>
        </p:spPr>
        <p:txBody>
          <a:bodyPr>
            <a:normAutofit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(Notting Hill, Kensington, Chelsea, Marylebone) and North-West London (Hampsted)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(Wandsworth, Balham) and North-West London (Isliington)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7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44</TotalTime>
  <Words>487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Schoolbook</vt:lpstr>
      <vt:lpstr>CITY SKETCH 16X9</vt:lpstr>
      <vt:lpstr>IBM CAPSTONE PROJECT – The Battle of Neighborhoods:</vt:lpstr>
      <vt:lpstr>Contents of the presentation:</vt:lpstr>
      <vt:lpstr>Introduction to Business Problem</vt:lpstr>
      <vt:lpstr>Introduction to Business Problem (Contd.)</vt:lpstr>
      <vt:lpstr>Data Description &amp; Source</vt:lpstr>
      <vt:lpstr>Data Methodology/EDA/Inferential Statistical Testing</vt:lpstr>
      <vt:lpstr>Results:</vt:lpstr>
      <vt:lpstr>Discussion/Observation :</vt:lpstr>
      <vt:lpstr>Conclusion:</vt:lpstr>
      <vt:lpstr>End of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</dc:title>
  <dc:creator>Mohammad Asif A</dc:creator>
  <cp:lastModifiedBy>Mohammad Asif A</cp:lastModifiedBy>
  <cp:revision>5</cp:revision>
  <dcterms:created xsi:type="dcterms:W3CDTF">2021-06-24T15:17:58Z</dcterms:created>
  <dcterms:modified xsi:type="dcterms:W3CDTF">2021-06-24T16:02:08Z</dcterms:modified>
</cp:coreProperties>
</file>