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5z5DLVKxzs+vVspbqHUYTCLxF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923268" y="-786942"/>
            <a:ext cx="15207916" cy="940869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43279" y="875250"/>
            <a:ext cx="4114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Birth</a:t>
            </a:r>
            <a:r>
              <a:rPr b="0" i="0" lang="en-US" sz="115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b="0" i="0" sz="115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84225" y="1351741"/>
            <a:ext cx="19177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endParaRPr b="0" i="0" sz="72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237434" y="697025"/>
            <a:ext cx="5176500" cy="22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Death</a:t>
            </a:r>
            <a:r>
              <a:rPr lang="en-US" sz="115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b="0" baseline="30000" i="0" sz="13800" u="none" cap="none" strike="noStrike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4650" y="3036843"/>
            <a:ext cx="19177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 b="0" i="0" sz="66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949450" y="2186989"/>
            <a:ext cx="96774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800" u="none" cap="none" strike="noStrike">
                <a:solidFill>
                  <a:srgbClr val="7F6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Ressurection</a:t>
            </a:r>
            <a:endParaRPr b="0" i="0" sz="13800" u="none" cap="none" strike="noStrike">
              <a:solidFill>
                <a:srgbClr val="7F6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041650" y="4169763"/>
            <a:ext cx="783590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</a:t>
            </a:r>
            <a:endParaRPr b="0" i="0" sz="115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62100" y="4331494"/>
            <a:ext cx="19177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 b="0" i="0" sz="96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65100" y="703581"/>
            <a:ext cx="11861800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65100" y="59403"/>
            <a:ext cx="4635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“birth” of Languages</a:t>
            </a:r>
            <a:endParaRPr sz="32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65101" y="808704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Diachronic change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change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languages’ form</a:t>
            </a:r>
            <a:b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time</a:t>
            </a:r>
            <a:endParaRPr sz="28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095999" y="808702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Bifurcation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of a language into multiple different languages</a:t>
            </a:r>
            <a:endParaRPr sz="28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65098" y="3797858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Contact</a:t>
            </a:r>
            <a:endParaRPr b="1" sz="3200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created when different languages come into contact with each other</a:t>
            </a:r>
            <a:endParaRPr sz="28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067288" y="3126053"/>
            <a:ext cx="1903882" cy="612404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Germanic</a:t>
            </a:r>
            <a:endParaRPr sz="2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9151731" y="3119717"/>
            <a:ext cx="1903882" cy="612404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Italic</a:t>
            </a:r>
            <a:endParaRPr sz="3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766959" y="5553292"/>
            <a:ext cx="2094270" cy="815109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Esperanto</a:t>
            </a:r>
            <a:endParaRPr sz="2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958173" y="5542568"/>
            <a:ext cx="2094270" cy="815109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Toki pona</a:t>
            </a:r>
            <a:endParaRPr sz="2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7417476" y="2394123"/>
            <a:ext cx="3271787" cy="612404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Indo-European</a:t>
            </a:r>
            <a:endParaRPr sz="3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3397498" y="1710397"/>
            <a:ext cx="2517939" cy="63430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 Enlish</a:t>
            </a:r>
            <a:endParaRPr sz="2800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397497" y="2404106"/>
            <a:ext cx="2517939" cy="63430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English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3397496" y="3097815"/>
            <a:ext cx="2517939" cy="63430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0CEC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English</a:t>
            </a:r>
            <a:endParaRPr sz="2800">
              <a:solidFill>
                <a:srgbClr val="D0CEC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095999" y="3797858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Artifitial language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can be created artificially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are spoken by many people</a:t>
            </a:r>
            <a:endParaRPr sz="28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5400000">
            <a:off x="7897486" y="2867929"/>
            <a:ext cx="269415" cy="436202"/>
            <a:chOff x="7417474" y="-126813"/>
            <a:chExt cx="461955" cy="755650"/>
          </a:xfrm>
        </p:grpSpPr>
        <p:sp>
          <p:nvSpPr>
            <p:cNvPr id="116" name="Google Shape;116;p2"/>
            <p:cNvSpPr/>
            <p:nvPr/>
          </p:nvSpPr>
          <p:spPr>
            <a:xfrm>
              <a:off x="7417474" y="0"/>
              <a:ext cx="184597" cy="5020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7362925" y="112332"/>
              <a:ext cx="755650" cy="277359"/>
            </a:xfrm>
            <a:prstGeom prst="triangle">
              <a:avLst>
                <a:gd fmla="val 50000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 rot="5400000">
            <a:off x="5444018" y="2174347"/>
            <a:ext cx="224827" cy="410528"/>
            <a:chOff x="7417474" y="-126813"/>
            <a:chExt cx="461955" cy="755650"/>
          </a:xfrm>
        </p:grpSpPr>
        <p:sp>
          <p:nvSpPr>
            <p:cNvPr id="119" name="Google Shape;119;p2"/>
            <p:cNvSpPr/>
            <p:nvPr/>
          </p:nvSpPr>
          <p:spPr>
            <a:xfrm>
              <a:off x="7417474" y="0"/>
              <a:ext cx="184597" cy="5020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7362925" y="112332"/>
              <a:ext cx="755650" cy="277359"/>
            </a:xfrm>
            <a:prstGeom prst="triangle">
              <a:avLst>
                <a:gd fmla="val 50000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 rot="5400000">
            <a:off x="5447586" y="2859814"/>
            <a:ext cx="224827" cy="410528"/>
            <a:chOff x="7417474" y="-126813"/>
            <a:chExt cx="461955" cy="755650"/>
          </a:xfrm>
        </p:grpSpPr>
        <p:sp>
          <p:nvSpPr>
            <p:cNvPr id="122" name="Google Shape;122;p2"/>
            <p:cNvSpPr/>
            <p:nvPr/>
          </p:nvSpPr>
          <p:spPr>
            <a:xfrm>
              <a:off x="7417474" y="0"/>
              <a:ext cx="184597" cy="5020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7362925" y="112332"/>
              <a:ext cx="755650" cy="277359"/>
            </a:xfrm>
            <a:prstGeom prst="triangle">
              <a:avLst>
                <a:gd fmla="val 50000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/>
          <p:nvPr/>
        </p:nvSpPr>
        <p:spPr>
          <a:xfrm>
            <a:off x="1899684" y="5372934"/>
            <a:ext cx="1903881" cy="612403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</a:t>
            </a:r>
            <a:endParaRPr sz="28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984127" y="5366598"/>
            <a:ext cx="1903881" cy="612403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African languages</a:t>
            </a:r>
            <a:endParaRPr sz="2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257217" y="6119590"/>
            <a:ext cx="3271787" cy="612404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Patois</a:t>
            </a:r>
            <a:endParaRPr sz="32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7" name="Google Shape;127;p2"/>
          <p:cNvGrpSpPr/>
          <p:nvPr/>
        </p:nvGrpSpPr>
        <p:grpSpPr>
          <a:xfrm rot="5400000">
            <a:off x="9801367" y="2867929"/>
            <a:ext cx="269415" cy="436202"/>
            <a:chOff x="7417474" y="-126813"/>
            <a:chExt cx="461955" cy="755650"/>
          </a:xfrm>
        </p:grpSpPr>
        <p:sp>
          <p:nvSpPr>
            <p:cNvPr id="128" name="Google Shape;128;p2"/>
            <p:cNvSpPr/>
            <p:nvPr/>
          </p:nvSpPr>
          <p:spPr>
            <a:xfrm>
              <a:off x="7417474" y="0"/>
              <a:ext cx="184597" cy="5020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5400000">
              <a:off x="7362925" y="112332"/>
              <a:ext cx="755650" cy="277359"/>
            </a:xfrm>
            <a:prstGeom prst="triangle">
              <a:avLst>
                <a:gd fmla="val 50000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 rot="5400000">
            <a:off x="3431202" y="5831909"/>
            <a:ext cx="269415" cy="436202"/>
            <a:chOff x="7417474" y="-126813"/>
            <a:chExt cx="461955" cy="755650"/>
          </a:xfrm>
        </p:grpSpPr>
        <p:sp>
          <p:nvSpPr>
            <p:cNvPr id="131" name="Google Shape;131;p2"/>
            <p:cNvSpPr/>
            <p:nvPr/>
          </p:nvSpPr>
          <p:spPr>
            <a:xfrm>
              <a:off x="7417474" y="0"/>
              <a:ext cx="184597" cy="5020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7362925" y="112332"/>
              <a:ext cx="755650" cy="277359"/>
            </a:xfrm>
            <a:prstGeom prst="triangle">
              <a:avLst>
                <a:gd fmla="val 50000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 rot="5400000">
            <a:off x="4085597" y="5831195"/>
            <a:ext cx="269415" cy="436202"/>
            <a:chOff x="7417474" y="-126813"/>
            <a:chExt cx="461955" cy="755650"/>
          </a:xfrm>
        </p:grpSpPr>
        <p:sp>
          <p:nvSpPr>
            <p:cNvPr id="134" name="Google Shape;134;p2"/>
            <p:cNvSpPr/>
            <p:nvPr/>
          </p:nvSpPr>
          <p:spPr>
            <a:xfrm>
              <a:off x="7417474" y="0"/>
              <a:ext cx="184597" cy="502024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 rot="5400000">
              <a:off x="7362925" y="112332"/>
              <a:ext cx="755650" cy="277359"/>
            </a:xfrm>
            <a:prstGeom prst="triangle">
              <a:avLst>
                <a:gd fmla="val 50000" name="adj"/>
              </a:avLst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65100" y="703581"/>
            <a:ext cx="11861800" cy="45719"/>
          </a:xfrm>
          <a:prstGeom prst="rect">
            <a:avLst/>
          </a:prstGeom>
          <a:solidFill>
            <a:srgbClr val="833C0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165100" y="59403"/>
            <a:ext cx="46355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“death” of Languages</a:t>
            </a:r>
            <a:endParaRPr sz="32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165101" y="808705"/>
            <a:ext cx="11861798" cy="11106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loss of a language and the absence of people who speak that language.</a:t>
            </a:r>
            <a:endParaRPr b="1" sz="28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6095999" y="1919325"/>
            <a:ext cx="5930900" cy="15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speakers no longer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 the language</a:t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165098" y="1919325"/>
            <a:ext cx="5930900" cy="15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all the speakers die without inheriting their language</a:t>
            </a:r>
            <a:endParaRPr/>
          </a:p>
        </p:txBody>
      </p:sp>
      <p:pic>
        <p:nvPicPr>
          <p:cNvPr descr="矢印 が含まれている画像&#10;&#10;自動的に生成された説明"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2298" y="3194472"/>
            <a:ext cx="2476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/>
          <p:nvPr/>
        </p:nvSpPr>
        <p:spPr>
          <a:xfrm>
            <a:off x="165098" y="4938675"/>
            <a:ext cx="5930900" cy="1859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speakers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rapidly reduced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833C0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6095998" y="4938675"/>
            <a:ext cx="5930900" cy="1859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is not passed on to the next generation due to </a:t>
            </a: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politically forced</a:t>
            </a: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of another language.</a:t>
            </a:r>
            <a:endParaRPr sz="32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1,000+ Free Language &amp; Alphabet Images - Pixabay" id="150" name="Google Shape;15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3198" y="3245504"/>
            <a:ext cx="2637171" cy="175135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175082" y="6079275"/>
            <a:ext cx="17501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disaster</a:t>
            </a: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1801167" y="6078512"/>
            <a:ext cx="185408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epidemic</a:t>
            </a: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3525227" y="6078432"/>
            <a:ext cx="22434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3200">
                <a:solidFill>
                  <a:srgbClr val="833C0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genocide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>
            <a:off x="0" y="4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65100" y="703581"/>
            <a:ext cx="11861800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165100" y="59403"/>
            <a:ext cx="6019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“Ressurection” of Languages</a:t>
            </a:r>
            <a:endParaRPr sz="32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6095999" y="808702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Manx language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165098" y="3797858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Cornish language</a:t>
            </a:r>
            <a:endParaRPr/>
          </a:p>
        </p:txBody>
      </p:sp>
      <p:pic>
        <p:nvPicPr>
          <p:cNvPr descr="絵と文字の加工写真&#10;&#10;中程度の精度で自動的に生成された説明" id="163" name="Google Shape;163;p4"/>
          <p:cNvPicPr preferRelativeResize="0"/>
          <p:nvPr/>
        </p:nvPicPr>
        <p:blipFill rotWithShape="1">
          <a:blip r:embed="rId3">
            <a:alphaModFix/>
          </a:blip>
          <a:srcRect b="0" l="7744" r="0" t="14226"/>
          <a:stretch/>
        </p:blipFill>
        <p:spPr>
          <a:xfrm>
            <a:off x="4278338" y="1449947"/>
            <a:ext cx="3635319" cy="4695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4"/>
          <p:cNvGrpSpPr/>
          <p:nvPr/>
        </p:nvGrpSpPr>
        <p:grpSpPr>
          <a:xfrm rot="-7976761">
            <a:off x="7206258" y="1053859"/>
            <a:ext cx="284384" cy="3157331"/>
            <a:chOff x="7214638" y="934798"/>
            <a:chExt cx="284384" cy="3157331"/>
          </a:xfrm>
        </p:grpSpPr>
        <p:sp>
          <p:nvSpPr>
            <p:cNvPr id="165" name="Google Shape;165;p4"/>
            <p:cNvSpPr/>
            <p:nvPr/>
          </p:nvSpPr>
          <p:spPr>
            <a:xfrm rot="5400000">
              <a:off x="5888605" y="2594295"/>
              <a:ext cx="2936451" cy="59217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214638" y="934798"/>
              <a:ext cx="284384" cy="220880"/>
            </a:xfrm>
            <a:prstGeom prst="triangle">
              <a:avLst>
                <a:gd fmla="val 50000" name="adj"/>
              </a:avLst>
            </a:prstGeom>
            <a:solidFill>
              <a:srgbClr val="7F6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4116827" y="5796265"/>
            <a:ext cx="1554601" cy="725383"/>
            <a:chOff x="4205131" y="5777344"/>
            <a:chExt cx="1554601" cy="725383"/>
          </a:xfrm>
        </p:grpSpPr>
        <p:sp>
          <p:nvSpPr>
            <p:cNvPr id="168" name="Google Shape;168;p4"/>
            <p:cNvSpPr/>
            <p:nvPr/>
          </p:nvSpPr>
          <p:spPr>
            <a:xfrm rot="-1241849">
              <a:off x="4170863" y="6196363"/>
              <a:ext cx="1397776" cy="61332"/>
            </a:xfrm>
            <a:prstGeom prst="rect">
              <a:avLst/>
            </a:prstGeom>
            <a:solidFill>
              <a:srgbClr val="7F6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 rot="4160543">
              <a:off x="5464038" y="5838915"/>
              <a:ext cx="284384" cy="220880"/>
            </a:xfrm>
            <a:prstGeom prst="triangle">
              <a:avLst>
                <a:gd fmla="val 50000" name="adj"/>
              </a:avLst>
            </a:prstGeom>
            <a:solidFill>
              <a:srgbClr val="7F6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4"/>
          <p:cNvSpPr/>
          <p:nvPr/>
        </p:nvSpPr>
        <p:spPr>
          <a:xfrm>
            <a:off x="165098" y="868104"/>
            <a:ext cx="5930900" cy="2989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Even a dead language </a:t>
            </a:r>
            <a:r>
              <a:rPr b="1" i="0" lang="en-US" sz="3200" u="none" strike="noStrike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can be revived</a:t>
            </a:r>
            <a:r>
              <a:rPr b="0" i="0" lang="en-US" sz="3200" u="none" strike="noStrik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if there are people who use it based on the materials.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/>
          <p:nvPr/>
        </p:nvSpPr>
        <p:spPr>
          <a:xfrm>
            <a:off x="-223024" y="-373529"/>
            <a:ext cx="12712390" cy="7755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236471" y="2302727"/>
            <a:ext cx="3680397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4400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3447928" y="2087282"/>
            <a:ext cx="85076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Matsuura Yoshihiro</a:t>
            </a:r>
            <a:endParaRPr b="1" sz="7200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3788994" y="3190346"/>
            <a:ext cx="658513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Founder and former head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Handai Language Circle </a:t>
            </a:r>
            <a:r>
              <a:rPr b="1" lang="en-US" sz="360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GGC</a:t>
            </a:r>
            <a:r>
              <a:rPr lang="en-US" sz="36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5252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Spanish Major Sophomore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2023-11-26T00:45:15Z</dcterms:created>
  <dc:creator>MATSUURA Yoshihiro</dc:creator>
</cp:coreProperties>
</file>