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notesSlides/notesSlide6.xml" ContentType="application/vnd.openxmlformats-officedocument.presentationml.notesSlide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8"/>
  </p:notesMasterIdLst>
  <p:sldIdLst>
    <p:sldId id="256" r:id="rId5"/>
    <p:sldId id="257" r:id="rId6"/>
    <p:sldId id="258" r:id="rId7"/>
    <p:sldId id="276" r:id="rId8"/>
    <p:sldId id="259" r:id="rId9"/>
    <p:sldId id="260" r:id="rId10"/>
    <p:sldId id="277" r:id="rId11"/>
    <p:sldId id="262" r:id="rId12"/>
    <p:sldId id="263" r:id="rId13"/>
    <p:sldId id="264" r:id="rId14"/>
    <p:sldId id="279" r:id="rId15"/>
    <p:sldId id="266" r:id="rId16"/>
    <p:sldId id="268" r:id="rId17"/>
    <p:sldId id="278" r:id="rId18"/>
    <p:sldId id="269" r:id="rId19"/>
    <p:sldId id="270" r:id="rId20"/>
    <p:sldId id="280" r:id="rId21"/>
    <p:sldId id="281" r:id="rId22"/>
    <p:sldId id="282" r:id="rId23"/>
    <p:sldId id="272" r:id="rId24"/>
    <p:sldId id="273" r:id="rId25"/>
    <p:sldId id="274" r:id="rId26"/>
    <p:sldId id="275" r:id="rId27"/>
  </p:sldIdLst>
  <p:sldSz cx="12192000" cy="6858000"/>
  <p:notesSz cx="6858000" cy="1857375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5FF"/>
    <a:srgbClr val="9966FF"/>
    <a:srgbClr val="0072C3"/>
    <a:srgbClr val="007D79"/>
    <a:srgbClr val="D02670"/>
    <a:srgbClr val="231F20"/>
    <a:srgbClr val="33B1FF"/>
    <a:srgbClr val="262626"/>
    <a:srgbClr val="5252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1480" autoAdjust="0"/>
  </p:normalViewPr>
  <p:slideViewPr>
    <p:cSldViewPr snapToGrid="0">
      <p:cViewPr varScale="1">
        <p:scale>
          <a:sx n="101" d="100"/>
          <a:sy n="101" d="100"/>
        </p:scale>
        <p:origin x="72" y="156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DAC54-28B7-46FE-A426-E4EE751B95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C6485D-F63C-4CF7-8876-748A030F4B23}">
      <dgm:prSet/>
      <dgm:spPr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Executive Summary</a:t>
          </a:r>
        </a:p>
      </dgm:t>
    </dgm:pt>
    <dgm:pt modelId="{6D3C9277-7B79-4F39-9E14-B65988D68605}" type="parTrans" cxnId="{F57A3AA3-1F9D-4468-9D9D-65D445F40966}">
      <dgm:prSet/>
      <dgm:spPr/>
      <dgm:t>
        <a:bodyPr/>
        <a:lstStyle/>
        <a:p>
          <a:endParaRPr lang="en-US"/>
        </a:p>
      </dgm:t>
    </dgm:pt>
    <dgm:pt modelId="{8751541B-4A0D-4F02-8FBC-11EA6DBB2C8C}" type="sibTrans" cxnId="{F57A3AA3-1F9D-4468-9D9D-65D445F40966}">
      <dgm:prSet/>
      <dgm:spPr/>
      <dgm:t>
        <a:bodyPr/>
        <a:lstStyle/>
        <a:p>
          <a:endParaRPr lang="en-US"/>
        </a:p>
      </dgm:t>
    </dgm:pt>
    <dgm:pt modelId="{39C5A032-27DD-4076-9209-76D4DACFDBDC}">
      <dgm:prSet/>
      <dgm:spPr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Introduction</a:t>
          </a:r>
        </a:p>
      </dgm:t>
    </dgm:pt>
    <dgm:pt modelId="{64A46092-CBA1-46CE-A10E-074F01F287F1}" type="parTrans" cxnId="{655CCD63-A839-4959-9924-6635EC857E53}">
      <dgm:prSet/>
      <dgm:spPr/>
      <dgm:t>
        <a:bodyPr/>
        <a:lstStyle/>
        <a:p>
          <a:endParaRPr lang="en-US"/>
        </a:p>
      </dgm:t>
    </dgm:pt>
    <dgm:pt modelId="{77A78E4F-141D-40B0-B326-53C2755C7AB1}" type="sibTrans" cxnId="{655CCD63-A839-4959-9924-6635EC857E53}">
      <dgm:prSet/>
      <dgm:spPr/>
      <dgm:t>
        <a:bodyPr/>
        <a:lstStyle/>
        <a:p>
          <a:endParaRPr lang="en-US"/>
        </a:p>
      </dgm:t>
    </dgm:pt>
    <dgm:pt modelId="{5AB6BBA4-5CE5-403B-8389-5CAD2DDEB5B9}">
      <dgm:prSet/>
      <dgm:spPr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Methodology</a:t>
          </a:r>
        </a:p>
      </dgm:t>
    </dgm:pt>
    <dgm:pt modelId="{341E7002-ACA0-487C-B224-1BE2B26D6153}" type="parTrans" cxnId="{BC2AD23B-506F-49E1-AAA1-B41FE254FB03}">
      <dgm:prSet/>
      <dgm:spPr/>
      <dgm:t>
        <a:bodyPr/>
        <a:lstStyle/>
        <a:p>
          <a:endParaRPr lang="en-US"/>
        </a:p>
      </dgm:t>
    </dgm:pt>
    <dgm:pt modelId="{9E9174CA-A2B5-457B-A7B9-D40C9E6140FC}" type="sibTrans" cxnId="{BC2AD23B-506F-49E1-AAA1-B41FE254FB03}">
      <dgm:prSet/>
      <dgm:spPr/>
      <dgm:t>
        <a:bodyPr/>
        <a:lstStyle/>
        <a:p>
          <a:endParaRPr lang="en-US"/>
        </a:p>
      </dgm:t>
    </dgm:pt>
    <dgm:pt modelId="{D75E9410-33A7-41FE-9FEF-68E128F44471}">
      <dgm:prSet/>
      <dgm:spPr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Results</a:t>
          </a:r>
        </a:p>
      </dgm:t>
    </dgm:pt>
    <dgm:pt modelId="{7006AFC0-B5DE-44AC-92D8-16928B19F789}" type="parTrans" cxnId="{C2ACA216-10BA-452E-B6A2-97288C82C761}">
      <dgm:prSet/>
      <dgm:spPr/>
      <dgm:t>
        <a:bodyPr/>
        <a:lstStyle/>
        <a:p>
          <a:endParaRPr lang="en-US"/>
        </a:p>
      </dgm:t>
    </dgm:pt>
    <dgm:pt modelId="{C532FB41-AA63-4772-94C9-E67AB0020DB6}" type="sibTrans" cxnId="{C2ACA216-10BA-452E-B6A2-97288C82C761}">
      <dgm:prSet/>
      <dgm:spPr/>
      <dgm:t>
        <a:bodyPr/>
        <a:lstStyle/>
        <a:p>
          <a:endParaRPr lang="en-US"/>
        </a:p>
      </dgm:t>
    </dgm:pt>
    <dgm:pt modelId="{C34CC0DB-0CA3-4824-917C-D8EA93006757}">
      <dgm:prSet/>
      <dgm:spPr/>
      <dgm:t>
        <a:bodyPr/>
        <a:lstStyle/>
        <a:p>
          <a:r>
            <a:rPr lang="en-US"/>
            <a:t>Visualization – Charts</a:t>
          </a:r>
        </a:p>
      </dgm:t>
    </dgm:pt>
    <dgm:pt modelId="{C674AA4E-CD86-4D88-917E-F06DD66C37C5}" type="parTrans" cxnId="{8B8C6062-E473-4A34-A016-DDB9F8DF6FEE}">
      <dgm:prSet/>
      <dgm:spPr/>
      <dgm:t>
        <a:bodyPr/>
        <a:lstStyle/>
        <a:p>
          <a:endParaRPr lang="en-US"/>
        </a:p>
      </dgm:t>
    </dgm:pt>
    <dgm:pt modelId="{AD89B1DC-E2FA-4F08-AA3E-596A2060F9CE}" type="sibTrans" cxnId="{8B8C6062-E473-4A34-A016-DDB9F8DF6FEE}">
      <dgm:prSet/>
      <dgm:spPr/>
      <dgm:t>
        <a:bodyPr/>
        <a:lstStyle/>
        <a:p>
          <a:endParaRPr lang="en-US"/>
        </a:p>
      </dgm:t>
    </dgm:pt>
    <dgm:pt modelId="{EF4ECA1E-B554-4E0F-BEB3-78A6ED027DA7}">
      <dgm:prSet/>
      <dgm:spPr/>
      <dgm:t>
        <a:bodyPr/>
        <a:lstStyle/>
        <a:p>
          <a:r>
            <a:rPr lang="en-US"/>
            <a:t>Dashboard</a:t>
          </a:r>
        </a:p>
      </dgm:t>
    </dgm:pt>
    <dgm:pt modelId="{4330C99D-F856-4A65-AE4F-9E4EAF45B13A}" type="parTrans" cxnId="{320276DE-1DA8-4E04-AAA1-9E9717269996}">
      <dgm:prSet/>
      <dgm:spPr/>
      <dgm:t>
        <a:bodyPr/>
        <a:lstStyle/>
        <a:p>
          <a:endParaRPr lang="en-US"/>
        </a:p>
      </dgm:t>
    </dgm:pt>
    <dgm:pt modelId="{24396F8F-9885-4C72-83A2-9744A434F760}" type="sibTrans" cxnId="{320276DE-1DA8-4E04-AAA1-9E9717269996}">
      <dgm:prSet/>
      <dgm:spPr/>
      <dgm:t>
        <a:bodyPr/>
        <a:lstStyle/>
        <a:p>
          <a:endParaRPr lang="en-US"/>
        </a:p>
      </dgm:t>
    </dgm:pt>
    <dgm:pt modelId="{1FC4D52D-6B3C-4339-AC82-756AF213AD7A}">
      <dgm:prSet/>
      <dgm:spPr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Discussion</a:t>
          </a:r>
        </a:p>
      </dgm:t>
    </dgm:pt>
    <dgm:pt modelId="{EA4FB568-F10D-4339-8815-329F525DC583}" type="parTrans" cxnId="{0D4B9FAF-1A62-42EB-9E89-991E47EFAA86}">
      <dgm:prSet/>
      <dgm:spPr/>
      <dgm:t>
        <a:bodyPr/>
        <a:lstStyle/>
        <a:p>
          <a:endParaRPr lang="en-US"/>
        </a:p>
      </dgm:t>
    </dgm:pt>
    <dgm:pt modelId="{2D3ECEBC-C6BC-46FD-A768-707BD24F8701}" type="sibTrans" cxnId="{0D4B9FAF-1A62-42EB-9E89-991E47EFAA86}">
      <dgm:prSet/>
      <dgm:spPr/>
      <dgm:t>
        <a:bodyPr/>
        <a:lstStyle/>
        <a:p>
          <a:endParaRPr lang="en-US"/>
        </a:p>
      </dgm:t>
    </dgm:pt>
    <dgm:pt modelId="{ED3AF84A-9A7A-4009-A4B4-754E2B8283BB}">
      <dgm:prSet/>
      <dgm:spPr/>
      <dgm:t>
        <a:bodyPr/>
        <a:lstStyle/>
        <a:p>
          <a:r>
            <a:rPr lang="en-US"/>
            <a:t>Findings &amp; Implications</a:t>
          </a:r>
        </a:p>
      </dgm:t>
    </dgm:pt>
    <dgm:pt modelId="{3134ABCD-24A7-4AE1-A322-88A4B1C79636}" type="parTrans" cxnId="{63F9A71F-C60F-4ABB-9FD3-E493C6928D33}">
      <dgm:prSet/>
      <dgm:spPr/>
      <dgm:t>
        <a:bodyPr/>
        <a:lstStyle/>
        <a:p>
          <a:endParaRPr lang="en-US"/>
        </a:p>
      </dgm:t>
    </dgm:pt>
    <dgm:pt modelId="{55F33687-3383-421E-90D3-1FB9572C3C46}" type="sibTrans" cxnId="{63F9A71F-C60F-4ABB-9FD3-E493C6928D33}">
      <dgm:prSet/>
      <dgm:spPr/>
      <dgm:t>
        <a:bodyPr/>
        <a:lstStyle/>
        <a:p>
          <a:endParaRPr lang="en-US"/>
        </a:p>
      </dgm:t>
    </dgm:pt>
    <dgm:pt modelId="{33190D8D-706F-4A92-893D-27A4A7180E37}">
      <dgm:prSet/>
      <dgm:spPr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Conclusion</a:t>
          </a:r>
        </a:p>
      </dgm:t>
    </dgm:pt>
    <dgm:pt modelId="{FA3C7BFB-91B9-4DAF-A4BD-B03D5D07B731}" type="parTrans" cxnId="{40771C81-6304-4E58-A965-BB1906C37970}">
      <dgm:prSet/>
      <dgm:spPr/>
      <dgm:t>
        <a:bodyPr/>
        <a:lstStyle/>
        <a:p>
          <a:endParaRPr lang="en-US"/>
        </a:p>
      </dgm:t>
    </dgm:pt>
    <dgm:pt modelId="{786CFAAA-630A-4D69-8B58-AE6DEF458EC9}" type="sibTrans" cxnId="{40771C81-6304-4E58-A965-BB1906C37970}">
      <dgm:prSet/>
      <dgm:spPr/>
      <dgm:t>
        <a:bodyPr/>
        <a:lstStyle/>
        <a:p>
          <a:endParaRPr lang="en-US"/>
        </a:p>
      </dgm:t>
    </dgm:pt>
    <dgm:pt modelId="{755DACD7-8A52-442E-921F-324B46610A18}">
      <dgm:prSet/>
      <dgm:spPr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</dgm:spPr>
      <dgm:t>
        <a:bodyPr/>
        <a:lstStyle/>
        <a:p>
          <a:r>
            <a:rPr lang="en-US">
              <a:solidFill>
                <a:schemeClr val="tx1"/>
              </a:solidFill>
            </a:rPr>
            <a:t>Appendix</a:t>
          </a:r>
        </a:p>
      </dgm:t>
    </dgm:pt>
    <dgm:pt modelId="{76CC97AB-BFEE-405F-8D7F-999082BC9E05}" type="parTrans" cxnId="{2FF0AF81-4A10-43B5-AED8-9C744FD9565B}">
      <dgm:prSet/>
      <dgm:spPr/>
      <dgm:t>
        <a:bodyPr/>
        <a:lstStyle/>
        <a:p>
          <a:endParaRPr lang="en-US"/>
        </a:p>
      </dgm:t>
    </dgm:pt>
    <dgm:pt modelId="{181C7F69-E026-4F9C-A867-CF47D8EA8210}" type="sibTrans" cxnId="{2FF0AF81-4A10-43B5-AED8-9C744FD9565B}">
      <dgm:prSet/>
      <dgm:spPr/>
      <dgm:t>
        <a:bodyPr/>
        <a:lstStyle/>
        <a:p>
          <a:endParaRPr lang="en-US"/>
        </a:p>
      </dgm:t>
    </dgm:pt>
    <dgm:pt modelId="{85265D76-3FBC-461F-8145-F48A8866D7EC}" type="pres">
      <dgm:prSet presAssocID="{BD2DAC54-28B7-46FE-A426-E4EE751B95D6}" presName="linear" presStyleCnt="0">
        <dgm:presLayoutVars>
          <dgm:animLvl val="lvl"/>
          <dgm:resizeHandles val="exact"/>
        </dgm:presLayoutVars>
      </dgm:prSet>
      <dgm:spPr/>
    </dgm:pt>
    <dgm:pt modelId="{D251A705-4074-4544-8E41-C4F1CF8C6406}" type="pres">
      <dgm:prSet presAssocID="{99C6485D-F63C-4CF7-8876-748A030F4B23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ECEA565-B454-4843-A54D-EC460B2E78CA}" type="pres">
      <dgm:prSet presAssocID="{8751541B-4A0D-4F02-8FBC-11EA6DBB2C8C}" presName="spacer" presStyleCnt="0"/>
      <dgm:spPr/>
    </dgm:pt>
    <dgm:pt modelId="{567EEC70-4D37-43B2-B145-3C258CEDFC6F}" type="pres">
      <dgm:prSet presAssocID="{39C5A032-27DD-4076-9209-76D4DACFDBD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C258A84-77A6-4C63-97B9-3991EE485217}" type="pres">
      <dgm:prSet presAssocID="{77A78E4F-141D-40B0-B326-53C2755C7AB1}" presName="spacer" presStyleCnt="0"/>
      <dgm:spPr/>
    </dgm:pt>
    <dgm:pt modelId="{79FD5500-E1AB-4A4C-93F5-5EA7EA3A0987}" type="pres">
      <dgm:prSet presAssocID="{5AB6BBA4-5CE5-403B-8389-5CAD2DDEB5B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DE321DD-9941-4661-8498-A9BBF805E804}" type="pres">
      <dgm:prSet presAssocID="{9E9174CA-A2B5-457B-A7B9-D40C9E6140FC}" presName="spacer" presStyleCnt="0"/>
      <dgm:spPr/>
    </dgm:pt>
    <dgm:pt modelId="{8EE6455D-6ADE-4CA6-95A8-7909377FAB3A}" type="pres">
      <dgm:prSet presAssocID="{D75E9410-33A7-41FE-9FEF-68E128F4447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79CE631-1C81-4DB2-9A28-F386D002DA3E}" type="pres">
      <dgm:prSet presAssocID="{D75E9410-33A7-41FE-9FEF-68E128F44471}" presName="childText" presStyleLbl="revTx" presStyleIdx="0" presStyleCnt="2">
        <dgm:presLayoutVars>
          <dgm:bulletEnabled val="1"/>
        </dgm:presLayoutVars>
      </dgm:prSet>
      <dgm:spPr/>
    </dgm:pt>
    <dgm:pt modelId="{955AD9B4-D54E-4E0F-8FF9-2B089321C0E2}" type="pres">
      <dgm:prSet presAssocID="{1FC4D52D-6B3C-4339-AC82-756AF213AD7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5D16815-75D9-4EFC-B112-0B0F1750E89F}" type="pres">
      <dgm:prSet presAssocID="{1FC4D52D-6B3C-4339-AC82-756AF213AD7A}" presName="childText" presStyleLbl="revTx" presStyleIdx="1" presStyleCnt="2">
        <dgm:presLayoutVars>
          <dgm:bulletEnabled val="1"/>
        </dgm:presLayoutVars>
      </dgm:prSet>
      <dgm:spPr/>
    </dgm:pt>
    <dgm:pt modelId="{8E9D4C89-3C28-4E87-B92A-F971C7C79387}" type="pres">
      <dgm:prSet presAssocID="{33190D8D-706F-4A92-893D-27A4A7180E3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DCBA002-F50D-4427-8A62-9713B7AAB237}" type="pres">
      <dgm:prSet presAssocID="{786CFAAA-630A-4D69-8B58-AE6DEF458EC9}" presName="spacer" presStyleCnt="0"/>
      <dgm:spPr/>
    </dgm:pt>
    <dgm:pt modelId="{55F8E925-6707-4A17-AAC0-452D5E32C34D}" type="pres">
      <dgm:prSet presAssocID="{755DACD7-8A52-442E-921F-324B46610A1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2ACA216-10BA-452E-B6A2-97288C82C761}" srcId="{BD2DAC54-28B7-46FE-A426-E4EE751B95D6}" destId="{D75E9410-33A7-41FE-9FEF-68E128F44471}" srcOrd="3" destOrd="0" parTransId="{7006AFC0-B5DE-44AC-92D8-16928B19F789}" sibTransId="{C532FB41-AA63-4772-94C9-E67AB0020DB6}"/>
    <dgm:cxn modelId="{63F9A71F-C60F-4ABB-9FD3-E493C6928D33}" srcId="{1FC4D52D-6B3C-4339-AC82-756AF213AD7A}" destId="{ED3AF84A-9A7A-4009-A4B4-754E2B8283BB}" srcOrd="0" destOrd="0" parTransId="{3134ABCD-24A7-4AE1-A322-88A4B1C79636}" sibTransId="{55F33687-3383-421E-90D3-1FB9572C3C46}"/>
    <dgm:cxn modelId="{014B1B2C-9B43-4CEE-9F36-132C1701C15F}" type="presOf" srcId="{EF4ECA1E-B554-4E0F-BEB3-78A6ED027DA7}" destId="{579CE631-1C81-4DB2-9A28-F386D002DA3E}" srcOrd="0" destOrd="1" presId="urn:microsoft.com/office/officeart/2005/8/layout/vList2"/>
    <dgm:cxn modelId="{BC2AD23B-506F-49E1-AAA1-B41FE254FB03}" srcId="{BD2DAC54-28B7-46FE-A426-E4EE751B95D6}" destId="{5AB6BBA4-5CE5-403B-8389-5CAD2DDEB5B9}" srcOrd="2" destOrd="0" parTransId="{341E7002-ACA0-487C-B224-1BE2B26D6153}" sibTransId="{9E9174CA-A2B5-457B-A7B9-D40C9E6140FC}"/>
    <dgm:cxn modelId="{17CE343F-C5D9-4DBC-ADF6-823EFD67BE9C}" type="presOf" srcId="{5AB6BBA4-5CE5-403B-8389-5CAD2DDEB5B9}" destId="{79FD5500-E1AB-4A4C-93F5-5EA7EA3A0987}" srcOrd="0" destOrd="0" presId="urn:microsoft.com/office/officeart/2005/8/layout/vList2"/>
    <dgm:cxn modelId="{8B8C6062-E473-4A34-A016-DDB9F8DF6FEE}" srcId="{D75E9410-33A7-41FE-9FEF-68E128F44471}" destId="{C34CC0DB-0CA3-4824-917C-D8EA93006757}" srcOrd="0" destOrd="0" parTransId="{C674AA4E-CD86-4D88-917E-F06DD66C37C5}" sibTransId="{AD89B1DC-E2FA-4F08-AA3E-596A2060F9CE}"/>
    <dgm:cxn modelId="{655CCD63-A839-4959-9924-6635EC857E53}" srcId="{BD2DAC54-28B7-46FE-A426-E4EE751B95D6}" destId="{39C5A032-27DD-4076-9209-76D4DACFDBDC}" srcOrd="1" destOrd="0" parTransId="{64A46092-CBA1-46CE-A10E-074F01F287F1}" sibTransId="{77A78E4F-141D-40B0-B326-53C2755C7AB1}"/>
    <dgm:cxn modelId="{9A78AC4C-8450-4141-B053-F7FB1DDA3C43}" type="presOf" srcId="{99C6485D-F63C-4CF7-8876-748A030F4B23}" destId="{D251A705-4074-4544-8E41-C4F1CF8C6406}" srcOrd="0" destOrd="0" presId="urn:microsoft.com/office/officeart/2005/8/layout/vList2"/>
    <dgm:cxn modelId="{EA980D78-E530-4F55-AF8B-CFFE3D445329}" type="presOf" srcId="{C34CC0DB-0CA3-4824-917C-D8EA93006757}" destId="{579CE631-1C81-4DB2-9A28-F386D002DA3E}" srcOrd="0" destOrd="0" presId="urn:microsoft.com/office/officeart/2005/8/layout/vList2"/>
    <dgm:cxn modelId="{CADB945A-926E-4AF5-BAF3-C2CCA227183D}" type="presOf" srcId="{39C5A032-27DD-4076-9209-76D4DACFDBDC}" destId="{567EEC70-4D37-43B2-B145-3C258CEDFC6F}" srcOrd="0" destOrd="0" presId="urn:microsoft.com/office/officeart/2005/8/layout/vList2"/>
    <dgm:cxn modelId="{40771C81-6304-4E58-A965-BB1906C37970}" srcId="{BD2DAC54-28B7-46FE-A426-E4EE751B95D6}" destId="{33190D8D-706F-4A92-893D-27A4A7180E37}" srcOrd="5" destOrd="0" parTransId="{FA3C7BFB-91B9-4DAF-A4BD-B03D5D07B731}" sibTransId="{786CFAAA-630A-4D69-8B58-AE6DEF458EC9}"/>
    <dgm:cxn modelId="{2FF0AF81-4A10-43B5-AED8-9C744FD9565B}" srcId="{BD2DAC54-28B7-46FE-A426-E4EE751B95D6}" destId="{755DACD7-8A52-442E-921F-324B46610A18}" srcOrd="6" destOrd="0" parTransId="{76CC97AB-BFEE-405F-8D7F-999082BC9E05}" sibTransId="{181C7F69-E026-4F9C-A867-CF47D8EA8210}"/>
    <dgm:cxn modelId="{122FFB87-64A5-481A-B67D-34BDD0A5E70E}" type="presOf" srcId="{33190D8D-706F-4A92-893D-27A4A7180E37}" destId="{8E9D4C89-3C28-4E87-B92A-F971C7C79387}" srcOrd="0" destOrd="0" presId="urn:microsoft.com/office/officeart/2005/8/layout/vList2"/>
    <dgm:cxn modelId="{F57A3AA3-1F9D-4468-9D9D-65D445F40966}" srcId="{BD2DAC54-28B7-46FE-A426-E4EE751B95D6}" destId="{99C6485D-F63C-4CF7-8876-748A030F4B23}" srcOrd="0" destOrd="0" parTransId="{6D3C9277-7B79-4F39-9E14-B65988D68605}" sibTransId="{8751541B-4A0D-4F02-8FBC-11EA6DBB2C8C}"/>
    <dgm:cxn modelId="{0D4B9FAF-1A62-42EB-9E89-991E47EFAA86}" srcId="{BD2DAC54-28B7-46FE-A426-E4EE751B95D6}" destId="{1FC4D52D-6B3C-4339-AC82-756AF213AD7A}" srcOrd="4" destOrd="0" parTransId="{EA4FB568-F10D-4339-8815-329F525DC583}" sibTransId="{2D3ECEBC-C6BC-46FD-A768-707BD24F8701}"/>
    <dgm:cxn modelId="{E85576B2-F5CB-4879-99AE-8680FF41A429}" type="presOf" srcId="{1FC4D52D-6B3C-4339-AC82-756AF213AD7A}" destId="{955AD9B4-D54E-4E0F-8FF9-2B089321C0E2}" srcOrd="0" destOrd="0" presId="urn:microsoft.com/office/officeart/2005/8/layout/vList2"/>
    <dgm:cxn modelId="{59BAC1BF-4447-44F2-B6EC-51E1868C7494}" type="presOf" srcId="{ED3AF84A-9A7A-4009-A4B4-754E2B8283BB}" destId="{C5D16815-75D9-4EFC-B112-0B0F1750E89F}" srcOrd="0" destOrd="0" presId="urn:microsoft.com/office/officeart/2005/8/layout/vList2"/>
    <dgm:cxn modelId="{7A15E4D5-5342-4944-A4DC-A58AD7AD5CD6}" type="presOf" srcId="{755DACD7-8A52-442E-921F-324B46610A18}" destId="{55F8E925-6707-4A17-AAC0-452D5E32C34D}" srcOrd="0" destOrd="0" presId="urn:microsoft.com/office/officeart/2005/8/layout/vList2"/>
    <dgm:cxn modelId="{320276DE-1DA8-4E04-AAA1-9E9717269996}" srcId="{D75E9410-33A7-41FE-9FEF-68E128F44471}" destId="{EF4ECA1E-B554-4E0F-BEB3-78A6ED027DA7}" srcOrd="1" destOrd="0" parTransId="{4330C99D-F856-4A65-AE4F-9E4EAF45B13A}" sibTransId="{24396F8F-9885-4C72-83A2-9744A434F760}"/>
    <dgm:cxn modelId="{7BF145F6-D410-4429-9FB0-CFD8B9D9A384}" type="presOf" srcId="{BD2DAC54-28B7-46FE-A426-E4EE751B95D6}" destId="{85265D76-3FBC-461F-8145-F48A8866D7EC}" srcOrd="0" destOrd="0" presId="urn:microsoft.com/office/officeart/2005/8/layout/vList2"/>
    <dgm:cxn modelId="{E5ACBAFC-7973-4051-B047-39B2C6CC876B}" type="presOf" srcId="{D75E9410-33A7-41FE-9FEF-68E128F44471}" destId="{8EE6455D-6ADE-4CA6-95A8-7909377FAB3A}" srcOrd="0" destOrd="0" presId="urn:microsoft.com/office/officeart/2005/8/layout/vList2"/>
    <dgm:cxn modelId="{BE873A0C-443A-4A16-953D-BB298C8303C7}" type="presParOf" srcId="{85265D76-3FBC-461F-8145-F48A8866D7EC}" destId="{D251A705-4074-4544-8E41-C4F1CF8C6406}" srcOrd="0" destOrd="0" presId="urn:microsoft.com/office/officeart/2005/8/layout/vList2"/>
    <dgm:cxn modelId="{3813FE6C-E136-4454-8899-B144A3DCA81B}" type="presParOf" srcId="{85265D76-3FBC-461F-8145-F48A8866D7EC}" destId="{CECEA565-B454-4843-A54D-EC460B2E78CA}" srcOrd="1" destOrd="0" presId="urn:microsoft.com/office/officeart/2005/8/layout/vList2"/>
    <dgm:cxn modelId="{885B6349-16F1-4AB3-AFB3-C3CD9AAEDE7D}" type="presParOf" srcId="{85265D76-3FBC-461F-8145-F48A8866D7EC}" destId="{567EEC70-4D37-43B2-B145-3C258CEDFC6F}" srcOrd="2" destOrd="0" presId="urn:microsoft.com/office/officeart/2005/8/layout/vList2"/>
    <dgm:cxn modelId="{CF11489F-FC2D-473E-B9D1-5C413622D9C5}" type="presParOf" srcId="{85265D76-3FBC-461F-8145-F48A8866D7EC}" destId="{9C258A84-77A6-4C63-97B9-3991EE485217}" srcOrd="3" destOrd="0" presId="urn:microsoft.com/office/officeart/2005/8/layout/vList2"/>
    <dgm:cxn modelId="{44B0F5C2-8F63-4ACB-8862-3430EAFB4ACE}" type="presParOf" srcId="{85265D76-3FBC-461F-8145-F48A8866D7EC}" destId="{79FD5500-E1AB-4A4C-93F5-5EA7EA3A0987}" srcOrd="4" destOrd="0" presId="urn:microsoft.com/office/officeart/2005/8/layout/vList2"/>
    <dgm:cxn modelId="{80C3BC65-42EB-4185-8AC3-6F5B6D4A8595}" type="presParOf" srcId="{85265D76-3FBC-461F-8145-F48A8866D7EC}" destId="{EDE321DD-9941-4661-8498-A9BBF805E804}" srcOrd="5" destOrd="0" presId="urn:microsoft.com/office/officeart/2005/8/layout/vList2"/>
    <dgm:cxn modelId="{158D908F-C541-4784-AFC1-D8670A806057}" type="presParOf" srcId="{85265D76-3FBC-461F-8145-F48A8866D7EC}" destId="{8EE6455D-6ADE-4CA6-95A8-7909377FAB3A}" srcOrd="6" destOrd="0" presId="urn:microsoft.com/office/officeart/2005/8/layout/vList2"/>
    <dgm:cxn modelId="{BF863A65-D21C-4381-9E31-1EAE5A2B59A5}" type="presParOf" srcId="{85265D76-3FBC-461F-8145-F48A8866D7EC}" destId="{579CE631-1C81-4DB2-9A28-F386D002DA3E}" srcOrd="7" destOrd="0" presId="urn:microsoft.com/office/officeart/2005/8/layout/vList2"/>
    <dgm:cxn modelId="{2C1AB853-FC2B-4849-AFD4-E695F41AE1C3}" type="presParOf" srcId="{85265D76-3FBC-461F-8145-F48A8866D7EC}" destId="{955AD9B4-D54E-4E0F-8FF9-2B089321C0E2}" srcOrd="8" destOrd="0" presId="urn:microsoft.com/office/officeart/2005/8/layout/vList2"/>
    <dgm:cxn modelId="{768683EB-4689-4B9B-983D-DDDA9E0A44DE}" type="presParOf" srcId="{85265D76-3FBC-461F-8145-F48A8866D7EC}" destId="{C5D16815-75D9-4EFC-B112-0B0F1750E89F}" srcOrd="9" destOrd="0" presId="urn:microsoft.com/office/officeart/2005/8/layout/vList2"/>
    <dgm:cxn modelId="{F40DDFFC-1551-4209-A6C9-938C8F2FCE63}" type="presParOf" srcId="{85265D76-3FBC-461F-8145-F48A8866D7EC}" destId="{8E9D4C89-3C28-4E87-B92A-F971C7C79387}" srcOrd="10" destOrd="0" presId="urn:microsoft.com/office/officeart/2005/8/layout/vList2"/>
    <dgm:cxn modelId="{08D378B9-9291-4BA9-B0A6-712EDBD9EAB0}" type="presParOf" srcId="{85265D76-3FBC-461F-8145-F48A8866D7EC}" destId="{6DCBA002-F50D-4427-8A62-9713B7AAB237}" srcOrd="11" destOrd="0" presId="urn:microsoft.com/office/officeart/2005/8/layout/vList2"/>
    <dgm:cxn modelId="{5A1841A6-2FA7-48C3-89E1-555392A4F26D}" type="presParOf" srcId="{85265D76-3FBC-461F-8145-F48A8866D7EC}" destId="{55F8E925-6707-4A17-AAC0-452D5E32C34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1A705-4074-4544-8E41-C4F1CF8C6406}">
      <dsp:nvSpPr>
        <dsp:cNvPr id="0" name=""/>
        <dsp:cNvSpPr/>
      </dsp:nvSpPr>
      <dsp:spPr>
        <a:xfrm>
          <a:off x="0" y="53345"/>
          <a:ext cx="5762625" cy="455715"/>
        </a:xfrm>
        <a:prstGeom prst="roundRect">
          <a:avLst/>
        </a:prstGeom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Executive Summary</a:t>
          </a:r>
        </a:p>
      </dsp:txBody>
      <dsp:txXfrm>
        <a:off x="22246" y="75591"/>
        <a:ext cx="5718133" cy="411223"/>
      </dsp:txXfrm>
    </dsp:sp>
    <dsp:sp modelId="{567EEC70-4D37-43B2-B145-3C258CEDFC6F}">
      <dsp:nvSpPr>
        <dsp:cNvPr id="0" name=""/>
        <dsp:cNvSpPr/>
      </dsp:nvSpPr>
      <dsp:spPr>
        <a:xfrm>
          <a:off x="0" y="563780"/>
          <a:ext cx="5762625" cy="455715"/>
        </a:xfrm>
        <a:prstGeom prst="roundRect">
          <a:avLst/>
        </a:prstGeom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Introduction</a:t>
          </a:r>
        </a:p>
      </dsp:txBody>
      <dsp:txXfrm>
        <a:off x="22246" y="586026"/>
        <a:ext cx="5718133" cy="411223"/>
      </dsp:txXfrm>
    </dsp:sp>
    <dsp:sp modelId="{79FD5500-E1AB-4A4C-93F5-5EA7EA3A0987}">
      <dsp:nvSpPr>
        <dsp:cNvPr id="0" name=""/>
        <dsp:cNvSpPr/>
      </dsp:nvSpPr>
      <dsp:spPr>
        <a:xfrm>
          <a:off x="0" y="1074215"/>
          <a:ext cx="5762625" cy="455715"/>
        </a:xfrm>
        <a:prstGeom prst="roundRect">
          <a:avLst/>
        </a:prstGeom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Methodology</a:t>
          </a:r>
        </a:p>
      </dsp:txBody>
      <dsp:txXfrm>
        <a:off x="22246" y="1096461"/>
        <a:ext cx="5718133" cy="411223"/>
      </dsp:txXfrm>
    </dsp:sp>
    <dsp:sp modelId="{8EE6455D-6ADE-4CA6-95A8-7909377FAB3A}">
      <dsp:nvSpPr>
        <dsp:cNvPr id="0" name=""/>
        <dsp:cNvSpPr/>
      </dsp:nvSpPr>
      <dsp:spPr>
        <a:xfrm>
          <a:off x="0" y="1584650"/>
          <a:ext cx="5762625" cy="455715"/>
        </a:xfrm>
        <a:prstGeom prst="roundRect">
          <a:avLst/>
        </a:prstGeom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Results</a:t>
          </a:r>
        </a:p>
      </dsp:txBody>
      <dsp:txXfrm>
        <a:off x="22246" y="1606896"/>
        <a:ext cx="5718133" cy="411223"/>
      </dsp:txXfrm>
    </dsp:sp>
    <dsp:sp modelId="{579CE631-1C81-4DB2-9A28-F386D002DA3E}">
      <dsp:nvSpPr>
        <dsp:cNvPr id="0" name=""/>
        <dsp:cNvSpPr/>
      </dsp:nvSpPr>
      <dsp:spPr>
        <a:xfrm>
          <a:off x="0" y="2040365"/>
          <a:ext cx="576262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Visualization – Charts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Dashboard</a:t>
          </a:r>
        </a:p>
      </dsp:txBody>
      <dsp:txXfrm>
        <a:off x="0" y="2040365"/>
        <a:ext cx="5762625" cy="521122"/>
      </dsp:txXfrm>
    </dsp:sp>
    <dsp:sp modelId="{955AD9B4-D54E-4E0F-8FF9-2B089321C0E2}">
      <dsp:nvSpPr>
        <dsp:cNvPr id="0" name=""/>
        <dsp:cNvSpPr/>
      </dsp:nvSpPr>
      <dsp:spPr>
        <a:xfrm>
          <a:off x="0" y="2561487"/>
          <a:ext cx="5762625" cy="455715"/>
        </a:xfrm>
        <a:prstGeom prst="roundRect">
          <a:avLst/>
        </a:prstGeom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Discussion</a:t>
          </a:r>
        </a:p>
      </dsp:txBody>
      <dsp:txXfrm>
        <a:off x="22246" y="2583733"/>
        <a:ext cx="5718133" cy="411223"/>
      </dsp:txXfrm>
    </dsp:sp>
    <dsp:sp modelId="{C5D16815-75D9-4EFC-B112-0B0F1750E89F}">
      <dsp:nvSpPr>
        <dsp:cNvPr id="0" name=""/>
        <dsp:cNvSpPr/>
      </dsp:nvSpPr>
      <dsp:spPr>
        <a:xfrm>
          <a:off x="0" y="3017202"/>
          <a:ext cx="5762625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96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Findings &amp; Implications</a:t>
          </a:r>
        </a:p>
      </dsp:txBody>
      <dsp:txXfrm>
        <a:off x="0" y="3017202"/>
        <a:ext cx="5762625" cy="314640"/>
      </dsp:txXfrm>
    </dsp:sp>
    <dsp:sp modelId="{8E9D4C89-3C28-4E87-B92A-F971C7C79387}">
      <dsp:nvSpPr>
        <dsp:cNvPr id="0" name=""/>
        <dsp:cNvSpPr/>
      </dsp:nvSpPr>
      <dsp:spPr>
        <a:xfrm>
          <a:off x="0" y="3331842"/>
          <a:ext cx="5762625" cy="455715"/>
        </a:xfrm>
        <a:prstGeom prst="roundRect">
          <a:avLst/>
        </a:prstGeom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Conclusion</a:t>
          </a:r>
        </a:p>
      </dsp:txBody>
      <dsp:txXfrm>
        <a:off x="22246" y="3354088"/>
        <a:ext cx="5718133" cy="411223"/>
      </dsp:txXfrm>
    </dsp:sp>
    <dsp:sp modelId="{55F8E925-6707-4A17-AAC0-452D5E32C34D}">
      <dsp:nvSpPr>
        <dsp:cNvPr id="0" name=""/>
        <dsp:cNvSpPr/>
      </dsp:nvSpPr>
      <dsp:spPr>
        <a:xfrm>
          <a:off x="0" y="3842277"/>
          <a:ext cx="5762625" cy="455715"/>
        </a:xfrm>
        <a:prstGeom prst="roundRect">
          <a:avLst/>
        </a:prstGeom>
        <a:gradFill flip="none" rotWithShape="0">
          <a:gsLst>
            <a:gs pos="0">
              <a:srgbClr val="BE95FF">
                <a:tint val="66000"/>
                <a:satMod val="160000"/>
              </a:srgbClr>
            </a:gs>
            <a:gs pos="50000">
              <a:srgbClr val="BE95FF">
                <a:tint val="44500"/>
                <a:satMod val="160000"/>
              </a:srgbClr>
            </a:gs>
            <a:gs pos="100000">
              <a:srgbClr val="BE95FF">
                <a:tint val="23500"/>
                <a:satMod val="160000"/>
              </a:srgbClr>
            </a:gs>
          </a:gsLst>
          <a:lin ang="135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solidFill>
                <a:schemeClr val="tx1"/>
              </a:solidFill>
            </a:rPr>
            <a:t>Appendix</a:t>
          </a:r>
        </a:p>
      </dsp:txBody>
      <dsp:txXfrm>
        <a:off x="22246" y="3864523"/>
        <a:ext cx="5718133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24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14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5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5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34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4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1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6833-5A08-4AC7-BDD1-FD5F90625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C4CA0-CC4A-4CD2-93D1-6F47408EE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3D37-1390-4FB0-A750-CE534972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E882-D3B7-4D52-AB0E-6BF8973CF46D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C0A2A-D603-45E1-97BF-9A67C2CA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0C93-CDE2-4570-84D5-C3D60F8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3F6185-C78C-436A-8EF3-CE97AEC0852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13FEFF5-F1B5-4406-A88D-D40B46AEAE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9" name="Graphic 8" hidden="1">
              <a:extLst>
                <a:ext uri="{FF2B5EF4-FFF2-40B4-BE49-F238E27FC236}">
                  <a16:creationId xmlns:a16="http://schemas.microsoft.com/office/drawing/2014/main" id="{E3256E7A-23DD-4C45-BD73-8D805BE6CE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0" name="Graphic 9" hidden="1">
              <a:extLst>
                <a:ext uri="{FF2B5EF4-FFF2-40B4-BE49-F238E27FC236}">
                  <a16:creationId xmlns:a16="http://schemas.microsoft.com/office/drawing/2014/main" id="{F17BBB25-2290-4742-A4FC-695623CFF2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12FE427-48C8-43CB-ABA6-49BC82D7A73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ED2EFFC7-808F-4050-B710-41E73C93A55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0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853C-23EF-40DC-92F7-1B661A18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CD59F-F608-4654-BDEA-410A0A35D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2DD79-585D-43EA-9FA3-60BA558B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2707-D797-414E-B971-569EBA862F0D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C495D-2E5A-42A6-BB6B-5FAD98F5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B851C-DBD0-4687-B052-E2A365C4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DD10D-B26D-460C-9543-B76F13FDD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33AC6-8DAF-49C1-937C-B8AD97E23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0EDDE-9AB7-4239-8D2A-2EE554C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BB348-85D4-40CB-A0F7-5FF54F28D591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BDFF-DDB7-4877-B627-02C44721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3506-7A02-4CE3-98A4-6E1067EF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9AD9-32C3-4463-B94B-4242F3D6C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90C58-A41F-4B4D-A20B-229A8264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CF347-78B1-4150-BEA8-936D75C0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94B8-AD48-419B-8AB1-1555A7CC6664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A780-F5AC-4273-8FDD-9673F87E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136E-3725-49FA-BEE0-F9D4544F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03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D0B7-F908-451F-84D7-0BDB38E7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B5C8B-EC5E-49FB-A085-FD7D334A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D432-D10F-43ED-AF18-2BF7A2FC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6F41C-E093-48C2-A586-C44DFAB42DCF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9F97-0643-4BC9-A523-4D5EEE38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5A38-9D08-4F1F-9F7F-7012F604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6D4C-1B02-4CCD-B890-AD6F00DC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90C6D-8B93-483F-8738-44AE4ADE7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4364F-B07D-4E2E-BC6B-3958A4D5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69B0F-6F98-4DA6-AB93-B15A6639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1F49D-00DB-4479-8C37-202FD0A7708A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367BE-8826-4377-B0DE-A7D8264B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962C4-8FDC-47E9-8E74-7109C00F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6951-B462-4176-B31E-F87693A3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52704-17E3-41F7-8023-BDAD34AD8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53A9A-0520-4581-9A63-8AFA1260D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67B28-5FBC-4217-8B97-6C575D07C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47C1B-1EB4-4D20-9E95-A62048895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AEE04-435D-4D60-BF52-1798E975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25B2-A2E5-40FC-8C2D-63073977050D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5D60E-7DA0-4AA3-9D8E-692F5B8C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DC6E4-EFB3-4B98-AEE1-27B093DA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86F2-BBD3-4B07-ACD9-568735BC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062FE-9C49-447B-9AE3-7996D19E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18E0-A0F3-432D-B18E-AC14458A60C8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66CA2-4338-4740-84E3-1EB62C76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17660-D730-4C7B-9A24-91E9B773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E4A3A-4447-4791-8400-CA01B618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1D4-4D46-47DB-BD3A-086C30511BCE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077C3-AE54-48E9-B122-1A99FD33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7AC09-6614-466F-8F35-2E4A4D97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8392-6FF8-4205-B24A-F81305B1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5098-ACC8-4BED-BA98-3C2F72F3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F1E1-C556-4E0A-BA5F-65B6E8B2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0EA55-7B50-4A3D-B439-6C396BF7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779B7-1AB5-4487-8803-E51B154E4CA6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5DC7A-9A01-467D-B5D6-3EEB79E3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D31E4-2E27-4C4B-9F8B-2D7A009B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8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5BBF-7797-41B5-91CD-B9C707FA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A2A2D-8F44-48F1-8ECF-55EB6F475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99CA3-0E71-4660-914B-589877C40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5E57A-44FA-4B74-8DDA-996BD285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3AF8-064C-4260-89D0-5561062FE6C2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12B80-E558-48AD-8DB5-16F5C7E8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33696-EFC0-4AB5-AB2D-2238A606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1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3E7F3C-3396-4557-9DE4-0D91AFCAA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6CBE-CD2C-4A19-BBB7-215B3DAC9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C3785-C848-478A-AC10-9897C5DDF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5192A-DE60-424D-A601-4A8598E0AB96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3937-51E0-469D-992D-4E2D4B63A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5209C-AD7F-41CF-9D2A-92FFAD95B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2103C-C449-41F9-A5B1-FEFF4831A2A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B93A2288-F9C0-4BCA-BA4B-C76447D7D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alphaModFix amt="5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DDA0C8-54B4-4D3A-99A6-79CAD622E327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8BB1A5-68C9-4FF4-82E7-32A61475D9C5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511871-7604-49AE-B2C2-C7B979F19628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F55486-AEF7-4233-ACA0-9F0F13EFD4F1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2C000-58EF-4032-90CF-5C4DC3D84025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2C469-AB03-46BD-96D6-3943A14E76DA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049F9C-1B88-4747-A4D3-8ECE9873CFEB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20FA41-62DA-4BD1-9CFA-851928DCC3AC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E331C8-6DE8-4E71-BC5F-BB1686F602B9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76BB2-62B0-4904-8B74-63FA94C7388F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956C90-EFC9-482F-A37F-B4350D2D54AD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2A97CC-8B76-4B30-818F-FAFB3977EFA2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57B7A-8BEE-4B1A-AB32-C3392F29D1D7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44EFFB-60ED-450C-880B-3D45802BE90E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4FB149-72F4-4BA3-B991-8B71082A4172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D4E3D-B467-42D2-890A-8190B236E1AC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234B5D-F330-4556-A06E-7AADFF476142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E2A10-E5E6-4226-B6A3-BBFCB3408FE7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D02D91-CB16-4F55-9BB0-0794465BD26F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4A1DD9-DCEC-4783-897C-B1E6EB9C8F4D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8C8D94-7F61-4B67-ACD3-67534D2C1E56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6AE66D-B909-4654-A55E-0FE8A805A33F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5B8FEB-273C-48BC-830B-B43EF7B7E349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2FD63E-37AD-4E8D-8E66-5E8ADB70A7DD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D1564E-D90F-4D24-9C0F-8BEC681E7B18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4ACCE4-EB8B-49CE-BD0F-B3C5BC2C7997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A47F34-E00E-4E2F-88D2-B1C86FE20908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A5BA3A-5DB4-48C1-AB55-533BD18535FE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8F3AD4-3505-4423-AA63-03969D5D9CE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556DE9-11A7-4643-8E6F-067E49765661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791F9A-B977-491D-B8F0-BE0C02E17E86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6BEA45-F486-4402-9405-090D76A6B34C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7D57E0-CD6E-4E66-919F-63BA6DB4D60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0445458-58DF-4920-B2B6-9B8616A900ED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DB194C-B848-4016-AA2F-644F701D325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B8F8C48-D081-4FA3-B78A-B4F909BF50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44" name="Graphic 43" hidden="1">
              <a:extLst>
                <a:ext uri="{FF2B5EF4-FFF2-40B4-BE49-F238E27FC236}">
                  <a16:creationId xmlns:a16="http://schemas.microsoft.com/office/drawing/2014/main" id="{56FAAB71-E448-4DFF-BEEA-72A64983A0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45" name="Graphic 44" hidden="1">
              <a:extLst>
                <a:ext uri="{FF2B5EF4-FFF2-40B4-BE49-F238E27FC236}">
                  <a16:creationId xmlns:a16="http://schemas.microsoft.com/office/drawing/2014/main" id="{1410DEE2-78B0-4ABA-8EC8-353F8DB33A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46" name="Graphic 45" hidden="1">
              <a:extLst>
                <a:ext uri="{FF2B5EF4-FFF2-40B4-BE49-F238E27FC236}">
                  <a16:creationId xmlns:a16="http://schemas.microsoft.com/office/drawing/2014/main" id="{26ABC68C-AF0E-4C23-B326-AADB540511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557E0463-5816-4EBE-BA54-D612293C004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48" name="Rectangle 47" hidden="1">
            <a:extLst>
              <a:ext uri="{FF2B5EF4-FFF2-40B4-BE49-F238E27FC236}">
                <a16:creationId xmlns:a16="http://schemas.microsoft.com/office/drawing/2014/main" id="{632DB4FE-DE48-4A17-992C-ED656E8758BB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customXml" Target="../ink/ink3.xml"/><Relationship Id="rId18" Type="http://schemas.openxmlformats.org/officeDocument/2006/relationships/customXml" Target="../ink/ink7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1.xml"/><Relationship Id="rId12" Type="http://schemas.openxmlformats.org/officeDocument/2006/relationships/customXml" Target="../ink/ink2.xml"/><Relationship Id="rId1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5.xml"/><Relationship Id="rId20" Type="http://schemas.openxmlformats.org/officeDocument/2006/relationships/customXml" Target="../ink/ink9.xml"/><Relationship Id="rId1" Type="http://schemas.openxmlformats.org/officeDocument/2006/relationships/tags" Target="../tags/tag4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10.png"/><Relationship Id="rId5" Type="http://schemas.openxmlformats.org/officeDocument/2006/relationships/diagramData" Target="../diagrams/data1.xml"/><Relationship Id="rId15" Type="http://schemas.openxmlformats.org/officeDocument/2006/relationships/image" Target="../media/image11.png"/><Relationship Id="rId10" Type="http://schemas.openxmlformats.org/officeDocument/2006/relationships/customXml" Target="../ink/ink1.xml"/><Relationship Id="rId19" Type="http://schemas.openxmlformats.org/officeDocument/2006/relationships/customXml" Target="../ink/ink8.xml"/><Relationship Id="rId4" Type="http://schemas.openxmlformats.org/officeDocument/2006/relationships/image" Target="../media/image10.svg"/><Relationship Id="rId9" Type="http://schemas.microsoft.com/office/2007/relationships/diagramDrawing" Target="../diagrams/drawing1.xml"/><Relationship Id="rId14" Type="http://schemas.openxmlformats.org/officeDocument/2006/relationships/customXml" Target="../ink/ink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5" Type="http://schemas.openxmlformats.org/officeDocument/2006/relationships/hyperlink" Target="https://stackoverflow.blog/2024/08/06/2024-developer-survey/" TargetMode="External"/><Relationship Id="rId4" Type="http://schemas.openxmlformats.org/officeDocument/2006/relationships/image" Target="../media/image3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" y="457155"/>
            <a:ext cx="6944889" cy="2971845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Stack Overflow Survey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20" y="3750008"/>
            <a:ext cx="4122864" cy="1745917"/>
          </a:xfrm>
          <a:noFill/>
        </p:spPr>
        <p:txBody>
          <a:bodyPr/>
          <a:lstStyle/>
          <a:p>
            <a:pPr algn="l"/>
            <a:r>
              <a:rPr lang="en-US" dirty="0"/>
              <a:t>Capstone Project</a:t>
            </a:r>
          </a:p>
          <a:p>
            <a:pPr algn="l"/>
            <a:endParaRPr lang="en-US" sz="1200" b="1" dirty="0"/>
          </a:p>
          <a:p>
            <a:pPr algn="l"/>
            <a:r>
              <a:rPr lang="en-US" sz="1200" b="1" dirty="0"/>
              <a:t>Name</a:t>
            </a:r>
            <a:r>
              <a:rPr lang="en-US" sz="1200" dirty="0"/>
              <a:t>: Punyaja Mishra</a:t>
            </a:r>
          </a:p>
          <a:p>
            <a:pPr algn="l"/>
            <a:r>
              <a:rPr lang="en-US" sz="1200" b="1" dirty="0"/>
              <a:t>Date</a:t>
            </a:r>
            <a:r>
              <a:rPr lang="en-US" sz="1200" dirty="0"/>
              <a:t>: February 05, 2025</a:t>
            </a:r>
          </a:p>
          <a:p>
            <a:pPr algn="l"/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46144" y="2050034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2464" y="2046859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Next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5B1CC-7795-4CAF-88B7-E5AA06C69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47" y="2823292"/>
            <a:ext cx="5229836" cy="3087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783FD-4A35-4375-BD78-65FD86C76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617" y="2823292"/>
            <a:ext cx="5229836" cy="3087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TOP 10 DATABASE TRENDS - FINDINGS &amp; IMPLICATIONS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BAF82-3178-4134-A62D-64E90D6A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11593"/>
              </p:ext>
            </p:extLst>
          </p:nvPr>
        </p:nvGraphicFramePr>
        <p:xfrm>
          <a:off x="428624" y="2015064"/>
          <a:ext cx="11344276" cy="364278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672138">
                  <a:extLst>
                    <a:ext uri="{9D8B030D-6E8A-4147-A177-3AD203B41FA5}">
                      <a16:colId xmlns:a16="http://schemas.microsoft.com/office/drawing/2014/main" val="3066512662"/>
                    </a:ext>
                  </a:extLst>
                </a:gridCol>
                <a:gridCol w="5672138">
                  <a:extLst>
                    <a:ext uri="{9D8B030D-6E8A-4147-A177-3AD203B41FA5}">
                      <a16:colId xmlns:a16="http://schemas.microsoft.com/office/drawing/2014/main" val="1509795619"/>
                    </a:ext>
                  </a:extLst>
                </a:gridCol>
              </a:tblGrid>
              <a:tr h="7509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+mj-lt"/>
                        </a:rPr>
                        <a:t>FINDINGS</a:t>
                      </a: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IMPLICATIONS</a:t>
                      </a:r>
                      <a:endParaRPr lang="en-US" sz="2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9035"/>
                  </a:ext>
                </a:extLst>
              </a:tr>
              <a:tr h="101394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Most popular Database: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PostgreSQL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demand for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PostgreSQL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both in current and future trend signifies strong demand for open-source, relational databases that offer flexibility and scalability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747094"/>
                  </a:ext>
                </a:extLst>
              </a:tr>
              <a:tr h="95073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Low-frequency languages: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Oracle’s low adoption reflects a trend away from older, enterprise-driven db solutions in favor of more modern, cost-effective alternatives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680"/>
                  </a:ext>
                </a:extLst>
              </a:tr>
              <a:tr h="9271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Languages gaining traction: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MongoDB, Supabase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rise of MongoDB and Supabase highlights the increasing focus on NoSQL and cloud-native db to support web-applications and real time processing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1016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52434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DASHBOARDS</a:t>
            </a:r>
          </a:p>
        </p:txBody>
      </p:sp>
      <p:pic>
        <p:nvPicPr>
          <p:cNvPr id="4" name="Picture 3" descr="Chat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9139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CURRENT TECHNOLOGY USAGE TAB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5EF89-6C46-460E-9C80-5A2E73D0A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461" y="841398"/>
            <a:ext cx="8886727" cy="54971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9139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FUTURE TECHNOLOGY USAGE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24D8E-BCF2-4D6D-B7ED-D97A87051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390" y="742950"/>
            <a:ext cx="9257527" cy="5695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8227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822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DEMOGRAPHICS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ED3BBA-AD79-44BE-9223-4002E4DA9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752254"/>
            <a:ext cx="9410700" cy="57271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11747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DISCUSSIONS – KEY INSIGHTS FROM DASHBOARDS</a:t>
            </a:r>
          </a:p>
        </p:txBody>
      </p:sp>
      <p:pic>
        <p:nvPicPr>
          <p:cNvPr id="3" name="Content Placeholder 2" descr="Chat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3101" y="246856"/>
            <a:ext cx="1066800" cy="1066800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1AFF10-D6BA-46EE-8435-1488BD9CCC00}"/>
              </a:ext>
            </a:extLst>
          </p:cNvPr>
          <p:cNvSpPr/>
          <p:nvPr/>
        </p:nvSpPr>
        <p:spPr>
          <a:xfrm>
            <a:off x="619124" y="1443037"/>
            <a:ext cx="107537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Cloud Platforms &amp;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AWS, Microsoft Azure, and Google Cloud are the most used platforms and also the most desired ones. Supabase is emerging as a preferred technology in both databases and platforms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Web Framework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React and Node.js dominate both current usage and future interest. Django, Svelte, and Spring Boot are gaining traction, while jQuery and Flask are declining in popularity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Developer 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Most survey respondents are from the US, Canada, India, Germany, and Ukraine, with lower representation from other regions like France and the UK.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Age &amp;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majority of developers fall within the 25-34 age group, followed by 35-44, with most holding a bachelor's degree, then master's, some college, and secondary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Employment &amp; Coding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Most respondents are full-time employed developers, followed by students and those not employed. Many engage in coding for hobbies, professional development, and open-source contributions.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OVERALL FINDINGS &amp; IMPLICATIONS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BAF82-3178-4134-A62D-64E90D6A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70321"/>
              </p:ext>
            </p:extLst>
          </p:nvPr>
        </p:nvGraphicFramePr>
        <p:xfrm>
          <a:off x="471487" y="1672388"/>
          <a:ext cx="11249025" cy="393232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966703999"/>
                    </a:ext>
                  </a:extLst>
                </a:gridCol>
                <a:gridCol w="5176838">
                  <a:extLst>
                    <a:ext uri="{9D8B030D-6E8A-4147-A177-3AD203B41FA5}">
                      <a16:colId xmlns:a16="http://schemas.microsoft.com/office/drawing/2014/main" val="3066512662"/>
                    </a:ext>
                  </a:extLst>
                </a:gridCol>
                <a:gridCol w="4148137">
                  <a:extLst>
                    <a:ext uri="{9D8B030D-6E8A-4147-A177-3AD203B41FA5}">
                      <a16:colId xmlns:a16="http://schemas.microsoft.com/office/drawing/2014/main" val="1509795619"/>
                    </a:ext>
                  </a:extLst>
                </a:gridCol>
              </a:tblGrid>
              <a:tr h="7509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+mj-lt"/>
                        </a:rPr>
                        <a:t>AREA</a:t>
                      </a: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+mj-lt"/>
                        </a:rPr>
                        <a:t>FINDINGS</a:t>
                      </a: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IMPLICATIONS</a:t>
                      </a:r>
                      <a:endParaRPr lang="en-US" sz="2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9035"/>
                  </a:ext>
                </a:extLst>
              </a:tr>
              <a:tr h="66296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Platforms &amp; Databases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AWS, Microsoft Azure and Google Cloud are the most used and most desired1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Cloud computing remains dominant, with developers focusing on multi-cloud expertise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74709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Emerging Platforms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Supabase is gaining interest in both database and platform trends.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Rising demand for open-source and scalable cloud solutions.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68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Web Frameworks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React and Node.js are the most used and most wanted frameworks.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Full-stack JavaScript remains the industry standard for modern web development.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10169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Future Web Frameworks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Django, Svelte, and Spring Boot are gaining traction, while jQuery and Flask see less interest.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A shift towards modern, scalable frameworks and reduced reliance on older technologies.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395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6415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OVERALL FINDINGS &amp; IMPLICATIONS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BAF82-3178-4134-A62D-64E90D6A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25525"/>
              </p:ext>
            </p:extLst>
          </p:nvPr>
        </p:nvGraphicFramePr>
        <p:xfrm>
          <a:off x="471487" y="1547813"/>
          <a:ext cx="11249025" cy="322747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94715">
                  <a:extLst>
                    <a:ext uri="{9D8B030D-6E8A-4147-A177-3AD203B41FA5}">
                      <a16:colId xmlns:a16="http://schemas.microsoft.com/office/drawing/2014/main" val="966703999"/>
                    </a:ext>
                  </a:extLst>
                </a:gridCol>
                <a:gridCol w="4934735">
                  <a:extLst>
                    <a:ext uri="{9D8B030D-6E8A-4147-A177-3AD203B41FA5}">
                      <a16:colId xmlns:a16="http://schemas.microsoft.com/office/drawing/2014/main" val="306651266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1509795619"/>
                    </a:ext>
                  </a:extLst>
                </a:gridCol>
              </a:tblGrid>
              <a:tr h="7509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+mj-lt"/>
                        </a:rPr>
                        <a:t>AREA</a:t>
                      </a: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+mj-lt"/>
                        </a:rPr>
                        <a:t>FINDINGS</a:t>
                      </a: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IMPLICATIONS</a:t>
                      </a:r>
                      <a:endParaRPr lang="en-US" sz="2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9035"/>
                  </a:ext>
                </a:extLst>
              </a:tr>
              <a:tr h="66296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Geography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Most responses came from the US, followed by Canada, India, Germany, and Ukraine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Developer communities are strongest in North America, with growing participation from India and Europe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909669"/>
                  </a:ext>
                </a:extLst>
              </a:tr>
              <a:tr h="66296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j-lt"/>
                        </a:rPr>
                        <a:t>Age Groups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Largest group is 25-34, followed by 35-44, then 18-24, and 45-54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Most developers are mid-career professionals, with a steady influx of young developers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74709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Majority are full-time developers, followed by students and aspiring developers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High engagement from students suggests strong pipeline for future talent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6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4027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OVERALL FINDINGS &amp; IMPLICATIONS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BAF82-3178-4134-A62D-64E90D6A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97352"/>
              </p:ext>
            </p:extLst>
          </p:nvPr>
        </p:nvGraphicFramePr>
        <p:xfrm>
          <a:off x="471487" y="1547813"/>
          <a:ext cx="11249025" cy="257977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094715">
                  <a:extLst>
                    <a:ext uri="{9D8B030D-6E8A-4147-A177-3AD203B41FA5}">
                      <a16:colId xmlns:a16="http://schemas.microsoft.com/office/drawing/2014/main" val="966703999"/>
                    </a:ext>
                  </a:extLst>
                </a:gridCol>
                <a:gridCol w="4934735">
                  <a:extLst>
                    <a:ext uri="{9D8B030D-6E8A-4147-A177-3AD203B41FA5}">
                      <a16:colId xmlns:a16="http://schemas.microsoft.com/office/drawing/2014/main" val="3066512662"/>
                    </a:ext>
                  </a:extLst>
                </a:gridCol>
                <a:gridCol w="4219575">
                  <a:extLst>
                    <a:ext uri="{9D8B030D-6E8A-4147-A177-3AD203B41FA5}">
                      <a16:colId xmlns:a16="http://schemas.microsoft.com/office/drawing/2014/main" val="1509795619"/>
                    </a:ext>
                  </a:extLst>
                </a:gridCol>
              </a:tblGrid>
              <a:tr h="750974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+mj-lt"/>
                        </a:rPr>
                        <a:t>AREA</a:t>
                      </a: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+mj-lt"/>
                        </a:rPr>
                        <a:t>FINDINGS</a:t>
                      </a: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IMPLICATIONS</a:t>
                      </a:r>
                      <a:endParaRPr lang="en-US" sz="2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9035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Most have a bachelor’s degree, followed by master’s, then some college and secondary 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Traditional education still dominates, but alternative learning paths are growing.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10169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+mj-lt"/>
                        </a:rPr>
                        <a:t>Coding Activities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Many code as a hobby, for professional development, and contribute to open source.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+mj-lt"/>
                        </a:rPr>
                        <a:t>Developers are highly engaged beyond work, showing passion and continuous learning.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3957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8679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eatre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6442A3D-70D5-4FF7-A982-1364B4D00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894518"/>
              </p:ext>
            </p:extLst>
          </p:nvPr>
        </p:nvGraphicFramePr>
        <p:xfrm>
          <a:off x="5886450" y="1253331"/>
          <a:ext cx="57626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13" name="Content Placeholder 5" descr="Gavel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142471"/>
            <a:ext cx="3054361" cy="3054361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163291" y="1690688"/>
            <a:ext cx="75619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Survey highlights strong trends in cloud computing with AWS, Azure, and Google Cloud leading the market</a:t>
            </a:r>
          </a:p>
          <a:p>
            <a:r>
              <a:rPr lang="en-US" dirty="0">
                <a:latin typeface="+mj-lt"/>
              </a:rPr>
              <a:t>JavaScript frameworks like React and Node.js dominate, while newer frameworks like Svelte and Django are gaining interest</a:t>
            </a:r>
          </a:p>
          <a:p>
            <a:r>
              <a:rPr lang="en-US" dirty="0">
                <a:latin typeface="+mj-lt"/>
              </a:rPr>
              <a:t>Developers are primarily mid-career professionals, with a steady influx of students and aspiring developers</a:t>
            </a:r>
          </a:p>
          <a:p>
            <a:r>
              <a:rPr lang="en-US" dirty="0">
                <a:latin typeface="+mj-lt"/>
              </a:rPr>
              <a:t>Open-source contributions and coding as a hobby show high engagement and passion within the developer community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11" name="Content Placeholder 3" descr="Cloud Computing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250438" y="1673611"/>
            <a:ext cx="74176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Source: 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Stack Overflow Developer Survey 2024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IBM Cognos Free Trial and Jupyter Lab provided by IBM via Coursera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Coursera educational platform facilitated access to this project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had a lot of categorical data that had to be converted into a numerical data to be able to visualize in Python 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Columns like Employment, Platforms Worked With, Coding Activities, and Platforms Want to Work With had lot of values separated by a semi-colon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704850" y="1934211"/>
            <a:ext cx="2486025" cy="321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>
                <a:latin typeface="+mj-lt"/>
              </a:rPr>
              <a:t>Job posting data gathered using the Job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FDC086-C8CA-4F98-8ED7-6E78C7AA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80" y="1595135"/>
            <a:ext cx="6201640" cy="4334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538248" y="1997623"/>
            <a:ext cx="2379245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>
                <a:latin typeface="+mj-lt"/>
              </a:rPr>
              <a:t>Job postings data using web scraping presented in the descending order of salary.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A10A3F-0161-4C28-B445-1690E0DFE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1822914"/>
            <a:ext cx="6472784" cy="43256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618450" y="1613231"/>
            <a:ext cx="7297325" cy="48133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</a:t>
            </a: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Stack Overflow Survey Worldwide Dataset</a:t>
            </a:r>
          </a:p>
          <a:p>
            <a:r>
              <a:rPr lang="en-US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Objective</a:t>
            </a: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Gain insights into the developer community 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Explore coding activities, tech trends, demographics and employment distribution</a:t>
            </a:r>
          </a:p>
          <a:p>
            <a:r>
              <a:rPr lang="en-US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Challenges: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Pre-processed and filtered for consistency, with tasks like handling missing values, duplicates, and normalization being crucial for accurate analysis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Several data issues encountered such as multiple values per field, missing data and duplicates</a:t>
            </a:r>
          </a:p>
          <a:p>
            <a:r>
              <a:rPr lang="en-US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Stakeholders</a:t>
            </a: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Stack overflow Team &amp; Users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Support decision-making and platform enhancements </a:t>
            </a:r>
          </a:p>
        </p:txBody>
      </p:sp>
      <p:pic>
        <p:nvPicPr>
          <p:cNvPr id="7" name="Picture 6" descr="Bullseye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926" y="21122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437475" y="2122317"/>
            <a:ext cx="7440200" cy="33750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Tools and Methods: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Multiple platforms, tools and programming languages like Jupyter Lab, python, SQL, IBM Cognos and Excel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Wrangling, Visualization and dashboard creation</a:t>
            </a:r>
          </a:p>
          <a:p>
            <a:r>
              <a:rPr lang="en-US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Key findings: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Identified significant trends in developer preferences, including the most popular programming languages, coding activities, and employment types</a:t>
            </a:r>
          </a:p>
          <a:p>
            <a:r>
              <a:rPr lang="en-US" sz="2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Outcome</a:t>
            </a:r>
            <a:r>
              <a:rPr lang="en-US" sz="2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en-US" sz="1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Interactive dashboards and better insights into today’s technological trends</a:t>
            </a:r>
          </a:p>
        </p:txBody>
      </p:sp>
      <p:pic>
        <p:nvPicPr>
          <p:cNvPr id="5" name="Picture 6" descr="Bullseye">
            <a:extLst>
              <a:ext uri="{FF2B5EF4-FFF2-40B4-BE49-F238E27FC236}">
                <a16:creationId xmlns:a16="http://schemas.microsoft.com/office/drawing/2014/main" id="{4A1A2FF3-36A3-4AC7-9CF0-69CB8A972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926" y="211279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127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 descr="Books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418425" y="2006600"/>
            <a:ext cx="7154450" cy="3984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Complex Stack Overflow Developer Survey Dataset with messy data</a:t>
            </a:r>
          </a:p>
          <a:p>
            <a:r>
              <a:rPr lang="en-US" sz="22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Objective</a:t>
            </a:r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Analyze developer demographics, coding activities, tech preferences, and employment trends.</a:t>
            </a:r>
          </a:p>
          <a:p>
            <a:r>
              <a:rPr lang="en-US" sz="22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Significance</a:t>
            </a:r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Insights will inform decision-making for business, educators and developers</a:t>
            </a:r>
          </a:p>
          <a:p>
            <a:r>
              <a:rPr lang="en-US" sz="22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Scope</a:t>
            </a:r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Responses from global developers covering various technologies and career aspects</a:t>
            </a:r>
          </a:p>
          <a:p>
            <a:r>
              <a:rPr lang="en-US" sz="22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Approach</a:t>
            </a:r>
            <a:r>
              <a:rPr lang="en-US" sz="2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Data cleaning, exploratory analysis, and interactive visualizations for insights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Data Collection</a:t>
            </a:r>
            <a:r>
              <a:rPr lang="en-US" sz="2200" dirty="0">
                <a:latin typeface="+mj-lt"/>
              </a:rPr>
              <a:t>:</a:t>
            </a:r>
          </a:p>
          <a:p>
            <a:pPr lvl="1"/>
            <a:r>
              <a:rPr lang="en-US" sz="1800" dirty="0">
                <a:latin typeface="+mj-lt"/>
              </a:rPr>
              <a:t>Utilized publicly accessible Stack Overflow API for data gathering</a:t>
            </a:r>
          </a:p>
          <a:p>
            <a:r>
              <a:rPr lang="en-US" sz="2200" b="1" dirty="0">
                <a:latin typeface="+mj-lt"/>
              </a:rPr>
              <a:t>Sample Size: </a:t>
            </a:r>
          </a:p>
          <a:p>
            <a:pPr lvl="1"/>
            <a:r>
              <a:rPr lang="en-US" sz="1800" dirty="0">
                <a:latin typeface="+mj-lt"/>
              </a:rPr>
              <a:t>Worldwide data of 60,000+ responses with 100+ attributes</a:t>
            </a:r>
          </a:p>
          <a:p>
            <a:r>
              <a:rPr lang="en-US" sz="2200" b="1" dirty="0">
                <a:latin typeface="+mj-lt"/>
              </a:rPr>
              <a:t>Data Cleaning</a:t>
            </a:r>
            <a:r>
              <a:rPr lang="en-US" sz="2200" dirty="0">
                <a:latin typeface="+mj-lt"/>
              </a:rPr>
              <a:t>:</a:t>
            </a:r>
          </a:p>
          <a:p>
            <a:pPr lvl="1"/>
            <a:r>
              <a:rPr lang="en-US" sz="1800" b="1" dirty="0">
                <a:latin typeface="+mj-lt"/>
              </a:rPr>
              <a:t>Handling Missing Values</a:t>
            </a:r>
            <a:r>
              <a:rPr lang="en-US" sz="1800" dirty="0">
                <a:latin typeface="+mj-lt"/>
              </a:rPr>
              <a:t>: Replaced missing values with mean (mean imputation method)</a:t>
            </a:r>
          </a:p>
          <a:p>
            <a:pPr lvl="1"/>
            <a:r>
              <a:rPr lang="en-US" sz="1800" b="1" dirty="0">
                <a:latin typeface="+mj-lt"/>
              </a:rPr>
              <a:t>Normalization</a:t>
            </a:r>
            <a:r>
              <a:rPr lang="en-US" sz="1800" dirty="0">
                <a:latin typeface="+mj-lt"/>
              </a:rPr>
              <a:t>: Applied techniques to scale numeric data to ensure consistency</a:t>
            </a:r>
          </a:p>
          <a:p>
            <a:pPr lvl="1"/>
            <a:r>
              <a:rPr lang="en-US" sz="1800" b="1" dirty="0">
                <a:latin typeface="+mj-lt"/>
              </a:rPr>
              <a:t>Data Splitting</a:t>
            </a:r>
            <a:r>
              <a:rPr lang="en-US" sz="1800" dirty="0">
                <a:latin typeface="+mj-lt"/>
              </a:rPr>
              <a:t>: Addressed multiple values per field by splitting values into separate records</a:t>
            </a:r>
          </a:p>
        </p:txBody>
      </p:sp>
      <p:pic>
        <p:nvPicPr>
          <p:cNvPr id="4" name="Picture 3" descr="Newspaper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399376" y="2387600"/>
            <a:ext cx="6927270" cy="3013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+mj-lt"/>
              </a:rPr>
              <a:t>Analysis Tools:</a:t>
            </a:r>
          </a:p>
          <a:p>
            <a:pPr lvl="1"/>
            <a:r>
              <a:rPr lang="en-US" sz="1400" b="1" dirty="0">
                <a:latin typeface="+mj-lt"/>
              </a:rPr>
              <a:t>Jupyter Lab</a:t>
            </a:r>
            <a:r>
              <a:rPr lang="en-US" sz="1400" dirty="0">
                <a:latin typeface="+mj-lt"/>
              </a:rPr>
              <a:t>: Data exploring and analysis</a:t>
            </a:r>
          </a:p>
          <a:p>
            <a:pPr lvl="1"/>
            <a:r>
              <a:rPr lang="en-US" sz="1400" b="1" dirty="0">
                <a:latin typeface="+mj-lt"/>
              </a:rPr>
              <a:t>Python</a:t>
            </a:r>
            <a:r>
              <a:rPr lang="en-US" sz="1400" dirty="0">
                <a:latin typeface="+mj-lt"/>
              </a:rPr>
              <a:t>: Data Wrangling, analysis and visualization</a:t>
            </a:r>
          </a:p>
          <a:p>
            <a:pPr lvl="1"/>
            <a:r>
              <a:rPr lang="en-US" sz="1400" b="1" dirty="0">
                <a:latin typeface="+mj-lt"/>
              </a:rPr>
              <a:t>Excel</a:t>
            </a:r>
            <a:r>
              <a:rPr lang="en-US" sz="1400" dirty="0">
                <a:latin typeface="+mj-lt"/>
              </a:rPr>
              <a:t>: Used for data cleaning and preprocessing </a:t>
            </a:r>
          </a:p>
          <a:p>
            <a:pPr lvl="1"/>
            <a:r>
              <a:rPr lang="en-US" sz="1400" b="1" dirty="0">
                <a:latin typeface="+mj-lt"/>
              </a:rPr>
              <a:t>IBM Cognos</a:t>
            </a:r>
            <a:r>
              <a:rPr lang="en-US" sz="1400" dirty="0">
                <a:latin typeface="+mj-lt"/>
              </a:rPr>
              <a:t>: For dashboard creation and reporting</a:t>
            </a:r>
          </a:p>
          <a:p>
            <a:r>
              <a:rPr lang="en-US" sz="1800" b="1" dirty="0">
                <a:latin typeface="+mj-lt"/>
              </a:rPr>
              <a:t>Visualization Techniques</a:t>
            </a:r>
            <a:r>
              <a:rPr lang="en-US" sz="1800" dirty="0">
                <a:latin typeface="+mj-lt"/>
              </a:rPr>
              <a:t>:</a:t>
            </a:r>
          </a:p>
          <a:p>
            <a:pPr lvl="1"/>
            <a:r>
              <a:rPr lang="en-US" sz="1400" dirty="0">
                <a:latin typeface="+mj-lt"/>
              </a:rPr>
              <a:t>Multiple charts used such as bar charts, column charts, aps, tree maps, hierarchy packed bubble chart and word clouds</a:t>
            </a:r>
          </a:p>
        </p:txBody>
      </p:sp>
      <p:pic>
        <p:nvPicPr>
          <p:cNvPr id="4" name="Picture 3" descr="Newspaper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941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50323" y="1902492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8285" y="1902491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Next Year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233640-46CA-4729-B071-F4009059F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2662791"/>
            <a:ext cx="5376787" cy="29245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784C75-9492-4D38-8495-F3810978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963" y="2638747"/>
            <a:ext cx="5376787" cy="29485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TOP 10 PROGRAMMING LANGUAGE TRENDS - FINDINGS &amp; IMPLICATIONS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BAF82-3178-4134-A62D-64E90D6AE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59787"/>
              </p:ext>
            </p:extLst>
          </p:nvPr>
        </p:nvGraphicFramePr>
        <p:xfrm>
          <a:off x="428624" y="2015065"/>
          <a:ext cx="11344276" cy="3185585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672138">
                  <a:extLst>
                    <a:ext uri="{9D8B030D-6E8A-4147-A177-3AD203B41FA5}">
                      <a16:colId xmlns:a16="http://schemas.microsoft.com/office/drawing/2014/main" val="3066512662"/>
                    </a:ext>
                  </a:extLst>
                </a:gridCol>
                <a:gridCol w="5672138">
                  <a:extLst>
                    <a:ext uri="{9D8B030D-6E8A-4147-A177-3AD203B41FA5}">
                      <a16:colId xmlns:a16="http://schemas.microsoft.com/office/drawing/2014/main" val="1509795619"/>
                    </a:ext>
                  </a:extLst>
                </a:gridCol>
              </a:tblGrid>
              <a:tr h="677249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+mj-lt"/>
                        </a:rPr>
                        <a:t>FINDINGS</a:t>
                      </a: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IMPLICATIONS</a:t>
                      </a:r>
                      <a:endParaRPr lang="en-US" sz="25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BE9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09035"/>
                  </a:ext>
                </a:extLst>
              </a:tr>
              <a:tr h="8361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Most popular programming language: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PYTHON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demand for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Python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indicates a focus on data science and AI in the developer community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747094"/>
                  </a:ext>
                </a:extLst>
              </a:tr>
              <a:tr h="8361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Low-frequency languages: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C, 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Less popularity in these languages suggests limited developer interest in these languages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33680"/>
                  </a:ext>
                </a:extLst>
              </a:tr>
              <a:tr h="83611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Languages gaining traction: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Go, 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rise of niche languages reflects emerging trends in specialized development 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1016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1194</Words>
  <Application>Microsoft Office PowerPoint</Application>
  <PresentationFormat>Widescreen</PresentationFormat>
  <Paragraphs>159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IBM Plex Mono</vt:lpstr>
      <vt:lpstr>IBM Plex Sans</vt:lpstr>
      <vt:lpstr>IBM Plex Sans SemiBold</vt:lpstr>
      <vt:lpstr>Office Theme</vt:lpstr>
      <vt:lpstr>Stack Overflow Survey Data Analytics</vt:lpstr>
      <vt:lpstr>PowerPoint Presentation</vt:lpstr>
      <vt:lpstr>EXECUTIVE SUMMARY</vt:lpstr>
      <vt:lpstr>EXECUTIVE SUMMARY</vt:lpstr>
      <vt:lpstr>INTRODUCTION</vt:lpstr>
      <vt:lpstr>METHODOLOGY</vt:lpstr>
      <vt:lpstr>METHODOLOGY</vt:lpstr>
      <vt:lpstr>PROGRAMMING LANGUAGE TRENDS</vt:lpstr>
      <vt:lpstr>TOP 10 PROGRAMMING LANGUAGE TRENDS - FINDINGS &amp; IMPLICATIONS</vt:lpstr>
      <vt:lpstr>DATABASE TRENDS</vt:lpstr>
      <vt:lpstr>TOP 10 DATABASE TRENDS - FINDINGS &amp; IMPLICATIONS</vt:lpstr>
      <vt:lpstr>DASHBOARDS</vt:lpstr>
      <vt:lpstr>CURRENT TECHNOLOGY USAGE TAB</vt:lpstr>
      <vt:lpstr>FUTURE TECHNOLOGY USAGE TAB</vt:lpstr>
      <vt:lpstr>DEMOGRAPHICS VISUALIZATION</vt:lpstr>
      <vt:lpstr>DISCUSSIONS – KEY INSIGHTS FROM DASHBOARDS</vt:lpstr>
      <vt:lpstr>OVERALL FINDINGS &amp; IMPLICATIONS</vt:lpstr>
      <vt:lpstr>OVERALL FINDINGS &amp; IMPLICATIONS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Overflow Survey Data Analytics</dc:title>
  <dc:creator>Tori Sleeper</dc:creator>
  <cp:lastModifiedBy>Yuna Mishra</cp:lastModifiedBy>
  <cp:revision>23</cp:revision>
  <dcterms:created xsi:type="dcterms:W3CDTF">2024-10-30T05:40:03Z</dcterms:created>
  <dcterms:modified xsi:type="dcterms:W3CDTF">2025-02-06T04:08:13Z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