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9" r:id="rId8"/>
    <p:sldId id="259" r:id="rId9"/>
    <p:sldId id="260" r:id="rId10"/>
    <p:sldId id="270" r:id="rId11"/>
    <p:sldId id="271" r:id="rId12"/>
    <p:sldId id="272" r:id="rId13"/>
    <p:sldId id="287" r:id="rId14"/>
    <p:sldId id="288" r:id="rId15"/>
    <p:sldId id="273" r:id="rId16"/>
    <p:sldId id="283" r:id="rId17"/>
    <p:sldId id="274" r:id="rId18"/>
    <p:sldId id="278" r:id="rId19"/>
    <p:sldId id="275" r:id="rId20"/>
    <p:sldId id="284" r:id="rId21"/>
    <p:sldId id="277" r:id="rId22"/>
    <p:sldId id="279" r:id="rId23"/>
    <p:sldId id="280" r:id="rId24"/>
    <p:sldId id="285" r:id="rId25"/>
    <p:sldId id="28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5D51-52C0-4D0B-BA44-38260A32DE86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AE37-38D7-48A1-B00F-6DC0DE80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10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5D51-52C0-4D0B-BA44-38260A32DE86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AE37-38D7-48A1-B00F-6DC0DE80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48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5D51-52C0-4D0B-BA44-38260A32DE86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AE37-38D7-48A1-B00F-6DC0DE80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33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5D51-52C0-4D0B-BA44-38260A32DE86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AE37-38D7-48A1-B00F-6DC0DE80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5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5D51-52C0-4D0B-BA44-38260A32DE86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AE37-38D7-48A1-B00F-6DC0DE80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06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5D51-52C0-4D0B-BA44-38260A32DE86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AE37-38D7-48A1-B00F-6DC0DE80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12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5D51-52C0-4D0B-BA44-38260A32DE86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AE37-38D7-48A1-B00F-6DC0DE80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84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5D51-52C0-4D0B-BA44-38260A32DE86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AE37-38D7-48A1-B00F-6DC0DE80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22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5D51-52C0-4D0B-BA44-38260A32DE86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AE37-38D7-48A1-B00F-6DC0DE80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7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5D51-52C0-4D0B-BA44-38260A32DE86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AE37-38D7-48A1-B00F-6DC0DE80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2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5D51-52C0-4D0B-BA44-38260A32DE86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AE37-38D7-48A1-B00F-6DC0DE80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6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75D51-52C0-4D0B-BA44-38260A32DE86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9AE37-38D7-48A1-B00F-6DC0DE80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65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最大熵分类器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620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用训练集做出特征表（</a:t>
                </a:r>
                <a:r>
                  <a:rPr lang="zh-CN" altLang="en-US" dirty="0"/>
                  <a:t>获得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 smtClean="0"/>
                  <a:t>第二步</a:t>
                </a:r>
                <a:r>
                  <a:rPr lang="zh-CN" altLang="en-US" dirty="0"/>
                  <a:t>）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0109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训练集里所有实体：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这个</a:t>
            </a:r>
            <a:r>
              <a:rPr lang="en-US" altLang="zh-CN" dirty="0"/>
              <a:t>|</a:t>
            </a:r>
            <a:r>
              <a:rPr lang="zh-CN" altLang="en-US" dirty="0"/>
              <a:t>方向盘</a:t>
            </a:r>
            <a:r>
              <a:rPr lang="en-US" altLang="zh-CN" dirty="0"/>
              <a:t>|</a:t>
            </a:r>
            <a:r>
              <a:rPr lang="zh-CN" altLang="en-US" dirty="0"/>
              <a:t>又</a:t>
            </a:r>
            <a:r>
              <a:rPr lang="en-US" altLang="zh-CN" dirty="0"/>
              <a:t>|</a:t>
            </a:r>
            <a:r>
              <a:rPr lang="zh-CN" altLang="en-US" dirty="0"/>
              <a:t>大</a:t>
            </a:r>
            <a:r>
              <a:rPr lang="en-US" altLang="zh-CN" dirty="0"/>
              <a:t>|</a:t>
            </a:r>
            <a:r>
              <a:rPr lang="zh-CN" altLang="en-US" dirty="0"/>
              <a:t>又</a:t>
            </a:r>
            <a:r>
              <a:rPr lang="en-US" altLang="zh-CN" dirty="0"/>
              <a:t>|</a:t>
            </a:r>
            <a:r>
              <a:rPr lang="zh-CN" altLang="en-US" dirty="0"/>
              <a:t>重</a:t>
            </a:r>
          </a:p>
          <a:p>
            <a:pPr marL="0" indent="0">
              <a:buNone/>
            </a:pPr>
            <a:r>
              <a:rPr lang="zh-CN" altLang="en-US" dirty="0" smtClean="0"/>
              <a:t>发动机</a:t>
            </a:r>
            <a:r>
              <a:rPr lang="en-US" altLang="zh-CN" dirty="0" smtClean="0"/>
              <a:t>|</a:t>
            </a:r>
            <a:r>
              <a:rPr lang="zh-CN" altLang="en-US" dirty="0" smtClean="0"/>
              <a:t>比较</a:t>
            </a:r>
            <a:r>
              <a:rPr lang="en-US" altLang="zh-CN" dirty="0" smtClean="0"/>
              <a:t>|</a:t>
            </a:r>
            <a:r>
              <a:rPr lang="zh-CN" altLang="en-US" dirty="0" smtClean="0"/>
              <a:t>平顺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训练集特征表（不重不漏）：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{ </a:t>
            </a:r>
            <a:r>
              <a:rPr lang="en-US" altLang="zh-CN" dirty="0" err="1" smtClean="0"/>
              <a:t>Uni</a:t>
            </a:r>
            <a:r>
              <a:rPr lang="en-US" altLang="zh-CN" dirty="0"/>
              <a:t>=</a:t>
            </a:r>
            <a:r>
              <a:rPr lang="zh-CN" altLang="en-US" dirty="0" smtClean="0"/>
              <a:t>这个，</a:t>
            </a:r>
            <a:r>
              <a:rPr lang="en-US" altLang="zh-CN" dirty="0" err="1" smtClean="0"/>
              <a:t>Uni</a:t>
            </a:r>
            <a:r>
              <a:rPr lang="en-US" altLang="zh-CN" dirty="0"/>
              <a:t>=</a:t>
            </a:r>
            <a:r>
              <a:rPr lang="zh-CN" altLang="en-US" dirty="0" smtClean="0"/>
              <a:t>方向盘，</a:t>
            </a:r>
            <a:r>
              <a:rPr lang="en-US" altLang="zh-CN" dirty="0" err="1" smtClean="0"/>
              <a:t>Uni</a:t>
            </a:r>
            <a:r>
              <a:rPr lang="en-US" altLang="zh-CN" dirty="0"/>
              <a:t>=</a:t>
            </a:r>
            <a:r>
              <a:rPr lang="zh-CN" altLang="en-US" dirty="0" smtClean="0"/>
              <a:t>又，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Uni</a:t>
            </a:r>
            <a:r>
              <a:rPr lang="en-US" altLang="zh-CN" dirty="0"/>
              <a:t>=</a:t>
            </a:r>
            <a:r>
              <a:rPr lang="zh-CN" altLang="en-US" dirty="0" smtClean="0"/>
              <a:t>大，</a:t>
            </a:r>
            <a:r>
              <a:rPr lang="en-US" altLang="zh-CN" dirty="0" err="1" smtClean="0"/>
              <a:t>Uni</a:t>
            </a:r>
            <a:r>
              <a:rPr lang="en-US" altLang="zh-CN" dirty="0"/>
              <a:t>=</a:t>
            </a:r>
            <a:r>
              <a:rPr lang="zh-CN" altLang="en-US" dirty="0" smtClean="0"/>
              <a:t>重，</a:t>
            </a:r>
            <a:r>
              <a:rPr lang="en-US" altLang="zh-CN" dirty="0" err="1" smtClean="0"/>
              <a:t>Uni</a:t>
            </a:r>
            <a:r>
              <a:rPr lang="en-US" altLang="zh-CN" dirty="0"/>
              <a:t>=</a:t>
            </a:r>
            <a:r>
              <a:rPr lang="zh-CN" altLang="en-US" dirty="0" smtClean="0"/>
              <a:t>发动机，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Uni</a:t>
            </a:r>
            <a:r>
              <a:rPr lang="en-US" altLang="zh-CN" dirty="0"/>
              <a:t>=</a:t>
            </a:r>
            <a:r>
              <a:rPr lang="zh-CN" altLang="en-US" dirty="0" smtClean="0"/>
              <a:t>比较，</a:t>
            </a:r>
            <a:r>
              <a:rPr lang="en-US" altLang="zh-CN" dirty="0" err="1" smtClean="0"/>
              <a:t>Uni</a:t>
            </a:r>
            <a:r>
              <a:rPr lang="en-US" altLang="zh-CN" dirty="0"/>
              <a:t>=</a:t>
            </a:r>
            <a:r>
              <a:rPr lang="zh-CN" altLang="en-US" dirty="0" smtClean="0"/>
              <a:t>平顺 </a:t>
            </a:r>
            <a:r>
              <a:rPr lang="en-US" altLang="zh-CN" dirty="0" smtClean="0"/>
              <a:t>}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89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特征向量化（获得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的最后一步）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483070"/>
              </p:ext>
            </p:extLst>
          </p:nvPr>
        </p:nvGraphicFramePr>
        <p:xfrm>
          <a:off x="838200" y="3578225"/>
          <a:ext cx="10515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dirty="0" smtClean="0"/>
                        <a:t>实体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dirty="0" err="1" smtClean="0"/>
                        <a:t>Uni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这个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Uni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方向盘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Uni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Uni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Uni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Uni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发动机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Uni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比较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Uni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平顺 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实体１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０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实体２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１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实体３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０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38200" y="169068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实体</a:t>
            </a:r>
            <a:r>
              <a:rPr lang="zh-CN" altLang="en-US" sz="2800" dirty="0" smtClean="0"/>
              <a:t>１：这个</a:t>
            </a:r>
            <a:r>
              <a:rPr lang="en-US" altLang="zh-CN" sz="2800" dirty="0"/>
              <a:t>|</a:t>
            </a:r>
            <a:r>
              <a:rPr lang="zh-CN" altLang="en-US" sz="2800" dirty="0"/>
              <a:t>方向盘</a:t>
            </a:r>
            <a:r>
              <a:rPr lang="en-US" altLang="zh-CN" sz="2800" dirty="0"/>
              <a:t>|</a:t>
            </a:r>
            <a:r>
              <a:rPr lang="zh-CN" altLang="en-US" sz="2800" dirty="0"/>
              <a:t>又</a:t>
            </a:r>
            <a:r>
              <a:rPr lang="en-US" altLang="zh-CN" sz="2800" dirty="0"/>
              <a:t>|</a:t>
            </a:r>
            <a:r>
              <a:rPr lang="zh-CN" altLang="en-US" sz="2800" dirty="0"/>
              <a:t>大</a:t>
            </a:r>
            <a:r>
              <a:rPr lang="en-US" altLang="zh-CN" sz="2800" dirty="0"/>
              <a:t>|</a:t>
            </a:r>
            <a:r>
              <a:rPr lang="zh-CN" altLang="en-US" sz="2800" dirty="0"/>
              <a:t>又</a:t>
            </a:r>
            <a:r>
              <a:rPr lang="en-US" altLang="zh-CN" sz="2800" dirty="0"/>
              <a:t>|</a:t>
            </a:r>
            <a:r>
              <a:rPr lang="zh-CN" altLang="en-US" sz="2800" dirty="0"/>
              <a:t>重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实体２：发动机</a:t>
            </a:r>
            <a:r>
              <a:rPr lang="en-US" altLang="zh-CN" sz="2800" dirty="0"/>
              <a:t>|</a:t>
            </a:r>
            <a:r>
              <a:rPr lang="zh-CN" altLang="en-US" sz="2800" dirty="0"/>
              <a:t>比较</a:t>
            </a:r>
            <a:r>
              <a:rPr lang="en-US" altLang="zh-CN" sz="2800" dirty="0"/>
              <a:t>|</a:t>
            </a:r>
            <a:r>
              <a:rPr lang="zh-CN" altLang="en-US" sz="2800" dirty="0" smtClean="0"/>
              <a:t>平顺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实体３：发动机</a:t>
            </a:r>
            <a:r>
              <a:rPr lang="en-US" altLang="zh-CN" sz="2800" dirty="0"/>
              <a:t>|</a:t>
            </a:r>
            <a:r>
              <a:rPr lang="zh-CN" altLang="en-US" sz="2800" dirty="0" smtClean="0"/>
              <a:t>又</a:t>
            </a:r>
            <a:r>
              <a:rPr lang="en-US" altLang="zh-CN" sz="2800" dirty="0"/>
              <a:t>|</a:t>
            </a:r>
            <a:r>
              <a:rPr lang="zh-CN" altLang="en-US" sz="2800" dirty="0" smtClean="0"/>
              <a:t>大</a:t>
            </a:r>
            <a:r>
              <a:rPr lang="en-US" altLang="zh-CN" sz="2800" dirty="0"/>
              <a:t>|</a:t>
            </a:r>
            <a:r>
              <a:rPr lang="zh-CN" altLang="en-US" sz="2800" dirty="0" smtClean="0"/>
              <a:t>又</a:t>
            </a:r>
            <a:r>
              <a:rPr lang="en-US" altLang="zh-CN" sz="2800" dirty="0"/>
              <a:t>|</a:t>
            </a:r>
            <a:r>
              <a:rPr lang="zh-CN" altLang="en-US" sz="2800" dirty="0" smtClean="0"/>
              <a:t>重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33321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向量化后的实体特征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所有实体的向量化后的特征维度相同</a:t>
            </a:r>
            <a:endParaRPr lang="en-US" altLang="zh-CN" dirty="0" smtClean="0"/>
          </a:p>
          <a:p>
            <a:r>
              <a:rPr lang="zh-CN" altLang="en-US" dirty="0"/>
              <a:t>向量化后的特征维</a:t>
            </a:r>
            <a:r>
              <a:rPr lang="zh-CN" altLang="en-US" dirty="0" smtClean="0"/>
              <a:t>度 </a:t>
            </a:r>
            <a:r>
              <a:rPr lang="en-US" altLang="zh-CN" dirty="0" smtClean="0"/>
              <a:t>= </a:t>
            </a:r>
            <a:r>
              <a:rPr lang="zh-CN" altLang="en-US" dirty="0" smtClean="0"/>
              <a:t>训练集的特征种数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130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𝑆𝑜𝑓𝑡𝑚𝑎𝑥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·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 smtClean="0"/>
                  <a:t>是模型参数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/>
                  <a:t>被表示成矩阵</a:t>
                </a:r>
                <a:r>
                  <a:rPr lang="zh-CN" altLang="en-US" dirty="0" smtClean="0"/>
                  <a:t>形式，同样为了计算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/>
                  <a:t>随机</a:t>
                </a:r>
                <a:r>
                  <a:rPr lang="zh-CN" altLang="en-US" dirty="0" smtClean="0"/>
                  <a:t>初始化</a:t>
                </a:r>
                <a:r>
                  <a:rPr lang="zh-CN" altLang="en-US" dirty="0"/>
                  <a:t>，需要调整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 smtClean="0"/>
                  <a:t>所有实体共享一个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40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𝑆𝑜𝑓𝑡𝑚𝑎𝑥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·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调整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 smtClean="0"/>
                  <a:t>的过程就是在训练模型</a:t>
                </a:r>
                <a:endParaRPr lang="en-US" altLang="zh-CN" dirty="0"/>
              </a:p>
              <a:p>
                <a:r>
                  <a:rPr lang="zh-CN" altLang="en-US" dirty="0"/>
                  <a:t>参与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/>
                  <a:t>训练过程的所有实体构成集合为训练集</a:t>
                </a:r>
                <a:endParaRPr lang="en-US" altLang="zh-CN" dirty="0"/>
              </a:p>
              <a:p>
                <a:r>
                  <a:rPr lang="zh-CN" altLang="en-US" dirty="0"/>
                  <a:t>开发集用来</a:t>
                </a:r>
                <a:r>
                  <a:rPr lang="zh-CN" altLang="en-US" dirty="0" smtClean="0"/>
                  <a:t>确定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（根据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 smtClean="0"/>
                  <a:t>在开发集上的性能）</a:t>
                </a:r>
                <a:endParaRPr lang="en-US" altLang="zh-CN" dirty="0"/>
              </a:p>
              <a:p>
                <a:r>
                  <a:rPr lang="zh-CN" altLang="en-US" dirty="0"/>
                  <a:t>测试集用来衡量模型性能</a:t>
                </a:r>
                <a:endParaRPr lang="en-US" altLang="zh-CN" dirty="0"/>
              </a:p>
              <a:p>
                <a:r>
                  <a:rPr lang="zh-CN" altLang="en-US" dirty="0"/>
                  <a:t>训练时可用上训练集的全部</a:t>
                </a:r>
                <a:r>
                  <a:rPr lang="zh-CN" altLang="en-US" dirty="0" smtClean="0"/>
                  <a:t>信息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不能使用开发</a:t>
                </a:r>
                <a:r>
                  <a:rPr lang="zh-CN" altLang="en-US" dirty="0"/>
                  <a:t>集和测试集</a:t>
                </a:r>
                <a:r>
                  <a:rPr lang="zh-CN" altLang="en-US" dirty="0" smtClean="0"/>
                  <a:t>信息训练模型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7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𝑆𝑜𝑓𝑡𝑚𝑎𝑥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·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分类任务，如果用训练集做出的特征表维数是</a:t>
                </a:r>
                <a:r>
                  <a:rPr lang="en-US" altLang="zh-CN" dirty="0" smtClean="0"/>
                  <a:t>1000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是 </a:t>
                </a:r>
                <a:r>
                  <a:rPr lang="en-US" altLang="zh-CN" dirty="0" smtClean="0"/>
                  <a:t>1000×1</a:t>
                </a:r>
                <a:r>
                  <a:rPr lang="zh-CN" altLang="en-US" dirty="0" smtClean="0"/>
                  <a:t>的向量（已知，一直不变）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2 ×1000 </a:t>
                </a:r>
                <a:r>
                  <a:rPr lang="zh-CN" altLang="en-US" dirty="0" smtClean="0"/>
                  <a:t>的矩阵（随机初始化，通过训练调整）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 smtClean="0"/>
                  <a:t>是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2 × 1 </a:t>
                </a:r>
                <a:r>
                  <a:rPr lang="zh-CN" altLang="en-US" dirty="0" smtClean="0"/>
                  <a:t>的向量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23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分类器对训练集的拟合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𝑆𝑜𝑓𝑡𝑚𝑎𝑥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·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直观上：分得越准越好（误分类少，答案清楚）</a:t>
                </a:r>
                <a:endParaRPr lang="en-US" altLang="zh-CN" dirty="0" smtClean="0"/>
              </a:p>
              <a:p>
                <a:r>
                  <a:rPr lang="zh-CN" altLang="en-US" dirty="0"/>
                  <a:t>实际</a:t>
                </a:r>
                <a:r>
                  <a:rPr lang="zh-CN" altLang="en-US" dirty="0" smtClean="0"/>
                  <a:t>上：目标函数来衡量。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i="0" dirty="0" smtClean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i="0" dirty="0" smtClean="0">
                    <a:latin typeface="+mj-lt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具体操作：调整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 smtClean="0"/>
                  <a:t>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70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b="0" dirty="0" smtClean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表示该实体是第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种类别的</a:t>
                </a:r>
                <a:r>
                  <a:rPr lang="zh-CN" altLang="en-US" dirty="0" smtClean="0"/>
                  <a:t>概率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是该实体是不是属于第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类（是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，否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通过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𝑆𝑜𝑓𝑡𝑚𝑎𝑥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·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）算出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是</a:t>
                </a:r>
                <a:r>
                  <a:rPr lang="zh-CN" altLang="en-US" dirty="0"/>
                  <a:t>已知</a:t>
                </a:r>
                <a:r>
                  <a:rPr lang="zh-CN" altLang="en-US" dirty="0" smtClean="0"/>
                  <a:t>答案来自训练集， 也需要向量化</a:t>
                </a:r>
                <a:r>
                  <a:rPr lang="en-US" altLang="zh-CN" dirty="0" smtClean="0"/>
                  <a:t>G={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}</a:t>
                </a:r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61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越小，代表模型对训练集的实体拟合的越好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目标：最小化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84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最优化目标函数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使用的最优化算法：梯度下降法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+ ∆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 smtClean="0"/>
                  <a:t>步长，代码中为固定值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i="0" dirty="0" smtClean="0">
                    <a:latin typeface="+mj-lt"/>
                    <a:ea typeface="Cambria Math" panose="020405030504060302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i="0" dirty="0" smtClean="0">
                    <a:latin typeface="+mj-lt"/>
                    <a:ea typeface="Cambria Math" panose="02040503050406030204" pitchFamily="18" charset="0"/>
                  </a:rPr>
                  <a:t>对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 smtClean="0"/>
                  <a:t>的导数</a:t>
                </a:r>
                <a:endParaRPr lang="en-US" altLang="zh-CN" dirty="0" smtClean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</a:t>
            </a:r>
            <a:r>
              <a:rPr lang="zh-CN" altLang="en-US" dirty="0" smtClean="0"/>
              <a:t>是分类器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将待分类实体归于某一类</a:t>
            </a:r>
            <a:endParaRPr lang="en-US" altLang="zh-CN" dirty="0" smtClean="0"/>
          </a:p>
          <a:p>
            <a:r>
              <a:rPr lang="zh-CN" altLang="en-US" dirty="0" smtClean="0"/>
              <a:t>比如句子情感分类，手写体识别，国籍分类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305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求导理论证明步骤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先化简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altLang="zh-CN" dirty="0" smtClean="0">
                  <a:ea typeface="Cambria Math" panose="02040503050406030204" pitchFamily="18" charset="0"/>
                </a:endParaRPr>
              </a:p>
              <a:p>
                <a:r>
                  <a:rPr lang="zh-CN" altLang="en-US" dirty="0" smtClean="0"/>
                  <a:t>后求导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7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zh-CN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的化简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</a:rPr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sup>
                                        </m:sSup>
                                      </m:e>
                                    </m:nary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nary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nary>
                              </m:e>
                            </m:d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30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zh-CN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的化简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sup>
                                        </m:sSup>
                                      </m:e>
                                    </m:nary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nary>
                              </m:e>
                            </m:d>
                          </m:e>
                        </m:func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nary>
                          </m:e>
                        </m:d>
                      </m:e>
                    </m:func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nary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01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 smtClean="0"/>
                  <a:t>的求导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nary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</m:d>
                      </m:num>
                      <m:den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</m:d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</m:d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r>
                      <a:rPr lang="en-US" altLang="zh-CN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 smtClean="0"/>
                  <a:t>  </a:t>
                </a:r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</m:d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</m:d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20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实际</a:t>
            </a:r>
            <a:r>
              <a:rPr lang="zh-CN" altLang="en-US" dirty="0"/>
              <a:t>编程</a:t>
            </a:r>
            <a:r>
              <a:rPr lang="zh-CN" altLang="en-US" dirty="0" smtClean="0"/>
              <a:t>使用的公式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</m:d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</m:d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972" y="1825625"/>
            <a:ext cx="40068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5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训练过程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b="1" dirty="0" smtClean="0">
                    <a:latin typeface="Cambria Math" panose="02040503050406030204" pitchFamily="18" charset="0"/>
                  </a:rPr>
                  <a:t>	</a:t>
                </a:r>
                <a:r>
                  <a:rPr lang="en-US" altLang="zh-CN" b="1" dirty="0" smtClean="0">
                    <a:latin typeface="Cambria Math" panose="02040503050406030204" pitchFamily="18" charset="0"/>
                  </a:rPr>
                  <a:t>for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  entity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b="1" dirty="0" smtClean="0">
                    <a:latin typeface="Cambria Math" panose="02040503050406030204" pitchFamily="18" charset="0"/>
                  </a:rPr>
                  <a:t>in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  </a:t>
                </a:r>
                <a:r>
                  <a:rPr lang="en-US" altLang="zh-CN" dirty="0" err="1" smtClean="0">
                    <a:latin typeface="Cambria Math" panose="02040503050406030204" pitchFamily="18" charset="0"/>
                  </a:rPr>
                  <a:t>all_entities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ambria Math" panose="02040503050406030204" pitchFamily="18" charset="0"/>
                  </a:rPr>
                  <a:t>	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entity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features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//forward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𝑆𝑜𝑓𝑡𝑚𝑎𝑥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i="1" dirty="0" err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 smtClean="0"/>
                  <a:t> // backward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  </a:t>
                </a:r>
                <a:r>
                  <a:rPr lang="en-US" altLang="zh-CN" smtClean="0"/>
                  <a:t>//update W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30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句子情感分类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7909358"/>
                  </p:ext>
                </p:extLst>
              </p:nvPr>
            </p:nvGraphicFramePr>
            <p:xfrm>
              <a:off x="1739900" y="3196166"/>
              <a:ext cx="81280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句子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情感分类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正向概率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负向概率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发动机比较平顺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正向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方向盘又大又重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负向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7909358"/>
                  </p:ext>
                </p:extLst>
              </p:nvPr>
            </p:nvGraphicFramePr>
            <p:xfrm>
              <a:off x="1739900" y="3196166"/>
              <a:ext cx="81280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句子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情感分类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正向概率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负向概率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发动机比较平顺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正向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13115" r="-100898" b="-1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01" t="-113115" r="-1201" b="-119672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方向盘又大又重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负向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213115" r="-100898" b="-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01" t="-213115" r="-1201" b="-1967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对给定句子，分类器给出句子在所有类别上的概率分布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17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计算概率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𝑜𝑓𝑡𝑚𝑎𝑥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·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 smtClean="0"/>
                  <a:t>表示某个实体分类的概率分布</a:t>
                </a:r>
                <a:endParaRPr lang="en-US" altLang="zh-CN" dirty="0" smtClean="0"/>
              </a:p>
              <a:p>
                <a:r>
                  <a:rPr lang="zh-CN" altLang="en-US" dirty="0"/>
                  <a:t>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𝑆𝑜𝑓𝑡𝑚𝑎𝑥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（）</m:t>
                    </m:r>
                  </m:oMath>
                </a14:m>
                <a:r>
                  <a:rPr lang="zh-CN" altLang="en-US" dirty="0"/>
                  <a:t>进行概率</a:t>
                </a:r>
                <a:r>
                  <a:rPr lang="zh-CN" altLang="en-US" dirty="0" smtClean="0"/>
                  <a:t>化（函数）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是模型参数（矩阵）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是某个特定实体的特征（向量）</a:t>
                </a:r>
                <a:endParaRPr lang="en-US" altLang="zh-CN" dirty="0" smtClean="0"/>
              </a:p>
              <a:p>
                <a:r>
                  <a:rPr lang="en-US" altLang="zh-CN" dirty="0" smtClean="0"/>
                  <a:t>· </a:t>
                </a:r>
                <a:r>
                  <a:rPr lang="zh-CN" altLang="en-US" dirty="0" smtClean="0"/>
                  <a:t>表示矩阵乘法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50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𝑆𝑜𝑓𝑡𝑚𝑎𝑥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·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 smtClean="0"/>
                  <a:t>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… 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 smtClean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)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有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种类别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表示该实体是第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种类别的概率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74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𝑆𝑜𝑓𝑡𝑚𝑎𝑥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·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𝑆𝑜𝑓𝑡𝑚𝑎𝑥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（）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进行概率化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这里的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dirty="0" smtClean="0"/>
                  <a:t>可以理解为分类器对实体在每个类别上的打分，非概率。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dirty="0" smtClean="0"/>
                  <a:t>的维度和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 smtClean="0"/>
                  <a:t>相同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对于二分类</a:t>
                </a:r>
                <a:r>
                  <a:rPr lang="zh-CN" altLang="en-US" dirty="0" smtClean="0"/>
                  <a:t>来说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若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），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 smtClean="0"/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)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11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𝑆𝑜𝑓𝑡𝑚𝑎𝑥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·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是实体的特征，通过特征进行分类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已知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被表示成向量形式，为了计算方便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49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如何从实体</a:t>
                </a:r>
                <a:r>
                  <a:rPr lang="zh-CN" altLang="en-US" dirty="0" smtClean="0"/>
                  <a:t>中获得特征向量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一共有三步</a:t>
            </a:r>
            <a:endParaRPr lang="en-US" altLang="zh-CN" dirty="0" smtClean="0"/>
          </a:p>
          <a:p>
            <a:r>
              <a:rPr lang="zh-CN" altLang="en-US" dirty="0"/>
              <a:t>使用特征模板（可能有多个）抽取</a:t>
            </a:r>
            <a:r>
              <a:rPr lang="zh-CN" altLang="en-US" b="1" dirty="0">
                <a:solidFill>
                  <a:srgbClr val="C00000"/>
                </a:solidFill>
              </a:rPr>
              <a:t>训练集</a:t>
            </a:r>
            <a:r>
              <a:rPr lang="zh-CN" altLang="en-US" dirty="0"/>
              <a:t>中所有实体的特征</a:t>
            </a:r>
            <a:endParaRPr lang="en-US" altLang="zh-CN" dirty="0"/>
          </a:p>
          <a:p>
            <a:r>
              <a:rPr lang="zh-CN" altLang="en-US" dirty="0"/>
              <a:t>去除重复的特征，形成训练特征表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所有实体</a:t>
            </a:r>
            <a:r>
              <a:rPr lang="zh-CN" altLang="en-US" dirty="0"/>
              <a:t>的特征都根据训练集特征表进行向量化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32734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8200" y="47339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6491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特征模板和特征抽取（获得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的第一步）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076700" cy="4351338"/>
          </a:xfrm>
        </p:spPr>
        <p:txBody>
          <a:bodyPr/>
          <a:lstStyle/>
          <a:p>
            <a:r>
              <a:rPr lang="zh-CN" altLang="en-US" dirty="0" smtClean="0"/>
              <a:t>任务：国籍分类 </a:t>
            </a:r>
            <a:endParaRPr lang="en-US" altLang="zh-CN" dirty="0" smtClean="0"/>
          </a:p>
          <a:p>
            <a:r>
              <a:rPr lang="zh-CN" altLang="en-US" dirty="0" smtClean="0"/>
              <a:t>实体：我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461000" y="1914525"/>
            <a:ext cx="57785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任务：句子情感分类 </a:t>
            </a:r>
            <a:endParaRPr lang="en-US" altLang="zh-CN" dirty="0" smtClean="0"/>
          </a:p>
          <a:p>
            <a:r>
              <a:rPr lang="zh-CN" altLang="en-US" dirty="0" smtClean="0"/>
              <a:t>实体：方向盘</a:t>
            </a:r>
            <a:r>
              <a:rPr lang="en-US" altLang="zh-CN" dirty="0" smtClean="0"/>
              <a:t>|</a:t>
            </a:r>
            <a:r>
              <a:rPr lang="zh-CN" altLang="en-US" dirty="0" smtClean="0"/>
              <a:t>又</a:t>
            </a:r>
            <a:r>
              <a:rPr lang="en-US" altLang="zh-CN" dirty="0" smtClean="0"/>
              <a:t>|</a:t>
            </a:r>
            <a:r>
              <a:rPr lang="zh-CN" altLang="en-US" dirty="0" smtClean="0"/>
              <a:t>大</a:t>
            </a:r>
            <a:r>
              <a:rPr lang="en-US" altLang="zh-CN" dirty="0" smtClean="0"/>
              <a:t>|</a:t>
            </a:r>
            <a:r>
              <a:rPr lang="zh-CN" altLang="en-US" dirty="0" smtClean="0"/>
              <a:t>又</a:t>
            </a:r>
            <a:r>
              <a:rPr lang="en-US" altLang="zh-CN" dirty="0" smtClean="0"/>
              <a:t>|</a:t>
            </a:r>
            <a:r>
              <a:rPr lang="zh-CN" altLang="en-US" dirty="0" smtClean="0"/>
              <a:t>重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110275"/>
              </p:ext>
            </p:extLst>
          </p:nvPr>
        </p:nvGraphicFramePr>
        <p:xfrm>
          <a:off x="685800" y="3335866"/>
          <a:ext cx="4229100" cy="187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500"/>
                <a:gridCol w="3022600"/>
              </a:tblGrid>
              <a:tr h="46778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特征模板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特征</a:t>
                      </a:r>
                      <a:endParaRPr lang="zh-CN" altLang="en-US" dirty="0"/>
                    </a:p>
                  </a:txBody>
                  <a:tcPr/>
                </a:tc>
              </a:tr>
              <a:tr h="46778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语言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语言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汉语；语言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英语</a:t>
                      </a:r>
                      <a:endParaRPr lang="zh-CN" altLang="en-US" dirty="0"/>
                    </a:p>
                  </a:txBody>
                  <a:tcPr/>
                </a:tc>
              </a:tr>
              <a:tr h="46778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发色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发色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黑色</a:t>
                      </a:r>
                      <a:endParaRPr lang="zh-CN" altLang="en-US" dirty="0"/>
                    </a:p>
                  </a:txBody>
                  <a:tcPr/>
                </a:tc>
              </a:tr>
              <a:tr h="46778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瞳色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瞳色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黑色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771092"/>
              </p:ext>
            </p:extLst>
          </p:nvPr>
        </p:nvGraphicFramePr>
        <p:xfrm>
          <a:off x="5892800" y="3323166"/>
          <a:ext cx="51181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196"/>
                <a:gridCol w="36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特征模板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Unigram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Uni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方向盘；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err="1" smtClean="0"/>
                        <a:t>Uni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又；</a:t>
                      </a:r>
                      <a:r>
                        <a:rPr lang="en-US" altLang="zh-CN" dirty="0" err="1" smtClean="0"/>
                        <a:t>Uni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大；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err="1" smtClean="0"/>
                        <a:t>Uni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又；</a:t>
                      </a:r>
                      <a:r>
                        <a:rPr lang="en-US" altLang="zh-CN" dirty="0" err="1" smtClean="0"/>
                        <a:t>Uni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重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8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738</Words>
  <Application>Microsoft Office PowerPoint</Application>
  <PresentationFormat>宽屏</PresentationFormat>
  <Paragraphs>202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宋体</vt:lpstr>
      <vt:lpstr>Arial</vt:lpstr>
      <vt:lpstr>Calibri</vt:lpstr>
      <vt:lpstr>Calibri Light</vt:lpstr>
      <vt:lpstr>Cambria Math</vt:lpstr>
      <vt:lpstr>Office 主题</vt:lpstr>
      <vt:lpstr>最大熵分类器</vt:lpstr>
      <vt:lpstr>什么是分类器</vt:lpstr>
      <vt:lpstr>句子情感分类</vt:lpstr>
      <vt:lpstr>计算概率</vt:lpstr>
      <vt:lpstr>P = Softmax（ W · x ）</vt:lpstr>
      <vt:lpstr>P = Softmax（ W · x ）</vt:lpstr>
      <vt:lpstr>P = Softmax（ W · x ）</vt:lpstr>
      <vt:lpstr>如何从实体中获得特征向量x</vt:lpstr>
      <vt:lpstr>特征模板和特征抽取（获得x的第一步）</vt:lpstr>
      <vt:lpstr>用训练集做出特征表（获得x的第二步）</vt:lpstr>
      <vt:lpstr>特征向量化（获得x的最后一步）</vt:lpstr>
      <vt:lpstr>向量化后的实体特征</vt:lpstr>
      <vt:lpstr>P = Softmax（ W · x ）</vt:lpstr>
      <vt:lpstr>P = Softmax（ W · x ）</vt:lpstr>
      <vt:lpstr>P = Softmax（ W · x ）</vt:lpstr>
      <vt:lpstr>分类器对训练集的拟合</vt:lpstr>
      <vt:lpstr>目标函数</vt:lpstr>
      <vt:lpstr>目标函数</vt:lpstr>
      <vt:lpstr>最优化目标函数</vt:lpstr>
      <vt:lpstr>求导理论证明步骤</vt:lpstr>
      <vt:lpstr>l(W)的化简</vt:lpstr>
      <vt:lpstr>l(W)的化简</vt:lpstr>
      <vt:lpstr>l(W)对W的求导</vt:lpstr>
      <vt:lpstr>实际编程使用的公式</vt:lpstr>
      <vt:lpstr>训练过程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最大熵分类器</dc:title>
  <dc:creator>nan yu</dc:creator>
  <cp:lastModifiedBy>nan yu</cp:lastModifiedBy>
  <cp:revision>195</cp:revision>
  <dcterms:created xsi:type="dcterms:W3CDTF">2017-04-11T02:48:39Z</dcterms:created>
  <dcterms:modified xsi:type="dcterms:W3CDTF">2017-04-14T03:02:24Z</dcterms:modified>
</cp:coreProperties>
</file>