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70202" r:id="rId2"/>
    <p:sldId id="2147470203" r:id="rId3"/>
    <p:sldId id="2147470215" r:id="rId4"/>
    <p:sldId id="2147470213" r:id="rId5"/>
    <p:sldId id="2147470228" r:id="rId6"/>
    <p:sldId id="2147470217" r:id="rId7"/>
    <p:sldId id="2147470230" r:id="rId8"/>
    <p:sldId id="2147470218" r:id="rId9"/>
    <p:sldId id="2147470229" r:id="rId10"/>
    <p:sldId id="2147470233" r:id="rId11"/>
    <p:sldId id="2147470204" r:id="rId12"/>
    <p:sldId id="2147470210" r:id="rId13"/>
    <p:sldId id="2147470208" r:id="rId14"/>
    <p:sldId id="2147470207" r:id="rId15"/>
    <p:sldId id="2147470209" r:id="rId16"/>
    <p:sldId id="2147470214" r:id="rId17"/>
    <p:sldId id="2147470216" r:id="rId18"/>
    <p:sldId id="2147470212" r:id="rId19"/>
    <p:sldId id="2147470227" r:id="rId20"/>
    <p:sldId id="2147470231" r:id="rId21"/>
    <p:sldId id="2147470232" r:id="rId22"/>
    <p:sldId id="2147470234" r:id="rId23"/>
    <p:sldId id="2147470235" r:id="rId24"/>
    <p:sldId id="2147470226" r:id="rId25"/>
    <p:sldId id="2147470237" r:id="rId26"/>
    <p:sldId id="2147470239" r:id="rId27"/>
    <p:sldId id="2147470224" r:id="rId28"/>
    <p:sldId id="2147470144" r:id="rId29"/>
    <p:sldId id="2147470145" r:id="rId30"/>
    <p:sldId id="2147470146" r:id="rId31"/>
    <p:sldId id="2147470147" r:id="rId32"/>
    <p:sldId id="2147470148" r:id="rId33"/>
    <p:sldId id="2147470149" r:id="rId34"/>
    <p:sldId id="2147470172" r:id="rId35"/>
    <p:sldId id="2147470179" r:id="rId36"/>
    <p:sldId id="21474701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164A-869D-D38D-64E4-09EB15D084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1499A1-B72D-2676-1263-19D84785C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D6E66B3F-F479-1502-CFE6-EAF2CA98719F}"/>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5" name="Footer Placeholder 4">
            <a:extLst>
              <a:ext uri="{FF2B5EF4-FFF2-40B4-BE49-F238E27FC236}">
                <a16:creationId xmlns:a16="http://schemas.microsoft.com/office/drawing/2014/main" id="{0B483E83-AB8D-614D-C91C-C665D30DA99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35469E6-0F4C-6F39-DF88-C571D1C8212A}"/>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409649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4D8F-DE1D-47E8-E0D8-2377D0BAE1F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CC22C36-FCFB-D174-ED92-8DD46FCD4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BFC44E9-E391-4E97-3208-3B69C27F6BFE}"/>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5" name="Footer Placeholder 4">
            <a:extLst>
              <a:ext uri="{FF2B5EF4-FFF2-40B4-BE49-F238E27FC236}">
                <a16:creationId xmlns:a16="http://schemas.microsoft.com/office/drawing/2014/main" id="{4E2CA7D0-0029-8C3B-5086-8438CA3A5E8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E4ADBAD-4C27-4F08-1C9D-3F334186D393}"/>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326571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F17B3-1C45-A87A-81A6-3C2B5420F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BF386BB-F33E-987E-645B-E4D16AC2F2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448F190-75D5-BD11-6AEC-DF35EB399B63}"/>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5" name="Footer Placeholder 4">
            <a:extLst>
              <a:ext uri="{FF2B5EF4-FFF2-40B4-BE49-F238E27FC236}">
                <a16:creationId xmlns:a16="http://schemas.microsoft.com/office/drawing/2014/main" id="{973276EE-F8E9-4A89-BEB5-4E9F49767A3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B5A24DC-CD91-2307-6B6F-EE1852A93AEF}"/>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291691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1224-DFB0-DB2D-C6FE-9A22F743C0B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BD6DC5-0FE0-2CE0-0FB4-B4CBB7346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69AD5C8-F3D9-D569-ADAF-CAECF01C6829}"/>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5" name="Footer Placeholder 4">
            <a:extLst>
              <a:ext uri="{FF2B5EF4-FFF2-40B4-BE49-F238E27FC236}">
                <a16:creationId xmlns:a16="http://schemas.microsoft.com/office/drawing/2014/main" id="{8863D6FA-EFDE-10A2-3044-E42BBCA7C92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FF721A3-7C52-5599-F758-5CCA999ABC2C}"/>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297649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4BF5-890E-30BD-9960-DB2BF59B5F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AE0930F-4EDE-0288-A4FA-22FE93BD6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B53EFD-105E-047E-BBC2-74438D79D1BD}"/>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5" name="Footer Placeholder 4">
            <a:extLst>
              <a:ext uri="{FF2B5EF4-FFF2-40B4-BE49-F238E27FC236}">
                <a16:creationId xmlns:a16="http://schemas.microsoft.com/office/drawing/2014/main" id="{AF91F942-BE98-51DD-160F-B3170B30BF9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F173106-982B-B4C4-F59E-E95320EE5D5E}"/>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238025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8736-40D9-B8EC-05EA-AAA8F3C041B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8D29D6B-BCDF-D18E-1459-E6776FA1A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B81F451-5205-8DC1-A812-751B50F03C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AFD2165-EEA1-99C7-325E-14A096E9E13B}"/>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6" name="Footer Placeholder 5">
            <a:extLst>
              <a:ext uri="{FF2B5EF4-FFF2-40B4-BE49-F238E27FC236}">
                <a16:creationId xmlns:a16="http://schemas.microsoft.com/office/drawing/2014/main" id="{F32D3373-5879-1B4B-6F8C-BE5C52E9C10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01C6F9B-9F16-AC88-F3B6-FE0E57503103}"/>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115406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171B-B2B7-0DA4-8B2A-4486AE74F19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E55A48E-1FF5-3020-E627-FB290A027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583BF-D043-6458-A8E8-F43359E61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F38A79DA-384F-374F-4F44-C382489F6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4664E-90ED-A274-8AC8-8E61BA521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485C89B-6C90-093B-4D3B-E68001BE6610}"/>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8" name="Footer Placeholder 7">
            <a:extLst>
              <a:ext uri="{FF2B5EF4-FFF2-40B4-BE49-F238E27FC236}">
                <a16:creationId xmlns:a16="http://schemas.microsoft.com/office/drawing/2014/main" id="{9ABF27AB-DF1C-E006-8268-3140720627E7}"/>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90BC58F-C85C-8BF1-2DE7-F4B675114422}"/>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373387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5662-06CD-532D-D980-26323FED43B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1C73C8F-7C9E-DB79-6DFF-01FD2891E8DE}"/>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4" name="Footer Placeholder 3">
            <a:extLst>
              <a:ext uri="{FF2B5EF4-FFF2-40B4-BE49-F238E27FC236}">
                <a16:creationId xmlns:a16="http://schemas.microsoft.com/office/drawing/2014/main" id="{DC240BDA-C936-82E9-6DD6-9B009F1120F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814FD68-3F8B-3ED3-0F8F-CDAF0DAC2229}"/>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171075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013FD-F5F7-F0F9-5B39-1847C66E5824}"/>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3" name="Footer Placeholder 2">
            <a:extLst>
              <a:ext uri="{FF2B5EF4-FFF2-40B4-BE49-F238E27FC236}">
                <a16:creationId xmlns:a16="http://schemas.microsoft.com/office/drawing/2014/main" id="{528CB290-E0DC-C432-728A-D4C900D0967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D258B126-C6C5-AC2F-02C9-98E5081BCE28}"/>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16058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1A5E-D8B6-C518-C4A9-E87A972E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98112C-E304-CB2D-0C50-6B43EE2D9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A35B2A0-BBAB-D7A0-319C-928CE015F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F19A-4DF3-7888-1EB2-E885D0505EBB}"/>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6" name="Footer Placeholder 5">
            <a:extLst>
              <a:ext uri="{FF2B5EF4-FFF2-40B4-BE49-F238E27FC236}">
                <a16:creationId xmlns:a16="http://schemas.microsoft.com/office/drawing/2014/main" id="{4381A2FF-9619-C788-BBCC-47DAF47DC50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31A88A3-C20C-9489-D303-A5E61B2EAACC}"/>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181893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321-D726-FE91-5005-2E498CC3F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B16BF82-9E82-09D1-5C0F-E42B1CCFF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7E6C3160-F639-496D-2CA9-783BCC1DE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D21CA-68D1-B563-C9DC-49B3DD9E166D}"/>
              </a:ext>
            </a:extLst>
          </p:cNvPr>
          <p:cNvSpPr>
            <a:spLocks noGrp="1"/>
          </p:cNvSpPr>
          <p:nvPr>
            <p:ph type="dt" sz="half" idx="10"/>
          </p:nvPr>
        </p:nvSpPr>
        <p:spPr/>
        <p:txBody>
          <a:bodyPr/>
          <a:lstStyle/>
          <a:p>
            <a:fld id="{02A76167-E698-4956-A19A-07C15FF23F5E}" type="datetimeFigureOut">
              <a:rPr lang="en-MY" smtClean="0"/>
              <a:t>29/8/2022</a:t>
            </a:fld>
            <a:endParaRPr lang="en-MY"/>
          </a:p>
        </p:txBody>
      </p:sp>
      <p:sp>
        <p:nvSpPr>
          <p:cNvPr id="6" name="Footer Placeholder 5">
            <a:extLst>
              <a:ext uri="{FF2B5EF4-FFF2-40B4-BE49-F238E27FC236}">
                <a16:creationId xmlns:a16="http://schemas.microsoft.com/office/drawing/2014/main" id="{DC34894D-456A-0DED-3523-AE1EE2577E4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C5DB8F4-69DB-0ABF-2346-AB1F8E3C3A0C}"/>
              </a:ext>
            </a:extLst>
          </p:cNvPr>
          <p:cNvSpPr>
            <a:spLocks noGrp="1"/>
          </p:cNvSpPr>
          <p:nvPr>
            <p:ph type="sldNum" sz="quarter" idx="12"/>
          </p:nvPr>
        </p:nvSpPr>
        <p:spPr/>
        <p:txBody>
          <a:bodyPr/>
          <a:lstStyle/>
          <a:p>
            <a:fld id="{A983FCE1-61EE-4E09-A44C-1E178FA25454}" type="slidenum">
              <a:rPr lang="en-MY" smtClean="0"/>
              <a:t>‹#›</a:t>
            </a:fld>
            <a:endParaRPr lang="en-MY"/>
          </a:p>
        </p:txBody>
      </p:sp>
    </p:spTree>
    <p:extLst>
      <p:ext uri="{BB962C8B-B14F-4D97-AF65-F5344CB8AC3E}">
        <p14:creationId xmlns:p14="http://schemas.microsoft.com/office/powerpoint/2010/main" val="6324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C4D3F5-8BE1-AE4F-3D36-F054B1C80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5AA3D97-5F17-73B5-B6A3-F31BCD7D6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A469E64-F8CB-F376-4F02-0F182F8E6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76167-E698-4956-A19A-07C15FF23F5E}" type="datetimeFigureOut">
              <a:rPr lang="en-MY" smtClean="0"/>
              <a:t>29/8/2022</a:t>
            </a:fld>
            <a:endParaRPr lang="en-MY"/>
          </a:p>
        </p:txBody>
      </p:sp>
      <p:sp>
        <p:nvSpPr>
          <p:cNvPr id="5" name="Footer Placeholder 4">
            <a:extLst>
              <a:ext uri="{FF2B5EF4-FFF2-40B4-BE49-F238E27FC236}">
                <a16:creationId xmlns:a16="http://schemas.microsoft.com/office/drawing/2014/main" id="{C6269881-509D-B53C-A068-1B4293D36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0F82857-60E8-C206-C229-6B657F312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3FCE1-61EE-4E09-A44C-1E178FA25454}" type="slidenum">
              <a:rPr lang="en-MY" smtClean="0"/>
              <a:t>‹#›</a:t>
            </a:fld>
            <a:endParaRPr lang="en-MY"/>
          </a:p>
        </p:txBody>
      </p:sp>
    </p:spTree>
    <p:extLst>
      <p:ext uri="{BB962C8B-B14F-4D97-AF65-F5344CB8AC3E}">
        <p14:creationId xmlns:p14="http://schemas.microsoft.com/office/powerpoint/2010/main" val="55805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68305B-5A07-D87D-C52D-4D6E8EAB5D40}"/>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a:t>
            </a:fld>
            <a:endParaRPr lang="en-GB"/>
          </a:p>
        </p:txBody>
      </p:sp>
      <p:sp>
        <p:nvSpPr>
          <p:cNvPr id="3" name="TextBox 2">
            <a:extLst>
              <a:ext uri="{FF2B5EF4-FFF2-40B4-BE49-F238E27FC236}">
                <a16:creationId xmlns:a16="http://schemas.microsoft.com/office/drawing/2014/main" id="{1BC467B5-5A18-5876-6838-AAC4A4DFC1FB}"/>
              </a:ext>
            </a:extLst>
          </p:cNvPr>
          <p:cNvSpPr txBox="1"/>
          <p:nvPr/>
        </p:nvSpPr>
        <p:spPr>
          <a:xfrm>
            <a:off x="1459452" y="2260159"/>
            <a:ext cx="9062994" cy="1261884"/>
          </a:xfrm>
          <a:prstGeom prst="rect">
            <a:avLst/>
          </a:prstGeom>
          <a:noFill/>
        </p:spPr>
        <p:txBody>
          <a:bodyPr wrap="none" rtlCol="0">
            <a:spAutoFit/>
          </a:bodyPr>
          <a:lstStyle/>
          <a:p>
            <a:r>
              <a:rPr lang="en-MY" sz="4400" b="1" dirty="0">
                <a:solidFill>
                  <a:srgbClr val="0070C0"/>
                </a:solidFill>
              </a:rPr>
              <a:t>Air Interfaces &amp; RF Transmission</a:t>
            </a:r>
          </a:p>
          <a:p>
            <a:pPr algn="ctr"/>
            <a:r>
              <a:rPr lang="en-MY" sz="3200" b="1" dirty="0">
                <a:solidFill>
                  <a:srgbClr val="0070C0"/>
                </a:solidFill>
              </a:rPr>
              <a:t>Technologies and Risks </a:t>
            </a:r>
          </a:p>
        </p:txBody>
      </p:sp>
      <p:sp>
        <p:nvSpPr>
          <p:cNvPr id="4" name="TextBox 3">
            <a:extLst>
              <a:ext uri="{FF2B5EF4-FFF2-40B4-BE49-F238E27FC236}">
                <a16:creationId xmlns:a16="http://schemas.microsoft.com/office/drawing/2014/main" id="{CB859CCE-ECEC-3A61-C9FC-92FDD661903A}"/>
              </a:ext>
            </a:extLst>
          </p:cNvPr>
          <p:cNvSpPr txBox="1"/>
          <p:nvPr/>
        </p:nvSpPr>
        <p:spPr>
          <a:xfrm>
            <a:off x="1055370" y="4165529"/>
            <a:ext cx="10081260" cy="523220"/>
          </a:xfrm>
          <a:prstGeom prst="rect">
            <a:avLst/>
          </a:prstGeom>
          <a:noFill/>
        </p:spPr>
        <p:txBody>
          <a:bodyPr wrap="square">
            <a:spAutoFit/>
          </a:bodyPr>
          <a:lstStyle/>
          <a:p>
            <a:pPr algn="ctr"/>
            <a:r>
              <a:rPr lang="en-US" sz="1400" b="0" i="0" dirty="0">
                <a:effectLst/>
                <a:latin typeface="Arial" panose="020B0604020202020204" pitchFamily="34" charset="0"/>
              </a:rPr>
              <a:t>The increase in performance of 5G </a:t>
            </a:r>
            <a:r>
              <a:rPr lang="en-US" sz="1400" dirty="0">
                <a:latin typeface="Arial" panose="020B0604020202020204" pitchFamily="34" charset="0"/>
              </a:rPr>
              <a:t> is based on New </a:t>
            </a:r>
            <a:r>
              <a:rPr lang="en-US" sz="1400" b="0" i="0" dirty="0">
                <a:effectLst/>
                <a:latin typeface="Arial" panose="020B0604020202020204" pitchFamily="34" charset="0"/>
              </a:rPr>
              <a:t>Radio (NR) and a number of key technologies including Massive MIMO and </a:t>
            </a:r>
            <a:r>
              <a:rPr lang="en-US" sz="1400" b="0" i="0" u="none" strike="noStrike" dirty="0">
                <a:effectLst/>
                <a:latin typeface="Arial" panose="020B0604020202020204" pitchFamily="34" charset="0"/>
              </a:rPr>
              <a:t>Beamforming</a:t>
            </a:r>
            <a:r>
              <a:rPr lang="en-US" sz="1400" u="none" strike="noStrike" dirty="0">
                <a:latin typeface="Arial" panose="020B0604020202020204" pitchFamily="34" charset="0"/>
              </a:rPr>
              <a:t>,</a:t>
            </a:r>
            <a:r>
              <a:rPr lang="en-US" sz="1400" b="0" i="0" dirty="0">
                <a:effectLst/>
                <a:latin typeface="Arial" panose="020B0604020202020204" pitchFamily="34" charset="0"/>
              </a:rPr>
              <a:t> and the use of OFDM, a highly spectral-efficient modulation technique, and </a:t>
            </a:r>
            <a:r>
              <a:rPr lang="en-US" sz="1400" b="0" i="0" dirty="0" err="1">
                <a:effectLst/>
                <a:latin typeface="Arial" panose="020B0604020202020204" pitchFamily="34" charset="0"/>
              </a:rPr>
              <a:t>mmWave</a:t>
            </a:r>
            <a:r>
              <a:rPr lang="en-US" sz="1400" b="0" i="0" dirty="0">
                <a:effectLst/>
                <a:latin typeface="Arial" panose="020B0604020202020204" pitchFamily="34" charset="0"/>
              </a:rPr>
              <a:t> spectrum.</a:t>
            </a:r>
            <a:endParaRPr lang="en-MY" sz="1400" dirty="0"/>
          </a:p>
        </p:txBody>
      </p:sp>
    </p:spTree>
    <p:extLst>
      <p:ext uri="{BB962C8B-B14F-4D97-AF65-F5344CB8AC3E}">
        <p14:creationId xmlns:p14="http://schemas.microsoft.com/office/powerpoint/2010/main" val="90896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2849D7-D31A-8A56-9C3B-68470252900B}"/>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10</a:t>
            </a:fld>
            <a:endParaRPr lang="en-GB"/>
          </a:p>
        </p:txBody>
      </p:sp>
      <p:sp>
        <p:nvSpPr>
          <p:cNvPr id="3" name="TextBox 2">
            <a:extLst>
              <a:ext uri="{FF2B5EF4-FFF2-40B4-BE49-F238E27FC236}">
                <a16:creationId xmlns:a16="http://schemas.microsoft.com/office/drawing/2014/main" id="{9D7CB75A-932A-F06A-C200-23C072ACD143}"/>
              </a:ext>
            </a:extLst>
          </p:cNvPr>
          <p:cNvSpPr txBox="1"/>
          <p:nvPr/>
        </p:nvSpPr>
        <p:spPr>
          <a:xfrm>
            <a:off x="4572000" y="2664823"/>
            <a:ext cx="1915909" cy="1477328"/>
          </a:xfrm>
          <a:prstGeom prst="rect">
            <a:avLst/>
          </a:prstGeom>
          <a:noFill/>
        </p:spPr>
        <p:txBody>
          <a:bodyPr wrap="none" rtlCol="0">
            <a:spAutoFit/>
          </a:bodyPr>
          <a:lstStyle/>
          <a:p>
            <a:pPr algn="ctr"/>
            <a:r>
              <a:rPr lang="en-MY" sz="5400" b="1" dirty="0">
                <a:solidFill>
                  <a:srgbClr val="0070C0"/>
                </a:solidFill>
              </a:rPr>
              <a:t>D2D</a:t>
            </a:r>
          </a:p>
          <a:p>
            <a:pPr algn="ctr"/>
            <a:endParaRPr lang="en-MY" dirty="0">
              <a:solidFill>
                <a:srgbClr val="0070C0"/>
              </a:solidFill>
            </a:endParaRPr>
          </a:p>
          <a:p>
            <a:pPr algn="ctr"/>
            <a:r>
              <a:rPr lang="en-MY" dirty="0">
                <a:solidFill>
                  <a:srgbClr val="0070C0"/>
                </a:solidFill>
              </a:rPr>
              <a:t>Device to Device</a:t>
            </a:r>
          </a:p>
        </p:txBody>
      </p:sp>
    </p:spTree>
    <p:extLst>
      <p:ext uri="{BB962C8B-B14F-4D97-AF65-F5344CB8AC3E}">
        <p14:creationId xmlns:p14="http://schemas.microsoft.com/office/powerpoint/2010/main" val="358583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9E6A9-EAF7-2582-7780-489717E2EAB7}"/>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11</a:t>
            </a:fld>
            <a:endParaRPr lang="en-GB"/>
          </a:p>
        </p:txBody>
      </p:sp>
      <p:sp>
        <p:nvSpPr>
          <p:cNvPr id="3" name="TextBox 2">
            <a:extLst>
              <a:ext uri="{FF2B5EF4-FFF2-40B4-BE49-F238E27FC236}">
                <a16:creationId xmlns:a16="http://schemas.microsoft.com/office/drawing/2014/main" id="{B376E0D5-FFBC-C68C-7F31-FC750E75F224}"/>
              </a:ext>
            </a:extLst>
          </p:cNvPr>
          <p:cNvSpPr txBox="1"/>
          <p:nvPr/>
        </p:nvSpPr>
        <p:spPr>
          <a:xfrm>
            <a:off x="345488" y="415636"/>
            <a:ext cx="5934638" cy="584775"/>
          </a:xfrm>
          <a:prstGeom prst="rect">
            <a:avLst/>
          </a:prstGeom>
          <a:noFill/>
        </p:spPr>
        <p:txBody>
          <a:bodyPr wrap="none" rtlCol="0">
            <a:spAutoFit/>
          </a:bodyPr>
          <a:lstStyle/>
          <a:p>
            <a:r>
              <a:rPr lang="en-MY" sz="3200" b="0" i="0" dirty="0">
                <a:solidFill>
                  <a:srgbClr val="71777D"/>
                </a:solidFill>
                <a:effectLst/>
                <a:latin typeface="Roboto" panose="02000000000000000000" pitchFamily="2" charset="0"/>
              </a:rPr>
              <a:t> </a:t>
            </a:r>
            <a:r>
              <a:rPr lang="en-MY" sz="3200" b="1" dirty="0">
                <a:solidFill>
                  <a:srgbClr val="0070C0"/>
                </a:solidFill>
              </a:rPr>
              <a:t>Direct Device-to-Device; D2D</a:t>
            </a:r>
          </a:p>
        </p:txBody>
      </p:sp>
      <p:sp>
        <p:nvSpPr>
          <p:cNvPr id="5" name="TextBox 4">
            <a:extLst>
              <a:ext uri="{FF2B5EF4-FFF2-40B4-BE49-F238E27FC236}">
                <a16:creationId xmlns:a16="http://schemas.microsoft.com/office/drawing/2014/main" id="{A3A003E5-78B7-0840-2734-C8F4D1C2ADA0}"/>
              </a:ext>
            </a:extLst>
          </p:cNvPr>
          <p:cNvSpPr txBox="1"/>
          <p:nvPr/>
        </p:nvSpPr>
        <p:spPr>
          <a:xfrm>
            <a:off x="535488" y="1327516"/>
            <a:ext cx="10279396" cy="2031325"/>
          </a:xfrm>
          <a:prstGeom prst="rect">
            <a:avLst/>
          </a:prstGeom>
          <a:noFill/>
        </p:spPr>
        <p:txBody>
          <a:bodyPr wrap="square">
            <a:spAutoFit/>
          </a:bodyPr>
          <a:lstStyle/>
          <a:p>
            <a:r>
              <a:rPr lang="en-US" b="0" i="0" dirty="0">
                <a:solidFill>
                  <a:srgbClr val="4C4C4C"/>
                </a:solidFill>
                <a:effectLst/>
                <a:latin typeface="Calibri" panose="020F0502020204030204" pitchFamily="34" charset="0"/>
                <a:cs typeface="Calibri" panose="020F0502020204030204" pitchFamily="34" charset="0"/>
              </a:rPr>
              <a:t>Device to Device (D2D) communications is the technology that allows user data to be transmitted directly between terminal devices without the need of routing through the </a:t>
            </a:r>
            <a:r>
              <a:rPr lang="en-US" b="0" i="0" dirty="0" err="1">
                <a:solidFill>
                  <a:srgbClr val="4C4C4C"/>
                </a:solidFill>
                <a:effectLst/>
                <a:latin typeface="Calibri" panose="020F0502020204030204" pitchFamily="34" charset="0"/>
                <a:cs typeface="Calibri" panose="020F0502020204030204" pitchFamily="34" charset="0"/>
              </a:rPr>
              <a:t>eNBs</a:t>
            </a:r>
            <a:r>
              <a:rPr lang="en-US" b="0" i="0" dirty="0">
                <a:solidFill>
                  <a:srgbClr val="4C4C4C"/>
                </a:solidFill>
                <a:effectLst/>
                <a:latin typeface="Calibri" panose="020F0502020204030204" pitchFamily="34" charset="0"/>
                <a:cs typeface="Calibri" panose="020F0502020204030204" pitchFamily="34" charset="0"/>
              </a:rPr>
              <a:t>/</a:t>
            </a:r>
            <a:r>
              <a:rPr lang="en-US" b="0" i="0" dirty="0" err="1">
                <a:solidFill>
                  <a:srgbClr val="4C4C4C"/>
                </a:solidFill>
                <a:effectLst/>
                <a:latin typeface="Calibri" panose="020F0502020204030204" pitchFamily="34" charset="0"/>
                <a:cs typeface="Calibri" panose="020F0502020204030204" pitchFamily="34" charset="0"/>
              </a:rPr>
              <a:t>gNBs</a:t>
            </a:r>
            <a:r>
              <a:rPr lang="en-US" b="0" i="0" dirty="0">
                <a:solidFill>
                  <a:srgbClr val="4C4C4C"/>
                </a:solidFill>
                <a:effectLst/>
                <a:latin typeface="Calibri" panose="020F0502020204030204" pitchFamily="34" charset="0"/>
                <a:cs typeface="Calibri" panose="020F0502020204030204" pitchFamily="34" charset="0"/>
              </a:rPr>
              <a:t> of the 5G host network. </a:t>
            </a:r>
          </a:p>
          <a:p>
            <a:endParaRPr lang="en-US" b="0" i="0" dirty="0">
              <a:solidFill>
                <a:srgbClr val="4C4C4C"/>
              </a:solidFill>
              <a:effectLst/>
              <a:latin typeface="Calibri" panose="020F0502020204030204" pitchFamily="34" charset="0"/>
              <a:cs typeface="Calibri" panose="020F0502020204030204" pitchFamily="34" charset="0"/>
            </a:endParaRPr>
          </a:p>
          <a:p>
            <a:r>
              <a:rPr lang="en-US" b="0" i="0" dirty="0">
                <a:solidFill>
                  <a:srgbClr val="4C4C4C"/>
                </a:solidFill>
                <a:effectLst/>
                <a:latin typeface="Calibri" panose="020F0502020204030204" pitchFamily="34" charset="0"/>
                <a:cs typeface="Calibri" panose="020F0502020204030204" pitchFamily="34" charset="0"/>
              </a:rPr>
              <a:t>In device to device applications, the user data is transferred through the terminals directly, without routing through the entire mobile network. D2D communication enables seamless communication for cellular terminals allowing the creation of ad hoc networks.</a:t>
            </a:r>
          </a:p>
          <a:p>
            <a:endParaRPr lang="en-MY" dirty="0"/>
          </a:p>
        </p:txBody>
      </p:sp>
      <p:sp>
        <p:nvSpPr>
          <p:cNvPr id="7" name="TextBox 6">
            <a:extLst>
              <a:ext uri="{FF2B5EF4-FFF2-40B4-BE49-F238E27FC236}">
                <a16:creationId xmlns:a16="http://schemas.microsoft.com/office/drawing/2014/main" id="{C7C57FCB-13AB-7EED-B82F-77E96285C01A}"/>
              </a:ext>
            </a:extLst>
          </p:cNvPr>
          <p:cNvSpPr txBox="1"/>
          <p:nvPr/>
        </p:nvSpPr>
        <p:spPr>
          <a:xfrm>
            <a:off x="725488" y="3408947"/>
            <a:ext cx="10748211" cy="2739211"/>
          </a:xfrm>
          <a:prstGeom prst="rect">
            <a:avLst/>
          </a:prstGeom>
          <a:noFill/>
        </p:spPr>
        <p:txBody>
          <a:bodyPr wrap="square">
            <a:spAutoFit/>
          </a:bodyPr>
          <a:lstStyle/>
          <a:p>
            <a:pPr algn="l" fontAlgn="base"/>
            <a:r>
              <a:rPr lang="en-US" sz="2800" b="1" i="0" dirty="0">
                <a:solidFill>
                  <a:srgbClr val="0070C0"/>
                </a:solidFill>
                <a:effectLst/>
                <a:latin typeface="Calibri" panose="020F0502020204030204" pitchFamily="34" charset="0"/>
                <a:cs typeface="Calibri" panose="020F0502020204030204" pitchFamily="34" charset="0"/>
              </a:rPr>
              <a:t>D2D techniques</a:t>
            </a:r>
          </a:p>
          <a:p>
            <a:pPr marL="285750" indent="-285750" algn="l" fontAlgn="base">
              <a:buFont typeface="Arial" panose="020B0604020202020204" pitchFamily="34" charset="0"/>
              <a:buChar char="•"/>
            </a:pPr>
            <a:r>
              <a:rPr lang="en-US" b="1" i="0" dirty="0">
                <a:solidFill>
                  <a:srgbClr val="4C4C4C"/>
                </a:solidFill>
                <a:effectLst/>
                <a:latin typeface="Calibri" panose="020F0502020204030204" pitchFamily="34" charset="0"/>
                <a:cs typeface="Calibri" panose="020F0502020204030204" pitchFamily="34" charset="0"/>
              </a:rPr>
              <a:t>D2D discovery</a:t>
            </a:r>
            <a:r>
              <a:rPr lang="en-US" b="0" i="0" dirty="0">
                <a:solidFill>
                  <a:srgbClr val="4C4C4C"/>
                </a:solidFill>
                <a:effectLst/>
                <a:latin typeface="Calibri" panose="020F0502020204030204" pitchFamily="34" charset="0"/>
                <a:cs typeface="Calibri" panose="020F0502020204030204" pitchFamily="34" charset="0"/>
              </a:rPr>
              <a:t>: this includes the detection of D2D terminals at close range. This technique should be considered in conjunction with routing to meet the needs of 5G specific scenarios.</a:t>
            </a:r>
          </a:p>
          <a:p>
            <a:pPr marL="285750" indent="-285750" algn="l" fontAlgn="base">
              <a:buFont typeface="Arial" panose="020B0604020202020204" pitchFamily="34" charset="0"/>
              <a:buChar char="•"/>
            </a:pPr>
            <a:r>
              <a:rPr lang="en-US" b="1" i="0" dirty="0">
                <a:solidFill>
                  <a:srgbClr val="4C4C4C"/>
                </a:solidFill>
                <a:effectLst/>
                <a:latin typeface="Calibri" panose="020F0502020204030204" pitchFamily="34" charset="0"/>
                <a:cs typeface="Calibri" panose="020F0502020204030204" pitchFamily="34" charset="0"/>
              </a:rPr>
              <a:t>Wireless resource management:</a:t>
            </a:r>
            <a:r>
              <a:rPr lang="en-US" b="0" i="0" dirty="0">
                <a:solidFill>
                  <a:srgbClr val="4C4C4C"/>
                </a:solidFill>
                <a:effectLst/>
                <a:latin typeface="Calibri" panose="020F0502020204030204" pitchFamily="34" charset="0"/>
                <a:cs typeface="Calibri" panose="020F0502020204030204" pitchFamily="34" charset="0"/>
              </a:rPr>
              <a:t> Communication using D2D can be implemented with multicast and unicast broadcast. However, programming a 5G network is more complicated than other networks.</a:t>
            </a:r>
          </a:p>
          <a:p>
            <a:pPr marL="285750" indent="-285750" algn="l" fontAlgn="base">
              <a:buFont typeface="Arial" panose="020B0604020202020204" pitchFamily="34" charset="0"/>
              <a:buChar char="•"/>
            </a:pPr>
            <a:r>
              <a:rPr lang="en-US" b="1" i="0" dirty="0">
                <a:solidFill>
                  <a:srgbClr val="4C4C4C"/>
                </a:solidFill>
                <a:effectLst/>
                <a:latin typeface="Calibri" panose="020F0502020204030204" pitchFamily="34" charset="0"/>
                <a:cs typeface="Calibri" panose="020F0502020204030204" pitchFamily="34" charset="0"/>
              </a:rPr>
              <a:t>Interference control</a:t>
            </a:r>
            <a:r>
              <a:rPr lang="en-US" b="0" i="0" dirty="0">
                <a:solidFill>
                  <a:srgbClr val="4C4C4C"/>
                </a:solidFill>
                <a:effectLst/>
                <a:latin typeface="Calibri" panose="020F0502020204030204" pitchFamily="34" charset="0"/>
                <a:cs typeface="Calibri" panose="020F0502020204030204" pitchFamily="34" charset="0"/>
              </a:rPr>
              <a:t>: interference will be handled by offloading the 5G network and using advanced compensation techniques.</a:t>
            </a:r>
          </a:p>
          <a:p>
            <a:pPr marL="285750" indent="-285750" algn="l" fontAlgn="base">
              <a:buFont typeface="Arial" panose="020B0604020202020204" pitchFamily="34" charset="0"/>
              <a:buChar char="•"/>
            </a:pPr>
            <a:r>
              <a:rPr lang="en-US" b="1" i="0" dirty="0">
                <a:solidFill>
                  <a:srgbClr val="4C4C4C"/>
                </a:solidFill>
                <a:effectLst/>
                <a:latin typeface="Calibri" panose="020F0502020204030204" pitchFamily="34" charset="0"/>
                <a:cs typeface="Calibri" panose="020F0502020204030204" pitchFamily="34" charset="0"/>
              </a:rPr>
              <a:t>Mode change communication: </a:t>
            </a:r>
            <a:r>
              <a:rPr lang="en-US" b="0" i="0" dirty="0">
                <a:solidFill>
                  <a:srgbClr val="4C4C4C"/>
                </a:solidFill>
                <a:effectLst/>
                <a:latin typeface="Calibri" panose="020F0502020204030204" pitchFamily="34" charset="0"/>
                <a:cs typeface="Calibri" panose="020F0502020204030204" pitchFamily="34" charset="0"/>
              </a:rPr>
              <a:t>It involves switching between D2D and cellular functions. This will result in extra flexibility and the corresponding system stability.</a:t>
            </a:r>
          </a:p>
        </p:txBody>
      </p:sp>
    </p:spTree>
    <p:extLst>
      <p:ext uri="{BB962C8B-B14F-4D97-AF65-F5344CB8AC3E}">
        <p14:creationId xmlns:p14="http://schemas.microsoft.com/office/powerpoint/2010/main" val="19829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A55EA6-8E08-C77A-6E63-5D6BA2DD8C53}"/>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12</a:t>
            </a:fld>
            <a:endParaRPr lang="en-GB"/>
          </a:p>
        </p:txBody>
      </p:sp>
      <p:sp>
        <p:nvSpPr>
          <p:cNvPr id="6" name="TextBox 5">
            <a:extLst>
              <a:ext uri="{FF2B5EF4-FFF2-40B4-BE49-F238E27FC236}">
                <a16:creationId xmlns:a16="http://schemas.microsoft.com/office/drawing/2014/main" id="{13859BD1-9910-1B9C-D0D5-3B501D2659D9}"/>
              </a:ext>
            </a:extLst>
          </p:cNvPr>
          <p:cNvSpPr txBox="1"/>
          <p:nvPr/>
        </p:nvSpPr>
        <p:spPr>
          <a:xfrm>
            <a:off x="725488" y="1675516"/>
            <a:ext cx="10873946" cy="3877985"/>
          </a:xfrm>
          <a:prstGeom prst="rect">
            <a:avLst/>
          </a:prstGeom>
          <a:noFill/>
        </p:spPr>
        <p:txBody>
          <a:bodyPr wrap="square">
            <a:spAutoFit/>
          </a:bodyPr>
          <a:lstStyle/>
          <a:p>
            <a:r>
              <a:rPr lang="en-MY" dirty="0">
                <a:latin typeface="Calibri" panose="020F0502020204030204" pitchFamily="34" charset="0"/>
                <a:cs typeface="Calibri" panose="020F0502020204030204" pitchFamily="34" charset="0"/>
              </a:rPr>
              <a:t>Due to the increasing data traffic in mobile network, fifth generation (5G) will use Device to Device (D2D) communications as the underlay technology to offload traffic from the 5G core network (5GC) and push content to the edge closer to the users by taking advantage of proximity and storage features of User Equipment (UE). </a:t>
            </a:r>
          </a:p>
          <a:p>
            <a:r>
              <a:rPr lang="en-MY" dirty="0">
                <a:latin typeface="Calibri" panose="020F0502020204030204" pitchFamily="34" charset="0"/>
                <a:cs typeface="Calibri" panose="020F0502020204030204" pitchFamily="34" charset="0"/>
              </a:rPr>
              <a:t>This will be supported by Networks Services (NS) provided by 5G. </a:t>
            </a:r>
          </a:p>
          <a:p>
            <a:endParaRPr lang="en-MY"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It will also enable new use cases that will provide the accessibility to other services in the Home network (HN) and third-party service provider (SP). </a:t>
            </a:r>
          </a:p>
          <a:p>
            <a:endParaRPr lang="en-MY"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Mobile Network Operators (MNO) will use NS such as D2D communications and </a:t>
            </a:r>
            <a:r>
              <a:rPr lang="en-MY" b="1" dirty="0">
                <a:latin typeface="Calibri" panose="020F0502020204030204" pitchFamily="34" charset="0"/>
                <a:cs typeface="Calibri" panose="020F0502020204030204" pitchFamily="34" charset="0"/>
              </a:rPr>
              <a:t>content-centric networking </a:t>
            </a:r>
            <a:r>
              <a:rPr lang="en-MY" dirty="0">
                <a:latin typeface="Calibri" panose="020F0502020204030204" pitchFamily="34" charset="0"/>
                <a:cs typeface="Calibri" panose="020F0502020204030204" pitchFamily="34" charset="0"/>
              </a:rPr>
              <a:t>(CCN) to deliver content-based services efficiently to UE. </a:t>
            </a:r>
          </a:p>
          <a:p>
            <a:endParaRPr lang="en-MY" dirty="0"/>
          </a:p>
          <a:p>
            <a:r>
              <a:rPr lang="en-MY" sz="2400" b="1" dirty="0"/>
              <a:t>Both D2D and CCN have known security issues and their integration brings new security challenges</a:t>
            </a:r>
            <a:r>
              <a:rPr lang="en-MY" b="1" dirty="0"/>
              <a:t>.</a:t>
            </a:r>
          </a:p>
        </p:txBody>
      </p:sp>
      <p:sp>
        <p:nvSpPr>
          <p:cNvPr id="3" name="TextBox 2">
            <a:extLst>
              <a:ext uri="{FF2B5EF4-FFF2-40B4-BE49-F238E27FC236}">
                <a16:creationId xmlns:a16="http://schemas.microsoft.com/office/drawing/2014/main" id="{92C3C4B6-CAB1-7089-6206-CA844798D047}"/>
              </a:ext>
            </a:extLst>
          </p:cNvPr>
          <p:cNvSpPr txBox="1"/>
          <p:nvPr/>
        </p:nvSpPr>
        <p:spPr>
          <a:xfrm>
            <a:off x="725488" y="654892"/>
            <a:ext cx="3044423" cy="523220"/>
          </a:xfrm>
          <a:prstGeom prst="rect">
            <a:avLst/>
          </a:prstGeom>
          <a:noFill/>
        </p:spPr>
        <p:txBody>
          <a:bodyPr wrap="none" rtlCol="0">
            <a:spAutoFit/>
          </a:bodyPr>
          <a:lstStyle/>
          <a:p>
            <a:r>
              <a:rPr lang="en-US" sz="2800" b="1" dirty="0">
                <a:solidFill>
                  <a:srgbClr val="0070C0"/>
                </a:solidFill>
              </a:rPr>
              <a:t>Device to Device</a:t>
            </a:r>
            <a:endParaRPr lang="en-MY" sz="2800" b="1" dirty="0">
              <a:solidFill>
                <a:srgbClr val="0070C0"/>
              </a:solidFill>
            </a:endParaRPr>
          </a:p>
        </p:txBody>
      </p:sp>
    </p:spTree>
    <p:extLst>
      <p:ext uri="{BB962C8B-B14F-4D97-AF65-F5344CB8AC3E}">
        <p14:creationId xmlns:p14="http://schemas.microsoft.com/office/powerpoint/2010/main" val="302106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DFBC91-7782-5266-5D52-DFF64C81DA81}"/>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13</a:t>
            </a:fld>
            <a:endParaRPr lang="en-GB"/>
          </a:p>
        </p:txBody>
      </p:sp>
      <p:sp>
        <p:nvSpPr>
          <p:cNvPr id="4" name="TextBox 3">
            <a:extLst>
              <a:ext uri="{FF2B5EF4-FFF2-40B4-BE49-F238E27FC236}">
                <a16:creationId xmlns:a16="http://schemas.microsoft.com/office/drawing/2014/main" id="{84ECA6D8-05E6-3986-E2B7-3CF86896FD08}"/>
              </a:ext>
            </a:extLst>
          </p:cNvPr>
          <p:cNvSpPr txBox="1"/>
          <p:nvPr/>
        </p:nvSpPr>
        <p:spPr>
          <a:xfrm>
            <a:off x="725488" y="1166842"/>
            <a:ext cx="9990880" cy="4801314"/>
          </a:xfrm>
          <a:prstGeom prst="rect">
            <a:avLst/>
          </a:prstGeom>
          <a:noFill/>
        </p:spPr>
        <p:txBody>
          <a:bodyPr wrap="square">
            <a:spAutoFit/>
          </a:bodyPr>
          <a:lstStyle/>
          <a:p>
            <a:r>
              <a:rPr lang="en-US" i="0" dirty="0">
                <a:effectLst/>
                <a:latin typeface="Calibri" panose="020F0502020204030204" pitchFamily="34" charset="0"/>
                <a:cs typeface="Calibri" panose="020F0502020204030204" pitchFamily="34" charset="0"/>
              </a:rPr>
              <a:t>Main Types:</a:t>
            </a:r>
          </a:p>
          <a:p>
            <a:endParaRPr lang="en-US" b="1" dirty="0">
              <a:solidFill>
                <a:srgbClr val="0070C0"/>
              </a:solidFill>
              <a:latin typeface="Arial" panose="020B0604020202020204" pitchFamily="34" charset="0"/>
            </a:endParaRPr>
          </a:p>
          <a:p>
            <a:r>
              <a:rPr lang="en-US" b="1" i="0" dirty="0" err="1">
                <a:solidFill>
                  <a:srgbClr val="0070C0"/>
                </a:solidFill>
                <a:effectLst/>
                <a:latin typeface="Arial" panose="020B0604020202020204" pitchFamily="34" charset="0"/>
              </a:rPr>
              <a:t>InBand</a:t>
            </a:r>
            <a:r>
              <a:rPr lang="en-US" b="1" i="0" dirty="0">
                <a:solidFill>
                  <a:srgbClr val="0070C0"/>
                </a:solidFill>
                <a:effectLst/>
                <a:latin typeface="Arial" panose="020B0604020202020204" pitchFamily="34" charset="0"/>
              </a:rPr>
              <a:t> D2D Communication : </a:t>
            </a:r>
          </a:p>
          <a:p>
            <a:r>
              <a:rPr lang="en-US" b="0" i="0" dirty="0">
                <a:solidFill>
                  <a:srgbClr val="555555"/>
                </a:solidFill>
                <a:effectLst/>
                <a:latin typeface="Calibri" panose="020F0502020204030204" pitchFamily="34" charset="0"/>
                <a:cs typeface="Calibri" panose="020F0502020204030204" pitchFamily="34" charset="0"/>
              </a:rPr>
              <a:t>In this type, both cellular communication and D2D use same licensed spectrum.</a:t>
            </a:r>
          </a:p>
          <a:p>
            <a:endParaRPr lang="en-US" b="0" i="0" dirty="0">
              <a:solidFill>
                <a:srgbClr val="555555"/>
              </a:solidFill>
              <a:effectLst/>
              <a:latin typeface="Arial" panose="020B0604020202020204" pitchFamily="34" charset="0"/>
            </a:endParaRPr>
          </a:p>
          <a:p>
            <a:r>
              <a:rPr lang="en-US" b="1" i="0" dirty="0" err="1">
                <a:solidFill>
                  <a:srgbClr val="0070C0"/>
                </a:solidFill>
                <a:effectLst/>
                <a:latin typeface="Arial" panose="020B0604020202020204" pitchFamily="34" charset="0"/>
              </a:rPr>
              <a:t>OutBand</a:t>
            </a:r>
            <a:r>
              <a:rPr lang="en-US" b="1" i="0" dirty="0">
                <a:solidFill>
                  <a:srgbClr val="0070C0"/>
                </a:solidFill>
                <a:effectLst/>
                <a:latin typeface="Arial" panose="020B0604020202020204" pitchFamily="34" charset="0"/>
              </a:rPr>
              <a:t> D2D Communication :</a:t>
            </a:r>
          </a:p>
          <a:p>
            <a:r>
              <a:rPr lang="en-US" b="0" i="0" dirty="0">
                <a:solidFill>
                  <a:srgbClr val="555555"/>
                </a:solidFill>
                <a:effectLst/>
                <a:latin typeface="Calibri" panose="020F0502020204030204" pitchFamily="34" charset="0"/>
                <a:cs typeface="Calibri" panose="020F0502020204030204" pitchFamily="34" charset="0"/>
              </a:rPr>
              <a:t>In this type, D2D uses unlicensed spectrum (2.4 GHz ISM band or 38 GHz </a:t>
            </a:r>
            <a:r>
              <a:rPr lang="en-US" b="0" i="0" dirty="0" err="1">
                <a:solidFill>
                  <a:srgbClr val="555555"/>
                </a:solidFill>
                <a:effectLst/>
                <a:latin typeface="Calibri" panose="020F0502020204030204" pitchFamily="34" charset="0"/>
                <a:cs typeface="Calibri" panose="020F0502020204030204" pitchFamily="34" charset="0"/>
              </a:rPr>
              <a:t>mmwave</a:t>
            </a:r>
            <a:r>
              <a:rPr lang="en-US" b="0" i="0" dirty="0">
                <a:solidFill>
                  <a:srgbClr val="555555"/>
                </a:solidFill>
                <a:effectLst/>
                <a:latin typeface="Calibri" panose="020F0502020204030204" pitchFamily="34" charset="0"/>
                <a:cs typeface="Calibri" panose="020F0502020204030204" pitchFamily="34" charset="0"/>
              </a:rPr>
              <a:t> band) where as cellular uses licensed spectrum as given by network operator.</a:t>
            </a:r>
          </a:p>
          <a:p>
            <a:endParaRPr lang="en-US" dirty="0">
              <a:solidFill>
                <a:srgbClr val="555555"/>
              </a:solidFill>
              <a:latin typeface="Calibri" panose="020F0502020204030204" pitchFamily="34" charset="0"/>
              <a:cs typeface="Calibri" panose="020F0502020204030204" pitchFamily="34" charset="0"/>
            </a:endParaRPr>
          </a:p>
          <a:p>
            <a:r>
              <a:rPr lang="en-US" b="0" i="0" dirty="0">
                <a:solidFill>
                  <a:srgbClr val="555555"/>
                </a:solidFill>
                <a:effectLst/>
                <a:latin typeface="Calibri" panose="020F0502020204030204" pitchFamily="34" charset="0"/>
                <a:cs typeface="Calibri" panose="020F0502020204030204" pitchFamily="34" charset="0"/>
              </a:rPr>
              <a:t>Main Subtypes;</a:t>
            </a:r>
          </a:p>
          <a:p>
            <a:r>
              <a:rPr lang="en-US" b="0" i="0" dirty="0">
                <a:solidFill>
                  <a:srgbClr val="555555"/>
                </a:solidFill>
                <a:effectLst/>
                <a:latin typeface="Arial" panose="020B0604020202020204" pitchFamily="34" charset="0"/>
              </a:rPr>
              <a:t> </a:t>
            </a:r>
          </a:p>
          <a:p>
            <a:pPr algn="l" fontAlgn="base"/>
            <a:r>
              <a:rPr lang="en-US" b="1" i="0" dirty="0">
                <a:solidFill>
                  <a:srgbClr val="0070C0"/>
                </a:solidFill>
                <a:effectLst/>
                <a:latin typeface="Arial" panose="020B0604020202020204" pitchFamily="34" charset="0"/>
              </a:rPr>
              <a:t>Underlay D2D communication</a:t>
            </a:r>
          </a:p>
          <a:p>
            <a:pPr algn="l" fontAlgn="base"/>
            <a:r>
              <a:rPr lang="en-US" b="0" i="0" dirty="0">
                <a:solidFill>
                  <a:srgbClr val="555555"/>
                </a:solidFill>
                <a:effectLst/>
                <a:latin typeface="Calibri" panose="020F0502020204030204" pitchFamily="34" charset="0"/>
                <a:cs typeface="Calibri" panose="020F0502020204030204" pitchFamily="34" charset="0"/>
              </a:rPr>
              <a:t>In this subtype, licensed spectrum is not divided for D2D and Cellular use.</a:t>
            </a:r>
          </a:p>
          <a:p>
            <a:pPr algn="l" fontAlgn="base"/>
            <a:br>
              <a:rPr lang="en-US" b="0" i="0" dirty="0">
                <a:solidFill>
                  <a:srgbClr val="555555"/>
                </a:solidFill>
                <a:effectLst/>
                <a:latin typeface="Arial" panose="020B0604020202020204" pitchFamily="34" charset="0"/>
              </a:rPr>
            </a:br>
            <a:r>
              <a:rPr lang="en-US" b="1" i="0" dirty="0">
                <a:solidFill>
                  <a:srgbClr val="0070C0"/>
                </a:solidFill>
                <a:effectLst/>
                <a:latin typeface="Arial" panose="020B0604020202020204" pitchFamily="34" charset="0"/>
              </a:rPr>
              <a:t>Overlay D2D communication</a:t>
            </a:r>
          </a:p>
          <a:p>
            <a:pPr algn="l" fontAlgn="base"/>
            <a:r>
              <a:rPr lang="en-US" b="0" i="0" dirty="0">
                <a:solidFill>
                  <a:srgbClr val="555555"/>
                </a:solidFill>
                <a:effectLst/>
                <a:latin typeface="Calibri" panose="020F0502020204030204" pitchFamily="34" charset="0"/>
                <a:cs typeface="Calibri" panose="020F0502020204030204" pitchFamily="34" charset="0"/>
              </a:rPr>
              <a:t>In this subtype, licensed spectrum is divided into non-overlapping parts for D2D and cellular links.</a:t>
            </a:r>
          </a:p>
          <a:p>
            <a:endParaRPr lang="en-MY" dirty="0"/>
          </a:p>
        </p:txBody>
      </p:sp>
      <p:sp>
        <p:nvSpPr>
          <p:cNvPr id="3" name="TextBox 2">
            <a:extLst>
              <a:ext uri="{FF2B5EF4-FFF2-40B4-BE49-F238E27FC236}">
                <a16:creationId xmlns:a16="http://schemas.microsoft.com/office/drawing/2014/main" id="{DB762349-9683-AA64-CF21-4F5ED42E9EBD}"/>
              </a:ext>
            </a:extLst>
          </p:cNvPr>
          <p:cNvSpPr txBox="1"/>
          <p:nvPr/>
        </p:nvSpPr>
        <p:spPr>
          <a:xfrm>
            <a:off x="477078" y="437322"/>
            <a:ext cx="4716356" cy="461665"/>
          </a:xfrm>
          <a:prstGeom prst="rect">
            <a:avLst/>
          </a:prstGeom>
          <a:noFill/>
        </p:spPr>
        <p:txBody>
          <a:bodyPr wrap="none" rtlCol="0">
            <a:spAutoFit/>
          </a:bodyPr>
          <a:lstStyle/>
          <a:p>
            <a:r>
              <a:rPr lang="en-US" sz="2400" b="1" dirty="0">
                <a:solidFill>
                  <a:srgbClr val="0070C0"/>
                </a:solidFill>
              </a:rPr>
              <a:t>Some Key Components of D2D</a:t>
            </a:r>
            <a:endParaRPr lang="en-MY" sz="2400" b="1" dirty="0">
              <a:solidFill>
                <a:srgbClr val="0070C0"/>
              </a:solidFill>
            </a:endParaRPr>
          </a:p>
        </p:txBody>
      </p:sp>
    </p:spTree>
    <p:extLst>
      <p:ext uri="{BB962C8B-B14F-4D97-AF65-F5344CB8AC3E}">
        <p14:creationId xmlns:p14="http://schemas.microsoft.com/office/powerpoint/2010/main" val="415226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B49B5A-9764-CF45-D833-320C1A3536F0}"/>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14</a:t>
            </a:fld>
            <a:endParaRPr lang="en-GB"/>
          </a:p>
        </p:txBody>
      </p:sp>
      <p:pic>
        <p:nvPicPr>
          <p:cNvPr id="3074" name="Picture 2" descr="See the source image">
            <a:extLst>
              <a:ext uri="{FF2B5EF4-FFF2-40B4-BE49-F238E27FC236}">
                <a16:creationId xmlns:a16="http://schemas.microsoft.com/office/drawing/2014/main" id="{931AA5C5-99B6-F340-62C2-55EA324EB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786" y="725673"/>
            <a:ext cx="5777559" cy="54066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F6EC89-9DEE-D19A-2211-961B14004945}"/>
              </a:ext>
            </a:extLst>
          </p:cNvPr>
          <p:cNvSpPr txBox="1"/>
          <p:nvPr/>
        </p:nvSpPr>
        <p:spPr>
          <a:xfrm>
            <a:off x="725488" y="541007"/>
            <a:ext cx="1864613" cy="369332"/>
          </a:xfrm>
          <a:prstGeom prst="rect">
            <a:avLst/>
          </a:prstGeom>
          <a:noFill/>
        </p:spPr>
        <p:txBody>
          <a:bodyPr wrap="none" rtlCol="0">
            <a:spAutoFit/>
          </a:bodyPr>
          <a:lstStyle/>
          <a:p>
            <a:r>
              <a:rPr lang="en-US" b="1" dirty="0">
                <a:solidFill>
                  <a:srgbClr val="0070C0"/>
                </a:solidFill>
              </a:rPr>
              <a:t>D2D Schematic</a:t>
            </a:r>
            <a:endParaRPr lang="en-MY" b="1" dirty="0">
              <a:solidFill>
                <a:srgbClr val="0070C0"/>
              </a:solidFill>
            </a:endParaRPr>
          </a:p>
        </p:txBody>
      </p:sp>
      <p:sp>
        <p:nvSpPr>
          <p:cNvPr id="4" name="TextBox 3">
            <a:extLst>
              <a:ext uri="{FF2B5EF4-FFF2-40B4-BE49-F238E27FC236}">
                <a16:creationId xmlns:a16="http://schemas.microsoft.com/office/drawing/2014/main" id="{83C3199C-43BC-547D-57E8-DEEF97CC2284}"/>
              </a:ext>
            </a:extLst>
          </p:cNvPr>
          <p:cNvSpPr txBox="1"/>
          <p:nvPr/>
        </p:nvSpPr>
        <p:spPr>
          <a:xfrm>
            <a:off x="8222974" y="4642126"/>
            <a:ext cx="3016526"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Example;</a:t>
            </a:r>
          </a:p>
          <a:p>
            <a:r>
              <a:rPr lang="en-US" dirty="0">
                <a:latin typeface="Calibri" panose="020F0502020204030204" pitchFamily="34" charset="0"/>
                <a:cs typeface="Calibri" panose="020F0502020204030204" pitchFamily="34" charset="0"/>
              </a:rPr>
              <a:t> Android UE</a:t>
            </a:r>
          </a:p>
          <a:p>
            <a:r>
              <a:rPr lang="en-US" dirty="0">
                <a:latin typeface="Calibri" panose="020F0502020204030204" pitchFamily="34" charset="0"/>
                <a:cs typeface="Calibri" panose="020F0502020204030204" pitchFamily="34" charset="0"/>
              </a:rPr>
              <a:t>Mobile Hotspot and Tethering</a:t>
            </a:r>
            <a:endParaRPr lang="en-MY"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730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BBDE3E-AB8E-CE36-5D64-5C8C7D7C4393}"/>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15</a:t>
            </a:fld>
            <a:endParaRPr lang="en-GB"/>
          </a:p>
        </p:txBody>
      </p:sp>
      <p:graphicFrame>
        <p:nvGraphicFramePr>
          <p:cNvPr id="3" name="Table 2">
            <a:extLst>
              <a:ext uri="{FF2B5EF4-FFF2-40B4-BE49-F238E27FC236}">
                <a16:creationId xmlns:a16="http://schemas.microsoft.com/office/drawing/2014/main" id="{FC71101A-5F4D-DB01-B348-2D5D7CC9DFCD}"/>
              </a:ext>
            </a:extLst>
          </p:cNvPr>
          <p:cNvGraphicFramePr>
            <a:graphicFrameLocks noGrp="1"/>
          </p:cNvGraphicFramePr>
          <p:nvPr/>
        </p:nvGraphicFramePr>
        <p:xfrm>
          <a:off x="836908" y="1377435"/>
          <a:ext cx="10554345" cy="4773477"/>
        </p:xfrm>
        <a:graphic>
          <a:graphicData uri="http://schemas.openxmlformats.org/drawingml/2006/table">
            <a:tbl>
              <a:tblPr>
                <a:tableStyleId>{5C22544A-7EE6-4342-B048-85BDC9FD1C3A}</a:tableStyleId>
              </a:tblPr>
              <a:tblGrid>
                <a:gridCol w="932195">
                  <a:extLst>
                    <a:ext uri="{9D8B030D-6E8A-4147-A177-3AD203B41FA5}">
                      <a16:colId xmlns:a16="http://schemas.microsoft.com/office/drawing/2014/main" val="4247278919"/>
                    </a:ext>
                  </a:extLst>
                </a:gridCol>
                <a:gridCol w="1232394">
                  <a:extLst>
                    <a:ext uri="{9D8B030D-6E8A-4147-A177-3AD203B41FA5}">
                      <a16:colId xmlns:a16="http://schemas.microsoft.com/office/drawing/2014/main" val="3280316004"/>
                    </a:ext>
                  </a:extLst>
                </a:gridCol>
                <a:gridCol w="1437793">
                  <a:extLst>
                    <a:ext uri="{9D8B030D-6E8A-4147-A177-3AD203B41FA5}">
                      <a16:colId xmlns:a16="http://schemas.microsoft.com/office/drawing/2014/main" val="2592973548"/>
                    </a:ext>
                  </a:extLst>
                </a:gridCol>
                <a:gridCol w="2354187">
                  <a:extLst>
                    <a:ext uri="{9D8B030D-6E8A-4147-A177-3AD203B41FA5}">
                      <a16:colId xmlns:a16="http://schemas.microsoft.com/office/drawing/2014/main" val="2467624001"/>
                    </a:ext>
                  </a:extLst>
                </a:gridCol>
                <a:gridCol w="1436123">
                  <a:extLst>
                    <a:ext uri="{9D8B030D-6E8A-4147-A177-3AD203B41FA5}">
                      <a16:colId xmlns:a16="http://schemas.microsoft.com/office/drawing/2014/main" val="2943910724"/>
                    </a:ext>
                  </a:extLst>
                </a:gridCol>
                <a:gridCol w="557939">
                  <a:extLst>
                    <a:ext uri="{9D8B030D-6E8A-4147-A177-3AD203B41FA5}">
                      <a16:colId xmlns:a16="http://schemas.microsoft.com/office/drawing/2014/main" val="1766864837"/>
                    </a:ext>
                  </a:extLst>
                </a:gridCol>
                <a:gridCol w="2603714">
                  <a:extLst>
                    <a:ext uri="{9D8B030D-6E8A-4147-A177-3AD203B41FA5}">
                      <a16:colId xmlns:a16="http://schemas.microsoft.com/office/drawing/2014/main" val="3463537394"/>
                    </a:ext>
                  </a:extLst>
                </a:gridCol>
              </a:tblGrid>
              <a:tr h="561585">
                <a:tc>
                  <a:txBody>
                    <a:bodyPr/>
                    <a:lstStyle/>
                    <a:p>
                      <a:pPr algn="ctr" fontAlgn="ctr"/>
                      <a:r>
                        <a:rPr lang="en-MY" sz="1600" b="1" u="none" strike="noStrike" dirty="0">
                          <a:effectLst/>
                        </a:rPr>
                        <a:t> </a:t>
                      </a:r>
                      <a:endParaRPr lang="en-MY" sz="1600" b="1" i="0" u="none" strike="noStrike" dirty="0">
                        <a:solidFill>
                          <a:srgbClr val="000000"/>
                        </a:solidFill>
                        <a:effectLst/>
                        <a:latin typeface="Calibri" panose="020F0502020204030204" pitchFamily="34" charset="0"/>
                      </a:endParaRPr>
                    </a:p>
                  </a:txBody>
                  <a:tcPr marL="9525" marR="9525" marT="9525" marB="0" anchor="ctr">
                    <a:solidFill>
                      <a:srgbClr val="FFFF00"/>
                    </a:solidFill>
                  </a:tcPr>
                </a:tc>
                <a:tc>
                  <a:txBody>
                    <a:bodyPr/>
                    <a:lstStyle/>
                    <a:p>
                      <a:pPr algn="ctr" fontAlgn="ctr"/>
                      <a:r>
                        <a:rPr lang="en-MY" sz="1600" b="1" u="none" strike="noStrike" dirty="0">
                          <a:effectLst/>
                        </a:rPr>
                        <a:t>Technology</a:t>
                      </a:r>
                      <a:endParaRPr lang="en-MY" sz="1600" b="1" i="0" u="none" strike="noStrike" dirty="0">
                        <a:solidFill>
                          <a:srgbClr val="000000"/>
                        </a:solidFill>
                        <a:effectLst/>
                        <a:latin typeface="Calibri" panose="020F0502020204030204" pitchFamily="34" charset="0"/>
                      </a:endParaRPr>
                    </a:p>
                  </a:txBody>
                  <a:tcPr marL="9525" marR="9525" marT="9525" marB="0" anchor="ctr">
                    <a:solidFill>
                      <a:srgbClr val="FFFF00"/>
                    </a:solidFill>
                  </a:tcPr>
                </a:tc>
                <a:tc>
                  <a:txBody>
                    <a:bodyPr/>
                    <a:lstStyle/>
                    <a:p>
                      <a:pPr algn="ctr" fontAlgn="ctr"/>
                      <a:r>
                        <a:rPr lang="en-MY" sz="1600" b="1" u="none" strike="noStrike" dirty="0">
                          <a:effectLst/>
                        </a:rPr>
                        <a:t> </a:t>
                      </a:r>
                      <a:endParaRPr lang="en-MY" sz="1600" b="1" i="0" u="none" strike="noStrike" dirty="0">
                        <a:solidFill>
                          <a:srgbClr val="000000"/>
                        </a:solidFill>
                        <a:effectLst/>
                        <a:latin typeface="Calibri" panose="020F0502020204030204" pitchFamily="34" charset="0"/>
                      </a:endParaRPr>
                    </a:p>
                  </a:txBody>
                  <a:tcPr marL="9525" marR="9525" marT="9525" marB="0" anchor="ctr">
                    <a:solidFill>
                      <a:srgbClr val="FFFF00"/>
                    </a:solidFill>
                  </a:tcPr>
                </a:tc>
                <a:tc>
                  <a:txBody>
                    <a:bodyPr/>
                    <a:lstStyle/>
                    <a:p>
                      <a:pPr algn="ctr" fontAlgn="ctr"/>
                      <a:r>
                        <a:rPr lang="en-MY" sz="1600" b="1" u="none" strike="noStrike" dirty="0">
                          <a:effectLst/>
                        </a:rPr>
                        <a:t>Threat</a:t>
                      </a:r>
                      <a:endParaRPr lang="en-MY" sz="16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n-MY" sz="1600" b="1" u="none" strike="noStrike" dirty="0">
                          <a:effectLst/>
                        </a:rPr>
                        <a:t>Mitigations</a:t>
                      </a:r>
                      <a:endParaRPr lang="en-MY" sz="1600" b="1" i="0" u="none" strike="noStrike" dirty="0">
                        <a:solidFill>
                          <a:srgbClr val="000000"/>
                        </a:solidFill>
                        <a:effectLst/>
                        <a:latin typeface="Calibri" panose="020F0502020204030204" pitchFamily="34" charset="0"/>
                      </a:endParaRPr>
                    </a:p>
                  </a:txBody>
                  <a:tcPr marL="9525" marR="9525" marT="9525" marB="0" anchor="ctr">
                    <a:solidFill>
                      <a:schemeClr val="accent5">
                        <a:lumMod val="60000"/>
                        <a:lumOff val="40000"/>
                      </a:schemeClr>
                    </a:solidFill>
                  </a:tcPr>
                </a:tc>
                <a:tc>
                  <a:txBody>
                    <a:bodyPr/>
                    <a:lstStyle/>
                    <a:p>
                      <a:pPr algn="ctr" fontAlgn="ctr"/>
                      <a:r>
                        <a:rPr lang="en-MY" sz="1600" b="1" u="none" strike="noStrike" dirty="0">
                          <a:effectLst/>
                        </a:rPr>
                        <a:t># </a:t>
                      </a:r>
                      <a:endParaRPr lang="en-MY" sz="1600" b="1" i="0" u="none" strike="noStrike" dirty="0">
                        <a:solidFill>
                          <a:srgbClr val="000000"/>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MY" sz="1600" b="1" u="none" strike="noStrike" dirty="0">
                          <a:effectLst/>
                        </a:rPr>
                        <a:t>Control Name</a:t>
                      </a:r>
                      <a:endParaRPr lang="en-MY" sz="1600" b="1" i="0" u="none" strike="noStrike" dirty="0">
                        <a:solidFill>
                          <a:srgbClr val="000000"/>
                        </a:solidFill>
                        <a:effectLst/>
                        <a:latin typeface="Calibri" panose="020F0502020204030204" pitchFamily="34" charset="0"/>
                      </a:endParaRPr>
                    </a:p>
                  </a:txBody>
                  <a:tcPr marL="9525" marR="9525" marT="9525" marB="0" anchor="ctr">
                    <a:solidFill>
                      <a:schemeClr val="accent3">
                        <a:lumMod val="40000"/>
                        <a:lumOff val="60000"/>
                      </a:schemeClr>
                    </a:solidFill>
                  </a:tcPr>
                </a:tc>
                <a:extLst>
                  <a:ext uri="{0D108BD9-81ED-4DB2-BD59-A6C34878D82A}">
                    <a16:rowId xmlns:a16="http://schemas.microsoft.com/office/drawing/2014/main" val="2099225390"/>
                  </a:ext>
                </a:extLst>
              </a:tr>
              <a:tr h="350991">
                <a:tc>
                  <a:txBody>
                    <a:bodyPr/>
                    <a:lstStyle/>
                    <a:p>
                      <a:pPr algn="l" fontAlgn="b"/>
                      <a:r>
                        <a:rPr lang="en-MY" sz="1600" b="1" u="none" strike="noStrike" dirty="0">
                          <a:effectLst/>
                        </a:rPr>
                        <a:t>D2D</a:t>
                      </a:r>
                      <a:endParaRPr lang="en-MY"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err="1">
                          <a:effectLst/>
                        </a:rPr>
                        <a:t>Inband</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Underlay</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Malware </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dirty="0">
                          <a:effectLst/>
                        </a:rPr>
                        <a:t>1, 2, 3</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dirty="0">
                          <a:effectLst/>
                        </a:rPr>
                        <a:t>1</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Access Control</a:t>
                      </a:r>
                      <a:endParaRPr lang="en-MY"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7290508"/>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Outband</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Overlay</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Interference</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4, 5</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2</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Confidentiality</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0603603"/>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Controlled</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Eavesdropping</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6, 11</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3</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Integrity</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26339"/>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Autonomous</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Session hijacking</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6, 11</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4</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Obfuscation</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7591345"/>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Man in the middle</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6</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5</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Anonymity</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489929"/>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Impersonation</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7,  8,  9</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6</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Cryptology</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8213978"/>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Masquerading</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7,  8,  9</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7</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Key Management</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1880591"/>
                  </a:ext>
                </a:extLst>
              </a:tr>
              <a:tr h="350991">
                <a:tc>
                  <a:txBody>
                    <a:bodyPr/>
                    <a:lstStyle/>
                    <a:p>
                      <a:pPr algn="l" fontAlgn="b"/>
                      <a:r>
                        <a:rPr lang="en-MY" sz="1600" u="none" strike="noStrike" dirty="0">
                          <a:effectLst/>
                        </a:rPr>
                        <a:t> </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DDOS</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dirty="0">
                          <a:effectLst/>
                        </a:rPr>
                        <a:t>10</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8</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Authentication</a:t>
                      </a:r>
                      <a:endParaRPr lang="en-MY"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9879861"/>
                  </a:ext>
                </a:extLst>
              </a:tr>
              <a:tr h="350991">
                <a:tc>
                  <a:txBody>
                    <a:bodyPr/>
                    <a:lstStyle/>
                    <a:p>
                      <a:pPr algn="l" fontAlgn="b"/>
                      <a:r>
                        <a:rPr lang="en-MY" sz="1600" u="none" strike="noStrike" dirty="0">
                          <a:effectLst/>
                        </a:rPr>
                        <a:t> </a:t>
                      </a:r>
                      <a:endParaRPr lang="en-MY"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IP spoofing</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11, 12</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9</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Authorization</a:t>
                      </a:r>
                      <a:endParaRPr lang="en-MY"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8585292"/>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Bandwidth spoofing</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11</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10</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Availability &amp; Dependability</a:t>
                      </a:r>
                      <a:endParaRPr lang="en-MY"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0488756"/>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Location spoofing</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a:effectLst/>
                        </a:rPr>
                        <a:t>4, 5</a:t>
                      </a:r>
                      <a:endParaRPr lang="en-MY" sz="16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11</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Secure Tx routing</a:t>
                      </a:r>
                      <a:endParaRPr lang="en-MY"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1843045"/>
                  </a:ext>
                </a:extLst>
              </a:tr>
              <a:tr h="350991">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a:effectLst/>
                        </a:rPr>
                        <a:t> </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Jamming attack</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MY" sz="1600" u="none" strike="noStrike" dirty="0">
                          <a:effectLst/>
                        </a:rPr>
                        <a:t>10</a:t>
                      </a:r>
                      <a:endParaRPr lang="en-MY" sz="16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600" u="none" strike="noStrike">
                          <a:effectLst/>
                        </a:rPr>
                        <a:t>12</a:t>
                      </a:r>
                      <a:endParaRPr lang="en-MY"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600" u="none" strike="noStrike" dirty="0">
                          <a:effectLst/>
                        </a:rPr>
                        <a:t>Intrusion protection</a:t>
                      </a:r>
                      <a:endParaRPr lang="en-MY"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7717846"/>
                  </a:ext>
                </a:extLst>
              </a:tr>
            </a:tbl>
          </a:graphicData>
        </a:graphic>
      </p:graphicFrame>
      <p:sp>
        <p:nvSpPr>
          <p:cNvPr id="4" name="TextBox 3">
            <a:extLst>
              <a:ext uri="{FF2B5EF4-FFF2-40B4-BE49-F238E27FC236}">
                <a16:creationId xmlns:a16="http://schemas.microsoft.com/office/drawing/2014/main" id="{32A72F2F-8920-D407-E13A-7E0AE46EDE63}"/>
              </a:ext>
            </a:extLst>
          </p:cNvPr>
          <p:cNvSpPr txBox="1"/>
          <p:nvPr/>
        </p:nvSpPr>
        <p:spPr>
          <a:xfrm>
            <a:off x="725488" y="689113"/>
            <a:ext cx="3365024" cy="369332"/>
          </a:xfrm>
          <a:prstGeom prst="rect">
            <a:avLst/>
          </a:prstGeom>
          <a:noFill/>
        </p:spPr>
        <p:txBody>
          <a:bodyPr wrap="none" rtlCol="0">
            <a:spAutoFit/>
          </a:bodyPr>
          <a:lstStyle/>
          <a:p>
            <a:r>
              <a:rPr lang="en-US" b="1" dirty="0">
                <a:solidFill>
                  <a:srgbClr val="0070C0"/>
                </a:solidFill>
              </a:rPr>
              <a:t>D2D Security Considerations</a:t>
            </a:r>
            <a:endParaRPr lang="en-MY" b="1" dirty="0">
              <a:solidFill>
                <a:srgbClr val="0070C0"/>
              </a:solidFill>
            </a:endParaRPr>
          </a:p>
        </p:txBody>
      </p:sp>
    </p:spTree>
    <p:extLst>
      <p:ext uri="{BB962C8B-B14F-4D97-AF65-F5344CB8AC3E}">
        <p14:creationId xmlns:p14="http://schemas.microsoft.com/office/powerpoint/2010/main" val="327815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2A49D-AD67-D2E8-0098-3FF65BCADF55}"/>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16</a:t>
            </a:fld>
            <a:endParaRPr lang="en-GB"/>
          </a:p>
        </p:txBody>
      </p:sp>
      <p:sp>
        <p:nvSpPr>
          <p:cNvPr id="3" name="TextBox 2">
            <a:extLst>
              <a:ext uri="{FF2B5EF4-FFF2-40B4-BE49-F238E27FC236}">
                <a16:creationId xmlns:a16="http://schemas.microsoft.com/office/drawing/2014/main" id="{AA30A4BE-6624-EAE8-0E51-6696393FDE7F}"/>
              </a:ext>
            </a:extLst>
          </p:cNvPr>
          <p:cNvSpPr txBox="1"/>
          <p:nvPr/>
        </p:nvSpPr>
        <p:spPr>
          <a:xfrm>
            <a:off x="535488" y="1927199"/>
            <a:ext cx="5418643" cy="3416320"/>
          </a:xfrm>
          <a:prstGeom prst="rect">
            <a:avLst/>
          </a:prstGeom>
          <a:noFill/>
        </p:spPr>
        <p:txBody>
          <a:bodyPr wrap="square">
            <a:spAutoFit/>
          </a:bodyPr>
          <a:lstStyle/>
          <a:p>
            <a:r>
              <a:rPr lang="en-US" i="0" dirty="0">
                <a:solidFill>
                  <a:srgbClr val="111111"/>
                </a:solidFill>
                <a:effectLst/>
                <a:latin typeface="Calibri" panose="020F0502020204030204" pitchFamily="34" charset="0"/>
                <a:cs typeface="Calibri" panose="020F0502020204030204" pitchFamily="34" charset="0"/>
              </a:rPr>
              <a:t>Spectrum sharing is the simultaneous usage of a specific radio frequency band in a specific geographical area by a number of independent entities.</a:t>
            </a:r>
          </a:p>
          <a:p>
            <a:r>
              <a:rPr lang="en-US" i="0" dirty="0">
                <a:solidFill>
                  <a:srgbClr val="111111"/>
                </a:solidFill>
                <a:effectLst/>
                <a:latin typeface="Calibri" panose="020F0502020204030204" pitchFamily="34" charset="0"/>
                <a:cs typeface="Calibri" panose="020F0502020204030204" pitchFamily="34" charset="0"/>
              </a:rPr>
              <a:t> Simply, it is the “cooperative use of common spectrum” by multiple users. Spectrum sharing also can take many forms, coordinated and uncoordinated.</a:t>
            </a:r>
          </a:p>
          <a:p>
            <a:endParaRPr lang="en-US" i="0" dirty="0">
              <a:solidFill>
                <a:srgbClr val="111111"/>
              </a:solidFill>
              <a:effectLst/>
              <a:latin typeface="Calibri" panose="020F0502020204030204" pitchFamily="34" charset="0"/>
              <a:cs typeface="Calibri" panose="020F0502020204030204" pitchFamily="34" charset="0"/>
            </a:endParaRPr>
          </a:p>
          <a:p>
            <a:r>
              <a:rPr lang="en-US" i="0" dirty="0">
                <a:solidFill>
                  <a:srgbClr val="202124"/>
                </a:solidFill>
                <a:effectLst/>
                <a:latin typeface="Calibri" panose="020F0502020204030204" pitchFamily="34" charset="0"/>
                <a:cs typeface="Calibri" panose="020F0502020204030204" pitchFamily="34" charset="0"/>
              </a:rPr>
              <a:t>Dynamic Spectrum Sharing (DSS) is a new antenna technology that for the first time enables the parallel use of LTE and 5G in the same frequency band. The technology determines the demand for 5G and LTE in real-time.</a:t>
            </a:r>
            <a:endParaRPr lang="en-MY"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1C7D167-CAC3-191D-A785-CFA89D5F2221}"/>
              </a:ext>
            </a:extLst>
          </p:cNvPr>
          <p:cNvSpPr txBox="1"/>
          <p:nvPr/>
        </p:nvSpPr>
        <p:spPr>
          <a:xfrm>
            <a:off x="1092925" y="814987"/>
            <a:ext cx="4160113" cy="646331"/>
          </a:xfrm>
          <a:prstGeom prst="rect">
            <a:avLst/>
          </a:prstGeom>
          <a:noFill/>
        </p:spPr>
        <p:txBody>
          <a:bodyPr wrap="none" rtlCol="0">
            <a:spAutoFit/>
          </a:bodyPr>
          <a:lstStyle/>
          <a:p>
            <a:r>
              <a:rPr lang="en-MY" sz="3600" b="1" dirty="0">
                <a:solidFill>
                  <a:srgbClr val="0070C0"/>
                </a:solidFill>
              </a:rPr>
              <a:t>Spectrum Sharing</a:t>
            </a:r>
          </a:p>
        </p:txBody>
      </p:sp>
      <p:pic>
        <p:nvPicPr>
          <p:cNvPr id="6" name="Picture 5">
            <a:extLst>
              <a:ext uri="{FF2B5EF4-FFF2-40B4-BE49-F238E27FC236}">
                <a16:creationId xmlns:a16="http://schemas.microsoft.com/office/drawing/2014/main" id="{5180E0BB-CA07-919E-1294-5701C917E69E}"/>
              </a:ext>
            </a:extLst>
          </p:cNvPr>
          <p:cNvPicPr>
            <a:picLocks noChangeAspect="1"/>
          </p:cNvPicPr>
          <p:nvPr/>
        </p:nvPicPr>
        <p:blipFill>
          <a:blip r:embed="rId2"/>
          <a:stretch>
            <a:fillRect/>
          </a:stretch>
        </p:blipFill>
        <p:spPr>
          <a:xfrm>
            <a:off x="6341948" y="1926381"/>
            <a:ext cx="5418643" cy="3053582"/>
          </a:xfrm>
          <a:prstGeom prst="rect">
            <a:avLst/>
          </a:prstGeom>
        </p:spPr>
      </p:pic>
    </p:spTree>
    <p:extLst>
      <p:ext uri="{BB962C8B-B14F-4D97-AF65-F5344CB8AC3E}">
        <p14:creationId xmlns:p14="http://schemas.microsoft.com/office/powerpoint/2010/main" val="151179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2BB23-1AE7-6D05-BCAF-E790C208B908}"/>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17</a:t>
            </a:fld>
            <a:endParaRPr lang="en-GB"/>
          </a:p>
        </p:txBody>
      </p:sp>
      <p:graphicFrame>
        <p:nvGraphicFramePr>
          <p:cNvPr id="3" name="Table 2">
            <a:extLst>
              <a:ext uri="{FF2B5EF4-FFF2-40B4-BE49-F238E27FC236}">
                <a16:creationId xmlns:a16="http://schemas.microsoft.com/office/drawing/2014/main" id="{F6DE3D51-52CA-1DED-6867-D5CA08600665}"/>
              </a:ext>
            </a:extLst>
          </p:cNvPr>
          <p:cNvGraphicFramePr>
            <a:graphicFrameLocks noGrp="1"/>
          </p:cNvGraphicFramePr>
          <p:nvPr/>
        </p:nvGraphicFramePr>
        <p:xfrm>
          <a:off x="871817" y="1304366"/>
          <a:ext cx="10448365" cy="4957124"/>
        </p:xfrm>
        <a:graphic>
          <a:graphicData uri="http://schemas.openxmlformats.org/drawingml/2006/table">
            <a:tbl>
              <a:tblPr>
                <a:tableStyleId>{5C22544A-7EE6-4342-B048-85BDC9FD1C3A}</a:tableStyleId>
              </a:tblPr>
              <a:tblGrid>
                <a:gridCol w="1350958">
                  <a:extLst>
                    <a:ext uri="{9D8B030D-6E8A-4147-A177-3AD203B41FA5}">
                      <a16:colId xmlns:a16="http://schemas.microsoft.com/office/drawing/2014/main" val="1650735556"/>
                    </a:ext>
                  </a:extLst>
                </a:gridCol>
                <a:gridCol w="1480305">
                  <a:extLst>
                    <a:ext uri="{9D8B030D-6E8A-4147-A177-3AD203B41FA5}">
                      <a16:colId xmlns:a16="http://schemas.microsoft.com/office/drawing/2014/main" val="2460347791"/>
                    </a:ext>
                  </a:extLst>
                </a:gridCol>
                <a:gridCol w="2558196">
                  <a:extLst>
                    <a:ext uri="{9D8B030D-6E8A-4147-A177-3AD203B41FA5}">
                      <a16:colId xmlns:a16="http://schemas.microsoft.com/office/drawing/2014/main" val="2909360675"/>
                    </a:ext>
                  </a:extLst>
                </a:gridCol>
                <a:gridCol w="1034776">
                  <a:extLst>
                    <a:ext uri="{9D8B030D-6E8A-4147-A177-3AD203B41FA5}">
                      <a16:colId xmlns:a16="http://schemas.microsoft.com/office/drawing/2014/main" val="1334787173"/>
                    </a:ext>
                  </a:extLst>
                </a:gridCol>
                <a:gridCol w="416785">
                  <a:extLst>
                    <a:ext uri="{9D8B030D-6E8A-4147-A177-3AD203B41FA5}">
                      <a16:colId xmlns:a16="http://schemas.microsoft.com/office/drawing/2014/main" val="1155046465"/>
                    </a:ext>
                  </a:extLst>
                </a:gridCol>
                <a:gridCol w="3607345">
                  <a:extLst>
                    <a:ext uri="{9D8B030D-6E8A-4147-A177-3AD203B41FA5}">
                      <a16:colId xmlns:a16="http://schemas.microsoft.com/office/drawing/2014/main" val="3157527024"/>
                    </a:ext>
                  </a:extLst>
                </a:gridCol>
              </a:tblGrid>
              <a:tr h="445403">
                <a:tc gridSpan="2">
                  <a:txBody>
                    <a:bodyPr/>
                    <a:lstStyle/>
                    <a:p>
                      <a:pPr algn="ctr" fontAlgn="ctr"/>
                      <a:r>
                        <a:rPr lang="en-MY" sz="1400" b="1" u="none" strike="noStrike" dirty="0">
                          <a:effectLst/>
                        </a:rPr>
                        <a:t>Technology</a:t>
                      </a:r>
                      <a:endParaRPr lang="en-MY" sz="1400" b="1" i="0" u="none" strike="noStrike" dirty="0">
                        <a:solidFill>
                          <a:srgbClr val="000000"/>
                        </a:solidFill>
                        <a:effectLst/>
                        <a:latin typeface="Calibri" panose="020F0502020204030204" pitchFamily="34" charset="0"/>
                      </a:endParaRPr>
                    </a:p>
                  </a:txBody>
                  <a:tcPr marL="9525" marR="9525" marT="9525" marB="0" anchor="ctr">
                    <a:solidFill>
                      <a:srgbClr val="FFFF00"/>
                    </a:solidFill>
                  </a:tcPr>
                </a:tc>
                <a:tc hMerge="1">
                  <a:txBody>
                    <a:bodyPr/>
                    <a:lstStyle/>
                    <a:p>
                      <a:pPr algn="ctr" fontAlgn="ctr"/>
                      <a:r>
                        <a:rPr lang="en-MY" sz="1400" b="1" u="none" strike="noStrike" dirty="0">
                          <a:effectLst/>
                        </a:rPr>
                        <a:t>Technology</a:t>
                      </a:r>
                      <a:endParaRPr lang="en-MY" sz="1400" b="1" i="0" u="none" strike="noStrike" dirty="0">
                        <a:solidFill>
                          <a:srgbClr val="000000"/>
                        </a:solidFill>
                        <a:effectLst/>
                        <a:latin typeface="Calibri" panose="020F0502020204030204" pitchFamily="34" charset="0"/>
                      </a:endParaRPr>
                    </a:p>
                  </a:txBody>
                  <a:tcPr marL="9525" marR="9525" marT="9525" marB="0" anchor="ctr">
                    <a:solidFill>
                      <a:srgbClr val="FFFF00"/>
                    </a:solidFill>
                  </a:tcPr>
                </a:tc>
                <a:tc>
                  <a:txBody>
                    <a:bodyPr/>
                    <a:lstStyle/>
                    <a:p>
                      <a:pPr algn="ctr" fontAlgn="ctr"/>
                      <a:r>
                        <a:rPr lang="en-MY" sz="1400" b="1" u="none" strike="noStrike" dirty="0">
                          <a:effectLst/>
                        </a:rPr>
                        <a:t>Threat</a:t>
                      </a:r>
                      <a:endParaRPr lang="en-MY" sz="1400" b="1" i="0" u="none" strike="noStrike" dirty="0">
                        <a:solidFill>
                          <a:srgbClr val="000000"/>
                        </a:solidFill>
                        <a:effectLst/>
                        <a:latin typeface="Calibri" panose="020F0502020204030204" pitchFamily="34" charset="0"/>
                      </a:endParaRPr>
                    </a:p>
                  </a:txBody>
                  <a:tcPr marL="9525" marR="9525" marT="9525" marB="0" anchor="ctr">
                    <a:solidFill>
                      <a:srgbClr val="FFFF00"/>
                    </a:solidFill>
                  </a:tcPr>
                </a:tc>
                <a:tc>
                  <a:txBody>
                    <a:bodyPr/>
                    <a:lstStyle/>
                    <a:p>
                      <a:pPr algn="ctr" fontAlgn="ctr"/>
                      <a:r>
                        <a:rPr lang="en-MY" sz="1400" b="1" u="none" strike="noStrike" dirty="0">
                          <a:effectLst/>
                        </a:rPr>
                        <a:t>Mitigations</a:t>
                      </a:r>
                      <a:endParaRPr lang="en-MY" sz="1400" b="1" i="0" u="none" strike="noStrike" dirty="0">
                        <a:solidFill>
                          <a:srgbClr val="000000"/>
                        </a:solidFill>
                        <a:effectLst/>
                        <a:latin typeface="Calibri" panose="020F0502020204030204" pitchFamily="34" charset="0"/>
                      </a:endParaRPr>
                    </a:p>
                  </a:txBody>
                  <a:tcPr marL="9525" marR="9525" marT="9525" marB="0" anchor="ctr">
                    <a:solidFill>
                      <a:schemeClr val="accent5">
                        <a:lumMod val="60000"/>
                        <a:lumOff val="40000"/>
                      </a:schemeClr>
                    </a:solidFill>
                  </a:tcPr>
                </a:tc>
                <a:tc>
                  <a:txBody>
                    <a:bodyPr/>
                    <a:lstStyle/>
                    <a:p>
                      <a:pPr algn="ctr" fontAlgn="ctr"/>
                      <a:r>
                        <a:rPr lang="en-MY" sz="1400" b="1" u="none" strike="noStrike" dirty="0">
                          <a:effectLst/>
                        </a:rPr>
                        <a:t># </a:t>
                      </a:r>
                      <a:endParaRPr lang="en-MY" sz="1400" b="1" i="0" u="none" strike="noStrike" dirty="0">
                        <a:solidFill>
                          <a:srgbClr val="000000"/>
                        </a:solidFill>
                        <a:effectLst/>
                        <a:latin typeface="Calibri" panose="020F0502020204030204" pitchFamily="34" charset="0"/>
                      </a:endParaRPr>
                    </a:p>
                  </a:txBody>
                  <a:tcPr marL="9525" marR="9525" marT="9525" marB="0" anchor="ctr">
                    <a:solidFill>
                      <a:schemeClr val="accent3">
                        <a:lumMod val="60000"/>
                        <a:lumOff val="40000"/>
                      </a:schemeClr>
                    </a:solidFill>
                  </a:tcPr>
                </a:tc>
                <a:tc>
                  <a:txBody>
                    <a:bodyPr/>
                    <a:lstStyle/>
                    <a:p>
                      <a:pPr algn="ctr" fontAlgn="ctr"/>
                      <a:r>
                        <a:rPr lang="en-MY" sz="1400" b="1" u="none" strike="noStrike" dirty="0">
                          <a:effectLst/>
                        </a:rPr>
                        <a:t>Control</a:t>
                      </a:r>
                      <a:endParaRPr lang="en-MY" sz="1400" b="1" i="0" u="none" strike="noStrike" dirty="0">
                        <a:solidFill>
                          <a:srgbClr val="000000"/>
                        </a:solidFill>
                        <a:effectLst/>
                        <a:latin typeface="Calibri" panose="020F0502020204030204" pitchFamily="34" charset="0"/>
                      </a:endParaRPr>
                    </a:p>
                  </a:txBody>
                  <a:tcPr marL="9525" marR="9525" marT="9525" marB="0" anchor="ctr">
                    <a:solidFill>
                      <a:schemeClr val="accent3">
                        <a:lumMod val="60000"/>
                        <a:lumOff val="40000"/>
                      </a:schemeClr>
                    </a:solidFill>
                  </a:tcPr>
                </a:tc>
                <a:extLst>
                  <a:ext uri="{0D108BD9-81ED-4DB2-BD59-A6C34878D82A}">
                    <a16:rowId xmlns:a16="http://schemas.microsoft.com/office/drawing/2014/main" val="921390945"/>
                  </a:ext>
                </a:extLst>
              </a:tr>
              <a:tr h="503862">
                <a:tc>
                  <a:txBody>
                    <a:bodyPr/>
                    <a:lstStyle/>
                    <a:p>
                      <a:pPr algn="l" fontAlgn="t"/>
                      <a:r>
                        <a:rPr lang="en-MY" sz="1400" u="none" strike="noStrike">
                          <a:effectLst/>
                        </a:rPr>
                        <a:t>Spectrum Sharing</a:t>
                      </a:r>
                      <a:endParaRPr lang="en-MY"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Physical Layer</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dirty="0">
                          <a:effectLst/>
                        </a:rPr>
                        <a:t>Spectrum Sensing Data Falsification</a:t>
                      </a:r>
                      <a:endParaRPr lang="en-MY" sz="14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1, 2, 3, 4</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dirty="0">
                          <a:effectLst/>
                        </a:rPr>
                        <a:t>1</a:t>
                      </a:r>
                      <a:endParaRPr lang="en-MY"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dirty="0">
                          <a:effectLst/>
                        </a:rPr>
                        <a:t>Signal Superposition</a:t>
                      </a:r>
                      <a:endParaRPr lang="en-MY"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204144"/>
                  </a:ext>
                </a:extLst>
              </a:tr>
              <a:tr h="40364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Primary User Impersonation</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1, 2, 3, 4</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2</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a:effectLst/>
                        </a:rPr>
                        <a:t>Radio Signal Fingerprinting</a:t>
                      </a:r>
                      <a:endParaRPr lang="en-MY"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8401072"/>
                  </a:ext>
                </a:extLst>
              </a:tr>
              <a:tr h="503862">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Data Link Layer (MAC)</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Rogue Transmitter (DOS)</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5, 6, 7, 8</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3</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dirty="0" err="1">
                          <a:effectLst/>
                        </a:rPr>
                        <a:t>ElectroMagnetic</a:t>
                      </a:r>
                      <a:r>
                        <a:rPr lang="en-MY" sz="1400" u="none" strike="noStrike" dirty="0">
                          <a:effectLst/>
                        </a:rPr>
                        <a:t> (EM) Signature Identification</a:t>
                      </a:r>
                      <a:endParaRPr lang="en-MY"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3531369"/>
                  </a:ext>
                </a:extLst>
              </a:tr>
              <a:tr h="27837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Beacon Falsification</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a:effectLst/>
                        </a:rPr>
                        <a:t>5, 6, 7, 8</a:t>
                      </a:r>
                      <a:endParaRPr lang="en-MY" sz="14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4</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dirty="0">
                          <a:effectLst/>
                        </a:rPr>
                        <a:t>Signal Watermarking</a:t>
                      </a:r>
                      <a:endParaRPr lang="en-MY"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1877319"/>
                  </a:ext>
                </a:extLst>
              </a:tr>
              <a:tr h="27837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Lion Attack</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9, 10, 11, 12</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5</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a:effectLst/>
                        </a:rPr>
                        <a:t>Intrusion Protection System</a:t>
                      </a:r>
                      <a:endParaRPr lang="en-MY"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371519"/>
                  </a:ext>
                </a:extLst>
              </a:tr>
              <a:tr h="27837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Primary System</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Confidentiality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a:effectLst/>
                        </a:rPr>
                        <a:t>9, 10, 11, 12</a:t>
                      </a:r>
                      <a:endParaRPr lang="en-MY" sz="1400" b="0" i="0" u="none" strike="noStrike">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6</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Manipulation in Software Defined Radio (SDR) and Cognitive Radio (CR)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8142492"/>
                  </a:ext>
                </a:extLst>
              </a:tr>
              <a:tr h="306215">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Database Interference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9, 10, 11, 12</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7</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dirty="0">
                          <a:effectLst/>
                        </a:rPr>
                        <a:t>Policy Enabled Cognitive Radio</a:t>
                      </a:r>
                      <a:endParaRPr lang="en-MY"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9262595"/>
                  </a:ext>
                </a:extLst>
              </a:tr>
              <a:tr h="462143">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Secondary System</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Location Privacy</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9, 10, 11, 12</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8</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dirty="0">
                          <a:effectLst/>
                        </a:rPr>
                        <a:t>Rules Based Policy Reasoner</a:t>
                      </a:r>
                      <a:endParaRPr lang="en-MY"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4641410"/>
                  </a:ext>
                </a:extLst>
              </a:tr>
              <a:tr h="27837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 </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9</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a:effectLst/>
                        </a:rPr>
                        <a:t>Tamper Resistance</a:t>
                      </a:r>
                      <a:endParaRPr lang="en-MY"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1351282"/>
                  </a:ext>
                </a:extLst>
              </a:tr>
              <a:tr h="27837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 </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10</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a:effectLst/>
                        </a:rPr>
                        <a:t>Legal Action</a:t>
                      </a:r>
                      <a:endParaRPr lang="en-MY"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053791"/>
                  </a:ext>
                </a:extLst>
              </a:tr>
              <a:tr h="278377">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 </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11</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MY" sz="1400" u="none" strike="noStrike">
                          <a:effectLst/>
                        </a:rPr>
                        <a:t>Spectrum inaccesible to rogue transmitter</a:t>
                      </a:r>
                      <a:endParaRPr lang="en-MY"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97407"/>
                  </a:ext>
                </a:extLst>
              </a:tr>
              <a:tr h="503862">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MY" sz="1400" u="none" strike="noStrike">
                          <a:effectLst/>
                        </a:rPr>
                        <a:t> </a:t>
                      </a:r>
                      <a:endParaRPr lang="en-MY" sz="14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MY" sz="1400" u="none" strike="noStrike" dirty="0">
                          <a:effectLst/>
                        </a:rPr>
                        <a:t> </a:t>
                      </a:r>
                      <a:endParaRPr lang="en-MY" sz="14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MY" sz="1400" u="none" strike="noStrike">
                          <a:effectLst/>
                        </a:rPr>
                        <a:t>12</a:t>
                      </a:r>
                      <a:endParaRPr lang="en-MY"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Check Received Signal Strength for False Transmitter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8578607"/>
                  </a:ext>
                </a:extLst>
              </a:tr>
            </a:tbl>
          </a:graphicData>
        </a:graphic>
      </p:graphicFrame>
    </p:spTree>
    <p:extLst>
      <p:ext uri="{BB962C8B-B14F-4D97-AF65-F5344CB8AC3E}">
        <p14:creationId xmlns:p14="http://schemas.microsoft.com/office/powerpoint/2010/main" val="340055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9E6A9-EAF7-2582-7780-489717E2EAB7}"/>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18</a:t>
            </a:fld>
            <a:endParaRPr lang="en-GB"/>
          </a:p>
        </p:txBody>
      </p:sp>
      <p:sp>
        <p:nvSpPr>
          <p:cNvPr id="3" name="TextBox 2">
            <a:extLst>
              <a:ext uri="{FF2B5EF4-FFF2-40B4-BE49-F238E27FC236}">
                <a16:creationId xmlns:a16="http://schemas.microsoft.com/office/drawing/2014/main" id="{B376E0D5-FFBC-C68C-7F31-FC750E75F224}"/>
              </a:ext>
            </a:extLst>
          </p:cNvPr>
          <p:cNvSpPr txBox="1"/>
          <p:nvPr/>
        </p:nvSpPr>
        <p:spPr>
          <a:xfrm>
            <a:off x="345488" y="415636"/>
            <a:ext cx="4421403" cy="584775"/>
          </a:xfrm>
          <a:prstGeom prst="rect">
            <a:avLst/>
          </a:prstGeom>
          <a:noFill/>
        </p:spPr>
        <p:txBody>
          <a:bodyPr wrap="none" rtlCol="0">
            <a:spAutoFit/>
          </a:bodyPr>
          <a:lstStyle/>
          <a:p>
            <a:r>
              <a:rPr lang="en-MY" sz="3200" b="1" dirty="0">
                <a:solidFill>
                  <a:srgbClr val="0070C0"/>
                </a:solidFill>
              </a:rPr>
              <a:t>Ultra Dense Networks</a:t>
            </a:r>
          </a:p>
        </p:txBody>
      </p:sp>
      <p:sp>
        <p:nvSpPr>
          <p:cNvPr id="5" name="TextBox 4">
            <a:extLst>
              <a:ext uri="{FF2B5EF4-FFF2-40B4-BE49-F238E27FC236}">
                <a16:creationId xmlns:a16="http://schemas.microsoft.com/office/drawing/2014/main" id="{1A875CB0-8F71-FAFB-FA28-8FED4F73820F}"/>
              </a:ext>
            </a:extLst>
          </p:cNvPr>
          <p:cNvSpPr txBox="1"/>
          <p:nvPr/>
        </p:nvSpPr>
        <p:spPr>
          <a:xfrm>
            <a:off x="444048" y="981065"/>
            <a:ext cx="9872536" cy="830997"/>
          </a:xfrm>
          <a:prstGeom prst="rect">
            <a:avLst/>
          </a:prstGeom>
          <a:noFill/>
        </p:spPr>
        <p:txBody>
          <a:bodyPr wrap="square">
            <a:spAutoFit/>
          </a:bodyPr>
          <a:lstStyle/>
          <a:p>
            <a:r>
              <a:rPr lang="en-US" sz="1600" b="0" i="0" dirty="0">
                <a:solidFill>
                  <a:srgbClr val="000000"/>
                </a:solidFill>
                <a:effectLst/>
                <a:latin typeface="STIXGeneral-Regular"/>
              </a:rPr>
              <a:t>The </a:t>
            </a:r>
            <a:r>
              <a:rPr lang="en-US" sz="1600" dirty="0">
                <a:solidFill>
                  <a:srgbClr val="000000"/>
                </a:solidFill>
                <a:latin typeface="STIXGeneral-Regular"/>
              </a:rPr>
              <a:t>U</a:t>
            </a:r>
            <a:r>
              <a:rPr lang="en-US" sz="1600" b="0" i="0" dirty="0">
                <a:solidFill>
                  <a:srgbClr val="000000"/>
                </a:solidFill>
                <a:effectLst/>
                <a:latin typeface="STIXGeneral-Regular"/>
              </a:rPr>
              <a:t>ltra Dense </a:t>
            </a:r>
            <a:r>
              <a:rPr lang="en-US" sz="1600" dirty="0">
                <a:solidFill>
                  <a:srgbClr val="000000"/>
                </a:solidFill>
                <a:latin typeface="STIXGeneral-Regular"/>
              </a:rPr>
              <a:t>N</a:t>
            </a:r>
            <a:r>
              <a:rPr lang="en-US" sz="1600" b="0" i="0" dirty="0">
                <a:solidFill>
                  <a:srgbClr val="000000"/>
                </a:solidFill>
                <a:effectLst/>
                <a:latin typeface="STIXGeneral-Regular"/>
              </a:rPr>
              <a:t>etwork (UDN) is a technology in 5G to address the network system capacity issue. It can enhance spatial reuse through the flexible, intensive deployment of small base stations. A universal 5G UDN architecture is necessary to realize the autonomous and dynamic deployment of small base stations. </a:t>
            </a:r>
          </a:p>
        </p:txBody>
      </p:sp>
      <p:sp>
        <p:nvSpPr>
          <p:cNvPr id="7" name="TextBox 6">
            <a:extLst>
              <a:ext uri="{FF2B5EF4-FFF2-40B4-BE49-F238E27FC236}">
                <a16:creationId xmlns:a16="http://schemas.microsoft.com/office/drawing/2014/main" id="{7730427B-9A3B-376C-D299-B8534C6BDF44}"/>
              </a:ext>
            </a:extLst>
          </p:cNvPr>
          <p:cNvSpPr txBox="1"/>
          <p:nvPr/>
        </p:nvSpPr>
        <p:spPr>
          <a:xfrm>
            <a:off x="1572211" y="5077675"/>
            <a:ext cx="9047578" cy="1323439"/>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00000"/>
                </a:solidFill>
                <a:effectLst/>
                <a:latin typeface="STIXGeneral-Regular"/>
              </a:rPr>
              <a:t>One type of UDN is based on the static virtual cell, which is composed of multiple access points in the area to form a “large” static cell and can provide users a similar coverage to that of the macro base station service experience with a unified identity and common services.</a:t>
            </a:r>
          </a:p>
          <a:p>
            <a:pPr marL="285750" indent="-285750" algn="just">
              <a:buFont typeface="Arial" panose="020B0604020202020204" pitchFamily="34" charset="0"/>
              <a:buChar char="•"/>
            </a:pPr>
            <a:r>
              <a:rPr lang="en-US" sz="1600" b="0" i="0" dirty="0">
                <a:solidFill>
                  <a:srgbClr val="000000"/>
                </a:solidFill>
                <a:effectLst/>
                <a:latin typeface="STIXGeneral-Regular"/>
              </a:rPr>
              <a:t>Another type of UDN is the user-centric UDN (UUDN), which has a local control center coordinated with the user, and the virtual adjoined cell is defined based on the unit of a single user.</a:t>
            </a:r>
          </a:p>
        </p:txBody>
      </p:sp>
      <p:sp>
        <p:nvSpPr>
          <p:cNvPr id="9" name="TextBox 8">
            <a:extLst>
              <a:ext uri="{FF2B5EF4-FFF2-40B4-BE49-F238E27FC236}">
                <a16:creationId xmlns:a16="http://schemas.microsoft.com/office/drawing/2014/main" id="{9732D440-84CE-7BE7-1975-7B786344D81B}"/>
              </a:ext>
            </a:extLst>
          </p:cNvPr>
          <p:cNvSpPr txBox="1"/>
          <p:nvPr/>
        </p:nvSpPr>
        <p:spPr>
          <a:xfrm>
            <a:off x="6669224" y="2846291"/>
            <a:ext cx="2950662" cy="338554"/>
          </a:xfrm>
          <a:prstGeom prst="rect">
            <a:avLst/>
          </a:prstGeom>
          <a:noFill/>
        </p:spPr>
        <p:txBody>
          <a:bodyPr wrap="square">
            <a:spAutoFit/>
          </a:bodyPr>
          <a:lstStyle/>
          <a:p>
            <a:pPr algn="just"/>
            <a:r>
              <a:rPr lang="en-MY" sz="1600" b="1" i="0" dirty="0">
                <a:solidFill>
                  <a:srgbClr val="000000"/>
                </a:solidFill>
                <a:effectLst/>
                <a:latin typeface="STIXGeneral-Regular"/>
              </a:rPr>
              <a:t>Security Challenges in UDN</a:t>
            </a:r>
          </a:p>
        </p:txBody>
      </p:sp>
      <p:sp>
        <p:nvSpPr>
          <p:cNvPr id="11" name="TextBox 10">
            <a:extLst>
              <a:ext uri="{FF2B5EF4-FFF2-40B4-BE49-F238E27FC236}">
                <a16:creationId xmlns:a16="http://schemas.microsoft.com/office/drawing/2014/main" id="{FB4AE564-2419-6DB8-66F3-C9054E20A793}"/>
              </a:ext>
            </a:extLst>
          </p:cNvPr>
          <p:cNvSpPr txBox="1"/>
          <p:nvPr/>
        </p:nvSpPr>
        <p:spPr>
          <a:xfrm>
            <a:off x="5982150" y="3401550"/>
            <a:ext cx="4758240" cy="1323439"/>
          </a:xfrm>
          <a:prstGeom prst="rect">
            <a:avLst/>
          </a:prstGeom>
          <a:noFill/>
        </p:spPr>
        <p:txBody>
          <a:bodyPr wrap="square">
            <a:spAutoFit/>
          </a:bodyPr>
          <a:lstStyle/>
          <a:p>
            <a:r>
              <a:rPr lang="en-US" sz="1600" b="0" i="1" dirty="0">
                <a:solidFill>
                  <a:srgbClr val="000000"/>
                </a:solidFill>
                <a:effectLst/>
                <a:latin typeface="STIXGeneral-Regular"/>
              </a:rPr>
              <a:t>Access Authentication Security for UE to UDN.</a:t>
            </a:r>
          </a:p>
          <a:p>
            <a:r>
              <a:rPr lang="en-US" sz="1600" b="0" i="1" dirty="0">
                <a:solidFill>
                  <a:srgbClr val="000000"/>
                </a:solidFill>
                <a:effectLst/>
                <a:latin typeface="STIXGeneral-Regular"/>
              </a:rPr>
              <a:t>Communication Security among APs/APG</a:t>
            </a:r>
            <a:endParaRPr lang="en-US" sz="1600" i="1" dirty="0">
              <a:solidFill>
                <a:srgbClr val="000000"/>
              </a:solidFill>
              <a:latin typeface="STIXGeneral-Regular"/>
            </a:endParaRPr>
          </a:p>
          <a:p>
            <a:r>
              <a:rPr lang="en-US" sz="1600" b="0" i="1" dirty="0">
                <a:solidFill>
                  <a:srgbClr val="000000"/>
                </a:solidFill>
                <a:effectLst/>
                <a:latin typeface="STIXGeneral-Regular"/>
              </a:rPr>
              <a:t>Communication Security between UE and AP/APG</a:t>
            </a:r>
          </a:p>
          <a:p>
            <a:r>
              <a:rPr lang="en-US" sz="1600" b="0" i="1" dirty="0">
                <a:solidFill>
                  <a:srgbClr val="000000"/>
                </a:solidFill>
                <a:effectLst/>
                <a:latin typeface="STIXGeneral-Regular"/>
              </a:rPr>
              <a:t>Communication Security between AP/APG and Network</a:t>
            </a:r>
            <a:endParaRPr lang="en-MY" sz="1600" dirty="0"/>
          </a:p>
          <a:p>
            <a:endParaRPr lang="en-MY" sz="1600" dirty="0"/>
          </a:p>
        </p:txBody>
      </p:sp>
      <p:pic>
        <p:nvPicPr>
          <p:cNvPr id="4100" name="Picture 4" descr="A survey on ultra-dense network and emerging technologies: Security  challenges and possible solutions - ScienceDirect">
            <a:extLst>
              <a:ext uri="{FF2B5EF4-FFF2-40B4-BE49-F238E27FC236}">
                <a16:creationId xmlns:a16="http://schemas.microsoft.com/office/drawing/2014/main" id="{559EFB42-EEE2-695C-B566-FCDA4DAE1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58" y="1870261"/>
            <a:ext cx="4542258" cy="306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1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7D645F-D155-9222-B233-4CDF7F9A5D31}"/>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19</a:t>
            </a:fld>
            <a:endParaRPr lang="en-GB"/>
          </a:p>
        </p:txBody>
      </p:sp>
      <p:graphicFrame>
        <p:nvGraphicFramePr>
          <p:cNvPr id="3" name="Table 2">
            <a:extLst>
              <a:ext uri="{FF2B5EF4-FFF2-40B4-BE49-F238E27FC236}">
                <a16:creationId xmlns:a16="http://schemas.microsoft.com/office/drawing/2014/main" id="{B75DFF36-FEDF-2365-939B-051C77C5865F}"/>
              </a:ext>
            </a:extLst>
          </p:cNvPr>
          <p:cNvGraphicFramePr>
            <a:graphicFrameLocks noGrp="1"/>
          </p:cNvGraphicFramePr>
          <p:nvPr/>
        </p:nvGraphicFramePr>
        <p:xfrm>
          <a:off x="725488" y="1198704"/>
          <a:ext cx="10658129" cy="4982892"/>
        </p:xfrm>
        <a:graphic>
          <a:graphicData uri="http://schemas.openxmlformats.org/drawingml/2006/table">
            <a:tbl>
              <a:tblPr/>
              <a:tblGrid>
                <a:gridCol w="1378554">
                  <a:extLst>
                    <a:ext uri="{9D8B030D-6E8A-4147-A177-3AD203B41FA5}">
                      <a16:colId xmlns:a16="http://schemas.microsoft.com/office/drawing/2014/main" val="3861063329"/>
                    </a:ext>
                  </a:extLst>
                </a:gridCol>
                <a:gridCol w="1506876">
                  <a:extLst>
                    <a:ext uri="{9D8B030D-6E8A-4147-A177-3AD203B41FA5}">
                      <a16:colId xmlns:a16="http://schemas.microsoft.com/office/drawing/2014/main" val="850792663"/>
                    </a:ext>
                  </a:extLst>
                </a:gridCol>
                <a:gridCol w="2610454">
                  <a:extLst>
                    <a:ext uri="{9D8B030D-6E8A-4147-A177-3AD203B41FA5}">
                      <a16:colId xmlns:a16="http://schemas.microsoft.com/office/drawing/2014/main" val="2206353043"/>
                    </a:ext>
                  </a:extLst>
                </a:gridCol>
                <a:gridCol w="1055914">
                  <a:extLst>
                    <a:ext uri="{9D8B030D-6E8A-4147-A177-3AD203B41FA5}">
                      <a16:colId xmlns:a16="http://schemas.microsoft.com/office/drawing/2014/main" val="2116873511"/>
                    </a:ext>
                  </a:extLst>
                </a:gridCol>
                <a:gridCol w="425299">
                  <a:extLst>
                    <a:ext uri="{9D8B030D-6E8A-4147-A177-3AD203B41FA5}">
                      <a16:colId xmlns:a16="http://schemas.microsoft.com/office/drawing/2014/main" val="3002101561"/>
                    </a:ext>
                  </a:extLst>
                </a:gridCol>
                <a:gridCol w="3681032">
                  <a:extLst>
                    <a:ext uri="{9D8B030D-6E8A-4147-A177-3AD203B41FA5}">
                      <a16:colId xmlns:a16="http://schemas.microsoft.com/office/drawing/2014/main" val="1965625784"/>
                    </a:ext>
                  </a:extLst>
                </a:gridCol>
              </a:tblGrid>
              <a:tr h="441236">
                <a:tc gridSpan="2">
                  <a:txBody>
                    <a:bodyPr/>
                    <a:lstStyle/>
                    <a:p>
                      <a:pPr algn="ctr" fontAlgn="ctr"/>
                      <a:r>
                        <a:rPr lang="en-MY" sz="1600" b="1" i="0" u="none" strike="noStrike">
                          <a:solidFill>
                            <a:srgbClr val="000000"/>
                          </a:solidFill>
                          <a:effectLst/>
                          <a:latin typeface="Calibri" panose="020F0502020204030204" pitchFamily="34" charset="0"/>
                        </a:rPr>
                        <a:t>Technology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hMerge="1">
                  <a:txBody>
                    <a:bodyPr/>
                    <a:lstStyle/>
                    <a:p>
                      <a:endParaRPr lang="en-MY"/>
                    </a:p>
                  </a:txBody>
                  <a:tcPr/>
                </a:tc>
                <a:tc>
                  <a:txBody>
                    <a:bodyPr/>
                    <a:lstStyle/>
                    <a:p>
                      <a:pPr algn="ctr" fontAlgn="ctr"/>
                      <a:r>
                        <a:rPr lang="en-MY" sz="1600" b="1" i="0" u="none" strike="noStrike">
                          <a:solidFill>
                            <a:srgbClr val="000000"/>
                          </a:solidFill>
                          <a:effectLst/>
                          <a:latin typeface="Calibri" panose="020F0502020204030204" pitchFamily="34" charset="0"/>
                        </a:rPr>
                        <a:t>Threat</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MY" sz="1600" b="1" i="0" u="none" strike="noStrike">
                          <a:solidFill>
                            <a:srgbClr val="000000"/>
                          </a:solidFill>
                          <a:effectLst/>
                          <a:latin typeface="Calibri" panose="020F0502020204030204" pitchFamily="34" charset="0"/>
                        </a:rPr>
                        <a:t>Mitigations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en-MY" sz="16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MY" sz="1600" b="1" i="0" u="none" strike="noStrike">
                          <a:solidFill>
                            <a:srgbClr val="000000"/>
                          </a:solidFill>
                          <a:effectLst/>
                          <a:latin typeface="Calibri" panose="020F0502020204030204" pitchFamily="34" charset="0"/>
                        </a:rPr>
                        <a:t>Control</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4090107224"/>
                  </a:ext>
                </a:extLst>
              </a:tr>
              <a:tr h="499148">
                <a:tc>
                  <a:txBody>
                    <a:bodyPr/>
                    <a:lstStyle/>
                    <a:p>
                      <a:pPr algn="l" fontAlgn="t"/>
                      <a:r>
                        <a:rPr lang="en-MY" sz="1600" b="1" i="0" u="none" strike="noStrike">
                          <a:solidFill>
                            <a:srgbClr val="000000"/>
                          </a:solidFill>
                          <a:effectLst/>
                          <a:latin typeface="Calibri" panose="020F0502020204030204" pitchFamily="34" charset="0"/>
                        </a:rPr>
                        <a:t>Ultra Dense Networks</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Physical Layer</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Spectrum Sensing Data Falsification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1, 2, 3, 4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Signal Superposition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42409898"/>
                  </a:ext>
                </a:extLst>
              </a:tr>
              <a:tr h="317138">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Primary User Impersonation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1, 2, 3, 4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Radio Signal Fingerprinting</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11349494"/>
                  </a:ext>
                </a:extLst>
              </a:tr>
              <a:tr h="330927">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Data Link Layer (MAC)</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Rogue Transmitter (DOS)</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5, 6, 7, 8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ElectroMagnetic EM Signature Identification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614201743"/>
                  </a:ext>
                </a:extLst>
              </a:tr>
              <a:tr h="275772">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Beacon Falsification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5, 6, 7, 8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Watermarking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787653352"/>
                  </a:ext>
                </a:extLst>
              </a:tr>
              <a:tr h="275772">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Lion Attack</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9, 10, 11, 12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Intrusion Protection System</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143175672"/>
                  </a:ext>
                </a:extLst>
              </a:tr>
              <a:tr h="551545">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Primary System</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Confidentiality </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9, 10, 11, 12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600" b="0" i="0" u="none" strike="noStrike">
                          <a:solidFill>
                            <a:srgbClr val="000000"/>
                          </a:solidFill>
                          <a:effectLst/>
                          <a:latin typeface="Calibri" panose="020F0502020204030204" pitchFamily="34" charset="0"/>
                        </a:rPr>
                        <a:t>Manipulation in Software Defined Radio and CR Cognitive Radio</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87105362"/>
                  </a:ext>
                </a:extLst>
              </a:tr>
              <a:tr h="303350">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Database Interference </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9, 10, 11, 12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Policy Enabled CR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59514445"/>
                  </a:ext>
                </a:extLst>
              </a:tr>
              <a:tr h="275772">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Secondary System</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Location Privacy</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9, 10, 11, 12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Rules Based Policy Reasoner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28097682"/>
                  </a:ext>
                </a:extLst>
              </a:tr>
              <a:tr h="275772">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Tamper Resistance</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06479752"/>
                  </a:ext>
                </a:extLst>
              </a:tr>
              <a:tr h="275772">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Legal Action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175183737"/>
                  </a:ext>
                </a:extLst>
              </a:tr>
              <a:tr h="275772">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600" b="0" i="0" u="none" strike="noStrike">
                          <a:solidFill>
                            <a:srgbClr val="000000"/>
                          </a:solidFill>
                          <a:effectLst/>
                          <a:latin typeface="Calibri" panose="020F0502020204030204" pitchFamily="34" charset="0"/>
                        </a:rPr>
                        <a:t>Spectrum inaccesible to rogue transmitter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789527578"/>
                  </a:ext>
                </a:extLst>
              </a:tr>
              <a:tr h="261984">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600" b="0" i="0" u="none" strike="noStrike">
                          <a:solidFill>
                            <a:srgbClr val="000000"/>
                          </a:solidFill>
                          <a:effectLst/>
                          <a:latin typeface="Calibri" panose="020F0502020204030204" pitchFamily="34" charset="0"/>
                        </a:rPr>
                        <a:t> </a:t>
                      </a:r>
                    </a:p>
                  </a:txBody>
                  <a:tcPr marL="9525" marR="9525" marT="9525"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MY"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MY" sz="16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600" b="0" i="0" u="none" strike="noStrike" dirty="0">
                          <a:solidFill>
                            <a:srgbClr val="000000"/>
                          </a:solidFill>
                          <a:effectLst/>
                          <a:latin typeface="Calibri" panose="020F0502020204030204" pitchFamily="34" charset="0"/>
                        </a:rPr>
                        <a:t>Check Received Signal Strength for False Transmitter</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9860875"/>
                  </a:ext>
                </a:extLst>
              </a:tr>
            </a:tbl>
          </a:graphicData>
        </a:graphic>
      </p:graphicFrame>
    </p:spTree>
    <p:extLst>
      <p:ext uri="{BB962C8B-B14F-4D97-AF65-F5344CB8AC3E}">
        <p14:creationId xmlns:p14="http://schemas.microsoft.com/office/powerpoint/2010/main" val="367449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9E6A9-EAF7-2582-7780-489717E2EAB7}"/>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a:t>
            </a:fld>
            <a:endParaRPr lang="en-GB"/>
          </a:p>
        </p:txBody>
      </p:sp>
      <p:sp>
        <p:nvSpPr>
          <p:cNvPr id="7" name="TextBox 6">
            <a:extLst>
              <a:ext uri="{FF2B5EF4-FFF2-40B4-BE49-F238E27FC236}">
                <a16:creationId xmlns:a16="http://schemas.microsoft.com/office/drawing/2014/main" id="{80FAB5A0-0948-CA5A-4A8C-437DB50966CC}"/>
              </a:ext>
            </a:extLst>
          </p:cNvPr>
          <p:cNvSpPr txBox="1"/>
          <p:nvPr/>
        </p:nvSpPr>
        <p:spPr>
          <a:xfrm>
            <a:off x="934537" y="1123507"/>
            <a:ext cx="9444781" cy="1815882"/>
          </a:xfrm>
          <a:prstGeom prst="rect">
            <a:avLst/>
          </a:prstGeom>
          <a:noFill/>
        </p:spPr>
        <p:txBody>
          <a:bodyPr wrap="square">
            <a:spAutoFit/>
          </a:bodyPr>
          <a:lstStyle/>
          <a:p>
            <a:r>
              <a:rPr lang="en-US" sz="1600" i="0" dirty="0">
                <a:solidFill>
                  <a:srgbClr val="202124"/>
                </a:solidFill>
                <a:effectLst/>
                <a:latin typeface="arial" panose="020B0604020202020204" pitchFamily="34" charset="0"/>
              </a:rPr>
              <a:t>Cognitive radio network (CRN) offers dynamic spectrum sharing to achieve higher spectrum efficiencies as required in 5G architecture</a:t>
            </a:r>
            <a:r>
              <a:rPr lang="en-US" sz="1600" b="0" i="0" dirty="0">
                <a:solidFill>
                  <a:srgbClr val="202124"/>
                </a:solidFill>
                <a:effectLst/>
                <a:latin typeface="arial" panose="020B0604020202020204" pitchFamily="34" charset="0"/>
              </a:rPr>
              <a:t>. </a:t>
            </a:r>
          </a:p>
          <a:p>
            <a:endParaRPr lang="en-US" sz="1600" dirty="0">
              <a:solidFill>
                <a:srgbClr val="202124"/>
              </a:solidFill>
              <a:latin typeface="arial" panose="020B0604020202020204" pitchFamily="34" charset="0"/>
            </a:endParaRPr>
          </a:p>
          <a:p>
            <a:r>
              <a:rPr lang="en-US" sz="1600" b="0" i="0" dirty="0">
                <a:solidFill>
                  <a:srgbClr val="333333"/>
                </a:solidFill>
                <a:effectLst/>
                <a:latin typeface="Roboto" panose="02000000000000000000" pitchFamily="2" charset="0"/>
              </a:rPr>
              <a:t>Cognitive radio technology improves the utilization of the radio electromagnetic spectrum. A cognitive radio is a smart device which runs radio applications software to perform signal processing. This enables the device to sense and understand its environment and actively change its mode of operation based on its observations.</a:t>
            </a:r>
          </a:p>
        </p:txBody>
      </p:sp>
      <p:sp>
        <p:nvSpPr>
          <p:cNvPr id="9" name="TextBox 8">
            <a:extLst>
              <a:ext uri="{FF2B5EF4-FFF2-40B4-BE49-F238E27FC236}">
                <a16:creationId xmlns:a16="http://schemas.microsoft.com/office/drawing/2014/main" id="{64D2BBCC-B6AB-09AA-9966-D9178A883C22}"/>
              </a:ext>
            </a:extLst>
          </p:cNvPr>
          <p:cNvSpPr txBox="1"/>
          <p:nvPr/>
        </p:nvSpPr>
        <p:spPr>
          <a:xfrm>
            <a:off x="1105988" y="326000"/>
            <a:ext cx="3698448" cy="646331"/>
          </a:xfrm>
          <a:prstGeom prst="rect">
            <a:avLst/>
          </a:prstGeom>
          <a:noFill/>
        </p:spPr>
        <p:txBody>
          <a:bodyPr wrap="none" rtlCol="0">
            <a:spAutoFit/>
          </a:bodyPr>
          <a:lstStyle/>
          <a:p>
            <a:r>
              <a:rPr lang="en-MY" sz="3600" b="1" dirty="0">
                <a:solidFill>
                  <a:srgbClr val="0070C0"/>
                </a:solidFill>
              </a:rPr>
              <a:t>Cognitive Radio</a:t>
            </a:r>
          </a:p>
        </p:txBody>
      </p:sp>
      <p:pic>
        <p:nvPicPr>
          <p:cNvPr id="5122" name="Picture 2" descr="Ultra-dense small cell planning using cognitive radio network toward 5G |  Semantic Scholar">
            <a:extLst>
              <a:ext uri="{FF2B5EF4-FFF2-40B4-BE49-F238E27FC236}">
                <a16:creationId xmlns:a16="http://schemas.microsoft.com/office/drawing/2014/main" id="{7FC85B4F-2743-3FE8-E490-CF335ABFDC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67"/>
          <a:stretch/>
        </p:blipFill>
        <p:spPr bwMode="auto">
          <a:xfrm>
            <a:off x="1638492" y="3227725"/>
            <a:ext cx="8036870" cy="297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86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C91B13-5B28-6E60-9C1E-9971C90473CC}"/>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20</a:t>
            </a:fld>
            <a:endParaRPr lang="en-GB"/>
          </a:p>
        </p:txBody>
      </p:sp>
      <p:sp>
        <p:nvSpPr>
          <p:cNvPr id="3" name="TextBox 2">
            <a:extLst>
              <a:ext uri="{FF2B5EF4-FFF2-40B4-BE49-F238E27FC236}">
                <a16:creationId xmlns:a16="http://schemas.microsoft.com/office/drawing/2014/main" id="{C744F7A5-C335-F269-66FC-8BD7FFAAA9D2}"/>
              </a:ext>
            </a:extLst>
          </p:cNvPr>
          <p:cNvSpPr txBox="1"/>
          <p:nvPr/>
        </p:nvSpPr>
        <p:spPr>
          <a:xfrm>
            <a:off x="5541200" y="2184457"/>
            <a:ext cx="1109599" cy="830997"/>
          </a:xfrm>
          <a:prstGeom prst="rect">
            <a:avLst/>
          </a:prstGeom>
          <a:noFill/>
        </p:spPr>
        <p:txBody>
          <a:bodyPr wrap="none" rtlCol="0">
            <a:spAutoFit/>
          </a:bodyPr>
          <a:lstStyle/>
          <a:p>
            <a:r>
              <a:rPr lang="en-MY" sz="4800" b="1" dirty="0">
                <a:solidFill>
                  <a:srgbClr val="0070C0"/>
                </a:solidFill>
              </a:rPr>
              <a:t>IoT</a:t>
            </a:r>
          </a:p>
        </p:txBody>
      </p:sp>
      <p:sp>
        <p:nvSpPr>
          <p:cNvPr id="6" name="TextBox 5">
            <a:extLst>
              <a:ext uri="{FF2B5EF4-FFF2-40B4-BE49-F238E27FC236}">
                <a16:creationId xmlns:a16="http://schemas.microsoft.com/office/drawing/2014/main" id="{110BCF65-19C8-C995-7FC4-4A2640C444DC}"/>
              </a:ext>
            </a:extLst>
          </p:cNvPr>
          <p:cNvSpPr txBox="1"/>
          <p:nvPr/>
        </p:nvSpPr>
        <p:spPr>
          <a:xfrm>
            <a:off x="4460455" y="3473215"/>
            <a:ext cx="3271088" cy="369332"/>
          </a:xfrm>
          <a:prstGeom prst="rect">
            <a:avLst/>
          </a:prstGeom>
          <a:noFill/>
        </p:spPr>
        <p:txBody>
          <a:bodyPr wrap="none" rtlCol="0">
            <a:spAutoFit/>
          </a:bodyPr>
          <a:lstStyle/>
          <a:p>
            <a:r>
              <a:rPr lang="en-MY" dirty="0">
                <a:solidFill>
                  <a:srgbClr val="0070C0"/>
                </a:solidFill>
              </a:rPr>
              <a:t>Internet of Things over 5G-NR</a:t>
            </a:r>
          </a:p>
        </p:txBody>
      </p:sp>
    </p:spTree>
    <p:extLst>
      <p:ext uri="{BB962C8B-B14F-4D97-AF65-F5344CB8AC3E}">
        <p14:creationId xmlns:p14="http://schemas.microsoft.com/office/powerpoint/2010/main" val="3798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D0512-FF7B-B9E5-A8E6-3785236FFFE3}"/>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21</a:t>
            </a:fld>
            <a:endParaRPr lang="en-GB"/>
          </a:p>
        </p:txBody>
      </p:sp>
      <p:sp>
        <p:nvSpPr>
          <p:cNvPr id="3" name="TextBox 2">
            <a:extLst>
              <a:ext uri="{FF2B5EF4-FFF2-40B4-BE49-F238E27FC236}">
                <a16:creationId xmlns:a16="http://schemas.microsoft.com/office/drawing/2014/main" id="{38C646EE-A754-A3A9-62CF-350A0C10EDD1}"/>
              </a:ext>
            </a:extLst>
          </p:cNvPr>
          <p:cNvSpPr txBox="1"/>
          <p:nvPr/>
        </p:nvSpPr>
        <p:spPr>
          <a:xfrm>
            <a:off x="442723" y="447267"/>
            <a:ext cx="10391504" cy="6032421"/>
          </a:xfrm>
          <a:prstGeom prst="rect">
            <a:avLst/>
          </a:prstGeom>
          <a:noFill/>
        </p:spPr>
        <p:txBody>
          <a:bodyPr wrap="square">
            <a:spAutoFit/>
          </a:bodyPr>
          <a:lstStyle/>
          <a:p>
            <a:r>
              <a:rPr lang="en-US" sz="1600" dirty="0">
                <a:solidFill>
                  <a:srgbClr val="000000"/>
                </a:solidFill>
                <a:latin typeface="apercu-regular-pro"/>
              </a:rPr>
              <a:t>5G cellular networks are designed to address the need for increased bandwidth of;</a:t>
            </a:r>
          </a:p>
          <a:p>
            <a:endParaRPr lang="en-US" sz="1600" dirty="0">
              <a:solidFill>
                <a:srgbClr val="000000"/>
              </a:solidFill>
              <a:latin typeface="apercu-regular-pro"/>
            </a:endParaRPr>
          </a:p>
          <a:p>
            <a:pPr marL="285750" indent="-285750">
              <a:buFont typeface="Arial" panose="020B0604020202020204" pitchFamily="34" charset="0"/>
              <a:buChar char="•"/>
            </a:pPr>
            <a:r>
              <a:rPr lang="en-US" sz="1600" dirty="0">
                <a:solidFill>
                  <a:srgbClr val="000000"/>
                </a:solidFill>
                <a:latin typeface="apercu-regular-pro"/>
              </a:rPr>
              <a:t> </a:t>
            </a:r>
            <a:r>
              <a:rPr lang="en-US" sz="1600" b="1" dirty="0" err="1">
                <a:solidFill>
                  <a:srgbClr val="0070C0"/>
                </a:solidFill>
                <a:latin typeface="apercu-regular-pro"/>
              </a:rPr>
              <a:t>eMBB</a:t>
            </a:r>
            <a:r>
              <a:rPr lang="en-US" sz="1600" dirty="0">
                <a:solidFill>
                  <a:srgbClr val="000000"/>
                </a:solidFill>
                <a:latin typeface="apercu-regular-pro"/>
              </a:rPr>
              <a:t> – enhanced mobile broadband for end user services,</a:t>
            </a:r>
          </a:p>
          <a:p>
            <a:pPr marL="285750" indent="-285750">
              <a:buFont typeface="Arial" panose="020B0604020202020204" pitchFamily="34" charset="0"/>
              <a:buChar char="•"/>
            </a:pPr>
            <a:r>
              <a:rPr lang="en-US" sz="1600" b="1" dirty="0">
                <a:solidFill>
                  <a:srgbClr val="0070C0"/>
                </a:solidFill>
                <a:latin typeface="apercu-regular-pro"/>
              </a:rPr>
              <a:t>URLLC</a:t>
            </a:r>
            <a:r>
              <a:rPr lang="en-US" sz="1600" dirty="0">
                <a:solidFill>
                  <a:srgbClr val="000000"/>
                </a:solidFill>
                <a:latin typeface="apercu-regular-pro"/>
              </a:rPr>
              <a:t> – ultra-reliability and low-latency of critical industrial use cases, </a:t>
            </a:r>
          </a:p>
          <a:p>
            <a:pPr marL="285750" indent="-285750">
              <a:buFont typeface="Arial" panose="020B0604020202020204" pitchFamily="34" charset="0"/>
              <a:buChar char="•"/>
            </a:pPr>
            <a:r>
              <a:rPr lang="en-US" sz="1600" b="1" dirty="0" err="1">
                <a:solidFill>
                  <a:srgbClr val="0070C0"/>
                </a:solidFill>
                <a:latin typeface="apercu-regular-pro"/>
              </a:rPr>
              <a:t>mMTC</a:t>
            </a:r>
            <a:r>
              <a:rPr lang="en-US" sz="1600" b="1" dirty="0">
                <a:solidFill>
                  <a:srgbClr val="0070C0"/>
                </a:solidFill>
                <a:latin typeface="apercu-regular-pro"/>
              </a:rPr>
              <a:t> </a:t>
            </a:r>
            <a:r>
              <a:rPr lang="en-US" sz="1600" dirty="0">
                <a:solidFill>
                  <a:srgbClr val="000000"/>
                </a:solidFill>
                <a:latin typeface="apercu-regular-pro"/>
              </a:rPr>
              <a:t>– long-range, low-power connectivity of massive machine-type IoT applications. </a:t>
            </a:r>
          </a:p>
          <a:p>
            <a:endParaRPr lang="en-US" sz="1600" dirty="0">
              <a:solidFill>
                <a:srgbClr val="000000"/>
              </a:solidFill>
              <a:latin typeface="apercu-regular-pro"/>
            </a:endParaRPr>
          </a:p>
          <a:p>
            <a:r>
              <a:rPr lang="en-US" sz="1600" dirty="0">
                <a:solidFill>
                  <a:srgbClr val="000000"/>
                </a:solidFill>
                <a:latin typeface="apercu-regular-pro"/>
              </a:rPr>
              <a:t>To meet such contrasting requirements, 5G networks rely on its new radio interface (5G-NR) to address </a:t>
            </a:r>
            <a:r>
              <a:rPr lang="en-US" sz="1600" dirty="0" err="1">
                <a:solidFill>
                  <a:srgbClr val="000000"/>
                </a:solidFill>
                <a:latin typeface="apercu-regular-pro"/>
              </a:rPr>
              <a:t>eMBB</a:t>
            </a:r>
            <a:r>
              <a:rPr lang="en-US" sz="1600" dirty="0">
                <a:solidFill>
                  <a:srgbClr val="000000"/>
                </a:solidFill>
                <a:latin typeface="apercu-regular-pro"/>
              </a:rPr>
              <a:t> and URLLC services </a:t>
            </a:r>
          </a:p>
          <a:p>
            <a:endParaRPr lang="en-US" sz="1600" dirty="0">
              <a:solidFill>
                <a:srgbClr val="000000"/>
              </a:solidFill>
              <a:latin typeface="apercu-regular-pro"/>
            </a:endParaRPr>
          </a:p>
          <a:p>
            <a:r>
              <a:rPr lang="en-US" b="1" dirty="0">
                <a:solidFill>
                  <a:srgbClr val="0070C0"/>
                </a:solidFill>
                <a:latin typeface="apercu-regular-pro"/>
              </a:rPr>
              <a:t>Other IoT Considerations</a:t>
            </a:r>
          </a:p>
          <a:p>
            <a:endParaRPr lang="en-US" sz="1600" dirty="0">
              <a:solidFill>
                <a:srgbClr val="000000"/>
              </a:solidFill>
              <a:latin typeface="apercu-regular-pro"/>
            </a:endParaRPr>
          </a:p>
          <a:p>
            <a:r>
              <a:rPr lang="en-US" sz="1600" b="1" dirty="0">
                <a:solidFill>
                  <a:srgbClr val="0070C0"/>
                </a:solidFill>
                <a:latin typeface="apercu-regular-pro"/>
              </a:rPr>
              <a:t>NB-IoT </a:t>
            </a:r>
          </a:p>
          <a:p>
            <a:r>
              <a:rPr lang="en-US" sz="1600" dirty="0">
                <a:solidFill>
                  <a:srgbClr val="000000"/>
                </a:solidFill>
                <a:latin typeface="apercu-regular-pro"/>
              </a:rPr>
              <a:t>Narrowband Internet of things is a low-power wide-area network (LPWAN) radio technology standard developed by 3GPP for cellular devices and services. </a:t>
            </a:r>
          </a:p>
          <a:p>
            <a:endParaRPr lang="en-US" sz="1600" b="1" dirty="0">
              <a:solidFill>
                <a:srgbClr val="0070C0"/>
              </a:solidFill>
              <a:latin typeface="apercu-regular-pro"/>
            </a:endParaRPr>
          </a:p>
          <a:p>
            <a:pPr algn="l"/>
            <a:r>
              <a:rPr lang="en-US" sz="1600" b="1" dirty="0">
                <a:solidFill>
                  <a:srgbClr val="0070C0"/>
                </a:solidFill>
                <a:latin typeface="apercu-regular-pro"/>
              </a:rPr>
              <a:t>LPWAN</a:t>
            </a:r>
          </a:p>
          <a:p>
            <a:pPr algn="l"/>
            <a:r>
              <a:rPr lang="en-US" sz="1600" dirty="0">
                <a:solidFill>
                  <a:srgbClr val="000000"/>
                </a:solidFill>
                <a:latin typeface="apercu-regular-pro"/>
              </a:rPr>
              <a:t>A low-power wide-area network (LPWAN) or low-power wide-area (LPWA) network or low-power network (LPN) is a type of wireless telecommunication wide area network designed to allow long range communications at a low bit rate among IoT things (connected objects), such as sensors operated on a battery.</a:t>
            </a:r>
          </a:p>
          <a:p>
            <a:pPr algn="l"/>
            <a:r>
              <a:rPr lang="en-US" sz="1600" dirty="0">
                <a:solidFill>
                  <a:srgbClr val="000000"/>
                </a:solidFill>
                <a:latin typeface="apercu-regular-pro"/>
              </a:rPr>
              <a:t>LPWANs can accommodate packet sizes from 10 to 1,000 bytes at uplink speeds up to 200 Kbps. LPWAN's long range varies from 2 km to 1,000 km, depending on the technology. Most LPWANs have a star topology where, similar to Wi-Fi, each endpoint connects directly to common central access points</a:t>
            </a:r>
          </a:p>
          <a:p>
            <a:r>
              <a:rPr lang="en-US" sz="1600" dirty="0">
                <a:solidFill>
                  <a:srgbClr val="000000"/>
                </a:solidFill>
                <a:latin typeface="apercu-regular-pro"/>
              </a:rPr>
              <a:t>( </a:t>
            </a:r>
            <a:r>
              <a:rPr lang="en-US" sz="1600" b="1" dirty="0" err="1">
                <a:solidFill>
                  <a:srgbClr val="000000"/>
                </a:solidFill>
                <a:latin typeface="apercu-regular-pro"/>
              </a:rPr>
              <a:t>LoRaWAN</a:t>
            </a:r>
            <a:r>
              <a:rPr lang="en-US" sz="1600" dirty="0">
                <a:solidFill>
                  <a:srgbClr val="000000"/>
                </a:solidFill>
                <a:latin typeface="apercu-regular-pro"/>
              </a:rPr>
              <a:t> standards are one of the leading open standards for IoT across the globe, using  public, private, and hybrid networks for LPWAN, these are developed by the LoRa Alliance. )</a:t>
            </a:r>
            <a:endParaRPr lang="en-MY" sz="1600" dirty="0">
              <a:solidFill>
                <a:srgbClr val="000000"/>
              </a:solidFill>
              <a:latin typeface="apercu-regular-pro"/>
            </a:endParaRPr>
          </a:p>
        </p:txBody>
      </p:sp>
    </p:spTree>
    <p:extLst>
      <p:ext uri="{BB962C8B-B14F-4D97-AF65-F5344CB8AC3E}">
        <p14:creationId xmlns:p14="http://schemas.microsoft.com/office/powerpoint/2010/main" val="1830977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20D05C-7BF0-8A94-4EBE-1C237AAAAE8B}"/>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22</a:t>
            </a:fld>
            <a:endParaRPr lang="en-GB"/>
          </a:p>
        </p:txBody>
      </p:sp>
      <p:pic>
        <p:nvPicPr>
          <p:cNvPr id="7170" name="Picture 2" descr="null">
            <a:extLst>
              <a:ext uri="{FF2B5EF4-FFF2-40B4-BE49-F238E27FC236}">
                <a16:creationId xmlns:a16="http://schemas.microsoft.com/office/drawing/2014/main" id="{0DD466A9-14C7-91EE-77E8-18853F64C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88" y="1718888"/>
            <a:ext cx="5241275" cy="36332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F3E2BC-86F2-C23C-2D8F-976334DC97E2}"/>
              </a:ext>
            </a:extLst>
          </p:cNvPr>
          <p:cNvSpPr txBox="1"/>
          <p:nvPr/>
        </p:nvSpPr>
        <p:spPr>
          <a:xfrm>
            <a:off x="5891350" y="1396463"/>
            <a:ext cx="6178730" cy="4278094"/>
          </a:xfrm>
          <a:prstGeom prst="rect">
            <a:avLst/>
          </a:prstGeom>
          <a:noFill/>
        </p:spPr>
        <p:txBody>
          <a:bodyPr wrap="square">
            <a:spAutoFit/>
          </a:bodyPr>
          <a:lstStyle/>
          <a:p>
            <a:pPr algn="l"/>
            <a:r>
              <a:rPr lang="en-US" sz="1600" b="0" i="0" dirty="0">
                <a:solidFill>
                  <a:srgbClr val="000000"/>
                </a:solidFill>
                <a:effectLst/>
                <a:latin typeface="apercu-regular-pro"/>
              </a:rPr>
              <a:t>Security is a primary concern for any mass IoT deployment and the </a:t>
            </a:r>
            <a:r>
              <a:rPr lang="en-US" sz="1600" b="0" i="0" dirty="0" err="1">
                <a:solidFill>
                  <a:srgbClr val="000000"/>
                </a:solidFill>
                <a:effectLst/>
                <a:latin typeface="apercu-regular-pro"/>
              </a:rPr>
              <a:t>LoRaWAN</a:t>
            </a:r>
            <a:r>
              <a:rPr lang="en-US" sz="1600" b="0" i="0" dirty="0">
                <a:solidFill>
                  <a:srgbClr val="000000"/>
                </a:solidFill>
                <a:effectLst/>
                <a:latin typeface="apercu-regular-pro"/>
              </a:rPr>
              <a:t> specification defines two layers of cryptography:</a:t>
            </a:r>
          </a:p>
          <a:p>
            <a:pPr algn="l"/>
            <a:endParaRPr lang="en-US" sz="1600" b="0" i="0" dirty="0">
              <a:solidFill>
                <a:srgbClr val="000000"/>
              </a:solidFill>
              <a:effectLst/>
              <a:latin typeface="apercu-regular-pro"/>
            </a:endParaRPr>
          </a:p>
          <a:p>
            <a:pPr marL="285750" indent="-285750" algn="l">
              <a:buFont typeface="Arial" panose="020B0604020202020204" pitchFamily="34" charset="0"/>
              <a:buChar char="•"/>
            </a:pPr>
            <a:r>
              <a:rPr lang="en-US" sz="1600" b="0" i="0" dirty="0">
                <a:solidFill>
                  <a:srgbClr val="000000"/>
                </a:solidFill>
                <a:effectLst/>
                <a:latin typeface="apercu-regular-pro"/>
              </a:rPr>
              <a:t>A unique 128-bit Network Session Key shared between the end-device and network server</a:t>
            </a:r>
          </a:p>
          <a:p>
            <a:pPr marL="285750" indent="-285750" algn="l">
              <a:buFont typeface="Arial" panose="020B0604020202020204" pitchFamily="34" charset="0"/>
              <a:buChar char="•"/>
            </a:pPr>
            <a:r>
              <a:rPr lang="en-US" sz="1600" b="0" i="0" dirty="0">
                <a:solidFill>
                  <a:srgbClr val="000000"/>
                </a:solidFill>
                <a:effectLst/>
                <a:latin typeface="apercu-regular-pro"/>
              </a:rPr>
              <a:t>A unique 128-bit Application Session Key (</a:t>
            </a:r>
            <a:r>
              <a:rPr lang="en-US" sz="1600" b="0" i="0" dirty="0" err="1">
                <a:solidFill>
                  <a:srgbClr val="000000"/>
                </a:solidFill>
                <a:effectLst/>
                <a:latin typeface="apercu-regular-pro"/>
              </a:rPr>
              <a:t>AppSKey</a:t>
            </a:r>
            <a:r>
              <a:rPr lang="en-US" sz="1600" b="0" i="0" dirty="0">
                <a:solidFill>
                  <a:srgbClr val="000000"/>
                </a:solidFill>
                <a:effectLst/>
                <a:latin typeface="apercu-regular-pro"/>
              </a:rPr>
              <a:t>) shared end-to-end at the application level</a:t>
            </a:r>
          </a:p>
          <a:p>
            <a:pPr algn="l"/>
            <a:endParaRPr lang="en-US" sz="1600" b="0" i="0" dirty="0">
              <a:solidFill>
                <a:srgbClr val="000000"/>
              </a:solidFill>
              <a:effectLst/>
              <a:latin typeface="apercu-regular-pro"/>
            </a:endParaRPr>
          </a:p>
          <a:p>
            <a:pPr algn="l"/>
            <a:r>
              <a:rPr lang="en-US" sz="1600" b="0" i="0" dirty="0">
                <a:solidFill>
                  <a:srgbClr val="000000"/>
                </a:solidFill>
                <a:effectLst/>
                <a:latin typeface="apercu-regular-pro"/>
              </a:rPr>
              <a:t>AES algorithms are used to provide authentication and integrity of packets to the network server and end-to-end encryption to the application server. By providing these two levels, it becomes possible to implement ‘multi-tenant’ shared networks without the network operator having visibility of the users payload data.</a:t>
            </a:r>
          </a:p>
          <a:p>
            <a:pPr algn="l"/>
            <a:endParaRPr lang="en-US" sz="1600" b="0" i="0" dirty="0">
              <a:solidFill>
                <a:srgbClr val="000000"/>
              </a:solidFill>
              <a:effectLst/>
              <a:latin typeface="apercu-regular-pro"/>
            </a:endParaRPr>
          </a:p>
          <a:p>
            <a:pPr algn="l"/>
            <a:r>
              <a:rPr lang="en-US" sz="1600" b="0" i="0" dirty="0">
                <a:solidFill>
                  <a:srgbClr val="000000"/>
                </a:solidFill>
                <a:effectLst/>
                <a:latin typeface="apercu-regular-pro"/>
              </a:rPr>
              <a:t>The keys can be Activated By </a:t>
            </a:r>
            <a:r>
              <a:rPr lang="en-US" sz="1600" b="0" i="0" dirty="0" err="1">
                <a:solidFill>
                  <a:srgbClr val="000000"/>
                </a:solidFill>
                <a:effectLst/>
                <a:latin typeface="apercu-regular-pro"/>
              </a:rPr>
              <a:t>Personalisation</a:t>
            </a:r>
            <a:r>
              <a:rPr lang="en-US" sz="1600" b="0" i="0" dirty="0">
                <a:solidFill>
                  <a:srgbClr val="000000"/>
                </a:solidFill>
                <a:effectLst/>
                <a:latin typeface="apercu-regular-pro"/>
              </a:rPr>
              <a:t> (ABP) on the production line or during commissioning, or can be Over-The-Air Activated (OTAA) in the field. OTAA allows devices to be re-keyed if necessary.</a:t>
            </a:r>
          </a:p>
        </p:txBody>
      </p:sp>
      <p:sp>
        <p:nvSpPr>
          <p:cNvPr id="6" name="TextBox 5">
            <a:extLst>
              <a:ext uri="{FF2B5EF4-FFF2-40B4-BE49-F238E27FC236}">
                <a16:creationId xmlns:a16="http://schemas.microsoft.com/office/drawing/2014/main" id="{C8EC1B1B-8DF2-AE1D-197A-EB6909507FB4}"/>
              </a:ext>
            </a:extLst>
          </p:cNvPr>
          <p:cNvSpPr txBox="1"/>
          <p:nvPr/>
        </p:nvSpPr>
        <p:spPr>
          <a:xfrm>
            <a:off x="911385" y="5707759"/>
            <a:ext cx="9959929" cy="584775"/>
          </a:xfrm>
          <a:prstGeom prst="rect">
            <a:avLst/>
          </a:prstGeom>
          <a:noFill/>
        </p:spPr>
        <p:txBody>
          <a:bodyPr wrap="square">
            <a:spAutoFit/>
          </a:bodyPr>
          <a:lstStyle/>
          <a:p>
            <a:pPr algn="ctr"/>
            <a:r>
              <a:rPr lang="en-US" sz="1600" dirty="0">
                <a:solidFill>
                  <a:srgbClr val="000000"/>
                </a:solidFill>
                <a:latin typeface="apercu-regular-pro"/>
              </a:rPr>
              <a:t>The backend interfaces involve control and data signaling among network and application servers. </a:t>
            </a:r>
          </a:p>
          <a:p>
            <a:pPr algn="ctr"/>
            <a:r>
              <a:rPr lang="en-US" sz="1600" dirty="0">
                <a:solidFill>
                  <a:srgbClr val="000000"/>
                </a:solidFill>
                <a:latin typeface="apercu-regular-pro"/>
              </a:rPr>
              <a:t>HTTPS and VPN technologies are used for securing the communication among these critical infrastructure elements</a:t>
            </a:r>
            <a:endParaRPr lang="en-MY" sz="1600" dirty="0">
              <a:solidFill>
                <a:srgbClr val="000000"/>
              </a:solidFill>
              <a:latin typeface="apercu-regular-pro"/>
            </a:endParaRPr>
          </a:p>
        </p:txBody>
      </p:sp>
      <p:sp>
        <p:nvSpPr>
          <p:cNvPr id="9" name="TextBox 8">
            <a:extLst>
              <a:ext uri="{FF2B5EF4-FFF2-40B4-BE49-F238E27FC236}">
                <a16:creationId xmlns:a16="http://schemas.microsoft.com/office/drawing/2014/main" id="{897CF641-9DCF-3CAF-B7C6-C793BCDB63A0}"/>
              </a:ext>
            </a:extLst>
          </p:cNvPr>
          <p:cNvSpPr txBox="1"/>
          <p:nvPr/>
        </p:nvSpPr>
        <p:spPr>
          <a:xfrm>
            <a:off x="457022" y="759567"/>
            <a:ext cx="8020683" cy="830997"/>
          </a:xfrm>
          <a:prstGeom prst="rect">
            <a:avLst/>
          </a:prstGeom>
          <a:noFill/>
        </p:spPr>
        <p:txBody>
          <a:bodyPr wrap="square">
            <a:spAutoFit/>
          </a:bodyPr>
          <a:lstStyle/>
          <a:p>
            <a:r>
              <a:rPr lang="en-US" sz="1600" dirty="0">
                <a:solidFill>
                  <a:srgbClr val="000000"/>
                </a:solidFill>
                <a:latin typeface="apercu-regular-pro"/>
              </a:rPr>
              <a:t>Not suited for large data payloads, payload limited to 100 bytes. Not for continuous monitoring (except Class C devices). Not ideal for real time applications requiring lower latency and bounded jitter requirements.</a:t>
            </a:r>
            <a:endParaRPr lang="en-MY" sz="1600" dirty="0">
              <a:solidFill>
                <a:srgbClr val="000000"/>
              </a:solidFill>
              <a:latin typeface="apercu-regular-pro"/>
            </a:endParaRPr>
          </a:p>
        </p:txBody>
      </p:sp>
      <p:sp>
        <p:nvSpPr>
          <p:cNvPr id="12" name="TextBox 11">
            <a:extLst>
              <a:ext uri="{FF2B5EF4-FFF2-40B4-BE49-F238E27FC236}">
                <a16:creationId xmlns:a16="http://schemas.microsoft.com/office/drawing/2014/main" id="{CFABE759-67B6-698E-6048-34CC0A9A09A4}"/>
              </a:ext>
            </a:extLst>
          </p:cNvPr>
          <p:cNvSpPr txBox="1"/>
          <p:nvPr/>
        </p:nvSpPr>
        <p:spPr>
          <a:xfrm>
            <a:off x="457022" y="179533"/>
            <a:ext cx="1921745" cy="523220"/>
          </a:xfrm>
          <a:prstGeom prst="rect">
            <a:avLst/>
          </a:prstGeom>
          <a:noFill/>
        </p:spPr>
        <p:txBody>
          <a:bodyPr wrap="none" rtlCol="0">
            <a:spAutoFit/>
          </a:bodyPr>
          <a:lstStyle/>
          <a:p>
            <a:r>
              <a:rPr lang="en-MY" sz="2800" b="1" dirty="0" err="1">
                <a:solidFill>
                  <a:srgbClr val="0070C0"/>
                </a:solidFill>
              </a:rPr>
              <a:t>LoRaWAN</a:t>
            </a:r>
            <a:endParaRPr lang="en-MY" sz="2800" b="1" dirty="0">
              <a:solidFill>
                <a:srgbClr val="0070C0"/>
              </a:solidFill>
            </a:endParaRPr>
          </a:p>
        </p:txBody>
      </p:sp>
    </p:spTree>
    <p:extLst>
      <p:ext uri="{BB962C8B-B14F-4D97-AF65-F5344CB8AC3E}">
        <p14:creationId xmlns:p14="http://schemas.microsoft.com/office/powerpoint/2010/main" val="253151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D92D36-7385-D343-C88C-8F613EFABBB7}"/>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23</a:t>
            </a:fld>
            <a:endParaRPr lang="en-GB"/>
          </a:p>
        </p:txBody>
      </p:sp>
      <p:graphicFrame>
        <p:nvGraphicFramePr>
          <p:cNvPr id="4" name="Table 3">
            <a:extLst>
              <a:ext uri="{FF2B5EF4-FFF2-40B4-BE49-F238E27FC236}">
                <a16:creationId xmlns:a16="http://schemas.microsoft.com/office/drawing/2014/main" id="{31B3A763-265F-F5C7-A9A5-F1E76B26B893}"/>
              </a:ext>
            </a:extLst>
          </p:cNvPr>
          <p:cNvGraphicFramePr>
            <a:graphicFrameLocks noGrp="1"/>
          </p:cNvGraphicFramePr>
          <p:nvPr/>
        </p:nvGraphicFramePr>
        <p:xfrm>
          <a:off x="520700" y="1181100"/>
          <a:ext cx="10756898" cy="5053601"/>
        </p:xfrm>
        <a:graphic>
          <a:graphicData uri="http://schemas.openxmlformats.org/drawingml/2006/table">
            <a:tbl>
              <a:tblPr/>
              <a:tblGrid>
                <a:gridCol w="896133">
                  <a:extLst>
                    <a:ext uri="{9D8B030D-6E8A-4147-A177-3AD203B41FA5}">
                      <a16:colId xmlns:a16="http://schemas.microsoft.com/office/drawing/2014/main" val="2397276262"/>
                    </a:ext>
                  </a:extLst>
                </a:gridCol>
                <a:gridCol w="1097105">
                  <a:extLst>
                    <a:ext uri="{9D8B030D-6E8A-4147-A177-3AD203B41FA5}">
                      <a16:colId xmlns:a16="http://schemas.microsoft.com/office/drawing/2014/main" val="4286587967"/>
                    </a:ext>
                  </a:extLst>
                </a:gridCol>
                <a:gridCol w="1779089">
                  <a:extLst>
                    <a:ext uri="{9D8B030D-6E8A-4147-A177-3AD203B41FA5}">
                      <a16:colId xmlns:a16="http://schemas.microsoft.com/office/drawing/2014/main" val="290013684"/>
                    </a:ext>
                  </a:extLst>
                </a:gridCol>
                <a:gridCol w="2411654">
                  <a:extLst>
                    <a:ext uri="{9D8B030D-6E8A-4147-A177-3AD203B41FA5}">
                      <a16:colId xmlns:a16="http://schemas.microsoft.com/office/drawing/2014/main" val="105575765"/>
                    </a:ext>
                  </a:extLst>
                </a:gridCol>
                <a:gridCol w="1251951">
                  <a:extLst>
                    <a:ext uri="{9D8B030D-6E8A-4147-A177-3AD203B41FA5}">
                      <a16:colId xmlns:a16="http://schemas.microsoft.com/office/drawing/2014/main" val="3086195434"/>
                    </a:ext>
                  </a:extLst>
                </a:gridCol>
                <a:gridCol w="382174">
                  <a:extLst>
                    <a:ext uri="{9D8B030D-6E8A-4147-A177-3AD203B41FA5}">
                      <a16:colId xmlns:a16="http://schemas.microsoft.com/office/drawing/2014/main" val="774156302"/>
                    </a:ext>
                  </a:extLst>
                </a:gridCol>
                <a:gridCol w="2938792">
                  <a:extLst>
                    <a:ext uri="{9D8B030D-6E8A-4147-A177-3AD203B41FA5}">
                      <a16:colId xmlns:a16="http://schemas.microsoft.com/office/drawing/2014/main" val="4173862090"/>
                    </a:ext>
                  </a:extLst>
                </a:gridCol>
              </a:tblGrid>
              <a:tr h="330034">
                <a:tc gridSpan="3">
                  <a:txBody>
                    <a:bodyPr/>
                    <a:lstStyle/>
                    <a:p>
                      <a:pPr algn="ctr" fontAlgn="ctr"/>
                      <a:r>
                        <a:rPr lang="en-MY" sz="1400" b="1" i="0" u="none" strike="noStrike">
                          <a:solidFill>
                            <a:srgbClr val="000000"/>
                          </a:solidFill>
                          <a:effectLst/>
                          <a:latin typeface="Calibri" panose="020F0502020204030204" pitchFamily="34" charset="0"/>
                        </a:rPr>
                        <a:t>Technology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hMerge="1">
                  <a:txBody>
                    <a:bodyPr/>
                    <a:lstStyle/>
                    <a:p>
                      <a:endParaRPr lang="en-MY"/>
                    </a:p>
                  </a:txBody>
                  <a:tcPr/>
                </a:tc>
                <a:tc hMerge="1">
                  <a:txBody>
                    <a:bodyPr/>
                    <a:lstStyle/>
                    <a:p>
                      <a:endParaRPr lang="en-MY"/>
                    </a:p>
                  </a:txBody>
                  <a:tcPr/>
                </a:tc>
                <a:tc>
                  <a:txBody>
                    <a:bodyPr/>
                    <a:lstStyle/>
                    <a:p>
                      <a:pPr algn="ctr" fontAlgn="ctr"/>
                      <a:r>
                        <a:rPr lang="en-MY" sz="1400" b="1" i="0" u="none" strike="noStrike">
                          <a:solidFill>
                            <a:srgbClr val="000000"/>
                          </a:solidFill>
                          <a:effectLst/>
                          <a:latin typeface="Calibri" panose="020F0502020204030204" pitchFamily="34" charset="0"/>
                        </a:rPr>
                        <a:t>Threat</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MY" sz="1400" b="1" i="0" u="none" strike="noStrike">
                          <a:solidFill>
                            <a:srgbClr val="000000"/>
                          </a:solidFill>
                          <a:effectLst/>
                          <a:latin typeface="Calibri" panose="020F0502020204030204" pitchFamily="34" charset="0"/>
                        </a:rPr>
                        <a:t>Mitigations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en-MY" sz="1400" b="1"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MY" sz="1400" b="1" i="0" u="none" strike="noStrike">
                          <a:solidFill>
                            <a:srgbClr val="000000"/>
                          </a:solidFill>
                          <a:effectLst/>
                          <a:latin typeface="Calibri" panose="020F0502020204030204" pitchFamily="34" charset="0"/>
                        </a:rPr>
                        <a:t>Control</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4206619008"/>
                  </a:ext>
                </a:extLst>
              </a:tr>
              <a:tr h="195958">
                <a:tc>
                  <a:txBody>
                    <a:bodyPr/>
                    <a:lstStyle/>
                    <a:p>
                      <a:pPr algn="ctr" fontAlgn="t"/>
                      <a:r>
                        <a:rPr lang="en-MY" sz="1400" b="1" i="0" u="none" strike="noStrike" dirty="0">
                          <a:solidFill>
                            <a:srgbClr val="000000"/>
                          </a:solidFill>
                          <a:effectLst/>
                          <a:latin typeface="Calibri" panose="020F0502020204030204" pitchFamily="34" charset="0"/>
                        </a:rPr>
                        <a:t>IoT</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Edge Computing</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Side Channel Attack</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1, 2, 4, 8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Isolation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859571822"/>
                  </a:ext>
                </a:extLst>
              </a:tr>
              <a:tr h="237212">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Integrity Attack</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Kill/Sleep Command</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67432495"/>
                  </a:ext>
                </a:extLst>
              </a:tr>
              <a:tr h="247526">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Logging Insufficient/Inessential</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Anonymous Tag</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50026149"/>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Malicious Injection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Blocking</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41392704"/>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Causative Attack</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Firewall</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715468061"/>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Communications Links</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Denail of Service</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MY" sz="1400" b="0" i="0" u="none" strike="noStrike">
                          <a:solidFill>
                            <a:srgbClr val="000000"/>
                          </a:solidFill>
                          <a:effectLst/>
                          <a:latin typeface="Calibri" panose="020F0502020204030204" pitchFamily="34" charset="0"/>
                        </a:rPr>
                        <a:t>5, 11, 16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Information Flooding</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2098017"/>
                  </a:ext>
                </a:extLst>
              </a:tr>
              <a:tr h="226899">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Side Channel Attack</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1, 2, 4, 8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Distance Estimation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023205459"/>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Impersonation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11, 16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Secure Firmware Update</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492038865"/>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Unauthorised Links</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11, 16, 17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Trojan Activation Methods</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019713571"/>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Routing Attacks</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Side Channel Signal Analysis</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226476379"/>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Edge Nodes</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RFID Tags</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Eavesdropping</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1, 4, 5, 16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IDS/IPS</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83747736"/>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Tracking</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1, 2, 3, 4, 6, 14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Design/ Circuit Modification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6020411"/>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Tag Cloning</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1, 2, 4, 16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Outlier detection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610636607"/>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Inventorying</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De-Patterning &amp; Decentralization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917427403"/>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Counterfeiting</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MY" sz="1400" b="0" i="0" u="none" strike="noStrike">
                          <a:solidFill>
                            <a:srgbClr val="000000"/>
                          </a:solidFill>
                          <a:effectLst/>
                          <a:latin typeface="Calibri" panose="020F0502020204030204" pitchFamily="34" charset="0"/>
                        </a:rPr>
                        <a:t>2, 5, 16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Pre-Testing</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8501360"/>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Computing Nodes</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Physical attacks</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PKI  &amp; Cryptographic schemes</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474766897"/>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Node Corruption</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8, 10, 11, 12, 16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Role Based Authoricsation - (AAA)</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18331980"/>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Node Replication Attack</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Reliable &amp; Secure routing</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1221631"/>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Camouflage</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8, 16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359684985"/>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a:noFill/>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Denail of Service</a:t>
                      </a:r>
                    </a:p>
                  </a:txBody>
                  <a:tcPr marL="9525" marR="9525" marT="9525"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MY" sz="1400" b="0" i="0" u="none" strike="noStrike">
                          <a:solidFill>
                            <a:srgbClr val="000000"/>
                          </a:solidFill>
                          <a:effectLst/>
                          <a:latin typeface="Calibri" panose="020F0502020204030204" pitchFamily="34" charset="0"/>
                        </a:rPr>
                        <a:t>5, 11, 16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4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232884897"/>
                  </a:ext>
                </a:extLst>
              </a:tr>
              <a:tr h="206271">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 </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400" b="0" i="0" u="none" strike="noStrike">
                          <a:solidFill>
                            <a:srgbClr val="000000"/>
                          </a:solidFill>
                          <a:effectLst/>
                          <a:latin typeface="Calibri" panose="020F0502020204030204" pitchFamily="34" charset="0"/>
                        </a:rPr>
                        <a:t>Side Channel Attack</a:t>
                      </a:r>
                    </a:p>
                  </a:txBody>
                  <a:tcPr marL="9525" marR="9525" marT="9525"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MY" sz="1400" b="0" i="0" u="none" strike="noStrike">
                          <a:solidFill>
                            <a:srgbClr val="000000"/>
                          </a:solidFill>
                          <a:effectLst/>
                          <a:latin typeface="Calibri" panose="020F0502020204030204" pitchFamily="34" charset="0"/>
                        </a:rPr>
                        <a:t>1, 2, 4, 8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MY"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MY" sz="14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67890796"/>
                  </a:ext>
                </a:extLst>
              </a:tr>
            </a:tbl>
          </a:graphicData>
        </a:graphic>
      </p:graphicFrame>
    </p:spTree>
    <p:extLst>
      <p:ext uri="{BB962C8B-B14F-4D97-AF65-F5344CB8AC3E}">
        <p14:creationId xmlns:p14="http://schemas.microsoft.com/office/powerpoint/2010/main" val="409021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EBEDF-175D-D666-8B2D-774B680E4BA5}"/>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24</a:t>
            </a:fld>
            <a:endParaRPr lang="en-GB"/>
          </a:p>
        </p:txBody>
      </p:sp>
      <p:sp>
        <p:nvSpPr>
          <p:cNvPr id="3" name="TextBox 2">
            <a:extLst>
              <a:ext uri="{FF2B5EF4-FFF2-40B4-BE49-F238E27FC236}">
                <a16:creationId xmlns:a16="http://schemas.microsoft.com/office/drawing/2014/main" id="{584B7CD0-449E-F351-583A-93DB2A63EE2C}"/>
              </a:ext>
            </a:extLst>
          </p:cNvPr>
          <p:cNvSpPr txBox="1"/>
          <p:nvPr/>
        </p:nvSpPr>
        <p:spPr>
          <a:xfrm>
            <a:off x="2970849" y="2705725"/>
            <a:ext cx="6250301" cy="1446550"/>
          </a:xfrm>
          <a:prstGeom prst="rect">
            <a:avLst/>
          </a:prstGeom>
          <a:noFill/>
        </p:spPr>
        <p:txBody>
          <a:bodyPr wrap="none" rtlCol="0">
            <a:spAutoFit/>
          </a:bodyPr>
          <a:lstStyle/>
          <a:p>
            <a:pPr algn="ctr"/>
            <a:r>
              <a:rPr lang="en-MY" sz="4400" b="1" dirty="0">
                <a:solidFill>
                  <a:srgbClr val="0070C0"/>
                </a:solidFill>
              </a:rPr>
              <a:t>Radio Access Network</a:t>
            </a:r>
          </a:p>
          <a:p>
            <a:pPr algn="ctr"/>
            <a:r>
              <a:rPr lang="en-MY" sz="4400" b="1" dirty="0">
                <a:solidFill>
                  <a:srgbClr val="0070C0"/>
                </a:solidFill>
              </a:rPr>
              <a:t>RAN</a:t>
            </a:r>
          </a:p>
        </p:txBody>
      </p:sp>
    </p:spTree>
    <p:extLst>
      <p:ext uri="{BB962C8B-B14F-4D97-AF65-F5344CB8AC3E}">
        <p14:creationId xmlns:p14="http://schemas.microsoft.com/office/powerpoint/2010/main" val="156720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8FFFF-9217-50C7-88E3-9A992B5503C4}"/>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25</a:t>
            </a:fld>
            <a:endParaRPr lang="en-GB"/>
          </a:p>
        </p:txBody>
      </p:sp>
      <p:sp>
        <p:nvSpPr>
          <p:cNvPr id="3" name="TextBox 2">
            <a:extLst>
              <a:ext uri="{FF2B5EF4-FFF2-40B4-BE49-F238E27FC236}">
                <a16:creationId xmlns:a16="http://schemas.microsoft.com/office/drawing/2014/main" id="{F4CC5833-B59E-D3EF-E251-B106E08BA743}"/>
              </a:ext>
            </a:extLst>
          </p:cNvPr>
          <p:cNvSpPr txBox="1"/>
          <p:nvPr/>
        </p:nvSpPr>
        <p:spPr>
          <a:xfrm>
            <a:off x="345488" y="397565"/>
            <a:ext cx="7533857" cy="523220"/>
          </a:xfrm>
          <a:prstGeom prst="rect">
            <a:avLst/>
          </a:prstGeom>
          <a:noFill/>
        </p:spPr>
        <p:txBody>
          <a:bodyPr wrap="none" rtlCol="0">
            <a:spAutoFit/>
          </a:bodyPr>
          <a:lstStyle/>
          <a:p>
            <a:r>
              <a:rPr lang="en-US" sz="2800" b="1" dirty="0">
                <a:solidFill>
                  <a:srgbClr val="0070C0"/>
                </a:solidFill>
              </a:rPr>
              <a:t>Transport : Fronthaul, Midhaul, &amp; Backhaul</a:t>
            </a:r>
            <a:endParaRPr lang="en-MY" sz="2800" b="1" dirty="0">
              <a:solidFill>
                <a:srgbClr val="0070C0"/>
              </a:solidFill>
            </a:endParaRPr>
          </a:p>
        </p:txBody>
      </p:sp>
      <p:sp>
        <p:nvSpPr>
          <p:cNvPr id="5" name="TextBox 4">
            <a:extLst>
              <a:ext uri="{FF2B5EF4-FFF2-40B4-BE49-F238E27FC236}">
                <a16:creationId xmlns:a16="http://schemas.microsoft.com/office/drawing/2014/main" id="{3F29247C-E0B8-1E6D-C748-0E7FCD00777A}"/>
              </a:ext>
            </a:extLst>
          </p:cNvPr>
          <p:cNvSpPr txBox="1"/>
          <p:nvPr/>
        </p:nvSpPr>
        <p:spPr>
          <a:xfrm>
            <a:off x="468647" y="1041335"/>
            <a:ext cx="11254705" cy="830997"/>
          </a:xfrm>
          <a:prstGeom prst="rect">
            <a:avLst/>
          </a:prstGeom>
          <a:noFill/>
        </p:spPr>
        <p:txBody>
          <a:bodyPr wrap="square">
            <a:spAutoFit/>
          </a:bodyPr>
          <a:lstStyle/>
          <a:p>
            <a:r>
              <a:rPr lang="en-MY" sz="1600" i="0" dirty="0">
                <a:solidFill>
                  <a:srgbClr val="202124"/>
                </a:solidFill>
                <a:effectLst/>
                <a:latin typeface="Calibri" panose="020F0502020204030204" pitchFamily="34" charset="0"/>
                <a:cs typeface="Calibri" panose="020F0502020204030204" pitchFamily="34" charset="0"/>
              </a:rPr>
              <a:t>5G fronthaul facilitates enhanced mobile broadband (</a:t>
            </a:r>
            <a:r>
              <a:rPr lang="en-MY" sz="1600" i="0" dirty="0" err="1">
                <a:solidFill>
                  <a:srgbClr val="202124"/>
                </a:solidFill>
                <a:effectLst/>
                <a:latin typeface="Calibri" panose="020F0502020204030204" pitchFamily="34" charset="0"/>
                <a:cs typeface="Calibri" panose="020F0502020204030204" pitchFamily="34" charset="0"/>
              </a:rPr>
              <a:t>eMBB</a:t>
            </a:r>
            <a:r>
              <a:rPr lang="en-MY" sz="1600" i="0" dirty="0">
                <a:solidFill>
                  <a:srgbClr val="202124"/>
                </a:solidFill>
                <a:effectLst/>
                <a:latin typeface="Calibri" panose="020F0502020204030204" pitchFamily="34" charset="0"/>
                <a:cs typeface="Calibri" panose="020F0502020204030204" pitchFamily="34" charset="0"/>
              </a:rPr>
              <a:t>), ultra-reliable low-latency communications (</a:t>
            </a:r>
            <a:r>
              <a:rPr lang="en-MY" sz="1600" i="0" dirty="0" err="1">
                <a:solidFill>
                  <a:srgbClr val="202124"/>
                </a:solidFill>
                <a:effectLst/>
                <a:latin typeface="Calibri" panose="020F0502020204030204" pitchFamily="34" charset="0"/>
                <a:cs typeface="Calibri" panose="020F0502020204030204" pitchFamily="34" charset="0"/>
              </a:rPr>
              <a:t>uRLLC</a:t>
            </a:r>
            <a:r>
              <a:rPr lang="en-MY" sz="1600" i="0" dirty="0">
                <a:solidFill>
                  <a:srgbClr val="202124"/>
                </a:solidFill>
                <a:effectLst/>
                <a:latin typeface="Calibri" panose="020F0502020204030204" pitchFamily="34" charset="0"/>
                <a:cs typeface="Calibri" panose="020F0502020204030204" pitchFamily="34" charset="0"/>
              </a:rPr>
              <a:t>) and massive machine-type communication (</a:t>
            </a:r>
            <a:r>
              <a:rPr lang="en-MY" sz="1600" i="0" dirty="0" err="1">
                <a:solidFill>
                  <a:srgbClr val="202124"/>
                </a:solidFill>
                <a:effectLst/>
                <a:latin typeface="Calibri" panose="020F0502020204030204" pitchFamily="34" charset="0"/>
                <a:cs typeface="Calibri" panose="020F0502020204030204" pitchFamily="34" charset="0"/>
              </a:rPr>
              <a:t>mMTC</a:t>
            </a:r>
            <a:r>
              <a:rPr lang="en-MY" sz="1600" i="0" dirty="0">
                <a:solidFill>
                  <a:srgbClr val="202124"/>
                </a:solidFill>
                <a:effectLst/>
                <a:latin typeface="Calibri" panose="020F0502020204030204" pitchFamily="34" charset="0"/>
                <a:cs typeface="Calibri" panose="020F0502020204030204" pitchFamily="34" charset="0"/>
              </a:rPr>
              <a:t>) for internet of things (IoT) networks. 5G provides gigabit (Gb) speeds and low latency, and it helps establish fronthaul transport capacity.</a:t>
            </a:r>
            <a:endParaRPr lang="en-MY"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022B34D-3EAD-0927-DF39-378C0B06C5E1}"/>
              </a:ext>
            </a:extLst>
          </p:cNvPr>
          <p:cNvSpPr txBox="1"/>
          <p:nvPr/>
        </p:nvSpPr>
        <p:spPr>
          <a:xfrm>
            <a:off x="468647" y="1902735"/>
            <a:ext cx="11196296" cy="1569660"/>
          </a:xfrm>
          <a:prstGeom prst="rect">
            <a:avLst/>
          </a:prstGeom>
          <a:noFill/>
        </p:spPr>
        <p:txBody>
          <a:bodyPr wrap="square">
            <a:spAutoFit/>
          </a:bodyPr>
          <a:lstStyle/>
          <a:p>
            <a:pPr algn="l"/>
            <a:r>
              <a:rPr lang="en-US" sz="1600" b="0" i="0" dirty="0">
                <a:solidFill>
                  <a:srgbClr val="222222"/>
                </a:solidFill>
                <a:effectLst/>
                <a:latin typeface="Calibri" panose="020F0502020204030204" pitchFamily="34" charset="0"/>
                <a:cs typeface="Calibri" panose="020F0502020204030204" pitchFamily="34" charset="0"/>
              </a:rPr>
              <a:t>What is meant by Fronthaul, Midhaul and Backhaul in 5G?</a:t>
            </a:r>
          </a:p>
          <a:p>
            <a:pPr algn="l"/>
            <a:r>
              <a:rPr lang="en-US" sz="1600" b="0" i="0" dirty="0">
                <a:solidFill>
                  <a:srgbClr val="222222"/>
                </a:solidFill>
                <a:effectLst/>
                <a:latin typeface="Calibri" panose="020F0502020204030204" pitchFamily="34" charset="0"/>
                <a:cs typeface="Calibri" panose="020F0502020204030204" pitchFamily="34" charset="0"/>
              </a:rPr>
              <a:t>These are the links that are connecting the RU (Radio Unit), DU (Distributed Unit), CU (Centralized Unit) and the core network together; </a:t>
            </a:r>
          </a:p>
          <a:p>
            <a:pPr marL="742950" lvl="1" indent="-285750">
              <a:buFont typeface="Arial" panose="020B0604020202020204" pitchFamily="34" charset="0"/>
              <a:buChar char="•"/>
            </a:pPr>
            <a:r>
              <a:rPr lang="en-US" sz="1600" b="0" i="0" dirty="0">
                <a:solidFill>
                  <a:srgbClr val="222222"/>
                </a:solidFill>
                <a:effectLst/>
                <a:latin typeface="Calibri" panose="020F0502020204030204" pitchFamily="34" charset="0"/>
                <a:cs typeface="Calibri" panose="020F0502020204030204" pitchFamily="34" charset="0"/>
              </a:rPr>
              <a:t>Fronthaul refers to the link between the Radio Unit and Distributed Unit</a:t>
            </a:r>
          </a:p>
          <a:p>
            <a:pPr marL="742950" lvl="1" indent="-285750">
              <a:buFont typeface="Arial" panose="020B0604020202020204" pitchFamily="34" charset="0"/>
              <a:buChar char="•"/>
            </a:pPr>
            <a:r>
              <a:rPr lang="en-US" sz="1600" b="0" i="0" dirty="0">
                <a:solidFill>
                  <a:srgbClr val="222222"/>
                </a:solidFill>
                <a:effectLst/>
                <a:latin typeface="Calibri" panose="020F0502020204030204" pitchFamily="34" charset="0"/>
                <a:cs typeface="Calibri" panose="020F0502020204030204" pitchFamily="34" charset="0"/>
              </a:rPr>
              <a:t>Midhaul refers to the link between the Distributed Unit and Centralised Unit</a:t>
            </a:r>
          </a:p>
          <a:p>
            <a:pPr marL="742950" lvl="1" indent="-285750">
              <a:buFont typeface="Arial" panose="020B0604020202020204" pitchFamily="34" charset="0"/>
              <a:buChar char="•"/>
            </a:pPr>
            <a:r>
              <a:rPr lang="en-US" sz="1600" b="0" i="0" dirty="0">
                <a:solidFill>
                  <a:srgbClr val="222222"/>
                </a:solidFill>
                <a:effectLst/>
                <a:latin typeface="Calibri" panose="020F0502020204030204" pitchFamily="34" charset="0"/>
                <a:cs typeface="Calibri" panose="020F0502020204030204" pitchFamily="34" charset="0"/>
              </a:rPr>
              <a:t>Backhaul is representing the link between the Centralised Unit and the Core </a:t>
            </a:r>
            <a:r>
              <a:rPr lang="en-US" sz="1600" dirty="0">
                <a:solidFill>
                  <a:srgbClr val="222222"/>
                </a:solidFill>
                <a:latin typeface="Calibri" panose="020F0502020204030204" pitchFamily="34" charset="0"/>
                <a:cs typeface="Calibri" panose="020F0502020204030204" pitchFamily="34" charset="0"/>
              </a:rPr>
              <a:t>N</a:t>
            </a:r>
            <a:r>
              <a:rPr lang="en-US" sz="1600" b="0" i="0" dirty="0">
                <a:solidFill>
                  <a:srgbClr val="222222"/>
                </a:solidFill>
                <a:effectLst/>
                <a:latin typeface="Calibri" panose="020F0502020204030204" pitchFamily="34" charset="0"/>
                <a:cs typeface="Calibri" panose="020F0502020204030204" pitchFamily="34" charset="0"/>
              </a:rPr>
              <a:t>etwork.</a:t>
            </a:r>
          </a:p>
        </p:txBody>
      </p:sp>
      <p:pic>
        <p:nvPicPr>
          <p:cNvPr id="1026" name="Picture 2" descr="5G_Fronthaul_Midhaul_Backhaul">
            <a:extLst>
              <a:ext uri="{FF2B5EF4-FFF2-40B4-BE49-F238E27FC236}">
                <a16:creationId xmlns:a16="http://schemas.microsoft.com/office/drawing/2014/main" id="{8A0E37E3-724B-8DC6-EDBB-97B5F73086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3" t="5069" r="1631" b="5069"/>
          <a:stretch/>
        </p:blipFill>
        <p:spPr bwMode="auto">
          <a:xfrm>
            <a:off x="3353732" y="3942314"/>
            <a:ext cx="4874695" cy="253737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2B7A3BB-4C47-A9B6-C327-57316F7135A8}"/>
              </a:ext>
            </a:extLst>
          </p:cNvPr>
          <p:cNvSpPr txBox="1"/>
          <p:nvPr/>
        </p:nvSpPr>
        <p:spPr>
          <a:xfrm>
            <a:off x="345488" y="3439678"/>
            <a:ext cx="9297625" cy="338554"/>
          </a:xfrm>
          <a:prstGeom prst="rect">
            <a:avLst/>
          </a:prstGeom>
          <a:noFill/>
        </p:spPr>
        <p:txBody>
          <a:bodyPr wrap="square">
            <a:spAutoFit/>
          </a:bodyPr>
          <a:lstStyle/>
          <a:p>
            <a:r>
              <a:rPr lang="en-US" sz="1600" b="0" i="0" dirty="0">
                <a:solidFill>
                  <a:srgbClr val="444444"/>
                </a:solidFill>
                <a:effectLst/>
                <a:latin typeface="Calibri" panose="020F0502020204030204" pitchFamily="34" charset="0"/>
                <a:cs typeface="Calibri" panose="020F0502020204030204" pitchFamily="34" charset="0"/>
              </a:rPr>
              <a:t> In 5G the base-station is logically split in CU and DU with a interface between them.</a:t>
            </a:r>
            <a:endParaRPr lang="en-MY"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41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CA68B2-7B57-1273-C33E-1C549DB4718D}"/>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26</a:t>
            </a:fld>
            <a:endParaRPr lang="en-GB"/>
          </a:p>
        </p:txBody>
      </p:sp>
      <p:pic>
        <p:nvPicPr>
          <p:cNvPr id="2050" name="Picture 2">
            <a:extLst>
              <a:ext uri="{FF2B5EF4-FFF2-40B4-BE49-F238E27FC236}">
                <a16:creationId xmlns:a16="http://schemas.microsoft.com/office/drawing/2014/main" id="{2AD3E53F-E4EF-4B87-E220-B9DEBB6EC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277" y="742122"/>
            <a:ext cx="9453671" cy="47664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30F039-CF5D-A7B3-3A31-D87557B54667}"/>
              </a:ext>
            </a:extLst>
          </p:cNvPr>
          <p:cNvSpPr txBox="1"/>
          <p:nvPr/>
        </p:nvSpPr>
        <p:spPr>
          <a:xfrm>
            <a:off x="1080052" y="1935682"/>
            <a:ext cx="492443" cy="369332"/>
          </a:xfrm>
          <a:prstGeom prst="rect">
            <a:avLst/>
          </a:prstGeom>
          <a:noFill/>
        </p:spPr>
        <p:txBody>
          <a:bodyPr wrap="none" rtlCol="0">
            <a:spAutoFit/>
          </a:bodyPr>
          <a:lstStyle/>
          <a:p>
            <a:r>
              <a:rPr lang="en-US" b="1" dirty="0"/>
              <a:t>4G</a:t>
            </a:r>
            <a:endParaRPr lang="en-MY" b="1" dirty="0"/>
          </a:p>
        </p:txBody>
      </p:sp>
      <p:sp>
        <p:nvSpPr>
          <p:cNvPr id="4" name="TextBox 3">
            <a:extLst>
              <a:ext uri="{FF2B5EF4-FFF2-40B4-BE49-F238E27FC236}">
                <a16:creationId xmlns:a16="http://schemas.microsoft.com/office/drawing/2014/main" id="{4C72EA17-6404-3CF3-6749-F0B3CD1748B2}"/>
              </a:ext>
            </a:extLst>
          </p:cNvPr>
          <p:cNvSpPr txBox="1"/>
          <p:nvPr/>
        </p:nvSpPr>
        <p:spPr>
          <a:xfrm>
            <a:off x="871261" y="4737652"/>
            <a:ext cx="902811" cy="369332"/>
          </a:xfrm>
          <a:prstGeom prst="rect">
            <a:avLst/>
          </a:prstGeom>
          <a:noFill/>
        </p:spPr>
        <p:txBody>
          <a:bodyPr wrap="none" rtlCol="0">
            <a:spAutoFit/>
          </a:bodyPr>
          <a:lstStyle/>
          <a:p>
            <a:r>
              <a:rPr lang="en-US" b="1" dirty="0"/>
              <a:t>5G-NR</a:t>
            </a:r>
            <a:endParaRPr lang="en-MY" b="1" dirty="0"/>
          </a:p>
        </p:txBody>
      </p:sp>
      <p:sp>
        <p:nvSpPr>
          <p:cNvPr id="5" name="TextBox 4">
            <a:extLst>
              <a:ext uri="{FF2B5EF4-FFF2-40B4-BE49-F238E27FC236}">
                <a16:creationId xmlns:a16="http://schemas.microsoft.com/office/drawing/2014/main" id="{70A8FAAA-2A1E-33EE-1F1A-15C5D048B3D4}"/>
              </a:ext>
            </a:extLst>
          </p:cNvPr>
          <p:cNvSpPr txBox="1"/>
          <p:nvPr/>
        </p:nvSpPr>
        <p:spPr>
          <a:xfrm>
            <a:off x="871261" y="4968484"/>
            <a:ext cx="933269" cy="276999"/>
          </a:xfrm>
          <a:prstGeom prst="rect">
            <a:avLst/>
          </a:prstGeom>
          <a:noFill/>
        </p:spPr>
        <p:txBody>
          <a:bodyPr wrap="none" rtlCol="0">
            <a:spAutoFit/>
          </a:bodyPr>
          <a:lstStyle/>
          <a:p>
            <a:r>
              <a:rPr lang="en-US" sz="1200" dirty="0"/>
              <a:t>New Radio</a:t>
            </a:r>
            <a:endParaRPr lang="en-MY" sz="1200" dirty="0"/>
          </a:p>
        </p:txBody>
      </p:sp>
      <p:pic>
        <p:nvPicPr>
          <p:cNvPr id="2052" name="Picture 4" descr="images">
            <a:extLst>
              <a:ext uri="{FF2B5EF4-FFF2-40B4-BE49-F238E27FC236}">
                <a16:creationId xmlns:a16="http://schemas.microsoft.com/office/drawing/2014/main" id="{A38873AF-FB53-BBC7-F912-D7237317B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263" y="2868754"/>
            <a:ext cx="2077946" cy="14961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0253FA-76A7-EC78-B1F0-7CADBF424BFC}"/>
              </a:ext>
            </a:extLst>
          </p:cNvPr>
          <p:cNvSpPr txBox="1"/>
          <p:nvPr/>
        </p:nvSpPr>
        <p:spPr>
          <a:xfrm>
            <a:off x="3567103" y="2591755"/>
            <a:ext cx="824265" cy="276999"/>
          </a:xfrm>
          <a:prstGeom prst="rect">
            <a:avLst/>
          </a:prstGeom>
          <a:noFill/>
        </p:spPr>
        <p:txBody>
          <a:bodyPr wrap="none" rtlCol="0">
            <a:spAutoFit/>
          </a:bodyPr>
          <a:lstStyle/>
          <a:p>
            <a:r>
              <a:rPr lang="en-US" sz="1200" dirty="0"/>
              <a:t>Protocols</a:t>
            </a:r>
            <a:endParaRPr lang="en-MY" sz="1200" dirty="0"/>
          </a:p>
        </p:txBody>
      </p:sp>
      <p:sp>
        <p:nvSpPr>
          <p:cNvPr id="9" name="TextBox 8">
            <a:extLst>
              <a:ext uri="{FF2B5EF4-FFF2-40B4-BE49-F238E27FC236}">
                <a16:creationId xmlns:a16="http://schemas.microsoft.com/office/drawing/2014/main" id="{581D473C-34B1-2DA9-C492-28AE07A955CE}"/>
              </a:ext>
            </a:extLst>
          </p:cNvPr>
          <p:cNvSpPr txBox="1"/>
          <p:nvPr/>
        </p:nvSpPr>
        <p:spPr>
          <a:xfrm>
            <a:off x="9326422" y="3762588"/>
            <a:ext cx="2572542" cy="830997"/>
          </a:xfrm>
          <a:prstGeom prst="rect">
            <a:avLst/>
          </a:prstGeom>
          <a:noFill/>
        </p:spPr>
        <p:txBody>
          <a:bodyPr wrap="square">
            <a:spAutoFit/>
          </a:bodyPr>
          <a:lstStyle/>
          <a:p>
            <a:r>
              <a:rPr lang="en-MY" sz="1200" b="0" i="0" dirty="0">
                <a:solidFill>
                  <a:srgbClr val="444444"/>
                </a:solidFill>
                <a:effectLst/>
                <a:latin typeface="arial" panose="020B0604020202020204" pitchFamily="34" charset="0"/>
              </a:rPr>
              <a:t>Access Management Function (AMF) serves as termination point for Non-Access Stratum (NAS) security</a:t>
            </a:r>
            <a:endParaRPr lang="en-MY" sz="1200" dirty="0"/>
          </a:p>
        </p:txBody>
      </p:sp>
      <p:sp>
        <p:nvSpPr>
          <p:cNvPr id="11" name="TextBox 10">
            <a:extLst>
              <a:ext uri="{FF2B5EF4-FFF2-40B4-BE49-F238E27FC236}">
                <a16:creationId xmlns:a16="http://schemas.microsoft.com/office/drawing/2014/main" id="{A8290E77-892D-AA3C-E34F-AB3917D35669}"/>
              </a:ext>
            </a:extLst>
          </p:cNvPr>
          <p:cNvSpPr txBox="1"/>
          <p:nvPr/>
        </p:nvSpPr>
        <p:spPr>
          <a:xfrm>
            <a:off x="9326422" y="5469547"/>
            <a:ext cx="2572542" cy="646331"/>
          </a:xfrm>
          <a:prstGeom prst="rect">
            <a:avLst/>
          </a:prstGeom>
          <a:noFill/>
        </p:spPr>
        <p:txBody>
          <a:bodyPr wrap="square">
            <a:spAutoFit/>
          </a:bodyPr>
          <a:lstStyle/>
          <a:p>
            <a:r>
              <a:rPr lang="en-US" sz="1200" b="0" i="0" dirty="0">
                <a:solidFill>
                  <a:srgbClr val="444444"/>
                </a:solidFill>
                <a:effectLst/>
                <a:latin typeface="arial" panose="020B0604020202020204" pitchFamily="34" charset="0"/>
              </a:rPr>
              <a:t>The </a:t>
            </a:r>
            <a:r>
              <a:rPr lang="en-US" sz="1200" b="0" i="0" dirty="0" err="1">
                <a:solidFill>
                  <a:srgbClr val="444444"/>
                </a:solidFill>
                <a:effectLst/>
                <a:latin typeface="arial" panose="020B0604020202020204" pitchFamily="34" charset="0"/>
              </a:rPr>
              <a:t>AUthentication</a:t>
            </a:r>
            <a:r>
              <a:rPr lang="en-US" sz="1200" b="0" i="0" dirty="0">
                <a:solidFill>
                  <a:srgbClr val="444444"/>
                </a:solidFill>
                <a:effectLst/>
                <a:latin typeface="arial" panose="020B0604020202020204" pitchFamily="34" charset="0"/>
              </a:rPr>
              <a:t> Function (AUSF) keeps a key for reuse, derived after authentication</a:t>
            </a:r>
            <a:endParaRPr lang="en-MY" sz="1200" dirty="0"/>
          </a:p>
        </p:txBody>
      </p:sp>
    </p:spTree>
    <p:extLst>
      <p:ext uri="{BB962C8B-B14F-4D97-AF65-F5344CB8AC3E}">
        <p14:creationId xmlns:p14="http://schemas.microsoft.com/office/powerpoint/2010/main" val="625129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A3C3F-F8CF-FDD9-0C9F-B8378C53421B}"/>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27</a:t>
            </a:fld>
            <a:endParaRPr lang="en-GB"/>
          </a:p>
        </p:txBody>
      </p:sp>
      <p:pic>
        <p:nvPicPr>
          <p:cNvPr id="1026" name="Picture 2" descr="Radio-Access-Network | RAN-Radio-Access-Network | Matrix-shell">
            <a:extLst>
              <a:ext uri="{FF2B5EF4-FFF2-40B4-BE49-F238E27FC236}">
                <a16:creationId xmlns:a16="http://schemas.microsoft.com/office/drawing/2014/main" id="{7BC23139-0D63-DB87-DFDA-068B85E4D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335" y="894009"/>
            <a:ext cx="7544352" cy="5403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17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3878B-96CC-2E77-FBAD-8513ECEE3A6D}"/>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28</a:t>
            </a:fld>
            <a:endParaRPr lang="en-GB"/>
          </a:p>
        </p:txBody>
      </p:sp>
      <p:grpSp>
        <p:nvGrpSpPr>
          <p:cNvPr id="54" name="Group 53">
            <a:extLst>
              <a:ext uri="{FF2B5EF4-FFF2-40B4-BE49-F238E27FC236}">
                <a16:creationId xmlns:a16="http://schemas.microsoft.com/office/drawing/2014/main" id="{1AA2B8F6-C62B-07A2-DE94-8FD5DAE38790}"/>
              </a:ext>
            </a:extLst>
          </p:cNvPr>
          <p:cNvGrpSpPr/>
          <p:nvPr/>
        </p:nvGrpSpPr>
        <p:grpSpPr>
          <a:xfrm>
            <a:off x="0" y="305341"/>
            <a:ext cx="11681777" cy="6119147"/>
            <a:chOff x="-9686" y="44100"/>
            <a:chExt cx="12492230" cy="6714507"/>
          </a:xfrm>
        </p:grpSpPr>
        <p:sp>
          <p:nvSpPr>
            <p:cNvPr id="29" name="Oval 28">
              <a:extLst>
                <a:ext uri="{FF2B5EF4-FFF2-40B4-BE49-F238E27FC236}">
                  <a16:creationId xmlns:a16="http://schemas.microsoft.com/office/drawing/2014/main" id="{4FB965B7-CDFE-7891-F443-A6B2C9C0A71D}"/>
                </a:ext>
                <a:ext uri="{C183D7F6-B498-43B3-948B-1728B52AA6E4}">
                  <adec:decorative xmlns:adec="http://schemas.microsoft.com/office/drawing/2017/decorative" val="1"/>
                </a:ext>
              </a:extLst>
            </p:cNvPr>
            <p:cNvSpPr/>
            <p:nvPr/>
          </p:nvSpPr>
          <p:spPr>
            <a:xfrm>
              <a:off x="8627163" y="3112604"/>
              <a:ext cx="2411899" cy="364600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94F14152-DCD9-A9F5-9A87-548C860ECB16}"/>
                </a:ext>
              </a:extLst>
            </p:cNvPr>
            <p:cNvSpPr/>
            <p:nvPr/>
          </p:nvSpPr>
          <p:spPr>
            <a:xfrm>
              <a:off x="6109252" y="3707296"/>
              <a:ext cx="2411899" cy="23522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Core Network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841CD2EE-C36C-87A0-8923-AC45A981ED72}"/>
                </a:ext>
              </a:extLst>
            </p:cNvPr>
            <p:cNvSpPr/>
            <p:nvPr/>
          </p:nvSpPr>
          <p:spPr>
            <a:xfrm>
              <a:off x="808383" y="3707296"/>
              <a:ext cx="5300869" cy="23522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Access Networks (RAN)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59BA4FB8-0539-2D23-F01C-9BFB72912096}"/>
                </a:ext>
              </a:extLst>
            </p:cNvPr>
            <p:cNvSpPr/>
            <p:nvPr/>
          </p:nvSpPr>
          <p:spPr>
            <a:xfrm>
              <a:off x="1126435" y="4353339"/>
              <a:ext cx="2544416"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3GPP Access(5G)</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7943239F-A315-8D74-F295-934A8032E93A}"/>
                </a:ext>
              </a:extLst>
            </p:cNvPr>
            <p:cNvSpPr/>
            <p:nvPr/>
          </p:nvSpPr>
          <p:spPr>
            <a:xfrm>
              <a:off x="1126434" y="5035826"/>
              <a:ext cx="2568756"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Non-3GPP Access(</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WiFi</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etc</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51AE8CB3-834C-BAFF-0DD8-40C52A115B16}"/>
                </a:ext>
              </a:extLst>
            </p:cNvPr>
            <p:cNvSpPr/>
            <p:nvPr/>
          </p:nvSpPr>
          <p:spPr>
            <a:xfrm>
              <a:off x="4081670" y="4353339"/>
              <a:ext cx="4161182"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Control Plane</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081AC620-5ABA-8E7C-48BD-F468A27757DE}"/>
                </a:ext>
              </a:extLst>
            </p:cNvPr>
            <p:cNvSpPr/>
            <p:nvPr/>
          </p:nvSpPr>
          <p:spPr>
            <a:xfrm>
              <a:off x="4174435" y="5035826"/>
              <a:ext cx="4068417"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User Plane</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ACAF8CE7-AEB2-7B5C-819D-E5EB35D476F8}"/>
                </a:ext>
              </a:extLst>
            </p:cNvPr>
            <p:cNvSpPr/>
            <p:nvPr/>
          </p:nvSpPr>
          <p:spPr>
            <a:xfrm>
              <a:off x="2012169" y="6059556"/>
              <a:ext cx="5976725"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Management Plane</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9D84B816-BD17-1A68-4974-E48E41FF53B0}"/>
                </a:ext>
              </a:extLst>
            </p:cNvPr>
            <p:cNvSpPr/>
            <p:nvPr/>
          </p:nvSpPr>
          <p:spPr>
            <a:xfrm>
              <a:off x="6520070" y="2792896"/>
              <a:ext cx="1331842" cy="9144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IMS</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610F383B-B19E-0ED9-F7F6-C9819A2F9AE9}"/>
                </a:ext>
              </a:extLst>
            </p:cNvPr>
            <p:cNvSpPr/>
            <p:nvPr/>
          </p:nvSpPr>
          <p:spPr>
            <a:xfrm>
              <a:off x="8998226" y="3549134"/>
              <a:ext cx="1590261" cy="63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Internet</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0174EB6-72E1-7DCA-EC99-F48F8BC12C91}"/>
                </a:ext>
              </a:extLst>
            </p:cNvPr>
            <p:cNvSpPr/>
            <p:nvPr/>
          </p:nvSpPr>
          <p:spPr>
            <a:xfrm>
              <a:off x="8998225" y="4325103"/>
              <a:ext cx="1590261" cy="63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MPLS NSP</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FDE1BFDB-BDEC-0C06-2431-3B5A9AB292C3}"/>
                </a:ext>
              </a:extLst>
            </p:cNvPr>
            <p:cNvSpPr/>
            <p:nvPr/>
          </p:nvSpPr>
          <p:spPr>
            <a:xfrm>
              <a:off x="9018103" y="5101072"/>
              <a:ext cx="1590261" cy="63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WAN</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4E8E5C05-3185-110C-8F6A-292AF74C0F6B}"/>
                </a:ext>
              </a:extLst>
            </p:cNvPr>
            <p:cNvSpPr/>
            <p:nvPr/>
          </p:nvSpPr>
          <p:spPr>
            <a:xfrm>
              <a:off x="1126434" y="1749287"/>
              <a:ext cx="9462053" cy="40916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Service Overlay (VPN/Slicing/DNN) --- Corp1.x </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83B45A19-3614-B44B-093B-6BF0C9D4CAC8}"/>
                </a:ext>
              </a:extLst>
            </p:cNvPr>
            <p:cNvSpPr/>
            <p:nvPr/>
          </p:nvSpPr>
          <p:spPr>
            <a:xfrm>
              <a:off x="1126434" y="1103244"/>
              <a:ext cx="9462053" cy="409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Service Overlay (VPN/Slicing/DNN )--- Corp2.x </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F225189F-AFF3-691A-40F2-344306CF7B81}"/>
                </a:ext>
                <a:ext uri="{C183D7F6-B498-43B3-948B-1728B52AA6E4}">
                  <adec:decorative xmlns:adec="http://schemas.microsoft.com/office/drawing/2017/decorative" val="1"/>
                </a:ext>
              </a:extLst>
            </p:cNvPr>
            <p:cNvPicPr>
              <a:picLocks noChangeAspect="1"/>
            </p:cNvPicPr>
            <p:nvPr/>
          </p:nvPicPr>
          <p:blipFill rotWithShape="1">
            <a:blip r:embed="rId2"/>
            <a:srcRect r="59125"/>
            <a:stretch/>
          </p:blipFill>
          <p:spPr>
            <a:xfrm>
              <a:off x="114427" y="1152906"/>
              <a:ext cx="735494" cy="937591"/>
            </a:xfrm>
            <a:prstGeom prst="rect">
              <a:avLst/>
            </a:prstGeom>
          </p:spPr>
        </p:pic>
        <p:sp>
          <p:nvSpPr>
            <p:cNvPr id="44" name="TextBox 43">
              <a:extLst>
                <a:ext uri="{FF2B5EF4-FFF2-40B4-BE49-F238E27FC236}">
                  <a16:creationId xmlns:a16="http://schemas.microsoft.com/office/drawing/2014/main" id="{B7CEC3F2-D852-22E8-955C-61708EABB81F}"/>
                </a:ext>
              </a:extLst>
            </p:cNvPr>
            <p:cNvSpPr txBox="1"/>
            <p:nvPr/>
          </p:nvSpPr>
          <p:spPr>
            <a:xfrm>
              <a:off x="4323284" y="602257"/>
              <a:ext cx="28627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Enterprise Network Overlays</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21F5762D-F1D6-025F-C0DA-EC4A0EC7662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780645" y="1220857"/>
              <a:ext cx="923954" cy="937592"/>
            </a:xfrm>
            <a:prstGeom prst="rect">
              <a:avLst/>
            </a:prstGeom>
          </p:spPr>
        </p:pic>
        <p:sp>
          <p:nvSpPr>
            <p:cNvPr id="47" name="TextBox 46">
              <a:extLst>
                <a:ext uri="{FF2B5EF4-FFF2-40B4-BE49-F238E27FC236}">
                  <a16:creationId xmlns:a16="http://schemas.microsoft.com/office/drawing/2014/main" id="{344FE216-1AC8-B2CE-E16B-5EB43713D3EC}"/>
                </a:ext>
              </a:extLst>
            </p:cNvPr>
            <p:cNvSpPr txBox="1"/>
            <p:nvPr/>
          </p:nvSpPr>
          <p:spPr>
            <a:xfrm>
              <a:off x="10002698" y="2126599"/>
              <a:ext cx="24798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Corporate/Branch Office</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9F9F4BA5-0659-1101-B4C7-BCDD8F050B7A}"/>
                </a:ext>
              </a:extLst>
            </p:cNvPr>
            <p:cNvSpPr txBox="1"/>
            <p:nvPr/>
          </p:nvSpPr>
          <p:spPr>
            <a:xfrm>
              <a:off x="-9686" y="742988"/>
              <a:ext cx="16989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Corporate Users</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8901AE65-21DC-6EAB-932C-34047F0199AC}"/>
                </a:ext>
              </a:extLst>
            </p:cNvPr>
            <p:cNvSpPr txBox="1"/>
            <p:nvPr/>
          </p:nvSpPr>
          <p:spPr>
            <a:xfrm>
              <a:off x="1904763" y="2743273"/>
              <a:ext cx="17904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5G Infrastructure</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D5E8A13B-BB07-964A-1EA9-589A3FE0798B}"/>
                </a:ext>
              </a:extLst>
            </p:cNvPr>
            <p:cNvSpPr txBox="1"/>
            <p:nvPr/>
          </p:nvSpPr>
          <p:spPr>
            <a:xfrm>
              <a:off x="8762776" y="2675282"/>
              <a:ext cx="13801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Interconnect</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F775A34E-CEC5-610A-FC14-52BC7C21713F}"/>
                </a:ext>
              </a:extLst>
            </p:cNvPr>
            <p:cNvSpPr/>
            <p:nvPr/>
          </p:nvSpPr>
          <p:spPr>
            <a:xfrm>
              <a:off x="9004854" y="5831747"/>
              <a:ext cx="1590261" cy="63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Other SP’s</a:t>
              </a:r>
              <a:endParaRPr kumimoji="0" lang="en-MY"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E1EDE14A-5AD1-6BDA-FF3C-F9206EF6627F}"/>
                </a:ext>
              </a:extLst>
            </p:cNvPr>
            <p:cNvSpPr txBox="1"/>
            <p:nvPr/>
          </p:nvSpPr>
          <p:spPr>
            <a:xfrm>
              <a:off x="121967" y="44100"/>
              <a:ext cx="6695109" cy="5065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50000"/>
                    </a:schemeClr>
                  </a:solidFill>
                  <a:effectLst/>
                  <a:uLnTx/>
                  <a:uFillTx/>
                  <a:latin typeface="Calibri" panose="020F0502020204030204"/>
                  <a:ea typeface="+mn-ea"/>
                  <a:cs typeface="+mn-cs"/>
                </a:rPr>
                <a:t>Enterprise Using Network Overlays – DNN(APN)</a:t>
              </a:r>
              <a:endParaRPr kumimoji="0" lang="en-MY" sz="2400" b="1" i="0" u="none" strike="noStrike" kern="1200" cap="none" spc="0" normalizeH="0" baseline="0" noProof="0" dirty="0">
                <a:ln>
                  <a:noFill/>
                </a:ln>
                <a:solidFill>
                  <a:schemeClr val="accent6">
                    <a:lumMod val="50000"/>
                  </a:schemeClr>
                </a:solidFill>
                <a:effectLst/>
                <a:uLnTx/>
                <a:uFillTx/>
                <a:latin typeface="Calibri" panose="020F0502020204030204"/>
                <a:ea typeface="+mn-ea"/>
                <a:cs typeface="+mn-cs"/>
              </a:endParaRPr>
            </a:p>
          </p:txBody>
        </p:sp>
        <p:pic>
          <p:nvPicPr>
            <p:cNvPr id="53" name="Picture 52">
              <a:extLst>
                <a:ext uri="{FF2B5EF4-FFF2-40B4-BE49-F238E27FC236}">
                  <a16:creationId xmlns:a16="http://schemas.microsoft.com/office/drawing/2014/main" id="{6B531523-09F6-5864-2E07-AD84FD16999C}"/>
                </a:ext>
                <a:ext uri="{C183D7F6-B498-43B3-948B-1728B52AA6E4}">
                  <adec:decorative xmlns:adec="http://schemas.microsoft.com/office/drawing/2017/decorative" val="1"/>
                </a:ext>
              </a:extLst>
            </p:cNvPr>
            <p:cNvPicPr>
              <a:picLocks noChangeAspect="1"/>
            </p:cNvPicPr>
            <p:nvPr/>
          </p:nvPicPr>
          <p:blipFill rotWithShape="1">
            <a:blip r:embed="rId2"/>
            <a:srcRect r="59125"/>
            <a:stretch/>
          </p:blipFill>
          <p:spPr>
            <a:xfrm>
              <a:off x="266827" y="1305306"/>
              <a:ext cx="735494" cy="937591"/>
            </a:xfrm>
            <a:prstGeom prst="rect">
              <a:avLst/>
            </a:prstGeom>
          </p:spPr>
        </p:pic>
      </p:grpSp>
      <p:sp>
        <p:nvSpPr>
          <p:cNvPr id="5" name="Arrow: Down 4">
            <a:extLst>
              <a:ext uri="{FF2B5EF4-FFF2-40B4-BE49-F238E27FC236}">
                <a16:creationId xmlns:a16="http://schemas.microsoft.com/office/drawing/2014/main" id="{69E1A897-6B95-6821-C575-37DF46967E8D}"/>
              </a:ext>
            </a:extLst>
          </p:cNvPr>
          <p:cNvSpPr/>
          <p:nvPr/>
        </p:nvSpPr>
        <p:spPr>
          <a:xfrm>
            <a:off x="4943882" y="2452000"/>
            <a:ext cx="827650" cy="460178"/>
          </a:xfrm>
          <a:prstGeom prst="downArrow">
            <a:avLst>
              <a:gd name="adj1" fmla="val 40391"/>
              <a:gd name="adj2" fmla="val 65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7" name="Straight Connector 6">
            <a:extLst>
              <a:ext uri="{FF2B5EF4-FFF2-40B4-BE49-F238E27FC236}">
                <a16:creationId xmlns:a16="http://schemas.microsoft.com/office/drawing/2014/main" id="{9B067BB4-D82C-9768-7259-4B4DB4BFA531}"/>
              </a:ext>
            </a:extLst>
          </p:cNvPr>
          <p:cNvCxnSpPr>
            <a:cxnSpLocks/>
          </p:cNvCxnSpPr>
          <p:nvPr/>
        </p:nvCxnSpPr>
        <p:spPr>
          <a:xfrm flipV="1">
            <a:off x="1062412" y="2595834"/>
            <a:ext cx="8866775" cy="201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89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9990C9-0D60-E658-352F-89561CCE78AE}"/>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29</a:t>
            </a:fld>
            <a:endParaRPr lang="en-GB"/>
          </a:p>
        </p:txBody>
      </p:sp>
      <p:sp>
        <p:nvSpPr>
          <p:cNvPr id="3" name="Title 1">
            <a:extLst>
              <a:ext uri="{FF2B5EF4-FFF2-40B4-BE49-F238E27FC236}">
                <a16:creationId xmlns:a16="http://schemas.microsoft.com/office/drawing/2014/main" id="{C0BCC28D-C7BC-6649-96B7-401FBEC16C3A}"/>
              </a:ext>
            </a:extLst>
          </p:cNvPr>
          <p:cNvSpPr txBox="1">
            <a:spLocks/>
          </p:cNvSpPr>
          <p:nvPr/>
        </p:nvSpPr>
        <p:spPr>
          <a:xfrm>
            <a:off x="1106659" y="1096644"/>
            <a:ext cx="10515600" cy="1325563"/>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MY" dirty="0"/>
              <a:t>SDN, NFV and Slicing</a:t>
            </a:r>
          </a:p>
        </p:txBody>
      </p:sp>
      <p:sp>
        <p:nvSpPr>
          <p:cNvPr id="4" name="Content Placeholder 2">
            <a:extLst>
              <a:ext uri="{FF2B5EF4-FFF2-40B4-BE49-F238E27FC236}">
                <a16:creationId xmlns:a16="http://schemas.microsoft.com/office/drawing/2014/main" id="{731F8629-412F-183D-0E2E-45CE3A458CA9}"/>
              </a:ext>
            </a:extLst>
          </p:cNvPr>
          <p:cNvSpPr txBox="1">
            <a:spLocks/>
          </p:cNvSpPr>
          <p:nvPr/>
        </p:nvSpPr>
        <p:spPr>
          <a:xfrm>
            <a:off x="992944" y="2080474"/>
            <a:ext cx="9811043" cy="3377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Franklin Gothic Book" panose="020B05030201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Franklin Gothic Book" panose="020B05030201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Franklin Gothic Book" panose="020B05030201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Franklin Gothic Book" panose="020B05030201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Franklin Gothic Book" panose="020B05030201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solidFill>
                  <a:srgbClr val="333333"/>
                </a:solidFill>
                <a:latin typeface="Calibri" panose="020F0502020204030204" pitchFamily="34" charset="0"/>
                <a:cs typeface="Calibri" panose="020F0502020204030204" pitchFamily="34" charset="0"/>
              </a:rPr>
              <a:t>Network slicing opens the possibilities to address the complex requirements of multi-tenancy and virtual private networks in 5G networks.</a:t>
            </a:r>
          </a:p>
          <a:p>
            <a:pPr marL="457200" lvl="1" indent="0">
              <a:buNone/>
            </a:pPr>
            <a:endParaRPr lang="en-MY"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SDN, NFV and Network Slicing are new concepts and technologies that have emerged as 5G enablers. These technologies can be leveraged to provide Security as a Service (</a:t>
            </a:r>
            <a:r>
              <a:rPr lang="en-US" sz="2000" dirty="0" err="1">
                <a:latin typeface="Calibri" panose="020F0502020204030204" pitchFamily="34" charset="0"/>
                <a:cs typeface="Calibri" panose="020F0502020204030204" pitchFamily="34" charset="0"/>
              </a:rPr>
              <a:t>SECaaS</a:t>
            </a:r>
            <a:r>
              <a:rPr lang="en-US" sz="2000" dirty="0">
                <a:latin typeface="Calibri" panose="020F0502020204030204" pitchFamily="34" charset="0"/>
                <a:cs typeface="Calibri" panose="020F0502020204030204" pitchFamily="34" charset="0"/>
              </a:rPr>
              <a:t>) by deploying Security Virtualized Network Functions (VNFs) within different slices.</a:t>
            </a:r>
          </a:p>
          <a:p>
            <a:pPr marL="457200" lvl="1" indent="0">
              <a:buNone/>
            </a:pP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The proposed architecture framework aims to ensure elasticity by dynamically deploying security VNF instances, monitoring their performance, and performing predictive auto-scaling based on pre-defined policies and metrics.</a:t>
            </a:r>
          </a:p>
        </p:txBody>
      </p:sp>
    </p:spTree>
    <p:extLst>
      <p:ext uri="{BB962C8B-B14F-4D97-AF65-F5344CB8AC3E}">
        <p14:creationId xmlns:p14="http://schemas.microsoft.com/office/powerpoint/2010/main" val="35907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CA7290-CC20-FC6D-D0E5-457C6B556736}"/>
              </a:ext>
            </a:extLst>
          </p:cNvPr>
          <p:cNvPicPr>
            <a:picLocks noChangeAspect="1"/>
          </p:cNvPicPr>
          <p:nvPr/>
        </p:nvPicPr>
        <p:blipFill>
          <a:blip r:embed="rId2"/>
          <a:stretch>
            <a:fillRect/>
          </a:stretch>
        </p:blipFill>
        <p:spPr>
          <a:xfrm>
            <a:off x="6387737" y="2684592"/>
            <a:ext cx="5368834" cy="3426518"/>
          </a:xfrm>
          <a:prstGeom prst="rect">
            <a:avLst/>
          </a:prstGeom>
        </p:spPr>
      </p:pic>
      <p:sp>
        <p:nvSpPr>
          <p:cNvPr id="2" name="Slide Number Placeholder 1">
            <a:extLst>
              <a:ext uri="{FF2B5EF4-FFF2-40B4-BE49-F238E27FC236}">
                <a16:creationId xmlns:a16="http://schemas.microsoft.com/office/drawing/2014/main" id="{0C451FE2-5A81-BFF0-DA52-F86FAA9663E8}"/>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a:t>
            </a:fld>
            <a:endParaRPr lang="en-GB"/>
          </a:p>
        </p:txBody>
      </p:sp>
      <p:sp>
        <p:nvSpPr>
          <p:cNvPr id="3" name="TextBox 2">
            <a:extLst>
              <a:ext uri="{FF2B5EF4-FFF2-40B4-BE49-F238E27FC236}">
                <a16:creationId xmlns:a16="http://schemas.microsoft.com/office/drawing/2014/main" id="{E84E4E3F-0D71-C9C9-DBCB-DCE41FC61D87}"/>
              </a:ext>
            </a:extLst>
          </p:cNvPr>
          <p:cNvSpPr txBox="1"/>
          <p:nvPr/>
        </p:nvSpPr>
        <p:spPr>
          <a:xfrm>
            <a:off x="535488" y="336491"/>
            <a:ext cx="5801588" cy="646331"/>
          </a:xfrm>
          <a:prstGeom prst="rect">
            <a:avLst/>
          </a:prstGeom>
          <a:noFill/>
        </p:spPr>
        <p:txBody>
          <a:bodyPr wrap="none" rtlCol="0">
            <a:spAutoFit/>
          </a:bodyPr>
          <a:lstStyle/>
          <a:p>
            <a:r>
              <a:rPr lang="en-MY" sz="3600" b="1" dirty="0">
                <a:solidFill>
                  <a:srgbClr val="0070C0"/>
                </a:solidFill>
              </a:rPr>
              <a:t>Self Organising Networks</a:t>
            </a:r>
          </a:p>
        </p:txBody>
      </p:sp>
      <p:sp>
        <p:nvSpPr>
          <p:cNvPr id="5" name="TextBox 4">
            <a:extLst>
              <a:ext uri="{FF2B5EF4-FFF2-40B4-BE49-F238E27FC236}">
                <a16:creationId xmlns:a16="http://schemas.microsoft.com/office/drawing/2014/main" id="{F10194AE-EF4F-C25E-AE26-817149CF1214}"/>
              </a:ext>
            </a:extLst>
          </p:cNvPr>
          <p:cNvSpPr txBox="1"/>
          <p:nvPr/>
        </p:nvSpPr>
        <p:spPr>
          <a:xfrm>
            <a:off x="725488" y="982822"/>
            <a:ext cx="9605889" cy="1477328"/>
          </a:xfrm>
          <a:prstGeom prst="rect">
            <a:avLst/>
          </a:prstGeom>
          <a:noFill/>
        </p:spPr>
        <p:txBody>
          <a:bodyPr wrap="square">
            <a:spAutoFit/>
          </a:bodyPr>
          <a:lstStyle/>
          <a:p>
            <a:pPr algn="l"/>
            <a:r>
              <a:rPr lang="en-US" i="0" dirty="0">
                <a:solidFill>
                  <a:srgbClr val="202124"/>
                </a:solidFill>
                <a:effectLst/>
                <a:latin typeface="Calibri" panose="020F0502020204030204" pitchFamily="34" charset="0"/>
                <a:cs typeface="Calibri" panose="020F0502020204030204" pitchFamily="34" charset="0"/>
              </a:rPr>
              <a:t>Self-organizing networks are radio access networks (RANs) that automatically plan, configure, manage, optimize, and heal themselves.</a:t>
            </a:r>
          </a:p>
          <a:p>
            <a:pPr algn="l"/>
            <a:r>
              <a:rPr lang="en-US" i="0" dirty="0">
                <a:solidFill>
                  <a:srgbClr val="202124"/>
                </a:solidFill>
                <a:effectLst/>
                <a:latin typeface="Calibri" panose="020F0502020204030204" pitchFamily="34" charset="0"/>
                <a:cs typeface="Calibri" panose="020F0502020204030204" pitchFamily="34" charset="0"/>
              </a:rPr>
              <a:t> </a:t>
            </a:r>
          </a:p>
          <a:p>
            <a:pPr algn="l"/>
            <a:r>
              <a:rPr lang="en-US" i="0" dirty="0">
                <a:solidFill>
                  <a:srgbClr val="202124"/>
                </a:solidFill>
                <a:effectLst/>
                <a:latin typeface="Calibri" panose="020F0502020204030204" pitchFamily="34" charset="0"/>
                <a:cs typeface="Calibri" panose="020F0502020204030204" pitchFamily="34" charset="0"/>
              </a:rPr>
              <a:t>SONs can offer automated functions such as self-configuration, self-optimization, self-healing, and self-protection.</a:t>
            </a:r>
          </a:p>
        </p:txBody>
      </p:sp>
      <p:sp>
        <p:nvSpPr>
          <p:cNvPr id="7" name="TextBox 6">
            <a:extLst>
              <a:ext uri="{FF2B5EF4-FFF2-40B4-BE49-F238E27FC236}">
                <a16:creationId xmlns:a16="http://schemas.microsoft.com/office/drawing/2014/main" id="{D4344649-5699-A17D-C67B-B849ED0A6C2B}"/>
              </a:ext>
            </a:extLst>
          </p:cNvPr>
          <p:cNvSpPr txBox="1"/>
          <p:nvPr/>
        </p:nvSpPr>
        <p:spPr>
          <a:xfrm>
            <a:off x="288721" y="2603807"/>
            <a:ext cx="6048355" cy="3416320"/>
          </a:xfrm>
          <a:prstGeom prst="rect">
            <a:avLst/>
          </a:prstGeom>
          <a:noFill/>
        </p:spPr>
        <p:txBody>
          <a:bodyPr wrap="square">
            <a:spAutoFit/>
          </a:bodyPr>
          <a:lstStyle/>
          <a:p>
            <a:pPr algn="l"/>
            <a:r>
              <a:rPr lang="en-US" sz="3600" b="1" i="0" dirty="0">
                <a:solidFill>
                  <a:srgbClr val="0070C0"/>
                </a:solidFill>
                <a:effectLst/>
                <a:latin typeface="Ericsson Hilda"/>
              </a:rPr>
              <a:t> </a:t>
            </a:r>
            <a:r>
              <a:rPr lang="en-US" dirty="0">
                <a:solidFill>
                  <a:srgbClr val="202124"/>
                </a:solidFill>
                <a:latin typeface="Calibri" panose="020F0502020204030204" pitchFamily="34" charset="0"/>
                <a:cs typeface="Calibri" panose="020F0502020204030204" pitchFamily="34" charset="0"/>
              </a:rPr>
              <a:t>There are two main aspects of the cognitive network.</a:t>
            </a:r>
          </a:p>
          <a:p>
            <a:pPr algn="l"/>
            <a:endParaRPr lang="en-US" dirty="0">
              <a:solidFill>
                <a:srgbClr val="202124"/>
              </a:solidFill>
              <a:latin typeface="Calibri" panose="020F0502020204030204" pitchFamily="34" charset="0"/>
              <a:cs typeface="Calibri" panose="020F0502020204030204" pitchFamily="34" charset="0"/>
            </a:endParaRPr>
          </a:p>
          <a:p>
            <a:r>
              <a:rPr lang="en-US" b="1" dirty="0">
                <a:solidFill>
                  <a:srgbClr val="202124"/>
                </a:solidFill>
                <a:latin typeface="Calibri" panose="020F0502020204030204" pitchFamily="34" charset="0"/>
                <a:cs typeface="Calibri" panose="020F0502020204030204" pitchFamily="34" charset="0"/>
              </a:rPr>
              <a:t>Zero-touch deployment and operation:</a:t>
            </a:r>
          </a:p>
          <a:p>
            <a:r>
              <a:rPr lang="en-US" dirty="0">
                <a:solidFill>
                  <a:srgbClr val="202124"/>
                </a:solidFill>
                <a:latin typeface="Calibri" panose="020F0502020204030204" pitchFamily="34" charset="0"/>
                <a:cs typeface="Calibri" panose="020F0502020204030204" pitchFamily="34" charset="0"/>
              </a:rPr>
              <a:t>Networks are deployed and adapted dynamically. Zero-touch means that once a service is defined, all the stages of its life cycle will be managed automatically.</a:t>
            </a:r>
          </a:p>
          <a:p>
            <a:pPr lvl="1"/>
            <a:endParaRPr lang="en-US" dirty="0">
              <a:solidFill>
                <a:srgbClr val="202124"/>
              </a:solidFill>
              <a:latin typeface="Calibri" panose="020F0502020204030204" pitchFamily="34" charset="0"/>
              <a:cs typeface="Calibri" panose="020F0502020204030204" pitchFamily="34" charset="0"/>
            </a:endParaRPr>
          </a:p>
          <a:p>
            <a:r>
              <a:rPr lang="en-US" b="1" dirty="0">
                <a:solidFill>
                  <a:srgbClr val="202124"/>
                </a:solidFill>
                <a:latin typeface="Calibri" panose="020F0502020204030204" pitchFamily="34" charset="0"/>
                <a:cs typeface="Calibri" panose="020F0502020204030204" pitchFamily="34" charset="0"/>
              </a:rPr>
              <a:t>Continuous real time performance improvements: </a:t>
            </a:r>
          </a:p>
          <a:p>
            <a:r>
              <a:rPr lang="en-US" dirty="0">
                <a:solidFill>
                  <a:srgbClr val="202124"/>
                </a:solidFill>
                <a:latin typeface="Calibri" panose="020F0502020204030204" pitchFamily="34" charset="0"/>
                <a:cs typeface="Calibri" panose="020F0502020204030204" pitchFamily="34" charset="0"/>
              </a:rPr>
              <a:t>Some services have extreme performance requirements and need to be carefully tuned, optimized, and overall network performance improved based on performance measurements.</a:t>
            </a:r>
          </a:p>
        </p:txBody>
      </p:sp>
    </p:spTree>
    <p:extLst>
      <p:ext uri="{BB962C8B-B14F-4D97-AF65-F5344CB8AC3E}">
        <p14:creationId xmlns:p14="http://schemas.microsoft.com/office/powerpoint/2010/main" val="2995048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D86DE-2D1A-5A87-F371-2262249DDF9F}"/>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30</a:t>
            </a:fld>
            <a:endParaRPr lang="en-GB"/>
          </a:p>
        </p:txBody>
      </p:sp>
      <p:sp>
        <p:nvSpPr>
          <p:cNvPr id="3" name="Title 1">
            <a:extLst>
              <a:ext uri="{FF2B5EF4-FFF2-40B4-BE49-F238E27FC236}">
                <a16:creationId xmlns:a16="http://schemas.microsoft.com/office/drawing/2014/main" id="{E34A6EEF-CC5D-B440-EB06-161028412B50}"/>
              </a:ext>
            </a:extLst>
          </p:cNvPr>
          <p:cNvSpPr txBox="1">
            <a:spLocks/>
          </p:cNvSpPr>
          <p:nvPr/>
        </p:nvSpPr>
        <p:spPr>
          <a:xfrm>
            <a:off x="950740" y="396562"/>
            <a:ext cx="6251918" cy="898297"/>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MY" dirty="0"/>
              <a:t>5G Data Network Name </a:t>
            </a:r>
          </a:p>
          <a:p>
            <a:r>
              <a:rPr lang="en-MY" dirty="0"/>
              <a:t>– DNN (APN in 4G)</a:t>
            </a:r>
          </a:p>
        </p:txBody>
      </p:sp>
      <p:pic>
        <p:nvPicPr>
          <p:cNvPr id="4" name="Picture 4" descr="IP allocation to UE in 5G">
            <a:extLst>
              <a:ext uri="{FF2B5EF4-FFF2-40B4-BE49-F238E27FC236}">
                <a16:creationId xmlns:a16="http://schemas.microsoft.com/office/drawing/2014/main" id="{11775DEB-BDCC-4DFB-F15B-8C72E9C45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672" y="2222066"/>
            <a:ext cx="7744944" cy="407506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Terminator 4">
            <a:extLst>
              <a:ext uri="{FF2B5EF4-FFF2-40B4-BE49-F238E27FC236}">
                <a16:creationId xmlns:a16="http://schemas.microsoft.com/office/drawing/2014/main" id="{3FB330D4-C5C8-F1CC-D8F5-2C462683AB6E}"/>
              </a:ext>
            </a:extLst>
          </p:cNvPr>
          <p:cNvSpPr/>
          <p:nvPr/>
        </p:nvSpPr>
        <p:spPr>
          <a:xfrm>
            <a:off x="6844553" y="5277910"/>
            <a:ext cx="1358153" cy="484094"/>
          </a:xfrm>
          <a:prstGeom prst="flowChartTermina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a:noFill/>
                </a:ln>
                <a:solidFill>
                  <a:prstClr val="black"/>
                </a:solidFill>
                <a:effectLst/>
                <a:uLnTx/>
                <a:uFillTx/>
                <a:latin typeface="Calibri" panose="020F0502020204030204"/>
                <a:ea typeface="+mn-ea"/>
                <a:cs typeface="+mn-cs"/>
              </a:rPr>
              <a:t>DNS</a:t>
            </a:r>
          </a:p>
        </p:txBody>
      </p:sp>
      <p:sp>
        <p:nvSpPr>
          <p:cNvPr id="6" name="TextBox 5">
            <a:extLst>
              <a:ext uri="{FF2B5EF4-FFF2-40B4-BE49-F238E27FC236}">
                <a16:creationId xmlns:a16="http://schemas.microsoft.com/office/drawing/2014/main" id="{5BCCE530-5BD1-641B-2E67-4ABCBC69B527}"/>
              </a:ext>
            </a:extLst>
          </p:cNvPr>
          <p:cNvSpPr txBox="1"/>
          <p:nvPr/>
        </p:nvSpPr>
        <p:spPr>
          <a:xfrm>
            <a:off x="6998234" y="5751597"/>
            <a:ext cx="150868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rPr>
              <a:t>DNN Name Server</a:t>
            </a:r>
          </a:p>
        </p:txBody>
      </p:sp>
      <p:cxnSp>
        <p:nvCxnSpPr>
          <p:cNvPr id="7" name="Straight Connector 6">
            <a:extLst>
              <a:ext uri="{FF2B5EF4-FFF2-40B4-BE49-F238E27FC236}">
                <a16:creationId xmlns:a16="http://schemas.microsoft.com/office/drawing/2014/main" id="{C222F614-86EA-B730-4EBD-3AD65028EF5D}"/>
              </a:ext>
            </a:extLst>
          </p:cNvPr>
          <p:cNvCxnSpPr/>
          <p:nvPr/>
        </p:nvCxnSpPr>
        <p:spPr>
          <a:xfrm>
            <a:off x="3496235" y="4914840"/>
            <a:ext cx="3348318" cy="605117"/>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36EDD25-5D7A-602F-D27D-6A8C3C3F8253}"/>
              </a:ext>
            </a:extLst>
          </p:cNvPr>
          <p:cNvSpPr txBox="1"/>
          <p:nvPr/>
        </p:nvSpPr>
        <p:spPr>
          <a:xfrm rot="590113">
            <a:off x="3499410" y="5187875"/>
            <a:ext cx="31450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rPr>
              <a:t>DNS returns appropriate UPF to be used </a:t>
            </a:r>
          </a:p>
        </p:txBody>
      </p:sp>
      <p:sp>
        <p:nvSpPr>
          <p:cNvPr id="9" name="TextBox 8">
            <a:extLst>
              <a:ext uri="{FF2B5EF4-FFF2-40B4-BE49-F238E27FC236}">
                <a16:creationId xmlns:a16="http://schemas.microsoft.com/office/drawing/2014/main" id="{1FEBFE8D-C483-9D46-F5E5-B0036B974F18}"/>
              </a:ext>
            </a:extLst>
          </p:cNvPr>
          <p:cNvSpPr txBox="1"/>
          <p:nvPr/>
        </p:nvSpPr>
        <p:spPr>
          <a:xfrm>
            <a:off x="844062" y="1540117"/>
            <a:ext cx="9228406" cy="646331"/>
          </a:xfrm>
          <a:prstGeom prst="rect">
            <a:avLst/>
          </a:prstGeom>
          <a:noFill/>
        </p:spPr>
        <p:txBody>
          <a:bodyPr wrap="square" rtlCol="0">
            <a:spAutoFit/>
          </a:bodyPr>
          <a:lstStyle/>
          <a:p>
            <a:r>
              <a:rPr lang="en-MY" dirty="0"/>
              <a:t>Each individual NPN service can be assigned specific UPF for Closed User Group (Enterprise Users) Data connectivity.</a:t>
            </a:r>
          </a:p>
        </p:txBody>
      </p:sp>
    </p:spTree>
    <p:extLst>
      <p:ext uri="{BB962C8B-B14F-4D97-AF65-F5344CB8AC3E}">
        <p14:creationId xmlns:p14="http://schemas.microsoft.com/office/powerpoint/2010/main" val="97336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C1BFC7-172B-215A-DAEE-3AA70172936A}"/>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31</a:t>
            </a:fld>
            <a:endParaRPr lang="en-GB"/>
          </a:p>
        </p:txBody>
      </p:sp>
      <p:pic>
        <p:nvPicPr>
          <p:cNvPr id="3" name="Picture 2">
            <a:extLst>
              <a:ext uri="{FF2B5EF4-FFF2-40B4-BE49-F238E27FC236}">
                <a16:creationId xmlns:a16="http://schemas.microsoft.com/office/drawing/2014/main" id="{A2A444BC-1CFA-E873-8CE9-DC6EC53363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05"/>
          <a:stretch/>
        </p:blipFill>
        <p:spPr bwMode="auto">
          <a:xfrm>
            <a:off x="695655" y="1124827"/>
            <a:ext cx="5400345" cy="46083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387DF4-0284-CC2E-24E0-A0D45D8D343B}"/>
              </a:ext>
            </a:extLst>
          </p:cNvPr>
          <p:cNvSpPr txBox="1"/>
          <p:nvPr/>
        </p:nvSpPr>
        <p:spPr>
          <a:xfrm>
            <a:off x="6607171" y="1359211"/>
            <a:ext cx="4584032"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The simplest possible way to describe network slicing is horizontal virtualization with an approach </a:t>
            </a:r>
            <a:r>
              <a:rPr kumimoji="0" lang="en-US" sz="1800" b="0" i="0" u="none" strike="noStrike" kern="1200" cap="none" spc="0" normalizeH="0" baseline="0" noProof="0" dirty="0" err="1">
                <a:ln>
                  <a:noFill/>
                </a:ln>
                <a:solidFill>
                  <a:srgbClr val="333333"/>
                </a:solidFill>
                <a:effectLst/>
                <a:uLnTx/>
                <a:uFillTx/>
                <a:latin typeface="Calibri" panose="020F0502020204030204" pitchFamily="34" charset="0"/>
                <a:cs typeface="Calibri" panose="020F0502020204030204" pitchFamily="34" charset="0"/>
              </a:rPr>
              <a:t>centred</a:t>
            </a: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 around combining the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The 5G New Radio (NR) network</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Software-Defined Networking (SDN) technology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Network functions </a:t>
            </a:r>
            <a:r>
              <a:rPr kumimoji="0" lang="en-US" sz="1800" b="0" i="0" u="none" strike="noStrike" kern="1200" cap="none" spc="0" normalizeH="0" baseline="0" noProof="0" dirty="0" err="1">
                <a:ln>
                  <a:noFill/>
                </a:ln>
                <a:solidFill>
                  <a:srgbClr val="333333"/>
                </a:solidFill>
                <a:effectLst/>
                <a:uLnTx/>
                <a:uFillTx/>
                <a:latin typeface="Calibri" panose="020F0502020204030204" pitchFamily="34" charset="0"/>
                <a:cs typeface="Calibri" panose="020F0502020204030204" pitchFamily="34" charset="0"/>
              </a:rPr>
              <a:t>virtualisation</a:t>
            </a: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 (NFV)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Calibri" panose="020F0502020204030204" pitchFamily="34" charset="0"/>
                <a:cs typeface="Calibri" panose="020F0502020204030204" pitchFamily="34" charset="0"/>
              </a:rPr>
              <a:t>These create various self-sufficient network slices facilitating segregation of users, machines, and services that demand a distinct quality of service (QoS). </a:t>
            </a:r>
          </a:p>
        </p:txBody>
      </p:sp>
      <p:sp>
        <p:nvSpPr>
          <p:cNvPr id="5" name="TextBox 4">
            <a:extLst>
              <a:ext uri="{FF2B5EF4-FFF2-40B4-BE49-F238E27FC236}">
                <a16:creationId xmlns:a16="http://schemas.microsoft.com/office/drawing/2014/main" id="{1A0B514B-F015-387F-B095-64BE7696FCAB}"/>
              </a:ext>
            </a:extLst>
          </p:cNvPr>
          <p:cNvSpPr txBox="1"/>
          <p:nvPr/>
        </p:nvSpPr>
        <p:spPr>
          <a:xfrm>
            <a:off x="695655" y="427510"/>
            <a:ext cx="5639685" cy="584775"/>
          </a:xfrm>
          <a:prstGeom prst="rect">
            <a:avLst/>
          </a:prstGeom>
          <a:noFill/>
        </p:spPr>
        <p:txBody>
          <a:bodyPr wrap="none" rtlCol="0">
            <a:spAutoFit/>
          </a:bodyPr>
          <a:lstStyle/>
          <a:p>
            <a:r>
              <a:rPr lang="en-MY" sz="3200" b="1" dirty="0">
                <a:solidFill>
                  <a:srgbClr val="0070C0"/>
                </a:solidFill>
              </a:rPr>
              <a:t>Network Slicing Technology</a:t>
            </a:r>
          </a:p>
        </p:txBody>
      </p:sp>
    </p:spTree>
    <p:extLst>
      <p:ext uri="{BB962C8B-B14F-4D97-AF65-F5344CB8AC3E}">
        <p14:creationId xmlns:p14="http://schemas.microsoft.com/office/powerpoint/2010/main" val="373816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48738-C160-C367-01F3-0A71F17B9A75}"/>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32</a:t>
            </a:fld>
            <a:endParaRPr lang="en-GB"/>
          </a:p>
        </p:txBody>
      </p:sp>
      <p:sp>
        <p:nvSpPr>
          <p:cNvPr id="3" name="Title 1">
            <a:extLst>
              <a:ext uri="{FF2B5EF4-FFF2-40B4-BE49-F238E27FC236}">
                <a16:creationId xmlns:a16="http://schemas.microsoft.com/office/drawing/2014/main" id="{4899ABB8-1C52-4970-2D9C-750F453D92F3}"/>
              </a:ext>
            </a:extLst>
          </p:cNvPr>
          <p:cNvSpPr txBox="1">
            <a:spLocks/>
          </p:cNvSpPr>
          <p:nvPr/>
        </p:nvSpPr>
        <p:spPr>
          <a:xfrm>
            <a:off x="725488" y="632411"/>
            <a:ext cx="6673948" cy="619613"/>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MY" dirty="0"/>
              <a:t>Technical View of Slicing</a:t>
            </a:r>
          </a:p>
        </p:txBody>
      </p:sp>
      <p:pic>
        <p:nvPicPr>
          <p:cNvPr id="4" name="Picture 4">
            <a:extLst>
              <a:ext uri="{FF2B5EF4-FFF2-40B4-BE49-F238E27FC236}">
                <a16:creationId xmlns:a16="http://schemas.microsoft.com/office/drawing/2014/main" id="{7002412F-BFB4-F41B-BF42-1F01519A2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02" y="1374885"/>
            <a:ext cx="7620000" cy="4324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4E85B4-D6DB-8779-82FD-F9328BF6BD7E}"/>
              </a:ext>
            </a:extLst>
          </p:cNvPr>
          <p:cNvSpPr txBox="1"/>
          <p:nvPr/>
        </p:nvSpPr>
        <p:spPr>
          <a:xfrm>
            <a:off x="900333" y="5822096"/>
            <a:ext cx="9369081" cy="523220"/>
          </a:xfrm>
          <a:prstGeom prst="rect">
            <a:avLst/>
          </a:prstGeom>
          <a:noFill/>
        </p:spPr>
        <p:txBody>
          <a:bodyPr wrap="square" rtlCol="0">
            <a:spAutoFit/>
          </a:bodyPr>
          <a:lstStyle/>
          <a:p>
            <a:r>
              <a:rPr lang="en-MY" sz="1400" dirty="0"/>
              <a:t>A Network slice is effectively a type of point to point tunnel that has a predetermined quality of service network profile suited to the needs of the service it is transporting; for instance real time data as opposed to background data.</a:t>
            </a:r>
          </a:p>
        </p:txBody>
      </p:sp>
    </p:spTree>
    <p:extLst>
      <p:ext uri="{BB962C8B-B14F-4D97-AF65-F5344CB8AC3E}">
        <p14:creationId xmlns:p14="http://schemas.microsoft.com/office/powerpoint/2010/main" val="461115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5D78D-3724-AA0A-6181-8953FC29FFEB}"/>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33</a:t>
            </a:fld>
            <a:endParaRPr lang="en-GB"/>
          </a:p>
        </p:txBody>
      </p:sp>
      <p:sp>
        <p:nvSpPr>
          <p:cNvPr id="3" name="Title 1">
            <a:extLst>
              <a:ext uri="{FF2B5EF4-FFF2-40B4-BE49-F238E27FC236}">
                <a16:creationId xmlns:a16="http://schemas.microsoft.com/office/drawing/2014/main" id="{FD73188D-A68D-F489-6407-B455B5896B6D}"/>
              </a:ext>
            </a:extLst>
          </p:cNvPr>
          <p:cNvSpPr txBox="1">
            <a:spLocks/>
          </p:cNvSpPr>
          <p:nvPr/>
        </p:nvSpPr>
        <p:spPr>
          <a:xfrm>
            <a:off x="535488" y="295836"/>
            <a:ext cx="7982243" cy="666729"/>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MY" dirty="0"/>
              <a:t>Security Considerations of Network Slicing</a:t>
            </a:r>
          </a:p>
        </p:txBody>
      </p:sp>
      <p:sp>
        <p:nvSpPr>
          <p:cNvPr id="4" name="Content Placeholder 2">
            <a:extLst>
              <a:ext uri="{FF2B5EF4-FFF2-40B4-BE49-F238E27FC236}">
                <a16:creationId xmlns:a16="http://schemas.microsoft.com/office/drawing/2014/main" id="{AA59B6B6-4DB8-F311-7DF6-3D9134F314DD}"/>
              </a:ext>
            </a:extLst>
          </p:cNvPr>
          <p:cNvSpPr txBox="1">
            <a:spLocks/>
          </p:cNvSpPr>
          <p:nvPr/>
        </p:nvSpPr>
        <p:spPr>
          <a:xfrm>
            <a:off x="838200" y="1901387"/>
            <a:ext cx="10515600" cy="439573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Franklin Gothic Book" panose="020B05030201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Franklin Gothic Book" panose="020B05030201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Franklin Gothic Book" panose="020B05030201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Franklin Gothic Book" panose="020B05030201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Franklin Gothic Book" panose="020B05030201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333333"/>
                </a:solidFill>
                <a:latin typeface="Lato" panose="020F0502020204030203" pitchFamily="34" charset="0"/>
              </a:rPr>
              <a:t>Network slicing increases network complexity which has security implications.</a:t>
            </a:r>
          </a:p>
          <a:p>
            <a:pPr marL="0" indent="0">
              <a:buFont typeface="Arial" panose="020B0604020202020204" pitchFamily="34" charset="0"/>
              <a:buNone/>
            </a:pPr>
            <a:endParaRPr lang="en-US" dirty="0">
              <a:solidFill>
                <a:srgbClr val="333333"/>
              </a:solidFill>
              <a:latin typeface="Lato" panose="020F0502020204030203" pitchFamily="34" charset="0"/>
            </a:endParaRPr>
          </a:p>
          <a:p>
            <a:pPr lvl="1"/>
            <a:r>
              <a:rPr lang="en-US" dirty="0">
                <a:solidFill>
                  <a:srgbClr val="333333"/>
                </a:solidFill>
                <a:latin typeface="Lato" panose="020F0502020204030203" pitchFamily="34" charset="0"/>
              </a:rPr>
              <a:t> Every network slice carries a different traffic Profile. </a:t>
            </a:r>
          </a:p>
          <a:p>
            <a:pPr marL="457200" lvl="1" indent="0">
              <a:buFont typeface="Arial" panose="020B0604020202020204" pitchFamily="34" charset="0"/>
              <a:buNone/>
            </a:pPr>
            <a:endParaRPr lang="en-US" dirty="0">
              <a:solidFill>
                <a:srgbClr val="333333"/>
              </a:solidFill>
              <a:latin typeface="Lato" panose="020F0502020204030203" pitchFamily="34" charset="0"/>
            </a:endParaRPr>
          </a:p>
          <a:p>
            <a:pPr lvl="1"/>
            <a:r>
              <a:rPr lang="en-US" dirty="0">
                <a:solidFill>
                  <a:srgbClr val="333333"/>
                </a:solidFill>
                <a:latin typeface="Lato" panose="020F0502020204030203" pitchFamily="34" charset="0"/>
              </a:rPr>
              <a:t>The scalability increases the potential network threats.</a:t>
            </a:r>
          </a:p>
          <a:p>
            <a:pPr marL="457200" lvl="1" indent="0">
              <a:buFont typeface="Arial" panose="020B0604020202020204" pitchFamily="34" charset="0"/>
              <a:buNone/>
            </a:pPr>
            <a:endParaRPr lang="en-US" dirty="0">
              <a:solidFill>
                <a:srgbClr val="333333"/>
              </a:solidFill>
              <a:latin typeface="Lato" panose="020F0502020204030203" pitchFamily="34" charset="0"/>
            </a:endParaRPr>
          </a:p>
          <a:p>
            <a:pPr lvl="1"/>
            <a:r>
              <a:rPr lang="en-US" dirty="0">
                <a:solidFill>
                  <a:srgbClr val="333333"/>
                </a:solidFill>
                <a:latin typeface="Lato" panose="020F0502020204030203" pitchFamily="34" charset="0"/>
              </a:rPr>
              <a:t>Protection of Data on one slice from modification by another slice on the same infrastructure. </a:t>
            </a:r>
          </a:p>
          <a:p>
            <a:pPr marL="457200" lvl="1" indent="0">
              <a:buFont typeface="Arial" panose="020B0604020202020204" pitchFamily="34" charset="0"/>
              <a:buNone/>
            </a:pPr>
            <a:endParaRPr lang="en-US" dirty="0">
              <a:solidFill>
                <a:srgbClr val="333333"/>
              </a:solidFill>
              <a:latin typeface="Lato" panose="020F0502020204030203" pitchFamily="34" charset="0"/>
            </a:endParaRPr>
          </a:p>
          <a:p>
            <a:pPr lvl="1"/>
            <a:r>
              <a:rPr lang="en-US" dirty="0">
                <a:solidFill>
                  <a:srgbClr val="333333"/>
                </a:solidFill>
                <a:latin typeface="Lato" panose="020F0502020204030203" pitchFamily="34" charset="0"/>
              </a:rPr>
              <a:t>SDN and NFV are also potential threat areas. (</a:t>
            </a:r>
            <a:r>
              <a:rPr lang="en-US" dirty="0" err="1">
                <a:solidFill>
                  <a:srgbClr val="333333"/>
                </a:solidFill>
                <a:latin typeface="Lato" panose="020F0502020204030203" pitchFamily="34" charset="0"/>
              </a:rPr>
              <a:t>ie</a:t>
            </a:r>
            <a:r>
              <a:rPr lang="en-US" dirty="0">
                <a:solidFill>
                  <a:srgbClr val="333333"/>
                </a:solidFill>
                <a:latin typeface="Lato" panose="020F0502020204030203" pitchFamily="34" charset="0"/>
              </a:rPr>
              <a:t>: Attackers can </a:t>
            </a:r>
            <a:r>
              <a:rPr lang="en-US" dirty="0" err="1">
                <a:solidFill>
                  <a:srgbClr val="333333"/>
                </a:solidFill>
                <a:latin typeface="Lato" panose="020F0502020204030203" pitchFamily="34" charset="0"/>
              </a:rPr>
              <a:t>analyse</a:t>
            </a:r>
            <a:r>
              <a:rPr lang="en-US" dirty="0">
                <a:solidFill>
                  <a:srgbClr val="333333"/>
                </a:solidFill>
                <a:latin typeface="Lato" panose="020F0502020204030203" pitchFamily="34" charset="0"/>
              </a:rPr>
              <a:t> the processing time of a packet using the SDN’s input buffer). </a:t>
            </a:r>
          </a:p>
          <a:p>
            <a:pPr marL="457200" lvl="1" indent="0">
              <a:buFont typeface="Arial" panose="020B0604020202020204" pitchFamily="34" charset="0"/>
              <a:buNone/>
            </a:pPr>
            <a:endParaRPr lang="en-US" dirty="0">
              <a:solidFill>
                <a:srgbClr val="333333"/>
              </a:solidFill>
              <a:latin typeface="Lato" panose="020F0502020204030203" pitchFamily="34" charset="0"/>
            </a:endParaRPr>
          </a:p>
          <a:p>
            <a:pPr lvl="1"/>
            <a:r>
              <a:rPr lang="en-US" dirty="0">
                <a:solidFill>
                  <a:srgbClr val="333333"/>
                </a:solidFill>
                <a:latin typeface="Lato" panose="020F0502020204030203" pitchFamily="34" charset="0"/>
              </a:rPr>
              <a:t>Security threats around NFV include attacks on the orchestration management systems, denial of service attacks etc.</a:t>
            </a:r>
          </a:p>
          <a:p>
            <a:endParaRPr lang="en-US" dirty="0">
              <a:solidFill>
                <a:srgbClr val="333333"/>
              </a:solidFill>
              <a:latin typeface="Lato" panose="020F0502020204030203" pitchFamily="34" charset="0"/>
            </a:endParaRPr>
          </a:p>
          <a:p>
            <a:pPr marL="0" indent="0">
              <a:buFont typeface="Arial" panose="020B0604020202020204" pitchFamily="34" charset="0"/>
              <a:buNone/>
            </a:pPr>
            <a:r>
              <a:rPr lang="en-US" dirty="0">
                <a:solidFill>
                  <a:srgbClr val="333333"/>
                </a:solidFill>
                <a:latin typeface="Lato" panose="020F0502020204030203" pitchFamily="34" charset="0"/>
              </a:rPr>
              <a:t>Close coordination between operators and enterprises is essential to maintain secure communication across slices. </a:t>
            </a:r>
            <a:endParaRPr lang="en-MY" dirty="0"/>
          </a:p>
        </p:txBody>
      </p:sp>
    </p:spTree>
    <p:extLst>
      <p:ext uri="{BB962C8B-B14F-4D97-AF65-F5344CB8AC3E}">
        <p14:creationId xmlns:p14="http://schemas.microsoft.com/office/powerpoint/2010/main" val="44118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80D980-1767-8AC5-C793-9DD497DAEAF4}"/>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34</a:t>
            </a:fld>
            <a:endParaRPr lang="en-GB"/>
          </a:p>
        </p:txBody>
      </p:sp>
      <p:sp>
        <p:nvSpPr>
          <p:cNvPr id="3" name="Title 1">
            <a:extLst>
              <a:ext uri="{FF2B5EF4-FFF2-40B4-BE49-F238E27FC236}">
                <a16:creationId xmlns:a16="http://schemas.microsoft.com/office/drawing/2014/main" id="{3EB58CF8-BCD1-A3B9-2F5A-9ADC499939B6}"/>
              </a:ext>
            </a:extLst>
          </p:cNvPr>
          <p:cNvSpPr txBox="1">
            <a:spLocks/>
          </p:cNvSpPr>
          <p:nvPr/>
        </p:nvSpPr>
        <p:spPr>
          <a:xfrm>
            <a:off x="678351" y="373565"/>
            <a:ext cx="3826790" cy="805688"/>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US" dirty="0"/>
              <a:t>SOC Services</a:t>
            </a:r>
            <a:endParaRPr lang="en-MY" dirty="0"/>
          </a:p>
        </p:txBody>
      </p:sp>
      <p:pic>
        <p:nvPicPr>
          <p:cNvPr id="4" name="Picture 2" descr="Managed Security Services UK | Cyber Threat Intelligence Services">
            <a:extLst>
              <a:ext uri="{FF2B5EF4-FFF2-40B4-BE49-F238E27FC236}">
                <a16:creationId xmlns:a16="http://schemas.microsoft.com/office/drawing/2014/main" id="{A309AE85-29CC-73F1-F92F-99E2CC041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534" y="1170813"/>
            <a:ext cx="5722661" cy="51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340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42E95-A110-715F-5C5C-ECD7043F1C06}"/>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35</a:t>
            </a:fld>
            <a:endParaRPr lang="en-GB"/>
          </a:p>
        </p:txBody>
      </p:sp>
      <p:sp>
        <p:nvSpPr>
          <p:cNvPr id="3" name="Title 1">
            <a:extLst>
              <a:ext uri="{FF2B5EF4-FFF2-40B4-BE49-F238E27FC236}">
                <a16:creationId xmlns:a16="http://schemas.microsoft.com/office/drawing/2014/main" id="{B3A13BAB-0B12-FA7A-F37D-3D84803D7CD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MY" dirty="0">
                <a:latin typeface="+mn-lt"/>
              </a:rPr>
              <a:t>SASE – </a:t>
            </a:r>
          </a:p>
          <a:p>
            <a:r>
              <a:rPr lang="en-MY" dirty="0">
                <a:solidFill>
                  <a:schemeClr val="accent6">
                    <a:lumMod val="50000"/>
                  </a:schemeClr>
                </a:solidFill>
                <a:latin typeface="+mn-lt"/>
              </a:rPr>
              <a:t>Secure Access Service Edge</a:t>
            </a:r>
          </a:p>
        </p:txBody>
      </p:sp>
      <p:sp>
        <p:nvSpPr>
          <p:cNvPr id="4" name="Content Placeholder 2">
            <a:extLst>
              <a:ext uri="{FF2B5EF4-FFF2-40B4-BE49-F238E27FC236}">
                <a16:creationId xmlns:a16="http://schemas.microsoft.com/office/drawing/2014/main" id="{C30DD57A-ECC3-B2DD-15E5-479FFA846277}"/>
              </a:ext>
            </a:extLst>
          </p:cNvPr>
          <p:cNvSpPr txBox="1">
            <a:spLocks/>
          </p:cNvSpPr>
          <p:nvPr/>
        </p:nvSpPr>
        <p:spPr>
          <a:xfrm>
            <a:off x="1149427" y="1690688"/>
            <a:ext cx="9611881"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Franklin Gothic Book" panose="020B05030201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Franklin Gothic Book" panose="020B05030201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Franklin Gothic Book" panose="020B05030201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Franklin Gothic Book" panose="020B05030201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Franklin Gothic Book" panose="020B05030201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444444"/>
                </a:solidFill>
                <a:latin typeface="Whitney Book"/>
              </a:rPr>
              <a:t>Secure Access Service Edge (SASE – Gartner 2019) is a framework that is designed to be an enabler to secure and transform the 5G ecosystem.</a:t>
            </a:r>
            <a:endParaRPr lang="en-US" dirty="0">
              <a:solidFill>
                <a:srgbClr val="222C33"/>
              </a:solidFill>
              <a:latin typeface="neue-haas-grotesk-display"/>
            </a:endParaRPr>
          </a:p>
          <a:p>
            <a:r>
              <a:rPr lang="en-US" dirty="0">
                <a:solidFill>
                  <a:srgbClr val="222C33"/>
                </a:solidFill>
                <a:latin typeface="neue-haas-grotesk-display"/>
              </a:rPr>
              <a:t>SASE Cloud architecture provides a single </a:t>
            </a:r>
            <a:r>
              <a:rPr lang="en-MY" dirty="0">
                <a:solidFill>
                  <a:srgbClr val="222C33"/>
                </a:solidFill>
                <a:latin typeface="neue-haas-grotesk-display"/>
              </a:rPr>
              <a:t>Identity-driven </a:t>
            </a:r>
            <a:r>
              <a:rPr lang="en-US" dirty="0">
                <a:solidFill>
                  <a:srgbClr val="222C33"/>
                </a:solidFill>
                <a:latin typeface="neue-haas-grotesk-display"/>
              </a:rPr>
              <a:t>network that connects and secures any enterprise resource – physical, cloud, and mobile – anywhere.</a:t>
            </a:r>
          </a:p>
          <a:p>
            <a:r>
              <a:rPr lang="en-US" dirty="0">
                <a:solidFill>
                  <a:srgbClr val="222C33"/>
                </a:solidFill>
                <a:latin typeface="neue-haas-grotesk-display"/>
              </a:rPr>
              <a:t>SASE applies all network optimizations, security inspection, and policy enforcement with rich context before forwarding traffic onto its destination</a:t>
            </a:r>
          </a:p>
          <a:p>
            <a:r>
              <a:rPr lang="en-US" dirty="0">
                <a:solidFill>
                  <a:srgbClr val="222C33"/>
                </a:solidFill>
                <a:latin typeface="neue-haas-grotesk-display"/>
              </a:rPr>
              <a:t> SASE is a fundamentally different approach to the way telco services integrated bundles of point solutions. </a:t>
            </a:r>
            <a:endParaRPr lang="en-MY" dirty="0"/>
          </a:p>
          <a:p>
            <a:endParaRPr lang="en-MY" dirty="0"/>
          </a:p>
        </p:txBody>
      </p:sp>
    </p:spTree>
    <p:extLst>
      <p:ext uri="{BB962C8B-B14F-4D97-AF65-F5344CB8AC3E}">
        <p14:creationId xmlns:p14="http://schemas.microsoft.com/office/powerpoint/2010/main" val="61144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F304A-9349-890F-DF85-A7BA055DA8E7}"/>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36</a:t>
            </a:fld>
            <a:endParaRPr lang="en-GB"/>
          </a:p>
        </p:txBody>
      </p:sp>
      <p:sp>
        <p:nvSpPr>
          <p:cNvPr id="3" name="Title 1">
            <a:extLst>
              <a:ext uri="{FF2B5EF4-FFF2-40B4-BE49-F238E27FC236}">
                <a16:creationId xmlns:a16="http://schemas.microsoft.com/office/drawing/2014/main" id="{B89FE384-476B-C00F-1C14-B560E8331D0A}"/>
              </a:ext>
            </a:extLst>
          </p:cNvPr>
          <p:cNvSpPr txBox="1">
            <a:spLocks/>
          </p:cNvSpPr>
          <p:nvPr/>
        </p:nvSpPr>
        <p:spPr>
          <a:xfrm>
            <a:off x="535488" y="551573"/>
            <a:ext cx="4951077" cy="773186"/>
          </a:xfrm>
          <a:prstGeom prst="rect">
            <a:avLst/>
          </a:prstGeom>
        </p:spPr>
        <p:txBody>
          <a:bodyPr/>
          <a:lstStyle>
            <a:lvl1pPr algn="l" defTabSz="914400" rtl="0" eaLnBrk="1" latinLnBrk="0" hangingPunct="1">
              <a:lnSpc>
                <a:spcPct val="90000"/>
              </a:lnSpc>
              <a:spcBef>
                <a:spcPct val="0"/>
              </a:spcBef>
              <a:buNone/>
              <a:defRPr sz="3600" b="1" kern="1200" spc="300">
                <a:solidFill>
                  <a:schemeClr val="accent1"/>
                </a:solidFill>
                <a:latin typeface="Titillium" panose="00000500000000000000" pitchFamily="50" charset="0"/>
                <a:ea typeface="+mj-ea"/>
                <a:cs typeface="+mj-cs"/>
              </a:defRPr>
            </a:lvl1pPr>
          </a:lstStyle>
          <a:p>
            <a:r>
              <a:rPr lang="en-MY" dirty="0"/>
              <a:t>SASE Architecture</a:t>
            </a:r>
          </a:p>
        </p:txBody>
      </p:sp>
      <p:pic>
        <p:nvPicPr>
          <p:cNvPr id="4" name="Picture 3">
            <a:extLst>
              <a:ext uri="{FF2B5EF4-FFF2-40B4-BE49-F238E27FC236}">
                <a16:creationId xmlns:a16="http://schemas.microsoft.com/office/drawing/2014/main" id="{732839BF-3008-0DC0-426A-2518863DDEF6}"/>
              </a:ext>
            </a:extLst>
          </p:cNvPr>
          <p:cNvPicPr>
            <a:picLocks noChangeAspect="1"/>
          </p:cNvPicPr>
          <p:nvPr/>
        </p:nvPicPr>
        <p:blipFill>
          <a:blip r:embed="rId2"/>
          <a:stretch>
            <a:fillRect/>
          </a:stretch>
        </p:blipFill>
        <p:spPr>
          <a:xfrm>
            <a:off x="328763" y="1325563"/>
            <a:ext cx="9705673" cy="4980864"/>
          </a:xfrm>
          <a:prstGeom prst="rect">
            <a:avLst/>
          </a:prstGeom>
        </p:spPr>
      </p:pic>
      <p:sp>
        <p:nvSpPr>
          <p:cNvPr id="5" name="TextBox 4">
            <a:extLst>
              <a:ext uri="{FF2B5EF4-FFF2-40B4-BE49-F238E27FC236}">
                <a16:creationId xmlns:a16="http://schemas.microsoft.com/office/drawing/2014/main" id="{54C582F2-52FB-827C-8FB5-E24EF322B69E}"/>
              </a:ext>
            </a:extLst>
          </p:cNvPr>
          <p:cNvSpPr txBox="1"/>
          <p:nvPr/>
        </p:nvSpPr>
        <p:spPr>
          <a:xfrm>
            <a:off x="9192826" y="3020291"/>
            <a:ext cx="267041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rPr>
              <a:t>ZTNA – Zero Trust Network Access</a:t>
            </a:r>
          </a:p>
        </p:txBody>
      </p:sp>
      <p:sp>
        <p:nvSpPr>
          <p:cNvPr id="6" name="TextBox 5">
            <a:extLst>
              <a:ext uri="{FF2B5EF4-FFF2-40B4-BE49-F238E27FC236}">
                <a16:creationId xmlns:a16="http://schemas.microsoft.com/office/drawing/2014/main" id="{3C7A2E85-3504-83E5-40B6-1D5F63611C1B}"/>
              </a:ext>
            </a:extLst>
          </p:cNvPr>
          <p:cNvSpPr txBox="1"/>
          <p:nvPr/>
        </p:nvSpPr>
        <p:spPr>
          <a:xfrm>
            <a:off x="8142491" y="4853519"/>
            <a:ext cx="24746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rPr>
              <a:t>RBI – Remote Browser Isolation</a:t>
            </a:r>
          </a:p>
        </p:txBody>
      </p:sp>
      <p:sp>
        <p:nvSpPr>
          <p:cNvPr id="7" name="TextBox 6">
            <a:extLst>
              <a:ext uri="{FF2B5EF4-FFF2-40B4-BE49-F238E27FC236}">
                <a16:creationId xmlns:a16="http://schemas.microsoft.com/office/drawing/2014/main" id="{4A9B96E3-3369-0DA7-5523-E54B7407945C}"/>
              </a:ext>
            </a:extLst>
          </p:cNvPr>
          <p:cNvSpPr txBox="1"/>
          <p:nvPr/>
        </p:nvSpPr>
        <p:spPr>
          <a:xfrm>
            <a:off x="8135245" y="1918317"/>
            <a:ext cx="286918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rPr>
              <a:t>CASB – Cloud access security Brokers</a:t>
            </a:r>
          </a:p>
        </p:txBody>
      </p:sp>
      <p:sp>
        <p:nvSpPr>
          <p:cNvPr id="8" name="TextBox 7">
            <a:extLst>
              <a:ext uri="{FF2B5EF4-FFF2-40B4-BE49-F238E27FC236}">
                <a16:creationId xmlns:a16="http://schemas.microsoft.com/office/drawing/2014/main" id="{DD9528A9-D46A-BCDD-013F-58D5B170A4F9}"/>
              </a:ext>
            </a:extLst>
          </p:cNvPr>
          <p:cNvSpPr txBox="1"/>
          <p:nvPr/>
        </p:nvSpPr>
        <p:spPr>
          <a:xfrm>
            <a:off x="8990584" y="2434668"/>
            <a:ext cx="173201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rPr>
              <a:t>Secure Web Gateway</a:t>
            </a:r>
          </a:p>
        </p:txBody>
      </p:sp>
      <p:sp>
        <p:nvSpPr>
          <p:cNvPr id="9" name="TextBox 8">
            <a:extLst>
              <a:ext uri="{FF2B5EF4-FFF2-40B4-BE49-F238E27FC236}">
                <a16:creationId xmlns:a16="http://schemas.microsoft.com/office/drawing/2014/main" id="{83042055-6B35-41A6-549E-8D0BFAD6452B}"/>
              </a:ext>
            </a:extLst>
          </p:cNvPr>
          <p:cNvSpPr txBox="1"/>
          <p:nvPr/>
        </p:nvSpPr>
        <p:spPr>
          <a:xfrm>
            <a:off x="9133319" y="3645211"/>
            <a:ext cx="2967647"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02124"/>
                </a:solidFill>
                <a:effectLst/>
                <a:uLnTx/>
                <a:uFillTx/>
                <a:latin typeface="Calibri" panose="020F0502020204030204"/>
                <a:ea typeface="+mn-ea"/>
                <a:cs typeface="+mn-cs"/>
              </a:rPr>
              <a:t>Web Application and API Protection</a:t>
            </a:r>
            <a:endParaRPr kumimoji="0" lang="en-MY"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4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8AE08C-494D-A0BF-0277-B1055DD32FE3}"/>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4</a:t>
            </a:fld>
            <a:endParaRPr lang="en-GB"/>
          </a:p>
        </p:txBody>
      </p:sp>
      <p:sp>
        <p:nvSpPr>
          <p:cNvPr id="4" name="TextBox 3">
            <a:extLst>
              <a:ext uri="{FF2B5EF4-FFF2-40B4-BE49-F238E27FC236}">
                <a16:creationId xmlns:a16="http://schemas.microsoft.com/office/drawing/2014/main" id="{82639FC6-2816-7CF1-BF64-D5601151C2A5}"/>
              </a:ext>
            </a:extLst>
          </p:cNvPr>
          <p:cNvSpPr txBox="1"/>
          <p:nvPr/>
        </p:nvSpPr>
        <p:spPr>
          <a:xfrm>
            <a:off x="2527663" y="2031887"/>
            <a:ext cx="6178730" cy="369332"/>
          </a:xfrm>
          <a:prstGeom prst="rect">
            <a:avLst/>
          </a:prstGeom>
          <a:noFill/>
        </p:spPr>
        <p:txBody>
          <a:bodyPr wrap="square">
            <a:spAutoFit/>
          </a:bodyPr>
          <a:lstStyle/>
          <a:p>
            <a:r>
              <a:rPr lang="en-US" i="0" dirty="0">
                <a:solidFill>
                  <a:srgbClr val="000000"/>
                </a:solidFill>
                <a:effectLst/>
                <a:latin typeface="ff0"/>
              </a:rPr>
              <a:t>Primary User Emulation Attack (PUEA)</a:t>
            </a:r>
            <a:endParaRPr lang="en-MY" dirty="0"/>
          </a:p>
        </p:txBody>
      </p:sp>
      <p:sp>
        <p:nvSpPr>
          <p:cNvPr id="6" name="TextBox 5">
            <a:extLst>
              <a:ext uri="{FF2B5EF4-FFF2-40B4-BE49-F238E27FC236}">
                <a16:creationId xmlns:a16="http://schemas.microsoft.com/office/drawing/2014/main" id="{8C929C0F-40F3-E0F3-1D0D-376E8D8C6118}"/>
              </a:ext>
            </a:extLst>
          </p:cNvPr>
          <p:cNvSpPr txBox="1"/>
          <p:nvPr/>
        </p:nvSpPr>
        <p:spPr>
          <a:xfrm>
            <a:off x="2527663" y="2424946"/>
            <a:ext cx="6178730" cy="369332"/>
          </a:xfrm>
          <a:prstGeom prst="rect">
            <a:avLst/>
          </a:prstGeom>
          <a:noFill/>
        </p:spPr>
        <p:txBody>
          <a:bodyPr wrap="square">
            <a:spAutoFit/>
          </a:bodyPr>
          <a:lstStyle/>
          <a:p>
            <a:r>
              <a:rPr lang="en-MY" i="0" dirty="0">
                <a:solidFill>
                  <a:srgbClr val="000000"/>
                </a:solidFill>
                <a:effectLst/>
                <a:latin typeface="ff0"/>
              </a:rPr>
              <a:t>Objective Function Attack (OFA)</a:t>
            </a:r>
            <a:endParaRPr lang="en-MY" dirty="0"/>
          </a:p>
        </p:txBody>
      </p:sp>
      <p:sp>
        <p:nvSpPr>
          <p:cNvPr id="8" name="TextBox 7">
            <a:extLst>
              <a:ext uri="{FF2B5EF4-FFF2-40B4-BE49-F238E27FC236}">
                <a16:creationId xmlns:a16="http://schemas.microsoft.com/office/drawing/2014/main" id="{A9A60E3D-0737-720C-BFDE-58359333739F}"/>
              </a:ext>
            </a:extLst>
          </p:cNvPr>
          <p:cNvSpPr txBox="1"/>
          <p:nvPr/>
        </p:nvSpPr>
        <p:spPr>
          <a:xfrm>
            <a:off x="2527663" y="2770551"/>
            <a:ext cx="6178730" cy="369332"/>
          </a:xfrm>
          <a:prstGeom prst="rect">
            <a:avLst/>
          </a:prstGeom>
          <a:noFill/>
        </p:spPr>
        <p:txBody>
          <a:bodyPr wrap="square">
            <a:spAutoFit/>
          </a:bodyPr>
          <a:lstStyle/>
          <a:p>
            <a:r>
              <a:rPr lang="en-MY" i="0" dirty="0">
                <a:solidFill>
                  <a:srgbClr val="000000"/>
                </a:solidFill>
                <a:effectLst/>
                <a:latin typeface="ff0"/>
              </a:rPr>
              <a:t>Jamming Attack</a:t>
            </a:r>
            <a:endParaRPr lang="en-MY" dirty="0"/>
          </a:p>
        </p:txBody>
      </p:sp>
      <p:sp>
        <p:nvSpPr>
          <p:cNvPr id="10" name="TextBox 9">
            <a:extLst>
              <a:ext uri="{FF2B5EF4-FFF2-40B4-BE49-F238E27FC236}">
                <a16:creationId xmlns:a16="http://schemas.microsoft.com/office/drawing/2014/main" id="{293076F0-6F21-C1B8-1E66-1CCD0BAEC91D}"/>
              </a:ext>
            </a:extLst>
          </p:cNvPr>
          <p:cNvSpPr txBox="1"/>
          <p:nvPr/>
        </p:nvSpPr>
        <p:spPr>
          <a:xfrm>
            <a:off x="2527663" y="3139883"/>
            <a:ext cx="6178730" cy="369332"/>
          </a:xfrm>
          <a:prstGeom prst="rect">
            <a:avLst/>
          </a:prstGeom>
          <a:noFill/>
        </p:spPr>
        <p:txBody>
          <a:bodyPr wrap="square">
            <a:spAutoFit/>
          </a:bodyPr>
          <a:lstStyle/>
          <a:p>
            <a:pPr algn="l"/>
            <a:r>
              <a:rPr lang="en-MY" i="0" dirty="0">
                <a:solidFill>
                  <a:srgbClr val="000000"/>
                </a:solidFill>
                <a:effectLst/>
                <a:latin typeface="ff0"/>
              </a:rPr>
              <a:t>Cross- layer Attack</a:t>
            </a:r>
            <a:endParaRPr lang="en-MY" dirty="0"/>
          </a:p>
        </p:txBody>
      </p:sp>
      <p:sp>
        <p:nvSpPr>
          <p:cNvPr id="12" name="TextBox 11">
            <a:extLst>
              <a:ext uri="{FF2B5EF4-FFF2-40B4-BE49-F238E27FC236}">
                <a16:creationId xmlns:a16="http://schemas.microsoft.com/office/drawing/2014/main" id="{E9029876-48C0-9BDF-B2A4-7FC4A5643B7C}"/>
              </a:ext>
            </a:extLst>
          </p:cNvPr>
          <p:cNvSpPr txBox="1"/>
          <p:nvPr/>
        </p:nvSpPr>
        <p:spPr>
          <a:xfrm>
            <a:off x="2527663" y="3509215"/>
            <a:ext cx="6178730" cy="369332"/>
          </a:xfrm>
          <a:prstGeom prst="rect">
            <a:avLst/>
          </a:prstGeom>
          <a:noFill/>
        </p:spPr>
        <p:txBody>
          <a:bodyPr wrap="square">
            <a:spAutoFit/>
          </a:bodyPr>
          <a:lstStyle/>
          <a:p>
            <a:r>
              <a:rPr lang="en-US" i="0" dirty="0">
                <a:solidFill>
                  <a:srgbClr val="000000"/>
                </a:solidFill>
                <a:effectLst/>
                <a:latin typeface="ff0"/>
              </a:rPr>
              <a:t>Spectrum Sensing Data Falsification Attack (SSDF)</a:t>
            </a:r>
            <a:endParaRPr lang="en-MY" dirty="0"/>
          </a:p>
        </p:txBody>
      </p:sp>
      <p:sp>
        <p:nvSpPr>
          <p:cNvPr id="16" name="TextBox 15">
            <a:extLst>
              <a:ext uri="{FF2B5EF4-FFF2-40B4-BE49-F238E27FC236}">
                <a16:creationId xmlns:a16="http://schemas.microsoft.com/office/drawing/2014/main" id="{1C080ED8-E7FA-9BFA-9EED-4B7B6A4422BA}"/>
              </a:ext>
            </a:extLst>
          </p:cNvPr>
          <p:cNvSpPr txBox="1"/>
          <p:nvPr/>
        </p:nvSpPr>
        <p:spPr>
          <a:xfrm>
            <a:off x="2527663" y="3879057"/>
            <a:ext cx="6178730" cy="369332"/>
          </a:xfrm>
          <a:prstGeom prst="rect">
            <a:avLst/>
          </a:prstGeom>
          <a:noFill/>
        </p:spPr>
        <p:txBody>
          <a:bodyPr wrap="square">
            <a:spAutoFit/>
          </a:bodyPr>
          <a:lstStyle/>
          <a:p>
            <a:r>
              <a:rPr lang="en-MY" i="0" dirty="0">
                <a:solidFill>
                  <a:srgbClr val="000000"/>
                </a:solidFill>
                <a:effectLst/>
                <a:latin typeface="ff0"/>
              </a:rPr>
              <a:t>Control Channel Saturation DoS Attack (CCSD)</a:t>
            </a:r>
            <a:endParaRPr lang="en-MY" dirty="0"/>
          </a:p>
        </p:txBody>
      </p:sp>
      <p:sp>
        <p:nvSpPr>
          <p:cNvPr id="18" name="TextBox 17">
            <a:extLst>
              <a:ext uri="{FF2B5EF4-FFF2-40B4-BE49-F238E27FC236}">
                <a16:creationId xmlns:a16="http://schemas.microsoft.com/office/drawing/2014/main" id="{4671F6B6-11D8-42C5-84FE-983358E1A820}"/>
              </a:ext>
            </a:extLst>
          </p:cNvPr>
          <p:cNvSpPr txBox="1"/>
          <p:nvPr/>
        </p:nvSpPr>
        <p:spPr>
          <a:xfrm>
            <a:off x="2527663" y="4247879"/>
            <a:ext cx="6178730" cy="369332"/>
          </a:xfrm>
          <a:prstGeom prst="rect">
            <a:avLst/>
          </a:prstGeom>
          <a:noFill/>
        </p:spPr>
        <p:txBody>
          <a:bodyPr wrap="square">
            <a:spAutoFit/>
          </a:bodyPr>
          <a:lstStyle/>
          <a:p>
            <a:r>
              <a:rPr lang="en-MY" i="0" dirty="0">
                <a:solidFill>
                  <a:srgbClr val="000000"/>
                </a:solidFill>
                <a:effectLst/>
                <a:latin typeface="ff0"/>
              </a:rPr>
              <a:t>Sinkhole Attack</a:t>
            </a:r>
            <a:endParaRPr lang="en-MY" dirty="0"/>
          </a:p>
        </p:txBody>
      </p:sp>
      <p:sp>
        <p:nvSpPr>
          <p:cNvPr id="20" name="TextBox 19">
            <a:extLst>
              <a:ext uri="{FF2B5EF4-FFF2-40B4-BE49-F238E27FC236}">
                <a16:creationId xmlns:a16="http://schemas.microsoft.com/office/drawing/2014/main" id="{D7A0FA3F-3547-3C94-E4B0-C5D5018B9246}"/>
              </a:ext>
            </a:extLst>
          </p:cNvPr>
          <p:cNvSpPr txBox="1"/>
          <p:nvPr/>
        </p:nvSpPr>
        <p:spPr>
          <a:xfrm>
            <a:off x="2527663" y="4616701"/>
            <a:ext cx="6178730" cy="369332"/>
          </a:xfrm>
          <a:prstGeom prst="rect">
            <a:avLst/>
          </a:prstGeom>
          <a:noFill/>
        </p:spPr>
        <p:txBody>
          <a:bodyPr wrap="square">
            <a:spAutoFit/>
          </a:bodyPr>
          <a:lstStyle/>
          <a:p>
            <a:r>
              <a:rPr lang="en-MY" i="0" dirty="0">
                <a:solidFill>
                  <a:srgbClr val="000000"/>
                </a:solidFill>
                <a:effectLst/>
                <a:latin typeface="ff0"/>
              </a:rPr>
              <a:t>Hello Flood Attack</a:t>
            </a:r>
            <a:endParaRPr lang="en-MY" dirty="0"/>
          </a:p>
        </p:txBody>
      </p:sp>
      <p:sp>
        <p:nvSpPr>
          <p:cNvPr id="22" name="TextBox 21">
            <a:extLst>
              <a:ext uri="{FF2B5EF4-FFF2-40B4-BE49-F238E27FC236}">
                <a16:creationId xmlns:a16="http://schemas.microsoft.com/office/drawing/2014/main" id="{6BBB4E0F-8113-4F15-9F6B-6778AE37CA69}"/>
              </a:ext>
            </a:extLst>
          </p:cNvPr>
          <p:cNvSpPr txBox="1"/>
          <p:nvPr/>
        </p:nvSpPr>
        <p:spPr>
          <a:xfrm>
            <a:off x="2527663" y="4997464"/>
            <a:ext cx="6178730" cy="369332"/>
          </a:xfrm>
          <a:prstGeom prst="rect">
            <a:avLst/>
          </a:prstGeom>
          <a:noFill/>
        </p:spPr>
        <p:txBody>
          <a:bodyPr wrap="square">
            <a:spAutoFit/>
          </a:bodyPr>
          <a:lstStyle/>
          <a:p>
            <a:pPr algn="l"/>
            <a:r>
              <a:rPr lang="en-MY" i="0" dirty="0">
                <a:solidFill>
                  <a:srgbClr val="000000"/>
                </a:solidFill>
                <a:effectLst/>
                <a:latin typeface="ff0"/>
              </a:rPr>
              <a:t>Lion Attack</a:t>
            </a:r>
            <a:endParaRPr lang="en-MY" dirty="0"/>
          </a:p>
        </p:txBody>
      </p:sp>
      <p:sp>
        <p:nvSpPr>
          <p:cNvPr id="23" name="TextBox 22">
            <a:extLst>
              <a:ext uri="{FF2B5EF4-FFF2-40B4-BE49-F238E27FC236}">
                <a16:creationId xmlns:a16="http://schemas.microsoft.com/office/drawing/2014/main" id="{40DDBA15-323F-FDEF-1736-6FA7CB181CFD}"/>
              </a:ext>
            </a:extLst>
          </p:cNvPr>
          <p:cNvSpPr txBox="1"/>
          <p:nvPr/>
        </p:nvSpPr>
        <p:spPr>
          <a:xfrm>
            <a:off x="1207841" y="995027"/>
            <a:ext cx="2762295" cy="369332"/>
          </a:xfrm>
          <a:prstGeom prst="rect">
            <a:avLst/>
          </a:prstGeom>
          <a:noFill/>
        </p:spPr>
        <p:txBody>
          <a:bodyPr wrap="none" rtlCol="0">
            <a:spAutoFit/>
          </a:bodyPr>
          <a:lstStyle/>
          <a:p>
            <a:r>
              <a:rPr lang="en-MY" b="1" dirty="0">
                <a:solidFill>
                  <a:srgbClr val="0070C0"/>
                </a:solidFill>
              </a:rPr>
              <a:t>Major Threats to 5G-NR</a:t>
            </a:r>
          </a:p>
        </p:txBody>
      </p:sp>
    </p:spTree>
    <p:extLst>
      <p:ext uri="{BB962C8B-B14F-4D97-AF65-F5344CB8AC3E}">
        <p14:creationId xmlns:p14="http://schemas.microsoft.com/office/powerpoint/2010/main" val="11860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9C42D8-CB92-2D44-97E7-194BB294D5C0}"/>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5</a:t>
            </a:fld>
            <a:endParaRPr lang="en-GB"/>
          </a:p>
        </p:txBody>
      </p:sp>
      <p:sp>
        <p:nvSpPr>
          <p:cNvPr id="3" name="TextBox 2">
            <a:extLst>
              <a:ext uri="{FF2B5EF4-FFF2-40B4-BE49-F238E27FC236}">
                <a16:creationId xmlns:a16="http://schemas.microsoft.com/office/drawing/2014/main" id="{D615D0D3-1047-5084-8411-BE729E6823C7}"/>
              </a:ext>
            </a:extLst>
          </p:cNvPr>
          <p:cNvSpPr txBox="1"/>
          <p:nvPr/>
        </p:nvSpPr>
        <p:spPr>
          <a:xfrm>
            <a:off x="4703631" y="2598003"/>
            <a:ext cx="2784737" cy="830997"/>
          </a:xfrm>
          <a:prstGeom prst="rect">
            <a:avLst/>
          </a:prstGeom>
          <a:noFill/>
        </p:spPr>
        <p:txBody>
          <a:bodyPr wrap="none" rtlCol="0">
            <a:spAutoFit/>
          </a:bodyPr>
          <a:lstStyle/>
          <a:p>
            <a:r>
              <a:rPr lang="en-MY" sz="4800" b="1" dirty="0">
                <a:solidFill>
                  <a:srgbClr val="0070C0"/>
                </a:solidFill>
              </a:rPr>
              <a:t>(M)MIMO</a:t>
            </a:r>
          </a:p>
        </p:txBody>
      </p:sp>
      <p:sp>
        <p:nvSpPr>
          <p:cNvPr id="4" name="TextBox 3">
            <a:extLst>
              <a:ext uri="{FF2B5EF4-FFF2-40B4-BE49-F238E27FC236}">
                <a16:creationId xmlns:a16="http://schemas.microsoft.com/office/drawing/2014/main" id="{867787DB-05C3-E00C-32BE-6FC834521AE8}"/>
              </a:ext>
            </a:extLst>
          </p:cNvPr>
          <p:cNvSpPr txBox="1"/>
          <p:nvPr/>
        </p:nvSpPr>
        <p:spPr>
          <a:xfrm>
            <a:off x="4150594" y="3714750"/>
            <a:ext cx="3890809" cy="369332"/>
          </a:xfrm>
          <a:prstGeom prst="rect">
            <a:avLst/>
          </a:prstGeom>
          <a:noFill/>
        </p:spPr>
        <p:txBody>
          <a:bodyPr wrap="none" rtlCol="0">
            <a:spAutoFit/>
          </a:bodyPr>
          <a:lstStyle/>
          <a:p>
            <a:r>
              <a:rPr lang="en-MY" dirty="0">
                <a:solidFill>
                  <a:srgbClr val="0070C0"/>
                </a:solidFill>
              </a:rPr>
              <a:t>MIMO and Massive MIMO in 5G-NR</a:t>
            </a:r>
          </a:p>
        </p:txBody>
      </p:sp>
    </p:spTree>
    <p:extLst>
      <p:ext uri="{BB962C8B-B14F-4D97-AF65-F5344CB8AC3E}">
        <p14:creationId xmlns:p14="http://schemas.microsoft.com/office/powerpoint/2010/main" val="275724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BE1176-A3AE-9696-8651-D0CF359E8A4E}"/>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6</a:t>
            </a:fld>
            <a:endParaRPr lang="en-GB"/>
          </a:p>
        </p:txBody>
      </p:sp>
      <p:sp>
        <p:nvSpPr>
          <p:cNvPr id="5" name="TextBox 4">
            <a:extLst>
              <a:ext uri="{FF2B5EF4-FFF2-40B4-BE49-F238E27FC236}">
                <a16:creationId xmlns:a16="http://schemas.microsoft.com/office/drawing/2014/main" id="{D3F2D445-A97F-D438-4A25-92EC0873568D}"/>
              </a:ext>
            </a:extLst>
          </p:cNvPr>
          <p:cNvSpPr txBox="1"/>
          <p:nvPr/>
        </p:nvSpPr>
        <p:spPr>
          <a:xfrm>
            <a:off x="725487" y="743801"/>
            <a:ext cx="6378697" cy="369332"/>
          </a:xfrm>
          <a:prstGeom prst="rect">
            <a:avLst/>
          </a:prstGeom>
          <a:noFill/>
        </p:spPr>
        <p:txBody>
          <a:bodyPr wrap="square">
            <a:spAutoFit/>
          </a:bodyPr>
          <a:lstStyle/>
          <a:p>
            <a:r>
              <a:rPr lang="en-MY" b="1" dirty="0">
                <a:solidFill>
                  <a:srgbClr val="0070C0"/>
                </a:solidFill>
              </a:rPr>
              <a:t>5G NR - MIMO and Massive MIMO</a:t>
            </a:r>
          </a:p>
        </p:txBody>
      </p:sp>
      <p:sp>
        <p:nvSpPr>
          <p:cNvPr id="7" name="TextBox 6">
            <a:extLst>
              <a:ext uri="{FF2B5EF4-FFF2-40B4-BE49-F238E27FC236}">
                <a16:creationId xmlns:a16="http://schemas.microsoft.com/office/drawing/2014/main" id="{55E0F336-105A-8B51-C9A1-7B61A9AA6280}"/>
              </a:ext>
            </a:extLst>
          </p:cNvPr>
          <p:cNvSpPr txBox="1"/>
          <p:nvPr/>
        </p:nvSpPr>
        <p:spPr>
          <a:xfrm>
            <a:off x="954258" y="2143881"/>
            <a:ext cx="10283483" cy="3970318"/>
          </a:xfrm>
          <a:prstGeom prst="rect">
            <a:avLst/>
          </a:prstGeom>
          <a:noFill/>
        </p:spPr>
        <p:txBody>
          <a:bodyPr wrap="square">
            <a:spAutoFit/>
          </a:bodyPr>
          <a:lstStyle/>
          <a:p>
            <a:pPr algn="just"/>
            <a:r>
              <a:rPr lang="en-US" b="0" i="0" dirty="0">
                <a:solidFill>
                  <a:srgbClr val="030641"/>
                </a:solidFill>
                <a:effectLst/>
                <a:latin typeface="Kanit"/>
              </a:rPr>
              <a:t>MIMO stands for Multiple-input multiple-output. While it involves multiple technologies, MIMO can essentially be boiled down to this single principle: a wireless network that allows the transmitting and receiving of more than one data signal simultaneously over the same radio channel</a:t>
            </a:r>
            <a:r>
              <a:rPr lang="en-US" dirty="0">
                <a:solidFill>
                  <a:srgbClr val="030641"/>
                </a:solidFill>
                <a:latin typeface="Kanit"/>
              </a:rPr>
              <a:t>. Standard MIMO networks tend to use two or four antennas. </a:t>
            </a:r>
          </a:p>
          <a:p>
            <a:pPr algn="just"/>
            <a:endParaRPr lang="en-US" b="0" i="0" dirty="0">
              <a:solidFill>
                <a:srgbClr val="030641"/>
              </a:solidFill>
              <a:effectLst/>
              <a:latin typeface="Kanit"/>
            </a:endParaRPr>
          </a:p>
          <a:p>
            <a:pPr algn="just"/>
            <a:r>
              <a:rPr lang="en-US" dirty="0">
                <a:solidFill>
                  <a:srgbClr val="030641"/>
                </a:solidFill>
                <a:latin typeface="Kanit"/>
              </a:rPr>
              <a:t>Massive MIMO is a MIMO system with an especially high number of antennas.  It employs tens or even hundreds of antenna elements within a single antenna panel. A 64 x 64 Massive MIMO antenna configuration is already used by some 5G network vendors, but 256 x 256 and beyond is also possible.</a:t>
            </a:r>
          </a:p>
          <a:p>
            <a:pPr algn="just"/>
            <a:endParaRPr lang="en-US" b="0" i="0" dirty="0">
              <a:solidFill>
                <a:srgbClr val="030641"/>
              </a:solidFill>
              <a:effectLst/>
              <a:latin typeface="Kanit"/>
            </a:endParaRPr>
          </a:p>
          <a:p>
            <a:pPr algn="just"/>
            <a:r>
              <a:rPr lang="en-US" b="0" i="0" dirty="0">
                <a:solidFill>
                  <a:srgbClr val="030641"/>
                </a:solidFill>
                <a:effectLst/>
                <a:latin typeface="Kanit"/>
              </a:rPr>
              <a:t>Ericsson’s AIR 6468, which the company claims is "the world's first 5G NR radio", uses 64 transmit and 64 receive antennas.</a:t>
            </a:r>
          </a:p>
          <a:p>
            <a:pPr algn="just"/>
            <a:endParaRPr lang="en-US" dirty="0">
              <a:solidFill>
                <a:srgbClr val="030641"/>
              </a:solidFill>
              <a:latin typeface="Kanit"/>
            </a:endParaRPr>
          </a:p>
          <a:p>
            <a:pPr algn="just"/>
            <a:r>
              <a:rPr lang="en-US" dirty="0">
                <a:solidFill>
                  <a:srgbClr val="030641"/>
                </a:solidFill>
                <a:latin typeface="Kanit"/>
              </a:rPr>
              <a:t>R</a:t>
            </a:r>
            <a:r>
              <a:rPr lang="en-US" b="0" i="0" dirty="0">
                <a:solidFill>
                  <a:srgbClr val="030641"/>
                </a:solidFill>
                <a:effectLst/>
                <a:latin typeface="Kanit"/>
              </a:rPr>
              <a:t>ecent iPhones in the</a:t>
            </a:r>
            <a:r>
              <a:rPr lang="en-US" b="0" i="0" dirty="0">
                <a:effectLst/>
                <a:latin typeface="Kanit"/>
              </a:rPr>
              <a:t> </a:t>
            </a:r>
            <a:r>
              <a:rPr lang="en-US" b="0" i="0" u="none" strike="noStrike" dirty="0">
                <a:effectLst/>
                <a:latin typeface="Kanit"/>
              </a:rPr>
              <a:t>iPhone 13 family,</a:t>
            </a:r>
            <a:r>
              <a:rPr lang="en-US" b="0" i="0" dirty="0">
                <a:effectLst/>
                <a:latin typeface="Kanit"/>
              </a:rPr>
              <a:t> </a:t>
            </a:r>
            <a:r>
              <a:rPr lang="en-US" b="0" i="0" dirty="0">
                <a:solidFill>
                  <a:srgbClr val="030641"/>
                </a:solidFill>
                <a:effectLst/>
                <a:latin typeface="Kanit"/>
              </a:rPr>
              <a:t>Android phones like the Samsung Galaxy S21 range, the Google Pixel 6, the OnePlus 9. Oppo Find X3 Pro and the Xiaomi Mi 11 support various MIMO antenna configurations.</a:t>
            </a:r>
          </a:p>
        </p:txBody>
      </p:sp>
      <p:pic>
        <p:nvPicPr>
          <p:cNvPr id="9" name="Picture 8">
            <a:extLst>
              <a:ext uri="{FF2B5EF4-FFF2-40B4-BE49-F238E27FC236}">
                <a16:creationId xmlns:a16="http://schemas.microsoft.com/office/drawing/2014/main" id="{FD48B3DE-8065-B06A-2826-788DB62B0AC0}"/>
              </a:ext>
            </a:extLst>
          </p:cNvPr>
          <p:cNvPicPr>
            <a:picLocks noChangeAspect="1"/>
          </p:cNvPicPr>
          <p:nvPr/>
        </p:nvPicPr>
        <p:blipFill>
          <a:blip r:embed="rId2"/>
          <a:stretch>
            <a:fillRect/>
          </a:stretch>
        </p:blipFill>
        <p:spPr>
          <a:xfrm>
            <a:off x="5097019" y="323364"/>
            <a:ext cx="2978179" cy="1820517"/>
          </a:xfrm>
          <a:prstGeom prst="rect">
            <a:avLst/>
          </a:prstGeom>
        </p:spPr>
      </p:pic>
    </p:spTree>
    <p:extLst>
      <p:ext uri="{BB962C8B-B14F-4D97-AF65-F5344CB8AC3E}">
        <p14:creationId xmlns:p14="http://schemas.microsoft.com/office/powerpoint/2010/main" val="40345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688796-CD73-FC54-1D93-F38074DCFDEE}"/>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7</a:t>
            </a:fld>
            <a:endParaRPr lang="en-GB"/>
          </a:p>
        </p:txBody>
      </p:sp>
      <p:sp>
        <p:nvSpPr>
          <p:cNvPr id="6" name="TextBox 5">
            <a:extLst>
              <a:ext uri="{FF2B5EF4-FFF2-40B4-BE49-F238E27FC236}">
                <a16:creationId xmlns:a16="http://schemas.microsoft.com/office/drawing/2014/main" id="{19F568C0-21B6-C46C-899D-EBB5F3FFF61B}"/>
              </a:ext>
            </a:extLst>
          </p:cNvPr>
          <p:cNvSpPr txBox="1"/>
          <p:nvPr/>
        </p:nvSpPr>
        <p:spPr>
          <a:xfrm>
            <a:off x="755174" y="1062573"/>
            <a:ext cx="10681652" cy="1323439"/>
          </a:xfrm>
          <a:prstGeom prst="rect">
            <a:avLst/>
          </a:prstGeom>
          <a:noFill/>
        </p:spPr>
        <p:txBody>
          <a:bodyPr wrap="square">
            <a:spAutoFit/>
          </a:bodyPr>
          <a:lstStyle/>
          <a:p>
            <a:r>
              <a:rPr lang="en-US" sz="1600" b="1" i="0" dirty="0">
                <a:solidFill>
                  <a:srgbClr val="0070C0"/>
                </a:solidFill>
                <a:effectLst/>
                <a:latin typeface="+mj-lt"/>
                <a:cs typeface="Calibri" panose="020F0502020204030204" pitchFamily="34" charset="0"/>
              </a:rPr>
              <a:t>MIMO</a:t>
            </a:r>
            <a:endParaRPr lang="en-US" sz="1600" b="1" dirty="0">
              <a:solidFill>
                <a:srgbClr val="0070C0"/>
              </a:solidFill>
              <a:latin typeface="+mj-lt"/>
              <a:cs typeface="Calibri" panose="020F0502020204030204" pitchFamily="34" charset="0"/>
            </a:endParaRPr>
          </a:p>
          <a:p>
            <a:r>
              <a:rPr lang="en-US" sz="1600" b="0" i="0" dirty="0">
                <a:solidFill>
                  <a:srgbClr val="000000"/>
                </a:solidFill>
                <a:effectLst/>
                <a:latin typeface="Calibri" panose="020F0502020204030204" pitchFamily="34" charset="0"/>
                <a:cs typeface="Calibri" panose="020F0502020204030204" pitchFamily="34" charset="0"/>
              </a:rPr>
              <a:t>Multiple-input, multiple-output is a radio antenna technology which deploys multiple antennas at both the transmitter and receiver to increase the quality, throughput, and capacity of the radio link. MIMO uses techniques known as spatial diversity and spatial multiplexing to transmit independent and separately encoded data signals, known as "streams", reusing the same time period and frequency resource.</a:t>
            </a:r>
            <a:endParaRPr lang="en-MY" sz="16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027770B-E125-F648-22AB-325D52960407}"/>
              </a:ext>
            </a:extLst>
          </p:cNvPr>
          <p:cNvSpPr txBox="1"/>
          <p:nvPr/>
        </p:nvSpPr>
        <p:spPr>
          <a:xfrm>
            <a:off x="755174" y="4973687"/>
            <a:ext cx="10681652" cy="1323439"/>
          </a:xfrm>
          <a:prstGeom prst="rect">
            <a:avLst/>
          </a:prstGeom>
          <a:noFill/>
        </p:spPr>
        <p:txBody>
          <a:bodyPr wrap="square">
            <a:spAutoFit/>
          </a:bodyPr>
          <a:lstStyle/>
          <a:p>
            <a:r>
              <a:rPr lang="en-US" sz="1600" b="1" dirty="0">
                <a:solidFill>
                  <a:srgbClr val="0070C0"/>
                </a:solidFill>
                <a:latin typeface="Arial" panose="020B0604020202020204" pitchFamily="34" charset="0"/>
              </a:rPr>
              <a:t>MU-MIMO</a:t>
            </a:r>
          </a:p>
          <a:p>
            <a:r>
              <a:rPr lang="en-US" sz="1600" dirty="0">
                <a:solidFill>
                  <a:srgbClr val="000000"/>
                </a:solidFill>
                <a:latin typeface="Calibri" panose="020F0502020204030204" pitchFamily="34" charset="0"/>
                <a:cs typeface="Calibri" panose="020F0502020204030204" pitchFamily="34" charset="0"/>
              </a:rPr>
              <a:t>In multi-user MIMO, the transmitter simultaneously sends different streams to different users using the same time and frequency resource, thereby increasing the network capacity. Spectral efficiency and capacity can be improved by adding additional antennae to support more streams, up to the point where power sharing and interference between users result in diminishing gains and, eventually, losses. </a:t>
            </a:r>
            <a:endParaRPr lang="en-MY" sz="1600" dirty="0">
              <a:latin typeface="Calibri" panose="020F0502020204030204" pitchFamily="34" charset="0"/>
              <a:cs typeface="Calibri" panose="020F0502020204030204" pitchFamily="34" charset="0"/>
            </a:endParaRPr>
          </a:p>
        </p:txBody>
      </p:sp>
      <p:pic>
        <p:nvPicPr>
          <p:cNvPr id="3074" name="Picture 2" descr="5G NR MIMO 4x4 in DL - #17 by samohiuddin - MIMO - telecomHall Forum">
            <a:extLst>
              <a:ext uri="{FF2B5EF4-FFF2-40B4-BE49-F238E27FC236}">
                <a16:creationId xmlns:a16="http://schemas.microsoft.com/office/drawing/2014/main" id="{5FB98470-C730-6263-87B2-60C76BDE2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 y="2592914"/>
            <a:ext cx="4972049" cy="22745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5G NR Antenna Ports - Logical and Physical Antenna Ports - Techplayon">
            <a:extLst>
              <a:ext uri="{FF2B5EF4-FFF2-40B4-BE49-F238E27FC236}">
                <a16:creationId xmlns:a16="http://schemas.microsoft.com/office/drawing/2014/main" id="{2AEF4DD6-C1EF-C7B7-0033-9ADBF2481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618" y="2396460"/>
            <a:ext cx="4127390" cy="257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7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A7548C-A38F-FEFE-1585-B51944E5AEE7}"/>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8</a:t>
            </a:fld>
            <a:endParaRPr lang="en-GB"/>
          </a:p>
        </p:txBody>
      </p:sp>
      <p:sp>
        <p:nvSpPr>
          <p:cNvPr id="4" name="TextBox 3">
            <a:extLst>
              <a:ext uri="{FF2B5EF4-FFF2-40B4-BE49-F238E27FC236}">
                <a16:creationId xmlns:a16="http://schemas.microsoft.com/office/drawing/2014/main" id="{07F863D0-346C-B8F4-2433-7F299AEEFCD4}"/>
              </a:ext>
            </a:extLst>
          </p:cNvPr>
          <p:cNvSpPr txBox="1"/>
          <p:nvPr/>
        </p:nvSpPr>
        <p:spPr>
          <a:xfrm>
            <a:off x="535487" y="700723"/>
            <a:ext cx="6182750" cy="369332"/>
          </a:xfrm>
          <a:prstGeom prst="rect">
            <a:avLst/>
          </a:prstGeom>
          <a:noFill/>
        </p:spPr>
        <p:txBody>
          <a:bodyPr wrap="square">
            <a:spAutoFit/>
          </a:bodyPr>
          <a:lstStyle/>
          <a:p>
            <a:pPr algn="l" fontAlgn="base"/>
            <a:r>
              <a:rPr lang="en-US" b="1" i="0" dirty="0">
                <a:solidFill>
                  <a:srgbClr val="0070C0"/>
                </a:solidFill>
                <a:effectLst/>
                <a:latin typeface="Georgia" panose="02040502050405020303" pitchFamily="18" charset="0"/>
              </a:rPr>
              <a:t>Spatial Multiplexing And Multi-User Support</a:t>
            </a:r>
          </a:p>
        </p:txBody>
      </p:sp>
      <p:sp>
        <p:nvSpPr>
          <p:cNvPr id="6" name="TextBox 5">
            <a:extLst>
              <a:ext uri="{FF2B5EF4-FFF2-40B4-BE49-F238E27FC236}">
                <a16:creationId xmlns:a16="http://schemas.microsoft.com/office/drawing/2014/main" id="{9DF62650-6DED-FB21-0BF6-543AD4373558}"/>
              </a:ext>
            </a:extLst>
          </p:cNvPr>
          <p:cNvSpPr txBox="1"/>
          <p:nvPr/>
        </p:nvSpPr>
        <p:spPr>
          <a:xfrm>
            <a:off x="535486" y="2613900"/>
            <a:ext cx="5435007" cy="369332"/>
          </a:xfrm>
          <a:prstGeom prst="rect">
            <a:avLst/>
          </a:prstGeom>
          <a:noFill/>
        </p:spPr>
        <p:txBody>
          <a:bodyPr wrap="square">
            <a:spAutoFit/>
          </a:bodyPr>
          <a:lstStyle/>
          <a:p>
            <a:pPr algn="l" fontAlgn="base"/>
            <a:r>
              <a:rPr lang="en-MY" b="1" i="0" dirty="0">
                <a:solidFill>
                  <a:srgbClr val="0070C0"/>
                </a:solidFill>
                <a:effectLst/>
                <a:latin typeface="Georgia" panose="02040502050405020303" pitchFamily="18" charset="0"/>
              </a:rPr>
              <a:t>Three-Dimensional (3D) Beamforming</a:t>
            </a:r>
          </a:p>
        </p:txBody>
      </p:sp>
      <p:sp>
        <p:nvSpPr>
          <p:cNvPr id="8" name="TextBox 7">
            <a:extLst>
              <a:ext uri="{FF2B5EF4-FFF2-40B4-BE49-F238E27FC236}">
                <a16:creationId xmlns:a16="http://schemas.microsoft.com/office/drawing/2014/main" id="{0ADD8203-2441-1E78-FC81-3B5A9800376B}"/>
              </a:ext>
            </a:extLst>
          </p:cNvPr>
          <p:cNvSpPr txBox="1"/>
          <p:nvPr/>
        </p:nvSpPr>
        <p:spPr>
          <a:xfrm>
            <a:off x="535487" y="4627878"/>
            <a:ext cx="4480266" cy="369332"/>
          </a:xfrm>
          <a:prstGeom prst="rect">
            <a:avLst/>
          </a:prstGeom>
          <a:noFill/>
        </p:spPr>
        <p:txBody>
          <a:bodyPr wrap="square">
            <a:spAutoFit/>
          </a:bodyPr>
          <a:lstStyle/>
          <a:p>
            <a:pPr algn="l" fontAlgn="base"/>
            <a:r>
              <a:rPr lang="en-MY" b="1" i="0" dirty="0">
                <a:solidFill>
                  <a:srgbClr val="0070C0"/>
                </a:solidFill>
                <a:effectLst/>
                <a:latin typeface="Georgia" panose="02040502050405020303" pitchFamily="18" charset="0"/>
              </a:rPr>
              <a:t>Transmitter And Receiver Diversity</a:t>
            </a:r>
          </a:p>
        </p:txBody>
      </p:sp>
      <p:sp>
        <p:nvSpPr>
          <p:cNvPr id="10" name="TextBox 9">
            <a:extLst>
              <a:ext uri="{FF2B5EF4-FFF2-40B4-BE49-F238E27FC236}">
                <a16:creationId xmlns:a16="http://schemas.microsoft.com/office/drawing/2014/main" id="{AB4445A6-3CCF-50CB-282F-2D4EA3FF6E5A}"/>
              </a:ext>
            </a:extLst>
          </p:cNvPr>
          <p:cNvSpPr txBox="1"/>
          <p:nvPr/>
        </p:nvSpPr>
        <p:spPr>
          <a:xfrm>
            <a:off x="967153" y="5055955"/>
            <a:ext cx="10118187" cy="923330"/>
          </a:xfrm>
          <a:prstGeom prst="rect">
            <a:avLst/>
          </a:prstGeom>
          <a:noFill/>
        </p:spPr>
        <p:txBody>
          <a:bodyPr wrap="square">
            <a:spAutoFit/>
          </a:bodyPr>
          <a:lstStyle/>
          <a:p>
            <a:r>
              <a:rPr lang="en-US" dirty="0">
                <a:solidFill>
                  <a:srgbClr val="030641"/>
                </a:solidFill>
                <a:latin typeface="Kanit"/>
              </a:rPr>
              <a:t>Diversity is when multiple antennas are deployed at the transmitter or the receiver end to reduce the impact of signal fading. However, it does not improve the radio channel capacity, so the data rate or throughput is not impacted by diversity.</a:t>
            </a:r>
            <a:endParaRPr lang="en-MY" dirty="0">
              <a:solidFill>
                <a:srgbClr val="030641"/>
              </a:solidFill>
              <a:latin typeface="Kanit"/>
            </a:endParaRPr>
          </a:p>
        </p:txBody>
      </p:sp>
      <p:sp>
        <p:nvSpPr>
          <p:cNvPr id="12" name="TextBox 11">
            <a:extLst>
              <a:ext uri="{FF2B5EF4-FFF2-40B4-BE49-F238E27FC236}">
                <a16:creationId xmlns:a16="http://schemas.microsoft.com/office/drawing/2014/main" id="{20B9F512-E6F8-D0B5-38AB-2661002B356C}"/>
              </a:ext>
            </a:extLst>
          </p:cNvPr>
          <p:cNvSpPr txBox="1"/>
          <p:nvPr/>
        </p:nvSpPr>
        <p:spPr>
          <a:xfrm>
            <a:off x="967153" y="1169084"/>
            <a:ext cx="9794631" cy="1200329"/>
          </a:xfrm>
          <a:prstGeom prst="rect">
            <a:avLst/>
          </a:prstGeom>
          <a:noFill/>
        </p:spPr>
        <p:txBody>
          <a:bodyPr wrap="square">
            <a:spAutoFit/>
          </a:bodyPr>
          <a:lstStyle/>
          <a:p>
            <a:r>
              <a:rPr lang="en-US" dirty="0">
                <a:solidFill>
                  <a:srgbClr val="030641"/>
                </a:solidFill>
                <a:latin typeface="Kanit"/>
              </a:rPr>
              <a:t>Spatial multiplexing is one of the most important features in MIMO systems used for improving the efficiency of the frequency channel. The overall data stream intended for a specific user can be sent over multiple individual data streams. This improvement in spectral efficiency leads to higher overall capacity and, therefore, higher data rates.</a:t>
            </a:r>
            <a:endParaRPr lang="en-MY" dirty="0">
              <a:solidFill>
                <a:srgbClr val="030641"/>
              </a:solidFill>
              <a:latin typeface="Kanit"/>
            </a:endParaRPr>
          </a:p>
        </p:txBody>
      </p:sp>
      <p:sp>
        <p:nvSpPr>
          <p:cNvPr id="14" name="TextBox 13">
            <a:extLst>
              <a:ext uri="{FF2B5EF4-FFF2-40B4-BE49-F238E27FC236}">
                <a16:creationId xmlns:a16="http://schemas.microsoft.com/office/drawing/2014/main" id="{7F2D5A4D-A0CC-AB05-74BA-5548EC607854}"/>
              </a:ext>
            </a:extLst>
          </p:cNvPr>
          <p:cNvSpPr txBox="1"/>
          <p:nvPr/>
        </p:nvSpPr>
        <p:spPr>
          <a:xfrm>
            <a:off x="967153" y="2983295"/>
            <a:ext cx="10413610" cy="1200329"/>
          </a:xfrm>
          <a:prstGeom prst="rect">
            <a:avLst/>
          </a:prstGeom>
          <a:noFill/>
        </p:spPr>
        <p:txBody>
          <a:bodyPr wrap="square">
            <a:spAutoFit/>
          </a:bodyPr>
          <a:lstStyle/>
          <a:p>
            <a:r>
              <a:rPr lang="en-US" dirty="0">
                <a:solidFill>
                  <a:srgbClr val="030641"/>
                </a:solidFill>
                <a:latin typeface="Kanit"/>
              </a:rPr>
              <a:t>Beamforming takes place when the signal transmission through multiple antenna elements is targeted in a particular direction instead of broadcasting the signal in all directions. Beamforming points the different beams of the signal in the desired direction. In Massive MIMO, beamforming is three dimensional, so the beams can be horizontal and vertical to improve the data rates for all users. </a:t>
            </a:r>
            <a:endParaRPr lang="en-MY" dirty="0">
              <a:solidFill>
                <a:srgbClr val="030641"/>
              </a:solidFill>
              <a:latin typeface="Kanit"/>
            </a:endParaRPr>
          </a:p>
        </p:txBody>
      </p:sp>
    </p:spTree>
    <p:extLst>
      <p:ext uri="{BB962C8B-B14F-4D97-AF65-F5344CB8AC3E}">
        <p14:creationId xmlns:p14="http://schemas.microsoft.com/office/powerpoint/2010/main" val="1875939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349B28-E3FB-E3C5-CF21-8FE104F3D703}"/>
              </a:ext>
            </a:extLst>
          </p:cNvPr>
          <p:cNvSpPr>
            <a:spLocks noGrp="1"/>
          </p:cNvSpPr>
          <p:nvPr>
            <p:ph type="sldNum" sz="quarter" idx="4"/>
          </p:nvPr>
        </p:nvSpPr>
        <p:spPr>
          <a:xfrm>
            <a:off x="345488" y="6297126"/>
            <a:ext cx="380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b="1" kern="1200">
                <a:solidFill>
                  <a:schemeClr val="accent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E5A8-D9BA-4CDF-9F3C-C155817339C2}" type="slidenum">
              <a:rPr lang="en-GB" smtClean="0"/>
              <a:pPr/>
              <a:t>9</a:t>
            </a:fld>
            <a:endParaRPr lang="en-GB"/>
          </a:p>
        </p:txBody>
      </p:sp>
      <p:graphicFrame>
        <p:nvGraphicFramePr>
          <p:cNvPr id="4" name="Table 3">
            <a:extLst>
              <a:ext uri="{FF2B5EF4-FFF2-40B4-BE49-F238E27FC236}">
                <a16:creationId xmlns:a16="http://schemas.microsoft.com/office/drawing/2014/main" id="{266FC33A-88C6-4189-F8B9-7C9838BCDA26}"/>
              </a:ext>
            </a:extLst>
          </p:cNvPr>
          <p:cNvGraphicFramePr>
            <a:graphicFrameLocks noGrp="1"/>
          </p:cNvGraphicFramePr>
          <p:nvPr/>
        </p:nvGraphicFramePr>
        <p:xfrm>
          <a:off x="725488" y="1068067"/>
          <a:ext cx="10670222" cy="5481428"/>
        </p:xfrm>
        <a:graphic>
          <a:graphicData uri="http://schemas.openxmlformats.org/drawingml/2006/table">
            <a:tbl>
              <a:tblPr/>
              <a:tblGrid>
                <a:gridCol w="1295029">
                  <a:extLst>
                    <a:ext uri="{9D8B030D-6E8A-4147-A177-3AD203B41FA5}">
                      <a16:colId xmlns:a16="http://schemas.microsoft.com/office/drawing/2014/main" val="405456457"/>
                    </a:ext>
                  </a:extLst>
                </a:gridCol>
                <a:gridCol w="1229590">
                  <a:extLst>
                    <a:ext uri="{9D8B030D-6E8A-4147-A177-3AD203B41FA5}">
                      <a16:colId xmlns:a16="http://schemas.microsoft.com/office/drawing/2014/main" val="2083916399"/>
                    </a:ext>
                  </a:extLst>
                </a:gridCol>
                <a:gridCol w="2769160">
                  <a:extLst>
                    <a:ext uri="{9D8B030D-6E8A-4147-A177-3AD203B41FA5}">
                      <a16:colId xmlns:a16="http://schemas.microsoft.com/office/drawing/2014/main" val="243951496"/>
                    </a:ext>
                  </a:extLst>
                </a:gridCol>
                <a:gridCol w="1146928">
                  <a:extLst>
                    <a:ext uri="{9D8B030D-6E8A-4147-A177-3AD203B41FA5}">
                      <a16:colId xmlns:a16="http://schemas.microsoft.com/office/drawing/2014/main" val="3808352112"/>
                    </a:ext>
                  </a:extLst>
                </a:gridCol>
                <a:gridCol w="399530">
                  <a:extLst>
                    <a:ext uri="{9D8B030D-6E8A-4147-A177-3AD203B41FA5}">
                      <a16:colId xmlns:a16="http://schemas.microsoft.com/office/drawing/2014/main" val="420574891"/>
                    </a:ext>
                  </a:extLst>
                </a:gridCol>
                <a:gridCol w="3829985">
                  <a:extLst>
                    <a:ext uri="{9D8B030D-6E8A-4147-A177-3AD203B41FA5}">
                      <a16:colId xmlns:a16="http://schemas.microsoft.com/office/drawing/2014/main" val="267524368"/>
                    </a:ext>
                  </a:extLst>
                </a:gridCol>
              </a:tblGrid>
              <a:tr h="288998">
                <a:tc gridSpan="2">
                  <a:txBody>
                    <a:bodyPr/>
                    <a:lstStyle/>
                    <a:p>
                      <a:pPr algn="l" fontAlgn="ctr"/>
                      <a:r>
                        <a:rPr lang="en-MY" sz="1200" b="1" i="0" u="none" strike="noStrike">
                          <a:solidFill>
                            <a:srgbClr val="000000"/>
                          </a:solidFill>
                          <a:effectLst/>
                          <a:latin typeface="Calibri" panose="020F0502020204030204" pitchFamily="34" charset="0"/>
                        </a:rPr>
                        <a:t>Technology</a:t>
                      </a:r>
                    </a:p>
                  </a:txBody>
                  <a:tcPr marL="8579" marR="8579" marT="857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hMerge="1">
                  <a:txBody>
                    <a:bodyPr/>
                    <a:lstStyle/>
                    <a:p>
                      <a:endParaRPr lang="en-MY"/>
                    </a:p>
                  </a:txBody>
                  <a:tcPr/>
                </a:tc>
                <a:tc>
                  <a:txBody>
                    <a:bodyPr/>
                    <a:lstStyle/>
                    <a:p>
                      <a:pPr algn="ctr" fontAlgn="ctr"/>
                      <a:r>
                        <a:rPr lang="en-MY" sz="1200" b="1" i="0" u="none" strike="noStrike">
                          <a:solidFill>
                            <a:srgbClr val="000000"/>
                          </a:solidFill>
                          <a:effectLst/>
                          <a:latin typeface="Calibri" panose="020F0502020204030204" pitchFamily="34" charset="0"/>
                        </a:rPr>
                        <a:t>Threat</a:t>
                      </a:r>
                    </a:p>
                  </a:txBody>
                  <a:tcPr marL="8579" marR="8579" marT="857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MY" sz="1200" b="1" i="0" u="none" strike="noStrike">
                          <a:solidFill>
                            <a:srgbClr val="000000"/>
                          </a:solidFill>
                          <a:effectLst/>
                          <a:latin typeface="Calibri" panose="020F0502020204030204" pitchFamily="34" charset="0"/>
                        </a:rPr>
                        <a:t>Mitigations</a:t>
                      </a:r>
                    </a:p>
                  </a:txBody>
                  <a:tcPr marL="8579" marR="8579" marT="8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en-MY" sz="1200" b="1" i="0" u="none" strike="noStrike">
                          <a:solidFill>
                            <a:srgbClr val="000000"/>
                          </a:solidFill>
                          <a:effectLst/>
                          <a:latin typeface="Calibri" panose="020F0502020204030204" pitchFamily="34" charset="0"/>
                        </a:rPr>
                        <a:t>#</a:t>
                      </a:r>
                    </a:p>
                  </a:txBody>
                  <a:tcPr marL="8579" marR="8579" marT="857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MY" sz="1200" b="1" i="0" u="none" strike="noStrike">
                          <a:solidFill>
                            <a:srgbClr val="000000"/>
                          </a:solidFill>
                          <a:effectLst/>
                          <a:latin typeface="Calibri" panose="020F0502020204030204" pitchFamily="34" charset="0"/>
                        </a:rPr>
                        <a:t>Control</a:t>
                      </a:r>
                    </a:p>
                  </a:txBody>
                  <a:tcPr marL="8579" marR="8579" marT="857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4000909195"/>
                  </a:ext>
                </a:extLst>
              </a:tr>
              <a:tr h="171593">
                <a:tc>
                  <a:txBody>
                    <a:bodyPr/>
                    <a:lstStyle/>
                    <a:p>
                      <a:pPr algn="l" fontAlgn="t"/>
                      <a:r>
                        <a:rPr lang="en-MY" sz="1200" b="1" i="0" u="none" strike="noStrike">
                          <a:solidFill>
                            <a:srgbClr val="000000"/>
                          </a:solidFill>
                          <a:effectLst/>
                          <a:latin typeface="Calibri" panose="020F0502020204030204" pitchFamily="34" charset="0"/>
                        </a:rPr>
                        <a:t>Massive MIMO</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Privacy</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Pilot Contamination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10</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1</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rowSpan="2">
                  <a:txBody>
                    <a:bodyPr/>
                    <a:lstStyle/>
                    <a:p>
                      <a:pPr algn="l" fontAlgn="t"/>
                      <a:r>
                        <a:rPr lang="en-US" sz="1200" b="0" i="0" u="none" strike="noStrike">
                          <a:solidFill>
                            <a:srgbClr val="000000"/>
                          </a:solidFill>
                          <a:effectLst/>
                          <a:latin typeface="Calibri" panose="020F0502020204030204" pitchFamily="34" charset="0"/>
                        </a:rPr>
                        <a:t>TAS - ML (Transmit Antenna Selection - Machine Learning)</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865111089"/>
                  </a:ext>
                </a:extLst>
              </a:tr>
              <a:tr h="207717">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Information Leakage</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2, 6, 7</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vMerge="1">
                  <a:txBody>
                    <a:bodyPr/>
                    <a:lstStyle/>
                    <a:p>
                      <a:endParaRPr lang="en-MY"/>
                    </a:p>
                  </a:txBody>
                  <a:tcPr/>
                </a:tc>
                <a:extLst>
                  <a:ext uri="{0D108BD9-81ED-4DB2-BD59-A6C34878D82A}">
                    <a16:rowId xmlns:a16="http://schemas.microsoft.com/office/drawing/2014/main" val="870572909"/>
                  </a:ext>
                </a:extLst>
              </a:tr>
              <a:tr h="216748">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Eavesdropping</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1, 2, 4, 7, 9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2</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Beamforming</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843501391"/>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Spoofing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3, 4</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3</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Game Theoretic Study</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557035198"/>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Location Privacy</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4</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HET C-RAN (H-CRAN)</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475388482"/>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Phishing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6, 7</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5</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Amplitude Forwarding (AF) Relaying</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814103453"/>
                  </a:ext>
                </a:extLst>
              </a:tr>
              <a:tr h="198686">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Authentication</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Pilot Contamination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10</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6</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Beamforming &amp; AM</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938060980"/>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Eavesdropping</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1, 2, 4, 7, 9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7</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Linear Precoding &amp; AM</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6355990"/>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Spoofing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3, 4</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8</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Physical Layer(PL)-Cryptography</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09256539"/>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Active Pilot Spoofing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5, 10</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9</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MRC-MIMO Relay System</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27901191"/>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Confidentiality</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Pilot Contamination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10</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t"/>
                      <a:r>
                        <a:rPr lang="en-MY" sz="1200" b="0" i="0" u="none" strike="noStrike">
                          <a:solidFill>
                            <a:srgbClr val="000000"/>
                          </a:solidFill>
                          <a:effectLst/>
                          <a:latin typeface="Calibri" panose="020F0502020204030204" pitchFamily="34" charset="0"/>
                        </a:rPr>
                        <a:t>10</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rowSpan="2">
                  <a:txBody>
                    <a:bodyPr/>
                    <a:lstStyle/>
                    <a:p>
                      <a:pPr algn="l" fontAlgn="t"/>
                      <a:r>
                        <a:rPr lang="en-US" sz="1200" b="0" i="0" u="none" strike="noStrike">
                          <a:solidFill>
                            <a:srgbClr val="000000"/>
                          </a:solidFill>
                          <a:effectLst/>
                          <a:latin typeface="Calibri" panose="020F0502020204030204" pitchFamily="34" charset="0"/>
                        </a:rPr>
                        <a:t>Sub-Space Estimation Approach, Pilot Based Estimation Approach</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719293062"/>
                  </a:ext>
                </a:extLst>
              </a:tr>
              <a:tr h="171593">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Information Leakage</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2, 6, 7</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vMerge="1">
                  <a:txBody>
                    <a:bodyPr/>
                    <a:lstStyle/>
                    <a:p>
                      <a:endParaRPr lang="en-MY"/>
                    </a:p>
                  </a:txBody>
                  <a:tcPr/>
                </a:tc>
                <a:extLst>
                  <a:ext uri="{0D108BD9-81ED-4DB2-BD59-A6C34878D82A}">
                    <a16:rowId xmlns:a16="http://schemas.microsoft.com/office/drawing/2014/main" val="579011826"/>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Jamming Attack, DOS, DDOS</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2, 6, 7</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11</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Location Distinction</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633170934"/>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Location Privacy</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92859586"/>
                  </a:ext>
                </a:extLst>
              </a:tr>
              <a:tr h="361247">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sv-SE" sz="1200" b="0" i="0" u="none" strike="noStrike">
                          <a:solidFill>
                            <a:srgbClr val="000000"/>
                          </a:solidFill>
                          <a:effectLst/>
                          <a:latin typeface="Calibri" panose="020F0502020204030204" pitchFamily="34" charset="0"/>
                        </a:rPr>
                        <a:t>Computational Attack, PT Attack, Cybertext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MY" sz="1200" b="0" i="0" u="none" strike="noStrike">
                          <a:solidFill>
                            <a:srgbClr val="000000"/>
                          </a:solidFill>
                          <a:effectLst/>
                          <a:latin typeface="Calibri" panose="020F0502020204030204" pitchFamily="34" charset="0"/>
                        </a:rPr>
                        <a:t>8</a:t>
                      </a:r>
                    </a:p>
                  </a:txBody>
                  <a:tcPr marL="8579" marR="8579" marT="8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714064042"/>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Integrity</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Eavesdropping</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1, 2, 4, 7, 9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895383436"/>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Impersonation</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11</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616733145"/>
                  </a:ext>
                </a:extLst>
              </a:tr>
              <a:tr h="361247">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sv-SE" sz="1200" b="0" i="0" u="none" strike="noStrike">
                          <a:solidFill>
                            <a:srgbClr val="000000"/>
                          </a:solidFill>
                          <a:effectLst/>
                          <a:latin typeface="Calibri" panose="020F0502020204030204" pitchFamily="34" charset="0"/>
                        </a:rPr>
                        <a:t>Computational Attack, PT Attack, Cybertext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MY" sz="1200" b="0" i="0" u="none" strike="noStrike">
                          <a:solidFill>
                            <a:srgbClr val="000000"/>
                          </a:solidFill>
                          <a:effectLst/>
                          <a:latin typeface="Calibri" panose="020F0502020204030204" pitchFamily="34" charset="0"/>
                        </a:rPr>
                        <a:t>8</a:t>
                      </a:r>
                    </a:p>
                  </a:txBody>
                  <a:tcPr marL="8579" marR="8579" marT="8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9287477"/>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Packet Injection &amp; Modification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8</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68747790"/>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Malware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2,  6, 8</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976663664"/>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Reliability</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Eavesdropping</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1, 2, 4, 7, 9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77549687"/>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Location Privacy</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9</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689957572"/>
                  </a:ext>
                </a:extLst>
              </a:tr>
              <a:tr h="361247">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a:noFill/>
                    </a:lnB>
                    <a:solidFill>
                      <a:srgbClr val="F2F2F2"/>
                    </a:solidFill>
                  </a:tcPr>
                </a:tc>
                <a:tc>
                  <a:txBody>
                    <a:bodyPr/>
                    <a:lstStyle/>
                    <a:p>
                      <a:pPr algn="l" fontAlgn="t"/>
                      <a:r>
                        <a:rPr lang="sv-SE" sz="1200" b="0" i="0" u="none" strike="noStrike">
                          <a:solidFill>
                            <a:srgbClr val="000000"/>
                          </a:solidFill>
                          <a:effectLst/>
                          <a:latin typeface="Calibri" panose="020F0502020204030204" pitchFamily="34" charset="0"/>
                        </a:rPr>
                        <a:t>Computational Attack, PT Attack, Cybertext Attack</a:t>
                      </a:r>
                    </a:p>
                  </a:txBody>
                  <a:tcPr marL="8579" marR="8579" marT="8579" marB="0">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MY" sz="1200" b="0" i="0" u="none" strike="noStrike">
                          <a:solidFill>
                            <a:srgbClr val="000000"/>
                          </a:solidFill>
                          <a:effectLst/>
                          <a:latin typeface="Calibri" panose="020F0502020204030204" pitchFamily="34" charset="0"/>
                        </a:rPr>
                        <a:t>8</a:t>
                      </a:r>
                    </a:p>
                  </a:txBody>
                  <a:tcPr marL="8579" marR="8579" marT="8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MY" sz="1200" b="0" i="0" u="none" strike="noStrike">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851410279"/>
                  </a:ext>
                </a:extLst>
              </a:tr>
              <a:tr h="180624">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MY" sz="1200" b="0" i="0" u="none" strike="noStrike">
                          <a:solidFill>
                            <a:srgbClr val="000000"/>
                          </a:solidFill>
                          <a:effectLst/>
                          <a:latin typeface="Calibri" panose="020F0502020204030204" pitchFamily="34" charset="0"/>
                        </a:rPr>
                        <a:t> </a:t>
                      </a:r>
                    </a:p>
                  </a:txBody>
                  <a:tcPr marL="8579" marR="8579" marT="8579"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MY" sz="1200" b="0" i="0" u="none" strike="noStrike">
                          <a:solidFill>
                            <a:srgbClr val="000000"/>
                          </a:solidFill>
                          <a:effectLst/>
                          <a:latin typeface="Calibri" panose="020F0502020204030204" pitchFamily="34" charset="0"/>
                        </a:rPr>
                        <a:t> </a:t>
                      </a:r>
                    </a:p>
                  </a:txBody>
                  <a:tcPr marL="8579" marR="8579" marT="857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MY" sz="1200" b="0" i="0" u="none" strike="noStrike" dirty="0">
                          <a:solidFill>
                            <a:srgbClr val="000000"/>
                          </a:solidFill>
                          <a:effectLst/>
                          <a:latin typeface="Calibri" panose="020F0502020204030204" pitchFamily="34" charset="0"/>
                        </a:rPr>
                        <a:t> </a:t>
                      </a:r>
                    </a:p>
                  </a:txBody>
                  <a:tcPr marL="8579" marR="8579" marT="857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67096705"/>
                  </a:ext>
                </a:extLst>
              </a:tr>
            </a:tbl>
          </a:graphicData>
        </a:graphic>
      </p:graphicFrame>
    </p:spTree>
    <p:extLst>
      <p:ext uri="{BB962C8B-B14F-4D97-AF65-F5344CB8AC3E}">
        <p14:creationId xmlns:p14="http://schemas.microsoft.com/office/powerpoint/2010/main" val="16077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3870</Words>
  <Application>Microsoft Office PowerPoint</Application>
  <PresentationFormat>Widescreen</PresentationFormat>
  <Paragraphs>812</Paragraphs>
  <Slides>36</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36</vt:i4>
      </vt:variant>
    </vt:vector>
  </HeadingPairs>
  <TitlesOfParts>
    <vt:vector size="53" baseType="lpstr">
      <vt:lpstr>apercu-regular-pro</vt:lpstr>
      <vt:lpstr>Arial</vt:lpstr>
      <vt:lpstr>Arial</vt:lpstr>
      <vt:lpstr>Calibri</vt:lpstr>
      <vt:lpstr>Calibri Light</vt:lpstr>
      <vt:lpstr>Ericsson Hilda</vt:lpstr>
      <vt:lpstr>ff0</vt:lpstr>
      <vt:lpstr>Franklin Gothic Book</vt:lpstr>
      <vt:lpstr>Georgia</vt:lpstr>
      <vt:lpstr>Kanit</vt:lpstr>
      <vt:lpstr>Lato</vt:lpstr>
      <vt:lpstr>neue-haas-grotesk-display</vt:lpstr>
      <vt:lpstr>Roboto</vt:lpstr>
      <vt:lpstr>STIXGeneral-Regular</vt:lpstr>
      <vt:lpstr>Titillium</vt:lpstr>
      <vt:lpstr>Whitney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Cliff Gower (EXT)</dc:creator>
  <cp:lastModifiedBy>Cliff Gower (EXT)</cp:lastModifiedBy>
  <cp:revision>4</cp:revision>
  <dcterms:created xsi:type="dcterms:W3CDTF">2022-08-29T01:19:40Z</dcterms:created>
  <dcterms:modified xsi:type="dcterms:W3CDTF">2022-08-29T01:23:58Z</dcterms:modified>
</cp:coreProperties>
</file>