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6" r:id="rId3"/>
    <p:sldId id="411" r:id="rId4"/>
    <p:sldId id="401" r:id="rId5"/>
    <p:sldId id="425" r:id="rId6"/>
    <p:sldId id="495" r:id="rId7"/>
    <p:sldId id="426" r:id="rId8"/>
    <p:sldId id="427" r:id="rId9"/>
    <p:sldId id="428" r:id="rId10"/>
    <p:sldId id="496" r:id="rId11"/>
    <p:sldId id="497" r:id="rId12"/>
    <p:sldId id="498" r:id="rId13"/>
    <p:sldId id="499" r:id="rId14"/>
    <p:sldId id="500" r:id="rId15"/>
    <p:sldId id="502" r:id="rId16"/>
    <p:sldId id="501" r:id="rId17"/>
    <p:sldId id="503" r:id="rId18"/>
    <p:sldId id="505" r:id="rId19"/>
    <p:sldId id="507" r:id="rId20"/>
    <p:sldId id="506" r:id="rId21"/>
    <p:sldId id="504" r:id="rId22"/>
    <p:sldId id="509" r:id="rId23"/>
    <p:sldId id="508" r:id="rId24"/>
    <p:sldId id="492" r:id="rId25"/>
    <p:sldId id="510" r:id="rId26"/>
    <p:sldId id="511" r:id="rId27"/>
    <p:sldId id="3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51"/>
    <a:srgbClr val="FF3388"/>
    <a:srgbClr val="1D2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94" autoAdjust="0"/>
  </p:normalViewPr>
  <p:slideViewPr>
    <p:cSldViewPr snapToGrid="0" showGuides="1">
      <p:cViewPr varScale="1">
        <p:scale>
          <a:sx n="73" d="100"/>
          <a:sy n="73" d="100"/>
        </p:scale>
        <p:origin x="804" y="78"/>
      </p:cViewPr>
      <p:guideLst>
        <p:guide orient="horz" pos="2184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4E721-CB9B-47CB-B55B-474028F639F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171C2B-C3F5-437D-B627-5624F6ADF0EF}">
      <dgm:prSet phldrT="[Text]"/>
      <dgm:spPr/>
      <dgm:t>
        <a:bodyPr/>
        <a:lstStyle/>
        <a:p>
          <a:r>
            <a:rPr lang="en-US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Mengecek</a:t>
          </a: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kondisi</a:t>
          </a: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data training </a:t>
          </a:r>
        </a:p>
      </dgm:t>
    </dgm:pt>
    <dgm:pt modelId="{93A810F7-9687-4B59-B92F-4174CA9C5CEE}" type="parTrans" cxnId="{A66FE20C-0F07-47A3-9D5D-28A6D7022E4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99AD389-F085-4E80-B3E3-B37BF2ED4CF4}" type="sibTrans" cxnId="{A66FE20C-0F07-47A3-9D5D-28A6D7022E4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151862-63CB-4557-891D-36A536684DD5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Mengecek persebaran data dalam data training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CFF2AB4-6ECA-4C87-AF00-5117010CB03E}" type="parTrans" cxnId="{7012EDD5-B560-445F-9D99-AC9F1098506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828CA6A-941F-4384-86F3-2BE189A6CF27}" type="sibTrans" cxnId="{7012EDD5-B560-445F-9D99-AC9F1098506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EE1E767-1AE4-4190-A738-76E4C72BD167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Membersihkan data dengan Regex, Stopwords, dan Mapping External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EF8D9F1-6308-473D-8523-64784B8E07BE}" type="parTrans" cxnId="{56B21267-DF19-40DC-8914-FBC41094AF2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766B94B-FE51-4EF6-BCD9-B2141B7AE2D9}" type="sibTrans" cxnId="{56B21267-DF19-40DC-8914-FBC41094AF2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3AB6E0C-13DD-411C-984F-1FA2C6539C55}" type="pres">
      <dgm:prSet presAssocID="{8524E721-CB9B-47CB-B55B-474028F639F3}" presName="Name0" presStyleCnt="0">
        <dgm:presLayoutVars>
          <dgm:dir/>
          <dgm:resizeHandles val="exact"/>
        </dgm:presLayoutVars>
      </dgm:prSet>
      <dgm:spPr/>
    </dgm:pt>
    <dgm:pt modelId="{4F175C44-CDD8-4E9F-9AA2-6D9DD4D6E134}" type="pres">
      <dgm:prSet presAssocID="{EC171C2B-C3F5-437D-B627-5624F6ADF0EF}" presName="node" presStyleLbl="node1" presStyleIdx="0" presStyleCnt="3">
        <dgm:presLayoutVars>
          <dgm:bulletEnabled val="1"/>
        </dgm:presLayoutVars>
      </dgm:prSet>
      <dgm:spPr/>
    </dgm:pt>
    <dgm:pt modelId="{A3603160-30AE-4F5C-9B7F-374B1C284B50}" type="pres">
      <dgm:prSet presAssocID="{D99AD389-F085-4E80-B3E3-B37BF2ED4CF4}" presName="sibTrans" presStyleLbl="sibTrans2D1" presStyleIdx="0" presStyleCnt="2"/>
      <dgm:spPr/>
    </dgm:pt>
    <dgm:pt modelId="{97E45BE0-9F48-4982-9574-5DC19E6F3BA0}" type="pres">
      <dgm:prSet presAssocID="{D99AD389-F085-4E80-B3E3-B37BF2ED4CF4}" presName="connectorText" presStyleLbl="sibTrans2D1" presStyleIdx="0" presStyleCnt="2"/>
      <dgm:spPr/>
    </dgm:pt>
    <dgm:pt modelId="{E6B1CA47-9D7E-4987-A466-8A12B8FDC376}" type="pres">
      <dgm:prSet presAssocID="{79151862-63CB-4557-891D-36A536684DD5}" presName="node" presStyleLbl="node1" presStyleIdx="1" presStyleCnt="3">
        <dgm:presLayoutVars>
          <dgm:bulletEnabled val="1"/>
        </dgm:presLayoutVars>
      </dgm:prSet>
      <dgm:spPr/>
    </dgm:pt>
    <dgm:pt modelId="{400346FA-A575-43A0-A028-0616EAA7BD1C}" type="pres">
      <dgm:prSet presAssocID="{F828CA6A-941F-4384-86F3-2BE189A6CF27}" presName="sibTrans" presStyleLbl="sibTrans2D1" presStyleIdx="1" presStyleCnt="2"/>
      <dgm:spPr/>
    </dgm:pt>
    <dgm:pt modelId="{D6A581AA-4796-4728-AAA6-B85F2D8D4D45}" type="pres">
      <dgm:prSet presAssocID="{F828CA6A-941F-4384-86F3-2BE189A6CF27}" presName="connectorText" presStyleLbl="sibTrans2D1" presStyleIdx="1" presStyleCnt="2"/>
      <dgm:spPr/>
    </dgm:pt>
    <dgm:pt modelId="{00276371-DDB8-4331-8521-328AFE553F2E}" type="pres">
      <dgm:prSet presAssocID="{1EE1E767-1AE4-4190-A738-76E4C72BD167}" presName="node" presStyleLbl="node1" presStyleIdx="2" presStyleCnt="3">
        <dgm:presLayoutVars>
          <dgm:bulletEnabled val="1"/>
        </dgm:presLayoutVars>
      </dgm:prSet>
      <dgm:spPr/>
    </dgm:pt>
  </dgm:ptLst>
  <dgm:cxnLst>
    <dgm:cxn modelId="{A66FE20C-0F07-47A3-9D5D-28A6D7022E4B}" srcId="{8524E721-CB9B-47CB-B55B-474028F639F3}" destId="{EC171C2B-C3F5-437D-B627-5624F6ADF0EF}" srcOrd="0" destOrd="0" parTransId="{93A810F7-9687-4B59-B92F-4174CA9C5CEE}" sibTransId="{D99AD389-F085-4E80-B3E3-B37BF2ED4CF4}"/>
    <dgm:cxn modelId="{27CC7F0D-8174-42FB-8288-C765610D779D}" type="presOf" srcId="{79151862-63CB-4557-891D-36A536684DD5}" destId="{E6B1CA47-9D7E-4987-A466-8A12B8FDC376}" srcOrd="0" destOrd="0" presId="urn:microsoft.com/office/officeart/2005/8/layout/process1"/>
    <dgm:cxn modelId="{7E731B2D-5500-4DE2-921E-130C953E1BB7}" type="presOf" srcId="{F828CA6A-941F-4384-86F3-2BE189A6CF27}" destId="{400346FA-A575-43A0-A028-0616EAA7BD1C}" srcOrd="0" destOrd="0" presId="urn:microsoft.com/office/officeart/2005/8/layout/process1"/>
    <dgm:cxn modelId="{37AF0742-F9B5-4BF5-8BFF-E85A187749BA}" type="presOf" srcId="{8524E721-CB9B-47CB-B55B-474028F639F3}" destId="{93AB6E0C-13DD-411C-984F-1FA2C6539C55}" srcOrd="0" destOrd="0" presId="urn:microsoft.com/office/officeart/2005/8/layout/process1"/>
    <dgm:cxn modelId="{56B21267-DF19-40DC-8914-FBC41094AF2C}" srcId="{8524E721-CB9B-47CB-B55B-474028F639F3}" destId="{1EE1E767-1AE4-4190-A738-76E4C72BD167}" srcOrd="2" destOrd="0" parTransId="{7EF8D9F1-6308-473D-8523-64784B8E07BE}" sibTransId="{1766B94B-FE51-4EF6-BCD9-B2141B7AE2D9}"/>
    <dgm:cxn modelId="{7E77CDD5-129E-4280-975B-0BC75BDE2ED9}" type="presOf" srcId="{EC171C2B-C3F5-437D-B627-5624F6ADF0EF}" destId="{4F175C44-CDD8-4E9F-9AA2-6D9DD4D6E134}" srcOrd="0" destOrd="0" presId="urn:microsoft.com/office/officeart/2005/8/layout/process1"/>
    <dgm:cxn modelId="{7012EDD5-B560-445F-9D99-AC9F1098506E}" srcId="{8524E721-CB9B-47CB-B55B-474028F639F3}" destId="{79151862-63CB-4557-891D-36A536684DD5}" srcOrd="1" destOrd="0" parTransId="{BCFF2AB4-6ECA-4C87-AF00-5117010CB03E}" sibTransId="{F828CA6A-941F-4384-86F3-2BE189A6CF27}"/>
    <dgm:cxn modelId="{13A201DF-2D68-48E7-8018-CE4C31889E77}" type="presOf" srcId="{D99AD389-F085-4E80-B3E3-B37BF2ED4CF4}" destId="{97E45BE0-9F48-4982-9574-5DC19E6F3BA0}" srcOrd="1" destOrd="0" presId="urn:microsoft.com/office/officeart/2005/8/layout/process1"/>
    <dgm:cxn modelId="{7D9666EC-6C30-4D3D-86D3-CDDC603E1A1A}" type="presOf" srcId="{1EE1E767-1AE4-4190-A738-76E4C72BD167}" destId="{00276371-DDB8-4331-8521-328AFE553F2E}" srcOrd="0" destOrd="0" presId="urn:microsoft.com/office/officeart/2005/8/layout/process1"/>
    <dgm:cxn modelId="{22DA49F0-29E9-40DA-97C1-611BB75F383B}" type="presOf" srcId="{D99AD389-F085-4E80-B3E3-B37BF2ED4CF4}" destId="{A3603160-30AE-4F5C-9B7F-374B1C284B50}" srcOrd="0" destOrd="0" presId="urn:microsoft.com/office/officeart/2005/8/layout/process1"/>
    <dgm:cxn modelId="{B8A68DF9-3623-4328-9651-627C4A3695F3}" type="presOf" srcId="{F828CA6A-941F-4384-86F3-2BE189A6CF27}" destId="{D6A581AA-4796-4728-AAA6-B85F2D8D4D45}" srcOrd="1" destOrd="0" presId="urn:microsoft.com/office/officeart/2005/8/layout/process1"/>
    <dgm:cxn modelId="{8839141B-6888-42A7-8B8F-E432FF98E99F}" type="presParOf" srcId="{93AB6E0C-13DD-411C-984F-1FA2C6539C55}" destId="{4F175C44-CDD8-4E9F-9AA2-6D9DD4D6E134}" srcOrd="0" destOrd="0" presId="urn:microsoft.com/office/officeart/2005/8/layout/process1"/>
    <dgm:cxn modelId="{89790C68-D75A-4D27-81F4-77F86413A2EF}" type="presParOf" srcId="{93AB6E0C-13DD-411C-984F-1FA2C6539C55}" destId="{A3603160-30AE-4F5C-9B7F-374B1C284B50}" srcOrd="1" destOrd="0" presId="urn:microsoft.com/office/officeart/2005/8/layout/process1"/>
    <dgm:cxn modelId="{FDF24AC4-858A-4B68-A164-C71458FD5D5E}" type="presParOf" srcId="{A3603160-30AE-4F5C-9B7F-374B1C284B50}" destId="{97E45BE0-9F48-4982-9574-5DC19E6F3BA0}" srcOrd="0" destOrd="0" presId="urn:microsoft.com/office/officeart/2005/8/layout/process1"/>
    <dgm:cxn modelId="{E94BE08D-310C-48AD-8AE8-9A6CC1B50FA0}" type="presParOf" srcId="{93AB6E0C-13DD-411C-984F-1FA2C6539C55}" destId="{E6B1CA47-9D7E-4987-A466-8A12B8FDC376}" srcOrd="2" destOrd="0" presId="urn:microsoft.com/office/officeart/2005/8/layout/process1"/>
    <dgm:cxn modelId="{BAC93E70-AE0F-42DC-B8C0-AED869803F6C}" type="presParOf" srcId="{93AB6E0C-13DD-411C-984F-1FA2C6539C55}" destId="{400346FA-A575-43A0-A028-0616EAA7BD1C}" srcOrd="3" destOrd="0" presId="urn:microsoft.com/office/officeart/2005/8/layout/process1"/>
    <dgm:cxn modelId="{9950C4CB-111B-423F-AD41-43FA22C488C5}" type="presParOf" srcId="{400346FA-A575-43A0-A028-0616EAA7BD1C}" destId="{D6A581AA-4796-4728-AAA6-B85F2D8D4D45}" srcOrd="0" destOrd="0" presId="urn:microsoft.com/office/officeart/2005/8/layout/process1"/>
    <dgm:cxn modelId="{F64547A2-F477-466B-BAD4-719D4BCDD0E2}" type="presParOf" srcId="{93AB6E0C-13DD-411C-984F-1FA2C6539C55}" destId="{00276371-DDB8-4331-8521-328AFE553F2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75C44-CDD8-4E9F-9AA2-6D9DD4D6E134}">
      <dsp:nvSpPr>
        <dsp:cNvPr id="0" name=""/>
        <dsp:cNvSpPr/>
      </dsp:nvSpPr>
      <dsp:spPr>
        <a:xfrm>
          <a:off x="8442" y="1371692"/>
          <a:ext cx="2523484" cy="15140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Mengecek</a:t>
          </a:r>
          <a:r>
            <a:rPr lang="en-US" sz="22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2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kondisi</a:t>
          </a:r>
          <a:r>
            <a:rPr lang="en-US" sz="22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data training </a:t>
          </a:r>
        </a:p>
      </dsp:txBody>
      <dsp:txXfrm>
        <a:off x="52788" y="1416038"/>
        <a:ext cx="2434792" cy="1425398"/>
      </dsp:txXfrm>
    </dsp:sp>
    <dsp:sp modelId="{A3603160-30AE-4F5C-9B7F-374B1C284B50}">
      <dsp:nvSpPr>
        <dsp:cNvPr id="0" name=""/>
        <dsp:cNvSpPr/>
      </dsp:nvSpPr>
      <dsp:spPr>
        <a:xfrm>
          <a:off x="2784276" y="1815825"/>
          <a:ext cx="534978" cy="6258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784276" y="1940990"/>
        <a:ext cx="374485" cy="375494"/>
      </dsp:txXfrm>
    </dsp:sp>
    <dsp:sp modelId="{E6B1CA47-9D7E-4987-A466-8A12B8FDC376}">
      <dsp:nvSpPr>
        <dsp:cNvPr id="0" name=""/>
        <dsp:cNvSpPr/>
      </dsp:nvSpPr>
      <dsp:spPr>
        <a:xfrm>
          <a:off x="3541321" y="1371692"/>
          <a:ext cx="2523484" cy="15140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Mengecek persebaran data dalam data training</a:t>
          </a:r>
          <a:endParaRPr lang="en-US" sz="2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85667" y="1416038"/>
        <a:ext cx="2434792" cy="1425398"/>
      </dsp:txXfrm>
    </dsp:sp>
    <dsp:sp modelId="{400346FA-A575-43A0-A028-0616EAA7BD1C}">
      <dsp:nvSpPr>
        <dsp:cNvPr id="0" name=""/>
        <dsp:cNvSpPr/>
      </dsp:nvSpPr>
      <dsp:spPr>
        <a:xfrm>
          <a:off x="6317154" y="1815825"/>
          <a:ext cx="534978" cy="6258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17154" y="1940990"/>
        <a:ext cx="374485" cy="375494"/>
      </dsp:txXfrm>
    </dsp:sp>
    <dsp:sp modelId="{00276371-DDB8-4331-8521-328AFE553F2E}">
      <dsp:nvSpPr>
        <dsp:cNvPr id="0" name=""/>
        <dsp:cNvSpPr/>
      </dsp:nvSpPr>
      <dsp:spPr>
        <a:xfrm>
          <a:off x="7074200" y="1371692"/>
          <a:ext cx="2523484" cy="15140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Membersihkan data dengan Regex, Stopwords, dan Mapping External</a:t>
          </a:r>
          <a:endParaRPr lang="en-US" sz="2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118546" y="1416038"/>
        <a:ext cx="2434792" cy="1425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9D508-17C5-4C1B-9BFF-321590D67C8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6E4AE-11C0-43C0-AB34-123A0D0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5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6E4AE-11C0-43C0-AB34-123A0D0844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BC69-6149-4E33-BBE4-4058DD9F7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94627-E3E6-457F-8D23-016A832FA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10A3-1FAD-406F-9990-0C9D43F6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9B75-608B-4DAA-B397-45CE5C91DEA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D2A38-ED32-434C-8A08-9B0B8F1B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366E4-C5E2-4437-ADD9-CDD9F5B5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6E2-316C-4D65-9242-46A677DA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801F-E329-4969-96DF-E55C625C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6FC33-0298-49E1-AB5D-A9EDEF53A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5BEF-0C41-4685-878C-2A922272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9B75-608B-4DAA-B397-45CE5C91DEA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F6F3-9751-4F66-918A-90271032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7545-A806-48F2-8E10-D9DF5860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6E2-316C-4D65-9242-46A677DA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83305-261E-4EFC-92BF-CB40E0949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1D787-227D-4109-B322-0D7828309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A886-EE01-499B-B3CB-D8296D66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9B75-608B-4DAA-B397-45CE5C91DEA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5485E-A412-4767-A55E-8F4AC92A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78AA-0394-45B1-BBC9-6F6D689D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6E2-316C-4D65-9242-46A677DA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CC5D-8CF6-4659-989C-6A71A8D9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EAAB-0BCA-43BC-9FF3-B3AC7355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28361-310D-4D8C-99AD-7426A13B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9B75-608B-4DAA-B397-45CE5C91DEA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EB6E-3ADB-4AF6-9ED3-9F1E7128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2290-BED4-4D03-8D95-2E861D3B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6E2-316C-4D65-9242-46A677DA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7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EEF1-FC3C-4FDC-90AA-3943B84F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0972F-3F2C-4959-964F-43A9A6CA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E98A0-D8F4-4CA4-913F-90DE8E53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9B75-608B-4DAA-B397-45CE5C91DEA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0B637-992C-4852-AB52-615E701D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F237B-C8DC-46F3-8CB3-A0613E2F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6E2-316C-4D65-9242-46A677DA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1775-3E9C-4B99-AD5E-38420D07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0A02-B3CB-41F6-A474-E6219F46F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4A81C-F707-4571-91D3-3062B304D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BEA1D-59D0-4699-A5F1-92DED5B6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9B75-608B-4DAA-B397-45CE5C91DEA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06E21-E2B3-452C-A444-26D1EF34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8BCCE-4A27-4D94-9951-093E02D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6E2-316C-4D65-9242-46A677DA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F37A-5972-4D56-ACA2-9BE719C7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5E27-BF5E-4FA8-8D77-0CDB87A8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F73BD-9357-4CCB-B276-7C1C26139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8C9DF-4C92-4D4F-AA73-6D29CD2B2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40279-FDC5-4D45-AB44-374CD5304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5CBD2-1FB6-4DD5-BC6B-E04ED4A7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9B75-608B-4DAA-B397-45CE5C91DEA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78E33-D75F-4002-89B7-96D2C8E2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36CE0-959D-48CF-8EFF-ABA58C59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6E2-316C-4D65-9242-46A677DA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1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0603-E3BE-4A9C-A79C-F210D772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93A22-A498-432A-9CA7-7EF438DB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9B75-608B-4DAA-B397-45CE5C91DEA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48F9C-EBB1-4968-90AF-08867364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17788-3C50-44F5-A052-7C59FA08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6E2-316C-4D65-9242-46A677DA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C7AA7-2869-4BD3-B692-2A2C907F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9B75-608B-4DAA-B397-45CE5C91DEA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B0651-EBA9-43BF-92B3-AE11CD13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C7A42-3A15-45B7-8B1F-96D3987F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6E2-316C-4D65-9242-46A677DA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E176-498E-4381-A76A-D0D03A38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022D-C38C-4144-B671-6052BCC1F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16E78-D6A3-4DA8-B3E2-76E61AD9F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0982C-BB3C-45EF-A044-846CF45A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9B75-608B-4DAA-B397-45CE5C91DEA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9ED4C-5C20-41B1-9ABC-F9AABCF7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6EBA3-5149-4CD9-B60F-E58C0650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6E2-316C-4D65-9242-46A677DA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BDBF-4313-498F-97EF-C05A3C88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F4973-F47C-4CA9-8E70-08D43FD4D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E2A92-AAEA-434B-8C7E-BFCB31753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9636F-DFAD-47DF-A578-0A6121CE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9B75-608B-4DAA-B397-45CE5C91DEA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C63DC-11DD-4793-AD39-D2363A87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BEDEB-0388-48F8-8795-5E87727E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6E2-316C-4D65-9242-46A677DA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2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rgbClr val="C80051"/>
            </a:gs>
            <a:gs pos="70000">
              <a:srgbClr val="E41A6D"/>
            </a:gs>
            <a:gs pos="56000">
              <a:srgbClr val="F2277B"/>
            </a:gs>
            <a:gs pos="42000">
              <a:srgbClr val="FF3388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43101-8D74-4325-A3B6-A5776131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10ED-487D-4CC5-BFE9-C24CC2EE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D62EE-1B45-47BF-92C5-7385F34C3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99B75-608B-4DAA-B397-45CE5C91DEA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CD6AC-69A8-44FE-932B-B9D26D1D4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0F775-B62D-46EE-AC84-4DC044B8B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96E2-316C-4D65-9242-46A677DA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irfandythalib@gmail.co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RCHGfn9JJyyReAh8PIIoF8Ch0H3miP0u/view?usp=sharingntimennya,%20ya&#128516;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lhamfp31/indonesian-abusive-and-hate-speech-twitter-tex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D249A52-A1DE-4BBB-B7A5-7FB3C1062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2439B7-9AB2-4DB5-BA62-A052EDDAF1FB}"/>
              </a:ext>
            </a:extLst>
          </p:cNvPr>
          <p:cNvSpPr/>
          <p:nvPr/>
        </p:nvSpPr>
        <p:spPr>
          <a:xfrm>
            <a:off x="1765840" y="0"/>
            <a:ext cx="10486030" cy="6858000"/>
          </a:xfrm>
          <a:prstGeom prst="rect">
            <a:avLst/>
          </a:prstGeom>
          <a:solidFill>
            <a:srgbClr val="1D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639B5D-E960-42B8-BF00-6DA4AA24282B}"/>
              </a:ext>
            </a:extLst>
          </p:cNvPr>
          <p:cNvSpPr/>
          <p:nvPr/>
        </p:nvSpPr>
        <p:spPr>
          <a:xfrm>
            <a:off x="-1" y="4193177"/>
            <a:ext cx="9483635" cy="352698"/>
          </a:xfrm>
          <a:prstGeom prst="rect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EA238-C032-4031-A542-88368A4AAF97}"/>
              </a:ext>
            </a:extLst>
          </p:cNvPr>
          <p:cNvSpPr txBox="1"/>
          <p:nvPr/>
        </p:nvSpPr>
        <p:spPr>
          <a:xfrm>
            <a:off x="226734" y="3918150"/>
            <a:ext cx="10768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i="1" dirty="0">
                <a:solidFill>
                  <a:schemeClr val="bg1"/>
                </a:solidFill>
                <a:latin typeface="League Gothic" panose="00000500000000000000"/>
              </a:rPr>
              <a:t>RestAPI Analisis Sentimen Data Tweet dengan Output Text dan File</a:t>
            </a:r>
            <a:endParaRPr lang="en-US" sz="2800" i="1" dirty="0">
              <a:solidFill>
                <a:schemeClr val="bg1"/>
              </a:solidFill>
              <a:latin typeface="League Gothic" panose="0000050000000000000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65203-9EF8-4812-BA0E-706D1F520ED5}"/>
              </a:ext>
            </a:extLst>
          </p:cNvPr>
          <p:cNvSpPr/>
          <p:nvPr/>
        </p:nvSpPr>
        <p:spPr>
          <a:xfrm>
            <a:off x="-1" y="2957689"/>
            <a:ext cx="9679577" cy="471311"/>
          </a:xfrm>
          <a:prstGeom prst="rect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8FDB0-129C-45B3-BB8A-205D1935C62E}"/>
              </a:ext>
            </a:extLst>
          </p:cNvPr>
          <p:cNvSpPr txBox="1"/>
          <p:nvPr/>
        </p:nvSpPr>
        <p:spPr>
          <a:xfrm>
            <a:off x="226734" y="2565607"/>
            <a:ext cx="11218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000" b="1" i="1" dirty="0">
                <a:solidFill>
                  <a:schemeClr val="bg1"/>
                </a:solidFill>
                <a:latin typeface="League Gothic" panose="00000500000000000000"/>
              </a:rPr>
              <a:t>D</a:t>
            </a:r>
            <a:r>
              <a:rPr lang="en-US" sz="4000" b="1" i="1" dirty="0" err="1">
                <a:solidFill>
                  <a:schemeClr val="bg1"/>
                </a:solidFill>
                <a:latin typeface="League Gothic" panose="00000500000000000000"/>
              </a:rPr>
              <a:t>sental</a:t>
            </a:r>
            <a:r>
              <a:rPr lang="en-US" sz="4000" b="1" i="1" dirty="0">
                <a:solidFill>
                  <a:schemeClr val="bg1"/>
                </a:solidFill>
                <a:latin typeface="League Gothic" panose="00000500000000000000"/>
              </a:rPr>
              <a:t> Tweet </a:t>
            </a:r>
            <a:r>
              <a:rPr lang="en" sz="4000" b="1" i="1" dirty="0">
                <a:solidFill>
                  <a:schemeClr val="bg1"/>
                </a:solidFill>
                <a:latin typeface="League Gothic" panose="00000500000000000000"/>
              </a:rPr>
              <a:t>(Data Sentiment Analysis Tweet)</a:t>
            </a:r>
            <a:endParaRPr lang="en-US" sz="4000" b="1" i="1" dirty="0">
              <a:solidFill>
                <a:schemeClr val="bg1"/>
              </a:solidFill>
              <a:latin typeface="League Gothic" panose="00000500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3F1D3-4A22-4878-9460-D1C534311E30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>
                <a:solidFill>
                  <a:schemeClr val="bg1"/>
                </a:solidFill>
              </a:rPr>
              <a:t>DSENTAL TWEET (DATA SENTIMENT ANALYSIS)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1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06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PREPROCESSING DATA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5E04C-131D-4ADC-A217-9544D2787671}"/>
              </a:ext>
            </a:extLst>
          </p:cNvPr>
          <p:cNvSpPr txBox="1"/>
          <p:nvPr/>
        </p:nvSpPr>
        <p:spPr>
          <a:xfrm>
            <a:off x="630127" y="1438870"/>
            <a:ext cx="994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Mengecek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Kondisi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Data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B1905-7F48-401B-9B3A-750080E9AC3B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EB478-5592-4668-B878-82A15B698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" t="18857" r="46643" b="16778"/>
          <a:stretch/>
        </p:blipFill>
        <p:spPr>
          <a:xfrm>
            <a:off x="821141" y="2023645"/>
            <a:ext cx="5274860" cy="37441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EAC739F-BA3C-47D7-9821-483D10A180C9}"/>
              </a:ext>
            </a:extLst>
          </p:cNvPr>
          <p:cNvSpPr/>
          <p:nvPr/>
        </p:nvSpPr>
        <p:spPr>
          <a:xfrm>
            <a:off x="6287015" y="2341456"/>
            <a:ext cx="456821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1D2D4F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Menghilangkan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duplikasi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data dan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mengecek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data yang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kosong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.</a:t>
            </a:r>
          </a:p>
          <a:p>
            <a:pPr marL="457200" indent="-457200">
              <a:buClr>
                <a:srgbClr val="1D2D4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Data training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berjumlah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>
                <a:solidFill>
                  <a:srgbClr val="1D2D4F"/>
                </a:solidFill>
                <a:latin typeface="League Gothic" panose="00000500000000000000" pitchFamily="50" charset="0"/>
              </a:rPr>
              <a:t>10933 baris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dengan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>
                <a:solidFill>
                  <a:srgbClr val="1D2D4F"/>
                </a:solidFill>
                <a:latin typeface="League Gothic" panose="00000500000000000000" pitchFamily="50" charset="0"/>
              </a:rPr>
              <a:t>2 </a:t>
            </a:r>
            <a:r>
              <a:rPr lang="en-US" sz="28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kolom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berupa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text dan label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sentimen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5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06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PREPROCESSING DATA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5E04C-131D-4ADC-A217-9544D2787671}"/>
              </a:ext>
            </a:extLst>
          </p:cNvPr>
          <p:cNvSpPr txBox="1"/>
          <p:nvPr/>
        </p:nvSpPr>
        <p:spPr>
          <a:xfrm>
            <a:off x="630127" y="1438870"/>
            <a:ext cx="994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Mengecek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Persebaran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B1905-7F48-401B-9B3A-750080E9AC3B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AC739F-BA3C-47D7-9821-483D10A180C9}"/>
              </a:ext>
            </a:extLst>
          </p:cNvPr>
          <p:cNvSpPr/>
          <p:nvPr/>
        </p:nvSpPr>
        <p:spPr>
          <a:xfrm>
            <a:off x="700371" y="5252823"/>
            <a:ext cx="105027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D2D4F"/>
              </a:buClr>
            </a:pP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Berdasarkan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persebaran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jenis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labelnya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yang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dihitung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dgn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jumlah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kata, </a:t>
            </a:r>
            <a:r>
              <a:rPr lang="en-US" sz="2800" dirty="0">
                <a:solidFill>
                  <a:srgbClr val="1D2D4F"/>
                </a:solidFill>
                <a:latin typeface="League Gothic" panose="00000500000000000000" pitchFamily="50" charset="0"/>
              </a:rPr>
              <a:t>data </a:t>
            </a:r>
            <a:r>
              <a:rPr lang="en-US" sz="28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positif</a:t>
            </a:r>
            <a:r>
              <a:rPr lang="en-US" sz="28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memiliki</a:t>
            </a:r>
            <a:r>
              <a:rPr lang="en-US" sz="28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kuantitas</a:t>
            </a:r>
            <a:r>
              <a:rPr lang="en-US" sz="2800" dirty="0">
                <a:solidFill>
                  <a:srgbClr val="1D2D4F"/>
                </a:solidFill>
                <a:latin typeface="League Gothic" panose="00000500000000000000" pitchFamily="50" charset="0"/>
              </a:rPr>
              <a:t> yang </a:t>
            </a:r>
            <a:r>
              <a:rPr lang="en-US" sz="28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lebih</a:t>
            </a:r>
            <a:r>
              <a:rPr lang="en-US" sz="28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besar</a:t>
            </a:r>
            <a:r>
              <a:rPr lang="en-US" sz="28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dibanding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lainnya</a:t>
            </a:r>
            <a:endParaRPr lang="en-US" sz="2800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246103-7BFD-4807-96C0-3EFA38AC0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27" y="2152334"/>
            <a:ext cx="42957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BADE7A2-A826-4ABC-B8F2-FB3C0420C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374" y="2152334"/>
            <a:ext cx="4110706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06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PREPROCESSING DATA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5E04C-131D-4ADC-A217-9544D2787671}"/>
              </a:ext>
            </a:extLst>
          </p:cNvPr>
          <p:cNvSpPr txBox="1"/>
          <p:nvPr/>
        </p:nvSpPr>
        <p:spPr>
          <a:xfrm>
            <a:off x="630127" y="1438870"/>
            <a:ext cx="994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Mengecek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Persebaran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B1905-7F48-401B-9B3A-750080E9AC3B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AC739F-BA3C-47D7-9821-483D10A180C9}"/>
              </a:ext>
            </a:extLst>
          </p:cNvPr>
          <p:cNvSpPr/>
          <p:nvPr/>
        </p:nvSpPr>
        <p:spPr>
          <a:xfrm>
            <a:off x="5590528" y="2210092"/>
            <a:ext cx="52522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D2D4F"/>
              </a:buClr>
            </a:pP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Berdasarkan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nilai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variance dan standard deviation-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nya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, data training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memiliki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tingkat</a:t>
            </a:r>
            <a:r>
              <a:rPr lang="en-US" sz="28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persebaran</a:t>
            </a:r>
            <a:r>
              <a:rPr lang="en-US" sz="2800" dirty="0">
                <a:solidFill>
                  <a:srgbClr val="1D2D4F"/>
                </a:solidFill>
                <a:latin typeface="League Gothic" panose="00000500000000000000" pitchFamily="50" charset="0"/>
              </a:rPr>
              <a:t> yang </a:t>
            </a:r>
            <a:r>
              <a:rPr lang="en-US" sz="28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rendah</a:t>
            </a:r>
            <a:r>
              <a:rPr lang="en-US" sz="2800" dirty="0">
                <a:solidFill>
                  <a:srgbClr val="1D2D4F"/>
                </a:solidFill>
                <a:latin typeface="League Gothic" panose="00000500000000000000" pitchFamily="50" charset="0"/>
              </a:rPr>
              <a:t> dan </a:t>
            </a:r>
            <a:r>
              <a:rPr lang="en-US" sz="28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cenderung</a:t>
            </a:r>
            <a:r>
              <a:rPr lang="en-US" sz="28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kurang</a:t>
            </a:r>
            <a:r>
              <a:rPr lang="en-US" sz="28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bervariasi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.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Dibuktikan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dengan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nilai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variance yang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kecil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dan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nilai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standard deviation yang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lebih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kecil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dari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nilai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mean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4FB7E8-5FB3-441F-9559-11858F49B1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" t="36381" r="68607" b="23406"/>
          <a:stretch/>
        </p:blipFill>
        <p:spPr>
          <a:xfrm>
            <a:off x="700371" y="2241832"/>
            <a:ext cx="4579441" cy="356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9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06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PREPROCESSING DATA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5E04C-131D-4ADC-A217-9544D2787671}"/>
              </a:ext>
            </a:extLst>
          </p:cNvPr>
          <p:cNvSpPr txBox="1"/>
          <p:nvPr/>
        </p:nvSpPr>
        <p:spPr>
          <a:xfrm>
            <a:off x="630127" y="1438870"/>
            <a:ext cx="994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Membersihkan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B1905-7F48-401B-9B3A-750080E9AC3B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AC739F-BA3C-47D7-9821-483D10A180C9}"/>
              </a:ext>
            </a:extLst>
          </p:cNvPr>
          <p:cNvSpPr/>
          <p:nvPr/>
        </p:nvSpPr>
        <p:spPr>
          <a:xfrm>
            <a:off x="630127" y="2075624"/>
            <a:ext cx="100894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1D2D4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Pada proses cleansing data,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peneliti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menggunakan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fungsi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regex,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stopwords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, dan juga mapping yang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diperoleh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dari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sumber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yang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sama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pada data yang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akan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dianalisis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. </a:t>
            </a:r>
          </a:p>
          <a:p>
            <a:pPr marL="457200" indent="-457200">
              <a:buClr>
                <a:srgbClr val="1D2D4F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Peneliti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menambahkan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data external pada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stopwords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dikarenakan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jumlah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data pada default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stopwords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pada library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nltk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Indonesia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tergolong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 </a:t>
            </a:r>
            <a:r>
              <a:rPr lang="en-US" sz="2800" dirty="0" err="1">
                <a:solidFill>
                  <a:srgbClr val="C80051"/>
                </a:solidFill>
                <a:latin typeface="League Gothic" panose="00000500000000000000" pitchFamily="50" charset="0"/>
              </a:rPr>
              <a:t>sedikit</a:t>
            </a:r>
            <a:r>
              <a:rPr lang="en-US" sz="2800" dirty="0">
                <a:solidFill>
                  <a:srgbClr val="C80051"/>
                </a:solidFill>
                <a:latin typeface="League Gothic" panose="00000500000000000000" pitchFamily="50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F76756-D654-4226-99F7-BAA80D551AA6}"/>
              </a:ext>
            </a:extLst>
          </p:cNvPr>
          <p:cNvSpPr txBox="1"/>
          <p:nvPr/>
        </p:nvSpPr>
        <p:spPr>
          <a:xfrm>
            <a:off x="630127" y="4826675"/>
            <a:ext cx="103298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i="1" dirty="0">
                <a:solidFill>
                  <a:srgbClr val="C80051"/>
                </a:solidFill>
                <a:effectLst/>
                <a:latin typeface="League Gothic" panose="00000500000000000000"/>
              </a:rPr>
              <a:t>Citation: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Tala, F. Z. (2003). A Study of Stemming Effects on Information Retrieval in Bahasa Indonesia. M.Sc. Thesis. Master of Logic Project. Institute for Logic, Language and Computation. Universiteit van Amsterdam, The Netherlands. </a:t>
            </a:r>
            <a:r>
              <a:rPr lang="en-US" sz="1800" b="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Stopwords</a:t>
            </a:r>
            <a:r>
              <a:rPr lang="en-US" sz="18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Created by </a:t>
            </a:r>
            <a:r>
              <a:rPr lang="en-US" sz="1800" b="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Irfandy</a:t>
            </a:r>
            <a:r>
              <a:rPr lang="en-US" sz="18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1800" b="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Thalib</a:t>
            </a:r>
            <a:r>
              <a:rPr lang="en-US" sz="18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(</a:t>
            </a:r>
            <a:r>
              <a:rPr lang="en-US" sz="1800" b="0" i="0" dirty="0">
                <a:solidFill>
                  <a:srgbClr val="1D2D4F"/>
                </a:solidFill>
                <a:effectLst/>
                <a:latin typeface="League Gothic" panose="00000500000000000000"/>
                <a:hlinkClick r:id="rId2"/>
              </a:rPr>
              <a:t>irfandythalib@gmail.com</a:t>
            </a:r>
            <a:r>
              <a:rPr lang="en-US" sz="18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Muhammad </a:t>
            </a:r>
            <a:r>
              <a:rPr lang="en-US" sz="1800" b="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Okky</a:t>
            </a:r>
            <a:r>
              <a:rPr lang="en-US" sz="18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1800" b="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Ibrohim</a:t>
            </a:r>
            <a:r>
              <a:rPr lang="en-US" sz="18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and Indra Budi. 2019. Multi-label Hate Speech and Abusive Language Detection in Indonesian Twitter. In ALW3: 3rd Workshop on Abusive Language Online, 46-57.</a:t>
            </a:r>
            <a:endParaRPr lang="en-US" sz="1800" i="1" dirty="0">
              <a:solidFill>
                <a:srgbClr val="1D2D4F"/>
              </a:solidFill>
              <a:effectLst/>
              <a:latin typeface="League Gothic" panose="0000050000000000000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i="1" dirty="0">
              <a:solidFill>
                <a:srgbClr val="1D2D4F"/>
              </a:solidFill>
              <a:effectLst/>
              <a:latin typeface="League Gothic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8690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07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ALUR PEMODELAN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5E04C-131D-4ADC-A217-9544D2787671}"/>
              </a:ext>
            </a:extLst>
          </p:cNvPr>
          <p:cNvSpPr txBox="1"/>
          <p:nvPr/>
        </p:nvSpPr>
        <p:spPr>
          <a:xfrm>
            <a:off x="630127" y="1438870"/>
            <a:ext cx="994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Alur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Pemodelan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model NN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dengan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SKLearn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pada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B1905-7F48-401B-9B3A-750080E9AC3B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pic>
        <p:nvPicPr>
          <p:cNvPr id="16" name="Google Shape;65;p14">
            <a:extLst>
              <a:ext uri="{FF2B5EF4-FFF2-40B4-BE49-F238E27FC236}">
                <a16:creationId xmlns:a16="http://schemas.microsoft.com/office/drawing/2014/main" id="{17929185-6609-412B-9A5C-1E49BB5592B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7552" b="49259"/>
          <a:stretch/>
        </p:blipFill>
        <p:spPr>
          <a:xfrm>
            <a:off x="1026221" y="2091671"/>
            <a:ext cx="9942654" cy="4088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98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07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ALUR PEMODELAN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5E04C-131D-4ADC-A217-9544D2787671}"/>
              </a:ext>
            </a:extLst>
          </p:cNvPr>
          <p:cNvSpPr txBox="1"/>
          <p:nvPr/>
        </p:nvSpPr>
        <p:spPr>
          <a:xfrm>
            <a:off x="630127" y="1438870"/>
            <a:ext cx="994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Alur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Pemodelan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model NN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dengan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SKLearn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pada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B1905-7F48-401B-9B3A-750080E9AC3B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CC9C3-7CF2-4B43-AB86-B93D6AA72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8" t="19238" r="38179" b="12567"/>
          <a:stretch/>
        </p:blipFill>
        <p:spPr>
          <a:xfrm>
            <a:off x="630127" y="2023645"/>
            <a:ext cx="6205807" cy="42019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55A014-C9E5-49D3-BA84-E90EDA99E235}"/>
              </a:ext>
            </a:extLst>
          </p:cNvPr>
          <p:cNvSpPr/>
          <p:nvPr/>
        </p:nvSpPr>
        <p:spPr>
          <a:xfrm>
            <a:off x="6932360" y="2477630"/>
            <a:ext cx="44192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D2D4F"/>
              </a:buClr>
            </a:pP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Berikut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merupakan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model NN yang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dipanggil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dalam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bentuk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function.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Sebelumnya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peneliti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menggunakan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hyperparameter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sebagai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cross validation,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namun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output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akurasi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yang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dihasilkan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tidak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lebih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baik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dibanding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saat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tanpa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menggunakan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hyperparameter.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Maka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dari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itu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,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khusus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dalam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model NN function hyperparameter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tidak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digunakan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356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07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ALUR PEMODELAN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5E04C-131D-4ADC-A217-9544D2787671}"/>
              </a:ext>
            </a:extLst>
          </p:cNvPr>
          <p:cNvSpPr txBox="1"/>
          <p:nvPr/>
        </p:nvSpPr>
        <p:spPr>
          <a:xfrm>
            <a:off x="630127" y="1438870"/>
            <a:ext cx="994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Alur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Pemodelan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model LSTM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dengan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Tensorflow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pada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B1905-7F48-401B-9B3A-750080E9AC3B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pic>
        <p:nvPicPr>
          <p:cNvPr id="9" name="Google Shape;72;p15">
            <a:extLst>
              <a:ext uri="{FF2B5EF4-FFF2-40B4-BE49-F238E27FC236}">
                <a16:creationId xmlns:a16="http://schemas.microsoft.com/office/drawing/2014/main" id="{9AA1543C-F1A4-4205-8D3E-2AF641879E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1112"/>
          <a:stretch/>
        </p:blipFill>
        <p:spPr>
          <a:xfrm>
            <a:off x="1036917" y="2133180"/>
            <a:ext cx="9942653" cy="3862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645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07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ALUR PEMODELAN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5E04C-131D-4ADC-A217-9544D2787671}"/>
              </a:ext>
            </a:extLst>
          </p:cNvPr>
          <p:cNvSpPr txBox="1"/>
          <p:nvPr/>
        </p:nvSpPr>
        <p:spPr>
          <a:xfrm>
            <a:off x="630127" y="1438870"/>
            <a:ext cx="994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Alur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Pemodelan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model LSTM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dengan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Tensorflow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pada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B1905-7F48-401B-9B3A-750080E9AC3B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FC876-D0AD-444B-A67A-A7372B81A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6" t="19048" r="60678" b="25282"/>
          <a:stretch/>
        </p:blipFill>
        <p:spPr>
          <a:xfrm>
            <a:off x="921430" y="2417001"/>
            <a:ext cx="3886436" cy="3368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F8FE2E-FC47-47F0-A475-0FAC2B4B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6" t="29508" r="42678" b="36953"/>
          <a:stretch/>
        </p:blipFill>
        <p:spPr>
          <a:xfrm>
            <a:off x="5372101" y="2417001"/>
            <a:ext cx="5568950" cy="19411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EE2C1B-AA24-4C49-957F-840F59564FC2}"/>
              </a:ext>
            </a:extLst>
          </p:cNvPr>
          <p:cNvSpPr/>
          <p:nvPr/>
        </p:nvSpPr>
        <p:spPr>
          <a:xfrm>
            <a:off x="5372101" y="4568609"/>
            <a:ext cx="5568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D2D4F"/>
              </a:buClr>
            </a:pP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Berikut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merupakan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model LSTM yang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digunakan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dalam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penelitian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ini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.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Dibuat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callback yang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digunakan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sebagai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earlystopping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dalam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training model</a:t>
            </a:r>
          </a:p>
        </p:txBody>
      </p:sp>
    </p:spTree>
    <p:extLst>
      <p:ext uri="{BB962C8B-B14F-4D97-AF65-F5344CB8AC3E}">
        <p14:creationId xmlns:p14="http://schemas.microsoft.com/office/powerpoint/2010/main" val="198521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08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HASIL TRAINING MODEL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5E04C-131D-4ADC-A217-9544D2787671}"/>
              </a:ext>
            </a:extLst>
          </p:cNvPr>
          <p:cNvSpPr txBox="1"/>
          <p:nvPr/>
        </p:nvSpPr>
        <p:spPr>
          <a:xfrm>
            <a:off x="630127" y="1438870"/>
            <a:ext cx="994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Hasil training pada model NN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berupa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prediksi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&amp;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akurasi</a:t>
            </a:r>
            <a:endParaRPr lang="en-US" sz="3200" b="1" i="1" dirty="0">
              <a:solidFill>
                <a:srgbClr val="1D2D4F"/>
              </a:solidFill>
              <a:latin typeface="League Gothic" panose="00000500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B1905-7F48-401B-9B3A-750080E9AC3B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A57D7D-CC32-49BE-86EA-F1F730970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" t="33556" r="69571" b="43556"/>
          <a:stretch/>
        </p:blipFill>
        <p:spPr>
          <a:xfrm>
            <a:off x="6617253" y="4457851"/>
            <a:ext cx="3423246" cy="1569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DCB98E-9270-49DD-8F97-F165103CC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0" t="33536" r="48335" b="38269"/>
          <a:stretch/>
        </p:blipFill>
        <p:spPr>
          <a:xfrm>
            <a:off x="821140" y="4438366"/>
            <a:ext cx="4753609" cy="155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F56AA0-8FDB-42B0-A438-96B98470A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1" t="43869" r="50000" b="27898"/>
          <a:stretch/>
        </p:blipFill>
        <p:spPr>
          <a:xfrm>
            <a:off x="821140" y="2419634"/>
            <a:ext cx="4753610" cy="1612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FD3A70-15D6-41F5-A5F9-37BBE9189D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96" t="33710" r="49853" b="38058"/>
          <a:stretch/>
        </p:blipFill>
        <p:spPr>
          <a:xfrm>
            <a:off x="5952072" y="2436820"/>
            <a:ext cx="4753609" cy="160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08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HASIL TRAINING MODEL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5E04C-131D-4ADC-A217-9544D2787671}"/>
              </a:ext>
            </a:extLst>
          </p:cNvPr>
          <p:cNvSpPr txBox="1"/>
          <p:nvPr/>
        </p:nvSpPr>
        <p:spPr>
          <a:xfrm>
            <a:off x="630127" y="1438870"/>
            <a:ext cx="10656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Confusion Matrix pada Model 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B1905-7F48-401B-9B3A-750080E9AC3B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C4FC0E-61FD-4E6E-9514-2D7E2A24F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54" y="2090150"/>
            <a:ext cx="5286730" cy="409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A2B4FC-0681-4CD4-8D8B-5A32A777A66D}"/>
              </a:ext>
            </a:extLst>
          </p:cNvPr>
          <p:cNvSpPr/>
          <p:nvPr/>
        </p:nvSpPr>
        <p:spPr>
          <a:xfrm>
            <a:off x="6978507" y="3429000"/>
            <a:ext cx="41220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D2D4F"/>
              </a:buClr>
            </a:pP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Confusion Matrix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diperoleh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dari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hasil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test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dengan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menggunakan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ytest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dalam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train test split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dengan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jumlah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data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sebanyak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>
                <a:solidFill>
                  <a:srgbClr val="C80051"/>
                </a:solidFill>
                <a:latin typeface="League Gothic" panose="00000500000000000000" pitchFamily="50" charset="0"/>
              </a:rPr>
              <a:t>2187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34447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D249A52-A1DE-4BBB-B7A5-7FB3C1062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1EA238-C032-4031-A542-88368A4AAF97}"/>
              </a:ext>
            </a:extLst>
          </p:cNvPr>
          <p:cNvSpPr txBox="1"/>
          <p:nvPr/>
        </p:nvSpPr>
        <p:spPr>
          <a:xfrm>
            <a:off x="150126" y="3383961"/>
            <a:ext cx="110685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solidFill>
                  <a:schemeClr val="bg1"/>
                </a:solidFill>
                <a:latin typeface="League Gothic" panose="00000500000000000000" pitchFamily="50" charset="0"/>
              </a:rPr>
              <a:t>Student Data Science Wave 1</a:t>
            </a:r>
          </a:p>
          <a:p>
            <a:r>
              <a:rPr lang="en-US" sz="4800" i="1" dirty="0" err="1">
                <a:solidFill>
                  <a:schemeClr val="bg1"/>
                </a:solidFill>
                <a:latin typeface="League Gothic" panose="00000500000000000000" pitchFamily="50" charset="0"/>
              </a:rPr>
              <a:t>Binar</a:t>
            </a:r>
            <a:r>
              <a:rPr lang="en-US" sz="4800" i="1" dirty="0">
                <a:solidFill>
                  <a:schemeClr val="bg1"/>
                </a:solidFill>
                <a:latin typeface="League Gothic" panose="00000500000000000000" pitchFamily="50" charset="0"/>
              </a:rPr>
              <a:t> Academy</a:t>
            </a:r>
          </a:p>
          <a:p>
            <a:r>
              <a:rPr lang="en-US" sz="4800" i="1" dirty="0">
                <a:solidFill>
                  <a:schemeClr val="bg1"/>
                </a:solidFill>
                <a:latin typeface="League Gothic" panose="00000500000000000000" pitchFamily="50" charset="0"/>
              </a:rPr>
              <a:t>Report - Challenge Level Platinum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65203-9EF8-4812-BA0E-706D1F520ED5}"/>
              </a:ext>
            </a:extLst>
          </p:cNvPr>
          <p:cNvSpPr/>
          <p:nvPr/>
        </p:nvSpPr>
        <p:spPr>
          <a:xfrm>
            <a:off x="0" y="2218246"/>
            <a:ext cx="5636358" cy="855869"/>
          </a:xfrm>
          <a:prstGeom prst="rect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68DC7-8E48-4C33-8E54-AB9E5C81B1BD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>
                <a:solidFill>
                  <a:schemeClr val="bg1"/>
                </a:solidFill>
              </a:rPr>
              <a:t>DSENTAL TWEET (DATA SENTIMENT ANALYSIS)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2C85AB-E9CC-4797-A996-4F4719FE361A}"/>
              </a:ext>
            </a:extLst>
          </p:cNvPr>
          <p:cNvSpPr/>
          <p:nvPr/>
        </p:nvSpPr>
        <p:spPr>
          <a:xfrm>
            <a:off x="0" y="1188030"/>
            <a:ext cx="4963886" cy="855869"/>
          </a:xfrm>
          <a:prstGeom prst="rect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37EFD-035D-4E9A-99EC-A41C1749D93D}"/>
              </a:ext>
            </a:extLst>
          </p:cNvPr>
          <p:cNvSpPr txBox="1"/>
          <p:nvPr/>
        </p:nvSpPr>
        <p:spPr>
          <a:xfrm>
            <a:off x="459642" y="1007135"/>
            <a:ext cx="69208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dirty="0">
                <a:solidFill>
                  <a:schemeClr val="bg1"/>
                </a:solidFill>
                <a:latin typeface="League Gothic" panose="00000500000000000000" pitchFamily="50" charset="0"/>
              </a:rPr>
              <a:t>YUNA WINAYA</a:t>
            </a:r>
          </a:p>
          <a:p>
            <a:r>
              <a:rPr lang="en-US" sz="6600" i="1" dirty="0">
                <a:solidFill>
                  <a:schemeClr val="bg1"/>
                </a:solidFill>
                <a:latin typeface="League Gothic" panose="00000500000000000000" pitchFamily="50" charset="0"/>
              </a:rPr>
              <a:t>AMNAH KURNIA</a:t>
            </a:r>
          </a:p>
        </p:txBody>
      </p:sp>
    </p:spTree>
    <p:extLst>
      <p:ext uri="{BB962C8B-B14F-4D97-AF65-F5344CB8AC3E}">
        <p14:creationId xmlns:p14="http://schemas.microsoft.com/office/powerpoint/2010/main" val="3588945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08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HASIL TRAINING MODEL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5E04C-131D-4ADC-A217-9544D2787671}"/>
              </a:ext>
            </a:extLst>
          </p:cNvPr>
          <p:cNvSpPr txBox="1"/>
          <p:nvPr/>
        </p:nvSpPr>
        <p:spPr>
          <a:xfrm>
            <a:off x="630127" y="1438870"/>
            <a:ext cx="1065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1D2D4F"/>
                </a:solidFill>
                <a:latin typeface="League Gothic" panose="00000500000000000000"/>
              </a:rPr>
              <a:t>Hasil </a:t>
            </a:r>
            <a:r>
              <a:rPr lang="en-US" sz="2800" b="1" i="1" dirty="0" err="1">
                <a:solidFill>
                  <a:srgbClr val="1D2D4F"/>
                </a:solidFill>
                <a:latin typeface="League Gothic" panose="00000500000000000000"/>
              </a:rPr>
              <a:t>Analisis</a:t>
            </a:r>
            <a:r>
              <a:rPr lang="en-US" sz="2800" b="1" i="1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800" b="1" i="1" dirty="0" err="1">
                <a:solidFill>
                  <a:srgbClr val="1D2D4F"/>
                </a:solidFill>
                <a:latin typeface="League Gothic" panose="00000500000000000000"/>
              </a:rPr>
              <a:t>Sentimen</a:t>
            </a:r>
            <a:r>
              <a:rPr lang="en-US" sz="2800" b="1" i="1" dirty="0">
                <a:solidFill>
                  <a:srgbClr val="1D2D4F"/>
                </a:solidFill>
                <a:latin typeface="League Gothic" panose="00000500000000000000"/>
              </a:rPr>
              <a:t> model NN pada API </a:t>
            </a:r>
            <a:r>
              <a:rPr lang="en-US" sz="2800" b="1" i="1" dirty="0" err="1">
                <a:solidFill>
                  <a:srgbClr val="1D2D4F"/>
                </a:solidFill>
                <a:latin typeface="League Gothic" panose="00000500000000000000"/>
              </a:rPr>
              <a:t>menggunakan</a:t>
            </a:r>
            <a:r>
              <a:rPr lang="en-US" sz="2800" b="1" i="1" dirty="0">
                <a:solidFill>
                  <a:srgbClr val="1D2D4F"/>
                </a:solidFill>
                <a:latin typeface="League Gothic" panose="00000500000000000000"/>
              </a:rPr>
              <a:t> Data Tweet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B1905-7F48-401B-9B3A-750080E9AC3B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CC43C-54B0-4EEF-A7BF-639A57729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9" t="15520" r="10859" b="9619"/>
          <a:stretch/>
        </p:blipFill>
        <p:spPr>
          <a:xfrm>
            <a:off x="2103477" y="2069309"/>
            <a:ext cx="7985045" cy="429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64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08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HASIL TRAINING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5E04C-131D-4ADC-A217-9544D2787671}"/>
              </a:ext>
            </a:extLst>
          </p:cNvPr>
          <p:cNvSpPr txBox="1"/>
          <p:nvPr/>
        </p:nvSpPr>
        <p:spPr>
          <a:xfrm>
            <a:off x="630127" y="1438870"/>
            <a:ext cx="1042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Hasil training pada model LSTM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berupa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prediksi</a:t>
            </a: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 &amp; </a:t>
            </a:r>
            <a:r>
              <a:rPr lang="en-US" sz="3200" b="1" i="1" dirty="0" err="1">
                <a:solidFill>
                  <a:srgbClr val="1D2D4F"/>
                </a:solidFill>
                <a:latin typeface="League Gothic" panose="00000500000000000000"/>
              </a:rPr>
              <a:t>akurasi</a:t>
            </a:r>
            <a:endParaRPr lang="en-US" sz="3200" b="1" i="1" dirty="0">
              <a:solidFill>
                <a:srgbClr val="1D2D4F"/>
              </a:solidFill>
              <a:latin typeface="League Gothic" panose="00000500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B1905-7F48-401B-9B3A-750080E9AC3B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8CE0B-3AA8-45CD-BC99-5A1AE3300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7" t="30857" r="56821" b="37524"/>
          <a:stretch/>
        </p:blipFill>
        <p:spPr>
          <a:xfrm>
            <a:off x="5423187" y="2917334"/>
            <a:ext cx="4874676" cy="2168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BDBF50-7429-4D7C-A14E-28A1925F0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55" y="2089503"/>
            <a:ext cx="3663684" cy="2168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F98CBF-23EE-4889-BA63-7946EA2B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55" y="4397053"/>
            <a:ext cx="3663684" cy="6887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7D66A3-5726-4E0C-8E41-7A98D2025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55" y="5224884"/>
            <a:ext cx="3663684" cy="8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1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08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HASIL TRAINING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5E04C-131D-4ADC-A217-9544D2787671}"/>
              </a:ext>
            </a:extLst>
          </p:cNvPr>
          <p:cNvSpPr txBox="1"/>
          <p:nvPr/>
        </p:nvSpPr>
        <p:spPr>
          <a:xfrm>
            <a:off x="630127" y="1438870"/>
            <a:ext cx="1042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i="1" dirty="0" err="1">
                <a:solidFill>
                  <a:srgbClr val="1D2D4F"/>
                </a:solidFill>
                <a:latin typeface="League Gothic" panose="00000500000000000000"/>
              </a:rPr>
              <a:t>Visualisasi</a:t>
            </a:r>
            <a:r>
              <a:rPr lang="en-US" sz="2800" b="1" i="1" dirty="0">
                <a:solidFill>
                  <a:srgbClr val="1D2D4F"/>
                </a:solidFill>
                <a:latin typeface="League Gothic" panose="00000500000000000000"/>
              </a:rPr>
              <a:t> Training and Validation Accuracy &amp; Lost pada Model LSTM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B1905-7F48-401B-9B3A-750080E9AC3B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8A154F-FD30-4013-9C97-3B097ED93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2" y="2329417"/>
            <a:ext cx="7293537" cy="327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70AED6F-0C7A-4969-812F-4A7C6127B1EA}"/>
              </a:ext>
            </a:extLst>
          </p:cNvPr>
          <p:cNvSpPr/>
          <p:nvPr/>
        </p:nvSpPr>
        <p:spPr>
          <a:xfrm>
            <a:off x="8215046" y="3095938"/>
            <a:ext cx="27059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D2D4F"/>
              </a:buClr>
            </a:pP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Hasil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visualisasi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memperlihatkan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bahwa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model yang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dihasilkan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dalam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 pitchFamily="50" charset="0"/>
              </a:rPr>
              <a:t>kondisi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>
                <a:solidFill>
                  <a:srgbClr val="C80051"/>
                </a:solidFill>
                <a:latin typeface="League Gothic" panose="00000500000000000000" pitchFamily="50" charset="0"/>
              </a:rPr>
              <a:t>Good Fit</a:t>
            </a:r>
          </a:p>
        </p:txBody>
      </p:sp>
    </p:spTree>
    <p:extLst>
      <p:ext uri="{BB962C8B-B14F-4D97-AF65-F5344CB8AC3E}">
        <p14:creationId xmlns:p14="http://schemas.microsoft.com/office/powerpoint/2010/main" val="3383896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08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HASIL TRAINING MODEL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5E04C-131D-4ADC-A217-9544D2787671}"/>
              </a:ext>
            </a:extLst>
          </p:cNvPr>
          <p:cNvSpPr txBox="1"/>
          <p:nvPr/>
        </p:nvSpPr>
        <p:spPr>
          <a:xfrm>
            <a:off x="630127" y="1438870"/>
            <a:ext cx="1087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1D2D4F"/>
                </a:solidFill>
                <a:latin typeface="League Gothic" panose="00000500000000000000"/>
              </a:rPr>
              <a:t>Hasil </a:t>
            </a:r>
            <a:r>
              <a:rPr lang="en-US" sz="2800" b="1" i="1" dirty="0" err="1">
                <a:solidFill>
                  <a:srgbClr val="1D2D4F"/>
                </a:solidFill>
                <a:latin typeface="League Gothic" panose="00000500000000000000"/>
              </a:rPr>
              <a:t>Analisis</a:t>
            </a:r>
            <a:r>
              <a:rPr lang="en-US" sz="2800" b="1" i="1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800" b="1" i="1" dirty="0" err="1">
                <a:solidFill>
                  <a:srgbClr val="1D2D4F"/>
                </a:solidFill>
                <a:latin typeface="League Gothic" panose="00000500000000000000"/>
              </a:rPr>
              <a:t>Sentimen</a:t>
            </a:r>
            <a:r>
              <a:rPr lang="en-US" sz="2800" b="1" i="1" dirty="0">
                <a:solidFill>
                  <a:srgbClr val="1D2D4F"/>
                </a:solidFill>
                <a:latin typeface="League Gothic" panose="00000500000000000000"/>
              </a:rPr>
              <a:t> model LSTM pada API </a:t>
            </a:r>
            <a:r>
              <a:rPr lang="en-US" sz="2800" b="1" i="1" dirty="0" err="1">
                <a:solidFill>
                  <a:srgbClr val="1D2D4F"/>
                </a:solidFill>
                <a:latin typeface="League Gothic" panose="00000500000000000000"/>
              </a:rPr>
              <a:t>menggunakan</a:t>
            </a:r>
            <a:r>
              <a:rPr lang="en-US" sz="2800" b="1" i="1" dirty="0">
                <a:solidFill>
                  <a:srgbClr val="1D2D4F"/>
                </a:solidFill>
                <a:latin typeface="League Gothic" panose="00000500000000000000"/>
              </a:rPr>
              <a:t> Data Tweet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B1905-7F48-401B-9B3A-750080E9AC3B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1DE34-8FD4-4751-90DF-CB89A9BBC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1" t="12952" r="11915" b="11020"/>
          <a:stretch/>
        </p:blipFill>
        <p:spPr>
          <a:xfrm>
            <a:off x="2294720" y="2120569"/>
            <a:ext cx="7427047" cy="41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36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2769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09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414513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KESIMPULAN DAN SARAN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9146849-A658-4A8D-83F9-DD0B1E9ED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61150"/>
              </p:ext>
            </p:extLst>
          </p:nvPr>
        </p:nvGraphicFramePr>
        <p:xfrm>
          <a:off x="1123407" y="1739407"/>
          <a:ext cx="9553215" cy="4796448"/>
        </p:xfrm>
        <a:graphic>
          <a:graphicData uri="http://schemas.openxmlformats.org/drawingml/2006/table">
            <a:tbl>
              <a:tblPr bandRow="1">
                <a:solidFill>
                  <a:srgbClr val="1D2D4F"/>
                </a:solidFill>
                <a:tableStyleId>{3C2FFA5D-87B4-456A-9821-1D502468CF0F}</a:tableStyleId>
              </a:tblPr>
              <a:tblGrid>
                <a:gridCol w="3184405">
                  <a:extLst>
                    <a:ext uri="{9D8B030D-6E8A-4147-A177-3AD203B41FA5}">
                      <a16:colId xmlns:a16="http://schemas.microsoft.com/office/drawing/2014/main" val="2695702293"/>
                    </a:ext>
                  </a:extLst>
                </a:gridCol>
                <a:gridCol w="3184405">
                  <a:extLst>
                    <a:ext uri="{9D8B030D-6E8A-4147-A177-3AD203B41FA5}">
                      <a16:colId xmlns:a16="http://schemas.microsoft.com/office/drawing/2014/main" val="1748160404"/>
                    </a:ext>
                  </a:extLst>
                </a:gridCol>
                <a:gridCol w="3184405">
                  <a:extLst>
                    <a:ext uri="{9D8B030D-6E8A-4147-A177-3AD203B41FA5}">
                      <a16:colId xmlns:a16="http://schemas.microsoft.com/office/drawing/2014/main" val="3647148782"/>
                    </a:ext>
                  </a:extLst>
                </a:gridCol>
              </a:tblGrid>
              <a:tr h="2001275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rgbClr val="C80051"/>
                          </a:solidFill>
                          <a:latin typeface="League Gothic" panose="00000500000000000000"/>
                        </a:rPr>
                        <a:t>Performa </a:t>
                      </a:r>
                      <a:r>
                        <a:rPr lang="en-US" sz="2800" b="1" dirty="0" err="1">
                          <a:solidFill>
                            <a:srgbClr val="C80051"/>
                          </a:solidFill>
                          <a:latin typeface="League Gothic" panose="00000500000000000000"/>
                        </a:rPr>
                        <a:t>Prediksi</a:t>
                      </a:r>
                      <a:endParaRPr lang="en-US" sz="2800" b="1" dirty="0">
                        <a:solidFill>
                          <a:srgbClr val="C80051"/>
                        </a:solidFill>
                        <a:latin typeface="League Gothic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Tingkat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akurasi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yang 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dihasilkan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cukup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baik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dengan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nilai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akurasi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F1 Score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sebesar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81%. Hasil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dari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Confusion Matrix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memperoleh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nilai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False Positive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sebesar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8% dan False Negative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sebesar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Tingkat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akurasi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yang 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dihasilkan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cukup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baik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dengan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nilai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akurasi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F1 Score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sebesar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84%.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Berdasarkan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visualisasi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dengan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training and validation accuracy &amp; lost, model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terkategorikan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dalam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kondisi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Good 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241574"/>
                  </a:ext>
                </a:extLst>
              </a:tr>
              <a:tr h="1728373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err="1">
                          <a:solidFill>
                            <a:srgbClr val="C80051"/>
                          </a:solidFill>
                          <a:latin typeface="League Gothic" panose="00000500000000000000"/>
                        </a:rPr>
                        <a:t>Kendala</a:t>
                      </a:r>
                      <a:endParaRPr lang="en-US" sz="2800" b="1" dirty="0">
                        <a:solidFill>
                          <a:srgbClr val="C80051"/>
                        </a:solidFill>
                        <a:latin typeface="League Gothic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Fungsi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hyperparameter yang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belum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dapat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digunakan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secara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efektif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pada model NN dan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perlu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dilakukan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peninjauan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lebih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lanjut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untuk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meningkatkan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performa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Penggunaan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binary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crossentrtopy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sebagai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parameter loss yang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lebih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baik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dibandingkan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categorical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crossentropy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meskipun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kondisi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model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merupakan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kategori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multi class 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84970"/>
                  </a:ext>
                </a:extLst>
              </a:tr>
              <a:tr h="1007724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err="1">
                          <a:solidFill>
                            <a:srgbClr val="C80051"/>
                          </a:solidFill>
                          <a:latin typeface="League Gothic" panose="00000500000000000000"/>
                        </a:rPr>
                        <a:t>Kelebihan</a:t>
                      </a:r>
                      <a:endParaRPr lang="en-US" b="1" dirty="0">
                        <a:solidFill>
                          <a:srgbClr val="C80051"/>
                        </a:solidFill>
                        <a:latin typeface="League Gothic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Proses training model yang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tergolong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cepat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(5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menit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Memiliki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algoritma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yang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siap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digunakan</a:t>
                      </a:r>
                      <a:endParaRPr lang="en-US" sz="1600" dirty="0">
                        <a:solidFill>
                          <a:schemeClr val="bg1"/>
                        </a:solidFill>
                        <a:latin typeface="League Gothic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Hasil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akurasi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yang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lebih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baik</a:t>
                      </a:r>
                      <a:endParaRPr lang="en-US" sz="1600" dirty="0">
                        <a:solidFill>
                          <a:schemeClr val="bg1"/>
                        </a:solidFill>
                        <a:latin typeface="League Gothic" panose="0000050000000000000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Dapat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digunakan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dengan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tipe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data yang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bervariasi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 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foto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, video, tabular,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dll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League Gothic" panose="0000050000000000000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11458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DAD7975-472F-4C19-B5D2-19FE9637FEE0}"/>
              </a:ext>
            </a:extLst>
          </p:cNvPr>
          <p:cNvSpPr txBox="1"/>
          <p:nvPr/>
        </p:nvSpPr>
        <p:spPr>
          <a:xfrm>
            <a:off x="7931919" y="1150662"/>
            <a:ext cx="238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1D2D4F"/>
                </a:solidFill>
                <a:latin typeface="League Gothic" panose="00000500000000000000"/>
              </a:rPr>
              <a:t>Model LSTM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885423-7E21-4465-AAD9-F821DB8328B0}"/>
              </a:ext>
            </a:extLst>
          </p:cNvPr>
          <p:cNvSpPr txBox="1"/>
          <p:nvPr/>
        </p:nvSpPr>
        <p:spPr>
          <a:xfrm>
            <a:off x="4753774" y="1150662"/>
            <a:ext cx="238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1D2D4F"/>
                </a:solidFill>
                <a:latin typeface="League Gothic" panose="00000500000000000000"/>
              </a:rPr>
              <a:t>Model NN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CBC9E9-218A-4677-BEE4-E4574B83D38A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</p:spTree>
    <p:extLst>
      <p:ext uri="{BB962C8B-B14F-4D97-AF65-F5344CB8AC3E}">
        <p14:creationId xmlns:p14="http://schemas.microsoft.com/office/powerpoint/2010/main" val="519057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2769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09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414513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KESIMPULAN DAN SARAN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CBC9E9-218A-4677-BEE4-E4574B83D38A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D942E-01D4-419B-8BD9-5D82EC6C7E62}"/>
              </a:ext>
            </a:extLst>
          </p:cNvPr>
          <p:cNvSpPr txBox="1"/>
          <p:nvPr/>
        </p:nvSpPr>
        <p:spPr>
          <a:xfrm>
            <a:off x="630127" y="1438870"/>
            <a:ext cx="1087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i="1" dirty="0" err="1">
                <a:solidFill>
                  <a:srgbClr val="C80051"/>
                </a:solidFill>
                <a:latin typeface="League Gothic" panose="00000500000000000000"/>
              </a:rPr>
              <a:t>Dampak</a:t>
            </a:r>
            <a:r>
              <a:rPr lang="en-US" sz="2800" b="1" i="1" dirty="0">
                <a:solidFill>
                  <a:srgbClr val="C80051"/>
                </a:solidFill>
                <a:latin typeface="League Gothic" panose="00000500000000000000"/>
              </a:rPr>
              <a:t> Model </a:t>
            </a:r>
            <a:r>
              <a:rPr lang="en-US" sz="2800" b="1" i="1" dirty="0" err="1">
                <a:solidFill>
                  <a:srgbClr val="C80051"/>
                </a:solidFill>
                <a:latin typeface="League Gothic" panose="00000500000000000000"/>
              </a:rPr>
              <a:t>sebagai</a:t>
            </a:r>
            <a:r>
              <a:rPr lang="en-US" sz="2800" b="1" i="1" dirty="0">
                <a:solidFill>
                  <a:srgbClr val="C80051"/>
                </a:solidFill>
                <a:latin typeface="League Gothic" panose="00000500000000000000"/>
              </a:rPr>
              <a:t> Problem Solving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16A68-EEA7-4A3C-B202-206E77D39C68}"/>
              </a:ext>
            </a:extLst>
          </p:cNvPr>
          <p:cNvSpPr txBox="1"/>
          <p:nvPr/>
        </p:nvSpPr>
        <p:spPr>
          <a:xfrm>
            <a:off x="630127" y="2013538"/>
            <a:ext cx="9942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Hasil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dari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analisis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sentimen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atas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kedua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model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tergolong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cukup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baik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namun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belum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dapat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dikategorikan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sempurna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dan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belum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siap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untuk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dilakukan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deployment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kepada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user. Pada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hasil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testing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dengan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data tweet,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masih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ada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beberapa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text yang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tegolong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salah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diprediksi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oleh model,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sehingga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perlu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dilakukan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penelitian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lebih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lanjut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untuk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meningkatkan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performa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dan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keakuratan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model.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D97ECF-57A8-4861-BC73-DB855F64FE97}"/>
              </a:ext>
            </a:extLst>
          </p:cNvPr>
          <p:cNvSpPr txBox="1"/>
          <p:nvPr/>
        </p:nvSpPr>
        <p:spPr>
          <a:xfrm>
            <a:off x="630127" y="3820474"/>
            <a:ext cx="1087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C80051"/>
                </a:solidFill>
                <a:latin typeface="League Gothic" panose="00000500000000000000"/>
              </a:rPr>
              <a:t>Saran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B430D8-0EDD-4DB9-891C-4C48C6122173}"/>
              </a:ext>
            </a:extLst>
          </p:cNvPr>
          <p:cNvSpPr txBox="1"/>
          <p:nvPr/>
        </p:nvSpPr>
        <p:spPr>
          <a:xfrm>
            <a:off x="630127" y="4364950"/>
            <a:ext cx="9942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Penambahan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data training yang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lebih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bervariasi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untuk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meningkatkan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performa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learning pada model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Penambahan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proses cleansing data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untuk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meningkatkan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efektifitas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training model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Penggunaan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parameter yang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dapat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meningkatkan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000" dirty="0" err="1">
                <a:solidFill>
                  <a:srgbClr val="1D2D4F"/>
                </a:solidFill>
                <a:latin typeface="League Gothic" panose="00000500000000000000"/>
              </a:rPr>
              <a:t>efektifitas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 training model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D2D4F"/>
              </a:solidFill>
              <a:latin typeface="League Gothic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499517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2769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09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414513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REFERENSI DAN SITASI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CBC9E9-218A-4677-BEE4-E4574B83D38A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D942E-01D4-419B-8BD9-5D82EC6C7E62}"/>
              </a:ext>
            </a:extLst>
          </p:cNvPr>
          <p:cNvSpPr txBox="1"/>
          <p:nvPr/>
        </p:nvSpPr>
        <p:spPr>
          <a:xfrm>
            <a:off x="630127" y="1438870"/>
            <a:ext cx="108751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Muhammad </a:t>
            </a:r>
            <a:r>
              <a:rPr lang="en-US" sz="2000" b="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Okky</a:t>
            </a:r>
            <a:r>
              <a:rPr lang="en-US" sz="20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2000" b="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Ibrohim</a:t>
            </a:r>
            <a:r>
              <a:rPr lang="en-US" sz="20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and Indra Budi. 2019. Multi-label Hate Speech and Abusive Language Detection in Indonesian Twitter. In ALW3: 3rd Workshop on Abusive Language Online, 46-57.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Tala, F. Z. (2003). A Study of Stemming Effects on Information Retrieval in Bahasa Indonesia. M.Sc. Thesis. Master of Logic Project. Institute for Logic, Language and Computation. Universiteit van Amsterdam, The Netherlands.</a:t>
            </a:r>
            <a:endParaRPr lang="en-US" sz="2000" dirty="0">
              <a:solidFill>
                <a:srgbClr val="1D2D4F"/>
              </a:solidFill>
              <a:latin typeface="League Gothic" panose="0000050000000000000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Deep Learning with </a:t>
            </a:r>
            <a:r>
              <a:rPr lang="en-US" sz="2000" b="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Keras</a:t>
            </a:r>
            <a:r>
              <a:rPr lang="en-US" sz="20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, by Antonio </a:t>
            </a:r>
            <a:r>
              <a:rPr lang="en-US" sz="2000" b="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Gulli</a:t>
            </a:r>
            <a:r>
              <a:rPr lang="en-US" sz="20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and Sujit Pal, 2017.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Sentiment Analysis Guide (no date) </a:t>
            </a:r>
            <a:r>
              <a:rPr lang="en-US" sz="2000" b="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MonkeyLearn</a:t>
            </a:r>
            <a:r>
              <a:rPr lang="en-US" sz="20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. Available at: https://monkeylearn.com/sentiment-analysis/ (Accessed: November 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7</a:t>
            </a:r>
            <a:r>
              <a:rPr lang="en-US" sz="20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, 2022).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Mohajon</a:t>
            </a:r>
            <a:r>
              <a:rPr lang="en-US" sz="20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, J. (2021) Confusion matrix for your multi-class machine learning model, Medium. Towards Data Science. Available at: https://towardsdatascience.com/confusion-matrix-for-your-multi-class-machine-learning-model-ff9aa3bf7826 (Accessed: November 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12</a:t>
            </a:r>
            <a:r>
              <a:rPr lang="en-US" sz="20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, 2022).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Machine learning with scikit-learn (no date) scikit-learn : Machine Learning 101 - 2020. Available at: https://www.bogotobogo.com/python/scikit-learn/scikit_machine_learning_features_extraction.php (Accessed: November </a:t>
            </a:r>
            <a:r>
              <a:rPr lang="en-US" sz="2000" dirty="0">
                <a:solidFill>
                  <a:srgbClr val="1D2D4F"/>
                </a:solidFill>
                <a:latin typeface="League Gothic" panose="00000500000000000000"/>
              </a:rPr>
              <a:t>12</a:t>
            </a:r>
            <a:r>
              <a:rPr lang="en-US" sz="20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, 2022).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sz="2000" i="1" dirty="0">
              <a:solidFill>
                <a:srgbClr val="1D2D4F"/>
              </a:solidFill>
              <a:effectLst/>
              <a:latin typeface="League Gothic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3869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8F5AD-DCB7-42EA-9D13-3A48040179E3}"/>
              </a:ext>
            </a:extLst>
          </p:cNvPr>
          <p:cNvSpPr txBox="1"/>
          <p:nvPr/>
        </p:nvSpPr>
        <p:spPr>
          <a:xfrm>
            <a:off x="0" y="0"/>
            <a:ext cx="142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00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11C051-8F4C-4CA3-A15D-C8D4CA82F13A}"/>
              </a:ext>
            </a:extLst>
          </p:cNvPr>
          <p:cNvSpPr txBox="1"/>
          <p:nvPr/>
        </p:nvSpPr>
        <p:spPr>
          <a:xfrm>
            <a:off x="1364846" y="385017"/>
            <a:ext cx="5192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END OF THE REPORT</a:t>
            </a:r>
            <a:endParaRPr lang="en-US" sz="3200" i="1" dirty="0">
              <a:solidFill>
                <a:srgbClr val="1D2D4F"/>
              </a:solidFill>
              <a:latin typeface="League Gothic" panose="00000500000000000000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04A9C2-38E7-41C4-9710-6939759E815C}"/>
              </a:ext>
            </a:extLst>
          </p:cNvPr>
          <p:cNvSpPr/>
          <p:nvPr/>
        </p:nvSpPr>
        <p:spPr>
          <a:xfrm>
            <a:off x="0" y="3511400"/>
            <a:ext cx="7498080" cy="1185299"/>
          </a:xfrm>
          <a:prstGeom prst="rect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EB609-5257-4828-ADE5-58C4D84FC88C}"/>
              </a:ext>
            </a:extLst>
          </p:cNvPr>
          <p:cNvSpPr txBox="1"/>
          <p:nvPr/>
        </p:nvSpPr>
        <p:spPr>
          <a:xfrm>
            <a:off x="69854" y="2480708"/>
            <a:ext cx="107592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i="1" dirty="0">
                <a:solidFill>
                  <a:srgbClr val="1D2D4F"/>
                </a:solidFill>
                <a:latin typeface="League Gothic" panose="00000500000000000000" pitchFamily="50" charset="0"/>
              </a:rPr>
              <a:t>THANK YOU</a:t>
            </a:r>
            <a:endParaRPr lang="en-US" sz="8800" i="1" dirty="0">
              <a:solidFill>
                <a:srgbClr val="1D2D4F"/>
              </a:solidFill>
              <a:latin typeface="League Gothic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9BCE91-0849-48C3-BEF5-EAA90F940B10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</p:spTree>
    <p:extLst>
      <p:ext uri="{BB962C8B-B14F-4D97-AF65-F5344CB8AC3E}">
        <p14:creationId xmlns:p14="http://schemas.microsoft.com/office/powerpoint/2010/main" val="409188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F83F1D3-4A22-4878-9460-D1C534311E30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8F5AD-DCB7-42EA-9D13-3A48040179E3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01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11C051-8F4C-4CA3-A15D-C8D4CA82F13A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LATAR BELAKANG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F404B-113C-4742-AC94-5298CF8B8844}"/>
              </a:ext>
            </a:extLst>
          </p:cNvPr>
          <p:cNvSpPr txBox="1"/>
          <p:nvPr/>
        </p:nvSpPr>
        <p:spPr>
          <a:xfrm>
            <a:off x="821140" y="1531883"/>
            <a:ext cx="92884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Luasnya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penggunaan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internet di Indonesia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bergandengan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dengan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keanekaragaman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masyarakat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dalam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borkomentar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dan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memberikan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opini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.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Komentar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yang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tersebar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pun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memiliki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keanekaragaman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baik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dari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maksud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dan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tujuannya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, dan social media Twitter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menjadi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salah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satu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platform paling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besar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untuk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masyarakat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dalam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mengekspresikan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diri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mereka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.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Kemudahan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masyarakat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dalam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berekspresi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yang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sejalan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dengan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pesatnya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perkembangan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internet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mengakibatkan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kecenderungan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berkurangnya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kesadaran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mereka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dalam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melontarkan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komentar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yang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kemungkinan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bersifat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negatif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dan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dapat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merugikan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orang lain. Oleh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karena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itu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,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peneliti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sebagai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salah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satu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Student Data Science Wave 1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memutuskan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untuk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membuat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sebuah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API yang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berfungsi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untuk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mengkategorikan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opini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/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komentar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tersebut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sebagai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sentimen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berupa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‘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positif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’, ‘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negatif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’, dan ‘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netral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’.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Seirama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dengan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Challenge yang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diberikan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oleh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Binar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Academy.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D2D4F"/>
              </a:solidFill>
              <a:latin typeface="League Gothic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Peneliti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memberikan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nama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API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ini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dengan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nama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DSental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Tweet (Data Sentiment Analysis Tweet),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dimana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sesuai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dengan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nama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yang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diberikan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API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memiliki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fungsi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untuk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memprediksi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data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berupa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opini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/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komentar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ke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dalam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kategori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sentimen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yang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telah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ditentukan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.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Dalam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kesempatan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kali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ini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,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peneliti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menggunakan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2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buah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model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yaitu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Neural Network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dengan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library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Sklearn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dan LSTM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dengan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 library </a:t>
            </a:r>
            <a:r>
              <a:rPr lang="en-US" dirty="0" err="1">
                <a:solidFill>
                  <a:srgbClr val="1D2D4F"/>
                </a:solidFill>
                <a:latin typeface="League Gothic" panose="00000500000000000000"/>
              </a:rPr>
              <a:t>Tensorflow</a:t>
            </a:r>
            <a:r>
              <a:rPr lang="en-US" dirty="0">
                <a:solidFill>
                  <a:srgbClr val="1D2D4F"/>
                </a:solidFill>
                <a:latin typeface="League Gothic" panose="0000050000000000000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0DFD5-9EE0-4AC0-8148-58BD7E3AB611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25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4845504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AEB8580-E36C-4B96-AFF7-E2ACB6275006}"/>
              </a:ext>
            </a:extLst>
          </p:cNvPr>
          <p:cNvSpPr/>
          <p:nvPr/>
        </p:nvSpPr>
        <p:spPr>
          <a:xfrm>
            <a:off x="630127" y="1950881"/>
            <a:ext cx="102732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rgbClr val="C80051"/>
                </a:solidFill>
                <a:latin typeface="League Gothic" panose="00000500000000000000" pitchFamily="50" charset="0"/>
              </a:rPr>
              <a:t>1. </a:t>
            </a:r>
            <a:r>
              <a:rPr lang="en-US" sz="32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Bagaimana</a:t>
            </a:r>
            <a:r>
              <a:rPr lang="en-US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32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bentuk</a:t>
            </a:r>
            <a:r>
              <a:rPr lang="en-US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32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hasil</a:t>
            </a:r>
            <a:r>
              <a:rPr lang="en-US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32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prediksi</a:t>
            </a:r>
            <a:r>
              <a:rPr lang="en-US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dan </a:t>
            </a:r>
            <a:r>
              <a:rPr lang="en-US" sz="32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performa</a:t>
            </a:r>
            <a:r>
              <a:rPr lang="en-US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32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analisis</a:t>
            </a:r>
            <a:r>
              <a:rPr lang="en-US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32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sentimen</a:t>
            </a:r>
            <a:r>
              <a:rPr lang="en-US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pada model Neural Network </a:t>
            </a:r>
            <a:r>
              <a:rPr lang="en-US" sz="32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dengan</a:t>
            </a:r>
            <a:r>
              <a:rPr lang="en-US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32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SKLearn</a:t>
            </a:r>
            <a:r>
              <a:rPr lang="en-US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?</a:t>
            </a:r>
          </a:p>
          <a:p>
            <a:endParaRPr lang="en-US" sz="1600" i="1" dirty="0">
              <a:solidFill>
                <a:srgbClr val="FF3388"/>
              </a:solidFill>
              <a:latin typeface="League Gothic" panose="00000500000000000000" pitchFamily="50" charset="0"/>
            </a:endParaRPr>
          </a:p>
          <a:p>
            <a:r>
              <a:rPr lang="en-US" sz="3200" i="1" dirty="0">
                <a:solidFill>
                  <a:srgbClr val="C80051"/>
                </a:solidFill>
                <a:latin typeface="League Gothic" panose="00000500000000000000" pitchFamily="50" charset="0"/>
              </a:rPr>
              <a:t>2. </a:t>
            </a:r>
            <a:r>
              <a:rPr lang="en-US" sz="32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Bagaimana</a:t>
            </a:r>
            <a:r>
              <a:rPr lang="en-US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32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bentuk</a:t>
            </a:r>
            <a:r>
              <a:rPr lang="en-US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32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hasil</a:t>
            </a:r>
            <a:r>
              <a:rPr lang="en-US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32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prediksi</a:t>
            </a:r>
            <a:r>
              <a:rPr lang="en-US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dan </a:t>
            </a:r>
            <a:r>
              <a:rPr lang="en-US" sz="32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performa</a:t>
            </a:r>
            <a:r>
              <a:rPr lang="en-US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32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analisis</a:t>
            </a:r>
            <a:r>
              <a:rPr lang="en-US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32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sentimen</a:t>
            </a:r>
            <a:r>
              <a:rPr lang="en-US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pada model LSTM </a:t>
            </a:r>
            <a:r>
              <a:rPr lang="en-US" sz="32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dengan</a:t>
            </a:r>
            <a:r>
              <a:rPr lang="en-US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32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Tensorflow</a:t>
            </a:r>
            <a:r>
              <a:rPr lang="en-US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?</a:t>
            </a:r>
          </a:p>
          <a:p>
            <a:endParaRPr lang="en-US" sz="1600" dirty="0">
              <a:solidFill>
                <a:srgbClr val="1D2D4F"/>
              </a:solidFill>
              <a:latin typeface="League Gothic" panose="00000500000000000000" pitchFamily="50" charset="0"/>
            </a:endParaRPr>
          </a:p>
          <a:p>
            <a:r>
              <a:rPr lang="en-US" sz="3200" i="1" dirty="0">
                <a:solidFill>
                  <a:srgbClr val="C80051"/>
                </a:solidFill>
                <a:latin typeface="League Gothic" panose="00000500000000000000" pitchFamily="50" charset="0"/>
              </a:rPr>
              <a:t>3. </a:t>
            </a:r>
            <a:r>
              <a:rPr lang="it-IT" sz="3200" i="1" dirty="0">
                <a:solidFill>
                  <a:srgbClr val="1D2D4F"/>
                </a:solidFill>
                <a:latin typeface="League Gothic" panose="00000500000000000000" pitchFamily="50" charset="0"/>
              </a:rPr>
              <a:t>Seberapa besar dampak yang dapat diberikan atas pemecahan masalah dari hasil performa kedua model analisis sentimen yang telah dilakukan?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02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RUMUSAN MASALAH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518A7-81D1-4604-BA8A-896DFE6FF072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</p:spTree>
    <p:extLst>
      <p:ext uri="{BB962C8B-B14F-4D97-AF65-F5344CB8AC3E}">
        <p14:creationId xmlns:p14="http://schemas.microsoft.com/office/powerpoint/2010/main" val="317633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8F5AD-DCB7-42EA-9D13-3A48040179E3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03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11C051-8F4C-4CA3-A15D-C8D4CA82F13A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TUJUAN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F404B-113C-4742-AC94-5298CF8B8844}"/>
              </a:ext>
            </a:extLst>
          </p:cNvPr>
          <p:cNvSpPr txBox="1"/>
          <p:nvPr/>
        </p:nvSpPr>
        <p:spPr>
          <a:xfrm>
            <a:off x="651323" y="1950881"/>
            <a:ext cx="9422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Tujuan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dari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penelitian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ini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adalah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untuk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menghasilkan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sebuah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API yang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mampu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menghasilkan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output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berupa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sentimen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yang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dikategorikan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sebagai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‘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positif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’, ‘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negatif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’, dan ‘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netral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’ yang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diperoleh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dari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data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komentar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/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opini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yang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tersebar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di internet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utamanya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social media Twitter, dan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memperoleh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dampak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yang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dapat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diberikan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atas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masalah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yang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diangkat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dalam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penelitian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ini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58A64-E4CF-4EA9-82FD-68A607DE9684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7CD30-FEA9-46A6-95BC-961D1DFCF147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6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8F5AD-DCB7-42EA-9D13-3A48040179E3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04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11C051-8F4C-4CA3-A15D-C8D4CA82F13A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DESKRIPSI DATA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F404B-113C-4742-AC94-5298CF8B8844}"/>
              </a:ext>
            </a:extLst>
          </p:cNvPr>
          <p:cNvSpPr txBox="1"/>
          <p:nvPr/>
        </p:nvSpPr>
        <p:spPr>
          <a:xfrm>
            <a:off x="574009" y="1569660"/>
            <a:ext cx="9942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Sumber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data yang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digunakan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untuk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training model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diambil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dalam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penelitian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ini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diambil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dari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data yang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diberikan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oleh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Binar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melalui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Challenge Platinum dan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dapat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diakses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melalui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  <a:hlinkClick r:id="rId2"/>
              </a:rPr>
              <a:t>link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ini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DF8295-5A5D-4A51-B19E-78DAEB078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65" y="2831716"/>
            <a:ext cx="7885758" cy="353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4FF5E4-E1AC-4136-AE36-8E3E4BED81A7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059E8E-97D6-439C-8E77-985641C295C9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8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8F5AD-DCB7-42EA-9D13-3A48040179E3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04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11C051-8F4C-4CA3-A15D-C8D4CA82F13A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DESKRIPSI DATA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F404B-113C-4742-AC94-5298CF8B8844}"/>
              </a:ext>
            </a:extLst>
          </p:cNvPr>
          <p:cNvSpPr txBox="1"/>
          <p:nvPr/>
        </p:nvSpPr>
        <p:spPr>
          <a:xfrm>
            <a:off x="546820" y="1355646"/>
            <a:ext cx="99426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Sumber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data yang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digunakan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untuk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dianalisis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berupa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data ‘</a:t>
            </a:r>
            <a:r>
              <a:rPr lang="en-US" sz="2400" b="1" i="0" dirty="0">
                <a:solidFill>
                  <a:srgbClr val="1D2D4F"/>
                </a:solidFill>
                <a:effectLst/>
                <a:latin typeface="League Gothic" panose="00000500000000000000"/>
              </a:rPr>
              <a:t>Indonesian Abusive and Hate Speech Twitter Text’. </a:t>
            </a:r>
            <a:r>
              <a:rPr lang="en-US" sz="24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Data </a:t>
            </a:r>
            <a:r>
              <a:rPr lang="en-US" sz="24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tersebut</a:t>
            </a:r>
            <a:r>
              <a:rPr lang="en-US" sz="24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24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memuat</a:t>
            </a:r>
            <a:r>
              <a:rPr lang="en-US" sz="24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24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komentar</a:t>
            </a:r>
            <a:r>
              <a:rPr lang="en-US" sz="24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dan </a:t>
            </a:r>
            <a:r>
              <a:rPr lang="en-US" sz="24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opini</a:t>
            </a:r>
            <a:r>
              <a:rPr lang="en-US" sz="24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24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berupa</a:t>
            </a:r>
            <a:r>
              <a:rPr lang="en-US" sz="24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tweet yang </a:t>
            </a:r>
            <a:r>
              <a:rPr lang="en-US" sz="24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mengandung</a:t>
            </a:r>
            <a:r>
              <a:rPr lang="en-US" sz="24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2400" i="1" dirty="0">
                <a:solidFill>
                  <a:srgbClr val="1D2D4F"/>
                </a:solidFill>
                <a:effectLst/>
                <a:latin typeface="League Gothic" panose="00000500000000000000"/>
              </a:rPr>
              <a:t>abusive</a:t>
            </a:r>
            <a:r>
              <a:rPr lang="en-US" sz="24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dan </a:t>
            </a:r>
            <a:r>
              <a:rPr lang="en-US" sz="2400" i="1" dirty="0">
                <a:solidFill>
                  <a:srgbClr val="1D2D4F"/>
                </a:solidFill>
                <a:effectLst/>
                <a:latin typeface="League Gothic" panose="00000500000000000000"/>
              </a:rPr>
              <a:t>hate speech </a:t>
            </a:r>
            <a:r>
              <a:rPr lang="en-US" sz="24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yang </a:t>
            </a:r>
            <a:r>
              <a:rPr lang="en-US" sz="24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tersebar</a:t>
            </a:r>
            <a:r>
              <a:rPr lang="en-US" sz="24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di internet.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i="0" dirty="0">
              <a:solidFill>
                <a:srgbClr val="1D2D4F"/>
              </a:solidFill>
              <a:effectLst/>
              <a:latin typeface="League Gothic" panose="0000050000000000000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Data tweet </a:t>
            </a:r>
            <a:r>
              <a:rPr lang="en-US" sz="24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terkait</a:t>
            </a:r>
            <a:r>
              <a:rPr lang="en-US" sz="24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24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dapat</a:t>
            </a:r>
            <a:r>
              <a:rPr lang="en-US" sz="24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24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diperoleh</a:t>
            </a:r>
            <a:r>
              <a:rPr lang="en-US" sz="24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24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melalui</a:t>
            </a:r>
            <a:r>
              <a:rPr lang="en-US" sz="24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2400" i="0" dirty="0">
                <a:solidFill>
                  <a:srgbClr val="C80051"/>
                </a:solidFill>
                <a:effectLst/>
                <a:latin typeface="League Gothic" panose="0000050000000000000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4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24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ber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ikut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1D2D4F"/>
              </a:solidFill>
              <a:latin typeface="League Gothic" panose="0000050000000000000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Dalam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proses testing model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peneliti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menggunakan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data dummy yang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merupakan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20% data tweet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untuk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mempercepat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 proses </a:t>
            </a:r>
            <a:r>
              <a:rPr lang="en-US" sz="2400" dirty="0" err="1">
                <a:solidFill>
                  <a:srgbClr val="1D2D4F"/>
                </a:solidFill>
                <a:latin typeface="League Gothic" panose="00000500000000000000"/>
              </a:rPr>
              <a:t>analisis</a:t>
            </a:r>
            <a:r>
              <a:rPr lang="en-US" sz="2400" dirty="0">
                <a:solidFill>
                  <a:srgbClr val="1D2D4F"/>
                </a:solidFill>
                <a:latin typeface="League Gothic" panose="0000050000000000000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i="1" dirty="0">
              <a:solidFill>
                <a:srgbClr val="1D2D4F"/>
              </a:solidFill>
              <a:effectLst/>
              <a:latin typeface="League Gothic" panose="0000050000000000000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>
                <a:solidFill>
                  <a:srgbClr val="C80051"/>
                </a:solidFill>
                <a:effectLst/>
                <a:latin typeface="League Gothic" panose="00000500000000000000"/>
              </a:rPr>
              <a:t>Citation: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Muhammad </a:t>
            </a:r>
            <a:r>
              <a:rPr lang="en-US" sz="2000" b="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Okky</a:t>
            </a:r>
            <a:r>
              <a:rPr lang="en-US" sz="20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2000" b="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Ibrohim</a:t>
            </a:r>
            <a:r>
              <a:rPr lang="en-US" sz="2000" b="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and Indra Budi. 2019. Multi-label Hate Speech and Abusive Language Detection in Indonesian Twitter. In ALW3: 3rd Workshop on Abusive Language Online, 46-57.</a:t>
            </a:r>
            <a:endParaRPr lang="en-US" sz="2000" i="1" dirty="0">
              <a:solidFill>
                <a:srgbClr val="1D2D4F"/>
              </a:solidFill>
              <a:effectLst/>
              <a:latin typeface="League Gothic" panose="000005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3E451-BC0A-499F-850E-334BEA0651A9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C783E5-A614-4E46-B2B2-D6DDE0083C12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7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8F5AD-DCB7-42EA-9D13-3A48040179E3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05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11C051-8F4C-4CA3-A15D-C8D4CA82F13A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METODE ANALISIS DATA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F404B-113C-4742-AC94-5298CF8B8844}"/>
              </a:ext>
            </a:extLst>
          </p:cNvPr>
          <p:cNvSpPr txBox="1"/>
          <p:nvPr/>
        </p:nvSpPr>
        <p:spPr>
          <a:xfrm>
            <a:off x="546820" y="1656095"/>
            <a:ext cx="99426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Metode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analisis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yang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dipakai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dalam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penelitian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ini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menggunakan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i="1" dirty="0">
                <a:solidFill>
                  <a:srgbClr val="C80051"/>
                </a:solidFill>
                <a:latin typeface="League Gothic" panose="00000500000000000000"/>
              </a:rPr>
              <a:t>descriptive analytics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Alasan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dari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metode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analisis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tersebut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yaitu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karena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penelitian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ini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bertujuan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untuk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menghasilkan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hasil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sentimen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dari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data tweet yang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sudah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dibersihkan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berupa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sentimen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‘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positif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’, ‘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netral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’, dan ‘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negatif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’.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Jenis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analisis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deskriptif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ini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dirasa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cocok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karena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berfokus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untuk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mencari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tahu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kondisi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data dan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mempelajari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pola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3200" dirty="0" err="1">
                <a:solidFill>
                  <a:srgbClr val="1D2D4F"/>
                </a:solidFill>
                <a:latin typeface="League Gothic" panose="00000500000000000000"/>
              </a:rPr>
              <a:t>suatu</a:t>
            </a:r>
            <a:r>
              <a:rPr lang="en-US" sz="3200" dirty="0">
                <a:solidFill>
                  <a:srgbClr val="1D2D4F"/>
                </a:solidFill>
                <a:latin typeface="League Gothic" panose="00000500000000000000"/>
              </a:rPr>
              <a:t> data. 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rgbClr val="1D2D4F"/>
              </a:solidFill>
              <a:latin typeface="League Gothic" panose="000005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26A0D-4422-43BC-86D7-A83D119B5F0A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063C40-12B3-4E41-8B59-620CD9AE4163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84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E04FFD3-47F8-41EE-8C95-33CE5F43E2F6}"/>
              </a:ext>
            </a:extLst>
          </p:cNvPr>
          <p:cNvSpPr/>
          <p:nvPr/>
        </p:nvSpPr>
        <p:spPr>
          <a:xfrm>
            <a:off x="11505286" y="5996166"/>
            <a:ext cx="400109" cy="368489"/>
          </a:xfrm>
          <a:prstGeom prst="ellipse">
            <a:avLst/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338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4F5CC-0C4F-409C-A618-A6F4FA170180}"/>
              </a:ext>
            </a:extLst>
          </p:cNvPr>
          <p:cNvCxnSpPr>
            <a:cxnSpLocks/>
          </p:cNvCxnSpPr>
          <p:nvPr/>
        </p:nvCxnSpPr>
        <p:spPr>
          <a:xfrm>
            <a:off x="389654" y="1150662"/>
            <a:ext cx="0" cy="5213993"/>
          </a:xfrm>
          <a:prstGeom prst="line">
            <a:avLst/>
          </a:prstGeom>
          <a:ln w="57150">
            <a:solidFill>
              <a:srgbClr val="C8005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AB703-4DA0-4BC0-B0B1-CE9E9320417A}"/>
              </a:ext>
            </a:extLst>
          </p:cNvPr>
          <p:cNvSpPr txBox="1"/>
          <p:nvPr/>
        </p:nvSpPr>
        <p:spPr>
          <a:xfrm>
            <a:off x="0" y="0"/>
            <a:ext cx="164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C80051"/>
                </a:solidFill>
                <a:latin typeface="League Gothic" panose="00000500000000000000" pitchFamily="50" charset="0"/>
              </a:rPr>
              <a:t>06</a:t>
            </a:r>
            <a:endParaRPr lang="en-US" sz="7200" i="1" dirty="0">
              <a:solidFill>
                <a:srgbClr val="C80051"/>
              </a:solidFill>
              <a:latin typeface="League Gothic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D39C-9A5D-4239-8C58-EABC055C7E11}"/>
              </a:ext>
            </a:extLst>
          </p:cNvPr>
          <p:cNvSpPr txBox="1"/>
          <p:nvPr/>
        </p:nvSpPr>
        <p:spPr>
          <a:xfrm>
            <a:off x="1296950" y="381221"/>
            <a:ext cx="9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1D2D4F"/>
                </a:solidFill>
                <a:latin typeface="League Gothic" panose="00000500000000000000" pitchFamily="50" charset="0"/>
              </a:rPr>
              <a:t>PREPROCESSING DATA</a:t>
            </a:r>
            <a:endParaRPr lang="en-US" sz="4400" dirty="0">
              <a:solidFill>
                <a:srgbClr val="FF3388"/>
              </a:solidFill>
              <a:latin typeface="League Gothic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5E04C-131D-4ADC-A217-9544D2787671}"/>
              </a:ext>
            </a:extLst>
          </p:cNvPr>
          <p:cNvSpPr txBox="1"/>
          <p:nvPr/>
        </p:nvSpPr>
        <p:spPr>
          <a:xfrm>
            <a:off x="630127" y="1438870"/>
            <a:ext cx="994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i="1" dirty="0">
                <a:solidFill>
                  <a:srgbClr val="1D2D4F"/>
                </a:solidFill>
                <a:latin typeface="League Gothic" panose="00000500000000000000"/>
              </a:rPr>
              <a:t>Alur Preprocessing Data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B1905-7F48-401B-9B3A-750080E9AC3B}"/>
              </a:ext>
            </a:extLst>
          </p:cNvPr>
          <p:cNvSpPr txBox="1"/>
          <p:nvPr/>
        </p:nvSpPr>
        <p:spPr>
          <a:xfrm>
            <a:off x="11505286" y="179447"/>
            <a:ext cx="400110" cy="49446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spc="300" dirty="0"/>
              <a:t>DSENTAL TWEET (DATA SENTIMENT ANALYSIS)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6E3DB2-4C0B-4491-9AF3-2867C684E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9860268"/>
              </p:ext>
            </p:extLst>
          </p:nvPr>
        </p:nvGraphicFramePr>
        <p:xfrm>
          <a:off x="966653" y="1983359"/>
          <a:ext cx="9606128" cy="425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35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1673</Words>
  <Application>Microsoft Office PowerPoint</Application>
  <PresentationFormat>Widescreen</PresentationFormat>
  <Paragraphs>163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League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PERSONAL</cp:lastModifiedBy>
  <cp:revision>197</cp:revision>
  <dcterms:created xsi:type="dcterms:W3CDTF">2018-01-19T14:20:20Z</dcterms:created>
  <dcterms:modified xsi:type="dcterms:W3CDTF">2022-12-04T05:01:38Z</dcterms:modified>
</cp:coreProperties>
</file>