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webPr allowPng="1" organizeInFolders="0" useLongFilenames="0" imgSz="1800x1400" encoding="utf-8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8" d="100"/>
          <a:sy n="148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2F48-9D0E-8942-B06F-AC4AE52748CA}" type="datetimeFigureOut">
              <a:rPr lang="en-US" smtClean="0"/>
              <a:pPr/>
              <a:t>11/13/10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F1452-6A74-D441-9744-0705E0A82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E8544-F9F0-014F-8DD2-C36FB0A5D7B1}" type="datetimeFigureOut">
              <a:rPr lang="en-US" smtClean="0"/>
              <a:pPr/>
              <a:t>11/13/10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A280A-133E-BF4E-BA7F-1E7D68FAF1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5BA1B2-A76F-5C46-A648-E4C5087BBAC7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90C1-8473-D44D-8F58-774559F0DB8F}" type="datetime1">
              <a:rPr lang="en-US" smtClean="0"/>
              <a:pPr/>
              <a:t>11/13/10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7911-6356-614D-9452-EBC0E7D34F88}" type="datetime1">
              <a:rPr lang="en-US" smtClean="0"/>
              <a:pPr/>
              <a:t>11/13/10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E69-D407-3645-9451-5902174082FE}" type="datetime1">
              <a:rPr lang="en-US" smtClean="0"/>
              <a:pPr/>
              <a:t>11/13/10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E99-BAB6-BA41-9CAD-C81A7C1BA9EF}" type="datetime1">
              <a:rPr lang="en-US" smtClean="0"/>
              <a:pPr/>
              <a:t>11/13/10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0A3E-3D88-3A4C-BA3B-E79DD2FBA8C0}" type="datetime1">
              <a:rPr lang="en-US" smtClean="0"/>
              <a:pPr/>
              <a:t>11/13/10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A186-E2B1-CC42-9AAA-F90D07E84007}" type="datetime1">
              <a:rPr lang="en-US" smtClean="0"/>
              <a:pPr/>
              <a:t>11/13/10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36F3-CA49-7641-A7C0-5E4CD89986A2}" type="datetime1">
              <a:rPr lang="en-US" smtClean="0"/>
              <a:pPr/>
              <a:t>11/13/10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75A3-BB6D-AC46-A6C5-76D299010E33}" type="datetime1">
              <a:rPr lang="en-US" smtClean="0"/>
              <a:pPr/>
              <a:t>11/13/10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D762-E2B3-574D-A07B-1765D31484C9}" type="datetime1">
              <a:rPr lang="en-US" smtClean="0"/>
              <a:pPr/>
              <a:t>11/13/10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D0CE-D7C1-2240-B12F-3B8546A22F00}" type="datetime1">
              <a:rPr lang="en-US" smtClean="0"/>
              <a:pPr/>
              <a:t>11/13/10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4936-6C4D-674F-82C3-E1055B8B1492}" type="datetime1">
              <a:rPr lang="en-US" smtClean="0"/>
              <a:pPr/>
              <a:t>11/13/10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E2B4-D10F-9149-8E8E-3CC15E512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09517-0C28-D44E-97A2-33C959F8DB95}" type="datetime1">
              <a:rPr lang="en-US" smtClean="0"/>
              <a:pPr/>
              <a:t>11/13/10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E2B4-D10F-9149-8E8E-3CC15E512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20" Type="http://schemas.openxmlformats.org/officeDocument/2006/relationships/image" Target="../media/image8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hyperlink" Target="http://www.salesforce.com/us/developer/docs/api/index.htm" TargetMode="External"/><Relationship Id="rId14" Type="http://schemas.openxmlformats.org/officeDocument/2006/relationships/hyperlink" Target="http://rubyforge.org/projects/rforce/" TargetMode="External"/><Relationship Id="rId15" Type="http://schemas.openxmlformats.org/officeDocument/2006/relationships/hyperlink" Target="http://parl8-vo.us:3000" TargetMode="External"/><Relationship Id="rId16" Type="http://schemas.openxmlformats.org/officeDocument/2006/relationships/hyperlink" Target="https://github.com/raygao/SFRWatcher" TargetMode="External"/><Relationship Id="rId17" Type="http://schemas.openxmlformats.org/officeDocument/2006/relationships/hyperlink" Target="https://github.com/raygao/asf-soap-adapter" TargetMode="External"/><Relationship Id="rId18" Type="http://schemas.openxmlformats.org/officeDocument/2006/relationships/hyperlink" Target="https://rubygems.org/gems/asf-soap-adapter" TargetMode="External"/><Relationship Id="rId19" Type="http://schemas.openxmlformats.org/officeDocument/2006/relationships/hyperlink" Target="http://asf-soap-adapter.are4.us/doc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alesforce.com" TargetMode="External"/><Relationship Id="rId4" Type="http://schemas.openxmlformats.org/officeDocument/2006/relationships/hyperlink" Target="http://guides.rubyonrails.org/" TargetMode="External"/><Relationship Id="rId5" Type="http://schemas.openxmlformats.org/officeDocument/2006/relationships/hyperlink" Target="http://wiki.developerforce.com/index.php/Documentation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hlinkClick r:id="rId3"/>
          </p:cNvPr>
          <p:cNvSpPr>
            <a:spLocks noChangeArrowheads="1"/>
          </p:cNvSpPr>
          <p:nvPr/>
        </p:nvSpPr>
        <p:spPr bwMode="auto">
          <a:xfrm>
            <a:off x="4786313" y="1538288"/>
            <a:ext cx="3160712" cy="2840037"/>
          </a:xfrm>
          <a:prstGeom prst="roundRect">
            <a:avLst>
              <a:gd name="adj" fmla="val 3227"/>
            </a:avLst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vert="horz" lIns="64288" tIns="32144" rIns="64288" bIns="32144" anchor="t" anchorCtr="1">
            <a:prstTxWarp prst="textNoShape">
              <a:avLst/>
            </a:prstTxWarp>
          </a:bodyPr>
          <a:lstStyle/>
          <a:p>
            <a:pPr defTabSz="641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658813" y="1538288"/>
            <a:ext cx="3163887" cy="2840037"/>
          </a:xfrm>
          <a:prstGeom prst="roundRect">
            <a:avLst>
              <a:gd name="adj" fmla="val 4176"/>
            </a:avLst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64288" tIns="32144" rIns="64288" bIns="32144" anchor="t" anchorCtr="1">
            <a:prstTxWarp prst="textNoShape">
              <a:avLst/>
            </a:prstTxWarp>
          </a:bodyPr>
          <a:lstStyle/>
          <a:p>
            <a:pPr algn="ctr" defTabSz="641350"/>
            <a:endParaRPr lang="en-US" sz="1400" dirty="0" smtClean="0">
              <a:solidFill>
                <a:srgbClr val="000000"/>
              </a:solidFill>
              <a:latin typeface="Calibri" charset="0"/>
              <a:ea typeface="ヒラギノ角ゴ ProN W3" charset="-128"/>
              <a:cs typeface="ヒラギノ角ゴ ProN W3" charset="-128"/>
              <a:sym typeface="Arial" charset="0"/>
            </a:endParaRPr>
          </a:p>
          <a:p>
            <a:pPr algn="ctr" defTabSz="641350"/>
            <a:r>
              <a:rPr lang="en-US" sz="14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Arial" charset="0"/>
              </a:rPr>
              <a:t>Rails Environment</a:t>
            </a:r>
            <a:endParaRPr lang="en-US" sz="1400" dirty="0">
              <a:solidFill>
                <a:srgbClr val="000000"/>
              </a:solidFill>
              <a:latin typeface="Calibri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143000" y="2971800"/>
            <a:ext cx="2071688" cy="1143000"/>
          </a:xfrm>
          <a:prstGeom prst="roundRect">
            <a:avLst>
              <a:gd name="adj" fmla="val 10560"/>
            </a:avLst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64288" tIns="32144" rIns="64288" bIns="32144" anchor="t" anchorCtr="0">
            <a:prstTxWarp prst="textNoShape">
              <a:avLst/>
            </a:prstTxWarp>
          </a:bodyPr>
          <a:lstStyle/>
          <a:p>
            <a:pPr algn="ctr" defTabSz="641350"/>
            <a:r>
              <a:rPr lang="en-US" sz="14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Arial" charset="0"/>
              </a:rPr>
              <a:t>ASF-SOAP-Adapter</a:t>
            </a:r>
          </a:p>
        </p:txBody>
      </p:sp>
      <p:sp>
        <p:nvSpPr>
          <p:cNvPr id="5" name="Rounded Rectangle 4">
            <a:hlinkClick r:id="rId4"/>
          </p:cNvPr>
          <p:cNvSpPr>
            <a:spLocks noChangeArrowheads="1"/>
          </p:cNvSpPr>
          <p:nvPr/>
        </p:nvSpPr>
        <p:spPr bwMode="auto">
          <a:xfrm>
            <a:off x="1295400" y="3886200"/>
            <a:ext cx="712787" cy="381000"/>
          </a:xfrm>
          <a:prstGeom prst="roundRect">
            <a:avLst>
              <a:gd name="adj" fmla="val 10560"/>
            </a:avLst>
          </a:prstGeom>
          <a:solidFill>
            <a:srgbClr val="FF0000"/>
          </a:solidFill>
          <a:ln w="9525">
            <a:solidFill>
              <a:srgbClr val="B6DCD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64288" tIns="32144" rIns="64288" bIns="32144" anchor="b">
            <a:prstTxWarp prst="textNoShape">
              <a:avLst/>
            </a:prstTxWarp>
          </a:bodyPr>
          <a:lstStyle/>
          <a:p>
            <a:pPr algn="ctr" defTabSz="641350"/>
            <a:endParaRPr lang="en-US" sz="1400" dirty="0" smtClean="0">
              <a:solidFill>
                <a:srgbClr val="000000"/>
              </a:solidFill>
              <a:latin typeface="Calibri" charset="0"/>
              <a:ea typeface="ヒラギノ角ゴ ProN W3" charset="-128"/>
              <a:cs typeface="ヒラギノ角ゴ ProN W3" charset="-128"/>
              <a:sym typeface="Arial" charset="0"/>
            </a:endParaRPr>
          </a:p>
          <a:p>
            <a:pPr algn="ctr" defTabSz="641350"/>
            <a:r>
              <a:rPr lang="en-US" sz="11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Arial" charset="0"/>
              </a:rPr>
              <a:t>Active</a:t>
            </a:r>
          </a:p>
          <a:p>
            <a:pPr algn="ctr" defTabSz="641350"/>
            <a:r>
              <a:rPr lang="en-US" sz="11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Arial" charset="0"/>
              </a:rPr>
              <a:t>Record</a:t>
            </a:r>
            <a:endParaRPr lang="en-US" sz="1100" dirty="0">
              <a:solidFill>
                <a:srgbClr val="000000"/>
              </a:solidFill>
              <a:latin typeface="Calibri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53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ASF </a:t>
            </a:r>
            <a:r>
              <a:rPr lang="en-US" sz="4000" dirty="0" smtClean="0"/>
              <a:t>SOAP </a:t>
            </a:r>
            <a:r>
              <a:rPr lang="en-US" sz="4000" dirty="0" smtClean="0"/>
              <a:t>Adapter</a:t>
            </a:r>
          </a:p>
        </p:txBody>
      </p: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1143000" y="2209800"/>
            <a:ext cx="2071688" cy="750093"/>
          </a:xfrm>
          <a:prstGeom prst="roundRect">
            <a:avLst>
              <a:gd name="adj" fmla="val 10560"/>
            </a:avLst>
          </a:prstGeom>
          <a:gradFill rotWithShape="1">
            <a:gsLst>
              <a:gs pos="0">
                <a:srgbClr val="E8E8FA"/>
              </a:gs>
              <a:gs pos="64999">
                <a:srgbClr val="C3C3EF"/>
              </a:gs>
              <a:gs pos="100000">
                <a:srgbClr val="A8A8EA"/>
              </a:gs>
            </a:gsLst>
            <a:lin ang="5400000" scaled="1"/>
          </a:gradFill>
          <a:ln w="9525">
            <a:solidFill>
              <a:srgbClr val="2F2F98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64288" tIns="32144" rIns="64288" bIns="32144" anchor="t" anchorCtr="0">
            <a:prstTxWarp prst="textNoShape">
              <a:avLst/>
            </a:prstTxWarp>
          </a:bodyPr>
          <a:lstStyle/>
          <a:p>
            <a:pPr algn="ctr" defTabSz="641350"/>
            <a:r>
              <a:rPr lang="en-US" sz="12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Arial" charset="0"/>
              </a:rPr>
              <a:t>(Reference app)</a:t>
            </a:r>
          </a:p>
          <a:p>
            <a:pPr algn="ctr" defTabSz="641350"/>
            <a:r>
              <a:rPr lang="en-US" sz="1200" dirty="0" err="1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Arial" charset="0"/>
              </a:rPr>
              <a:t>SFRWatcher</a:t>
            </a:r>
            <a:endParaRPr lang="en-US" sz="1200" dirty="0" smtClean="0">
              <a:solidFill>
                <a:srgbClr val="000000"/>
              </a:solidFill>
              <a:latin typeface="Calibri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pic>
        <p:nvPicPr>
          <p:cNvPr id="80904" name="Picture 7">
            <a:hlinkClick r:id="rId5" tooltip="Salesforce Documentation"/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26138" y="3305175"/>
            <a:ext cx="14859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" name="Group 36"/>
          <p:cNvGrpSpPr/>
          <p:nvPr/>
        </p:nvGrpSpPr>
        <p:grpSpPr>
          <a:xfrm>
            <a:off x="5643563" y="2159000"/>
            <a:ext cx="1714500" cy="965200"/>
            <a:chOff x="5589588" y="1858963"/>
            <a:chExt cx="1714500" cy="965200"/>
          </a:xfrm>
        </p:grpSpPr>
        <p:sp>
          <p:nvSpPr>
            <p:cNvPr id="13" name="AutoShape 8"/>
            <p:cNvSpPr>
              <a:spLocks/>
            </p:cNvSpPr>
            <p:nvPr/>
          </p:nvSpPr>
          <p:spPr bwMode="auto">
            <a:xfrm>
              <a:off x="5589588" y="1858963"/>
              <a:ext cx="1714500" cy="965200"/>
            </a:xfrm>
            <a:prstGeom prst="roundRect">
              <a:avLst>
                <a:gd name="adj" fmla="val 6407"/>
              </a:avLst>
            </a:prstGeom>
            <a:gradFill rotWithShape="1">
              <a:gsLst>
                <a:gs pos="0">
                  <a:srgbClr val="F0FFFF"/>
                </a:gs>
                <a:gs pos="64999">
                  <a:srgbClr val="DDFEFF"/>
                </a:gs>
                <a:gs pos="100000">
                  <a:srgbClr val="CFFFFF"/>
                </a:gs>
              </a:gsLst>
              <a:lin ang="5400000" scaled="1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80906" name="Picture 5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684838" y="2466975"/>
              <a:ext cx="423862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80907" name="Picture 1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873875" y="2401888"/>
              <a:ext cx="252413" cy="3444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80908" name="Picture 12"/>
            <p:cNvPicPr>
              <a:picLocks noChangeArrowheads="1"/>
            </p:cNvPicPr>
            <p:nvPr/>
          </p:nvPicPr>
          <p:blipFill>
            <a:blip r:embed="rId9"/>
            <a:srcRect l="3577" t="11719" r="5171" b="3276"/>
            <a:stretch>
              <a:fillRect/>
            </a:stretch>
          </p:blipFill>
          <p:spPr bwMode="auto">
            <a:xfrm>
              <a:off x="5673725" y="2014538"/>
              <a:ext cx="446088" cy="261937"/>
            </a:xfrm>
            <a:prstGeom prst="rect">
              <a:avLst/>
            </a:prstGeom>
            <a:noFill/>
            <a:ln w="12700" cap="rnd">
              <a:noFill/>
              <a:round/>
              <a:headEnd/>
              <a:tailEnd/>
            </a:ln>
          </p:spPr>
        </p:pic>
        <p:pic>
          <p:nvPicPr>
            <p:cNvPr id="80909" name="Picture 13"/>
            <p:cNvPicPr>
              <a:picLocks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6770688" y="1993900"/>
              <a:ext cx="457200" cy="303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80910" name="Picture 14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254750" y="1973263"/>
              <a:ext cx="434975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0911" name="Picture 11"/>
            <p:cNvPicPr>
              <a:picLocks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237288" y="2424113"/>
              <a:ext cx="469900" cy="300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Oval 20">
            <a:hlinkClick r:id="rId13" tooltip="Salesforce Web Service SOAP API documentation"/>
          </p:cNvPr>
          <p:cNvSpPr>
            <a:spLocks noChangeArrowheads="1"/>
          </p:cNvSpPr>
          <p:nvPr/>
        </p:nvSpPr>
        <p:spPr bwMode="auto">
          <a:xfrm>
            <a:off x="4724400" y="3124200"/>
            <a:ext cx="803275" cy="696912"/>
          </a:xfrm>
          <a:prstGeom prst="ellipse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64288" tIns="32144" rIns="64288" bIns="32144" anchor="ctr">
            <a:prstTxWarp prst="textNoShape">
              <a:avLst/>
            </a:prstTxWarp>
          </a:bodyPr>
          <a:lstStyle/>
          <a:p>
            <a:pPr algn="ctr" defTabSz="641350"/>
            <a:r>
              <a:rPr lang="en-US" sz="14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Arial" charset="0"/>
              </a:rPr>
              <a:t>SOAP</a:t>
            </a:r>
          </a:p>
        </p:txBody>
      </p:sp>
      <p:cxnSp>
        <p:nvCxnSpPr>
          <p:cNvPr id="80913" name="Straight Arrow Connector 25"/>
          <p:cNvCxnSpPr>
            <a:cxnSpLocks noChangeShapeType="1"/>
          </p:cNvCxnSpPr>
          <p:nvPr/>
        </p:nvCxnSpPr>
        <p:spPr bwMode="auto">
          <a:xfrm>
            <a:off x="3139282" y="3417888"/>
            <a:ext cx="1585118" cy="1588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80914" name="Straight Arrow Connector 26"/>
          <p:cNvCxnSpPr>
            <a:cxnSpLocks noChangeShapeType="1"/>
          </p:cNvCxnSpPr>
          <p:nvPr/>
        </p:nvCxnSpPr>
        <p:spPr bwMode="auto">
          <a:xfrm rot="10800000">
            <a:off x="3103563" y="3579813"/>
            <a:ext cx="1606550" cy="1588"/>
          </a:xfrm>
          <a:prstGeom prst="straightConnector1">
            <a:avLst/>
          </a:prstGeom>
          <a:noFill/>
          <a:ln w="349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80915" name="TextBox 27"/>
          <p:cNvSpPr txBox="1">
            <a:spLocks noChangeArrowheads="1"/>
          </p:cNvSpPr>
          <p:nvPr/>
        </p:nvSpPr>
        <p:spPr bwMode="auto">
          <a:xfrm>
            <a:off x="1371600" y="1014168"/>
            <a:ext cx="1757030" cy="40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88" tIns="32144" rIns="64288" bIns="32144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latin typeface="Calibri" charset="0"/>
              </a:rPr>
              <a:t>Your Rails </a:t>
            </a:r>
            <a:r>
              <a:rPr lang="en-US" sz="2200" dirty="0">
                <a:latin typeface="Calibri" charset="0"/>
              </a:rPr>
              <a:t>App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1068387" y="1820863"/>
            <a:ext cx="911225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0917" name="TextBox 30"/>
          <p:cNvSpPr txBox="1">
            <a:spLocks noChangeArrowheads="1"/>
          </p:cNvSpPr>
          <p:nvPr/>
        </p:nvSpPr>
        <p:spPr bwMode="auto">
          <a:xfrm>
            <a:off x="307978" y="5006730"/>
            <a:ext cx="2544761" cy="28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88" tIns="32144" rIns="64288" bIns="32144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 charset="0"/>
              </a:rPr>
              <a:t>Each</a:t>
            </a:r>
            <a:r>
              <a:rPr lang="en-US" sz="1400" dirty="0" smtClean="0">
                <a:latin typeface="Calibri" charset="0"/>
              </a:rPr>
              <a:t> adapter has its </a:t>
            </a:r>
            <a:r>
              <a:rPr lang="en-US" sz="1400" dirty="0">
                <a:latin typeface="Calibri" charset="0"/>
              </a:rPr>
              <a:t>own thread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rot="5400000" flipH="1" flipV="1">
            <a:off x="1512888" y="4425950"/>
            <a:ext cx="1393826" cy="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0919" name="TextBox 37"/>
          <p:cNvSpPr txBox="1">
            <a:spLocks noChangeArrowheads="1"/>
          </p:cNvSpPr>
          <p:nvPr/>
        </p:nvSpPr>
        <p:spPr bwMode="auto">
          <a:xfrm>
            <a:off x="1981200" y="5410200"/>
            <a:ext cx="5184000" cy="28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88" tIns="32144" rIns="64288" bIns="32144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 charset="0"/>
              </a:rPr>
              <a:t>Connected</a:t>
            </a:r>
            <a:r>
              <a:rPr lang="en-US" sz="1400" dirty="0" smtClean="0">
                <a:latin typeface="Calibri" charset="0"/>
              </a:rPr>
              <a:t> via </a:t>
            </a:r>
            <a:r>
              <a:rPr lang="en-US" sz="1400" dirty="0">
                <a:latin typeface="Calibri" charset="0"/>
              </a:rPr>
              <a:t>SOAP Interface, to be </a:t>
            </a:r>
            <a:r>
              <a:rPr lang="en-US" sz="1400" dirty="0" smtClean="0">
                <a:latin typeface="Calibri" charset="0"/>
              </a:rPr>
              <a:t>updated </a:t>
            </a:r>
            <a:r>
              <a:rPr lang="en-US" sz="1400" dirty="0">
                <a:latin typeface="Calibri" charset="0"/>
              </a:rPr>
              <a:t>with REST API</a:t>
            </a:r>
          </a:p>
        </p:txBody>
      </p:sp>
      <p:cxnSp>
        <p:nvCxnSpPr>
          <p:cNvPr id="39" name="Straight Arrow Connector 38"/>
          <p:cNvCxnSpPr>
            <a:stCxn id="80919" idx="0"/>
          </p:cNvCxnSpPr>
          <p:nvPr/>
        </p:nvCxnSpPr>
        <p:spPr bwMode="auto">
          <a:xfrm rot="16200000" flipV="1">
            <a:off x="3531202" y="4368202"/>
            <a:ext cx="1676400" cy="407596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0921" name="TextBox 40">
            <a:hlinkClick r:id="rId5"/>
          </p:cNvPr>
          <p:cNvSpPr txBox="1">
            <a:spLocks noChangeArrowheads="1"/>
          </p:cNvSpPr>
          <p:nvPr/>
        </p:nvSpPr>
        <p:spPr bwMode="auto">
          <a:xfrm>
            <a:off x="4732338" y="4538663"/>
            <a:ext cx="37512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88" tIns="32144" rIns="64288" bIns="32144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latin typeface="Calibri" charset="0"/>
                <a:hlinkClick r:id="rId5"/>
              </a:rPr>
              <a:t>Force.com</a:t>
            </a:r>
            <a:r>
              <a:rPr lang="en-US" sz="2200" dirty="0">
                <a:latin typeface="Calibri" charset="0"/>
                <a:hlinkClick r:id="rId5"/>
              </a:rPr>
              <a:t> as a giant cloud DB</a:t>
            </a:r>
            <a:endParaRPr lang="en-US" sz="2200" dirty="0">
              <a:latin typeface="Calibri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5400000" flipH="1" flipV="1">
            <a:off x="6327776" y="4364039"/>
            <a:ext cx="349249" cy="1588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Rounded Rectangle 26">
            <a:hlinkClick r:id="rId14"/>
          </p:cNvPr>
          <p:cNvSpPr>
            <a:spLocks noChangeArrowheads="1"/>
          </p:cNvSpPr>
          <p:nvPr/>
        </p:nvSpPr>
        <p:spPr bwMode="auto">
          <a:xfrm>
            <a:off x="2335213" y="3886200"/>
            <a:ext cx="712787" cy="381000"/>
          </a:xfrm>
          <a:prstGeom prst="roundRect">
            <a:avLst>
              <a:gd name="adj" fmla="val 10560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B6DCD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64288" tIns="32144" rIns="64288" bIns="32144" anchor="t" anchorCtr="0">
            <a:prstTxWarp prst="textNoShape">
              <a:avLst/>
            </a:prstTxWarp>
          </a:bodyPr>
          <a:lstStyle/>
          <a:p>
            <a:pPr algn="ctr" defTabSz="641350"/>
            <a:r>
              <a:rPr lang="en-US" sz="1100" dirty="0" err="1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Arial" charset="0"/>
              </a:rPr>
              <a:t>RForce</a:t>
            </a:r>
            <a:endParaRPr lang="en-US" sz="1100" dirty="0">
              <a:solidFill>
                <a:srgbClr val="000000"/>
              </a:solidFill>
              <a:latin typeface="Calibri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38" name="Rectangle 37">
            <a:hlinkClick r:id="rId15"/>
          </p:cNvPr>
          <p:cNvSpPr/>
          <p:nvPr/>
        </p:nvSpPr>
        <p:spPr>
          <a:xfrm>
            <a:off x="1295400" y="2653505"/>
            <a:ext cx="671513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demo</a:t>
            </a:r>
            <a:endParaRPr lang="en-US" sz="1200" dirty="0"/>
          </a:p>
        </p:txBody>
      </p:sp>
      <p:sp>
        <p:nvSpPr>
          <p:cNvPr id="40" name="Rectangle 39">
            <a:hlinkClick r:id="rId16"/>
          </p:cNvPr>
          <p:cNvSpPr/>
          <p:nvPr/>
        </p:nvSpPr>
        <p:spPr>
          <a:xfrm>
            <a:off x="2063751" y="2653505"/>
            <a:ext cx="98425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code</a:t>
            </a:r>
            <a:endParaRPr lang="en-US" sz="1200" dirty="0"/>
          </a:p>
        </p:txBody>
      </p:sp>
      <p:sp>
        <p:nvSpPr>
          <p:cNvPr id="41" name="Rectangle 40">
            <a:hlinkClick r:id="rId17"/>
          </p:cNvPr>
          <p:cNvSpPr/>
          <p:nvPr/>
        </p:nvSpPr>
        <p:spPr>
          <a:xfrm>
            <a:off x="1350963" y="3303588"/>
            <a:ext cx="984250" cy="228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code</a:t>
            </a:r>
            <a:endParaRPr lang="en-US" sz="1200" dirty="0"/>
          </a:p>
        </p:txBody>
      </p:sp>
      <p:sp>
        <p:nvSpPr>
          <p:cNvPr id="43" name="Rectangle 42">
            <a:hlinkClick r:id="rId18"/>
          </p:cNvPr>
          <p:cNvSpPr/>
          <p:nvPr/>
        </p:nvSpPr>
        <p:spPr>
          <a:xfrm>
            <a:off x="2432050" y="3303588"/>
            <a:ext cx="671513" cy="2286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GEM</a:t>
            </a:r>
            <a:endParaRPr lang="en-US" sz="1200" dirty="0"/>
          </a:p>
        </p:txBody>
      </p:sp>
      <p:sp>
        <p:nvSpPr>
          <p:cNvPr id="44" name="Rectangle 43">
            <a:hlinkClick r:id="rId19"/>
          </p:cNvPr>
          <p:cNvSpPr/>
          <p:nvPr/>
        </p:nvSpPr>
        <p:spPr>
          <a:xfrm>
            <a:off x="1566864" y="3581402"/>
            <a:ext cx="1285875" cy="2286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Documentation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692000" y="5782892"/>
            <a:ext cx="333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Click on above images to the links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6" name="Picture 45">
            <a:hlinkClick r:id="rId3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36426" y="1600995"/>
            <a:ext cx="1328774" cy="456405"/>
          </a:xfrm>
          <a:prstGeom prst="rect">
            <a:avLst/>
          </a:prstGeom>
        </p:spPr>
      </p:pic>
      <p:sp>
        <p:nvSpPr>
          <p:cNvPr id="49" name="TextBox 48">
            <a:hlinkClick r:id="rId17"/>
          </p:cNvPr>
          <p:cNvSpPr txBox="1"/>
          <p:nvPr/>
        </p:nvSpPr>
        <p:spPr>
          <a:xfrm>
            <a:off x="376950" y="5782892"/>
            <a:ext cx="183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7"/>
              </a:rPr>
              <a:t>GEM Source code</a:t>
            </a:r>
            <a:endParaRPr lang="en-US" dirty="0"/>
          </a:p>
        </p:txBody>
      </p:sp>
      <p:sp>
        <p:nvSpPr>
          <p:cNvPr id="50" name="TextBox 49">
            <a:hlinkClick r:id="rId19"/>
          </p:cNvPr>
          <p:cNvSpPr txBox="1"/>
          <p:nvPr/>
        </p:nvSpPr>
        <p:spPr>
          <a:xfrm>
            <a:off x="2182482" y="5791200"/>
            <a:ext cx="164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9"/>
              </a:rPr>
              <a:t>Documentation</a:t>
            </a:r>
            <a:endParaRPr lang="en-US" dirty="0"/>
          </a:p>
        </p:txBody>
      </p:sp>
      <p:sp>
        <p:nvSpPr>
          <p:cNvPr id="51" name="TextBox 50">
            <a:hlinkClick r:id="rId18"/>
          </p:cNvPr>
          <p:cNvSpPr txBox="1"/>
          <p:nvPr/>
        </p:nvSpPr>
        <p:spPr>
          <a:xfrm>
            <a:off x="3753091" y="57912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8"/>
              </a:rPr>
              <a:t>On </a:t>
            </a:r>
            <a:r>
              <a:rPr lang="en-US" dirty="0" err="1" smtClean="0">
                <a:hlinkClick r:id="rId18"/>
              </a:rPr>
              <a:t>RubyGems</a:t>
            </a:r>
            <a:endParaRPr lang="en-US" dirty="0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2010 – Raymond Gao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71</Words>
  <Application>Microsoft Macintosh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ASF SOAP Adapter</vt:lpstr>
    </vt:vector>
  </TitlesOfParts>
  <Company>Gao Family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ASF SOAP Adapter - Home</dc:title>
  <dc:creator>Raymond Gao</dc:creator>
  <cp:keywords>ASF SOAP Adapter, Salesforce, Web Services, Cloud Computing, Cloud Server</cp:keywords>
  <cp:lastModifiedBy>Raymond Gao</cp:lastModifiedBy>
  <cp:revision>24</cp:revision>
  <dcterms:created xsi:type="dcterms:W3CDTF">2010-11-12T23:46:44Z</dcterms:created>
  <dcterms:modified xsi:type="dcterms:W3CDTF">2010-11-12T23:50:57Z</dcterms:modified>
</cp:coreProperties>
</file>