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07" r:id="rId2"/>
    <p:sldId id="414" r:id="rId3"/>
    <p:sldId id="426" r:id="rId4"/>
    <p:sldId id="427" r:id="rId5"/>
    <p:sldId id="432" r:id="rId6"/>
    <p:sldId id="433" r:id="rId7"/>
    <p:sldId id="416" r:id="rId8"/>
    <p:sldId id="424" r:id="rId9"/>
    <p:sldId id="425" r:id="rId10"/>
    <p:sldId id="428" r:id="rId11"/>
    <p:sldId id="417" r:id="rId12"/>
    <p:sldId id="418" r:id="rId13"/>
    <p:sldId id="419" r:id="rId14"/>
    <p:sldId id="420" r:id="rId15"/>
    <p:sldId id="421" r:id="rId16"/>
    <p:sldId id="422" r:id="rId17"/>
    <p:sldId id="431" r:id="rId18"/>
    <p:sldId id="423" r:id="rId19"/>
    <p:sldId id="429" r:id="rId20"/>
    <p:sldId id="435" r:id="rId21"/>
    <p:sldId id="43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A2D4DB"/>
    <a:srgbClr val="E7E7E9"/>
    <a:srgbClr val="F2F2F2"/>
    <a:srgbClr val="BFBFBF"/>
    <a:srgbClr val="555CC2"/>
    <a:srgbClr val="66CDCC"/>
    <a:srgbClr val="6E6F73"/>
    <a:srgbClr val="FFFFFE"/>
    <a:srgbClr val="DDB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4" autoAdjust="0"/>
    <p:restoredTop sz="90036" autoAdjust="0"/>
  </p:normalViewPr>
  <p:slideViewPr>
    <p:cSldViewPr snapToGrid="0">
      <p:cViewPr varScale="1">
        <p:scale>
          <a:sx n="80" d="100"/>
          <a:sy n="80" d="100"/>
        </p:scale>
        <p:origin x="104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5149C-D0F3-4324-89A5-496E2C22961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6C6DF-DA49-4F55-9772-3164DCA44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3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6C6DF-DA49-4F55-9772-3164DCA44E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78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6C6DF-DA49-4F55-9772-3164DCA44E4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19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6C6DF-DA49-4F55-9772-3164DCA44E4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8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A2D4DB"/>
            </a:gs>
            <a:gs pos="52000">
              <a:schemeClr val="bg1"/>
            </a:gs>
            <a:gs pos="66000">
              <a:schemeClr val="bg1"/>
            </a:gs>
            <a:gs pos="66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329208" y="1893023"/>
            <a:ext cx="7659971" cy="1320404"/>
            <a:chOff x="6800850" y="1595437"/>
            <a:chExt cx="4048125" cy="1320404"/>
          </a:xfrm>
        </p:grpSpPr>
        <p:sp>
          <p:nvSpPr>
            <p:cNvPr id="9" name="모서리가 둥근 직사각형 8"/>
            <p:cNvSpPr/>
            <p:nvPr/>
          </p:nvSpPr>
          <p:spPr>
            <a:xfrm rot="251080">
              <a:off x="7226167" y="1739191"/>
              <a:ext cx="3486643" cy="88694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tx1">
                    <a:alpha val="32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800850" y="1595437"/>
              <a:ext cx="4048125" cy="93821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12600000">
              <a:off x="7143752" y="2151458"/>
              <a:ext cx="457200" cy="76438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329208" y="1931114"/>
            <a:ext cx="7659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393C4E"/>
                </a:solidFill>
                <a:latin typeface="+mj-lt"/>
                <a:ea typeface="NanumGothic" panose="020D0604000000000000" pitchFamily="34" charset="-127"/>
              </a:rPr>
              <a:t>날씨</a:t>
            </a:r>
            <a:r>
              <a:rPr lang="en-US" altLang="ko-KR" sz="2400" b="1" dirty="0">
                <a:solidFill>
                  <a:srgbClr val="393C4E"/>
                </a:solidFill>
                <a:latin typeface="+mj-lt"/>
                <a:ea typeface="NanumGothic" panose="020D0604000000000000" pitchFamily="34" charset="-127"/>
              </a:rPr>
              <a:t>/</a:t>
            </a:r>
            <a:r>
              <a:rPr lang="ko-KR" altLang="en-US" sz="2400" b="1" dirty="0">
                <a:solidFill>
                  <a:srgbClr val="393C4E"/>
                </a:solidFill>
                <a:latin typeface="+mj-lt"/>
                <a:ea typeface="NanumGothic" panose="020D0604000000000000" pitchFamily="34" charset="-127"/>
              </a:rPr>
              <a:t>대기오염에 따른 </a:t>
            </a:r>
            <a:endParaRPr lang="en-US" altLang="ko-KR" sz="2400" b="1" dirty="0">
              <a:solidFill>
                <a:srgbClr val="393C4E"/>
              </a:solidFill>
              <a:latin typeface="+mj-lt"/>
              <a:ea typeface="NanumGothic" panose="020D0604000000000000" pitchFamily="34" charset="-127"/>
            </a:endParaRPr>
          </a:p>
          <a:p>
            <a:pPr algn="ctr"/>
            <a:r>
              <a:rPr lang="ko-KR" altLang="en-US" sz="2400" b="1" dirty="0">
                <a:solidFill>
                  <a:srgbClr val="393C4E"/>
                </a:solidFill>
                <a:latin typeface="+mj-lt"/>
                <a:ea typeface="NanumGothic" panose="020D0604000000000000" pitchFamily="34" charset="-127"/>
              </a:rPr>
              <a:t>서울시 공공</a:t>
            </a:r>
            <a:r>
              <a:rPr lang="en-US" altLang="ko-KR" sz="2400" b="1" dirty="0">
                <a:solidFill>
                  <a:srgbClr val="393C4E"/>
                </a:solidFill>
                <a:latin typeface="+mj-lt"/>
                <a:ea typeface="NanumGothic" panose="020D0604000000000000" pitchFamily="34" charset="-127"/>
              </a:rPr>
              <a:t> </a:t>
            </a:r>
            <a:r>
              <a:rPr lang="ko-KR" altLang="en-US" sz="2400" b="1" dirty="0" smtClean="0">
                <a:solidFill>
                  <a:srgbClr val="393C4E"/>
                </a:solidFill>
                <a:latin typeface="+mj-lt"/>
                <a:ea typeface="NanumGothic" panose="020D0604000000000000" pitchFamily="34" charset="-127"/>
              </a:rPr>
              <a:t>자전거</a:t>
            </a:r>
            <a:r>
              <a:rPr lang="en-US" altLang="ko-KR" sz="2400" b="1" dirty="0">
                <a:solidFill>
                  <a:srgbClr val="393C4E"/>
                </a:solidFill>
                <a:latin typeface="+mj-lt"/>
                <a:ea typeface="NanumGothic" panose="020D0604000000000000" pitchFamily="34" charset="-127"/>
              </a:rPr>
              <a:t> </a:t>
            </a:r>
            <a:r>
              <a:rPr lang="ko-KR" altLang="en-US" sz="2400" b="1" dirty="0" smtClean="0">
                <a:solidFill>
                  <a:srgbClr val="393C4E"/>
                </a:solidFill>
                <a:latin typeface="+mj-lt"/>
                <a:ea typeface="NanumGothic" panose="020D0604000000000000" pitchFamily="34" charset="-127"/>
              </a:rPr>
              <a:t>이용자 </a:t>
            </a:r>
            <a:r>
              <a:rPr lang="ko-KR" altLang="en-US" sz="2400" b="1" dirty="0">
                <a:solidFill>
                  <a:srgbClr val="393C4E"/>
                </a:solidFill>
                <a:latin typeface="+mj-lt"/>
                <a:ea typeface="NanumGothic" panose="020D0604000000000000" pitchFamily="34" charset="-127"/>
              </a:rPr>
              <a:t>수 예측</a:t>
            </a:r>
            <a:endParaRPr lang="en-US" altLang="ko-KR" sz="2400" b="1" dirty="0">
              <a:solidFill>
                <a:srgbClr val="393C4E"/>
              </a:solidFill>
              <a:latin typeface="+mj-lt"/>
              <a:ea typeface="NanumGothic" panose="020D0604000000000000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38799" y="4817595"/>
            <a:ext cx="613426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lt"/>
                <a:ea typeface="NanumGothic" panose="020D0604000000000000" pitchFamily="34" charset="-127"/>
              </a:rPr>
              <a:t>김지현 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NanumGothic" panose="020D0604000000000000" pitchFamily="34" charset="-127"/>
              </a:rPr>
              <a:t>윤다영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lt"/>
                <a:ea typeface="NanumGothic" panose="020D0604000000000000" pitchFamily="34" charset="-127"/>
              </a:rPr>
              <a:t> 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NanumGothic" panose="020D0604000000000000" pitchFamily="34" charset="-127"/>
              </a:rPr>
              <a:t>이다빈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lt"/>
                <a:ea typeface="NanumGothic" panose="020D0604000000000000" pitchFamily="34" charset="-127"/>
              </a:rPr>
              <a:t> 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  <a:latin typeface="+mj-lt"/>
                <a:ea typeface="NanumGothic" panose="020D0604000000000000" pitchFamily="34" charset="-127"/>
              </a:rPr>
              <a:t>지현진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+mj-lt"/>
              <a:ea typeface="NanumGothic" panose="020D0604000000000000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NanumGothic" panose="020D0604000000000000" pitchFamily="34" charset="-127"/>
              </a:rPr>
              <a:t>실시간 빅데이터 분석 및 시각 인지 시스템 개발자 양성과정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j-lt"/>
              <a:ea typeface="NanumGothic" panose="020D0604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92579" y="3842894"/>
            <a:ext cx="880369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25000"/>
                  </a:schemeClr>
                </a:solidFill>
                <a:ea typeface="NanumGothic" panose="020D0604000000000000" pitchFamily="34" charset="-127"/>
              </a:rPr>
              <a:t>따릉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ea typeface="NanumGothic" panose="020D0604000000000000" pitchFamily="34" charset="-127"/>
              </a:rPr>
              <a:t>2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ea typeface="NanumGothic" panose="020D0604000000000000" pitchFamily="34" charset="-127"/>
              </a:rPr>
              <a:t>조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ea typeface="NanumGothic" panose="020D0604000000000000" pitchFamily="34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312406" y="3264524"/>
            <a:ext cx="1363419" cy="889784"/>
            <a:chOff x="8278844" y="3119400"/>
            <a:chExt cx="3597400" cy="2347708"/>
          </a:xfrm>
        </p:grpSpPr>
        <p:grpSp>
          <p:nvGrpSpPr>
            <p:cNvPr id="25" name="그룹 24"/>
            <p:cNvGrpSpPr/>
            <p:nvPr/>
          </p:nvGrpSpPr>
          <p:grpSpPr>
            <a:xfrm>
              <a:off x="10528149" y="4119013"/>
              <a:ext cx="1348095" cy="1348095"/>
              <a:chOff x="7037389" y="459337"/>
              <a:chExt cx="2706688" cy="2706688"/>
            </a:xfrm>
          </p:grpSpPr>
          <p:sp>
            <p:nvSpPr>
              <p:cNvPr id="58" name="Freeform 18"/>
              <p:cNvSpPr>
                <a:spLocks/>
              </p:cNvSpPr>
              <p:nvPr/>
            </p:nvSpPr>
            <p:spPr bwMode="auto">
              <a:xfrm>
                <a:off x="7715252" y="682381"/>
                <a:ext cx="1350963" cy="2260600"/>
              </a:xfrm>
              <a:custGeom>
                <a:avLst/>
                <a:gdLst>
                  <a:gd name="T0" fmla="*/ 39 w 2552"/>
                  <a:gd name="T1" fmla="*/ 4273 h 4273"/>
                  <a:gd name="T2" fmla="*/ 0 w 2552"/>
                  <a:gd name="T3" fmla="*/ 4252 h 4273"/>
                  <a:gd name="T4" fmla="*/ 2514 w 2552"/>
                  <a:gd name="T5" fmla="*/ 0 h 4273"/>
                  <a:gd name="T6" fmla="*/ 2552 w 2552"/>
                  <a:gd name="T7" fmla="*/ 23 h 4273"/>
                  <a:gd name="T8" fmla="*/ 39 w 2552"/>
                  <a:gd name="T9" fmla="*/ 4273 h 4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2" h="4273">
                    <a:moveTo>
                      <a:pt x="39" y="4273"/>
                    </a:moveTo>
                    <a:lnTo>
                      <a:pt x="0" y="4252"/>
                    </a:lnTo>
                    <a:lnTo>
                      <a:pt x="2514" y="0"/>
                    </a:lnTo>
                    <a:lnTo>
                      <a:pt x="2552" y="23"/>
                    </a:lnTo>
                    <a:lnTo>
                      <a:pt x="39" y="4273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19"/>
              <p:cNvSpPr>
                <a:spLocks/>
              </p:cNvSpPr>
              <p:nvPr/>
            </p:nvSpPr>
            <p:spPr bwMode="auto">
              <a:xfrm rot="21025500">
                <a:off x="7750971" y="662537"/>
                <a:ext cx="1279525" cy="2300288"/>
              </a:xfrm>
              <a:custGeom>
                <a:avLst/>
                <a:gdLst>
                  <a:gd name="T0" fmla="*/ 2379 w 2418"/>
                  <a:gd name="T1" fmla="*/ 4348 h 4348"/>
                  <a:gd name="T2" fmla="*/ 0 w 2418"/>
                  <a:gd name="T3" fmla="*/ 22 h 4348"/>
                  <a:gd name="T4" fmla="*/ 39 w 2418"/>
                  <a:gd name="T5" fmla="*/ 0 h 4348"/>
                  <a:gd name="T6" fmla="*/ 2418 w 2418"/>
                  <a:gd name="T7" fmla="*/ 4327 h 4348"/>
                  <a:gd name="T8" fmla="*/ 2379 w 2418"/>
                  <a:gd name="T9" fmla="*/ 4348 h 4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8" h="4348">
                    <a:moveTo>
                      <a:pt x="2379" y="4348"/>
                    </a:moveTo>
                    <a:lnTo>
                      <a:pt x="0" y="22"/>
                    </a:lnTo>
                    <a:lnTo>
                      <a:pt x="39" y="0"/>
                    </a:lnTo>
                    <a:lnTo>
                      <a:pt x="2418" y="4327"/>
                    </a:lnTo>
                    <a:lnTo>
                      <a:pt x="2379" y="4348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0"/>
              <p:cNvSpPr>
                <a:spLocks/>
              </p:cNvSpPr>
              <p:nvPr/>
            </p:nvSpPr>
            <p:spPr bwMode="auto">
              <a:xfrm rot="21374698">
                <a:off x="7122321" y="1476131"/>
                <a:ext cx="2536825" cy="673100"/>
              </a:xfrm>
              <a:custGeom>
                <a:avLst/>
                <a:gdLst>
                  <a:gd name="T0" fmla="*/ 11 w 4793"/>
                  <a:gd name="T1" fmla="*/ 1271 h 1271"/>
                  <a:gd name="T2" fmla="*/ 0 w 4793"/>
                  <a:gd name="T3" fmla="*/ 1230 h 1271"/>
                  <a:gd name="T4" fmla="*/ 4781 w 4793"/>
                  <a:gd name="T5" fmla="*/ 0 h 1271"/>
                  <a:gd name="T6" fmla="*/ 4793 w 4793"/>
                  <a:gd name="T7" fmla="*/ 43 h 1271"/>
                  <a:gd name="T8" fmla="*/ 11 w 4793"/>
                  <a:gd name="T9" fmla="*/ 1271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93" h="1271">
                    <a:moveTo>
                      <a:pt x="11" y="1271"/>
                    </a:moveTo>
                    <a:lnTo>
                      <a:pt x="0" y="1230"/>
                    </a:lnTo>
                    <a:lnTo>
                      <a:pt x="4781" y="0"/>
                    </a:lnTo>
                    <a:lnTo>
                      <a:pt x="4793" y="43"/>
                    </a:lnTo>
                    <a:lnTo>
                      <a:pt x="11" y="1271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1"/>
              <p:cNvSpPr>
                <a:spLocks/>
              </p:cNvSpPr>
              <p:nvPr/>
            </p:nvSpPr>
            <p:spPr bwMode="auto">
              <a:xfrm>
                <a:off x="8054977" y="545062"/>
                <a:ext cx="671513" cy="2535238"/>
              </a:xfrm>
              <a:custGeom>
                <a:avLst/>
                <a:gdLst>
                  <a:gd name="T0" fmla="*/ 1227 w 1270"/>
                  <a:gd name="T1" fmla="*/ 4793 h 4793"/>
                  <a:gd name="T2" fmla="*/ 0 w 1270"/>
                  <a:gd name="T3" fmla="*/ 11 h 4793"/>
                  <a:gd name="T4" fmla="*/ 42 w 1270"/>
                  <a:gd name="T5" fmla="*/ 0 h 4793"/>
                  <a:gd name="T6" fmla="*/ 1270 w 1270"/>
                  <a:gd name="T7" fmla="*/ 4781 h 4793"/>
                  <a:gd name="T8" fmla="*/ 1227 w 1270"/>
                  <a:gd name="T9" fmla="*/ 4793 h 4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0" h="4793">
                    <a:moveTo>
                      <a:pt x="1227" y="4793"/>
                    </a:moveTo>
                    <a:lnTo>
                      <a:pt x="0" y="11"/>
                    </a:lnTo>
                    <a:lnTo>
                      <a:pt x="42" y="0"/>
                    </a:lnTo>
                    <a:lnTo>
                      <a:pt x="1270" y="4781"/>
                    </a:lnTo>
                    <a:lnTo>
                      <a:pt x="1227" y="4793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22"/>
              <p:cNvSpPr>
                <a:spLocks/>
              </p:cNvSpPr>
              <p:nvPr/>
            </p:nvSpPr>
            <p:spPr bwMode="auto">
              <a:xfrm>
                <a:off x="7342189" y="1013375"/>
                <a:ext cx="2097088" cy="1598613"/>
              </a:xfrm>
              <a:custGeom>
                <a:avLst/>
                <a:gdLst>
                  <a:gd name="T0" fmla="*/ 27 w 3962"/>
                  <a:gd name="T1" fmla="*/ 3019 h 3019"/>
                  <a:gd name="T2" fmla="*/ 0 w 3962"/>
                  <a:gd name="T3" fmla="*/ 2983 h 3019"/>
                  <a:gd name="T4" fmla="*/ 3934 w 3962"/>
                  <a:gd name="T5" fmla="*/ 0 h 3019"/>
                  <a:gd name="T6" fmla="*/ 3962 w 3962"/>
                  <a:gd name="T7" fmla="*/ 34 h 3019"/>
                  <a:gd name="T8" fmla="*/ 27 w 3962"/>
                  <a:gd name="T9" fmla="*/ 3019 h 3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62" h="3019">
                    <a:moveTo>
                      <a:pt x="27" y="3019"/>
                    </a:moveTo>
                    <a:lnTo>
                      <a:pt x="0" y="2983"/>
                    </a:lnTo>
                    <a:lnTo>
                      <a:pt x="3934" y="0"/>
                    </a:lnTo>
                    <a:lnTo>
                      <a:pt x="3962" y="34"/>
                    </a:lnTo>
                    <a:lnTo>
                      <a:pt x="27" y="3019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23"/>
              <p:cNvSpPr>
                <a:spLocks/>
              </p:cNvSpPr>
              <p:nvPr/>
            </p:nvSpPr>
            <p:spPr bwMode="auto">
              <a:xfrm rot="6149349">
                <a:off x="8026402" y="552206"/>
                <a:ext cx="728663" cy="2520950"/>
              </a:xfrm>
              <a:custGeom>
                <a:avLst/>
                <a:gdLst>
                  <a:gd name="T0" fmla="*/ 0 w 1377"/>
                  <a:gd name="T1" fmla="*/ 4754 h 4766"/>
                  <a:gd name="T2" fmla="*/ 1334 w 1377"/>
                  <a:gd name="T3" fmla="*/ 0 h 4766"/>
                  <a:gd name="T4" fmla="*/ 1377 w 1377"/>
                  <a:gd name="T5" fmla="*/ 12 h 4766"/>
                  <a:gd name="T6" fmla="*/ 44 w 1377"/>
                  <a:gd name="T7" fmla="*/ 4766 h 4766"/>
                  <a:gd name="T8" fmla="*/ 0 w 1377"/>
                  <a:gd name="T9" fmla="*/ 4754 h 4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7" h="4766">
                    <a:moveTo>
                      <a:pt x="0" y="4754"/>
                    </a:moveTo>
                    <a:lnTo>
                      <a:pt x="1334" y="0"/>
                    </a:lnTo>
                    <a:lnTo>
                      <a:pt x="1377" y="12"/>
                    </a:lnTo>
                    <a:lnTo>
                      <a:pt x="44" y="4766"/>
                    </a:lnTo>
                    <a:lnTo>
                      <a:pt x="0" y="4754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4"/>
              <p:cNvSpPr>
                <a:spLocks/>
              </p:cNvSpPr>
              <p:nvPr/>
            </p:nvSpPr>
            <p:spPr bwMode="auto">
              <a:xfrm rot="20874074">
                <a:off x="7130258" y="1449144"/>
                <a:ext cx="2520950" cy="727075"/>
              </a:xfrm>
              <a:custGeom>
                <a:avLst/>
                <a:gdLst>
                  <a:gd name="T0" fmla="*/ 4753 w 4766"/>
                  <a:gd name="T1" fmla="*/ 1376 h 1376"/>
                  <a:gd name="T2" fmla="*/ 0 w 4766"/>
                  <a:gd name="T3" fmla="*/ 42 h 1376"/>
                  <a:gd name="T4" fmla="*/ 12 w 4766"/>
                  <a:gd name="T5" fmla="*/ 0 h 1376"/>
                  <a:gd name="T6" fmla="*/ 4766 w 4766"/>
                  <a:gd name="T7" fmla="*/ 1334 h 1376"/>
                  <a:gd name="T8" fmla="*/ 4753 w 4766"/>
                  <a:gd name="T9" fmla="*/ 1376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66" h="1376">
                    <a:moveTo>
                      <a:pt x="4753" y="1376"/>
                    </a:moveTo>
                    <a:lnTo>
                      <a:pt x="0" y="42"/>
                    </a:lnTo>
                    <a:lnTo>
                      <a:pt x="12" y="0"/>
                    </a:lnTo>
                    <a:lnTo>
                      <a:pt x="4766" y="1334"/>
                    </a:lnTo>
                    <a:lnTo>
                      <a:pt x="4753" y="1376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5"/>
              <p:cNvSpPr>
                <a:spLocks/>
              </p:cNvSpPr>
              <p:nvPr/>
            </p:nvSpPr>
            <p:spPr bwMode="auto">
              <a:xfrm>
                <a:off x="8201027" y="516487"/>
                <a:ext cx="379413" cy="2592388"/>
              </a:xfrm>
              <a:custGeom>
                <a:avLst/>
                <a:gdLst>
                  <a:gd name="T0" fmla="*/ 43 w 716"/>
                  <a:gd name="T1" fmla="*/ 4899 h 4899"/>
                  <a:gd name="T2" fmla="*/ 0 w 716"/>
                  <a:gd name="T3" fmla="*/ 4892 h 4899"/>
                  <a:gd name="T4" fmla="*/ 672 w 716"/>
                  <a:gd name="T5" fmla="*/ 0 h 4899"/>
                  <a:gd name="T6" fmla="*/ 716 w 716"/>
                  <a:gd name="T7" fmla="*/ 8 h 4899"/>
                  <a:gd name="T8" fmla="*/ 43 w 716"/>
                  <a:gd name="T9" fmla="*/ 4899 h 4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6" h="4899">
                    <a:moveTo>
                      <a:pt x="43" y="4899"/>
                    </a:moveTo>
                    <a:lnTo>
                      <a:pt x="0" y="4892"/>
                    </a:lnTo>
                    <a:lnTo>
                      <a:pt x="672" y="0"/>
                    </a:lnTo>
                    <a:lnTo>
                      <a:pt x="716" y="8"/>
                    </a:lnTo>
                    <a:lnTo>
                      <a:pt x="43" y="4899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8"/>
              <p:cNvSpPr>
                <a:spLocks noEditPoints="1"/>
              </p:cNvSpPr>
              <p:nvPr/>
            </p:nvSpPr>
            <p:spPr bwMode="auto">
              <a:xfrm>
                <a:off x="7061202" y="482356"/>
                <a:ext cx="2659063" cy="2660650"/>
              </a:xfrm>
              <a:custGeom>
                <a:avLst/>
                <a:gdLst>
                  <a:gd name="T0" fmla="*/ 2130 w 5026"/>
                  <a:gd name="T1" fmla="*/ 4999 h 5028"/>
                  <a:gd name="T2" fmla="*/ 1425 w 5026"/>
                  <a:gd name="T3" fmla="*/ 4780 h 5028"/>
                  <a:gd name="T4" fmla="*/ 824 w 5026"/>
                  <a:gd name="T5" fmla="*/ 4374 h 5028"/>
                  <a:gd name="T6" fmla="*/ 363 w 5026"/>
                  <a:gd name="T7" fmla="*/ 3817 h 5028"/>
                  <a:gd name="T8" fmla="*/ 78 w 5026"/>
                  <a:gd name="T9" fmla="*/ 3141 h 5028"/>
                  <a:gd name="T10" fmla="*/ 0 w 5026"/>
                  <a:gd name="T11" fmla="*/ 2513 h 5028"/>
                  <a:gd name="T12" fmla="*/ 78 w 5026"/>
                  <a:gd name="T13" fmla="*/ 1885 h 5028"/>
                  <a:gd name="T14" fmla="*/ 363 w 5026"/>
                  <a:gd name="T15" fmla="*/ 1210 h 5028"/>
                  <a:gd name="T16" fmla="*/ 824 w 5026"/>
                  <a:gd name="T17" fmla="*/ 652 h 5028"/>
                  <a:gd name="T18" fmla="*/ 1425 w 5026"/>
                  <a:gd name="T19" fmla="*/ 248 h 5028"/>
                  <a:gd name="T20" fmla="*/ 2130 w 5026"/>
                  <a:gd name="T21" fmla="*/ 27 h 5028"/>
                  <a:gd name="T22" fmla="*/ 2643 w 5026"/>
                  <a:gd name="T23" fmla="*/ 3 h 5028"/>
                  <a:gd name="T24" fmla="*/ 3377 w 5026"/>
                  <a:gd name="T25" fmla="*/ 151 h 5028"/>
                  <a:gd name="T26" fmla="*/ 4017 w 5026"/>
                  <a:gd name="T27" fmla="*/ 500 h 5028"/>
                  <a:gd name="T28" fmla="*/ 4528 w 5026"/>
                  <a:gd name="T29" fmla="*/ 1010 h 5028"/>
                  <a:gd name="T30" fmla="*/ 4875 w 5026"/>
                  <a:gd name="T31" fmla="*/ 1649 h 5028"/>
                  <a:gd name="T32" fmla="*/ 5025 w 5026"/>
                  <a:gd name="T33" fmla="*/ 2384 h 5028"/>
                  <a:gd name="T34" fmla="*/ 4999 w 5026"/>
                  <a:gd name="T35" fmla="*/ 2896 h 5028"/>
                  <a:gd name="T36" fmla="*/ 4779 w 5026"/>
                  <a:gd name="T37" fmla="*/ 3604 h 5028"/>
                  <a:gd name="T38" fmla="*/ 4374 w 5026"/>
                  <a:gd name="T39" fmla="*/ 4204 h 5028"/>
                  <a:gd name="T40" fmla="*/ 3815 w 5026"/>
                  <a:gd name="T41" fmla="*/ 4664 h 5028"/>
                  <a:gd name="T42" fmla="*/ 3141 w 5026"/>
                  <a:gd name="T43" fmla="*/ 4949 h 5028"/>
                  <a:gd name="T44" fmla="*/ 2513 w 5026"/>
                  <a:gd name="T45" fmla="*/ 5028 h 5028"/>
                  <a:gd name="T46" fmla="*/ 2158 w 5026"/>
                  <a:gd name="T47" fmla="*/ 200 h 5028"/>
                  <a:gd name="T48" fmla="*/ 1499 w 5026"/>
                  <a:gd name="T49" fmla="*/ 405 h 5028"/>
                  <a:gd name="T50" fmla="*/ 941 w 5026"/>
                  <a:gd name="T51" fmla="*/ 782 h 5028"/>
                  <a:gd name="T52" fmla="*/ 513 w 5026"/>
                  <a:gd name="T53" fmla="*/ 1301 h 5028"/>
                  <a:gd name="T54" fmla="*/ 248 w 5026"/>
                  <a:gd name="T55" fmla="*/ 1930 h 5028"/>
                  <a:gd name="T56" fmla="*/ 175 w 5026"/>
                  <a:gd name="T57" fmla="*/ 2513 h 5028"/>
                  <a:gd name="T58" fmla="*/ 248 w 5026"/>
                  <a:gd name="T59" fmla="*/ 3098 h 5028"/>
                  <a:gd name="T60" fmla="*/ 513 w 5026"/>
                  <a:gd name="T61" fmla="*/ 3726 h 5028"/>
                  <a:gd name="T62" fmla="*/ 941 w 5026"/>
                  <a:gd name="T63" fmla="*/ 4246 h 5028"/>
                  <a:gd name="T64" fmla="*/ 1499 w 5026"/>
                  <a:gd name="T65" fmla="*/ 4623 h 5028"/>
                  <a:gd name="T66" fmla="*/ 2158 w 5026"/>
                  <a:gd name="T67" fmla="*/ 4826 h 5028"/>
                  <a:gd name="T68" fmla="*/ 2634 w 5026"/>
                  <a:gd name="T69" fmla="*/ 4851 h 5028"/>
                  <a:gd name="T70" fmla="*/ 3317 w 5026"/>
                  <a:gd name="T71" fmla="*/ 4711 h 5028"/>
                  <a:gd name="T72" fmla="*/ 3913 w 5026"/>
                  <a:gd name="T73" fmla="*/ 4389 h 5028"/>
                  <a:gd name="T74" fmla="*/ 4388 w 5026"/>
                  <a:gd name="T75" fmla="*/ 3913 h 5028"/>
                  <a:gd name="T76" fmla="*/ 4711 w 5026"/>
                  <a:gd name="T77" fmla="*/ 3318 h 5028"/>
                  <a:gd name="T78" fmla="*/ 4851 w 5026"/>
                  <a:gd name="T79" fmla="*/ 2634 h 5028"/>
                  <a:gd name="T80" fmla="*/ 4826 w 5026"/>
                  <a:gd name="T81" fmla="*/ 2157 h 5028"/>
                  <a:gd name="T82" fmla="*/ 4622 w 5026"/>
                  <a:gd name="T83" fmla="*/ 1499 h 5028"/>
                  <a:gd name="T84" fmla="*/ 4244 w 5026"/>
                  <a:gd name="T85" fmla="*/ 940 h 5028"/>
                  <a:gd name="T86" fmla="*/ 3725 w 5026"/>
                  <a:gd name="T87" fmla="*/ 513 h 5028"/>
                  <a:gd name="T88" fmla="*/ 3097 w 5026"/>
                  <a:gd name="T89" fmla="*/ 248 h 5028"/>
                  <a:gd name="T90" fmla="*/ 2513 w 5026"/>
                  <a:gd name="T91" fmla="*/ 174 h 5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026" h="5028">
                    <a:moveTo>
                      <a:pt x="2513" y="5028"/>
                    </a:moveTo>
                    <a:lnTo>
                      <a:pt x="2384" y="5025"/>
                    </a:lnTo>
                    <a:lnTo>
                      <a:pt x="2130" y="4999"/>
                    </a:lnTo>
                    <a:lnTo>
                      <a:pt x="1885" y="4949"/>
                    </a:lnTo>
                    <a:lnTo>
                      <a:pt x="1649" y="4875"/>
                    </a:lnTo>
                    <a:lnTo>
                      <a:pt x="1425" y="4780"/>
                    </a:lnTo>
                    <a:lnTo>
                      <a:pt x="1210" y="4664"/>
                    </a:lnTo>
                    <a:lnTo>
                      <a:pt x="1010" y="4528"/>
                    </a:lnTo>
                    <a:lnTo>
                      <a:pt x="824" y="4374"/>
                    </a:lnTo>
                    <a:lnTo>
                      <a:pt x="653" y="4204"/>
                    </a:lnTo>
                    <a:lnTo>
                      <a:pt x="499" y="4017"/>
                    </a:lnTo>
                    <a:lnTo>
                      <a:pt x="363" y="3817"/>
                    </a:lnTo>
                    <a:lnTo>
                      <a:pt x="247" y="3604"/>
                    </a:lnTo>
                    <a:lnTo>
                      <a:pt x="152" y="3377"/>
                    </a:lnTo>
                    <a:lnTo>
                      <a:pt x="78" y="3141"/>
                    </a:lnTo>
                    <a:lnTo>
                      <a:pt x="28" y="2896"/>
                    </a:lnTo>
                    <a:lnTo>
                      <a:pt x="2" y="2643"/>
                    </a:lnTo>
                    <a:lnTo>
                      <a:pt x="0" y="2513"/>
                    </a:lnTo>
                    <a:lnTo>
                      <a:pt x="2" y="2384"/>
                    </a:lnTo>
                    <a:lnTo>
                      <a:pt x="28" y="2132"/>
                    </a:lnTo>
                    <a:lnTo>
                      <a:pt x="78" y="1885"/>
                    </a:lnTo>
                    <a:lnTo>
                      <a:pt x="152" y="1649"/>
                    </a:lnTo>
                    <a:lnTo>
                      <a:pt x="247" y="1424"/>
                    </a:lnTo>
                    <a:lnTo>
                      <a:pt x="363" y="1210"/>
                    </a:lnTo>
                    <a:lnTo>
                      <a:pt x="499" y="1010"/>
                    </a:lnTo>
                    <a:lnTo>
                      <a:pt x="653" y="824"/>
                    </a:lnTo>
                    <a:lnTo>
                      <a:pt x="824" y="652"/>
                    </a:lnTo>
                    <a:lnTo>
                      <a:pt x="1010" y="500"/>
                    </a:lnTo>
                    <a:lnTo>
                      <a:pt x="1210" y="363"/>
                    </a:lnTo>
                    <a:lnTo>
                      <a:pt x="1425" y="248"/>
                    </a:lnTo>
                    <a:lnTo>
                      <a:pt x="1649" y="151"/>
                    </a:lnTo>
                    <a:lnTo>
                      <a:pt x="1885" y="78"/>
                    </a:lnTo>
                    <a:lnTo>
                      <a:pt x="2130" y="27"/>
                    </a:lnTo>
                    <a:lnTo>
                      <a:pt x="2384" y="3"/>
                    </a:lnTo>
                    <a:lnTo>
                      <a:pt x="2513" y="0"/>
                    </a:lnTo>
                    <a:lnTo>
                      <a:pt x="2643" y="3"/>
                    </a:lnTo>
                    <a:lnTo>
                      <a:pt x="2896" y="27"/>
                    </a:lnTo>
                    <a:lnTo>
                      <a:pt x="3141" y="78"/>
                    </a:lnTo>
                    <a:lnTo>
                      <a:pt x="3377" y="151"/>
                    </a:lnTo>
                    <a:lnTo>
                      <a:pt x="3602" y="248"/>
                    </a:lnTo>
                    <a:lnTo>
                      <a:pt x="3817" y="363"/>
                    </a:lnTo>
                    <a:lnTo>
                      <a:pt x="4017" y="500"/>
                    </a:lnTo>
                    <a:lnTo>
                      <a:pt x="4203" y="652"/>
                    </a:lnTo>
                    <a:lnTo>
                      <a:pt x="4374" y="824"/>
                    </a:lnTo>
                    <a:lnTo>
                      <a:pt x="4528" y="1010"/>
                    </a:lnTo>
                    <a:lnTo>
                      <a:pt x="4663" y="1210"/>
                    </a:lnTo>
                    <a:lnTo>
                      <a:pt x="4780" y="1424"/>
                    </a:lnTo>
                    <a:lnTo>
                      <a:pt x="4875" y="1649"/>
                    </a:lnTo>
                    <a:lnTo>
                      <a:pt x="4949" y="1885"/>
                    </a:lnTo>
                    <a:lnTo>
                      <a:pt x="4999" y="2132"/>
                    </a:lnTo>
                    <a:lnTo>
                      <a:pt x="5025" y="2384"/>
                    </a:lnTo>
                    <a:lnTo>
                      <a:pt x="5026" y="2513"/>
                    </a:lnTo>
                    <a:lnTo>
                      <a:pt x="5025" y="2643"/>
                    </a:lnTo>
                    <a:lnTo>
                      <a:pt x="4999" y="2896"/>
                    </a:lnTo>
                    <a:lnTo>
                      <a:pt x="4949" y="3141"/>
                    </a:lnTo>
                    <a:lnTo>
                      <a:pt x="4875" y="3377"/>
                    </a:lnTo>
                    <a:lnTo>
                      <a:pt x="4779" y="3604"/>
                    </a:lnTo>
                    <a:lnTo>
                      <a:pt x="4663" y="3817"/>
                    </a:lnTo>
                    <a:lnTo>
                      <a:pt x="4527" y="4017"/>
                    </a:lnTo>
                    <a:lnTo>
                      <a:pt x="4374" y="4204"/>
                    </a:lnTo>
                    <a:lnTo>
                      <a:pt x="4203" y="4374"/>
                    </a:lnTo>
                    <a:lnTo>
                      <a:pt x="4017" y="4528"/>
                    </a:lnTo>
                    <a:lnTo>
                      <a:pt x="3815" y="4664"/>
                    </a:lnTo>
                    <a:lnTo>
                      <a:pt x="3602" y="4780"/>
                    </a:lnTo>
                    <a:lnTo>
                      <a:pt x="3376" y="4875"/>
                    </a:lnTo>
                    <a:lnTo>
                      <a:pt x="3141" y="4949"/>
                    </a:lnTo>
                    <a:lnTo>
                      <a:pt x="2895" y="4999"/>
                    </a:lnTo>
                    <a:lnTo>
                      <a:pt x="2643" y="5025"/>
                    </a:lnTo>
                    <a:lnTo>
                      <a:pt x="2513" y="5028"/>
                    </a:lnTo>
                    <a:close/>
                    <a:moveTo>
                      <a:pt x="2513" y="174"/>
                    </a:moveTo>
                    <a:lnTo>
                      <a:pt x="2392" y="177"/>
                    </a:lnTo>
                    <a:lnTo>
                      <a:pt x="2158" y="200"/>
                    </a:lnTo>
                    <a:lnTo>
                      <a:pt x="1929" y="248"/>
                    </a:lnTo>
                    <a:lnTo>
                      <a:pt x="1710" y="315"/>
                    </a:lnTo>
                    <a:lnTo>
                      <a:pt x="1499" y="405"/>
                    </a:lnTo>
                    <a:lnTo>
                      <a:pt x="1301" y="513"/>
                    </a:lnTo>
                    <a:lnTo>
                      <a:pt x="1114" y="639"/>
                    </a:lnTo>
                    <a:lnTo>
                      <a:pt x="941" y="782"/>
                    </a:lnTo>
                    <a:lnTo>
                      <a:pt x="782" y="940"/>
                    </a:lnTo>
                    <a:lnTo>
                      <a:pt x="638" y="1115"/>
                    </a:lnTo>
                    <a:lnTo>
                      <a:pt x="513" y="1301"/>
                    </a:lnTo>
                    <a:lnTo>
                      <a:pt x="405" y="1499"/>
                    </a:lnTo>
                    <a:lnTo>
                      <a:pt x="316" y="1710"/>
                    </a:lnTo>
                    <a:lnTo>
                      <a:pt x="248" y="1930"/>
                    </a:lnTo>
                    <a:lnTo>
                      <a:pt x="200" y="2157"/>
                    </a:lnTo>
                    <a:lnTo>
                      <a:pt x="176" y="2394"/>
                    </a:lnTo>
                    <a:lnTo>
                      <a:pt x="175" y="2513"/>
                    </a:lnTo>
                    <a:lnTo>
                      <a:pt x="176" y="2634"/>
                    </a:lnTo>
                    <a:lnTo>
                      <a:pt x="200" y="2870"/>
                    </a:lnTo>
                    <a:lnTo>
                      <a:pt x="248" y="3098"/>
                    </a:lnTo>
                    <a:lnTo>
                      <a:pt x="316" y="3318"/>
                    </a:lnTo>
                    <a:lnTo>
                      <a:pt x="405" y="3527"/>
                    </a:lnTo>
                    <a:lnTo>
                      <a:pt x="513" y="3726"/>
                    </a:lnTo>
                    <a:lnTo>
                      <a:pt x="638" y="3913"/>
                    </a:lnTo>
                    <a:lnTo>
                      <a:pt x="782" y="4086"/>
                    </a:lnTo>
                    <a:lnTo>
                      <a:pt x="941" y="4246"/>
                    </a:lnTo>
                    <a:lnTo>
                      <a:pt x="1114" y="4389"/>
                    </a:lnTo>
                    <a:lnTo>
                      <a:pt x="1301" y="4515"/>
                    </a:lnTo>
                    <a:lnTo>
                      <a:pt x="1499" y="4623"/>
                    </a:lnTo>
                    <a:lnTo>
                      <a:pt x="1710" y="4711"/>
                    </a:lnTo>
                    <a:lnTo>
                      <a:pt x="1929" y="4780"/>
                    </a:lnTo>
                    <a:lnTo>
                      <a:pt x="2158" y="4826"/>
                    </a:lnTo>
                    <a:lnTo>
                      <a:pt x="2392" y="4851"/>
                    </a:lnTo>
                    <a:lnTo>
                      <a:pt x="2513" y="4852"/>
                    </a:lnTo>
                    <a:lnTo>
                      <a:pt x="2634" y="4851"/>
                    </a:lnTo>
                    <a:lnTo>
                      <a:pt x="2869" y="4826"/>
                    </a:lnTo>
                    <a:lnTo>
                      <a:pt x="3098" y="4780"/>
                    </a:lnTo>
                    <a:lnTo>
                      <a:pt x="3317" y="4711"/>
                    </a:lnTo>
                    <a:lnTo>
                      <a:pt x="3527" y="4623"/>
                    </a:lnTo>
                    <a:lnTo>
                      <a:pt x="3726" y="4515"/>
                    </a:lnTo>
                    <a:lnTo>
                      <a:pt x="3913" y="4389"/>
                    </a:lnTo>
                    <a:lnTo>
                      <a:pt x="4086" y="4246"/>
                    </a:lnTo>
                    <a:lnTo>
                      <a:pt x="4244" y="4086"/>
                    </a:lnTo>
                    <a:lnTo>
                      <a:pt x="4388" y="3913"/>
                    </a:lnTo>
                    <a:lnTo>
                      <a:pt x="4514" y="3726"/>
                    </a:lnTo>
                    <a:lnTo>
                      <a:pt x="4622" y="3527"/>
                    </a:lnTo>
                    <a:lnTo>
                      <a:pt x="4711" y="3318"/>
                    </a:lnTo>
                    <a:lnTo>
                      <a:pt x="4779" y="3098"/>
                    </a:lnTo>
                    <a:lnTo>
                      <a:pt x="4826" y="2870"/>
                    </a:lnTo>
                    <a:lnTo>
                      <a:pt x="4851" y="2634"/>
                    </a:lnTo>
                    <a:lnTo>
                      <a:pt x="4852" y="2513"/>
                    </a:lnTo>
                    <a:lnTo>
                      <a:pt x="4851" y="2394"/>
                    </a:lnTo>
                    <a:lnTo>
                      <a:pt x="4826" y="2157"/>
                    </a:lnTo>
                    <a:lnTo>
                      <a:pt x="4779" y="1930"/>
                    </a:lnTo>
                    <a:lnTo>
                      <a:pt x="4711" y="1710"/>
                    </a:lnTo>
                    <a:lnTo>
                      <a:pt x="4622" y="1499"/>
                    </a:lnTo>
                    <a:lnTo>
                      <a:pt x="4514" y="1301"/>
                    </a:lnTo>
                    <a:lnTo>
                      <a:pt x="4387" y="1115"/>
                    </a:lnTo>
                    <a:lnTo>
                      <a:pt x="4244" y="940"/>
                    </a:lnTo>
                    <a:lnTo>
                      <a:pt x="4085" y="782"/>
                    </a:lnTo>
                    <a:lnTo>
                      <a:pt x="3912" y="639"/>
                    </a:lnTo>
                    <a:lnTo>
                      <a:pt x="3725" y="513"/>
                    </a:lnTo>
                    <a:lnTo>
                      <a:pt x="3526" y="405"/>
                    </a:lnTo>
                    <a:lnTo>
                      <a:pt x="3317" y="315"/>
                    </a:lnTo>
                    <a:lnTo>
                      <a:pt x="3097" y="248"/>
                    </a:lnTo>
                    <a:lnTo>
                      <a:pt x="2869" y="200"/>
                    </a:lnTo>
                    <a:lnTo>
                      <a:pt x="2634" y="177"/>
                    </a:lnTo>
                    <a:lnTo>
                      <a:pt x="2513" y="174"/>
                    </a:lnTo>
                    <a:close/>
                  </a:path>
                </a:pathLst>
              </a:custGeom>
              <a:solidFill>
                <a:srgbClr val="F4A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9"/>
              <p:cNvSpPr>
                <a:spLocks noEditPoints="1"/>
              </p:cNvSpPr>
              <p:nvPr/>
            </p:nvSpPr>
            <p:spPr bwMode="auto">
              <a:xfrm>
                <a:off x="7037389" y="459337"/>
                <a:ext cx="2706688" cy="2706688"/>
              </a:xfrm>
              <a:custGeom>
                <a:avLst/>
                <a:gdLst>
                  <a:gd name="T0" fmla="*/ 2169 w 5115"/>
                  <a:gd name="T1" fmla="*/ 5089 h 5116"/>
                  <a:gd name="T2" fmla="*/ 1450 w 5115"/>
                  <a:gd name="T3" fmla="*/ 4866 h 5116"/>
                  <a:gd name="T4" fmla="*/ 838 w 5115"/>
                  <a:gd name="T5" fmla="*/ 4452 h 5116"/>
                  <a:gd name="T6" fmla="*/ 370 w 5115"/>
                  <a:gd name="T7" fmla="*/ 3885 h 5116"/>
                  <a:gd name="T8" fmla="*/ 79 w 5115"/>
                  <a:gd name="T9" fmla="*/ 3198 h 5116"/>
                  <a:gd name="T10" fmla="*/ 0 w 5115"/>
                  <a:gd name="T11" fmla="*/ 2558 h 5116"/>
                  <a:gd name="T12" fmla="*/ 79 w 5115"/>
                  <a:gd name="T13" fmla="*/ 1920 h 5116"/>
                  <a:gd name="T14" fmla="*/ 370 w 5115"/>
                  <a:gd name="T15" fmla="*/ 1233 h 5116"/>
                  <a:gd name="T16" fmla="*/ 838 w 5115"/>
                  <a:gd name="T17" fmla="*/ 666 h 5116"/>
                  <a:gd name="T18" fmla="*/ 1448 w 5115"/>
                  <a:gd name="T19" fmla="*/ 252 h 5116"/>
                  <a:gd name="T20" fmla="*/ 2167 w 5115"/>
                  <a:gd name="T21" fmla="*/ 29 h 5116"/>
                  <a:gd name="T22" fmla="*/ 2688 w 5115"/>
                  <a:gd name="T23" fmla="*/ 3 h 5116"/>
                  <a:gd name="T24" fmla="*/ 3436 w 5115"/>
                  <a:gd name="T25" fmla="*/ 156 h 5116"/>
                  <a:gd name="T26" fmla="*/ 4087 w 5115"/>
                  <a:gd name="T27" fmla="*/ 509 h 5116"/>
                  <a:gd name="T28" fmla="*/ 4607 w 5115"/>
                  <a:gd name="T29" fmla="*/ 1029 h 5116"/>
                  <a:gd name="T30" fmla="*/ 4961 w 5115"/>
                  <a:gd name="T31" fmla="*/ 1680 h 5116"/>
                  <a:gd name="T32" fmla="*/ 5112 w 5115"/>
                  <a:gd name="T33" fmla="*/ 2427 h 5116"/>
                  <a:gd name="T34" fmla="*/ 5086 w 5115"/>
                  <a:gd name="T35" fmla="*/ 2949 h 5116"/>
                  <a:gd name="T36" fmla="*/ 4863 w 5115"/>
                  <a:gd name="T37" fmla="*/ 3667 h 5116"/>
                  <a:gd name="T38" fmla="*/ 4450 w 5115"/>
                  <a:gd name="T39" fmla="*/ 4278 h 5116"/>
                  <a:gd name="T40" fmla="*/ 3882 w 5115"/>
                  <a:gd name="T41" fmla="*/ 4746 h 5116"/>
                  <a:gd name="T42" fmla="*/ 3195 w 5115"/>
                  <a:gd name="T43" fmla="*/ 5037 h 5116"/>
                  <a:gd name="T44" fmla="*/ 2557 w 5115"/>
                  <a:gd name="T45" fmla="*/ 5116 h 5116"/>
                  <a:gd name="T46" fmla="*/ 2196 w 5115"/>
                  <a:gd name="T47" fmla="*/ 203 h 5116"/>
                  <a:gd name="T48" fmla="*/ 1526 w 5115"/>
                  <a:gd name="T49" fmla="*/ 412 h 5116"/>
                  <a:gd name="T50" fmla="*/ 957 w 5115"/>
                  <a:gd name="T51" fmla="*/ 795 h 5116"/>
                  <a:gd name="T52" fmla="*/ 522 w 5115"/>
                  <a:gd name="T53" fmla="*/ 1324 h 5116"/>
                  <a:gd name="T54" fmla="*/ 252 w 5115"/>
                  <a:gd name="T55" fmla="*/ 1962 h 5116"/>
                  <a:gd name="T56" fmla="*/ 178 w 5115"/>
                  <a:gd name="T57" fmla="*/ 2557 h 5116"/>
                  <a:gd name="T58" fmla="*/ 252 w 5115"/>
                  <a:gd name="T59" fmla="*/ 3152 h 5116"/>
                  <a:gd name="T60" fmla="*/ 522 w 5115"/>
                  <a:gd name="T61" fmla="*/ 3790 h 5116"/>
                  <a:gd name="T62" fmla="*/ 957 w 5115"/>
                  <a:gd name="T63" fmla="*/ 4318 h 5116"/>
                  <a:gd name="T64" fmla="*/ 1526 w 5115"/>
                  <a:gd name="T65" fmla="*/ 4701 h 5116"/>
                  <a:gd name="T66" fmla="*/ 2196 w 5115"/>
                  <a:gd name="T67" fmla="*/ 4910 h 5116"/>
                  <a:gd name="T68" fmla="*/ 2680 w 5115"/>
                  <a:gd name="T69" fmla="*/ 4935 h 5116"/>
                  <a:gd name="T70" fmla="*/ 3375 w 5115"/>
                  <a:gd name="T71" fmla="*/ 4792 h 5116"/>
                  <a:gd name="T72" fmla="*/ 3982 w 5115"/>
                  <a:gd name="T73" fmla="*/ 4464 h 5116"/>
                  <a:gd name="T74" fmla="*/ 4466 w 5115"/>
                  <a:gd name="T75" fmla="*/ 3980 h 5116"/>
                  <a:gd name="T76" fmla="*/ 4794 w 5115"/>
                  <a:gd name="T77" fmla="*/ 3375 h 5116"/>
                  <a:gd name="T78" fmla="*/ 4936 w 5115"/>
                  <a:gd name="T79" fmla="*/ 2679 h 5116"/>
                  <a:gd name="T80" fmla="*/ 4912 w 5115"/>
                  <a:gd name="T81" fmla="*/ 2195 h 5116"/>
                  <a:gd name="T82" fmla="*/ 4703 w 5115"/>
                  <a:gd name="T83" fmla="*/ 1526 h 5116"/>
                  <a:gd name="T84" fmla="*/ 4319 w 5115"/>
                  <a:gd name="T85" fmla="*/ 957 h 5116"/>
                  <a:gd name="T86" fmla="*/ 3790 w 5115"/>
                  <a:gd name="T87" fmla="*/ 522 h 5116"/>
                  <a:gd name="T88" fmla="*/ 3152 w 5115"/>
                  <a:gd name="T89" fmla="*/ 251 h 5116"/>
                  <a:gd name="T90" fmla="*/ 2557 w 5115"/>
                  <a:gd name="T91" fmla="*/ 177 h 5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115" h="5116">
                    <a:moveTo>
                      <a:pt x="2557" y="5116"/>
                    </a:moveTo>
                    <a:lnTo>
                      <a:pt x="2426" y="5115"/>
                    </a:lnTo>
                    <a:lnTo>
                      <a:pt x="2169" y="5089"/>
                    </a:lnTo>
                    <a:lnTo>
                      <a:pt x="1919" y="5037"/>
                    </a:lnTo>
                    <a:lnTo>
                      <a:pt x="1679" y="4962"/>
                    </a:lnTo>
                    <a:lnTo>
                      <a:pt x="1450" y="4866"/>
                    </a:lnTo>
                    <a:lnTo>
                      <a:pt x="1232" y="4747"/>
                    </a:lnTo>
                    <a:lnTo>
                      <a:pt x="1028" y="4609"/>
                    </a:lnTo>
                    <a:lnTo>
                      <a:pt x="838" y="4452"/>
                    </a:lnTo>
                    <a:lnTo>
                      <a:pt x="665" y="4279"/>
                    </a:lnTo>
                    <a:lnTo>
                      <a:pt x="508" y="4089"/>
                    </a:lnTo>
                    <a:lnTo>
                      <a:pt x="370" y="3885"/>
                    </a:lnTo>
                    <a:lnTo>
                      <a:pt x="252" y="3667"/>
                    </a:lnTo>
                    <a:lnTo>
                      <a:pt x="154" y="3438"/>
                    </a:lnTo>
                    <a:lnTo>
                      <a:pt x="79" y="3198"/>
                    </a:lnTo>
                    <a:lnTo>
                      <a:pt x="28" y="2949"/>
                    </a:lnTo>
                    <a:lnTo>
                      <a:pt x="3" y="2691"/>
                    </a:lnTo>
                    <a:lnTo>
                      <a:pt x="0" y="2558"/>
                    </a:lnTo>
                    <a:lnTo>
                      <a:pt x="3" y="2427"/>
                    </a:lnTo>
                    <a:lnTo>
                      <a:pt x="28" y="2169"/>
                    </a:lnTo>
                    <a:lnTo>
                      <a:pt x="79" y="1920"/>
                    </a:lnTo>
                    <a:lnTo>
                      <a:pt x="154" y="1680"/>
                    </a:lnTo>
                    <a:lnTo>
                      <a:pt x="252" y="1451"/>
                    </a:lnTo>
                    <a:lnTo>
                      <a:pt x="370" y="1233"/>
                    </a:lnTo>
                    <a:lnTo>
                      <a:pt x="508" y="1029"/>
                    </a:lnTo>
                    <a:lnTo>
                      <a:pt x="664" y="840"/>
                    </a:lnTo>
                    <a:lnTo>
                      <a:pt x="838" y="666"/>
                    </a:lnTo>
                    <a:lnTo>
                      <a:pt x="1026" y="509"/>
                    </a:lnTo>
                    <a:lnTo>
                      <a:pt x="1231" y="370"/>
                    </a:lnTo>
                    <a:lnTo>
                      <a:pt x="1448" y="252"/>
                    </a:lnTo>
                    <a:lnTo>
                      <a:pt x="1677" y="156"/>
                    </a:lnTo>
                    <a:lnTo>
                      <a:pt x="1918" y="81"/>
                    </a:lnTo>
                    <a:lnTo>
                      <a:pt x="2167" y="29"/>
                    </a:lnTo>
                    <a:lnTo>
                      <a:pt x="2425" y="3"/>
                    </a:lnTo>
                    <a:lnTo>
                      <a:pt x="2557" y="0"/>
                    </a:lnTo>
                    <a:lnTo>
                      <a:pt x="2688" y="3"/>
                    </a:lnTo>
                    <a:lnTo>
                      <a:pt x="2946" y="29"/>
                    </a:lnTo>
                    <a:lnTo>
                      <a:pt x="3195" y="81"/>
                    </a:lnTo>
                    <a:lnTo>
                      <a:pt x="3436" y="156"/>
                    </a:lnTo>
                    <a:lnTo>
                      <a:pt x="3665" y="252"/>
                    </a:lnTo>
                    <a:lnTo>
                      <a:pt x="3882" y="370"/>
                    </a:lnTo>
                    <a:lnTo>
                      <a:pt x="4087" y="509"/>
                    </a:lnTo>
                    <a:lnTo>
                      <a:pt x="4277" y="666"/>
                    </a:lnTo>
                    <a:lnTo>
                      <a:pt x="4450" y="839"/>
                    </a:lnTo>
                    <a:lnTo>
                      <a:pt x="4607" y="1029"/>
                    </a:lnTo>
                    <a:lnTo>
                      <a:pt x="4745" y="1232"/>
                    </a:lnTo>
                    <a:lnTo>
                      <a:pt x="4863" y="1449"/>
                    </a:lnTo>
                    <a:lnTo>
                      <a:pt x="4961" y="1680"/>
                    </a:lnTo>
                    <a:lnTo>
                      <a:pt x="5036" y="1919"/>
                    </a:lnTo>
                    <a:lnTo>
                      <a:pt x="5086" y="2169"/>
                    </a:lnTo>
                    <a:lnTo>
                      <a:pt x="5112" y="2427"/>
                    </a:lnTo>
                    <a:lnTo>
                      <a:pt x="5115" y="2558"/>
                    </a:lnTo>
                    <a:lnTo>
                      <a:pt x="5112" y="2691"/>
                    </a:lnTo>
                    <a:lnTo>
                      <a:pt x="5086" y="2949"/>
                    </a:lnTo>
                    <a:lnTo>
                      <a:pt x="5036" y="3198"/>
                    </a:lnTo>
                    <a:lnTo>
                      <a:pt x="4961" y="3437"/>
                    </a:lnTo>
                    <a:lnTo>
                      <a:pt x="4863" y="3667"/>
                    </a:lnTo>
                    <a:lnTo>
                      <a:pt x="4745" y="3885"/>
                    </a:lnTo>
                    <a:lnTo>
                      <a:pt x="4607" y="4088"/>
                    </a:lnTo>
                    <a:lnTo>
                      <a:pt x="4450" y="4278"/>
                    </a:lnTo>
                    <a:lnTo>
                      <a:pt x="4277" y="4452"/>
                    </a:lnTo>
                    <a:lnTo>
                      <a:pt x="4087" y="4608"/>
                    </a:lnTo>
                    <a:lnTo>
                      <a:pt x="3882" y="4746"/>
                    </a:lnTo>
                    <a:lnTo>
                      <a:pt x="3665" y="4864"/>
                    </a:lnTo>
                    <a:lnTo>
                      <a:pt x="3436" y="4962"/>
                    </a:lnTo>
                    <a:lnTo>
                      <a:pt x="3195" y="5037"/>
                    </a:lnTo>
                    <a:lnTo>
                      <a:pt x="2946" y="5089"/>
                    </a:lnTo>
                    <a:lnTo>
                      <a:pt x="2688" y="5115"/>
                    </a:lnTo>
                    <a:lnTo>
                      <a:pt x="2557" y="5116"/>
                    </a:lnTo>
                    <a:close/>
                    <a:moveTo>
                      <a:pt x="2557" y="177"/>
                    </a:moveTo>
                    <a:lnTo>
                      <a:pt x="2435" y="179"/>
                    </a:lnTo>
                    <a:lnTo>
                      <a:pt x="2196" y="203"/>
                    </a:lnTo>
                    <a:lnTo>
                      <a:pt x="1963" y="251"/>
                    </a:lnTo>
                    <a:lnTo>
                      <a:pt x="1739" y="321"/>
                    </a:lnTo>
                    <a:lnTo>
                      <a:pt x="1526" y="412"/>
                    </a:lnTo>
                    <a:lnTo>
                      <a:pt x="1325" y="522"/>
                    </a:lnTo>
                    <a:lnTo>
                      <a:pt x="1134" y="650"/>
                    </a:lnTo>
                    <a:lnTo>
                      <a:pt x="957" y="795"/>
                    </a:lnTo>
                    <a:lnTo>
                      <a:pt x="796" y="957"/>
                    </a:lnTo>
                    <a:lnTo>
                      <a:pt x="651" y="1134"/>
                    </a:lnTo>
                    <a:lnTo>
                      <a:pt x="522" y="1324"/>
                    </a:lnTo>
                    <a:lnTo>
                      <a:pt x="413" y="1526"/>
                    </a:lnTo>
                    <a:lnTo>
                      <a:pt x="322" y="1739"/>
                    </a:lnTo>
                    <a:lnTo>
                      <a:pt x="252" y="1962"/>
                    </a:lnTo>
                    <a:lnTo>
                      <a:pt x="204" y="2195"/>
                    </a:lnTo>
                    <a:lnTo>
                      <a:pt x="180" y="2434"/>
                    </a:lnTo>
                    <a:lnTo>
                      <a:pt x="178" y="2557"/>
                    </a:lnTo>
                    <a:lnTo>
                      <a:pt x="180" y="2679"/>
                    </a:lnTo>
                    <a:lnTo>
                      <a:pt x="204" y="2918"/>
                    </a:lnTo>
                    <a:lnTo>
                      <a:pt x="252" y="3152"/>
                    </a:lnTo>
                    <a:lnTo>
                      <a:pt x="322" y="3375"/>
                    </a:lnTo>
                    <a:lnTo>
                      <a:pt x="413" y="3588"/>
                    </a:lnTo>
                    <a:lnTo>
                      <a:pt x="522" y="3790"/>
                    </a:lnTo>
                    <a:lnTo>
                      <a:pt x="651" y="3980"/>
                    </a:lnTo>
                    <a:lnTo>
                      <a:pt x="796" y="4157"/>
                    </a:lnTo>
                    <a:lnTo>
                      <a:pt x="957" y="4318"/>
                    </a:lnTo>
                    <a:lnTo>
                      <a:pt x="1134" y="4464"/>
                    </a:lnTo>
                    <a:lnTo>
                      <a:pt x="1325" y="4592"/>
                    </a:lnTo>
                    <a:lnTo>
                      <a:pt x="1526" y="4701"/>
                    </a:lnTo>
                    <a:lnTo>
                      <a:pt x="1739" y="4792"/>
                    </a:lnTo>
                    <a:lnTo>
                      <a:pt x="1963" y="4863"/>
                    </a:lnTo>
                    <a:lnTo>
                      <a:pt x="2196" y="4910"/>
                    </a:lnTo>
                    <a:lnTo>
                      <a:pt x="2435" y="4935"/>
                    </a:lnTo>
                    <a:lnTo>
                      <a:pt x="2557" y="4936"/>
                    </a:lnTo>
                    <a:lnTo>
                      <a:pt x="2680" y="4935"/>
                    </a:lnTo>
                    <a:lnTo>
                      <a:pt x="2919" y="4910"/>
                    </a:lnTo>
                    <a:lnTo>
                      <a:pt x="3152" y="4863"/>
                    </a:lnTo>
                    <a:lnTo>
                      <a:pt x="3375" y="4792"/>
                    </a:lnTo>
                    <a:lnTo>
                      <a:pt x="3588" y="4701"/>
                    </a:lnTo>
                    <a:lnTo>
                      <a:pt x="3792" y="4592"/>
                    </a:lnTo>
                    <a:lnTo>
                      <a:pt x="3982" y="4464"/>
                    </a:lnTo>
                    <a:lnTo>
                      <a:pt x="4157" y="4318"/>
                    </a:lnTo>
                    <a:lnTo>
                      <a:pt x="4319" y="4157"/>
                    </a:lnTo>
                    <a:lnTo>
                      <a:pt x="4466" y="3980"/>
                    </a:lnTo>
                    <a:lnTo>
                      <a:pt x="4594" y="3790"/>
                    </a:lnTo>
                    <a:lnTo>
                      <a:pt x="4703" y="3588"/>
                    </a:lnTo>
                    <a:lnTo>
                      <a:pt x="4794" y="3375"/>
                    </a:lnTo>
                    <a:lnTo>
                      <a:pt x="4864" y="3152"/>
                    </a:lnTo>
                    <a:lnTo>
                      <a:pt x="4912" y="2918"/>
                    </a:lnTo>
                    <a:lnTo>
                      <a:pt x="4936" y="2679"/>
                    </a:lnTo>
                    <a:lnTo>
                      <a:pt x="4938" y="2557"/>
                    </a:lnTo>
                    <a:lnTo>
                      <a:pt x="4936" y="2434"/>
                    </a:lnTo>
                    <a:lnTo>
                      <a:pt x="4912" y="2195"/>
                    </a:lnTo>
                    <a:lnTo>
                      <a:pt x="4863" y="1962"/>
                    </a:lnTo>
                    <a:lnTo>
                      <a:pt x="4794" y="1739"/>
                    </a:lnTo>
                    <a:lnTo>
                      <a:pt x="4703" y="1526"/>
                    </a:lnTo>
                    <a:lnTo>
                      <a:pt x="4592" y="1324"/>
                    </a:lnTo>
                    <a:lnTo>
                      <a:pt x="4464" y="1134"/>
                    </a:lnTo>
                    <a:lnTo>
                      <a:pt x="4319" y="957"/>
                    </a:lnTo>
                    <a:lnTo>
                      <a:pt x="4157" y="795"/>
                    </a:lnTo>
                    <a:lnTo>
                      <a:pt x="3980" y="650"/>
                    </a:lnTo>
                    <a:lnTo>
                      <a:pt x="3790" y="522"/>
                    </a:lnTo>
                    <a:lnTo>
                      <a:pt x="3588" y="412"/>
                    </a:lnTo>
                    <a:lnTo>
                      <a:pt x="3375" y="321"/>
                    </a:lnTo>
                    <a:lnTo>
                      <a:pt x="3152" y="251"/>
                    </a:lnTo>
                    <a:lnTo>
                      <a:pt x="2919" y="203"/>
                    </a:lnTo>
                    <a:lnTo>
                      <a:pt x="2680" y="179"/>
                    </a:lnTo>
                    <a:lnTo>
                      <a:pt x="2557" y="177"/>
                    </a:lnTo>
                    <a:close/>
                  </a:path>
                </a:pathLst>
              </a:custGeom>
              <a:solidFill>
                <a:srgbClr val="3A3A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30"/>
              <p:cNvSpPr>
                <a:spLocks noEditPoints="1"/>
              </p:cNvSpPr>
              <p:nvPr/>
            </p:nvSpPr>
            <p:spPr bwMode="auto">
              <a:xfrm>
                <a:off x="8284371" y="1707112"/>
                <a:ext cx="212725" cy="211138"/>
              </a:xfrm>
              <a:custGeom>
                <a:avLst/>
                <a:gdLst>
                  <a:gd name="T0" fmla="*/ 200 w 401"/>
                  <a:gd name="T1" fmla="*/ 399 h 399"/>
                  <a:gd name="T2" fmla="*/ 180 w 401"/>
                  <a:gd name="T3" fmla="*/ 398 h 399"/>
                  <a:gd name="T4" fmla="*/ 141 w 401"/>
                  <a:gd name="T5" fmla="*/ 391 h 399"/>
                  <a:gd name="T6" fmla="*/ 105 w 401"/>
                  <a:gd name="T7" fmla="*/ 375 h 399"/>
                  <a:gd name="T8" fmla="*/ 74 w 401"/>
                  <a:gd name="T9" fmla="*/ 353 h 399"/>
                  <a:gd name="T10" fmla="*/ 46 w 401"/>
                  <a:gd name="T11" fmla="*/ 326 h 399"/>
                  <a:gd name="T12" fmla="*/ 25 w 401"/>
                  <a:gd name="T13" fmla="*/ 294 h 399"/>
                  <a:gd name="T14" fmla="*/ 9 w 401"/>
                  <a:gd name="T15" fmla="*/ 258 h 399"/>
                  <a:gd name="T16" fmla="*/ 2 w 401"/>
                  <a:gd name="T17" fmla="*/ 219 h 399"/>
                  <a:gd name="T18" fmla="*/ 0 w 401"/>
                  <a:gd name="T19" fmla="*/ 199 h 399"/>
                  <a:gd name="T20" fmla="*/ 2 w 401"/>
                  <a:gd name="T21" fmla="*/ 179 h 399"/>
                  <a:gd name="T22" fmla="*/ 9 w 401"/>
                  <a:gd name="T23" fmla="*/ 140 h 399"/>
                  <a:gd name="T24" fmla="*/ 25 w 401"/>
                  <a:gd name="T25" fmla="*/ 104 h 399"/>
                  <a:gd name="T26" fmla="*/ 46 w 401"/>
                  <a:gd name="T27" fmla="*/ 72 h 399"/>
                  <a:gd name="T28" fmla="*/ 74 w 401"/>
                  <a:gd name="T29" fmla="*/ 45 h 399"/>
                  <a:gd name="T30" fmla="*/ 105 w 401"/>
                  <a:gd name="T31" fmla="*/ 24 h 399"/>
                  <a:gd name="T32" fmla="*/ 141 w 401"/>
                  <a:gd name="T33" fmla="*/ 9 h 399"/>
                  <a:gd name="T34" fmla="*/ 180 w 401"/>
                  <a:gd name="T35" fmla="*/ 0 h 399"/>
                  <a:gd name="T36" fmla="*/ 200 w 401"/>
                  <a:gd name="T37" fmla="*/ 0 h 399"/>
                  <a:gd name="T38" fmla="*/ 221 w 401"/>
                  <a:gd name="T39" fmla="*/ 0 h 399"/>
                  <a:gd name="T40" fmla="*/ 259 w 401"/>
                  <a:gd name="T41" fmla="*/ 9 h 399"/>
                  <a:gd name="T42" fmla="*/ 295 w 401"/>
                  <a:gd name="T43" fmla="*/ 24 h 399"/>
                  <a:gd name="T44" fmla="*/ 327 w 401"/>
                  <a:gd name="T45" fmla="*/ 45 h 399"/>
                  <a:gd name="T46" fmla="*/ 354 w 401"/>
                  <a:gd name="T47" fmla="*/ 72 h 399"/>
                  <a:gd name="T48" fmla="*/ 376 w 401"/>
                  <a:gd name="T49" fmla="*/ 104 h 399"/>
                  <a:gd name="T50" fmla="*/ 392 w 401"/>
                  <a:gd name="T51" fmla="*/ 140 h 399"/>
                  <a:gd name="T52" fmla="*/ 399 w 401"/>
                  <a:gd name="T53" fmla="*/ 179 h 399"/>
                  <a:gd name="T54" fmla="*/ 401 w 401"/>
                  <a:gd name="T55" fmla="*/ 199 h 399"/>
                  <a:gd name="T56" fmla="*/ 399 w 401"/>
                  <a:gd name="T57" fmla="*/ 221 h 399"/>
                  <a:gd name="T58" fmla="*/ 392 w 401"/>
                  <a:gd name="T59" fmla="*/ 260 h 399"/>
                  <a:gd name="T60" fmla="*/ 376 w 401"/>
                  <a:gd name="T61" fmla="*/ 296 h 399"/>
                  <a:gd name="T62" fmla="*/ 354 w 401"/>
                  <a:gd name="T63" fmla="*/ 327 h 399"/>
                  <a:gd name="T64" fmla="*/ 329 w 401"/>
                  <a:gd name="T65" fmla="*/ 355 h 399"/>
                  <a:gd name="T66" fmla="*/ 297 w 401"/>
                  <a:gd name="T67" fmla="*/ 376 h 399"/>
                  <a:gd name="T68" fmla="*/ 261 w 401"/>
                  <a:gd name="T69" fmla="*/ 391 h 399"/>
                  <a:gd name="T70" fmla="*/ 221 w 401"/>
                  <a:gd name="T71" fmla="*/ 399 h 399"/>
                  <a:gd name="T72" fmla="*/ 200 w 401"/>
                  <a:gd name="T73" fmla="*/ 399 h 399"/>
                  <a:gd name="T74" fmla="*/ 200 w 401"/>
                  <a:gd name="T75" fmla="*/ 90 h 399"/>
                  <a:gd name="T76" fmla="*/ 177 w 401"/>
                  <a:gd name="T77" fmla="*/ 91 h 399"/>
                  <a:gd name="T78" fmla="*/ 137 w 401"/>
                  <a:gd name="T79" fmla="*/ 109 h 399"/>
                  <a:gd name="T80" fmla="*/ 107 w 401"/>
                  <a:gd name="T81" fmla="*/ 139 h 399"/>
                  <a:gd name="T82" fmla="*/ 91 w 401"/>
                  <a:gd name="T83" fmla="*/ 179 h 399"/>
                  <a:gd name="T84" fmla="*/ 89 w 401"/>
                  <a:gd name="T85" fmla="*/ 202 h 399"/>
                  <a:gd name="T86" fmla="*/ 91 w 401"/>
                  <a:gd name="T87" fmla="*/ 224 h 399"/>
                  <a:gd name="T88" fmla="*/ 107 w 401"/>
                  <a:gd name="T89" fmla="*/ 264 h 399"/>
                  <a:gd name="T90" fmla="*/ 137 w 401"/>
                  <a:gd name="T91" fmla="*/ 294 h 399"/>
                  <a:gd name="T92" fmla="*/ 177 w 401"/>
                  <a:gd name="T93" fmla="*/ 312 h 399"/>
                  <a:gd name="T94" fmla="*/ 200 w 401"/>
                  <a:gd name="T95" fmla="*/ 313 h 399"/>
                  <a:gd name="T96" fmla="*/ 223 w 401"/>
                  <a:gd name="T97" fmla="*/ 312 h 399"/>
                  <a:gd name="T98" fmla="*/ 264 w 401"/>
                  <a:gd name="T99" fmla="*/ 294 h 399"/>
                  <a:gd name="T100" fmla="*/ 294 w 401"/>
                  <a:gd name="T101" fmla="*/ 264 h 399"/>
                  <a:gd name="T102" fmla="*/ 310 w 401"/>
                  <a:gd name="T103" fmla="*/ 224 h 399"/>
                  <a:gd name="T104" fmla="*/ 311 w 401"/>
                  <a:gd name="T105" fmla="*/ 202 h 399"/>
                  <a:gd name="T106" fmla="*/ 310 w 401"/>
                  <a:gd name="T107" fmla="*/ 179 h 399"/>
                  <a:gd name="T108" fmla="*/ 294 w 401"/>
                  <a:gd name="T109" fmla="*/ 139 h 399"/>
                  <a:gd name="T110" fmla="*/ 264 w 401"/>
                  <a:gd name="T111" fmla="*/ 109 h 399"/>
                  <a:gd name="T112" fmla="*/ 223 w 401"/>
                  <a:gd name="T113" fmla="*/ 91 h 399"/>
                  <a:gd name="T114" fmla="*/ 200 w 401"/>
                  <a:gd name="T115" fmla="*/ 9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1" h="399">
                    <a:moveTo>
                      <a:pt x="200" y="399"/>
                    </a:moveTo>
                    <a:lnTo>
                      <a:pt x="180" y="398"/>
                    </a:lnTo>
                    <a:lnTo>
                      <a:pt x="141" y="391"/>
                    </a:lnTo>
                    <a:lnTo>
                      <a:pt x="105" y="375"/>
                    </a:lnTo>
                    <a:lnTo>
                      <a:pt x="74" y="353"/>
                    </a:lnTo>
                    <a:lnTo>
                      <a:pt x="46" y="326"/>
                    </a:lnTo>
                    <a:lnTo>
                      <a:pt x="25" y="294"/>
                    </a:lnTo>
                    <a:lnTo>
                      <a:pt x="9" y="258"/>
                    </a:lnTo>
                    <a:lnTo>
                      <a:pt x="2" y="219"/>
                    </a:lnTo>
                    <a:lnTo>
                      <a:pt x="0" y="199"/>
                    </a:lnTo>
                    <a:lnTo>
                      <a:pt x="2" y="179"/>
                    </a:lnTo>
                    <a:lnTo>
                      <a:pt x="9" y="140"/>
                    </a:lnTo>
                    <a:lnTo>
                      <a:pt x="25" y="104"/>
                    </a:lnTo>
                    <a:lnTo>
                      <a:pt x="46" y="72"/>
                    </a:lnTo>
                    <a:lnTo>
                      <a:pt x="74" y="45"/>
                    </a:lnTo>
                    <a:lnTo>
                      <a:pt x="105" y="24"/>
                    </a:lnTo>
                    <a:lnTo>
                      <a:pt x="141" y="9"/>
                    </a:lnTo>
                    <a:lnTo>
                      <a:pt x="180" y="0"/>
                    </a:lnTo>
                    <a:lnTo>
                      <a:pt x="200" y="0"/>
                    </a:lnTo>
                    <a:lnTo>
                      <a:pt x="221" y="0"/>
                    </a:lnTo>
                    <a:lnTo>
                      <a:pt x="259" y="9"/>
                    </a:lnTo>
                    <a:lnTo>
                      <a:pt x="295" y="24"/>
                    </a:lnTo>
                    <a:lnTo>
                      <a:pt x="327" y="45"/>
                    </a:lnTo>
                    <a:lnTo>
                      <a:pt x="354" y="72"/>
                    </a:lnTo>
                    <a:lnTo>
                      <a:pt x="376" y="104"/>
                    </a:lnTo>
                    <a:lnTo>
                      <a:pt x="392" y="140"/>
                    </a:lnTo>
                    <a:lnTo>
                      <a:pt x="399" y="179"/>
                    </a:lnTo>
                    <a:lnTo>
                      <a:pt x="401" y="199"/>
                    </a:lnTo>
                    <a:lnTo>
                      <a:pt x="399" y="221"/>
                    </a:lnTo>
                    <a:lnTo>
                      <a:pt x="392" y="260"/>
                    </a:lnTo>
                    <a:lnTo>
                      <a:pt x="376" y="296"/>
                    </a:lnTo>
                    <a:lnTo>
                      <a:pt x="354" y="327"/>
                    </a:lnTo>
                    <a:lnTo>
                      <a:pt x="329" y="355"/>
                    </a:lnTo>
                    <a:lnTo>
                      <a:pt x="297" y="376"/>
                    </a:lnTo>
                    <a:lnTo>
                      <a:pt x="261" y="391"/>
                    </a:lnTo>
                    <a:lnTo>
                      <a:pt x="221" y="399"/>
                    </a:lnTo>
                    <a:lnTo>
                      <a:pt x="200" y="399"/>
                    </a:lnTo>
                    <a:close/>
                    <a:moveTo>
                      <a:pt x="200" y="90"/>
                    </a:moveTo>
                    <a:lnTo>
                      <a:pt x="177" y="91"/>
                    </a:lnTo>
                    <a:lnTo>
                      <a:pt x="137" y="109"/>
                    </a:lnTo>
                    <a:lnTo>
                      <a:pt x="107" y="139"/>
                    </a:lnTo>
                    <a:lnTo>
                      <a:pt x="91" y="179"/>
                    </a:lnTo>
                    <a:lnTo>
                      <a:pt x="89" y="202"/>
                    </a:lnTo>
                    <a:lnTo>
                      <a:pt x="91" y="224"/>
                    </a:lnTo>
                    <a:lnTo>
                      <a:pt x="107" y="264"/>
                    </a:lnTo>
                    <a:lnTo>
                      <a:pt x="137" y="294"/>
                    </a:lnTo>
                    <a:lnTo>
                      <a:pt x="177" y="312"/>
                    </a:lnTo>
                    <a:lnTo>
                      <a:pt x="200" y="313"/>
                    </a:lnTo>
                    <a:lnTo>
                      <a:pt x="223" y="312"/>
                    </a:lnTo>
                    <a:lnTo>
                      <a:pt x="264" y="294"/>
                    </a:lnTo>
                    <a:lnTo>
                      <a:pt x="294" y="264"/>
                    </a:lnTo>
                    <a:lnTo>
                      <a:pt x="310" y="224"/>
                    </a:lnTo>
                    <a:lnTo>
                      <a:pt x="311" y="202"/>
                    </a:lnTo>
                    <a:lnTo>
                      <a:pt x="310" y="179"/>
                    </a:lnTo>
                    <a:lnTo>
                      <a:pt x="294" y="139"/>
                    </a:lnTo>
                    <a:lnTo>
                      <a:pt x="264" y="109"/>
                    </a:lnTo>
                    <a:lnTo>
                      <a:pt x="223" y="91"/>
                    </a:lnTo>
                    <a:lnTo>
                      <a:pt x="200" y="90"/>
                    </a:lnTo>
                    <a:close/>
                  </a:path>
                </a:pathLst>
              </a:custGeom>
              <a:solidFill>
                <a:srgbClr val="3A3A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6" name="Group 44"/>
            <p:cNvGrpSpPr>
              <a:grpSpLocks noChangeAspect="1"/>
            </p:cNvGrpSpPr>
            <p:nvPr/>
          </p:nvGrpSpPr>
          <p:grpSpPr bwMode="auto">
            <a:xfrm>
              <a:off x="8296277" y="3119400"/>
              <a:ext cx="3017838" cy="1992313"/>
              <a:chOff x="5159" y="868"/>
              <a:chExt cx="1901" cy="1255"/>
            </a:xfrm>
          </p:grpSpPr>
          <p:sp>
            <p:nvSpPr>
              <p:cNvPr id="39" name="Freeform 47"/>
              <p:cNvSpPr>
                <a:spLocks/>
              </p:cNvSpPr>
              <p:nvPr/>
            </p:nvSpPr>
            <p:spPr bwMode="auto">
              <a:xfrm>
                <a:off x="6189" y="1698"/>
                <a:ext cx="118" cy="215"/>
              </a:xfrm>
              <a:custGeom>
                <a:avLst/>
                <a:gdLst>
                  <a:gd name="T0" fmla="*/ 21 w 118"/>
                  <a:gd name="T1" fmla="*/ 215 h 215"/>
                  <a:gd name="T2" fmla="*/ 0 w 118"/>
                  <a:gd name="T3" fmla="*/ 205 h 215"/>
                  <a:gd name="T4" fmla="*/ 98 w 118"/>
                  <a:gd name="T5" fmla="*/ 0 h 215"/>
                  <a:gd name="T6" fmla="*/ 118 w 118"/>
                  <a:gd name="T7" fmla="*/ 9 h 215"/>
                  <a:gd name="T8" fmla="*/ 21 w 118"/>
                  <a:gd name="T9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215">
                    <a:moveTo>
                      <a:pt x="21" y="215"/>
                    </a:moveTo>
                    <a:lnTo>
                      <a:pt x="0" y="205"/>
                    </a:lnTo>
                    <a:lnTo>
                      <a:pt x="98" y="0"/>
                    </a:lnTo>
                    <a:lnTo>
                      <a:pt x="118" y="9"/>
                    </a:lnTo>
                    <a:lnTo>
                      <a:pt x="21" y="215"/>
                    </a:lnTo>
                    <a:close/>
                  </a:path>
                </a:pathLst>
              </a:custGeom>
              <a:solidFill>
                <a:srgbClr val="5C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48"/>
              <p:cNvSpPr>
                <a:spLocks/>
              </p:cNvSpPr>
              <p:nvPr/>
            </p:nvSpPr>
            <p:spPr bwMode="auto">
              <a:xfrm>
                <a:off x="6262" y="1694"/>
                <a:ext cx="99" cy="22"/>
              </a:xfrm>
              <a:custGeom>
                <a:avLst/>
                <a:gdLst>
                  <a:gd name="T0" fmla="*/ 88 w 99"/>
                  <a:gd name="T1" fmla="*/ 0 h 22"/>
                  <a:gd name="T2" fmla="*/ 11 w 99"/>
                  <a:gd name="T3" fmla="*/ 0 h 22"/>
                  <a:gd name="T4" fmla="*/ 7 w 99"/>
                  <a:gd name="T5" fmla="*/ 1 h 22"/>
                  <a:gd name="T6" fmla="*/ 2 w 99"/>
                  <a:gd name="T7" fmla="*/ 7 h 22"/>
                  <a:gd name="T8" fmla="*/ 0 w 99"/>
                  <a:gd name="T9" fmla="*/ 11 h 22"/>
                  <a:gd name="T10" fmla="*/ 2 w 99"/>
                  <a:gd name="T11" fmla="*/ 16 h 22"/>
                  <a:gd name="T12" fmla="*/ 7 w 99"/>
                  <a:gd name="T13" fmla="*/ 22 h 22"/>
                  <a:gd name="T14" fmla="*/ 11 w 99"/>
                  <a:gd name="T15" fmla="*/ 22 h 22"/>
                  <a:gd name="T16" fmla="*/ 88 w 99"/>
                  <a:gd name="T17" fmla="*/ 22 h 22"/>
                  <a:gd name="T18" fmla="*/ 93 w 99"/>
                  <a:gd name="T19" fmla="*/ 22 h 22"/>
                  <a:gd name="T20" fmla="*/ 98 w 99"/>
                  <a:gd name="T21" fmla="*/ 16 h 22"/>
                  <a:gd name="T22" fmla="*/ 99 w 99"/>
                  <a:gd name="T23" fmla="*/ 11 h 22"/>
                  <a:gd name="T24" fmla="*/ 98 w 99"/>
                  <a:gd name="T25" fmla="*/ 7 h 22"/>
                  <a:gd name="T26" fmla="*/ 93 w 99"/>
                  <a:gd name="T27" fmla="*/ 1 h 22"/>
                  <a:gd name="T28" fmla="*/ 88 w 99"/>
                  <a:gd name="T2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9" h="22">
                    <a:moveTo>
                      <a:pt x="88" y="0"/>
                    </a:moveTo>
                    <a:lnTo>
                      <a:pt x="11" y="0"/>
                    </a:lnTo>
                    <a:lnTo>
                      <a:pt x="7" y="1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7" y="22"/>
                    </a:lnTo>
                    <a:lnTo>
                      <a:pt x="11" y="22"/>
                    </a:lnTo>
                    <a:lnTo>
                      <a:pt x="88" y="22"/>
                    </a:lnTo>
                    <a:lnTo>
                      <a:pt x="93" y="22"/>
                    </a:lnTo>
                    <a:lnTo>
                      <a:pt x="98" y="16"/>
                    </a:lnTo>
                    <a:lnTo>
                      <a:pt x="99" y="11"/>
                    </a:lnTo>
                    <a:lnTo>
                      <a:pt x="98" y="7"/>
                    </a:lnTo>
                    <a:lnTo>
                      <a:pt x="93" y="1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5C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50"/>
              <p:cNvSpPr>
                <a:spLocks/>
              </p:cNvSpPr>
              <p:nvPr/>
            </p:nvSpPr>
            <p:spPr bwMode="auto">
              <a:xfrm>
                <a:off x="5159" y="1462"/>
                <a:ext cx="865" cy="490"/>
              </a:xfrm>
              <a:custGeom>
                <a:avLst/>
                <a:gdLst>
                  <a:gd name="T0" fmla="*/ 421 w 865"/>
                  <a:gd name="T1" fmla="*/ 0 h 490"/>
                  <a:gd name="T2" fmla="*/ 466 w 865"/>
                  <a:gd name="T3" fmla="*/ 3 h 490"/>
                  <a:gd name="T4" fmla="*/ 553 w 865"/>
                  <a:gd name="T5" fmla="*/ 20 h 490"/>
                  <a:gd name="T6" fmla="*/ 633 w 865"/>
                  <a:gd name="T7" fmla="*/ 53 h 490"/>
                  <a:gd name="T8" fmla="*/ 703 w 865"/>
                  <a:gd name="T9" fmla="*/ 101 h 490"/>
                  <a:gd name="T10" fmla="*/ 764 w 865"/>
                  <a:gd name="T11" fmla="*/ 162 h 490"/>
                  <a:gd name="T12" fmla="*/ 812 w 865"/>
                  <a:gd name="T13" fmla="*/ 232 h 490"/>
                  <a:gd name="T14" fmla="*/ 845 w 865"/>
                  <a:gd name="T15" fmla="*/ 313 h 490"/>
                  <a:gd name="T16" fmla="*/ 864 w 865"/>
                  <a:gd name="T17" fmla="*/ 399 h 490"/>
                  <a:gd name="T18" fmla="*/ 865 w 865"/>
                  <a:gd name="T19" fmla="*/ 444 h 490"/>
                  <a:gd name="T20" fmla="*/ 864 w 865"/>
                  <a:gd name="T21" fmla="*/ 462 h 490"/>
                  <a:gd name="T22" fmla="*/ 857 w 865"/>
                  <a:gd name="T23" fmla="*/ 481 h 490"/>
                  <a:gd name="T24" fmla="*/ 840 w 865"/>
                  <a:gd name="T25" fmla="*/ 490 h 490"/>
                  <a:gd name="T26" fmla="*/ 828 w 865"/>
                  <a:gd name="T27" fmla="*/ 487 h 490"/>
                  <a:gd name="T28" fmla="*/ 830 w 865"/>
                  <a:gd name="T29" fmla="*/ 466 h 490"/>
                  <a:gd name="T30" fmla="*/ 830 w 865"/>
                  <a:gd name="T31" fmla="*/ 444 h 490"/>
                  <a:gd name="T32" fmla="*/ 829 w 865"/>
                  <a:gd name="T33" fmla="*/ 403 h 490"/>
                  <a:gd name="T34" fmla="*/ 812 w 865"/>
                  <a:gd name="T35" fmla="*/ 322 h 490"/>
                  <a:gd name="T36" fmla="*/ 781 w 865"/>
                  <a:gd name="T37" fmla="*/ 250 h 490"/>
                  <a:gd name="T38" fmla="*/ 736 w 865"/>
                  <a:gd name="T39" fmla="*/ 184 h 490"/>
                  <a:gd name="T40" fmla="*/ 681 w 865"/>
                  <a:gd name="T41" fmla="*/ 129 h 490"/>
                  <a:gd name="T42" fmla="*/ 617 w 865"/>
                  <a:gd name="T43" fmla="*/ 85 h 490"/>
                  <a:gd name="T44" fmla="*/ 543 w 865"/>
                  <a:gd name="T45" fmla="*/ 53 h 490"/>
                  <a:gd name="T46" fmla="*/ 463 w 865"/>
                  <a:gd name="T47" fmla="*/ 38 h 490"/>
                  <a:gd name="T48" fmla="*/ 421 w 865"/>
                  <a:gd name="T49" fmla="*/ 36 h 490"/>
                  <a:gd name="T50" fmla="*/ 386 w 865"/>
                  <a:gd name="T51" fmla="*/ 37 h 490"/>
                  <a:gd name="T52" fmla="*/ 317 w 865"/>
                  <a:gd name="T53" fmla="*/ 49 h 490"/>
                  <a:gd name="T54" fmla="*/ 253 w 865"/>
                  <a:gd name="T55" fmla="*/ 72 h 490"/>
                  <a:gd name="T56" fmla="*/ 195 w 865"/>
                  <a:gd name="T57" fmla="*/ 104 h 490"/>
                  <a:gd name="T58" fmla="*/ 142 w 865"/>
                  <a:gd name="T59" fmla="*/ 145 h 490"/>
                  <a:gd name="T60" fmla="*/ 97 w 865"/>
                  <a:gd name="T61" fmla="*/ 194 h 490"/>
                  <a:gd name="T62" fmla="*/ 61 w 865"/>
                  <a:gd name="T63" fmla="*/ 250 h 490"/>
                  <a:gd name="T64" fmla="*/ 33 w 865"/>
                  <a:gd name="T65" fmla="*/ 313 h 490"/>
                  <a:gd name="T66" fmla="*/ 24 w 865"/>
                  <a:gd name="T67" fmla="*/ 346 h 490"/>
                  <a:gd name="T68" fmla="*/ 13 w 865"/>
                  <a:gd name="T69" fmla="*/ 342 h 490"/>
                  <a:gd name="T70" fmla="*/ 0 w 865"/>
                  <a:gd name="T71" fmla="*/ 327 h 490"/>
                  <a:gd name="T72" fmla="*/ 0 w 865"/>
                  <a:gd name="T73" fmla="*/ 304 h 490"/>
                  <a:gd name="T74" fmla="*/ 6 w 865"/>
                  <a:gd name="T75" fmla="*/ 287 h 490"/>
                  <a:gd name="T76" fmla="*/ 19 w 865"/>
                  <a:gd name="T77" fmla="*/ 256 h 490"/>
                  <a:gd name="T78" fmla="*/ 51 w 865"/>
                  <a:gd name="T79" fmla="*/ 198 h 490"/>
                  <a:gd name="T80" fmla="*/ 91 w 865"/>
                  <a:gd name="T81" fmla="*/ 147 h 490"/>
                  <a:gd name="T82" fmla="*/ 140 w 865"/>
                  <a:gd name="T83" fmla="*/ 100 h 490"/>
                  <a:gd name="T84" fmla="*/ 194 w 865"/>
                  <a:gd name="T85" fmla="*/ 63 h 490"/>
                  <a:gd name="T86" fmla="*/ 253 w 865"/>
                  <a:gd name="T87" fmla="*/ 33 h 490"/>
                  <a:gd name="T88" fmla="*/ 318 w 865"/>
                  <a:gd name="T89" fmla="*/ 12 h 490"/>
                  <a:gd name="T90" fmla="*/ 386 w 865"/>
                  <a:gd name="T91" fmla="*/ 1 h 490"/>
                  <a:gd name="T92" fmla="*/ 421 w 865"/>
                  <a:gd name="T93" fmla="*/ 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65" h="490">
                    <a:moveTo>
                      <a:pt x="421" y="0"/>
                    </a:moveTo>
                    <a:lnTo>
                      <a:pt x="466" y="3"/>
                    </a:lnTo>
                    <a:lnTo>
                      <a:pt x="553" y="20"/>
                    </a:lnTo>
                    <a:lnTo>
                      <a:pt x="633" y="53"/>
                    </a:lnTo>
                    <a:lnTo>
                      <a:pt x="703" y="101"/>
                    </a:lnTo>
                    <a:lnTo>
                      <a:pt x="764" y="162"/>
                    </a:lnTo>
                    <a:lnTo>
                      <a:pt x="812" y="232"/>
                    </a:lnTo>
                    <a:lnTo>
                      <a:pt x="845" y="313"/>
                    </a:lnTo>
                    <a:lnTo>
                      <a:pt x="864" y="399"/>
                    </a:lnTo>
                    <a:lnTo>
                      <a:pt x="865" y="444"/>
                    </a:lnTo>
                    <a:lnTo>
                      <a:pt x="864" y="462"/>
                    </a:lnTo>
                    <a:lnTo>
                      <a:pt x="857" y="481"/>
                    </a:lnTo>
                    <a:lnTo>
                      <a:pt x="840" y="490"/>
                    </a:lnTo>
                    <a:lnTo>
                      <a:pt x="828" y="487"/>
                    </a:lnTo>
                    <a:lnTo>
                      <a:pt x="830" y="466"/>
                    </a:lnTo>
                    <a:lnTo>
                      <a:pt x="830" y="444"/>
                    </a:lnTo>
                    <a:lnTo>
                      <a:pt x="829" y="403"/>
                    </a:lnTo>
                    <a:lnTo>
                      <a:pt x="812" y="322"/>
                    </a:lnTo>
                    <a:lnTo>
                      <a:pt x="781" y="250"/>
                    </a:lnTo>
                    <a:lnTo>
                      <a:pt x="736" y="184"/>
                    </a:lnTo>
                    <a:lnTo>
                      <a:pt x="681" y="129"/>
                    </a:lnTo>
                    <a:lnTo>
                      <a:pt x="617" y="85"/>
                    </a:lnTo>
                    <a:lnTo>
                      <a:pt x="543" y="53"/>
                    </a:lnTo>
                    <a:lnTo>
                      <a:pt x="463" y="38"/>
                    </a:lnTo>
                    <a:lnTo>
                      <a:pt x="421" y="36"/>
                    </a:lnTo>
                    <a:lnTo>
                      <a:pt x="386" y="37"/>
                    </a:lnTo>
                    <a:lnTo>
                      <a:pt x="317" y="49"/>
                    </a:lnTo>
                    <a:lnTo>
                      <a:pt x="253" y="72"/>
                    </a:lnTo>
                    <a:lnTo>
                      <a:pt x="195" y="104"/>
                    </a:lnTo>
                    <a:lnTo>
                      <a:pt x="142" y="145"/>
                    </a:lnTo>
                    <a:lnTo>
                      <a:pt x="97" y="194"/>
                    </a:lnTo>
                    <a:lnTo>
                      <a:pt x="61" y="250"/>
                    </a:lnTo>
                    <a:lnTo>
                      <a:pt x="33" y="313"/>
                    </a:lnTo>
                    <a:lnTo>
                      <a:pt x="24" y="346"/>
                    </a:lnTo>
                    <a:lnTo>
                      <a:pt x="13" y="342"/>
                    </a:lnTo>
                    <a:lnTo>
                      <a:pt x="0" y="327"/>
                    </a:lnTo>
                    <a:lnTo>
                      <a:pt x="0" y="304"/>
                    </a:lnTo>
                    <a:lnTo>
                      <a:pt x="6" y="287"/>
                    </a:lnTo>
                    <a:lnTo>
                      <a:pt x="19" y="256"/>
                    </a:lnTo>
                    <a:lnTo>
                      <a:pt x="51" y="198"/>
                    </a:lnTo>
                    <a:lnTo>
                      <a:pt x="91" y="147"/>
                    </a:lnTo>
                    <a:lnTo>
                      <a:pt x="140" y="100"/>
                    </a:lnTo>
                    <a:lnTo>
                      <a:pt x="194" y="63"/>
                    </a:lnTo>
                    <a:lnTo>
                      <a:pt x="253" y="33"/>
                    </a:lnTo>
                    <a:lnTo>
                      <a:pt x="318" y="12"/>
                    </a:lnTo>
                    <a:lnTo>
                      <a:pt x="386" y="1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52"/>
              <p:cNvSpPr>
                <a:spLocks/>
              </p:cNvSpPr>
              <p:nvPr/>
            </p:nvSpPr>
            <p:spPr bwMode="auto">
              <a:xfrm>
                <a:off x="6557" y="1462"/>
                <a:ext cx="422" cy="346"/>
              </a:xfrm>
              <a:custGeom>
                <a:avLst/>
                <a:gdLst>
                  <a:gd name="T0" fmla="*/ 422 w 422"/>
                  <a:gd name="T1" fmla="*/ 36 h 346"/>
                  <a:gd name="T2" fmla="*/ 386 w 422"/>
                  <a:gd name="T3" fmla="*/ 37 h 346"/>
                  <a:gd name="T4" fmla="*/ 318 w 422"/>
                  <a:gd name="T5" fmla="*/ 49 h 346"/>
                  <a:gd name="T6" fmla="*/ 254 w 422"/>
                  <a:gd name="T7" fmla="*/ 72 h 346"/>
                  <a:gd name="T8" fmla="*/ 196 w 422"/>
                  <a:gd name="T9" fmla="*/ 104 h 346"/>
                  <a:gd name="T10" fmla="*/ 143 w 422"/>
                  <a:gd name="T11" fmla="*/ 145 h 346"/>
                  <a:gd name="T12" fmla="*/ 98 w 422"/>
                  <a:gd name="T13" fmla="*/ 194 h 346"/>
                  <a:gd name="T14" fmla="*/ 61 w 422"/>
                  <a:gd name="T15" fmla="*/ 250 h 346"/>
                  <a:gd name="T16" fmla="*/ 34 w 422"/>
                  <a:gd name="T17" fmla="*/ 313 h 346"/>
                  <a:gd name="T18" fmla="*/ 25 w 422"/>
                  <a:gd name="T19" fmla="*/ 346 h 346"/>
                  <a:gd name="T20" fmla="*/ 14 w 422"/>
                  <a:gd name="T21" fmla="*/ 342 h 346"/>
                  <a:gd name="T22" fmla="*/ 0 w 422"/>
                  <a:gd name="T23" fmla="*/ 327 h 346"/>
                  <a:gd name="T24" fmla="*/ 1 w 422"/>
                  <a:gd name="T25" fmla="*/ 304 h 346"/>
                  <a:gd name="T26" fmla="*/ 7 w 422"/>
                  <a:gd name="T27" fmla="*/ 287 h 346"/>
                  <a:gd name="T28" fmla="*/ 20 w 422"/>
                  <a:gd name="T29" fmla="*/ 256 h 346"/>
                  <a:gd name="T30" fmla="*/ 52 w 422"/>
                  <a:gd name="T31" fmla="*/ 198 h 346"/>
                  <a:gd name="T32" fmla="*/ 92 w 422"/>
                  <a:gd name="T33" fmla="*/ 147 h 346"/>
                  <a:gd name="T34" fmla="*/ 141 w 422"/>
                  <a:gd name="T35" fmla="*/ 100 h 346"/>
                  <a:gd name="T36" fmla="*/ 194 w 422"/>
                  <a:gd name="T37" fmla="*/ 63 h 346"/>
                  <a:gd name="T38" fmla="*/ 254 w 422"/>
                  <a:gd name="T39" fmla="*/ 33 h 346"/>
                  <a:gd name="T40" fmla="*/ 319 w 422"/>
                  <a:gd name="T41" fmla="*/ 12 h 346"/>
                  <a:gd name="T42" fmla="*/ 387 w 422"/>
                  <a:gd name="T43" fmla="*/ 1 h 346"/>
                  <a:gd name="T44" fmla="*/ 422 w 422"/>
                  <a:gd name="T45" fmla="*/ 0 h 346"/>
                  <a:gd name="T46" fmla="*/ 422 w 422"/>
                  <a:gd name="T47" fmla="*/ 3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2" h="346">
                    <a:moveTo>
                      <a:pt x="422" y="36"/>
                    </a:moveTo>
                    <a:lnTo>
                      <a:pt x="386" y="37"/>
                    </a:lnTo>
                    <a:lnTo>
                      <a:pt x="318" y="49"/>
                    </a:lnTo>
                    <a:lnTo>
                      <a:pt x="254" y="72"/>
                    </a:lnTo>
                    <a:lnTo>
                      <a:pt x="196" y="104"/>
                    </a:lnTo>
                    <a:lnTo>
                      <a:pt x="143" y="145"/>
                    </a:lnTo>
                    <a:lnTo>
                      <a:pt x="98" y="194"/>
                    </a:lnTo>
                    <a:lnTo>
                      <a:pt x="61" y="250"/>
                    </a:lnTo>
                    <a:lnTo>
                      <a:pt x="34" y="313"/>
                    </a:lnTo>
                    <a:lnTo>
                      <a:pt x="25" y="346"/>
                    </a:lnTo>
                    <a:lnTo>
                      <a:pt x="14" y="342"/>
                    </a:lnTo>
                    <a:lnTo>
                      <a:pt x="0" y="327"/>
                    </a:lnTo>
                    <a:lnTo>
                      <a:pt x="1" y="304"/>
                    </a:lnTo>
                    <a:lnTo>
                      <a:pt x="7" y="287"/>
                    </a:lnTo>
                    <a:lnTo>
                      <a:pt x="20" y="256"/>
                    </a:lnTo>
                    <a:lnTo>
                      <a:pt x="52" y="198"/>
                    </a:lnTo>
                    <a:lnTo>
                      <a:pt x="92" y="147"/>
                    </a:lnTo>
                    <a:lnTo>
                      <a:pt x="141" y="100"/>
                    </a:lnTo>
                    <a:lnTo>
                      <a:pt x="194" y="63"/>
                    </a:lnTo>
                    <a:lnTo>
                      <a:pt x="254" y="33"/>
                    </a:lnTo>
                    <a:lnTo>
                      <a:pt x="319" y="12"/>
                    </a:lnTo>
                    <a:lnTo>
                      <a:pt x="387" y="1"/>
                    </a:lnTo>
                    <a:lnTo>
                      <a:pt x="422" y="0"/>
                    </a:lnTo>
                    <a:lnTo>
                      <a:pt x="422" y="3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53"/>
              <p:cNvSpPr>
                <a:spLocks/>
              </p:cNvSpPr>
              <p:nvPr/>
            </p:nvSpPr>
            <p:spPr bwMode="auto">
              <a:xfrm>
                <a:off x="5579" y="1321"/>
                <a:ext cx="1228" cy="633"/>
              </a:xfrm>
              <a:custGeom>
                <a:avLst/>
                <a:gdLst>
                  <a:gd name="T0" fmla="*/ 2 w 1228"/>
                  <a:gd name="T1" fmla="*/ 563 h 633"/>
                  <a:gd name="T2" fmla="*/ 515 w 1228"/>
                  <a:gd name="T3" fmla="*/ 589 h 633"/>
                  <a:gd name="T4" fmla="*/ 544 w 1228"/>
                  <a:gd name="T5" fmla="*/ 589 h 633"/>
                  <a:gd name="T6" fmla="*/ 572 w 1228"/>
                  <a:gd name="T7" fmla="*/ 582 h 633"/>
                  <a:gd name="T8" fmla="*/ 598 w 1228"/>
                  <a:gd name="T9" fmla="*/ 574 h 633"/>
                  <a:gd name="T10" fmla="*/ 619 w 1228"/>
                  <a:gd name="T11" fmla="*/ 562 h 633"/>
                  <a:gd name="T12" fmla="*/ 733 w 1228"/>
                  <a:gd name="T13" fmla="*/ 485 h 633"/>
                  <a:gd name="T14" fmla="*/ 750 w 1228"/>
                  <a:gd name="T15" fmla="*/ 472 h 633"/>
                  <a:gd name="T16" fmla="*/ 765 w 1228"/>
                  <a:gd name="T17" fmla="*/ 456 h 633"/>
                  <a:gd name="T18" fmla="*/ 780 w 1228"/>
                  <a:gd name="T19" fmla="*/ 437 h 633"/>
                  <a:gd name="T20" fmla="*/ 793 w 1228"/>
                  <a:gd name="T21" fmla="*/ 417 h 633"/>
                  <a:gd name="T22" fmla="*/ 943 w 1228"/>
                  <a:gd name="T23" fmla="*/ 188 h 633"/>
                  <a:gd name="T24" fmla="*/ 958 w 1228"/>
                  <a:gd name="T25" fmla="*/ 166 h 633"/>
                  <a:gd name="T26" fmla="*/ 977 w 1228"/>
                  <a:gd name="T27" fmla="*/ 145 h 633"/>
                  <a:gd name="T28" fmla="*/ 996 w 1228"/>
                  <a:gd name="T29" fmla="*/ 127 h 633"/>
                  <a:gd name="T30" fmla="*/ 1017 w 1228"/>
                  <a:gd name="T31" fmla="*/ 113 h 633"/>
                  <a:gd name="T32" fmla="*/ 1205 w 1228"/>
                  <a:gd name="T33" fmla="*/ 0 h 633"/>
                  <a:gd name="T34" fmla="*/ 1228 w 1228"/>
                  <a:gd name="T35" fmla="*/ 37 h 633"/>
                  <a:gd name="T36" fmla="*/ 1039 w 1228"/>
                  <a:gd name="T37" fmla="*/ 150 h 633"/>
                  <a:gd name="T38" fmla="*/ 1023 w 1228"/>
                  <a:gd name="T39" fmla="*/ 161 h 633"/>
                  <a:gd name="T40" fmla="*/ 1008 w 1228"/>
                  <a:gd name="T41" fmla="*/ 175 h 633"/>
                  <a:gd name="T42" fmla="*/ 992 w 1228"/>
                  <a:gd name="T43" fmla="*/ 193 h 633"/>
                  <a:gd name="T44" fmla="*/ 979 w 1228"/>
                  <a:gd name="T45" fmla="*/ 212 h 633"/>
                  <a:gd name="T46" fmla="*/ 830 w 1228"/>
                  <a:gd name="T47" fmla="*/ 441 h 633"/>
                  <a:gd name="T48" fmla="*/ 815 w 1228"/>
                  <a:gd name="T49" fmla="*/ 463 h 633"/>
                  <a:gd name="T50" fmla="*/ 798 w 1228"/>
                  <a:gd name="T51" fmla="*/ 484 h 633"/>
                  <a:gd name="T52" fmla="*/ 779 w 1228"/>
                  <a:gd name="T53" fmla="*/ 504 h 633"/>
                  <a:gd name="T54" fmla="*/ 757 w 1228"/>
                  <a:gd name="T55" fmla="*/ 522 h 633"/>
                  <a:gd name="T56" fmla="*/ 644 w 1228"/>
                  <a:gd name="T57" fmla="*/ 599 h 633"/>
                  <a:gd name="T58" fmla="*/ 630 w 1228"/>
                  <a:gd name="T59" fmla="*/ 607 h 633"/>
                  <a:gd name="T60" fmla="*/ 599 w 1228"/>
                  <a:gd name="T61" fmla="*/ 621 h 633"/>
                  <a:gd name="T62" fmla="*/ 583 w 1228"/>
                  <a:gd name="T63" fmla="*/ 625 h 633"/>
                  <a:gd name="T64" fmla="*/ 566 w 1228"/>
                  <a:gd name="T65" fmla="*/ 629 h 633"/>
                  <a:gd name="T66" fmla="*/ 531 w 1228"/>
                  <a:gd name="T67" fmla="*/ 633 h 633"/>
                  <a:gd name="T68" fmla="*/ 514 w 1228"/>
                  <a:gd name="T69" fmla="*/ 632 h 633"/>
                  <a:gd name="T70" fmla="*/ 0 w 1228"/>
                  <a:gd name="T71" fmla="*/ 607 h 633"/>
                  <a:gd name="T72" fmla="*/ 2 w 1228"/>
                  <a:gd name="T73" fmla="*/ 563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28" h="633">
                    <a:moveTo>
                      <a:pt x="2" y="563"/>
                    </a:moveTo>
                    <a:lnTo>
                      <a:pt x="515" y="589"/>
                    </a:lnTo>
                    <a:lnTo>
                      <a:pt x="544" y="589"/>
                    </a:lnTo>
                    <a:lnTo>
                      <a:pt x="572" y="582"/>
                    </a:lnTo>
                    <a:lnTo>
                      <a:pt x="598" y="574"/>
                    </a:lnTo>
                    <a:lnTo>
                      <a:pt x="619" y="562"/>
                    </a:lnTo>
                    <a:lnTo>
                      <a:pt x="733" y="485"/>
                    </a:lnTo>
                    <a:lnTo>
                      <a:pt x="750" y="472"/>
                    </a:lnTo>
                    <a:lnTo>
                      <a:pt x="765" y="456"/>
                    </a:lnTo>
                    <a:lnTo>
                      <a:pt x="780" y="437"/>
                    </a:lnTo>
                    <a:lnTo>
                      <a:pt x="793" y="417"/>
                    </a:lnTo>
                    <a:lnTo>
                      <a:pt x="943" y="188"/>
                    </a:lnTo>
                    <a:lnTo>
                      <a:pt x="958" y="166"/>
                    </a:lnTo>
                    <a:lnTo>
                      <a:pt x="977" y="145"/>
                    </a:lnTo>
                    <a:lnTo>
                      <a:pt x="996" y="127"/>
                    </a:lnTo>
                    <a:lnTo>
                      <a:pt x="1017" y="113"/>
                    </a:lnTo>
                    <a:lnTo>
                      <a:pt x="1205" y="0"/>
                    </a:lnTo>
                    <a:lnTo>
                      <a:pt x="1228" y="37"/>
                    </a:lnTo>
                    <a:lnTo>
                      <a:pt x="1039" y="150"/>
                    </a:lnTo>
                    <a:lnTo>
                      <a:pt x="1023" y="161"/>
                    </a:lnTo>
                    <a:lnTo>
                      <a:pt x="1008" y="175"/>
                    </a:lnTo>
                    <a:lnTo>
                      <a:pt x="992" y="193"/>
                    </a:lnTo>
                    <a:lnTo>
                      <a:pt x="979" y="212"/>
                    </a:lnTo>
                    <a:lnTo>
                      <a:pt x="830" y="441"/>
                    </a:lnTo>
                    <a:lnTo>
                      <a:pt x="815" y="463"/>
                    </a:lnTo>
                    <a:lnTo>
                      <a:pt x="798" y="484"/>
                    </a:lnTo>
                    <a:lnTo>
                      <a:pt x="779" y="504"/>
                    </a:lnTo>
                    <a:lnTo>
                      <a:pt x="757" y="522"/>
                    </a:lnTo>
                    <a:lnTo>
                      <a:pt x="644" y="599"/>
                    </a:lnTo>
                    <a:lnTo>
                      <a:pt x="630" y="607"/>
                    </a:lnTo>
                    <a:lnTo>
                      <a:pt x="599" y="621"/>
                    </a:lnTo>
                    <a:lnTo>
                      <a:pt x="583" y="625"/>
                    </a:lnTo>
                    <a:lnTo>
                      <a:pt x="566" y="629"/>
                    </a:lnTo>
                    <a:lnTo>
                      <a:pt x="531" y="633"/>
                    </a:lnTo>
                    <a:lnTo>
                      <a:pt x="514" y="632"/>
                    </a:lnTo>
                    <a:lnTo>
                      <a:pt x="0" y="607"/>
                    </a:lnTo>
                    <a:lnTo>
                      <a:pt x="2" y="563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54"/>
              <p:cNvSpPr>
                <a:spLocks/>
              </p:cNvSpPr>
              <p:nvPr/>
            </p:nvSpPr>
            <p:spPr bwMode="auto">
              <a:xfrm>
                <a:off x="6690" y="1067"/>
                <a:ext cx="310" cy="846"/>
              </a:xfrm>
              <a:custGeom>
                <a:avLst/>
                <a:gdLst>
                  <a:gd name="T0" fmla="*/ 268 w 310"/>
                  <a:gd name="T1" fmla="*/ 846 h 846"/>
                  <a:gd name="T2" fmla="*/ 0 w 310"/>
                  <a:gd name="T3" fmla="*/ 13 h 846"/>
                  <a:gd name="T4" fmla="*/ 41 w 310"/>
                  <a:gd name="T5" fmla="*/ 0 h 846"/>
                  <a:gd name="T6" fmla="*/ 310 w 310"/>
                  <a:gd name="T7" fmla="*/ 833 h 846"/>
                  <a:gd name="T8" fmla="*/ 268 w 310"/>
                  <a:gd name="T9" fmla="*/ 846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846">
                    <a:moveTo>
                      <a:pt x="268" y="846"/>
                    </a:moveTo>
                    <a:lnTo>
                      <a:pt x="0" y="13"/>
                    </a:lnTo>
                    <a:lnTo>
                      <a:pt x="41" y="0"/>
                    </a:lnTo>
                    <a:lnTo>
                      <a:pt x="310" y="833"/>
                    </a:lnTo>
                    <a:lnTo>
                      <a:pt x="268" y="84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55"/>
              <p:cNvSpPr>
                <a:spLocks/>
              </p:cNvSpPr>
              <p:nvPr/>
            </p:nvSpPr>
            <p:spPr bwMode="auto">
              <a:xfrm>
                <a:off x="6099" y="1226"/>
                <a:ext cx="676" cy="501"/>
              </a:xfrm>
              <a:custGeom>
                <a:avLst/>
                <a:gdLst>
                  <a:gd name="T0" fmla="*/ 0 w 676"/>
                  <a:gd name="T1" fmla="*/ 462 h 501"/>
                  <a:gd name="T2" fmla="*/ 100 w 676"/>
                  <a:gd name="T3" fmla="*/ 414 h 501"/>
                  <a:gd name="T4" fmla="*/ 119 w 676"/>
                  <a:gd name="T5" fmla="*/ 405 h 501"/>
                  <a:gd name="T6" fmla="*/ 137 w 676"/>
                  <a:gd name="T7" fmla="*/ 390 h 501"/>
                  <a:gd name="T8" fmla="*/ 156 w 676"/>
                  <a:gd name="T9" fmla="*/ 374 h 501"/>
                  <a:gd name="T10" fmla="*/ 172 w 676"/>
                  <a:gd name="T11" fmla="*/ 356 h 501"/>
                  <a:gd name="T12" fmla="*/ 361 w 676"/>
                  <a:gd name="T13" fmla="*/ 147 h 501"/>
                  <a:gd name="T14" fmla="*/ 381 w 676"/>
                  <a:gd name="T15" fmla="*/ 127 h 501"/>
                  <a:gd name="T16" fmla="*/ 403 w 676"/>
                  <a:gd name="T17" fmla="*/ 110 h 501"/>
                  <a:gd name="T18" fmla="*/ 425 w 676"/>
                  <a:gd name="T19" fmla="*/ 96 h 501"/>
                  <a:gd name="T20" fmla="*/ 449 w 676"/>
                  <a:gd name="T21" fmla="*/ 85 h 501"/>
                  <a:gd name="T22" fmla="*/ 659 w 676"/>
                  <a:gd name="T23" fmla="*/ 0 h 501"/>
                  <a:gd name="T24" fmla="*/ 676 w 676"/>
                  <a:gd name="T25" fmla="*/ 41 h 501"/>
                  <a:gd name="T26" fmla="*/ 466 w 676"/>
                  <a:gd name="T27" fmla="*/ 124 h 501"/>
                  <a:gd name="T28" fmla="*/ 447 w 676"/>
                  <a:gd name="T29" fmla="*/ 133 h 501"/>
                  <a:gd name="T30" fmla="*/ 429 w 676"/>
                  <a:gd name="T31" fmla="*/ 145 h 501"/>
                  <a:gd name="T32" fmla="*/ 411 w 676"/>
                  <a:gd name="T33" fmla="*/ 160 h 501"/>
                  <a:gd name="T34" fmla="*/ 394 w 676"/>
                  <a:gd name="T35" fmla="*/ 177 h 501"/>
                  <a:gd name="T36" fmla="*/ 204 w 676"/>
                  <a:gd name="T37" fmla="*/ 386 h 501"/>
                  <a:gd name="T38" fmla="*/ 186 w 676"/>
                  <a:gd name="T39" fmla="*/ 406 h 501"/>
                  <a:gd name="T40" fmla="*/ 166 w 676"/>
                  <a:gd name="T41" fmla="*/ 423 h 501"/>
                  <a:gd name="T42" fmla="*/ 143 w 676"/>
                  <a:gd name="T43" fmla="*/ 441 h 501"/>
                  <a:gd name="T44" fmla="*/ 117 w 676"/>
                  <a:gd name="T45" fmla="*/ 455 h 501"/>
                  <a:gd name="T46" fmla="*/ 17 w 676"/>
                  <a:gd name="T47" fmla="*/ 501 h 501"/>
                  <a:gd name="T48" fmla="*/ 0 w 676"/>
                  <a:gd name="T49" fmla="*/ 462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76" h="501">
                    <a:moveTo>
                      <a:pt x="0" y="462"/>
                    </a:moveTo>
                    <a:lnTo>
                      <a:pt x="100" y="414"/>
                    </a:lnTo>
                    <a:lnTo>
                      <a:pt x="119" y="405"/>
                    </a:lnTo>
                    <a:lnTo>
                      <a:pt x="137" y="390"/>
                    </a:lnTo>
                    <a:lnTo>
                      <a:pt x="156" y="374"/>
                    </a:lnTo>
                    <a:lnTo>
                      <a:pt x="172" y="356"/>
                    </a:lnTo>
                    <a:lnTo>
                      <a:pt x="361" y="147"/>
                    </a:lnTo>
                    <a:lnTo>
                      <a:pt x="381" y="127"/>
                    </a:lnTo>
                    <a:lnTo>
                      <a:pt x="403" y="110"/>
                    </a:lnTo>
                    <a:lnTo>
                      <a:pt x="425" y="96"/>
                    </a:lnTo>
                    <a:lnTo>
                      <a:pt x="449" y="85"/>
                    </a:lnTo>
                    <a:lnTo>
                      <a:pt x="659" y="0"/>
                    </a:lnTo>
                    <a:lnTo>
                      <a:pt x="676" y="41"/>
                    </a:lnTo>
                    <a:lnTo>
                      <a:pt x="466" y="124"/>
                    </a:lnTo>
                    <a:lnTo>
                      <a:pt x="447" y="133"/>
                    </a:lnTo>
                    <a:lnTo>
                      <a:pt x="429" y="145"/>
                    </a:lnTo>
                    <a:lnTo>
                      <a:pt x="411" y="160"/>
                    </a:lnTo>
                    <a:lnTo>
                      <a:pt x="394" y="177"/>
                    </a:lnTo>
                    <a:lnTo>
                      <a:pt x="204" y="386"/>
                    </a:lnTo>
                    <a:lnTo>
                      <a:pt x="186" y="406"/>
                    </a:lnTo>
                    <a:lnTo>
                      <a:pt x="166" y="423"/>
                    </a:lnTo>
                    <a:lnTo>
                      <a:pt x="143" y="441"/>
                    </a:lnTo>
                    <a:lnTo>
                      <a:pt x="117" y="455"/>
                    </a:lnTo>
                    <a:lnTo>
                      <a:pt x="17" y="501"/>
                    </a:lnTo>
                    <a:lnTo>
                      <a:pt x="0" y="462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56"/>
              <p:cNvSpPr>
                <a:spLocks/>
              </p:cNvSpPr>
              <p:nvPr/>
            </p:nvSpPr>
            <p:spPr bwMode="auto">
              <a:xfrm>
                <a:off x="5915" y="1323"/>
                <a:ext cx="305" cy="594"/>
              </a:xfrm>
              <a:custGeom>
                <a:avLst/>
                <a:gdLst>
                  <a:gd name="T0" fmla="*/ 265 w 305"/>
                  <a:gd name="T1" fmla="*/ 594 h 594"/>
                  <a:gd name="T2" fmla="*/ 0 w 305"/>
                  <a:gd name="T3" fmla="*/ 18 h 594"/>
                  <a:gd name="T4" fmla="*/ 40 w 305"/>
                  <a:gd name="T5" fmla="*/ 0 h 594"/>
                  <a:gd name="T6" fmla="*/ 305 w 305"/>
                  <a:gd name="T7" fmla="*/ 576 h 594"/>
                  <a:gd name="T8" fmla="*/ 265 w 305"/>
                  <a:gd name="T9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594">
                    <a:moveTo>
                      <a:pt x="265" y="594"/>
                    </a:moveTo>
                    <a:lnTo>
                      <a:pt x="0" y="18"/>
                    </a:lnTo>
                    <a:lnTo>
                      <a:pt x="40" y="0"/>
                    </a:lnTo>
                    <a:lnTo>
                      <a:pt x="305" y="576"/>
                    </a:lnTo>
                    <a:lnTo>
                      <a:pt x="265" y="594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57"/>
              <p:cNvSpPr>
                <a:spLocks/>
              </p:cNvSpPr>
              <p:nvPr/>
            </p:nvSpPr>
            <p:spPr bwMode="auto">
              <a:xfrm>
                <a:off x="5476" y="1377"/>
                <a:ext cx="522" cy="580"/>
              </a:xfrm>
              <a:custGeom>
                <a:avLst/>
                <a:gdLst>
                  <a:gd name="T0" fmla="*/ 522 w 522"/>
                  <a:gd name="T1" fmla="*/ 70 h 580"/>
                  <a:gd name="T2" fmla="*/ 120 w 522"/>
                  <a:gd name="T3" fmla="*/ 544 h 580"/>
                  <a:gd name="T4" fmla="*/ 90 w 522"/>
                  <a:gd name="T5" fmla="*/ 580 h 580"/>
                  <a:gd name="T6" fmla="*/ 82 w 522"/>
                  <a:gd name="T7" fmla="*/ 533 h 580"/>
                  <a:gd name="T8" fmla="*/ 0 w 522"/>
                  <a:gd name="T9" fmla="*/ 6 h 580"/>
                  <a:gd name="T10" fmla="*/ 42 w 522"/>
                  <a:gd name="T11" fmla="*/ 0 h 580"/>
                  <a:gd name="T12" fmla="*/ 118 w 522"/>
                  <a:gd name="T13" fmla="*/ 479 h 580"/>
                  <a:gd name="T14" fmla="*/ 489 w 522"/>
                  <a:gd name="T15" fmla="*/ 41 h 580"/>
                  <a:gd name="T16" fmla="*/ 522 w 522"/>
                  <a:gd name="T17" fmla="*/ 7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2" h="580">
                    <a:moveTo>
                      <a:pt x="522" y="70"/>
                    </a:moveTo>
                    <a:lnTo>
                      <a:pt x="120" y="544"/>
                    </a:lnTo>
                    <a:lnTo>
                      <a:pt x="90" y="580"/>
                    </a:lnTo>
                    <a:lnTo>
                      <a:pt x="82" y="533"/>
                    </a:lnTo>
                    <a:lnTo>
                      <a:pt x="0" y="6"/>
                    </a:lnTo>
                    <a:lnTo>
                      <a:pt x="42" y="0"/>
                    </a:lnTo>
                    <a:lnTo>
                      <a:pt x="118" y="479"/>
                    </a:lnTo>
                    <a:lnTo>
                      <a:pt x="489" y="41"/>
                    </a:lnTo>
                    <a:lnTo>
                      <a:pt x="522" y="7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58"/>
              <p:cNvSpPr>
                <a:spLocks/>
              </p:cNvSpPr>
              <p:nvPr/>
            </p:nvSpPr>
            <p:spPr bwMode="auto">
              <a:xfrm>
                <a:off x="5360" y="1357"/>
                <a:ext cx="620" cy="44"/>
              </a:xfrm>
              <a:custGeom>
                <a:avLst/>
                <a:gdLst>
                  <a:gd name="T0" fmla="*/ 22 w 620"/>
                  <a:gd name="T1" fmla="*/ 44 h 44"/>
                  <a:gd name="T2" fmla="*/ 13 w 620"/>
                  <a:gd name="T3" fmla="*/ 42 h 44"/>
                  <a:gd name="T4" fmla="*/ 1 w 620"/>
                  <a:gd name="T5" fmla="*/ 31 h 44"/>
                  <a:gd name="T6" fmla="*/ 0 w 620"/>
                  <a:gd name="T7" fmla="*/ 22 h 44"/>
                  <a:gd name="T8" fmla="*/ 1 w 620"/>
                  <a:gd name="T9" fmla="*/ 13 h 44"/>
                  <a:gd name="T10" fmla="*/ 13 w 620"/>
                  <a:gd name="T11" fmla="*/ 1 h 44"/>
                  <a:gd name="T12" fmla="*/ 22 w 620"/>
                  <a:gd name="T13" fmla="*/ 0 h 44"/>
                  <a:gd name="T14" fmla="*/ 598 w 620"/>
                  <a:gd name="T15" fmla="*/ 0 h 44"/>
                  <a:gd name="T16" fmla="*/ 607 w 620"/>
                  <a:gd name="T17" fmla="*/ 1 h 44"/>
                  <a:gd name="T18" fmla="*/ 619 w 620"/>
                  <a:gd name="T19" fmla="*/ 13 h 44"/>
                  <a:gd name="T20" fmla="*/ 620 w 620"/>
                  <a:gd name="T21" fmla="*/ 22 h 44"/>
                  <a:gd name="T22" fmla="*/ 619 w 620"/>
                  <a:gd name="T23" fmla="*/ 31 h 44"/>
                  <a:gd name="T24" fmla="*/ 607 w 620"/>
                  <a:gd name="T25" fmla="*/ 42 h 44"/>
                  <a:gd name="T26" fmla="*/ 598 w 620"/>
                  <a:gd name="T27" fmla="*/ 44 h 44"/>
                  <a:gd name="T28" fmla="*/ 22 w 620"/>
                  <a:gd name="T2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20" h="44">
                    <a:moveTo>
                      <a:pt x="22" y="44"/>
                    </a:moveTo>
                    <a:lnTo>
                      <a:pt x="13" y="42"/>
                    </a:lnTo>
                    <a:lnTo>
                      <a:pt x="1" y="31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598" y="0"/>
                    </a:lnTo>
                    <a:lnTo>
                      <a:pt x="607" y="1"/>
                    </a:lnTo>
                    <a:lnTo>
                      <a:pt x="619" y="13"/>
                    </a:lnTo>
                    <a:lnTo>
                      <a:pt x="620" y="22"/>
                    </a:lnTo>
                    <a:lnTo>
                      <a:pt x="619" y="31"/>
                    </a:lnTo>
                    <a:lnTo>
                      <a:pt x="607" y="42"/>
                    </a:lnTo>
                    <a:lnTo>
                      <a:pt x="598" y="44"/>
                    </a:lnTo>
                    <a:lnTo>
                      <a:pt x="22" y="44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59"/>
              <p:cNvSpPr>
                <a:spLocks/>
              </p:cNvSpPr>
              <p:nvPr/>
            </p:nvSpPr>
            <p:spPr bwMode="auto">
              <a:xfrm>
                <a:off x="5759" y="1249"/>
                <a:ext cx="353" cy="101"/>
              </a:xfrm>
              <a:custGeom>
                <a:avLst/>
                <a:gdLst>
                  <a:gd name="T0" fmla="*/ 353 w 353"/>
                  <a:gd name="T1" fmla="*/ 11 h 101"/>
                  <a:gd name="T2" fmla="*/ 352 w 353"/>
                  <a:gd name="T3" fmla="*/ 18 h 101"/>
                  <a:gd name="T4" fmla="*/ 344 w 353"/>
                  <a:gd name="T5" fmla="*/ 28 h 101"/>
                  <a:gd name="T6" fmla="*/ 325 w 353"/>
                  <a:gd name="T7" fmla="*/ 41 h 101"/>
                  <a:gd name="T8" fmla="*/ 272 w 353"/>
                  <a:gd name="T9" fmla="*/ 63 h 101"/>
                  <a:gd name="T10" fmla="*/ 241 w 353"/>
                  <a:gd name="T11" fmla="*/ 81 h 101"/>
                  <a:gd name="T12" fmla="*/ 228 w 353"/>
                  <a:gd name="T13" fmla="*/ 91 h 101"/>
                  <a:gd name="T14" fmla="*/ 194 w 353"/>
                  <a:gd name="T15" fmla="*/ 101 h 101"/>
                  <a:gd name="T16" fmla="*/ 158 w 353"/>
                  <a:gd name="T17" fmla="*/ 100 h 101"/>
                  <a:gd name="T18" fmla="*/ 128 w 353"/>
                  <a:gd name="T19" fmla="*/ 91 h 101"/>
                  <a:gd name="T20" fmla="*/ 117 w 353"/>
                  <a:gd name="T21" fmla="*/ 84 h 101"/>
                  <a:gd name="T22" fmla="*/ 106 w 353"/>
                  <a:gd name="T23" fmla="*/ 76 h 101"/>
                  <a:gd name="T24" fmla="*/ 69 w 353"/>
                  <a:gd name="T25" fmla="*/ 66 h 101"/>
                  <a:gd name="T26" fmla="*/ 31 w 353"/>
                  <a:gd name="T27" fmla="*/ 55 h 101"/>
                  <a:gd name="T28" fmla="*/ 9 w 353"/>
                  <a:gd name="T29" fmla="*/ 44 h 101"/>
                  <a:gd name="T30" fmla="*/ 1 w 353"/>
                  <a:gd name="T31" fmla="*/ 34 h 101"/>
                  <a:gd name="T32" fmla="*/ 0 w 353"/>
                  <a:gd name="T33" fmla="*/ 28 h 101"/>
                  <a:gd name="T34" fmla="*/ 0 w 353"/>
                  <a:gd name="T35" fmla="*/ 22 h 101"/>
                  <a:gd name="T36" fmla="*/ 9 w 353"/>
                  <a:gd name="T37" fmla="*/ 13 h 101"/>
                  <a:gd name="T38" fmla="*/ 36 w 353"/>
                  <a:gd name="T39" fmla="*/ 8 h 101"/>
                  <a:gd name="T40" fmla="*/ 121 w 353"/>
                  <a:gd name="T41" fmla="*/ 10 h 101"/>
                  <a:gd name="T42" fmla="*/ 178 w 353"/>
                  <a:gd name="T43" fmla="*/ 11 h 101"/>
                  <a:gd name="T44" fmla="*/ 235 w 353"/>
                  <a:gd name="T45" fmla="*/ 7 h 101"/>
                  <a:gd name="T46" fmla="*/ 318 w 353"/>
                  <a:gd name="T47" fmla="*/ 0 h 101"/>
                  <a:gd name="T48" fmla="*/ 344 w 353"/>
                  <a:gd name="T49" fmla="*/ 2 h 101"/>
                  <a:gd name="T50" fmla="*/ 353 w 353"/>
                  <a:gd name="T51" fmla="*/ 8 h 101"/>
                  <a:gd name="T52" fmla="*/ 353 w 353"/>
                  <a:gd name="T53" fmla="*/ 1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3" h="101">
                    <a:moveTo>
                      <a:pt x="353" y="11"/>
                    </a:moveTo>
                    <a:lnTo>
                      <a:pt x="352" y="18"/>
                    </a:lnTo>
                    <a:lnTo>
                      <a:pt x="344" y="28"/>
                    </a:lnTo>
                    <a:lnTo>
                      <a:pt x="325" y="41"/>
                    </a:lnTo>
                    <a:lnTo>
                      <a:pt x="272" y="63"/>
                    </a:lnTo>
                    <a:lnTo>
                      <a:pt x="241" y="81"/>
                    </a:lnTo>
                    <a:lnTo>
                      <a:pt x="228" y="91"/>
                    </a:lnTo>
                    <a:lnTo>
                      <a:pt x="194" y="101"/>
                    </a:lnTo>
                    <a:lnTo>
                      <a:pt x="158" y="100"/>
                    </a:lnTo>
                    <a:lnTo>
                      <a:pt x="128" y="91"/>
                    </a:lnTo>
                    <a:lnTo>
                      <a:pt x="117" y="84"/>
                    </a:lnTo>
                    <a:lnTo>
                      <a:pt x="106" y="76"/>
                    </a:lnTo>
                    <a:lnTo>
                      <a:pt x="69" y="66"/>
                    </a:lnTo>
                    <a:lnTo>
                      <a:pt x="31" y="55"/>
                    </a:lnTo>
                    <a:lnTo>
                      <a:pt x="9" y="44"/>
                    </a:lnTo>
                    <a:lnTo>
                      <a:pt x="1" y="34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9" y="13"/>
                    </a:lnTo>
                    <a:lnTo>
                      <a:pt x="36" y="8"/>
                    </a:lnTo>
                    <a:lnTo>
                      <a:pt x="121" y="10"/>
                    </a:lnTo>
                    <a:lnTo>
                      <a:pt x="178" y="11"/>
                    </a:lnTo>
                    <a:lnTo>
                      <a:pt x="235" y="7"/>
                    </a:lnTo>
                    <a:lnTo>
                      <a:pt x="318" y="0"/>
                    </a:lnTo>
                    <a:lnTo>
                      <a:pt x="344" y="2"/>
                    </a:lnTo>
                    <a:lnTo>
                      <a:pt x="353" y="8"/>
                    </a:lnTo>
                    <a:lnTo>
                      <a:pt x="353" y="11"/>
                    </a:lnTo>
                    <a:close/>
                  </a:path>
                </a:pathLst>
              </a:custGeom>
              <a:solidFill>
                <a:srgbClr val="5C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60"/>
              <p:cNvSpPr>
                <a:spLocks/>
              </p:cNvSpPr>
              <p:nvPr/>
            </p:nvSpPr>
            <p:spPr bwMode="auto">
              <a:xfrm>
                <a:off x="6289" y="909"/>
                <a:ext cx="443" cy="186"/>
              </a:xfrm>
              <a:custGeom>
                <a:avLst/>
                <a:gdLst>
                  <a:gd name="T0" fmla="*/ 29 w 443"/>
                  <a:gd name="T1" fmla="*/ 112 h 186"/>
                  <a:gd name="T2" fmla="*/ 21 w 443"/>
                  <a:gd name="T3" fmla="*/ 115 h 186"/>
                  <a:gd name="T4" fmla="*/ 5 w 443"/>
                  <a:gd name="T5" fmla="*/ 107 h 186"/>
                  <a:gd name="T6" fmla="*/ 1 w 443"/>
                  <a:gd name="T7" fmla="*/ 99 h 186"/>
                  <a:gd name="T8" fmla="*/ 0 w 443"/>
                  <a:gd name="T9" fmla="*/ 91 h 186"/>
                  <a:gd name="T10" fmla="*/ 6 w 443"/>
                  <a:gd name="T11" fmla="*/ 75 h 186"/>
                  <a:gd name="T12" fmla="*/ 15 w 443"/>
                  <a:gd name="T13" fmla="*/ 71 h 186"/>
                  <a:gd name="T14" fmla="*/ 199 w 443"/>
                  <a:gd name="T15" fmla="*/ 6 h 186"/>
                  <a:gd name="T16" fmla="*/ 216 w 443"/>
                  <a:gd name="T17" fmla="*/ 0 h 186"/>
                  <a:gd name="T18" fmla="*/ 255 w 443"/>
                  <a:gd name="T19" fmla="*/ 0 h 186"/>
                  <a:gd name="T20" fmla="*/ 273 w 443"/>
                  <a:gd name="T21" fmla="*/ 5 h 186"/>
                  <a:gd name="T22" fmla="*/ 291 w 443"/>
                  <a:gd name="T23" fmla="*/ 11 h 186"/>
                  <a:gd name="T24" fmla="*/ 321 w 443"/>
                  <a:gd name="T25" fmla="*/ 32 h 186"/>
                  <a:gd name="T26" fmla="*/ 329 w 443"/>
                  <a:gd name="T27" fmla="*/ 47 h 186"/>
                  <a:gd name="T28" fmla="*/ 373 w 443"/>
                  <a:gd name="T29" fmla="*/ 127 h 186"/>
                  <a:gd name="T30" fmla="*/ 378 w 443"/>
                  <a:gd name="T31" fmla="*/ 133 h 186"/>
                  <a:gd name="T32" fmla="*/ 384 w 443"/>
                  <a:gd name="T33" fmla="*/ 139 h 186"/>
                  <a:gd name="T34" fmla="*/ 389 w 443"/>
                  <a:gd name="T35" fmla="*/ 142 h 186"/>
                  <a:gd name="T36" fmla="*/ 393 w 443"/>
                  <a:gd name="T37" fmla="*/ 142 h 186"/>
                  <a:gd name="T38" fmla="*/ 422 w 443"/>
                  <a:gd name="T39" fmla="*/ 142 h 186"/>
                  <a:gd name="T40" fmla="*/ 431 w 443"/>
                  <a:gd name="T41" fmla="*/ 143 h 186"/>
                  <a:gd name="T42" fmla="*/ 442 w 443"/>
                  <a:gd name="T43" fmla="*/ 155 h 186"/>
                  <a:gd name="T44" fmla="*/ 443 w 443"/>
                  <a:gd name="T45" fmla="*/ 164 h 186"/>
                  <a:gd name="T46" fmla="*/ 442 w 443"/>
                  <a:gd name="T47" fmla="*/ 173 h 186"/>
                  <a:gd name="T48" fmla="*/ 431 w 443"/>
                  <a:gd name="T49" fmla="*/ 185 h 186"/>
                  <a:gd name="T50" fmla="*/ 422 w 443"/>
                  <a:gd name="T51" fmla="*/ 186 h 186"/>
                  <a:gd name="T52" fmla="*/ 393 w 443"/>
                  <a:gd name="T53" fmla="*/ 186 h 186"/>
                  <a:gd name="T54" fmla="*/ 384 w 443"/>
                  <a:gd name="T55" fmla="*/ 186 h 186"/>
                  <a:gd name="T56" fmla="*/ 367 w 443"/>
                  <a:gd name="T57" fmla="*/ 180 h 186"/>
                  <a:gd name="T58" fmla="*/ 359 w 443"/>
                  <a:gd name="T59" fmla="*/ 175 h 186"/>
                  <a:gd name="T60" fmla="*/ 345 w 443"/>
                  <a:gd name="T61" fmla="*/ 163 h 186"/>
                  <a:gd name="T62" fmla="*/ 335 w 443"/>
                  <a:gd name="T63" fmla="*/ 148 h 186"/>
                  <a:gd name="T64" fmla="*/ 292 w 443"/>
                  <a:gd name="T65" fmla="*/ 67 h 186"/>
                  <a:gd name="T66" fmla="*/ 287 w 443"/>
                  <a:gd name="T67" fmla="*/ 61 h 186"/>
                  <a:gd name="T68" fmla="*/ 271 w 443"/>
                  <a:gd name="T69" fmla="*/ 50 h 186"/>
                  <a:gd name="T70" fmla="*/ 261 w 443"/>
                  <a:gd name="T71" fmla="*/ 47 h 186"/>
                  <a:gd name="T72" fmla="*/ 248 w 443"/>
                  <a:gd name="T73" fmla="*/ 44 h 186"/>
                  <a:gd name="T74" fmla="*/ 224 w 443"/>
                  <a:gd name="T75" fmla="*/ 43 h 186"/>
                  <a:gd name="T76" fmla="*/ 213 w 443"/>
                  <a:gd name="T77" fmla="*/ 47 h 186"/>
                  <a:gd name="T78" fmla="*/ 29 w 443"/>
                  <a:gd name="T79" fmla="*/ 11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43" h="186">
                    <a:moveTo>
                      <a:pt x="29" y="112"/>
                    </a:moveTo>
                    <a:lnTo>
                      <a:pt x="21" y="115"/>
                    </a:lnTo>
                    <a:lnTo>
                      <a:pt x="5" y="107"/>
                    </a:lnTo>
                    <a:lnTo>
                      <a:pt x="1" y="99"/>
                    </a:lnTo>
                    <a:lnTo>
                      <a:pt x="0" y="91"/>
                    </a:lnTo>
                    <a:lnTo>
                      <a:pt x="6" y="75"/>
                    </a:lnTo>
                    <a:lnTo>
                      <a:pt x="15" y="71"/>
                    </a:lnTo>
                    <a:lnTo>
                      <a:pt x="199" y="6"/>
                    </a:lnTo>
                    <a:lnTo>
                      <a:pt x="216" y="0"/>
                    </a:lnTo>
                    <a:lnTo>
                      <a:pt x="255" y="0"/>
                    </a:lnTo>
                    <a:lnTo>
                      <a:pt x="273" y="5"/>
                    </a:lnTo>
                    <a:lnTo>
                      <a:pt x="291" y="11"/>
                    </a:lnTo>
                    <a:lnTo>
                      <a:pt x="321" y="32"/>
                    </a:lnTo>
                    <a:lnTo>
                      <a:pt x="329" y="47"/>
                    </a:lnTo>
                    <a:lnTo>
                      <a:pt x="373" y="127"/>
                    </a:lnTo>
                    <a:lnTo>
                      <a:pt x="378" y="133"/>
                    </a:lnTo>
                    <a:lnTo>
                      <a:pt x="384" y="139"/>
                    </a:lnTo>
                    <a:lnTo>
                      <a:pt x="389" y="142"/>
                    </a:lnTo>
                    <a:lnTo>
                      <a:pt x="393" y="142"/>
                    </a:lnTo>
                    <a:lnTo>
                      <a:pt x="422" y="142"/>
                    </a:lnTo>
                    <a:lnTo>
                      <a:pt x="431" y="143"/>
                    </a:lnTo>
                    <a:lnTo>
                      <a:pt x="442" y="155"/>
                    </a:lnTo>
                    <a:lnTo>
                      <a:pt x="443" y="164"/>
                    </a:lnTo>
                    <a:lnTo>
                      <a:pt x="442" y="173"/>
                    </a:lnTo>
                    <a:lnTo>
                      <a:pt x="431" y="185"/>
                    </a:lnTo>
                    <a:lnTo>
                      <a:pt x="422" y="186"/>
                    </a:lnTo>
                    <a:lnTo>
                      <a:pt x="393" y="186"/>
                    </a:lnTo>
                    <a:lnTo>
                      <a:pt x="384" y="186"/>
                    </a:lnTo>
                    <a:lnTo>
                      <a:pt x="367" y="180"/>
                    </a:lnTo>
                    <a:lnTo>
                      <a:pt x="359" y="175"/>
                    </a:lnTo>
                    <a:lnTo>
                      <a:pt x="345" y="163"/>
                    </a:lnTo>
                    <a:lnTo>
                      <a:pt x="335" y="148"/>
                    </a:lnTo>
                    <a:lnTo>
                      <a:pt x="292" y="67"/>
                    </a:lnTo>
                    <a:lnTo>
                      <a:pt x="287" y="61"/>
                    </a:lnTo>
                    <a:lnTo>
                      <a:pt x="271" y="50"/>
                    </a:lnTo>
                    <a:lnTo>
                      <a:pt x="261" y="47"/>
                    </a:lnTo>
                    <a:lnTo>
                      <a:pt x="248" y="44"/>
                    </a:lnTo>
                    <a:lnTo>
                      <a:pt x="224" y="43"/>
                    </a:lnTo>
                    <a:lnTo>
                      <a:pt x="213" y="47"/>
                    </a:lnTo>
                    <a:lnTo>
                      <a:pt x="29" y="11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61"/>
              <p:cNvSpPr>
                <a:spLocks/>
              </p:cNvSpPr>
              <p:nvPr/>
            </p:nvSpPr>
            <p:spPr bwMode="auto">
              <a:xfrm>
                <a:off x="6688" y="868"/>
                <a:ext cx="182" cy="227"/>
              </a:xfrm>
              <a:custGeom>
                <a:avLst/>
                <a:gdLst>
                  <a:gd name="T0" fmla="*/ 165 w 182"/>
                  <a:gd name="T1" fmla="*/ 9 h 227"/>
                  <a:gd name="T2" fmla="*/ 173 w 182"/>
                  <a:gd name="T3" fmla="*/ 12 h 227"/>
                  <a:gd name="T4" fmla="*/ 182 w 182"/>
                  <a:gd name="T5" fmla="*/ 26 h 227"/>
                  <a:gd name="T6" fmla="*/ 182 w 182"/>
                  <a:gd name="T7" fmla="*/ 35 h 227"/>
                  <a:gd name="T8" fmla="*/ 179 w 182"/>
                  <a:gd name="T9" fmla="*/ 44 h 227"/>
                  <a:gd name="T10" fmla="*/ 165 w 182"/>
                  <a:gd name="T11" fmla="*/ 52 h 227"/>
                  <a:gd name="T12" fmla="*/ 156 w 182"/>
                  <a:gd name="T13" fmla="*/ 52 h 227"/>
                  <a:gd name="T14" fmla="*/ 121 w 182"/>
                  <a:gd name="T15" fmla="*/ 45 h 227"/>
                  <a:gd name="T16" fmla="*/ 105 w 182"/>
                  <a:gd name="T17" fmla="*/ 42 h 227"/>
                  <a:gd name="T18" fmla="*/ 97 w 182"/>
                  <a:gd name="T19" fmla="*/ 46 h 227"/>
                  <a:gd name="T20" fmla="*/ 93 w 182"/>
                  <a:gd name="T21" fmla="*/ 52 h 227"/>
                  <a:gd name="T22" fmla="*/ 92 w 182"/>
                  <a:gd name="T23" fmla="*/ 67 h 227"/>
                  <a:gd name="T24" fmla="*/ 92 w 182"/>
                  <a:gd name="T25" fmla="*/ 157 h 227"/>
                  <a:gd name="T26" fmla="*/ 90 w 182"/>
                  <a:gd name="T27" fmla="*/ 177 h 227"/>
                  <a:gd name="T28" fmla="*/ 83 w 182"/>
                  <a:gd name="T29" fmla="*/ 196 h 227"/>
                  <a:gd name="T30" fmla="*/ 78 w 182"/>
                  <a:gd name="T31" fmla="*/ 205 h 227"/>
                  <a:gd name="T32" fmla="*/ 62 w 182"/>
                  <a:gd name="T33" fmla="*/ 217 h 227"/>
                  <a:gd name="T34" fmla="*/ 52 w 182"/>
                  <a:gd name="T35" fmla="*/ 221 h 227"/>
                  <a:gd name="T36" fmla="*/ 27 w 182"/>
                  <a:gd name="T37" fmla="*/ 227 h 227"/>
                  <a:gd name="T38" fmla="*/ 18 w 182"/>
                  <a:gd name="T39" fmla="*/ 227 h 227"/>
                  <a:gd name="T40" fmla="*/ 4 w 182"/>
                  <a:gd name="T41" fmla="*/ 218 h 227"/>
                  <a:gd name="T42" fmla="*/ 1 w 182"/>
                  <a:gd name="T43" fmla="*/ 210 h 227"/>
                  <a:gd name="T44" fmla="*/ 0 w 182"/>
                  <a:gd name="T45" fmla="*/ 201 h 227"/>
                  <a:gd name="T46" fmla="*/ 10 w 182"/>
                  <a:gd name="T47" fmla="*/ 188 h 227"/>
                  <a:gd name="T48" fmla="*/ 17 w 182"/>
                  <a:gd name="T49" fmla="*/ 184 h 227"/>
                  <a:gd name="T50" fmla="*/ 44 w 182"/>
                  <a:gd name="T51" fmla="*/ 179 h 227"/>
                  <a:gd name="T52" fmla="*/ 44 w 182"/>
                  <a:gd name="T53" fmla="*/ 178 h 227"/>
                  <a:gd name="T54" fmla="*/ 44 w 182"/>
                  <a:gd name="T55" fmla="*/ 175 h 227"/>
                  <a:gd name="T56" fmla="*/ 47 w 182"/>
                  <a:gd name="T57" fmla="*/ 167 h 227"/>
                  <a:gd name="T58" fmla="*/ 48 w 182"/>
                  <a:gd name="T59" fmla="*/ 157 h 227"/>
                  <a:gd name="T60" fmla="*/ 49 w 182"/>
                  <a:gd name="T61" fmla="*/ 67 h 227"/>
                  <a:gd name="T62" fmla="*/ 49 w 182"/>
                  <a:gd name="T63" fmla="*/ 48 h 227"/>
                  <a:gd name="T64" fmla="*/ 61 w 182"/>
                  <a:gd name="T65" fmla="*/ 20 h 227"/>
                  <a:gd name="T66" fmla="*/ 71 w 182"/>
                  <a:gd name="T67" fmla="*/ 11 h 227"/>
                  <a:gd name="T68" fmla="*/ 82 w 182"/>
                  <a:gd name="T69" fmla="*/ 4 h 227"/>
                  <a:gd name="T70" fmla="*/ 112 w 182"/>
                  <a:gd name="T71" fmla="*/ 0 h 227"/>
                  <a:gd name="T72" fmla="*/ 129 w 182"/>
                  <a:gd name="T73" fmla="*/ 2 h 227"/>
                  <a:gd name="T74" fmla="*/ 165 w 182"/>
                  <a:gd name="T75" fmla="*/ 9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2" h="227">
                    <a:moveTo>
                      <a:pt x="165" y="9"/>
                    </a:moveTo>
                    <a:lnTo>
                      <a:pt x="173" y="12"/>
                    </a:lnTo>
                    <a:lnTo>
                      <a:pt x="182" y="26"/>
                    </a:lnTo>
                    <a:lnTo>
                      <a:pt x="182" y="35"/>
                    </a:lnTo>
                    <a:lnTo>
                      <a:pt x="179" y="44"/>
                    </a:lnTo>
                    <a:lnTo>
                      <a:pt x="165" y="52"/>
                    </a:lnTo>
                    <a:lnTo>
                      <a:pt x="156" y="52"/>
                    </a:lnTo>
                    <a:lnTo>
                      <a:pt x="121" y="45"/>
                    </a:lnTo>
                    <a:lnTo>
                      <a:pt x="105" y="42"/>
                    </a:lnTo>
                    <a:lnTo>
                      <a:pt x="97" y="46"/>
                    </a:lnTo>
                    <a:lnTo>
                      <a:pt x="93" y="52"/>
                    </a:lnTo>
                    <a:lnTo>
                      <a:pt x="92" y="67"/>
                    </a:lnTo>
                    <a:lnTo>
                      <a:pt x="92" y="157"/>
                    </a:lnTo>
                    <a:lnTo>
                      <a:pt x="90" y="177"/>
                    </a:lnTo>
                    <a:lnTo>
                      <a:pt x="83" y="196"/>
                    </a:lnTo>
                    <a:lnTo>
                      <a:pt x="78" y="205"/>
                    </a:lnTo>
                    <a:lnTo>
                      <a:pt x="62" y="217"/>
                    </a:lnTo>
                    <a:lnTo>
                      <a:pt x="52" y="221"/>
                    </a:lnTo>
                    <a:lnTo>
                      <a:pt x="27" y="227"/>
                    </a:lnTo>
                    <a:lnTo>
                      <a:pt x="18" y="227"/>
                    </a:lnTo>
                    <a:lnTo>
                      <a:pt x="4" y="218"/>
                    </a:lnTo>
                    <a:lnTo>
                      <a:pt x="1" y="210"/>
                    </a:lnTo>
                    <a:lnTo>
                      <a:pt x="0" y="201"/>
                    </a:lnTo>
                    <a:lnTo>
                      <a:pt x="10" y="188"/>
                    </a:lnTo>
                    <a:lnTo>
                      <a:pt x="17" y="184"/>
                    </a:lnTo>
                    <a:lnTo>
                      <a:pt x="44" y="179"/>
                    </a:lnTo>
                    <a:lnTo>
                      <a:pt x="44" y="178"/>
                    </a:lnTo>
                    <a:lnTo>
                      <a:pt x="44" y="175"/>
                    </a:lnTo>
                    <a:lnTo>
                      <a:pt x="47" y="167"/>
                    </a:lnTo>
                    <a:lnTo>
                      <a:pt x="48" y="157"/>
                    </a:lnTo>
                    <a:lnTo>
                      <a:pt x="49" y="67"/>
                    </a:lnTo>
                    <a:lnTo>
                      <a:pt x="49" y="48"/>
                    </a:lnTo>
                    <a:lnTo>
                      <a:pt x="61" y="20"/>
                    </a:lnTo>
                    <a:lnTo>
                      <a:pt x="71" y="11"/>
                    </a:lnTo>
                    <a:lnTo>
                      <a:pt x="82" y="4"/>
                    </a:lnTo>
                    <a:lnTo>
                      <a:pt x="112" y="0"/>
                    </a:lnTo>
                    <a:lnTo>
                      <a:pt x="129" y="2"/>
                    </a:lnTo>
                    <a:lnTo>
                      <a:pt x="165" y="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63"/>
              <p:cNvSpPr>
                <a:spLocks/>
              </p:cNvSpPr>
              <p:nvPr/>
            </p:nvSpPr>
            <p:spPr bwMode="auto">
              <a:xfrm>
                <a:off x="5498" y="1825"/>
                <a:ext cx="164" cy="164"/>
              </a:xfrm>
              <a:custGeom>
                <a:avLst/>
                <a:gdLst>
                  <a:gd name="T0" fmla="*/ 82 w 164"/>
                  <a:gd name="T1" fmla="*/ 164 h 164"/>
                  <a:gd name="T2" fmla="*/ 98 w 164"/>
                  <a:gd name="T3" fmla="*/ 163 h 164"/>
                  <a:gd name="T4" fmla="*/ 128 w 164"/>
                  <a:gd name="T5" fmla="*/ 151 h 164"/>
                  <a:gd name="T6" fmla="*/ 150 w 164"/>
                  <a:gd name="T7" fmla="*/ 128 h 164"/>
                  <a:gd name="T8" fmla="*/ 163 w 164"/>
                  <a:gd name="T9" fmla="*/ 98 h 164"/>
                  <a:gd name="T10" fmla="*/ 164 w 164"/>
                  <a:gd name="T11" fmla="*/ 81 h 164"/>
                  <a:gd name="T12" fmla="*/ 163 w 164"/>
                  <a:gd name="T13" fmla="*/ 65 h 164"/>
                  <a:gd name="T14" fmla="*/ 150 w 164"/>
                  <a:gd name="T15" fmla="*/ 35 h 164"/>
                  <a:gd name="T16" fmla="*/ 128 w 164"/>
                  <a:gd name="T17" fmla="*/ 13 h 164"/>
                  <a:gd name="T18" fmla="*/ 98 w 164"/>
                  <a:gd name="T19" fmla="*/ 1 h 164"/>
                  <a:gd name="T20" fmla="*/ 82 w 164"/>
                  <a:gd name="T21" fmla="*/ 0 h 164"/>
                  <a:gd name="T22" fmla="*/ 66 w 164"/>
                  <a:gd name="T23" fmla="*/ 1 h 164"/>
                  <a:gd name="T24" fmla="*/ 36 w 164"/>
                  <a:gd name="T25" fmla="*/ 13 h 164"/>
                  <a:gd name="T26" fmla="*/ 14 w 164"/>
                  <a:gd name="T27" fmla="*/ 35 h 164"/>
                  <a:gd name="T28" fmla="*/ 1 w 164"/>
                  <a:gd name="T29" fmla="*/ 65 h 164"/>
                  <a:gd name="T30" fmla="*/ 0 w 164"/>
                  <a:gd name="T31" fmla="*/ 81 h 164"/>
                  <a:gd name="T32" fmla="*/ 1 w 164"/>
                  <a:gd name="T33" fmla="*/ 98 h 164"/>
                  <a:gd name="T34" fmla="*/ 14 w 164"/>
                  <a:gd name="T35" fmla="*/ 128 h 164"/>
                  <a:gd name="T36" fmla="*/ 36 w 164"/>
                  <a:gd name="T37" fmla="*/ 151 h 164"/>
                  <a:gd name="T38" fmla="*/ 66 w 164"/>
                  <a:gd name="T39" fmla="*/ 163 h 164"/>
                  <a:gd name="T40" fmla="*/ 82 w 164"/>
                  <a:gd name="T41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4" h="164">
                    <a:moveTo>
                      <a:pt x="82" y="164"/>
                    </a:moveTo>
                    <a:lnTo>
                      <a:pt x="98" y="163"/>
                    </a:lnTo>
                    <a:lnTo>
                      <a:pt x="128" y="151"/>
                    </a:lnTo>
                    <a:lnTo>
                      <a:pt x="150" y="128"/>
                    </a:lnTo>
                    <a:lnTo>
                      <a:pt x="163" y="98"/>
                    </a:lnTo>
                    <a:lnTo>
                      <a:pt x="164" y="81"/>
                    </a:lnTo>
                    <a:lnTo>
                      <a:pt x="163" y="65"/>
                    </a:lnTo>
                    <a:lnTo>
                      <a:pt x="150" y="35"/>
                    </a:lnTo>
                    <a:lnTo>
                      <a:pt x="128" y="13"/>
                    </a:lnTo>
                    <a:lnTo>
                      <a:pt x="98" y="1"/>
                    </a:lnTo>
                    <a:lnTo>
                      <a:pt x="82" y="0"/>
                    </a:lnTo>
                    <a:lnTo>
                      <a:pt x="66" y="1"/>
                    </a:lnTo>
                    <a:lnTo>
                      <a:pt x="36" y="13"/>
                    </a:lnTo>
                    <a:lnTo>
                      <a:pt x="14" y="35"/>
                    </a:lnTo>
                    <a:lnTo>
                      <a:pt x="1" y="65"/>
                    </a:lnTo>
                    <a:lnTo>
                      <a:pt x="0" y="81"/>
                    </a:lnTo>
                    <a:lnTo>
                      <a:pt x="1" y="98"/>
                    </a:lnTo>
                    <a:lnTo>
                      <a:pt x="14" y="128"/>
                    </a:lnTo>
                    <a:lnTo>
                      <a:pt x="36" y="151"/>
                    </a:lnTo>
                    <a:lnTo>
                      <a:pt x="66" y="163"/>
                    </a:lnTo>
                    <a:lnTo>
                      <a:pt x="82" y="164"/>
                    </a:lnTo>
                    <a:close/>
                  </a:path>
                </a:pathLst>
              </a:custGeom>
              <a:solidFill>
                <a:srgbClr val="5C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64"/>
              <p:cNvSpPr>
                <a:spLocks/>
              </p:cNvSpPr>
              <p:nvPr/>
            </p:nvSpPr>
            <p:spPr bwMode="auto">
              <a:xfrm>
                <a:off x="6896" y="1825"/>
                <a:ext cx="164" cy="164"/>
              </a:xfrm>
              <a:custGeom>
                <a:avLst/>
                <a:gdLst>
                  <a:gd name="T0" fmla="*/ 83 w 164"/>
                  <a:gd name="T1" fmla="*/ 164 h 164"/>
                  <a:gd name="T2" fmla="*/ 99 w 164"/>
                  <a:gd name="T3" fmla="*/ 163 h 164"/>
                  <a:gd name="T4" fmla="*/ 129 w 164"/>
                  <a:gd name="T5" fmla="*/ 151 h 164"/>
                  <a:gd name="T6" fmla="*/ 151 w 164"/>
                  <a:gd name="T7" fmla="*/ 128 h 164"/>
                  <a:gd name="T8" fmla="*/ 163 w 164"/>
                  <a:gd name="T9" fmla="*/ 98 h 164"/>
                  <a:gd name="T10" fmla="*/ 164 w 164"/>
                  <a:gd name="T11" fmla="*/ 81 h 164"/>
                  <a:gd name="T12" fmla="*/ 163 w 164"/>
                  <a:gd name="T13" fmla="*/ 65 h 164"/>
                  <a:gd name="T14" fmla="*/ 151 w 164"/>
                  <a:gd name="T15" fmla="*/ 35 h 164"/>
                  <a:gd name="T16" fmla="*/ 129 w 164"/>
                  <a:gd name="T17" fmla="*/ 13 h 164"/>
                  <a:gd name="T18" fmla="*/ 99 w 164"/>
                  <a:gd name="T19" fmla="*/ 1 h 164"/>
                  <a:gd name="T20" fmla="*/ 83 w 164"/>
                  <a:gd name="T21" fmla="*/ 0 h 164"/>
                  <a:gd name="T22" fmla="*/ 66 w 164"/>
                  <a:gd name="T23" fmla="*/ 1 h 164"/>
                  <a:gd name="T24" fmla="*/ 37 w 164"/>
                  <a:gd name="T25" fmla="*/ 13 h 164"/>
                  <a:gd name="T26" fmla="*/ 15 w 164"/>
                  <a:gd name="T27" fmla="*/ 35 h 164"/>
                  <a:gd name="T28" fmla="*/ 2 w 164"/>
                  <a:gd name="T29" fmla="*/ 65 h 164"/>
                  <a:gd name="T30" fmla="*/ 0 w 164"/>
                  <a:gd name="T31" fmla="*/ 81 h 164"/>
                  <a:gd name="T32" fmla="*/ 2 w 164"/>
                  <a:gd name="T33" fmla="*/ 98 h 164"/>
                  <a:gd name="T34" fmla="*/ 15 w 164"/>
                  <a:gd name="T35" fmla="*/ 128 h 164"/>
                  <a:gd name="T36" fmla="*/ 37 w 164"/>
                  <a:gd name="T37" fmla="*/ 151 h 164"/>
                  <a:gd name="T38" fmla="*/ 66 w 164"/>
                  <a:gd name="T39" fmla="*/ 163 h 164"/>
                  <a:gd name="T40" fmla="*/ 83 w 164"/>
                  <a:gd name="T41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4" h="164">
                    <a:moveTo>
                      <a:pt x="83" y="164"/>
                    </a:moveTo>
                    <a:lnTo>
                      <a:pt x="99" y="163"/>
                    </a:lnTo>
                    <a:lnTo>
                      <a:pt x="129" y="151"/>
                    </a:lnTo>
                    <a:lnTo>
                      <a:pt x="151" y="128"/>
                    </a:lnTo>
                    <a:lnTo>
                      <a:pt x="163" y="98"/>
                    </a:lnTo>
                    <a:lnTo>
                      <a:pt x="164" y="81"/>
                    </a:lnTo>
                    <a:lnTo>
                      <a:pt x="163" y="65"/>
                    </a:lnTo>
                    <a:lnTo>
                      <a:pt x="151" y="35"/>
                    </a:lnTo>
                    <a:lnTo>
                      <a:pt x="129" y="13"/>
                    </a:lnTo>
                    <a:lnTo>
                      <a:pt x="99" y="1"/>
                    </a:lnTo>
                    <a:lnTo>
                      <a:pt x="83" y="0"/>
                    </a:lnTo>
                    <a:lnTo>
                      <a:pt x="66" y="1"/>
                    </a:lnTo>
                    <a:lnTo>
                      <a:pt x="37" y="13"/>
                    </a:lnTo>
                    <a:lnTo>
                      <a:pt x="15" y="35"/>
                    </a:lnTo>
                    <a:lnTo>
                      <a:pt x="2" y="65"/>
                    </a:lnTo>
                    <a:lnTo>
                      <a:pt x="0" y="81"/>
                    </a:lnTo>
                    <a:lnTo>
                      <a:pt x="2" y="98"/>
                    </a:lnTo>
                    <a:lnTo>
                      <a:pt x="15" y="128"/>
                    </a:lnTo>
                    <a:lnTo>
                      <a:pt x="37" y="151"/>
                    </a:lnTo>
                    <a:lnTo>
                      <a:pt x="66" y="163"/>
                    </a:lnTo>
                    <a:lnTo>
                      <a:pt x="83" y="164"/>
                    </a:lnTo>
                    <a:close/>
                  </a:path>
                </a:pathLst>
              </a:custGeom>
              <a:solidFill>
                <a:srgbClr val="5C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65"/>
              <p:cNvSpPr>
                <a:spLocks noEditPoints="1"/>
              </p:cNvSpPr>
              <p:nvPr/>
            </p:nvSpPr>
            <p:spPr bwMode="auto">
              <a:xfrm>
                <a:off x="6046" y="1755"/>
                <a:ext cx="307" cy="306"/>
              </a:xfrm>
              <a:custGeom>
                <a:avLst/>
                <a:gdLst>
                  <a:gd name="T0" fmla="*/ 154 w 307"/>
                  <a:gd name="T1" fmla="*/ 0 h 306"/>
                  <a:gd name="T2" fmla="*/ 169 w 307"/>
                  <a:gd name="T3" fmla="*/ 0 h 306"/>
                  <a:gd name="T4" fmla="*/ 199 w 307"/>
                  <a:gd name="T5" fmla="*/ 6 h 306"/>
                  <a:gd name="T6" fmla="*/ 226 w 307"/>
                  <a:gd name="T7" fmla="*/ 17 h 306"/>
                  <a:gd name="T8" fmla="*/ 252 w 307"/>
                  <a:gd name="T9" fmla="*/ 35 h 306"/>
                  <a:gd name="T10" fmla="*/ 272 w 307"/>
                  <a:gd name="T11" fmla="*/ 56 h 306"/>
                  <a:gd name="T12" fmla="*/ 289 w 307"/>
                  <a:gd name="T13" fmla="*/ 80 h 306"/>
                  <a:gd name="T14" fmla="*/ 300 w 307"/>
                  <a:gd name="T15" fmla="*/ 107 h 306"/>
                  <a:gd name="T16" fmla="*/ 307 w 307"/>
                  <a:gd name="T17" fmla="*/ 137 h 306"/>
                  <a:gd name="T18" fmla="*/ 307 w 307"/>
                  <a:gd name="T19" fmla="*/ 153 h 306"/>
                  <a:gd name="T20" fmla="*/ 307 w 307"/>
                  <a:gd name="T21" fmla="*/ 169 h 306"/>
                  <a:gd name="T22" fmla="*/ 300 w 307"/>
                  <a:gd name="T23" fmla="*/ 199 h 306"/>
                  <a:gd name="T24" fmla="*/ 289 w 307"/>
                  <a:gd name="T25" fmla="*/ 226 h 306"/>
                  <a:gd name="T26" fmla="*/ 272 w 307"/>
                  <a:gd name="T27" fmla="*/ 250 h 306"/>
                  <a:gd name="T28" fmla="*/ 252 w 307"/>
                  <a:gd name="T29" fmla="*/ 271 h 306"/>
                  <a:gd name="T30" fmla="*/ 226 w 307"/>
                  <a:gd name="T31" fmla="*/ 288 h 306"/>
                  <a:gd name="T32" fmla="*/ 199 w 307"/>
                  <a:gd name="T33" fmla="*/ 300 h 306"/>
                  <a:gd name="T34" fmla="*/ 169 w 307"/>
                  <a:gd name="T35" fmla="*/ 306 h 306"/>
                  <a:gd name="T36" fmla="*/ 154 w 307"/>
                  <a:gd name="T37" fmla="*/ 306 h 306"/>
                  <a:gd name="T38" fmla="*/ 154 w 307"/>
                  <a:gd name="T39" fmla="*/ 270 h 306"/>
                  <a:gd name="T40" fmla="*/ 177 w 307"/>
                  <a:gd name="T41" fmla="*/ 269 h 306"/>
                  <a:gd name="T42" fmla="*/ 220 w 307"/>
                  <a:gd name="T43" fmla="*/ 250 h 306"/>
                  <a:gd name="T44" fmla="*/ 252 w 307"/>
                  <a:gd name="T45" fmla="*/ 219 h 306"/>
                  <a:gd name="T46" fmla="*/ 269 w 307"/>
                  <a:gd name="T47" fmla="*/ 177 h 306"/>
                  <a:gd name="T48" fmla="*/ 270 w 307"/>
                  <a:gd name="T49" fmla="*/ 153 h 306"/>
                  <a:gd name="T50" fmla="*/ 269 w 307"/>
                  <a:gd name="T51" fmla="*/ 129 h 306"/>
                  <a:gd name="T52" fmla="*/ 252 w 307"/>
                  <a:gd name="T53" fmla="*/ 87 h 306"/>
                  <a:gd name="T54" fmla="*/ 220 w 307"/>
                  <a:gd name="T55" fmla="*/ 56 h 306"/>
                  <a:gd name="T56" fmla="*/ 177 w 307"/>
                  <a:gd name="T57" fmla="*/ 37 h 306"/>
                  <a:gd name="T58" fmla="*/ 154 w 307"/>
                  <a:gd name="T59" fmla="*/ 36 h 306"/>
                  <a:gd name="T60" fmla="*/ 154 w 307"/>
                  <a:gd name="T61" fmla="*/ 0 h 306"/>
                  <a:gd name="T62" fmla="*/ 154 w 307"/>
                  <a:gd name="T63" fmla="*/ 0 h 306"/>
                  <a:gd name="T64" fmla="*/ 154 w 307"/>
                  <a:gd name="T65" fmla="*/ 36 h 306"/>
                  <a:gd name="T66" fmla="*/ 130 w 307"/>
                  <a:gd name="T67" fmla="*/ 37 h 306"/>
                  <a:gd name="T68" fmla="*/ 88 w 307"/>
                  <a:gd name="T69" fmla="*/ 56 h 306"/>
                  <a:gd name="T70" fmla="*/ 56 w 307"/>
                  <a:gd name="T71" fmla="*/ 87 h 306"/>
                  <a:gd name="T72" fmla="*/ 38 w 307"/>
                  <a:gd name="T73" fmla="*/ 129 h 306"/>
                  <a:gd name="T74" fmla="*/ 36 w 307"/>
                  <a:gd name="T75" fmla="*/ 153 h 306"/>
                  <a:gd name="T76" fmla="*/ 38 w 307"/>
                  <a:gd name="T77" fmla="*/ 177 h 306"/>
                  <a:gd name="T78" fmla="*/ 56 w 307"/>
                  <a:gd name="T79" fmla="*/ 219 h 306"/>
                  <a:gd name="T80" fmla="*/ 88 w 307"/>
                  <a:gd name="T81" fmla="*/ 250 h 306"/>
                  <a:gd name="T82" fmla="*/ 130 w 307"/>
                  <a:gd name="T83" fmla="*/ 269 h 306"/>
                  <a:gd name="T84" fmla="*/ 154 w 307"/>
                  <a:gd name="T85" fmla="*/ 270 h 306"/>
                  <a:gd name="T86" fmla="*/ 154 w 307"/>
                  <a:gd name="T87" fmla="*/ 306 h 306"/>
                  <a:gd name="T88" fmla="*/ 137 w 307"/>
                  <a:gd name="T89" fmla="*/ 306 h 306"/>
                  <a:gd name="T90" fmla="*/ 108 w 307"/>
                  <a:gd name="T91" fmla="*/ 300 h 306"/>
                  <a:gd name="T92" fmla="*/ 80 w 307"/>
                  <a:gd name="T93" fmla="*/ 288 h 306"/>
                  <a:gd name="T94" fmla="*/ 56 w 307"/>
                  <a:gd name="T95" fmla="*/ 271 h 306"/>
                  <a:gd name="T96" fmla="*/ 35 w 307"/>
                  <a:gd name="T97" fmla="*/ 250 h 306"/>
                  <a:gd name="T98" fmla="*/ 19 w 307"/>
                  <a:gd name="T99" fmla="*/ 226 h 306"/>
                  <a:gd name="T100" fmla="*/ 7 w 307"/>
                  <a:gd name="T101" fmla="*/ 199 h 306"/>
                  <a:gd name="T102" fmla="*/ 1 w 307"/>
                  <a:gd name="T103" fmla="*/ 169 h 306"/>
                  <a:gd name="T104" fmla="*/ 0 w 307"/>
                  <a:gd name="T105" fmla="*/ 153 h 306"/>
                  <a:gd name="T106" fmla="*/ 1 w 307"/>
                  <a:gd name="T107" fmla="*/ 137 h 306"/>
                  <a:gd name="T108" fmla="*/ 7 w 307"/>
                  <a:gd name="T109" fmla="*/ 107 h 306"/>
                  <a:gd name="T110" fmla="*/ 19 w 307"/>
                  <a:gd name="T111" fmla="*/ 80 h 306"/>
                  <a:gd name="T112" fmla="*/ 35 w 307"/>
                  <a:gd name="T113" fmla="*/ 56 h 306"/>
                  <a:gd name="T114" fmla="*/ 56 w 307"/>
                  <a:gd name="T115" fmla="*/ 35 h 306"/>
                  <a:gd name="T116" fmla="*/ 80 w 307"/>
                  <a:gd name="T117" fmla="*/ 18 h 306"/>
                  <a:gd name="T118" fmla="*/ 108 w 307"/>
                  <a:gd name="T119" fmla="*/ 6 h 306"/>
                  <a:gd name="T120" fmla="*/ 137 w 307"/>
                  <a:gd name="T121" fmla="*/ 0 h 306"/>
                  <a:gd name="T122" fmla="*/ 154 w 307"/>
                  <a:gd name="T12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07" h="306">
                    <a:moveTo>
                      <a:pt x="154" y="0"/>
                    </a:moveTo>
                    <a:lnTo>
                      <a:pt x="169" y="0"/>
                    </a:lnTo>
                    <a:lnTo>
                      <a:pt x="199" y="6"/>
                    </a:lnTo>
                    <a:lnTo>
                      <a:pt x="226" y="17"/>
                    </a:lnTo>
                    <a:lnTo>
                      <a:pt x="252" y="35"/>
                    </a:lnTo>
                    <a:lnTo>
                      <a:pt x="272" y="56"/>
                    </a:lnTo>
                    <a:lnTo>
                      <a:pt x="289" y="80"/>
                    </a:lnTo>
                    <a:lnTo>
                      <a:pt x="300" y="107"/>
                    </a:lnTo>
                    <a:lnTo>
                      <a:pt x="307" y="137"/>
                    </a:lnTo>
                    <a:lnTo>
                      <a:pt x="307" y="153"/>
                    </a:lnTo>
                    <a:lnTo>
                      <a:pt x="307" y="169"/>
                    </a:lnTo>
                    <a:lnTo>
                      <a:pt x="300" y="199"/>
                    </a:lnTo>
                    <a:lnTo>
                      <a:pt x="289" y="226"/>
                    </a:lnTo>
                    <a:lnTo>
                      <a:pt x="272" y="250"/>
                    </a:lnTo>
                    <a:lnTo>
                      <a:pt x="252" y="271"/>
                    </a:lnTo>
                    <a:lnTo>
                      <a:pt x="226" y="288"/>
                    </a:lnTo>
                    <a:lnTo>
                      <a:pt x="199" y="300"/>
                    </a:lnTo>
                    <a:lnTo>
                      <a:pt x="169" y="306"/>
                    </a:lnTo>
                    <a:lnTo>
                      <a:pt x="154" y="306"/>
                    </a:lnTo>
                    <a:lnTo>
                      <a:pt x="154" y="270"/>
                    </a:lnTo>
                    <a:lnTo>
                      <a:pt x="177" y="269"/>
                    </a:lnTo>
                    <a:lnTo>
                      <a:pt x="220" y="250"/>
                    </a:lnTo>
                    <a:lnTo>
                      <a:pt x="252" y="219"/>
                    </a:lnTo>
                    <a:lnTo>
                      <a:pt x="269" y="177"/>
                    </a:lnTo>
                    <a:lnTo>
                      <a:pt x="270" y="153"/>
                    </a:lnTo>
                    <a:lnTo>
                      <a:pt x="269" y="129"/>
                    </a:lnTo>
                    <a:lnTo>
                      <a:pt x="252" y="87"/>
                    </a:lnTo>
                    <a:lnTo>
                      <a:pt x="220" y="56"/>
                    </a:lnTo>
                    <a:lnTo>
                      <a:pt x="177" y="37"/>
                    </a:lnTo>
                    <a:lnTo>
                      <a:pt x="154" y="36"/>
                    </a:lnTo>
                    <a:lnTo>
                      <a:pt x="154" y="0"/>
                    </a:lnTo>
                    <a:close/>
                    <a:moveTo>
                      <a:pt x="154" y="0"/>
                    </a:moveTo>
                    <a:lnTo>
                      <a:pt x="154" y="36"/>
                    </a:lnTo>
                    <a:lnTo>
                      <a:pt x="130" y="37"/>
                    </a:lnTo>
                    <a:lnTo>
                      <a:pt x="88" y="56"/>
                    </a:lnTo>
                    <a:lnTo>
                      <a:pt x="56" y="87"/>
                    </a:lnTo>
                    <a:lnTo>
                      <a:pt x="38" y="129"/>
                    </a:lnTo>
                    <a:lnTo>
                      <a:pt x="36" y="153"/>
                    </a:lnTo>
                    <a:lnTo>
                      <a:pt x="38" y="177"/>
                    </a:lnTo>
                    <a:lnTo>
                      <a:pt x="56" y="219"/>
                    </a:lnTo>
                    <a:lnTo>
                      <a:pt x="88" y="250"/>
                    </a:lnTo>
                    <a:lnTo>
                      <a:pt x="130" y="269"/>
                    </a:lnTo>
                    <a:lnTo>
                      <a:pt x="154" y="270"/>
                    </a:lnTo>
                    <a:lnTo>
                      <a:pt x="154" y="306"/>
                    </a:lnTo>
                    <a:lnTo>
                      <a:pt x="137" y="306"/>
                    </a:lnTo>
                    <a:lnTo>
                      <a:pt x="108" y="300"/>
                    </a:lnTo>
                    <a:lnTo>
                      <a:pt x="80" y="288"/>
                    </a:lnTo>
                    <a:lnTo>
                      <a:pt x="56" y="271"/>
                    </a:lnTo>
                    <a:lnTo>
                      <a:pt x="35" y="250"/>
                    </a:lnTo>
                    <a:lnTo>
                      <a:pt x="19" y="226"/>
                    </a:lnTo>
                    <a:lnTo>
                      <a:pt x="7" y="199"/>
                    </a:lnTo>
                    <a:lnTo>
                      <a:pt x="1" y="169"/>
                    </a:lnTo>
                    <a:lnTo>
                      <a:pt x="0" y="153"/>
                    </a:lnTo>
                    <a:lnTo>
                      <a:pt x="1" y="137"/>
                    </a:lnTo>
                    <a:lnTo>
                      <a:pt x="7" y="107"/>
                    </a:lnTo>
                    <a:lnTo>
                      <a:pt x="19" y="80"/>
                    </a:lnTo>
                    <a:lnTo>
                      <a:pt x="35" y="56"/>
                    </a:lnTo>
                    <a:lnTo>
                      <a:pt x="56" y="35"/>
                    </a:lnTo>
                    <a:lnTo>
                      <a:pt x="80" y="18"/>
                    </a:lnTo>
                    <a:lnTo>
                      <a:pt x="108" y="6"/>
                    </a:lnTo>
                    <a:lnTo>
                      <a:pt x="137" y="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D9FF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66"/>
              <p:cNvSpPr>
                <a:spLocks/>
              </p:cNvSpPr>
              <p:nvPr/>
            </p:nvSpPr>
            <p:spPr bwMode="auto">
              <a:xfrm>
                <a:off x="6065" y="1773"/>
                <a:ext cx="269" cy="270"/>
              </a:xfrm>
              <a:custGeom>
                <a:avLst/>
                <a:gdLst>
                  <a:gd name="T0" fmla="*/ 239 w 269"/>
                  <a:gd name="T1" fmla="*/ 220 h 270"/>
                  <a:gd name="T2" fmla="*/ 222 w 269"/>
                  <a:gd name="T3" fmla="*/ 238 h 270"/>
                  <a:gd name="T4" fmla="*/ 147 w 269"/>
                  <a:gd name="T5" fmla="*/ 165 h 270"/>
                  <a:gd name="T6" fmla="*/ 147 w 269"/>
                  <a:gd name="T7" fmla="*/ 270 h 270"/>
                  <a:gd name="T8" fmla="*/ 122 w 269"/>
                  <a:gd name="T9" fmla="*/ 270 h 270"/>
                  <a:gd name="T10" fmla="*/ 122 w 269"/>
                  <a:gd name="T11" fmla="*/ 166 h 270"/>
                  <a:gd name="T12" fmla="*/ 49 w 269"/>
                  <a:gd name="T13" fmla="*/ 240 h 270"/>
                  <a:gd name="T14" fmla="*/ 31 w 269"/>
                  <a:gd name="T15" fmla="*/ 223 h 270"/>
                  <a:gd name="T16" fmla="*/ 104 w 269"/>
                  <a:gd name="T17" fmla="*/ 148 h 270"/>
                  <a:gd name="T18" fmla="*/ 0 w 269"/>
                  <a:gd name="T19" fmla="*/ 148 h 270"/>
                  <a:gd name="T20" fmla="*/ 0 w 269"/>
                  <a:gd name="T21" fmla="*/ 122 h 270"/>
                  <a:gd name="T22" fmla="*/ 103 w 269"/>
                  <a:gd name="T23" fmla="*/ 122 h 270"/>
                  <a:gd name="T24" fmla="*/ 29 w 269"/>
                  <a:gd name="T25" fmla="*/ 50 h 270"/>
                  <a:gd name="T26" fmla="*/ 47 w 269"/>
                  <a:gd name="T27" fmla="*/ 32 h 270"/>
                  <a:gd name="T28" fmla="*/ 122 w 269"/>
                  <a:gd name="T29" fmla="*/ 105 h 270"/>
                  <a:gd name="T30" fmla="*/ 122 w 269"/>
                  <a:gd name="T31" fmla="*/ 0 h 270"/>
                  <a:gd name="T32" fmla="*/ 147 w 269"/>
                  <a:gd name="T33" fmla="*/ 0 h 270"/>
                  <a:gd name="T34" fmla="*/ 147 w 269"/>
                  <a:gd name="T35" fmla="*/ 104 h 270"/>
                  <a:gd name="T36" fmla="*/ 219 w 269"/>
                  <a:gd name="T37" fmla="*/ 30 h 270"/>
                  <a:gd name="T38" fmla="*/ 238 w 269"/>
                  <a:gd name="T39" fmla="*/ 48 h 270"/>
                  <a:gd name="T40" fmla="*/ 164 w 269"/>
                  <a:gd name="T41" fmla="*/ 122 h 270"/>
                  <a:gd name="T42" fmla="*/ 269 w 269"/>
                  <a:gd name="T43" fmla="*/ 122 h 270"/>
                  <a:gd name="T44" fmla="*/ 269 w 269"/>
                  <a:gd name="T45" fmla="*/ 148 h 270"/>
                  <a:gd name="T46" fmla="*/ 166 w 269"/>
                  <a:gd name="T47" fmla="*/ 148 h 270"/>
                  <a:gd name="T48" fmla="*/ 239 w 269"/>
                  <a:gd name="T49" fmla="*/ 22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9" h="270">
                    <a:moveTo>
                      <a:pt x="239" y="220"/>
                    </a:moveTo>
                    <a:lnTo>
                      <a:pt x="222" y="238"/>
                    </a:lnTo>
                    <a:lnTo>
                      <a:pt x="147" y="165"/>
                    </a:lnTo>
                    <a:lnTo>
                      <a:pt x="147" y="270"/>
                    </a:lnTo>
                    <a:lnTo>
                      <a:pt x="122" y="270"/>
                    </a:lnTo>
                    <a:lnTo>
                      <a:pt x="122" y="166"/>
                    </a:lnTo>
                    <a:lnTo>
                      <a:pt x="49" y="240"/>
                    </a:lnTo>
                    <a:lnTo>
                      <a:pt x="31" y="223"/>
                    </a:lnTo>
                    <a:lnTo>
                      <a:pt x="104" y="148"/>
                    </a:lnTo>
                    <a:lnTo>
                      <a:pt x="0" y="148"/>
                    </a:lnTo>
                    <a:lnTo>
                      <a:pt x="0" y="122"/>
                    </a:lnTo>
                    <a:lnTo>
                      <a:pt x="103" y="122"/>
                    </a:lnTo>
                    <a:lnTo>
                      <a:pt x="29" y="50"/>
                    </a:lnTo>
                    <a:lnTo>
                      <a:pt x="47" y="32"/>
                    </a:lnTo>
                    <a:lnTo>
                      <a:pt x="122" y="105"/>
                    </a:lnTo>
                    <a:lnTo>
                      <a:pt x="122" y="0"/>
                    </a:lnTo>
                    <a:lnTo>
                      <a:pt x="147" y="0"/>
                    </a:lnTo>
                    <a:lnTo>
                      <a:pt x="147" y="104"/>
                    </a:lnTo>
                    <a:lnTo>
                      <a:pt x="219" y="30"/>
                    </a:lnTo>
                    <a:lnTo>
                      <a:pt x="238" y="48"/>
                    </a:lnTo>
                    <a:lnTo>
                      <a:pt x="164" y="122"/>
                    </a:lnTo>
                    <a:lnTo>
                      <a:pt x="269" y="122"/>
                    </a:lnTo>
                    <a:lnTo>
                      <a:pt x="269" y="148"/>
                    </a:lnTo>
                    <a:lnTo>
                      <a:pt x="166" y="148"/>
                    </a:lnTo>
                    <a:lnTo>
                      <a:pt x="239" y="220"/>
                    </a:lnTo>
                    <a:close/>
                  </a:path>
                </a:pathLst>
              </a:custGeom>
              <a:solidFill>
                <a:srgbClr val="D9FF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67"/>
              <p:cNvSpPr>
                <a:spLocks/>
              </p:cNvSpPr>
              <p:nvPr/>
            </p:nvSpPr>
            <p:spPr bwMode="auto">
              <a:xfrm>
                <a:off x="6091" y="1903"/>
                <a:ext cx="119" cy="216"/>
              </a:xfrm>
              <a:custGeom>
                <a:avLst/>
                <a:gdLst>
                  <a:gd name="T0" fmla="*/ 21 w 119"/>
                  <a:gd name="T1" fmla="*/ 216 h 216"/>
                  <a:gd name="T2" fmla="*/ 0 w 119"/>
                  <a:gd name="T3" fmla="*/ 206 h 216"/>
                  <a:gd name="T4" fmla="*/ 98 w 119"/>
                  <a:gd name="T5" fmla="*/ 0 h 216"/>
                  <a:gd name="T6" fmla="*/ 119 w 119"/>
                  <a:gd name="T7" fmla="*/ 10 h 216"/>
                  <a:gd name="T8" fmla="*/ 21 w 119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216">
                    <a:moveTo>
                      <a:pt x="21" y="216"/>
                    </a:moveTo>
                    <a:lnTo>
                      <a:pt x="0" y="206"/>
                    </a:lnTo>
                    <a:lnTo>
                      <a:pt x="98" y="0"/>
                    </a:lnTo>
                    <a:lnTo>
                      <a:pt x="119" y="10"/>
                    </a:lnTo>
                    <a:lnTo>
                      <a:pt x="21" y="216"/>
                    </a:lnTo>
                    <a:close/>
                  </a:path>
                </a:pathLst>
              </a:custGeom>
              <a:solidFill>
                <a:srgbClr val="5C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68"/>
              <p:cNvSpPr>
                <a:spLocks/>
              </p:cNvSpPr>
              <p:nvPr/>
            </p:nvSpPr>
            <p:spPr bwMode="auto">
              <a:xfrm>
                <a:off x="6071" y="2101"/>
                <a:ext cx="98" cy="22"/>
              </a:xfrm>
              <a:custGeom>
                <a:avLst/>
                <a:gdLst>
                  <a:gd name="T0" fmla="*/ 87 w 98"/>
                  <a:gd name="T1" fmla="*/ 0 h 22"/>
                  <a:gd name="T2" fmla="*/ 11 w 98"/>
                  <a:gd name="T3" fmla="*/ 0 h 22"/>
                  <a:gd name="T4" fmla="*/ 7 w 98"/>
                  <a:gd name="T5" fmla="*/ 0 h 22"/>
                  <a:gd name="T6" fmla="*/ 0 w 98"/>
                  <a:gd name="T7" fmla="*/ 7 h 22"/>
                  <a:gd name="T8" fmla="*/ 0 w 98"/>
                  <a:gd name="T9" fmla="*/ 11 h 22"/>
                  <a:gd name="T10" fmla="*/ 0 w 98"/>
                  <a:gd name="T11" fmla="*/ 15 h 22"/>
                  <a:gd name="T12" fmla="*/ 7 w 98"/>
                  <a:gd name="T13" fmla="*/ 21 h 22"/>
                  <a:gd name="T14" fmla="*/ 11 w 98"/>
                  <a:gd name="T15" fmla="*/ 22 h 22"/>
                  <a:gd name="T16" fmla="*/ 87 w 98"/>
                  <a:gd name="T17" fmla="*/ 22 h 22"/>
                  <a:gd name="T18" fmla="*/ 91 w 98"/>
                  <a:gd name="T19" fmla="*/ 21 h 22"/>
                  <a:gd name="T20" fmla="*/ 98 w 98"/>
                  <a:gd name="T21" fmla="*/ 15 h 22"/>
                  <a:gd name="T22" fmla="*/ 98 w 98"/>
                  <a:gd name="T23" fmla="*/ 11 h 22"/>
                  <a:gd name="T24" fmla="*/ 98 w 98"/>
                  <a:gd name="T25" fmla="*/ 7 h 22"/>
                  <a:gd name="T26" fmla="*/ 91 w 98"/>
                  <a:gd name="T27" fmla="*/ 0 h 22"/>
                  <a:gd name="T28" fmla="*/ 87 w 98"/>
                  <a:gd name="T2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22">
                    <a:moveTo>
                      <a:pt x="87" y="0"/>
                    </a:moveTo>
                    <a:lnTo>
                      <a:pt x="11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7" y="21"/>
                    </a:lnTo>
                    <a:lnTo>
                      <a:pt x="11" y="22"/>
                    </a:lnTo>
                    <a:lnTo>
                      <a:pt x="87" y="22"/>
                    </a:lnTo>
                    <a:lnTo>
                      <a:pt x="91" y="21"/>
                    </a:lnTo>
                    <a:lnTo>
                      <a:pt x="98" y="15"/>
                    </a:lnTo>
                    <a:lnTo>
                      <a:pt x="98" y="11"/>
                    </a:lnTo>
                    <a:lnTo>
                      <a:pt x="98" y="7"/>
                    </a:lnTo>
                    <a:lnTo>
                      <a:pt x="91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5C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8278844" y="4110710"/>
              <a:ext cx="1348095" cy="1348095"/>
              <a:chOff x="7037389" y="459337"/>
              <a:chExt cx="2706688" cy="2706688"/>
            </a:xfrm>
          </p:grpSpPr>
          <p:sp>
            <p:nvSpPr>
              <p:cNvPr id="28" name="Freeform 18"/>
              <p:cNvSpPr>
                <a:spLocks/>
              </p:cNvSpPr>
              <p:nvPr/>
            </p:nvSpPr>
            <p:spPr bwMode="auto">
              <a:xfrm>
                <a:off x="7715252" y="682381"/>
                <a:ext cx="1350963" cy="2260600"/>
              </a:xfrm>
              <a:custGeom>
                <a:avLst/>
                <a:gdLst>
                  <a:gd name="T0" fmla="*/ 39 w 2552"/>
                  <a:gd name="T1" fmla="*/ 4273 h 4273"/>
                  <a:gd name="T2" fmla="*/ 0 w 2552"/>
                  <a:gd name="T3" fmla="*/ 4252 h 4273"/>
                  <a:gd name="T4" fmla="*/ 2514 w 2552"/>
                  <a:gd name="T5" fmla="*/ 0 h 4273"/>
                  <a:gd name="T6" fmla="*/ 2552 w 2552"/>
                  <a:gd name="T7" fmla="*/ 23 h 4273"/>
                  <a:gd name="T8" fmla="*/ 39 w 2552"/>
                  <a:gd name="T9" fmla="*/ 4273 h 4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2" h="4273">
                    <a:moveTo>
                      <a:pt x="39" y="4273"/>
                    </a:moveTo>
                    <a:lnTo>
                      <a:pt x="0" y="4252"/>
                    </a:lnTo>
                    <a:lnTo>
                      <a:pt x="2514" y="0"/>
                    </a:lnTo>
                    <a:lnTo>
                      <a:pt x="2552" y="23"/>
                    </a:lnTo>
                    <a:lnTo>
                      <a:pt x="39" y="4273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9"/>
              <p:cNvSpPr>
                <a:spLocks/>
              </p:cNvSpPr>
              <p:nvPr/>
            </p:nvSpPr>
            <p:spPr bwMode="auto">
              <a:xfrm rot="21025500">
                <a:off x="7750971" y="662537"/>
                <a:ext cx="1279525" cy="2300288"/>
              </a:xfrm>
              <a:custGeom>
                <a:avLst/>
                <a:gdLst>
                  <a:gd name="T0" fmla="*/ 2379 w 2418"/>
                  <a:gd name="T1" fmla="*/ 4348 h 4348"/>
                  <a:gd name="T2" fmla="*/ 0 w 2418"/>
                  <a:gd name="T3" fmla="*/ 22 h 4348"/>
                  <a:gd name="T4" fmla="*/ 39 w 2418"/>
                  <a:gd name="T5" fmla="*/ 0 h 4348"/>
                  <a:gd name="T6" fmla="*/ 2418 w 2418"/>
                  <a:gd name="T7" fmla="*/ 4327 h 4348"/>
                  <a:gd name="T8" fmla="*/ 2379 w 2418"/>
                  <a:gd name="T9" fmla="*/ 4348 h 4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8" h="4348">
                    <a:moveTo>
                      <a:pt x="2379" y="4348"/>
                    </a:moveTo>
                    <a:lnTo>
                      <a:pt x="0" y="22"/>
                    </a:lnTo>
                    <a:lnTo>
                      <a:pt x="39" y="0"/>
                    </a:lnTo>
                    <a:lnTo>
                      <a:pt x="2418" y="4327"/>
                    </a:lnTo>
                    <a:lnTo>
                      <a:pt x="2379" y="4348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20"/>
              <p:cNvSpPr>
                <a:spLocks/>
              </p:cNvSpPr>
              <p:nvPr/>
            </p:nvSpPr>
            <p:spPr bwMode="auto">
              <a:xfrm rot="21374698">
                <a:off x="7122321" y="1476131"/>
                <a:ext cx="2536825" cy="673100"/>
              </a:xfrm>
              <a:custGeom>
                <a:avLst/>
                <a:gdLst>
                  <a:gd name="T0" fmla="*/ 11 w 4793"/>
                  <a:gd name="T1" fmla="*/ 1271 h 1271"/>
                  <a:gd name="T2" fmla="*/ 0 w 4793"/>
                  <a:gd name="T3" fmla="*/ 1230 h 1271"/>
                  <a:gd name="T4" fmla="*/ 4781 w 4793"/>
                  <a:gd name="T5" fmla="*/ 0 h 1271"/>
                  <a:gd name="T6" fmla="*/ 4793 w 4793"/>
                  <a:gd name="T7" fmla="*/ 43 h 1271"/>
                  <a:gd name="T8" fmla="*/ 11 w 4793"/>
                  <a:gd name="T9" fmla="*/ 1271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93" h="1271">
                    <a:moveTo>
                      <a:pt x="11" y="1271"/>
                    </a:moveTo>
                    <a:lnTo>
                      <a:pt x="0" y="1230"/>
                    </a:lnTo>
                    <a:lnTo>
                      <a:pt x="4781" y="0"/>
                    </a:lnTo>
                    <a:lnTo>
                      <a:pt x="4793" y="43"/>
                    </a:lnTo>
                    <a:lnTo>
                      <a:pt x="11" y="1271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21"/>
              <p:cNvSpPr>
                <a:spLocks/>
              </p:cNvSpPr>
              <p:nvPr/>
            </p:nvSpPr>
            <p:spPr bwMode="auto">
              <a:xfrm>
                <a:off x="8054977" y="545062"/>
                <a:ext cx="671513" cy="2535238"/>
              </a:xfrm>
              <a:custGeom>
                <a:avLst/>
                <a:gdLst>
                  <a:gd name="T0" fmla="*/ 1227 w 1270"/>
                  <a:gd name="T1" fmla="*/ 4793 h 4793"/>
                  <a:gd name="T2" fmla="*/ 0 w 1270"/>
                  <a:gd name="T3" fmla="*/ 11 h 4793"/>
                  <a:gd name="T4" fmla="*/ 42 w 1270"/>
                  <a:gd name="T5" fmla="*/ 0 h 4793"/>
                  <a:gd name="T6" fmla="*/ 1270 w 1270"/>
                  <a:gd name="T7" fmla="*/ 4781 h 4793"/>
                  <a:gd name="T8" fmla="*/ 1227 w 1270"/>
                  <a:gd name="T9" fmla="*/ 4793 h 4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0" h="4793">
                    <a:moveTo>
                      <a:pt x="1227" y="4793"/>
                    </a:moveTo>
                    <a:lnTo>
                      <a:pt x="0" y="11"/>
                    </a:lnTo>
                    <a:lnTo>
                      <a:pt x="42" y="0"/>
                    </a:lnTo>
                    <a:lnTo>
                      <a:pt x="1270" y="4781"/>
                    </a:lnTo>
                    <a:lnTo>
                      <a:pt x="1227" y="4793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2"/>
              <p:cNvSpPr>
                <a:spLocks/>
              </p:cNvSpPr>
              <p:nvPr/>
            </p:nvSpPr>
            <p:spPr bwMode="auto">
              <a:xfrm>
                <a:off x="7342189" y="1013375"/>
                <a:ext cx="2097088" cy="1598613"/>
              </a:xfrm>
              <a:custGeom>
                <a:avLst/>
                <a:gdLst>
                  <a:gd name="T0" fmla="*/ 27 w 3962"/>
                  <a:gd name="T1" fmla="*/ 3019 h 3019"/>
                  <a:gd name="T2" fmla="*/ 0 w 3962"/>
                  <a:gd name="T3" fmla="*/ 2983 h 3019"/>
                  <a:gd name="T4" fmla="*/ 3934 w 3962"/>
                  <a:gd name="T5" fmla="*/ 0 h 3019"/>
                  <a:gd name="T6" fmla="*/ 3962 w 3962"/>
                  <a:gd name="T7" fmla="*/ 34 h 3019"/>
                  <a:gd name="T8" fmla="*/ 27 w 3962"/>
                  <a:gd name="T9" fmla="*/ 3019 h 3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62" h="3019">
                    <a:moveTo>
                      <a:pt x="27" y="3019"/>
                    </a:moveTo>
                    <a:lnTo>
                      <a:pt x="0" y="2983"/>
                    </a:lnTo>
                    <a:lnTo>
                      <a:pt x="3934" y="0"/>
                    </a:lnTo>
                    <a:lnTo>
                      <a:pt x="3962" y="34"/>
                    </a:lnTo>
                    <a:lnTo>
                      <a:pt x="27" y="3019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3"/>
              <p:cNvSpPr>
                <a:spLocks/>
              </p:cNvSpPr>
              <p:nvPr/>
            </p:nvSpPr>
            <p:spPr bwMode="auto">
              <a:xfrm rot="6149349">
                <a:off x="8026402" y="552206"/>
                <a:ext cx="728663" cy="2520950"/>
              </a:xfrm>
              <a:custGeom>
                <a:avLst/>
                <a:gdLst>
                  <a:gd name="T0" fmla="*/ 0 w 1377"/>
                  <a:gd name="T1" fmla="*/ 4754 h 4766"/>
                  <a:gd name="T2" fmla="*/ 1334 w 1377"/>
                  <a:gd name="T3" fmla="*/ 0 h 4766"/>
                  <a:gd name="T4" fmla="*/ 1377 w 1377"/>
                  <a:gd name="T5" fmla="*/ 12 h 4766"/>
                  <a:gd name="T6" fmla="*/ 44 w 1377"/>
                  <a:gd name="T7" fmla="*/ 4766 h 4766"/>
                  <a:gd name="T8" fmla="*/ 0 w 1377"/>
                  <a:gd name="T9" fmla="*/ 4754 h 4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7" h="4766">
                    <a:moveTo>
                      <a:pt x="0" y="4754"/>
                    </a:moveTo>
                    <a:lnTo>
                      <a:pt x="1334" y="0"/>
                    </a:lnTo>
                    <a:lnTo>
                      <a:pt x="1377" y="12"/>
                    </a:lnTo>
                    <a:lnTo>
                      <a:pt x="44" y="4766"/>
                    </a:lnTo>
                    <a:lnTo>
                      <a:pt x="0" y="4754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4"/>
              <p:cNvSpPr>
                <a:spLocks/>
              </p:cNvSpPr>
              <p:nvPr/>
            </p:nvSpPr>
            <p:spPr bwMode="auto">
              <a:xfrm rot="20874074">
                <a:off x="7130258" y="1449144"/>
                <a:ext cx="2520950" cy="727075"/>
              </a:xfrm>
              <a:custGeom>
                <a:avLst/>
                <a:gdLst>
                  <a:gd name="T0" fmla="*/ 4753 w 4766"/>
                  <a:gd name="T1" fmla="*/ 1376 h 1376"/>
                  <a:gd name="T2" fmla="*/ 0 w 4766"/>
                  <a:gd name="T3" fmla="*/ 42 h 1376"/>
                  <a:gd name="T4" fmla="*/ 12 w 4766"/>
                  <a:gd name="T5" fmla="*/ 0 h 1376"/>
                  <a:gd name="T6" fmla="*/ 4766 w 4766"/>
                  <a:gd name="T7" fmla="*/ 1334 h 1376"/>
                  <a:gd name="T8" fmla="*/ 4753 w 4766"/>
                  <a:gd name="T9" fmla="*/ 1376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66" h="1376">
                    <a:moveTo>
                      <a:pt x="4753" y="1376"/>
                    </a:moveTo>
                    <a:lnTo>
                      <a:pt x="0" y="42"/>
                    </a:lnTo>
                    <a:lnTo>
                      <a:pt x="12" y="0"/>
                    </a:lnTo>
                    <a:lnTo>
                      <a:pt x="4766" y="1334"/>
                    </a:lnTo>
                    <a:lnTo>
                      <a:pt x="4753" y="1376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5"/>
              <p:cNvSpPr>
                <a:spLocks/>
              </p:cNvSpPr>
              <p:nvPr/>
            </p:nvSpPr>
            <p:spPr bwMode="auto">
              <a:xfrm>
                <a:off x="8201027" y="516487"/>
                <a:ext cx="379413" cy="2592388"/>
              </a:xfrm>
              <a:custGeom>
                <a:avLst/>
                <a:gdLst>
                  <a:gd name="T0" fmla="*/ 43 w 716"/>
                  <a:gd name="T1" fmla="*/ 4899 h 4899"/>
                  <a:gd name="T2" fmla="*/ 0 w 716"/>
                  <a:gd name="T3" fmla="*/ 4892 h 4899"/>
                  <a:gd name="T4" fmla="*/ 672 w 716"/>
                  <a:gd name="T5" fmla="*/ 0 h 4899"/>
                  <a:gd name="T6" fmla="*/ 716 w 716"/>
                  <a:gd name="T7" fmla="*/ 8 h 4899"/>
                  <a:gd name="T8" fmla="*/ 43 w 716"/>
                  <a:gd name="T9" fmla="*/ 4899 h 4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6" h="4899">
                    <a:moveTo>
                      <a:pt x="43" y="4899"/>
                    </a:moveTo>
                    <a:lnTo>
                      <a:pt x="0" y="4892"/>
                    </a:lnTo>
                    <a:lnTo>
                      <a:pt x="672" y="0"/>
                    </a:lnTo>
                    <a:lnTo>
                      <a:pt x="716" y="8"/>
                    </a:lnTo>
                    <a:lnTo>
                      <a:pt x="43" y="4899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8"/>
              <p:cNvSpPr>
                <a:spLocks noEditPoints="1"/>
              </p:cNvSpPr>
              <p:nvPr/>
            </p:nvSpPr>
            <p:spPr bwMode="auto">
              <a:xfrm>
                <a:off x="7061202" y="482356"/>
                <a:ext cx="2659063" cy="2660650"/>
              </a:xfrm>
              <a:custGeom>
                <a:avLst/>
                <a:gdLst>
                  <a:gd name="T0" fmla="*/ 2130 w 5026"/>
                  <a:gd name="T1" fmla="*/ 4999 h 5028"/>
                  <a:gd name="T2" fmla="*/ 1425 w 5026"/>
                  <a:gd name="T3" fmla="*/ 4780 h 5028"/>
                  <a:gd name="T4" fmla="*/ 824 w 5026"/>
                  <a:gd name="T5" fmla="*/ 4374 h 5028"/>
                  <a:gd name="T6" fmla="*/ 363 w 5026"/>
                  <a:gd name="T7" fmla="*/ 3817 h 5028"/>
                  <a:gd name="T8" fmla="*/ 78 w 5026"/>
                  <a:gd name="T9" fmla="*/ 3141 h 5028"/>
                  <a:gd name="T10" fmla="*/ 0 w 5026"/>
                  <a:gd name="T11" fmla="*/ 2513 h 5028"/>
                  <a:gd name="T12" fmla="*/ 78 w 5026"/>
                  <a:gd name="T13" fmla="*/ 1885 h 5028"/>
                  <a:gd name="T14" fmla="*/ 363 w 5026"/>
                  <a:gd name="T15" fmla="*/ 1210 h 5028"/>
                  <a:gd name="T16" fmla="*/ 824 w 5026"/>
                  <a:gd name="T17" fmla="*/ 652 h 5028"/>
                  <a:gd name="T18" fmla="*/ 1425 w 5026"/>
                  <a:gd name="T19" fmla="*/ 248 h 5028"/>
                  <a:gd name="T20" fmla="*/ 2130 w 5026"/>
                  <a:gd name="T21" fmla="*/ 27 h 5028"/>
                  <a:gd name="T22" fmla="*/ 2643 w 5026"/>
                  <a:gd name="T23" fmla="*/ 3 h 5028"/>
                  <a:gd name="T24" fmla="*/ 3377 w 5026"/>
                  <a:gd name="T25" fmla="*/ 151 h 5028"/>
                  <a:gd name="T26" fmla="*/ 4017 w 5026"/>
                  <a:gd name="T27" fmla="*/ 500 h 5028"/>
                  <a:gd name="T28" fmla="*/ 4528 w 5026"/>
                  <a:gd name="T29" fmla="*/ 1010 h 5028"/>
                  <a:gd name="T30" fmla="*/ 4875 w 5026"/>
                  <a:gd name="T31" fmla="*/ 1649 h 5028"/>
                  <a:gd name="T32" fmla="*/ 5025 w 5026"/>
                  <a:gd name="T33" fmla="*/ 2384 h 5028"/>
                  <a:gd name="T34" fmla="*/ 4999 w 5026"/>
                  <a:gd name="T35" fmla="*/ 2896 h 5028"/>
                  <a:gd name="T36" fmla="*/ 4779 w 5026"/>
                  <a:gd name="T37" fmla="*/ 3604 h 5028"/>
                  <a:gd name="T38" fmla="*/ 4374 w 5026"/>
                  <a:gd name="T39" fmla="*/ 4204 h 5028"/>
                  <a:gd name="T40" fmla="*/ 3815 w 5026"/>
                  <a:gd name="T41" fmla="*/ 4664 h 5028"/>
                  <a:gd name="T42" fmla="*/ 3141 w 5026"/>
                  <a:gd name="T43" fmla="*/ 4949 h 5028"/>
                  <a:gd name="T44" fmla="*/ 2513 w 5026"/>
                  <a:gd name="T45" fmla="*/ 5028 h 5028"/>
                  <a:gd name="T46" fmla="*/ 2158 w 5026"/>
                  <a:gd name="T47" fmla="*/ 200 h 5028"/>
                  <a:gd name="T48" fmla="*/ 1499 w 5026"/>
                  <a:gd name="T49" fmla="*/ 405 h 5028"/>
                  <a:gd name="T50" fmla="*/ 941 w 5026"/>
                  <a:gd name="T51" fmla="*/ 782 h 5028"/>
                  <a:gd name="T52" fmla="*/ 513 w 5026"/>
                  <a:gd name="T53" fmla="*/ 1301 h 5028"/>
                  <a:gd name="T54" fmla="*/ 248 w 5026"/>
                  <a:gd name="T55" fmla="*/ 1930 h 5028"/>
                  <a:gd name="T56" fmla="*/ 175 w 5026"/>
                  <a:gd name="T57" fmla="*/ 2513 h 5028"/>
                  <a:gd name="T58" fmla="*/ 248 w 5026"/>
                  <a:gd name="T59" fmla="*/ 3098 h 5028"/>
                  <a:gd name="T60" fmla="*/ 513 w 5026"/>
                  <a:gd name="T61" fmla="*/ 3726 h 5028"/>
                  <a:gd name="T62" fmla="*/ 941 w 5026"/>
                  <a:gd name="T63" fmla="*/ 4246 h 5028"/>
                  <a:gd name="T64" fmla="*/ 1499 w 5026"/>
                  <a:gd name="T65" fmla="*/ 4623 h 5028"/>
                  <a:gd name="T66" fmla="*/ 2158 w 5026"/>
                  <a:gd name="T67" fmla="*/ 4826 h 5028"/>
                  <a:gd name="T68" fmla="*/ 2634 w 5026"/>
                  <a:gd name="T69" fmla="*/ 4851 h 5028"/>
                  <a:gd name="T70" fmla="*/ 3317 w 5026"/>
                  <a:gd name="T71" fmla="*/ 4711 h 5028"/>
                  <a:gd name="T72" fmla="*/ 3913 w 5026"/>
                  <a:gd name="T73" fmla="*/ 4389 h 5028"/>
                  <a:gd name="T74" fmla="*/ 4388 w 5026"/>
                  <a:gd name="T75" fmla="*/ 3913 h 5028"/>
                  <a:gd name="T76" fmla="*/ 4711 w 5026"/>
                  <a:gd name="T77" fmla="*/ 3318 h 5028"/>
                  <a:gd name="T78" fmla="*/ 4851 w 5026"/>
                  <a:gd name="T79" fmla="*/ 2634 h 5028"/>
                  <a:gd name="T80" fmla="*/ 4826 w 5026"/>
                  <a:gd name="T81" fmla="*/ 2157 h 5028"/>
                  <a:gd name="T82" fmla="*/ 4622 w 5026"/>
                  <a:gd name="T83" fmla="*/ 1499 h 5028"/>
                  <a:gd name="T84" fmla="*/ 4244 w 5026"/>
                  <a:gd name="T85" fmla="*/ 940 h 5028"/>
                  <a:gd name="T86" fmla="*/ 3725 w 5026"/>
                  <a:gd name="T87" fmla="*/ 513 h 5028"/>
                  <a:gd name="T88" fmla="*/ 3097 w 5026"/>
                  <a:gd name="T89" fmla="*/ 248 h 5028"/>
                  <a:gd name="T90" fmla="*/ 2513 w 5026"/>
                  <a:gd name="T91" fmla="*/ 174 h 5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026" h="5028">
                    <a:moveTo>
                      <a:pt x="2513" y="5028"/>
                    </a:moveTo>
                    <a:lnTo>
                      <a:pt x="2384" y="5025"/>
                    </a:lnTo>
                    <a:lnTo>
                      <a:pt x="2130" y="4999"/>
                    </a:lnTo>
                    <a:lnTo>
                      <a:pt x="1885" y="4949"/>
                    </a:lnTo>
                    <a:lnTo>
                      <a:pt x="1649" y="4875"/>
                    </a:lnTo>
                    <a:lnTo>
                      <a:pt x="1425" y="4780"/>
                    </a:lnTo>
                    <a:lnTo>
                      <a:pt x="1210" y="4664"/>
                    </a:lnTo>
                    <a:lnTo>
                      <a:pt x="1010" y="4528"/>
                    </a:lnTo>
                    <a:lnTo>
                      <a:pt x="824" y="4374"/>
                    </a:lnTo>
                    <a:lnTo>
                      <a:pt x="653" y="4204"/>
                    </a:lnTo>
                    <a:lnTo>
                      <a:pt x="499" y="4017"/>
                    </a:lnTo>
                    <a:lnTo>
                      <a:pt x="363" y="3817"/>
                    </a:lnTo>
                    <a:lnTo>
                      <a:pt x="247" y="3604"/>
                    </a:lnTo>
                    <a:lnTo>
                      <a:pt x="152" y="3377"/>
                    </a:lnTo>
                    <a:lnTo>
                      <a:pt x="78" y="3141"/>
                    </a:lnTo>
                    <a:lnTo>
                      <a:pt x="28" y="2896"/>
                    </a:lnTo>
                    <a:lnTo>
                      <a:pt x="2" y="2643"/>
                    </a:lnTo>
                    <a:lnTo>
                      <a:pt x="0" y="2513"/>
                    </a:lnTo>
                    <a:lnTo>
                      <a:pt x="2" y="2384"/>
                    </a:lnTo>
                    <a:lnTo>
                      <a:pt x="28" y="2132"/>
                    </a:lnTo>
                    <a:lnTo>
                      <a:pt x="78" y="1885"/>
                    </a:lnTo>
                    <a:lnTo>
                      <a:pt x="152" y="1649"/>
                    </a:lnTo>
                    <a:lnTo>
                      <a:pt x="247" y="1424"/>
                    </a:lnTo>
                    <a:lnTo>
                      <a:pt x="363" y="1210"/>
                    </a:lnTo>
                    <a:lnTo>
                      <a:pt x="499" y="1010"/>
                    </a:lnTo>
                    <a:lnTo>
                      <a:pt x="653" y="824"/>
                    </a:lnTo>
                    <a:lnTo>
                      <a:pt x="824" y="652"/>
                    </a:lnTo>
                    <a:lnTo>
                      <a:pt x="1010" y="500"/>
                    </a:lnTo>
                    <a:lnTo>
                      <a:pt x="1210" y="363"/>
                    </a:lnTo>
                    <a:lnTo>
                      <a:pt x="1425" y="248"/>
                    </a:lnTo>
                    <a:lnTo>
                      <a:pt x="1649" y="151"/>
                    </a:lnTo>
                    <a:lnTo>
                      <a:pt x="1885" y="78"/>
                    </a:lnTo>
                    <a:lnTo>
                      <a:pt x="2130" y="27"/>
                    </a:lnTo>
                    <a:lnTo>
                      <a:pt x="2384" y="3"/>
                    </a:lnTo>
                    <a:lnTo>
                      <a:pt x="2513" y="0"/>
                    </a:lnTo>
                    <a:lnTo>
                      <a:pt x="2643" y="3"/>
                    </a:lnTo>
                    <a:lnTo>
                      <a:pt x="2896" y="27"/>
                    </a:lnTo>
                    <a:lnTo>
                      <a:pt x="3141" y="78"/>
                    </a:lnTo>
                    <a:lnTo>
                      <a:pt x="3377" y="151"/>
                    </a:lnTo>
                    <a:lnTo>
                      <a:pt x="3602" y="248"/>
                    </a:lnTo>
                    <a:lnTo>
                      <a:pt x="3817" y="363"/>
                    </a:lnTo>
                    <a:lnTo>
                      <a:pt x="4017" y="500"/>
                    </a:lnTo>
                    <a:lnTo>
                      <a:pt x="4203" y="652"/>
                    </a:lnTo>
                    <a:lnTo>
                      <a:pt x="4374" y="824"/>
                    </a:lnTo>
                    <a:lnTo>
                      <a:pt x="4528" y="1010"/>
                    </a:lnTo>
                    <a:lnTo>
                      <a:pt x="4663" y="1210"/>
                    </a:lnTo>
                    <a:lnTo>
                      <a:pt x="4780" y="1424"/>
                    </a:lnTo>
                    <a:lnTo>
                      <a:pt x="4875" y="1649"/>
                    </a:lnTo>
                    <a:lnTo>
                      <a:pt x="4949" y="1885"/>
                    </a:lnTo>
                    <a:lnTo>
                      <a:pt x="4999" y="2132"/>
                    </a:lnTo>
                    <a:lnTo>
                      <a:pt x="5025" y="2384"/>
                    </a:lnTo>
                    <a:lnTo>
                      <a:pt x="5026" y="2513"/>
                    </a:lnTo>
                    <a:lnTo>
                      <a:pt x="5025" y="2643"/>
                    </a:lnTo>
                    <a:lnTo>
                      <a:pt x="4999" y="2896"/>
                    </a:lnTo>
                    <a:lnTo>
                      <a:pt x="4949" y="3141"/>
                    </a:lnTo>
                    <a:lnTo>
                      <a:pt x="4875" y="3377"/>
                    </a:lnTo>
                    <a:lnTo>
                      <a:pt x="4779" y="3604"/>
                    </a:lnTo>
                    <a:lnTo>
                      <a:pt x="4663" y="3817"/>
                    </a:lnTo>
                    <a:lnTo>
                      <a:pt x="4527" y="4017"/>
                    </a:lnTo>
                    <a:lnTo>
                      <a:pt x="4374" y="4204"/>
                    </a:lnTo>
                    <a:lnTo>
                      <a:pt x="4203" y="4374"/>
                    </a:lnTo>
                    <a:lnTo>
                      <a:pt x="4017" y="4528"/>
                    </a:lnTo>
                    <a:lnTo>
                      <a:pt x="3815" y="4664"/>
                    </a:lnTo>
                    <a:lnTo>
                      <a:pt x="3602" y="4780"/>
                    </a:lnTo>
                    <a:lnTo>
                      <a:pt x="3376" y="4875"/>
                    </a:lnTo>
                    <a:lnTo>
                      <a:pt x="3141" y="4949"/>
                    </a:lnTo>
                    <a:lnTo>
                      <a:pt x="2895" y="4999"/>
                    </a:lnTo>
                    <a:lnTo>
                      <a:pt x="2643" y="5025"/>
                    </a:lnTo>
                    <a:lnTo>
                      <a:pt x="2513" y="5028"/>
                    </a:lnTo>
                    <a:close/>
                    <a:moveTo>
                      <a:pt x="2513" y="174"/>
                    </a:moveTo>
                    <a:lnTo>
                      <a:pt x="2392" y="177"/>
                    </a:lnTo>
                    <a:lnTo>
                      <a:pt x="2158" y="200"/>
                    </a:lnTo>
                    <a:lnTo>
                      <a:pt x="1929" y="248"/>
                    </a:lnTo>
                    <a:lnTo>
                      <a:pt x="1710" y="315"/>
                    </a:lnTo>
                    <a:lnTo>
                      <a:pt x="1499" y="405"/>
                    </a:lnTo>
                    <a:lnTo>
                      <a:pt x="1301" y="513"/>
                    </a:lnTo>
                    <a:lnTo>
                      <a:pt x="1114" y="639"/>
                    </a:lnTo>
                    <a:lnTo>
                      <a:pt x="941" y="782"/>
                    </a:lnTo>
                    <a:lnTo>
                      <a:pt x="782" y="940"/>
                    </a:lnTo>
                    <a:lnTo>
                      <a:pt x="638" y="1115"/>
                    </a:lnTo>
                    <a:lnTo>
                      <a:pt x="513" y="1301"/>
                    </a:lnTo>
                    <a:lnTo>
                      <a:pt x="405" y="1499"/>
                    </a:lnTo>
                    <a:lnTo>
                      <a:pt x="316" y="1710"/>
                    </a:lnTo>
                    <a:lnTo>
                      <a:pt x="248" y="1930"/>
                    </a:lnTo>
                    <a:lnTo>
                      <a:pt x="200" y="2157"/>
                    </a:lnTo>
                    <a:lnTo>
                      <a:pt x="176" y="2394"/>
                    </a:lnTo>
                    <a:lnTo>
                      <a:pt x="175" y="2513"/>
                    </a:lnTo>
                    <a:lnTo>
                      <a:pt x="176" y="2634"/>
                    </a:lnTo>
                    <a:lnTo>
                      <a:pt x="200" y="2870"/>
                    </a:lnTo>
                    <a:lnTo>
                      <a:pt x="248" y="3098"/>
                    </a:lnTo>
                    <a:lnTo>
                      <a:pt x="316" y="3318"/>
                    </a:lnTo>
                    <a:lnTo>
                      <a:pt x="405" y="3527"/>
                    </a:lnTo>
                    <a:lnTo>
                      <a:pt x="513" y="3726"/>
                    </a:lnTo>
                    <a:lnTo>
                      <a:pt x="638" y="3913"/>
                    </a:lnTo>
                    <a:lnTo>
                      <a:pt x="782" y="4086"/>
                    </a:lnTo>
                    <a:lnTo>
                      <a:pt x="941" y="4246"/>
                    </a:lnTo>
                    <a:lnTo>
                      <a:pt x="1114" y="4389"/>
                    </a:lnTo>
                    <a:lnTo>
                      <a:pt x="1301" y="4515"/>
                    </a:lnTo>
                    <a:lnTo>
                      <a:pt x="1499" y="4623"/>
                    </a:lnTo>
                    <a:lnTo>
                      <a:pt x="1710" y="4711"/>
                    </a:lnTo>
                    <a:lnTo>
                      <a:pt x="1929" y="4780"/>
                    </a:lnTo>
                    <a:lnTo>
                      <a:pt x="2158" y="4826"/>
                    </a:lnTo>
                    <a:lnTo>
                      <a:pt x="2392" y="4851"/>
                    </a:lnTo>
                    <a:lnTo>
                      <a:pt x="2513" y="4852"/>
                    </a:lnTo>
                    <a:lnTo>
                      <a:pt x="2634" y="4851"/>
                    </a:lnTo>
                    <a:lnTo>
                      <a:pt x="2869" y="4826"/>
                    </a:lnTo>
                    <a:lnTo>
                      <a:pt x="3098" y="4780"/>
                    </a:lnTo>
                    <a:lnTo>
                      <a:pt x="3317" y="4711"/>
                    </a:lnTo>
                    <a:lnTo>
                      <a:pt x="3527" y="4623"/>
                    </a:lnTo>
                    <a:lnTo>
                      <a:pt x="3726" y="4515"/>
                    </a:lnTo>
                    <a:lnTo>
                      <a:pt x="3913" y="4389"/>
                    </a:lnTo>
                    <a:lnTo>
                      <a:pt x="4086" y="4246"/>
                    </a:lnTo>
                    <a:lnTo>
                      <a:pt x="4244" y="4086"/>
                    </a:lnTo>
                    <a:lnTo>
                      <a:pt x="4388" y="3913"/>
                    </a:lnTo>
                    <a:lnTo>
                      <a:pt x="4514" y="3726"/>
                    </a:lnTo>
                    <a:lnTo>
                      <a:pt x="4622" y="3527"/>
                    </a:lnTo>
                    <a:lnTo>
                      <a:pt x="4711" y="3318"/>
                    </a:lnTo>
                    <a:lnTo>
                      <a:pt x="4779" y="3098"/>
                    </a:lnTo>
                    <a:lnTo>
                      <a:pt x="4826" y="2870"/>
                    </a:lnTo>
                    <a:lnTo>
                      <a:pt x="4851" y="2634"/>
                    </a:lnTo>
                    <a:lnTo>
                      <a:pt x="4852" y="2513"/>
                    </a:lnTo>
                    <a:lnTo>
                      <a:pt x="4851" y="2394"/>
                    </a:lnTo>
                    <a:lnTo>
                      <a:pt x="4826" y="2157"/>
                    </a:lnTo>
                    <a:lnTo>
                      <a:pt x="4779" y="1930"/>
                    </a:lnTo>
                    <a:lnTo>
                      <a:pt x="4711" y="1710"/>
                    </a:lnTo>
                    <a:lnTo>
                      <a:pt x="4622" y="1499"/>
                    </a:lnTo>
                    <a:lnTo>
                      <a:pt x="4514" y="1301"/>
                    </a:lnTo>
                    <a:lnTo>
                      <a:pt x="4387" y="1115"/>
                    </a:lnTo>
                    <a:lnTo>
                      <a:pt x="4244" y="940"/>
                    </a:lnTo>
                    <a:lnTo>
                      <a:pt x="4085" y="782"/>
                    </a:lnTo>
                    <a:lnTo>
                      <a:pt x="3912" y="639"/>
                    </a:lnTo>
                    <a:lnTo>
                      <a:pt x="3725" y="513"/>
                    </a:lnTo>
                    <a:lnTo>
                      <a:pt x="3526" y="405"/>
                    </a:lnTo>
                    <a:lnTo>
                      <a:pt x="3317" y="315"/>
                    </a:lnTo>
                    <a:lnTo>
                      <a:pt x="3097" y="248"/>
                    </a:lnTo>
                    <a:lnTo>
                      <a:pt x="2869" y="200"/>
                    </a:lnTo>
                    <a:lnTo>
                      <a:pt x="2634" y="177"/>
                    </a:lnTo>
                    <a:lnTo>
                      <a:pt x="2513" y="174"/>
                    </a:lnTo>
                    <a:close/>
                  </a:path>
                </a:pathLst>
              </a:custGeom>
              <a:solidFill>
                <a:srgbClr val="F4A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9"/>
              <p:cNvSpPr>
                <a:spLocks noEditPoints="1"/>
              </p:cNvSpPr>
              <p:nvPr/>
            </p:nvSpPr>
            <p:spPr bwMode="auto">
              <a:xfrm>
                <a:off x="7037389" y="459337"/>
                <a:ext cx="2706688" cy="2706688"/>
              </a:xfrm>
              <a:custGeom>
                <a:avLst/>
                <a:gdLst>
                  <a:gd name="T0" fmla="*/ 2169 w 5115"/>
                  <a:gd name="T1" fmla="*/ 5089 h 5116"/>
                  <a:gd name="T2" fmla="*/ 1450 w 5115"/>
                  <a:gd name="T3" fmla="*/ 4866 h 5116"/>
                  <a:gd name="T4" fmla="*/ 838 w 5115"/>
                  <a:gd name="T5" fmla="*/ 4452 h 5116"/>
                  <a:gd name="T6" fmla="*/ 370 w 5115"/>
                  <a:gd name="T7" fmla="*/ 3885 h 5116"/>
                  <a:gd name="T8" fmla="*/ 79 w 5115"/>
                  <a:gd name="T9" fmla="*/ 3198 h 5116"/>
                  <a:gd name="T10" fmla="*/ 0 w 5115"/>
                  <a:gd name="T11" fmla="*/ 2558 h 5116"/>
                  <a:gd name="T12" fmla="*/ 79 w 5115"/>
                  <a:gd name="T13" fmla="*/ 1920 h 5116"/>
                  <a:gd name="T14" fmla="*/ 370 w 5115"/>
                  <a:gd name="T15" fmla="*/ 1233 h 5116"/>
                  <a:gd name="T16" fmla="*/ 838 w 5115"/>
                  <a:gd name="T17" fmla="*/ 666 h 5116"/>
                  <a:gd name="T18" fmla="*/ 1448 w 5115"/>
                  <a:gd name="T19" fmla="*/ 252 h 5116"/>
                  <a:gd name="T20" fmla="*/ 2167 w 5115"/>
                  <a:gd name="T21" fmla="*/ 29 h 5116"/>
                  <a:gd name="T22" fmla="*/ 2688 w 5115"/>
                  <a:gd name="T23" fmla="*/ 3 h 5116"/>
                  <a:gd name="T24" fmla="*/ 3436 w 5115"/>
                  <a:gd name="T25" fmla="*/ 156 h 5116"/>
                  <a:gd name="T26" fmla="*/ 4087 w 5115"/>
                  <a:gd name="T27" fmla="*/ 509 h 5116"/>
                  <a:gd name="T28" fmla="*/ 4607 w 5115"/>
                  <a:gd name="T29" fmla="*/ 1029 h 5116"/>
                  <a:gd name="T30" fmla="*/ 4961 w 5115"/>
                  <a:gd name="T31" fmla="*/ 1680 h 5116"/>
                  <a:gd name="T32" fmla="*/ 5112 w 5115"/>
                  <a:gd name="T33" fmla="*/ 2427 h 5116"/>
                  <a:gd name="T34" fmla="*/ 5086 w 5115"/>
                  <a:gd name="T35" fmla="*/ 2949 h 5116"/>
                  <a:gd name="T36" fmla="*/ 4863 w 5115"/>
                  <a:gd name="T37" fmla="*/ 3667 h 5116"/>
                  <a:gd name="T38" fmla="*/ 4450 w 5115"/>
                  <a:gd name="T39" fmla="*/ 4278 h 5116"/>
                  <a:gd name="T40" fmla="*/ 3882 w 5115"/>
                  <a:gd name="T41" fmla="*/ 4746 h 5116"/>
                  <a:gd name="T42" fmla="*/ 3195 w 5115"/>
                  <a:gd name="T43" fmla="*/ 5037 h 5116"/>
                  <a:gd name="T44" fmla="*/ 2557 w 5115"/>
                  <a:gd name="T45" fmla="*/ 5116 h 5116"/>
                  <a:gd name="T46" fmla="*/ 2196 w 5115"/>
                  <a:gd name="T47" fmla="*/ 203 h 5116"/>
                  <a:gd name="T48" fmla="*/ 1526 w 5115"/>
                  <a:gd name="T49" fmla="*/ 412 h 5116"/>
                  <a:gd name="T50" fmla="*/ 957 w 5115"/>
                  <a:gd name="T51" fmla="*/ 795 h 5116"/>
                  <a:gd name="T52" fmla="*/ 522 w 5115"/>
                  <a:gd name="T53" fmla="*/ 1324 h 5116"/>
                  <a:gd name="T54" fmla="*/ 252 w 5115"/>
                  <a:gd name="T55" fmla="*/ 1962 h 5116"/>
                  <a:gd name="T56" fmla="*/ 178 w 5115"/>
                  <a:gd name="T57" fmla="*/ 2557 h 5116"/>
                  <a:gd name="T58" fmla="*/ 252 w 5115"/>
                  <a:gd name="T59" fmla="*/ 3152 h 5116"/>
                  <a:gd name="T60" fmla="*/ 522 w 5115"/>
                  <a:gd name="T61" fmla="*/ 3790 h 5116"/>
                  <a:gd name="T62" fmla="*/ 957 w 5115"/>
                  <a:gd name="T63" fmla="*/ 4318 h 5116"/>
                  <a:gd name="T64" fmla="*/ 1526 w 5115"/>
                  <a:gd name="T65" fmla="*/ 4701 h 5116"/>
                  <a:gd name="T66" fmla="*/ 2196 w 5115"/>
                  <a:gd name="T67" fmla="*/ 4910 h 5116"/>
                  <a:gd name="T68" fmla="*/ 2680 w 5115"/>
                  <a:gd name="T69" fmla="*/ 4935 h 5116"/>
                  <a:gd name="T70" fmla="*/ 3375 w 5115"/>
                  <a:gd name="T71" fmla="*/ 4792 h 5116"/>
                  <a:gd name="T72" fmla="*/ 3982 w 5115"/>
                  <a:gd name="T73" fmla="*/ 4464 h 5116"/>
                  <a:gd name="T74" fmla="*/ 4466 w 5115"/>
                  <a:gd name="T75" fmla="*/ 3980 h 5116"/>
                  <a:gd name="T76" fmla="*/ 4794 w 5115"/>
                  <a:gd name="T77" fmla="*/ 3375 h 5116"/>
                  <a:gd name="T78" fmla="*/ 4936 w 5115"/>
                  <a:gd name="T79" fmla="*/ 2679 h 5116"/>
                  <a:gd name="T80" fmla="*/ 4912 w 5115"/>
                  <a:gd name="T81" fmla="*/ 2195 h 5116"/>
                  <a:gd name="T82" fmla="*/ 4703 w 5115"/>
                  <a:gd name="T83" fmla="*/ 1526 h 5116"/>
                  <a:gd name="T84" fmla="*/ 4319 w 5115"/>
                  <a:gd name="T85" fmla="*/ 957 h 5116"/>
                  <a:gd name="T86" fmla="*/ 3790 w 5115"/>
                  <a:gd name="T87" fmla="*/ 522 h 5116"/>
                  <a:gd name="T88" fmla="*/ 3152 w 5115"/>
                  <a:gd name="T89" fmla="*/ 251 h 5116"/>
                  <a:gd name="T90" fmla="*/ 2557 w 5115"/>
                  <a:gd name="T91" fmla="*/ 177 h 5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115" h="5116">
                    <a:moveTo>
                      <a:pt x="2557" y="5116"/>
                    </a:moveTo>
                    <a:lnTo>
                      <a:pt x="2426" y="5115"/>
                    </a:lnTo>
                    <a:lnTo>
                      <a:pt x="2169" y="5089"/>
                    </a:lnTo>
                    <a:lnTo>
                      <a:pt x="1919" y="5037"/>
                    </a:lnTo>
                    <a:lnTo>
                      <a:pt x="1679" y="4962"/>
                    </a:lnTo>
                    <a:lnTo>
                      <a:pt x="1450" y="4866"/>
                    </a:lnTo>
                    <a:lnTo>
                      <a:pt x="1232" y="4747"/>
                    </a:lnTo>
                    <a:lnTo>
                      <a:pt x="1028" y="4609"/>
                    </a:lnTo>
                    <a:lnTo>
                      <a:pt x="838" y="4452"/>
                    </a:lnTo>
                    <a:lnTo>
                      <a:pt x="665" y="4279"/>
                    </a:lnTo>
                    <a:lnTo>
                      <a:pt x="508" y="4089"/>
                    </a:lnTo>
                    <a:lnTo>
                      <a:pt x="370" y="3885"/>
                    </a:lnTo>
                    <a:lnTo>
                      <a:pt x="252" y="3667"/>
                    </a:lnTo>
                    <a:lnTo>
                      <a:pt x="154" y="3438"/>
                    </a:lnTo>
                    <a:lnTo>
                      <a:pt x="79" y="3198"/>
                    </a:lnTo>
                    <a:lnTo>
                      <a:pt x="28" y="2949"/>
                    </a:lnTo>
                    <a:lnTo>
                      <a:pt x="3" y="2691"/>
                    </a:lnTo>
                    <a:lnTo>
                      <a:pt x="0" y="2558"/>
                    </a:lnTo>
                    <a:lnTo>
                      <a:pt x="3" y="2427"/>
                    </a:lnTo>
                    <a:lnTo>
                      <a:pt x="28" y="2169"/>
                    </a:lnTo>
                    <a:lnTo>
                      <a:pt x="79" y="1920"/>
                    </a:lnTo>
                    <a:lnTo>
                      <a:pt x="154" y="1680"/>
                    </a:lnTo>
                    <a:lnTo>
                      <a:pt x="252" y="1451"/>
                    </a:lnTo>
                    <a:lnTo>
                      <a:pt x="370" y="1233"/>
                    </a:lnTo>
                    <a:lnTo>
                      <a:pt x="508" y="1029"/>
                    </a:lnTo>
                    <a:lnTo>
                      <a:pt x="664" y="840"/>
                    </a:lnTo>
                    <a:lnTo>
                      <a:pt x="838" y="666"/>
                    </a:lnTo>
                    <a:lnTo>
                      <a:pt x="1026" y="509"/>
                    </a:lnTo>
                    <a:lnTo>
                      <a:pt x="1231" y="370"/>
                    </a:lnTo>
                    <a:lnTo>
                      <a:pt x="1448" y="252"/>
                    </a:lnTo>
                    <a:lnTo>
                      <a:pt x="1677" y="156"/>
                    </a:lnTo>
                    <a:lnTo>
                      <a:pt x="1918" y="81"/>
                    </a:lnTo>
                    <a:lnTo>
                      <a:pt x="2167" y="29"/>
                    </a:lnTo>
                    <a:lnTo>
                      <a:pt x="2425" y="3"/>
                    </a:lnTo>
                    <a:lnTo>
                      <a:pt x="2557" y="0"/>
                    </a:lnTo>
                    <a:lnTo>
                      <a:pt x="2688" y="3"/>
                    </a:lnTo>
                    <a:lnTo>
                      <a:pt x="2946" y="29"/>
                    </a:lnTo>
                    <a:lnTo>
                      <a:pt x="3195" y="81"/>
                    </a:lnTo>
                    <a:lnTo>
                      <a:pt x="3436" y="156"/>
                    </a:lnTo>
                    <a:lnTo>
                      <a:pt x="3665" y="252"/>
                    </a:lnTo>
                    <a:lnTo>
                      <a:pt x="3882" y="370"/>
                    </a:lnTo>
                    <a:lnTo>
                      <a:pt x="4087" y="509"/>
                    </a:lnTo>
                    <a:lnTo>
                      <a:pt x="4277" y="666"/>
                    </a:lnTo>
                    <a:lnTo>
                      <a:pt x="4450" y="839"/>
                    </a:lnTo>
                    <a:lnTo>
                      <a:pt x="4607" y="1029"/>
                    </a:lnTo>
                    <a:lnTo>
                      <a:pt x="4745" y="1232"/>
                    </a:lnTo>
                    <a:lnTo>
                      <a:pt x="4863" y="1449"/>
                    </a:lnTo>
                    <a:lnTo>
                      <a:pt x="4961" y="1680"/>
                    </a:lnTo>
                    <a:lnTo>
                      <a:pt x="5036" y="1919"/>
                    </a:lnTo>
                    <a:lnTo>
                      <a:pt x="5086" y="2169"/>
                    </a:lnTo>
                    <a:lnTo>
                      <a:pt x="5112" y="2427"/>
                    </a:lnTo>
                    <a:lnTo>
                      <a:pt x="5115" y="2558"/>
                    </a:lnTo>
                    <a:lnTo>
                      <a:pt x="5112" y="2691"/>
                    </a:lnTo>
                    <a:lnTo>
                      <a:pt x="5086" y="2949"/>
                    </a:lnTo>
                    <a:lnTo>
                      <a:pt x="5036" y="3198"/>
                    </a:lnTo>
                    <a:lnTo>
                      <a:pt x="4961" y="3437"/>
                    </a:lnTo>
                    <a:lnTo>
                      <a:pt x="4863" y="3667"/>
                    </a:lnTo>
                    <a:lnTo>
                      <a:pt x="4745" y="3885"/>
                    </a:lnTo>
                    <a:lnTo>
                      <a:pt x="4607" y="4088"/>
                    </a:lnTo>
                    <a:lnTo>
                      <a:pt x="4450" y="4278"/>
                    </a:lnTo>
                    <a:lnTo>
                      <a:pt x="4277" y="4452"/>
                    </a:lnTo>
                    <a:lnTo>
                      <a:pt x="4087" y="4608"/>
                    </a:lnTo>
                    <a:lnTo>
                      <a:pt x="3882" y="4746"/>
                    </a:lnTo>
                    <a:lnTo>
                      <a:pt x="3665" y="4864"/>
                    </a:lnTo>
                    <a:lnTo>
                      <a:pt x="3436" y="4962"/>
                    </a:lnTo>
                    <a:lnTo>
                      <a:pt x="3195" y="5037"/>
                    </a:lnTo>
                    <a:lnTo>
                      <a:pt x="2946" y="5089"/>
                    </a:lnTo>
                    <a:lnTo>
                      <a:pt x="2688" y="5115"/>
                    </a:lnTo>
                    <a:lnTo>
                      <a:pt x="2557" y="5116"/>
                    </a:lnTo>
                    <a:close/>
                    <a:moveTo>
                      <a:pt x="2557" y="177"/>
                    </a:moveTo>
                    <a:lnTo>
                      <a:pt x="2435" y="179"/>
                    </a:lnTo>
                    <a:lnTo>
                      <a:pt x="2196" y="203"/>
                    </a:lnTo>
                    <a:lnTo>
                      <a:pt x="1963" y="251"/>
                    </a:lnTo>
                    <a:lnTo>
                      <a:pt x="1739" y="321"/>
                    </a:lnTo>
                    <a:lnTo>
                      <a:pt x="1526" y="412"/>
                    </a:lnTo>
                    <a:lnTo>
                      <a:pt x="1325" y="522"/>
                    </a:lnTo>
                    <a:lnTo>
                      <a:pt x="1134" y="650"/>
                    </a:lnTo>
                    <a:lnTo>
                      <a:pt x="957" y="795"/>
                    </a:lnTo>
                    <a:lnTo>
                      <a:pt x="796" y="957"/>
                    </a:lnTo>
                    <a:lnTo>
                      <a:pt x="651" y="1134"/>
                    </a:lnTo>
                    <a:lnTo>
                      <a:pt x="522" y="1324"/>
                    </a:lnTo>
                    <a:lnTo>
                      <a:pt x="413" y="1526"/>
                    </a:lnTo>
                    <a:lnTo>
                      <a:pt x="322" y="1739"/>
                    </a:lnTo>
                    <a:lnTo>
                      <a:pt x="252" y="1962"/>
                    </a:lnTo>
                    <a:lnTo>
                      <a:pt x="204" y="2195"/>
                    </a:lnTo>
                    <a:lnTo>
                      <a:pt x="180" y="2434"/>
                    </a:lnTo>
                    <a:lnTo>
                      <a:pt x="178" y="2557"/>
                    </a:lnTo>
                    <a:lnTo>
                      <a:pt x="180" y="2679"/>
                    </a:lnTo>
                    <a:lnTo>
                      <a:pt x="204" y="2918"/>
                    </a:lnTo>
                    <a:lnTo>
                      <a:pt x="252" y="3152"/>
                    </a:lnTo>
                    <a:lnTo>
                      <a:pt x="322" y="3375"/>
                    </a:lnTo>
                    <a:lnTo>
                      <a:pt x="413" y="3588"/>
                    </a:lnTo>
                    <a:lnTo>
                      <a:pt x="522" y="3790"/>
                    </a:lnTo>
                    <a:lnTo>
                      <a:pt x="651" y="3980"/>
                    </a:lnTo>
                    <a:lnTo>
                      <a:pt x="796" y="4157"/>
                    </a:lnTo>
                    <a:lnTo>
                      <a:pt x="957" y="4318"/>
                    </a:lnTo>
                    <a:lnTo>
                      <a:pt x="1134" y="4464"/>
                    </a:lnTo>
                    <a:lnTo>
                      <a:pt x="1325" y="4592"/>
                    </a:lnTo>
                    <a:lnTo>
                      <a:pt x="1526" y="4701"/>
                    </a:lnTo>
                    <a:lnTo>
                      <a:pt x="1739" y="4792"/>
                    </a:lnTo>
                    <a:lnTo>
                      <a:pt x="1963" y="4863"/>
                    </a:lnTo>
                    <a:lnTo>
                      <a:pt x="2196" y="4910"/>
                    </a:lnTo>
                    <a:lnTo>
                      <a:pt x="2435" y="4935"/>
                    </a:lnTo>
                    <a:lnTo>
                      <a:pt x="2557" y="4936"/>
                    </a:lnTo>
                    <a:lnTo>
                      <a:pt x="2680" y="4935"/>
                    </a:lnTo>
                    <a:lnTo>
                      <a:pt x="2919" y="4910"/>
                    </a:lnTo>
                    <a:lnTo>
                      <a:pt x="3152" y="4863"/>
                    </a:lnTo>
                    <a:lnTo>
                      <a:pt x="3375" y="4792"/>
                    </a:lnTo>
                    <a:lnTo>
                      <a:pt x="3588" y="4701"/>
                    </a:lnTo>
                    <a:lnTo>
                      <a:pt x="3792" y="4592"/>
                    </a:lnTo>
                    <a:lnTo>
                      <a:pt x="3982" y="4464"/>
                    </a:lnTo>
                    <a:lnTo>
                      <a:pt x="4157" y="4318"/>
                    </a:lnTo>
                    <a:lnTo>
                      <a:pt x="4319" y="4157"/>
                    </a:lnTo>
                    <a:lnTo>
                      <a:pt x="4466" y="3980"/>
                    </a:lnTo>
                    <a:lnTo>
                      <a:pt x="4594" y="3790"/>
                    </a:lnTo>
                    <a:lnTo>
                      <a:pt x="4703" y="3588"/>
                    </a:lnTo>
                    <a:lnTo>
                      <a:pt x="4794" y="3375"/>
                    </a:lnTo>
                    <a:lnTo>
                      <a:pt x="4864" y="3152"/>
                    </a:lnTo>
                    <a:lnTo>
                      <a:pt x="4912" y="2918"/>
                    </a:lnTo>
                    <a:lnTo>
                      <a:pt x="4936" y="2679"/>
                    </a:lnTo>
                    <a:lnTo>
                      <a:pt x="4938" y="2557"/>
                    </a:lnTo>
                    <a:lnTo>
                      <a:pt x="4936" y="2434"/>
                    </a:lnTo>
                    <a:lnTo>
                      <a:pt x="4912" y="2195"/>
                    </a:lnTo>
                    <a:lnTo>
                      <a:pt x="4863" y="1962"/>
                    </a:lnTo>
                    <a:lnTo>
                      <a:pt x="4794" y="1739"/>
                    </a:lnTo>
                    <a:lnTo>
                      <a:pt x="4703" y="1526"/>
                    </a:lnTo>
                    <a:lnTo>
                      <a:pt x="4592" y="1324"/>
                    </a:lnTo>
                    <a:lnTo>
                      <a:pt x="4464" y="1134"/>
                    </a:lnTo>
                    <a:lnTo>
                      <a:pt x="4319" y="957"/>
                    </a:lnTo>
                    <a:lnTo>
                      <a:pt x="4157" y="795"/>
                    </a:lnTo>
                    <a:lnTo>
                      <a:pt x="3980" y="650"/>
                    </a:lnTo>
                    <a:lnTo>
                      <a:pt x="3790" y="522"/>
                    </a:lnTo>
                    <a:lnTo>
                      <a:pt x="3588" y="412"/>
                    </a:lnTo>
                    <a:lnTo>
                      <a:pt x="3375" y="321"/>
                    </a:lnTo>
                    <a:lnTo>
                      <a:pt x="3152" y="251"/>
                    </a:lnTo>
                    <a:lnTo>
                      <a:pt x="2919" y="203"/>
                    </a:lnTo>
                    <a:lnTo>
                      <a:pt x="2680" y="179"/>
                    </a:lnTo>
                    <a:lnTo>
                      <a:pt x="2557" y="177"/>
                    </a:lnTo>
                    <a:close/>
                  </a:path>
                </a:pathLst>
              </a:custGeom>
              <a:solidFill>
                <a:srgbClr val="3A3A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30"/>
              <p:cNvSpPr>
                <a:spLocks noEditPoints="1"/>
              </p:cNvSpPr>
              <p:nvPr/>
            </p:nvSpPr>
            <p:spPr bwMode="auto">
              <a:xfrm>
                <a:off x="8284371" y="1707112"/>
                <a:ext cx="212725" cy="211138"/>
              </a:xfrm>
              <a:custGeom>
                <a:avLst/>
                <a:gdLst>
                  <a:gd name="T0" fmla="*/ 200 w 401"/>
                  <a:gd name="T1" fmla="*/ 399 h 399"/>
                  <a:gd name="T2" fmla="*/ 180 w 401"/>
                  <a:gd name="T3" fmla="*/ 398 h 399"/>
                  <a:gd name="T4" fmla="*/ 141 w 401"/>
                  <a:gd name="T5" fmla="*/ 391 h 399"/>
                  <a:gd name="T6" fmla="*/ 105 w 401"/>
                  <a:gd name="T7" fmla="*/ 375 h 399"/>
                  <a:gd name="T8" fmla="*/ 74 w 401"/>
                  <a:gd name="T9" fmla="*/ 353 h 399"/>
                  <a:gd name="T10" fmla="*/ 46 w 401"/>
                  <a:gd name="T11" fmla="*/ 326 h 399"/>
                  <a:gd name="T12" fmla="*/ 25 w 401"/>
                  <a:gd name="T13" fmla="*/ 294 h 399"/>
                  <a:gd name="T14" fmla="*/ 9 w 401"/>
                  <a:gd name="T15" fmla="*/ 258 h 399"/>
                  <a:gd name="T16" fmla="*/ 2 w 401"/>
                  <a:gd name="T17" fmla="*/ 219 h 399"/>
                  <a:gd name="T18" fmla="*/ 0 w 401"/>
                  <a:gd name="T19" fmla="*/ 199 h 399"/>
                  <a:gd name="T20" fmla="*/ 2 w 401"/>
                  <a:gd name="T21" fmla="*/ 179 h 399"/>
                  <a:gd name="T22" fmla="*/ 9 w 401"/>
                  <a:gd name="T23" fmla="*/ 140 h 399"/>
                  <a:gd name="T24" fmla="*/ 25 w 401"/>
                  <a:gd name="T25" fmla="*/ 104 h 399"/>
                  <a:gd name="T26" fmla="*/ 46 w 401"/>
                  <a:gd name="T27" fmla="*/ 72 h 399"/>
                  <a:gd name="T28" fmla="*/ 74 w 401"/>
                  <a:gd name="T29" fmla="*/ 45 h 399"/>
                  <a:gd name="T30" fmla="*/ 105 w 401"/>
                  <a:gd name="T31" fmla="*/ 24 h 399"/>
                  <a:gd name="T32" fmla="*/ 141 w 401"/>
                  <a:gd name="T33" fmla="*/ 9 h 399"/>
                  <a:gd name="T34" fmla="*/ 180 w 401"/>
                  <a:gd name="T35" fmla="*/ 0 h 399"/>
                  <a:gd name="T36" fmla="*/ 200 w 401"/>
                  <a:gd name="T37" fmla="*/ 0 h 399"/>
                  <a:gd name="T38" fmla="*/ 221 w 401"/>
                  <a:gd name="T39" fmla="*/ 0 h 399"/>
                  <a:gd name="T40" fmla="*/ 259 w 401"/>
                  <a:gd name="T41" fmla="*/ 9 h 399"/>
                  <a:gd name="T42" fmla="*/ 295 w 401"/>
                  <a:gd name="T43" fmla="*/ 24 h 399"/>
                  <a:gd name="T44" fmla="*/ 327 w 401"/>
                  <a:gd name="T45" fmla="*/ 45 h 399"/>
                  <a:gd name="T46" fmla="*/ 354 w 401"/>
                  <a:gd name="T47" fmla="*/ 72 h 399"/>
                  <a:gd name="T48" fmla="*/ 376 w 401"/>
                  <a:gd name="T49" fmla="*/ 104 h 399"/>
                  <a:gd name="T50" fmla="*/ 392 w 401"/>
                  <a:gd name="T51" fmla="*/ 140 h 399"/>
                  <a:gd name="T52" fmla="*/ 399 w 401"/>
                  <a:gd name="T53" fmla="*/ 179 h 399"/>
                  <a:gd name="T54" fmla="*/ 401 w 401"/>
                  <a:gd name="T55" fmla="*/ 199 h 399"/>
                  <a:gd name="T56" fmla="*/ 399 w 401"/>
                  <a:gd name="T57" fmla="*/ 221 h 399"/>
                  <a:gd name="T58" fmla="*/ 392 w 401"/>
                  <a:gd name="T59" fmla="*/ 260 h 399"/>
                  <a:gd name="T60" fmla="*/ 376 w 401"/>
                  <a:gd name="T61" fmla="*/ 296 h 399"/>
                  <a:gd name="T62" fmla="*/ 354 w 401"/>
                  <a:gd name="T63" fmla="*/ 327 h 399"/>
                  <a:gd name="T64" fmla="*/ 329 w 401"/>
                  <a:gd name="T65" fmla="*/ 355 h 399"/>
                  <a:gd name="T66" fmla="*/ 297 w 401"/>
                  <a:gd name="T67" fmla="*/ 376 h 399"/>
                  <a:gd name="T68" fmla="*/ 261 w 401"/>
                  <a:gd name="T69" fmla="*/ 391 h 399"/>
                  <a:gd name="T70" fmla="*/ 221 w 401"/>
                  <a:gd name="T71" fmla="*/ 399 h 399"/>
                  <a:gd name="T72" fmla="*/ 200 w 401"/>
                  <a:gd name="T73" fmla="*/ 399 h 399"/>
                  <a:gd name="T74" fmla="*/ 200 w 401"/>
                  <a:gd name="T75" fmla="*/ 90 h 399"/>
                  <a:gd name="T76" fmla="*/ 177 w 401"/>
                  <a:gd name="T77" fmla="*/ 91 h 399"/>
                  <a:gd name="T78" fmla="*/ 137 w 401"/>
                  <a:gd name="T79" fmla="*/ 109 h 399"/>
                  <a:gd name="T80" fmla="*/ 107 w 401"/>
                  <a:gd name="T81" fmla="*/ 139 h 399"/>
                  <a:gd name="T82" fmla="*/ 91 w 401"/>
                  <a:gd name="T83" fmla="*/ 179 h 399"/>
                  <a:gd name="T84" fmla="*/ 89 w 401"/>
                  <a:gd name="T85" fmla="*/ 202 h 399"/>
                  <a:gd name="T86" fmla="*/ 91 w 401"/>
                  <a:gd name="T87" fmla="*/ 224 h 399"/>
                  <a:gd name="T88" fmla="*/ 107 w 401"/>
                  <a:gd name="T89" fmla="*/ 264 h 399"/>
                  <a:gd name="T90" fmla="*/ 137 w 401"/>
                  <a:gd name="T91" fmla="*/ 294 h 399"/>
                  <a:gd name="T92" fmla="*/ 177 w 401"/>
                  <a:gd name="T93" fmla="*/ 312 h 399"/>
                  <a:gd name="T94" fmla="*/ 200 w 401"/>
                  <a:gd name="T95" fmla="*/ 313 h 399"/>
                  <a:gd name="T96" fmla="*/ 223 w 401"/>
                  <a:gd name="T97" fmla="*/ 312 h 399"/>
                  <a:gd name="T98" fmla="*/ 264 w 401"/>
                  <a:gd name="T99" fmla="*/ 294 h 399"/>
                  <a:gd name="T100" fmla="*/ 294 w 401"/>
                  <a:gd name="T101" fmla="*/ 264 h 399"/>
                  <a:gd name="T102" fmla="*/ 310 w 401"/>
                  <a:gd name="T103" fmla="*/ 224 h 399"/>
                  <a:gd name="T104" fmla="*/ 311 w 401"/>
                  <a:gd name="T105" fmla="*/ 202 h 399"/>
                  <a:gd name="T106" fmla="*/ 310 w 401"/>
                  <a:gd name="T107" fmla="*/ 179 h 399"/>
                  <a:gd name="T108" fmla="*/ 294 w 401"/>
                  <a:gd name="T109" fmla="*/ 139 h 399"/>
                  <a:gd name="T110" fmla="*/ 264 w 401"/>
                  <a:gd name="T111" fmla="*/ 109 h 399"/>
                  <a:gd name="T112" fmla="*/ 223 w 401"/>
                  <a:gd name="T113" fmla="*/ 91 h 399"/>
                  <a:gd name="T114" fmla="*/ 200 w 401"/>
                  <a:gd name="T115" fmla="*/ 9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1" h="399">
                    <a:moveTo>
                      <a:pt x="200" y="399"/>
                    </a:moveTo>
                    <a:lnTo>
                      <a:pt x="180" y="398"/>
                    </a:lnTo>
                    <a:lnTo>
                      <a:pt x="141" y="391"/>
                    </a:lnTo>
                    <a:lnTo>
                      <a:pt x="105" y="375"/>
                    </a:lnTo>
                    <a:lnTo>
                      <a:pt x="74" y="353"/>
                    </a:lnTo>
                    <a:lnTo>
                      <a:pt x="46" y="326"/>
                    </a:lnTo>
                    <a:lnTo>
                      <a:pt x="25" y="294"/>
                    </a:lnTo>
                    <a:lnTo>
                      <a:pt x="9" y="258"/>
                    </a:lnTo>
                    <a:lnTo>
                      <a:pt x="2" y="219"/>
                    </a:lnTo>
                    <a:lnTo>
                      <a:pt x="0" y="199"/>
                    </a:lnTo>
                    <a:lnTo>
                      <a:pt x="2" y="179"/>
                    </a:lnTo>
                    <a:lnTo>
                      <a:pt x="9" y="140"/>
                    </a:lnTo>
                    <a:lnTo>
                      <a:pt x="25" y="104"/>
                    </a:lnTo>
                    <a:lnTo>
                      <a:pt x="46" y="72"/>
                    </a:lnTo>
                    <a:lnTo>
                      <a:pt x="74" y="45"/>
                    </a:lnTo>
                    <a:lnTo>
                      <a:pt x="105" y="24"/>
                    </a:lnTo>
                    <a:lnTo>
                      <a:pt x="141" y="9"/>
                    </a:lnTo>
                    <a:lnTo>
                      <a:pt x="180" y="0"/>
                    </a:lnTo>
                    <a:lnTo>
                      <a:pt x="200" y="0"/>
                    </a:lnTo>
                    <a:lnTo>
                      <a:pt x="221" y="0"/>
                    </a:lnTo>
                    <a:lnTo>
                      <a:pt x="259" y="9"/>
                    </a:lnTo>
                    <a:lnTo>
                      <a:pt x="295" y="24"/>
                    </a:lnTo>
                    <a:lnTo>
                      <a:pt x="327" y="45"/>
                    </a:lnTo>
                    <a:lnTo>
                      <a:pt x="354" y="72"/>
                    </a:lnTo>
                    <a:lnTo>
                      <a:pt x="376" y="104"/>
                    </a:lnTo>
                    <a:lnTo>
                      <a:pt x="392" y="140"/>
                    </a:lnTo>
                    <a:lnTo>
                      <a:pt x="399" y="179"/>
                    </a:lnTo>
                    <a:lnTo>
                      <a:pt x="401" y="199"/>
                    </a:lnTo>
                    <a:lnTo>
                      <a:pt x="399" y="221"/>
                    </a:lnTo>
                    <a:lnTo>
                      <a:pt x="392" y="260"/>
                    </a:lnTo>
                    <a:lnTo>
                      <a:pt x="376" y="296"/>
                    </a:lnTo>
                    <a:lnTo>
                      <a:pt x="354" y="327"/>
                    </a:lnTo>
                    <a:lnTo>
                      <a:pt x="329" y="355"/>
                    </a:lnTo>
                    <a:lnTo>
                      <a:pt x="297" y="376"/>
                    </a:lnTo>
                    <a:lnTo>
                      <a:pt x="261" y="391"/>
                    </a:lnTo>
                    <a:lnTo>
                      <a:pt x="221" y="399"/>
                    </a:lnTo>
                    <a:lnTo>
                      <a:pt x="200" y="399"/>
                    </a:lnTo>
                    <a:close/>
                    <a:moveTo>
                      <a:pt x="200" y="90"/>
                    </a:moveTo>
                    <a:lnTo>
                      <a:pt x="177" y="91"/>
                    </a:lnTo>
                    <a:lnTo>
                      <a:pt x="137" y="109"/>
                    </a:lnTo>
                    <a:lnTo>
                      <a:pt x="107" y="139"/>
                    </a:lnTo>
                    <a:lnTo>
                      <a:pt x="91" y="179"/>
                    </a:lnTo>
                    <a:lnTo>
                      <a:pt x="89" y="202"/>
                    </a:lnTo>
                    <a:lnTo>
                      <a:pt x="91" y="224"/>
                    </a:lnTo>
                    <a:lnTo>
                      <a:pt x="107" y="264"/>
                    </a:lnTo>
                    <a:lnTo>
                      <a:pt x="137" y="294"/>
                    </a:lnTo>
                    <a:lnTo>
                      <a:pt x="177" y="312"/>
                    </a:lnTo>
                    <a:lnTo>
                      <a:pt x="200" y="313"/>
                    </a:lnTo>
                    <a:lnTo>
                      <a:pt x="223" y="312"/>
                    </a:lnTo>
                    <a:lnTo>
                      <a:pt x="264" y="294"/>
                    </a:lnTo>
                    <a:lnTo>
                      <a:pt x="294" y="264"/>
                    </a:lnTo>
                    <a:lnTo>
                      <a:pt x="310" y="224"/>
                    </a:lnTo>
                    <a:lnTo>
                      <a:pt x="311" y="202"/>
                    </a:lnTo>
                    <a:lnTo>
                      <a:pt x="310" y="179"/>
                    </a:lnTo>
                    <a:lnTo>
                      <a:pt x="294" y="139"/>
                    </a:lnTo>
                    <a:lnTo>
                      <a:pt x="264" y="109"/>
                    </a:lnTo>
                    <a:lnTo>
                      <a:pt x="223" y="91"/>
                    </a:lnTo>
                    <a:lnTo>
                      <a:pt x="200" y="90"/>
                    </a:lnTo>
                    <a:close/>
                  </a:path>
                </a:pathLst>
              </a:custGeom>
              <a:solidFill>
                <a:srgbClr val="3A3A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66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B4981E8-AB0F-42B6-898B-94F71F1FB335}"/>
              </a:ext>
            </a:extLst>
          </p:cNvPr>
          <p:cNvSpPr/>
          <p:nvPr/>
        </p:nvSpPr>
        <p:spPr>
          <a:xfrm>
            <a:off x="0" y="344774"/>
            <a:ext cx="899409" cy="389744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/>
              <a:t>04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F1BE46E-2827-4C47-8D4F-3EDB0E2019BA}"/>
              </a:ext>
            </a:extLst>
          </p:cNvPr>
          <p:cNvSpPr/>
          <p:nvPr/>
        </p:nvSpPr>
        <p:spPr>
          <a:xfrm>
            <a:off x="0" y="6293224"/>
            <a:ext cx="12192000" cy="56477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F30099D-11CE-4211-99E9-6E2BDB72E25C}"/>
              </a:ext>
            </a:extLst>
          </p:cNvPr>
          <p:cNvSpPr/>
          <p:nvPr/>
        </p:nvSpPr>
        <p:spPr>
          <a:xfrm>
            <a:off x="1063585" y="262957"/>
            <a:ext cx="3494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EDA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4C28B17-6F6E-4A9C-94BC-C126B763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74" y="1444421"/>
            <a:ext cx="4406319" cy="18839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1966A69-55A6-46DE-B6DA-03EB44B03093}"/>
              </a:ext>
            </a:extLst>
          </p:cNvPr>
          <p:cNvSpPr txBox="1"/>
          <p:nvPr/>
        </p:nvSpPr>
        <p:spPr>
          <a:xfrm>
            <a:off x="899409" y="982400"/>
            <a:ext cx="69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데이터의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Target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Variable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탐색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Countplot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사용해 데이터 확인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D0EB9D05-3886-4B8D-8C1A-C25DDAF3A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39" y="1444421"/>
            <a:ext cx="4406319" cy="194222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ABC4BD6E-95F0-4FD3-88AA-EC7EFF96B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374" y="3609209"/>
            <a:ext cx="4406319" cy="176587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A4EB4C34-C2F9-4D5C-A878-F42044352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454" y="3601074"/>
            <a:ext cx="4402404" cy="17351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A7D218E-80F6-47B9-9CEB-A44117BB8861}"/>
              </a:ext>
            </a:extLst>
          </p:cNvPr>
          <p:cNvSpPr txBox="1"/>
          <p:nvPr/>
        </p:nvSpPr>
        <p:spPr>
          <a:xfrm>
            <a:off x="2933700" y="5467769"/>
            <a:ext cx="7470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공공 자전거 사용자 수가 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계절 및 날씨의 영향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받는다는 것을 확인했으며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</a:p>
          <a:p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2020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년 공공 자전거 수가 증가하면서 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이용자 수가 늘어난 것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확인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="" xmlns:a16="http://schemas.microsoft.com/office/drawing/2014/main" id="{2F701777-3E02-4FAD-8303-493EA3F86118}"/>
              </a:ext>
            </a:extLst>
          </p:cNvPr>
          <p:cNvSpPr/>
          <p:nvPr/>
        </p:nvSpPr>
        <p:spPr>
          <a:xfrm>
            <a:off x="1813560" y="5558104"/>
            <a:ext cx="815340" cy="330383"/>
          </a:xfrm>
          <a:prstGeom prst="rightArrow">
            <a:avLst>
              <a:gd name="adj1" fmla="val 50000"/>
              <a:gd name="adj2" fmla="val 86902"/>
            </a:avLst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A10D886-5BC7-2A40-A23A-36C717E7682A}"/>
              </a:ext>
            </a:extLst>
          </p:cNvPr>
          <p:cNvSpPr/>
          <p:nvPr/>
        </p:nvSpPr>
        <p:spPr>
          <a:xfrm>
            <a:off x="11796860" y="6363042"/>
            <a:ext cx="28405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90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B4981E8-AB0F-42B6-898B-94F71F1FB335}"/>
              </a:ext>
            </a:extLst>
          </p:cNvPr>
          <p:cNvSpPr/>
          <p:nvPr/>
        </p:nvSpPr>
        <p:spPr>
          <a:xfrm>
            <a:off x="0" y="344774"/>
            <a:ext cx="899409" cy="389744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/>
              <a:t>05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F1BE46E-2827-4C47-8D4F-3EDB0E2019BA}"/>
              </a:ext>
            </a:extLst>
          </p:cNvPr>
          <p:cNvSpPr/>
          <p:nvPr/>
        </p:nvSpPr>
        <p:spPr>
          <a:xfrm>
            <a:off x="0" y="6293224"/>
            <a:ext cx="12192000" cy="56477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2CBBBEB-D05A-45C3-8D02-6D0EA0B61954}"/>
              </a:ext>
            </a:extLst>
          </p:cNvPr>
          <p:cNvSpPr/>
          <p:nvPr/>
        </p:nvSpPr>
        <p:spPr>
          <a:xfrm>
            <a:off x="11796860" y="6363042"/>
            <a:ext cx="28405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9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F30099D-11CE-4211-99E9-6E2BDB72E25C}"/>
              </a:ext>
            </a:extLst>
          </p:cNvPr>
          <p:cNvSpPr/>
          <p:nvPr/>
        </p:nvSpPr>
        <p:spPr>
          <a:xfrm>
            <a:off x="1063585" y="262957"/>
            <a:ext cx="3494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회귀 모델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선형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E77D20D-F1AA-2A4A-B129-99B1334E833E}"/>
              </a:ext>
            </a:extLst>
          </p:cNvPr>
          <p:cNvGrpSpPr/>
          <p:nvPr/>
        </p:nvGrpSpPr>
        <p:grpSpPr>
          <a:xfrm>
            <a:off x="1220948" y="1017467"/>
            <a:ext cx="9750104" cy="5052279"/>
            <a:chOff x="703627" y="1147453"/>
            <a:chExt cx="9750104" cy="5052279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F0599D4D-EFB6-41C6-9A7D-02D1D285EADF}"/>
                </a:ext>
              </a:extLst>
            </p:cNvPr>
            <p:cNvSpPr txBox="1"/>
            <p:nvPr/>
          </p:nvSpPr>
          <p:spPr>
            <a:xfrm>
              <a:off x="703627" y="1147453"/>
              <a:ext cx="9750104" cy="3575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1000"/>
                </a:spcBef>
                <a:spcAft>
                  <a:spcPts val="0"/>
                </a:spcAft>
              </a:pPr>
              <a:r>
                <a:rPr lang="en-US" altLang="ko-KR" sz="2000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Metric : </a:t>
              </a:r>
              <a:r>
                <a:rPr lang="en-US" altLang="ko-KR" sz="2000" b="1" i="0" u="sng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R2 score</a:t>
              </a:r>
              <a:r>
                <a:rPr lang="en-US" altLang="ko-KR" sz="2000" b="1" i="0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en-US" altLang="ko-KR" sz="2000" b="0" i="0" u="none" strike="noStrike" dirty="0" smtClean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(</a:t>
              </a:r>
              <a:r>
                <a:rPr lang="ko-KR" altLang="en-US" sz="2000" b="0" i="0" u="none" strike="noStrike" dirty="0" smtClean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상관관계가 </a:t>
              </a:r>
              <a:r>
                <a:rPr lang="ko-KR" altLang="en-US" sz="2000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높을수록 </a:t>
              </a:r>
              <a:r>
                <a:rPr lang="en-US" altLang="ko-KR" sz="2000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r>
                <a:rPr lang="ko-KR" altLang="en-US" sz="2000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에 가까워 짐</a:t>
              </a:r>
              <a:r>
                <a:rPr lang="en-US" altLang="ko-KR" sz="2000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)</a:t>
              </a:r>
              <a:endParaRPr lang="ko-KR" altLang="en-US" sz="2000" b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rtl="0">
                <a:spcBef>
                  <a:spcPts val="1000"/>
                </a:spcBef>
                <a:spcAft>
                  <a:spcPts val="0"/>
                </a:spcAft>
              </a:pPr>
              <a:r>
                <a:rPr lang="ko-KR" altLang="en-US" sz="2000" b="0" dirty="0"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/>
              </a:r>
              <a:br>
                <a:rPr lang="ko-KR" altLang="en-US" sz="2000" b="0" dirty="0"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lang="en-US" altLang="ko-KR" sz="2000" b="0" dirty="0"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	</a:t>
              </a:r>
            </a:p>
            <a:p>
              <a:pPr marL="800100" lvl="1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altLang="ko-KR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Linear Regression</a:t>
              </a:r>
            </a:p>
            <a:p>
              <a:pPr marL="457200" rtl="0" fontAlgn="base">
                <a:spcBef>
                  <a:spcPts val="1000"/>
                </a:spcBef>
                <a:spcAft>
                  <a:spcPts val="0"/>
                </a:spcAft>
                <a:buFont typeface="+mj-lt"/>
                <a:buAutoNum type="arabicPeriod"/>
              </a:pPr>
              <a:endParaRPr lang="en-US" altLang="ko-KR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marL="457200" rtl="0" fontAlgn="base">
                <a:spcBef>
                  <a:spcPts val="1000"/>
                </a:spcBef>
                <a:spcAft>
                  <a:spcPts val="0"/>
                </a:spcAft>
                <a:buFont typeface="+mj-lt"/>
                <a:buAutoNum type="arabicPeriod"/>
              </a:pPr>
              <a:endParaRPr lang="en-US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marL="457200" rtl="0" fontAlgn="base">
                <a:spcBef>
                  <a:spcPts val="1000"/>
                </a:spcBef>
                <a:spcAft>
                  <a:spcPts val="0"/>
                </a:spcAft>
                <a:buFont typeface="+mj-lt"/>
                <a:buAutoNum type="arabicPeriod"/>
              </a:pPr>
              <a:endParaRPr lang="en-US" altLang="ko-KR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marL="457200" rtl="0" fontAlgn="base">
                <a:spcBef>
                  <a:spcPts val="1000"/>
                </a:spcBef>
                <a:spcAft>
                  <a:spcPts val="0"/>
                </a:spcAft>
                <a:buFont typeface="+mj-lt"/>
                <a:buAutoNum type="arabicPeriod"/>
              </a:pPr>
              <a:endPara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marL="457200" rtl="0" fontAlgn="base">
                <a:spcBef>
                  <a:spcPts val="1000"/>
                </a:spcBef>
                <a:spcAft>
                  <a:spcPts val="0"/>
                </a:spcAft>
                <a:buFont typeface="+mj-lt"/>
                <a:buAutoNum type="arabicPeriod" startAt="2"/>
              </a:pPr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  Ridge Regression</a:t>
              </a:r>
              <a:endPara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="" xmlns:a16="http://schemas.microsoft.com/office/drawing/2014/main" id="{D16838B6-840D-4775-B3B3-7FC95C3EE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4766" y="2323775"/>
              <a:ext cx="5990467" cy="1723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>
              <a:extLst>
                <a:ext uri="{FF2B5EF4-FFF2-40B4-BE49-F238E27FC236}">
                  <a16:creationId xmlns="" xmlns:a16="http://schemas.microsoft.com/office/drawing/2014/main" id="{8BE62712-937E-4E77-AD8E-9CE7F2D9A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2637" y="4403449"/>
              <a:ext cx="5990468" cy="1766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DC308584-2719-4C30-8FFF-04B84E4FAC1C}"/>
                </a:ext>
              </a:extLst>
            </p:cNvPr>
            <p:cNvSpPr/>
            <p:nvPr/>
          </p:nvSpPr>
          <p:spPr>
            <a:xfrm>
              <a:off x="4245302" y="3812578"/>
              <a:ext cx="1719743" cy="23108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AE4BE489-41AB-49CD-8DC2-B91854F089B7}"/>
                </a:ext>
              </a:extLst>
            </p:cNvPr>
            <p:cNvSpPr/>
            <p:nvPr/>
          </p:nvSpPr>
          <p:spPr>
            <a:xfrm>
              <a:off x="4061825" y="5873704"/>
              <a:ext cx="1719743" cy="23108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B1917739-7615-4724-8E15-C3245F7224C4}"/>
                </a:ext>
              </a:extLst>
            </p:cNvPr>
            <p:cNvSpPr/>
            <p:nvPr/>
          </p:nvSpPr>
          <p:spPr>
            <a:xfrm>
              <a:off x="1063585" y="4253996"/>
              <a:ext cx="9170984" cy="1945736"/>
            </a:xfrm>
            <a:prstGeom prst="rect">
              <a:avLst/>
            </a:prstGeom>
            <a:noFill/>
            <a:ln>
              <a:solidFill>
                <a:srgbClr val="A2D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2D287F69-B78A-438E-BCAA-2508D0B6894A}"/>
                </a:ext>
              </a:extLst>
            </p:cNvPr>
            <p:cNvSpPr/>
            <p:nvPr/>
          </p:nvSpPr>
          <p:spPr>
            <a:xfrm>
              <a:off x="1063585" y="2298366"/>
              <a:ext cx="9170984" cy="1845913"/>
            </a:xfrm>
            <a:prstGeom prst="rect">
              <a:avLst/>
            </a:prstGeom>
            <a:noFill/>
            <a:ln>
              <a:solidFill>
                <a:srgbClr val="A2D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71D9A62-ED21-4FF4-BDF2-25BA60AEFF43}"/>
                </a:ext>
              </a:extLst>
            </p:cNvPr>
            <p:cNvSpPr/>
            <p:nvPr/>
          </p:nvSpPr>
          <p:spPr>
            <a:xfrm>
              <a:off x="720724" y="1947006"/>
              <a:ext cx="1770077" cy="363337"/>
            </a:xfrm>
            <a:prstGeom prst="rect">
              <a:avLst/>
            </a:prstGeom>
            <a:solidFill>
              <a:srgbClr val="A2D4DB"/>
            </a:solidFill>
            <a:ln>
              <a:solidFill>
                <a:srgbClr val="A2D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선형 회귀모델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84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F1BE46E-2827-4C47-8D4F-3EDB0E2019BA}"/>
              </a:ext>
            </a:extLst>
          </p:cNvPr>
          <p:cNvSpPr/>
          <p:nvPr/>
        </p:nvSpPr>
        <p:spPr>
          <a:xfrm>
            <a:off x="0" y="6293224"/>
            <a:ext cx="12192000" cy="56477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F30099D-11CE-4211-99E9-6E2BDB72E25C}"/>
              </a:ext>
            </a:extLst>
          </p:cNvPr>
          <p:cNvSpPr/>
          <p:nvPr/>
        </p:nvSpPr>
        <p:spPr>
          <a:xfrm>
            <a:off x="1063585" y="262957"/>
            <a:ext cx="3494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회귀 모델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선형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="" xmlns:a16="http://schemas.microsoft.com/office/drawing/2014/main" id="{112FC519-F749-2F43-BFF4-4F39D563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958" y="2180357"/>
            <a:ext cx="5990468" cy="178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>
            <a:extLst>
              <a:ext uri="{FF2B5EF4-FFF2-40B4-BE49-F238E27FC236}">
                <a16:creationId xmlns="" xmlns:a16="http://schemas.microsoft.com/office/drawing/2014/main" id="{47AA30ED-6A3C-8D4B-9FB4-F446878BD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414" y="4124010"/>
            <a:ext cx="5990468" cy="181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B6DA095-84B5-4B4F-AC1C-3867D7BE7DB2}"/>
              </a:ext>
            </a:extLst>
          </p:cNvPr>
          <p:cNvGrpSpPr/>
          <p:nvPr/>
        </p:nvGrpSpPr>
        <p:grpSpPr>
          <a:xfrm>
            <a:off x="1220948" y="1017467"/>
            <a:ext cx="9750104" cy="5052279"/>
            <a:chOff x="703627" y="1147453"/>
            <a:chExt cx="9750104" cy="5052279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A2F207F1-280A-A045-9C81-1C2CB0C34EAF}"/>
                </a:ext>
              </a:extLst>
            </p:cNvPr>
            <p:cNvSpPr txBox="1"/>
            <p:nvPr/>
          </p:nvSpPr>
          <p:spPr>
            <a:xfrm>
              <a:off x="703627" y="1147453"/>
              <a:ext cx="9750104" cy="3575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1000"/>
                </a:spcBef>
                <a:spcAft>
                  <a:spcPts val="0"/>
                </a:spcAft>
              </a:pPr>
              <a:r>
                <a:rPr lang="en-US" altLang="ko-KR" sz="2000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Metric : </a:t>
              </a:r>
              <a:r>
                <a:rPr lang="en-US" altLang="ko-KR" sz="2000" b="1" i="0" u="sng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R2 score</a:t>
              </a:r>
              <a:r>
                <a:rPr lang="en-US" altLang="ko-KR" sz="2000" b="1" i="0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en-US" altLang="ko-KR" sz="2000" b="0" i="0" u="none" strike="noStrike" dirty="0" smtClean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(</a:t>
              </a:r>
              <a:r>
                <a:rPr lang="ko-KR" altLang="en-US" sz="2000" b="0" i="0" u="none" strike="noStrike" dirty="0" smtClean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상관관계가 </a:t>
              </a:r>
              <a:r>
                <a:rPr lang="ko-KR" altLang="en-US" sz="2000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높을수록 </a:t>
              </a:r>
              <a:r>
                <a:rPr lang="en-US" altLang="ko-KR" sz="2000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r>
                <a:rPr lang="ko-KR" altLang="en-US" sz="2000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에 가까워 짐</a:t>
              </a:r>
              <a:r>
                <a:rPr lang="en-US" altLang="ko-KR" sz="2000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)</a:t>
              </a:r>
              <a:endParaRPr lang="ko-KR" altLang="en-US" sz="2000" b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rtl="0">
                <a:spcBef>
                  <a:spcPts val="1000"/>
                </a:spcBef>
                <a:spcAft>
                  <a:spcPts val="0"/>
                </a:spcAft>
              </a:pPr>
              <a:r>
                <a:rPr lang="ko-KR" altLang="en-US" sz="2000" b="0" dirty="0"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/>
              </a:r>
              <a:br>
                <a:rPr lang="ko-KR" altLang="en-US" sz="2000" b="0" dirty="0"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lang="en-US" altLang="ko-KR" sz="2000" b="0" dirty="0"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	</a:t>
              </a:r>
            </a:p>
            <a:p>
              <a:pPr marL="457200" rtl="0" fontAlgn="base">
                <a:spcBef>
                  <a:spcPts val="1000"/>
                </a:spcBef>
                <a:spcAft>
                  <a:spcPts val="0"/>
                </a:spcAft>
              </a:pPr>
              <a:r>
                <a:rPr lang="en-US" altLang="ko-KR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3.</a:t>
              </a:r>
              <a:r>
                <a:rPr lang="ko-KR" altLang="en-US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en-US" altLang="ko-KR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Lasso Regression</a:t>
              </a:r>
            </a:p>
            <a:p>
              <a:pPr marL="457200" rtl="0" fontAlgn="base">
                <a:spcBef>
                  <a:spcPts val="1000"/>
                </a:spcBef>
                <a:spcAft>
                  <a:spcPts val="0"/>
                </a:spcAft>
                <a:buFont typeface="+mj-lt"/>
                <a:buAutoNum type="arabicPeriod"/>
              </a:pPr>
              <a:endParaRPr lang="en-US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marL="457200" rtl="0" fontAlgn="base">
                <a:spcBef>
                  <a:spcPts val="1000"/>
                </a:spcBef>
                <a:spcAft>
                  <a:spcPts val="0"/>
                </a:spcAft>
                <a:buFont typeface="+mj-lt"/>
                <a:buAutoNum type="arabicPeriod"/>
              </a:pPr>
              <a:endParaRPr lang="en-US" altLang="ko-KR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marL="457200" rtl="0" fontAlgn="base">
                <a:spcBef>
                  <a:spcPts val="1000"/>
                </a:spcBef>
                <a:spcAft>
                  <a:spcPts val="0"/>
                </a:spcAft>
                <a:buFont typeface="+mj-lt"/>
                <a:buAutoNum type="arabicPeriod"/>
              </a:pPr>
              <a:endParaRPr lang="en-US" altLang="ko-KR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marL="457200" rtl="0" fontAlgn="base">
                <a:spcBef>
                  <a:spcPts val="1000"/>
                </a:spcBef>
                <a:spcAft>
                  <a:spcPts val="0"/>
                </a:spcAft>
                <a:buFont typeface="+mj-lt"/>
                <a:buAutoNum type="arabicPeriod"/>
              </a:pPr>
              <a:endParaRPr lang="en-US" altLang="ko-KR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marL="457200" fontAlgn="base">
                <a:spcBef>
                  <a:spcPts val="100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4.  Elastic Net Regression </a:t>
              </a:r>
              <a:endPara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304C5A97-E270-CD49-8F81-A810F38CE729}"/>
                </a:ext>
              </a:extLst>
            </p:cNvPr>
            <p:cNvSpPr/>
            <p:nvPr/>
          </p:nvSpPr>
          <p:spPr>
            <a:xfrm>
              <a:off x="4283938" y="5793026"/>
              <a:ext cx="1719743" cy="23108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AB6D3F2C-48C7-304C-9E69-BCD7A44699DC}"/>
                </a:ext>
              </a:extLst>
            </p:cNvPr>
            <p:cNvSpPr/>
            <p:nvPr/>
          </p:nvSpPr>
          <p:spPr>
            <a:xfrm>
              <a:off x="1063585" y="4253996"/>
              <a:ext cx="9170984" cy="1945736"/>
            </a:xfrm>
            <a:prstGeom prst="rect">
              <a:avLst/>
            </a:prstGeom>
            <a:noFill/>
            <a:ln>
              <a:solidFill>
                <a:srgbClr val="A2D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C637DD00-214A-A643-BF1B-30701F5C2F85}"/>
                </a:ext>
              </a:extLst>
            </p:cNvPr>
            <p:cNvSpPr/>
            <p:nvPr/>
          </p:nvSpPr>
          <p:spPr>
            <a:xfrm>
              <a:off x="1063585" y="2298366"/>
              <a:ext cx="9170984" cy="1845913"/>
            </a:xfrm>
            <a:prstGeom prst="rect">
              <a:avLst/>
            </a:prstGeom>
            <a:noFill/>
            <a:ln>
              <a:solidFill>
                <a:srgbClr val="A2D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F6907744-3AF5-4F48-85C2-6AB14CF6ADB7}"/>
                </a:ext>
              </a:extLst>
            </p:cNvPr>
            <p:cNvSpPr/>
            <p:nvPr/>
          </p:nvSpPr>
          <p:spPr>
            <a:xfrm>
              <a:off x="720724" y="1947006"/>
              <a:ext cx="1770077" cy="363337"/>
            </a:xfrm>
            <a:prstGeom prst="rect">
              <a:avLst/>
            </a:prstGeom>
            <a:solidFill>
              <a:srgbClr val="A2D4DB"/>
            </a:solidFill>
            <a:ln>
              <a:solidFill>
                <a:srgbClr val="A2D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선형 회귀모델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1F19A17-268B-BA44-B223-F340DEB2B3F7}"/>
                </a:ext>
              </a:extLst>
            </p:cNvPr>
            <p:cNvSpPr/>
            <p:nvPr/>
          </p:nvSpPr>
          <p:spPr>
            <a:xfrm>
              <a:off x="4283938" y="3826998"/>
              <a:ext cx="1719743" cy="23108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4FA5592-74F5-7748-AA5E-93944ED013C1}"/>
              </a:ext>
            </a:extLst>
          </p:cNvPr>
          <p:cNvSpPr/>
          <p:nvPr/>
        </p:nvSpPr>
        <p:spPr>
          <a:xfrm>
            <a:off x="11628408" y="6363042"/>
            <a:ext cx="45250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10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FAD3ED2D-DC0A-C04D-8567-4645F2B677D7}"/>
              </a:ext>
            </a:extLst>
          </p:cNvPr>
          <p:cNvSpPr/>
          <p:nvPr/>
        </p:nvSpPr>
        <p:spPr>
          <a:xfrm>
            <a:off x="0" y="344774"/>
            <a:ext cx="899409" cy="389744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/>
              <a:t>05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403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B4981E8-AB0F-42B6-898B-94F71F1FB335}"/>
              </a:ext>
            </a:extLst>
          </p:cNvPr>
          <p:cNvSpPr/>
          <p:nvPr/>
        </p:nvSpPr>
        <p:spPr>
          <a:xfrm>
            <a:off x="0" y="344774"/>
            <a:ext cx="899409" cy="389744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/>
              <a:t>05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F1BE46E-2827-4C47-8D4F-3EDB0E2019BA}"/>
              </a:ext>
            </a:extLst>
          </p:cNvPr>
          <p:cNvSpPr/>
          <p:nvPr/>
        </p:nvSpPr>
        <p:spPr>
          <a:xfrm>
            <a:off x="0" y="6293224"/>
            <a:ext cx="12192000" cy="56477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2CBBBEB-D05A-45C3-8D02-6D0EA0B61954}"/>
              </a:ext>
            </a:extLst>
          </p:cNvPr>
          <p:cNvSpPr/>
          <p:nvPr/>
        </p:nvSpPr>
        <p:spPr>
          <a:xfrm>
            <a:off x="11658600" y="6363042"/>
            <a:ext cx="422312" cy="37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11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F30099D-11CE-4211-99E9-6E2BDB72E25C}"/>
              </a:ext>
            </a:extLst>
          </p:cNvPr>
          <p:cNvSpPr/>
          <p:nvPr/>
        </p:nvSpPr>
        <p:spPr>
          <a:xfrm>
            <a:off x="1063585" y="262957"/>
            <a:ext cx="3494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회귀 모델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비선형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98DEA3B6-8BB8-E34C-B755-9791A1DA1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41" y="2198143"/>
            <a:ext cx="5990467" cy="17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>
            <a:extLst>
              <a:ext uri="{FF2B5EF4-FFF2-40B4-BE49-F238E27FC236}">
                <a16:creationId xmlns="" xmlns:a16="http://schemas.microsoft.com/office/drawing/2014/main" id="{463174C2-B9F0-FD47-B61D-1BE42A7F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30" y="4138489"/>
            <a:ext cx="5938678" cy="173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F6B5CE60-0ABE-AD49-A55A-15E7E6F750E3}"/>
              </a:ext>
            </a:extLst>
          </p:cNvPr>
          <p:cNvGrpSpPr/>
          <p:nvPr/>
        </p:nvGrpSpPr>
        <p:grpSpPr>
          <a:xfrm>
            <a:off x="1220948" y="1017467"/>
            <a:ext cx="9750104" cy="5052279"/>
            <a:chOff x="703627" y="1147453"/>
            <a:chExt cx="9750104" cy="5052279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5F48EB9C-7C6C-9C45-B461-99C033634F93}"/>
                </a:ext>
              </a:extLst>
            </p:cNvPr>
            <p:cNvSpPr txBox="1"/>
            <p:nvPr/>
          </p:nvSpPr>
          <p:spPr>
            <a:xfrm>
              <a:off x="703627" y="1147453"/>
              <a:ext cx="9750104" cy="3544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1000"/>
                </a:spcBef>
                <a:spcAft>
                  <a:spcPts val="0"/>
                </a:spcAft>
              </a:pPr>
              <a:r>
                <a:rPr lang="en-US" altLang="ko-KR" sz="2000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Metric : </a:t>
              </a:r>
              <a:r>
                <a:rPr lang="en-US" altLang="ko-KR" sz="2000" b="1" i="0" u="sng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R2 score</a:t>
              </a:r>
              <a:r>
                <a:rPr lang="en-US" altLang="ko-KR" sz="2000" b="1" i="0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en-US" altLang="ko-KR" sz="2000" b="0" i="0" u="none" strike="noStrike" dirty="0" smtClean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(</a:t>
              </a:r>
              <a:r>
                <a:rPr lang="ko-KR" altLang="en-US" sz="2000" b="0" i="0" u="none" strike="noStrike" dirty="0" smtClean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상관관계가 </a:t>
              </a:r>
              <a:r>
                <a:rPr lang="ko-KR" altLang="en-US" sz="2000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높을수록 </a:t>
              </a:r>
              <a:r>
                <a:rPr lang="en-US" altLang="ko-KR" sz="2000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r>
                <a:rPr lang="ko-KR" altLang="en-US" sz="2000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에 가까워 짐</a:t>
              </a:r>
              <a:r>
                <a:rPr lang="en-US" altLang="ko-KR" sz="2000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)</a:t>
              </a:r>
              <a:endParaRPr lang="ko-KR" altLang="en-US" sz="2000" b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rtl="0">
                <a:spcBef>
                  <a:spcPts val="1000"/>
                </a:spcBef>
                <a:spcAft>
                  <a:spcPts val="0"/>
                </a:spcAft>
              </a:pPr>
              <a:r>
                <a:rPr lang="ko-KR" altLang="en-US" sz="2000" b="0" dirty="0"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/>
              </a:r>
              <a:br>
                <a:rPr lang="ko-KR" altLang="en-US" sz="2000" b="0" dirty="0"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lang="en-US" altLang="ko-KR" sz="2000" b="0" dirty="0"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	</a:t>
              </a:r>
            </a:p>
            <a:p>
              <a:pPr lvl="1">
                <a:spcBef>
                  <a:spcPts val="100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1. </a:t>
              </a:r>
              <a:r>
                <a:rPr lang="en-US" altLang="ko-KR" dirty="0" err="1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DecisionTreeRegressor</a:t>
              </a:r>
              <a:endParaRPr lang="en-US" altLang="ko-KR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marL="457200" rtl="0" fontAlgn="base">
                <a:spcBef>
                  <a:spcPts val="1000"/>
                </a:spcBef>
                <a:spcAft>
                  <a:spcPts val="0"/>
                </a:spcAft>
                <a:buFont typeface="+mj-lt"/>
                <a:buAutoNum type="arabicPeriod"/>
              </a:pPr>
              <a:endParaRPr lang="en-US" altLang="ko-KR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marL="457200" rtl="0" fontAlgn="base">
                <a:spcBef>
                  <a:spcPts val="1000"/>
                </a:spcBef>
                <a:spcAft>
                  <a:spcPts val="0"/>
                </a:spcAft>
              </a:pPr>
              <a:endParaRPr lang="en-US" altLang="ko-KR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marL="457200" rtl="0" fontAlgn="base">
                <a:spcBef>
                  <a:spcPts val="1000"/>
                </a:spcBef>
                <a:spcAft>
                  <a:spcPts val="0"/>
                </a:spcAft>
              </a:pPr>
              <a:endParaRPr lang="en-US" altLang="ko-KR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marL="457200" rtl="0" fontAlgn="base">
                <a:spcBef>
                  <a:spcPts val="1000"/>
                </a:spcBef>
                <a:spcAft>
                  <a:spcPts val="0"/>
                </a:spcAft>
                <a:buFont typeface="+mj-lt"/>
                <a:buAutoNum type="arabicPeriod"/>
              </a:pPr>
              <a:endPara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marL="457200" rtl="0" fontAlgn="base">
                <a:spcBef>
                  <a:spcPts val="1000"/>
                </a:spcBef>
                <a:spcAft>
                  <a:spcPts val="0"/>
                </a:spcAft>
                <a:buFont typeface="+mj-lt"/>
                <a:buAutoNum type="arabicPeriod" startAt="2"/>
              </a:pPr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  </a:t>
              </a:r>
              <a:r>
                <a:rPr lang="en-US" altLang="ko-KR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K-Nearest Neighbors</a:t>
              </a:r>
              <a:endParaRPr lang="ko-KR" altLang="en-US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906FE46E-178E-B441-A942-F68926EDC284}"/>
                </a:ext>
              </a:extLst>
            </p:cNvPr>
            <p:cNvSpPr/>
            <p:nvPr/>
          </p:nvSpPr>
          <p:spPr>
            <a:xfrm>
              <a:off x="4245302" y="3812577"/>
              <a:ext cx="1934391" cy="26857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47CBF20D-195E-AD4D-98D7-8D4E6876FA34}"/>
                </a:ext>
              </a:extLst>
            </p:cNvPr>
            <p:cNvSpPr/>
            <p:nvPr/>
          </p:nvSpPr>
          <p:spPr>
            <a:xfrm>
              <a:off x="4352625" y="5812351"/>
              <a:ext cx="1719743" cy="23108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41FC8B75-FE24-2F4E-B83C-49666DA48EDB}"/>
                </a:ext>
              </a:extLst>
            </p:cNvPr>
            <p:cNvSpPr/>
            <p:nvPr/>
          </p:nvSpPr>
          <p:spPr>
            <a:xfrm>
              <a:off x="1063585" y="4253996"/>
              <a:ext cx="9170984" cy="1945736"/>
            </a:xfrm>
            <a:prstGeom prst="rect">
              <a:avLst/>
            </a:prstGeom>
            <a:noFill/>
            <a:ln>
              <a:solidFill>
                <a:srgbClr val="A2D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0009BC3A-F364-AD4A-8246-139601AA0C32}"/>
                </a:ext>
              </a:extLst>
            </p:cNvPr>
            <p:cNvSpPr/>
            <p:nvPr/>
          </p:nvSpPr>
          <p:spPr>
            <a:xfrm>
              <a:off x="1063585" y="2298366"/>
              <a:ext cx="9170984" cy="1845913"/>
            </a:xfrm>
            <a:prstGeom prst="rect">
              <a:avLst/>
            </a:prstGeom>
            <a:noFill/>
            <a:ln>
              <a:solidFill>
                <a:srgbClr val="A2D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AA4066AA-5024-6C49-BD84-9F889F82B9C4}"/>
                </a:ext>
              </a:extLst>
            </p:cNvPr>
            <p:cNvSpPr/>
            <p:nvPr/>
          </p:nvSpPr>
          <p:spPr>
            <a:xfrm>
              <a:off x="720724" y="1947006"/>
              <a:ext cx="1770077" cy="363337"/>
            </a:xfrm>
            <a:prstGeom prst="rect">
              <a:avLst/>
            </a:prstGeom>
            <a:solidFill>
              <a:srgbClr val="A2D4DB"/>
            </a:solidFill>
            <a:ln>
              <a:solidFill>
                <a:srgbClr val="A2D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비선형 회귀모델</a:t>
              </a: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E65A5B47-7650-DC4D-A658-9380B5ACCD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82" y="4116399"/>
            <a:ext cx="498508" cy="498508"/>
          </a:xfrm>
          <a:prstGeom prst="rect">
            <a:avLst/>
          </a:prstGeom>
          <a:solidFill>
            <a:srgbClr val="A2D4DB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4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B4981E8-AB0F-42B6-898B-94F71F1FB335}"/>
              </a:ext>
            </a:extLst>
          </p:cNvPr>
          <p:cNvSpPr/>
          <p:nvPr/>
        </p:nvSpPr>
        <p:spPr>
          <a:xfrm>
            <a:off x="0" y="344774"/>
            <a:ext cx="899409" cy="389744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/>
              <a:t>05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F1BE46E-2827-4C47-8D4F-3EDB0E2019BA}"/>
              </a:ext>
            </a:extLst>
          </p:cNvPr>
          <p:cNvSpPr/>
          <p:nvPr/>
        </p:nvSpPr>
        <p:spPr>
          <a:xfrm>
            <a:off x="0" y="6293224"/>
            <a:ext cx="12192000" cy="56477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2CBBBEB-D05A-45C3-8D02-6D0EA0B61954}"/>
              </a:ext>
            </a:extLst>
          </p:cNvPr>
          <p:cNvSpPr/>
          <p:nvPr/>
        </p:nvSpPr>
        <p:spPr>
          <a:xfrm>
            <a:off x="11694017" y="6363042"/>
            <a:ext cx="386895" cy="37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12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F30099D-11CE-4211-99E9-6E2BDB72E25C}"/>
              </a:ext>
            </a:extLst>
          </p:cNvPr>
          <p:cNvSpPr/>
          <p:nvPr/>
        </p:nvSpPr>
        <p:spPr>
          <a:xfrm>
            <a:off x="1063585" y="262957"/>
            <a:ext cx="61341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회귀 모델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- k-Nearest Neighbors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93C4E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8F1C601-2CC0-3343-9F83-F94D89F3A9C5}"/>
              </a:ext>
            </a:extLst>
          </p:cNvPr>
          <p:cNvGrpSpPr/>
          <p:nvPr/>
        </p:nvGrpSpPr>
        <p:grpSpPr>
          <a:xfrm>
            <a:off x="647125" y="1168704"/>
            <a:ext cx="10897750" cy="4702260"/>
            <a:chOff x="578839" y="1168704"/>
            <a:chExt cx="10897750" cy="4702260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F0599D4D-EFB6-41C6-9A7D-02D1D285EADF}"/>
                </a:ext>
              </a:extLst>
            </p:cNvPr>
            <p:cNvSpPr txBox="1"/>
            <p:nvPr/>
          </p:nvSpPr>
          <p:spPr>
            <a:xfrm>
              <a:off x="669023" y="1168704"/>
              <a:ext cx="9750104" cy="11131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1000"/>
                </a:spcBef>
                <a:spcAft>
                  <a:spcPts val="0"/>
                </a:spcAft>
              </a:pPr>
              <a:r>
                <a:rPr lang="en-US" altLang="ko-KR" sz="2000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Metric : </a:t>
              </a:r>
              <a:r>
                <a:rPr lang="en-US" altLang="ko-KR" sz="2000" b="1" i="0" u="sng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R2 score</a:t>
              </a:r>
              <a:r>
                <a:rPr lang="en-US" altLang="ko-KR" sz="2000" b="1" i="0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en-US" altLang="ko-KR" sz="2000" b="0" i="0" u="none" strike="noStrike" dirty="0" smtClean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(</a:t>
              </a:r>
              <a:r>
                <a:rPr lang="ko-KR" altLang="en-US" sz="2000" b="0" i="0" u="none" strike="noStrike" dirty="0" smtClean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상관관계가 </a:t>
              </a:r>
              <a:r>
                <a:rPr lang="ko-KR" altLang="en-US" sz="2000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높을수록 </a:t>
              </a:r>
              <a:r>
                <a:rPr lang="en-US" altLang="ko-KR" sz="2000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r>
                <a:rPr lang="ko-KR" altLang="en-US" sz="2000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에 가까워 짐</a:t>
              </a:r>
              <a:r>
                <a:rPr lang="en-US" altLang="ko-KR" sz="2000" b="0" i="0" u="none" strike="noStrike" dirty="0">
                  <a:solidFill>
                    <a:srgbClr val="000000"/>
                  </a:solidFill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)</a:t>
              </a:r>
              <a:endParaRPr lang="ko-KR" altLang="en-US" sz="2000" b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rtl="0">
                <a:spcBef>
                  <a:spcPts val="1000"/>
                </a:spcBef>
                <a:spcAft>
                  <a:spcPts val="0"/>
                </a:spcAft>
              </a:pPr>
              <a:r>
                <a:rPr lang="ko-KR" altLang="en-US" sz="2000" b="0" dirty="0"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/>
              </a:r>
              <a:br>
                <a:rPr lang="ko-KR" altLang="en-US" sz="2000" b="0" dirty="0"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endParaRPr lang="en-US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808E7AAB-1B1E-4853-85C7-19C9606A1574}"/>
                </a:ext>
              </a:extLst>
            </p:cNvPr>
            <p:cNvGrpSpPr/>
            <p:nvPr/>
          </p:nvGrpSpPr>
          <p:grpSpPr>
            <a:xfrm>
              <a:off x="578839" y="1803234"/>
              <a:ext cx="4462943" cy="3764446"/>
              <a:chOff x="578840" y="1803234"/>
              <a:chExt cx="5066952" cy="3758668"/>
            </a:xfrm>
          </p:grpSpPr>
          <p:pic>
            <p:nvPicPr>
              <p:cNvPr id="4099" name="Picture 3">
                <a:extLst>
                  <a:ext uri="{FF2B5EF4-FFF2-40B4-BE49-F238E27FC236}">
                    <a16:creationId xmlns="" xmlns:a16="http://schemas.microsoft.com/office/drawing/2014/main" id="{36DF2530-B7DD-412A-BCA1-D2EF3DA883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677" y="1958557"/>
                <a:ext cx="4865615" cy="33944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12D878D2-88DD-4598-8E6B-8738192728FC}"/>
                  </a:ext>
                </a:extLst>
              </p:cNvPr>
              <p:cNvSpPr/>
              <p:nvPr/>
            </p:nvSpPr>
            <p:spPr>
              <a:xfrm>
                <a:off x="578840" y="1803234"/>
                <a:ext cx="5066952" cy="3758668"/>
              </a:xfrm>
              <a:prstGeom prst="rect">
                <a:avLst/>
              </a:prstGeom>
              <a:noFill/>
              <a:ln>
                <a:solidFill>
                  <a:srgbClr val="A2D4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="" xmlns:a16="http://schemas.microsoft.com/office/drawing/2014/main" id="{7D8221CA-0FFE-4B0F-97FF-529B5829266C}"/>
                </a:ext>
              </a:extLst>
            </p:cNvPr>
            <p:cNvGrpSpPr/>
            <p:nvPr/>
          </p:nvGrpSpPr>
          <p:grpSpPr>
            <a:xfrm>
              <a:off x="5544075" y="1803235"/>
              <a:ext cx="5932514" cy="3764446"/>
              <a:chOff x="5864346" y="1803234"/>
              <a:chExt cx="6216566" cy="3758667"/>
            </a:xfrm>
          </p:grpSpPr>
          <p:pic>
            <p:nvPicPr>
              <p:cNvPr id="4098" name="Picture 2">
                <a:extLst>
                  <a:ext uri="{FF2B5EF4-FFF2-40B4-BE49-F238E27FC236}">
                    <a16:creationId xmlns="" xmlns:a16="http://schemas.microsoft.com/office/drawing/2014/main" id="{C5CBED3D-ECD3-4C0F-9690-B3BCB3AD93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3" b="24978"/>
              <a:stretch/>
            </p:blipFill>
            <p:spPr bwMode="auto">
              <a:xfrm>
                <a:off x="5894665" y="1904191"/>
                <a:ext cx="3098334" cy="35031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그림 8">
                <a:extLst>
                  <a:ext uri="{FF2B5EF4-FFF2-40B4-BE49-F238E27FC236}">
                    <a16:creationId xmlns="" xmlns:a16="http://schemas.microsoft.com/office/drawing/2014/main" id="{59E7824A-970F-45E5-90BA-290E741E8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66468" y="1857308"/>
                <a:ext cx="3014444" cy="3550076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847E2935-BCBA-4949-8CCA-285F8185102E}"/>
                  </a:ext>
                </a:extLst>
              </p:cNvPr>
              <p:cNvSpPr/>
              <p:nvPr/>
            </p:nvSpPr>
            <p:spPr>
              <a:xfrm>
                <a:off x="5864346" y="1803234"/>
                <a:ext cx="6216566" cy="3758667"/>
              </a:xfrm>
              <a:prstGeom prst="rect">
                <a:avLst/>
              </a:prstGeom>
              <a:noFill/>
              <a:ln>
                <a:solidFill>
                  <a:srgbClr val="A2D4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139477DE-4723-4499-8C2E-6ACA8BDB13BC}"/>
                </a:ext>
              </a:extLst>
            </p:cNvPr>
            <p:cNvSpPr/>
            <p:nvPr/>
          </p:nvSpPr>
          <p:spPr>
            <a:xfrm>
              <a:off x="1891715" y="5507627"/>
              <a:ext cx="1770077" cy="363337"/>
            </a:xfrm>
            <a:prstGeom prst="rect">
              <a:avLst/>
            </a:prstGeom>
            <a:solidFill>
              <a:srgbClr val="A2D4DB"/>
            </a:solidFill>
            <a:ln>
              <a:solidFill>
                <a:srgbClr val="A2D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파라미터 설정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B444E087-F3CA-437C-AC19-3E4EC774BB3D}"/>
                </a:ext>
              </a:extLst>
            </p:cNvPr>
            <p:cNvSpPr/>
            <p:nvPr/>
          </p:nvSpPr>
          <p:spPr>
            <a:xfrm>
              <a:off x="7644733" y="5507627"/>
              <a:ext cx="1770077" cy="363337"/>
            </a:xfrm>
            <a:prstGeom prst="rect">
              <a:avLst/>
            </a:prstGeom>
            <a:solidFill>
              <a:srgbClr val="A2D4DB"/>
            </a:solidFill>
            <a:ln>
              <a:solidFill>
                <a:srgbClr val="A2D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R2 score</a:t>
              </a:r>
              <a:endPara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F5A307C-9DEB-43DA-8C51-4CCE1A7A636F}"/>
              </a:ext>
            </a:extLst>
          </p:cNvPr>
          <p:cNvSpPr/>
          <p:nvPr/>
        </p:nvSpPr>
        <p:spPr>
          <a:xfrm>
            <a:off x="5612235" y="2876388"/>
            <a:ext cx="2892369" cy="2023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02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B4981E8-AB0F-42B6-898B-94F71F1FB335}"/>
              </a:ext>
            </a:extLst>
          </p:cNvPr>
          <p:cNvSpPr/>
          <p:nvPr/>
        </p:nvSpPr>
        <p:spPr>
          <a:xfrm>
            <a:off x="0" y="344774"/>
            <a:ext cx="899409" cy="389744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/>
              <a:t>05</a:t>
            </a:r>
            <a:endParaRPr lang="ko-KR" altLang="en-US" sz="2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F30099D-11CE-4211-99E9-6E2BDB72E25C}"/>
              </a:ext>
            </a:extLst>
          </p:cNvPr>
          <p:cNvSpPr/>
          <p:nvPr/>
        </p:nvSpPr>
        <p:spPr>
          <a:xfrm>
            <a:off x="1063585" y="262957"/>
            <a:ext cx="61341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회귀 모델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– 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Ligth</a:t>
            </a:r>
            <a:r>
              <a:rPr lang="en-US" altLang="ko-KR" sz="28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GBM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F1BE46E-2827-4C47-8D4F-3EDB0E2019BA}"/>
              </a:ext>
            </a:extLst>
          </p:cNvPr>
          <p:cNvSpPr/>
          <p:nvPr/>
        </p:nvSpPr>
        <p:spPr>
          <a:xfrm>
            <a:off x="0" y="6293224"/>
            <a:ext cx="12192000" cy="56477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2CBBBEB-D05A-45C3-8D02-6D0EA0B61954}"/>
              </a:ext>
            </a:extLst>
          </p:cNvPr>
          <p:cNvSpPr/>
          <p:nvPr/>
        </p:nvSpPr>
        <p:spPr>
          <a:xfrm>
            <a:off x="11655380" y="6363042"/>
            <a:ext cx="425532" cy="37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13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6320F7D3-1737-4947-BC6C-44B953D1C1DC}"/>
              </a:ext>
            </a:extLst>
          </p:cNvPr>
          <p:cNvGrpSpPr/>
          <p:nvPr/>
        </p:nvGrpSpPr>
        <p:grpSpPr>
          <a:xfrm>
            <a:off x="986533" y="855995"/>
            <a:ext cx="10218934" cy="5169520"/>
            <a:chOff x="362681" y="855995"/>
            <a:chExt cx="10218934" cy="5169520"/>
          </a:xfrm>
        </p:grpSpPr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C19F490A-6A6D-A644-ADD2-D22ECC9A98D0}"/>
                </a:ext>
              </a:extLst>
            </p:cNvPr>
            <p:cNvGrpSpPr/>
            <p:nvPr/>
          </p:nvGrpSpPr>
          <p:grpSpPr>
            <a:xfrm>
              <a:off x="362681" y="855995"/>
              <a:ext cx="10001977" cy="5166300"/>
              <a:chOff x="379595" y="845850"/>
              <a:chExt cx="10001977" cy="516630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D7B06E39-0DDA-B148-A4E4-7D4A4BEDB40C}"/>
                  </a:ext>
                </a:extLst>
              </p:cNvPr>
              <p:cNvGrpSpPr/>
              <p:nvPr/>
            </p:nvGrpSpPr>
            <p:grpSpPr>
              <a:xfrm>
                <a:off x="604006" y="845850"/>
                <a:ext cx="9777566" cy="5166300"/>
                <a:chOff x="604006" y="1018433"/>
                <a:chExt cx="9777566" cy="5166300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="" xmlns:a16="http://schemas.microsoft.com/office/drawing/2014/main" id="{F0599D4D-EFB6-41C6-9A7D-02D1D285EADF}"/>
                    </a:ext>
                  </a:extLst>
                </p:cNvPr>
                <p:cNvSpPr txBox="1"/>
                <p:nvPr/>
              </p:nvSpPr>
              <p:spPr>
                <a:xfrm>
                  <a:off x="604006" y="1018433"/>
                  <a:ext cx="9750104" cy="11131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rtl="0">
                    <a:spcBef>
                      <a:spcPts val="1000"/>
                    </a:spcBef>
                    <a:spcAft>
                      <a:spcPts val="0"/>
                    </a:spcAft>
                  </a:pPr>
                  <a:r>
                    <a:rPr lang="en-US" altLang="ko-KR" sz="2000" b="0" i="0" u="none" strike="noStrike" dirty="0">
                      <a:solidFill>
                        <a:srgbClr val="000000"/>
                      </a:solidFill>
                      <a:effectLst/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Metric : </a:t>
                  </a:r>
                  <a:r>
                    <a:rPr lang="en-US" altLang="ko-KR" sz="2000" b="1" i="0" u="sng" strike="noStrike" dirty="0">
                      <a:solidFill>
                        <a:srgbClr val="000000"/>
                      </a:solidFill>
                      <a:effectLst/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R2 score</a:t>
                  </a:r>
                  <a:r>
                    <a:rPr lang="en-US" altLang="ko-KR" sz="2000" b="1" i="0" strike="noStrike" dirty="0">
                      <a:solidFill>
                        <a:srgbClr val="000000"/>
                      </a:solidFill>
                      <a:effectLst/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 </a:t>
                  </a:r>
                  <a:r>
                    <a:rPr lang="en-US" altLang="ko-KR" sz="2000" b="0" i="0" u="none" strike="noStrike" dirty="0" smtClean="0">
                      <a:solidFill>
                        <a:srgbClr val="000000"/>
                      </a:solidFill>
                      <a:effectLst/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(</a:t>
                  </a:r>
                  <a:r>
                    <a:rPr lang="ko-KR" altLang="en-US" sz="2000" b="0" i="0" u="none" strike="noStrike" dirty="0" smtClean="0">
                      <a:solidFill>
                        <a:srgbClr val="000000"/>
                      </a:solidFill>
                      <a:effectLst/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상관관계가 </a:t>
                  </a:r>
                  <a:r>
                    <a:rPr lang="ko-KR" altLang="en-US" sz="2000" b="0" i="0" u="none" strike="noStrike" dirty="0">
                      <a:solidFill>
                        <a:srgbClr val="000000"/>
                      </a:solidFill>
                      <a:effectLst/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높을수록 </a:t>
                  </a:r>
                  <a:r>
                    <a:rPr lang="en-US" altLang="ko-KR" sz="2000" b="0" i="0" u="none" strike="noStrike" dirty="0">
                      <a:solidFill>
                        <a:srgbClr val="000000"/>
                      </a:solidFill>
                      <a:effectLst/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1</a:t>
                  </a:r>
                  <a:r>
                    <a:rPr lang="ko-KR" altLang="en-US" sz="2000" b="0" i="0" u="none" strike="noStrike" dirty="0">
                      <a:solidFill>
                        <a:srgbClr val="000000"/>
                      </a:solidFill>
                      <a:effectLst/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에 가까워 짐</a:t>
                  </a:r>
                  <a:r>
                    <a:rPr lang="en-US" altLang="ko-KR" sz="2000" b="0" i="0" u="none" strike="noStrike" dirty="0">
                      <a:solidFill>
                        <a:srgbClr val="000000"/>
                      </a:solidFill>
                      <a:effectLst/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)</a:t>
                  </a:r>
                  <a:endParaRPr lang="ko-KR" altLang="en-US" sz="2000" b="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endParaRPr>
                </a:p>
                <a:p>
                  <a:pPr rtl="0">
                    <a:spcBef>
                      <a:spcPts val="1000"/>
                    </a:spcBef>
                    <a:spcAft>
                      <a:spcPts val="0"/>
                    </a:spcAft>
                  </a:pPr>
                  <a:r>
                    <a:rPr lang="ko-KR" altLang="en-US" sz="2000" b="0" dirty="0">
                      <a:effectLst/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/>
                  </a:r>
                  <a:br>
                    <a:rPr lang="ko-KR" altLang="en-US" sz="2000" b="0" dirty="0">
                      <a:effectLst/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</a:br>
                  <a:endParaRPr lang="en-US" altLang="ko-KR" sz="1800" b="0" i="0" u="none" strike="noStrike" dirty="0">
                    <a:solidFill>
                      <a:srgbClr val="000000"/>
                    </a:solidFill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endParaRPr>
                </a:p>
              </p:txBody>
            </p:sp>
            <p:pic>
              <p:nvPicPr>
                <p:cNvPr id="5129" name="Picture 9">
                  <a:extLst>
                    <a:ext uri="{FF2B5EF4-FFF2-40B4-BE49-F238E27FC236}">
                      <a16:creationId xmlns="" xmlns:a16="http://schemas.microsoft.com/office/drawing/2014/main" id="{697E7806-5528-4B7E-BDDE-9ED862FA73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7445" y="1935108"/>
                  <a:ext cx="3432227" cy="21636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31" name="Picture 11">
                  <a:extLst>
                    <a:ext uri="{FF2B5EF4-FFF2-40B4-BE49-F238E27FC236}">
                      <a16:creationId xmlns="" xmlns:a16="http://schemas.microsoft.com/office/drawing/2014/main" id="{22777213-8DC7-45F2-B453-4080A23D12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98" r="40562" b="85798"/>
                <a:stretch/>
              </p:blipFill>
              <p:spPr bwMode="auto">
                <a:xfrm>
                  <a:off x="1117523" y="4249107"/>
                  <a:ext cx="3992982" cy="5647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32" name="Picture 12">
                  <a:extLst>
                    <a:ext uri="{FF2B5EF4-FFF2-40B4-BE49-F238E27FC236}">
                      <a16:creationId xmlns="" xmlns:a16="http://schemas.microsoft.com/office/drawing/2014/main" id="{34F0AD53-7533-4957-A93B-8872810EE7B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38" t="75437" r="46656"/>
                <a:stretch/>
              </p:blipFill>
              <p:spPr bwMode="auto">
                <a:xfrm>
                  <a:off x="1117524" y="4910911"/>
                  <a:ext cx="3422148" cy="12010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34" name="Picture 14">
                  <a:extLst>
                    <a:ext uri="{FF2B5EF4-FFF2-40B4-BE49-F238E27FC236}">
                      <a16:creationId xmlns="" xmlns:a16="http://schemas.microsoft.com/office/drawing/2014/main" id="{F8AED014-20D7-40F1-B336-19D8677338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2027" y="1997147"/>
                  <a:ext cx="3618149" cy="22519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36" name="Picture 16">
                  <a:extLst>
                    <a:ext uri="{FF2B5EF4-FFF2-40B4-BE49-F238E27FC236}">
                      <a16:creationId xmlns="" xmlns:a16="http://schemas.microsoft.com/office/drawing/2014/main" id="{E15CA104-5D65-4EF6-9479-8CB0DCF713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926"/>
                <a:stretch/>
              </p:blipFill>
              <p:spPr bwMode="auto">
                <a:xfrm>
                  <a:off x="6268652" y="4241707"/>
                  <a:ext cx="4112920" cy="6177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37" name="Picture 17">
                  <a:extLst>
                    <a:ext uri="{FF2B5EF4-FFF2-40B4-BE49-F238E27FC236}">
                      <a16:creationId xmlns="" xmlns:a16="http://schemas.microsoft.com/office/drawing/2014/main" id="{510AF6A3-ACBC-482F-9E5C-C5442DD190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2027" y="5002529"/>
                  <a:ext cx="4059545" cy="11094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직사각형 30">
                  <a:extLst>
                    <a:ext uri="{FF2B5EF4-FFF2-40B4-BE49-F238E27FC236}">
                      <a16:creationId xmlns="" xmlns:a16="http://schemas.microsoft.com/office/drawing/2014/main" id="{364CFA06-70A5-4369-B1AF-24111A366CF4}"/>
                    </a:ext>
                  </a:extLst>
                </p:cNvPr>
                <p:cNvSpPr/>
                <p:nvPr/>
              </p:nvSpPr>
              <p:spPr>
                <a:xfrm>
                  <a:off x="796953" y="1922727"/>
                  <a:ext cx="4546834" cy="4262006"/>
                </a:xfrm>
                <a:prstGeom prst="rect">
                  <a:avLst/>
                </a:prstGeom>
                <a:noFill/>
                <a:ln>
                  <a:solidFill>
                    <a:srgbClr val="A2D4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="" xmlns:a16="http://schemas.microsoft.com/office/drawing/2014/main" id="{9AEB6DE2-7D03-45CC-AF53-B6099C8A0209}"/>
                    </a:ext>
                  </a:extLst>
                </p:cNvPr>
                <p:cNvSpPr/>
                <p:nvPr/>
              </p:nvSpPr>
              <p:spPr>
                <a:xfrm>
                  <a:off x="653691" y="1618955"/>
                  <a:ext cx="1770077" cy="363337"/>
                </a:xfrm>
                <a:prstGeom prst="rect">
                  <a:avLst/>
                </a:prstGeom>
                <a:solidFill>
                  <a:srgbClr val="A2D4DB"/>
                </a:solidFill>
                <a:ln>
                  <a:solidFill>
                    <a:srgbClr val="A2D4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모든 </a:t>
                  </a:r>
                  <a:r>
                    <a:rPr lang="en-US" altLang="ko-KR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feature</a:t>
                  </a:r>
                  <a:endParaRPr lang="ko-KR" altLang="en-US" dirty="0">
                    <a:latin typeface="NanumGothic" panose="020D0604000000000000" pitchFamily="34" charset="-127"/>
                    <a:ea typeface="NanumGothic" panose="020D0604000000000000" pitchFamily="34" charset="-127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="" xmlns:a16="http://schemas.microsoft.com/office/drawing/2014/main" id="{40686644-EA82-468E-B3F1-4A70BFABD3DB}"/>
                    </a:ext>
                  </a:extLst>
                </p:cNvPr>
                <p:cNvSpPr/>
                <p:nvPr/>
              </p:nvSpPr>
              <p:spPr>
                <a:xfrm>
                  <a:off x="5777319" y="1616918"/>
                  <a:ext cx="1856664" cy="363337"/>
                </a:xfrm>
                <a:prstGeom prst="rect">
                  <a:avLst/>
                </a:prstGeom>
                <a:solidFill>
                  <a:srgbClr val="A2D4DB"/>
                </a:solidFill>
                <a:ln>
                  <a:solidFill>
                    <a:srgbClr val="A2D4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Feature select</a:t>
                  </a:r>
                  <a:endParaRPr lang="ko-KR" altLang="en-US" dirty="0">
                    <a:latin typeface="NanumGothic" panose="020D0604000000000000" pitchFamily="34" charset="-127"/>
                    <a:ea typeface="NanumGothic" panose="020D0604000000000000" pitchFamily="34" charset="-127"/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="" xmlns:a16="http://schemas.microsoft.com/office/drawing/2014/main" id="{0687AA85-D9D1-442B-AA7C-A918261F8562}"/>
                    </a:ext>
                  </a:extLst>
                </p:cNvPr>
                <p:cNvSpPr/>
                <p:nvPr/>
              </p:nvSpPr>
              <p:spPr>
                <a:xfrm>
                  <a:off x="1134302" y="5844796"/>
                  <a:ext cx="2271630" cy="202371"/>
                </a:xfrm>
                <a:prstGeom prst="rect">
                  <a:avLst/>
                </a:prstGeom>
                <a:noFill/>
                <a:ln>
                  <a:solidFill>
                    <a:srgbClr val="FF7C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="" xmlns:a16="http://schemas.microsoft.com/office/drawing/2014/main" id="{FFE9746B-B947-420F-9C8C-400FAFAC869D}"/>
                    </a:ext>
                  </a:extLst>
                </p:cNvPr>
                <p:cNvSpPr/>
                <p:nvPr/>
              </p:nvSpPr>
              <p:spPr>
                <a:xfrm>
                  <a:off x="6268652" y="5877420"/>
                  <a:ext cx="2271630" cy="202371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37" name="그림 36">
                <a:extLst>
                  <a:ext uri="{FF2B5EF4-FFF2-40B4-BE49-F238E27FC236}">
                    <a16:creationId xmlns="" xmlns:a16="http://schemas.microsoft.com/office/drawing/2014/main" id="{B7671608-AD73-40A9-A012-0B014616A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595" y="1402412"/>
                <a:ext cx="498508" cy="498508"/>
              </a:xfrm>
              <a:prstGeom prst="rect">
                <a:avLst/>
              </a:prstGeom>
              <a:solidFill>
                <a:srgbClr val="A2D4DB"/>
              </a:solidFill>
              <a:ln>
                <a:noFill/>
              </a:ln>
            </p:spPr>
          </p:pic>
        </p:grp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BB93BDEA-1D57-0041-8FDE-6DB8435B841B}"/>
                </a:ext>
              </a:extLst>
            </p:cNvPr>
            <p:cNvSpPr/>
            <p:nvPr/>
          </p:nvSpPr>
          <p:spPr>
            <a:xfrm>
              <a:off x="6034781" y="1763509"/>
              <a:ext cx="4546834" cy="4262006"/>
            </a:xfrm>
            <a:prstGeom prst="rect">
              <a:avLst/>
            </a:prstGeom>
            <a:noFill/>
            <a:ln>
              <a:solidFill>
                <a:srgbClr val="A2D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98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B4981E8-AB0F-42B6-898B-94F71F1FB335}"/>
              </a:ext>
            </a:extLst>
          </p:cNvPr>
          <p:cNvSpPr/>
          <p:nvPr/>
        </p:nvSpPr>
        <p:spPr>
          <a:xfrm>
            <a:off x="0" y="344774"/>
            <a:ext cx="899409" cy="389744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/>
              <a:t>06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F1BE46E-2827-4C47-8D4F-3EDB0E2019BA}"/>
              </a:ext>
            </a:extLst>
          </p:cNvPr>
          <p:cNvSpPr/>
          <p:nvPr/>
        </p:nvSpPr>
        <p:spPr>
          <a:xfrm>
            <a:off x="0" y="6293224"/>
            <a:ext cx="12192000" cy="56477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2CBBBEB-D05A-45C3-8D02-6D0EA0B61954}"/>
              </a:ext>
            </a:extLst>
          </p:cNvPr>
          <p:cNvSpPr/>
          <p:nvPr/>
        </p:nvSpPr>
        <p:spPr>
          <a:xfrm>
            <a:off x="11616744" y="6363042"/>
            <a:ext cx="464168" cy="37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14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F30099D-11CE-4211-99E9-6E2BDB72E25C}"/>
              </a:ext>
            </a:extLst>
          </p:cNvPr>
          <p:cNvSpPr/>
          <p:nvPr/>
        </p:nvSpPr>
        <p:spPr>
          <a:xfrm>
            <a:off x="1063585" y="262957"/>
            <a:ext cx="61341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결론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393C4E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AEB6DE2-7D03-45CC-AF53-B6099C8A0209}"/>
              </a:ext>
            </a:extLst>
          </p:cNvPr>
          <p:cNvSpPr/>
          <p:nvPr/>
        </p:nvSpPr>
        <p:spPr>
          <a:xfrm>
            <a:off x="707680" y="1295967"/>
            <a:ext cx="1770077" cy="363337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예측모델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B7671608-AD73-40A9-A012-0B014616A0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4" y="1164859"/>
            <a:ext cx="498508" cy="498508"/>
          </a:xfrm>
          <a:prstGeom prst="rect">
            <a:avLst/>
          </a:prstGeom>
          <a:solidFill>
            <a:srgbClr val="A2D4DB"/>
          </a:solidFill>
          <a:ln>
            <a:noFill/>
          </a:ln>
        </p:spPr>
      </p:pic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A57E7FE8-2499-413C-BCD2-2EDBC454C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81886"/>
              </p:ext>
            </p:extLst>
          </p:nvPr>
        </p:nvGraphicFramePr>
        <p:xfrm>
          <a:off x="1218401" y="2160719"/>
          <a:ext cx="9755197" cy="3449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8752">
                  <a:extLst>
                    <a:ext uri="{9D8B030D-6E8A-4147-A177-3AD203B41FA5}">
                      <a16:colId xmlns="" xmlns:a16="http://schemas.microsoft.com/office/drawing/2014/main" val="2585207897"/>
                    </a:ext>
                  </a:extLst>
                </a:gridCol>
                <a:gridCol w="7556445">
                  <a:extLst>
                    <a:ext uri="{9D8B030D-6E8A-4147-A177-3AD203B41FA5}">
                      <a16:colId xmlns="" xmlns:a16="http://schemas.microsoft.com/office/drawing/2014/main" val="169182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4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4288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알고리즘</a:t>
                      </a:r>
                      <a:endParaRPr lang="en-US" altLang="ko-KR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4D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LightGBM</a:t>
                      </a:r>
                      <a:endParaRPr lang="ko-KR" altLang="en-US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582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파라미터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4D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lgb.train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 (</a:t>
                      </a:r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Params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,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 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train_ds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, 2000, 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test_ds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, 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verbose_eval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=100, </a:t>
                      </a:r>
                    </a:p>
                    <a:p>
                      <a:pPr algn="ctr"/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early_stopping_rounds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=200)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891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독립변수</a:t>
                      </a:r>
                      <a:r>
                        <a:rPr lang="en-US" altLang="ko-KR" b="1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(X)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4D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날씨 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: 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평균기온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강수량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평균풍속</a:t>
                      </a:r>
                      <a:endParaRPr lang="en-US" altLang="ko-KR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대기오염 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: 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미세먼지 농도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초미세먼지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농도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             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이산화질소농도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오존농도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이산화탄소농도</a:t>
                      </a:r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아황산가스농도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874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타겟변수</a:t>
                      </a:r>
                      <a:r>
                        <a:rPr lang="ko-KR" altLang="en-US" b="1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-US" altLang="ko-KR" b="1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(Y)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4D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일별 </a:t>
                      </a:r>
                      <a:r>
                        <a:rPr lang="ko-KR" altLang="en-US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따릉이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대여횟수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572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R2 score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4D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latin typeface="NANUMGOTHIC EXTRABOLD" panose="020D0604000000000000" pitchFamily="34" charset="-127"/>
                          <a:ea typeface="NANUMGOTHIC EXTRABOLD" panose="020D0604000000000000" pitchFamily="34" charset="-127"/>
                        </a:rPr>
                        <a:t>0.3849</a:t>
                      </a:r>
                      <a:endParaRPr lang="ko-KR" altLang="en-US" b="1" i="0" dirty="0">
                        <a:latin typeface="NANUMGOTHIC EXTRABOLD" panose="020D0604000000000000" pitchFamily="34" charset="-127"/>
                        <a:ea typeface="NANUMGOTHIC EXTRABOLD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2153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3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B4981E8-AB0F-42B6-898B-94F71F1FB335}"/>
              </a:ext>
            </a:extLst>
          </p:cNvPr>
          <p:cNvSpPr/>
          <p:nvPr/>
        </p:nvSpPr>
        <p:spPr>
          <a:xfrm>
            <a:off x="0" y="344774"/>
            <a:ext cx="899409" cy="389744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/>
              <a:t>06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F1BE46E-2827-4C47-8D4F-3EDB0E2019BA}"/>
              </a:ext>
            </a:extLst>
          </p:cNvPr>
          <p:cNvSpPr/>
          <p:nvPr/>
        </p:nvSpPr>
        <p:spPr>
          <a:xfrm>
            <a:off x="0" y="6293224"/>
            <a:ext cx="12192000" cy="56477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2CBBBEB-D05A-45C3-8D02-6D0EA0B61954}"/>
              </a:ext>
            </a:extLst>
          </p:cNvPr>
          <p:cNvSpPr/>
          <p:nvPr/>
        </p:nvSpPr>
        <p:spPr>
          <a:xfrm>
            <a:off x="11616744" y="6363042"/>
            <a:ext cx="464168" cy="37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15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F30099D-11CE-4211-99E9-6E2BDB72E25C}"/>
              </a:ext>
            </a:extLst>
          </p:cNvPr>
          <p:cNvSpPr/>
          <p:nvPr/>
        </p:nvSpPr>
        <p:spPr>
          <a:xfrm>
            <a:off x="1063585" y="262957"/>
            <a:ext cx="61341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결론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393C4E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AEB6DE2-7D03-45CC-AF53-B6099C8A0209}"/>
              </a:ext>
            </a:extLst>
          </p:cNvPr>
          <p:cNvSpPr/>
          <p:nvPr/>
        </p:nvSpPr>
        <p:spPr>
          <a:xfrm>
            <a:off x="707680" y="1295967"/>
            <a:ext cx="1770077" cy="363337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활용방안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EEC58F7-B2D8-DC40-BEDF-36E268A20481}"/>
              </a:ext>
            </a:extLst>
          </p:cNvPr>
          <p:cNvSpPr/>
          <p:nvPr/>
        </p:nvSpPr>
        <p:spPr>
          <a:xfrm>
            <a:off x="707680" y="2083438"/>
            <a:ext cx="1109119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따릉이의</a:t>
            </a:r>
            <a:r>
              <a:rPr lang="ko-KR" altLang="en-US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원활한 공급</a:t>
            </a:r>
            <a:endParaRPr lang="en-US" altLang="ko-KR" b="1" dirty="0">
              <a:solidFill>
                <a:srgbClr val="393C4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공공자전거 </a:t>
            </a:r>
            <a:r>
              <a:rPr lang="ko-KR" altLang="en-US" sz="1400" b="1" dirty="0" err="1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따릉이의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이용객들의 계절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날씨의 영향을 받음에 따라 </a:t>
            </a:r>
            <a:r>
              <a:rPr lang="ko-KR" altLang="en-US" sz="1400" b="1" dirty="0" err="1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따릉이의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수요와 공급에도 변화가 </a:t>
            </a:r>
            <a:r>
              <a:rPr lang="ko-KR" altLang="en-US" sz="14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필요 </a:t>
            </a:r>
            <a:endParaRPr lang="en-US" altLang="ko-KR" sz="1400" b="1" dirty="0">
              <a:solidFill>
                <a:srgbClr val="393C4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날씨와 대기의 질에 따라 </a:t>
            </a:r>
            <a:r>
              <a:rPr lang="ko-KR" altLang="en-US" sz="1400" b="1" dirty="0" err="1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따릉이의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수요를 예측하여 </a:t>
            </a:r>
            <a:r>
              <a:rPr lang="ko-KR" altLang="en-US" sz="14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효율적이 </a:t>
            </a:r>
            <a:r>
              <a:rPr lang="ko-KR" altLang="en-US" sz="1400" b="1" dirty="0" err="1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따릉이</a:t>
            </a:r>
            <a:r>
              <a:rPr lang="ko-KR" altLang="en-US" sz="14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배치가 가능</a:t>
            </a:r>
            <a:endParaRPr lang="en-US" altLang="ko-KR" sz="1600" b="1" dirty="0">
              <a:solidFill>
                <a:srgbClr val="393C4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5F35840-2761-4E4A-97EE-B78B1AF16C78}"/>
              </a:ext>
            </a:extLst>
          </p:cNvPr>
          <p:cNvSpPr/>
          <p:nvPr/>
        </p:nvSpPr>
        <p:spPr>
          <a:xfrm>
            <a:off x="707681" y="3611250"/>
            <a:ext cx="110911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lang="ko-KR" altLang="en-US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파손</a:t>
            </a:r>
            <a:r>
              <a:rPr lang="en-US" altLang="ko-KR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훼손 등의 대처 가능</a:t>
            </a:r>
            <a:endParaRPr lang="en-US" altLang="ko-KR" b="1" dirty="0">
              <a:solidFill>
                <a:srgbClr val="393C4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400" b="1" dirty="0" err="1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따릉이의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이용객들이 많아질수록 파손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훼손의 위험도가 </a:t>
            </a:r>
            <a:r>
              <a:rPr lang="ko-KR" altLang="en-US" sz="14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높음  </a:t>
            </a:r>
            <a:endParaRPr lang="en-US" altLang="ko-KR" sz="1400" b="1" dirty="0" smtClean="0">
              <a:solidFill>
                <a:srgbClr val="393C4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4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14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이용객들이 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많은 시기가 다가오기 전에 미리 </a:t>
            </a:r>
            <a:r>
              <a:rPr lang="ko-KR" altLang="en-US" sz="1400" b="1" dirty="0" err="1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따릉이를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점검하고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4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보완하여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4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 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많은 </a:t>
            </a:r>
            <a:r>
              <a:rPr lang="ko-KR" altLang="en-US" sz="1400" b="1" dirty="0" err="1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따릉이를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공급 할 수 있도록 대처가 </a:t>
            </a:r>
            <a:r>
              <a:rPr lang="ko-KR" altLang="en-US" sz="14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가능</a:t>
            </a:r>
            <a:endParaRPr lang="en-US" altLang="ko-KR" sz="1600" b="1" dirty="0">
              <a:solidFill>
                <a:srgbClr val="393C4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73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B4981E8-AB0F-42B6-898B-94F71F1FB335}"/>
              </a:ext>
            </a:extLst>
          </p:cNvPr>
          <p:cNvSpPr/>
          <p:nvPr/>
        </p:nvSpPr>
        <p:spPr>
          <a:xfrm>
            <a:off x="0" y="344774"/>
            <a:ext cx="899409" cy="389744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/>
              <a:t>06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F1BE46E-2827-4C47-8D4F-3EDB0E2019BA}"/>
              </a:ext>
            </a:extLst>
          </p:cNvPr>
          <p:cNvSpPr/>
          <p:nvPr/>
        </p:nvSpPr>
        <p:spPr>
          <a:xfrm>
            <a:off x="0" y="6293224"/>
            <a:ext cx="12192000" cy="56477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2CBBBEB-D05A-45C3-8D02-6D0EA0B61954}"/>
              </a:ext>
            </a:extLst>
          </p:cNvPr>
          <p:cNvSpPr/>
          <p:nvPr/>
        </p:nvSpPr>
        <p:spPr>
          <a:xfrm>
            <a:off x="11642501" y="6363042"/>
            <a:ext cx="438411" cy="37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16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F30099D-11CE-4211-99E9-6E2BDB72E25C}"/>
              </a:ext>
            </a:extLst>
          </p:cNvPr>
          <p:cNvSpPr/>
          <p:nvPr/>
        </p:nvSpPr>
        <p:spPr>
          <a:xfrm>
            <a:off x="1063585" y="262957"/>
            <a:ext cx="61341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결론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_</a:t>
            </a:r>
            <a:r>
              <a:rPr lang="ko-KR" altLang="en-US" sz="28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한계점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393C4E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AEB6DE2-7D03-45CC-AF53-B6099C8A0209}"/>
              </a:ext>
            </a:extLst>
          </p:cNvPr>
          <p:cNvSpPr/>
          <p:nvPr/>
        </p:nvSpPr>
        <p:spPr>
          <a:xfrm>
            <a:off x="707680" y="1295967"/>
            <a:ext cx="1770077" cy="363337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한계점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B7671608-AD73-40A9-A012-0B014616A0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10" y="2241914"/>
            <a:ext cx="498508" cy="498508"/>
          </a:xfrm>
          <a:prstGeom prst="rect">
            <a:avLst/>
          </a:prstGeom>
          <a:solidFill>
            <a:srgbClr val="A2D4DB"/>
          </a:solidFill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233CD3D-EAB6-C941-BE76-6DFED25CA42C}"/>
              </a:ext>
            </a:extLst>
          </p:cNvPr>
          <p:cNvSpPr/>
          <p:nvPr/>
        </p:nvSpPr>
        <p:spPr>
          <a:xfrm>
            <a:off x="1967218" y="2028129"/>
            <a:ext cx="934365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1.</a:t>
            </a:r>
            <a:r>
              <a:rPr lang="ko-KR" altLang="en-US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데이터 논리성 간과</a:t>
            </a:r>
            <a:endParaRPr lang="en-US" altLang="ko-KR" b="1" dirty="0">
              <a:solidFill>
                <a:srgbClr val="393C4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1600" b="1" dirty="0">
              <a:solidFill>
                <a:srgbClr val="393C4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한강공원이라는 </a:t>
            </a:r>
            <a:r>
              <a:rPr lang="ko-KR" altLang="en-US" sz="1400" b="1" u="sng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공간적 특성 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고려하지 못하였다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특히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휴일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명절 등의 변수를 고려하지 않고 분석을 진행하여  데이터의 논리성 부족 문제점이 발생하였다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lang="en-US" altLang="ko-KR" sz="1400" b="1" dirty="0">
              <a:solidFill>
                <a:srgbClr val="393C4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또한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2020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</a:t>
            </a:r>
            <a:r>
              <a:rPr lang="ko-KR" altLang="en-US" sz="1400" b="1" dirty="0" err="1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따릉이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이용자 수의 폭발적인 증가로 데이터 쏠림 현상이 발생하였다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1400" b="1" dirty="0">
              <a:solidFill>
                <a:srgbClr val="393C4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타 년도에 비해 많은 데이터 수로 인해 전반적인 데이터에 큰 영향을 끼치는 문제점이 발견되었다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endParaRPr lang="en-US" altLang="ko-KR" sz="1400" b="1" dirty="0">
              <a:solidFill>
                <a:srgbClr val="393C4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FBBC710-2624-AB4B-92EF-76137C16B542}"/>
              </a:ext>
            </a:extLst>
          </p:cNvPr>
          <p:cNvSpPr/>
          <p:nvPr/>
        </p:nvSpPr>
        <p:spPr>
          <a:xfrm>
            <a:off x="1967218" y="4089725"/>
            <a:ext cx="934365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lang="ko-KR" altLang="en-US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데이터 확보의 한계점</a:t>
            </a:r>
            <a:endParaRPr lang="en-US" altLang="ko-KR" b="1" dirty="0">
              <a:solidFill>
                <a:srgbClr val="393C4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b="1" dirty="0">
              <a:solidFill>
                <a:srgbClr val="393C4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＇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서울시 </a:t>
            </a:r>
            <a:r>
              <a:rPr lang="ko-KR" altLang="en-US" sz="1400" b="1" dirty="0" err="1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따릉이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데이터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는 다양한 유관기관에서 데이터 정보를 제공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그에 따라 형태가 매우 다양하다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1400" b="1" dirty="0">
              <a:solidFill>
                <a:srgbClr val="393C4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각 기관마다 취급하는 </a:t>
            </a:r>
            <a:r>
              <a:rPr lang="ko-KR" altLang="en-US" sz="1400" b="1" u="sng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데이터의 종류</a:t>
            </a:r>
            <a:r>
              <a:rPr lang="en-US" altLang="ko-KR" sz="1400" b="1" u="sng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400" b="1" u="sng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형식이 모두 다르며</a:t>
            </a:r>
            <a:r>
              <a:rPr lang="en-US" altLang="ko-KR" sz="1400" b="1" u="sng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400" b="1" u="sng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기간 또한 상이하다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그로 인해 데이터를 처리하는 데 있어 오류가 다수 존재하여 도출된 결과 역시 왜곡되었을 가능성이 있다</a:t>
            </a:r>
            <a:r>
              <a:rPr lang="en-US" altLang="ko-KR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259F0956-B871-6C4D-926A-64463BB168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85" y="4389696"/>
            <a:ext cx="498508" cy="498508"/>
          </a:xfrm>
          <a:prstGeom prst="rect">
            <a:avLst/>
          </a:prstGeom>
          <a:solidFill>
            <a:srgbClr val="A2D4DB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8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B4981E8-AB0F-42B6-898B-94F71F1FB335}"/>
              </a:ext>
            </a:extLst>
          </p:cNvPr>
          <p:cNvSpPr/>
          <p:nvPr/>
        </p:nvSpPr>
        <p:spPr>
          <a:xfrm>
            <a:off x="0" y="344774"/>
            <a:ext cx="899409" cy="389744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/>
              <a:t>06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F1BE46E-2827-4C47-8D4F-3EDB0E2019BA}"/>
              </a:ext>
            </a:extLst>
          </p:cNvPr>
          <p:cNvSpPr/>
          <p:nvPr/>
        </p:nvSpPr>
        <p:spPr>
          <a:xfrm>
            <a:off x="0" y="6293224"/>
            <a:ext cx="12192000" cy="56477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2CBBBEB-D05A-45C3-8D02-6D0EA0B61954}"/>
              </a:ext>
            </a:extLst>
          </p:cNvPr>
          <p:cNvSpPr/>
          <p:nvPr/>
        </p:nvSpPr>
        <p:spPr>
          <a:xfrm>
            <a:off x="11642501" y="6363042"/>
            <a:ext cx="438411" cy="37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17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F30099D-11CE-4211-99E9-6E2BDB72E25C}"/>
              </a:ext>
            </a:extLst>
          </p:cNvPr>
          <p:cNvSpPr/>
          <p:nvPr/>
        </p:nvSpPr>
        <p:spPr>
          <a:xfrm>
            <a:off x="1063585" y="262957"/>
            <a:ext cx="61341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결론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_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참고자료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393C4E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AEB6DE2-7D03-45CC-AF53-B6099C8A0209}"/>
              </a:ext>
            </a:extLst>
          </p:cNvPr>
          <p:cNvSpPr/>
          <p:nvPr/>
        </p:nvSpPr>
        <p:spPr>
          <a:xfrm>
            <a:off x="707680" y="1295967"/>
            <a:ext cx="1770077" cy="363337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참고자료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233CD3D-EAB6-C941-BE76-6DFED25CA42C}"/>
              </a:ext>
            </a:extLst>
          </p:cNvPr>
          <p:cNvSpPr/>
          <p:nvPr/>
        </p:nvSpPr>
        <p:spPr>
          <a:xfrm>
            <a:off x="1297517" y="1880090"/>
            <a:ext cx="9343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서울시 </a:t>
            </a:r>
            <a:r>
              <a:rPr lang="ko-KR" altLang="en-US" sz="1400" b="1" dirty="0" err="1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따릉이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400" b="1" dirty="0" err="1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분석사례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교수님 자료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393C4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5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rgbClr val="A2D4DB"/>
            </a:gs>
            <a:gs pos="90000">
              <a:schemeClr val="bg1"/>
            </a:gs>
            <a:gs pos="92000">
              <a:schemeClr val="bg1"/>
            </a:gs>
            <a:gs pos="92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flipH="1">
            <a:off x="574599" y="532787"/>
            <a:ext cx="2777463" cy="1320404"/>
            <a:chOff x="6800850" y="1595437"/>
            <a:chExt cx="4048125" cy="1320404"/>
          </a:xfrm>
        </p:grpSpPr>
        <p:sp>
          <p:nvSpPr>
            <p:cNvPr id="9" name="모서리가 둥근 직사각형 8"/>
            <p:cNvSpPr/>
            <p:nvPr/>
          </p:nvSpPr>
          <p:spPr>
            <a:xfrm rot="251080">
              <a:off x="7226167" y="1739191"/>
              <a:ext cx="3486643" cy="88694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tx1">
                    <a:alpha val="32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800850" y="1595437"/>
              <a:ext cx="4048125" cy="93821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12600000">
              <a:off x="7143752" y="2151458"/>
              <a:ext cx="457200" cy="76438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16207" y="709250"/>
            <a:ext cx="3494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Content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E2A35F6-17B5-4EB3-9565-AD06C5EAB666}"/>
              </a:ext>
            </a:extLst>
          </p:cNvPr>
          <p:cNvSpPr txBox="1"/>
          <p:nvPr/>
        </p:nvSpPr>
        <p:spPr>
          <a:xfrm>
            <a:off x="3940678" y="978839"/>
            <a:ext cx="43106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NanumGothic" panose="020D0604000000000000" pitchFamily="34" charset="-127"/>
              </a:rPr>
              <a:t>프로젝트 개요 및 목적</a:t>
            </a: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NanumGothic" panose="020D0604000000000000" pitchFamily="34" charset="-127"/>
            </a:endParaRPr>
          </a:p>
          <a:p>
            <a:pPr marL="457200" marR="0" lvl="0" indent="-45720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500" b="1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NanumGothic" panose="020D0604000000000000" pitchFamily="34" charset="-127"/>
              </a:rPr>
              <a:t>연구 모형</a:t>
            </a:r>
            <a:endParaRPr lang="en-US" altLang="ko-KR" sz="2500" b="1" dirty="0" smtClean="0">
              <a:solidFill>
                <a:schemeClr val="bg2">
                  <a:lumMod val="25000"/>
                </a:schemeClr>
              </a:solidFill>
              <a:latin typeface="+mj-lt"/>
              <a:ea typeface="NanumGothic" panose="020D0604000000000000" pitchFamily="34" charset="-127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  <a:defRPr/>
            </a:pPr>
            <a:r>
              <a:rPr lang="ko-KR" altLang="en-US" sz="2500" b="1" dirty="0">
                <a:solidFill>
                  <a:schemeClr val="bg2">
                    <a:lumMod val="25000"/>
                  </a:schemeClr>
                </a:solidFill>
                <a:latin typeface="+mj-lt"/>
                <a:ea typeface="NanumGothic" panose="020D0604000000000000" pitchFamily="34" charset="-127"/>
              </a:rPr>
              <a:t>데이터 수집 및 </a:t>
            </a:r>
            <a:r>
              <a:rPr lang="ko-KR" altLang="en-US" sz="2500" b="1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NanumGothic" panose="020D0604000000000000" pitchFamily="34" charset="-127"/>
              </a:rPr>
              <a:t>전처리</a:t>
            </a:r>
            <a:endParaRPr lang="en-US" altLang="ko-KR" sz="2500" b="1" dirty="0">
              <a:solidFill>
                <a:schemeClr val="bg2">
                  <a:lumMod val="25000"/>
                </a:schemeClr>
              </a:solidFill>
              <a:latin typeface="+mj-lt"/>
              <a:ea typeface="NanumGothic" panose="020D0604000000000000" pitchFamily="34" charset="-127"/>
            </a:endParaRPr>
          </a:p>
          <a:p>
            <a:pPr marL="457200" marR="0" lvl="0" indent="-45720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NanumGothic" panose="020D0604000000000000" pitchFamily="34" charset="-127"/>
              </a:rPr>
              <a:t>EDA</a:t>
            </a:r>
          </a:p>
          <a:p>
            <a:pPr marL="457200" marR="0" lvl="0" indent="-45720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NanumGothic" panose="020D0604000000000000" pitchFamily="34" charset="-127"/>
              </a:rPr>
              <a:t>회귀분석</a:t>
            </a:r>
            <a:endParaRPr lang="en-US" altLang="ko-KR" sz="2500" b="1" dirty="0">
              <a:solidFill>
                <a:schemeClr val="bg2">
                  <a:lumMod val="25000"/>
                </a:schemeClr>
              </a:solidFill>
              <a:latin typeface="+mj-lt"/>
              <a:ea typeface="NanumGothic" panose="020D0604000000000000" pitchFamily="34" charset="-127"/>
            </a:endParaRPr>
          </a:p>
          <a:p>
            <a:pPr marL="457200" marR="0" lvl="0" indent="-45720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NanumGothic" panose="020D0604000000000000" pitchFamily="34" charset="-127"/>
              </a:rPr>
              <a:t>결론</a:t>
            </a: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NanumGothic" panose="020D0604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B0076D0-CF02-4B8F-9737-A1163BA1F8E4}"/>
              </a:ext>
            </a:extLst>
          </p:cNvPr>
          <p:cNvSpPr txBox="1"/>
          <p:nvPr/>
        </p:nvSpPr>
        <p:spPr>
          <a:xfrm>
            <a:off x="8953759" y="1152"/>
            <a:ext cx="3273935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b="1" dirty="0" err="1">
                <a:solidFill>
                  <a:schemeClr val="bg2">
                    <a:lumMod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한국소프트웨어산업협회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 분석 프로젝트</a:t>
            </a:r>
            <a:endParaRPr lang="en-US" altLang="ko-KR" sz="1500" dirty="0">
              <a:solidFill>
                <a:schemeClr val="bg2">
                  <a:lumMod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7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F1BE46E-2827-4C47-8D4F-3EDB0E2019BA}"/>
              </a:ext>
            </a:extLst>
          </p:cNvPr>
          <p:cNvSpPr/>
          <p:nvPr/>
        </p:nvSpPr>
        <p:spPr>
          <a:xfrm>
            <a:off x="0" y="6293224"/>
            <a:ext cx="12192000" cy="56477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2CBBBEB-D05A-45C3-8D02-6D0EA0B61954}"/>
              </a:ext>
            </a:extLst>
          </p:cNvPr>
          <p:cNvSpPr/>
          <p:nvPr/>
        </p:nvSpPr>
        <p:spPr>
          <a:xfrm>
            <a:off x="11642501" y="6363042"/>
            <a:ext cx="438411" cy="37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18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타원형 설명선 11"/>
          <p:cNvSpPr/>
          <p:nvPr/>
        </p:nvSpPr>
        <p:spPr>
          <a:xfrm>
            <a:off x="3325060" y="1350289"/>
            <a:ext cx="2897462" cy="2418779"/>
          </a:xfrm>
          <a:prstGeom prst="wedgeEllipseCallou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/>
              <a:t>Q</a:t>
            </a:r>
            <a:endParaRPr lang="ko-KR" altLang="en-US" sz="6600" b="1" dirty="0"/>
          </a:p>
        </p:txBody>
      </p:sp>
      <p:sp>
        <p:nvSpPr>
          <p:cNvPr id="13" name="타원형 설명선 12"/>
          <p:cNvSpPr/>
          <p:nvPr/>
        </p:nvSpPr>
        <p:spPr>
          <a:xfrm flipH="1">
            <a:off x="5599557" y="2062898"/>
            <a:ext cx="2897462" cy="2418779"/>
          </a:xfrm>
          <a:prstGeom prst="wedgeEllipseCallou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/>
              <a:t>A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8258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rgbClr val="A2D4DB"/>
            </a:gs>
            <a:gs pos="90000">
              <a:schemeClr val="bg1"/>
            </a:gs>
            <a:gs pos="92000">
              <a:schemeClr val="bg1"/>
            </a:gs>
            <a:gs pos="92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flipH="1">
            <a:off x="4180439" y="2663511"/>
            <a:ext cx="3893884" cy="1390904"/>
            <a:chOff x="6800850" y="1595437"/>
            <a:chExt cx="4048125" cy="1320404"/>
          </a:xfrm>
        </p:grpSpPr>
        <p:sp>
          <p:nvSpPr>
            <p:cNvPr id="9" name="모서리가 둥근 직사각형 8"/>
            <p:cNvSpPr/>
            <p:nvPr/>
          </p:nvSpPr>
          <p:spPr>
            <a:xfrm rot="251080">
              <a:off x="7226167" y="1739191"/>
              <a:ext cx="3486643" cy="88694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tx1">
                    <a:alpha val="32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800850" y="1595437"/>
              <a:ext cx="4048125" cy="93821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12600000">
              <a:off x="7143752" y="2151458"/>
              <a:ext cx="457200" cy="76438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380258" y="2865276"/>
            <a:ext cx="3494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감사합니다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393C4E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B0076D0-CF02-4B8F-9737-A1163BA1F8E4}"/>
              </a:ext>
            </a:extLst>
          </p:cNvPr>
          <p:cNvSpPr txBox="1"/>
          <p:nvPr/>
        </p:nvSpPr>
        <p:spPr>
          <a:xfrm>
            <a:off x="8953759" y="1152"/>
            <a:ext cx="3273935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b="1" dirty="0" err="1">
                <a:solidFill>
                  <a:schemeClr val="bg2">
                    <a:lumMod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한국소프트웨어산업협회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 분석 프로젝트</a:t>
            </a:r>
            <a:endParaRPr lang="en-US" altLang="ko-KR" sz="1500" dirty="0">
              <a:solidFill>
                <a:schemeClr val="bg2">
                  <a:lumMod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 flipH="1">
            <a:off x="7590340" y="3823274"/>
            <a:ext cx="1363419" cy="889784"/>
            <a:chOff x="8278844" y="3119400"/>
            <a:chExt cx="3597400" cy="2347708"/>
          </a:xfrm>
        </p:grpSpPr>
        <p:grpSp>
          <p:nvGrpSpPr>
            <p:cNvPr id="13" name="그룹 12"/>
            <p:cNvGrpSpPr/>
            <p:nvPr/>
          </p:nvGrpSpPr>
          <p:grpSpPr>
            <a:xfrm>
              <a:off x="10528149" y="4119013"/>
              <a:ext cx="1348095" cy="1348095"/>
              <a:chOff x="7037389" y="459337"/>
              <a:chExt cx="2706688" cy="2706688"/>
            </a:xfrm>
          </p:grpSpPr>
          <p:sp>
            <p:nvSpPr>
              <p:cNvPr id="48" name="Freeform 18"/>
              <p:cNvSpPr>
                <a:spLocks/>
              </p:cNvSpPr>
              <p:nvPr/>
            </p:nvSpPr>
            <p:spPr bwMode="auto">
              <a:xfrm>
                <a:off x="7715252" y="682381"/>
                <a:ext cx="1350963" cy="2260600"/>
              </a:xfrm>
              <a:custGeom>
                <a:avLst/>
                <a:gdLst>
                  <a:gd name="T0" fmla="*/ 39 w 2552"/>
                  <a:gd name="T1" fmla="*/ 4273 h 4273"/>
                  <a:gd name="T2" fmla="*/ 0 w 2552"/>
                  <a:gd name="T3" fmla="*/ 4252 h 4273"/>
                  <a:gd name="T4" fmla="*/ 2514 w 2552"/>
                  <a:gd name="T5" fmla="*/ 0 h 4273"/>
                  <a:gd name="T6" fmla="*/ 2552 w 2552"/>
                  <a:gd name="T7" fmla="*/ 23 h 4273"/>
                  <a:gd name="T8" fmla="*/ 39 w 2552"/>
                  <a:gd name="T9" fmla="*/ 4273 h 4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2" h="4273">
                    <a:moveTo>
                      <a:pt x="39" y="4273"/>
                    </a:moveTo>
                    <a:lnTo>
                      <a:pt x="0" y="4252"/>
                    </a:lnTo>
                    <a:lnTo>
                      <a:pt x="2514" y="0"/>
                    </a:lnTo>
                    <a:lnTo>
                      <a:pt x="2552" y="23"/>
                    </a:lnTo>
                    <a:lnTo>
                      <a:pt x="39" y="4273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9"/>
              <p:cNvSpPr>
                <a:spLocks/>
              </p:cNvSpPr>
              <p:nvPr/>
            </p:nvSpPr>
            <p:spPr bwMode="auto">
              <a:xfrm rot="21025500">
                <a:off x="7750971" y="662537"/>
                <a:ext cx="1279525" cy="2300288"/>
              </a:xfrm>
              <a:custGeom>
                <a:avLst/>
                <a:gdLst>
                  <a:gd name="T0" fmla="*/ 2379 w 2418"/>
                  <a:gd name="T1" fmla="*/ 4348 h 4348"/>
                  <a:gd name="T2" fmla="*/ 0 w 2418"/>
                  <a:gd name="T3" fmla="*/ 22 h 4348"/>
                  <a:gd name="T4" fmla="*/ 39 w 2418"/>
                  <a:gd name="T5" fmla="*/ 0 h 4348"/>
                  <a:gd name="T6" fmla="*/ 2418 w 2418"/>
                  <a:gd name="T7" fmla="*/ 4327 h 4348"/>
                  <a:gd name="T8" fmla="*/ 2379 w 2418"/>
                  <a:gd name="T9" fmla="*/ 4348 h 4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8" h="4348">
                    <a:moveTo>
                      <a:pt x="2379" y="4348"/>
                    </a:moveTo>
                    <a:lnTo>
                      <a:pt x="0" y="22"/>
                    </a:lnTo>
                    <a:lnTo>
                      <a:pt x="39" y="0"/>
                    </a:lnTo>
                    <a:lnTo>
                      <a:pt x="2418" y="4327"/>
                    </a:lnTo>
                    <a:lnTo>
                      <a:pt x="2379" y="4348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20"/>
              <p:cNvSpPr>
                <a:spLocks/>
              </p:cNvSpPr>
              <p:nvPr/>
            </p:nvSpPr>
            <p:spPr bwMode="auto">
              <a:xfrm rot="21374698">
                <a:off x="7122321" y="1476131"/>
                <a:ext cx="2536825" cy="673100"/>
              </a:xfrm>
              <a:custGeom>
                <a:avLst/>
                <a:gdLst>
                  <a:gd name="T0" fmla="*/ 11 w 4793"/>
                  <a:gd name="T1" fmla="*/ 1271 h 1271"/>
                  <a:gd name="T2" fmla="*/ 0 w 4793"/>
                  <a:gd name="T3" fmla="*/ 1230 h 1271"/>
                  <a:gd name="T4" fmla="*/ 4781 w 4793"/>
                  <a:gd name="T5" fmla="*/ 0 h 1271"/>
                  <a:gd name="T6" fmla="*/ 4793 w 4793"/>
                  <a:gd name="T7" fmla="*/ 43 h 1271"/>
                  <a:gd name="T8" fmla="*/ 11 w 4793"/>
                  <a:gd name="T9" fmla="*/ 1271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93" h="1271">
                    <a:moveTo>
                      <a:pt x="11" y="1271"/>
                    </a:moveTo>
                    <a:lnTo>
                      <a:pt x="0" y="1230"/>
                    </a:lnTo>
                    <a:lnTo>
                      <a:pt x="4781" y="0"/>
                    </a:lnTo>
                    <a:lnTo>
                      <a:pt x="4793" y="43"/>
                    </a:lnTo>
                    <a:lnTo>
                      <a:pt x="11" y="1271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21"/>
              <p:cNvSpPr>
                <a:spLocks/>
              </p:cNvSpPr>
              <p:nvPr/>
            </p:nvSpPr>
            <p:spPr bwMode="auto">
              <a:xfrm>
                <a:off x="8054977" y="545062"/>
                <a:ext cx="671513" cy="2535238"/>
              </a:xfrm>
              <a:custGeom>
                <a:avLst/>
                <a:gdLst>
                  <a:gd name="T0" fmla="*/ 1227 w 1270"/>
                  <a:gd name="T1" fmla="*/ 4793 h 4793"/>
                  <a:gd name="T2" fmla="*/ 0 w 1270"/>
                  <a:gd name="T3" fmla="*/ 11 h 4793"/>
                  <a:gd name="T4" fmla="*/ 42 w 1270"/>
                  <a:gd name="T5" fmla="*/ 0 h 4793"/>
                  <a:gd name="T6" fmla="*/ 1270 w 1270"/>
                  <a:gd name="T7" fmla="*/ 4781 h 4793"/>
                  <a:gd name="T8" fmla="*/ 1227 w 1270"/>
                  <a:gd name="T9" fmla="*/ 4793 h 4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0" h="4793">
                    <a:moveTo>
                      <a:pt x="1227" y="4793"/>
                    </a:moveTo>
                    <a:lnTo>
                      <a:pt x="0" y="11"/>
                    </a:lnTo>
                    <a:lnTo>
                      <a:pt x="42" y="0"/>
                    </a:lnTo>
                    <a:lnTo>
                      <a:pt x="1270" y="4781"/>
                    </a:lnTo>
                    <a:lnTo>
                      <a:pt x="1227" y="4793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22"/>
              <p:cNvSpPr>
                <a:spLocks/>
              </p:cNvSpPr>
              <p:nvPr/>
            </p:nvSpPr>
            <p:spPr bwMode="auto">
              <a:xfrm>
                <a:off x="7342189" y="1013375"/>
                <a:ext cx="2097088" cy="1598613"/>
              </a:xfrm>
              <a:custGeom>
                <a:avLst/>
                <a:gdLst>
                  <a:gd name="T0" fmla="*/ 27 w 3962"/>
                  <a:gd name="T1" fmla="*/ 3019 h 3019"/>
                  <a:gd name="T2" fmla="*/ 0 w 3962"/>
                  <a:gd name="T3" fmla="*/ 2983 h 3019"/>
                  <a:gd name="T4" fmla="*/ 3934 w 3962"/>
                  <a:gd name="T5" fmla="*/ 0 h 3019"/>
                  <a:gd name="T6" fmla="*/ 3962 w 3962"/>
                  <a:gd name="T7" fmla="*/ 34 h 3019"/>
                  <a:gd name="T8" fmla="*/ 27 w 3962"/>
                  <a:gd name="T9" fmla="*/ 3019 h 3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62" h="3019">
                    <a:moveTo>
                      <a:pt x="27" y="3019"/>
                    </a:moveTo>
                    <a:lnTo>
                      <a:pt x="0" y="2983"/>
                    </a:lnTo>
                    <a:lnTo>
                      <a:pt x="3934" y="0"/>
                    </a:lnTo>
                    <a:lnTo>
                      <a:pt x="3962" y="34"/>
                    </a:lnTo>
                    <a:lnTo>
                      <a:pt x="27" y="3019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23"/>
              <p:cNvSpPr>
                <a:spLocks/>
              </p:cNvSpPr>
              <p:nvPr/>
            </p:nvSpPr>
            <p:spPr bwMode="auto">
              <a:xfrm rot="6149349">
                <a:off x="8026402" y="552206"/>
                <a:ext cx="728663" cy="2520950"/>
              </a:xfrm>
              <a:custGeom>
                <a:avLst/>
                <a:gdLst>
                  <a:gd name="T0" fmla="*/ 0 w 1377"/>
                  <a:gd name="T1" fmla="*/ 4754 h 4766"/>
                  <a:gd name="T2" fmla="*/ 1334 w 1377"/>
                  <a:gd name="T3" fmla="*/ 0 h 4766"/>
                  <a:gd name="T4" fmla="*/ 1377 w 1377"/>
                  <a:gd name="T5" fmla="*/ 12 h 4766"/>
                  <a:gd name="T6" fmla="*/ 44 w 1377"/>
                  <a:gd name="T7" fmla="*/ 4766 h 4766"/>
                  <a:gd name="T8" fmla="*/ 0 w 1377"/>
                  <a:gd name="T9" fmla="*/ 4754 h 4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7" h="4766">
                    <a:moveTo>
                      <a:pt x="0" y="4754"/>
                    </a:moveTo>
                    <a:lnTo>
                      <a:pt x="1334" y="0"/>
                    </a:lnTo>
                    <a:lnTo>
                      <a:pt x="1377" y="12"/>
                    </a:lnTo>
                    <a:lnTo>
                      <a:pt x="44" y="4766"/>
                    </a:lnTo>
                    <a:lnTo>
                      <a:pt x="0" y="4754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24"/>
              <p:cNvSpPr>
                <a:spLocks/>
              </p:cNvSpPr>
              <p:nvPr/>
            </p:nvSpPr>
            <p:spPr bwMode="auto">
              <a:xfrm rot="20874074">
                <a:off x="7130258" y="1449144"/>
                <a:ext cx="2520950" cy="727075"/>
              </a:xfrm>
              <a:custGeom>
                <a:avLst/>
                <a:gdLst>
                  <a:gd name="T0" fmla="*/ 4753 w 4766"/>
                  <a:gd name="T1" fmla="*/ 1376 h 1376"/>
                  <a:gd name="T2" fmla="*/ 0 w 4766"/>
                  <a:gd name="T3" fmla="*/ 42 h 1376"/>
                  <a:gd name="T4" fmla="*/ 12 w 4766"/>
                  <a:gd name="T5" fmla="*/ 0 h 1376"/>
                  <a:gd name="T6" fmla="*/ 4766 w 4766"/>
                  <a:gd name="T7" fmla="*/ 1334 h 1376"/>
                  <a:gd name="T8" fmla="*/ 4753 w 4766"/>
                  <a:gd name="T9" fmla="*/ 1376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66" h="1376">
                    <a:moveTo>
                      <a:pt x="4753" y="1376"/>
                    </a:moveTo>
                    <a:lnTo>
                      <a:pt x="0" y="42"/>
                    </a:lnTo>
                    <a:lnTo>
                      <a:pt x="12" y="0"/>
                    </a:lnTo>
                    <a:lnTo>
                      <a:pt x="4766" y="1334"/>
                    </a:lnTo>
                    <a:lnTo>
                      <a:pt x="4753" y="1376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5"/>
              <p:cNvSpPr>
                <a:spLocks/>
              </p:cNvSpPr>
              <p:nvPr/>
            </p:nvSpPr>
            <p:spPr bwMode="auto">
              <a:xfrm>
                <a:off x="8201027" y="516487"/>
                <a:ext cx="379413" cy="2592388"/>
              </a:xfrm>
              <a:custGeom>
                <a:avLst/>
                <a:gdLst>
                  <a:gd name="T0" fmla="*/ 43 w 716"/>
                  <a:gd name="T1" fmla="*/ 4899 h 4899"/>
                  <a:gd name="T2" fmla="*/ 0 w 716"/>
                  <a:gd name="T3" fmla="*/ 4892 h 4899"/>
                  <a:gd name="T4" fmla="*/ 672 w 716"/>
                  <a:gd name="T5" fmla="*/ 0 h 4899"/>
                  <a:gd name="T6" fmla="*/ 716 w 716"/>
                  <a:gd name="T7" fmla="*/ 8 h 4899"/>
                  <a:gd name="T8" fmla="*/ 43 w 716"/>
                  <a:gd name="T9" fmla="*/ 4899 h 4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6" h="4899">
                    <a:moveTo>
                      <a:pt x="43" y="4899"/>
                    </a:moveTo>
                    <a:lnTo>
                      <a:pt x="0" y="4892"/>
                    </a:lnTo>
                    <a:lnTo>
                      <a:pt x="672" y="0"/>
                    </a:lnTo>
                    <a:lnTo>
                      <a:pt x="716" y="8"/>
                    </a:lnTo>
                    <a:lnTo>
                      <a:pt x="43" y="4899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8"/>
              <p:cNvSpPr>
                <a:spLocks noEditPoints="1"/>
              </p:cNvSpPr>
              <p:nvPr/>
            </p:nvSpPr>
            <p:spPr bwMode="auto">
              <a:xfrm>
                <a:off x="7061202" y="482356"/>
                <a:ext cx="2659063" cy="2660650"/>
              </a:xfrm>
              <a:custGeom>
                <a:avLst/>
                <a:gdLst>
                  <a:gd name="T0" fmla="*/ 2130 w 5026"/>
                  <a:gd name="T1" fmla="*/ 4999 h 5028"/>
                  <a:gd name="T2" fmla="*/ 1425 w 5026"/>
                  <a:gd name="T3" fmla="*/ 4780 h 5028"/>
                  <a:gd name="T4" fmla="*/ 824 w 5026"/>
                  <a:gd name="T5" fmla="*/ 4374 h 5028"/>
                  <a:gd name="T6" fmla="*/ 363 w 5026"/>
                  <a:gd name="T7" fmla="*/ 3817 h 5028"/>
                  <a:gd name="T8" fmla="*/ 78 w 5026"/>
                  <a:gd name="T9" fmla="*/ 3141 h 5028"/>
                  <a:gd name="T10" fmla="*/ 0 w 5026"/>
                  <a:gd name="T11" fmla="*/ 2513 h 5028"/>
                  <a:gd name="T12" fmla="*/ 78 w 5026"/>
                  <a:gd name="T13" fmla="*/ 1885 h 5028"/>
                  <a:gd name="T14" fmla="*/ 363 w 5026"/>
                  <a:gd name="T15" fmla="*/ 1210 h 5028"/>
                  <a:gd name="T16" fmla="*/ 824 w 5026"/>
                  <a:gd name="T17" fmla="*/ 652 h 5028"/>
                  <a:gd name="T18" fmla="*/ 1425 w 5026"/>
                  <a:gd name="T19" fmla="*/ 248 h 5028"/>
                  <a:gd name="T20" fmla="*/ 2130 w 5026"/>
                  <a:gd name="T21" fmla="*/ 27 h 5028"/>
                  <a:gd name="T22" fmla="*/ 2643 w 5026"/>
                  <a:gd name="T23" fmla="*/ 3 h 5028"/>
                  <a:gd name="T24" fmla="*/ 3377 w 5026"/>
                  <a:gd name="T25" fmla="*/ 151 h 5028"/>
                  <a:gd name="T26" fmla="*/ 4017 w 5026"/>
                  <a:gd name="T27" fmla="*/ 500 h 5028"/>
                  <a:gd name="T28" fmla="*/ 4528 w 5026"/>
                  <a:gd name="T29" fmla="*/ 1010 h 5028"/>
                  <a:gd name="T30" fmla="*/ 4875 w 5026"/>
                  <a:gd name="T31" fmla="*/ 1649 h 5028"/>
                  <a:gd name="T32" fmla="*/ 5025 w 5026"/>
                  <a:gd name="T33" fmla="*/ 2384 h 5028"/>
                  <a:gd name="T34" fmla="*/ 4999 w 5026"/>
                  <a:gd name="T35" fmla="*/ 2896 h 5028"/>
                  <a:gd name="T36" fmla="*/ 4779 w 5026"/>
                  <a:gd name="T37" fmla="*/ 3604 h 5028"/>
                  <a:gd name="T38" fmla="*/ 4374 w 5026"/>
                  <a:gd name="T39" fmla="*/ 4204 h 5028"/>
                  <a:gd name="T40" fmla="*/ 3815 w 5026"/>
                  <a:gd name="T41" fmla="*/ 4664 h 5028"/>
                  <a:gd name="T42" fmla="*/ 3141 w 5026"/>
                  <a:gd name="T43" fmla="*/ 4949 h 5028"/>
                  <a:gd name="T44" fmla="*/ 2513 w 5026"/>
                  <a:gd name="T45" fmla="*/ 5028 h 5028"/>
                  <a:gd name="T46" fmla="*/ 2158 w 5026"/>
                  <a:gd name="T47" fmla="*/ 200 h 5028"/>
                  <a:gd name="T48" fmla="*/ 1499 w 5026"/>
                  <a:gd name="T49" fmla="*/ 405 h 5028"/>
                  <a:gd name="T50" fmla="*/ 941 w 5026"/>
                  <a:gd name="T51" fmla="*/ 782 h 5028"/>
                  <a:gd name="T52" fmla="*/ 513 w 5026"/>
                  <a:gd name="T53" fmla="*/ 1301 h 5028"/>
                  <a:gd name="T54" fmla="*/ 248 w 5026"/>
                  <a:gd name="T55" fmla="*/ 1930 h 5028"/>
                  <a:gd name="T56" fmla="*/ 175 w 5026"/>
                  <a:gd name="T57" fmla="*/ 2513 h 5028"/>
                  <a:gd name="T58" fmla="*/ 248 w 5026"/>
                  <a:gd name="T59" fmla="*/ 3098 h 5028"/>
                  <a:gd name="T60" fmla="*/ 513 w 5026"/>
                  <a:gd name="T61" fmla="*/ 3726 h 5028"/>
                  <a:gd name="T62" fmla="*/ 941 w 5026"/>
                  <a:gd name="T63" fmla="*/ 4246 h 5028"/>
                  <a:gd name="T64" fmla="*/ 1499 w 5026"/>
                  <a:gd name="T65" fmla="*/ 4623 h 5028"/>
                  <a:gd name="T66" fmla="*/ 2158 w 5026"/>
                  <a:gd name="T67" fmla="*/ 4826 h 5028"/>
                  <a:gd name="T68" fmla="*/ 2634 w 5026"/>
                  <a:gd name="T69" fmla="*/ 4851 h 5028"/>
                  <a:gd name="T70" fmla="*/ 3317 w 5026"/>
                  <a:gd name="T71" fmla="*/ 4711 h 5028"/>
                  <a:gd name="T72" fmla="*/ 3913 w 5026"/>
                  <a:gd name="T73" fmla="*/ 4389 h 5028"/>
                  <a:gd name="T74" fmla="*/ 4388 w 5026"/>
                  <a:gd name="T75" fmla="*/ 3913 h 5028"/>
                  <a:gd name="T76" fmla="*/ 4711 w 5026"/>
                  <a:gd name="T77" fmla="*/ 3318 h 5028"/>
                  <a:gd name="T78" fmla="*/ 4851 w 5026"/>
                  <a:gd name="T79" fmla="*/ 2634 h 5028"/>
                  <a:gd name="T80" fmla="*/ 4826 w 5026"/>
                  <a:gd name="T81" fmla="*/ 2157 h 5028"/>
                  <a:gd name="T82" fmla="*/ 4622 w 5026"/>
                  <a:gd name="T83" fmla="*/ 1499 h 5028"/>
                  <a:gd name="T84" fmla="*/ 4244 w 5026"/>
                  <a:gd name="T85" fmla="*/ 940 h 5028"/>
                  <a:gd name="T86" fmla="*/ 3725 w 5026"/>
                  <a:gd name="T87" fmla="*/ 513 h 5028"/>
                  <a:gd name="T88" fmla="*/ 3097 w 5026"/>
                  <a:gd name="T89" fmla="*/ 248 h 5028"/>
                  <a:gd name="T90" fmla="*/ 2513 w 5026"/>
                  <a:gd name="T91" fmla="*/ 174 h 5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026" h="5028">
                    <a:moveTo>
                      <a:pt x="2513" y="5028"/>
                    </a:moveTo>
                    <a:lnTo>
                      <a:pt x="2384" y="5025"/>
                    </a:lnTo>
                    <a:lnTo>
                      <a:pt x="2130" y="4999"/>
                    </a:lnTo>
                    <a:lnTo>
                      <a:pt x="1885" y="4949"/>
                    </a:lnTo>
                    <a:lnTo>
                      <a:pt x="1649" y="4875"/>
                    </a:lnTo>
                    <a:lnTo>
                      <a:pt x="1425" y="4780"/>
                    </a:lnTo>
                    <a:lnTo>
                      <a:pt x="1210" y="4664"/>
                    </a:lnTo>
                    <a:lnTo>
                      <a:pt x="1010" y="4528"/>
                    </a:lnTo>
                    <a:lnTo>
                      <a:pt x="824" y="4374"/>
                    </a:lnTo>
                    <a:lnTo>
                      <a:pt x="653" y="4204"/>
                    </a:lnTo>
                    <a:lnTo>
                      <a:pt x="499" y="4017"/>
                    </a:lnTo>
                    <a:lnTo>
                      <a:pt x="363" y="3817"/>
                    </a:lnTo>
                    <a:lnTo>
                      <a:pt x="247" y="3604"/>
                    </a:lnTo>
                    <a:lnTo>
                      <a:pt x="152" y="3377"/>
                    </a:lnTo>
                    <a:lnTo>
                      <a:pt x="78" y="3141"/>
                    </a:lnTo>
                    <a:lnTo>
                      <a:pt x="28" y="2896"/>
                    </a:lnTo>
                    <a:lnTo>
                      <a:pt x="2" y="2643"/>
                    </a:lnTo>
                    <a:lnTo>
                      <a:pt x="0" y="2513"/>
                    </a:lnTo>
                    <a:lnTo>
                      <a:pt x="2" y="2384"/>
                    </a:lnTo>
                    <a:lnTo>
                      <a:pt x="28" y="2132"/>
                    </a:lnTo>
                    <a:lnTo>
                      <a:pt x="78" y="1885"/>
                    </a:lnTo>
                    <a:lnTo>
                      <a:pt x="152" y="1649"/>
                    </a:lnTo>
                    <a:lnTo>
                      <a:pt x="247" y="1424"/>
                    </a:lnTo>
                    <a:lnTo>
                      <a:pt x="363" y="1210"/>
                    </a:lnTo>
                    <a:lnTo>
                      <a:pt x="499" y="1010"/>
                    </a:lnTo>
                    <a:lnTo>
                      <a:pt x="653" y="824"/>
                    </a:lnTo>
                    <a:lnTo>
                      <a:pt x="824" y="652"/>
                    </a:lnTo>
                    <a:lnTo>
                      <a:pt x="1010" y="500"/>
                    </a:lnTo>
                    <a:lnTo>
                      <a:pt x="1210" y="363"/>
                    </a:lnTo>
                    <a:lnTo>
                      <a:pt x="1425" y="248"/>
                    </a:lnTo>
                    <a:lnTo>
                      <a:pt x="1649" y="151"/>
                    </a:lnTo>
                    <a:lnTo>
                      <a:pt x="1885" y="78"/>
                    </a:lnTo>
                    <a:lnTo>
                      <a:pt x="2130" y="27"/>
                    </a:lnTo>
                    <a:lnTo>
                      <a:pt x="2384" y="3"/>
                    </a:lnTo>
                    <a:lnTo>
                      <a:pt x="2513" y="0"/>
                    </a:lnTo>
                    <a:lnTo>
                      <a:pt x="2643" y="3"/>
                    </a:lnTo>
                    <a:lnTo>
                      <a:pt x="2896" y="27"/>
                    </a:lnTo>
                    <a:lnTo>
                      <a:pt x="3141" y="78"/>
                    </a:lnTo>
                    <a:lnTo>
                      <a:pt x="3377" y="151"/>
                    </a:lnTo>
                    <a:lnTo>
                      <a:pt x="3602" y="248"/>
                    </a:lnTo>
                    <a:lnTo>
                      <a:pt x="3817" y="363"/>
                    </a:lnTo>
                    <a:lnTo>
                      <a:pt x="4017" y="500"/>
                    </a:lnTo>
                    <a:lnTo>
                      <a:pt x="4203" y="652"/>
                    </a:lnTo>
                    <a:lnTo>
                      <a:pt x="4374" y="824"/>
                    </a:lnTo>
                    <a:lnTo>
                      <a:pt x="4528" y="1010"/>
                    </a:lnTo>
                    <a:lnTo>
                      <a:pt x="4663" y="1210"/>
                    </a:lnTo>
                    <a:lnTo>
                      <a:pt x="4780" y="1424"/>
                    </a:lnTo>
                    <a:lnTo>
                      <a:pt x="4875" y="1649"/>
                    </a:lnTo>
                    <a:lnTo>
                      <a:pt x="4949" y="1885"/>
                    </a:lnTo>
                    <a:lnTo>
                      <a:pt x="4999" y="2132"/>
                    </a:lnTo>
                    <a:lnTo>
                      <a:pt x="5025" y="2384"/>
                    </a:lnTo>
                    <a:lnTo>
                      <a:pt x="5026" y="2513"/>
                    </a:lnTo>
                    <a:lnTo>
                      <a:pt x="5025" y="2643"/>
                    </a:lnTo>
                    <a:lnTo>
                      <a:pt x="4999" y="2896"/>
                    </a:lnTo>
                    <a:lnTo>
                      <a:pt x="4949" y="3141"/>
                    </a:lnTo>
                    <a:lnTo>
                      <a:pt x="4875" y="3377"/>
                    </a:lnTo>
                    <a:lnTo>
                      <a:pt x="4779" y="3604"/>
                    </a:lnTo>
                    <a:lnTo>
                      <a:pt x="4663" y="3817"/>
                    </a:lnTo>
                    <a:lnTo>
                      <a:pt x="4527" y="4017"/>
                    </a:lnTo>
                    <a:lnTo>
                      <a:pt x="4374" y="4204"/>
                    </a:lnTo>
                    <a:lnTo>
                      <a:pt x="4203" y="4374"/>
                    </a:lnTo>
                    <a:lnTo>
                      <a:pt x="4017" y="4528"/>
                    </a:lnTo>
                    <a:lnTo>
                      <a:pt x="3815" y="4664"/>
                    </a:lnTo>
                    <a:lnTo>
                      <a:pt x="3602" y="4780"/>
                    </a:lnTo>
                    <a:lnTo>
                      <a:pt x="3376" y="4875"/>
                    </a:lnTo>
                    <a:lnTo>
                      <a:pt x="3141" y="4949"/>
                    </a:lnTo>
                    <a:lnTo>
                      <a:pt x="2895" y="4999"/>
                    </a:lnTo>
                    <a:lnTo>
                      <a:pt x="2643" y="5025"/>
                    </a:lnTo>
                    <a:lnTo>
                      <a:pt x="2513" y="5028"/>
                    </a:lnTo>
                    <a:close/>
                    <a:moveTo>
                      <a:pt x="2513" y="174"/>
                    </a:moveTo>
                    <a:lnTo>
                      <a:pt x="2392" y="177"/>
                    </a:lnTo>
                    <a:lnTo>
                      <a:pt x="2158" y="200"/>
                    </a:lnTo>
                    <a:lnTo>
                      <a:pt x="1929" y="248"/>
                    </a:lnTo>
                    <a:lnTo>
                      <a:pt x="1710" y="315"/>
                    </a:lnTo>
                    <a:lnTo>
                      <a:pt x="1499" y="405"/>
                    </a:lnTo>
                    <a:lnTo>
                      <a:pt x="1301" y="513"/>
                    </a:lnTo>
                    <a:lnTo>
                      <a:pt x="1114" y="639"/>
                    </a:lnTo>
                    <a:lnTo>
                      <a:pt x="941" y="782"/>
                    </a:lnTo>
                    <a:lnTo>
                      <a:pt x="782" y="940"/>
                    </a:lnTo>
                    <a:lnTo>
                      <a:pt x="638" y="1115"/>
                    </a:lnTo>
                    <a:lnTo>
                      <a:pt x="513" y="1301"/>
                    </a:lnTo>
                    <a:lnTo>
                      <a:pt x="405" y="1499"/>
                    </a:lnTo>
                    <a:lnTo>
                      <a:pt x="316" y="1710"/>
                    </a:lnTo>
                    <a:lnTo>
                      <a:pt x="248" y="1930"/>
                    </a:lnTo>
                    <a:lnTo>
                      <a:pt x="200" y="2157"/>
                    </a:lnTo>
                    <a:lnTo>
                      <a:pt x="176" y="2394"/>
                    </a:lnTo>
                    <a:lnTo>
                      <a:pt x="175" y="2513"/>
                    </a:lnTo>
                    <a:lnTo>
                      <a:pt x="176" y="2634"/>
                    </a:lnTo>
                    <a:lnTo>
                      <a:pt x="200" y="2870"/>
                    </a:lnTo>
                    <a:lnTo>
                      <a:pt x="248" y="3098"/>
                    </a:lnTo>
                    <a:lnTo>
                      <a:pt x="316" y="3318"/>
                    </a:lnTo>
                    <a:lnTo>
                      <a:pt x="405" y="3527"/>
                    </a:lnTo>
                    <a:lnTo>
                      <a:pt x="513" y="3726"/>
                    </a:lnTo>
                    <a:lnTo>
                      <a:pt x="638" y="3913"/>
                    </a:lnTo>
                    <a:lnTo>
                      <a:pt x="782" y="4086"/>
                    </a:lnTo>
                    <a:lnTo>
                      <a:pt x="941" y="4246"/>
                    </a:lnTo>
                    <a:lnTo>
                      <a:pt x="1114" y="4389"/>
                    </a:lnTo>
                    <a:lnTo>
                      <a:pt x="1301" y="4515"/>
                    </a:lnTo>
                    <a:lnTo>
                      <a:pt x="1499" y="4623"/>
                    </a:lnTo>
                    <a:lnTo>
                      <a:pt x="1710" y="4711"/>
                    </a:lnTo>
                    <a:lnTo>
                      <a:pt x="1929" y="4780"/>
                    </a:lnTo>
                    <a:lnTo>
                      <a:pt x="2158" y="4826"/>
                    </a:lnTo>
                    <a:lnTo>
                      <a:pt x="2392" y="4851"/>
                    </a:lnTo>
                    <a:lnTo>
                      <a:pt x="2513" y="4852"/>
                    </a:lnTo>
                    <a:lnTo>
                      <a:pt x="2634" y="4851"/>
                    </a:lnTo>
                    <a:lnTo>
                      <a:pt x="2869" y="4826"/>
                    </a:lnTo>
                    <a:lnTo>
                      <a:pt x="3098" y="4780"/>
                    </a:lnTo>
                    <a:lnTo>
                      <a:pt x="3317" y="4711"/>
                    </a:lnTo>
                    <a:lnTo>
                      <a:pt x="3527" y="4623"/>
                    </a:lnTo>
                    <a:lnTo>
                      <a:pt x="3726" y="4515"/>
                    </a:lnTo>
                    <a:lnTo>
                      <a:pt x="3913" y="4389"/>
                    </a:lnTo>
                    <a:lnTo>
                      <a:pt x="4086" y="4246"/>
                    </a:lnTo>
                    <a:lnTo>
                      <a:pt x="4244" y="4086"/>
                    </a:lnTo>
                    <a:lnTo>
                      <a:pt x="4388" y="3913"/>
                    </a:lnTo>
                    <a:lnTo>
                      <a:pt x="4514" y="3726"/>
                    </a:lnTo>
                    <a:lnTo>
                      <a:pt x="4622" y="3527"/>
                    </a:lnTo>
                    <a:lnTo>
                      <a:pt x="4711" y="3318"/>
                    </a:lnTo>
                    <a:lnTo>
                      <a:pt x="4779" y="3098"/>
                    </a:lnTo>
                    <a:lnTo>
                      <a:pt x="4826" y="2870"/>
                    </a:lnTo>
                    <a:lnTo>
                      <a:pt x="4851" y="2634"/>
                    </a:lnTo>
                    <a:lnTo>
                      <a:pt x="4852" y="2513"/>
                    </a:lnTo>
                    <a:lnTo>
                      <a:pt x="4851" y="2394"/>
                    </a:lnTo>
                    <a:lnTo>
                      <a:pt x="4826" y="2157"/>
                    </a:lnTo>
                    <a:lnTo>
                      <a:pt x="4779" y="1930"/>
                    </a:lnTo>
                    <a:lnTo>
                      <a:pt x="4711" y="1710"/>
                    </a:lnTo>
                    <a:lnTo>
                      <a:pt x="4622" y="1499"/>
                    </a:lnTo>
                    <a:lnTo>
                      <a:pt x="4514" y="1301"/>
                    </a:lnTo>
                    <a:lnTo>
                      <a:pt x="4387" y="1115"/>
                    </a:lnTo>
                    <a:lnTo>
                      <a:pt x="4244" y="940"/>
                    </a:lnTo>
                    <a:lnTo>
                      <a:pt x="4085" y="782"/>
                    </a:lnTo>
                    <a:lnTo>
                      <a:pt x="3912" y="639"/>
                    </a:lnTo>
                    <a:lnTo>
                      <a:pt x="3725" y="513"/>
                    </a:lnTo>
                    <a:lnTo>
                      <a:pt x="3526" y="405"/>
                    </a:lnTo>
                    <a:lnTo>
                      <a:pt x="3317" y="315"/>
                    </a:lnTo>
                    <a:lnTo>
                      <a:pt x="3097" y="248"/>
                    </a:lnTo>
                    <a:lnTo>
                      <a:pt x="2869" y="200"/>
                    </a:lnTo>
                    <a:lnTo>
                      <a:pt x="2634" y="177"/>
                    </a:lnTo>
                    <a:lnTo>
                      <a:pt x="2513" y="174"/>
                    </a:lnTo>
                    <a:close/>
                  </a:path>
                </a:pathLst>
              </a:custGeom>
              <a:solidFill>
                <a:srgbClr val="F4A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9"/>
              <p:cNvSpPr>
                <a:spLocks noEditPoints="1"/>
              </p:cNvSpPr>
              <p:nvPr/>
            </p:nvSpPr>
            <p:spPr bwMode="auto">
              <a:xfrm>
                <a:off x="7037389" y="459337"/>
                <a:ext cx="2706688" cy="2706688"/>
              </a:xfrm>
              <a:custGeom>
                <a:avLst/>
                <a:gdLst>
                  <a:gd name="T0" fmla="*/ 2169 w 5115"/>
                  <a:gd name="T1" fmla="*/ 5089 h 5116"/>
                  <a:gd name="T2" fmla="*/ 1450 w 5115"/>
                  <a:gd name="T3" fmla="*/ 4866 h 5116"/>
                  <a:gd name="T4" fmla="*/ 838 w 5115"/>
                  <a:gd name="T5" fmla="*/ 4452 h 5116"/>
                  <a:gd name="T6" fmla="*/ 370 w 5115"/>
                  <a:gd name="T7" fmla="*/ 3885 h 5116"/>
                  <a:gd name="T8" fmla="*/ 79 w 5115"/>
                  <a:gd name="T9" fmla="*/ 3198 h 5116"/>
                  <a:gd name="T10" fmla="*/ 0 w 5115"/>
                  <a:gd name="T11" fmla="*/ 2558 h 5116"/>
                  <a:gd name="T12" fmla="*/ 79 w 5115"/>
                  <a:gd name="T13" fmla="*/ 1920 h 5116"/>
                  <a:gd name="T14" fmla="*/ 370 w 5115"/>
                  <a:gd name="T15" fmla="*/ 1233 h 5116"/>
                  <a:gd name="T16" fmla="*/ 838 w 5115"/>
                  <a:gd name="T17" fmla="*/ 666 h 5116"/>
                  <a:gd name="T18" fmla="*/ 1448 w 5115"/>
                  <a:gd name="T19" fmla="*/ 252 h 5116"/>
                  <a:gd name="T20" fmla="*/ 2167 w 5115"/>
                  <a:gd name="T21" fmla="*/ 29 h 5116"/>
                  <a:gd name="T22" fmla="*/ 2688 w 5115"/>
                  <a:gd name="T23" fmla="*/ 3 h 5116"/>
                  <a:gd name="T24" fmla="*/ 3436 w 5115"/>
                  <a:gd name="T25" fmla="*/ 156 h 5116"/>
                  <a:gd name="T26" fmla="*/ 4087 w 5115"/>
                  <a:gd name="T27" fmla="*/ 509 h 5116"/>
                  <a:gd name="T28" fmla="*/ 4607 w 5115"/>
                  <a:gd name="T29" fmla="*/ 1029 h 5116"/>
                  <a:gd name="T30" fmla="*/ 4961 w 5115"/>
                  <a:gd name="T31" fmla="*/ 1680 h 5116"/>
                  <a:gd name="T32" fmla="*/ 5112 w 5115"/>
                  <a:gd name="T33" fmla="*/ 2427 h 5116"/>
                  <a:gd name="T34" fmla="*/ 5086 w 5115"/>
                  <a:gd name="T35" fmla="*/ 2949 h 5116"/>
                  <a:gd name="T36" fmla="*/ 4863 w 5115"/>
                  <a:gd name="T37" fmla="*/ 3667 h 5116"/>
                  <a:gd name="T38" fmla="*/ 4450 w 5115"/>
                  <a:gd name="T39" fmla="*/ 4278 h 5116"/>
                  <a:gd name="T40" fmla="*/ 3882 w 5115"/>
                  <a:gd name="T41" fmla="*/ 4746 h 5116"/>
                  <a:gd name="T42" fmla="*/ 3195 w 5115"/>
                  <a:gd name="T43" fmla="*/ 5037 h 5116"/>
                  <a:gd name="T44" fmla="*/ 2557 w 5115"/>
                  <a:gd name="T45" fmla="*/ 5116 h 5116"/>
                  <a:gd name="T46" fmla="*/ 2196 w 5115"/>
                  <a:gd name="T47" fmla="*/ 203 h 5116"/>
                  <a:gd name="T48" fmla="*/ 1526 w 5115"/>
                  <a:gd name="T49" fmla="*/ 412 h 5116"/>
                  <a:gd name="T50" fmla="*/ 957 w 5115"/>
                  <a:gd name="T51" fmla="*/ 795 h 5116"/>
                  <a:gd name="T52" fmla="*/ 522 w 5115"/>
                  <a:gd name="T53" fmla="*/ 1324 h 5116"/>
                  <a:gd name="T54" fmla="*/ 252 w 5115"/>
                  <a:gd name="T55" fmla="*/ 1962 h 5116"/>
                  <a:gd name="T56" fmla="*/ 178 w 5115"/>
                  <a:gd name="T57" fmla="*/ 2557 h 5116"/>
                  <a:gd name="T58" fmla="*/ 252 w 5115"/>
                  <a:gd name="T59" fmla="*/ 3152 h 5116"/>
                  <a:gd name="T60" fmla="*/ 522 w 5115"/>
                  <a:gd name="T61" fmla="*/ 3790 h 5116"/>
                  <a:gd name="T62" fmla="*/ 957 w 5115"/>
                  <a:gd name="T63" fmla="*/ 4318 h 5116"/>
                  <a:gd name="T64" fmla="*/ 1526 w 5115"/>
                  <a:gd name="T65" fmla="*/ 4701 h 5116"/>
                  <a:gd name="T66" fmla="*/ 2196 w 5115"/>
                  <a:gd name="T67" fmla="*/ 4910 h 5116"/>
                  <a:gd name="T68" fmla="*/ 2680 w 5115"/>
                  <a:gd name="T69" fmla="*/ 4935 h 5116"/>
                  <a:gd name="T70" fmla="*/ 3375 w 5115"/>
                  <a:gd name="T71" fmla="*/ 4792 h 5116"/>
                  <a:gd name="T72" fmla="*/ 3982 w 5115"/>
                  <a:gd name="T73" fmla="*/ 4464 h 5116"/>
                  <a:gd name="T74" fmla="*/ 4466 w 5115"/>
                  <a:gd name="T75" fmla="*/ 3980 h 5116"/>
                  <a:gd name="T76" fmla="*/ 4794 w 5115"/>
                  <a:gd name="T77" fmla="*/ 3375 h 5116"/>
                  <a:gd name="T78" fmla="*/ 4936 w 5115"/>
                  <a:gd name="T79" fmla="*/ 2679 h 5116"/>
                  <a:gd name="T80" fmla="*/ 4912 w 5115"/>
                  <a:gd name="T81" fmla="*/ 2195 h 5116"/>
                  <a:gd name="T82" fmla="*/ 4703 w 5115"/>
                  <a:gd name="T83" fmla="*/ 1526 h 5116"/>
                  <a:gd name="T84" fmla="*/ 4319 w 5115"/>
                  <a:gd name="T85" fmla="*/ 957 h 5116"/>
                  <a:gd name="T86" fmla="*/ 3790 w 5115"/>
                  <a:gd name="T87" fmla="*/ 522 h 5116"/>
                  <a:gd name="T88" fmla="*/ 3152 w 5115"/>
                  <a:gd name="T89" fmla="*/ 251 h 5116"/>
                  <a:gd name="T90" fmla="*/ 2557 w 5115"/>
                  <a:gd name="T91" fmla="*/ 177 h 5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115" h="5116">
                    <a:moveTo>
                      <a:pt x="2557" y="5116"/>
                    </a:moveTo>
                    <a:lnTo>
                      <a:pt x="2426" y="5115"/>
                    </a:lnTo>
                    <a:lnTo>
                      <a:pt x="2169" y="5089"/>
                    </a:lnTo>
                    <a:lnTo>
                      <a:pt x="1919" y="5037"/>
                    </a:lnTo>
                    <a:lnTo>
                      <a:pt x="1679" y="4962"/>
                    </a:lnTo>
                    <a:lnTo>
                      <a:pt x="1450" y="4866"/>
                    </a:lnTo>
                    <a:lnTo>
                      <a:pt x="1232" y="4747"/>
                    </a:lnTo>
                    <a:lnTo>
                      <a:pt x="1028" y="4609"/>
                    </a:lnTo>
                    <a:lnTo>
                      <a:pt x="838" y="4452"/>
                    </a:lnTo>
                    <a:lnTo>
                      <a:pt x="665" y="4279"/>
                    </a:lnTo>
                    <a:lnTo>
                      <a:pt x="508" y="4089"/>
                    </a:lnTo>
                    <a:lnTo>
                      <a:pt x="370" y="3885"/>
                    </a:lnTo>
                    <a:lnTo>
                      <a:pt x="252" y="3667"/>
                    </a:lnTo>
                    <a:lnTo>
                      <a:pt x="154" y="3438"/>
                    </a:lnTo>
                    <a:lnTo>
                      <a:pt x="79" y="3198"/>
                    </a:lnTo>
                    <a:lnTo>
                      <a:pt x="28" y="2949"/>
                    </a:lnTo>
                    <a:lnTo>
                      <a:pt x="3" y="2691"/>
                    </a:lnTo>
                    <a:lnTo>
                      <a:pt x="0" y="2558"/>
                    </a:lnTo>
                    <a:lnTo>
                      <a:pt x="3" y="2427"/>
                    </a:lnTo>
                    <a:lnTo>
                      <a:pt x="28" y="2169"/>
                    </a:lnTo>
                    <a:lnTo>
                      <a:pt x="79" y="1920"/>
                    </a:lnTo>
                    <a:lnTo>
                      <a:pt x="154" y="1680"/>
                    </a:lnTo>
                    <a:lnTo>
                      <a:pt x="252" y="1451"/>
                    </a:lnTo>
                    <a:lnTo>
                      <a:pt x="370" y="1233"/>
                    </a:lnTo>
                    <a:lnTo>
                      <a:pt x="508" y="1029"/>
                    </a:lnTo>
                    <a:lnTo>
                      <a:pt x="664" y="840"/>
                    </a:lnTo>
                    <a:lnTo>
                      <a:pt x="838" y="666"/>
                    </a:lnTo>
                    <a:lnTo>
                      <a:pt x="1026" y="509"/>
                    </a:lnTo>
                    <a:lnTo>
                      <a:pt x="1231" y="370"/>
                    </a:lnTo>
                    <a:lnTo>
                      <a:pt x="1448" y="252"/>
                    </a:lnTo>
                    <a:lnTo>
                      <a:pt x="1677" y="156"/>
                    </a:lnTo>
                    <a:lnTo>
                      <a:pt x="1918" y="81"/>
                    </a:lnTo>
                    <a:lnTo>
                      <a:pt x="2167" y="29"/>
                    </a:lnTo>
                    <a:lnTo>
                      <a:pt x="2425" y="3"/>
                    </a:lnTo>
                    <a:lnTo>
                      <a:pt x="2557" y="0"/>
                    </a:lnTo>
                    <a:lnTo>
                      <a:pt x="2688" y="3"/>
                    </a:lnTo>
                    <a:lnTo>
                      <a:pt x="2946" y="29"/>
                    </a:lnTo>
                    <a:lnTo>
                      <a:pt x="3195" y="81"/>
                    </a:lnTo>
                    <a:lnTo>
                      <a:pt x="3436" y="156"/>
                    </a:lnTo>
                    <a:lnTo>
                      <a:pt x="3665" y="252"/>
                    </a:lnTo>
                    <a:lnTo>
                      <a:pt x="3882" y="370"/>
                    </a:lnTo>
                    <a:lnTo>
                      <a:pt x="4087" y="509"/>
                    </a:lnTo>
                    <a:lnTo>
                      <a:pt x="4277" y="666"/>
                    </a:lnTo>
                    <a:lnTo>
                      <a:pt x="4450" y="839"/>
                    </a:lnTo>
                    <a:lnTo>
                      <a:pt x="4607" y="1029"/>
                    </a:lnTo>
                    <a:lnTo>
                      <a:pt x="4745" y="1232"/>
                    </a:lnTo>
                    <a:lnTo>
                      <a:pt x="4863" y="1449"/>
                    </a:lnTo>
                    <a:lnTo>
                      <a:pt x="4961" y="1680"/>
                    </a:lnTo>
                    <a:lnTo>
                      <a:pt x="5036" y="1919"/>
                    </a:lnTo>
                    <a:lnTo>
                      <a:pt x="5086" y="2169"/>
                    </a:lnTo>
                    <a:lnTo>
                      <a:pt x="5112" y="2427"/>
                    </a:lnTo>
                    <a:lnTo>
                      <a:pt x="5115" y="2558"/>
                    </a:lnTo>
                    <a:lnTo>
                      <a:pt x="5112" y="2691"/>
                    </a:lnTo>
                    <a:lnTo>
                      <a:pt x="5086" y="2949"/>
                    </a:lnTo>
                    <a:lnTo>
                      <a:pt x="5036" y="3198"/>
                    </a:lnTo>
                    <a:lnTo>
                      <a:pt x="4961" y="3437"/>
                    </a:lnTo>
                    <a:lnTo>
                      <a:pt x="4863" y="3667"/>
                    </a:lnTo>
                    <a:lnTo>
                      <a:pt x="4745" y="3885"/>
                    </a:lnTo>
                    <a:lnTo>
                      <a:pt x="4607" y="4088"/>
                    </a:lnTo>
                    <a:lnTo>
                      <a:pt x="4450" y="4278"/>
                    </a:lnTo>
                    <a:lnTo>
                      <a:pt x="4277" y="4452"/>
                    </a:lnTo>
                    <a:lnTo>
                      <a:pt x="4087" y="4608"/>
                    </a:lnTo>
                    <a:lnTo>
                      <a:pt x="3882" y="4746"/>
                    </a:lnTo>
                    <a:lnTo>
                      <a:pt x="3665" y="4864"/>
                    </a:lnTo>
                    <a:lnTo>
                      <a:pt x="3436" y="4962"/>
                    </a:lnTo>
                    <a:lnTo>
                      <a:pt x="3195" y="5037"/>
                    </a:lnTo>
                    <a:lnTo>
                      <a:pt x="2946" y="5089"/>
                    </a:lnTo>
                    <a:lnTo>
                      <a:pt x="2688" y="5115"/>
                    </a:lnTo>
                    <a:lnTo>
                      <a:pt x="2557" y="5116"/>
                    </a:lnTo>
                    <a:close/>
                    <a:moveTo>
                      <a:pt x="2557" y="177"/>
                    </a:moveTo>
                    <a:lnTo>
                      <a:pt x="2435" y="179"/>
                    </a:lnTo>
                    <a:lnTo>
                      <a:pt x="2196" y="203"/>
                    </a:lnTo>
                    <a:lnTo>
                      <a:pt x="1963" y="251"/>
                    </a:lnTo>
                    <a:lnTo>
                      <a:pt x="1739" y="321"/>
                    </a:lnTo>
                    <a:lnTo>
                      <a:pt x="1526" y="412"/>
                    </a:lnTo>
                    <a:lnTo>
                      <a:pt x="1325" y="522"/>
                    </a:lnTo>
                    <a:lnTo>
                      <a:pt x="1134" y="650"/>
                    </a:lnTo>
                    <a:lnTo>
                      <a:pt x="957" y="795"/>
                    </a:lnTo>
                    <a:lnTo>
                      <a:pt x="796" y="957"/>
                    </a:lnTo>
                    <a:lnTo>
                      <a:pt x="651" y="1134"/>
                    </a:lnTo>
                    <a:lnTo>
                      <a:pt x="522" y="1324"/>
                    </a:lnTo>
                    <a:lnTo>
                      <a:pt x="413" y="1526"/>
                    </a:lnTo>
                    <a:lnTo>
                      <a:pt x="322" y="1739"/>
                    </a:lnTo>
                    <a:lnTo>
                      <a:pt x="252" y="1962"/>
                    </a:lnTo>
                    <a:lnTo>
                      <a:pt x="204" y="2195"/>
                    </a:lnTo>
                    <a:lnTo>
                      <a:pt x="180" y="2434"/>
                    </a:lnTo>
                    <a:lnTo>
                      <a:pt x="178" y="2557"/>
                    </a:lnTo>
                    <a:lnTo>
                      <a:pt x="180" y="2679"/>
                    </a:lnTo>
                    <a:lnTo>
                      <a:pt x="204" y="2918"/>
                    </a:lnTo>
                    <a:lnTo>
                      <a:pt x="252" y="3152"/>
                    </a:lnTo>
                    <a:lnTo>
                      <a:pt x="322" y="3375"/>
                    </a:lnTo>
                    <a:lnTo>
                      <a:pt x="413" y="3588"/>
                    </a:lnTo>
                    <a:lnTo>
                      <a:pt x="522" y="3790"/>
                    </a:lnTo>
                    <a:lnTo>
                      <a:pt x="651" y="3980"/>
                    </a:lnTo>
                    <a:lnTo>
                      <a:pt x="796" y="4157"/>
                    </a:lnTo>
                    <a:lnTo>
                      <a:pt x="957" y="4318"/>
                    </a:lnTo>
                    <a:lnTo>
                      <a:pt x="1134" y="4464"/>
                    </a:lnTo>
                    <a:lnTo>
                      <a:pt x="1325" y="4592"/>
                    </a:lnTo>
                    <a:lnTo>
                      <a:pt x="1526" y="4701"/>
                    </a:lnTo>
                    <a:lnTo>
                      <a:pt x="1739" y="4792"/>
                    </a:lnTo>
                    <a:lnTo>
                      <a:pt x="1963" y="4863"/>
                    </a:lnTo>
                    <a:lnTo>
                      <a:pt x="2196" y="4910"/>
                    </a:lnTo>
                    <a:lnTo>
                      <a:pt x="2435" y="4935"/>
                    </a:lnTo>
                    <a:lnTo>
                      <a:pt x="2557" y="4936"/>
                    </a:lnTo>
                    <a:lnTo>
                      <a:pt x="2680" y="4935"/>
                    </a:lnTo>
                    <a:lnTo>
                      <a:pt x="2919" y="4910"/>
                    </a:lnTo>
                    <a:lnTo>
                      <a:pt x="3152" y="4863"/>
                    </a:lnTo>
                    <a:lnTo>
                      <a:pt x="3375" y="4792"/>
                    </a:lnTo>
                    <a:lnTo>
                      <a:pt x="3588" y="4701"/>
                    </a:lnTo>
                    <a:lnTo>
                      <a:pt x="3792" y="4592"/>
                    </a:lnTo>
                    <a:lnTo>
                      <a:pt x="3982" y="4464"/>
                    </a:lnTo>
                    <a:lnTo>
                      <a:pt x="4157" y="4318"/>
                    </a:lnTo>
                    <a:lnTo>
                      <a:pt x="4319" y="4157"/>
                    </a:lnTo>
                    <a:lnTo>
                      <a:pt x="4466" y="3980"/>
                    </a:lnTo>
                    <a:lnTo>
                      <a:pt x="4594" y="3790"/>
                    </a:lnTo>
                    <a:lnTo>
                      <a:pt x="4703" y="3588"/>
                    </a:lnTo>
                    <a:lnTo>
                      <a:pt x="4794" y="3375"/>
                    </a:lnTo>
                    <a:lnTo>
                      <a:pt x="4864" y="3152"/>
                    </a:lnTo>
                    <a:lnTo>
                      <a:pt x="4912" y="2918"/>
                    </a:lnTo>
                    <a:lnTo>
                      <a:pt x="4936" y="2679"/>
                    </a:lnTo>
                    <a:lnTo>
                      <a:pt x="4938" y="2557"/>
                    </a:lnTo>
                    <a:lnTo>
                      <a:pt x="4936" y="2434"/>
                    </a:lnTo>
                    <a:lnTo>
                      <a:pt x="4912" y="2195"/>
                    </a:lnTo>
                    <a:lnTo>
                      <a:pt x="4863" y="1962"/>
                    </a:lnTo>
                    <a:lnTo>
                      <a:pt x="4794" y="1739"/>
                    </a:lnTo>
                    <a:lnTo>
                      <a:pt x="4703" y="1526"/>
                    </a:lnTo>
                    <a:lnTo>
                      <a:pt x="4592" y="1324"/>
                    </a:lnTo>
                    <a:lnTo>
                      <a:pt x="4464" y="1134"/>
                    </a:lnTo>
                    <a:lnTo>
                      <a:pt x="4319" y="957"/>
                    </a:lnTo>
                    <a:lnTo>
                      <a:pt x="4157" y="795"/>
                    </a:lnTo>
                    <a:lnTo>
                      <a:pt x="3980" y="650"/>
                    </a:lnTo>
                    <a:lnTo>
                      <a:pt x="3790" y="522"/>
                    </a:lnTo>
                    <a:lnTo>
                      <a:pt x="3588" y="412"/>
                    </a:lnTo>
                    <a:lnTo>
                      <a:pt x="3375" y="321"/>
                    </a:lnTo>
                    <a:lnTo>
                      <a:pt x="3152" y="251"/>
                    </a:lnTo>
                    <a:lnTo>
                      <a:pt x="2919" y="203"/>
                    </a:lnTo>
                    <a:lnTo>
                      <a:pt x="2680" y="179"/>
                    </a:lnTo>
                    <a:lnTo>
                      <a:pt x="2557" y="177"/>
                    </a:lnTo>
                    <a:close/>
                  </a:path>
                </a:pathLst>
              </a:custGeom>
              <a:solidFill>
                <a:srgbClr val="3A3A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30"/>
              <p:cNvSpPr>
                <a:spLocks noEditPoints="1"/>
              </p:cNvSpPr>
              <p:nvPr/>
            </p:nvSpPr>
            <p:spPr bwMode="auto">
              <a:xfrm>
                <a:off x="8284371" y="1707112"/>
                <a:ext cx="212725" cy="211138"/>
              </a:xfrm>
              <a:custGeom>
                <a:avLst/>
                <a:gdLst>
                  <a:gd name="T0" fmla="*/ 200 w 401"/>
                  <a:gd name="T1" fmla="*/ 399 h 399"/>
                  <a:gd name="T2" fmla="*/ 180 w 401"/>
                  <a:gd name="T3" fmla="*/ 398 h 399"/>
                  <a:gd name="T4" fmla="*/ 141 w 401"/>
                  <a:gd name="T5" fmla="*/ 391 h 399"/>
                  <a:gd name="T6" fmla="*/ 105 w 401"/>
                  <a:gd name="T7" fmla="*/ 375 h 399"/>
                  <a:gd name="T8" fmla="*/ 74 w 401"/>
                  <a:gd name="T9" fmla="*/ 353 h 399"/>
                  <a:gd name="T10" fmla="*/ 46 w 401"/>
                  <a:gd name="T11" fmla="*/ 326 h 399"/>
                  <a:gd name="T12" fmla="*/ 25 w 401"/>
                  <a:gd name="T13" fmla="*/ 294 h 399"/>
                  <a:gd name="T14" fmla="*/ 9 w 401"/>
                  <a:gd name="T15" fmla="*/ 258 h 399"/>
                  <a:gd name="T16" fmla="*/ 2 w 401"/>
                  <a:gd name="T17" fmla="*/ 219 h 399"/>
                  <a:gd name="T18" fmla="*/ 0 w 401"/>
                  <a:gd name="T19" fmla="*/ 199 h 399"/>
                  <a:gd name="T20" fmla="*/ 2 w 401"/>
                  <a:gd name="T21" fmla="*/ 179 h 399"/>
                  <a:gd name="T22" fmla="*/ 9 w 401"/>
                  <a:gd name="T23" fmla="*/ 140 h 399"/>
                  <a:gd name="T24" fmla="*/ 25 w 401"/>
                  <a:gd name="T25" fmla="*/ 104 h 399"/>
                  <a:gd name="T26" fmla="*/ 46 w 401"/>
                  <a:gd name="T27" fmla="*/ 72 h 399"/>
                  <a:gd name="T28" fmla="*/ 74 w 401"/>
                  <a:gd name="T29" fmla="*/ 45 h 399"/>
                  <a:gd name="T30" fmla="*/ 105 w 401"/>
                  <a:gd name="T31" fmla="*/ 24 h 399"/>
                  <a:gd name="T32" fmla="*/ 141 w 401"/>
                  <a:gd name="T33" fmla="*/ 9 h 399"/>
                  <a:gd name="T34" fmla="*/ 180 w 401"/>
                  <a:gd name="T35" fmla="*/ 0 h 399"/>
                  <a:gd name="T36" fmla="*/ 200 w 401"/>
                  <a:gd name="T37" fmla="*/ 0 h 399"/>
                  <a:gd name="T38" fmla="*/ 221 w 401"/>
                  <a:gd name="T39" fmla="*/ 0 h 399"/>
                  <a:gd name="T40" fmla="*/ 259 w 401"/>
                  <a:gd name="T41" fmla="*/ 9 h 399"/>
                  <a:gd name="T42" fmla="*/ 295 w 401"/>
                  <a:gd name="T43" fmla="*/ 24 h 399"/>
                  <a:gd name="T44" fmla="*/ 327 w 401"/>
                  <a:gd name="T45" fmla="*/ 45 h 399"/>
                  <a:gd name="T46" fmla="*/ 354 w 401"/>
                  <a:gd name="T47" fmla="*/ 72 h 399"/>
                  <a:gd name="T48" fmla="*/ 376 w 401"/>
                  <a:gd name="T49" fmla="*/ 104 h 399"/>
                  <a:gd name="T50" fmla="*/ 392 w 401"/>
                  <a:gd name="T51" fmla="*/ 140 h 399"/>
                  <a:gd name="T52" fmla="*/ 399 w 401"/>
                  <a:gd name="T53" fmla="*/ 179 h 399"/>
                  <a:gd name="T54" fmla="*/ 401 w 401"/>
                  <a:gd name="T55" fmla="*/ 199 h 399"/>
                  <a:gd name="T56" fmla="*/ 399 w 401"/>
                  <a:gd name="T57" fmla="*/ 221 h 399"/>
                  <a:gd name="T58" fmla="*/ 392 w 401"/>
                  <a:gd name="T59" fmla="*/ 260 h 399"/>
                  <a:gd name="T60" fmla="*/ 376 w 401"/>
                  <a:gd name="T61" fmla="*/ 296 h 399"/>
                  <a:gd name="T62" fmla="*/ 354 w 401"/>
                  <a:gd name="T63" fmla="*/ 327 h 399"/>
                  <a:gd name="T64" fmla="*/ 329 w 401"/>
                  <a:gd name="T65" fmla="*/ 355 h 399"/>
                  <a:gd name="T66" fmla="*/ 297 w 401"/>
                  <a:gd name="T67" fmla="*/ 376 h 399"/>
                  <a:gd name="T68" fmla="*/ 261 w 401"/>
                  <a:gd name="T69" fmla="*/ 391 h 399"/>
                  <a:gd name="T70" fmla="*/ 221 w 401"/>
                  <a:gd name="T71" fmla="*/ 399 h 399"/>
                  <a:gd name="T72" fmla="*/ 200 w 401"/>
                  <a:gd name="T73" fmla="*/ 399 h 399"/>
                  <a:gd name="T74" fmla="*/ 200 w 401"/>
                  <a:gd name="T75" fmla="*/ 90 h 399"/>
                  <a:gd name="T76" fmla="*/ 177 w 401"/>
                  <a:gd name="T77" fmla="*/ 91 h 399"/>
                  <a:gd name="T78" fmla="*/ 137 w 401"/>
                  <a:gd name="T79" fmla="*/ 109 h 399"/>
                  <a:gd name="T80" fmla="*/ 107 w 401"/>
                  <a:gd name="T81" fmla="*/ 139 h 399"/>
                  <a:gd name="T82" fmla="*/ 91 w 401"/>
                  <a:gd name="T83" fmla="*/ 179 h 399"/>
                  <a:gd name="T84" fmla="*/ 89 w 401"/>
                  <a:gd name="T85" fmla="*/ 202 h 399"/>
                  <a:gd name="T86" fmla="*/ 91 w 401"/>
                  <a:gd name="T87" fmla="*/ 224 h 399"/>
                  <a:gd name="T88" fmla="*/ 107 w 401"/>
                  <a:gd name="T89" fmla="*/ 264 h 399"/>
                  <a:gd name="T90" fmla="*/ 137 w 401"/>
                  <a:gd name="T91" fmla="*/ 294 h 399"/>
                  <a:gd name="T92" fmla="*/ 177 w 401"/>
                  <a:gd name="T93" fmla="*/ 312 h 399"/>
                  <a:gd name="T94" fmla="*/ 200 w 401"/>
                  <a:gd name="T95" fmla="*/ 313 h 399"/>
                  <a:gd name="T96" fmla="*/ 223 w 401"/>
                  <a:gd name="T97" fmla="*/ 312 h 399"/>
                  <a:gd name="T98" fmla="*/ 264 w 401"/>
                  <a:gd name="T99" fmla="*/ 294 h 399"/>
                  <a:gd name="T100" fmla="*/ 294 w 401"/>
                  <a:gd name="T101" fmla="*/ 264 h 399"/>
                  <a:gd name="T102" fmla="*/ 310 w 401"/>
                  <a:gd name="T103" fmla="*/ 224 h 399"/>
                  <a:gd name="T104" fmla="*/ 311 w 401"/>
                  <a:gd name="T105" fmla="*/ 202 h 399"/>
                  <a:gd name="T106" fmla="*/ 310 w 401"/>
                  <a:gd name="T107" fmla="*/ 179 h 399"/>
                  <a:gd name="T108" fmla="*/ 294 w 401"/>
                  <a:gd name="T109" fmla="*/ 139 h 399"/>
                  <a:gd name="T110" fmla="*/ 264 w 401"/>
                  <a:gd name="T111" fmla="*/ 109 h 399"/>
                  <a:gd name="T112" fmla="*/ 223 w 401"/>
                  <a:gd name="T113" fmla="*/ 91 h 399"/>
                  <a:gd name="T114" fmla="*/ 200 w 401"/>
                  <a:gd name="T115" fmla="*/ 9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1" h="399">
                    <a:moveTo>
                      <a:pt x="200" y="399"/>
                    </a:moveTo>
                    <a:lnTo>
                      <a:pt x="180" y="398"/>
                    </a:lnTo>
                    <a:lnTo>
                      <a:pt x="141" y="391"/>
                    </a:lnTo>
                    <a:lnTo>
                      <a:pt x="105" y="375"/>
                    </a:lnTo>
                    <a:lnTo>
                      <a:pt x="74" y="353"/>
                    </a:lnTo>
                    <a:lnTo>
                      <a:pt x="46" y="326"/>
                    </a:lnTo>
                    <a:lnTo>
                      <a:pt x="25" y="294"/>
                    </a:lnTo>
                    <a:lnTo>
                      <a:pt x="9" y="258"/>
                    </a:lnTo>
                    <a:lnTo>
                      <a:pt x="2" y="219"/>
                    </a:lnTo>
                    <a:lnTo>
                      <a:pt x="0" y="199"/>
                    </a:lnTo>
                    <a:lnTo>
                      <a:pt x="2" y="179"/>
                    </a:lnTo>
                    <a:lnTo>
                      <a:pt x="9" y="140"/>
                    </a:lnTo>
                    <a:lnTo>
                      <a:pt x="25" y="104"/>
                    </a:lnTo>
                    <a:lnTo>
                      <a:pt x="46" y="72"/>
                    </a:lnTo>
                    <a:lnTo>
                      <a:pt x="74" y="45"/>
                    </a:lnTo>
                    <a:lnTo>
                      <a:pt x="105" y="24"/>
                    </a:lnTo>
                    <a:lnTo>
                      <a:pt x="141" y="9"/>
                    </a:lnTo>
                    <a:lnTo>
                      <a:pt x="180" y="0"/>
                    </a:lnTo>
                    <a:lnTo>
                      <a:pt x="200" y="0"/>
                    </a:lnTo>
                    <a:lnTo>
                      <a:pt x="221" y="0"/>
                    </a:lnTo>
                    <a:lnTo>
                      <a:pt x="259" y="9"/>
                    </a:lnTo>
                    <a:lnTo>
                      <a:pt x="295" y="24"/>
                    </a:lnTo>
                    <a:lnTo>
                      <a:pt x="327" y="45"/>
                    </a:lnTo>
                    <a:lnTo>
                      <a:pt x="354" y="72"/>
                    </a:lnTo>
                    <a:lnTo>
                      <a:pt x="376" y="104"/>
                    </a:lnTo>
                    <a:lnTo>
                      <a:pt x="392" y="140"/>
                    </a:lnTo>
                    <a:lnTo>
                      <a:pt x="399" y="179"/>
                    </a:lnTo>
                    <a:lnTo>
                      <a:pt x="401" y="199"/>
                    </a:lnTo>
                    <a:lnTo>
                      <a:pt x="399" y="221"/>
                    </a:lnTo>
                    <a:lnTo>
                      <a:pt x="392" y="260"/>
                    </a:lnTo>
                    <a:lnTo>
                      <a:pt x="376" y="296"/>
                    </a:lnTo>
                    <a:lnTo>
                      <a:pt x="354" y="327"/>
                    </a:lnTo>
                    <a:lnTo>
                      <a:pt x="329" y="355"/>
                    </a:lnTo>
                    <a:lnTo>
                      <a:pt x="297" y="376"/>
                    </a:lnTo>
                    <a:lnTo>
                      <a:pt x="261" y="391"/>
                    </a:lnTo>
                    <a:lnTo>
                      <a:pt x="221" y="399"/>
                    </a:lnTo>
                    <a:lnTo>
                      <a:pt x="200" y="399"/>
                    </a:lnTo>
                    <a:close/>
                    <a:moveTo>
                      <a:pt x="200" y="90"/>
                    </a:moveTo>
                    <a:lnTo>
                      <a:pt x="177" y="91"/>
                    </a:lnTo>
                    <a:lnTo>
                      <a:pt x="137" y="109"/>
                    </a:lnTo>
                    <a:lnTo>
                      <a:pt x="107" y="139"/>
                    </a:lnTo>
                    <a:lnTo>
                      <a:pt x="91" y="179"/>
                    </a:lnTo>
                    <a:lnTo>
                      <a:pt x="89" y="202"/>
                    </a:lnTo>
                    <a:lnTo>
                      <a:pt x="91" y="224"/>
                    </a:lnTo>
                    <a:lnTo>
                      <a:pt x="107" y="264"/>
                    </a:lnTo>
                    <a:lnTo>
                      <a:pt x="137" y="294"/>
                    </a:lnTo>
                    <a:lnTo>
                      <a:pt x="177" y="312"/>
                    </a:lnTo>
                    <a:lnTo>
                      <a:pt x="200" y="313"/>
                    </a:lnTo>
                    <a:lnTo>
                      <a:pt x="223" y="312"/>
                    </a:lnTo>
                    <a:lnTo>
                      <a:pt x="264" y="294"/>
                    </a:lnTo>
                    <a:lnTo>
                      <a:pt x="294" y="264"/>
                    </a:lnTo>
                    <a:lnTo>
                      <a:pt x="310" y="224"/>
                    </a:lnTo>
                    <a:lnTo>
                      <a:pt x="311" y="202"/>
                    </a:lnTo>
                    <a:lnTo>
                      <a:pt x="310" y="179"/>
                    </a:lnTo>
                    <a:lnTo>
                      <a:pt x="294" y="139"/>
                    </a:lnTo>
                    <a:lnTo>
                      <a:pt x="264" y="109"/>
                    </a:lnTo>
                    <a:lnTo>
                      <a:pt x="223" y="91"/>
                    </a:lnTo>
                    <a:lnTo>
                      <a:pt x="200" y="90"/>
                    </a:lnTo>
                    <a:close/>
                  </a:path>
                </a:pathLst>
              </a:custGeom>
              <a:solidFill>
                <a:srgbClr val="3A3A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4" name="Group 44"/>
            <p:cNvGrpSpPr>
              <a:grpSpLocks noChangeAspect="1"/>
            </p:cNvGrpSpPr>
            <p:nvPr/>
          </p:nvGrpSpPr>
          <p:grpSpPr bwMode="auto">
            <a:xfrm>
              <a:off x="8296277" y="3119400"/>
              <a:ext cx="3017838" cy="1992313"/>
              <a:chOff x="5159" y="868"/>
              <a:chExt cx="1901" cy="1255"/>
            </a:xfrm>
          </p:grpSpPr>
          <p:sp>
            <p:nvSpPr>
              <p:cNvPr id="27" name="Freeform 47"/>
              <p:cNvSpPr>
                <a:spLocks/>
              </p:cNvSpPr>
              <p:nvPr/>
            </p:nvSpPr>
            <p:spPr bwMode="auto">
              <a:xfrm>
                <a:off x="6189" y="1698"/>
                <a:ext cx="118" cy="215"/>
              </a:xfrm>
              <a:custGeom>
                <a:avLst/>
                <a:gdLst>
                  <a:gd name="T0" fmla="*/ 21 w 118"/>
                  <a:gd name="T1" fmla="*/ 215 h 215"/>
                  <a:gd name="T2" fmla="*/ 0 w 118"/>
                  <a:gd name="T3" fmla="*/ 205 h 215"/>
                  <a:gd name="T4" fmla="*/ 98 w 118"/>
                  <a:gd name="T5" fmla="*/ 0 h 215"/>
                  <a:gd name="T6" fmla="*/ 118 w 118"/>
                  <a:gd name="T7" fmla="*/ 9 h 215"/>
                  <a:gd name="T8" fmla="*/ 21 w 118"/>
                  <a:gd name="T9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215">
                    <a:moveTo>
                      <a:pt x="21" y="215"/>
                    </a:moveTo>
                    <a:lnTo>
                      <a:pt x="0" y="205"/>
                    </a:lnTo>
                    <a:lnTo>
                      <a:pt x="98" y="0"/>
                    </a:lnTo>
                    <a:lnTo>
                      <a:pt x="118" y="9"/>
                    </a:lnTo>
                    <a:lnTo>
                      <a:pt x="21" y="215"/>
                    </a:lnTo>
                    <a:close/>
                  </a:path>
                </a:pathLst>
              </a:custGeom>
              <a:solidFill>
                <a:srgbClr val="5C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48"/>
              <p:cNvSpPr>
                <a:spLocks/>
              </p:cNvSpPr>
              <p:nvPr/>
            </p:nvSpPr>
            <p:spPr bwMode="auto">
              <a:xfrm>
                <a:off x="6262" y="1694"/>
                <a:ext cx="99" cy="22"/>
              </a:xfrm>
              <a:custGeom>
                <a:avLst/>
                <a:gdLst>
                  <a:gd name="T0" fmla="*/ 88 w 99"/>
                  <a:gd name="T1" fmla="*/ 0 h 22"/>
                  <a:gd name="T2" fmla="*/ 11 w 99"/>
                  <a:gd name="T3" fmla="*/ 0 h 22"/>
                  <a:gd name="T4" fmla="*/ 7 w 99"/>
                  <a:gd name="T5" fmla="*/ 1 h 22"/>
                  <a:gd name="T6" fmla="*/ 2 w 99"/>
                  <a:gd name="T7" fmla="*/ 7 h 22"/>
                  <a:gd name="T8" fmla="*/ 0 w 99"/>
                  <a:gd name="T9" fmla="*/ 11 h 22"/>
                  <a:gd name="T10" fmla="*/ 2 w 99"/>
                  <a:gd name="T11" fmla="*/ 16 h 22"/>
                  <a:gd name="T12" fmla="*/ 7 w 99"/>
                  <a:gd name="T13" fmla="*/ 22 h 22"/>
                  <a:gd name="T14" fmla="*/ 11 w 99"/>
                  <a:gd name="T15" fmla="*/ 22 h 22"/>
                  <a:gd name="T16" fmla="*/ 88 w 99"/>
                  <a:gd name="T17" fmla="*/ 22 h 22"/>
                  <a:gd name="T18" fmla="*/ 93 w 99"/>
                  <a:gd name="T19" fmla="*/ 22 h 22"/>
                  <a:gd name="T20" fmla="*/ 98 w 99"/>
                  <a:gd name="T21" fmla="*/ 16 h 22"/>
                  <a:gd name="T22" fmla="*/ 99 w 99"/>
                  <a:gd name="T23" fmla="*/ 11 h 22"/>
                  <a:gd name="T24" fmla="*/ 98 w 99"/>
                  <a:gd name="T25" fmla="*/ 7 h 22"/>
                  <a:gd name="T26" fmla="*/ 93 w 99"/>
                  <a:gd name="T27" fmla="*/ 1 h 22"/>
                  <a:gd name="T28" fmla="*/ 88 w 99"/>
                  <a:gd name="T2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9" h="22">
                    <a:moveTo>
                      <a:pt x="88" y="0"/>
                    </a:moveTo>
                    <a:lnTo>
                      <a:pt x="11" y="0"/>
                    </a:lnTo>
                    <a:lnTo>
                      <a:pt x="7" y="1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7" y="22"/>
                    </a:lnTo>
                    <a:lnTo>
                      <a:pt x="11" y="22"/>
                    </a:lnTo>
                    <a:lnTo>
                      <a:pt x="88" y="22"/>
                    </a:lnTo>
                    <a:lnTo>
                      <a:pt x="93" y="22"/>
                    </a:lnTo>
                    <a:lnTo>
                      <a:pt x="98" y="16"/>
                    </a:lnTo>
                    <a:lnTo>
                      <a:pt x="99" y="11"/>
                    </a:lnTo>
                    <a:lnTo>
                      <a:pt x="98" y="7"/>
                    </a:lnTo>
                    <a:lnTo>
                      <a:pt x="93" y="1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5C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50"/>
              <p:cNvSpPr>
                <a:spLocks/>
              </p:cNvSpPr>
              <p:nvPr/>
            </p:nvSpPr>
            <p:spPr bwMode="auto">
              <a:xfrm>
                <a:off x="5159" y="1462"/>
                <a:ext cx="865" cy="490"/>
              </a:xfrm>
              <a:custGeom>
                <a:avLst/>
                <a:gdLst>
                  <a:gd name="T0" fmla="*/ 421 w 865"/>
                  <a:gd name="T1" fmla="*/ 0 h 490"/>
                  <a:gd name="T2" fmla="*/ 466 w 865"/>
                  <a:gd name="T3" fmla="*/ 3 h 490"/>
                  <a:gd name="T4" fmla="*/ 553 w 865"/>
                  <a:gd name="T5" fmla="*/ 20 h 490"/>
                  <a:gd name="T6" fmla="*/ 633 w 865"/>
                  <a:gd name="T7" fmla="*/ 53 h 490"/>
                  <a:gd name="T8" fmla="*/ 703 w 865"/>
                  <a:gd name="T9" fmla="*/ 101 h 490"/>
                  <a:gd name="T10" fmla="*/ 764 w 865"/>
                  <a:gd name="T11" fmla="*/ 162 h 490"/>
                  <a:gd name="T12" fmla="*/ 812 w 865"/>
                  <a:gd name="T13" fmla="*/ 232 h 490"/>
                  <a:gd name="T14" fmla="*/ 845 w 865"/>
                  <a:gd name="T15" fmla="*/ 313 h 490"/>
                  <a:gd name="T16" fmla="*/ 864 w 865"/>
                  <a:gd name="T17" fmla="*/ 399 h 490"/>
                  <a:gd name="T18" fmla="*/ 865 w 865"/>
                  <a:gd name="T19" fmla="*/ 444 h 490"/>
                  <a:gd name="T20" fmla="*/ 864 w 865"/>
                  <a:gd name="T21" fmla="*/ 462 h 490"/>
                  <a:gd name="T22" fmla="*/ 857 w 865"/>
                  <a:gd name="T23" fmla="*/ 481 h 490"/>
                  <a:gd name="T24" fmla="*/ 840 w 865"/>
                  <a:gd name="T25" fmla="*/ 490 h 490"/>
                  <a:gd name="T26" fmla="*/ 828 w 865"/>
                  <a:gd name="T27" fmla="*/ 487 h 490"/>
                  <a:gd name="T28" fmla="*/ 830 w 865"/>
                  <a:gd name="T29" fmla="*/ 466 h 490"/>
                  <a:gd name="T30" fmla="*/ 830 w 865"/>
                  <a:gd name="T31" fmla="*/ 444 h 490"/>
                  <a:gd name="T32" fmla="*/ 829 w 865"/>
                  <a:gd name="T33" fmla="*/ 403 h 490"/>
                  <a:gd name="T34" fmla="*/ 812 w 865"/>
                  <a:gd name="T35" fmla="*/ 322 h 490"/>
                  <a:gd name="T36" fmla="*/ 781 w 865"/>
                  <a:gd name="T37" fmla="*/ 250 h 490"/>
                  <a:gd name="T38" fmla="*/ 736 w 865"/>
                  <a:gd name="T39" fmla="*/ 184 h 490"/>
                  <a:gd name="T40" fmla="*/ 681 w 865"/>
                  <a:gd name="T41" fmla="*/ 129 h 490"/>
                  <a:gd name="T42" fmla="*/ 617 w 865"/>
                  <a:gd name="T43" fmla="*/ 85 h 490"/>
                  <a:gd name="T44" fmla="*/ 543 w 865"/>
                  <a:gd name="T45" fmla="*/ 53 h 490"/>
                  <a:gd name="T46" fmla="*/ 463 w 865"/>
                  <a:gd name="T47" fmla="*/ 38 h 490"/>
                  <a:gd name="T48" fmla="*/ 421 w 865"/>
                  <a:gd name="T49" fmla="*/ 36 h 490"/>
                  <a:gd name="T50" fmla="*/ 386 w 865"/>
                  <a:gd name="T51" fmla="*/ 37 h 490"/>
                  <a:gd name="T52" fmla="*/ 317 w 865"/>
                  <a:gd name="T53" fmla="*/ 49 h 490"/>
                  <a:gd name="T54" fmla="*/ 253 w 865"/>
                  <a:gd name="T55" fmla="*/ 72 h 490"/>
                  <a:gd name="T56" fmla="*/ 195 w 865"/>
                  <a:gd name="T57" fmla="*/ 104 h 490"/>
                  <a:gd name="T58" fmla="*/ 142 w 865"/>
                  <a:gd name="T59" fmla="*/ 145 h 490"/>
                  <a:gd name="T60" fmla="*/ 97 w 865"/>
                  <a:gd name="T61" fmla="*/ 194 h 490"/>
                  <a:gd name="T62" fmla="*/ 61 w 865"/>
                  <a:gd name="T63" fmla="*/ 250 h 490"/>
                  <a:gd name="T64" fmla="*/ 33 w 865"/>
                  <a:gd name="T65" fmla="*/ 313 h 490"/>
                  <a:gd name="T66" fmla="*/ 24 w 865"/>
                  <a:gd name="T67" fmla="*/ 346 h 490"/>
                  <a:gd name="T68" fmla="*/ 13 w 865"/>
                  <a:gd name="T69" fmla="*/ 342 h 490"/>
                  <a:gd name="T70" fmla="*/ 0 w 865"/>
                  <a:gd name="T71" fmla="*/ 327 h 490"/>
                  <a:gd name="T72" fmla="*/ 0 w 865"/>
                  <a:gd name="T73" fmla="*/ 304 h 490"/>
                  <a:gd name="T74" fmla="*/ 6 w 865"/>
                  <a:gd name="T75" fmla="*/ 287 h 490"/>
                  <a:gd name="T76" fmla="*/ 19 w 865"/>
                  <a:gd name="T77" fmla="*/ 256 h 490"/>
                  <a:gd name="T78" fmla="*/ 51 w 865"/>
                  <a:gd name="T79" fmla="*/ 198 h 490"/>
                  <a:gd name="T80" fmla="*/ 91 w 865"/>
                  <a:gd name="T81" fmla="*/ 147 h 490"/>
                  <a:gd name="T82" fmla="*/ 140 w 865"/>
                  <a:gd name="T83" fmla="*/ 100 h 490"/>
                  <a:gd name="T84" fmla="*/ 194 w 865"/>
                  <a:gd name="T85" fmla="*/ 63 h 490"/>
                  <a:gd name="T86" fmla="*/ 253 w 865"/>
                  <a:gd name="T87" fmla="*/ 33 h 490"/>
                  <a:gd name="T88" fmla="*/ 318 w 865"/>
                  <a:gd name="T89" fmla="*/ 12 h 490"/>
                  <a:gd name="T90" fmla="*/ 386 w 865"/>
                  <a:gd name="T91" fmla="*/ 1 h 490"/>
                  <a:gd name="T92" fmla="*/ 421 w 865"/>
                  <a:gd name="T93" fmla="*/ 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65" h="490">
                    <a:moveTo>
                      <a:pt x="421" y="0"/>
                    </a:moveTo>
                    <a:lnTo>
                      <a:pt x="466" y="3"/>
                    </a:lnTo>
                    <a:lnTo>
                      <a:pt x="553" y="20"/>
                    </a:lnTo>
                    <a:lnTo>
                      <a:pt x="633" y="53"/>
                    </a:lnTo>
                    <a:lnTo>
                      <a:pt x="703" y="101"/>
                    </a:lnTo>
                    <a:lnTo>
                      <a:pt x="764" y="162"/>
                    </a:lnTo>
                    <a:lnTo>
                      <a:pt x="812" y="232"/>
                    </a:lnTo>
                    <a:lnTo>
                      <a:pt x="845" y="313"/>
                    </a:lnTo>
                    <a:lnTo>
                      <a:pt x="864" y="399"/>
                    </a:lnTo>
                    <a:lnTo>
                      <a:pt x="865" y="444"/>
                    </a:lnTo>
                    <a:lnTo>
                      <a:pt x="864" y="462"/>
                    </a:lnTo>
                    <a:lnTo>
                      <a:pt x="857" y="481"/>
                    </a:lnTo>
                    <a:lnTo>
                      <a:pt x="840" y="490"/>
                    </a:lnTo>
                    <a:lnTo>
                      <a:pt x="828" y="487"/>
                    </a:lnTo>
                    <a:lnTo>
                      <a:pt x="830" y="466"/>
                    </a:lnTo>
                    <a:lnTo>
                      <a:pt x="830" y="444"/>
                    </a:lnTo>
                    <a:lnTo>
                      <a:pt x="829" y="403"/>
                    </a:lnTo>
                    <a:lnTo>
                      <a:pt x="812" y="322"/>
                    </a:lnTo>
                    <a:lnTo>
                      <a:pt x="781" y="250"/>
                    </a:lnTo>
                    <a:lnTo>
                      <a:pt x="736" y="184"/>
                    </a:lnTo>
                    <a:lnTo>
                      <a:pt x="681" y="129"/>
                    </a:lnTo>
                    <a:lnTo>
                      <a:pt x="617" y="85"/>
                    </a:lnTo>
                    <a:lnTo>
                      <a:pt x="543" y="53"/>
                    </a:lnTo>
                    <a:lnTo>
                      <a:pt x="463" y="38"/>
                    </a:lnTo>
                    <a:lnTo>
                      <a:pt x="421" y="36"/>
                    </a:lnTo>
                    <a:lnTo>
                      <a:pt x="386" y="37"/>
                    </a:lnTo>
                    <a:lnTo>
                      <a:pt x="317" y="49"/>
                    </a:lnTo>
                    <a:lnTo>
                      <a:pt x="253" y="72"/>
                    </a:lnTo>
                    <a:lnTo>
                      <a:pt x="195" y="104"/>
                    </a:lnTo>
                    <a:lnTo>
                      <a:pt x="142" y="145"/>
                    </a:lnTo>
                    <a:lnTo>
                      <a:pt x="97" y="194"/>
                    </a:lnTo>
                    <a:lnTo>
                      <a:pt x="61" y="250"/>
                    </a:lnTo>
                    <a:lnTo>
                      <a:pt x="33" y="313"/>
                    </a:lnTo>
                    <a:lnTo>
                      <a:pt x="24" y="346"/>
                    </a:lnTo>
                    <a:lnTo>
                      <a:pt x="13" y="342"/>
                    </a:lnTo>
                    <a:lnTo>
                      <a:pt x="0" y="327"/>
                    </a:lnTo>
                    <a:lnTo>
                      <a:pt x="0" y="304"/>
                    </a:lnTo>
                    <a:lnTo>
                      <a:pt x="6" y="287"/>
                    </a:lnTo>
                    <a:lnTo>
                      <a:pt x="19" y="256"/>
                    </a:lnTo>
                    <a:lnTo>
                      <a:pt x="51" y="198"/>
                    </a:lnTo>
                    <a:lnTo>
                      <a:pt x="91" y="147"/>
                    </a:lnTo>
                    <a:lnTo>
                      <a:pt x="140" y="100"/>
                    </a:lnTo>
                    <a:lnTo>
                      <a:pt x="194" y="63"/>
                    </a:lnTo>
                    <a:lnTo>
                      <a:pt x="253" y="33"/>
                    </a:lnTo>
                    <a:lnTo>
                      <a:pt x="318" y="12"/>
                    </a:lnTo>
                    <a:lnTo>
                      <a:pt x="386" y="1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52"/>
              <p:cNvSpPr>
                <a:spLocks/>
              </p:cNvSpPr>
              <p:nvPr/>
            </p:nvSpPr>
            <p:spPr bwMode="auto">
              <a:xfrm>
                <a:off x="6557" y="1462"/>
                <a:ext cx="422" cy="346"/>
              </a:xfrm>
              <a:custGeom>
                <a:avLst/>
                <a:gdLst>
                  <a:gd name="T0" fmla="*/ 422 w 422"/>
                  <a:gd name="T1" fmla="*/ 36 h 346"/>
                  <a:gd name="T2" fmla="*/ 386 w 422"/>
                  <a:gd name="T3" fmla="*/ 37 h 346"/>
                  <a:gd name="T4" fmla="*/ 318 w 422"/>
                  <a:gd name="T5" fmla="*/ 49 h 346"/>
                  <a:gd name="T6" fmla="*/ 254 w 422"/>
                  <a:gd name="T7" fmla="*/ 72 h 346"/>
                  <a:gd name="T8" fmla="*/ 196 w 422"/>
                  <a:gd name="T9" fmla="*/ 104 h 346"/>
                  <a:gd name="T10" fmla="*/ 143 w 422"/>
                  <a:gd name="T11" fmla="*/ 145 h 346"/>
                  <a:gd name="T12" fmla="*/ 98 w 422"/>
                  <a:gd name="T13" fmla="*/ 194 h 346"/>
                  <a:gd name="T14" fmla="*/ 61 w 422"/>
                  <a:gd name="T15" fmla="*/ 250 h 346"/>
                  <a:gd name="T16" fmla="*/ 34 w 422"/>
                  <a:gd name="T17" fmla="*/ 313 h 346"/>
                  <a:gd name="T18" fmla="*/ 25 w 422"/>
                  <a:gd name="T19" fmla="*/ 346 h 346"/>
                  <a:gd name="T20" fmla="*/ 14 w 422"/>
                  <a:gd name="T21" fmla="*/ 342 h 346"/>
                  <a:gd name="T22" fmla="*/ 0 w 422"/>
                  <a:gd name="T23" fmla="*/ 327 h 346"/>
                  <a:gd name="T24" fmla="*/ 1 w 422"/>
                  <a:gd name="T25" fmla="*/ 304 h 346"/>
                  <a:gd name="T26" fmla="*/ 7 w 422"/>
                  <a:gd name="T27" fmla="*/ 287 h 346"/>
                  <a:gd name="T28" fmla="*/ 20 w 422"/>
                  <a:gd name="T29" fmla="*/ 256 h 346"/>
                  <a:gd name="T30" fmla="*/ 52 w 422"/>
                  <a:gd name="T31" fmla="*/ 198 h 346"/>
                  <a:gd name="T32" fmla="*/ 92 w 422"/>
                  <a:gd name="T33" fmla="*/ 147 h 346"/>
                  <a:gd name="T34" fmla="*/ 141 w 422"/>
                  <a:gd name="T35" fmla="*/ 100 h 346"/>
                  <a:gd name="T36" fmla="*/ 194 w 422"/>
                  <a:gd name="T37" fmla="*/ 63 h 346"/>
                  <a:gd name="T38" fmla="*/ 254 w 422"/>
                  <a:gd name="T39" fmla="*/ 33 h 346"/>
                  <a:gd name="T40" fmla="*/ 319 w 422"/>
                  <a:gd name="T41" fmla="*/ 12 h 346"/>
                  <a:gd name="T42" fmla="*/ 387 w 422"/>
                  <a:gd name="T43" fmla="*/ 1 h 346"/>
                  <a:gd name="T44" fmla="*/ 422 w 422"/>
                  <a:gd name="T45" fmla="*/ 0 h 346"/>
                  <a:gd name="T46" fmla="*/ 422 w 422"/>
                  <a:gd name="T47" fmla="*/ 3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2" h="346">
                    <a:moveTo>
                      <a:pt x="422" y="36"/>
                    </a:moveTo>
                    <a:lnTo>
                      <a:pt x="386" y="37"/>
                    </a:lnTo>
                    <a:lnTo>
                      <a:pt x="318" y="49"/>
                    </a:lnTo>
                    <a:lnTo>
                      <a:pt x="254" y="72"/>
                    </a:lnTo>
                    <a:lnTo>
                      <a:pt x="196" y="104"/>
                    </a:lnTo>
                    <a:lnTo>
                      <a:pt x="143" y="145"/>
                    </a:lnTo>
                    <a:lnTo>
                      <a:pt x="98" y="194"/>
                    </a:lnTo>
                    <a:lnTo>
                      <a:pt x="61" y="250"/>
                    </a:lnTo>
                    <a:lnTo>
                      <a:pt x="34" y="313"/>
                    </a:lnTo>
                    <a:lnTo>
                      <a:pt x="25" y="346"/>
                    </a:lnTo>
                    <a:lnTo>
                      <a:pt x="14" y="342"/>
                    </a:lnTo>
                    <a:lnTo>
                      <a:pt x="0" y="327"/>
                    </a:lnTo>
                    <a:lnTo>
                      <a:pt x="1" y="304"/>
                    </a:lnTo>
                    <a:lnTo>
                      <a:pt x="7" y="287"/>
                    </a:lnTo>
                    <a:lnTo>
                      <a:pt x="20" y="256"/>
                    </a:lnTo>
                    <a:lnTo>
                      <a:pt x="52" y="198"/>
                    </a:lnTo>
                    <a:lnTo>
                      <a:pt x="92" y="147"/>
                    </a:lnTo>
                    <a:lnTo>
                      <a:pt x="141" y="100"/>
                    </a:lnTo>
                    <a:lnTo>
                      <a:pt x="194" y="63"/>
                    </a:lnTo>
                    <a:lnTo>
                      <a:pt x="254" y="33"/>
                    </a:lnTo>
                    <a:lnTo>
                      <a:pt x="319" y="12"/>
                    </a:lnTo>
                    <a:lnTo>
                      <a:pt x="387" y="1"/>
                    </a:lnTo>
                    <a:lnTo>
                      <a:pt x="422" y="0"/>
                    </a:lnTo>
                    <a:lnTo>
                      <a:pt x="422" y="3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53"/>
              <p:cNvSpPr>
                <a:spLocks/>
              </p:cNvSpPr>
              <p:nvPr/>
            </p:nvSpPr>
            <p:spPr bwMode="auto">
              <a:xfrm>
                <a:off x="5579" y="1321"/>
                <a:ext cx="1228" cy="633"/>
              </a:xfrm>
              <a:custGeom>
                <a:avLst/>
                <a:gdLst>
                  <a:gd name="T0" fmla="*/ 2 w 1228"/>
                  <a:gd name="T1" fmla="*/ 563 h 633"/>
                  <a:gd name="T2" fmla="*/ 515 w 1228"/>
                  <a:gd name="T3" fmla="*/ 589 h 633"/>
                  <a:gd name="T4" fmla="*/ 544 w 1228"/>
                  <a:gd name="T5" fmla="*/ 589 h 633"/>
                  <a:gd name="T6" fmla="*/ 572 w 1228"/>
                  <a:gd name="T7" fmla="*/ 582 h 633"/>
                  <a:gd name="T8" fmla="*/ 598 w 1228"/>
                  <a:gd name="T9" fmla="*/ 574 h 633"/>
                  <a:gd name="T10" fmla="*/ 619 w 1228"/>
                  <a:gd name="T11" fmla="*/ 562 h 633"/>
                  <a:gd name="T12" fmla="*/ 733 w 1228"/>
                  <a:gd name="T13" fmla="*/ 485 h 633"/>
                  <a:gd name="T14" fmla="*/ 750 w 1228"/>
                  <a:gd name="T15" fmla="*/ 472 h 633"/>
                  <a:gd name="T16" fmla="*/ 765 w 1228"/>
                  <a:gd name="T17" fmla="*/ 456 h 633"/>
                  <a:gd name="T18" fmla="*/ 780 w 1228"/>
                  <a:gd name="T19" fmla="*/ 437 h 633"/>
                  <a:gd name="T20" fmla="*/ 793 w 1228"/>
                  <a:gd name="T21" fmla="*/ 417 h 633"/>
                  <a:gd name="T22" fmla="*/ 943 w 1228"/>
                  <a:gd name="T23" fmla="*/ 188 h 633"/>
                  <a:gd name="T24" fmla="*/ 958 w 1228"/>
                  <a:gd name="T25" fmla="*/ 166 h 633"/>
                  <a:gd name="T26" fmla="*/ 977 w 1228"/>
                  <a:gd name="T27" fmla="*/ 145 h 633"/>
                  <a:gd name="T28" fmla="*/ 996 w 1228"/>
                  <a:gd name="T29" fmla="*/ 127 h 633"/>
                  <a:gd name="T30" fmla="*/ 1017 w 1228"/>
                  <a:gd name="T31" fmla="*/ 113 h 633"/>
                  <a:gd name="T32" fmla="*/ 1205 w 1228"/>
                  <a:gd name="T33" fmla="*/ 0 h 633"/>
                  <a:gd name="T34" fmla="*/ 1228 w 1228"/>
                  <a:gd name="T35" fmla="*/ 37 h 633"/>
                  <a:gd name="T36" fmla="*/ 1039 w 1228"/>
                  <a:gd name="T37" fmla="*/ 150 h 633"/>
                  <a:gd name="T38" fmla="*/ 1023 w 1228"/>
                  <a:gd name="T39" fmla="*/ 161 h 633"/>
                  <a:gd name="T40" fmla="*/ 1008 w 1228"/>
                  <a:gd name="T41" fmla="*/ 175 h 633"/>
                  <a:gd name="T42" fmla="*/ 992 w 1228"/>
                  <a:gd name="T43" fmla="*/ 193 h 633"/>
                  <a:gd name="T44" fmla="*/ 979 w 1228"/>
                  <a:gd name="T45" fmla="*/ 212 h 633"/>
                  <a:gd name="T46" fmla="*/ 830 w 1228"/>
                  <a:gd name="T47" fmla="*/ 441 h 633"/>
                  <a:gd name="T48" fmla="*/ 815 w 1228"/>
                  <a:gd name="T49" fmla="*/ 463 h 633"/>
                  <a:gd name="T50" fmla="*/ 798 w 1228"/>
                  <a:gd name="T51" fmla="*/ 484 h 633"/>
                  <a:gd name="T52" fmla="*/ 779 w 1228"/>
                  <a:gd name="T53" fmla="*/ 504 h 633"/>
                  <a:gd name="T54" fmla="*/ 757 w 1228"/>
                  <a:gd name="T55" fmla="*/ 522 h 633"/>
                  <a:gd name="T56" fmla="*/ 644 w 1228"/>
                  <a:gd name="T57" fmla="*/ 599 h 633"/>
                  <a:gd name="T58" fmla="*/ 630 w 1228"/>
                  <a:gd name="T59" fmla="*/ 607 h 633"/>
                  <a:gd name="T60" fmla="*/ 599 w 1228"/>
                  <a:gd name="T61" fmla="*/ 621 h 633"/>
                  <a:gd name="T62" fmla="*/ 583 w 1228"/>
                  <a:gd name="T63" fmla="*/ 625 h 633"/>
                  <a:gd name="T64" fmla="*/ 566 w 1228"/>
                  <a:gd name="T65" fmla="*/ 629 h 633"/>
                  <a:gd name="T66" fmla="*/ 531 w 1228"/>
                  <a:gd name="T67" fmla="*/ 633 h 633"/>
                  <a:gd name="T68" fmla="*/ 514 w 1228"/>
                  <a:gd name="T69" fmla="*/ 632 h 633"/>
                  <a:gd name="T70" fmla="*/ 0 w 1228"/>
                  <a:gd name="T71" fmla="*/ 607 h 633"/>
                  <a:gd name="T72" fmla="*/ 2 w 1228"/>
                  <a:gd name="T73" fmla="*/ 563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28" h="633">
                    <a:moveTo>
                      <a:pt x="2" y="563"/>
                    </a:moveTo>
                    <a:lnTo>
                      <a:pt x="515" y="589"/>
                    </a:lnTo>
                    <a:lnTo>
                      <a:pt x="544" y="589"/>
                    </a:lnTo>
                    <a:lnTo>
                      <a:pt x="572" y="582"/>
                    </a:lnTo>
                    <a:lnTo>
                      <a:pt x="598" y="574"/>
                    </a:lnTo>
                    <a:lnTo>
                      <a:pt x="619" y="562"/>
                    </a:lnTo>
                    <a:lnTo>
                      <a:pt x="733" y="485"/>
                    </a:lnTo>
                    <a:lnTo>
                      <a:pt x="750" y="472"/>
                    </a:lnTo>
                    <a:lnTo>
                      <a:pt x="765" y="456"/>
                    </a:lnTo>
                    <a:lnTo>
                      <a:pt x="780" y="437"/>
                    </a:lnTo>
                    <a:lnTo>
                      <a:pt x="793" y="417"/>
                    </a:lnTo>
                    <a:lnTo>
                      <a:pt x="943" y="188"/>
                    </a:lnTo>
                    <a:lnTo>
                      <a:pt x="958" y="166"/>
                    </a:lnTo>
                    <a:lnTo>
                      <a:pt x="977" y="145"/>
                    </a:lnTo>
                    <a:lnTo>
                      <a:pt x="996" y="127"/>
                    </a:lnTo>
                    <a:lnTo>
                      <a:pt x="1017" y="113"/>
                    </a:lnTo>
                    <a:lnTo>
                      <a:pt x="1205" y="0"/>
                    </a:lnTo>
                    <a:lnTo>
                      <a:pt x="1228" y="37"/>
                    </a:lnTo>
                    <a:lnTo>
                      <a:pt x="1039" y="150"/>
                    </a:lnTo>
                    <a:lnTo>
                      <a:pt x="1023" y="161"/>
                    </a:lnTo>
                    <a:lnTo>
                      <a:pt x="1008" y="175"/>
                    </a:lnTo>
                    <a:lnTo>
                      <a:pt x="992" y="193"/>
                    </a:lnTo>
                    <a:lnTo>
                      <a:pt x="979" y="212"/>
                    </a:lnTo>
                    <a:lnTo>
                      <a:pt x="830" y="441"/>
                    </a:lnTo>
                    <a:lnTo>
                      <a:pt x="815" y="463"/>
                    </a:lnTo>
                    <a:lnTo>
                      <a:pt x="798" y="484"/>
                    </a:lnTo>
                    <a:lnTo>
                      <a:pt x="779" y="504"/>
                    </a:lnTo>
                    <a:lnTo>
                      <a:pt x="757" y="522"/>
                    </a:lnTo>
                    <a:lnTo>
                      <a:pt x="644" y="599"/>
                    </a:lnTo>
                    <a:lnTo>
                      <a:pt x="630" y="607"/>
                    </a:lnTo>
                    <a:lnTo>
                      <a:pt x="599" y="621"/>
                    </a:lnTo>
                    <a:lnTo>
                      <a:pt x="583" y="625"/>
                    </a:lnTo>
                    <a:lnTo>
                      <a:pt x="566" y="629"/>
                    </a:lnTo>
                    <a:lnTo>
                      <a:pt x="531" y="633"/>
                    </a:lnTo>
                    <a:lnTo>
                      <a:pt x="514" y="632"/>
                    </a:lnTo>
                    <a:lnTo>
                      <a:pt x="0" y="607"/>
                    </a:lnTo>
                    <a:lnTo>
                      <a:pt x="2" y="563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54"/>
              <p:cNvSpPr>
                <a:spLocks/>
              </p:cNvSpPr>
              <p:nvPr/>
            </p:nvSpPr>
            <p:spPr bwMode="auto">
              <a:xfrm>
                <a:off x="6690" y="1067"/>
                <a:ext cx="310" cy="846"/>
              </a:xfrm>
              <a:custGeom>
                <a:avLst/>
                <a:gdLst>
                  <a:gd name="T0" fmla="*/ 268 w 310"/>
                  <a:gd name="T1" fmla="*/ 846 h 846"/>
                  <a:gd name="T2" fmla="*/ 0 w 310"/>
                  <a:gd name="T3" fmla="*/ 13 h 846"/>
                  <a:gd name="T4" fmla="*/ 41 w 310"/>
                  <a:gd name="T5" fmla="*/ 0 h 846"/>
                  <a:gd name="T6" fmla="*/ 310 w 310"/>
                  <a:gd name="T7" fmla="*/ 833 h 846"/>
                  <a:gd name="T8" fmla="*/ 268 w 310"/>
                  <a:gd name="T9" fmla="*/ 846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846">
                    <a:moveTo>
                      <a:pt x="268" y="846"/>
                    </a:moveTo>
                    <a:lnTo>
                      <a:pt x="0" y="13"/>
                    </a:lnTo>
                    <a:lnTo>
                      <a:pt x="41" y="0"/>
                    </a:lnTo>
                    <a:lnTo>
                      <a:pt x="310" y="833"/>
                    </a:lnTo>
                    <a:lnTo>
                      <a:pt x="268" y="84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55"/>
              <p:cNvSpPr>
                <a:spLocks/>
              </p:cNvSpPr>
              <p:nvPr/>
            </p:nvSpPr>
            <p:spPr bwMode="auto">
              <a:xfrm>
                <a:off x="6099" y="1226"/>
                <a:ext cx="676" cy="501"/>
              </a:xfrm>
              <a:custGeom>
                <a:avLst/>
                <a:gdLst>
                  <a:gd name="T0" fmla="*/ 0 w 676"/>
                  <a:gd name="T1" fmla="*/ 462 h 501"/>
                  <a:gd name="T2" fmla="*/ 100 w 676"/>
                  <a:gd name="T3" fmla="*/ 414 h 501"/>
                  <a:gd name="T4" fmla="*/ 119 w 676"/>
                  <a:gd name="T5" fmla="*/ 405 h 501"/>
                  <a:gd name="T6" fmla="*/ 137 w 676"/>
                  <a:gd name="T7" fmla="*/ 390 h 501"/>
                  <a:gd name="T8" fmla="*/ 156 w 676"/>
                  <a:gd name="T9" fmla="*/ 374 h 501"/>
                  <a:gd name="T10" fmla="*/ 172 w 676"/>
                  <a:gd name="T11" fmla="*/ 356 h 501"/>
                  <a:gd name="T12" fmla="*/ 361 w 676"/>
                  <a:gd name="T13" fmla="*/ 147 h 501"/>
                  <a:gd name="T14" fmla="*/ 381 w 676"/>
                  <a:gd name="T15" fmla="*/ 127 h 501"/>
                  <a:gd name="T16" fmla="*/ 403 w 676"/>
                  <a:gd name="T17" fmla="*/ 110 h 501"/>
                  <a:gd name="T18" fmla="*/ 425 w 676"/>
                  <a:gd name="T19" fmla="*/ 96 h 501"/>
                  <a:gd name="T20" fmla="*/ 449 w 676"/>
                  <a:gd name="T21" fmla="*/ 85 h 501"/>
                  <a:gd name="T22" fmla="*/ 659 w 676"/>
                  <a:gd name="T23" fmla="*/ 0 h 501"/>
                  <a:gd name="T24" fmla="*/ 676 w 676"/>
                  <a:gd name="T25" fmla="*/ 41 h 501"/>
                  <a:gd name="T26" fmla="*/ 466 w 676"/>
                  <a:gd name="T27" fmla="*/ 124 h 501"/>
                  <a:gd name="T28" fmla="*/ 447 w 676"/>
                  <a:gd name="T29" fmla="*/ 133 h 501"/>
                  <a:gd name="T30" fmla="*/ 429 w 676"/>
                  <a:gd name="T31" fmla="*/ 145 h 501"/>
                  <a:gd name="T32" fmla="*/ 411 w 676"/>
                  <a:gd name="T33" fmla="*/ 160 h 501"/>
                  <a:gd name="T34" fmla="*/ 394 w 676"/>
                  <a:gd name="T35" fmla="*/ 177 h 501"/>
                  <a:gd name="T36" fmla="*/ 204 w 676"/>
                  <a:gd name="T37" fmla="*/ 386 h 501"/>
                  <a:gd name="T38" fmla="*/ 186 w 676"/>
                  <a:gd name="T39" fmla="*/ 406 h 501"/>
                  <a:gd name="T40" fmla="*/ 166 w 676"/>
                  <a:gd name="T41" fmla="*/ 423 h 501"/>
                  <a:gd name="T42" fmla="*/ 143 w 676"/>
                  <a:gd name="T43" fmla="*/ 441 h 501"/>
                  <a:gd name="T44" fmla="*/ 117 w 676"/>
                  <a:gd name="T45" fmla="*/ 455 h 501"/>
                  <a:gd name="T46" fmla="*/ 17 w 676"/>
                  <a:gd name="T47" fmla="*/ 501 h 501"/>
                  <a:gd name="T48" fmla="*/ 0 w 676"/>
                  <a:gd name="T49" fmla="*/ 462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76" h="501">
                    <a:moveTo>
                      <a:pt x="0" y="462"/>
                    </a:moveTo>
                    <a:lnTo>
                      <a:pt x="100" y="414"/>
                    </a:lnTo>
                    <a:lnTo>
                      <a:pt x="119" y="405"/>
                    </a:lnTo>
                    <a:lnTo>
                      <a:pt x="137" y="390"/>
                    </a:lnTo>
                    <a:lnTo>
                      <a:pt x="156" y="374"/>
                    </a:lnTo>
                    <a:lnTo>
                      <a:pt x="172" y="356"/>
                    </a:lnTo>
                    <a:lnTo>
                      <a:pt x="361" y="147"/>
                    </a:lnTo>
                    <a:lnTo>
                      <a:pt x="381" y="127"/>
                    </a:lnTo>
                    <a:lnTo>
                      <a:pt x="403" y="110"/>
                    </a:lnTo>
                    <a:lnTo>
                      <a:pt x="425" y="96"/>
                    </a:lnTo>
                    <a:lnTo>
                      <a:pt x="449" y="85"/>
                    </a:lnTo>
                    <a:lnTo>
                      <a:pt x="659" y="0"/>
                    </a:lnTo>
                    <a:lnTo>
                      <a:pt x="676" y="41"/>
                    </a:lnTo>
                    <a:lnTo>
                      <a:pt x="466" y="124"/>
                    </a:lnTo>
                    <a:lnTo>
                      <a:pt x="447" y="133"/>
                    </a:lnTo>
                    <a:lnTo>
                      <a:pt x="429" y="145"/>
                    </a:lnTo>
                    <a:lnTo>
                      <a:pt x="411" y="160"/>
                    </a:lnTo>
                    <a:lnTo>
                      <a:pt x="394" y="177"/>
                    </a:lnTo>
                    <a:lnTo>
                      <a:pt x="204" y="386"/>
                    </a:lnTo>
                    <a:lnTo>
                      <a:pt x="186" y="406"/>
                    </a:lnTo>
                    <a:lnTo>
                      <a:pt x="166" y="423"/>
                    </a:lnTo>
                    <a:lnTo>
                      <a:pt x="143" y="441"/>
                    </a:lnTo>
                    <a:lnTo>
                      <a:pt x="117" y="455"/>
                    </a:lnTo>
                    <a:lnTo>
                      <a:pt x="17" y="501"/>
                    </a:lnTo>
                    <a:lnTo>
                      <a:pt x="0" y="462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56"/>
              <p:cNvSpPr>
                <a:spLocks/>
              </p:cNvSpPr>
              <p:nvPr/>
            </p:nvSpPr>
            <p:spPr bwMode="auto">
              <a:xfrm>
                <a:off x="5915" y="1323"/>
                <a:ext cx="305" cy="594"/>
              </a:xfrm>
              <a:custGeom>
                <a:avLst/>
                <a:gdLst>
                  <a:gd name="T0" fmla="*/ 265 w 305"/>
                  <a:gd name="T1" fmla="*/ 594 h 594"/>
                  <a:gd name="T2" fmla="*/ 0 w 305"/>
                  <a:gd name="T3" fmla="*/ 18 h 594"/>
                  <a:gd name="T4" fmla="*/ 40 w 305"/>
                  <a:gd name="T5" fmla="*/ 0 h 594"/>
                  <a:gd name="T6" fmla="*/ 305 w 305"/>
                  <a:gd name="T7" fmla="*/ 576 h 594"/>
                  <a:gd name="T8" fmla="*/ 265 w 305"/>
                  <a:gd name="T9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594">
                    <a:moveTo>
                      <a:pt x="265" y="594"/>
                    </a:moveTo>
                    <a:lnTo>
                      <a:pt x="0" y="18"/>
                    </a:lnTo>
                    <a:lnTo>
                      <a:pt x="40" y="0"/>
                    </a:lnTo>
                    <a:lnTo>
                      <a:pt x="305" y="576"/>
                    </a:lnTo>
                    <a:lnTo>
                      <a:pt x="265" y="594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57"/>
              <p:cNvSpPr>
                <a:spLocks/>
              </p:cNvSpPr>
              <p:nvPr/>
            </p:nvSpPr>
            <p:spPr bwMode="auto">
              <a:xfrm>
                <a:off x="5476" y="1377"/>
                <a:ext cx="522" cy="580"/>
              </a:xfrm>
              <a:custGeom>
                <a:avLst/>
                <a:gdLst>
                  <a:gd name="T0" fmla="*/ 522 w 522"/>
                  <a:gd name="T1" fmla="*/ 70 h 580"/>
                  <a:gd name="T2" fmla="*/ 120 w 522"/>
                  <a:gd name="T3" fmla="*/ 544 h 580"/>
                  <a:gd name="T4" fmla="*/ 90 w 522"/>
                  <a:gd name="T5" fmla="*/ 580 h 580"/>
                  <a:gd name="T6" fmla="*/ 82 w 522"/>
                  <a:gd name="T7" fmla="*/ 533 h 580"/>
                  <a:gd name="T8" fmla="*/ 0 w 522"/>
                  <a:gd name="T9" fmla="*/ 6 h 580"/>
                  <a:gd name="T10" fmla="*/ 42 w 522"/>
                  <a:gd name="T11" fmla="*/ 0 h 580"/>
                  <a:gd name="T12" fmla="*/ 118 w 522"/>
                  <a:gd name="T13" fmla="*/ 479 h 580"/>
                  <a:gd name="T14" fmla="*/ 489 w 522"/>
                  <a:gd name="T15" fmla="*/ 41 h 580"/>
                  <a:gd name="T16" fmla="*/ 522 w 522"/>
                  <a:gd name="T17" fmla="*/ 7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2" h="580">
                    <a:moveTo>
                      <a:pt x="522" y="70"/>
                    </a:moveTo>
                    <a:lnTo>
                      <a:pt x="120" y="544"/>
                    </a:lnTo>
                    <a:lnTo>
                      <a:pt x="90" y="580"/>
                    </a:lnTo>
                    <a:lnTo>
                      <a:pt x="82" y="533"/>
                    </a:lnTo>
                    <a:lnTo>
                      <a:pt x="0" y="6"/>
                    </a:lnTo>
                    <a:lnTo>
                      <a:pt x="42" y="0"/>
                    </a:lnTo>
                    <a:lnTo>
                      <a:pt x="118" y="479"/>
                    </a:lnTo>
                    <a:lnTo>
                      <a:pt x="489" y="41"/>
                    </a:lnTo>
                    <a:lnTo>
                      <a:pt x="522" y="7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58"/>
              <p:cNvSpPr>
                <a:spLocks/>
              </p:cNvSpPr>
              <p:nvPr/>
            </p:nvSpPr>
            <p:spPr bwMode="auto">
              <a:xfrm>
                <a:off x="5360" y="1357"/>
                <a:ext cx="620" cy="44"/>
              </a:xfrm>
              <a:custGeom>
                <a:avLst/>
                <a:gdLst>
                  <a:gd name="T0" fmla="*/ 22 w 620"/>
                  <a:gd name="T1" fmla="*/ 44 h 44"/>
                  <a:gd name="T2" fmla="*/ 13 w 620"/>
                  <a:gd name="T3" fmla="*/ 42 h 44"/>
                  <a:gd name="T4" fmla="*/ 1 w 620"/>
                  <a:gd name="T5" fmla="*/ 31 h 44"/>
                  <a:gd name="T6" fmla="*/ 0 w 620"/>
                  <a:gd name="T7" fmla="*/ 22 h 44"/>
                  <a:gd name="T8" fmla="*/ 1 w 620"/>
                  <a:gd name="T9" fmla="*/ 13 h 44"/>
                  <a:gd name="T10" fmla="*/ 13 w 620"/>
                  <a:gd name="T11" fmla="*/ 1 h 44"/>
                  <a:gd name="T12" fmla="*/ 22 w 620"/>
                  <a:gd name="T13" fmla="*/ 0 h 44"/>
                  <a:gd name="T14" fmla="*/ 598 w 620"/>
                  <a:gd name="T15" fmla="*/ 0 h 44"/>
                  <a:gd name="T16" fmla="*/ 607 w 620"/>
                  <a:gd name="T17" fmla="*/ 1 h 44"/>
                  <a:gd name="T18" fmla="*/ 619 w 620"/>
                  <a:gd name="T19" fmla="*/ 13 h 44"/>
                  <a:gd name="T20" fmla="*/ 620 w 620"/>
                  <a:gd name="T21" fmla="*/ 22 h 44"/>
                  <a:gd name="T22" fmla="*/ 619 w 620"/>
                  <a:gd name="T23" fmla="*/ 31 h 44"/>
                  <a:gd name="T24" fmla="*/ 607 w 620"/>
                  <a:gd name="T25" fmla="*/ 42 h 44"/>
                  <a:gd name="T26" fmla="*/ 598 w 620"/>
                  <a:gd name="T27" fmla="*/ 44 h 44"/>
                  <a:gd name="T28" fmla="*/ 22 w 620"/>
                  <a:gd name="T2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20" h="44">
                    <a:moveTo>
                      <a:pt x="22" y="44"/>
                    </a:moveTo>
                    <a:lnTo>
                      <a:pt x="13" y="42"/>
                    </a:lnTo>
                    <a:lnTo>
                      <a:pt x="1" y="31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598" y="0"/>
                    </a:lnTo>
                    <a:lnTo>
                      <a:pt x="607" y="1"/>
                    </a:lnTo>
                    <a:lnTo>
                      <a:pt x="619" y="13"/>
                    </a:lnTo>
                    <a:lnTo>
                      <a:pt x="620" y="22"/>
                    </a:lnTo>
                    <a:lnTo>
                      <a:pt x="619" y="31"/>
                    </a:lnTo>
                    <a:lnTo>
                      <a:pt x="607" y="42"/>
                    </a:lnTo>
                    <a:lnTo>
                      <a:pt x="598" y="44"/>
                    </a:lnTo>
                    <a:lnTo>
                      <a:pt x="22" y="44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59"/>
              <p:cNvSpPr>
                <a:spLocks/>
              </p:cNvSpPr>
              <p:nvPr/>
            </p:nvSpPr>
            <p:spPr bwMode="auto">
              <a:xfrm>
                <a:off x="5759" y="1249"/>
                <a:ext cx="353" cy="101"/>
              </a:xfrm>
              <a:custGeom>
                <a:avLst/>
                <a:gdLst>
                  <a:gd name="T0" fmla="*/ 353 w 353"/>
                  <a:gd name="T1" fmla="*/ 11 h 101"/>
                  <a:gd name="T2" fmla="*/ 352 w 353"/>
                  <a:gd name="T3" fmla="*/ 18 h 101"/>
                  <a:gd name="T4" fmla="*/ 344 w 353"/>
                  <a:gd name="T5" fmla="*/ 28 h 101"/>
                  <a:gd name="T6" fmla="*/ 325 w 353"/>
                  <a:gd name="T7" fmla="*/ 41 h 101"/>
                  <a:gd name="T8" fmla="*/ 272 w 353"/>
                  <a:gd name="T9" fmla="*/ 63 h 101"/>
                  <a:gd name="T10" fmla="*/ 241 w 353"/>
                  <a:gd name="T11" fmla="*/ 81 h 101"/>
                  <a:gd name="T12" fmla="*/ 228 w 353"/>
                  <a:gd name="T13" fmla="*/ 91 h 101"/>
                  <a:gd name="T14" fmla="*/ 194 w 353"/>
                  <a:gd name="T15" fmla="*/ 101 h 101"/>
                  <a:gd name="T16" fmla="*/ 158 w 353"/>
                  <a:gd name="T17" fmla="*/ 100 h 101"/>
                  <a:gd name="T18" fmla="*/ 128 w 353"/>
                  <a:gd name="T19" fmla="*/ 91 h 101"/>
                  <a:gd name="T20" fmla="*/ 117 w 353"/>
                  <a:gd name="T21" fmla="*/ 84 h 101"/>
                  <a:gd name="T22" fmla="*/ 106 w 353"/>
                  <a:gd name="T23" fmla="*/ 76 h 101"/>
                  <a:gd name="T24" fmla="*/ 69 w 353"/>
                  <a:gd name="T25" fmla="*/ 66 h 101"/>
                  <a:gd name="T26" fmla="*/ 31 w 353"/>
                  <a:gd name="T27" fmla="*/ 55 h 101"/>
                  <a:gd name="T28" fmla="*/ 9 w 353"/>
                  <a:gd name="T29" fmla="*/ 44 h 101"/>
                  <a:gd name="T30" fmla="*/ 1 w 353"/>
                  <a:gd name="T31" fmla="*/ 34 h 101"/>
                  <a:gd name="T32" fmla="*/ 0 w 353"/>
                  <a:gd name="T33" fmla="*/ 28 h 101"/>
                  <a:gd name="T34" fmla="*/ 0 w 353"/>
                  <a:gd name="T35" fmla="*/ 22 h 101"/>
                  <a:gd name="T36" fmla="*/ 9 w 353"/>
                  <a:gd name="T37" fmla="*/ 13 h 101"/>
                  <a:gd name="T38" fmla="*/ 36 w 353"/>
                  <a:gd name="T39" fmla="*/ 8 h 101"/>
                  <a:gd name="T40" fmla="*/ 121 w 353"/>
                  <a:gd name="T41" fmla="*/ 10 h 101"/>
                  <a:gd name="T42" fmla="*/ 178 w 353"/>
                  <a:gd name="T43" fmla="*/ 11 h 101"/>
                  <a:gd name="T44" fmla="*/ 235 w 353"/>
                  <a:gd name="T45" fmla="*/ 7 h 101"/>
                  <a:gd name="T46" fmla="*/ 318 w 353"/>
                  <a:gd name="T47" fmla="*/ 0 h 101"/>
                  <a:gd name="T48" fmla="*/ 344 w 353"/>
                  <a:gd name="T49" fmla="*/ 2 h 101"/>
                  <a:gd name="T50" fmla="*/ 353 w 353"/>
                  <a:gd name="T51" fmla="*/ 8 h 101"/>
                  <a:gd name="T52" fmla="*/ 353 w 353"/>
                  <a:gd name="T53" fmla="*/ 1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3" h="101">
                    <a:moveTo>
                      <a:pt x="353" y="11"/>
                    </a:moveTo>
                    <a:lnTo>
                      <a:pt x="352" y="18"/>
                    </a:lnTo>
                    <a:lnTo>
                      <a:pt x="344" y="28"/>
                    </a:lnTo>
                    <a:lnTo>
                      <a:pt x="325" y="41"/>
                    </a:lnTo>
                    <a:lnTo>
                      <a:pt x="272" y="63"/>
                    </a:lnTo>
                    <a:lnTo>
                      <a:pt x="241" y="81"/>
                    </a:lnTo>
                    <a:lnTo>
                      <a:pt x="228" y="91"/>
                    </a:lnTo>
                    <a:lnTo>
                      <a:pt x="194" y="101"/>
                    </a:lnTo>
                    <a:lnTo>
                      <a:pt x="158" y="100"/>
                    </a:lnTo>
                    <a:lnTo>
                      <a:pt x="128" y="91"/>
                    </a:lnTo>
                    <a:lnTo>
                      <a:pt x="117" y="84"/>
                    </a:lnTo>
                    <a:lnTo>
                      <a:pt x="106" y="76"/>
                    </a:lnTo>
                    <a:lnTo>
                      <a:pt x="69" y="66"/>
                    </a:lnTo>
                    <a:lnTo>
                      <a:pt x="31" y="55"/>
                    </a:lnTo>
                    <a:lnTo>
                      <a:pt x="9" y="44"/>
                    </a:lnTo>
                    <a:lnTo>
                      <a:pt x="1" y="34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9" y="13"/>
                    </a:lnTo>
                    <a:lnTo>
                      <a:pt x="36" y="8"/>
                    </a:lnTo>
                    <a:lnTo>
                      <a:pt x="121" y="10"/>
                    </a:lnTo>
                    <a:lnTo>
                      <a:pt x="178" y="11"/>
                    </a:lnTo>
                    <a:lnTo>
                      <a:pt x="235" y="7"/>
                    </a:lnTo>
                    <a:lnTo>
                      <a:pt x="318" y="0"/>
                    </a:lnTo>
                    <a:lnTo>
                      <a:pt x="344" y="2"/>
                    </a:lnTo>
                    <a:lnTo>
                      <a:pt x="353" y="8"/>
                    </a:lnTo>
                    <a:lnTo>
                      <a:pt x="353" y="11"/>
                    </a:lnTo>
                    <a:close/>
                  </a:path>
                </a:pathLst>
              </a:custGeom>
              <a:solidFill>
                <a:srgbClr val="5C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60"/>
              <p:cNvSpPr>
                <a:spLocks/>
              </p:cNvSpPr>
              <p:nvPr/>
            </p:nvSpPr>
            <p:spPr bwMode="auto">
              <a:xfrm>
                <a:off x="6289" y="909"/>
                <a:ext cx="443" cy="186"/>
              </a:xfrm>
              <a:custGeom>
                <a:avLst/>
                <a:gdLst>
                  <a:gd name="T0" fmla="*/ 29 w 443"/>
                  <a:gd name="T1" fmla="*/ 112 h 186"/>
                  <a:gd name="T2" fmla="*/ 21 w 443"/>
                  <a:gd name="T3" fmla="*/ 115 h 186"/>
                  <a:gd name="T4" fmla="*/ 5 w 443"/>
                  <a:gd name="T5" fmla="*/ 107 h 186"/>
                  <a:gd name="T6" fmla="*/ 1 w 443"/>
                  <a:gd name="T7" fmla="*/ 99 h 186"/>
                  <a:gd name="T8" fmla="*/ 0 w 443"/>
                  <a:gd name="T9" fmla="*/ 91 h 186"/>
                  <a:gd name="T10" fmla="*/ 6 w 443"/>
                  <a:gd name="T11" fmla="*/ 75 h 186"/>
                  <a:gd name="T12" fmla="*/ 15 w 443"/>
                  <a:gd name="T13" fmla="*/ 71 h 186"/>
                  <a:gd name="T14" fmla="*/ 199 w 443"/>
                  <a:gd name="T15" fmla="*/ 6 h 186"/>
                  <a:gd name="T16" fmla="*/ 216 w 443"/>
                  <a:gd name="T17" fmla="*/ 0 h 186"/>
                  <a:gd name="T18" fmla="*/ 255 w 443"/>
                  <a:gd name="T19" fmla="*/ 0 h 186"/>
                  <a:gd name="T20" fmla="*/ 273 w 443"/>
                  <a:gd name="T21" fmla="*/ 5 h 186"/>
                  <a:gd name="T22" fmla="*/ 291 w 443"/>
                  <a:gd name="T23" fmla="*/ 11 h 186"/>
                  <a:gd name="T24" fmla="*/ 321 w 443"/>
                  <a:gd name="T25" fmla="*/ 32 h 186"/>
                  <a:gd name="T26" fmla="*/ 329 w 443"/>
                  <a:gd name="T27" fmla="*/ 47 h 186"/>
                  <a:gd name="T28" fmla="*/ 373 w 443"/>
                  <a:gd name="T29" fmla="*/ 127 h 186"/>
                  <a:gd name="T30" fmla="*/ 378 w 443"/>
                  <a:gd name="T31" fmla="*/ 133 h 186"/>
                  <a:gd name="T32" fmla="*/ 384 w 443"/>
                  <a:gd name="T33" fmla="*/ 139 h 186"/>
                  <a:gd name="T34" fmla="*/ 389 w 443"/>
                  <a:gd name="T35" fmla="*/ 142 h 186"/>
                  <a:gd name="T36" fmla="*/ 393 w 443"/>
                  <a:gd name="T37" fmla="*/ 142 h 186"/>
                  <a:gd name="T38" fmla="*/ 422 w 443"/>
                  <a:gd name="T39" fmla="*/ 142 h 186"/>
                  <a:gd name="T40" fmla="*/ 431 w 443"/>
                  <a:gd name="T41" fmla="*/ 143 h 186"/>
                  <a:gd name="T42" fmla="*/ 442 w 443"/>
                  <a:gd name="T43" fmla="*/ 155 h 186"/>
                  <a:gd name="T44" fmla="*/ 443 w 443"/>
                  <a:gd name="T45" fmla="*/ 164 h 186"/>
                  <a:gd name="T46" fmla="*/ 442 w 443"/>
                  <a:gd name="T47" fmla="*/ 173 h 186"/>
                  <a:gd name="T48" fmla="*/ 431 w 443"/>
                  <a:gd name="T49" fmla="*/ 185 h 186"/>
                  <a:gd name="T50" fmla="*/ 422 w 443"/>
                  <a:gd name="T51" fmla="*/ 186 h 186"/>
                  <a:gd name="T52" fmla="*/ 393 w 443"/>
                  <a:gd name="T53" fmla="*/ 186 h 186"/>
                  <a:gd name="T54" fmla="*/ 384 w 443"/>
                  <a:gd name="T55" fmla="*/ 186 h 186"/>
                  <a:gd name="T56" fmla="*/ 367 w 443"/>
                  <a:gd name="T57" fmla="*/ 180 h 186"/>
                  <a:gd name="T58" fmla="*/ 359 w 443"/>
                  <a:gd name="T59" fmla="*/ 175 h 186"/>
                  <a:gd name="T60" fmla="*/ 345 w 443"/>
                  <a:gd name="T61" fmla="*/ 163 h 186"/>
                  <a:gd name="T62" fmla="*/ 335 w 443"/>
                  <a:gd name="T63" fmla="*/ 148 h 186"/>
                  <a:gd name="T64" fmla="*/ 292 w 443"/>
                  <a:gd name="T65" fmla="*/ 67 h 186"/>
                  <a:gd name="T66" fmla="*/ 287 w 443"/>
                  <a:gd name="T67" fmla="*/ 61 h 186"/>
                  <a:gd name="T68" fmla="*/ 271 w 443"/>
                  <a:gd name="T69" fmla="*/ 50 h 186"/>
                  <a:gd name="T70" fmla="*/ 261 w 443"/>
                  <a:gd name="T71" fmla="*/ 47 h 186"/>
                  <a:gd name="T72" fmla="*/ 248 w 443"/>
                  <a:gd name="T73" fmla="*/ 44 h 186"/>
                  <a:gd name="T74" fmla="*/ 224 w 443"/>
                  <a:gd name="T75" fmla="*/ 43 h 186"/>
                  <a:gd name="T76" fmla="*/ 213 w 443"/>
                  <a:gd name="T77" fmla="*/ 47 h 186"/>
                  <a:gd name="T78" fmla="*/ 29 w 443"/>
                  <a:gd name="T79" fmla="*/ 11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43" h="186">
                    <a:moveTo>
                      <a:pt x="29" y="112"/>
                    </a:moveTo>
                    <a:lnTo>
                      <a:pt x="21" y="115"/>
                    </a:lnTo>
                    <a:lnTo>
                      <a:pt x="5" y="107"/>
                    </a:lnTo>
                    <a:lnTo>
                      <a:pt x="1" y="99"/>
                    </a:lnTo>
                    <a:lnTo>
                      <a:pt x="0" y="91"/>
                    </a:lnTo>
                    <a:lnTo>
                      <a:pt x="6" y="75"/>
                    </a:lnTo>
                    <a:lnTo>
                      <a:pt x="15" y="71"/>
                    </a:lnTo>
                    <a:lnTo>
                      <a:pt x="199" y="6"/>
                    </a:lnTo>
                    <a:lnTo>
                      <a:pt x="216" y="0"/>
                    </a:lnTo>
                    <a:lnTo>
                      <a:pt x="255" y="0"/>
                    </a:lnTo>
                    <a:lnTo>
                      <a:pt x="273" y="5"/>
                    </a:lnTo>
                    <a:lnTo>
                      <a:pt x="291" y="11"/>
                    </a:lnTo>
                    <a:lnTo>
                      <a:pt x="321" y="32"/>
                    </a:lnTo>
                    <a:lnTo>
                      <a:pt x="329" y="47"/>
                    </a:lnTo>
                    <a:lnTo>
                      <a:pt x="373" y="127"/>
                    </a:lnTo>
                    <a:lnTo>
                      <a:pt x="378" y="133"/>
                    </a:lnTo>
                    <a:lnTo>
                      <a:pt x="384" y="139"/>
                    </a:lnTo>
                    <a:lnTo>
                      <a:pt x="389" y="142"/>
                    </a:lnTo>
                    <a:lnTo>
                      <a:pt x="393" y="142"/>
                    </a:lnTo>
                    <a:lnTo>
                      <a:pt x="422" y="142"/>
                    </a:lnTo>
                    <a:lnTo>
                      <a:pt x="431" y="143"/>
                    </a:lnTo>
                    <a:lnTo>
                      <a:pt x="442" y="155"/>
                    </a:lnTo>
                    <a:lnTo>
                      <a:pt x="443" y="164"/>
                    </a:lnTo>
                    <a:lnTo>
                      <a:pt x="442" y="173"/>
                    </a:lnTo>
                    <a:lnTo>
                      <a:pt x="431" y="185"/>
                    </a:lnTo>
                    <a:lnTo>
                      <a:pt x="422" y="186"/>
                    </a:lnTo>
                    <a:lnTo>
                      <a:pt x="393" y="186"/>
                    </a:lnTo>
                    <a:lnTo>
                      <a:pt x="384" y="186"/>
                    </a:lnTo>
                    <a:lnTo>
                      <a:pt x="367" y="180"/>
                    </a:lnTo>
                    <a:lnTo>
                      <a:pt x="359" y="175"/>
                    </a:lnTo>
                    <a:lnTo>
                      <a:pt x="345" y="163"/>
                    </a:lnTo>
                    <a:lnTo>
                      <a:pt x="335" y="148"/>
                    </a:lnTo>
                    <a:lnTo>
                      <a:pt x="292" y="67"/>
                    </a:lnTo>
                    <a:lnTo>
                      <a:pt x="287" y="61"/>
                    </a:lnTo>
                    <a:lnTo>
                      <a:pt x="271" y="50"/>
                    </a:lnTo>
                    <a:lnTo>
                      <a:pt x="261" y="47"/>
                    </a:lnTo>
                    <a:lnTo>
                      <a:pt x="248" y="44"/>
                    </a:lnTo>
                    <a:lnTo>
                      <a:pt x="224" y="43"/>
                    </a:lnTo>
                    <a:lnTo>
                      <a:pt x="213" y="47"/>
                    </a:lnTo>
                    <a:lnTo>
                      <a:pt x="29" y="11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1"/>
              <p:cNvSpPr>
                <a:spLocks/>
              </p:cNvSpPr>
              <p:nvPr/>
            </p:nvSpPr>
            <p:spPr bwMode="auto">
              <a:xfrm>
                <a:off x="6688" y="868"/>
                <a:ext cx="182" cy="227"/>
              </a:xfrm>
              <a:custGeom>
                <a:avLst/>
                <a:gdLst>
                  <a:gd name="T0" fmla="*/ 165 w 182"/>
                  <a:gd name="T1" fmla="*/ 9 h 227"/>
                  <a:gd name="T2" fmla="*/ 173 w 182"/>
                  <a:gd name="T3" fmla="*/ 12 h 227"/>
                  <a:gd name="T4" fmla="*/ 182 w 182"/>
                  <a:gd name="T5" fmla="*/ 26 h 227"/>
                  <a:gd name="T6" fmla="*/ 182 w 182"/>
                  <a:gd name="T7" fmla="*/ 35 h 227"/>
                  <a:gd name="T8" fmla="*/ 179 w 182"/>
                  <a:gd name="T9" fmla="*/ 44 h 227"/>
                  <a:gd name="T10" fmla="*/ 165 w 182"/>
                  <a:gd name="T11" fmla="*/ 52 h 227"/>
                  <a:gd name="T12" fmla="*/ 156 w 182"/>
                  <a:gd name="T13" fmla="*/ 52 h 227"/>
                  <a:gd name="T14" fmla="*/ 121 w 182"/>
                  <a:gd name="T15" fmla="*/ 45 h 227"/>
                  <a:gd name="T16" fmla="*/ 105 w 182"/>
                  <a:gd name="T17" fmla="*/ 42 h 227"/>
                  <a:gd name="T18" fmla="*/ 97 w 182"/>
                  <a:gd name="T19" fmla="*/ 46 h 227"/>
                  <a:gd name="T20" fmla="*/ 93 w 182"/>
                  <a:gd name="T21" fmla="*/ 52 h 227"/>
                  <a:gd name="T22" fmla="*/ 92 w 182"/>
                  <a:gd name="T23" fmla="*/ 67 h 227"/>
                  <a:gd name="T24" fmla="*/ 92 w 182"/>
                  <a:gd name="T25" fmla="*/ 157 h 227"/>
                  <a:gd name="T26" fmla="*/ 90 w 182"/>
                  <a:gd name="T27" fmla="*/ 177 h 227"/>
                  <a:gd name="T28" fmla="*/ 83 w 182"/>
                  <a:gd name="T29" fmla="*/ 196 h 227"/>
                  <a:gd name="T30" fmla="*/ 78 w 182"/>
                  <a:gd name="T31" fmla="*/ 205 h 227"/>
                  <a:gd name="T32" fmla="*/ 62 w 182"/>
                  <a:gd name="T33" fmla="*/ 217 h 227"/>
                  <a:gd name="T34" fmla="*/ 52 w 182"/>
                  <a:gd name="T35" fmla="*/ 221 h 227"/>
                  <a:gd name="T36" fmla="*/ 27 w 182"/>
                  <a:gd name="T37" fmla="*/ 227 h 227"/>
                  <a:gd name="T38" fmla="*/ 18 w 182"/>
                  <a:gd name="T39" fmla="*/ 227 h 227"/>
                  <a:gd name="T40" fmla="*/ 4 w 182"/>
                  <a:gd name="T41" fmla="*/ 218 h 227"/>
                  <a:gd name="T42" fmla="*/ 1 w 182"/>
                  <a:gd name="T43" fmla="*/ 210 h 227"/>
                  <a:gd name="T44" fmla="*/ 0 w 182"/>
                  <a:gd name="T45" fmla="*/ 201 h 227"/>
                  <a:gd name="T46" fmla="*/ 10 w 182"/>
                  <a:gd name="T47" fmla="*/ 188 h 227"/>
                  <a:gd name="T48" fmla="*/ 17 w 182"/>
                  <a:gd name="T49" fmla="*/ 184 h 227"/>
                  <a:gd name="T50" fmla="*/ 44 w 182"/>
                  <a:gd name="T51" fmla="*/ 179 h 227"/>
                  <a:gd name="T52" fmla="*/ 44 w 182"/>
                  <a:gd name="T53" fmla="*/ 178 h 227"/>
                  <a:gd name="T54" fmla="*/ 44 w 182"/>
                  <a:gd name="T55" fmla="*/ 175 h 227"/>
                  <a:gd name="T56" fmla="*/ 47 w 182"/>
                  <a:gd name="T57" fmla="*/ 167 h 227"/>
                  <a:gd name="T58" fmla="*/ 48 w 182"/>
                  <a:gd name="T59" fmla="*/ 157 h 227"/>
                  <a:gd name="T60" fmla="*/ 49 w 182"/>
                  <a:gd name="T61" fmla="*/ 67 h 227"/>
                  <a:gd name="T62" fmla="*/ 49 w 182"/>
                  <a:gd name="T63" fmla="*/ 48 h 227"/>
                  <a:gd name="T64" fmla="*/ 61 w 182"/>
                  <a:gd name="T65" fmla="*/ 20 h 227"/>
                  <a:gd name="T66" fmla="*/ 71 w 182"/>
                  <a:gd name="T67" fmla="*/ 11 h 227"/>
                  <a:gd name="T68" fmla="*/ 82 w 182"/>
                  <a:gd name="T69" fmla="*/ 4 h 227"/>
                  <a:gd name="T70" fmla="*/ 112 w 182"/>
                  <a:gd name="T71" fmla="*/ 0 h 227"/>
                  <a:gd name="T72" fmla="*/ 129 w 182"/>
                  <a:gd name="T73" fmla="*/ 2 h 227"/>
                  <a:gd name="T74" fmla="*/ 165 w 182"/>
                  <a:gd name="T75" fmla="*/ 9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2" h="227">
                    <a:moveTo>
                      <a:pt x="165" y="9"/>
                    </a:moveTo>
                    <a:lnTo>
                      <a:pt x="173" y="12"/>
                    </a:lnTo>
                    <a:lnTo>
                      <a:pt x="182" y="26"/>
                    </a:lnTo>
                    <a:lnTo>
                      <a:pt x="182" y="35"/>
                    </a:lnTo>
                    <a:lnTo>
                      <a:pt x="179" y="44"/>
                    </a:lnTo>
                    <a:lnTo>
                      <a:pt x="165" y="52"/>
                    </a:lnTo>
                    <a:lnTo>
                      <a:pt x="156" y="52"/>
                    </a:lnTo>
                    <a:lnTo>
                      <a:pt x="121" y="45"/>
                    </a:lnTo>
                    <a:lnTo>
                      <a:pt x="105" y="42"/>
                    </a:lnTo>
                    <a:lnTo>
                      <a:pt x="97" y="46"/>
                    </a:lnTo>
                    <a:lnTo>
                      <a:pt x="93" y="52"/>
                    </a:lnTo>
                    <a:lnTo>
                      <a:pt x="92" y="67"/>
                    </a:lnTo>
                    <a:lnTo>
                      <a:pt x="92" y="157"/>
                    </a:lnTo>
                    <a:lnTo>
                      <a:pt x="90" y="177"/>
                    </a:lnTo>
                    <a:lnTo>
                      <a:pt x="83" y="196"/>
                    </a:lnTo>
                    <a:lnTo>
                      <a:pt x="78" y="205"/>
                    </a:lnTo>
                    <a:lnTo>
                      <a:pt x="62" y="217"/>
                    </a:lnTo>
                    <a:lnTo>
                      <a:pt x="52" y="221"/>
                    </a:lnTo>
                    <a:lnTo>
                      <a:pt x="27" y="227"/>
                    </a:lnTo>
                    <a:lnTo>
                      <a:pt x="18" y="227"/>
                    </a:lnTo>
                    <a:lnTo>
                      <a:pt x="4" y="218"/>
                    </a:lnTo>
                    <a:lnTo>
                      <a:pt x="1" y="210"/>
                    </a:lnTo>
                    <a:lnTo>
                      <a:pt x="0" y="201"/>
                    </a:lnTo>
                    <a:lnTo>
                      <a:pt x="10" y="188"/>
                    </a:lnTo>
                    <a:lnTo>
                      <a:pt x="17" y="184"/>
                    </a:lnTo>
                    <a:lnTo>
                      <a:pt x="44" y="179"/>
                    </a:lnTo>
                    <a:lnTo>
                      <a:pt x="44" y="178"/>
                    </a:lnTo>
                    <a:lnTo>
                      <a:pt x="44" y="175"/>
                    </a:lnTo>
                    <a:lnTo>
                      <a:pt x="47" y="167"/>
                    </a:lnTo>
                    <a:lnTo>
                      <a:pt x="48" y="157"/>
                    </a:lnTo>
                    <a:lnTo>
                      <a:pt x="49" y="67"/>
                    </a:lnTo>
                    <a:lnTo>
                      <a:pt x="49" y="48"/>
                    </a:lnTo>
                    <a:lnTo>
                      <a:pt x="61" y="20"/>
                    </a:lnTo>
                    <a:lnTo>
                      <a:pt x="71" y="11"/>
                    </a:lnTo>
                    <a:lnTo>
                      <a:pt x="82" y="4"/>
                    </a:lnTo>
                    <a:lnTo>
                      <a:pt x="112" y="0"/>
                    </a:lnTo>
                    <a:lnTo>
                      <a:pt x="129" y="2"/>
                    </a:lnTo>
                    <a:lnTo>
                      <a:pt x="165" y="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63"/>
              <p:cNvSpPr>
                <a:spLocks/>
              </p:cNvSpPr>
              <p:nvPr/>
            </p:nvSpPr>
            <p:spPr bwMode="auto">
              <a:xfrm>
                <a:off x="5498" y="1825"/>
                <a:ext cx="164" cy="164"/>
              </a:xfrm>
              <a:custGeom>
                <a:avLst/>
                <a:gdLst>
                  <a:gd name="T0" fmla="*/ 82 w 164"/>
                  <a:gd name="T1" fmla="*/ 164 h 164"/>
                  <a:gd name="T2" fmla="*/ 98 w 164"/>
                  <a:gd name="T3" fmla="*/ 163 h 164"/>
                  <a:gd name="T4" fmla="*/ 128 w 164"/>
                  <a:gd name="T5" fmla="*/ 151 h 164"/>
                  <a:gd name="T6" fmla="*/ 150 w 164"/>
                  <a:gd name="T7" fmla="*/ 128 h 164"/>
                  <a:gd name="T8" fmla="*/ 163 w 164"/>
                  <a:gd name="T9" fmla="*/ 98 h 164"/>
                  <a:gd name="T10" fmla="*/ 164 w 164"/>
                  <a:gd name="T11" fmla="*/ 81 h 164"/>
                  <a:gd name="T12" fmla="*/ 163 w 164"/>
                  <a:gd name="T13" fmla="*/ 65 h 164"/>
                  <a:gd name="T14" fmla="*/ 150 w 164"/>
                  <a:gd name="T15" fmla="*/ 35 h 164"/>
                  <a:gd name="T16" fmla="*/ 128 w 164"/>
                  <a:gd name="T17" fmla="*/ 13 h 164"/>
                  <a:gd name="T18" fmla="*/ 98 w 164"/>
                  <a:gd name="T19" fmla="*/ 1 h 164"/>
                  <a:gd name="T20" fmla="*/ 82 w 164"/>
                  <a:gd name="T21" fmla="*/ 0 h 164"/>
                  <a:gd name="T22" fmla="*/ 66 w 164"/>
                  <a:gd name="T23" fmla="*/ 1 h 164"/>
                  <a:gd name="T24" fmla="*/ 36 w 164"/>
                  <a:gd name="T25" fmla="*/ 13 h 164"/>
                  <a:gd name="T26" fmla="*/ 14 w 164"/>
                  <a:gd name="T27" fmla="*/ 35 h 164"/>
                  <a:gd name="T28" fmla="*/ 1 w 164"/>
                  <a:gd name="T29" fmla="*/ 65 h 164"/>
                  <a:gd name="T30" fmla="*/ 0 w 164"/>
                  <a:gd name="T31" fmla="*/ 81 h 164"/>
                  <a:gd name="T32" fmla="*/ 1 w 164"/>
                  <a:gd name="T33" fmla="*/ 98 h 164"/>
                  <a:gd name="T34" fmla="*/ 14 w 164"/>
                  <a:gd name="T35" fmla="*/ 128 h 164"/>
                  <a:gd name="T36" fmla="*/ 36 w 164"/>
                  <a:gd name="T37" fmla="*/ 151 h 164"/>
                  <a:gd name="T38" fmla="*/ 66 w 164"/>
                  <a:gd name="T39" fmla="*/ 163 h 164"/>
                  <a:gd name="T40" fmla="*/ 82 w 164"/>
                  <a:gd name="T41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4" h="164">
                    <a:moveTo>
                      <a:pt x="82" y="164"/>
                    </a:moveTo>
                    <a:lnTo>
                      <a:pt x="98" y="163"/>
                    </a:lnTo>
                    <a:lnTo>
                      <a:pt x="128" y="151"/>
                    </a:lnTo>
                    <a:lnTo>
                      <a:pt x="150" y="128"/>
                    </a:lnTo>
                    <a:lnTo>
                      <a:pt x="163" y="98"/>
                    </a:lnTo>
                    <a:lnTo>
                      <a:pt x="164" y="81"/>
                    </a:lnTo>
                    <a:lnTo>
                      <a:pt x="163" y="65"/>
                    </a:lnTo>
                    <a:lnTo>
                      <a:pt x="150" y="35"/>
                    </a:lnTo>
                    <a:lnTo>
                      <a:pt x="128" y="13"/>
                    </a:lnTo>
                    <a:lnTo>
                      <a:pt x="98" y="1"/>
                    </a:lnTo>
                    <a:lnTo>
                      <a:pt x="82" y="0"/>
                    </a:lnTo>
                    <a:lnTo>
                      <a:pt x="66" y="1"/>
                    </a:lnTo>
                    <a:lnTo>
                      <a:pt x="36" y="13"/>
                    </a:lnTo>
                    <a:lnTo>
                      <a:pt x="14" y="35"/>
                    </a:lnTo>
                    <a:lnTo>
                      <a:pt x="1" y="65"/>
                    </a:lnTo>
                    <a:lnTo>
                      <a:pt x="0" y="81"/>
                    </a:lnTo>
                    <a:lnTo>
                      <a:pt x="1" y="98"/>
                    </a:lnTo>
                    <a:lnTo>
                      <a:pt x="14" y="128"/>
                    </a:lnTo>
                    <a:lnTo>
                      <a:pt x="36" y="151"/>
                    </a:lnTo>
                    <a:lnTo>
                      <a:pt x="66" y="163"/>
                    </a:lnTo>
                    <a:lnTo>
                      <a:pt x="82" y="164"/>
                    </a:lnTo>
                    <a:close/>
                  </a:path>
                </a:pathLst>
              </a:custGeom>
              <a:solidFill>
                <a:srgbClr val="5C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6896" y="1825"/>
                <a:ext cx="164" cy="164"/>
              </a:xfrm>
              <a:custGeom>
                <a:avLst/>
                <a:gdLst>
                  <a:gd name="T0" fmla="*/ 83 w 164"/>
                  <a:gd name="T1" fmla="*/ 164 h 164"/>
                  <a:gd name="T2" fmla="*/ 99 w 164"/>
                  <a:gd name="T3" fmla="*/ 163 h 164"/>
                  <a:gd name="T4" fmla="*/ 129 w 164"/>
                  <a:gd name="T5" fmla="*/ 151 h 164"/>
                  <a:gd name="T6" fmla="*/ 151 w 164"/>
                  <a:gd name="T7" fmla="*/ 128 h 164"/>
                  <a:gd name="T8" fmla="*/ 163 w 164"/>
                  <a:gd name="T9" fmla="*/ 98 h 164"/>
                  <a:gd name="T10" fmla="*/ 164 w 164"/>
                  <a:gd name="T11" fmla="*/ 81 h 164"/>
                  <a:gd name="T12" fmla="*/ 163 w 164"/>
                  <a:gd name="T13" fmla="*/ 65 h 164"/>
                  <a:gd name="T14" fmla="*/ 151 w 164"/>
                  <a:gd name="T15" fmla="*/ 35 h 164"/>
                  <a:gd name="T16" fmla="*/ 129 w 164"/>
                  <a:gd name="T17" fmla="*/ 13 h 164"/>
                  <a:gd name="T18" fmla="*/ 99 w 164"/>
                  <a:gd name="T19" fmla="*/ 1 h 164"/>
                  <a:gd name="T20" fmla="*/ 83 w 164"/>
                  <a:gd name="T21" fmla="*/ 0 h 164"/>
                  <a:gd name="T22" fmla="*/ 66 w 164"/>
                  <a:gd name="T23" fmla="*/ 1 h 164"/>
                  <a:gd name="T24" fmla="*/ 37 w 164"/>
                  <a:gd name="T25" fmla="*/ 13 h 164"/>
                  <a:gd name="T26" fmla="*/ 15 w 164"/>
                  <a:gd name="T27" fmla="*/ 35 h 164"/>
                  <a:gd name="T28" fmla="*/ 2 w 164"/>
                  <a:gd name="T29" fmla="*/ 65 h 164"/>
                  <a:gd name="T30" fmla="*/ 0 w 164"/>
                  <a:gd name="T31" fmla="*/ 81 h 164"/>
                  <a:gd name="T32" fmla="*/ 2 w 164"/>
                  <a:gd name="T33" fmla="*/ 98 h 164"/>
                  <a:gd name="T34" fmla="*/ 15 w 164"/>
                  <a:gd name="T35" fmla="*/ 128 h 164"/>
                  <a:gd name="T36" fmla="*/ 37 w 164"/>
                  <a:gd name="T37" fmla="*/ 151 h 164"/>
                  <a:gd name="T38" fmla="*/ 66 w 164"/>
                  <a:gd name="T39" fmla="*/ 163 h 164"/>
                  <a:gd name="T40" fmla="*/ 83 w 164"/>
                  <a:gd name="T41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4" h="164">
                    <a:moveTo>
                      <a:pt x="83" y="164"/>
                    </a:moveTo>
                    <a:lnTo>
                      <a:pt x="99" y="163"/>
                    </a:lnTo>
                    <a:lnTo>
                      <a:pt x="129" y="151"/>
                    </a:lnTo>
                    <a:lnTo>
                      <a:pt x="151" y="128"/>
                    </a:lnTo>
                    <a:lnTo>
                      <a:pt x="163" y="98"/>
                    </a:lnTo>
                    <a:lnTo>
                      <a:pt x="164" y="81"/>
                    </a:lnTo>
                    <a:lnTo>
                      <a:pt x="163" y="65"/>
                    </a:lnTo>
                    <a:lnTo>
                      <a:pt x="151" y="35"/>
                    </a:lnTo>
                    <a:lnTo>
                      <a:pt x="129" y="13"/>
                    </a:lnTo>
                    <a:lnTo>
                      <a:pt x="99" y="1"/>
                    </a:lnTo>
                    <a:lnTo>
                      <a:pt x="83" y="0"/>
                    </a:lnTo>
                    <a:lnTo>
                      <a:pt x="66" y="1"/>
                    </a:lnTo>
                    <a:lnTo>
                      <a:pt x="37" y="13"/>
                    </a:lnTo>
                    <a:lnTo>
                      <a:pt x="15" y="35"/>
                    </a:lnTo>
                    <a:lnTo>
                      <a:pt x="2" y="65"/>
                    </a:lnTo>
                    <a:lnTo>
                      <a:pt x="0" y="81"/>
                    </a:lnTo>
                    <a:lnTo>
                      <a:pt x="2" y="98"/>
                    </a:lnTo>
                    <a:lnTo>
                      <a:pt x="15" y="128"/>
                    </a:lnTo>
                    <a:lnTo>
                      <a:pt x="37" y="151"/>
                    </a:lnTo>
                    <a:lnTo>
                      <a:pt x="66" y="163"/>
                    </a:lnTo>
                    <a:lnTo>
                      <a:pt x="83" y="164"/>
                    </a:lnTo>
                    <a:close/>
                  </a:path>
                </a:pathLst>
              </a:custGeom>
              <a:solidFill>
                <a:srgbClr val="5C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65"/>
              <p:cNvSpPr>
                <a:spLocks noEditPoints="1"/>
              </p:cNvSpPr>
              <p:nvPr/>
            </p:nvSpPr>
            <p:spPr bwMode="auto">
              <a:xfrm>
                <a:off x="6046" y="1755"/>
                <a:ext cx="307" cy="306"/>
              </a:xfrm>
              <a:custGeom>
                <a:avLst/>
                <a:gdLst>
                  <a:gd name="T0" fmla="*/ 154 w 307"/>
                  <a:gd name="T1" fmla="*/ 0 h 306"/>
                  <a:gd name="T2" fmla="*/ 169 w 307"/>
                  <a:gd name="T3" fmla="*/ 0 h 306"/>
                  <a:gd name="T4" fmla="*/ 199 w 307"/>
                  <a:gd name="T5" fmla="*/ 6 h 306"/>
                  <a:gd name="T6" fmla="*/ 226 w 307"/>
                  <a:gd name="T7" fmla="*/ 17 h 306"/>
                  <a:gd name="T8" fmla="*/ 252 w 307"/>
                  <a:gd name="T9" fmla="*/ 35 h 306"/>
                  <a:gd name="T10" fmla="*/ 272 w 307"/>
                  <a:gd name="T11" fmla="*/ 56 h 306"/>
                  <a:gd name="T12" fmla="*/ 289 w 307"/>
                  <a:gd name="T13" fmla="*/ 80 h 306"/>
                  <a:gd name="T14" fmla="*/ 300 w 307"/>
                  <a:gd name="T15" fmla="*/ 107 h 306"/>
                  <a:gd name="T16" fmla="*/ 307 w 307"/>
                  <a:gd name="T17" fmla="*/ 137 h 306"/>
                  <a:gd name="T18" fmla="*/ 307 w 307"/>
                  <a:gd name="T19" fmla="*/ 153 h 306"/>
                  <a:gd name="T20" fmla="*/ 307 w 307"/>
                  <a:gd name="T21" fmla="*/ 169 h 306"/>
                  <a:gd name="T22" fmla="*/ 300 w 307"/>
                  <a:gd name="T23" fmla="*/ 199 h 306"/>
                  <a:gd name="T24" fmla="*/ 289 w 307"/>
                  <a:gd name="T25" fmla="*/ 226 h 306"/>
                  <a:gd name="T26" fmla="*/ 272 w 307"/>
                  <a:gd name="T27" fmla="*/ 250 h 306"/>
                  <a:gd name="T28" fmla="*/ 252 w 307"/>
                  <a:gd name="T29" fmla="*/ 271 h 306"/>
                  <a:gd name="T30" fmla="*/ 226 w 307"/>
                  <a:gd name="T31" fmla="*/ 288 h 306"/>
                  <a:gd name="T32" fmla="*/ 199 w 307"/>
                  <a:gd name="T33" fmla="*/ 300 h 306"/>
                  <a:gd name="T34" fmla="*/ 169 w 307"/>
                  <a:gd name="T35" fmla="*/ 306 h 306"/>
                  <a:gd name="T36" fmla="*/ 154 w 307"/>
                  <a:gd name="T37" fmla="*/ 306 h 306"/>
                  <a:gd name="T38" fmla="*/ 154 w 307"/>
                  <a:gd name="T39" fmla="*/ 270 h 306"/>
                  <a:gd name="T40" fmla="*/ 177 w 307"/>
                  <a:gd name="T41" fmla="*/ 269 h 306"/>
                  <a:gd name="T42" fmla="*/ 220 w 307"/>
                  <a:gd name="T43" fmla="*/ 250 h 306"/>
                  <a:gd name="T44" fmla="*/ 252 w 307"/>
                  <a:gd name="T45" fmla="*/ 219 h 306"/>
                  <a:gd name="T46" fmla="*/ 269 w 307"/>
                  <a:gd name="T47" fmla="*/ 177 h 306"/>
                  <a:gd name="T48" fmla="*/ 270 w 307"/>
                  <a:gd name="T49" fmla="*/ 153 h 306"/>
                  <a:gd name="T50" fmla="*/ 269 w 307"/>
                  <a:gd name="T51" fmla="*/ 129 h 306"/>
                  <a:gd name="T52" fmla="*/ 252 w 307"/>
                  <a:gd name="T53" fmla="*/ 87 h 306"/>
                  <a:gd name="T54" fmla="*/ 220 w 307"/>
                  <a:gd name="T55" fmla="*/ 56 h 306"/>
                  <a:gd name="T56" fmla="*/ 177 w 307"/>
                  <a:gd name="T57" fmla="*/ 37 h 306"/>
                  <a:gd name="T58" fmla="*/ 154 w 307"/>
                  <a:gd name="T59" fmla="*/ 36 h 306"/>
                  <a:gd name="T60" fmla="*/ 154 w 307"/>
                  <a:gd name="T61" fmla="*/ 0 h 306"/>
                  <a:gd name="T62" fmla="*/ 154 w 307"/>
                  <a:gd name="T63" fmla="*/ 0 h 306"/>
                  <a:gd name="T64" fmla="*/ 154 w 307"/>
                  <a:gd name="T65" fmla="*/ 36 h 306"/>
                  <a:gd name="T66" fmla="*/ 130 w 307"/>
                  <a:gd name="T67" fmla="*/ 37 h 306"/>
                  <a:gd name="T68" fmla="*/ 88 w 307"/>
                  <a:gd name="T69" fmla="*/ 56 h 306"/>
                  <a:gd name="T70" fmla="*/ 56 w 307"/>
                  <a:gd name="T71" fmla="*/ 87 h 306"/>
                  <a:gd name="T72" fmla="*/ 38 w 307"/>
                  <a:gd name="T73" fmla="*/ 129 h 306"/>
                  <a:gd name="T74" fmla="*/ 36 w 307"/>
                  <a:gd name="T75" fmla="*/ 153 h 306"/>
                  <a:gd name="T76" fmla="*/ 38 w 307"/>
                  <a:gd name="T77" fmla="*/ 177 h 306"/>
                  <a:gd name="T78" fmla="*/ 56 w 307"/>
                  <a:gd name="T79" fmla="*/ 219 h 306"/>
                  <a:gd name="T80" fmla="*/ 88 w 307"/>
                  <a:gd name="T81" fmla="*/ 250 h 306"/>
                  <a:gd name="T82" fmla="*/ 130 w 307"/>
                  <a:gd name="T83" fmla="*/ 269 h 306"/>
                  <a:gd name="T84" fmla="*/ 154 w 307"/>
                  <a:gd name="T85" fmla="*/ 270 h 306"/>
                  <a:gd name="T86" fmla="*/ 154 w 307"/>
                  <a:gd name="T87" fmla="*/ 306 h 306"/>
                  <a:gd name="T88" fmla="*/ 137 w 307"/>
                  <a:gd name="T89" fmla="*/ 306 h 306"/>
                  <a:gd name="T90" fmla="*/ 108 w 307"/>
                  <a:gd name="T91" fmla="*/ 300 h 306"/>
                  <a:gd name="T92" fmla="*/ 80 w 307"/>
                  <a:gd name="T93" fmla="*/ 288 h 306"/>
                  <a:gd name="T94" fmla="*/ 56 w 307"/>
                  <a:gd name="T95" fmla="*/ 271 h 306"/>
                  <a:gd name="T96" fmla="*/ 35 w 307"/>
                  <a:gd name="T97" fmla="*/ 250 h 306"/>
                  <a:gd name="T98" fmla="*/ 19 w 307"/>
                  <a:gd name="T99" fmla="*/ 226 h 306"/>
                  <a:gd name="T100" fmla="*/ 7 w 307"/>
                  <a:gd name="T101" fmla="*/ 199 h 306"/>
                  <a:gd name="T102" fmla="*/ 1 w 307"/>
                  <a:gd name="T103" fmla="*/ 169 h 306"/>
                  <a:gd name="T104" fmla="*/ 0 w 307"/>
                  <a:gd name="T105" fmla="*/ 153 h 306"/>
                  <a:gd name="T106" fmla="*/ 1 w 307"/>
                  <a:gd name="T107" fmla="*/ 137 h 306"/>
                  <a:gd name="T108" fmla="*/ 7 w 307"/>
                  <a:gd name="T109" fmla="*/ 107 h 306"/>
                  <a:gd name="T110" fmla="*/ 19 w 307"/>
                  <a:gd name="T111" fmla="*/ 80 h 306"/>
                  <a:gd name="T112" fmla="*/ 35 w 307"/>
                  <a:gd name="T113" fmla="*/ 56 h 306"/>
                  <a:gd name="T114" fmla="*/ 56 w 307"/>
                  <a:gd name="T115" fmla="*/ 35 h 306"/>
                  <a:gd name="T116" fmla="*/ 80 w 307"/>
                  <a:gd name="T117" fmla="*/ 18 h 306"/>
                  <a:gd name="T118" fmla="*/ 108 w 307"/>
                  <a:gd name="T119" fmla="*/ 6 h 306"/>
                  <a:gd name="T120" fmla="*/ 137 w 307"/>
                  <a:gd name="T121" fmla="*/ 0 h 306"/>
                  <a:gd name="T122" fmla="*/ 154 w 307"/>
                  <a:gd name="T12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07" h="306">
                    <a:moveTo>
                      <a:pt x="154" y="0"/>
                    </a:moveTo>
                    <a:lnTo>
                      <a:pt x="169" y="0"/>
                    </a:lnTo>
                    <a:lnTo>
                      <a:pt x="199" y="6"/>
                    </a:lnTo>
                    <a:lnTo>
                      <a:pt x="226" y="17"/>
                    </a:lnTo>
                    <a:lnTo>
                      <a:pt x="252" y="35"/>
                    </a:lnTo>
                    <a:lnTo>
                      <a:pt x="272" y="56"/>
                    </a:lnTo>
                    <a:lnTo>
                      <a:pt x="289" y="80"/>
                    </a:lnTo>
                    <a:lnTo>
                      <a:pt x="300" y="107"/>
                    </a:lnTo>
                    <a:lnTo>
                      <a:pt x="307" y="137"/>
                    </a:lnTo>
                    <a:lnTo>
                      <a:pt x="307" y="153"/>
                    </a:lnTo>
                    <a:lnTo>
                      <a:pt x="307" y="169"/>
                    </a:lnTo>
                    <a:lnTo>
                      <a:pt x="300" y="199"/>
                    </a:lnTo>
                    <a:lnTo>
                      <a:pt x="289" y="226"/>
                    </a:lnTo>
                    <a:lnTo>
                      <a:pt x="272" y="250"/>
                    </a:lnTo>
                    <a:lnTo>
                      <a:pt x="252" y="271"/>
                    </a:lnTo>
                    <a:lnTo>
                      <a:pt x="226" y="288"/>
                    </a:lnTo>
                    <a:lnTo>
                      <a:pt x="199" y="300"/>
                    </a:lnTo>
                    <a:lnTo>
                      <a:pt x="169" y="306"/>
                    </a:lnTo>
                    <a:lnTo>
                      <a:pt x="154" y="306"/>
                    </a:lnTo>
                    <a:lnTo>
                      <a:pt x="154" y="270"/>
                    </a:lnTo>
                    <a:lnTo>
                      <a:pt x="177" y="269"/>
                    </a:lnTo>
                    <a:lnTo>
                      <a:pt x="220" y="250"/>
                    </a:lnTo>
                    <a:lnTo>
                      <a:pt x="252" y="219"/>
                    </a:lnTo>
                    <a:lnTo>
                      <a:pt x="269" y="177"/>
                    </a:lnTo>
                    <a:lnTo>
                      <a:pt x="270" y="153"/>
                    </a:lnTo>
                    <a:lnTo>
                      <a:pt x="269" y="129"/>
                    </a:lnTo>
                    <a:lnTo>
                      <a:pt x="252" y="87"/>
                    </a:lnTo>
                    <a:lnTo>
                      <a:pt x="220" y="56"/>
                    </a:lnTo>
                    <a:lnTo>
                      <a:pt x="177" y="37"/>
                    </a:lnTo>
                    <a:lnTo>
                      <a:pt x="154" y="36"/>
                    </a:lnTo>
                    <a:lnTo>
                      <a:pt x="154" y="0"/>
                    </a:lnTo>
                    <a:close/>
                    <a:moveTo>
                      <a:pt x="154" y="0"/>
                    </a:moveTo>
                    <a:lnTo>
                      <a:pt x="154" y="36"/>
                    </a:lnTo>
                    <a:lnTo>
                      <a:pt x="130" y="37"/>
                    </a:lnTo>
                    <a:lnTo>
                      <a:pt x="88" y="56"/>
                    </a:lnTo>
                    <a:lnTo>
                      <a:pt x="56" y="87"/>
                    </a:lnTo>
                    <a:lnTo>
                      <a:pt x="38" y="129"/>
                    </a:lnTo>
                    <a:lnTo>
                      <a:pt x="36" y="153"/>
                    </a:lnTo>
                    <a:lnTo>
                      <a:pt x="38" y="177"/>
                    </a:lnTo>
                    <a:lnTo>
                      <a:pt x="56" y="219"/>
                    </a:lnTo>
                    <a:lnTo>
                      <a:pt x="88" y="250"/>
                    </a:lnTo>
                    <a:lnTo>
                      <a:pt x="130" y="269"/>
                    </a:lnTo>
                    <a:lnTo>
                      <a:pt x="154" y="270"/>
                    </a:lnTo>
                    <a:lnTo>
                      <a:pt x="154" y="306"/>
                    </a:lnTo>
                    <a:lnTo>
                      <a:pt x="137" y="306"/>
                    </a:lnTo>
                    <a:lnTo>
                      <a:pt x="108" y="300"/>
                    </a:lnTo>
                    <a:lnTo>
                      <a:pt x="80" y="288"/>
                    </a:lnTo>
                    <a:lnTo>
                      <a:pt x="56" y="271"/>
                    </a:lnTo>
                    <a:lnTo>
                      <a:pt x="35" y="250"/>
                    </a:lnTo>
                    <a:lnTo>
                      <a:pt x="19" y="226"/>
                    </a:lnTo>
                    <a:lnTo>
                      <a:pt x="7" y="199"/>
                    </a:lnTo>
                    <a:lnTo>
                      <a:pt x="1" y="169"/>
                    </a:lnTo>
                    <a:lnTo>
                      <a:pt x="0" y="153"/>
                    </a:lnTo>
                    <a:lnTo>
                      <a:pt x="1" y="137"/>
                    </a:lnTo>
                    <a:lnTo>
                      <a:pt x="7" y="107"/>
                    </a:lnTo>
                    <a:lnTo>
                      <a:pt x="19" y="80"/>
                    </a:lnTo>
                    <a:lnTo>
                      <a:pt x="35" y="56"/>
                    </a:lnTo>
                    <a:lnTo>
                      <a:pt x="56" y="35"/>
                    </a:lnTo>
                    <a:lnTo>
                      <a:pt x="80" y="18"/>
                    </a:lnTo>
                    <a:lnTo>
                      <a:pt x="108" y="6"/>
                    </a:lnTo>
                    <a:lnTo>
                      <a:pt x="137" y="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D9FF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66"/>
              <p:cNvSpPr>
                <a:spLocks/>
              </p:cNvSpPr>
              <p:nvPr/>
            </p:nvSpPr>
            <p:spPr bwMode="auto">
              <a:xfrm>
                <a:off x="6065" y="1773"/>
                <a:ext cx="269" cy="270"/>
              </a:xfrm>
              <a:custGeom>
                <a:avLst/>
                <a:gdLst>
                  <a:gd name="T0" fmla="*/ 239 w 269"/>
                  <a:gd name="T1" fmla="*/ 220 h 270"/>
                  <a:gd name="T2" fmla="*/ 222 w 269"/>
                  <a:gd name="T3" fmla="*/ 238 h 270"/>
                  <a:gd name="T4" fmla="*/ 147 w 269"/>
                  <a:gd name="T5" fmla="*/ 165 h 270"/>
                  <a:gd name="T6" fmla="*/ 147 w 269"/>
                  <a:gd name="T7" fmla="*/ 270 h 270"/>
                  <a:gd name="T8" fmla="*/ 122 w 269"/>
                  <a:gd name="T9" fmla="*/ 270 h 270"/>
                  <a:gd name="T10" fmla="*/ 122 w 269"/>
                  <a:gd name="T11" fmla="*/ 166 h 270"/>
                  <a:gd name="T12" fmla="*/ 49 w 269"/>
                  <a:gd name="T13" fmla="*/ 240 h 270"/>
                  <a:gd name="T14" fmla="*/ 31 w 269"/>
                  <a:gd name="T15" fmla="*/ 223 h 270"/>
                  <a:gd name="T16" fmla="*/ 104 w 269"/>
                  <a:gd name="T17" fmla="*/ 148 h 270"/>
                  <a:gd name="T18" fmla="*/ 0 w 269"/>
                  <a:gd name="T19" fmla="*/ 148 h 270"/>
                  <a:gd name="T20" fmla="*/ 0 w 269"/>
                  <a:gd name="T21" fmla="*/ 122 h 270"/>
                  <a:gd name="T22" fmla="*/ 103 w 269"/>
                  <a:gd name="T23" fmla="*/ 122 h 270"/>
                  <a:gd name="T24" fmla="*/ 29 w 269"/>
                  <a:gd name="T25" fmla="*/ 50 h 270"/>
                  <a:gd name="T26" fmla="*/ 47 w 269"/>
                  <a:gd name="T27" fmla="*/ 32 h 270"/>
                  <a:gd name="T28" fmla="*/ 122 w 269"/>
                  <a:gd name="T29" fmla="*/ 105 h 270"/>
                  <a:gd name="T30" fmla="*/ 122 w 269"/>
                  <a:gd name="T31" fmla="*/ 0 h 270"/>
                  <a:gd name="T32" fmla="*/ 147 w 269"/>
                  <a:gd name="T33" fmla="*/ 0 h 270"/>
                  <a:gd name="T34" fmla="*/ 147 w 269"/>
                  <a:gd name="T35" fmla="*/ 104 h 270"/>
                  <a:gd name="T36" fmla="*/ 219 w 269"/>
                  <a:gd name="T37" fmla="*/ 30 h 270"/>
                  <a:gd name="T38" fmla="*/ 238 w 269"/>
                  <a:gd name="T39" fmla="*/ 48 h 270"/>
                  <a:gd name="T40" fmla="*/ 164 w 269"/>
                  <a:gd name="T41" fmla="*/ 122 h 270"/>
                  <a:gd name="T42" fmla="*/ 269 w 269"/>
                  <a:gd name="T43" fmla="*/ 122 h 270"/>
                  <a:gd name="T44" fmla="*/ 269 w 269"/>
                  <a:gd name="T45" fmla="*/ 148 h 270"/>
                  <a:gd name="T46" fmla="*/ 166 w 269"/>
                  <a:gd name="T47" fmla="*/ 148 h 270"/>
                  <a:gd name="T48" fmla="*/ 239 w 269"/>
                  <a:gd name="T49" fmla="*/ 22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9" h="270">
                    <a:moveTo>
                      <a:pt x="239" y="220"/>
                    </a:moveTo>
                    <a:lnTo>
                      <a:pt x="222" y="238"/>
                    </a:lnTo>
                    <a:lnTo>
                      <a:pt x="147" y="165"/>
                    </a:lnTo>
                    <a:lnTo>
                      <a:pt x="147" y="270"/>
                    </a:lnTo>
                    <a:lnTo>
                      <a:pt x="122" y="270"/>
                    </a:lnTo>
                    <a:lnTo>
                      <a:pt x="122" y="166"/>
                    </a:lnTo>
                    <a:lnTo>
                      <a:pt x="49" y="240"/>
                    </a:lnTo>
                    <a:lnTo>
                      <a:pt x="31" y="223"/>
                    </a:lnTo>
                    <a:lnTo>
                      <a:pt x="104" y="148"/>
                    </a:lnTo>
                    <a:lnTo>
                      <a:pt x="0" y="148"/>
                    </a:lnTo>
                    <a:lnTo>
                      <a:pt x="0" y="122"/>
                    </a:lnTo>
                    <a:lnTo>
                      <a:pt x="103" y="122"/>
                    </a:lnTo>
                    <a:lnTo>
                      <a:pt x="29" y="50"/>
                    </a:lnTo>
                    <a:lnTo>
                      <a:pt x="47" y="32"/>
                    </a:lnTo>
                    <a:lnTo>
                      <a:pt x="122" y="105"/>
                    </a:lnTo>
                    <a:lnTo>
                      <a:pt x="122" y="0"/>
                    </a:lnTo>
                    <a:lnTo>
                      <a:pt x="147" y="0"/>
                    </a:lnTo>
                    <a:lnTo>
                      <a:pt x="147" y="104"/>
                    </a:lnTo>
                    <a:lnTo>
                      <a:pt x="219" y="30"/>
                    </a:lnTo>
                    <a:lnTo>
                      <a:pt x="238" y="48"/>
                    </a:lnTo>
                    <a:lnTo>
                      <a:pt x="164" y="122"/>
                    </a:lnTo>
                    <a:lnTo>
                      <a:pt x="269" y="122"/>
                    </a:lnTo>
                    <a:lnTo>
                      <a:pt x="269" y="148"/>
                    </a:lnTo>
                    <a:lnTo>
                      <a:pt x="166" y="148"/>
                    </a:lnTo>
                    <a:lnTo>
                      <a:pt x="239" y="220"/>
                    </a:lnTo>
                    <a:close/>
                  </a:path>
                </a:pathLst>
              </a:custGeom>
              <a:solidFill>
                <a:srgbClr val="D9FF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67"/>
              <p:cNvSpPr>
                <a:spLocks/>
              </p:cNvSpPr>
              <p:nvPr/>
            </p:nvSpPr>
            <p:spPr bwMode="auto">
              <a:xfrm>
                <a:off x="6091" y="1903"/>
                <a:ext cx="119" cy="216"/>
              </a:xfrm>
              <a:custGeom>
                <a:avLst/>
                <a:gdLst>
                  <a:gd name="T0" fmla="*/ 21 w 119"/>
                  <a:gd name="T1" fmla="*/ 216 h 216"/>
                  <a:gd name="T2" fmla="*/ 0 w 119"/>
                  <a:gd name="T3" fmla="*/ 206 h 216"/>
                  <a:gd name="T4" fmla="*/ 98 w 119"/>
                  <a:gd name="T5" fmla="*/ 0 h 216"/>
                  <a:gd name="T6" fmla="*/ 119 w 119"/>
                  <a:gd name="T7" fmla="*/ 10 h 216"/>
                  <a:gd name="T8" fmla="*/ 21 w 119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216">
                    <a:moveTo>
                      <a:pt x="21" y="216"/>
                    </a:moveTo>
                    <a:lnTo>
                      <a:pt x="0" y="206"/>
                    </a:lnTo>
                    <a:lnTo>
                      <a:pt x="98" y="0"/>
                    </a:lnTo>
                    <a:lnTo>
                      <a:pt x="119" y="10"/>
                    </a:lnTo>
                    <a:lnTo>
                      <a:pt x="21" y="216"/>
                    </a:lnTo>
                    <a:close/>
                  </a:path>
                </a:pathLst>
              </a:custGeom>
              <a:solidFill>
                <a:srgbClr val="5C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68"/>
              <p:cNvSpPr>
                <a:spLocks/>
              </p:cNvSpPr>
              <p:nvPr/>
            </p:nvSpPr>
            <p:spPr bwMode="auto">
              <a:xfrm>
                <a:off x="6071" y="2101"/>
                <a:ext cx="98" cy="22"/>
              </a:xfrm>
              <a:custGeom>
                <a:avLst/>
                <a:gdLst>
                  <a:gd name="T0" fmla="*/ 87 w 98"/>
                  <a:gd name="T1" fmla="*/ 0 h 22"/>
                  <a:gd name="T2" fmla="*/ 11 w 98"/>
                  <a:gd name="T3" fmla="*/ 0 h 22"/>
                  <a:gd name="T4" fmla="*/ 7 w 98"/>
                  <a:gd name="T5" fmla="*/ 0 h 22"/>
                  <a:gd name="T6" fmla="*/ 0 w 98"/>
                  <a:gd name="T7" fmla="*/ 7 h 22"/>
                  <a:gd name="T8" fmla="*/ 0 w 98"/>
                  <a:gd name="T9" fmla="*/ 11 h 22"/>
                  <a:gd name="T10" fmla="*/ 0 w 98"/>
                  <a:gd name="T11" fmla="*/ 15 h 22"/>
                  <a:gd name="T12" fmla="*/ 7 w 98"/>
                  <a:gd name="T13" fmla="*/ 21 h 22"/>
                  <a:gd name="T14" fmla="*/ 11 w 98"/>
                  <a:gd name="T15" fmla="*/ 22 h 22"/>
                  <a:gd name="T16" fmla="*/ 87 w 98"/>
                  <a:gd name="T17" fmla="*/ 22 h 22"/>
                  <a:gd name="T18" fmla="*/ 91 w 98"/>
                  <a:gd name="T19" fmla="*/ 21 h 22"/>
                  <a:gd name="T20" fmla="*/ 98 w 98"/>
                  <a:gd name="T21" fmla="*/ 15 h 22"/>
                  <a:gd name="T22" fmla="*/ 98 w 98"/>
                  <a:gd name="T23" fmla="*/ 11 h 22"/>
                  <a:gd name="T24" fmla="*/ 98 w 98"/>
                  <a:gd name="T25" fmla="*/ 7 h 22"/>
                  <a:gd name="T26" fmla="*/ 91 w 98"/>
                  <a:gd name="T27" fmla="*/ 0 h 22"/>
                  <a:gd name="T28" fmla="*/ 87 w 98"/>
                  <a:gd name="T2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22">
                    <a:moveTo>
                      <a:pt x="87" y="0"/>
                    </a:moveTo>
                    <a:lnTo>
                      <a:pt x="11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7" y="21"/>
                    </a:lnTo>
                    <a:lnTo>
                      <a:pt x="11" y="22"/>
                    </a:lnTo>
                    <a:lnTo>
                      <a:pt x="87" y="22"/>
                    </a:lnTo>
                    <a:lnTo>
                      <a:pt x="91" y="21"/>
                    </a:lnTo>
                    <a:lnTo>
                      <a:pt x="98" y="15"/>
                    </a:lnTo>
                    <a:lnTo>
                      <a:pt x="98" y="11"/>
                    </a:lnTo>
                    <a:lnTo>
                      <a:pt x="98" y="7"/>
                    </a:lnTo>
                    <a:lnTo>
                      <a:pt x="91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5C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278844" y="4110710"/>
              <a:ext cx="1348095" cy="1348095"/>
              <a:chOff x="7037389" y="459337"/>
              <a:chExt cx="2706688" cy="2706688"/>
            </a:xfrm>
          </p:grpSpPr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7715252" y="682381"/>
                <a:ext cx="1350963" cy="2260600"/>
              </a:xfrm>
              <a:custGeom>
                <a:avLst/>
                <a:gdLst>
                  <a:gd name="T0" fmla="*/ 39 w 2552"/>
                  <a:gd name="T1" fmla="*/ 4273 h 4273"/>
                  <a:gd name="T2" fmla="*/ 0 w 2552"/>
                  <a:gd name="T3" fmla="*/ 4252 h 4273"/>
                  <a:gd name="T4" fmla="*/ 2514 w 2552"/>
                  <a:gd name="T5" fmla="*/ 0 h 4273"/>
                  <a:gd name="T6" fmla="*/ 2552 w 2552"/>
                  <a:gd name="T7" fmla="*/ 23 h 4273"/>
                  <a:gd name="T8" fmla="*/ 39 w 2552"/>
                  <a:gd name="T9" fmla="*/ 4273 h 4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2" h="4273">
                    <a:moveTo>
                      <a:pt x="39" y="4273"/>
                    </a:moveTo>
                    <a:lnTo>
                      <a:pt x="0" y="4252"/>
                    </a:lnTo>
                    <a:lnTo>
                      <a:pt x="2514" y="0"/>
                    </a:lnTo>
                    <a:lnTo>
                      <a:pt x="2552" y="23"/>
                    </a:lnTo>
                    <a:lnTo>
                      <a:pt x="39" y="4273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 rot="21025500">
                <a:off x="7750971" y="662537"/>
                <a:ext cx="1279525" cy="2300288"/>
              </a:xfrm>
              <a:custGeom>
                <a:avLst/>
                <a:gdLst>
                  <a:gd name="T0" fmla="*/ 2379 w 2418"/>
                  <a:gd name="T1" fmla="*/ 4348 h 4348"/>
                  <a:gd name="T2" fmla="*/ 0 w 2418"/>
                  <a:gd name="T3" fmla="*/ 22 h 4348"/>
                  <a:gd name="T4" fmla="*/ 39 w 2418"/>
                  <a:gd name="T5" fmla="*/ 0 h 4348"/>
                  <a:gd name="T6" fmla="*/ 2418 w 2418"/>
                  <a:gd name="T7" fmla="*/ 4327 h 4348"/>
                  <a:gd name="T8" fmla="*/ 2379 w 2418"/>
                  <a:gd name="T9" fmla="*/ 4348 h 4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8" h="4348">
                    <a:moveTo>
                      <a:pt x="2379" y="4348"/>
                    </a:moveTo>
                    <a:lnTo>
                      <a:pt x="0" y="22"/>
                    </a:lnTo>
                    <a:lnTo>
                      <a:pt x="39" y="0"/>
                    </a:lnTo>
                    <a:lnTo>
                      <a:pt x="2418" y="4327"/>
                    </a:lnTo>
                    <a:lnTo>
                      <a:pt x="2379" y="4348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 rot="21374698">
                <a:off x="7122321" y="1476131"/>
                <a:ext cx="2536825" cy="673100"/>
              </a:xfrm>
              <a:custGeom>
                <a:avLst/>
                <a:gdLst>
                  <a:gd name="T0" fmla="*/ 11 w 4793"/>
                  <a:gd name="T1" fmla="*/ 1271 h 1271"/>
                  <a:gd name="T2" fmla="*/ 0 w 4793"/>
                  <a:gd name="T3" fmla="*/ 1230 h 1271"/>
                  <a:gd name="T4" fmla="*/ 4781 w 4793"/>
                  <a:gd name="T5" fmla="*/ 0 h 1271"/>
                  <a:gd name="T6" fmla="*/ 4793 w 4793"/>
                  <a:gd name="T7" fmla="*/ 43 h 1271"/>
                  <a:gd name="T8" fmla="*/ 11 w 4793"/>
                  <a:gd name="T9" fmla="*/ 1271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93" h="1271">
                    <a:moveTo>
                      <a:pt x="11" y="1271"/>
                    </a:moveTo>
                    <a:lnTo>
                      <a:pt x="0" y="1230"/>
                    </a:lnTo>
                    <a:lnTo>
                      <a:pt x="4781" y="0"/>
                    </a:lnTo>
                    <a:lnTo>
                      <a:pt x="4793" y="43"/>
                    </a:lnTo>
                    <a:lnTo>
                      <a:pt x="11" y="1271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21"/>
              <p:cNvSpPr>
                <a:spLocks/>
              </p:cNvSpPr>
              <p:nvPr/>
            </p:nvSpPr>
            <p:spPr bwMode="auto">
              <a:xfrm>
                <a:off x="8054977" y="545062"/>
                <a:ext cx="671513" cy="2535238"/>
              </a:xfrm>
              <a:custGeom>
                <a:avLst/>
                <a:gdLst>
                  <a:gd name="T0" fmla="*/ 1227 w 1270"/>
                  <a:gd name="T1" fmla="*/ 4793 h 4793"/>
                  <a:gd name="T2" fmla="*/ 0 w 1270"/>
                  <a:gd name="T3" fmla="*/ 11 h 4793"/>
                  <a:gd name="T4" fmla="*/ 42 w 1270"/>
                  <a:gd name="T5" fmla="*/ 0 h 4793"/>
                  <a:gd name="T6" fmla="*/ 1270 w 1270"/>
                  <a:gd name="T7" fmla="*/ 4781 h 4793"/>
                  <a:gd name="T8" fmla="*/ 1227 w 1270"/>
                  <a:gd name="T9" fmla="*/ 4793 h 4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0" h="4793">
                    <a:moveTo>
                      <a:pt x="1227" y="4793"/>
                    </a:moveTo>
                    <a:lnTo>
                      <a:pt x="0" y="11"/>
                    </a:lnTo>
                    <a:lnTo>
                      <a:pt x="42" y="0"/>
                    </a:lnTo>
                    <a:lnTo>
                      <a:pt x="1270" y="4781"/>
                    </a:lnTo>
                    <a:lnTo>
                      <a:pt x="1227" y="4793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22"/>
              <p:cNvSpPr>
                <a:spLocks/>
              </p:cNvSpPr>
              <p:nvPr/>
            </p:nvSpPr>
            <p:spPr bwMode="auto">
              <a:xfrm>
                <a:off x="7342189" y="1013375"/>
                <a:ext cx="2097088" cy="1598613"/>
              </a:xfrm>
              <a:custGeom>
                <a:avLst/>
                <a:gdLst>
                  <a:gd name="T0" fmla="*/ 27 w 3962"/>
                  <a:gd name="T1" fmla="*/ 3019 h 3019"/>
                  <a:gd name="T2" fmla="*/ 0 w 3962"/>
                  <a:gd name="T3" fmla="*/ 2983 h 3019"/>
                  <a:gd name="T4" fmla="*/ 3934 w 3962"/>
                  <a:gd name="T5" fmla="*/ 0 h 3019"/>
                  <a:gd name="T6" fmla="*/ 3962 w 3962"/>
                  <a:gd name="T7" fmla="*/ 34 h 3019"/>
                  <a:gd name="T8" fmla="*/ 27 w 3962"/>
                  <a:gd name="T9" fmla="*/ 3019 h 3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62" h="3019">
                    <a:moveTo>
                      <a:pt x="27" y="3019"/>
                    </a:moveTo>
                    <a:lnTo>
                      <a:pt x="0" y="2983"/>
                    </a:lnTo>
                    <a:lnTo>
                      <a:pt x="3934" y="0"/>
                    </a:lnTo>
                    <a:lnTo>
                      <a:pt x="3962" y="34"/>
                    </a:lnTo>
                    <a:lnTo>
                      <a:pt x="27" y="3019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23"/>
              <p:cNvSpPr>
                <a:spLocks/>
              </p:cNvSpPr>
              <p:nvPr/>
            </p:nvSpPr>
            <p:spPr bwMode="auto">
              <a:xfrm rot="6149349">
                <a:off x="8026402" y="552206"/>
                <a:ext cx="728663" cy="2520950"/>
              </a:xfrm>
              <a:custGeom>
                <a:avLst/>
                <a:gdLst>
                  <a:gd name="T0" fmla="*/ 0 w 1377"/>
                  <a:gd name="T1" fmla="*/ 4754 h 4766"/>
                  <a:gd name="T2" fmla="*/ 1334 w 1377"/>
                  <a:gd name="T3" fmla="*/ 0 h 4766"/>
                  <a:gd name="T4" fmla="*/ 1377 w 1377"/>
                  <a:gd name="T5" fmla="*/ 12 h 4766"/>
                  <a:gd name="T6" fmla="*/ 44 w 1377"/>
                  <a:gd name="T7" fmla="*/ 4766 h 4766"/>
                  <a:gd name="T8" fmla="*/ 0 w 1377"/>
                  <a:gd name="T9" fmla="*/ 4754 h 4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7" h="4766">
                    <a:moveTo>
                      <a:pt x="0" y="4754"/>
                    </a:moveTo>
                    <a:lnTo>
                      <a:pt x="1334" y="0"/>
                    </a:lnTo>
                    <a:lnTo>
                      <a:pt x="1377" y="12"/>
                    </a:lnTo>
                    <a:lnTo>
                      <a:pt x="44" y="4766"/>
                    </a:lnTo>
                    <a:lnTo>
                      <a:pt x="0" y="4754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24"/>
              <p:cNvSpPr>
                <a:spLocks/>
              </p:cNvSpPr>
              <p:nvPr/>
            </p:nvSpPr>
            <p:spPr bwMode="auto">
              <a:xfrm rot="20874074">
                <a:off x="7130258" y="1449144"/>
                <a:ext cx="2520950" cy="727075"/>
              </a:xfrm>
              <a:custGeom>
                <a:avLst/>
                <a:gdLst>
                  <a:gd name="T0" fmla="*/ 4753 w 4766"/>
                  <a:gd name="T1" fmla="*/ 1376 h 1376"/>
                  <a:gd name="T2" fmla="*/ 0 w 4766"/>
                  <a:gd name="T3" fmla="*/ 42 h 1376"/>
                  <a:gd name="T4" fmla="*/ 12 w 4766"/>
                  <a:gd name="T5" fmla="*/ 0 h 1376"/>
                  <a:gd name="T6" fmla="*/ 4766 w 4766"/>
                  <a:gd name="T7" fmla="*/ 1334 h 1376"/>
                  <a:gd name="T8" fmla="*/ 4753 w 4766"/>
                  <a:gd name="T9" fmla="*/ 1376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66" h="1376">
                    <a:moveTo>
                      <a:pt x="4753" y="1376"/>
                    </a:moveTo>
                    <a:lnTo>
                      <a:pt x="0" y="42"/>
                    </a:lnTo>
                    <a:lnTo>
                      <a:pt x="12" y="0"/>
                    </a:lnTo>
                    <a:lnTo>
                      <a:pt x="4766" y="1334"/>
                    </a:lnTo>
                    <a:lnTo>
                      <a:pt x="4753" y="1376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5"/>
              <p:cNvSpPr>
                <a:spLocks/>
              </p:cNvSpPr>
              <p:nvPr/>
            </p:nvSpPr>
            <p:spPr bwMode="auto">
              <a:xfrm>
                <a:off x="8201027" y="516487"/>
                <a:ext cx="379413" cy="2592388"/>
              </a:xfrm>
              <a:custGeom>
                <a:avLst/>
                <a:gdLst>
                  <a:gd name="T0" fmla="*/ 43 w 716"/>
                  <a:gd name="T1" fmla="*/ 4899 h 4899"/>
                  <a:gd name="T2" fmla="*/ 0 w 716"/>
                  <a:gd name="T3" fmla="*/ 4892 h 4899"/>
                  <a:gd name="T4" fmla="*/ 672 w 716"/>
                  <a:gd name="T5" fmla="*/ 0 h 4899"/>
                  <a:gd name="T6" fmla="*/ 716 w 716"/>
                  <a:gd name="T7" fmla="*/ 8 h 4899"/>
                  <a:gd name="T8" fmla="*/ 43 w 716"/>
                  <a:gd name="T9" fmla="*/ 4899 h 4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6" h="4899">
                    <a:moveTo>
                      <a:pt x="43" y="4899"/>
                    </a:moveTo>
                    <a:lnTo>
                      <a:pt x="0" y="4892"/>
                    </a:lnTo>
                    <a:lnTo>
                      <a:pt x="672" y="0"/>
                    </a:lnTo>
                    <a:lnTo>
                      <a:pt x="716" y="8"/>
                    </a:lnTo>
                    <a:lnTo>
                      <a:pt x="43" y="4899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8"/>
              <p:cNvSpPr>
                <a:spLocks noEditPoints="1"/>
              </p:cNvSpPr>
              <p:nvPr/>
            </p:nvSpPr>
            <p:spPr bwMode="auto">
              <a:xfrm>
                <a:off x="7061202" y="482356"/>
                <a:ext cx="2659063" cy="2660650"/>
              </a:xfrm>
              <a:custGeom>
                <a:avLst/>
                <a:gdLst>
                  <a:gd name="T0" fmla="*/ 2130 w 5026"/>
                  <a:gd name="T1" fmla="*/ 4999 h 5028"/>
                  <a:gd name="T2" fmla="*/ 1425 w 5026"/>
                  <a:gd name="T3" fmla="*/ 4780 h 5028"/>
                  <a:gd name="T4" fmla="*/ 824 w 5026"/>
                  <a:gd name="T5" fmla="*/ 4374 h 5028"/>
                  <a:gd name="T6" fmla="*/ 363 w 5026"/>
                  <a:gd name="T7" fmla="*/ 3817 h 5028"/>
                  <a:gd name="T8" fmla="*/ 78 w 5026"/>
                  <a:gd name="T9" fmla="*/ 3141 h 5028"/>
                  <a:gd name="T10" fmla="*/ 0 w 5026"/>
                  <a:gd name="T11" fmla="*/ 2513 h 5028"/>
                  <a:gd name="T12" fmla="*/ 78 w 5026"/>
                  <a:gd name="T13" fmla="*/ 1885 h 5028"/>
                  <a:gd name="T14" fmla="*/ 363 w 5026"/>
                  <a:gd name="T15" fmla="*/ 1210 h 5028"/>
                  <a:gd name="T16" fmla="*/ 824 w 5026"/>
                  <a:gd name="T17" fmla="*/ 652 h 5028"/>
                  <a:gd name="T18" fmla="*/ 1425 w 5026"/>
                  <a:gd name="T19" fmla="*/ 248 h 5028"/>
                  <a:gd name="T20" fmla="*/ 2130 w 5026"/>
                  <a:gd name="T21" fmla="*/ 27 h 5028"/>
                  <a:gd name="T22" fmla="*/ 2643 w 5026"/>
                  <a:gd name="T23" fmla="*/ 3 h 5028"/>
                  <a:gd name="T24" fmla="*/ 3377 w 5026"/>
                  <a:gd name="T25" fmla="*/ 151 h 5028"/>
                  <a:gd name="T26" fmla="*/ 4017 w 5026"/>
                  <a:gd name="T27" fmla="*/ 500 h 5028"/>
                  <a:gd name="T28" fmla="*/ 4528 w 5026"/>
                  <a:gd name="T29" fmla="*/ 1010 h 5028"/>
                  <a:gd name="T30" fmla="*/ 4875 w 5026"/>
                  <a:gd name="T31" fmla="*/ 1649 h 5028"/>
                  <a:gd name="T32" fmla="*/ 5025 w 5026"/>
                  <a:gd name="T33" fmla="*/ 2384 h 5028"/>
                  <a:gd name="T34" fmla="*/ 4999 w 5026"/>
                  <a:gd name="T35" fmla="*/ 2896 h 5028"/>
                  <a:gd name="T36" fmla="*/ 4779 w 5026"/>
                  <a:gd name="T37" fmla="*/ 3604 h 5028"/>
                  <a:gd name="T38" fmla="*/ 4374 w 5026"/>
                  <a:gd name="T39" fmla="*/ 4204 h 5028"/>
                  <a:gd name="T40" fmla="*/ 3815 w 5026"/>
                  <a:gd name="T41" fmla="*/ 4664 h 5028"/>
                  <a:gd name="T42" fmla="*/ 3141 w 5026"/>
                  <a:gd name="T43" fmla="*/ 4949 h 5028"/>
                  <a:gd name="T44" fmla="*/ 2513 w 5026"/>
                  <a:gd name="T45" fmla="*/ 5028 h 5028"/>
                  <a:gd name="T46" fmla="*/ 2158 w 5026"/>
                  <a:gd name="T47" fmla="*/ 200 h 5028"/>
                  <a:gd name="T48" fmla="*/ 1499 w 5026"/>
                  <a:gd name="T49" fmla="*/ 405 h 5028"/>
                  <a:gd name="T50" fmla="*/ 941 w 5026"/>
                  <a:gd name="T51" fmla="*/ 782 h 5028"/>
                  <a:gd name="T52" fmla="*/ 513 w 5026"/>
                  <a:gd name="T53" fmla="*/ 1301 h 5028"/>
                  <a:gd name="T54" fmla="*/ 248 w 5026"/>
                  <a:gd name="T55" fmla="*/ 1930 h 5028"/>
                  <a:gd name="T56" fmla="*/ 175 w 5026"/>
                  <a:gd name="T57" fmla="*/ 2513 h 5028"/>
                  <a:gd name="T58" fmla="*/ 248 w 5026"/>
                  <a:gd name="T59" fmla="*/ 3098 h 5028"/>
                  <a:gd name="T60" fmla="*/ 513 w 5026"/>
                  <a:gd name="T61" fmla="*/ 3726 h 5028"/>
                  <a:gd name="T62" fmla="*/ 941 w 5026"/>
                  <a:gd name="T63" fmla="*/ 4246 h 5028"/>
                  <a:gd name="T64" fmla="*/ 1499 w 5026"/>
                  <a:gd name="T65" fmla="*/ 4623 h 5028"/>
                  <a:gd name="T66" fmla="*/ 2158 w 5026"/>
                  <a:gd name="T67" fmla="*/ 4826 h 5028"/>
                  <a:gd name="T68" fmla="*/ 2634 w 5026"/>
                  <a:gd name="T69" fmla="*/ 4851 h 5028"/>
                  <a:gd name="T70" fmla="*/ 3317 w 5026"/>
                  <a:gd name="T71" fmla="*/ 4711 h 5028"/>
                  <a:gd name="T72" fmla="*/ 3913 w 5026"/>
                  <a:gd name="T73" fmla="*/ 4389 h 5028"/>
                  <a:gd name="T74" fmla="*/ 4388 w 5026"/>
                  <a:gd name="T75" fmla="*/ 3913 h 5028"/>
                  <a:gd name="T76" fmla="*/ 4711 w 5026"/>
                  <a:gd name="T77" fmla="*/ 3318 h 5028"/>
                  <a:gd name="T78" fmla="*/ 4851 w 5026"/>
                  <a:gd name="T79" fmla="*/ 2634 h 5028"/>
                  <a:gd name="T80" fmla="*/ 4826 w 5026"/>
                  <a:gd name="T81" fmla="*/ 2157 h 5028"/>
                  <a:gd name="T82" fmla="*/ 4622 w 5026"/>
                  <a:gd name="T83" fmla="*/ 1499 h 5028"/>
                  <a:gd name="T84" fmla="*/ 4244 w 5026"/>
                  <a:gd name="T85" fmla="*/ 940 h 5028"/>
                  <a:gd name="T86" fmla="*/ 3725 w 5026"/>
                  <a:gd name="T87" fmla="*/ 513 h 5028"/>
                  <a:gd name="T88" fmla="*/ 3097 w 5026"/>
                  <a:gd name="T89" fmla="*/ 248 h 5028"/>
                  <a:gd name="T90" fmla="*/ 2513 w 5026"/>
                  <a:gd name="T91" fmla="*/ 174 h 5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026" h="5028">
                    <a:moveTo>
                      <a:pt x="2513" y="5028"/>
                    </a:moveTo>
                    <a:lnTo>
                      <a:pt x="2384" y="5025"/>
                    </a:lnTo>
                    <a:lnTo>
                      <a:pt x="2130" y="4999"/>
                    </a:lnTo>
                    <a:lnTo>
                      <a:pt x="1885" y="4949"/>
                    </a:lnTo>
                    <a:lnTo>
                      <a:pt x="1649" y="4875"/>
                    </a:lnTo>
                    <a:lnTo>
                      <a:pt x="1425" y="4780"/>
                    </a:lnTo>
                    <a:lnTo>
                      <a:pt x="1210" y="4664"/>
                    </a:lnTo>
                    <a:lnTo>
                      <a:pt x="1010" y="4528"/>
                    </a:lnTo>
                    <a:lnTo>
                      <a:pt x="824" y="4374"/>
                    </a:lnTo>
                    <a:lnTo>
                      <a:pt x="653" y="4204"/>
                    </a:lnTo>
                    <a:lnTo>
                      <a:pt x="499" y="4017"/>
                    </a:lnTo>
                    <a:lnTo>
                      <a:pt x="363" y="3817"/>
                    </a:lnTo>
                    <a:lnTo>
                      <a:pt x="247" y="3604"/>
                    </a:lnTo>
                    <a:lnTo>
                      <a:pt x="152" y="3377"/>
                    </a:lnTo>
                    <a:lnTo>
                      <a:pt x="78" y="3141"/>
                    </a:lnTo>
                    <a:lnTo>
                      <a:pt x="28" y="2896"/>
                    </a:lnTo>
                    <a:lnTo>
                      <a:pt x="2" y="2643"/>
                    </a:lnTo>
                    <a:lnTo>
                      <a:pt x="0" y="2513"/>
                    </a:lnTo>
                    <a:lnTo>
                      <a:pt x="2" y="2384"/>
                    </a:lnTo>
                    <a:lnTo>
                      <a:pt x="28" y="2132"/>
                    </a:lnTo>
                    <a:lnTo>
                      <a:pt x="78" y="1885"/>
                    </a:lnTo>
                    <a:lnTo>
                      <a:pt x="152" y="1649"/>
                    </a:lnTo>
                    <a:lnTo>
                      <a:pt x="247" y="1424"/>
                    </a:lnTo>
                    <a:lnTo>
                      <a:pt x="363" y="1210"/>
                    </a:lnTo>
                    <a:lnTo>
                      <a:pt x="499" y="1010"/>
                    </a:lnTo>
                    <a:lnTo>
                      <a:pt x="653" y="824"/>
                    </a:lnTo>
                    <a:lnTo>
                      <a:pt x="824" y="652"/>
                    </a:lnTo>
                    <a:lnTo>
                      <a:pt x="1010" y="500"/>
                    </a:lnTo>
                    <a:lnTo>
                      <a:pt x="1210" y="363"/>
                    </a:lnTo>
                    <a:lnTo>
                      <a:pt x="1425" y="248"/>
                    </a:lnTo>
                    <a:lnTo>
                      <a:pt x="1649" y="151"/>
                    </a:lnTo>
                    <a:lnTo>
                      <a:pt x="1885" y="78"/>
                    </a:lnTo>
                    <a:lnTo>
                      <a:pt x="2130" y="27"/>
                    </a:lnTo>
                    <a:lnTo>
                      <a:pt x="2384" y="3"/>
                    </a:lnTo>
                    <a:lnTo>
                      <a:pt x="2513" y="0"/>
                    </a:lnTo>
                    <a:lnTo>
                      <a:pt x="2643" y="3"/>
                    </a:lnTo>
                    <a:lnTo>
                      <a:pt x="2896" y="27"/>
                    </a:lnTo>
                    <a:lnTo>
                      <a:pt x="3141" y="78"/>
                    </a:lnTo>
                    <a:lnTo>
                      <a:pt x="3377" y="151"/>
                    </a:lnTo>
                    <a:lnTo>
                      <a:pt x="3602" y="248"/>
                    </a:lnTo>
                    <a:lnTo>
                      <a:pt x="3817" y="363"/>
                    </a:lnTo>
                    <a:lnTo>
                      <a:pt x="4017" y="500"/>
                    </a:lnTo>
                    <a:lnTo>
                      <a:pt x="4203" y="652"/>
                    </a:lnTo>
                    <a:lnTo>
                      <a:pt x="4374" y="824"/>
                    </a:lnTo>
                    <a:lnTo>
                      <a:pt x="4528" y="1010"/>
                    </a:lnTo>
                    <a:lnTo>
                      <a:pt x="4663" y="1210"/>
                    </a:lnTo>
                    <a:lnTo>
                      <a:pt x="4780" y="1424"/>
                    </a:lnTo>
                    <a:lnTo>
                      <a:pt x="4875" y="1649"/>
                    </a:lnTo>
                    <a:lnTo>
                      <a:pt x="4949" y="1885"/>
                    </a:lnTo>
                    <a:lnTo>
                      <a:pt x="4999" y="2132"/>
                    </a:lnTo>
                    <a:lnTo>
                      <a:pt x="5025" y="2384"/>
                    </a:lnTo>
                    <a:lnTo>
                      <a:pt x="5026" y="2513"/>
                    </a:lnTo>
                    <a:lnTo>
                      <a:pt x="5025" y="2643"/>
                    </a:lnTo>
                    <a:lnTo>
                      <a:pt x="4999" y="2896"/>
                    </a:lnTo>
                    <a:lnTo>
                      <a:pt x="4949" y="3141"/>
                    </a:lnTo>
                    <a:lnTo>
                      <a:pt x="4875" y="3377"/>
                    </a:lnTo>
                    <a:lnTo>
                      <a:pt x="4779" y="3604"/>
                    </a:lnTo>
                    <a:lnTo>
                      <a:pt x="4663" y="3817"/>
                    </a:lnTo>
                    <a:lnTo>
                      <a:pt x="4527" y="4017"/>
                    </a:lnTo>
                    <a:lnTo>
                      <a:pt x="4374" y="4204"/>
                    </a:lnTo>
                    <a:lnTo>
                      <a:pt x="4203" y="4374"/>
                    </a:lnTo>
                    <a:lnTo>
                      <a:pt x="4017" y="4528"/>
                    </a:lnTo>
                    <a:lnTo>
                      <a:pt x="3815" y="4664"/>
                    </a:lnTo>
                    <a:lnTo>
                      <a:pt x="3602" y="4780"/>
                    </a:lnTo>
                    <a:lnTo>
                      <a:pt x="3376" y="4875"/>
                    </a:lnTo>
                    <a:lnTo>
                      <a:pt x="3141" y="4949"/>
                    </a:lnTo>
                    <a:lnTo>
                      <a:pt x="2895" y="4999"/>
                    </a:lnTo>
                    <a:lnTo>
                      <a:pt x="2643" y="5025"/>
                    </a:lnTo>
                    <a:lnTo>
                      <a:pt x="2513" y="5028"/>
                    </a:lnTo>
                    <a:close/>
                    <a:moveTo>
                      <a:pt x="2513" y="174"/>
                    </a:moveTo>
                    <a:lnTo>
                      <a:pt x="2392" y="177"/>
                    </a:lnTo>
                    <a:lnTo>
                      <a:pt x="2158" y="200"/>
                    </a:lnTo>
                    <a:lnTo>
                      <a:pt x="1929" y="248"/>
                    </a:lnTo>
                    <a:lnTo>
                      <a:pt x="1710" y="315"/>
                    </a:lnTo>
                    <a:lnTo>
                      <a:pt x="1499" y="405"/>
                    </a:lnTo>
                    <a:lnTo>
                      <a:pt x="1301" y="513"/>
                    </a:lnTo>
                    <a:lnTo>
                      <a:pt x="1114" y="639"/>
                    </a:lnTo>
                    <a:lnTo>
                      <a:pt x="941" y="782"/>
                    </a:lnTo>
                    <a:lnTo>
                      <a:pt x="782" y="940"/>
                    </a:lnTo>
                    <a:lnTo>
                      <a:pt x="638" y="1115"/>
                    </a:lnTo>
                    <a:lnTo>
                      <a:pt x="513" y="1301"/>
                    </a:lnTo>
                    <a:lnTo>
                      <a:pt x="405" y="1499"/>
                    </a:lnTo>
                    <a:lnTo>
                      <a:pt x="316" y="1710"/>
                    </a:lnTo>
                    <a:lnTo>
                      <a:pt x="248" y="1930"/>
                    </a:lnTo>
                    <a:lnTo>
                      <a:pt x="200" y="2157"/>
                    </a:lnTo>
                    <a:lnTo>
                      <a:pt x="176" y="2394"/>
                    </a:lnTo>
                    <a:lnTo>
                      <a:pt x="175" y="2513"/>
                    </a:lnTo>
                    <a:lnTo>
                      <a:pt x="176" y="2634"/>
                    </a:lnTo>
                    <a:lnTo>
                      <a:pt x="200" y="2870"/>
                    </a:lnTo>
                    <a:lnTo>
                      <a:pt x="248" y="3098"/>
                    </a:lnTo>
                    <a:lnTo>
                      <a:pt x="316" y="3318"/>
                    </a:lnTo>
                    <a:lnTo>
                      <a:pt x="405" y="3527"/>
                    </a:lnTo>
                    <a:lnTo>
                      <a:pt x="513" y="3726"/>
                    </a:lnTo>
                    <a:lnTo>
                      <a:pt x="638" y="3913"/>
                    </a:lnTo>
                    <a:lnTo>
                      <a:pt x="782" y="4086"/>
                    </a:lnTo>
                    <a:lnTo>
                      <a:pt x="941" y="4246"/>
                    </a:lnTo>
                    <a:lnTo>
                      <a:pt x="1114" y="4389"/>
                    </a:lnTo>
                    <a:lnTo>
                      <a:pt x="1301" y="4515"/>
                    </a:lnTo>
                    <a:lnTo>
                      <a:pt x="1499" y="4623"/>
                    </a:lnTo>
                    <a:lnTo>
                      <a:pt x="1710" y="4711"/>
                    </a:lnTo>
                    <a:lnTo>
                      <a:pt x="1929" y="4780"/>
                    </a:lnTo>
                    <a:lnTo>
                      <a:pt x="2158" y="4826"/>
                    </a:lnTo>
                    <a:lnTo>
                      <a:pt x="2392" y="4851"/>
                    </a:lnTo>
                    <a:lnTo>
                      <a:pt x="2513" y="4852"/>
                    </a:lnTo>
                    <a:lnTo>
                      <a:pt x="2634" y="4851"/>
                    </a:lnTo>
                    <a:lnTo>
                      <a:pt x="2869" y="4826"/>
                    </a:lnTo>
                    <a:lnTo>
                      <a:pt x="3098" y="4780"/>
                    </a:lnTo>
                    <a:lnTo>
                      <a:pt x="3317" y="4711"/>
                    </a:lnTo>
                    <a:lnTo>
                      <a:pt x="3527" y="4623"/>
                    </a:lnTo>
                    <a:lnTo>
                      <a:pt x="3726" y="4515"/>
                    </a:lnTo>
                    <a:lnTo>
                      <a:pt x="3913" y="4389"/>
                    </a:lnTo>
                    <a:lnTo>
                      <a:pt x="4086" y="4246"/>
                    </a:lnTo>
                    <a:lnTo>
                      <a:pt x="4244" y="4086"/>
                    </a:lnTo>
                    <a:lnTo>
                      <a:pt x="4388" y="3913"/>
                    </a:lnTo>
                    <a:lnTo>
                      <a:pt x="4514" y="3726"/>
                    </a:lnTo>
                    <a:lnTo>
                      <a:pt x="4622" y="3527"/>
                    </a:lnTo>
                    <a:lnTo>
                      <a:pt x="4711" y="3318"/>
                    </a:lnTo>
                    <a:lnTo>
                      <a:pt x="4779" y="3098"/>
                    </a:lnTo>
                    <a:lnTo>
                      <a:pt x="4826" y="2870"/>
                    </a:lnTo>
                    <a:lnTo>
                      <a:pt x="4851" y="2634"/>
                    </a:lnTo>
                    <a:lnTo>
                      <a:pt x="4852" y="2513"/>
                    </a:lnTo>
                    <a:lnTo>
                      <a:pt x="4851" y="2394"/>
                    </a:lnTo>
                    <a:lnTo>
                      <a:pt x="4826" y="2157"/>
                    </a:lnTo>
                    <a:lnTo>
                      <a:pt x="4779" y="1930"/>
                    </a:lnTo>
                    <a:lnTo>
                      <a:pt x="4711" y="1710"/>
                    </a:lnTo>
                    <a:lnTo>
                      <a:pt x="4622" y="1499"/>
                    </a:lnTo>
                    <a:lnTo>
                      <a:pt x="4514" y="1301"/>
                    </a:lnTo>
                    <a:lnTo>
                      <a:pt x="4387" y="1115"/>
                    </a:lnTo>
                    <a:lnTo>
                      <a:pt x="4244" y="940"/>
                    </a:lnTo>
                    <a:lnTo>
                      <a:pt x="4085" y="782"/>
                    </a:lnTo>
                    <a:lnTo>
                      <a:pt x="3912" y="639"/>
                    </a:lnTo>
                    <a:lnTo>
                      <a:pt x="3725" y="513"/>
                    </a:lnTo>
                    <a:lnTo>
                      <a:pt x="3526" y="405"/>
                    </a:lnTo>
                    <a:lnTo>
                      <a:pt x="3317" y="315"/>
                    </a:lnTo>
                    <a:lnTo>
                      <a:pt x="3097" y="248"/>
                    </a:lnTo>
                    <a:lnTo>
                      <a:pt x="2869" y="200"/>
                    </a:lnTo>
                    <a:lnTo>
                      <a:pt x="2634" y="177"/>
                    </a:lnTo>
                    <a:lnTo>
                      <a:pt x="2513" y="174"/>
                    </a:lnTo>
                    <a:close/>
                  </a:path>
                </a:pathLst>
              </a:custGeom>
              <a:solidFill>
                <a:srgbClr val="F4A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9"/>
              <p:cNvSpPr>
                <a:spLocks noEditPoints="1"/>
              </p:cNvSpPr>
              <p:nvPr/>
            </p:nvSpPr>
            <p:spPr bwMode="auto">
              <a:xfrm>
                <a:off x="7037389" y="459337"/>
                <a:ext cx="2706688" cy="2706688"/>
              </a:xfrm>
              <a:custGeom>
                <a:avLst/>
                <a:gdLst>
                  <a:gd name="T0" fmla="*/ 2169 w 5115"/>
                  <a:gd name="T1" fmla="*/ 5089 h 5116"/>
                  <a:gd name="T2" fmla="*/ 1450 w 5115"/>
                  <a:gd name="T3" fmla="*/ 4866 h 5116"/>
                  <a:gd name="T4" fmla="*/ 838 w 5115"/>
                  <a:gd name="T5" fmla="*/ 4452 h 5116"/>
                  <a:gd name="T6" fmla="*/ 370 w 5115"/>
                  <a:gd name="T7" fmla="*/ 3885 h 5116"/>
                  <a:gd name="T8" fmla="*/ 79 w 5115"/>
                  <a:gd name="T9" fmla="*/ 3198 h 5116"/>
                  <a:gd name="T10" fmla="*/ 0 w 5115"/>
                  <a:gd name="T11" fmla="*/ 2558 h 5116"/>
                  <a:gd name="T12" fmla="*/ 79 w 5115"/>
                  <a:gd name="T13" fmla="*/ 1920 h 5116"/>
                  <a:gd name="T14" fmla="*/ 370 w 5115"/>
                  <a:gd name="T15" fmla="*/ 1233 h 5116"/>
                  <a:gd name="T16" fmla="*/ 838 w 5115"/>
                  <a:gd name="T17" fmla="*/ 666 h 5116"/>
                  <a:gd name="T18" fmla="*/ 1448 w 5115"/>
                  <a:gd name="T19" fmla="*/ 252 h 5116"/>
                  <a:gd name="T20" fmla="*/ 2167 w 5115"/>
                  <a:gd name="T21" fmla="*/ 29 h 5116"/>
                  <a:gd name="T22" fmla="*/ 2688 w 5115"/>
                  <a:gd name="T23" fmla="*/ 3 h 5116"/>
                  <a:gd name="T24" fmla="*/ 3436 w 5115"/>
                  <a:gd name="T25" fmla="*/ 156 h 5116"/>
                  <a:gd name="T26" fmla="*/ 4087 w 5115"/>
                  <a:gd name="T27" fmla="*/ 509 h 5116"/>
                  <a:gd name="T28" fmla="*/ 4607 w 5115"/>
                  <a:gd name="T29" fmla="*/ 1029 h 5116"/>
                  <a:gd name="T30" fmla="*/ 4961 w 5115"/>
                  <a:gd name="T31" fmla="*/ 1680 h 5116"/>
                  <a:gd name="T32" fmla="*/ 5112 w 5115"/>
                  <a:gd name="T33" fmla="*/ 2427 h 5116"/>
                  <a:gd name="T34" fmla="*/ 5086 w 5115"/>
                  <a:gd name="T35" fmla="*/ 2949 h 5116"/>
                  <a:gd name="T36" fmla="*/ 4863 w 5115"/>
                  <a:gd name="T37" fmla="*/ 3667 h 5116"/>
                  <a:gd name="T38" fmla="*/ 4450 w 5115"/>
                  <a:gd name="T39" fmla="*/ 4278 h 5116"/>
                  <a:gd name="T40" fmla="*/ 3882 w 5115"/>
                  <a:gd name="T41" fmla="*/ 4746 h 5116"/>
                  <a:gd name="T42" fmla="*/ 3195 w 5115"/>
                  <a:gd name="T43" fmla="*/ 5037 h 5116"/>
                  <a:gd name="T44" fmla="*/ 2557 w 5115"/>
                  <a:gd name="T45" fmla="*/ 5116 h 5116"/>
                  <a:gd name="T46" fmla="*/ 2196 w 5115"/>
                  <a:gd name="T47" fmla="*/ 203 h 5116"/>
                  <a:gd name="T48" fmla="*/ 1526 w 5115"/>
                  <a:gd name="T49" fmla="*/ 412 h 5116"/>
                  <a:gd name="T50" fmla="*/ 957 w 5115"/>
                  <a:gd name="T51" fmla="*/ 795 h 5116"/>
                  <a:gd name="T52" fmla="*/ 522 w 5115"/>
                  <a:gd name="T53" fmla="*/ 1324 h 5116"/>
                  <a:gd name="T54" fmla="*/ 252 w 5115"/>
                  <a:gd name="T55" fmla="*/ 1962 h 5116"/>
                  <a:gd name="T56" fmla="*/ 178 w 5115"/>
                  <a:gd name="T57" fmla="*/ 2557 h 5116"/>
                  <a:gd name="T58" fmla="*/ 252 w 5115"/>
                  <a:gd name="T59" fmla="*/ 3152 h 5116"/>
                  <a:gd name="T60" fmla="*/ 522 w 5115"/>
                  <a:gd name="T61" fmla="*/ 3790 h 5116"/>
                  <a:gd name="T62" fmla="*/ 957 w 5115"/>
                  <a:gd name="T63" fmla="*/ 4318 h 5116"/>
                  <a:gd name="T64" fmla="*/ 1526 w 5115"/>
                  <a:gd name="T65" fmla="*/ 4701 h 5116"/>
                  <a:gd name="T66" fmla="*/ 2196 w 5115"/>
                  <a:gd name="T67" fmla="*/ 4910 h 5116"/>
                  <a:gd name="T68" fmla="*/ 2680 w 5115"/>
                  <a:gd name="T69" fmla="*/ 4935 h 5116"/>
                  <a:gd name="T70" fmla="*/ 3375 w 5115"/>
                  <a:gd name="T71" fmla="*/ 4792 h 5116"/>
                  <a:gd name="T72" fmla="*/ 3982 w 5115"/>
                  <a:gd name="T73" fmla="*/ 4464 h 5116"/>
                  <a:gd name="T74" fmla="*/ 4466 w 5115"/>
                  <a:gd name="T75" fmla="*/ 3980 h 5116"/>
                  <a:gd name="T76" fmla="*/ 4794 w 5115"/>
                  <a:gd name="T77" fmla="*/ 3375 h 5116"/>
                  <a:gd name="T78" fmla="*/ 4936 w 5115"/>
                  <a:gd name="T79" fmla="*/ 2679 h 5116"/>
                  <a:gd name="T80" fmla="*/ 4912 w 5115"/>
                  <a:gd name="T81" fmla="*/ 2195 h 5116"/>
                  <a:gd name="T82" fmla="*/ 4703 w 5115"/>
                  <a:gd name="T83" fmla="*/ 1526 h 5116"/>
                  <a:gd name="T84" fmla="*/ 4319 w 5115"/>
                  <a:gd name="T85" fmla="*/ 957 h 5116"/>
                  <a:gd name="T86" fmla="*/ 3790 w 5115"/>
                  <a:gd name="T87" fmla="*/ 522 h 5116"/>
                  <a:gd name="T88" fmla="*/ 3152 w 5115"/>
                  <a:gd name="T89" fmla="*/ 251 h 5116"/>
                  <a:gd name="T90" fmla="*/ 2557 w 5115"/>
                  <a:gd name="T91" fmla="*/ 177 h 5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115" h="5116">
                    <a:moveTo>
                      <a:pt x="2557" y="5116"/>
                    </a:moveTo>
                    <a:lnTo>
                      <a:pt x="2426" y="5115"/>
                    </a:lnTo>
                    <a:lnTo>
                      <a:pt x="2169" y="5089"/>
                    </a:lnTo>
                    <a:lnTo>
                      <a:pt x="1919" y="5037"/>
                    </a:lnTo>
                    <a:lnTo>
                      <a:pt x="1679" y="4962"/>
                    </a:lnTo>
                    <a:lnTo>
                      <a:pt x="1450" y="4866"/>
                    </a:lnTo>
                    <a:lnTo>
                      <a:pt x="1232" y="4747"/>
                    </a:lnTo>
                    <a:lnTo>
                      <a:pt x="1028" y="4609"/>
                    </a:lnTo>
                    <a:lnTo>
                      <a:pt x="838" y="4452"/>
                    </a:lnTo>
                    <a:lnTo>
                      <a:pt x="665" y="4279"/>
                    </a:lnTo>
                    <a:lnTo>
                      <a:pt x="508" y="4089"/>
                    </a:lnTo>
                    <a:lnTo>
                      <a:pt x="370" y="3885"/>
                    </a:lnTo>
                    <a:lnTo>
                      <a:pt x="252" y="3667"/>
                    </a:lnTo>
                    <a:lnTo>
                      <a:pt x="154" y="3438"/>
                    </a:lnTo>
                    <a:lnTo>
                      <a:pt x="79" y="3198"/>
                    </a:lnTo>
                    <a:lnTo>
                      <a:pt x="28" y="2949"/>
                    </a:lnTo>
                    <a:lnTo>
                      <a:pt x="3" y="2691"/>
                    </a:lnTo>
                    <a:lnTo>
                      <a:pt x="0" y="2558"/>
                    </a:lnTo>
                    <a:lnTo>
                      <a:pt x="3" y="2427"/>
                    </a:lnTo>
                    <a:lnTo>
                      <a:pt x="28" y="2169"/>
                    </a:lnTo>
                    <a:lnTo>
                      <a:pt x="79" y="1920"/>
                    </a:lnTo>
                    <a:lnTo>
                      <a:pt x="154" y="1680"/>
                    </a:lnTo>
                    <a:lnTo>
                      <a:pt x="252" y="1451"/>
                    </a:lnTo>
                    <a:lnTo>
                      <a:pt x="370" y="1233"/>
                    </a:lnTo>
                    <a:lnTo>
                      <a:pt x="508" y="1029"/>
                    </a:lnTo>
                    <a:lnTo>
                      <a:pt x="664" y="840"/>
                    </a:lnTo>
                    <a:lnTo>
                      <a:pt x="838" y="666"/>
                    </a:lnTo>
                    <a:lnTo>
                      <a:pt x="1026" y="509"/>
                    </a:lnTo>
                    <a:lnTo>
                      <a:pt x="1231" y="370"/>
                    </a:lnTo>
                    <a:lnTo>
                      <a:pt x="1448" y="252"/>
                    </a:lnTo>
                    <a:lnTo>
                      <a:pt x="1677" y="156"/>
                    </a:lnTo>
                    <a:lnTo>
                      <a:pt x="1918" y="81"/>
                    </a:lnTo>
                    <a:lnTo>
                      <a:pt x="2167" y="29"/>
                    </a:lnTo>
                    <a:lnTo>
                      <a:pt x="2425" y="3"/>
                    </a:lnTo>
                    <a:lnTo>
                      <a:pt x="2557" y="0"/>
                    </a:lnTo>
                    <a:lnTo>
                      <a:pt x="2688" y="3"/>
                    </a:lnTo>
                    <a:lnTo>
                      <a:pt x="2946" y="29"/>
                    </a:lnTo>
                    <a:lnTo>
                      <a:pt x="3195" y="81"/>
                    </a:lnTo>
                    <a:lnTo>
                      <a:pt x="3436" y="156"/>
                    </a:lnTo>
                    <a:lnTo>
                      <a:pt x="3665" y="252"/>
                    </a:lnTo>
                    <a:lnTo>
                      <a:pt x="3882" y="370"/>
                    </a:lnTo>
                    <a:lnTo>
                      <a:pt x="4087" y="509"/>
                    </a:lnTo>
                    <a:lnTo>
                      <a:pt x="4277" y="666"/>
                    </a:lnTo>
                    <a:lnTo>
                      <a:pt x="4450" y="839"/>
                    </a:lnTo>
                    <a:lnTo>
                      <a:pt x="4607" y="1029"/>
                    </a:lnTo>
                    <a:lnTo>
                      <a:pt x="4745" y="1232"/>
                    </a:lnTo>
                    <a:lnTo>
                      <a:pt x="4863" y="1449"/>
                    </a:lnTo>
                    <a:lnTo>
                      <a:pt x="4961" y="1680"/>
                    </a:lnTo>
                    <a:lnTo>
                      <a:pt x="5036" y="1919"/>
                    </a:lnTo>
                    <a:lnTo>
                      <a:pt x="5086" y="2169"/>
                    </a:lnTo>
                    <a:lnTo>
                      <a:pt x="5112" y="2427"/>
                    </a:lnTo>
                    <a:lnTo>
                      <a:pt x="5115" y="2558"/>
                    </a:lnTo>
                    <a:lnTo>
                      <a:pt x="5112" y="2691"/>
                    </a:lnTo>
                    <a:lnTo>
                      <a:pt x="5086" y="2949"/>
                    </a:lnTo>
                    <a:lnTo>
                      <a:pt x="5036" y="3198"/>
                    </a:lnTo>
                    <a:lnTo>
                      <a:pt x="4961" y="3437"/>
                    </a:lnTo>
                    <a:lnTo>
                      <a:pt x="4863" y="3667"/>
                    </a:lnTo>
                    <a:lnTo>
                      <a:pt x="4745" y="3885"/>
                    </a:lnTo>
                    <a:lnTo>
                      <a:pt x="4607" y="4088"/>
                    </a:lnTo>
                    <a:lnTo>
                      <a:pt x="4450" y="4278"/>
                    </a:lnTo>
                    <a:lnTo>
                      <a:pt x="4277" y="4452"/>
                    </a:lnTo>
                    <a:lnTo>
                      <a:pt x="4087" y="4608"/>
                    </a:lnTo>
                    <a:lnTo>
                      <a:pt x="3882" y="4746"/>
                    </a:lnTo>
                    <a:lnTo>
                      <a:pt x="3665" y="4864"/>
                    </a:lnTo>
                    <a:lnTo>
                      <a:pt x="3436" y="4962"/>
                    </a:lnTo>
                    <a:lnTo>
                      <a:pt x="3195" y="5037"/>
                    </a:lnTo>
                    <a:lnTo>
                      <a:pt x="2946" y="5089"/>
                    </a:lnTo>
                    <a:lnTo>
                      <a:pt x="2688" y="5115"/>
                    </a:lnTo>
                    <a:lnTo>
                      <a:pt x="2557" y="5116"/>
                    </a:lnTo>
                    <a:close/>
                    <a:moveTo>
                      <a:pt x="2557" y="177"/>
                    </a:moveTo>
                    <a:lnTo>
                      <a:pt x="2435" y="179"/>
                    </a:lnTo>
                    <a:lnTo>
                      <a:pt x="2196" y="203"/>
                    </a:lnTo>
                    <a:lnTo>
                      <a:pt x="1963" y="251"/>
                    </a:lnTo>
                    <a:lnTo>
                      <a:pt x="1739" y="321"/>
                    </a:lnTo>
                    <a:lnTo>
                      <a:pt x="1526" y="412"/>
                    </a:lnTo>
                    <a:lnTo>
                      <a:pt x="1325" y="522"/>
                    </a:lnTo>
                    <a:lnTo>
                      <a:pt x="1134" y="650"/>
                    </a:lnTo>
                    <a:lnTo>
                      <a:pt x="957" y="795"/>
                    </a:lnTo>
                    <a:lnTo>
                      <a:pt x="796" y="957"/>
                    </a:lnTo>
                    <a:lnTo>
                      <a:pt x="651" y="1134"/>
                    </a:lnTo>
                    <a:lnTo>
                      <a:pt x="522" y="1324"/>
                    </a:lnTo>
                    <a:lnTo>
                      <a:pt x="413" y="1526"/>
                    </a:lnTo>
                    <a:lnTo>
                      <a:pt x="322" y="1739"/>
                    </a:lnTo>
                    <a:lnTo>
                      <a:pt x="252" y="1962"/>
                    </a:lnTo>
                    <a:lnTo>
                      <a:pt x="204" y="2195"/>
                    </a:lnTo>
                    <a:lnTo>
                      <a:pt x="180" y="2434"/>
                    </a:lnTo>
                    <a:lnTo>
                      <a:pt x="178" y="2557"/>
                    </a:lnTo>
                    <a:lnTo>
                      <a:pt x="180" y="2679"/>
                    </a:lnTo>
                    <a:lnTo>
                      <a:pt x="204" y="2918"/>
                    </a:lnTo>
                    <a:lnTo>
                      <a:pt x="252" y="3152"/>
                    </a:lnTo>
                    <a:lnTo>
                      <a:pt x="322" y="3375"/>
                    </a:lnTo>
                    <a:lnTo>
                      <a:pt x="413" y="3588"/>
                    </a:lnTo>
                    <a:lnTo>
                      <a:pt x="522" y="3790"/>
                    </a:lnTo>
                    <a:lnTo>
                      <a:pt x="651" y="3980"/>
                    </a:lnTo>
                    <a:lnTo>
                      <a:pt x="796" y="4157"/>
                    </a:lnTo>
                    <a:lnTo>
                      <a:pt x="957" y="4318"/>
                    </a:lnTo>
                    <a:lnTo>
                      <a:pt x="1134" y="4464"/>
                    </a:lnTo>
                    <a:lnTo>
                      <a:pt x="1325" y="4592"/>
                    </a:lnTo>
                    <a:lnTo>
                      <a:pt x="1526" y="4701"/>
                    </a:lnTo>
                    <a:lnTo>
                      <a:pt x="1739" y="4792"/>
                    </a:lnTo>
                    <a:lnTo>
                      <a:pt x="1963" y="4863"/>
                    </a:lnTo>
                    <a:lnTo>
                      <a:pt x="2196" y="4910"/>
                    </a:lnTo>
                    <a:lnTo>
                      <a:pt x="2435" y="4935"/>
                    </a:lnTo>
                    <a:lnTo>
                      <a:pt x="2557" y="4936"/>
                    </a:lnTo>
                    <a:lnTo>
                      <a:pt x="2680" y="4935"/>
                    </a:lnTo>
                    <a:lnTo>
                      <a:pt x="2919" y="4910"/>
                    </a:lnTo>
                    <a:lnTo>
                      <a:pt x="3152" y="4863"/>
                    </a:lnTo>
                    <a:lnTo>
                      <a:pt x="3375" y="4792"/>
                    </a:lnTo>
                    <a:lnTo>
                      <a:pt x="3588" y="4701"/>
                    </a:lnTo>
                    <a:lnTo>
                      <a:pt x="3792" y="4592"/>
                    </a:lnTo>
                    <a:lnTo>
                      <a:pt x="3982" y="4464"/>
                    </a:lnTo>
                    <a:lnTo>
                      <a:pt x="4157" y="4318"/>
                    </a:lnTo>
                    <a:lnTo>
                      <a:pt x="4319" y="4157"/>
                    </a:lnTo>
                    <a:lnTo>
                      <a:pt x="4466" y="3980"/>
                    </a:lnTo>
                    <a:lnTo>
                      <a:pt x="4594" y="3790"/>
                    </a:lnTo>
                    <a:lnTo>
                      <a:pt x="4703" y="3588"/>
                    </a:lnTo>
                    <a:lnTo>
                      <a:pt x="4794" y="3375"/>
                    </a:lnTo>
                    <a:lnTo>
                      <a:pt x="4864" y="3152"/>
                    </a:lnTo>
                    <a:lnTo>
                      <a:pt x="4912" y="2918"/>
                    </a:lnTo>
                    <a:lnTo>
                      <a:pt x="4936" y="2679"/>
                    </a:lnTo>
                    <a:lnTo>
                      <a:pt x="4938" y="2557"/>
                    </a:lnTo>
                    <a:lnTo>
                      <a:pt x="4936" y="2434"/>
                    </a:lnTo>
                    <a:lnTo>
                      <a:pt x="4912" y="2195"/>
                    </a:lnTo>
                    <a:lnTo>
                      <a:pt x="4863" y="1962"/>
                    </a:lnTo>
                    <a:lnTo>
                      <a:pt x="4794" y="1739"/>
                    </a:lnTo>
                    <a:lnTo>
                      <a:pt x="4703" y="1526"/>
                    </a:lnTo>
                    <a:lnTo>
                      <a:pt x="4592" y="1324"/>
                    </a:lnTo>
                    <a:lnTo>
                      <a:pt x="4464" y="1134"/>
                    </a:lnTo>
                    <a:lnTo>
                      <a:pt x="4319" y="957"/>
                    </a:lnTo>
                    <a:lnTo>
                      <a:pt x="4157" y="795"/>
                    </a:lnTo>
                    <a:lnTo>
                      <a:pt x="3980" y="650"/>
                    </a:lnTo>
                    <a:lnTo>
                      <a:pt x="3790" y="522"/>
                    </a:lnTo>
                    <a:lnTo>
                      <a:pt x="3588" y="412"/>
                    </a:lnTo>
                    <a:lnTo>
                      <a:pt x="3375" y="321"/>
                    </a:lnTo>
                    <a:lnTo>
                      <a:pt x="3152" y="251"/>
                    </a:lnTo>
                    <a:lnTo>
                      <a:pt x="2919" y="203"/>
                    </a:lnTo>
                    <a:lnTo>
                      <a:pt x="2680" y="179"/>
                    </a:lnTo>
                    <a:lnTo>
                      <a:pt x="2557" y="177"/>
                    </a:lnTo>
                    <a:close/>
                  </a:path>
                </a:pathLst>
              </a:custGeom>
              <a:solidFill>
                <a:srgbClr val="3A3A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30"/>
              <p:cNvSpPr>
                <a:spLocks noEditPoints="1"/>
              </p:cNvSpPr>
              <p:nvPr/>
            </p:nvSpPr>
            <p:spPr bwMode="auto">
              <a:xfrm>
                <a:off x="8284371" y="1707112"/>
                <a:ext cx="212725" cy="211138"/>
              </a:xfrm>
              <a:custGeom>
                <a:avLst/>
                <a:gdLst>
                  <a:gd name="T0" fmla="*/ 200 w 401"/>
                  <a:gd name="T1" fmla="*/ 399 h 399"/>
                  <a:gd name="T2" fmla="*/ 180 w 401"/>
                  <a:gd name="T3" fmla="*/ 398 h 399"/>
                  <a:gd name="T4" fmla="*/ 141 w 401"/>
                  <a:gd name="T5" fmla="*/ 391 h 399"/>
                  <a:gd name="T6" fmla="*/ 105 w 401"/>
                  <a:gd name="T7" fmla="*/ 375 h 399"/>
                  <a:gd name="T8" fmla="*/ 74 w 401"/>
                  <a:gd name="T9" fmla="*/ 353 h 399"/>
                  <a:gd name="T10" fmla="*/ 46 w 401"/>
                  <a:gd name="T11" fmla="*/ 326 h 399"/>
                  <a:gd name="T12" fmla="*/ 25 w 401"/>
                  <a:gd name="T13" fmla="*/ 294 h 399"/>
                  <a:gd name="T14" fmla="*/ 9 w 401"/>
                  <a:gd name="T15" fmla="*/ 258 h 399"/>
                  <a:gd name="T16" fmla="*/ 2 w 401"/>
                  <a:gd name="T17" fmla="*/ 219 h 399"/>
                  <a:gd name="T18" fmla="*/ 0 w 401"/>
                  <a:gd name="T19" fmla="*/ 199 h 399"/>
                  <a:gd name="T20" fmla="*/ 2 w 401"/>
                  <a:gd name="T21" fmla="*/ 179 h 399"/>
                  <a:gd name="T22" fmla="*/ 9 w 401"/>
                  <a:gd name="T23" fmla="*/ 140 h 399"/>
                  <a:gd name="T24" fmla="*/ 25 w 401"/>
                  <a:gd name="T25" fmla="*/ 104 h 399"/>
                  <a:gd name="T26" fmla="*/ 46 w 401"/>
                  <a:gd name="T27" fmla="*/ 72 h 399"/>
                  <a:gd name="T28" fmla="*/ 74 w 401"/>
                  <a:gd name="T29" fmla="*/ 45 h 399"/>
                  <a:gd name="T30" fmla="*/ 105 w 401"/>
                  <a:gd name="T31" fmla="*/ 24 h 399"/>
                  <a:gd name="T32" fmla="*/ 141 w 401"/>
                  <a:gd name="T33" fmla="*/ 9 h 399"/>
                  <a:gd name="T34" fmla="*/ 180 w 401"/>
                  <a:gd name="T35" fmla="*/ 0 h 399"/>
                  <a:gd name="T36" fmla="*/ 200 w 401"/>
                  <a:gd name="T37" fmla="*/ 0 h 399"/>
                  <a:gd name="T38" fmla="*/ 221 w 401"/>
                  <a:gd name="T39" fmla="*/ 0 h 399"/>
                  <a:gd name="T40" fmla="*/ 259 w 401"/>
                  <a:gd name="T41" fmla="*/ 9 h 399"/>
                  <a:gd name="T42" fmla="*/ 295 w 401"/>
                  <a:gd name="T43" fmla="*/ 24 h 399"/>
                  <a:gd name="T44" fmla="*/ 327 w 401"/>
                  <a:gd name="T45" fmla="*/ 45 h 399"/>
                  <a:gd name="T46" fmla="*/ 354 w 401"/>
                  <a:gd name="T47" fmla="*/ 72 h 399"/>
                  <a:gd name="T48" fmla="*/ 376 w 401"/>
                  <a:gd name="T49" fmla="*/ 104 h 399"/>
                  <a:gd name="T50" fmla="*/ 392 w 401"/>
                  <a:gd name="T51" fmla="*/ 140 h 399"/>
                  <a:gd name="T52" fmla="*/ 399 w 401"/>
                  <a:gd name="T53" fmla="*/ 179 h 399"/>
                  <a:gd name="T54" fmla="*/ 401 w 401"/>
                  <a:gd name="T55" fmla="*/ 199 h 399"/>
                  <a:gd name="T56" fmla="*/ 399 w 401"/>
                  <a:gd name="T57" fmla="*/ 221 h 399"/>
                  <a:gd name="T58" fmla="*/ 392 w 401"/>
                  <a:gd name="T59" fmla="*/ 260 h 399"/>
                  <a:gd name="T60" fmla="*/ 376 w 401"/>
                  <a:gd name="T61" fmla="*/ 296 h 399"/>
                  <a:gd name="T62" fmla="*/ 354 w 401"/>
                  <a:gd name="T63" fmla="*/ 327 h 399"/>
                  <a:gd name="T64" fmla="*/ 329 w 401"/>
                  <a:gd name="T65" fmla="*/ 355 h 399"/>
                  <a:gd name="T66" fmla="*/ 297 w 401"/>
                  <a:gd name="T67" fmla="*/ 376 h 399"/>
                  <a:gd name="T68" fmla="*/ 261 w 401"/>
                  <a:gd name="T69" fmla="*/ 391 h 399"/>
                  <a:gd name="T70" fmla="*/ 221 w 401"/>
                  <a:gd name="T71" fmla="*/ 399 h 399"/>
                  <a:gd name="T72" fmla="*/ 200 w 401"/>
                  <a:gd name="T73" fmla="*/ 399 h 399"/>
                  <a:gd name="T74" fmla="*/ 200 w 401"/>
                  <a:gd name="T75" fmla="*/ 90 h 399"/>
                  <a:gd name="T76" fmla="*/ 177 w 401"/>
                  <a:gd name="T77" fmla="*/ 91 h 399"/>
                  <a:gd name="T78" fmla="*/ 137 w 401"/>
                  <a:gd name="T79" fmla="*/ 109 h 399"/>
                  <a:gd name="T80" fmla="*/ 107 w 401"/>
                  <a:gd name="T81" fmla="*/ 139 h 399"/>
                  <a:gd name="T82" fmla="*/ 91 w 401"/>
                  <a:gd name="T83" fmla="*/ 179 h 399"/>
                  <a:gd name="T84" fmla="*/ 89 w 401"/>
                  <a:gd name="T85" fmla="*/ 202 h 399"/>
                  <a:gd name="T86" fmla="*/ 91 w 401"/>
                  <a:gd name="T87" fmla="*/ 224 h 399"/>
                  <a:gd name="T88" fmla="*/ 107 w 401"/>
                  <a:gd name="T89" fmla="*/ 264 h 399"/>
                  <a:gd name="T90" fmla="*/ 137 w 401"/>
                  <a:gd name="T91" fmla="*/ 294 h 399"/>
                  <a:gd name="T92" fmla="*/ 177 w 401"/>
                  <a:gd name="T93" fmla="*/ 312 h 399"/>
                  <a:gd name="T94" fmla="*/ 200 w 401"/>
                  <a:gd name="T95" fmla="*/ 313 h 399"/>
                  <a:gd name="T96" fmla="*/ 223 w 401"/>
                  <a:gd name="T97" fmla="*/ 312 h 399"/>
                  <a:gd name="T98" fmla="*/ 264 w 401"/>
                  <a:gd name="T99" fmla="*/ 294 h 399"/>
                  <a:gd name="T100" fmla="*/ 294 w 401"/>
                  <a:gd name="T101" fmla="*/ 264 h 399"/>
                  <a:gd name="T102" fmla="*/ 310 w 401"/>
                  <a:gd name="T103" fmla="*/ 224 h 399"/>
                  <a:gd name="T104" fmla="*/ 311 w 401"/>
                  <a:gd name="T105" fmla="*/ 202 h 399"/>
                  <a:gd name="T106" fmla="*/ 310 w 401"/>
                  <a:gd name="T107" fmla="*/ 179 h 399"/>
                  <a:gd name="T108" fmla="*/ 294 w 401"/>
                  <a:gd name="T109" fmla="*/ 139 h 399"/>
                  <a:gd name="T110" fmla="*/ 264 w 401"/>
                  <a:gd name="T111" fmla="*/ 109 h 399"/>
                  <a:gd name="T112" fmla="*/ 223 w 401"/>
                  <a:gd name="T113" fmla="*/ 91 h 399"/>
                  <a:gd name="T114" fmla="*/ 200 w 401"/>
                  <a:gd name="T115" fmla="*/ 9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1" h="399">
                    <a:moveTo>
                      <a:pt x="200" y="399"/>
                    </a:moveTo>
                    <a:lnTo>
                      <a:pt x="180" y="398"/>
                    </a:lnTo>
                    <a:lnTo>
                      <a:pt x="141" y="391"/>
                    </a:lnTo>
                    <a:lnTo>
                      <a:pt x="105" y="375"/>
                    </a:lnTo>
                    <a:lnTo>
                      <a:pt x="74" y="353"/>
                    </a:lnTo>
                    <a:lnTo>
                      <a:pt x="46" y="326"/>
                    </a:lnTo>
                    <a:lnTo>
                      <a:pt x="25" y="294"/>
                    </a:lnTo>
                    <a:lnTo>
                      <a:pt x="9" y="258"/>
                    </a:lnTo>
                    <a:lnTo>
                      <a:pt x="2" y="219"/>
                    </a:lnTo>
                    <a:lnTo>
                      <a:pt x="0" y="199"/>
                    </a:lnTo>
                    <a:lnTo>
                      <a:pt x="2" y="179"/>
                    </a:lnTo>
                    <a:lnTo>
                      <a:pt x="9" y="140"/>
                    </a:lnTo>
                    <a:lnTo>
                      <a:pt x="25" y="104"/>
                    </a:lnTo>
                    <a:lnTo>
                      <a:pt x="46" y="72"/>
                    </a:lnTo>
                    <a:lnTo>
                      <a:pt x="74" y="45"/>
                    </a:lnTo>
                    <a:lnTo>
                      <a:pt x="105" y="24"/>
                    </a:lnTo>
                    <a:lnTo>
                      <a:pt x="141" y="9"/>
                    </a:lnTo>
                    <a:lnTo>
                      <a:pt x="180" y="0"/>
                    </a:lnTo>
                    <a:lnTo>
                      <a:pt x="200" y="0"/>
                    </a:lnTo>
                    <a:lnTo>
                      <a:pt x="221" y="0"/>
                    </a:lnTo>
                    <a:lnTo>
                      <a:pt x="259" y="9"/>
                    </a:lnTo>
                    <a:lnTo>
                      <a:pt x="295" y="24"/>
                    </a:lnTo>
                    <a:lnTo>
                      <a:pt x="327" y="45"/>
                    </a:lnTo>
                    <a:lnTo>
                      <a:pt x="354" y="72"/>
                    </a:lnTo>
                    <a:lnTo>
                      <a:pt x="376" y="104"/>
                    </a:lnTo>
                    <a:lnTo>
                      <a:pt x="392" y="140"/>
                    </a:lnTo>
                    <a:lnTo>
                      <a:pt x="399" y="179"/>
                    </a:lnTo>
                    <a:lnTo>
                      <a:pt x="401" y="199"/>
                    </a:lnTo>
                    <a:lnTo>
                      <a:pt x="399" y="221"/>
                    </a:lnTo>
                    <a:lnTo>
                      <a:pt x="392" y="260"/>
                    </a:lnTo>
                    <a:lnTo>
                      <a:pt x="376" y="296"/>
                    </a:lnTo>
                    <a:lnTo>
                      <a:pt x="354" y="327"/>
                    </a:lnTo>
                    <a:lnTo>
                      <a:pt x="329" y="355"/>
                    </a:lnTo>
                    <a:lnTo>
                      <a:pt x="297" y="376"/>
                    </a:lnTo>
                    <a:lnTo>
                      <a:pt x="261" y="391"/>
                    </a:lnTo>
                    <a:lnTo>
                      <a:pt x="221" y="399"/>
                    </a:lnTo>
                    <a:lnTo>
                      <a:pt x="200" y="399"/>
                    </a:lnTo>
                    <a:close/>
                    <a:moveTo>
                      <a:pt x="200" y="90"/>
                    </a:moveTo>
                    <a:lnTo>
                      <a:pt x="177" y="91"/>
                    </a:lnTo>
                    <a:lnTo>
                      <a:pt x="137" y="109"/>
                    </a:lnTo>
                    <a:lnTo>
                      <a:pt x="107" y="139"/>
                    </a:lnTo>
                    <a:lnTo>
                      <a:pt x="91" y="179"/>
                    </a:lnTo>
                    <a:lnTo>
                      <a:pt x="89" y="202"/>
                    </a:lnTo>
                    <a:lnTo>
                      <a:pt x="91" y="224"/>
                    </a:lnTo>
                    <a:lnTo>
                      <a:pt x="107" y="264"/>
                    </a:lnTo>
                    <a:lnTo>
                      <a:pt x="137" y="294"/>
                    </a:lnTo>
                    <a:lnTo>
                      <a:pt x="177" y="312"/>
                    </a:lnTo>
                    <a:lnTo>
                      <a:pt x="200" y="313"/>
                    </a:lnTo>
                    <a:lnTo>
                      <a:pt x="223" y="312"/>
                    </a:lnTo>
                    <a:lnTo>
                      <a:pt x="264" y="294"/>
                    </a:lnTo>
                    <a:lnTo>
                      <a:pt x="294" y="264"/>
                    </a:lnTo>
                    <a:lnTo>
                      <a:pt x="310" y="224"/>
                    </a:lnTo>
                    <a:lnTo>
                      <a:pt x="311" y="202"/>
                    </a:lnTo>
                    <a:lnTo>
                      <a:pt x="310" y="179"/>
                    </a:lnTo>
                    <a:lnTo>
                      <a:pt x="294" y="139"/>
                    </a:lnTo>
                    <a:lnTo>
                      <a:pt x="264" y="109"/>
                    </a:lnTo>
                    <a:lnTo>
                      <a:pt x="223" y="91"/>
                    </a:lnTo>
                    <a:lnTo>
                      <a:pt x="200" y="90"/>
                    </a:lnTo>
                    <a:close/>
                  </a:path>
                </a:pathLst>
              </a:custGeom>
              <a:solidFill>
                <a:srgbClr val="3A3A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95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B4981E8-AB0F-42B6-898B-94F71F1FB335}"/>
              </a:ext>
            </a:extLst>
          </p:cNvPr>
          <p:cNvSpPr/>
          <p:nvPr/>
        </p:nvSpPr>
        <p:spPr>
          <a:xfrm>
            <a:off x="0" y="344774"/>
            <a:ext cx="899409" cy="389744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/>
              <a:t>01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F1BE46E-2827-4C47-8D4F-3EDB0E2019BA}"/>
              </a:ext>
            </a:extLst>
          </p:cNvPr>
          <p:cNvSpPr/>
          <p:nvPr/>
        </p:nvSpPr>
        <p:spPr>
          <a:xfrm>
            <a:off x="0" y="6293224"/>
            <a:ext cx="12192000" cy="56477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2CBBBEB-D05A-45C3-8D02-6D0EA0B61954}"/>
              </a:ext>
            </a:extLst>
          </p:cNvPr>
          <p:cNvSpPr/>
          <p:nvPr/>
        </p:nvSpPr>
        <p:spPr>
          <a:xfrm>
            <a:off x="11796860" y="6363042"/>
            <a:ext cx="28405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F30099D-11CE-4211-99E9-6E2BDB72E25C}"/>
              </a:ext>
            </a:extLst>
          </p:cNvPr>
          <p:cNvSpPr/>
          <p:nvPr/>
        </p:nvSpPr>
        <p:spPr>
          <a:xfrm>
            <a:off x="1063585" y="262957"/>
            <a:ext cx="74090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프로젝트 개요 및 일정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393C4E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="" xmlns:a16="http://schemas.microsoft.com/office/drawing/2014/main" id="{E17A04C5-A5D3-479C-BF64-2D710E395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404832"/>
              </p:ext>
            </p:extLst>
          </p:nvPr>
        </p:nvGraphicFramePr>
        <p:xfrm>
          <a:off x="768187" y="1047181"/>
          <a:ext cx="10655626" cy="236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6938">
                  <a:extLst>
                    <a:ext uri="{9D8B030D-6E8A-4147-A177-3AD203B41FA5}">
                      <a16:colId xmlns="" xmlns:a16="http://schemas.microsoft.com/office/drawing/2014/main" val="1287488554"/>
                    </a:ext>
                  </a:extLst>
                </a:gridCol>
                <a:gridCol w="7998688">
                  <a:extLst>
                    <a:ext uri="{9D8B030D-6E8A-4147-A177-3AD203B41FA5}">
                      <a16:colId xmlns="" xmlns:a16="http://schemas.microsoft.com/office/drawing/2014/main" val="806972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lt"/>
                          <a:ea typeface="NanumGothic" panose="020D0604000000000000" pitchFamily="34" charset="-127"/>
                        </a:rPr>
                        <a:t>개요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lt"/>
                          <a:ea typeface="NanumGothic" panose="020D0604000000000000" pitchFamily="34" charset="-127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42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lt"/>
                          <a:ea typeface="NanumGothic" panose="020D0604000000000000" pitchFamily="34" charset="-127"/>
                        </a:rPr>
                        <a:t>프로젝트명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lt"/>
                          <a:ea typeface="NanumGothic" panose="020D0604000000000000" pitchFamily="34" charset="-127"/>
                        </a:rPr>
                        <a:t>날씨</a:t>
                      </a:r>
                      <a:r>
                        <a:rPr lang="en-US" altLang="ko-KR" sz="1500" dirty="0">
                          <a:latin typeface="+mj-lt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1500" dirty="0">
                          <a:latin typeface="+mj-lt"/>
                          <a:ea typeface="NanumGothic" panose="020D0604000000000000" pitchFamily="34" charset="-127"/>
                        </a:rPr>
                        <a:t>대기오염에 따른 서울시 공공 자전거 이용자 수 예측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834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lt"/>
                          <a:ea typeface="NanumGothic" panose="020D0604000000000000" pitchFamily="34" charset="-127"/>
                        </a:rPr>
                        <a:t>개발자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lt"/>
                          <a:ea typeface="NanumGothic" panose="020D0604000000000000" pitchFamily="34" charset="-127"/>
                        </a:rPr>
                        <a:t>김지현 </a:t>
                      </a:r>
                      <a:r>
                        <a:rPr lang="ko-KR" altLang="en-US" sz="1500" dirty="0" err="1">
                          <a:latin typeface="+mj-lt"/>
                          <a:ea typeface="NanumGothic" panose="020D0604000000000000" pitchFamily="34" charset="-127"/>
                        </a:rPr>
                        <a:t>윤다영</a:t>
                      </a:r>
                      <a:r>
                        <a:rPr lang="ko-KR" altLang="en-US" sz="1500" dirty="0">
                          <a:latin typeface="+mj-lt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1500" dirty="0" err="1">
                          <a:latin typeface="+mj-lt"/>
                          <a:ea typeface="NanumGothic" panose="020D0604000000000000" pitchFamily="34" charset="-127"/>
                        </a:rPr>
                        <a:t>이다빈</a:t>
                      </a:r>
                      <a:r>
                        <a:rPr lang="ko-KR" altLang="en-US" sz="1500" dirty="0">
                          <a:latin typeface="+mj-lt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1500" dirty="0" err="1">
                          <a:latin typeface="+mj-lt"/>
                          <a:ea typeface="NanumGothic" panose="020D0604000000000000" pitchFamily="34" charset="-127"/>
                        </a:rPr>
                        <a:t>지현진</a:t>
                      </a:r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9788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lt"/>
                          <a:ea typeface="NanumGothic" panose="020D0604000000000000" pitchFamily="34" charset="-127"/>
                        </a:rPr>
                        <a:t>사용언어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+mj-lt"/>
                          <a:ea typeface="NanumGothic" panose="020D0604000000000000" pitchFamily="34" charset="-127"/>
                        </a:rPr>
                        <a:t>Python</a:t>
                      </a:r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5440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lt"/>
                          <a:ea typeface="NanumGothic" panose="020D0604000000000000" pitchFamily="34" charset="-127"/>
                        </a:rPr>
                        <a:t>개발환경 및 라이브러리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latin typeface="+mj-lt"/>
                          <a:ea typeface="NanumGothic" panose="020D0604000000000000" pitchFamily="34" charset="-127"/>
                        </a:rPr>
                        <a:t>Colab</a:t>
                      </a:r>
                      <a:r>
                        <a:rPr lang="en-US" altLang="ko-KR" sz="1500" dirty="0">
                          <a:latin typeface="+mj-lt"/>
                          <a:ea typeface="NanumGothic" panose="020D0604000000000000" pitchFamily="34" charset="-127"/>
                        </a:rPr>
                        <a:t> / </a:t>
                      </a:r>
                      <a:r>
                        <a:rPr lang="en-US" altLang="ko-KR" sz="1500" dirty="0" err="1">
                          <a:latin typeface="+mj-lt"/>
                          <a:ea typeface="NanumGothic" panose="020D0604000000000000" pitchFamily="34" charset="-127"/>
                        </a:rPr>
                        <a:t>Numpy</a:t>
                      </a:r>
                      <a:r>
                        <a:rPr lang="en-US" altLang="ko-KR" sz="1500" dirty="0">
                          <a:latin typeface="+mj-lt"/>
                          <a:ea typeface="NanumGothic" panose="020D0604000000000000" pitchFamily="34" charset="-127"/>
                        </a:rPr>
                        <a:t>, Pandas, Matplotlib, </a:t>
                      </a:r>
                      <a:r>
                        <a:rPr lang="en-US" altLang="ko-KR" sz="1500" dirty="0" err="1">
                          <a:latin typeface="+mj-lt"/>
                          <a:ea typeface="NanumGothic" panose="020D0604000000000000" pitchFamily="34" charset="-127"/>
                        </a:rPr>
                        <a:t>Sklearn</a:t>
                      </a:r>
                      <a:r>
                        <a:rPr lang="en-US" altLang="ko-KR" sz="1500" dirty="0">
                          <a:latin typeface="+mj-lt"/>
                          <a:ea typeface="NanumGothic" panose="020D0604000000000000" pitchFamily="34" charset="-127"/>
                        </a:rPr>
                        <a:t>, Seaborn, …</a:t>
                      </a:r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6485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lt"/>
                          <a:ea typeface="NanumGothic" panose="020D0604000000000000" pitchFamily="34" charset="-127"/>
                        </a:rPr>
                        <a:t>프로젝트 개요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NanumGothic" panose="020D0604000000000000" pitchFamily="34" charset="-127"/>
                        </a:rPr>
                        <a:t>날씨의 형태</a:t>
                      </a:r>
                      <a:r>
                        <a:rPr lang="en-US" altLang="ko-KR" sz="1500" b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1500" b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NanumGothic" panose="020D0604000000000000" pitchFamily="34" charset="-127"/>
                        </a:rPr>
                        <a:t>유형별</a:t>
                      </a:r>
                      <a:r>
                        <a:rPr lang="en-US" altLang="ko-KR" sz="1500" b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NanumGothic" panose="020D0604000000000000" pitchFamily="34" charset="-127"/>
                        </a:rPr>
                        <a:t>), </a:t>
                      </a:r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NanumGothic" panose="020D0604000000000000" pitchFamily="34" charset="-127"/>
                        </a:rPr>
                        <a:t>대기오염 등 공기의 질에 따른 분석을 바탕으로 날씨와 공기의 질이 </a:t>
                      </a:r>
                      <a:r>
                        <a:rPr lang="ko-KR" altLang="en-US" sz="15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NanumGothic" panose="020D0604000000000000" pitchFamily="34" charset="-127"/>
                        </a:rPr>
                        <a:t>따릉이</a:t>
                      </a:r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NanumGothic" panose="020D0604000000000000" pitchFamily="34" charset="-127"/>
                        </a:rPr>
                        <a:t> 이용객들에게 미치는 영향에 관한 연구 모델을 제시하고자 한다</a:t>
                      </a:r>
                      <a:r>
                        <a:rPr lang="en-US" altLang="ko-KR" sz="1500" b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NanumGothic" panose="020D0604000000000000" pitchFamily="34" charset="-127"/>
                        </a:rPr>
                        <a:t>.</a:t>
                      </a:r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66755937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="" xmlns:a16="http://schemas.microsoft.com/office/drawing/2014/main" id="{78E20B86-68F5-4515-8196-209983C4B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60195"/>
              </p:ext>
            </p:extLst>
          </p:nvPr>
        </p:nvGraphicFramePr>
        <p:xfrm>
          <a:off x="768187" y="3832457"/>
          <a:ext cx="10655628" cy="2278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7776">
                  <a:extLst>
                    <a:ext uri="{9D8B030D-6E8A-4147-A177-3AD203B41FA5}">
                      <a16:colId xmlns="" xmlns:a16="http://schemas.microsoft.com/office/drawing/2014/main" val="1287488554"/>
                    </a:ext>
                  </a:extLst>
                </a:gridCol>
                <a:gridCol w="1319642">
                  <a:extLst>
                    <a:ext uri="{9D8B030D-6E8A-4147-A177-3AD203B41FA5}">
                      <a16:colId xmlns="" xmlns:a16="http://schemas.microsoft.com/office/drawing/2014/main" val="806972248"/>
                    </a:ext>
                  </a:extLst>
                </a:gridCol>
                <a:gridCol w="1319642">
                  <a:extLst>
                    <a:ext uri="{9D8B030D-6E8A-4147-A177-3AD203B41FA5}">
                      <a16:colId xmlns="" xmlns:a16="http://schemas.microsoft.com/office/drawing/2014/main" val="595211876"/>
                    </a:ext>
                  </a:extLst>
                </a:gridCol>
                <a:gridCol w="1319642">
                  <a:extLst>
                    <a:ext uri="{9D8B030D-6E8A-4147-A177-3AD203B41FA5}">
                      <a16:colId xmlns="" xmlns:a16="http://schemas.microsoft.com/office/drawing/2014/main" val="3021602041"/>
                    </a:ext>
                  </a:extLst>
                </a:gridCol>
                <a:gridCol w="1319642">
                  <a:extLst>
                    <a:ext uri="{9D8B030D-6E8A-4147-A177-3AD203B41FA5}">
                      <a16:colId xmlns="" xmlns:a16="http://schemas.microsoft.com/office/drawing/2014/main" val="2220283491"/>
                    </a:ext>
                  </a:extLst>
                </a:gridCol>
                <a:gridCol w="1319642">
                  <a:extLst>
                    <a:ext uri="{9D8B030D-6E8A-4147-A177-3AD203B41FA5}">
                      <a16:colId xmlns="" xmlns:a16="http://schemas.microsoft.com/office/drawing/2014/main" val="1791304116"/>
                    </a:ext>
                  </a:extLst>
                </a:gridCol>
                <a:gridCol w="1319642">
                  <a:extLst>
                    <a:ext uri="{9D8B030D-6E8A-4147-A177-3AD203B41FA5}">
                      <a16:colId xmlns="" xmlns:a16="http://schemas.microsoft.com/office/drawing/2014/main" val="2872321001"/>
                    </a:ext>
                  </a:extLst>
                </a:gridCol>
              </a:tblGrid>
              <a:tr h="2906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lt"/>
                          <a:ea typeface="NanumGothic" panose="020D0604000000000000" pitchFamily="34" charset="-127"/>
                        </a:rPr>
                        <a:t>프로젝트 일정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lt"/>
                          <a:ea typeface="NanumGothic" panose="020D0604000000000000" pitchFamily="34" charset="-127"/>
                        </a:rPr>
                        <a:t>일정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424688"/>
                  </a:ext>
                </a:extLst>
              </a:tr>
              <a:tr h="2906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j-lt"/>
                          <a:ea typeface="NanumGothic" panose="020D0604000000000000" pitchFamily="34" charset="-127"/>
                        </a:rPr>
                        <a:t>9/30</a:t>
                      </a:r>
                      <a:endParaRPr lang="ko-KR" altLang="en-US" sz="1600" b="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j-lt"/>
                          <a:ea typeface="NanumGothic" panose="020D0604000000000000" pitchFamily="34" charset="-127"/>
                        </a:rPr>
                        <a:t>10/1</a:t>
                      </a:r>
                      <a:endParaRPr lang="ko-KR" altLang="en-US" sz="1600" b="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j-lt"/>
                          <a:ea typeface="NanumGothic" panose="020D0604000000000000" pitchFamily="34" charset="-127"/>
                        </a:rPr>
                        <a:t>10/5</a:t>
                      </a:r>
                      <a:endParaRPr lang="ko-KR" altLang="en-US" sz="1600" b="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j-lt"/>
                          <a:ea typeface="NanumGothic" panose="020D0604000000000000" pitchFamily="34" charset="-127"/>
                        </a:rPr>
                        <a:t>10/6</a:t>
                      </a:r>
                      <a:endParaRPr lang="ko-KR" altLang="en-US" sz="1600" b="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j-lt"/>
                          <a:ea typeface="NanumGothic" panose="020D0604000000000000" pitchFamily="34" charset="-127"/>
                        </a:rPr>
                        <a:t>10/7</a:t>
                      </a:r>
                      <a:endParaRPr lang="ko-KR" altLang="en-US" sz="1600" b="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j-lt"/>
                          <a:ea typeface="NanumGothic" panose="020D0604000000000000" pitchFamily="34" charset="-127"/>
                        </a:rPr>
                        <a:t>10/8</a:t>
                      </a:r>
                      <a:endParaRPr lang="ko-KR" altLang="en-US" sz="1600" b="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62616025"/>
                  </a:ext>
                </a:extLst>
              </a:tr>
              <a:tr h="32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lt"/>
                          <a:ea typeface="NanumGothic" panose="020D0604000000000000" pitchFamily="34" charset="-127"/>
                        </a:rPr>
                        <a:t>주제 선정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D4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8341938"/>
                  </a:ext>
                </a:extLst>
              </a:tr>
              <a:tr h="32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lt"/>
                          <a:ea typeface="NanumGothic" panose="020D0604000000000000" pitchFamily="34" charset="-127"/>
                        </a:rPr>
                        <a:t>데이터 수집 및 </a:t>
                      </a:r>
                      <a:r>
                        <a:rPr lang="ko-KR" altLang="en-US" sz="1500" dirty="0" err="1">
                          <a:latin typeface="+mj-lt"/>
                          <a:ea typeface="NanumGothic" panose="020D0604000000000000" pitchFamily="34" charset="-127"/>
                        </a:rPr>
                        <a:t>전처리</a:t>
                      </a:r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D4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D4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97887399"/>
                  </a:ext>
                </a:extLst>
              </a:tr>
              <a:tr h="32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j-lt"/>
                          <a:ea typeface="NanumGothic" panose="020D0604000000000000" pitchFamily="34" charset="-127"/>
                        </a:rPr>
                        <a:t>EDA</a:t>
                      </a:r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D4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54402447"/>
                  </a:ext>
                </a:extLst>
              </a:tr>
              <a:tr h="32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lt"/>
                          <a:ea typeface="NanumGothic" panose="020D0604000000000000" pitchFamily="34" charset="-127"/>
                        </a:rPr>
                        <a:t>분석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D4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D4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D4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64859987"/>
                  </a:ext>
                </a:extLst>
              </a:tr>
              <a:tr h="32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lt"/>
                          <a:ea typeface="NanumGothic" panose="020D0604000000000000" pitchFamily="34" charset="-127"/>
                        </a:rPr>
                        <a:t>발표 준비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D4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D4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3574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4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B4981E8-AB0F-42B6-898B-94F71F1FB335}"/>
              </a:ext>
            </a:extLst>
          </p:cNvPr>
          <p:cNvSpPr/>
          <p:nvPr/>
        </p:nvSpPr>
        <p:spPr>
          <a:xfrm>
            <a:off x="0" y="344774"/>
            <a:ext cx="899409" cy="389744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 smtClean="0"/>
              <a:t>02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F1BE46E-2827-4C47-8D4F-3EDB0E2019BA}"/>
              </a:ext>
            </a:extLst>
          </p:cNvPr>
          <p:cNvSpPr/>
          <p:nvPr/>
        </p:nvSpPr>
        <p:spPr>
          <a:xfrm>
            <a:off x="0" y="6293224"/>
            <a:ext cx="12192000" cy="56477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2CBBBEB-D05A-45C3-8D02-6D0EA0B61954}"/>
              </a:ext>
            </a:extLst>
          </p:cNvPr>
          <p:cNvSpPr/>
          <p:nvPr/>
        </p:nvSpPr>
        <p:spPr>
          <a:xfrm>
            <a:off x="11796860" y="6363042"/>
            <a:ext cx="28405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F30099D-11CE-4211-99E9-6E2BDB72E25C}"/>
              </a:ext>
            </a:extLst>
          </p:cNvPr>
          <p:cNvSpPr/>
          <p:nvPr/>
        </p:nvSpPr>
        <p:spPr>
          <a:xfrm>
            <a:off x="1063585" y="262957"/>
            <a:ext cx="3494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연구 모형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393C4E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31F77F5-D76C-4FE0-8724-8DE620FACA7A}"/>
              </a:ext>
            </a:extLst>
          </p:cNvPr>
          <p:cNvSpPr/>
          <p:nvPr/>
        </p:nvSpPr>
        <p:spPr>
          <a:xfrm>
            <a:off x="994587" y="1826611"/>
            <a:ext cx="2292745" cy="456673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평균풍속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8A4311E-AC04-44FA-8FF8-AD9628D657EE}"/>
              </a:ext>
            </a:extLst>
          </p:cNvPr>
          <p:cNvSpPr/>
          <p:nvPr/>
        </p:nvSpPr>
        <p:spPr>
          <a:xfrm>
            <a:off x="1013636" y="2670003"/>
            <a:ext cx="2292745" cy="456673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이산화질소농도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61B4A72-65D0-43B4-AD33-C5C1B4C899FD}"/>
              </a:ext>
            </a:extLst>
          </p:cNvPr>
          <p:cNvSpPr/>
          <p:nvPr/>
        </p:nvSpPr>
        <p:spPr>
          <a:xfrm>
            <a:off x="994586" y="3513395"/>
            <a:ext cx="2292745" cy="456673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오존농도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574633D-FC6C-4980-8E4D-7958088B6CB1}"/>
              </a:ext>
            </a:extLst>
          </p:cNvPr>
          <p:cNvSpPr/>
          <p:nvPr/>
        </p:nvSpPr>
        <p:spPr>
          <a:xfrm>
            <a:off x="1013636" y="4357022"/>
            <a:ext cx="2292745" cy="456673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이산화탄소농도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61AE05F6-AF35-44CD-8DC4-D5410B11CEF8}"/>
              </a:ext>
            </a:extLst>
          </p:cNvPr>
          <p:cNvSpPr/>
          <p:nvPr/>
        </p:nvSpPr>
        <p:spPr>
          <a:xfrm>
            <a:off x="1013636" y="5200179"/>
            <a:ext cx="2292745" cy="456673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아황산가스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272102AE-21C8-4ED4-A220-1E50B7C97B7B}"/>
              </a:ext>
            </a:extLst>
          </p:cNvPr>
          <p:cNvSpPr/>
          <p:nvPr/>
        </p:nvSpPr>
        <p:spPr>
          <a:xfrm>
            <a:off x="8916822" y="2020372"/>
            <a:ext cx="2796758" cy="2193522"/>
          </a:xfrm>
          <a:prstGeom prst="ellipse">
            <a:avLst/>
          </a:prstGeom>
          <a:noFill/>
          <a:ln w="57150"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일별 서울시 </a:t>
            </a:r>
            <a:r>
              <a:rPr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공공 </a:t>
            </a:r>
            <a:endParaRPr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자전거 이용자 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90D2A6F-2A4F-4ADC-83D1-6413E9355A45}"/>
              </a:ext>
            </a:extLst>
          </p:cNvPr>
          <p:cNvSpPr txBox="1"/>
          <p:nvPr/>
        </p:nvSpPr>
        <p:spPr>
          <a:xfrm>
            <a:off x="9143584" y="1582536"/>
            <a:ext cx="2011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Target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Variable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B6B1FD2-CA21-4262-AEAE-C11FFEA1B3C7}"/>
              </a:ext>
            </a:extLst>
          </p:cNvPr>
          <p:cNvSpPr/>
          <p:nvPr/>
        </p:nvSpPr>
        <p:spPr>
          <a:xfrm>
            <a:off x="3785913" y="1990806"/>
            <a:ext cx="2292745" cy="456673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평균기온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6FD6543A-6695-4835-BA2E-5B46B96AE582}"/>
              </a:ext>
            </a:extLst>
          </p:cNvPr>
          <p:cNvSpPr/>
          <p:nvPr/>
        </p:nvSpPr>
        <p:spPr>
          <a:xfrm>
            <a:off x="3785913" y="2969374"/>
            <a:ext cx="2292745" cy="456673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강수량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EB932091-5F05-4822-A155-CD5B196336B9}"/>
              </a:ext>
            </a:extLst>
          </p:cNvPr>
          <p:cNvSpPr/>
          <p:nvPr/>
        </p:nvSpPr>
        <p:spPr>
          <a:xfrm>
            <a:off x="3785913" y="3947942"/>
            <a:ext cx="2292745" cy="456673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미세먼지 농도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335B9CF-0496-434D-8771-3457000C1D97}"/>
              </a:ext>
            </a:extLst>
          </p:cNvPr>
          <p:cNvSpPr/>
          <p:nvPr/>
        </p:nvSpPr>
        <p:spPr>
          <a:xfrm>
            <a:off x="3785913" y="4926510"/>
            <a:ext cx="2292745" cy="456673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초미세먼지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1744081E-B1B5-4B98-A41F-5A6A7F825979}"/>
              </a:ext>
            </a:extLst>
          </p:cNvPr>
          <p:cNvCxnSpPr>
            <a:cxnSpLocks/>
          </p:cNvCxnSpPr>
          <p:nvPr/>
        </p:nvCxnSpPr>
        <p:spPr>
          <a:xfrm>
            <a:off x="6449463" y="3126676"/>
            <a:ext cx="2467359" cy="0"/>
          </a:xfrm>
          <a:prstGeom prst="straightConnector1">
            <a:avLst/>
          </a:prstGeom>
          <a:ln w="38100">
            <a:solidFill>
              <a:srgbClr val="A2D4D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5DDD58F-8C90-4910-9AF8-C6101E98FC49}"/>
              </a:ext>
            </a:extLst>
          </p:cNvPr>
          <p:cNvSpPr txBox="1"/>
          <p:nvPr/>
        </p:nvSpPr>
        <p:spPr>
          <a:xfrm>
            <a:off x="2587740" y="1146820"/>
            <a:ext cx="1897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Input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Variable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9B137433-F57E-4140-B831-64B7A524F422}"/>
              </a:ext>
            </a:extLst>
          </p:cNvPr>
          <p:cNvSpPr/>
          <p:nvPr/>
        </p:nvSpPr>
        <p:spPr>
          <a:xfrm>
            <a:off x="729205" y="1582536"/>
            <a:ext cx="5720258" cy="4343702"/>
          </a:xfrm>
          <a:prstGeom prst="rect">
            <a:avLst/>
          </a:prstGeom>
          <a:noFill/>
          <a:ln w="38100"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AD3C3D9-8F2E-5F49-9D4F-10631AEB7F07}"/>
              </a:ext>
            </a:extLst>
          </p:cNvPr>
          <p:cNvSpPr txBox="1"/>
          <p:nvPr/>
        </p:nvSpPr>
        <p:spPr>
          <a:xfrm>
            <a:off x="6657304" y="4326402"/>
            <a:ext cx="553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Input,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Target Variables = 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4267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B4981E8-AB0F-42B6-898B-94F71F1FB335}"/>
              </a:ext>
            </a:extLst>
          </p:cNvPr>
          <p:cNvSpPr/>
          <p:nvPr/>
        </p:nvSpPr>
        <p:spPr>
          <a:xfrm>
            <a:off x="0" y="344774"/>
            <a:ext cx="899409" cy="389744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 smtClean="0"/>
              <a:t>03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F1BE46E-2827-4C47-8D4F-3EDB0E2019BA}"/>
              </a:ext>
            </a:extLst>
          </p:cNvPr>
          <p:cNvSpPr/>
          <p:nvPr/>
        </p:nvSpPr>
        <p:spPr>
          <a:xfrm>
            <a:off x="0" y="6293224"/>
            <a:ext cx="12192000" cy="56477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2CBBBEB-D05A-45C3-8D02-6D0EA0B61954}"/>
              </a:ext>
            </a:extLst>
          </p:cNvPr>
          <p:cNvSpPr/>
          <p:nvPr/>
        </p:nvSpPr>
        <p:spPr>
          <a:xfrm>
            <a:off x="11796860" y="6363042"/>
            <a:ext cx="28405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F30099D-11CE-4211-99E9-6E2BDB72E25C}"/>
              </a:ext>
            </a:extLst>
          </p:cNvPr>
          <p:cNvSpPr/>
          <p:nvPr/>
        </p:nvSpPr>
        <p:spPr>
          <a:xfrm>
            <a:off x="1063585" y="262957"/>
            <a:ext cx="38928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데이터 수집 및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전처리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393C4E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02660D8-4CDE-AF45-9410-BA7B1DFBDEEC}"/>
              </a:ext>
            </a:extLst>
          </p:cNvPr>
          <p:cNvSpPr txBox="1"/>
          <p:nvPr/>
        </p:nvSpPr>
        <p:spPr>
          <a:xfrm>
            <a:off x="4515032" y="465249"/>
            <a:ext cx="6105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주제선정배경 </a:t>
            </a:r>
            <a:endParaRPr lang="x-none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F5263E7-5CAF-8B43-B45B-68AFD7BC674F}"/>
              </a:ext>
            </a:extLst>
          </p:cNvPr>
          <p:cNvSpPr txBox="1"/>
          <p:nvPr/>
        </p:nvSpPr>
        <p:spPr>
          <a:xfrm>
            <a:off x="1063584" y="3651254"/>
            <a:ext cx="103791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서울시가 공공자전거 </a:t>
            </a:r>
            <a:r>
              <a:rPr lang="en-US" altLang="ko-KR" sz="16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lang="ko-KR" altLang="en-US" sz="1600" b="1" dirty="0" err="1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따릉이</a:t>
            </a:r>
            <a:r>
              <a:rPr lang="en-US" altLang="ko-KR" sz="16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lang="ko-KR" altLang="en-US" sz="1600" b="1" dirty="0" err="1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16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본격적으로 도입한 시기는 </a:t>
            </a:r>
            <a:r>
              <a:rPr lang="en-US" altLang="ko-KR" sz="16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2000</a:t>
            </a:r>
            <a:r>
              <a:rPr lang="ko-KR" altLang="en-US" sz="16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</a:t>
            </a:r>
            <a:r>
              <a:rPr lang="en-US" altLang="ko-KR" sz="16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r>
              <a:rPr lang="ko-KR" altLang="en-US" sz="1600" b="1" dirty="0" err="1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월으로</a:t>
            </a:r>
            <a:r>
              <a:rPr lang="ko-KR" altLang="en-US" sz="16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매년 그 이용자 수가 증가 하고 있다</a:t>
            </a:r>
            <a:r>
              <a:rPr kumimoji="1" lang="en-US" altLang="ko-KR" sz="16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2017</a:t>
            </a:r>
            <a:r>
              <a:rPr kumimoji="1" lang="ko-KR" altLang="en-US" sz="16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그 수가 급격하게 늘었으며</a:t>
            </a:r>
            <a:r>
              <a:rPr kumimoji="1" lang="en-US" altLang="ko-KR" sz="16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2021</a:t>
            </a:r>
            <a:r>
              <a:rPr kumimoji="1" lang="ko-KR" altLang="en-US" sz="16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현재 서울 시민 </a:t>
            </a:r>
            <a:r>
              <a:rPr kumimoji="1" lang="en-US" altLang="ko-KR" sz="16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kumimoji="1" lang="ko-KR" altLang="en-US" sz="16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명 중 </a:t>
            </a:r>
            <a:r>
              <a:rPr kumimoji="1" lang="en-US" altLang="ko-KR" sz="16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sz="16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명이 </a:t>
            </a:r>
            <a:r>
              <a:rPr kumimoji="1" lang="en-US" altLang="ko-KR" sz="16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kumimoji="1" lang="ko-KR" altLang="en-US" sz="1600" b="1" dirty="0" err="1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따릉이</a:t>
            </a:r>
            <a:r>
              <a:rPr kumimoji="1" lang="en-US" altLang="ko-KR" sz="16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kumimoji="1" lang="ko-KR" altLang="en-US" sz="16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 탄다고 할 수 있을 만큼 이용자 수가 많이 증가 하였다</a:t>
            </a:r>
            <a:r>
              <a:rPr kumimoji="1" lang="en-US" altLang="ko-KR" sz="16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kumimoji="1" lang="ko-KR" altLang="en-US" sz="16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하지만 </a:t>
            </a:r>
            <a:r>
              <a:rPr kumimoji="1" lang="ko-KR" altLang="en-US" sz="1600" b="1" dirty="0" err="1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따릉이</a:t>
            </a:r>
            <a:r>
              <a:rPr kumimoji="1" lang="ko-KR" altLang="en-US" sz="16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수는 한정적이며</a:t>
            </a:r>
            <a:r>
              <a:rPr kumimoji="1" lang="en-US" altLang="ko-KR" sz="16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6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서울시에 따르면 </a:t>
            </a:r>
            <a:r>
              <a:rPr kumimoji="1" lang="ko-KR" altLang="en-US" sz="1600" b="1" dirty="0" err="1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따릉이</a:t>
            </a:r>
            <a:r>
              <a:rPr kumimoji="1" lang="ko-KR" altLang="en-US" sz="16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사업이 적자사업인 만큼 당분간은 </a:t>
            </a:r>
            <a:r>
              <a:rPr kumimoji="1" lang="ko-KR" altLang="en-US" sz="1600" b="1" dirty="0" err="1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따릉이</a:t>
            </a:r>
            <a:r>
              <a:rPr kumimoji="1" lang="ko-KR" altLang="en-US" sz="16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대여소나 수를 </a:t>
            </a:r>
            <a:r>
              <a:rPr kumimoji="1" lang="ko-KR" altLang="en-US" sz="16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늘릴 계획이 없는 </a:t>
            </a:r>
            <a:r>
              <a:rPr kumimoji="1" lang="ko-KR" altLang="en-US" sz="16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입장을 밝힌 상태에서 최대한 이용자들의 </a:t>
            </a:r>
            <a:r>
              <a:rPr kumimoji="1" lang="ko-KR" altLang="en-US" sz="16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수요를 충족하기 </a:t>
            </a:r>
            <a:r>
              <a:rPr kumimoji="1" lang="ko-KR" altLang="en-US" sz="16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위해 계절</a:t>
            </a:r>
            <a:r>
              <a:rPr kumimoji="1" lang="en-US" altLang="ko-KR" sz="16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6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날씨 등의 환경적 요인이 </a:t>
            </a:r>
            <a:r>
              <a:rPr kumimoji="1" lang="ko-KR" altLang="en-US" sz="1600" b="1" dirty="0" err="1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따릉이</a:t>
            </a:r>
            <a:r>
              <a:rPr kumimoji="1" lang="ko-KR" altLang="en-US" sz="16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이용에 </a:t>
            </a:r>
            <a:r>
              <a:rPr kumimoji="1" lang="ko-KR" altLang="en-US" sz="16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어떠한 영향을 미치는 지 확인하고 </a:t>
            </a:r>
            <a:r>
              <a:rPr kumimoji="1" lang="ko-KR" altLang="en-US" sz="16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이런 이용자 수 </a:t>
            </a:r>
            <a:r>
              <a:rPr kumimoji="1" lang="ko-KR" altLang="en-US" sz="16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예측모델이 </a:t>
            </a:r>
            <a:r>
              <a:rPr kumimoji="1" lang="ko-KR" altLang="en-US" sz="16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활용하여 효율적인 </a:t>
            </a:r>
            <a:r>
              <a:rPr kumimoji="1" lang="ko-KR" altLang="en-US" sz="1600" b="1" dirty="0" err="1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따릉이</a:t>
            </a:r>
            <a:r>
              <a:rPr kumimoji="1" lang="ko-KR" altLang="en-US" sz="16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배치를 하고자 한다</a:t>
            </a:r>
            <a:r>
              <a:rPr kumimoji="1" lang="en-US" altLang="ko-KR" sz="16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CF810A0D-AC58-3943-BAA0-E16D46038D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3"/>
          <a:stretch/>
        </p:blipFill>
        <p:spPr>
          <a:xfrm>
            <a:off x="3500982" y="1366300"/>
            <a:ext cx="4489160" cy="169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7">
            <a:extLst>
              <a:ext uri="{FF2B5EF4-FFF2-40B4-BE49-F238E27FC236}">
                <a16:creationId xmlns="" xmlns:a16="http://schemas.microsoft.com/office/drawing/2014/main" id="{E17A04C5-A5D3-479C-BF64-2D710E395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35627"/>
              </p:ext>
            </p:extLst>
          </p:nvPr>
        </p:nvGraphicFramePr>
        <p:xfrm>
          <a:off x="744134" y="1015347"/>
          <a:ext cx="10437525" cy="4805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6199">
                  <a:extLst>
                    <a:ext uri="{9D8B030D-6E8A-4147-A177-3AD203B41FA5}">
                      <a16:colId xmlns="" xmlns:a16="http://schemas.microsoft.com/office/drawing/2014/main" val="1287488554"/>
                    </a:ext>
                  </a:extLst>
                </a:gridCol>
                <a:gridCol w="2846628">
                  <a:extLst>
                    <a:ext uri="{9D8B030D-6E8A-4147-A177-3AD203B41FA5}">
                      <a16:colId xmlns="" xmlns:a16="http://schemas.microsoft.com/office/drawing/2014/main" val="806972248"/>
                    </a:ext>
                  </a:extLst>
                </a:gridCol>
                <a:gridCol w="3132349"/>
                <a:gridCol w="3132349"/>
              </a:tblGrid>
              <a:tr h="580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lt"/>
                          <a:ea typeface="NanumGothic" panose="020D0604000000000000" pitchFamily="34" charset="-127"/>
                        </a:rPr>
                        <a:t>개요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j-lt"/>
                          <a:ea typeface="NanumGothic" panose="020D0604000000000000" pitchFamily="34" charset="-127"/>
                        </a:rPr>
                        <a:t>날씨 데이터</a:t>
                      </a:r>
                      <a:endParaRPr lang="ko-KR" altLang="en-US" sz="1600" b="1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j-lt"/>
                          <a:ea typeface="NanumGothic" panose="020D0604000000000000" pitchFamily="34" charset="-127"/>
                        </a:rPr>
                        <a:t>대기오염 데이터</a:t>
                      </a:r>
                      <a:endParaRPr lang="ko-KR" altLang="en-US" sz="1600" b="1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latin typeface="+mj-lt"/>
                          <a:ea typeface="NanumGothic" panose="020D0604000000000000" pitchFamily="34" charset="-127"/>
                        </a:rPr>
                        <a:t>따릉이</a:t>
                      </a:r>
                      <a:r>
                        <a:rPr lang="ko-KR" altLang="en-US" sz="1600" b="1" baseline="0" dirty="0" smtClean="0">
                          <a:latin typeface="+mj-lt"/>
                          <a:ea typeface="NanumGothic" panose="020D0604000000000000" pitchFamily="34" charset="-127"/>
                        </a:rPr>
                        <a:t> 데이터</a:t>
                      </a:r>
                      <a:endParaRPr lang="ko-KR" altLang="en-US" sz="1600" b="1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424688"/>
                  </a:ext>
                </a:extLst>
              </a:tr>
              <a:tr h="806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+mj-lt"/>
                          <a:ea typeface="NanumGothic" panose="020D0604000000000000" pitchFamily="34" charset="-127"/>
                        </a:rPr>
                        <a:t>기간</a:t>
                      </a:r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+mj-lt"/>
                          <a:ea typeface="NanumGothic" panose="020D0604000000000000" pitchFamily="34" charset="-127"/>
                        </a:rPr>
                        <a:t>2017 ~ 2020</a:t>
                      </a:r>
                      <a:r>
                        <a:rPr lang="ko-KR" altLang="en-US" sz="1500" dirty="0" smtClean="0">
                          <a:latin typeface="+mj-lt"/>
                          <a:ea typeface="NanumGothic" panose="020D0604000000000000" pitchFamily="34" charset="-127"/>
                        </a:rPr>
                        <a:t>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6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+mj-lt"/>
                          <a:ea typeface="NanumGothic" panose="020D0604000000000000" pitchFamily="34" charset="-127"/>
                        </a:rPr>
                        <a:t>위치</a:t>
                      </a:r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latin typeface="+mj-lt"/>
                          <a:ea typeface="NanumGothic" panose="020D0604000000000000" pitchFamily="34" charset="-127"/>
                          <a:cs typeface="+mn-cs"/>
                        </a:rPr>
                        <a:t>한강공원이 위치한 총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latin typeface="+mj-lt"/>
                          <a:ea typeface="NanumGothic" panose="020D0604000000000000" pitchFamily="34" charset="-127"/>
                          <a:cs typeface="+mn-cs"/>
                        </a:rPr>
                        <a:t>8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latin typeface="+mj-lt"/>
                          <a:ea typeface="NanumGothic" panose="020D0604000000000000" pitchFamily="34" charset="-127"/>
                          <a:cs typeface="+mn-cs"/>
                        </a:rPr>
                        <a:t>개 서울시 구 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lt"/>
                        <a:ea typeface="NanumGothic" panose="020D0604000000000000" pitchFamily="34" charset="-127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latin typeface="+mj-lt"/>
                          <a:ea typeface="NanumGothic" panose="020D0604000000000000" pitchFamily="34" charset="-127"/>
                          <a:cs typeface="+mn-cs"/>
                        </a:rPr>
                        <a:t>-&gt; </a:t>
                      </a:r>
                      <a:r>
                        <a:rPr lang="ko-KR" altLang="ko-KR" sz="1500" kern="1200" dirty="0" smtClean="0">
                          <a:solidFill>
                            <a:schemeClr val="tx1"/>
                          </a:solidFill>
                          <a:latin typeface="+mj-lt"/>
                          <a:ea typeface="NanumGothic" panose="020D0604000000000000" pitchFamily="34" charset="-127"/>
                          <a:cs typeface="+mn-cs"/>
                        </a:rPr>
                        <a:t>영등포구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latin typeface="+mj-lt"/>
                          <a:ea typeface="NanumGothic" panose="020D0604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ko-KR" sz="1500" kern="1200" dirty="0" smtClean="0">
                          <a:solidFill>
                            <a:schemeClr val="tx1"/>
                          </a:solidFill>
                          <a:latin typeface="+mj-lt"/>
                          <a:ea typeface="NanumGothic" panose="020D0604000000000000" pitchFamily="34" charset="-127"/>
                          <a:cs typeface="+mn-cs"/>
                        </a:rPr>
                        <a:t>마포구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latin typeface="+mj-lt"/>
                          <a:ea typeface="NanumGothic" panose="020D0604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ko-KR" sz="1500" kern="1200" dirty="0" smtClean="0">
                          <a:solidFill>
                            <a:schemeClr val="tx1"/>
                          </a:solidFill>
                          <a:latin typeface="+mj-lt"/>
                          <a:ea typeface="NanumGothic" panose="020D0604000000000000" pitchFamily="34" charset="-127"/>
                          <a:cs typeface="+mn-cs"/>
                        </a:rPr>
                        <a:t>서초구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latin typeface="+mj-lt"/>
                          <a:ea typeface="NanumGothic" panose="020D0604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ko-KR" sz="1500" kern="1200" dirty="0" smtClean="0">
                          <a:solidFill>
                            <a:schemeClr val="tx1"/>
                          </a:solidFill>
                          <a:latin typeface="+mj-lt"/>
                          <a:ea typeface="NanumGothic" panose="020D0604000000000000" pitchFamily="34" charset="-127"/>
                          <a:cs typeface="+mn-cs"/>
                        </a:rPr>
                        <a:t>송파구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latin typeface="+mj-lt"/>
                          <a:ea typeface="NanumGothic" panose="020D0604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ko-KR" sz="1500" kern="1200" dirty="0" smtClean="0">
                          <a:solidFill>
                            <a:schemeClr val="tx1"/>
                          </a:solidFill>
                          <a:latin typeface="+mj-lt"/>
                          <a:ea typeface="NanumGothic" panose="020D0604000000000000" pitchFamily="34" charset="-127"/>
                          <a:cs typeface="+mn-cs"/>
                        </a:rPr>
                        <a:t>광진구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latin typeface="+mj-lt"/>
                          <a:ea typeface="NanumGothic" panose="020D0604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ko-KR" sz="1500" kern="1200" dirty="0" smtClean="0">
                          <a:solidFill>
                            <a:schemeClr val="tx1"/>
                          </a:solidFill>
                          <a:latin typeface="+mj-lt"/>
                          <a:ea typeface="NanumGothic" panose="020D0604000000000000" pitchFamily="34" charset="-127"/>
                          <a:cs typeface="+mn-cs"/>
                        </a:rPr>
                        <a:t>용산구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latin typeface="+mj-lt"/>
                          <a:ea typeface="NanumGothic" panose="020D0604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ko-KR" sz="1500" kern="1200" dirty="0" smtClean="0">
                          <a:solidFill>
                            <a:schemeClr val="tx1"/>
                          </a:solidFill>
                          <a:latin typeface="+mj-lt"/>
                          <a:ea typeface="NanumGothic" panose="020D0604000000000000" pitchFamily="34" charset="-127"/>
                          <a:cs typeface="+mn-cs"/>
                        </a:rPr>
                        <a:t>강동구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latin typeface="+mj-lt"/>
                          <a:ea typeface="NanumGothic" panose="020D0604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ko-KR" sz="1500" kern="1200" dirty="0" smtClean="0">
                          <a:solidFill>
                            <a:schemeClr val="tx1"/>
                          </a:solidFill>
                          <a:latin typeface="+mj-lt"/>
                          <a:ea typeface="NanumGothic" panose="020D0604000000000000" pitchFamily="34" charset="-127"/>
                          <a:cs typeface="+mn-cs"/>
                        </a:rPr>
                        <a:t>강서구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lt"/>
                        <a:ea typeface="NanumGothic" panose="020D0604000000000000" pitchFamily="34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6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+mj-lt"/>
                          <a:ea typeface="NanumGothic" panose="020D0604000000000000" pitchFamily="34" charset="-127"/>
                        </a:rPr>
                        <a:t>자료형태</a:t>
                      </a:r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+mj-lt"/>
                          <a:ea typeface="NanumGothic" panose="020D0604000000000000" pitchFamily="34" charset="-127"/>
                        </a:rPr>
                        <a:t>일일 데이터</a:t>
                      </a:r>
                      <a:endParaRPr lang="en-US" altLang="ko-KR" sz="1500" dirty="0" smtClean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6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+mj-lt"/>
                          <a:ea typeface="NanumGothic" panose="020D0604000000000000" pitchFamily="34" charset="-127"/>
                        </a:rPr>
                        <a:t>출처</a:t>
                      </a:r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8341938"/>
                  </a:ext>
                </a:extLst>
              </a:tr>
              <a:tr h="10003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+mj-lt"/>
                          <a:ea typeface="NanumGothic" panose="020D0604000000000000" pitchFamily="34" charset="-127"/>
                        </a:rPr>
                        <a:t>수집데이터</a:t>
                      </a:r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aseline="0" dirty="0" smtClean="0">
                          <a:latin typeface="+mj-lt"/>
                          <a:ea typeface="NanumGothic" panose="020D0604000000000000" pitchFamily="34" charset="-127"/>
                        </a:rPr>
                        <a:t>평균기온</a:t>
                      </a:r>
                      <a:r>
                        <a:rPr lang="en-US" altLang="ko-KR" sz="1500" baseline="0" dirty="0" smtClean="0">
                          <a:latin typeface="+mj-lt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1500" baseline="0" dirty="0" smtClean="0">
                          <a:latin typeface="+mj-lt"/>
                          <a:ea typeface="NanumGothic" panose="020D0604000000000000" pitchFamily="34" charset="-127"/>
                        </a:rPr>
                        <a:t>강수량</a:t>
                      </a:r>
                      <a:r>
                        <a:rPr lang="en-US" altLang="ko-KR" sz="1500" baseline="0" dirty="0" smtClean="0">
                          <a:latin typeface="+mj-lt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1500" baseline="0" dirty="0" smtClean="0">
                          <a:latin typeface="+mj-lt"/>
                          <a:ea typeface="NanumGothic" panose="020D0604000000000000" pitchFamily="34" charset="-127"/>
                        </a:rPr>
                        <a:t>평균풍속</a:t>
                      </a:r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latin typeface="+mj-lt"/>
                          <a:ea typeface="NanumGothic" panose="020D0604000000000000" pitchFamily="34" charset="-127"/>
                        </a:rPr>
                        <a:t>이산화질소 </a:t>
                      </a:r>
                      <a:r>
                        <a:rPr lang="en-US" altLang="ko-KR" sz="1500" dirty="0" smtClean="0">
                          <a:latin typeface="+mj-lt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+mj-lt"/>
                          <a:ea typeface="NanumGothic" panose="020D0604000000000000" pitchFamily="34" charset="-127"/>
                        </a:rPr>
                        <a:t>이산화탄소 </a:t>
                      </a:r>
                      <a:r>
                        <a:rPr lang="en-US" altLang="ko-KR" sz="1500" dirty="0" smtClean="0">
                          <a:latin typeface="+mj-lt"/>
                          <a:ea typeface="NanumGothic" panose="020D0604000000000000" pitchFamily="34" charset="-127"/>
                        </a:rPr>
                        <a:t>,  </a:t>
                      </a:r>
                      <a:r>
                        <a:rPr lang="ko-KR" altLang="en-US" sz="1500" dirty="0" smtClean="0">
                          <a:latin typeface="+mj-lt"/>
                          <a:ea typeface="NanumGothic" panose="020D0604000000000000" pitchFamily="34" charset="-127"/>
                        </a:rPr>
                        <a:t>아황산가스 </a:t>
                      </a:r>
                      <a:r>
                        <a:rPr lang="en-US" altLang="ko-KR" sz="1500" dirty="0" smtClean="0">
                          <a:latin typeface="+mj-lt"/>
                          <a:ea typeface="NanumGothic" panose="020D0604000000000000" pitchFamily="34" charset="-127"/>
                        </a:rPr>
                        <a:t>,  </a:t>
                      </a:r>
                      <a:r>
                        <a:rPr lang="ko-KR" altLang="en-US" sz="1500" dirty="0" smtClean="0">
                          <a:latin typeface="+mj-lt"/>
                          <a:ea typeface="NanumGothic" panose="020D0604000000000000" pitchFamily="34" charset="-127"/>
                        </a:rPr>
                        <a:t>미세먼지 </a:t>
                      </a:r>
                      <a:r>
                        <a:rPr lang="en-US" altLang="ko-KR" sz="1500" dirty="0" smtClean="0">
                          <a:latin typeface="+mj-lt"/>
                          <a:ea typeface="NanumGothic" panose="020D0604000000000000" pitchFamily="34" charset="-127"/>
                        </a:rPr>
                        <a:t>,  </a:t>
                      </a:r>
                      <a:r>
                        <a:rPr lang="ko-KR" altLang="en-US" sz="1500" dirty="0" err="1" smtClean="0">
                          <a:latin typeface="+mj-lt"/>
                          <a:ea typeface="NanumGothic" panose="020D0604000000000000" pitchFamily="34" charset="-127"/>
                        </a:rPr>
                        <a:t>초미세먼지</a:t>
                      </a:r>
                      <a:r>
                        <a:rPr lang="en-US" altLang="ko-KR" sz="1500" dirty="0" smtClean="0">
                          <a:latin typeface="+mj-lt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en-US" altLang="ko-KR" sz="1500" baseline="0" dirty="0" smtClean="0">
                          <a:latin typeface="+mj-lt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+mj-lt"/>
                          <a:ea typeface="NanumGothic" panose="020D0604000000000000" pitchFamily="34" charset="-127"/>
                        </a:rPr>
                        <a:t>오존</a:t>
                      </a:r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>
                          <a:latin typeface="+mj-lt"/>
                          <a:ea typeface="NanumGothic" panose="020D0604000000000000" pitchFamily="34" charset="-127"/>
                        </a:rPr>
                        <a:t>따릉이</a:t>
                      </a:r>
                      <a:r>
                        <a:rPr lang="ko-KR" altLang="en-US" sz="1500" dirty="0" smtClean="0">
                          <a:latin typeface="+mj-lt"/>
                          <a:ea typeface="NanumGothic" panose="020D0604000000000000" pitchFamily="34" charset="-127"/>
                        </a:rPr>
                        <a:t> 대여</a:t>
                      </a:r>
                      <a:r>
                        <a:rPr lang="en-US" altLang="ko-KR" sz="1500" dirty="0" smtClean="0">
                          <a:latin typeface="+mj-lt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1500" dirty="0" smtClean="0">
                          <a:latin typeface="+mj-lt"/>
                          <a:ea typeface="NanumGothic" panose="020D0604000000000000" pitchFamily="34" charset="-127"/>
                        </a:rPr>
                        <a:t>반납 건</a:t>
                      </a:r>
                      <a:endParaRPr lang="ko-KR" altLang="en-US" sz="1500" dirty="0">
                        <a:latin typeface="+mj-lt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9788739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B4981E8-AB0F-42B6-898B-94F71F1FB335}"/>
              </a:ext>
            </a:extLst>
          </p:cNvPr>
          <p:cNvSpPr/>
          <p:nvPr/>
        </p:nvSpPr>
        <p:spPr>
          <a:xfrm>
            <a:off x="0" y="344774"/>
            <a:ext cx="899409" cy="389744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 smtClean="0"/>
              <a:t>03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F1BE46E-2827-4C47-8D4F-3EDB0E2019BA}"/>
              </a:ext>
            </a:extLst>
          </p:cNvPr>
          <p:cNvSpPr/>
          <p:nvPr/>
        </p:nvSpPr>
        <p:spPr>
          <a:xfrm>
            <a:off x="0" y="6293224"/>
            <a:ext cx="12192000" cy="56477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2CBBBEB-D05A-45C3-8D02-6D0EA0B61954}"/>
              </a:ext>
            </a:extLst>
          </p:cNvPr>
          <p:cNvSpPr/>
          <p:nvPr/>
        </p:nvSpPr>
        <p:spPr>
          <a:xfrm>
            <a:off x="11796860" y="6363042"/>
            <a:ext cx="28405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4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F30099D-11CE-4211-99E9-6E2BDB72E25C}"/>
              </a:ext>
            </a:extLst>
          </p:cNvPr>
          <p:cNvSpPr/>
          <p:nvPr/>
        </p:nvSpPr>
        <p:spPr>
          <a:xfrm>
            <a:off x="1063585" y="262957"/>
            <a:ext cx="38928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데이터 수집 및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전처리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393C4E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02660D8-4CDE-AF45-9410-BA7B1DFBDEEC}"/>
              </a:ext>
            </a:extLst>
          </p:cNvPr>
          <p:cNvSpPr txBox="1"/>
          <p:nvPr/>
        </p:nvSpPr>
        <p:spPr>
          <a:xfrm>
            <a:off x="4515032" y="465249"/>
            <a:ext cx="6105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 수집 </a:t>
            </a:r>
            <a:endParaRPr lang="x-none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23" y="4182082"/>
            <a:ext cx="2351538" cy="4826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8089" b="13767"/>
          <a:stretch/>
        </p:blipFill>
        <p:spPr>
          <a:xfrm>
            <a:off x="5167313" y="4147126"/>
            <a:ext cx="2536077" cy="51758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t="8089" b="13767"/>
          <a:stretch/>
        </p:blipFill>
        <p:spPr>
          <a:xfrm>
            <a:off x="8338958" y="4147126"/>
            <a:ext cx="2536077" cy="51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B4981E8-AB0F-42B6-898B-94F71F1FB335}"/>
              </a:ext>
            </a:extLst>
          </p:cNvPr>
          <p:cNvSpPr/>
          <p:nvPr/>
        </p:nvSpPr>
        <p:spPr>
          <a:xfrm>
            <a:off x="0" y="344774"/>
            <a:ext cx="899409" cy="389744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 smtClean="0"/>
              <a:t>03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F1BE46E-2827-4C47-8D4F-3EDB0E2019BA}"/>
              </a:ext>
            </a:extLst>
          </p:cNvPr>
          <p:cNvSpPr/>
          <p:nvPr/>
        </p:nvSpPr>
        <p:spPr>
          <a:xfrm>
            <a:off x="0" y="6293224"/>
            <a:ext cx="12192000" cy="56477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2CBBBEB-D05A-45C3-8D02-6D0EA0B61954}"/>
              </a:ext>
            </a:extLst>
          </p:cNvPr>
          <p:cNvSpPr/>
          <p:nvPr/>
        </p:nvSpPr>
        <p:spPr>
          <a:xfrm>
            <a:off x="11796860" y="6363042"/>
            <a:ext cx="28405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5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F30099D-11CE-4211-99E9-6E2BDB72E25C}"/>
              </a:ext>
            </a:extLst>
          </p:cNvPr>
          <p:cNvSpPr/>
          <p:nvPr/>
        </p:nvSpPr>
        <p:spPr>
          <a:xfrm>
            <a:off x="1063585" y="262957"/>
            <a:ext cx="38928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데이터 수집 및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전처리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393C4E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A6CED211-08E0-4248-B91D-0DE4BFEB5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162205"/>
              </p:ext>
            </p:extLst>
          </p:nvPr>
        </p:nvGraphicFramePr>
        <p:xfrm>
          <a:off x="1063585" y="1461314"/>
          <a:ext cx="447473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568">
                  <a:extLst>
                    <a:ext uri="{9D8B030D-6E8A-4147-A177-3AD203B41FA5}">
                      <a16:colId xmlns="" xmlns:a16="http://schemas.microsoft.com/office/drawing/2014/main" val="2309009475"/>
                    </a:ext>
                  </a:extLst>
                </a:gridCol>
                <a:gridCol w="2220171">
                  <a:extLst>
                    <a:ext uri="{9D8B030D-6E8A-4147-A177-3AD203B41FA5}">
                      <a16:colId xmlns="" xmlns:a16="http://schemas.microsoft.com/office/drawing/2014/main" val="1131974016"/>
                    </a:ext>
                  </a:extLst>
                </a:gridCol>
              </a:tblGrid>
              <a:tr h="306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날씨데이터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D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대기데이터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D4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0915570"/>
                  </a:ext>
                </a:extLst>
              </a:tr>
              <a:tr h="226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지점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이산화질농도</a:t>
                      </a:r>
                      <a:endParaRPr lang="ko-KR" altLang="en-US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6178578"/>
                  </a:ext>
                </a:extLst>
              </a:tr>
              <a:tr h="226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지점명</a:t>
                      </a:r>
                      <a:endParaRPr lang="ko-KR" altLang="en-US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오존농도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8337714"/>
                  </a:ext>
                </a:extLst>
              </a:tr>
              <a:tr h="226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일시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이산화탄소농도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9873464"/>
                  </a:ext>
                </a:extLst>
              </a:tr>
              <a:tr h="226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평균기온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아황산가스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4552433"/>
                  </a:ext>
                </a:extLst>
              </a:tr>
              <a:tr h="226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일강수량</a:t>
                      </a:r>
                      <a:endParaRPr lang="ko-KR" altLang="en-US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미세먼지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3300007"/>
                  </a:ext>
                </a:extLst>
              </a:tr>
              <a:tr h="226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평균 풍속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초미세먼지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5419595"/>
                  </a:ext>
                </a:extLst>
              </a:tr>
              <a:tr h="362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일시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일시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8729682"/>
                  </a:ext>
                </a:extLst>
              </a:tr>
            </a:tbl>
          </a:graphicData>
        </a:graphic>
      </p:graphicFrame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5C629E5F-316B-40E2-BC38-032416E30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0" b="17924"/>
          <a:stretch/>
        </p:blipFill>
        <p:spPr bwMode="auto">
          <a:xfrm>
            <a:off x="5918066" y="1461314"/>
            <a:ext cx="5424174" cy="328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="" xmlns:a16="http://schemas.microsoft.com/office/drawing/2014/main" id="{7E2773D5-658E-4286-B847-ABF98879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066" y="4914108"/>
            <a:ext cx="3299576" cy="106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D3644AA-3528-994B-A631-F608E4524A88}"/>
              </a:ext>
            </a:extLst>
          </p:cNvPr>
          <p:cNvSpPr txBox="1"/>
          <p:nvPr/>
        </p:nvSpPr>
        <p:spPr>
          <a:xfrm>
            <a:off x="5918066" y="1071003"/>
            <a:ext cx="54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마포 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용산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광진 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성동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강동 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송파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서초 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강남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영등포 </a:t>
            </a:r>
            <a:r>
              <a:rPr lang="en-US" altLang="ko-KR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–&gt; 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강서</a:t>
            </a:r>
            <a:endParaRPr kumimoji="1" lang="x-none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02660D8-4CDE-AF45-9410-BA7B1DFBDEEC}"/>
              </a:ext>
            </a:extLst>
          </p:cNvPr>
          <p:cNvSpPr txBox="1"/>
          <p:nvPr/>
        </p:nvSpPr>
        <p:spPr>
          <a:xfrm>
            <a:off x="4515032" y="465249"/>
            <a:ext cx="6105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Input</a:t>
            </a:r>
            <a:r>
              <a:rPr lang="ko-KR" altLang="en-US" sz="14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변수 </a:t>
            </a:r>
            <a:r>
              <a:rPr lang="ko-KR" altLang="en-US" sz="1400" b="1" dirty="0" err="1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결측치</a:t>
            </a:r>
            <a:r>
              <a:rPr lang="ko-KR" altLang="en-US" sz="14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처리 </a:t>
            </a:r>
            <a:endParaRPr lang="x-none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29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B4981E8-AB0F-42B6-898B-94F71F1FB335}"/>
              </a:ext>
            </a:extLst>
          </p:cNvPr>
          <p:cNvSpPr/>
          <p:nvPr/>
        </p:nvSpPr>
        <p:spPr>
          <a:xfrm>
            <a:off x="0" y="344774"/>
            <a:ext cx="899409" cy="389744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 smtClean="0"/>
              <a:t>03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F1BE46E-2827-4C47-8D4F-3EDB0E2019BA}"/>
              </a:ext>
            </a:extLst>
          </p:cNvPr>
          <p:cNvSpPr/>
          <p:nvPr/>
        </p:nvSpPr>
        <p:spPr>
          <a:xfrm>
            <a:off x="0" y="6293224"/>
            <a:ext cx="12192000" cy="56477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2CBBBEB-D05A-45C3-8D02-6D0EA0B61954}"/>
              </a:ext>
            </a:extLst>
          </p:cNvPr>
          <p:cNvSpPr/>
          <p:nvPr/>
        </p:nvSpPr>
        <p:spPr>
          <a:xfrm>
            <a:off x="11796860" y="6363042"/>
            <a:ext cx="28405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6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F30099D-11CE-4211-99E9-6E2BDB72E25C}"/>
              </a:ext>
            </a:extLst>
          </p:cNvPr>
          <p:cNvSpPr/>
          <p:nvPr/>
        </p:nvSpPr>
        <p:spPr>
          <a:xfrm>
            <a:off x="1063585" y="262957"/>
            <a:ext cx="38362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데이터 수집 및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전처리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393C4E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="" xmlns:a16="http://schemas.microsoft.com/office/drawing/2014/main" id="{90E632D6-2428-4B52-9CA7-14674DE8F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84145"/>
              </p:ext>
            </p:extLst>
          </p:nvPr>
        </p:nvGraphicFramePr>
        <p:xfrm>
          <a:off x="1523383" y="1138687"/>
          <a:ext cx="4474739" cy="4712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568">
                  <a:extLst>
                    <a:ext uri="{9D8B030D-6E8A-4147-A177-3AD203B41FA5}">
                      <a16:colId xmlns="" xmlns:a16="http://schemas.microsoft.com/office/drawing/2014/main" val="2309009475"/>
                    </a:ext>
                  </a:extLst>
                </a:gridCol>
                <a:gridCol w="2220171">
                  <a:extLst>
                    <a:ext uri="{9D8B030D-6E8A-4147-A177-3AD203B41FA5}">
                      <a16:colId xmlns="" xmlns:a16="http://schemas.microsoft.com/office/drawing/2014/main" val="1131974016"/>
                    </a:ext>
                  </a:extLst>
                </a:gridCol>
              </a:tblGrid>
              <a:tr h="425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따릉이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대여소 정보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D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따릉이</a:t>
                      </a:r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대여 정보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D4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0915570"/>
                  </a:ext>
                </a:extLst>
              </a:tr>
              <a:tr h="428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대여소 번호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대여소번호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6178578"/>
                  </a:ext>
                </a:extLst>
              </a:tr>
              <a:tr h="428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보관소명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대여일시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8337714"/>
                  </a:ext>
                </a:extLst>
              </a:tr>
              <a:tr h="428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자치구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대여소명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9873464"/>
                  </a:ext>
                </a:extLst>
              </a:tr>
              <a:tr h="428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상세주소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대여거치대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4552433"/>
                  </a:ext>
                </a:extLst>
              </a:tr>
              <a:tr h="428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위도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반납일시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3300007"/>
                  </a:ext>
                </a:extLst>
              </a:tr>
              <a:tr h="428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경도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반납대여소번호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5419595"/>
                  </a:ext>
                </a:extLst>
              </a:tr>
              <a:tr h="428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설치시기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반납대여소명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8729682"/>
                  </a:ext>
                </a:extLst>
              </a:tr>
              <a:tr h="428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LCD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반납거치대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3601075"/>
                  </a:ext>
                </a:extLst>
              </a:tr>
              <a:tr h="428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QR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이용시간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0248071"/>
                  </a:ext>
                </a:extLst>
              </a:tr>
              <a:tr h="428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운영방식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이동거리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069054"/>
                  </a:ext>
                </a:extLst>
              </a:tr>
            </a:tbl>
          </a:graphicData>
        </a:graphic>
      </p:graphicFrame>
      <p:graphicFrame>
        <p:nvGraphicFramePr>
          <p:cNvPr id="13" name="표 13">
            <a:extLst>
              <a:ext uri="{FF2B5EF4-FFF2-40B4-BE49-F238E27FC236}">
                <a16:creationId xmlns="" xmlns:a16="http://schemas.microsoft.com/office/drawing/2014/main" id="{CA121955-F3D2-4013-AA47-DA0C21332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75018"/>
              </p:ext>
            </p:extLst>
          </p:nvPr>
        </p:nvGraphicFramePr>
        <p:xfrm>
          <a:off x="8563070" y="2553442"/>
          <a:ext cx="2001329" cy="1751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329">
                  <a:extLst>
                    <a:ext uri="{9D8B030D-6E8A-4147-A177-3AD203B41FA5}">
                      <a16:colId xmlns="" xmlns:a16="http://schemas.microsoft.com/office/drawing/2014/main" val="628535476"/>
                    </a:ext>
                  </a:extLst>
                </a:gridCol>
              </a:tblGrid>
              <a:tr h="446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선택변수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4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73238694"/>
                  </a:ext>
                </a:extLst>
              </a:tr>
              <a:tr h="435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대여소번호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8226078"/>
                  </a:ext>
                </a:extLst>
              </a:tr>
              <a:tr h="435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자치구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6463446"/>
                  </a:ext>
                </a:extLst>
              </a:tr>
              <a:tr h="435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대여일시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521845"/>
                  </a:ext>
                </a:extLst>
              </a:tr>
            </a:tbl>
          </a:graphicData>
        </a:graphic>
      </p:graphicFrame>
      <p:sp>
        <p:nvSpPr>
          <p:cNvPr id="14" name="화살표: 오른쪽 13">
            <a:extLst>
              <a:ext uri="{FF2B5EF4-FFF2-40B4-BE49-F238E27FC236}">
                <a16:creationId xmlns="" xmlns:a16="http://schemas.microsoft.com/office/drawing/2014/main" id="{D3330DE3-3A09-41F0-9864-F3A3B05150B0}"/>
              </a:ext>
            </a:extLst>
          </p:cNvPr>
          <p:cNvSpPr/>
          <p:nvPr/>
        </p:nvSpPr>
        <p:spPr>
          <a:xfrm>
            <a:off x="6555977" y="3032183"/>
            <a:ext cx="1398012" cy="793631"/>
          </a:xfrm>
          <a:prstGeom prst="rightArrow">
            <a:avLst/>
          </a:prstGeom>
          <a:solidFill>
            <a:srgbClr val="A2D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45CF5C4-9851-A445-964B-5D89F3B522F8}"/>
              </a:ext>
            </a:extLst>
          </p:cNvPr>
          <p:cNvSpPr txBox="1"/>
          <p:nvPr/>
        </p:nvSpPr>
        <p:spPr>
          <a:xfrm>
            <a:off x="4580110" y="437455"/>
            <a:ext cx="54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err="1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타겟변수</a:t>
            </a:r>
            <a:r>
              <a:rPr kumimoji="1" lang="ko-KR" altLang="en-US" sz="1400" b="1" dirty="0" smtClean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생성</a:t>
            </a:r>
            <a:endParaRPr kumimoji="1" lang="x-none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B4981E8-AB0F-42B6-898B-94F71F1FB335}"/>
              </a:ext>
            </a:extLst>
          </p:cNvPr>
          <p:cNvSpPr/>
          <p:nvPr/>
        </p:nvSpPr>
        <p:spPr>
          <a:xfrm>
            <a:off x="0" y="344774"/>
            <a:ext cx="899409" cy="389744"/>
          </a:xfrm>
          <a:prstGeom prst="rect">
            <a:avLst/>
          </a:prstGeom>
          <a:solidFill>
            <a:srgbClr val="A2D4DB"/>
          </a:solidFill>
          <a:ln>
            <a:solidFill>
              <a:srgbClr val="A2D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b="1" dirty="0" smtClean="0"/>
              <a:t>03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F1BE46E-2827-4C47-8D4F-3EDB0E2019BA}"/>
              </a:ext>
            </a:extLst>
          </p:cNvPr>
          <p:cNvSpPr/>
          <p:nvPr/>
        </p:nvSpPr>
        <p:spPr>
          <a:xfrm>
            <a:off x="0" y="6293224"/>
            <a:ext cx="12192000" cy="564776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2CBBBEB-D05A-45C3-8D02-6D0EA0B61954}"/>
              </a:ext>
            </a:extLst>
          </p:cNvPr>
          <p:cNvSpPr/>
          <p:nvPr/>
        </p:nvSpPr>
        <p:spPr>
          <a:xfrm>
            <a:off x="11796860" y="6363042"/>
            <a:ext cx="28405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7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F30099D-11CE-4211-99E9-6E2BDB72E25C}"/>
              </a:ext>
            </a:extLst>
          </p:cNvPr>
          <p:cNvSpPr/>
          <p:nvPr/>
        </p:nvSpPr>
        <p:spPr>
          <a:xfrm>
            <a:off x="1063585" y="262957"/>
            <a:ext cx="3853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데이터 수집 및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393C4E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전처리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393C4E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D9EDA492-2E41-40EC-8704-9E0ADD27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89" y="1864924"/>
            <a:ext cx="5219700" cy="170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B002FC6-CAA0-404C-AF6B-DCEA11E0360A}"/>
              </a:ext>
            </a:extLst>
          </p:cNvPr>
          <p:cNvSpPr txBox="1"/>
          <p:nvPr/>
        </p:nvSpPr>
        <p:spPr>
          <a:xfrm>
            <a:off x="600175" y="3743312"/>
            <a:ext cx="670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대여일시와 자치구를 기준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따릉이의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대여 횟수를 카운트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하여  타겟 변수를 생성</a:t>
            </a:r>
          </a:p>
        </p:txBody>
      </p:sp>
      <p:graphicFrame>
        <p:nvGraphicFramePr>
          <p:cNvPr id="19" name="표 2">
            <a:extLst>
              <a:ext uri="{FF2B5EF4-FFF2-40B4-BE49-F238E27FC236}">
                <a16:creationId xmlns="" xmlns:a16="http://schemas.microsoft.com/office/drawing/2014/main" id="{AA711D00-0A11-4061-89DC-715FB5639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05094"/>
              </p:ext>
            </p:extLst>
          </p:nvPr>
        </p:nvGraphicFramePr>
        <p:xfrm>
          <a:off x="8684982" y="1026160"/>
          <a:ext cx="1954361" cy="480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361">
                  <a:extLst>
                    <a:ext uri="{9D8B030D-6E8A-4147-A177-3AD203B41FA5}">
                      <a16:colId xmlns="" xmlns:a16="http://schemas.microsoft.com/office/drawing/2014/main" val="179944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Dataset</a:t>
                      </a:r>
                      <a:endParaRPr lang="ko-KR" altLang="en-US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4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836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측정일시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350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지점명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501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평균기온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969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일강수량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7210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평균풍속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691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이산화질소농도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18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오존농도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3478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이산화탄소농도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904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아황산가스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552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미세먼지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58223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초미세먼지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27244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대여횟수</a:t>
                      </a:r>
                    </a:p>
                  </a:txBody>
                  <a:tcPr>
                    <a:lnL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D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4491084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="" xmlns:a16="http://schemas.microsoft.com/office/drawing/2014/main" id="{EEE9BB8E-865A-4AEC-899E-B4AFF626B487}"/>
              </a:ext>
            </a:extLst>
          </p:cNvPr>
          <p:cNvSpPr/>
          <p:nvPr/>
        </p:nvSpPr>
        <p:spPr>
          <a:xfrm>
            <a:off x="6932629" y="3032184"/>
            <a:ext cx="1398012" cy="793631"/>
          </a:xfrm>
          <a:prstGeom prst="rightArrow">
            <a:avLst/>
          </a:prstGeom>
          <a:solidFill>
            <a:srgbClr val="A2D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DD4CB8F-5ECF-F144-8510-45D0B8DF8F26}"/>
              </a:ext>
            </a:extLst>
          </p:cNvPr>
          <p:cNvSpPr txBox="1"/>
          <p:nvPr/>
        </p:nvSpPr>
        <p:spPr>
          <a:xfrm>
            <a:off x="4580110" y="437455"/>
            <a:ext cx="54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err="1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타겟변수</a:t>
            </a:r>
            <a:r>
              <a:rPr kumimoji="1" lang="ko-KR" altLang="en-US" sz="1400" b="1" dirty="0">
                <a:solidFill>
                  <a:srgbClr val="393C4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생성</a:t>
            </a:r>
            <a:endParaRPr kumimoji="1" lang="x-none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866</Words>
  <Application>Microsoft Office PowerPoint</Application>
  <PresentationFormat>와이드스크린</PresentationFormat>
  <Paragraphs>270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NanumGothic</vt:lpstr>
      <vt:lpstr>NANUMGOTHIC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333</cp:revision>
  <dcterms:created xsi:type="dcterms:W3CDTF">2018-08-02T07:05:36Z</dcterms:created>
  <dcterms:modified xsi:type="dcterms:W3CDTF">2021-10-08T02:34:05Z</dcterms:modified>
</cp:coreProperties>
</file>